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3"/>
  </p:sldMasterIdLst>
  <p:notesMasterIdLst>
    <p:notesMasterId r:id="rId5"/>
  </p:notesMasterIdLst>
  <p:handoutMasterIdLst>
    <p:handoutMasterId r:id="rId86"/>
  </p:handoutMasterIdLst>
  <p:sldIdLst>
    <p:sldId id="640" r:id="rId4"/>
    <p:sldId id="405" r:id="rId6"/>
    <p:sldId id="601" r:id="rId7"/>
    <p:sldId id="602" r:id="rId8"/>
    <p:sldId id="603" r:id="rId9"/>
    <p:sldId id="494" r:id="rId10"/>
    <p:sldId id="495" r:id="rId11"/>
    <p:sldId id="496" r:id="rId12"/>
    <p:sldId id="497" r:id="rId13"/>
    <p:sldId id="498" r:id="rId14"/>
    <p:sldId id="499" r:id="rId15"/>
    <p:sldId id="500" r:id="rId16"/>
    <p:sldId id="501" r:id="rId17"/>
    <p:sldId id="621" r:id="rId18"/>
    <p:sldId id="502" r:id="rId19"/>
    <p:sldId id="503" r:id="rId20"/>
    <p:sldId id="512" r:id="rId21"/>
    <p:sldId id="504" r:id="rId22"/>
    <p:sldId id="505" r:id="rId23"/>
    <p:sldId id="610" r:id="rId24"/>
    <p:sldId id="506" r:id="rId25"/>
    <p:sldId id="614" r:id="rId26"/>
    <p:sldId id="507" r:id="rId27"/>
    <p:sldId id="508" r:id="rId28"/>
    <p:sldId id="607" r:id="rId29"/>
    <p:sldId id="619" r:id="rId30"/>
    <p:sldId id="608" r:id="rId31"/>
    <p:sldId id="609" r:id="rId32"/>
    <p:sldId id="604" r:id="rId33"/>
    <p:sldId id="605" r:id="rId34"/>
    <p:sldId id="612" r:id="rId35"/>
    <p:sldId id="613" r:id="rId36"/>
    <p:sldId id="615" r:id="rId37"/>
    <p:sldId id="616" r:id="rId38"/>
    <p:sldId id="617" r:id="rId39"/>
    <p:sldId id="618" r:id="rId40"/>
    <p:sldId id="513" r:id="rId41"/>
    <p:sldId id="509" r:id="rId42"/>
    <p:sldId id="510" r:id="rId43"/>
    <p:sldId id="511" r:id="rId44"/>
    <p:sldId id="514" r:id="rId45"/>
    <p:sldId id="561" r:id="rId46"/>
    <p:sldId id="562" r:id="rId47"/>
    <p:sldId id="563" r:id="rId48"/>
    <p:sldId id="564" r:id="rId49"/>
    <p:sldId id="565" r:id="rId50"/>
    <p:sldId id="566" r:id="rId51"/>
    <p:sldId id="567" r:id="rId52"/>
    <p:sldId id="568" r:id="rId53"/>
    <p:sldId id="558" r:id="rId54"/>
    <p:sldId id="569" r:id="rId55"/>
    <p:sldId id="570" r:id="rId56"/>
    <p:sldId id="571" r:id="rId57"/>
    <p:sldId id="572" r:id="rId58"/>
    <p:sldId id="573" r:id="rId59"/>
    <p:sldId id="574" r:id="rId60"/>
    <p:sldId id="575" r:id="rId61"/>
    <p:sldId id="576" r:id="rId62"/>
    <p:sldId id="577" r:id="rId63"/>
    <p:sldId id="578" r:id="rId64"/>
    <p:sldId id="328" r:id="rId65"/>
    <p:sldId id="622" r:id="rId66"/>
    <p:sldId id="559" r:id="rId67"/>
    <p:sldId id="579" r:id="rId68"/>
    <p:sldId id="580" r:id="rId69"/>
    <p:sldId id="581" r:id="rId70"/>
    <p:sldId id="582" r:id="rId71"/>
    <p:sldId id="583" r:id="rId72"/>
    <p:sldId id="584" r:id="rId73"/>
    <p:sldId id="585" r:id="rId74"/>
    <p:sldId id="586" r:id="rId75"/>
    <p:sldId id="587" r:id="rId76"/>
    <p:sldId id="588" r:id="rId77"/>
    <p:sldId id="589" r:id="rId78"/>
    <p:sldId id="560" r:id="rId79"/>
    <p:sldId id="590" r:id="rId80"/>
    <p:sldId id="591" r:id="rId81"/>
    <p:sldId id="592" r:id="rId82"/>
    <p:sldId id="593" r:id="rId83"/>
    <p:sldId id="594" r:id="rId84"/>
    <p:sldId id="600" r:id="rId85"/>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9966"/>
    <a:srgbClr val="EAEAEA"/>
    <a:srgbClr val="FFFF99"/>
    <a:srgbClr val="CCFF99"/>
    <a:srgbClr val="FFD9DF"/>
    <a:srgbClr val="FFDA3F"/>
    <a:srgbClr val="FFFFBD"/>
    <a:srgbClr val="535CA1"/>
    <a:srgbClr val="F9F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6599" autoAdjust="0"/>
  </p:normalViewPr>
  <p:slideViewPr>
    <p:cSldViewPr showGuides="1">
      <p:cViewPr varScale="1">
        <p:scale>
          <a:sx n="101" d="100"/>
          <a:sy n="101" d="100"/>
        </p:scale>
        <p:origin x="216" y="384"/>
      </p:cViewPr>
      <p:guideLst>
        <p:guide orient="horz" pos="2160"/>
        <p:guide pos="3840"/>
      </p:guideLst>
    </p:cSldViewPr>
  </p:slideViewPr>
  <p:outlineViewPr>
    <p:cViewPr>
      <p:scale>
        <a:sx n="33" d="100"/>
        <a:sy n="33" d="100"/>
      </p:scale>
      <p:origin x="0" y="18078"/>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42" d="100"/>
          <a:sy n="42" d="100"/>
        </p:scale>
        <p:origin x="-1230" y="-96"/>
      </p:cViewPr>
      <p:guideLst>
        <p:guide orient="horz" pos="2923"/>
        <p:guide pos="2202"/>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87.wmf"/><Relationship Id="rId7" Type="http://schemas.openxmlformats.org/officeDocument/2006/relationships/image" Target="../media/image86.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60338" y="658813"/>
            <a:ext cx="6792912" cy="3822700"/>
          </a:xfrm>
          <a:prstGeom prst="rect">
            <a:avLst/>
          </a:prstGeom>
          <a:noFill/>
          <a:ln w="12700">
            <a:noFill/>
            <a:miter lim="800000"/>
          </a:ln>
          <a:effectLst/>
        </p:spPr>
      </p:sp>
      <p:sp>
        <p:nvSpPr>
          <p:cNvPr id="2051" name="Rectangle 3"/>
          <p:cNvSpPr>
            <a:spLocks noGrp="1" noChangeArrowheads="1"/>
          </p:cNvSpPr>
          <p:nvPr>
            <p:ph type="body" sz="quarter" idx="3"/>
          </p:nvPr>
        </p:nvSpPr>
        <p:spPr bwMode="auto">
          <a:xfrm>
            <a:off x="533576" y="4860873"/>
            <a:ext cx="6119197" cy="4605312"/>
          </a:xfrm>
          <a:prstGeom prst="rect">
            <a:avLst/>
          </a:prstGeom>
          <a:noFill/>
          <a:ln w="12700">
            <a:noFill/>
            <a:miter lim="800000"/>
          </a:ln>
          <a:effectLst/>
        </p:spPr>
        <p:txBody>
          <a:bodyPr vert="horz" wrap="square" lIns="98007" tIns="48144" rIns="98007" bIns="48144" numCol="1" anchor="t" anchorCtr="0" compatLnSpc="1"/>
          <a:lstStyle/>
          <a:p>
            <a:pPr lvl="0"/>
            <a:r>
              <a:rPr lang="en-US" altLang="zh-CN"/>
              <a:t>We want this to be in font 11 and justify.</a:t>
            </a:r>
            <a:endParaRPr lang="en-US" altLang="zh-CN"/>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4" Type="http://schemas.openxmlformats.org/officeDocument/2006/relationships/hyperlink" Target="http://baike.baidu.com/view/575295.htm" TargetMode="External"/><Relationship Id="rId3" Type="http://schemas.openxmlformats.org/officeDocument/2006/relationships/hyperlink" Target="http://baike.baidu.com/view/7155908.htm"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idao.baidu.com/search?word=&#28014;&#28857;&#25968;&amp;fr=qb_search_exp&amp;ie=gbk"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60338" y="658813"/>
            <a:ext cx="6792912" cy="3822700"/>
          </a:xfrm>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160338" y="658813"/>
            <a:ext cx="6792912" cy="3822700"/>
          </a:xfrm>
        </p:spPr>
      </p:sp>
      <p:sp>
        <p:nvSpPr>
          <p:cNvPr id="1105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0000"/>
              </a:lnSpc>
            </a:pPr>
            <a:r>
              <a:rPr lang="en-US" altLang="zh-CN" sz="1100" dirty="0"/>
              <a:t>[X-Y</a:t>
            </a:r>
            <a:r>
              <a:rPr lang="en-US" altLang="zh-CN" sz="1100" baseline="-25000" dirty="0"/>
              <a:t> </a:t>
            </a:r>
            <a:r>
              <a:rPr lang="en-US" altLang="zh-CN" sz="1100" dirty="0"/>
              <a:t>]</a:t>
            </a:r>
            <a:r>
              <a:rPr lang="zh-CN" altLang="en-US" sz="1100" baseline="-25000" dirty="0"/>
              <a:t>补</a:t>
            </a:r>
            <a:r>
              <a:rPr lang="en-US" altLang="zh-CN" sz="1100" dirty="0"/>
              <a:t>= 001101+111011 = (1) 001000 =</a:t>
            </a:r>
            <a:r>
              <a:rPr lang="zh-CN" altLang="en-US" sz="1100" dirty="0"/>
              <a:t>（</a:t>
            </a:r>
            <a:r>
              <a:rPr lang="en-US" altLang="zh-CN" sz="1100" dirty="0"/>
              <a:t>001000)2</a:t>
            </a:r>
            <a:r>
              <a:rPr lang="en-US" altLang="zh-CN" sz="1100" baseline="0" dirty="0"/>
              <a:t> = 8</a:t>
            </a:r>
            <a:r>
              <a:rPr lang="en-US" altLang="zh-CN" sz="1100" dirty="0"/>
              <a:t> (</a:t>
            </a:r>
            <a:r>
              <a:rPr lang="zh-CN" altLang="en-US" sz="1100" dirty="0"/>
              <a:t>舍掉符号的进位</a:t>
            </a:r>
            <a:r>
              <a:rPr lang="en-US" altLang="zh-CN" sz="1100" dirty="0"/>
              <a:t>)</a:t>
            </a:r>
            <a:endParaRPr lang="zh-CN" altLang="en-US" dirty="0">
              <a:solidFill>
                <a:srgbClr val="FFCC00"/>
              </a:solidFill>
              <a:latin typeface="Arial" panose="020B0604020202020204" pitchFamily="34" charset="0"/>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zh-CN" altLang="en-US" sz="1200" dirty="0"/>
              <a:t>在计算机中通常把</a:t>
            </a:r>
            <a:r>
              <a:rPr lang="zh-CN" altLang="en-US" sz="1200" b="1" dirty="0"/>
              <a:t>浮点数</a:t>
            </a:r>
            <a:r>
              <a:rPr lang="zh-CN" altLang="en-US" sz="1200" dirty="0"/>
              <a:t>分成阶码和</a:t>
            </a:r>
            <a:r>
              <a:rPr lang="zh-CN" altLang="en-US" sz="1200" b="1" dirty="0"/>
              <a:t>尾数</a:t>
            </a:r>
            <a:r>
              <a:rPr lang="zh-CN" altLang="en-US" sz="1200" dirty="0"/>
              <a:t>两部分来表示，其中阶码一般用移码表示，</a:t>
            </a:r>
            <a:r>
              <a:rPr lang="zh-CN" altLang="en-US" sz="1200" b="1" dirty="0"/>
              <a:t>尾数</a:t>
            </a:r>
            <a:r>
              <a:rPr lang="zh-CN" altLang="en-US" sz="1200" dirty="0"/>
              <a:t>一般用</a:t>
            </a:r>
            <a:r>
              <a:rPr lang="zh-CN" altLang="en-US" sz="1200" b="1" dirty="0"/>
              <a:t>补码</a:t>
            </a:r>
            <a:r>
              <a:rPr lang="zh-CN" altLang="en-US" sz="1200" dirty="0"/>
              <a:t>或</a:t>
            </a:r>
            <a:r>
              <a:rPr lang="zh-CN" altLang="en-US" sz="1200" b="1" dirty="0"/>
              <a:t>原码</a:t>
            </a:r>
            <a:r>
              <a:rPr lang="zh-CN" altLang="en-US" sz="1200" dirty="0"/>
              <a:t>定点小数表示。</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338" y="658813"/>
            <a:ext cx="6792912" cy="3822700"/>
          </a:xfrm>
        </p:spPr>
      </p:sp>
      <p:sp>
        <p:nvSpPr>
          <p:cNvPr id="3" name="Notes Placeholder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338" y="658813"/>
            <a:ext cx="6792912" cy="3822700"/>
          </a:xfrm>
        </p:spPr>
      </p:sp>
      <p:sp>
        <p:nvSpPr>
          <p:cNvPr id="3" name="Notes Placeholder 2"/>
          <p:cNvSpPr>
            <a:spLocks noGrp="1"/>
          </p:cNvSpPr>
          <p:nvPr>
            <p:ph type="body" idx="1"/>
          </p:nvPr>
        </p:nvSpPr>
        <p:spPr/>
        <p:txBody>
          <a:bodyPr>
            <a:normAutofit/>
          </a:bodyPr>
          <a:lstStyle/>
          <a:p>
            <a:r>
              <a:rPr lang="en-US" altLang="zh-CN" dirty="0"/>
              <a:t>0《</a:t>
            </a:r>
            <a:r>
              <a:rPr lang="zh-CN" altLang="en-US" dirty="0"/>
              <a:t>＝</a:t>
            </a:r>
            <a:r>
              <a:rPr lang="en-US" altLang="zh-CN" dirty="0"/>
              <a:t>E《</a:t>
            </a:r>
            <a:r>
              <a:rPr lang="zh-CN" altLang="en-US" dirty="0"/>
              <a:t>＝</a:t>
            </a:r>
            <a:r>
              <a:rPr lang="en-US" altLang="zh-CN" dirty="0"/>
              <a:t>255</a:t>
            </a:r>
            <a:endParaRPr lang="en-US" altLang="zh-CN" dirty="0"/>
          </a:p>
          <a:p>
            <a:r>
              <a:rPr lang="zh-CN" altLang="en-US" dirty="0"/>
              <a:t>如果 </a:t>
            </a:r>
            <a:r>
              <a:rPr lang="en-US" altLang="zh-CN" i="1" dirty="0"/>
              <a:t>E</a:t>
            </a:r>
            <a:r>
              <a:rPr lang="zh-CN" altLang="en-US" dirty="0"/>
              <a:t> 是</a:t>
            </a:r>
            <a:r>
              <a:rPr lang="en-US" altLang="zh-CN" dirty="0"/>
              <a:t>0 </a:t>
            </a:r>
            <a:r>
              <a:rPr lang="zh-CN" altLang="en-US" dirty="0"/>
              <a:t>并且 </a:t>
            </a:r>
            <a:r>
              <a:rPr lang="en-US" altLang="zh-CN" i="1" dirty="0"/>
              <a:t>M</a:t>
            </a:r>
            <a:r>
              <a:rPr lang="zh-CN" altLang="en-US" dirty="0"/>
              <a:t> 是</a:t>
            </a:r>
            <a:r>
              <a:rPr lang="en-US" altLang="zh-CN" dirty="0"/>
              <a:t>0</a:t>
            </a:r>
            <a:r>
              <a:rPr lang="zh-CN" altLang="en-US" dirty="0"/>
              <a:t>，则这个数的真值为</a:t>
            </a:r>
            <a:r>
              <a:rPr lang="en-US" altLang="zh-CN" dirty="0"/>
              <a:t>±0</a:t>
            </a:r>
            <a:r>
              <a:rPr lang="zh-CN" altLang="en-US" dirty="0"/>
              <a:t>（正负号和数符位有关） 如果 </a:t>
            </a:r>
            <a:r>
              <a:rPr lang="en-US" altLang="zh-CN" i="1" dirty="0"/>
              <a:t>E</a:t>
            </a:r>
            <a:r>
              <a:rPr lang="zh-CN" altLang="en-US" dirty="0"/>
              <a:t> </a:t>
            </a:r>
            <a:r>
              <a:rPr lang="en-US" altLang="zh-CN" dirty="0"/>
              <a:t>= 255 </a:t>
            </a:r>
            <a:r>
              <a:rPr lang="zh-CN" altLang="en-US" dirty="0"/>
              <a:t>并且 </a:t>
            </a:r>
            <a:r>
              <a:rPr lang="en-US" altLang="zh-CN" i="1" dirty="0"/>
              <a:t>M</a:t>
            </a:r>
            <a:r>
              <a:rPr lang="zh-CN" altLang="en-US" dirty="0"/>
              <a:t> 是</a:t>
            </a:r>
            <a:r>
              <a:rPr lang="en-US" altLang="zh-CN" dirty="0"/>
              <a:t>0</a:t>
            </a:r>
            <a:r>
              <a:rPr lang="zh-CN" altLang="en-US" dirty="0"/>
              <a:t>，则这个数的真值为</a:t>
            </a:r>
            <a:r>
              <a:rPr lang="en-US" altLang="zh-CN" dirty="0"/>
              <a:t>±∞</a:t>
            </a:r>
            <a:r>
              <a:rPr lang="zh-CN" altLang="en-US" dirty="0"/>
              <a:t>（同样和符号位有关） 如果 </a:t>
            </a:r>
            <a:r>
              <a:rPr lang="en-US" altLang="zh-CN" i="1" dirty="0"/>
              <a:t>E</a:t>
            </a:r>
            <a:r>
              <a:rPr lang="zh-CN" altLang="en-US" dirty="0"/>
              <a:t> </a:t>
            </a:r>
            <a:r>
              <a:rPr lang="en-US" altLang="zh-CN" dirty="0"/>
              <a:t>= 255 </a:t>
            </a:r>
            <a:r>
              <a:rPr lang="zh-CN" altLang="en-US" dirty="0"/>
              <a:t>并且 </a:t>
            </a:r>
            <a:r>
              <a:rPr lang="en-US" altLang="zh-CN" i="1" dirty="0"/>
              <a:t>M</a:t>
            </a:r>
            <a:r>
              <a:rPr lang="zh-CN" altLang="en-US" dirty="0"/>
              <a:t> 不是</a:t>
            </a:r>
            <a:r>
              <a:rPr lang="en-US" altLang="zh-CN" dirty="0"/>
              <a:t>0</a:t>
            </a:r>
            <a:r>
              <a:rPr lang="zh-CN" altLang="en-US" dirty="0"/>
              <a:t>，则这不是一个数（</a:t>
            </a:r>
            <a:r>
              <a:rPr lang="en-US" altLang="zh-CN" dirty="0" err="1"/>
              <a:t>NaN</a:t>
            </a:r>
            <a:r>
              <a:rPr lang="zh-CN" altLang="en-US" dirty="0"/>
              <a:t>）。</a:t>
            </a:r>
            <a:endParaRPr lang="en-US" altLang="zh-CN" dirty="0"/>
          </a:p>
          <a:p>
            <a:r>
              <a:rPr lang="zh-CN" altLang="en-US" dirty="0"/>
              <a:t>最小的规约数：</a:t>
            </a:r>
            <a:r>
              <a:rPr lang="zh-CN" altLang="zh-CN" dirty="0">
                <a:effectLst/>
              </a:rPr>
              <a:t>±2</a:t>
            </a:r>
            <a:r>
              <a:rPr lang="zh-CN" altLang="zh-CN" baseline="30000" dirty="0">
                <a:effectLst/>
              </a:rPr>
              <a:t>−126</a:t>
            </a:r>
            <a:endParaRPr lang="en-US" altLang="zh-CN" baseline="30000" dirty="0">
              <a:effectLst/>
            </a:endParaRPr>
          </a:p>
          <a:p>
            <a:r>
              <a:rPr lang="zh-CN" altLang="zh-CN" dirty="0">
                <a:effectLst/>
              </a:rPr>
              <a:t>最大的非规约数</a:t>
            </a:r>
            <a:r>
              <a:rPr lang="zh-CN" altLang="en-US" dirty="0">
                <a:effectLst/>
              </a:rPr>
              <a:t>：</a:t>
            </a:r>
            <a:r>
              <a:rPr lang="zh-CN" altLang="zh-CN" dirty="0">
                <a:effectLst/>
              </a:rPr>
              <a:t>±(1−2</a:t>
            </a:r>
            <a:r>
              <a:rPr lang="zh-CN" altLang="zh-CN" baseline="30000" dirty="0">
                <a:effectLst/>
              </a:rPr>
              <a:t>−23</a:t>
            </a:r>
            <a:r>
              <a:rPr lang="zh-CN" altLang="zh-CN" dirty="0">
                <a:effectLst/>
              </a:rPr>
              <a:t>) × 2</a:t>
            </a:r>
            <a:r>
              <a:rPr lang="zh-CN" altLang="zh-CN" baseline="30000" dirty="0">
                <a:effectLst/>
              </a:rPr>
              <a:t>−126</a:t>
            </a:r>
            <a:endParaRPr lang="en-US" altLang="zh-CN" baseline="30000" dirty="0">
              <a:effectLst/>
            </a:endParaRPr>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dirty="0">
                <a:latin typeface="Arial" panose="020B0604020202020204" pitchFamily="34" charset="0"/>
              </a:rPr>
              <a:t>As we know, in IEEE standard, normalized numbers are those with the form: +/- 1.aa…a x 2</a:t>
            </a:r>
            <a:r>
              <a:rPr lang="en-US" altLang="zh-CN" baseline="30000" dirty="0">
                <a:latin typeface="Arial" panose="020B0604020202020204" pitchFamily="34" charset="0"/>
              </a:rPr>
              <a:t>bb…b</a:t>
            </a:r>
            <a:r>
              <a:rPr lang="en-US" altLang="zh-CN" dirty="0">
                <a:latin typeface="Arial" panose="020B0604020202020204" pitchFamily="34" charset="0"/>
              </a:rPr>
              <a:t>, where aa…a can be anything(from 00…0 to 11…1), bb…b can be from 00…01 ( the value is 1-127=-126) to 11…10 (the value is 254-127=127). Considering positive number,  the smallest number is 1.00…0 x 2</a:t>
            </a:r>
            <a:r>
              <a:rPr lang="en-US" altLang="zh-CN" baseline="30000" dirty="0">
                <a:latin typeface="Arial" panose="020B0604020202020204" pitchFamily="34" charset="0"/>
              </a:rPr>
              <a:t>-126 </a:t>
            </a:r>
            <a:r>
              <a:rPr lang="en-US" altLang="zh-CN" dirty="0">
                <a:latin typeface="Arial" panose="020B0604020202020204" pitchFamily="34" charset="0"/>
              </a:rPr>
              <a:t>. Between 0 and the smallest number there is a big gap. IEEE use the combination of exponent=00…0 and significand=nonzero to fill in this gap. These number are called </a:t>
            </a:r>
            <a:r>
              <a:rPr lang="en-US" altLang="zh-CN" dirty="0" err="1">
                <a:latin typeface="Arial" panose="020B0604020202020204" pitchFamily="34" charset="0"/>
              </a:rPr>
              <a:t>denormalized</a:t>
            </a:r>
            <a:r>
              <a:rPr lang="en-US" altLang="zh-CN" dirty="0">
                <a:latin typeface="Arial" panose="020B0604020202020204" pitchFamily="34" charset="0"/>
              </a:rPr>
              <a:t> numbers. We briefly call them </a:t>
            </a:r>
            <a:r>
              <a:rPr lang="en-US" altLang="zh-CN" dirty="0" err="1">
                <a:latin typeface="Arial" panose="020B0604020202020204" pitchFamily="34" charset="0"/>
              </a:rPr>
              <a:t>denorms</a:t>
            </a:r>
            <a:r>
              <a:rPr lang="en-US" altLang="zh-CN" dirty="0">
                <a:latin typeface="Arial" panose="020B0604020202020204" pitchFamily="34" charset="0"/>
              </a:rPr>
              <a:t>. In </a:t>
            </a:r>
            <a:r>
              <a:rPr lang="en-US" altLang="zh-CN" dirty="0" err="1">
                <a:latin typeface="Arial" panose="020B0604020202020204" pitchFamily="34" charset="0"/>
              </a:rPr>
              <a:t>denorm</a:t>
            </a:r>
            <a:r>
              <a:rPr lang="en-US" altLang="zh-CN" dirty="0">
                <a:latin typeface="Arial" panose="020B0604020202020204" pitchFamily="34" charset="0"/>
              </a:rPr>
              <a:t> form, the exponent is always 00…0, and no implicit leading 1, the significand is nonzero bit pattern. It means </a:t>
            </a:r>
            <a:r>
              <a:rPr lang="en-US" altLang="zh-CN" dirty="0" err="1">
                <a:latin typeface="Arial" panose="020B0604020202020204" pitchFamily="34" charset="0"/>
              </a:rPr>
              <a:t>denormalized</a:t>
            </a:r>
            <a:r>
              <a:rPr lang="en-US" altLang="zh-CN" dirty="0">
                <a:latin typeface="Arial" panose="020B0604020202020204" pitchFamily="34" charset="0"/>
              </a:rPr>
              <a:t> numbers have form of +/- 0.aa…a x 2</a:t>
            </a:r>
            <a:r>
              <a:rPr lang="en-US" altLang="zh-CN" baseline="30000" dirty="0">
                <a:latin typeface="Arial" panose="020B0604020202020204" pitchFamily="34" charset="0"/>
              </a:rPr>
              <a:t>-126</a:t>
            </a:r>
            <a:r>
              <a:rPr lang="en-US" altLang="zh-CN" dirty="0">
                <a:latin typeface="Arial" panose="020B0604020202020204" pitchFamily="34" charset="0"/>
              </a:rPr>
              <a:t> , here aa…a can be 0.00…01, 0.000…10, ……., 0.11…1. </a:t>
            </a:r>
            <a:endParaRPr lang="en-US" altLang="zh-CN" dirty="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x=65535,</a:t>
            </a:r>
            <a:r>
              <a:rPr lang="en-US" altLang="zh-CN" baseline="0" dirty="0"/>
              <a:t> x^2=-131071</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zh-CN" altLang="en-US" sz="1100" dirty="0"/>
              <a:t>用</a:t>
            </a:r>
            <a:r>
              <a:rPr lang="en-US" altLang="zh-CN" sz="1100" dirty="0"/>
              <a:t>32</a:t>
            </a:r>
            <a:r>
              <a:rPr lang="zh-CN" altLang="en-US" sz="1100" dirty="0"/>
              <a:t>位定点小数表示</a:t>
            </a:r>
            <a:r>
              <a:rPr lang="en-US" altLang="zh-CN" sz="1100" dirty="0"/>
              <a:t>0.1</a:t>
            </a:r>
            <a:r>
              <a:rPr lang="zh-CN" altLang="en-US" sz="1100" dirty="0"/>
              <a:t> ，</a:t>
            </a:r>
            <a:r>
              <a:rPr lang="zh-CN" altLang="en-US" sz="1100" dirty="0">
                <a:solidFill>
                  <a:srgbClr val="FF0000"/>
                </a:solidFill>
              </a:rPr>
              <a:t>比采用</a:t>
            </a:r>
            <a:r>
              <a:rPr lang="en-US" altLang="zh-CN" sz="1100" dirty="0">
                <a:solidFill>
                  <a:srgbClr val="FF0000"/>
                </a:solidFill>
              </a:rPr>
              <a:t>float</a:t>
            </a:r>
            <a:r>
              <a:rPr lang="zh-CN" altLang="en-US" sz="1100" dirty="0">
                <a:solidFill>
                  <a:srgbClr val="FF0000"/>
                </a:solidFill>
              </a:rPr>
              <a:t>精度高</a:t>
            </a:r>
            <a:r>
              <a:rPr lang="en-US" altLang="zh-CN" sz="1100" dirty="0"/>
              <a:t>64</a:t>
            </a:r>
            <a:r>
              <a:rPr lang="zh-CN" altLang="en-US" sz="1100" dirty="0"/>
              <a:t>倍</a:t>
            </a:r>
            <a:endParaRPr lang="zh-CN" altLang="en-US" sz="1100" dirty="0"/>
          </a:p>
          <a:p>
            <a:pPr lvl="1"/>
            <a:r>
              <a:rPr lang="zh-CN" altLang="en-US" sz="1100" dirty="0"/>
              <a:t>用</a:t>
            </a:r>
            <a:r>
              <a:rPr lang="en-US" altLang="zh-CN" sz="1100" dirty="0"/>
              <a:t>float</a:t>
            </a:r>
            <a:r>
              <a:rPr lang="zh-CN" altLang="en-US" sz="1100" dirty="0"/>
              <a:t>表示在计算速度上更慢，必须先把计数值转换为</a:t>
            </a:r>
            <a:r>
              <a:rPr lang="en-US" altLang="zh-CN" sz="1100" dirty="0"/>
              <a:t>IEEE 754</a:t>
            </a:r>
            <a:r>
              <a:rPr lang="zh-CN" altLang="en-US" sz="1100" dirty="0"/>
              <a:t>格式浮点数，然后再对两个</a:t>
            </a:r>
            <a:r>
              <a:rPr lang="en-US" altLang="zh-CN" sz="1100" dirty="0"/>
              <a:t>IEEE 754</a:t>
            </a:r>
            <a:r>
              <a:rPr lang="zh-CN" altLang="en-US" sz="1100" dirty="0"/>
              <a:t>格式的数相乘，故采用</a:t>
            </a:r>
            <a:r>
              <a:rPr lang="en-US" altLang="zh-CN" sz="1100" dirty="0"/>
              <a:t>float</a:t>
            </a:r>
            <a:r>
              <a:rPr lang="zh-CN" altLang="en-US" sz="1100" dirty="0">
                <a:solidFill>
                  <a:srgbClr val="FF0000"/>
                </a:solidFill>
              </a:rPr>
              <a:t>比直接将两个二进制数相乘要慢</a:t>
            </a:r>
            <a:endParaRPr lang="zh-CN" altLang="en-US" sz="1100" dirty="0"/>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在计算机中，在大多数情况下只能近似表示一个实数</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p:nvPr>
        </p:nvSpPr>
        <p:spPr/>
      </p:sp>
      <p:sp>
        <p:nvSpPr>
          <p:cNvPr id="7168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1684" name="灯片编号占位符 3"/>
          <p:cNvSpPr>
            <a:spLocks noGrp="1" noChangeArrowheads="1"/>
          </p:cNvSpPr>
          <p:nvPr>
            <p:ph type="sldNum" sz="quarter" idx="5"/>
          </p:nvPr>
        </p:nvSpPr>
        <p:spPr>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D30D68-1DC7-48B7-9819-701C10BCC5DF}"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a:solidFill>
                  <a:schemeClr val="tx1"/>
                </a:solidFill>
                <a:effectLst/>
                <a:latin typeface="Arial" panose="020B0604020202020204" pitchFamily="34" charset="0"/>
                <a:ea typeface="+mn-ea"/>
                <a:cs typeface="+mn-cs"/>
              </a:rPr>
              <a:t> </a:t>
            </a:r>
            <a:r>
              <a:rPr lang="en-US" altLang="zh-CN" sz="1100" b="0" i="0" kern="1200" dirty="0">
                <a:solidFill>
                  <a:schemeClr val="tx1"/>
                </a:solidFill>
                <a:effectLst/>
                <a:latin typeface="Arial" panose="020B0604020202020204" pitchFamily="34" charset="0"/>
                <a:ea typeface="+mn-ea"/>
                <a:cs typeface="+mn-cs"/>
              </a:rPr>
              <a:t>0 </a:t>
            </a:r>
            <a:r>
              <a:rPr lang="zh-CN" altLang="en-US" sz="1100" b="0" i="0" kern="1200" dirty="0">
                <a:solidFill>
                  <a:schemeClr val="tx1"/>
                </a:solidFill>
                <a:effectLst/>
                <a:latin typeface="Arial" panose="020B0604020202020204" pitchFamily="34" charset="0"/>
                <a:ea typeface="+mn-ea"/>
                <a:cs typeface="+mn-cs"/>
              </a:rPr>
              <a:t>的</a:t>
            </a:r>
            <a:r>
              <a:rPr lang="en-US" altLang="zh-CN" sz="1100" b="0" i="0" kern="1200" dirty="0">
                <a:solidFill>
                  <a:schemeClr val="tx1"/>
                </a:solidFill>
                <a:effectLst/>
                <a:latin typeface="Arial" panose="020B0604020202020204" pitchFamily="34" charset="0"/>
                <a:ea typeface="+mn-ea"/>
                <a:cs typeface="+mn-cs"/>
              </a:rPr>
              <a:t>ASCII</a:t>
            </a:r>
            <a:r>
              <a:rPr lang="zh-CN" altLang="en-US" sz="1100" b="0" i="0" kern="1200" dirty="0">
                <a:solidFill>
                  <a:schemeClr val="tx1"/>
                </a:solidFill>
                <a:effectLst/>
                <a:latin typeface="Arial" panose="020B0604020202020204" pitchFamily="34" charset="0"/>
                <a:ea typeface="+mn-ea"/>
                <a:cs typeface="+mn-cs"/>
              </a:rPr>
              <a:t>码为</a:t>
            </a:r>
            <a:r>
              <a:rPr lang="en-US" altLang="zh-CN" sz="1100" b="0" i="0" kern="1200" dirty="0">
                <a:solidFill>
                  <a:schemeClr val="tx1"/>
                </a:solidFill>
                <a:effectLst/>
                <a:latin typeface="Arial" panose="020B0604020202020204" pitchFamily="34" charset="0"/>
                <a:ea typeface="+mn-ea"/>
                <a:cs typeface="+mn-cs"/>
              </a:rPr>
              <a:t>48(30H),</a:t>
            </a:r>
            <a:r>
              <a:rPr lang="zh-CN" altLang="en-US" sz="1100" b="0" i="0" kern="1200" dirty="0">
                <a:solidFill>
                  <a:schemeClr val="tx1"/>
                </a:solidFill>
                <a:effectLst/>
                <a:latin typeface="Arial" panose="020B0604020202020204" pitchFamily="34" charset="0"/>
                <a:ea typeface="+mn-ea"/>
                <a:cs typeface="+mn-cs"/>
              </a:rPr>
              <a:t>空格</a:t>
            </a:r>
            <a:r>
              <a:rPr lang="en-US" altLang="zh-CN" sz="1100" b="0" i="0" kern="1200" dirty="0">
                <a:solidFill>
                  <a:schemeClr val="tx1"/>
                </a:solidFill>
                <a:effectLst/>
                <a:latin typeface="Arial" panose="020B0604020202020204" pitchFamily="34" charset="0"/>
                <a:ea typeface="+mn-ea"/>
                <a:cs typeface="+mn-cs"/>
              </a:rPr>
              <a:t>32</a:t>
            </a:r>
            <a:r>
              <a:rPr lang="zh-CN" altLang="en-US" sz="1100" b="0" i="0" kern="1200" dirty="0">
                <a:solidFill>
                  <a:schemeClr val="tx1"/>
                </a:solidFill>
                <a:effectLst/>
                <a:latin typeface="Arial" panose="020B0604020202020204" pitchFamily="34" charset="0"/>
                <a:ea typeface="+mn-ea"/>
                <a:cs typeface="+mn-cs"/>
              </a:rPr>
              <a:t>（</a:t>
            </a:r>
            <a:r>
              <a:rPr lang="en-US" altLang="zh-CN" sz="1100" b="0" i="0" kern="1200" dirty="0">
                <a:solidFill>
                  <a:schemeClr val="tx1"/>
                </a:solidFill>
                <a:effectLst/>
                <a:latin typeface="Arial" panose="020B0604020202020204" pitchFamily="34" charset="0"/>
                <a:ea typeface="+mn-ea"/>
                <a:cs typeface="+mn-cs"/>
              </a:rPr>
              <a:t>20H</a:t>
            </a:r>
            <a:r>
              <a:rPr lang="zh-CN" altLang="en-US" sz="1100" b="0" i="0" kern="1200" dirty="0">
                <a:solidFill>
                  <a:schemeClr val="tx1"/>
                </a:solidFill>
                <a:effectLst/>
                <a:latin typeface="Arial" panose="020B0604020202020204" pitchFamily="34" charset="0"/>
                <a:ea typeface="+mn-ea"/>
                <a:cs typeface="+mn-cs"/>
              </a:rPr>
              <a:t>）。扩展</a:t>
            </a:r>
            <a:r>
              <a:rPr lang="en-US" altLang="zh-CN" sz="1100" b="0" i="0" kern="1200" dirty="0">
                <a:solidFill>
                  <a:schemeClr val="tx1"/>
                </a:solidFill>
                <a:effectLst/>
                <a:latin typeface="Arial" panose="020B0604020202020204" pitchFamily="34" charset="0"/>
                <a:ea typeface="+mn-ea"/>
                <a:cs typeface="+mn-cs"/>
              </a:rPr>
              <a:t>ASCII </a:t>
            </a:r>
            <a:r>
              <a:rPr lang="zh-CN" altLang="en-US" sz="1100" b="0" i="0" kern="1200" dirty="0">
                <a:solidFill>
                  <a:schemeClr val="tx1"/>
                </a:solidFill>
                <a:effectLst/>
                <a:latin typeface="Arial" panose="020B0604020202020204" pitchFamily="34" charset="0"/>
                <a:ea typeface="+mn-ea"/>
                <a:cs typeface="+mn-cs"/>
              </a:rPr>
              <a:t>码允许将每个字符的第</a:t>
            </a:r>
            <a:r>
              <a:rPr lang="en-US" altLang="zh-CN" sz="1100" b="0" i="0" kern="1200" dirty="0">
                <a:solidFill>
                  <a:schemeClr val="tx1"/>
                </a:solidFill>
                <a:effectLst/>
                <a:latin typeface="Arial" panose="020B0604020202020204" pitchFamily="34" charset="0"/>
                <a:ea typeface="+mn-ea"/>
                <a:cs typeface="+mn-cs"/>
              </a:rPr>
              <a:t>8 </a:t>
            </a:r>
            <a:r>
              <a:rPr lang="zh-CN" altLang="en-US" sz="1100" b="0" i="0" kern="1200" dirty="0">
                <a:solidFill>
                  <a:schemeClr val="tx1"/>
                </a:solidFill>
                <a:effectLst/>
                <a:latin typeface="Arial" panose="020B0604020202020204" pitchFamily="34" charset="0"/>
                <a:ea typeface="+mn-ea"/>
                <a:cs typeface="+mn-cs"/>
              </a:rPr>
              <a:t>位用于确定附加的</a:t>
            </a:r>
            <a:r>
              <a:rPr lang="en-US" altLang="zh-CN" sz="1100" b="0" i="0" kern="1200" dirty="0">
                <a:solidFill>
                  <a:schemeClr val="tx1"/>
                </a:solidFill>
                <a:effectLst/>
                <a:latin typeface="Arial" panose="020B0604020202020204" pitchFamily="34" charset="0"/>
                <a:ea typeface="+mn-ea"/>
                <a:cs typeface="+mn-cs"/>
              </a:rPr>
              <a:t>128 </a:t>
            </a:r>
            <a:r>
              <a:rPr lang="zh-CN" altLang="en-US" sz="1100" b="0" i="0" kern="1200" dirty="0">
                <a:solidFill>
                  <a:schemeClr val="tx1"/>
                </a:solidFill>
                <a:effectLst/>
                <a:latin typeface="Arial" panose="020B0604020202020204" pitchFamily="34" charset="0"/>
                <a:ea typeface="+mn-ea"/>
                <a:cs typeface="+mn-cs"/>
              </a:rPr>
              <a:t>个特殊符号字符、外来语字母和图形符号</a:t>
            </a:r>
            <a:r>
              <a:rPr lang="zh-CN" altLang="en-US" sz="1100" b="0" i="0" kern="1200" baseline="30000" dirty="0">
                <a:solidFill>
                  <a:schemeClr val="tx1"/>
                </a:solidFill>
                <a:effectLst/>
                <a:latin typeface="Arial" panose="020B0604020202020204" pitchFamily="34" charset="0"/>
                <a:ea typeface="+mn-ea"/>
                <a:cs typeface="+mn-cs"/>
              </a:rPr>
              <a:t> </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i="0" kern="1200" dirty="0">
                <a:solidFill>
                  <a:schemeClr val="tx1"/>
                </a:solidFill>
                <a:effectLst/>
                <a:latin typeface="Arial" panose="020B0604020202020204" pitchFamily="34" charset="0"/>
                <a:ea typeface="+mn-ea"/>
                <a:cs typeface="+mn-cs"/>
              </a:rPr>
              <a:t>对于</a:t>
            </a:r>
            <a:r>
              <a:rPr lang="en-US" altLang="zh-CN" sz="1100" b="0" i="0" kern="1200" dirty="0">
                <a:solidFill>
                  <a:schemeClr val="tx1"/>
                </a:solidFill>
                <a:effectLst/>
                <a:latin typeface="Arial" panose="020B0604020202020204" pitchFamily="34" charset="0"/>
                <a:ea typeface="+mn-ea"/>
                <a:cs typeface="+mn-cs"/>
              </a:rPr>
              <a:t>UNICODE</a:t>
            </a:r>
            <a:r>
              <a:rPr lang="zh-CN" altLang="en-US" sz="1100" b="0" i="0" kern="1200" dirty="0">
                <a:solidFill>
                  <a:schemeClr val="tx1"/>
                </a:solidFill>
                <a:effectLst/>
                <a:latin typeface="Arial" panose="020B0604020202020204" pitchFamily="34" charset="0"/>
                <a:ea typeface="+mn-ea"/>
                <a:cs typeface="+mn-cs"/>
              </a:rPr>
              <a:t>来说， </a:t>
            </a:r>
            <a:r>
              <a:rPr lang="en-US" altLang="zh-CN" sz="1100" b="0" i="0" kern="1200" dirty="0">
                <a:solidFill>
                  <a:schemeClr val="tx1"/>
                </a:solidFill>
                <a:effectLst/>
                <a:latin typeface="Arial" panose="020B0604020202020204" pitchFamily="34" charset="0"/>
                <a:ea typeface="+mn-ea"/>
                <a:cs typeface="+mn-cs"/>
              </a:rPr>
              <a:t>UCS-2</a:t>
            </a:r>
            <a:r>
              <a:rPr lang="zh-CN" altLang="en-US" sz="1100" b="0" i="0" kern="1200" dirty="0">
                <a:solidFill>
                  <a:schemeClr val="tx1"/>
                </a:solidFill>
                <a:effectLst/>
                <a:latin typeface="Arial" panose="020B0604020202020204" pitchFamily="34" charset="0"/>
                <a:ea typeface="+mn-ea"/>
                <a:cs typeface="+mn-cs"/>
              </a:rPr>
              <a:t> 是内码，而</a:t>
            </a:r>
            <a:r>
              <a:rPr lang="en-US" altLang="zh-CN" sz="1100" b="0" i="0" kern="1200" dirty="0">
                <a:solidFill>
                  <a:schemeClr val="tx1"/>
                </a:solidFill>
                <a:effectLst/>
                <a:latin typeface="Arial" panose="020B0604020202020204" pitchFamily="34" charset="0"/>
                <a:ea typeface="+mn-ea"/>
                <a:cs typeface="+mn-cs"/>
              </a:rPr>
              <a:t>UTF-8</a:t>
            </a:r>
            <a:r>
              <a:rPr lang="zh-CN" altLang="en-US" sz="1100" b="0" i="0" kern="1200" dirty="0">
                <a:solidFill>
                  <a:schemeClr val="tx1"/>
                </a:solidFill>
                <a:effectLst/>
                <a:latin typeface="Arial" panose="020B0604020202020204" pitchFamily="34" charset="0"/>
                <a:ea typeface="+mn-ea"/>
                <a:cs typeface="+mn-cs"/>
              </a:rPr>
              <a:t>则是它的实现方式。每一个字节都有</a:t>
            </a:r>
            <a:r>
              <a:rPr lang="en-US" altLang="zh-CN" sz="1100" b="0" i="0" kern="1200" dirty="0">
                <a:solidFill>
                  <a:schemeClr val="tx1"/>
                </a:solidFill>
                <a:effectLst/>
                <a:latin typeface="Arial" panose="020B0604020202020204" pitchFamily="34" charset="0"/>
                <a:ea typeface="+mn-ea"/>
                <a:cs typeface="+mn-cs"/>
              </a:rPr>
              <a:t>8</a:t>
            </a:r>
            <a:r>
              <a:rPr lang="zh-CN" altLang="en-US" sz="1100" b="0" i="0" kern="1200" dirty="0">
                <a:solidFill>
                  <a:schemeClr val="tx1"/>
                </a:solidFill>
                <a:effectLst/>
                <a:latin typeface="Arial" panose="020B0604020202020204" pitchFamily="34" charset="0"/>
                <a:ea typeface="+mn-ea"/>
                <a:cs typeface="+mn-cs"/>
              </a:rPr>
              <a:t>个位，而对于</a:t>
            </a:r>
            <a:r>
              <a:rPr lang="en-US" altLang="zh-CN" sz="1100" b="0" i="0" kern="1200" dirty="0">
                <a:solidFill>
                  <a:schemeClr val="tx1"/>
                </a:solidFill>
                <a:effectLst/>
                <a:latin typeface="Arial" panose="020B0604020202020204" pitchFamily="34" charset="0"/>
                <a:ea typeface="+mn-ea"/>
                <a:cs typeface="+mn-cs"/>
              </a:rPr>
              <a:t>UTF-8</a:t>
            </a:r>
            <a:r>
              <a:rPr lang="zh-CN" altLang="en-US" sz="1100" b="0" i="0" kern="1200" dirty="0">
                <a:solidFill>
                  <a:schemeClr val="tx1"/>
                </a:solidFill>
                <a:effectLst/>
                <a:latin typeface="Arial" panose="020B0604020202020204" pitchFamily="34" charset="0"/>
                <a:ea typeface="+mn-ea"/>
                <a:cs typeface="+mn-cs"/>
              </a:rPr>
              <a:t>来说，每一个字节的前两位尤为重要，按照前两位的不同，一共有四种排列组合：</a:t>
            </a:r>
            <a:r>
              <a:rPr lang="en-US" altLang="zh-CN" sz="1100" b="0" i="0" kern="1200" dirty="0">
                <a:solidFill>
                  <a:schemeClr val="tx1"/>
                </a:solidFill>
                <a:effectLst/>
                <a:latin typeface="Arial" panose="020B0604020202020204" pitchFamily="34" charset="0"/>
                <a:ea typeface="+mn-ea"/>
                <a:cs typeface="+mn-cs"/>
              </a:rPr>
              <a:t>00xxxxxx</a:t>
            </a:r>
            <a:r>
              <a:rPr lang="zh-CN" altLang="en-US" sz="1100" b="0" i="0" kern="1200" dirty="0">
                <a:solidFill>
                  <a:schemeClr val="tx1"/>
                </a:solidFill>
                <a:effectLst/>
                <a:latin typeface="Arial" panose="020B0604020202020204" pitchFamily="34" charset="0"/>
                <a:ea typeface="+mn-ea"/>
                <a:cs typeface="+mn-cs"/>
              </a:rPr>
              <a:t>，</a:t>
            </a:r>
            <a:r>
              <a:rPr lang="en-US" altLang="zh-CN" sz="1100" b="0" i="0" kern="1200" dirty="0">
                <a:solidFill>
                  <a:schemeClr val="tx1"/>
                </a:solidFill>
                <a:effectLst/>
                <a:latin typeface="Arial" panose="020B0604020202020204" pitchFamily="34" charset="0"/>
                <a:ea typeface="+mn-ea"/>
                <a:cs typeface="+mn-cs"/>
              </a:rPr>
              <a:t>01xxxxxx</a:t>
            </a:r>
            <a:r>
              <a:rPr lang="zh-CN" altLang="en-US" sz="1100" b="0" i="0" kern="1200" dirty="0">
                <a:solidFill>
                  <a:schemeClr val="tx1"/>
                </a:solidFill>
                <a:effectLst/>
                <a:latin typeface="Arial" panose="020B0604020202020204" pitchFamily="34" charset="0"/>
                <a:ea typeface="+mn-ea"/>
                <a:cs typeface="+mn-cs"/>
              </a:rPr>
              <a:t>，</a:t>
            </a:r>
            <a:r>
              <a:rPr lang="en-US" altLang="zh-CN" sz="1100" b="0" i="0" kern="1200" dirty="0">
                <a:solidFill>
                  <a:schemeClr val="tx1"/>
                </a:solidFill>
                <a:effectLst/>
                <a:latin typeface="Arial" panose="020B0604020202020204" pitchFamily="34" charset="0"/>
                <a:ea typeface="+mn-ea"/>
                <a:cs typeface="+mn-cs"/>
              </a:rPr>
              <a:t>10xxxxxx</a:t>
            </a:r>
            <a:r>
              <a:rPr lang="zh-CN" altLang="en-US" sz="1100" b="0" i="0" kern="1200" dirty="0">
                <a:solidFill>
                  <a:schemeClr val="tx1"/>
                </a:solidFill>
                <a:effectLst/>
                <a:latin typeface="Arial" panose="020B0604020202020204" pitchFamily="34" charset="0"/>
                <a:ea typeface="+mn-ea"/>
                <a:cs typeface="+mn-cs"/>
              </a:rPr>
              <a:t>，</a:t>
            </a:r>
            <a:r>
              <a:rPr lang="en-US" altLang="zh-CN" sz="1100" b="0" i="0" kern="1200" dirty="0">
                <a:solidFill>
                  <a:schemeClr val="tx1"/>
                </a:solidFill>
                <a:effectLst/>
                <a:latin typeface="Arial" panose="020B0604020202020204" pitchFamily="34" charset="0"/>
                <a:ea typeface="+mn-ea"/>
                <a:cs typeface="+mn-cs"/>
              </a:rPr>
              <a:t>11xxxxxx</a:t>
            </a:r>
            <a:r>
              <a:rPr lang="zh-CN" altLang="en-US" sz="1100" b="0" i="0" kern="1200" dirty="0">
                <a:solidFill>
                  <a:schemeClr val="tx1"/>
                </a:solidFill>
                <a:effectLst/>
                <a:latin typeface="Arial" panose="020B0604020202020204" pitchFamily="34" charset="0"/>
                <a:ea typeface="+mn-ea"/>
                <a:cs typeface="+mn-cs"/>
              </a:rPr>
              <a:t>。</a:t>
            </a:r>
            <a:endParaRPr lang="en-US" altLang="zh-CN" sz="1100" b="0" i="0" kern="1200" dirty="0">
              <a:solidFill>
                <a:schemeClr val="tx1"/>
              </a:solidFill>
              <a:effectLst/>
              <a:latin typeface="Arial" panose="020B0604020202020204" pitchFamily="34" charset="0"/>
              <a:ea typeface="+mn-ea"/>
              <a:cs typeface="+mn-cs"/>
            </a:endParaRPr>
          </a:p>
          <a:p>
            <a:pPr algn="l"/>
            <a:r>
              <a:rPr lang="zh-CN" altLang="en-US" sz="1100" b="0" i="0" kern="1200" dirty="0">
                <a:solidFill>
                  <a:schemeClr val="tx1"/>
                </a:solidFill>
                <a:effectLst/>
                <a:latin typeface="Arial" panose="020B0604020202020204" pitchFamily="34" charset="0"/>
                <a:ea typeface="+mn-ea"/>
                <a:cs typeface="+mn-cs"/>
              </a:rPr>
              <a:t> </a:t>
            </a:r>
            <a:br>
              <a:rPr lang="zh-CN" altLang="en-US" dirty="0"/>
            </a:b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338" y="658813"/>
            <a:ext cx="6792912" cy="3822700"/>
          </a:xfrm>
        </p:spPr>
      </p:sp>
      <p:sp>
        <p:nvSpPr>
          <p:cNvPr id="3" name="Notes Placeholder 2"/>
          <p:cNvSpPr>
            <a:spLocks noGrp="1"/>
          </p:cNvSpPr>
          <p:nvPr>
            <p:ph type="body" idx="1"/>
          </p:nvPr>
        </p:nvSpPr>
        <p:spPr/>
        <p:txBody>
          <a:bodyPr>
            <a:normAutofit fontScale="92500" lnSpcReduction="10000"/>
          </a:bodyPr>
          <a:lstStyle/>
          <a:p>
            <a:pPr defTabSz="974090">
              <a:defRPr/>
            </a:pPr>
            <a:r>
              <a:rPr lang="zh-CN" altLang="en-US" dirty="0"/>
              <a:t>奇偶校验</a:t>
            </a:r>
            <a:r>
              <a:rPr lang="en-US" altLang="zh-CN" dirty="0"/>
              <a:t>(Parity Check)</a:t>
            </a:r>
            <a:r>
              <a:rPr lang="zh-CN" altLang="en-US" dirty="0"/>
              <a:t>是一种校验代码传输正确性的方法。根据被传输的一组二进制代码的数位中“</a:t>
            </a:r>
            <a:r>
              <a:rPr lang="en-US" altLang="zh-CN" dirty="0"/>
              <a:t>1”</a:t>
            </a:r>
            <a:r>
              <a:rPr lang="zh-CN" altLang="en-US" dirty="0"/>
              <a:t>的个数是奇数或偶数来进行校验。采用奇数的称为奇校验，反之，称为偶校验。</a:t>
            </a:r>
            <a:endParaRPr lang="en-US" altLang="zh-CN" dirty="0"/>
          </a:p>
          <a:p>
            <a:pPr defTabSz="974090">
              <a:defRPr/>
            </a:pPr>
            <a:r>
              <a:rPr lang="zh-CN" altLang="en-US" dirty="0"/>
              <a:t>海明码由</a:t>
            </a:r>
            <a:r>
              <a:rPr lang="en-US" altLang="zh-CN" dirty="0"/>
              <a:t>Bell</a:t>
            </a:r>
            <a:r>
              <a:rPr lang="zh-CN" altLang="en-US" dirty="0"/>
              <a:t>实验室的</a:t>
            </a:r>
            <a:r>
              <a:rPr lang="en-US" altLang="zh-CN" dirty="0" err="1"/>
              <a:t>R.W.Hamming</a:t>
            </a:r>
            <a:r>
              <a:rPr lang="zh-CN" altLang="en-US" dirty="0"/>
              <a:t>发明</a:t>
            </a:r>
            <a:endParaRPr lang="en-US" altLang="zh-CN" dirty="0"/>
          </a:p>
          <a:p>
            <a:r>
              <a:rPr lang="zh-CN" altLang="en-US" dirty="0"/>
              <a:t>奇偶校验码作为一种检错码虽然简单</a:t>
            </a:r>
            <a:r>
              <a:rPr lang="en-US" altLang="zh-CN" dirty="0"/>
              <a:t>,</a:t>
            </a:r>
            <a:r>
              <a:rPr lang="zh-CN" altLang="en-US" dirty="0"/>
              <a:t>但是漏检率太高。提出采用</a:t>
            </a:r>
            <a:r>
              <a:rPr lang="en-US" altLang="zh-CN" dirty="0"/>
              <a:t>CRC</a:t>
            </a:r>
            <a:r>
              <a:rPr lang="zh-CN" altLang="en-US" dirty="0"/>
              <a:t>。冗余码的计算方法是，先将信息码后面补</a:t>
            </a:r>
            <a:r>
              <a:rPr lang="en-US" altLang="zh-CN" dirty="0"/>
              <a:t>0</a:t>
            </a:r>
            <a:r>
              <a:rPr lang="zh-CN" altLang="en-US" dirty="0"/>
              <a:t>，补</a:t>
            </a:r>
            <a:r>
              <a:rPr lang="en-US" altLang="zh-CN" dirty="0"/>
              <a:t>0</a:t>
            </a:r>
            <a:r>
              <a:rPr lang="zh-CN" altLang="en-US" dirty="0"/>
              <a:t>的个数是生成多项式最高次幂；将补零之后的信息码用模二除法（非二进制除法）除以</a:t>
            </a:r>
            <a:r>
              <a:rPr lang="zh-CN" altLang="en-US" sz="1100" b="0" i="0" kern="1200" dirty="0">
                <a:solidFill>
                  <a:schemeClr val="tx1"/>
                </a:solidFill>
                <a:effectLst/>
                <a:latin typeface="Arial" panose="020B0604020202020204" pitchFamily="34" charset="0"/>
                <a:ea typeface="+mn-ea"/>
                <a:cs typeface="+mn-cs"/>
              </a:rPr>
              <a:t>汉明码</a:t>
            </a:r>
            <a:r>
              <a:rPr lang="en-US" altLang="zh-CN" sz="1100" b="0" i="0" kern="1200" dirty="0">
                <a:solidFill>
                  <a:schemeClr val="tx1"/>
                </a:solidFill>
                <a:effectLst/>
                <a:latin typeface="Arial" panose="020B0604020202020204" pitchFamily="34" charset="0"/>
                <a:ea typeface="+mn-ea"/>
                <a:cs typeface="+mn-cs"/>
              </a:rPr>
              <a:t>SECDED</a:t>
            </a:r>
            <a:r>
              <a:rPr lang="zh-CN" altLang="en-US" sz="1100" b="0" i="0" kern="1200" dirty="0">
                <a:solidFill>
                  <a:schemeClr val="tx1"/>
                </a:solidFill>
                <a:effectLst/>
                <a:latin typeface="Arial" panose="020B0604020202020204" pitchFamily="34" charset="0"/>
                <a:ea typeface="+mn-ea"/>
                <a:cs typeface="+mn-cs"/>
              </a:rPr>
              <a:t>（</a:t>
            </a:r>
            <a:r>
              <a:rPr lang="en-US" altLang="zh-CN" sz="1100" b="0" i="0" kern="1200" dirty="0">
                <a:solidFill>
                  <a:schemeClr val="tx1"/>
                </a:solidFill>
                <a:effectLst/>
                <a:latin typeface="Arial" panose="020B0604020202020204" pitchFamily="34" charset="0"/>
                <a:ea typeface="+mn-ea"/>
                <a:cs typeface="+mn-cs"/>
              </a:rPr>
              <a:t>single error correction, double error detection</a:t>
            </a:r>
            <a:r>
              <a:rPr lang="zh-CN" altLang="en-US" sz="1100" b="0" i="0" kern="1200" dirty="0">
                <a:solidFill>
                  <a:schemeClr val="tx1"/>
                </a:solidFill>
                <a:effectLst/>
                <a:latin typeface="Arial" panose="020B0604020202020204" pitchFamily="34" charset="0"/>
                <a:ea typeface="+mn-ea"/>
                <a:cs typeface="+mn-cs"/>
              </a:rPr>
              <a:t>）</a:t>
            </a:r>
            <a:r>
              <a:rPr lang="en-US" altLang="zh-CN" dirty="0"/>
              <a:t>G(X)</a:t>
            </a:r>
            <a:r>
              <a:rPr lang="zh-CN" altLang="en-US" dirty="0"/>
              <a:t>对应的</a:t>
            </a:r>
            <a:r>
              <a:rPr lang="en-US" altLang="zh-CN" dirty="0"/>
              <a:t>2</a:t>
            </a:r>
            <a:r>
              <a:rPr lang="zh-CN" altLang="en-US" dirty="0"/>
              <a:t>进制码，注意除法过程中所用的减法是模</a:t>
            </a:r>
            <a:r>
              <a:rPr lang="en-US" altLang="zh-CN" dirty="0"/>
              <a:t>2</a:t>
            </a:r>
            <a:r>
              <a:rPr lang="zh-CN" altLang="en-US" dirty="0"/>
              <a:t>减法，即没有借位的减法，也就是异或运算。当被除数逐位除完时，得到比除数少一位的余数。此余数即</a:t>
            </a:r>
            <a:r>
              <a:rPr lang="zh-CN" altLang="en-US" sz="1200" dirty="0"/>
              <a:t>为</a:t>
            </a:r>
            <a:r>
              <a:rPr lang="zh-CN" altLang="en-US" sz="1200" dirty="0">
                <a:hlinkClick r:id="rId3" action="ppaction://hlinkfile"/>
              </a:rPr>
              <a:t>冗余位</a:t>
            </a:r>
            <a:r>
              <a:rPr lang="en-US" altLang="zh-CN" sz="1200" dirty="0"/>
              <a:t>,</a:t>
            </a:r>
            <a:r>
              <a:rPr lang="zh-CN" altLang="en-US" sz="1200" dirty="0"/>
              <a:t>将其添加在信息位后便构成</a:t>
            </a:r>
            <a:r>
              <a:rPr lang="en-US" altLang="zh-CN" dirty="0"/>
              <a:t>CRC</a:t>
            </a:r>
            <a:r>
              <a:rPr lang="zh-CN" altLang="en-US" dirty="0"/>
              <a:t>码字。发现错误重传，不能纠错。理论上可以证明</a:t>
            </a:r>
            <a:r>
              <a:rPr lang="zh-CN" altLang="en-US" dirty="0">
                <a:hlinkClick r:id="rId4" action="ppaction://hlinkfile"/>
              </a:rPr>
              <a:t>循环冗余校验码</a:t>
            </a:r>
            <a:r>
              <a:rPr lang="zh-CN" altLang="en-US" dirty="0"/>
              <a:t>的检错能力有以下特点：</a:t>
            </a:r>
            <a:endParaRPr lang="zh-CN" altLang="en-US" dirty="0"/>
          </a:p>
          <a:p>
            <a:r>
              <a:rPr lang="zh-CN" altLang="en-US" dirty="0"/>
              <a:t>（</a:t>
            </a:r>
            <a:r>
              <a:rPr lang="en-US" altLang="zh-CN" dirty="0"/>
              <a:t>a</a:t>
            </a:r>
            <a:r>
              <a:rPr lang="zh-CN" altLang="en-US" dirty="0"/>
              <a:t>）可检测出所有奇数个错误；</a:t>
            </a:r>
            <a:endParaRPr lang="zh-CN" altLang="en-US" dirty="0"/>
          </a:p>
          <a:p>
            <a:r>
              <a:rPr lang="zh-CN" altLang="en-US" dirty="0"/>
              <a:t>（</a:t>
            </a:r>
            <a:r>
              <a:rPr lang="en-US" altLang="zh-CN" dirty="0"/>
              <a:t>b</a:t>
            </a:r>
            <a:r>
              <a:rPr lang="zh-CN" altLang="en-US" dirty="0"/>
              <a:t>）可检测出所有双比特的错误；</a:t>
            </a:r>
            <a:endParaRPr lang="zh-CN" altLang="en-US" dirty="0"/>
          </a:p>
          <a:p>
            <a:r>
              <a:rPr lang="zh-CN" altLang="en-US" dirty="0"/>
              <a:t>（</a:t>
            </a:r>
            <a:r>
              <a:rPr lang="en-US" altLang="zh-CN" dirty="0"/>
              <a:t>c</a:t>
            </a:r>
            <a:r>
              <a:rPr lang="zh-CN" altLang="en-US" dirty="0"/>
              <a:t>）可检测出所有小于等于校验位长度的连续错误；</a:t>
            </a:r>
            <a:endParaRPr lang="zh-CN" altLang="en-US" dirty="0"/>
          </a:p>
          <a:p>
            <a:r>
              <a:rPr lang="zh-CN" altLang="en-US" dirty="0"/>
              <a:t>（</a:t>
            </a:r>
            <a:r>
              <a:rPr lang="en-US" altLang="zh-CN" dirty="0"/>
              <a:t>d</a:t>
            </a:r>
            <a:r>
              <a:rPr lang="zh-CN" altLang="en-US" dirty="0"/>
              <a:t>）以相当大的概率检测出大于校验位长度的连续错误。</a:t>
            </a:r>
            <a:endParaRPr lang="en-US" altLang="zh-CN" dirty="0"/>
          </a:p>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sz="1100" dirty="0"/>
              <a:t>如果使用</a:t>
            </a:r>
            <a:r>
              <a:rPr lang="en-US" altLang="zh-CN" sz="1100" dirty="0"/>
              <a:t>CRC-16</a:t>
            </a:r>
            <a:r>
              <a:rPr lang="zh-CN" altLang="en-US" sz="1100" dirty="0"/>
              <a:t>或</a:t>
            </a:r>
            <a:r>
              <a:rPr lang="en-US" altLang="zh-CN" sz="1100" dirty="0"/>
              <a:t>CRC-ITU</a:t>
            </a:r>
            <a:r>
              <a:rPr lang="zh-CN" altLang="en-US" sz="1100" dirty="0"/>
              <a:t>为生成多项式</a:t>
            </a:r>
            <a:r>
              <a:rPr lang="en-US" altLang="zh-CN" sz="1100" dirty="0"/>
              <a:t>(</a:t>
            </a:r>
            <a:r>
              <a:rPr lang="zh-CN" altLang="en-US" sz="1100" dirty="0"/>
              <a:t>即发生器产生</a:t>
            </a:r>
            <a:r>
              <a:rPr lang="en-US" altLang="zh-CN" sz="1100" dirty="0"/>
              <a:t>16</a:t>
            </a:r>
            <a:r>
              <a:rPr lang="zh-CN" altLang="en-US" sz="1100" dirty="0"/>
              <a:t>位数作循环冗余校验）</a:t>
            </a:r>
            <a:r>
              <a:rPr lang="en-US" altLang="zh-CN" sz="1100" dirty="0"/>
              <a:t>,</a:t>
            </a:r>
            <a:r>
              <a:rPr lang="zh-CN" altLang="en-US" sz="1100" dirty="0"/>
              <a:t>可以查出全部一位差错、双位差错、奇数位差错，全部</a:t>
            </a:r>
            <a:r>
              <a:rPr lang="en-US" altLang="zh-CN" sz="1100" dirty="0"/>
              <a:t>16</a:t>
            </a:r>
            <a:r>
              <a:rPr lang="zh-CN" altLang="en-US" sz="1100" dirty="0"/>
              <a:t>位或</a:t>
            </a:r>
            <a:r>
              <a:rPr lang="en-US" altLang="zh-CN" sz="1100" dirty="0"/>
              <a:t>16</a:t>
            </a:r>
            <a:r>
              <a:rPr lang="zh-CN" altLang="en-US" sz="1100" dirty="0"/>
              <a:t>位以下突发差错，</a:t>
            </a:r>
            <a:r>
              <a:rPr lang="en-US" altLang="zh-CN" sz="1100" dirty="0"/>
              <a:t>99.997%</a:t>
            </a:r>
            <a:r>
              <a:rPr lang="zh-CN" altLang="en-US" sz="1100" dirty="0"/>
              <a:t>的</a:t>
            </a:r>
            <a:r>
              <a:rPr lang="en-US" altLang="zh-CN" sz="1100" dirty="0"/>
              <a:t>17</a:t>
            </a:r>
            <a:r>
              <a:rPr lang="zh-CN" altLang="en-US" sz="1100" dirty="0"/>
              <a:t>位突发差错及</a:t>
            </a:r>
            <a:r>
              <a:rPr lang="en-US" altLang="zh-CN" sz="1100" dirty="0"/>
              <a:t>99.998%</a:t>
            </a:r>
            <a:r>
              <a:rPr lang="zh-CN" altLang="en-US" sz="1100" dirty="0"/>
              <a:t>的</a:t>
            </a:r>
            <a:r>
              <a:rPr lang="en-US" altLang="zh-CN" sz="1100" dirty="0"/>
              <a:t>18</a:t>
            </a:r>
            <a:r>
              <a:rPr lang="zh-CN" altLang="en-US" sz="1100" dirty="0"/>
              <a:t>位或更长的突发差错；传输速率为</a:t>
            </a:r>
            <a:r>
              <a:rPr lang="en-US" altLang="zh-CN" sz="1100" dirty="0"/>
              <a:t>9600 bps</a:t>
            </a:r>
            <a:r>
              <a:rPr lang="zh-CN" altLang="en-US" sz="1100" dirty="0"/>
              <a:t>时，数据传输</a:t>
            </a:r>
            <a:r>
              <a:rPr lang="en-US" altLang="zh-CN" sz="1100" dirty="0"/>
              <a:t>3000</a:t>
            </a:r>
            <a:r>
              <a:rPr lang="zh-CN" altLang="en-US" sz="1100" dirty="0"/>
              <a:t>年才会有一个差错漏检。</a:t>
            </a:r>
            <a:endParaRPr lang="en-US" altLang="zh-CN" sz="1100" dirty="0"/>
          </a:p>
          <a:p>
            <a:pPr marL="0" marR="0" lvl="0" indent="0" algn="just" defTabSz="914400" rtl="0" eaLnBrk="0" fontAlgn="base" latinLnBrk="0" hangingPunct="0">
              <a:lnSpc>
                <a:spcPct val="90000"/>
              </a:lnSpc>
              <a:spcBef>
                <a:spcPct val="40000"/>
              </a:spcBef>
              <a:spcAft>
                <a:spcPct val="0"/>
              </a:spcAft>
              <a:buClrTx/>
              <a:buSzTx/>
              <a:buFontTx/>
              <a:buNone/>
              <a:defRPr/>
            </a:pPr>
            <a:endParaRPr lang="en-US" altLang="zh-CN" sz="1100" dirty="0"/>
          </a:p>
          <a:p>
            <a:r>
              <a:rPr lang="zh-CN" altLang="en-US" sz="1100" b="0" i="0" kern="1200" dirty="0">
                <a:solidFill>
                  <a:schemeClr val="tx1"/>
                </a:solidFill>
                <a:effectLst/>
                <a:latin typeface="Arial" panose="020B0604020202020204" pitchFamily="34" charset="0"/>
                <a:ea typeface="+mn-ea"/>
                <a:cs typeface="+mn-cs"/>
              </a:rPr>
              <a:t>利用多项式，我们定义误码多项式</a:t>
            </a:r>
            <a:r>
              <a:rPr lang="en-US" altLang="zh-CN" sz="1100" b="0" i="0" kern="1200" dirty="0">
                <a:solidFill>
                  <a:schemeClr val="tx1"/>
                </a:solidFill>
                <a:effectLst/>
                <a:latin typeface="Arial" panose="020B0604020202020204" pitchFamily="34" charset="0"/>
                <a:ea typeface="+mn-ea"/>
                <a:cs typeface="+mn-cs"/>
              </a:rPr>
              <a:t>E(X)</a:t>
            </a:r>
            <a:r>
              <a:rPr lang="zh-CN" altLang="en-US" sz="1100" b="0" i="0" kern="1200" dirty="0">
                <a:solidFill>
                  <a:schemeClr val="tx1"/>
                </a:solidFill>
                <a:effectLst/>
                <a:latin typeface="Arial" panose="020B0604020202020204" pitchFamily="34" charset="0"/>
                <a:ea typeface="+mn-ea"/>
                <a:cs typeface="+mn-cs"/>
              </a:rPr>
              <a:t>是接收到的消息码字与正确码字的异或。即</a:t>
            </a:r>
            <a:endParaRPr lang="zh-CN" altLang="en-US" sz="1100" b="0" i="0" kern="1200" dirty="0">
              <a:solidFill>
                <a:schemeClr val="tx1"/>
              </a:solidFill>
              <a:effectLst/>
              <a:latin typeface="Arial" panose="020B0604020202020204" pitchFamily="34" charset="0"/>
              <a:ea typeface="+mn-ea"/>
              <a:cs typeface="+mn-cs"/>
            </a:endParaRPr>
          </a:p>
          <a:p>
            <a:r>
              <a:rPr lang="en-US" altLang="zh-CN" sz="1100" b="1" i="0" kern="1200" dirty="0">
                <a:solidFill>
                  <a:schemeClr val="tx1"/>
                </a:solidFill>
                <a:effectLst/>
                <a:latin typeface="Arial" panose="020B0604020202020204" pitchFamily="34" charset="0"/>
                <a:ea typeface="+mn-ea"/>
                <a:cs typeface="+mn-cs"/>
              </a:rPr>
              <a:t>E(X) = </a:t>
            </a:r>
            <a:r>
              <a:rPr lang="en-US" altLang="zh-CN" sz="1100" b="1" i="0" kern="1200" dirty="0" err="1">
                <a:solidFill>
                  <a:schemeClr val="tx1"/>
                </a:solidFill>
                <a:effectLst/>
                <a:latin typeface="Arial" panose="020B0604020202020204" pitchFamily="34" charset="0"/>
                <a:ea typeface="+mn-ea"/>
                <a:cs typeface="+mn-cs"/>
              </a:rPr>
              <a:t>T</a:t>
            </a:r>
            <a:r>
              <a:rPr lang="en-US" altLang="zh-CN" sz="1100" b="1" i="0" kern="1200" baseline="-25000" dirty="0" err="1">
                <a:solidFill>
                  <a:schemeClr val="tx1"/>
                </a:solidFill>
                <a:effectLst/>
                <a:latin typeface="Arial" panose="020B0604020202020204" pitchFamily="34" charset="0"/>
                <a:ea typeface="+mn-ea"/>
                <a:cs typeface="+mn-cs"/>
              </a:rPr>
              <a:t>recv</a:t>
            </a:r>
            <a:r>
              <a:rPr lang="en-US" altLang="zh-CN" sz="1100" b="1" i="0" kern="1200" dirty="0">
                <a:solidFill>
                  <a:schemeClr val="tx1"/>
                </a:solidFill>
                <a:effectLst/>
                <a:latin typeface="Arial" panose="020B0604020202020204" pitchFamily="34" charset="0"/>
                <a:ea typeface="+mn-ea"/>
                <a:cs typeface="+mn-cs"/>
              </a:rPr>
              <a:t>(X) XOR </a:t>
            </a:r>
            <a:r>
              <a:rPr lang="en-US" altLang="zh-CN" sz="1100" b="1" i="0" kern="1200" dirty="0" err="1">
                <a:solidFill>
                  <a:schemeClr val="tx1"/>
                </a:solidFill>
                <a:effectLst/>
                <a:latin typeface="Arial" panose="020B0604020202020204" pitchFamily="34" charset="0"/>
                <a:ea typeface="+mn-ea"/>
                <a:cs typeface="+mn-cs"/>
              </a:rPr>
              <a:t>T</a:t>
            </a:r>
            <a:r>
              <a:rPr lang="en-US" altLang="zh-CN" sz="1100" b="1" i="0" kern="1200" baseline="-25000" dirty="0" err="1">
                <a:solidFill>
                  <a:schemeClr val="tx1"/>
                </a:solidFill>
                <a:effectLst/>
                <a:latin typeface="Arial" panose="020B0604020202020204" pitchFamily="34" charset="0"/>
                <a:ea typeface="+mn-ea"/>
                <a:cs typeface="+mn-cs"/>
              </a:rPr>
              <a:t>correct</a:t>
            </a:r>
            <a:r>
              <a:rPr lang="en-US" altLang="zh-CN" sz="1100" b="1" i="0" kern="1200" dirty="0">
                <a:solidFill>
                  <a:schemeClr val="tx1"/>
                </a:solidFill>
                <a:effectLst/>
                <a:latin typeface="Arial" panose="020B0604020202020204" pitchFamily="34" charset="0"/>
                <a:ea typeface="+mn-ea"/>
                <a:cs typeface="+mn-cs"/>
              </a:rPr>
              <a:t>(X) …… (14)</a:t>
            </a:r>
            <a:endParaRPr lang="zh-CN" altLang="en-US"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则我们容易知道，当且仅当</a:t>
            </a:r>
            <a:r>
              <a:rPr lang="en-US" altLang="zh-CN" sz="1100" b="0" i="0" kern="1200" dirty="0">
                <a:solidFill>
                  <a:schemeClr val="tx1"/>
                </a:solidFill>
                <a:effectLst/>
                <a:latin typeface="Arial" panose="020B0604020202020204" pitchFamily="34" charset="0"/>
                <a:ea typeface="+mn-ea"/>
                <a:cs typeface="+mn-cs"/>
              </a:rPr>
              <a:t>E(X)</a:t>
            </a:r>
            <a:r>
              <a:rPr lang="zh-CN" altLang="en-US" sz="1100" b="0" i="0" kern="1200" dirty="0">
                <a:solidFill>
                  <a:schemeClr val="tx1"/>
                </a:solidFill>
                <a:effectLst/>
                <a:latin typeface="Arial" panose="020B0604020202020204" pitchFamily="34" charset="0"/>
                <a:ea typeface="+mn-ea"/>
                <a:cs typeface="+mn-cs"/>
              </a:rPr>
              <a:t>能够被</a:t>
            </a:r>
            <a:r>
              <a:rPr lang="en-US" altLang="zh-CN" sz="1100" b="0" i="0" kern="1200" dirty="0">
                <a:solidFill>
                  <a:schemeClr val="tx1"/>
                </a:solidFill>
                <a:effectLst/>
                <a:latin typeface="Arial" panose="020B0604020202020204" pitchFamily="34" charset="0"/>
                <a:ea typeface="+mn-ea"/>
                <a:cs typeface="+mn-cs"/>
              </a:rPr>
              <a:t>CRC</a:t>
            </a:r>
            <a:r>
              <a:rPr lang="zh-CN" altLang="en-US" sz="1100" b="0" i="0" kern="1200" dirty="0">
                <a:solidFill>
                  <a:schemeClr val="tx1"/>
                </a:solidFill>
                <a:effectLst/>
                <a:latin typeface="Arial" panose="020B0604020202020204" pitchFamily="34" charset="0"/>
                <a:ea typeface="+mn-ea"/>
                <a:cs typeface="+mn-cs"/>
              </a:rPr>
              <a:t>多项式</a:t>
            </a:r>
            <a:r>
              <a:rPr lang="en-US" altLang="zh-CN" sz="1100" b="0" i="0" kern="1200" dirty="0">
                <a:solidFill>
                  <a:schemeClr val="tx1"/>
                </a:solidFill>
                <a:effectLst/>
                <a:latin typeface="Arial" panose="020B0604020202020204" pitchFamily="34" charset="0"/>
                <a:ea typeface="+mn-ea"/>
                <a:cs typeface="+mn-cs"/>
              </a:rPr>
              <a:t>P(X)</a:t>
            </a:r>
            <a:r>
              <a:rPr lang="zh-CN" altLang="en-US" sz="1100" b="0" i="0" kern="1200" dirty="0">
                <a:solidFill>
                  <a:schemeClr val="tx1"/>
                </a:solidFill>
                <a:effectLst/>
                <a:latin typeface="Arial" panose="020B0604020202020204" pitchFamily="34" charset="0"/>
                <a:ea typeface="+mn-ea"/>
                <a:cs typeface="+mn-cs"/>
              </a:rPr>
              <a:t>整除的时候</a:t>
            </a:r>
            <a:r>
              <a:rPr lang="en-US" altLang="zh-CN" sz="1100" b="0" i="0" kern="1200" dirty="0">
                <a:solidFill>
                  <a:schemeClr val="tx1"/>
                </a:solidFill>
                <a:effectLst/>
                <a:latin typeface="Arial" panose="020B0604020202020204" pitchFamily="34" charset="0"/>
                <a:ea typeface="+mn-ea"/>
                <a:cs typeface="+mn-cs"/>
              </a:rPr>
              <a:t>CRC</a:t>
            </a:r>
            <a:r>
              <a:rPr lang="zh-CN" altLang="en-US" sz="1100" b="0" i="0" kern="1200" dirty="0">
                <a:solidFill>
                  <a:schemeClr val="tx1"/>
                </a:solidFill>
                <a:effectLst/>
                <a:latin typeface="Arial" panose="020B0604020202020204" pitchFamily="34" charset="0"/>
                <a:ea typeface="+mn-ea"/>
                <a:cs typeface="+mn-cs"/>
              </a:rPr>
              <a:t>算法无法检查到错误。当我们选择一个适当的</a:t>
            </a:r>
            <a:r>
              <a:rPr lang="en-US" altLang="zh-CN" sz="1100" b="0" i="0" kern="1200" dirty="0">
                <a:solidFill>
                  <a:schemeClr val="tx1"/>
                </a:solidFill>
                <a:effectLst/>
                <a:latin typeface="Arial" panose="020B0604020202020204" pitchFamily="34" charset="0"/>
                <a:ea typeface="+mn-ea"/>
                <a:cs typeface="+mn-cs"/>
              </a:rPr>
              <a:t>P(X)</a:t>
            </a:r>
            <a:r>
              <a:rPr lang="zh-CN" altLang="en-US" sz="1100" b="0" i="0" kern="1200" dirty="0">
                <a:solidFill>
                  <a:schemeClr val="tx1"/>
                </a:solidFill>
                <a:effectLst/>
                <a:latin typeface="Arial" panose="020B0604020202020204" pitchFamily="34" charset="0"/>
                <a:ea typeface="+mn-ea"/>
                <a:cs typeface="+mn-cs"/>
              </a:rPr>
              <a:t>时，以下所有差错</a:t>
            </a:r>
            <a:r>
              <a:rPr lang="en-US" altLang="zh-CN" sz="1100" b="0" i="0" kern="1200" dirty="0">
                <a:solidFill>
                  <a:schemeClr val="tx1"/>
                </a:solidFill>
                <a:effectLst/>
                <a:latin typeface="Arial" panose="020B0604020202020204" pitchFamily="34" charset="0"/>
                <a:ea typeface="+mn-ea"/>
                <a:cs typeface="+mn-cs"/>
              </a:rPr>
              <a:t>E(X)</a:t>
            </a:r>
            <a:r>
              <a:rPr lang="zh-CN" altLang="en-US" sz="1100" b="0" i="0" kern="1200" dirty="0">
                <a:solidFill>
                  <a:schemeClr val="tx1"/>
                </a:solidFill>
                <a:effectLst/>
                <a:latin typeface="Arial" panose="020B0604020202020204" pitchFamily="34" charset="0"/>
                <a:ea typeface="+mn-ea"/>
                <a:cs typeface="+mn-cs"/>
              </a:rPr>
              <a:t>都不能被</a:t>
            </a:r>
            <a:r>
              <a:rPr lang="en-US" altLang="zh-CN" sz="1100" b="0" i="0" kern="1200" dirty="0">
                <a:solidFill>
                  <a:schemeClr val="tx1"/>
                </a:solidFill>
                <a:effectLst/>
                <a:latin typeface="Arial" panose="020B0604020202020204" pitchFamily="34" charset="0"/>
                <a:ea typeface="+mn-ea"/>
                <a:cs typeface="+mn-cs"/>
              </a:rPr>
              <a:t>P(X)</a:t>
            </a:r>
            <a:r>
              <a:rPr lang="zh-CN" altLang="en-US" sz="1100" b="0" i="0" kern="1200" dirty="0">
                <a:solidFill>
                  <a:schemeClr val="tx1"/>
                </a:solidFill>
                <a:effectLst/>
                <a:latin typeface="Arial" panose="020B0604020202020204" pitchFamily="34" charset="0"/>
                <a:ea typeface="+mn-ea"/>
                <a:cs typeface="+mn-cs"/>
              </a:rPr>
              <a:t>整除，因此可以检测出（</a:t>
            </a:r>
            <a:r>
              <a:rPr lang="en-US" altLang="zh-CN" sz="1100" b="0" i="0" kern="1200" dirty="0">
                <a:solidFill>
                  <a:schemeClr val="tx1"/>
                </a:solidFill>
                <a:effectLst/>
                <a:latin typeface="Arial" panose="020B0604020202020204" pitchFamily="34" charset="0"/>
                <a:ea typeface="+mn-ea"/>
                <a:cs typeface="+mn-cs"/>
              </a:rPr>
              <a:t>k</a:t>
            </a:r>
            <a:r>
              <a:rPr lang="zh-CN" altLang="en-US" sz="1100" b="0" i="0" kern="1200" dirty="0">
                <a:solidFill>
                  <a:schemeClr val="tx1"/>
                </a:solidFill>
                <a:effectLst/>
                <a:latin typeface="Arial" panose="020B0604020202020204" pitchFamily="34" charset="0"/>
                <a:ea typeface="+mn-ea"/>
                <a:cs typeface="+mn-cs"/>
              </a:rPr>
              <a:t>位要传输的数据，</a:t>
            </a:r>
            <a:r>
              <a:rPr lang="en-US" altLang="zh-CN" sz="1100" b="0" i="0" kern="1200" dirty="0">
                <a:solidFill>
                  <a:schemeClr val="tx1"/>
                </a:solidFill>
                <a:effectLst/>
                <a:latin typeface="Arial" panose="020B0604020202020204" pitchFamily="34" charset="0"/>
                <a:ea typeface="+mn-ea"/>
                <a:cs typeface="+mn-cs"/>
              </a:rPr>
              <a:t>n-k</a:t>
            </a:r>
            <a:r>
              <a:rPr lang="zh-CN" altLang="en-US" sz="1100" b="0" i="0" kern="1200" dirty="0">
                <a:solidFill>
                  <a:schemeClr val="tx1"/>
                </a:solidFill>
                <a:effectLst/>
                <a:latin typeface="Arial" panose="020B0604020202020204" pitchFamily="34" charset="0"/>
                <a:ea typeface="+mn-ea"/>
                <a:cs typeface="+mn-cs"/>
              </a:rPr>
              <a:t>个冗余位）：</a:t>
            </a:r>
            <a:endParaRPr lang="zh-CN" altLang="en-US"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单比特差错，只要</a:t>
            </a:r>
            <a:r>
              <a:rPr lang="en-US" altLang="zh-CN" sz="1100" b="0" i="0" kern="1200" dirty="0">
                <a:solidFill>
                  <a:schemeClr val="tx1"/>
                </a:solidFill>
                <a:effectLst/>
                <a:latin typeface="Arial" panose="020B0604020202020204" pitchFamily="34" charset="0"/>
                <a:ea typeface="+mn-ea"/>
                <a:cs typeface="+mn-cs"/>
              </a:rPr>
              <a:t>P(X)</a:t>
            </a:r>
            <a:r>
              <a:rPr lang="zh-CN" altLang="en-US" sz="1100" b="0" i="0" kern="1200" dirty="0">
                <a:solidFill>
                  <a:schemeClr val="tx1"/>
                </a:solidFill>
                <a:effectLst/>
                <a:latin typeface="Arial" panose="020B0604020202020204" pitchFamily="34" charset="0"/>
                <a:ea typeface="+mn-ea"/>
                <a:cs typeface="+mn-cs"/>
              </a:rPr>
              <a:t>含有一个以上的非零项。</a:t>
            </a:r>
            <a:endParaRPr lang="zh-CN" altLang="en-US"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双比特差错，只要</a:t>
            </a:r>
            <a:r>
              <a:rPr lang="en-US" altLang="zh-CN" sz="1100" b="0" i="0" kern="1200" dirty="0">
                <a:solidFill>
                  <a:schemeClr val="tx1"/>
                </a:solidFill>
                <a:effectLst/>
                <a:latin typeface="Arial" panose="020B0604020202020204" pitchFamily="34" charset="0"/>
                <a:ea typeface="+mn-ea"/>
                <a:cs typeface="+mn-cs"/>
              </a:rPr>
              <a:t>P(X)</a:t>
            </a:r>
            <a:r>
              <a:rPr lang="zh-CN" altLang="en-US" sz="1100" b="0" i="0" kern="1200" dirty="0">
                <a:solidFill>
                  <a:schemeClr val="tx1"/>
                </a:solidFill>
                <a:effectLst/>
                <a:latin typeface="Arial" panose="020B0604020202020204" pitchFamily="34" charset="0"/>
                <a:ea typeface="+mn-ea"/>
                <a:cs typeface="+mn-cs"/>
              </a:rPr>
              <a:t>满足上述两种形式</a:t>
            </a:r>
            <a:r>
              <a:rPr lang="en-US" altLang="zh-CN" sz="1100" b="0" i="0" kern="1200" dirty="0">
                <a:solidFill>
                  <a:schemeClr val="tx1"/>
                </a:solidFill>
                <a:effectLst/>
                <a:latin typeface="Arial" panose="020B0604020202020204" pitchFamily="34" charset="0"/>
                <a:ea typeface="+mn-ea"/>
                <a:cs typeface="+mn-cs"/>
              </a:rPr>
              <a:t>((12)(13)</a:t>
            </a:r>
            <a:r>
              <a:rPr lang="zh-CN" altLang="en-US" sz="1100" b="0" i="0" kern="1200" dirty="0">
                <a:solidFill>
                  <a:schemeClr val="tx1"/>
                </a:solidFill>
                <a:effectLst/>
                <a:latin typeface="Arial" panose="020B0604020202020204" pitchFamily="34" charset="0"/>
                <a:ea typeface="+mn-ea"/>
                <a:cs typeface="+mn-cs"/>
              </a:rPr>
              <a:t>式</a:t>
            </a:r>
            <a:r>
              <a:rPr lang="en-US" altLang="zh-CN" sz="1100" b="0" i="0" kern="1200" dirty="0">
                <a:solidFill>
                  <a:schemeClr val="tx1"/>
                </a:solidFill>
                <a:effectLst/>
                <a:latin typeface="Arial" panose="020B0604020202020204" pitchFamily="34" charset="0"/>
                <a:ea typeface="+mn-ea"/>
                <a:cs typeface="+mn-cs"/>
              </a:rPr>
              <a:t>)</a:t>
            </a:r>
            <a:r>
              <a:rPr lang="zh-CN" altLang="en-US" sz="1100" b="0" i="0" kern="1200" dirty="0">
                <a:solidFill>
                  <a:schemeClr val="tx1"/>
                </a:solidFill>
                <a:effectLst/>
                <a:latin typeface="Arial" panose="020B0604020202020204" pitchFamily="34" charset="0"/>
                <a:ea typeface="+mn-ea"/>
                <a:cs typeface="+mn-cs"/>
              </a:rPr>
              <a:t>。</a:t>
            </a:r>
            <a:endParaRPr lang="zh-CN" altLang="en-US"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任意奇数个比特差错，只要</a:t>
            </a:r>
            <a:r>
              <a:rPr lang="en-US" altLang="zh-CN" sz="1100" b="0" i="0" kern="1200" dirty="0">
                <a:solidFill>
                  <a:schemeClr val="tx1"/>
                </a:solidFill>
                <a:effectLst/>
                <a:latin typeface="Arial" panose="020B0604020202020204" pitchFamily="34" charset="0"/>
                <a:ea typeface="+mn-ea"/>
                <a:cs typeface="+mn-cs"/>
              </a:rPr>
              <a:t>P(X)</a:t>
            </a:r>
            <a:r>
              <a:rPr lang="zh-CN" altLang="en-US" sz="1100" b="0" i="0" kern="1200" dirty="0">
                <a:solidFill>
                  <a:schemeClr val="tx1"/>
                </a:solidFill>
                <a:effectLst/>
                <a:latin typeface="Arial" panose="020B0604020202020204" pitchFamily="34" charset="0"/>
                <a:ea typeface="+mn-ea"/>
                <a:cs typeface="+mn-cs"/>
              </a:rPr>
              <a:t>含有因式</a:t>
            </a:r>
            <a:r>
              <a:rPr lang="en-US" altLang="zh-CN" sz="1100" b="0" i="0" kern="1200" dirty="0">
                <a:solidFill>
                  <a:schemeClr val="tx1"/>
                </a:solidFill>
                <a:effectLst/>
                <a:latin typeface="Arial" panose="020B0604020202020204" pitchFamily="34" charset="0"/>
                <a:ea typeface="+mn-ea"/>
                <a:cs typeface="+mn-cs"/>
              </a:rPr>
              <a:t>(X - 1)</a:t>
            </a:r>
            <a:r>
              <a:rPr lang="zh-CN" altLang="en-US" sz="1100" b="0" i="0" kern="1200" dirty="0">
                <a:solidFill>
                  <a:schemeClr val="tx1"/>
                </a:solidFill>
                <a:effectLst/>
                <a:latin typeface="Arial" panose="020B0604020202020204" pitchFamily="34" charset="0"/>
                <a:ea typeface="+mn-ea"/>
                <a:cs typeface="+mn-cs"/>
              </a:rPr>
              <a:t>。</a:t>
            </a:r>
            <a:endParaRPr lang="zh-CN" altLang="en-US"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任意突发差错，当突发差错长度小于或等于帧检验序列</a:t>
            </a:r>
            <a:r>
              <a:rPr lang="en-US" altLang="zh-CN" sz="1100" b="0" i="0" kern="1200" dirty="0">
                <a:solidFill>
                  <a:schemeClr val="tx1"/>
                </a:solidFill>
                <a:effectLst/>
                <a:latin typeface="Arial" panose="020B0604020202020204" pitchFamily="34" charset="0"/>
                <a:ea typeface="+mn-ea"/>
                <a:cs typeface="+mn-cs"/>
              </a:rPr>
              <a:t>(F(X))</a:t>
            </a:r>
            <a:r>
              <a:rPr lang="zh-CN" altLang="en-US" sz="1100" b="0" i="0" kern="1200" dirty="0">
                <a:solidFill>
                  <a:schemeClr val="tx1"/>
                </a:solidFill>
                <a:effectLst/>
                <a:latin typeface="Arial" panose="020B0604020202020204" pitchFamily="34" charset="0"/>
                <a:ea typeface="+mn-ea"/>
                <a:cs typeface="+mn-cs"/>
              </a:rPr>
              <a:t>的长度</a:t>
            </a:r>
            <a:r>
              <a:rPr lang="en-US" altLang="zh-CN" sz="1100" b="0" i="0" kern="1200" dirty="0">
                <a:solidFill>
                  <a:schemeClr val="tx1"/>
                </a:solidFill>
                <a:effectLst/>
                <a:latin typeface="Arial" panose="020B0604020202020204" pitchFamily="34" charset="0"/>
                <a:ea typeface="+mn-ea"/>
                <a:cs typeface="+mn-cs"/>
              </a:rPr>
              <a:t>(n - k)</a:t>
            </a:r>
            <a:r>
              <a:rPr lang="zh-CN" altLang="en-US" sz="1100" b="0" i="0" kern="1200" dirty="0">
                <a:solidFill>
                  <a:schemeClr val="tx1"/>
                </a:solidFill>
                <a:effectLst/>
                <a:latin typeface="Arial" panose="020B0604020202020204" pitchFamily="34" charset="0"/>
                <a:ea typeface="+mn-ea"/>
                <a:cs typeface="+mn-cs"/>
              </a:rPr>
              <a:t>。</a:t>
            </a:r>
            <a:endParaRPr lang="zh-CN" altLang="en-US"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长度为</a:t>
            </a:r>
            <a:r>
              <a:rPr lang="en-US" altLang="zh-CN" sz="1100" b="0" i="0" kern="1200" dirty="0">
                <a:solidFill>
                  <a:schemeClr val="tx1"/>
                </a:solidFill>
                <a:effectLst/>
                <a:latin typeface="Arial" panose="020B0604020202020204" pitchFamily="34" charset="0"/>
                <a:ea typeface="+mn-ea"/>
                <a:cs typeface="+mn-cs"/>
              </a:rPr>
              <a:t>(n - k + 1)</a:t>
            </a:r>
            <a:r>
              <a:rPr lang="zh-CN" altLang="en-US" sz="1100" b="0" i="0" kern="1200" dirty="0">
                <a:solidFill>
                  <a:schemeClr val="tx1"/>
                </a:solidFill>
                <a:effectLst/>
                <a:latin typeface="Arial" panose="020B0604020202020204" pitchFamily="34" charset="0"/>
                <a:ea typeface="+mn-ea"/>
                <a:cs typeface="+mn-cs"/>
              </a:rPr>
              <a:t>的突发差错片段，这个片段等于</a:t>
            </a:r>
            <a:r>
              <a:rPr lang="en-US" altLang="zh-CN" sz="1100" b="0" i="0" kern="1200" dirty="0">
                <a:solidFill>
                  <a:schemeClr val="tx1"/>
                </a:solidFill>
                <a:effectLst/>
                <a:latin typeface="Arial" panose="020B0604020202020204" pitchFamily="34" charset="0"/>
                <a:ea typeface="+mn-ea"/>
                <a:cs typeface="+mn-cs"/>
              </a:rPr>
              <a:t>(1-2</a:t>
            </a:r>
            <a:r>
              <a:rPr lang="en-US" altLang="zh-CN" sz="1100" b="0" i="0" kern="1200" baseline="30000" dirty="0">
                <a:solidFill>
                  <a:schemeClr val="tx1"/>
                </a:solidFill>
                <a:effectLst/>
                <a:latin typeface="Arial" panose="020B0604020202020204" pitchFamily="34" charset="0"/>
                <a:ea typeface="+mn-ea"/>
                <a:cs typeface="+mn-cs"/>
              </a:rPr>
              <a:t>-(n-k-1)</a:t>
            </a:r>
            <a:r>
              <a:rPr lang="en-US" altLang="zh-CN" sz="1100" b="0" i="0" kern="1200" dirty="0">
                <a:solidFill>
                  <a:schemeClr val="tx1"/>
                </a:solidFill>
                <a:effectLst/>
                <a:latin typeface="Arial" panose="020B0604020202020204" pitchFamily="34" charset="0"/>
                <a:ea typeface="+mn-ea"/>
                <a:cs typeface="+mn-cs"/>
              </a:rPr>
              <a:t>)</a:t>
            </a:r>
            <a:r>
              <a:rPr lang="zh-CN" altLang="en-US" sz="1100" b="0" i="0" kern="1200" dirty="0">
                <a:solidFill>
                  <a:schemeClr val="tx1"/>
                </a:solidFill>
                <a:effectLst/>
                <a:latin typeface="Arial" panose="020B0604020202020204" pitchFamily="34" charset="0"/>
                <a:ea typeface="+mn-ea"/>
                <a:cs typeface="+mn-cs"/>
              </a:rPr>
              <a:t>。</a:t>
            </a:r>
            <a:endParaRPr lang="zh-CN" altLang="en-US" sz="1100" b="0" i="0" kern="1200" dirty="0">
              <a:solidFill>
                <a:schemeClr val="tx1"/>
              </a:solidFill>
              <a:effectLst/>
              <a:latin typeface="Arial" panose="020B0604020202020204" pitchFamily="34" charset="0"/>
              <a:ea typeface="+mn-ea"/>
              <a:cs typeface="+mn-cs"/>
            </a:endParaRPr>
          </a:p>
          <a:p>
            <a:r>
              <a:rPr lang="zh-CN" altLang="en-US" sz="1100" b="0" i="0" kern="1200" dirty="0">
                <a:solidFill>
                  <a:schemeClr val="tx1"/>
                </a:solidFill>
                <a:effectLst/>
                <a:latin typeface="Arial" panose="020B0604020202020204" pitchFamily="34" charset="0"/>
                <a:ea typeface="+mn-ea"/>
                <a:cs typeface="+mn-cs"/>
              </a:rPr>
              <a:t>长度大于</a:t>
            </a:r>
            <a:r>
              <a:rPr lang="en-US" altLang="zh-CN" sz="1100" b="0" i="0" kern="1200" dirty="0">
                <a:solidFill>
                  <a:schemeClr val="tx1"/>
                </a:solidFill>
                <a:effectLst/>
                <a:latin typeface="Arial" panose="020B0604020202020204" pitchFamily="34" charset="0"/>
                <a:ea typeface="+mn-ea"/>
                <a:cs typeface="+mn-cs"/>
              </a:rPr>
              <a:t>(n - k + 1)</a:t>
            </a:r>
            <a:r>
              <a:rPr lang="zh-CN" altLang="en-US" sz="1100" b="0" i="0" kern="1200" dirty="0">
                <a:solidFill>
                  <a:schemeClr val="tx1"/>
                </a:solidFill>
                <a:effectLst/>
                <a:latin typeface="Arial" panose="020B0604020202020204" pitchFamily="34" charset="0"/>
                <a:ea typeface="+mn-ea"/>
                <a:cs typeface="+mn-cs"/>
              </a:rPr>
              <a:t>的突发差错片段，这个片段等于</a:t>
            </a:r>
            <a:r>
              <a:rPr lang="en-US" altLang="zh-CN" sz="1100" b="0" i="0" kern="1200" dirty="0">
                <a:solidFill>
                  <a:schemeClr val="tx1"/>
                </a:solidFill>
                <a:effectLst/>
                <a:latin typeface="Arial" panose="020B0604020202020204" pitchFamily="34" charset="0"/>
                <a:ea typeface="+mn-ea"/>
                <a:cs typeface="+mn-cs"/>
              </a:rPr>
              <a:t>(1 - 2</a:t>
            </a:r>
            <a:r>
              <a:rPr lang="en-US" altLang="zh-CN" sz="1100" b="0" i="0" kern="1200" baseline="30000" dirty="0">
                <a:solidFill>
                  <a:schemeClr val="tx1"/>
                </a:solidFill>
                <a:effectLst/>
                <a:latin typeface="Arial" panose="020B0604020202020204" pitchFamily="34" charset="0"/>
                <a:ea typeface="+mn-ea"/>
                <a:cs typeface="+mn-cs"/>
              </a:rPr>
              <a:t>-(n-k)</a:t>
            </a:r>
            <a:r>
              <a:rPr lang="en-US" altLang="zh-CN" sz="1100" b="0" i="0" kern="1200" dirty="0">
                <a:solidFill>
                  <a:schemeClr val="tx1"/>
                </a:solidFill>
                <a:effectLst/>
                <a:latin typeface="Arial" panose="020B0604020202020204" pitchFamily="34" charset="0"/>
                <a:ea typeface="+mn-ea"/>
                <a:cs typeface="+mn-cs"/>
              </a:rPr>
              <a:t>)</a:t>
            </a:r>
            <a:endParaRPr lang="en-US" altLang="zh-CN" sz="1100" b="0" i="0" kern="1200" dirty="0">
              <a:solidFill>
                <a:schemeClr val="tx1"/>
              </a:solidFill>
              <a:effectLst/>
              <a:latin typeface="Arial" panose="020B0604020202020204" pitchFamily="34" charset="0"/>
              <a:ea typeface="+mn-ea"/>
              <a:cs typeface="+mn-cs"/>
            </a:endParaRPr>
          </a:p>
          <a:p>
            <a:pPr marL="0" marR="0" lvl="0" indent="0" algn="just" defTabSz="914400" rtl="0" eaLnBrk="0" fontAlgn="base" latinLnBrk="0" hangingPunct="0">
              <a:lnSpc>
                <a:spcPct val="90000"/>
              </a:lnSpc>
              <a:spcBef>
                <a:spcPct val="40000"/>
              </a:spcBef>
              <a:spcAft>
                <a:spcPct val="0"/>
              </a:spcAft>
              <a:buClrTx/>
              <a:buSzTx/>
              <a:buFontTx/>
              <a:buNone/>
              <a:defRPr/>
            </a:pPr>
            <a:endParaRPr lang="zh-CN" altLang="en-US" sz="1100" dirty="0"/>
          </a:p>
          <a:p>
            <a:endParaRPr lang="zh-CN" altLang="en-US" dirty="0"/>
          </a:p>
          <a:p>
            <a:pPr defTabSz="974090">
              <a:defRPr/>
            </a:pPr>
            <a:endParaRPr lang="zh-CN" altLang="en-US" dirty="0"/>
          </a:p>
          <a:p>
            <a:pPr defTabSz="974090">
              <a:defRPr/>
            </a:pP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58750" y="658813"/>
            <a:ext cx="6794500" cy="3822700"/>
          </a:xfrm>
        </p:spPr>
      </p:sp>
      <p:sp>
        <p:nvSpPr>
          <p:cNvPr id="83971" name="Rectangle 3"/>
          <p:cNvSpPr>
            <a:spLocks noGrp="1" noChangeArrowheads="1"/>
          </p:cNvSpPr>
          <p:nvPr>
            <p:ph type="body" idx="1"/>
          </p:nvPr>
        </p:nvSpPr>
        <p:spPr>
          <a:noFill/>
        </p:spPr>
        <p:txBody>
          <a:bodyPr/>
          <a:lstStyle/>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dirty="0">
                <a:latin typeface="黑体" panose="02010609060101010101" pitchFamily="49" charset="-122"/>
                <a:ea typeface="黑体" panose="02010609060101010101" pitchFamily="49" charset="-122"/>
              </a:rPr>
              <a:t>逻辑就是分析事务之间因果关系思维的规律，规则。</a:t>
            </a:r>
            <a:endParaRPr lang="en-US" altLang="zh-CN" dirty="0">
              <a:latin typeface="黑体" panose="02010609060101010101" pitchFamily="49" charset="-122"/>
              <a:ea typeface="黑体" panose="02010609060101010101" pitchFamily="49" charset="-122"/>
            </a:endParaRPr>
          </a:p>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dirty="0">
                <a:latin typeface="黑体" panose="02010609060101010101" pitchFamily="49" charset="-122"/>
                <a:ea typeface="黑体" panose="02010609060101010101" pitchFamily="49" charset="-122"/>
              </a:rPr>
              <a:t>高次方程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代数几何学</a:t>
            </a:r>
            <a:endParaRPr lang="en-US" altLang="zh-CN" dirty="0">
              <a:latin typeface="黑体" panose="02010609060101010101" pitchFamily="49" charset="-122"/>
              <a:ea typeface="黑体" panose="02010609060101010101" pitchFamily="49" charset="-122"/>
            </a:endParaRPr>
          </a:p>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dirty="0">
                <a:latin typeface="黑体" panose="02010609060101010101" pitchFamily="49" charset="-122"/>
                <a:ea typeface="黑体" panose="02010609060101010101" pitchFamily="49" charset="-122"/>
              </a:rPr>
              <a:t>出生于英格兰</a:t>
            </a:r>
            <a:endParaRPr lang="en-US" altLang="zh-CN" dirty="0">
              <a:latin typeface="黑体" panose="02010609060101010101" pitchFamily="49" charset="-122"/>
              <a:ea typeface="黑体" panose="02010609060101010101" pitchFamily="49" charset="-122"/>
            </a:endParaRPr>
          </a:p>
          <a:p>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58750" y="658813"/>
            <a:ext cx="6794500" cy="3822700"/>
          </a:xfrm>
        </p:spPr>
      </p:sp>
      <p:sp>
        <p:nvSpPr>
          <p:cNvPr id="86019" name="Rectangle 3"/>
          <p:cNvSpPr>
            <a:spLocks noGrp="1" noChangeArrowheads="1"/>
          </p:cNvSpPr>
          <p:nvPr>
            <p:ph type="body" idx="1"/>
          </p:nvPr>
        </p:nvSpPr>
        <p:spPr>
          <a:noFill/>
        </p:spPr>
        <p:txBody>
          <a:bodyPr/>
          <a:lstStyle/>
          <a:p>
            <a:r>
              <a:rPr lang="zh-CN" altLang="en-US" dirty="0"/>
              <a:t>。</a:t>
            </a: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58750" y="658813"/>
            <a:ext cx="6794500" cy="3822700"/>
          </a:xfrm>
        </p:spPr>
      </p:sp>
      <p:sp>
        <p:nvSpPr>
          <p:cNvPr id="3" name="备注占位符 2"/>
          <p:cNvSpPr>
            <a:spLocks noGrp="1"/>
          </p:cNvSpPr>
          <p:nvPr>
            <p:ph type="body" idx="1"/>
          </p:nvPr>
        </p:nvSpPr>
        <p:spPr/>
        <p:txBody>
          <a:bodyPr/>
          <a:lstStyle/>
          <a:p>
            <a:r>
              <a:rPr lang="en-US" altLang="zh-CN" dirty="0"/>
              <a:t>C</a:t>
            </a:r>
            <a:r>
              <a:rPr lang="zh-CN" altLang="en-US" dirty="0"/>
              <a:t>语言：</a:t>
            </a:r>
            <a:r>
              <a:rPr lang="en-US" altLang="zh-CN" dirty="0"/>
              <a:t>&amp;&amp;</a:t>
            </a:r>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58750" y="658813"/>
            <a:ext cx="6794500" cy="38227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60338" y="658813"/>
            <a:ext cx="6792912" cy="3822700"/>
          </a:xfrm>
        </p:spPr>
      </p:sp>
      <p:sp>
        <p:nvSpPr>
          <p:cNvPr id="98307" name="Rectangle 3"/>
          <p:cNvSpPr>
            <a:spLocks noGrp="1" noChangeArrowheads="1"/>
          </p:cNvSpPr>
          <p:nvPr>
            <p:ph type="body" idx="1"/>
          </p:nvPr>
        </p:nvSpPr>
        <p:spPr>
          <a:noFill/>
        </p:spPr>
        <p:txBody>
          <a:bodyPr/>
          <a:lstStyle/>
          <a:p>
            <a:r>
              <a:rPr lang="zh-CN" altLang="en-US" dirty="0"/>
              <a:t>将</a:t>
            </a:r>
            <a:r>
              <a:rPr kumimoji="1" lang="zh-CN" altLang="en-US" b="1" dirty="0"/>
              <a:t>整数部分</a:t>
            </a:r>
            <a:r>
              <a:rPr kumimoji="1" lang="zh-CN" altLang="en-US" b="1" dirty="0">
                <a:solidFill>
                  <a:srgbClr val="CC6600"/>
                </a:solidFill>
              </a:rPr>
              <a:t>除以</a:t>
            </a:r>
            <a:r>
              <a:rPr kumimoji="1" lang="en-US" altLang="zh-CN" b="1" dirty="0">
                <a:solidFill>
                  <a:srgbClr val="CC6600"/>
                </a:solidFill>
              </a:rPr>
              <a:t>N</a:t>
            </a:r>
            <a:r>
              <a:rPr lang="zh-CN" altLang="en-US" dirty="0"/>
              <a:t>得到的余数按从最高位到最低位的顺序写出来，即为转换后的</a:t>
            </a:r>
            <a:r>
              <a:rPr lang="en-US" altLang="zh-CN" dirty="0"/>
              <a:t>N</a:t>
            </a:r>
            <a:r>
              <a:rPr lang="zh-CN" altLang="en-US" dirty="0"/>
              <a:t>进制整数部分；</a:t>
            </a:r>
            <a:endParaRPr lang="zh-CN" altLang="en-US" dirty="0"/>
          </a:p>
          <a:p>
            <a:r>
              <a:rPr kumimoji="1" lang="zh-CN" altLang="en-US" b="1" dirty="0"/>
              <a:t>    将小数部分</a:t>
            </a:r>
            <a:r>
              <a:rPr kumimoji="1" lang="zh-CN" altLang="en-US" b="1" dirty="0">
                <a:solidFill>
                  <a:srgbClr val="CC6600"/>
                </a:solidFill>
              </a:rPr>
              <a:t>乘以</a:t>
            </a:r>
            <a:r>
              <a:rPr kumimoji="1" lang="en-US" altLang="zh-CN" b="1" dirty="0">
                <a:solidFill>
                  <a:srgbClr val="CC6600"/>
                </a:solidFill>
              </a:rPr>
              <a:t>N</a:t>
            </a:r>
            <a:r>
              <a:rPr kumimoji="1" lang="zh-CN" altLang="en-US" b="1" dirty="0">
                <a:solidFill>
                  <a:srgbClr val="CC6600"/>
                </a:solidFill>
              </a:rPr>
              <a:t>得到的向整数的进位</a:t>
            </a:r>
            <a:r>
              <a:rPr lang="zh-CN" altLang="en-US" dirty="0"/>
              <a:t>按从最高位到最低位的顺序写出来，即为转换后的</a:t>
            </a:r>
            <a:r>
              <a:rPr lang="en-US" altLang="zh-CN" dirty="0"/>
              <a:t>N</a:t>
            </a:r>
            <a:r>
              <a:rPr lang="zh-CN" altLang="en-US" dirty="0"/>
              <a:t>进制小数部分。</a:t>
            </a:r>
            <a:endParaRPr lang="zh-CN" altLang="en-US" dirty="0"/>
          </a:p>
          <a:p>
            <a:r>
              <a:rPr lang="zh-CN" altLang="en-US" dirty="0"/>
              <a:t>   </a:t>
            </a: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58750" y="658813"/>
            <a:ext cx="6794500" cy="38227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7184" y="658152"/>
            <a:ext cx="6257830" cy="3822882"/>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定理是经过受逻辑限制的证明为真的陈述。</a:t>
            </a:r>
            <a:endParaRPr lang="zh-CN" altLang="en-US" sz="1200" dirty="0"/>
          </a:p>
          <a:p>
            <a:r>
              <a:rPr lang="zh-CN" altLang="en-US" sz="1200" dirty="0"/>
              <a:t>定律是对客观事实的一种表达形式，通过大量具体的客观事实归纳而成的结论。</a:t>
            </a:r>
            <a:endParaRPr lang="zh-CN" altLang="en-US" sz="1200" dirty="0"/>
          </a:p>
          <a:p>
            <a:r>
              <a:rPr lang="zh-CN" altLang="en-US" sz="1200" dirty="0"/>
              <a:t>公理是指依据人类理性的不证自明的基本事实，经过人类长期反复实践的考验，不需要再加证明的基本命题</a:t>
            </a:r>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58750" y="658813"/>
            <a:ext cx="6794500" cy="38227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证明不够清晰</a:t>
            </a:r>
            <a:r>
              <a:rPr lang="zh-CN" altLang="en-US"/>
              <a:t>，需要手写推导</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p:spPr>
        <p:txBody>
          <a:bodyPr/>
          <a:lstStyle/>
          <a:p>
            <a:endParaRPr lang="en-US" altLang="zh-CN" dirty="0">
              <a:solidFill>
                <a:srgbClr val="CC0066"/>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58750" y="658813"/>
            <a:ext cx="6794500" cy="3822700"/>
          </a:xfrm>
        </p:spPr>
      </p:sp>
      <p:sp>
        <p:nvSpPr>
          <p:cNvPr id="114691" name="Rectangle 3"/>
          <p:cNvSpPr>
            <a:spLocks noGrp="1" noChangeArrowheads="1"/>
          </p:cNvSpPr>
          <p:nvPr>
            <p:ph type="body" idx="1"/>
          </p:nvPr>
        </p:nvSpPr>
        <p:spPr>
          <a:noFill/>
        </p:spPr>
        <p:txBody>
          <a:bodyPr/>
          <a:lstStyle/>
          <a:p>
            <a:r>
              <a:rPr lang="zh-CN" altLang="en-US"/>
              <a:t>同普通代数</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58750" y="658813"/>
            <a:ext cx="6794500" cy="3822700"/>
          </a:xfrm>
        </p:spPr>
      </p:sp>
      <p:sp>
        <p:nvSpPr>
          <p:cNvPr id="114691"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58750" y="658813"/>
            <a:ext cx="6794500" cy="3822700"/>
          </a:xfrm>
        </p:spPr>
      </p:sp>
      <p:sp>
        <p:nvSpPr>
          <p:cNvPr id="114691" name="Rectangle 3"/>
          <p:cNvSpPr>
            <a:spLocks noGrp="1" noChangeArrowheads="1"/>
          </p:cNvSpPr>
          <p:nvPr>
            <p:ph type="body" idx="1"/>
          </p:nvPr>
        </p:nvSpPr>
        <p:spPr>
          <a:noFill/>
        </p:spPr>
        <p:txBody>
          <a:bodyPr/>
          <a:lstStyle/>
          <a:p>
            <a:pPr algn="l" latinLnBrk="0"/>
            <a:r>
              <a:rPr lang="en-US" altLang="zh-CN" sz="1200" dirty="0"/>
              <a:t>1.</a:t>
            </a:r>
            <a:r>
              <a:rPr lang="zh-CN" altLang="en-US" sz="1200" dirty="0"/>
              <a:t>原函数与对偶函数互为对偶函数；</a:t>
            </a:r>
            <a:r>
              <a:rPr lang="en-US" altLang="zh-CN" sz="1200" dirty="0"/>
              <a:t>2.</a:t>
            </a:r>
            <a:r>
              <a:rPr lang="zh-CN" altLang="en-US" sz="1200" dirty="0"/>
              <a:t>任两个相等的函数，其对偶函数也相等。这两个特点即是逻辑函数的对偶规则。</a:t>
            </a:r>
            <a:endParaRPr lang="en-US" altLang="zh-CN" sz="1200" dirty="0"/>
          </a:p>
          <a:p>
            <a:pPr algn="l" latinLnBrk="0"/>
            <a:r>
              <a:rPr lang="zh-CN" altLang="en-US" sz="1200" dirty="0"/>
              <a:t>（</a:t>
            </a:r>
            <a:r>
              <a:rPr lang="en-US" altLang="zh-CN" sz="1200" dirty="0"/>
              <a:t>1</a:t>
            </a:r>
            <a:r>
              <a:rPr lang="zh-CN" altLang="en-US" sz="1200" dirty="0"/>
              <a:t>）不能直接建立</a:t>
            </a:r>
            <a:r>
              <a:rPr lang="en-US" altLang="zh-CN" sz="1200" dirty="0"/>
              <a:t>【A】</a:t>
            </a:r>
            <a:r>
              <a:rPr lang="zh-CN" altLang="en-US" sz="1200" dirty="0"/>
              <a:t>与</a:t>
            </a:r>
            <a:r>
              <a:rPr lang="en-US" altLang="zh-CN" sz="1200" dirty="0"/>
              <a:t>【A*】</a:t>
            </a:r>
            <a:r>
              <a:rPr lang="zh-CN" altLang="en-US" sz="1200" dirty="0"/>
              <a:t>的关系；只能建立分别与它们</a:t>
            </a:r>
            <a:r>
              <a:rPr lang="en-US" altLang="zh-CN" sz="1200" dirty="0"/>
              <a:t>【</a:t>
            </a:r>
            <a:r>
              <a:rPr lang="zh-CN" altLang="en-US" sz="1200" dirty="0"/>
              <a:t>相等</a:t>
            </a:r>
            <a:r>
              <a:rPr lang="en-US" altLang="zh-CN" sz="1200" dirty="0"/>
              <a:t>】</a:t>
            </a:r>
            <a:r>
              <a:rPr lang="zh-CN" altLang="en-US" sz="1200" dirty="0"/>
              <a:t>的</a:t>
            </a:r>
            <a:r>
              <a:rPr lang="en-US" altLang="zh-CN" sz="1200" dirty="0"/>
              <a:t>,【</a:t>
            </a:r>
            <a:r>
              <a:rPr lang="zh-CN" altLang="en-US" sz="1200" dirty="0"/>
              <a:t>另外两个</a:t>
            </a:r>
            <a:r>
              <a:rPr lang="en-US" altLang="zh-CN" sz="1200" dirty="0"/>
              <a:t>】</a:t>
            </a:r>
            <a:r>
              <a:rPr lang="zh-CN" altLang="en-US" sz="1200" dirty="0"/>
              <a:t>表达式的关系；</a:t>
            </a:r>
            <a:br>
              <a:rPr lang="en-US" altLang="zh-CN" sz="1200" dirty="0"/>
            </a:br>
            <a:r>
              <a:rPr lang="zh-CN" altLang="en-US" sz="1200" dirty="0"/>
              <a:t>（</a:t>
            </a:r>
            <a:r>
              <a:rPr lang="en-US" altLang="zh-CN" sz="1200" dirty="0"/>
              <a:t>2</a:t>
            </a:r>
            <a:r>
              <a:rPr lang="zh-CN" altLang="en-US" sz="1200" dirty="0"/>
              <a:t>）可以建立</a:t>
            </a:r>
            <a:r>
              <a:rPr lang="en-US" altLang="zh-CN" sz="1200" dirty="0"/>
              <a:t>【F】</a:t>
            </a:r>
            <a:r>
              <a:rPr lang="zh-CN" altLang="en-US" sz="1200" dirty="0"/>
              <a:t>与</a:t>
            </a:r>
            <a:r>
              <a:rPr lang="en-US" altLang="zh-CN" sz="1200" dirty="0"/>
              <a:t>【/F】</a:t>
            </a:r>
            <a:r>
              <a:rPr lang="zh-CN" altLang="en-US" sz="1200" dirty="0"/>
              <a:t>的直接关系；知道其中一个的</a:t>
            </a:r>
            <a:r>
              <a:rPr lang="en-US" altLang="zh-CN" sz="1200" dirty="0"/>
              <a:t>【</a:t>
            </a:r>
            <a:r>
              <a:rPr lang="zh-CN" altLang="en-US" sz="1200" dirty="0"/>
              <a:t>真值</a:t>
            </a:r>
            <a:r>
              <a:rPr lang="en-US" altLang="zh-CN" sz="1200" dirty="0"/>
              <a:t>】,</a:t>
            </a:r>
            <a:r>
              <a:rPr lang="zh-CN" altLang="en-US" sz="1200" dirty="0"/>
              <a:t>即可知道另一个的</a:t>
            </a:r>
            <a:r>
              <a:rPr lang="en-US" altLang="zh-CN" sz="1200" dirty="0"/>
              <a:t>【</a:t>
            </a:r>
            <a:r>
              <a:rPr lang="zh-CN" altLang="en-US" sz="1200" dirty="0"/>
              <a:t>真值</a:t>
            </a:r>
            <a:r>
              <a:rPr lang="en-US" altLang="zh-CN" sz="1200" dirty="0"/>
              <a:t>】,</a:t>
            </a:r>
            <a:r>
              <a:rPr lang="zh-CN" altLang="en-US" sz="1200" dirty="0"/>
              <a:t>二者真值互反。</a:t>
            </a:r>
            <a:endParaRPr lang="zh-CN" altLang="en-US" sz="1200" dirty="0"/>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60338" y="658813"/>
            <a:ext cx="6792912" cy="3822700"/>
          </a:xfrm>
        </p:spPr>
      </p:sp>
      <p:sp>
        <p:nvSpPr>
          <p:cNvPr id="99331" name="Rectangle 3"/>
          <p:cNvSpPr>
            <a:spLocks noGrp="1" noChangeArrowheads="1"/>
          </p:cNvSpPr>
          <p:nvPr>
            <p:ph type="body" idx="1"/>
          </p:nvPr>
        </p:nvSpPr>
        <p:spPr>
          <a:noFill/>
        </p:spPr>
        <p:txBody>
          <a:bodyPr/>
          <a:lstStyle/>
          <a:p>
            <a:r>
              <a:rPr lang="zh-CN" altLang="en-US" dirty="0"/>
              <a:t>    </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ctr" defTabSz="990600">
              <a:defRPr kumimoji="1" sz="2400">
                <a:solidFill>
                  <a:schemeClr val="tx1"/>
                </a:solidFill>
                <a:latin typeface="Tahoma" panose="020B0604030504040204" pitchFamily="34" charset="0"/>
                <a:ea typeface="宋体" panose="02010600030101010101" pitchFamily="2" charset="-122"/>
              </a:defRPr>
            </a:lvl1pPr>
            <a:lvl2pPr marL="742950" indent="-285750" algn="ctr" defTabSz="990600">
              <a:defRPr kumimoji="1" sz="2400">
                <a:solidFill>
                  <a:schemeClr val="tx1"/>
                </a:solidFill>
                <a:latin typeface="Tahoma" panose="020B0604030504040204" pitchFamily="34" charset="0"/>
                <a:ea typeface="宋体" panose="02010600030101010101" pitchFamily="2" charset="-122"/>
              </a:defRPr>
            </a:lvl2pPr>
            <a:lvl3pPr marL="1143000" indent="-228600" algn="ctr" defTabSz="990600">
              <a:defRPr kumimoji="1" sz="2400">
                <a:solidFill>
                  <a:schemeClr val="tx1"/>
                </a:solidFill>
                <a:latin typeface="Tahoma" panose="020B0604030504040204" pitchFamily="34" charset="0"/>
                <a:ea typeface="宋体" panose="02010600030101010101" pitchFamily="2" charset="-122"/>
              </a:defRPr>
            </a:lvl3pPr>
            <a:lvl4pPr marL="1600200" indent="-228600" algn="ctr" defTabSz="990600">
              <a:defRPr kumimoji="1" sz="2400">
                <a:solidFill>
                  <a:schemeClr val="tx1"/>
                </a:solidFill>
                <a:latin typeface="Tahoma" panose="020B0604030504040204" pitchFamily="34" charset="0"/>
                <a:ea typeface="宋体" panose="02010600030101010101" pitchFamily="2" charset="-122"/>
              </a:defRPr>
            </a:lvl4pPr>
            <a:lvl5pPr marL="2057400" indent="-228600" algn="ctr" defTabSz="990600">
              <a:defRPr kumimoji="1" sz="2400">
                <a:solidFill>
                  <a:schemeClr val="tx1"/>
                </a:solidFill>
                <a:latin typeface="Tahoma" panose="020B0604030504040204" pitchFamily="34" charset="0"/>
                <a:ea typeface="宋体" panose="02010600030101010101" pitchFamily="2" charset="-122"/>
              </a:defRPr>
            </a:lvl5pPr>
            <a:lvl6pPr marL="25146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r"/>
            <a:fld id="{0702A74F-3285-4B75-8B84-E6FB1C739EAD}" type="slidenum">
              <a:rPr lang="en-US" altLang="zh-CN" sz="1300">
                <a:latin typeface="Times New Roman" panose="02020603050405020304" pitchFamily="18" charset="0"/>
              </a:rPr>
            </a:fld>
            <a:endParaRPr lang="en-US" altLang="zh-CN"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xfrm>
            <a:off x="142875" y="768350"/>
            <a:ext cx="6819900" cy="3836988"/>
          </a:xfrm>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ctr" defTabSz="990600">
              <a:defRPr kumimoji="1" sz="2400">
                <a:solidFill>
                  <a:schemeClr val="tx1"/>
                </a:solidFill>
                <a:latin typeface="Tahoma" panose="020B0604030504040204" pitchFamily="34" charset="0"/>
                <a:ea typeface="宋体" panose="02010600030101010101" pitchFamily="2" charset="-122"/>
              </a:defRPr>
            </a:lvl1pPr>
            <a:lvl2pPr marL="742950" indent="-285750" algn="ctr" defTabSz="990600">
              <a:defRPr kumimoji="1" sz="2400">
                <a:solidFill>
                  <a:schemeClr val="tx1"/>
                </a:solidFill>
                <a:latin typeface="Tahoma" panose="020B0604030504040204" pitchFamily="34" charset="0"/>
                <a:ea typeface="宋体" panose="02010600030101010101" pitchFamily="2" charset="-122"/>
              </a:defRPr>
            </a:lvl2pPr>
            <a:lvl3pPr marL="1143000" indent="-228600" algn="ctr" defTabSz="990600">
              <a:defRPr kumimoji="1" sz="2400">
                <a:solidFill>
                  <a:schemeClr val="tx1"/>
                </a:solidFill>
                <a:latin typeface="Tahoma" panose="020B0604030504040204" pitchFamily="34" charset="0"/>
                <a:ea typeface="宋体" panose="02010600030101010101" pitchFamily="2" charset="-122"/>
              </a:defRPr>
            </a:lvl3pPr>
            <a:lvl4pPr marL="1600200" indent="-228600" algn="ctr" defTabSz="990600">
              <a:defRPr kumimoji="1" sz="2400">
                <a:solidFill>
                  <a:schemeClr val="tx1"/>
                </a:solidFill>
                <a:latin typeface="Tahoma" panose="020B0604030504040204" pitchFamily="34" charset="0"/>
                <a:ea typeface="宋体" panose="02010600030101010101" pitchFamily="2" charset="-122"/>
              </a:defRPr>
            </a:lvl4pPr>
            <a:lvl5pPr marL="2057400" indent="-228600" algn="ctr" defTabSz="990600">
              <a:defRPr kumimoji="1" sz="2400">
                <a:solidFill>
                  <a:schemeClr val="tx1"/>
                </a:solidFill>
                <a:latin typeface="Tahoma" panose="020B0604030504040204" pitchFamily="34" charset="0"/>
                <a:ea typeface="宋体" panose="02010600030101010101" pitchFamily="2" charset="-122"/>
              </a:defRPr>
            </a:lvl5pPr>
            <a:lvl6pPr marL="25146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algn="ctr"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r" defTabSz="990600" rtl="0" eaLnBrk="1" fontAlgn="auto" latinLnBrk="0" hangingPunct="1">
              <a:lnSpc>
                <a:spcPct val="100000"/>
              </a:lnSpc>
              <a:spcBef>
                <a:spcPts val="0"/>
              </a:spcBef>
              <a:spcAft>
                <a:spcPts val="0"/>
              </a:spcAft>
              <a:buClrTx/>
              <a:buSzTx/>
              <a:buFontTx/>
              <a:buNone/>
              <a:defRPr/>
            </a:pPr>
            <a:fld id="{0702A74F-3285-4B75-8B84-E6FB1C739EAD}" type="slidenum">
              <a:rPr kumimoji="1" lang="en-US" altLang="zh-CN" sz="13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fld>
            <a:endParaRPr kumimoji="1" lang="en-US" altLang="zh-CN" sz="13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1203" name="Rectangle 2"/>
          <p:cNvSpPr>
            <a:spLocks noGrp="1" noRot="1" noChangeAspect="1" noChangeArrowheads="1" noTextEdit="1"/>
          </p:cNvSpPr>
          <p:nvPr>
            <p:ph type="sldImg"/>
          </p:nvPr>
        </p:nvSpPr>
        <p:spPr>
          <a:xfrm>
            <a:off x="142875" y="768350"/>
            <a:ext cx="6819900" cy="3836988"/>
          </a:xfrm>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427184" y="658152"/>
            <a:ext cx="6257830" cy="3822882"/>
          </a:xfrm>
        </p:spPr>
      </p:sp>
      <p:sp>
        <p:nvSpPr>
          <p:cNvPr id="123907"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58750" y="658813"/>
            <a:ext cx="6794500" cy="3822700"/>
          </a:xfrm>
        </p:spPr>
      </p:sp>
      <p:sp>
        <p:nvSpPr>
          <p:cNvPr id="123907"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58750" y="658813"/>
            <a:ext cx="6794500" cy="3822700"/>
          </a:xfrm>
        </p:spPr>
      </p:sp>
      <p:sp>
        <p:nvSpPr>
          <p:cNvPr id="125955"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58750" y="658813"/>
            <a:ext cx="6794500" cy="3822700"/>
          </a:xfrm>
        </p:spPr>
      </p:sp>
      <p:sp>
        <p:nvSpPr>
          <p:cNvPr id="125955"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58750" y="658813"/>
            <a:ext cx="6794500" cy="3822700"/>
          </a:xfrm>
        </p:spPr>
      </p:sp>
      <p:sp>
        <p:nvSpPr>
          <p:cNvPr id="128003" name="Rectangle 3"/>
          <p:cNvSpPr>
            <a:spLocks noGrp="1" noChangeArrowheads="1"/>
          </p:cNvSpPr>
          <p:nvPr>
            <p:ph type="body" idx="1"/>
          </p:nvPr>
        </p:nvSpPr>
        <p:spPr>
          <a:noFill/>
        </p:spPr>
        <p:txBody>
          <a:bodyPr/>
          <a:lstStyle/>
          <a:p>
            <a:r>
              <a:rPr lang="zh-CN" altLang="en-US"/>
              <a:t>    用最小项编号来表示最小项</a:t>
            </a:r>
            <a:r>
              <a:rPr lang="en-US" altLang="zh-CN"/>
              <a:t>——</a:t>
            </a:r>
            <a:r>
              <a:rPr lang="zh-CN" altLang="en-US"/>
              <a:t>简洁！书写方便。</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58750" y="658813"/>
            <a:ext cx="6794500" cy="3822700"/>
          </a:xfrm>
        </p:spPr>
      </p:sp>
      <p:sp>
        <p:nvSpPr>
          <p:cNvPr id="132099"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58750" y="658813"/>
            <a:ext cx="6794500" cy="3822700"/>
          </a:xfrm>
        </p:spPr>
      </p:sp>
      <p:sp>
        <p:nvSpPr>
          <p:cNvPr id="129027" name="Rectangle 3"/>
          <p:cNvSpPr>
            <a:spLocks noGrp="1" noChangeArrowheads="1"/>
          </p:cNvSpPr>
          <p:nvPr>
            <p:ph type="body" idx="1"/>
          </p:nvPr>
        </p:nvSpPr>
        <p:spPr>
          <a:noFill/>
        </p:spPr>
        <p:txBody>
          <a:bodyPr/>
          <a:lstStyle/>
          <a:p>
            <a:r>
              <a:rPr lang="zh-CN" altLang="en-US" dirty="0"/>
              <a:t>同最小项一样，最大项也有相邻性的概念。</a:t>
            </a:r>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58750" y="658813"/>
            <a:ext cx="6794500" cy="3822700"/>
          </a:xfrm>
        </p:spPr>
      </p:sp>
      <p:sp>
        <p:nvSpPr>
          <p:cNvPr id="128003"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60338" y="658813"/>
            <a:ext cx="6792912" cy="3822700"/>
          </a:xfrm>
        </p:spPr>
      </p:sp>
      <p:sp>
        <p:nvSpPr>
          <p:cNvPr id="102403" name="Rectangle 3"/>
          <p:cNvSpPr>
            <a:spLocks noGrp="1" noChangeArrowheads="1"/>
          </p:cNvSpPr>
          <p:nvPr>
            <p:ph type="body" idx="1"/>
          </p:nvPr>
        </p:nvSpPr>
        <p:spPr>
          <a:noFill/>
        </p:spPr>
        <p:txBody>
          <a:bodyPr/>
          <a:lstStyle/>
          <a:p>
            <a:r>
              <a:rPr lang="zh-CN" altLang="en-US" sz="1300" dirty="0">
                <a:latin typeface="Arial" panose="020B0604020202020204" pitchFamily="34" charset="0"/>
              </a:rPr>
              <a:t>提问：为什么转换成十六进制后小数部分的最后</a:t>
            </a:r>
            <a:r>
              <a:rPr lang="en-US" sz="1300" dirty="0">
                <a:latin typeface="Arial" panose="020B0604020202020204" pitchFamily="34" charset="0"/>
              </a:rPr>
              <a:t>1</a:t>
            </a:r>
            <a:r>
              <a:rPr lang="zh-CN" altLang="en-US" sz="1300" dirty="0">
                <a:latin typeface="Arial" panose="020B0604020202020204" pitchFamily="34" charset="0"/>
              </a:rPr>
              <a:t>位是</a:t>
            </a:r>
            <a:r>
              <a:rPr lang="en-US" sz="1300" dirty="0">
                <a:latin typeface="Arial" panose="020B0604020202020204" pitchFamily="34" charset="0"/>
              </a:rPr>
              <a:t>A</a:t>
            </a:r>
            <a:r>
              <a:rPr lang="zh-CN" altLang="en-US" sz="1300" dirty="0">
                <a:latin typeface="Arial" panose="020B0604020202020204" pitchFamily="34" charset="0"/>
              </a:rPr>
              <a:t>而不是</a:t>
            </a:r>
            <a:r>
              <a:rPr lang="en-US" sz="1300" dirty="0">
                <a:latin typeface="Arial" panose="020B0604020202020204" pitchFamily="34" charset="0"/>
              </a:rPr>
              <a:t>3</a:t>
            </a:r>
            <a:r>
              <a:rPr lang="zh-CN" altLang="en-US" sz="1300" dirty="0">
                <a:latin typeface="Arial" panose="020B0604020202020204" pitchFamily="34" charset="0"/>
              </a:rPr>
              <a:t>？</a:t>
            </a:r>
            <a:r>
              <a:rPr lang="en-US" altLang="zh-CN" sz="1300" dirty="0">
                <a:latin typeface="Arial" panose="020B0604020202020204" pitchFamily="34" charset="0"/>
              </a:rPr>
              <a:t>——</a:t>
            </a:r>
            <a:r>
              <a:rPr lang="zh-CN" altLang="en-US" sz="1300" dirty="0">
                <a:latin typeface="Arial" panose="020B0604020202020204" pitchFamily="34" charset="0"/>
              </a:rPr>
              <a:t>因为是</a:t>
            </a:r>
            <a:r>
              <a:rPr lang="en-US" sz="1300" dirty="0">
                <a:latin typeface="Arial" panose="020B0604020202020204" pitchFamily="34" charset="0"/>
              </a:rPr>
              <a:t>4</a:t>
            </a:r>
            <a:r>
              <a:rPr lang="zh-CN" altLang="en-US" sz="1300" dirty="0">
                <a:latin typeface="Arial" panose="020B0604020202020204" pitchFamily="34" charset="0"/>
              </a:rPr>
              <a:t>位二进制数对应</a:t>
            </a:r>
            <a:r>
              <a:rPr lang="en-US" sz="1300" dirty="0">
                <a:latin typeface="Arial" panose="020B0604020202020204" pitchFamily="34" charset="0"/>
              </a:rPr>
              <a:t>1</a:t>
            </a:r>
            <a:r>
              <a:rPr lang="zh-CN" altLang="en-US" sz="1300" dirty="0">
                <a:latin typeface="Arial" panose="020B0604020202020204" pitchFamily="34" charset="0"/>
              </a:rPr>
              <a:t>位十六进制数，所以当二进制数的小数部分最后剩下的数不足</a:t>
            </a:r>
            <a:r>
              <a:rPr lang="en-US" sz="1300" dirty="0">
                <a:latin typeface="Arial" panose="020B0604020202020204" pitchFamily="34" charset="0"/>
              </a:rPr>
              <a:t>4</a:t>
            </a:r>
            <a:r>
              <a:rPr lang="zh-CN" altLang="en-US" sz="1300" dirty="0">
                <a:latin typeface="Arial" panose="020B0604020202020204" pitchFamily="34" charset="0"/>
              </a:rPr>
              <a:t>位时，应在其右边补</a:t>
            </a:r>
            <a:r>
              <a:rPr lang="en-US" sz="1300" dirty="0">
                <a:latin typeface="Arial" panose="020B0604020202020204" pitchFamily="34" charset="0"/>
              </a:rPr>
              <a:t>0</a:t>
            </a:r>
            <a:r>
              <a:rPr lang="zh-CN" altLang="en-US" sz="1300" dirty="0">
                <a:latin typeface="Arial" panose="020B0604020202020204" pitchFamily="34" charset="0"/>
              </a:rPr>
              <a:t>，补齐</a:t>
            </a:r>
            <a:r>
              <a:rPr lang="en-US" sz="1300" dirty="0">
                <a:latin typeface="Arial" panose="020B0604020202020204" pitchFamily="34" charset="0"/>
              </a:rPr>
              <a:t>4</a:t>
            </a:r>
            <a:r>
              <a:rPr lang="zh-CN" altLang="en-US" sz="1300" dirty="0">
                <a:latin typeface="Arial" panose="020B0604020202020204" pitchFamily="34" charset="0"/>
              </a:rPr>
              <a:t>位，然后将其写成</a:t>
            </a:r>
            <a:r>
              <a:rPr lang="en-US" sz="1300" dirty="0">
                <a:latin typeface="Arial" panose="020B0604020202020204" pitchFamily="34" charset="0"/>
              </a:rPr>
              <a:t>1</a:t>
            </a:r>
            <a:r>
              <a:rPr lang="zh-CN" altLang="en-US" sz="1300" dirty="0">
                <a:latin typeface="Arial" panose="020B0604020202020204" pitchFamily="34" charset="0"/>
              </a:rPr>
              <a:t>位十六进制数。</a:t>
            </a:r>
            <a:endParaRPr kumimoji="1" lang="zh-CN" altLang="en-US" dirty="0"/>
          </a:p>
          <a:p>
            <a:endParaRPr kumimoji="1" lang="zh-CN" altLang="en-US" sz="1000" dirty="0">
              <a:solidFill>
                <a:srgbClr val="99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58750" y="658813"/>
            <a:ext cx="6794500" cy="3822700"/>
          </a:xfrm>
        </p:spPr>
      </p:sp>
      <p:sp>
        <p:nvSpPr>
          <p:cNvPr id="130051"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58750" y="658813"/>
            <a:ext cx="6794500" cy="3822700"/>
          </a:xfrm>
        </p:spPr>
      </p:sp>
      <p:sp>
        <p:nvSpPr>
          <p:cNvPr id="133123" name="Rectangle 3"/>
          <p:cNvSpPr>
            <a:spLocks noGrp="1" noChangeArrowheads="1"/>
          </p:cNvSpPr>
          <p:nvPr>
            <p:ph type="body" idx="1"/>
          </p:nvPr>
        </p:nvSpPr>
        <p:spPr>
          <a:noFill/>
        </p:spPr>
        <p:txBody>
          <a:bodyPr/>
          <a:lstStyle/>
          <a:p>
            <a:r>
              <a:rPr kumimoji="1" lang="zh-CN" altLang="en-US" sz="1100" b="0" dirty="0">
                <a:solidFill>
                  <a:srgbClr val="000000"/>
                </a:solidFill>
                <a:latin typeface="微软雅黑" panose="020B0503020204020204" pitchFamily="34" charset="-122"/>
                <a:ea typeface="微软雅黑" panose="020B0503020204020204" pitchFamily="34" charset="-122"/>
              </a:rPr>
              <a:t>最大项推导法：</a:t>
            </a:r>
            <a:r>
              <a:rPr kumimoji="1" lang="zh-CN" altLang="en-US" b="1" dirty="0">
                <a:solidFill>
                  <a:srgbClr val="663300"/>
                </a:solidFill>
              </a:rPr>
              <a:t>负逻辑</a:t>
            </a:r>
            <a:endParaRPr kumimoji="1" lang="zh-CN" altLang="en-US" b="1" dirty="0">
              <a:solidFill>
                <a:srgbClr val="6633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427184" y="658152"/>
            <a:ext cx="6257830" cy="3822882"/>
          </a:xfrm>
        </p:spPr>
      </p:sp>
      <p:sp>
        <p:nvSpPr>
          <p:cNvPr id="135171"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58750" y="658813"/>
            <a:ext cx="6794500" cy="3822700"/>
          </a:xfrm>
        </p:spPr>
      </p:sp>
      <p:sp>
        <p:nvSpPr>
          <p:cNvPr id="136195" name="Rectangle 3"/>
          <p:cNvSpPr>
            <a:spLocks noGrp="1" noChangeArrowheads="1"/>
          </p:cNvSpPr>
          <p:nvPr>
            <p:ph type="body" idx="1"/>
          </p:nvPr>
        </p:nvSpPr>
        <p:spPr>
          <a:noFill/>
        </p:spPr>
        <p:txBody>
          <a:bodyPr/>
          <a:lstStyle/>
          <a:p>
            <a:r>
              <a:rPr lang="zh-CN" altLang="en-US" dirty="0"/>
              <a:t>化简目标是</a:t>
            </a:r>
            <a:r>
              <a:rPr lang="en-US" altLang="zh-CN" dirty="0"/>
              <a:t>3</a:t>
            </a:r>
            <a:r>
              <a:rPr lang="zh-CN" altLang="en-US" dirty="0"/>
              <a:t>少：门的种类最少，门的个数最少，门的输入最少</a:t>
            </a:r>
            <a:endParaRPr lang="en-US" altLang="zh-CN" dirty="0"/>
          </a:p>
          <a:p>
            <a:r>
              <a:rPr lang="zh-CN" altLang="en-US" dirty="0"/>
              <a:t>在电路实现上，与非门</a:t>
            </a:r>
            <a:r>
              <a:rPr lang="en-US" altLang="zh-CN" dirty="0"/>
              <a:t>/</a:t>
            </a:r>
            <a:r>
              <a:rPr lang="zh-CN" altLang="en-US" dirty="0"/>
              <a:t>或非门比与门</a:t>
            </a:r>
            <a:r>
              <a:rPr lang="en-US" altLang="zh-CN" dirty="0"/>
              <a:t>/</a:t>
            </a:r>
            <a:r>
              <a:rPr lang="zh-CN" altLang="en-US" dirty="0"/>
              <a:t>或门的执行速度快</a:t>
            </a:r>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58750" y="658813"/>
            <a:ext cx="6794500" cy="3822700"/>
          </a:xfrm>
        </p:spPr>
      </p:sp>
      <p:sp>
        <p:nvSpPr>
          <p:cNvPr id="143363"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58750" y="658813"/>
            <a:ext cx="6794500" cy="3822700"/>
          </a:xfrm>
        </p:spPr>
      </p:sp>
      <p:sp>
        <p:nvSpPr>
          <p:cNvPr id="145411" name="Rectangle 3"/>
          <p:cNvSpPr>
            <a:spLocks noGrp="1" noChangeArrowheads="1"/>
          </p:cNvSpPr>
          <p:nvPr>
            <p:ph type="body" idx="1"/>
          </p:nvPr>
        </p:nvSpPr>
        <p:spPr>
          <a:noFill/>
        </p:spPr>
        <p:txBody>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58750" y="658813"/>
            <a:ext cx="6794500" cy="3822700"/>
          </a:xfrm>
        </p:spPr>
      </p:sp>
      <p:sp>
        <p:nvSpPr>
          <p:cNvPr id="146435"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r>
              <a:rPr lang="zh-CN" altLang="en-US" sz="1100" b="1" i="0" kern="1200" dirty="0">
                <a:solidFill>
                  <a:schemeClr val="tx1"/>
                </a:solidFill>
                <a:effectLst/>
                <a:latin typeface="Arial" panose="020B0604020202020204" pitchFamily="34" charset="0"/>
                <a:ea typeface="+mn-ea"/>
                <a:cs typeface="+mn-cs"/>
              </a:rPr>
              <a:t>约定计算机中小数点的位置</a:t>
            </a:r>
            <a:r>
              <a:rPr lang="zh-CN" altLang="en-US" sz="1100" b="0" i="0" kern="1200" dirty="0">
                <a:solidFill>
                  <a:schemeClr val="tx1"/>
                </a:solidFill>
                <a:effectLst/>
                <a:latin typeface="Arial" panose="020B0604020202020204" pitchFamily="34" charset="0"/>
                <a:ea typeface="+mn-ea"/>
                <a:cs typeface="+mn-cs"/>
              </a:rPr>
              <a:t>，且这个位置固定不变，小数点前、后的数字，分别用二进制表示，然后组合起来就可以把这个数字在计算机中存储起来，这种表示方式叫做「定点」表示法，用这种方法表示的数字叫做「定点数」。</a:t>
            </a:r>
            <a:endParaRPr lang="en-US" altLang="zh-CN" sz="1100" b="0" i="0" kern="1200" dirty="0">
              <a:solidFill>
                <a:schemeClr val="tx1"/>
              </a:solidFill>
              <a:effectLst/>
              <a:latin typeface="Arial" panose="020B0604020202020204" pitchFamily="34" charset="0"/>
              <a:ea typeface="+mn-ea"/>
              <a:cs typeface="+mn-cs"/>
            </a:endParaRPr>
          </a:p>
          <a:p>
            <a:endParaRPr lang="en-US" altLang="zh-CN" dirty="0"/>
          </a:p>
          <a:p>
            <a:r>
              <a:rPr lang="en-US" altLang="zh-CN" dirty="0"/>
              <a:t>c</a:t>
            </a:r>
            <a:r>
              <a:rPr lang="zh-CN" altLang="en-US" dirty="0"/>
              <a:t>语言中 单精度型和双精度型 指两种 类型 的 浮点数。</a:t>
            </a:r>
            <a:endParaRPr lang="zh-CN" altLang="en-US" dirty="0"/>
          </a:p>
          <a:p>
            <a:r>
              <a:rPr lang="zh-CN" altLang="en-US" dirty="0"/>
              <a:t>单精度型 即 </a:t>
            </a:r>
            <a:r>
              <a:rPr lang="en-US" altLang="zh-CN" dirty="0"/>
              <a:t>float </a:t>
            </a:r>
            <a:r>
              <a:rPr lang="zh-CN" altLang="en-US" dirty="0"/>
              <a:t>型</a:t>
            </a:r>
            <a:r>
              <a:rPr lang="en-US" altLang="zh-CN" dirty="0"/>
              <a:t>, </a:t>
            </a:r>
            <a:r>
              <a:rPr lang="zh-CN" altLang="en-US" dirty="0"/>
              <a:t>有效数字约</a:t>
            </a:r>
            <a:r>
              <a:rPr lang="en-US" altLang="zh-CN" dirty="0"/>
              <a:t>10</a:t>
            </a:r>
            <a:r>
              <a:rPr lang="zh-CN" altLang="en-US" dirty="0"/>
              <a:t>进制</a:t>
            </a:r>
            <a:r>
              <a:rPr lang="en-US" altLang="zh-CN" dirty="0"/>
              <a:t>7</a:t>
            </a:r>
            <a:r>
              <a:rPr lang="zh-CN" altLang="en-US" dirty="0"/>
              <a:t>位</a:t>
            </a:r>
            <a:endParaRPr lang="zh-CN" altLang="en-US" dirty="0"/>
          </a:p>
          <a:p>
            <a:r>
              <a:rPr lang="zh-CN" altLang="en-US" dirty="0"/>
              <a:t>双精度型 即 </a:t>
            </a:r>
            <a:r>
              <a:rPr lang="en-US" altLang="zh-CN" dirty="0"/>
              <a:t>double </a:t>
            </a:r>
            <a:r>
              <a:rPr lang="zh-CN" altLang="en-US" dirty="0"/>
              <a:t>型</a:t>
            </a:r>
            <a:r>
              <a:rPr lang="en-US" altLang="zh-CN" dirty="0"/>
              <a:t>, </a:t>
            </a:r>
            <a:r>
              <a:rPr lang="zh-CN" altLang="en-US" dirty="0"/>
              <a:t>有效数字约</a:t>
            </a:r>
            <a:r>
              <a:rPr lang="en-US" altLang="zh-CN" dirty="0"/>
              <a:t>10</a:t>
            </a:r>
            <a:r>
              <a:rPr lang="zh-CN" altLang="en-US" dirty="0"/>
              <a:t>进制</a:t>
            </a:r>
            <a:r>
              <a:rPr lang="en-US" altLang="zh-CN" dirty="0"/>
              <a:t>15</a:t>
            </a:r>
            <a:r>
              <a:rPr lang="zh-CN" altLang="en-US" dirty="0"/>
              <a:t>位</a:t>
            </a:r>
            <a:endParaRPr lang="zh-CN" altLang="en-US" dirty="0"/>
          </a:p>
          <a:p>
            <a:r>
              <a:rPr lang="zh-CN" altLang="en-US" dirty="0"/>
              <a:t>所以能描述的数值精度不同。</a:t>
            </a:r>
            <a:endParaRPr lang="zh-CN" altLang="en-US" dirty="0"/>
          </a:p>
          <a:p>
            <a:r>
              <a:rPr lang="en-US" altLang="zh-CN" dirty="0"/>
              <a:t>c</a:t>
            </a:r>
            <a:r>
              <a:rPr lang="zh-CN" altLang="en-US" dirty="0"/>
              <a:t>语言 数据 用  </a:t>
            </a:r>
            <a:r>
              <a:rPr lang="en-US" altLang="zh-CN" dirty="0"/>
              <a:t>IEEE 754 </a:t>
            </a:r>
            <a:r>
              <a:rPr lang="zh-CN" altLang="en-US" dirty="0"/>
              <a:t>国际标准。</a:t>
            </a:r>
            <a:r>
              <a:rPr lang="en-US" altLang="zh-CN" dirty="0"/>
              <a:t>float </a:t>
            </a:r>
            <a:r>
              <a:rPr lang="zh-CN" altLang="en-US" dirty="0"/>
              <a:t>型 用 </a:t>
            </a:r>
            <a:r>
              <a:rPr lang="en-US" altLang="zh-CN" dirty="0"/>
              <a:t>4 </a:t>
            </a:r>
            <a:r>
              <a:rPr lang="zh-CN" altLang="en-US" dirty="0"/>
              <a:t>字节存放，</a:t>
            </a:r>
            <a:r>
              <a:rPr lang="en-US" altLang="zh-CN" dirty="0"/>
              <a:t>double </a:t>
            </a:r>
            <a:r>
              <a:rPr lang="zh-CN" altLang="en-US" dirty="0"/>
              <a:t>型  用 </a:t>
            </a:r>
            <a:r>
              <a:rPr lang="en-US" altLang="zh-CN" dirty="0"/>
              <a:t>8 </a:t>
            </a:r>
            <a:r>
              <a:rPr lang="zh-CN" altLang="en-US" dirty="0"/>
              <a:t>字节存放。</a:t>
            </a:r>
            <a:endParaRPr lang="zh-CN" altLang="en-US" dirty="0"/>
          </a:p>
          <a:p>
            <a:r>
              <a:rPr lang="en-US" altLang="zh-CN" dirty="0"/>
              <a:t>Single Precision  2</a:t>
            </a:r>
            <a:r>
              <a:rPr lang="zh-CN" altLang="en-US" dirty="0"/>
              <a:t>进制</a:t>
            </a:r>
            <a:r>
              <a:rPr lang="en-US" altLang="zh-CN" dirty="0"/>
              <a:t>: </a:t>
            </a:r>
            <a:r>
              <a:rPr lang="zh-CN" altLang="en-US" dirty="0"/>
              <a:t>数符</a:t>
            </a:r>
            <a:r>
              <a:rPr lang="en-US" altLang="zh-CN" dirty="0"/>
              <a:t>1</a:t>
            </a:r>
            <a:r>
              <a:rPr lang="zh-CN" altLang="en-US" dirty="0"/>
              <a:t>位，指数</a:t>
            </a:r>
            <a:r>
              <a:rPr lang="en-US" altLang="zh-CN" dirty="0"/>
              <a:t>8 </a:t>
            </a:r>
            <a:r>
              <a:rPr lang="zh-CN" altLang="en-US" dirty="0"/>
              <a:t>位，尾数  </a:t>
            </a:r>
            <a:r>
              <a:rPr lang="en-US" altLang="zh-CN" dirty="0"/>
              <a:t>23 </a:t>
            </a:r>
            <a:r>
              <a:rPr lang="zh-CN" altLang="en-US" dirty="0"/>
              <a:t>位   </a:t>
            </a:r>
            <a:endParaRPr lang="zh-CN" altLang="en-US" dirty="0"/>
          </a:p>
          <a:p>
            <a:r>
              <a:rPr lang="en-US" altLang="zh-CN" dirty="0"/>
              <a:t>Double Precision 2</a:t>
            </a:r>
            <a:r>
              <a:rPr lang="zh-CN" altLang="en-US" dirty="0"/>
              <a:t>进制</a:t>
            </a:r>
            <a:r>
              <a:rPr lang="en-US" altLang="zh-CN" dirty="0"/>
              <a:t>: </a:t>
            </a:r>
            <a:r>
              <a:rPr lang="zh-CN" altLang="en-US" dirty="0"/>
              <a:t>数符</a:t>
            </a:r>
            <a:r>
              <a:rPr lang="en-US" altLang="zh-CN" dirty="0"/>
              <a:t>1</a:t>
            </a:r>
            <a:r>
              <a:rPr lang="zh-CN" altLang="en-US" dirty="0"/>
              <a:t>位，指数</a:t>
            </a:r>
            <a:r>
              <a:rPr lang="en-US" altLang="zh-CN" dirty="0"/>
              <a:t>11 </a:t>
            </a:r>
            <a:r>
              <a:rPr lang="zh-CN" altLang="en-US" dirty="0"/>
              <a:t>位，尾数  </a:t>
            </a:r>
            <a:r>
              <a:rPr lang="en-US" altLang="zh-CN" dirty="0"/>
              <a:t>52 </a:t>
            </a:r>
            <a:r>
              <a:rPr lang="zh-CN" altLang="en-US" dirty="0"/>
              <a:t>位</a:t>
            </a:r>
            <a:endParaRPr lang="zh-CN" altLang="en-US" dirty="0"/>
          </a:p>
          <a:p>
            <a:r>
              <a:rPr lang="zh-CN" altLang="en-US" dirty="0"/>
              <a:t>单精数值范围： </a:t>
            </a:r>
            <a:r>
              <a:rPr lang="en-US" altLang="zh-CN" dirty="0"/>
              <a:t>± ~10</a:t>
            </a:r>
            <a:r>
              <a:rPr lang="zh-CN" altLang="en-US" dirty="0"/>
              <a:t>的</a:t>
            </a:r>
            <a:r>
              <a:rPr lang="en-US" altLang="zh-CN" dirty="0"/>
              <a:t>-44.85</a:t>
            </a:r>
            <a:r>
              <a:rPr lang="zh-CN" altLang="en-US" dirty="0"/>
              <a:t>次方 到 约 </a:t>
            </a:r>
            <a:r>
              <a:rPr lang="en-US" altLang="zh-CN" dirty="0"/>
              <a:t>10</a:t>
            </a:r>
            <a:r>
              <a:rPr lang="zh-CN" altLang="en-US" dirty="0"/>
              <a:t>的</a:t>
            </a:r>
            <a:r>
              <a:rPr lang="en-US" altLang="zh-CN" dirty="0"/>
              <a:t>38.53</a:t>
            </a:r>
            <a:r>
              <a:rPr lang="zh-CN" altLang="en-US" dirty="0"/>
              <a:t>次方</a:t>
            </a:r>
            <a:endParaRPr lang="zh-CN" altLang="en-US" dirty="0"/>
          </a:p>
          <a:p>
            <a:r>
              <a:rPr lang="zh-CN" altLang="en-US" dirty="0"/>
              <a:t>双精度数值范围 </a:t>
            </a:r>
            <a:r>
              <a:rPr lang="en-US" altLang="zh-CN" dirty="0"/>
              <a:t>± ~10</a:t>
            </a:r>
            <a:r>
              <a:rPr lang="zh-CN" altLang="en-US" dirty="0"/>
              <a:t>的</a:t>
            </a:r>
            <a:r>
              <a:rPr lang="en-US" altLang="zh-CN" dirty="0"/>
              <a:t>-323.3 </a:t>
            </a:r>
            <a:r>
              <a:rPr lang="zh-CN" altLang="en-US" dirty="0"/>
              <a:t>次方 </a:t>
            </a:r>
            <a:r>
              <a:rPr lang="en-US" altLang="zh-CN" dirty="0"/>
              <a:t>to </a:t>
            </a:r>
            <a:r>
              <a:rPr lang="zh-CN" altLang="en-US" dirty="0"/>
              <a:t>约 </a:t>
            </a:r>
            <a:r>
              <a:rPr lang="en-US" altLang="zh-CN" dirty="0"/>
              <a:t>10</a:t>
            </a:r>
            <a:r>
              <a:rPr lang="zh-CN" altLang="en-US" dirty="0"/>
              <a:t>的 </a:t>
            </a:r>
            <a:r>
              <a:rPr lang="en-US" altLang="zh-CN" dirty="0"/>
              <a:t>308.3</a:t>
            </a:r>
            <a:r>
              <a:rPr lang="zh-CN" altLang="en-US" dirty="0"/>
              <a:t>次方。</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338" y="658813"/>
            <a:ext cx="6792912" cy="3822700"/>
          </a:xfrm>
        </p:spPr>
      </p:sp>
      <p:sp>
        <p:nvSpPr>
          <p:cNvPr id="3" name="Notes Placeholder 2"/>
          <p:cNvSpPr>
            <a:spLocks noGrp="1"/>
          </p:cNvSpPr>
          <p:nvPr>
            <p:ph type="body" idx="1"/>
          </p:nvPr>
        </p:nvSpPr>
        <p:spPr/>
        <p:txBody>
          <a:bodyPr>
            <a:normAutofit/>
          </a:bodyPr>
          <a:lstStyle/>
          <a:p>
            <a:pPr defTabSz="974090">
              <a:defRPr/>
            </a:pPr>
            <a:r>
              <a:rPr lang="zh-CN" altLang="en-US" dirty="0"/>
              <a:t>移码（又叫增码）是符号位取反的补码，一般用做浮点数的补码，引入的目的是为了保证浮点数的机器零为全</a:t>
            </a:r>
            <a:r>
              <a:rPr lang="en-US" altLang="zh-CN" dirty="0"/>
              <a:t>0</a:t>
            </a:r>
            <a:r>
              <a:rPr lang="zh-CN" altLang="en-US" dirty="0"/>
              <a:t>。移码常用来比较大小，一般会把</a:t>
            </a:r>
            <a:r>
              <a:rPr lang="zh-CN" altLang="en-US" dirty="0">
                <a:hlinkClick r:id="rId3"/>
              </a:rPr>
              <a:t>浮点数</a:t>
            </a:r>
            <a:r>
              <a:rPr lang="zh-CN" altLang="en-US" dirty="0"/>
              <a:t>的阶码用移码表示，这样很容易判断阶码的大小。</a:t>
            </a:r>
            <a:r>
              <a:rPr lang="en-US" altLang="zh-CN" dirty="0"/>
              <a:t>0《</a:t>
            </a:r>
            <a:r>
              <a:rPr lang="zh-CN" altLang="en-US" dirty="0"/>
              <a:t>＝</a:t>
            </a:r>
            <a:r>
              <a:rPr lang="en-US" altLang="zh-CN" dirty="0"/>
              <a:t>[x]</a:t>
            </a:r>
            <a:r>
              <a:rPr lang="zh-CN" altLang="en-US" dirty="0"/>
              <a:t>移</a:t>
            </a:r>
            <a:r>
              <a:rPr lang="en-US" altLang="zh-CN" dirty="0"/>
              <a:t>《</a:t>
            </a:r>
            <a:r>
              <a:rPr lang="zh-CN" altLang="en-US" dirty="0"/>
              <a:t>＝</a:t>
            </a:r>
            <a:r>
              <a:rPr lang="en-US" altLang="zh-CN" dirty="0"/>
              <a:t>2^{n}-1</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60338" y="658813"/>
            <a:ext cx="6792912" cy="38227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7"/>
            <a:ext cx="12193057" cy="6858594"/>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015" b="0">
              <a:solidFill>
                <a:srgbClr val="FFFFFF"/>
              </a:solidFill>
            </a:endParaRPr>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015" b="0">
              <a:solidFill>
                <a:srgbClr val="FFFFFF"/>
              </a:solidFill>
            </a:endParaRPr>
          </a:p>
        </p:txBody>
      </p:sp>
      <p:sp>
        <p:nvSpPr>
          <p:cNvPr id="44" name="Subtitle 2"/>
          <p:cNvSpPr>
            <a:spLocks noGrp="1"/>
          </p:cNvSpPr>
          <p:nvPr>
            <p:ph type="subTitle" idx="1"/>
          </p:nvPr>
        </p:nvSpPr>
        <p:spPr>
          <a:xfrm>
            <a:off x="1524000" y="3750112"/>
            <a:ext cx="9144000" cy="1004407"/>
          </a:xfrm>
          <a:prstGeom prst="rect">
            <a:avLst/>
          </a:prstGeom>
        </p:spPr>
        <p:txBody>
          <a:bodyPr anchor="ctr">
            <a:normAutofit/>
          </a:bodyPr>
          <a:lstStyle>
            <a:lvl1pPr marL="0" indent="0" algn="ctr">
              <a:buNone/>
              <a:defRPr lang="en-US" sz="2700" b="1" kern="1200" dirty="0">
                <a:solidFill>
                  <a:schemeClr val="tx1"/>
                </a:solidFill>
                <a:latin typeface="微软雅黑" panose="020B0503020204020204" pitchFamily="34" charset="-122"/>
                <a:ea typeface="微软雅黑" panose="020B0503020204020204" pitchFamily="34" charset="-122"/>
                <a:cs typeface="+mj-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432" y="564342"/>
            <a:ext cx="5567281" cy="632410"/>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685800" rtl="0" eaLnBrk="1" latinLnBrk="0" hangingPunct="1">
              <a:lnSpc>
                <a:spcPct val="100000"/>
              </a:lnSpc>
              <a:spcBef>
                <a:spcPct val="0"/>
              </a:spcBef>
              <a:buNone/>
              <a:defRPr lang="en-US" sz="36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en-US" dirty="0"/>
          </a:p>
        </p:txBody>
      </p:sp>
      <p:pic>
        <p:nvPicPr>
          <p:cNvPr id="63490" name="Picture 2" descr="E:\Work buaa\Other\北航\软件学院图标.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20136" y="492333"/>
            <a:ext cx="3312368" cy="677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48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372603"/>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04746"/>
            <a:ext cx="5386917"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04746"/>
            <a:ext cx="5389033"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5584" y="260648"/>
            <a:ext cx="7010400" cy="37260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48400" y="1125538"/>
            <a:ext cx="5130800" cy="194412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60648"/>
            <a:ext cx="7010400" cy="37260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248400" y="1125539"/>
            <a:ext cx="5130800" cy="194412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248400" y="2290764"/>
            <a:ext cx="5130800" cy="194412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15413" y="116633"/>
            <a:ext cx="9144000" cy="372603"/>
          </a:xfrm>
        </p:spPr>
        <p:txBody>
          <a:bodyPr anchor="ctr"/>
          <a:lstStyle>
            <a:lvl1pPr algn="l">
              <a:defRPr/>
            </a:lvl1pPr>
          </a:lstStyle>
          <a:p>
            <a:r>
              <a:rPr lang="zh-CN" altLang="en-US" dirty="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643"/>
            <a:ext cx="7010400" cy="292259"/>
          </a:xfrm>
        </p:spPr>
        <p:txBody>
          <a:bodyPr/>
          <a:lstStyle>
            <a:lvl1pPr>
              <a:defRPr i="0" baseline="0">
                <a:latin typeface="Arial Unicode MS" panose="020B0604020202020204"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a:xfrm>
            <a:off x="914400" y="764707"/>
            <a:ext cx="10464800" cy="1499193"/>
          </a:xfrm>
        </p:spPr>
        <p:txBody>
          <a:bodyPr/>
          <a:lstStyle>
            <a:lvl1pPr>
              <a:lnSpc>
                <a:spcPct val="125000"/>
              </a:lnSpc>
              <a:spcBef>
                <a:spcPts val="0"/>
              </a:spcBef>
              <a:defRPr sz="1650">
                <a:latin typeface="微软雅黑" panose="020B0503020204020204" pitchFamily="34" charset="-122"/>
                <a:ea typeface="微软雅黑" panose="020B0503020204020204" pitchFamily="34" charset="-122"/>
              </a:defRPr>
            </a:lvl1pPr>
            <a:lvl2pPr>
              <a:lnSpc>
                <a:spcPct val="125000"/>
              </a:lnSpc>
              <a:spcBef>
                <a:spcPts val="0"/>
              </a:spcBef>
              <a:defRPr sz="1500">
                <a:latin typeface="微软雅黑" panose="020B0503020204020204" pitchFamily="34" charset="-122"/>
                <a:ea typeface="微软雅黑" panose="020B0503020204020204" pitchFamily="34" charset="-122"/>
              </a:defRPr>
            </a:lvl2pPr>
            <a:lvl3pPr>
              <a:lnSpc>
                <a:spcPct val="125000"/>
              </a:lnSpc>
              <a:spcBef>
                <a:spcPts val="0"/>
              </a:spcBef>
              <a:defRPr>
                <a:latin typeface="微软雅黑" panose="020B0503020204020204" pitchFamily="34" charset="-122"/>
                <a:ea typeface="微软雅黑" panose="020B0503020204020204" pitchFamily="34" charset="-122"/>
              </a:defRPr>
            </a:lvl3pPr>
            <a:lvl4pPr>
              <a:lnSpc>
                <a:spcPct val="125000"/>
              </a:lnSpc>
              <a:spcBef>
                <a:spcPts val="0"/>
              </a:spcBef>
              <a:defRPr sz="1350">
                <a:latin typeface="微软雅黑" panose="020B0503020204020204" pitchFamily="34" charset="-122"/>
                <a:ea typeface="微软雅黑" panose="020B0503020204020204" pitchFamily="34" charset="-122"/>
              </a:defRPr>
            </a:lvl4pPr>
            <a:lvl5pPr>
              <a:lnSpc>
                <a:spcPct val="125000"/>
              </a:lnSpc>
              <a:spcBef>
                <a:spcPts val="0"/>
              </a:spcBef>
              <a:defRPr sz="1350">
                <a:latin typeface="微软雅黑" panose="020B0503020204020204" pitchFamily="34" charset="-122"/>
                <a:ea typeface="微软雅黑" panose="020B0503020204020204" pitchFamily="34"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125538"/>
            <a:ext cx="5130800" cy="158864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48400" y="1125538"/>
            <a:ext cx="5130800" cy="158864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40"/>
            <a:ext cx="10972800" cy="292259"/>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809391"/>
            <a:ext cx="5386917" cy="36548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6"/>
            <a:ext cx="5386917" cy="138897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9" y="1809391"/>
            <a:ext cx="5389033" cy="36548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9" y="2174876"/>
            <a:ext cx="5389033" cy="138897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5584" y="260650"/>
            <a:ext cx="7010400" cy="292259"/>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125538"/>
            <a:ext cx="5130800" cy="164404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48400" y="1125538"/>
            <a:ext cx="5130800" cy="164404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60650"/>
            <a:ext cx="7010400" cy="292259"/>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125538"/>
            <a:ext cx="5130800" cy="164404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248400" y="1125539"/>
            <a:ext cx="5130800" cy="164404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248400" y="2290764"/>
            <a:ext cx="5130800" cy="164404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7"/>
            <a:ext cx="12193057" cy="6858594"/>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350" b="0">
              <a:solidFill>
                <a:srgbClr val="FFFFFF"/>
              </a:solidFill>
            </a:endParaRPr>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350" b="0">
              <a:solidFill>
                <a:srgbClr val="FFFFFF"/>
              </a:solidFill>
            </a:endParaRPr>
          </a:p>
        </p:txBody>
      </p:sp>
      <p:sp>
        <p:nvSpPr>
          <p:cNvPr id="44" name="Subtitle 2"/>
          <p:cNvSpPr>
            <a:spLocks noGrp="1"/>
          </p:cNvSpPr>
          <p:nvPr>
            <p:ph type="subTitle" idx="1"/>
          </p:nvPr>
        </p:nvSpPr>
        <p:spPr>
          <a:xfrm>
            <a:off x="1524000" y="3750110"/>
            <a:ext cx="9144000" cy="1004407"/>
          </a:xfrm>
          <a:prstGeom prst="rect">
            <a:avLst/>
          </a:prstGeom>
        </p:spPr>
        <p:txBody>
          <a:bodyPr anchor="ctr">
            <a:normAutofit/>
          </a:bodyPr>
          <a:lstStyle>
            <a:lvl1pPr marL="0" indent="0" algn="ctr">
              <a:buNone/>
              <a:defRPr lang="en-US" sz="3600" b="1" kern="1200" dirty="0">
                <a:solidFill>
                  <a:schemeClr val="tx1"/>
                </a:solidFill>
                <a:latin typeface="微软雅黑" panose="020B0503020204020204" pitchFamily="34" charset="-122"/>
                <a:ea typeface="微软雅黑" panose="020B0503020204020204" pitchFamily="34" charset="-122"/>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8878" y="564339"/>
            <a:ext cx="8254245" cy="663787"/>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914400" rtl="0" eaLnBrk="1" latinLnBrk="0" hangingPunct="1">
              <a:lnSpc>
                <a:spcPct val="100000"/>
              </a:lnSpc>
              <a:spcBef>
                <a:spcPct val="0"/>
              </a:spcBef>
              <a:buNone/>
              <a:defRPr lang="en-US" sz="48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641"/>
            <a:ext cx="7010400" cy="372603"/>
          </a:xfrm>
        </p:spPr>
        <p:txBody>
          <a:bodyPr/>
          <a:lstStyle>
            <a:lvl1pPr>
              <a:defRPr i="0" baseline="0">
                <a:latin typeface="Arial Unicode MS" panose="020B0604020202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914400" y="764705"/>
            <a:ext cx="10464800" cy="1897955"/>
          </a:xfrm>
        </p:spPr>
        <p:txBody>
          <a:bodyPr/>
          <a:lstStyle>
            <a:lvl1pPr>
              <a:lnSpc>
                <a:spcPct val="125000"/>
              </a:lnSpc>
              <a:spcBef>
                <a:spcPts val="0"/>
              </a:spcBef>
              <a:defRPr sz="2200">
                <a:latin typeface="微软雅黑" panose="020B0503020204020204" pitchFamily="34" charset="-122"/>
                <a:ea typeface="微软雅黑" panose="020B0503020204020204" pitchFamily="34" charset="-122"/>
              </a:defRPr>
            </a:lvl1pPr>
            <a:lvl2pPr>
              <a:lnSpc>
                <a:spcPct val="125000"/>
              </a:lnSpc>
              <a:spcBef>
                <a:spcPts val="0"/>
              </a:spcBef>
              <a:defRPr sz="2000">
                <a:latin typeface="微软雅黑" panose="020B0503020204020204" pitchFamily="34" charset="-122"/>
                <a:ea typeface="微软雅黑" panose="020B0503020204020204" pitchFamily="34" charset="-122"/>
              </a:defRPr>
            </a:lvl2pPr>
            <a:lvl3pPr>
              <a:lnSpc>
                <a:spcPct val="125000"/>
              </a:lnSpc>
              <a:spcBef>
                <a:spcPts val="0"/>
              </a:spcBef>
              <a:defRPr>
                <a:latin typeface="微软雅黑" panose="020B0503020204020204" pitchFamily="34" charset="-122"/>
                <a:ea typeface="微软雅黑" panose="020B0503020204020204" pitchFamily="34" charset="-122"/>
              </a:defRPr>
            </a:lvl3pPr>
            <a:lvl4pPr>
              <a:lnSpc>
                <a:spcPct val="125000"/>
              </a:lnSpc>
              <a:spcBef>
                <a:spcPts val="0"/>
              </a:spcBef>
              <a:defRPr sz="1800">
                <a:latin typeface="微软雅黑" panose="020B0503020204020204" pitchFamily="34" charset="-122"/>
                <a:ea typeface="微软雅黑" panose="020B0503020204020204" pitchFamily="34" charset="-122"/>
              </a:defRPr>
            </a:lvl4pPr>
            <a:lvl5pPr>
              <a:lnSpc>
                <a:spcPct val="125000"/>
              </a:lnSpc>
              <a:spcBef>
                <a:spcPts val="0"/>
              </a:spcBef>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1" Type="http://schemas.openxmlformats.org/officeDocument/2006/relationships/theme" Target="../theme/theme2.xml"/><Relationship Id="rId10" Type="http://schemas.openxmlformats.org/officeDocument/2006/relationships/image" Target="../media/image4.png"/><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p:nvPicPr>
        <p:blipFill rotWithShape="1">
          <a:blip r:embed="rId8">
            <a:extLst>
              <a:ext uri="{28A0092B-C50C-407E-A947-70E740481C1C}">
                <a14:useLocalDpi xmlns:a14="http://schemas.microsoft.com/office/drawing/2010/main" val="0"/>
              </a:ext>
            </a:extLst>
          </a:blip>
          <a:srcRect l="19240"/>
          <a:stretch>
            <a:fillRect/>
          </a:stretch>
        </p:blipFill>
        <p:spPr>
          <a:xfrm>
            <a:off x="0" y="0"/>
            <a:ext cx="12192000" cy="692696"/>
          </a:xfrm>
          <a:prstGeom prst="rect">
            <a:avLst/>
          </a:prstGeom>
        </p:spPr>
      </p:pic>
      <p:sp>
        <p:nvSpPr>
          <p:cNvPr id="36867" name="Rectangle 12"/>
          <p:cNvSpPr>
            <a:spLocks noGrp="1" noChangeArrowheads="1"/>
          </p:cNvSpPr>
          <p:nvPr>
            <p:ph type="title"/>
          </p:nvPr>
        </p:nvSpPr>
        <p:spPr bwMode="auto">
          <a:xfrm>
            <a:off x="912284" y="188643"/>
            <a:ext cx="7010400" cy="292259"/>
          </a:xfrm>
          <a:prstGeom prst="rect">
            <a:avLst/>
          </a:prstGeom>
          <a:noFill/>
          <a:ln w="12700">
            <a:noFill/>
            <a:miter lim="800000"/>
          </a:ln>
        </p:spPr>
        <p:txBody>
          <a:bodyPr vert="horz" wrap="square" lIns="63500" tIns="25400" rIns="63500" bIns="25400" numCol="1" anchor="t" anchorCtr="0" compatLnSpc="1">
            <a:spAutoFit/>
          </a:bodyPr>
          <a:lstStyle/>
          <a:p>
            <a:pPr lvl="0"/>
            <a:r>
              <a:rPr lang="zh-CN" altLang="en-US"/>
              <a:t>标题</a:t>
            </a:r>
            <a:endParaRPr lang="zh-CN" altLang="en-US"/>
          </a:p>
        </p:txBody>
      </p:sp>
      <p:sp>
        <p:nvSpPr>
          <p:cNvPr id="36869" name="Rectangle 14"/>
          <p:cNvSpPr>
            <a:spLocks noGrp="1" noChangeArrowheads="1"/>
          </p:cNvSpPr>
          <p:nvPr>
            <p:ph type="body" idx="1"/>
          </p:nvPr>
        </p:nvSpPr>
        <p:spPr bwMode="auto">
          <a:xfrm>
            <a:off x="914400" y="908720"/>
            <a:ext cx="10464800" cy="2094804"/>
          </a:xfrm>
          <a:prstGeom prst="rect">
            <a:avLst/>
          </a:prstGeom>
          <a:noFill/>
          <a:ln w="12700">
            <a:noFill/>
            <a:miter lim="800000"/>
          </a:ln>
        </p:spPr>
        <p:txBody>
          <a:bodyPr vert="horz" wrap="square" lIns="63500" tIns="25400" rIns="63500" bIns="25400" numCol="1" anchor="t" anchorCtr="0" compatLnSpc="1">
            <a:spAutoFit/>
          </a:bodyPr>
          <a:lstStyle/>
          <a:p>
            <a:pPr lvl="0"/>
            <a:r>
              <a:rPr lang="en-US" altLang="zh-CN" dirty="0"/>
              <a:t>This is our 1st Level Bullet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Bullet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
        <p:nvSpPr>
          <p:cNvPr id="12" name="Text Box 17"/>
          <p:cNvSpPr txBox="1">
            <a:spLocks noChangeArrowheads="1"/>
          </p:cNvSpPr>
          <p:nvPr/>
        </p:nvSpPr>
        <p:spPr bwMode="auto">
          <a:xfrm>
            <a:off x="11280577" y="6553201"/>
            <a:ext cx="864096" cy="230832"/>
          </a:xfrm>
          <a:prstGeom prst="rect">
            <a:avLst/>
          </a:prstGeom>
          <a:noFill/>
          <a:ln w="9525">
            <a:noFill/>
            <a:miter lim="800000"/>
          </a:ln>
          <a:effectLst/>
        </p:spPr>
        <p:txBody>
          <a:bodyPr wrap="square">
            <a:spAutoFit/>
          </a:bodyPr>
          <a:lstStyle/>
          <a:p>
            <a:pPr algn="ctr" eaLnBrk="1" hangingPunct="1">
              <a:lnSpc>
                <a:spcPct val="100000"/>
              </a:lnSpc>
              <a:spcBef>
                <a:spcPct val="50000"/>
              </a:spcBef>
              <a:buClrTx/>
              <a:buSzTx/>
              <a:buFontTx/>
              <a:buNone/>
            </a:pPr>
            <a:fld id="{8E6141A4-B4DF-417A-BE19-BD33A1D78EA3}" type="slidenum">
              <a:rPr lang="zh-CN" altLang="en-US" sz="900" b="0">
                <a:solidFill>
                  <a:srgbClr val="000099"/>
                </a:solidFill>
                <a:ea typeface="Yu Gothic" panose="020B0400000000000000" pitchFamily="34" charset="-128"/>
                <a:cs typeface="Arial" panose="020B0604020202020204" pitchFamily="34" charset="0"/>
              </a:rPr>
            </a:fld>
            <a:endParaRPr lang="en-US" altLang="zh-CN" sz="900" b="0" dirty="0">
              <a:solidFill>
                <a:srgbClr val="000099"/>
              </a:solidFill>
              <a:ea typeface="Yu Gothic" panose="020B0400000000000000"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rtl="0" eaLnBrk="1" fontAlgn="base" hangingPunct="1">
        <a:lnSpc>
          <a:spcPct val="87000"/>
        </a:lnSpc>
        <a:spcBef>
          <a:spcPct val="0"/>
        </a:spcBef>
        <a:spcAft>
          <a:spcPct val="0"/>
        </a:spcAft>
        <a:defRPr sz="1800" b="1" i="0">
          <a:solidFill>
            <a:srgbClr val="FF0000"/>
          </a:solidFill>
          <a:latin typeface="+mj-lt"/>
          <a:ea typeface="+mj-ea"/>
          <a:cs typeface="楷体_GB2312"/>
        </a:defRPr>
      </a:lvl1pPr>
      <a:lvl2pPr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cs typeface="楷体_GB2312"/>
        </a:defRPr>
      </a:lvl2pPr>
      <a:lvl3pPr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cs typeface="楷体_GB2312"/>
        </a:defRPr>
      </a:lvl3pPr>
      <a:lvl4pPr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cs typeface="楷体_GB2312"/>
        </a:defRPr>
      </a:lvl4pPr>
      <a:lvl5pPr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cs typeface="楷体_GB2312"/>
        </a:defRPr>
      </a:lvl5pPr>
      <a:lvl6pPr marL="342900"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defRPr>
      </a:lvl6pPr>
      <a:lvl7pPr marL="685800"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defRPr>
      </a:lvl7pPr>
      <a:lvl8pPr marL="1028700"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defRPr>
      </a:lvl8pPr>
      <a:lvl9pPr marL="1371600" algn="l" rtl="0" eaLnBrk="1" fontAlgn="base" hangingPunct="1">
        <a:lnSpc>
          <a:spcPct val="87000"/>
        </a:lnSpc>
        <a:spcBef>
          <a:spcPct val="0"/>
        </a:spcBef>
        <a:spcAft>
          <a:spcPct val="0"/>
        </a:spcAft>
        <a:defRPr sz="1800" b="1" i="1">
          <a:solidFill>
            <a:srgbClr val="FF0000"/>
          </a:solidFill>
          <a:latin typeface="楷体_GB2312" pitchFamily="49" charset="-122"/>
          <a:ea typeface="楷体_GB2312" pitchFamily="49" charset="-122"/>
        </a:defRPr>
      </a:lvl9pPr>
    </p:titleStyle>
    <p:bodyStyle>
      <a:lvl1pPr marL="213360" indent="-213360" algn="l" rtl="0" eaLnBrk="1" fontAlgn="base" hangingPunct="1">
        <a:lnSpc>
          <a:spcPct val="125000"/>
        </a:lnSpc>
        <a:spcBef>
          <a:spcPts val="0"/>
        </a:spcBef>
        <a:spcAft>
          <a:spcPct val="0"/>
        </a:spcAft>
        <a:buClr>
          <a:srgbClr val="FF0000"/>
        </a:buClr>
        <a:buSzPct val="100000"/>
        <a:buFont typeface="Wingdings" panose="05000000000000000000" pitchFamily="2" charset="2"/>
        <a:buChar char="v"/>
        <a:defRPr sz="1800" b="1">
          <a:solidFill>
            <a:schemeClr val="tx1"/>
          </a:solidFill>
          <a:latin typeface="+mn-lt"/>
          <a:ea typeface="+mn-ea"/>
          <a:cs typeface="+mn-cs"/>
        </a:defRPr>
      </a:lvl1pPr>
      <a:lvl2pPr marL="501015" indent="-145415" algn="l" rtl="0" eaLnBrk="1" fontAlgn="base" hangingPunct="1">
        <a:lnSpc>
          <a:spcPct val="125000"/>
        </a:lnSpc>
        <a:spcBef>
          <a:spcPts val="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788035" indent="-144145" algn="l" rtl="0" eaLnBrk="1" fontAlgn="base" hangingPunct="1">
        <a:lnSpc>
          <a:spcPct val="125000"/>
        </a:lnSpc>
        <a:spcBef>
          <a:spcPts val="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476375" indent="-257175" algn="l" rtl="0" eaLnBrk="1" fontAlgn="base" hangingPunct="1">
        <a:spcBef>
          <a:spcPct val="20000"/>
        </a:spcBef>
        <a:spcAft>
          <a:spcPct val="0"/>
        </a:spcAft>
        <a:buChar char="–"/>
        <a:defRPr sz="1500">
          <a:solidFill>
            <a:schemeClr val="tx1"/>
          </a:solidFill>
          <a:latin typeface="Times New Roman" panose="02020603050405020304" pitchFamily="18" charset="0"/>
        </a:defRPr>
      </a:lvl4pPr>
      <a:lvl5pPr marL="1876425" indent="-257175" algn="l" rtl="0" eaLnBrk="1" fontAlgn="base" hangingPunct="1">
        <a:spcBef>
          <a:spcPct val="20000"/>
        </a:spcBef>
        <a:spcAft>
          <a:spcPct val="0"/>
        </a:spcAft>
        <a:buChar char="»"/>
        <a:defRPr sz="1500">
          <a:solidFill>
            <a:schemeClr val="tx1"/>
          </a:solidFill>
          <a:latin typeface="Times New Roman" panose="02020603050405020304" pitchFamily="18" charset="0"/>
        </a:defRPr>
      </a:lvl5pPr>
      <a:lvl6pPr marL="2219325" indent="-257175" algn="l" rtl="0" eaLnBrk="1" fontAlgn="base" hangingPunct="1">
        <a:spcBef>
          <a:spcPct val="20000"/>
        </a:spcBef>
        <a:spcAft>
          <a:spcPct val="0"/>
        </a:spcAft>
        <a:buChar char="»"/>
        <a:defRPr sz="1500">
          <a:solidFill>
            <a:schemeClr val="tx1"/>
          </a:solidFill>
          <a:latin typeface="Times New Roman" panose="02020603050405020304" pitchFamily="18" charset="0"/>
        </a:defRPr>
      </a:lvl6pPr>
      <a:lvl7pPr marL="2562225" indent="-257175" algn="l" rtl="0" eaLnBrk="1" fontAlgn="base" hangingPunct="1">
        <a:spcBef>
          <a:spcPct val="20000"/>
        </a:spcBef>
        <a:spcAft>
          <a:spcPct val="0"/>
        </a:spcAft>
        <a:buChar char="»"/>
        <a:defRPr sz="1500">
          <a:solidFill>
            <a:schemeClr val="tx1"/>
          </a:solidFill>
          <a:latin typeface="Times New Roman" panose="02020603050405020304" pitchFamily="18" charset="0"/>
        </a:defRPr>
      </a:lvl7pPr>
      <a:lvl8pPr marL="2905125" indent="-257175" algn="l" rtl="0" eaLnBrk="1" fontAlgn="base" hangingPunct="1">
        <a:spcBef>
          <a:spcPct val="20000"/>
        </a:spcBef>
        <a:spcAft>
          <a:spcPct val="0"/>
        </a:spcAft>
        <a:buChar char="»"/>
        <a:defRPr sz="1500">
          <a:solidFill>
            <a:schemeClr val="tx1"/>
          </a:solidFill>
          <a:latin typeface="Times New Roman" panose="02020603050405020304" pitchFamily="18" charset="0"/>
        </a:defRPr>
      </a:lvl8pPr>
      <a:lvl9pPr marL="3248025" indent="-257175" algn="l" rtl="0" eaLnBrk="1" fontAlgn="base" hangingPunct="1">
        <a:spcBef>
          <a:spcPct val="20000"/>
        </a:spcBef>
        <a:spcAft>
          <a:spcPct val="0"/>
        </a:spcAft>
        <a:buChar char="»"/>
        <a:defRPr sz="1500">
          <a:solidFill>
            <a:schemeClr val="tx1"/>
          </a:solidFill>
          <a:latin typeface="Times New Roman" panose="02020603050405020304" pitchFamily="18" charset="0"/>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10">
            <a:extLst>
              <a:ext uri="{28A0092B-C50C-407E-A947-70E740481C1C}">
                <a14:useLocalDpi xmlns:a14="http://schemas.microsoft.com/office/drawing/2010/main" val="0"/>
              </a:ext>
            </a:extLst>
          </a:blip>
          <a:srcRect l="19240"/>
          <a:stretch>
            <a:fillRect/>
          </a:stretch>
        </p:blipFill>
        <p:spPr>
          <a:xfrm>
            <a:off x="0" y="0"/>
            <a:ext cx="12192000" cy="692696"/>
          </a:xfrm>
          <a:prstGeom prst="rect">
            <a:avLst/>
          </a:prstGeom>
        </p:spPr>
      </p:pic>
      <p:sp>
        <p:nvSpPr>
          <p:cNvPr id="36867" name="Rectangle 12"/>
          <p:cNvSpPr>
            <a:spLocks noGrp="1" noChangeArrowheads="1"/>
          </p:cNvSpPr>
          <p:nvPr>
            <p:ph type="title"/>
          </p:nvPr>
        </p:nvSpPr>
        <p:spPr bwMode="auto">
          <a:xfrm>
            <a:off x="912284" y="188641"/>
            <a:ext cx="7010400" cy="372603"/>
          </a:xfrm>
          <a:prstGeom prst="rect">
            <a:avLst/>
          </a:prstGeom>
          <a:noFill/>
          <a:ln w="12700">
            <a:noFill/>
            <a:miter lim="800000"/>
          </a:ln>
        </p:spPr>
        <p:txBody>
          <a:bodyPr vert="horz" wrap="square" lIns="63500" tIns="25400" rIns="63500" bIns="25400" numCol="1" anchor="t" anchorCtr="0" compatLnSpc="1">
            <a:spAutoFit/>
          </a:bodyPr>
          <a:lstStyle/>
          <a:p>
            <a:pPr lvl="0"/>
            <a:r>
              <a:rPr lang="zh-CN" altLang="en-US"/>
              <a:t>标题</a:t>
            </a:r>
            <a:endParaRPr lang="zh-CN" altLang="en-US"/>
          </a:p>
        </p:txBody>
      </p:sp>
      <p:sp>
        <p:nvSpPr>
          <p:cNvPr id="36869" name="Rectangle 14"/>
          <p:cNvSpPr>
            <a:spLocks noGrp="1" noChangeArrowheads="1"/>
          </p:cNvSpPr>
          <p:nvPr>
            <p:ph type="body" idx="1"/>
          </p:nvPr>
        </p:nvSpPr>
        <p:spPr bwMode="auto">
          <a:xfrm>
            <a:off x="914400" y="908720"/>
            <a:ext cx="10464800" cy="2359620"/>
          </a:xfrm>
          <a:prstGeom prst="rect">
            <a:avLst/>
          </a:prstGeom>
          <a:noFill/>
          <a:ln w="12700">
            <a:noFill/>
            <a:miter lim="800000"/>
          </a:ln>
        </p:spPr>
        <p:txBody>
          <a:bodyPr vert="horz" wrap="square" lIns="63500" tIns="25400" rIns="63500" bIns="25400" numCol="1" anchor="t" anchorCtr="0" compatLnSpc="1">
            <a:spAutoFit/>
          </a:bodyPr>
          <a:lstStyle/>
          <a:p>
            <a:pPr lvl="0"/>
            <a:r>
              <a:rPr lang="en-US" altLang="zh-CN" dirty="0"/>
              <a:t>This is our 1st Level Bullet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Bullet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
        <p:nvSpPr>
          <p:cNvPr id="12" name="Text Box 17"/>
          <p:cNvSpPr txBox="1">
            <a:spLocks noChangeArrowheads="1"/>
          </p:cNvSpPr>
          <p:nvPr userDrawn="1"/>
        </p:nvSpPr>
        <p:spPr bwMode="auto">
          <a:xfrm>
            <a:off x="11280577" y="6553201"/>
            <a:ext cx="864096" cy="276999"/>
          </a:xfrm>
          <a:prstGeom prst="rect">
            <a:avLst/>
          </a:prstGeom>
          <a:noFill/>
          <a:ln w="9525">
            <a:noFill/>
            <a:miter lim="800000"/>
          </a:ln>
          <a:effectLst/>
        </p:spPr>
        <p:txBody>
          <a:bodyPr wrap="square">
            <a:spAutoFit/>
          </a:bodyPr>
          <a:lstStyle/>
          <a:p>
            <a:pPr algn="ctr" eaLnBrk="1" hangingPunct="1">
              <a:lnSpc>
                <a:spcPct val="100000"/>
              </a:lnSpc>
              <a:spcBef>
                <a:spcPct val="50000"/>
              </a:spcBef>
              <a:buClrTx/>
              <a:buSzTx/>
              <a:buFontTx/>
              <a:buNone/>
            </a:pPr>
            <a:fld id="{8E6141A4-B4DF-417A-BE19-BD33A1D78EA3}" type="slidenum">
              <a:rPr lang="zh-CN" altLang="en-US" sz="1200" b="0">
                <a:solidFill>
                  <a:srgbClr val="000099"/>
                </a:solidFill>
                <a:ea typeface="Yu Gothic" panose="020B0400000000000000" pitchFamily="34" charset="-128"/>
                <a:cs typeface="Arial" panose="020B0604020202020204" pitchFamily="34" charset="0"/>
              </a:rPr>
            </a:fld>
            <a:endParaRPr lang="en-US" altLang="zh-CN" sz="1200" b="0" dirty="0">
              <a:solidFill>
                <a:srgbClr val="000099"/>
              </a:solidFill>
              <a:ea typeface="Yu Gothic" panose="020B0400000000000000"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Lst>
  <p:txStyles>
    <p:titleStyle>
      <a:lvl1pPr algn="l" rtl="0" eaLnBrk="0" fontAlgn="base" hangingPunct="0">
        <a:lnSpc>
          <a:spcPct val="87000"/>
        </a:lnSpc>
        <a:spcBef>
          <a:spcPct val="0"/>
        </a:spcBef>
        <a:spcAft>
          <a:spcPct val="0"/>
        </a:spcAft>
        <a:defRPr sz="2400" b="1" i="0">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480" indent="-284480" algn="l" rtl="0" eaLnBrk="0" fontAlgn="base" hangingPunct="0">
        <a:lnSpc>
          <a:spcPct val="125000"/>
        </a:lnSpc>
        <a:spcBef>
          <a:spcPts val="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125000"/>
        </a:lnSpc>
        <a:spcBef>
          <a:spcPts val="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125000"/>
        </a:lnSpc>
        <a:spcBef>
          <a:spcPts val="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5.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hyperlink" Target="http://pic.baike.soso.com/p/20101116/20101116093633-1515621795.jp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2.vml"/><Relationship Id="rId5" Type="http://schemas.openxmlformats.org/officeDocument/2006/relationships/slideLayout" Target="../slideLayouts/slideLayout13.xml"/><Relationship Id="rId4" Type="http://schemas.openxmlformats.org/officeDocument/2006/relationships/image" Target="../media/image23.wmf"/><Relationship Id="rId3" Type="http://schemas.openxmlformats.org/officeDocument/2006/relationships/oleObject" Target="../embeddings/oleObject3.bin"/><Relationship Id="rId2" Type="http://schemas.openxmlformats.org/officeDocument/2006/relationships/image" Target="../media/image22.wmf"/><Relationship Id="rId1"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vmlDrawing" Target="../drawings/vmlDrawing3.vml"/><Relationship Id="rId4" Type="http://schemas.openxmlformats.org/officeDocument/2006/relationships/slideLayout" Target="../slideLayouts/slideLayout9.xml"/><Relationship Id="rId3" Type="http://schemas.openxmlformats.org/officeDocument/2006/relationships/image" Target="../media/image25.wmf"/><Relationship Id="rId2" Type="http://schemas.openxmlformats.org/officeDocument/2006/relationships/oleObject" Target="../embeddings/oleObject4.bin"/><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vmlDrawing" Target="../drawings/vmlDrawing4.vml"/><Relationship Id="rId7" Type="http://schemas.openxmlformats.org/officeDocument/2006/relationships/slideLayout" Target="../slideLayouts/slideLayout9.xml"/><Relationship Id="rId6" Type="http://schemas.openxmlformats.org/officeDocument/2006/relationships/image" Target="../media/image28.wmf"/><Relationship Id="rId5" Type="http://schemas.openxmlformats.org/officeDocument/2006/relationships/oleObject" Target="../embeddings/oleObject7.bin"/><Relationship Id="rId4" Type="http://schemas.openxmlformats.org/officeDocument/2006/relationships/image" Target="../media/image27.wmf"/><Relationship Id="rId3" Type="http://schemas.openxmlformats.org/officeDocument/2006/relationships/oleObject" Target="../embeddings/oleObject6.bin"/><Relationship Id="rId2" Type="http://schemas.openxmlformats.org/officeDocument/2006/relationships/image" Target="../media/image26.wmf"/><Relationship Id="rId1"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9" Type="http://schemas.openxmlformats.org/officeDocument/2006/relationships/image" Target="../media/image37.emf"/><Relationship Id="rId8" Type="http://schemas.openxmlformats.org/officeDocument/2006/relationships/image" Target="../media/image36.emf"/><Relationship Id="rId7" Type="http://schemas.openxmlformats.org/officeDocument/2006/relationships/image" Target="../media/image35.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 Id="rId3" Type="http://schemas.openxmlformats.org/officeDocument/2006/relationships/image" Target="../media/image31.emf"/><Relationship Id="rId2" Type="http://schemas.openxmlformats.org/officeDocument/2006/relationships/image" Target="../media/image30.emf"/><Relationship Id="rId13" Type="http://schemas.openxmlformats.org/officeDocument/2006/relationships/vmlDrawing" Target="../drawings/vmlDrawing5.vml"/><Relationship Id="rId12" Type="http://schemas.openxmlformats.org/officeDocument/2006/relationships/slideLayout" Target="../slideLayouts/slideLayout9.xml"/><Relationship Id="rId11" Type="http://schemas.openxmlformats.org/officeDocument/2006/relationships/image" Target="../media/image25.wmf"/><Relationship Id="rId10" Type="http://schemas.openxmlformats.org/officeDocument/2006/relationships/oleObject" Target="../embeddings/oleObject8.bin"/><Relationship Id="rId1"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38.png"/></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39.wmf"/><Relationship Id="rId1" Type="http://schemas.openxmlformats.org/officeDocument/2006/relationships/oleObject" Target="../embeddings/oleObject9.bin"/></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7.vml"/><Relationship Id="rId3" Type="http://schemas.openxmlformats.org/officeDocument/2006/relationships/slideLayout" Target="../slideLayouts/slideLayout13.xml"/><Relationship Id="rId2" Type="http://schemas.openxmlformats.org/officeDocument/2006/relationships/image" Target="../media/image40.wmf"/><Relationship Id="rId1"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44.wmf"/><Relationship Id="rId7" Type="http://schemas.openxmlformats.org/officeDocument/2006/relationships/oleObject" Target="../embeddings/oleObject14.bin"/><Relationship Id="rId6" Type="http://schemas.openxmlformats.org/officeDocument/2006/relationships/image" Target="../media/image43.wmf"/><Relationship Id="rId5" Type="http://schemas.openxmlformats.org/officeDocument/2006/relationships/oleObject" Target="../embeddings/oleObject13.bin"/><Relationship Id="rId4" Type="http://schemas.openxmlformats.org/officeDocument/2006/relationships/image" Target="../media/image42.wmf"/><Relationship Id="rId3" Type="http://schemas.openxmlformats.org/officeDocument/2006/relationships/oleObject" Target="../embeddings/oleObject12.bin"/><Relationship Id="rId2" Type="http://schemas.openxmlformats.org/officeDocument/2006/relationships/image" Target="../media/image41.wmf"/><Relationship Id="rId13" Type="http://schemas.openxmlformats.org/officeDocument/2006/relationships/vmlDrawing" Target="../drawings/vmlDrawing8.vml"/><Relationship Id="rId12" Type="http://schemas.openxmlformats.org/officeDocument/2006/relationships/slideLayout" Target="../slideLayouts/slideLayout13.xml"/><Relationship Id="rId11" Type="http://schemas.openxmlformats.org/officeDocument/2006/relationships/oleObject" Target="../embeddings/oleObject17.bin"/><Relationship Id="rId10" Type="http://schemas.openxmlformats.org/officeDocument/2006/relationships/oleObject" Target="../embeddings/oleObject16.bin"/><Relationship Id="rId1" Type="http://schemas.openxmlformats.org/officeDocument/2006/relationships/oleObject" Target="../embeddings/oleObject11.bin"/></Relationships>
</file>

<file path=ppt/slides/_rels/slide55.xml.rels><?xml version="1.0" encoding="UTF-8" standalone="yes"?>
<Relationships xmlns="http://schemas.openxmlformats.org/package/2006/relationships"><Relationship Id="rId9" Type="http://schemas.openxmlformats.org/officeDocument/2006/relationships/notesSlide" Target="../notesSlides/notesSlide34.xml"/><Relationship Id="rId8" Type="http://schemas.openxmlformats.org/officeDocument/2006/relationships/vmlDrawing" Target="../drawings/vmlDrawing9.vml"/><Relationship Id="rId7" Type="http://schemas.openxmlformats.org/officeDocument/2006/relationships/slideLayout" Target="../slideLayouts/slideLayout13.xml"/><Relationship Id="rId6" Type="http://schemas.openxmlformats.org/officeDocument/2006/relationships/image" Target="../media/image48.wmf"/><Relationship Id="rId5" Type="http://schemas.openxmlformats.org/officeDocument/2006/relationships/oleObject" Target="../embeddings/oleObject19.bin"/><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wmf"/><Relationship Id="rId1" Type="http://schemas.openxmlformats.org/officeDocument/2006/relationships/oleObject" Target="../embeddings/oleObject18.bin"/></Relationships>
</file>

<file path=ppt/slides/_rels/slide56.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vmlDrawing" Target="../drawings/vmlDrawing10.vml"/><Relationship Id="rId7" Type="http://schemas.openxmlformats.org/officeDocument/2006/relationships/slideLayout" Target="../slideLayouts/slideLayout13.xml"/><Relationship Id="rId6" Type="http://schemas.openxmlformats.org/officeDocument/2006/relationships/image" Target="../media/image51.wmf"/><Relationship Id="rId5" Type="http://schemas.openxmlformats.org/officeDocument/2006/relationships/oleObject" Target="../embeddings/oleObject22.bin"/><Relationship Id="rId4" Type="http://schemas.openxmlformats.org/officeDocument/2006/relationships/image" Target="../media/image50.wmf"/><Relationship Id="rId3" Type="http://schemas.openxmlformats.org/officeDocument/2006/relationships/oleObject" Target="../embeddings/oleObject21.bin"/><Relationship Id="rId2" Type="http://schemas.openxmlformats.org/officeDocument/2006/relationships/image" Target="../media/image49.wmf"/><Relationship Id="rId1" Type="http://schemas.openxmlformats.org/officeDocument/2006/relationships/oleObject" Target="../embeddings/oleObject20.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55.wmf"/><Relationship Id="rId7" Type="http://schemas.openxmlformats.org/officeDocument/2006/relationships/oleObject" Target="../embeddings/oleObject26.bin"/><Relationship Id="rId6" Type="http://schemas.openxmlformats.org/officeDocument/2006/relationships/image" Target="../media/image54.wmf"/><Relationship Id="rId5" Type="http://schemas.openxmlformats.org/officeDocument/2006/relationships/oleObject" Target="../embeddings/oleObject25.bin"/><Relationship Id="rId4" Type="http://schemas.openxmlformats.org/officeDocument/2006/relationships/image" Target="../media/image53.wmf"/><Relationship Id="rId3" Type="http://schemas.openxmlformats.org/officeDocument/2006/relationships/oleObject" Target="../embeddings/oleObject24.bin"/><Relationship Id="rId2" Type="http://schemas.openxmlformats.org/officeDocument/2006/relationships/image" Target="../media/image52.wmf"/><Relationship Id="rId13" Type="http://schemas.openxmlformats.org/officeDocument/2006/relationships/notesSlide" Target="../notesSlides/notesSlide36.xml"/><Relationship Id="rId12" Type="http://schemas.openxmlformats.org/officeDocument/2006/relationships/vmlDrawing" Target="../drawings/vmlDrawing11.vml"/><Relationship Id="rId11" Type="http://schemas.openxmlformats.org/officeDocument/2006/relationships/slideLayout" Target="../slideLayouts/slideLayout9.xml"/><Relationship Id="rId10" Type="http://schemas.openxmlformats.org/officeDocument/2006/relationships/image" Target="../media/image56.wmf"/><Relationship Id="rId1" Type="http://schemas.openxmlformats.org/officeDocument/2006/relationships/oleObject" Target="../embeddings/oleObject23.bin"/></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0.wmf"/><Relationship Id="rId7" Type="http://schemas.openxmlformats.org/officeDocument/2006/relationships/oleObject" Target="../embeddings/oleObject31.bin"/><Relationship Id="rId6" Type="http://schemas.openxmlformats.org/officeDocument/2006/relationships/image" Target="../media/image59.wmf"/><Relationship Id="rId5" Type="http://schemas.openxmlformats.org/officeDocument/2006/relationships/oleObject" Target="../embeddings/oleObject30.bin"/><Relationship Id="rId4" Type="http://schemas.openxmlformats.org/officeDocument/2006/relationships/image" Target="../media/image58.wmf"/><Relationship Id="rId3" Type="http://schemas.openxmlformats.org/officeDocument/2006/relationships/oleObject" Target="../embeddings/oleObject29.bin"/><Relationship Id="rId2" Type="http://schemas.openxmlformats.org/officeDocument/2006/relationships/image" Target="../media/image57.wmf"/><Relationship Id="rId11" Type="http://schemas.openxmlformats.org/officeDocument/2006/relationships/notesSlide" Target="../notesSlides/notesSlide37.xml"/><Relationship Id="rId10" Type="http://schemas.openxmlformats.org/officeDocument/2006/relationships/vmlDrawing" Target="../drawings/vmlDrawing12.vml"/><Relationship Id="rId1"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4.wmf"/><Relationship Id="rId7" Type="http://schemas.openxmlformats.org/officeDocument/2006/relationships/oleObject" Target="../embeddings/oleObject35.bin"/><Relationship Id="rId6" Type="http://schemas.openxmlformats.org/officeDocument/2006/relationships/image" Target="../media/image63.wmf"/><Relationship Id="rId5" Type="http://schemas.openxmlformats.org/officeDocument/2006/relationships/oleObject" Target="../embeddings/oleObject34.bin"/><Relationship Id="rId4" Type="http://schemas.openxmlformats.org/officeDocument/2006/relationships/image" Target="../media/image62.wmf"/><Relationship Id="rId3" Type="http://schemas.openxmlformats.org/officeDocument/2006/relationships/oleObject" Target="../embeddings/oleObject33.bin"/><Relationship Id="rId2" Type="http://schemas.openxmlformats.org/officeDocument/2006/relationships/image" Target="../media/image61.wmf"/><Relationship Id="rId11" Type="http://schemas.openxmlformats.org/officeDocument/2006/relationships/notesSlide" Target="../notesSlides/notesSlide38.xml"/><Relationship Id="rId10" Type="http://schemas.openxmlformats.org/officeDocument/2006/relationships/vmlDrawing" Target="../drawings/vmlDrawing13.vml"/><Relationship Id="rId1" Type="http://schemas.openxmlformats.org/officeDocument/2006/relationships/oleObject" Target="../embeddings/oleObject3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67.wmf"/><Relationship Id="rId7" Type="http://schemas.openxmlformats.org/officeDocument/2006/relationships/oleObject" Target="../embeddings/oleObject39.bin"/><Relationship Id="rId6" Type="http://schemas.openxmlformats.org/officeDocument/2006/relationships/image" Target="../media/image66.wmf"/><Relationship Id="rId5" Type="http://schemas.openxmlformats.org/officeDocument/2006/relationships/oleObject" Target="../embeddings/oleObject38.bin"/><Relationship Id="rId4" Type="http://schemas.openxmlformats.org/officeDocument/2006/relationships/image" Target="../media/image65.wmf"/><Relationship Id="rId3" Type="http://schemas.openxmlformats.org/officeDocument/2006/relationships/oleObject" Target="../embeddings/oleObject37.bin"/><Relationship Id="rId2" Type="http://schemas.openxmlformats.org/officeDocument/2006/relationships/image" Target="../media/image63.wmf"/><Relationship Id="rId11" Type="http://schemas.openxmlformats.org/officeDocument/2006/relationships/notesSlide" Target="../notesSlides/notesSlide39.xml"/><Relationship Id="rId10" Type="http://schemas.openxmlformats.org/officeDocument/2006/relationships/vmlDrawing" Target="../drawings/vmlDrawing14.vml"/><Relationship Id="rId1" Type="http://schemas.openxmlformats.org/officeDocument/2006/relationships/oleObject" Target="../embeddings/oleObject36.bin"/></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9.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9" Type="http://schemas.openxmlformats.org/officeDocument/2006/relationships/image" Target="../media/image77.emf"/><Relationship Id="rId8" Type="http://schemas.openxmlformats.org/officeDocument/2006/relationships/image" Target="../media/image76.emf"/><Relationship Id="rId7" Type="http://schemas.openxmlformats.org/officeDocument/2006/relationships/image" Target="../media/image75.wmf"/><Relationship Id="rId6" Type="http://schemas.openxmlformats.org/officeDocument/2006/relationships/oleObject" Target="../embeddings/oleObject42.bin"/><Relationship Id="rId5" Type="http://schemas.openxmlformats.org/officeDocument/2006/relationships/image" Target="../media/image74.wmf"/><Relationship Id="rId4" Type="http://schemas.openxmlformats.org/officeDocument/2006/relationships/oleObject" Target="../embeddings/oleObject41.bin"/><Relationship Id="rId3" Type="http://schemas.openxmlformats.org/officeDocument/2006/relationships/image" Target="../media/image73.emf"/><Relationship Id="rId2" Type="http://schemas.openxmlformats.org/officeDocument/2006/relationships/image" Target="../media/image72.wmf"/><Relationship Id="rId12" Type="http://schemas.openxmlformats.org/officeDocument/2006/relationships/notesSlide" Target="../notesSlides/notesSlide43.xml"/><Relationship Id="rId11" Type="http://schemas.openxmlformats.org/officeDocument/2006/relationships/vmlDrawing" Target="../drawings/vmlDrawing15.vml"/><Relationship Id="rId10" Type="http://schemas.openxmlformats.org/officeDocument/2006/relationships/slideLayout" Target="../slideLayouts/slideLayout9.xml"/><Relationship Id="rId1" Type="http://schemas.openxmlformats.org/officeDocument/2006/relationships/oleObject" Target="../embeddings/oleObject40.bin"/></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16.vml"/><Relationship Id="rId3" Type="http://schemas.openxmlformats.org/officeDocument/2006/relationships/slideLayout" Target="../slideLayouts/slideLayout9.xml"/><Relationship Id="rId2" Type="http://schemas.openxmlformats.org/officeDocument/2006/relationships/image" Target="../media/image78.wmf"/><Relationship Id="rId1" Type="http://schemas.openxmlformats.org/officeDocument/2006/relationships/oleObject" Target="../embeddings/oleObject43.bin"/></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vmlDrawing" Target="../drawings/vmlDrawing17.vml"/><Relationship Id="rId3" Type="http://schemas.openxmlformats.org/officeDocument/2006/relationships/slideLayout" Target="../slideLayouts/slideLayout9.xml"/><Relationship Id="rId2" Type="http://schemas.openxmlformats.org/officeDocument/2006/relationships/image" Target="../media/image79.wmf"/><Relationship Id="rId1" Type="http://schemas.openxmlformats.org/officeDocument/2006/relationships/oleObject" Target="../embeddings/oleObject44.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83.wmf"/><Relationship Id="rId7" Type="http://schemas.openxmlformats.org/officeDocument/2006/relationships/oleObject" Target="../embeddings/oleObject48.bin"/><Relationship Id="rId6" Type="http://schemas.openxmlformats.org/officeDocument/2006/relationships/image" Target="../media/image82.wmf"/><Relationship Id="rId5" Type="http://schemas.openxmlformats.org/officeDocument/2006/relationships/oleObject" Target="../embeddings/oleObject47.bin"/><Relationship Id="rId4" Type="http://schemas.openxmlformats.org/officeDocument/2006/relationships/image" Target="../media/image81.wmf"/><Relationship Id="rId3" Type="http://schemas.openxmlformats.org/officeDocument/2006/relationships/oleObject" Target="../embeddings/oleObject46.bin"/><Relationship Id="rId2" Type="http://schemas.openxmlformats.org/officeDocument/2006/relationships/image" Target="../media/image80.wmf"/><Relationship Id="rId19" Type="http://schemas.openxmlformats.org/officeDocument/2006/relationships/notesSlide" Target="../notesSlides/notesSlide46.xml"/><Relationship Id="rId18" Type="http://schemas.openxmlformats.org/officeDocument/2006/relationships/vmlDrawing" Target="../drawings/vmlDrawing18.vml"/><Relationship Id="rId17" Type="http://schemas.openxmlformats.org/officeDocument/2006/relationships/slideLayout" Target="../slideLayouts/slideLayout15.xml"/><Relationship Id="rId16" Type="http://schemas.openxmlformats.org/officeDocument/2006/relationships/image" Target="../media/image87.wmf"/><Relationship Id="rId15" Type="http://schemas.openxmlformats.org/officeDocument/2006/relationships/oleObject" Target="../embeddings/oleObject52.bin"/><Relationship Id="rId14" Type="http://schemas.openxmlformats.org/officeDocument/2006/relationships/image" Target="../media/image86.wmf"/><Relationship Id="rId13" Type="http://schemas.openxmlformats.org/officeDocument/2006/relationships/oleObject" Target="../embeddings/oleObject51.bin"/><Relationship Id="rId12" Type="http://schemas.openxmlformats.org/officeDocument/2006/relationships/image" Target="../media/image85.wmf"/><Relationship Id="rId11" Type="http://schemas.openxmlformats.org/officeDocument/2006/relationships/oleObject" Target="../embeddings/oleObject50.bin"/><Relationship Id="rId10" Type="http://schemas.openxmlformats.org/officeDocument/2006/relationships/image" Target="../media/image84.wmf"/><Relationship Id="rId1" Type="http://schemas.openxmlformats.org/officeDocument/2006/relationships/oleObject" Target="../embeddings/oleObject45.bin"/></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9.xml"/><Relationship Id="rId2" Type="http://schemas.openxmlformats.org/officeDocument/2006/relationships/image" Target="../media/image88.wmf"/><Relationship Id="rId1" Type="http://schemas.openxmlformats.org/officeDocument/2006/relationships/oleObject" Target="../embeddings/oleObject5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vmlDrawing" Target="../drawings/vmlDrawing20.vml"/><Relationship Id="rId3" Type="http://schemas.openxmlformats.org/officeDocument/2006/relationships/slideLayout" Target="../slideLayouts/slideLayout15.xml"/><Relationship Id="rId2" Type="http://schemas.openxmlformats.org/officeDocument/2006/relationships/image" Target="../media/image89.wmf"/><Relationship Id="rId1" Type="http://schemas.openxmlformats.org/officeDocument/2006/relationships/oleObject" Target="../embeddings/oleObject54.bin"/></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21.vml"/><Relationship Id="rId3" Type="http://schemas.openxmlformats.org/officeDocument/2006/relationships/slideLayout" Target="../slideLayouts/slideLayout10.xml"/><Relationship Id="rId2" Type="http://schemas.openxmlformats.org/officeDocument/2006/relationships/image" Target="../media/image90.wmf"/><Relationship Id="rId1" Type="http://schemas.openxmlformats.org/officeDocument/2006/relationships/oleObject" Target="../embeddings/oleObject55.bin"/></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vmlDrawing" Target="../drawings/vmlDrawing22.vml"/><Relationship Id="rId4" Type="http://schemas.openxmlformats.org/officeDocument/2006/relationships/slideLayout" Target="../slideLayouts/slideLayout15.xml"/><Relationship Id="rId3" Type="http://schemas.openxmlformats.org/officeDocument/2006/relationships/image" Target="../media/image92.wmf"/><Relationship Id="rId2" Type="http://schemas.openxmlformats.org/officeDocument/2006/relationships/oleObject" Target="../embeddings/oleObject56.bin"/><Relationship Id="rId1" Type="http://schemas.openxmlformats.org/officeDocument/2006/relationships/image" Target="../media/image91.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vmlDrawing" Target="../drawings/vmlDrawing23.vml"/><Relationship Id="rId3" Type="http://schemas.openxmlformats.org/officeDocument/2006/relationships/slideLayout" Target="../slideLayouts/slideLayout10.xml"/><Relationship Id="rId2" Type="http://schemas.openxmlformats.org/officeDocument/2006/relationships/image" Target="../media/image93.wmf"/><Relationship Id="rId1" Type="http://schemas.openxmlformats.org/officeDocument/2006/relationships/oleObject" Target="../embeddings/oleObject57.bin"/></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vmlDrawing" Target="../drawings/vmlDrawing24.vml"/><Relationship Id="rId3" Type="http://schemas.openxmlformats.org/officeDocument/2006/relationships/slideLayout" Target="../slideLayouts/slideLayout9.xml"/><Relationship Id="rId2" Type="http://schemas.openxmlformats.org/officeDocument/2006/relationships/image" Target="../media/image94.wmf"/><Relationship Id="rId1" Type="http://schemas.openxmlformats.org/officeDocument/2006/relationships/oleObject" Target="../embeddings/oleObject58.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vmlDrawing" Target="../drawings/vmlDrawing25.vml"/><Relationship Id="rId6" Type="http://schemas.openxmlformats.org/officeDocument/2006/relationships/slideLayout" Target="../slideLayouts/slideLayout13.xml"/><Relationship Id="rId5" Type="http://schemas.openxmlformats.org/officeDocument/2006/relationships/image" Target="../media/image97.emf"/><Relationship Id="rId4" Type="http://schemas.openxmlformats.org/officeDocument/2006/relationships/image" Target="../media/image96.wmf"/><Relationship Id="rId3" Type="http://schemas.openxmlformats.org/officeDocument/2006/relationships/oleObject" Target="../embeddings/oleObject60.bin"/><Relationship Id="rId2" Type="http://schemas.openxmlformats.org/officeDocument/2006/relationships/image" Target="../media/image95.wmf"/><Relationship Id="rId1" Type="http://schemas.openxmlformats.org/officeDocument/2006/relationships/oleObject" Target="../embeddings/oleObject59.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7" Type="http://schemas.openxmlformats.org/officeDocument/2006/relationships/notesSlide" Target="../notesSlides/notesSlide55.xml"/><Relationship Id="rId6" Type="http://schemas.openxmlformats.org/officeDocument/2006/relationships/vmlDrawing" Target="../drawings/vmlDrawing26.vml"/><Relationship Id="rId5" Type="http://schemas.openxmlformats.org/officeDocument/2006/relationships/slideLayout" Target="../slideLayouts/slideLayout9.xml"/><Relationship Id="rId4" Type="http://schemas.openxmlformats.org/officeDocument/2006/relationships/image" Target="../media/image99.wmf"/><Relationship Id="rId3" Type="http://schemas.openxmlformats.org/officeDocument/2006/relationships/oleObject" Target="../embeddings/oleObject62.bin"/><Relationship Id="rId2" Type="http://schemas.openxmlformats.org/officeDocument/2006/relationships/image" Target="../media/image98.wmf"/><Relationship Id="rId1" Type="http://schemas.openxmlformats.org/officeDocument/2006/relationships/oleObject" Target="../embeddings/oleObject6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image" Target="../media/image103.wmf"/><Relationship Id="rId7" Type="http://schemas.openxmlformats.org/officeDocument/2006/relationships/oleObject" Target="../embeddings/oleObject66.bin"/><Relationship Id="rId6" Type="http://schemas.openxmlformats.org/officeDocument/2006/relationships/image" Target="../media/image102.wmf"/><Relationship Id="rId5" Type="http://schemas.openxmlformats.org/officeDocument/2006/relationships/oleObject" Target="../embeddings/oleObject65.bin"/><Relationship Id="rId4" Type="http://schemas.openxmlformats.org/officeDocument/2006/relationships/image" Target="../media/image101.wmf"/><Relationship Id="rId3" Type="http://schemas.openxmlformats.org/officeDocument/2006/relationships/oleObject" Target="../embeddings/oleObject64.bin"/><Relationship Id="rId2" Type="http://schemas.openxmlformats.org/officeDocument/2006/relationships/image" Target="../media/image100.wmf"/><Relationship Id="rId11" Type="http://schemas.openxmlformats.org/officeDocument/2006/relationships/notesSlide" Target="../notesSlides/notesSlide56.xml"/><Relationship Id="rId10" Type="http://schemas.openxmlformats.org/officeDocument/2006/relationships/vmlDrawing" Target="../drawings/vmlDrawing27.vml"/><Relationship Id="rId1" Type="http://schemas.openxmlformats.org/officeDocument/2006/relationships/oleObject" Target="../embeddings/oleObject63.bin"/></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28.vml"/><Relationship Id="rId4" Type="http://schemas.openxmlformats.org/officeDocument/2006/relationships/slideLayout" Target="../slideLayouts/slideLayout9.xml"/><Relationship Id="rId3" Type="http://schemas.openxmlformats.org/officeDocument/2006/relationships/image" Target="../media/image104.png"/><Relationship Id="rId2" Type="http://schemas.openxmlformats.org/officeDocument/2006/relationships/image" Target="../media/image78.wmf"/><Relationship Id="rId1" Type="http://schemas.openxmlformats.org/officeDocument/2006/relationships/oleObject" Target="../embeddings/oleObject6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计算机硬件基础</a:t>
            </a:r>
            <a:br>
              <a:rPr lang="zh-CN" altLang="en-US" dirty="0"/>
            </a:br>
            <a:r>
              <a:rPr lang="zh-CN" altLang="en-US" dirty="0"/>
              <a:t>（</a:t>
            </a:r>
            <a:r>
              <a:rPr lang="en-US" altLang="zh-CN" dirty="0"/>
              <a:t>2023</a:t>
            </a:r>
            <a:r>
              <a:rPr lang="zh-CN" altLang="en-US" dirty="0"/>
              <a:t>级）</a:t>
            </a:r>
            <a:endParaRPr lang="zh-CN" altLang="en-US" dirty="0"/>
          </a:p>
        </p:txBody>
      </p:sp>
      <p:sp>
        <p:nvSpPr>
          <p:cNvPr id="6" name="Subtitle 5"/>
          <p:cNvSpPr>
            <a:spLocks noGrp="1" noChangeArrowheads="1"/>
          </p:cNvSpPr>
          <p:nvPr>
            <p:ph type="subTitle" idx="4294967295"/>
          </p:nvPr>
        </p:nvSpPr>
        <p:spPr bwMode="auto">
          <a:xfrm>
            <a:off x="2927648" y="3861048"/>
            <a:ext cx="6336704" cy="875565"/>
          </a:xfrm>
          <a:prstGeom prst="rect">
            <a:avLst/>
          </a:prstGeom>
          <a:noFill/>
          <a:ln>
            <a:miter lim="800000"/>
          </a:ln>
        </p:spPr>
        <p:txBody>
          <a:bodyPr vert="horz" wrap="square" lIns="47625" tIns="72900" rIns="47625" bIns="72900" numCol="1" anchor="t" anchorCtr="0" compatLnSpc="1">
            <a:spAutoFit/>
          </a:bodyPr>
          <a:lstStyle/>
          <a:p>
            <a:pPr marL="0" indent="0" algn="ctr">
              <a:lnSpc>
                <a:spcPct val="150000"/>
              </a:lnSpc>
              <a:spcAft>
                <a:spcPts val="0"/>
              </a:spcAft>
              <a:buNone/>
            </a:pPr>
            <a:r>
              <a:rPr lang="zh-CN" altLang="en-US" sz="3600" baseline="30000" dirty="0">
                <a:solidFill>
                  <a:srgbClr val="000066"/>
                </a:solidFill>
                <a:latin typeface="华文楷体" panose="02010600040101010101" pitchFamily="2" charset="-122"/>
                <a:ea typeface="华文楷体" panose="02010600040101010101" pitchFamily="2" charset="-122"/>
                <a:cs typeface="Times New Roman" panose="02020603050405020304" pitchFamily="18" charset="0"/>
              </a:rPr>
              <a:t>牛建伟  刘子鹏  邓莹莹  李辉勇  李莹</a:t>
            </a:r>
            <a:endParaRPr lang="en-US" altLang="zh-CN" b="0" dirty="0">
              <a:solidFill>
                <a:srgbClr val="000066"/>
              </a:solidFill>
              <a:ea typeface="华文楷体" panose="0201060004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0" y="252000"/>
            <a:ext cx="10515600" cy="372603"/>
          </a:xfrm>
        </p:spPr>
        <p:txBody>
          <a:bodyPr/>
          <a:lstStyle/>
          <a:p>
            <a:r>
              <a:rPr lang="zh-CN" altLang="en-US" sz="2400" dirty="0">
                <a:latin typeface="+mn-lt"/>
              </a:rPr>
              <a:t> 无符号数和有符号数</a:t>
            </a:r>
            <a:endParaRPr lang="zh-CN" altLang="en-US" sz="2400" dirty="0">
              <a:latin typeface="+mn-lt"/>
            </a:endParaRPr>
          </a:p>
        </p:txBody>
      </p:sp>
      <p:sp>
        <p:nvSpPr>
          <p:cNvPr id="176131" name="Rectangle 3"/>
          <p:cNvSpPr>
            <a:spLocks noGrp="1" noChangeArrowheads="1"/>
          </p:cNvSpPr>
          <p:nvPr>
            <p:ph idx="4294967295"/>
          </p:nvPr>
        </p:nvSpPr>
        <p:spPr>
          <a:xfrm>
            <a:off x="409580" y="817436"/>
            <a:ext cx="11159028" cy="5707908"/>
          </a:xfrm>
        </p:spPr>
        <p:txBody>
          <a:bodyPr>
            <a:normAutofit/>
          </a:bodyPr>
          <a:lstStyle/>
          <a:p>
            <a:r>
              <a:rPr lang="zh-CN" altLang="en-US" sz="2400" dirty="0"/>
              <a:t>有符号数</a:t>
            </a:r>
            <a:endParaRPr lang="zh-CN" altLang="en-US" sz="2400" dirty="0"/>
          </a:p>
          <a:p>
            <a:pPr marL="609600" lvl="1" indent="-253365"/>
            <a:r>
              <a:rPr lang="zh-CN" altLang="en-US" sz="2000" dirty="0"/>
              <a:t> 数的实例：</a:t>
            </a:r>
            <a:r>
              <a:rPr lang="en-US" altLang="zh-CN" sz="2000" dirty="0"/>
              <a:t>+ 0.1010110</a:t>
            </a:r>
            <a:r>
              <a:rPr lang="zh-CN" altLang="en-US" sz="2000" dirty="0"/>
              <a:t>， </a:t>
            </a:r>
            <a:r>
              <a:rPr lang="en-US" altLang="zh-CN" sz="2000" dirty="0"/>
              <a:t>- 0.1101001</a:t>
            </a:r>
            <a:r>
              <a:rPr lang="zh-CN" altLang="en-US" sz="2000" dirty="0"/>
              <a:t>，</a:t>
            </a:r>
            <a:r>
              <a:rPr lang="en-US" altLang="zh-CN" sz="2000" dirty="0"/>
              <a:t>+ 1001.001</a:t>
            </a:r>
            <a:r>
              <a:rPr lang="zh-CN" altLang="en-US" sz="2000" dirty="0"/>
              <a:t>， </a:t>
            </a:r>
            <a:r>
              <a:rPr lang="en-US" altLang="zh-CN" sz="2000" dirty="0"/>
              <a:t>-1101101</a:t>
            </a:r>
            <a:endParaRPr lang="en-US" altLang="zh-CN" sz="2000" dirty="0"/>
          </a:p>
          <a:p>
            <a:pPr marL="212090" indent="-253365"/>
            <a:r>
              <a:rPr lang="zh-CN" altLang="en-US" sz="2400" dirty="0"/>
              <a:t>机器数表示</a:t>
            </a:r>
            <a:endParaRPr lang="en-US" altLang="zh-CN" sz="2400" dirty="0"/>
          </a:p>
          <a:p>
            <a:pPr marL="609600" lvl="1" indent="-253365"/>
            <a:r>
              <a:rPr lang="zh-CN" altLang="en-US" sz="2000" dirty="0"/>
              <a:t> 数的正负问题：设</a:t>
            </a:r>
            <a:r>
              <a:rPr lang="zh-CN" altLang="en-US" sz="2000" dirty="0">
                <a:solidFill>
                  <a:srgbClr val="FF0000"/>
                </a:solidFill>
              </a:rPr>
              <a:t>符号位</a:t>
            </a:r>
            <a:r>
              <a:rPr lang="zh-CN" altLang="en-US" sz="2000" dirty="0"/>
              <a:t>，“</a:t>
            </a:r>
            <a:r>
              <a:rPr lang="en-US" altLang="zh-CN" sz="2000" dirty="0">
                <a:solidFill>
                  <a:srgbClr val="FF0000"/>
                </a:solidFill>
              </a:rPr>
              <a:t>0</a:t>
            </a:r>
            <a:r>
              <a:rPr lang="en-US" altLang="zh-CN" sz="2000" dirty="0"/>
              <a:t>”</a:t>
            </a:r>
            <a:r>
              <a:rPr lang="zh-CN" altLang="en-US" sz="2000" dirty="0"/>
              <a:t>表示“正”，“</a:t>
            </a:r>
            <a:r>
              <a:rPr lang="en-US" altLang="zh-CN" sz="2000" dirty="0">
                <a:solidFill>
                  <a:srgbClr val="FF0000"/>
                </a:solidFill>
              </a:rPr>
              <a:t>1</a:t>
            </a:r>
            <a:r>
              <a:rPr lang="en-US" altLang="zh-CN" sz="2000" dirty="0"/>
              <a:t>”</a:t>
            </a:r>
            <a:r>
              <a:rPr lang="zh-CN" altLang="en-US" sz="2000" dirty="0"/>
              <a:t>表示“负”，固定为编码的最高位</a:t>
            </a:r>
            <a:endParaRPr lang="zh-CN" altLang="en-US" sz="2000" dirty="0"/>
          </a:p>
          <a:p>
            <a:pPr marL="609600" lvl="1" indent="-253365"/>
            <a:r>
              <a:rPr lang="zh-CN" altLang="en-US" sz="2000" dirty="0"/>
              <a:t> 双符号位：</a:t>
            </a:r>
            <a:r>
              <a:rPr lang="en-US" altLang="zh-CN" sz="2000" dirty="0"/>
              <a:t> 00</a:t>
            </a:r>
            <a:r>
              <a:rPr lang="zh-CN" altLang="en-US" sz="2000" dirty="0"/>
              <a:t>表示正号，</a:t>
            </a:r>
            <a:r>
              <a:rPr lang="en-US" altLang="zh-CN" sz="2000" dirty="0"/>
              <a:t>11</a:t>
            </a:r>
            <a:r>
              <a:rPr lang="zh-CN" altLang="en-US" sz="2000" dirty="0"/>
              <a:t>表示负号。</a:t>
            </a:r>
            <a:r>
              <a:rPr lang="en-US" altLang="zh-CN" sz="2000" dirty="0"/>
              <a:t>01</a:t>
            </a:r>
            <a:r>
              <a:rPr lang="zh-CN" altLang="en-US" sz="2000" dirty="0"/>
              <a:t>时，上溢；</a:t>
            </a:r>
            <a:r>
              <a:rPr lang="en-US" altLang="zh-CN" sz="2000" dirty="0"/>
              <a:t>10</a:t>
            </a:r>
            <a:r>
              <a:rPr lang="zh-CN" altLang="en-US" sz="2000" dirty="0"/>
              <a:t>时，下溢</a:t>
            </a:r>
            <a:endParaRPr lang="en-US" altLang="zh-CN" sz="2000" dirty="0"/>
          </a:p>
          <a:p>
            <a:pPr marL="609600" lvl="1" indent="-253365"/>
            <a:r>
              <a:rPr lang="zh-CN" altLang="en-US" sz="2000" dirty="0"/>
              <a:t> 真值</a:t>
            </a:r>
            <a:r>
              <a:rPr lang="en-US" altLang="zh-CN" sz="2000" dirty="0"/>
              <a:t>0</a:t>
            </a:r>
            <a:r>
              <a:rPr lang="zh-CN" altLang="en-US" sz="2000" dirty="0"/>
              <a:t>怎么办：正零，负零</a:t>
            </a:r>
            <a:endParaRPr lang="zh-CN" altLang="en-US" sz="2000" dirty="0"/>
          </a:p>
          <a:p>
            <a:pPr marL="609600" lvl="1" indent="-253365"/>
            <a:r>
              <a:rPr lang="zh-CN" altLang="en-US" sz="2000" dirty="0"/>
              <a:t> 小数点怎么办：固定小数点 </a:t>
            </a:r>
            <a:r>
              <a:rPr lang="zh-CN" altLang="en-US" sz="2000" dirty="0">
                <a:sym typeface="Wingdings" panose="05000000000000000000" pitchFamily="2" charset="2"/>
              </a:rPr>
              <a:t>（即</a:t>
            </a:r>
            <a:r>
              <a:rPr lang="en-US" altLang="zh-CN" sz="2000" dirty="0">
                <a:sym typeface="Wingdings" panose="05000000000000000000" pitchFamily="2" charset="2"/>
              </a:rPr>
              <a:t> </a:t>
            </a:r>
            <a:r>
              <a:rPr lang="zh-CN" altLang="en-US" sz="2000" dirty="0">
                <a:sym typeface="Wingdings" panose="05000000000000000000" pitchFamily="2" charset="2"/>
              </a:rPr>
              <a:t>定点数，</a:t>
            </a:r>
            <a:r>
              <a:rPr lang="en-US" altLang="zh-CN" sz="2000" dirty="0">
                <a:sym typeface="Wingdings" panose="05000000000000000000" pitchFamily="2" charset="2"/>
              </a:rPr>
              <a:t>fixed-point number</a:t>
            </a:r>
            <a:r>
              <a:rPr lang="zh-CN" altLang="en-US" sz="2000" dirty="0">
                <a:sym typeface="Wingdings" panose="05000000000000000000" pitchFamily="2" charset="2"/>
              </a:rPr>
              <a:t>）</a:t>
            </a:r>
            <a:endParaRPr lang="zh-CN" altLang="en-US" sz="2000" dirty="0">
              <a:sym typeface="Wingdings" panose="05000000000000000000" pitchFamily="2" charset="2"/>
            </a:endParaRPr>
          </a:p>
          <a:p>
            <a:pPr marL="888365" lvl="2"/>
            <a:r>
              <a:rPr lang="zh-CN" altLang="en-US" sz="2000" dirty="0"/>
              <a:t>定点小数：绝对值小于</a:t>
            </a:r>
            <a:r>
              <a:rPr lang="en-US" altLang="zh-CN" sz="2000" dirty="0"/>
              <a:t>1</a:t>
            </a:r>
            <a:r>
              <a:rPr lang="zh-CN" altLang="en-US" sz="2000" dirty="0"/>
              <a:t>（纯小数）</a:t>
            </a:r>
            <a:endParaRPr lang="en-US" altLang="zh-CN" sz="2000" dirty="0"/>
          </a:p>
          <a:p>
            <a:pPr marL="888365" lvl="2"/>
            <a:r>
              <a:rPr lang="zh-CN" altLang="en-US" sz="2000" dirty="0"/>
              <a:t>定点整数：没有小数部分</a:t>
            </a:r>
            <a:endParaRPr lang="zh-CN" altLang="en-US" sz="2000" dirty="0"/>
          </a:p>
          <a:p>
            <a:pPr marL="609600" lvl="1" indent="-253365"/>
            <a:r>
              <a:rPr lang="zh-CN" altLang="en-US" sz="2000" dirty="0"/>
              <a:t> 带有整数和小数部分的数怎么办：浮点数（</a:t>
            </a:r>
            <a:r>
              <a:rPr lang="en-US" altLang="zh-CN" sz="2000" dirty="0"/>
              <a:t>floating-point number</a:t>
            </a:r>
            <a:r>
              <a:rPr lang="zh-CN" altLang="en-US" sz="2000" dirty="0"/>
              <a:t>），以</a:t>
            </a:r>
            <a:r>
              <a:rPr lang="en-US" altLang="zh-CN" sz="2000" dirty="0"/>
              <a:t>2</a:t>
            </a:r>
            <a:r>
              <a:rPr lang="zh-CN" altLang="en-US" sz="2000" dirty="0"/>
              <a:t>为基的科学表示方法</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blinds(horizontal)">
                                      <p:cBhvr>
                                        <p:cTn id="7" dur="500"/>
                                        <p:tgtEl>
                                          <p:spTgt spid="17613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blinds(horizontal)">
                                      <p:cBhvr>
                                        <p:cTn id="10" dur="500"/>
                                        <p:tgtEl>
                                          <p:spTgt spid="17613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animEffect transition="in" filter="blinds(horizontal)">
                                      <p:cBhvr>
                                        <p:cTn id="15" dur="500"/>
                                        <p:tgtEl>
                                          <p:spTgt spid="17613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6131">
                                            <p:txEl>
                                              <p:pRg st="3" end="3"/>
                                            </p:txEl>
                                          </p:spTgt>
                                        </p:tgtEl>
                                        <p:attrNameLst>
                                          <p:attrName>style.visibility</p:attrName>
                                        </p:attrNameLst>
                                      </p:cBhvr>
                                      <p:to>
                                        <p:strVal val="visible"/>
                                      </p:to>
                                    </p:set>
                                    <p:animEffect transition="in" filter="blinds(horizontal)">
                                      <p:cBhvr>
                                        <p:cTn id="18" dur="500"/>
                                        <p:tgtEl>
                                          <p:spTgt spid="17613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6131">
                                            <p:txEl>
                                              <p:pRg st="4" end="4"/>
                                            </p:txEl>
                                          </p:spTgt>
                                        </p:tgtEl>
                                        <p:attrNameLst>
                                          <p:attrName>style.visibility</p:attrName>
                                        </p:attrNameLst>
                                      </p:cBhvr>
                                      <p:to>
                                        <p:strVal val="visible"/>
                                      </p:to>
                                    </p:set>
                                    <p:animEffect transition="in" filter="blinds(horizontal)">
                                      <p:cBhvr>
                                        <p:cTn id="21" dur="500"/>
                                        <p:tgtEl>
                                          <p:spTgt spid="17613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76131">
                                            <p:txEl>
                                              <p:pRg st="5" end="5"/>
                                            </p:txEl>
                                          </p:spTgt>
                                        </p:tgtEl>
                                        <p:attrNameLst>
                                          <p:attrName>style.visibility</p:attrName>
                                        </p:attrNameLst>
                                      </p:cBhvr>
                                      <p:to>
                                        <p:strVal val="visible"/>
                                      </p:to>
                                    </p:set>
                                    <p:animEffect transition="in" filter="blinds(horizontal)">
                                      <p:cBhvr>
                                        <p:cTn id="24" dur="500"/>
                                        <p:tgtEl>
                                          <p:spTgt spid="17613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76131">
                                            <p:txEl>
                                              <p:pRg st="6" end="6"/>
                                            </p:txEl>
                                          </p:spTgt>
                                        </p:tgtEl>
                                        <p:attrNameLst>
                                          <p:attrName>style.visibility</p:attrName>
                                        </p:attrNameLst>
                                      </p:cBhvr>
                                      <p:to>
                                        <p:strVal val="visible"/>
                                      </p:to>
                                    </p:set>
                                    <p:animEffect transition="in" filter="blinds(horizontal)">
                                      <p:cBhvr>
                                        <p:cTn id="27" dur="500"/>
                                        <p:tgtEl>
                                          <p:spTgt spid="17613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76131">
                                            <p:txEl>
                                              <p:pRg st="7" end="7"/>
                                            </p:txEl>
                                          </p:spTgt>
                                        </p:tgtEl>
                                        <p:attrNameLst>
                                          <p:attrName>style.visibility</p:attrName>
                                        </p:attrNameLst>
                                      </p:cBhvr>
                                      <p:to>
                                        <p:strVal val="visible"/>
                                      </p:to>
                                    </p:set>
                                    <p:animEffect transition="in" filter="blinds(horizontal)">
                                      <p:cBhvr>
                                        <p:cTn id="30" dur="500"/>
                                        <p:tgtEl>
                                          <p:spTgt spid="176131">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6131">
                                            <p:txEl>
                                              <p:pRg st="8" end="8"/>
                                            </p:txEl>
                                          </p:spTgt>
                                        </p:tgtEl>
                                        <p:attrNameLst>
                                          <p:attrName>style.visibility</p:attrName>
                                        </p:attrNameLst>
                                      </p:cBhvr>
                                      <p:to>
                                        <p:strVal val="visible"/>
                                      </p:to>
                                    </p:set>
                                    <p:animEffect transition="in" filter="blinds(horizontal)">
                                      <p:cBhvr>
                                        <p:cTn id="33" dur="500"/>
                                        <p:tgtEl>
                                          <p:spTgt spid="176131">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6131">
                                            <p:txEl>
                                              <p:pRg st="9" end="9"/>
                                            </p:txEl>
                                          </p:spTgt>
                                        </p:tgtEl>
                                        <p:attrNameLst>
                                          <p:attrName>style.visibility</p:attrName>
                                        </p:attrNameLst>
                                      </p:cBhvr>
                                      <p:to>
                                        <p:strVal val="visible"/>
                                      </p:to>
                                    </p:set>
                                    <p:animEffect transition="in" filter="blinds(horizontal)">
                                      <p:cBhvr>
                                        <p:cTn id="36" dur="500"/>
                                        <p:tgtEl>
                                          <p:spTgt spid="176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52000"/>
            <a:ext cx="10515600" cy="372603"/>
          </a:xfrm>
        </p:spPr>
        <p:txBody>
          <a:bodyPr/>
          <a:lstStyle/>
          <a:p>
            <a:r>
              <a:rPr lang="zh-CN" altLang="en-US" sz="2400" dirty="0">
                <a:latin typeface="+mn-lt"/>
              </a:rPr>
              <a:t> 无符号数和有符号数</a:t>
            </a:r>
            <a:endParaRPr lang="zh-CN" altLang="en-US" sz="2400" dirty="0">
              <a:latin typeface="+mn-lt"/>
            </a:endParaRPr>
          </a:p>
        </p:txBody>
      </p:sp>
      <p:grpSp>
        <p:nvGrpSpPr>
          <p:cNvPr id="15" name="组合 14"/>
          <p:cNvGrpSpPr/>
          <p:nvPr/>
        </p:nvGrpSpPr>
        <p:grpSpPr>
          <a:xfrm>
            <a:off x="5159896" y="1412776"/>
            <a:ext cx="3564396" cy="1643350"/>
            <a:chOff x="899592" y="1340768"/>
            <a:chExt cx="4536504" cy="2191133"/>
          </a:xfrm>
        </p:grpSpPr>
        <p:grpSp>
          <p:nvGrpSpPr>
            <p:cNvPr id="12" name="组合 11"/>
            <p:cNvGrpSpPr/>
            <p:nvPr/>
          </p:nvGrpSpPr>
          <p:grpSpPr>
            <a:xfrm>
              <a:off x="899592" y="1340768"/>
              <a:ext cx="4352925" cy="1368152"/>
              <a:chOff x="1259632" y="1700808"/>
              <a:chExt cx="4352925" cy="1368152"/>
            </a:xfrm>
          </p:grpSpPr>
          <p:pic>
            <p:nvPicPr>
              <p:cNvPr id="195586" name="Picture 2"/>
              <p:cNvPicPr>
                <a:picLocks noChangeAspect="1" noChangeArrowheads="1"/>
              </p:cNvPicPr>
              <p:nvPr/>
            </p:nvPicPr>
            <p:blipFill>
              <a:blip r:embed="rId1" cstate="print"/>
              <a:srcRect/>
              <a:stretch>
                <a:fillRect/>
              </a:stretch>
            </p:blipFill>
            <p:spPr bwMode="auto">
              <a:xfrm>
                <a:off x="1259632" y="1700808"/>
                <a:ext cx="4352925" cy="1019175"/>
              </a:xfrm>
              <a:prstGeom prst="rect">
                <a:avLst/>
              </a:prstGeom>
              <a:noFill/>
              <a:ln w="9525">
                <a:noFill/>
                <a:miter lim="800000"/>
                <a:headEnd/>
                <a:tailEnd/>
              </a:ln>
            </p:spPr>
          </p:pic>
          <p:sp>
            <p:nvSpPr>
              <p:cNvPr id="8" name="左大括号 7"/>
              <p:cNvSpPr/>
              <p:nvPr/>
            </p:nvSpPr>
            <p:spPr bwMode="auto">
              <a:xfrm rot="16200000">
                <a:off x="3599892" y="1160748"/>
                <a:ext cx="360040" cy="3456384"/>
              </a:xfrm>
              <a:prstGeom prst="leftBrace">
                <a:avLst>
                  <a:gd name="adj1" fmla="val 57808"/>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sp>
            <p:nvSpPr>
              <p:cNvPr id="11" name="左大括号 10"/>
              <p:cNvSpPr/>
              <p:nvPr/>
            </p:nvSpPr>
            <p:spPr bwMode="auto">
              <a:xfrm rot="16200000">
                <a:off x="1475656" y="2564904"/>
                <a:ext cx="360040" cy="648072"/>
              </a:xfrm>
              <a:prstGeom prst="leftBrace">
                <a:avLst>
                  <a:gd name="adj1" fmla="val 27457"/>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grpSp>
        <p:sp>
          <p:nvSpPr>
            <p:cNvPr id="13" name="TextBox 12"/>
            <p:cNvSpPr txBox="1"/>
            <p:nvPr/>
          </p:nvSpPr>
          <p:spPr>
            <a:xfrm>
              <a:off x="971600" y="2780927"/>
              <a:ext cx="720080" cy="750974"/>
            </a:xfrm>
            <a:prstGeom prst="rect">
              <a:avLst/>
            </a:prstGeom>
            <a:noFill/>
          </p:spPr>
          <p:txBody>
            <a:bodyPr wrap="square" rtlCol="0">
              <a:spAutoFit/>
            </a:bodyPr>
            <a:lstStyle/>
            <a:p>
              <a:pPr>
                <a:buNone/>
              </a:pPr>
              <a:r>
                <a:rPr lang="zh-CN" altLang="en-US" dirty="0">
                  <a:solidFill>
                    <a:srgbClr val="FF0000"/>
                  </a:solidFill>
                </a:rPr>
                <a:t>数符</a:t>
              </a:r>
              <a:endParaRPr lang="zh-CN" altLang="en-US" dirty="0">
                <a:solidFill>
                  <a:srgbClr val="FF0000"/>
                </a:solidFill>
              </a:endParaRPr>
            </a:p>
          </p:txBody>
        </p:sp>
        <p:sp>
          <p:nvSpPr>
            <p:cNvPr id="14" name="TextBox 13"/>
            <p:cNvSpPr txBox="1"/>
            <p:nvPr/>
          </p:nvSpPr>
          <p:spPr>
            <a:xfrm>
              <a:off x="1763689" y="2780928"/>
              <a:ext cx="3672407" cy="437043"/>
            </a:xfrm>
            <a:prstGeom prst="rect">
              <a:avLst/>
            </a:prstGeom>
            <a:noFill/>
          </p:spPr>
          <p:txBody>
            <a:bodyPr wrap="square" rtlCol="0">
              <a:spAutoFit/>
            </a:bodyPr>
            <a:lstStyle/>
            <a:p>
              <a:pPr algn="ctr">
                <a:buNone/>
              </a:pPr>
              <a:r>
                <a:rPr lang="zh-CN" altLang="en-US" dirty="0"/>
                <a:t>数值部分</a:t>
              </a:r>
              <a:endParaRPr lang="zh-CN" altLang="en-US" dirty="0"/>
            </a:p>
          </p:txBody>
        </p:sp>
      </p:grpSp>
      <p:sp>
        <p:nvSpPr>
          <p:cNvPr id="18" name="上箭头 17"/>
          <p:cNvSpPr/>
          <p:nvPr/>
        </p:nvSpPr>
        <p:spPr bwMode="auto">
          <a:xfrm>
            <a:off x="5699956" y="2276872"/>
            <a:ext cx="108012" cy="702078"/>
          </a:xfrm>
          <a:prstGeom prst="upArrow">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47625" tIns="19050" rIns="47625" bIns="19050" numCol="1" rtlCol="0" anchor="t" anchorCtr="0" compatLnSpc="1">
            <a:noAutofit/>
          </a:bodyPr>
          <a:lstStyle/>
          <a:p>
            <a:pPr marL="501015" indent="-145415"/>
            <a:endParaRPr lang="zh-CN" altLang="en-US"/>
          </a:p>
        </p:txBody>
      </p:sp>
      <p:sp>
        <p:nvSpPr>
          <p:cNvPr id="19" name="TextBox 18"/>
          <p:cNvSpPr txBox="1"/>
          <p:nvPr/>
        </p:nvSpPr>
        <p:spPr>
          <a:xfrm>
            <a:off x="5213902" y="2924945"/>
            <a:ext cx="1350150" cy="327782"/>
          </a:xfrm>
          <a:prstGeom prst="rect">
            <a:avLst/>
          </a:prstGeom>
          <a:noFill/>
        </p:spPr>
        <p:txBody>
          <a:bodyPr wrap="square" rtlCol="0">
            <a:spAutoFit/>
          </a:bodyPr>
          <a:lstStyle/>
          <a:p>
            <a:pPr>
              <a:buNone/>
            </a:pPr>
            <a:r>
              <a:rPr lang="zh-CN" altLang="en-US" dirty="0">
                <a:solidFill>
                  <a:schemeClr val="accent2"/>
                </a:solidFill>
              </a:rPr>
              <a:t>小数点位置</a:t>
            </a:r>
            <a:endParaRPr lang="zh-CN" altLang="en-US" dirty="0">
              <a:solidFill>
                <a:schemeClr val="accent2"/>
              </a:solidFill>
            </a:endParaRPr>
          </a:p>
        </p:txBody>
      </p:sp>
      <p:grpSp>
        <p:nvGrpSpPr>
          <p:cNvPr id="20" name="组合 19"/>
          <p:cNvGrpSpPr/>
          <p:nvPr/>
        </p:nvGrpSpPr>
        <p:grpSpPr>
          <a:xfrm>
            <a:off x="5105890" y="3573016"/>
            <a:ext cx="3564396" cy="1643350"/>
            <a:chOff x="899592" y="1340768"/>
            <a:chExt cx="4536504" cy="2191133"/>
          </a:xfrm>
        </p:grpSpPr>
        <p:grpSp>
          <p:nvGrpSpPr>
            <p:cNvPr id="21" name="组合 11"/>
            <p:cNvGrpSpPr/>
            <p:nvPr/>
          </p:nvGrpSpPr>
          <p:grpSpPr>
            <a:xfrm>
              <a:off x="899592" y="1340768"/>
              <a:ext cx="4352925" cy="1368152"/>
              <a:chOff x="1259632" y="1700808"/>
              <a:chExt cx="4352925" cy="1368152"/>
            </a:xfrm>
          </p:grpSpPr>
          <p:pic>
            <p:nvPicPr>
              <p:cNvPr id="24" name="Picture 2"/>
              <p:cNvPicPr>
                <a:picLocks noChangeAspect="1" noChangeArrowheads="1"/>
              </p:cNvPicPr>
              <p:nvPr/>
            </p:nvPicPr>
            <p:blipFill>
              <a:blip r:embed="rId1" cstate="print"/>
              <a:srcRect/>
              <a:stretch>
                <a:fillRect/>
              </a:stretch>
            </p:blipFill>
            <p:spPr bwMode="auto">
              <a:xfrm>
                <a:off x="1259632" y="1700808"/>
                <a:ext cx="4352925" cy="1019175"/>
              </a:xfrm>
              <a:prstGeom prst="rect">
                <a:avLst/>
              </a:prstGeom>
              <a:noFill/>
              <a:ln w="9525">
                <a:noFill/>
                <a:miter lim="800000"/>
                <a:headEnd/>
                <a:tailEnd/>
              </a:ln>
            </p:spPr>
          </p:pic>
          <p:sp>
            <p:nvSpPr>
              <p:cNvPr id="25" name="左大括号 24"/>
              <p:cNvSpPr/>
              <p:nvPr/>
            </p:nvSpPr>
            <p:spPr bwMode="auto">
              <a:xfrm rot="16200000">
                <a:off x="3599892" y="1160748"/>
                <a:ext cx="360040" cy="3456384"/>
              </a:xfrm>
              <a:prstGeom prst="leftBrace">
                <a:avLst>
                  <a:gd name="adj1" fmla="val 57808"/>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sp>
            <p:nvSpPr>
              <p:cNvPr id="26" name="左大括号 25"/>
              <p:cNvSpPr/>
              <p:nvPr/>
            </p:nvSpPr>
            <p:spPr bwMode="auto">
              <a:xfrm rot="16200000">
                <a:off x="1475656" y="2564904"/>
                <a:ext cx="360040" cy="648072"/>
              </a:xfrm>
              <a:prstGeom prst="leftBrace">
                <a:avLst>
                  <a:gd name="adj1" fmla="val 27457"/>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grpSp>
        <p:sp>
          <p:nvSpPr>
            <p:cNvPr id="22" name="TextBox 21"/>
            <p:cNvSpPr txBox="1"/>
            <p:nvPr/>
          </p:nvSpPr>
          <p:spPr>
            <a:xfrm>
              <a:off x="971600" y="2780927"/>
              <a:ext cx="720080" cy="750974"/>
            </a:xfrm>
            <a:prstGeom prst="rect">
              <a:avLst/>
            </a:prstGeom>
            <a:noFill/>
          </p:spPr>
          <p:txBody>
            <a:bodyPr wrap="square" rtlCol="0">
              <a:spAutoFit/>
            </a:bodyPr>
            <a:lstStyle/>
            <a:p>
              <a:pPr>
                <a:buNone/>
              </a:pPr>
              <a:r>
                <a:rPr lang="zh-CN" altLang="en-US" dirty="0">
                  <a:solidFill>
                    <a:srgbClr val="FF0000"/>
                  </a:solidFill>
                </a:rPr>
                <a:t>数符</a:t>
              </a:r>
              <a:endParaRPr lang="zh-CN" altLang="en-US" dirty="0">
                <a:solidFill>
                  <a:srgbClr val="FF0000"/>
                </a:solidFill>
              </a:endParaRPr>
            </a:p>
          </p:txBody>
        </p:sp>
        <p:sp>
          <p:nvSpPr>
            <p:cNvPr id="23" name="TextBox 22"/>
            <p:cNvSpPr txBox="1"/>
            <p:nvPr/>
          </p:nvSpPr>
          <p:spPr>
            <a:xfrm>
              <a:off x="1763689" y="2780928"/>
              <a:ext cx="3672407" cy="437043"/>
            </a:xfrm>
            <a:prstGeom prst="rect">
              <a:avLst/>
            </a:prstGeom>
            <a:noFill/>
          </p:spPr>
          <p:txBody>
            <a:bodyPr wrap="square" rtlCol="0">
              <a:spAutoFit/>
            </a:bodyPr>
            <a:lstStyle/>
            <a:p>
              <a:pPr algn="ctr">
                <a:buNone/>
              </a:pPr>
              <a:r>
                <a:rPr lang="zh-CN" altLang="en-US" dirty="0"/>
                <a:t>数值部分</a:t>
              </a:r>
              <a:endParaRPr lang="zh-CN" altLang="en-US" dirty="0"/>
            </a:p>
          </p:txBody>
        </p:sp>
      </p:grpSp>
      <p:sp>
        <p:nvSpPr>
          <p:cNvPr id="27" name="上箭头 26"/>
          <p:cNvSpPr/>
          <p:nvPr/>
        </p:nvSpPr>
        <p:spPr bwMode="auto">
          <a:xfrm>
            <a:off x="8400256" y="4329100"/>
            <a:ext cx="108012" cy="702078"/>
          </a:xfrm>
          <a:prstGeom prst="upArrow">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47625" tIns="19050" rIns="47625" bIns="19050" numCol="1" rtlCol="0" anchor="t" anchorCtr="0" compatLnSpc="1">
            <a:noAutofit/>
          </a:bodyPr>
          <a:lstStyle/>
          <a:p>
            <a:pPr marL="501015" indent="-145415"/>
            <a:endParaRPr lang="zh-CN" altLang="en-US"/>
          </a:p>
        </p:txBody>
      </p:sp>
      <p:sp>
        <p:nvSpPr>
          <p:cNvPr id="28" name="TextBox 27"/>
          <p:cNvSpPr txBox="1"/>
          <p:nvPr/>
        </p:nvSpPr>
        <p:spPr>
          <a:xfrm>
            <a:off x="7860196" y="5085185"/>
            <a:ext cx="1440160" cy="327782"/>
          </a:xfrm>
          <a:prstGeom prst="rect">
            <a:avLst/>
          </a:prstGeom>
          <a:noFill/>
        </p:spPr>
        <p:txBody>
          <a:bodyPr wrap="square" rtlCol="0">
            <a:spAutoFit/>
          </a:bodyPr>
          <a:lstStyle/>
          <a:p>
            <a:pPr>
              <a:buNone/>
            </a:pPr>
            <a:r>
              <a:rPr lang="zh-CN" altLang="en-US" dirty="0">
                <a:solidFill>
                  <a:schemeClr val="accent2"/>
                </a:solidFill>
              </a:rPr>
              <a:t>小数点位置</a:t>
            </a:r>
            <a:endParaRPr lang="zh-CN" altLang="en-US" dirty="0">
              <a:solidFill>
                <a:schemeClr val="accent2"/>
              </a:solidFill>
            </a:endParaRPr>
          </a:p>
        </p:txBody>
      </p:sp>
      <p:sp>
        <p:nvSpPr>
          <p:cNvPr id="29" name="TextBox 28"/>
          <p:cNvSpPr txBox="1"/>
          <p:nvPr/>
        </p:nvSpPr>
        <p:spPr>
          <a:xfrm>
            <a:off x="2945650" y="1682807"/>
            <a:ext cx="2052228" cy="1098762"/>
          </a:xfrm>
          <a:prstGeom prst="rect">
            <a:avLst/>
          </a:prstGeom>
          <a:noFill/>
        </p:spPr>
        <p:txBody>
          <a:bodyPr wrap="square" rtlCol="0">
            <a:spAutoFit/>
          </a:bodyPr>
          <a:lstStyle/>
          <a:p>
            <a:r>
              <a:rPr lang="zh-CN" altLang="en-US" sz="2400" dirty="0"/>
              <a:t>定点小数</a:t>
            </a:r>
            <a:endParaRPr lang="en-US" altLang="zh-CN" sz="2400" dirty="0"/>
          </a:p>
          <a:p>
            <a:pPr>
              <a:buNone/>
            </a:pPr>
            <a:r>
              <a:rPr lang="zh-CN" altLang="en-US" dirty="0"/>
              <a:t>如：</a:t>
            </a:r>
            <a:r>
              <a:rPr lang="en-US" altLang="zh-CN" dirty="0"/>
              <a:t>01100000</a:t>
            </a:r>
            <a:endParaRPr lang="en-US" altLang="zh-CN" dirty="0"/>
          </a:p>
          <a:p>
            <a:pPr>
              <a:buNone/>
            </a:pPr>
            <a:r>
              <a:rPr lang="zh-CN" altLang="en-US" dirty="0"/>
              <a:t>是十进制的</a:t>
            </a:r>
            <a:r>
              <a:rPr lang="en-US" altLang="zh-CN" dirty="0"/>
              <a:t>0.75</a:t>
            </a:r>
            <a:endParaRPr lang="zh-CN" altLang="en-US" dirty="0"/>
          </a:p>
        </p:txBody>
      </p:sp>
      <p:sp>
        <p:nvSpPr>
          <p:cNvPr id="30" name="TextBox 29"/>
          <p:cNvSpPr txBox="1"/>
          <p:nvPr/>
        </p:nvSpPr>
        <p:spPr>
          <a:xfrm>
            <a:off x="2940649" y="3872921"/>
            <a:ext cx="1890210" cy="1560427"/>
          </a:xfrm>
          <a:prstGeom prst="rect">
            <a:avLst/>
          </a:prstGeom>
          <a:noFill/>
        </p:spPr>
        <p:txBody>
          <a:bodyPr wrap="square" rtlCol="0">
            <a:spAutoFit/>
          </a:bodyPr>
          <a:lstStyle/>
          <a:p>
            <a:r>
              <a:rPr lang="zh-CN" altLang="en-US" sz="2400" dirty="0"/>
              <a:t>定点整数</a:t>
            </a:r>
            <a:endParaRPr lang="en-US" altLang="zh-CN" sz="2400" dirty="0"/>
          </a:p>
          <a:p>
            <a:pPr>
              <a:buNone/>
            </a:pPr>
            <a:r>
              <a:rPr lang="zh-CN" altLang="en-US" dirty="0"/>
              <a:t>如：</a:t>
            </a:r>
            <a:r>
              <a:rPr lang="en-US" altLang="zh-CN" dirty="0"/>
              <a:t>01100000</a:t>
            </a:r>
            <a:endParaRPr lang="en-US" altLang="zh-CN" dirty="0"/>
          </a:p>
          <a:p>
            <a:pPr>
              <a:buNone/>
            </a:pPr>
            <a:r>
              <a:rPr lang="zh-CN" altLang="en-US" dirty="0"/>
              <a:t>是十进制的</a:t>
            </a:r>
            <a:r>
              <a:rPr lang="en-US" altLang="zh-CN" dirty="0"/>
              <a:t>96</a:t>
            </a:r>
            <a:endParaRPr lang="zh-CN" altLang="en-US" dirty="0"/>
          </a:p>
          <a:p>
            <a:pPr>
              <a:buNone/>
            </a:pP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0" y="252000"/>
            <a:ext cx="5778500" cy="1260425"/>
          </a:xfrm>
        </p:spPr>
        <p:txBody>
          <a:bodyPr>
            <a:normAutofit/>
          </a:bodyPr>
          <a:lstStyle/>
          <a:p>
            <a:r>
              <a:rPr lang="zh-CN" altLang="en-US" sz="2400" dirty="0">
                <a:latin typeface="+mn-lt"/>
              </a:rPr>
              <a:t> 定点数表示（定点整数与定点小数）</a:t>
            </a:r>
            <a:endParaRPr lang="zh-CN" altLang="en-US" sz="2400" dirty="0">
              <a:latin typeface="+mn-lt"/>
            </a:endParaRPr>
          </a:p>
        </p:txBody>
      </p:sp>
      <p:sp>
        <p:nvSpPr>
          <p:cNvPr id="178179" name="Rectangle 3"/>
          <p:cNvSpPr>
            <a:spLocks noGrp="1" noChangeArrowheads="1"/>
          </p:cNvSpPr>
          <p:nvPr>
            <p:ph idx="4294967295"/>
          </p:nvPr>
        </p:nvSpPr>
        <p:spPr>
          <a:xfrm>
            <a:off x="326750" y="814129"/>
            <a:ext cx="8721578" cy="509370"/>
          </a:xfrm>
        </p:spPr>
        <p:txBody>
          <a:bodyPr>
            <a:noAutofit/>
          </a:bodyPr>
          <a:lstStyle/>
          <a:p>
            <a:r>
              <a:rPr lang="zh-CN" altLang="en-US" sz="2400" dirty="0"/>
              <a:t>机器数表示及其表示范围（原码、反码、补码、移码</a:t>
            </a:r>
            <a:r>
              <a:rPr lang="en-US" altLang="zh-CN" sz="2400" dirty="0"/>
              <a:t>/</a:t>
            </a:r>
            <a:r>
              <a:rPr lang="zh-CN" altLang="en-US" sz="2400" dirty="0"/>
              <a:t>增码）</a:t>
            </a:r>
            <a:endParaRPr lang="zh-CN" altLang="en-US" sz="2400" dirty="0"/>
          </a:p>
        </p:txBody>
      </p:sp>
      <p:sp>
        <p:nvSpPr>
          <p:cNvPr id="178184" name="Text Box 8"/>
          <p:cNvSpPr txBox="1">
            <a:spLocks noChangeArrowheads="1"/>
          </p:cNvSpPr>
          <p:nvPr/>
        </p:nvSpPr>
        <p:spPr bwMode="auto">
          <a:xfrm>
            <a:off x="2279576" y="5577190"/>
            <a:ext cx="7590308" cy="561692"/>
          </a:xfrm>
          <a:prstGeom prst="rect">
            <a:avLst/>
          </a:prstGeom>
          <a:noFill/>
          <a:ln w="12700" algn="ctr">
            <a:noFill/>
            <a:miter lim="800000"/>
          </a:ln>
          <a:effectLst/>
        </p:spPr>
        <p:txBody>
          <a:bodyPr wrap="square" lIns="47625" tIns="19050" rIns="47625" bIns="19050">
            <a:spAutoFit/>
          </a:bodyPr>
          <a:lstStyle/>
          <a:p>
            <a:pPr marL="501015" indent="-458470">
              <a:spcBef>
                <a:spcPct val="50000"/>
              </a:spcBef>
              <a:buNone/>
            </a:pPr>
            <a:r>
              <a:rPr lang="en-US" altLang="zh-CN" sz="2000" dirty="0">
                <a:solidFill>
                  <a:srgbClr val="FF0000"/>
                </a:solidFill>
                <a:latin typeface="Times New Roman" panose="02020603050405020304" pitchFamily="18" charset="0"/>
                <a:cs typeface="Times New Roman" panose="02020603050405020304" pitchFamily="18" charset="0"/>
              </a:rPr>
              <a:t>N </a:t>
            </a:r>
            <a:r>
              <a:rPr lang="zh-CN" altLang="en-US" sz="2000" dirty="0">
                <a:solidFill>
                  <a:srgbClr val="FF0000"/>
                </a:solidFill>
                <a:latin typeface="Times New Roman" panose="02020603050405020304" pitchFamily="18" charset="0"/>
                <a:cs typeface="Times New Roman" panose="02020603050405020304" pitchFamily="18" charset="0"/>
              </a:rPr>
              <a:t>位定点整数的原码、反码、补码和移码（符号位取反的补码）表示及其表示范围</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p:pic>
        <p:nvPicPr>
          <p:cNvPr id="178185" name="Picture 9"/>
          <p:cNvPicPr>
            <a:picLocks noChangeAspect="1" noChangeArrowheads="1"/>
          </p:cNvPicPr>
          <p:nvPr/>
        </p:nvPicPr>
        <p:blipFill>
          <a:blip r:embed="rId1" cstate="print"/>
          <a:srcRect/>
          <a:stretch>
            <a:fillRect/>
          </a:stretch>
        </p:blipFill>
        <p:spPr bwMode="auto">
          <a:xfrm>
            <a:off x="3143672" y="1704751"/>
            <a:ext cx="5904656" cy="3667811"/>
          </a:xfrm>
          <a:prstGeom prst="rect">
            <a:avLst/>
          </a:prstGeom>
          <a:noFill/>
          <a:ln w="9525">
            <a:solidFill>
              <a:srgbClr val="05AD01"/>
            </a:solidFill>
            <a:miter lim="800000"/>
            <a:headEnd/>
            <a:tailEnd/>
          </a:ln>
        </p:spPr>
      </p:pic>
      <p:sp>
        <p:nvSpPr>
          <p:cNvPr id="6" name="Text Box 8"/>
          <p:cNvSpPr txBox="1">
            <a:spLocks noChangeArrowheads="1"/>
          </p:cNvSpPr>
          <p:nvPr/>
        </p:nvSpPr>
        <p:spPr bwMode="auto">
          <a:xfrm>
            <a:off x="3110382" y="6297270"/>
            <a:ext cx="4752528" cy="300082"/>
          </a:xfrm>
          <a:prstGeom prst="rect">
            <a:avLst/>
          </a:prstGeom>
          <a:noFill/>
          <a:ln w="12700" algn="ctr">
            <a:noFill/>
            <a:miter lim="800000"/>
          </a:ln>
          <a:effectLst/>
        </p:spPr>
        <p:txBody>
          <a:bodyPr wrap="square" lIns="47625" tIns="19050" rIns="47625" bIns="19050">
            <a:spAutoFit/>
          </a:bodyPr>
          <a:lstStyle/>
          <a:p>
            <a:pPr marL="501015" indent="-458470">
              <a:spcBef>
                <a:spcPct val="50000"/>
              </a:spcBef>
              <a:buNone/>
            </a:pPr>
            <a:r>
              <a:rPr lang="zh-CN" altLang="en-US" sz="2000" dirty="0">
                <a:solidFill>
                  <a:schemeClr val="accent2"/>
                </a:solidFill>
                <a:latin typeface="Times New Roman" panose="02020603050405020304" pitchFamily="18" charset="0"/>
                <a:cs typeface="Times New Roman" panose="02020603050405020304" pitchFamily="18" charset="0"/>
              </a:rPr>
              <a:t>具体转换规则</a:t>
            </a:r>
            <a:endParaRPr lang="zh-CN" altLang="en-US" sz="20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0" y="252000"/>
            <a:ext cx="10515600" cy="372603"/>
          </a:xfrm>
        </p:spPr>
        <p:txBody>
          <a:bodyPr/>
          <a:lstStyle/>
          <a:p>
            <a:r>
              <a:rPr lang="en-US" altLang="zh-CN" sz="2400" dirty="0">
                <a:latin typeface="+mn-lt"/>
              </a:rPr>
              <a:t> </a:t>
            </a:r>
            <a:r>
              <a:rPr lang="zh-CN" altLang="en-US" sz="2400" dirty="0">
                <a:latin typeface="+mn-lt"/>
              </a:rPr>
              <a:t>定点数（定点整数与定点小数）</a:t>
            </a:r>
            <a:endParaRPr lang="zh-CN" altLang="en-US" sz="2400" dirty="0">
              <a:latin typeface="+mn-lt"/>
            </a:endParaRPr>
          </a:p>
        </p:txBody>
      </p:sp>
      <p:graphicFrame>
        <p:nvGraphicFramePr>
          <p:cNvPr id="3" name="表格 2"/>
          <p:cNvGraphicFramePr>
            <a:graphicFrameLocks noGrp="1"/>
          </p:cNvGraphicFramePr>
          <p:nvPr/>
        </p:nvGraphicFramePr>
        <p:xfrm>
          <a:off x="3143670" y="692696"/>
          <a:ext cx="6048676" cy="6175630"/>
        </p:xfrm>
        <a:graphic>
          <a:graphicData uri="http://schemas.openxmlformats.org/drawingml/2006/table">
            <a:tbl>
              <a:tblPr firstRow="1" bandRow="1">
                <a:tableStyleId>{912C8C85-51F0-491E-9774-3900AFEF0FD7}</a:tableStyleId>
              </a:tblPr>
              <a:tblGrid>
                <a:gridCol w="1512169"/>
                <a:gridCol w="1512169"/>
                <a:gridCol w="1512169"/>
                <a:gridCol w="1512169"/>
              </a:tblGrid>
              <a:tr h="414910">
                <a:tc>
                  <a:txBody>
                    <a:bodyPr/>
                    <a:lstStyle/>
                    <a:p>
                      <a:pPr algn="ctr"/>
                      <a:r>
                        <a:rPr lang="zh-CN" altLang="en-US" sz="1800" dirty="0"/>
                        <a:t>十进制数值</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原码</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反码</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补码</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083">
                <a:tc>
                  <a:txBody>
                    <a:bodyPr/>
                    <a:lstStyle/>
                    <a:p>
                      <a:pPr algn="ctr"/>
                      <a:r>
                        <a:rPr lang="en-US" altLang="zh-CN" sz="1800" b="1" dirty="0">
                          <a:solidFill>
                            <a:srgbClr val="FF0000"/>
                          </a:solidFill>
                        </a:rPr>
                        <a:t>0</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2</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3</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4</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5</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6</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7</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solidFill>
                            <a:srgbClr val="FF0000"/>
                          </a:solidFill>
                        </a:rPr>
                        <a:t>-0</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-2</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-3</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-4</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-5</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-6</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75325">
                <a:tc>
                  <a:txBody>
                    <a:bodyPr/>
                    <a:lstStyle/>
                    <a:p>
                      <a:pPr algn="ctr"/>
                      <a:r>
                        <a:rPr lang="en-US" altLang="zh-CN" sz="1800" b="1" dirty="0"/>
                        <a:t>-7</a:t>
                      </a:r>
                      <a:endParaRPr lang="en-US" altLang="zh-CN" sz="1800" b="1" dirty="0"/>
                    </a:p>
                    <a:p>
                      <a:pPr algn="ctr"/>
                      <a:r>
                        <a:rPr lang="en-US" altLang="zh-CN" sz="1800" b="1" dirty="0">
                          <a:solidFill>
                            <a:srgbClr val="FF0000"/>
                          </a:solidFill>
                        </a:rPr>
                        <a:t>-8</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001</a:t>
                      </a:r>
                      <a:endParaRPr lang="en-US" altLang="zh-CN" sz="1800" b="1" dirty="0">
                        <a:solidFill>
                          <a:schemeClr val="tx1"/>
                        </a:solidFill>
                      </a:endParaRPr>
                    </a:p>
                    <a:p>
                      <a:pPr algn="ctr"/>
                      <a:r>
                        <a:rPr lang="en-US" altLang="zh-CN" sz="1800" b="1" dirty="0">
                          <a:solidFill>
                            <a:srgbClr val="FF0000"/>
                          </a:solidFill>
                        </a:rPr>
                        <a:t>1000</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cxnSp>
        <p:nvCxnSpPr>
          <p:cNvPr id="4" name="直接连接符 3"/>
          <p:cNvCxnSpPr/>
          <p:nvPr/>
        </p:nvCxnSpPr>
        <p:spPr bwMode="auto">
          <a:xfrm>
            <a:off x="3143670" y="6597352"/>
            <a:ext cx="6048676" cy="0"/>
          </a:xfrm>
          <a:prstGeom prst="line">
            <a:avLst/>
          </a:prstGeom>
          <a:noFill/>
          <a:ln w="12700" cap="flat" cmpd="sng" algn="ctr">
            <a:solidFill>
              <a:schemeClr val="tx1"/>
            </a:solidFill>
            <a:prstDash val="solid"/>
            <a:round/>
            <a:headEnd type="none" w="med" len="med"/>
            <a:tailEnd type="none" w="med" len="med"/>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0" y="252000"/>
            <a:ext cx="10515600" cy="372603"/>
          </a:xfrm>
        </p:spPr>
        <p:txBody>
          <a:bodyPr/>
          <a:lstStyle/>
          <a:p>
            <a:r>
              <a:rPr lang="en-US" altLang="zh-CN" sz="2400" dirty="0">
                <a:latin typeface="+mn-lt"/>
              </a:rPr>
              <a:t> </a:t>
            </a:r>
            <a:r>
              <a:rPr lang="zh-CN" altLang="en-US" sz="2400" dirty="0">
                <a:latin typeface="+mn-lt"/>
              </a:rPr>
              <a:t>定点数（定点整数与定点小数）</a:t>
            </a:r>
            <a:endParaRPr lang="zh-CN" altLang="en-US" sz="2400" dirty="0">
              <a:latin typeface="+mn-lt"/>
            </a:endParaRPr>
          </a:p>
        </p:txBody>
      </p:sp>
      <p:graphicFrame>
        <p:nvGraphicFramePr>
          <p:cNvPr id="3" name="表格 2"/>
          <p:cNvGraphicFramePr>
            <a:graphicFrameLocks noGrp="1"/>
          </p:cNvGraphicFramePr>
          <p:nvPr/>
        </p:nvGraphicFramePr>
        <p:xfrm>
          <a:off x="5435893" y="668814"/>
          <a:ext cx="6048676" cy="6175630"/>
        </p:xfrm>
        <a:graphic>
          <a:graphicData uri="http://schemas.openxmlformats.org/drawingml/2006/table">
            <a:tbl>
              <a:tblPr firstRow="1" bandRow="1">
                <a:tableStyleId>{912C8C85-51F0-491E-9774-3900AFEF0FD7}</a:tableStyleId>
              </a:tblPr>
              <a:tblGrid>
                <a:gridCol w="1512169"/>
                <a:gridCol w="1512169"/>
                <a:gridCol w="1512169"/>
                <a:gridCol w="1512169"/>
              </a:tblGrid>
              <a:tr h="414910">
                <a:tc>
                  <a:txBody>
                    <a:bodyPr/>
                    <a:lstStyle/>
                    <a:p>
                      <a:pPr algn="ctr"/>
                      <a:r>
                        <a:rPr lang="zh-CN" altLang="en-US" sz="1800" dirty="0"/>
                        <a:t>十进制数值</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原码</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反码</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dirty="0"/>
                        <a:t>补码</a:t>
                      </a:r>
                      <a:endParaRPr lang="zh-CN" alt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3083">
                <a:tc>
                  <a:txBody>
                    <a:bodyPr/>
                    <a:lstStyle/>
                    <a:p>
                      <a:pPr algn="ctr"/>
                      <a:r>
                        <a:rPr lang="en-US" altLang="zh-CN" sz="1800" b="1" dirty="0">
                          <a:solidFill>
                            <a:srgbClr val="FF0000"/>
                          </a:solidFill>
                        </a:rPr>
                        <a:t>0</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2</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3</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4</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5</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6</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7</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0</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0</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0</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solidFill>
                            <a:srgbClr val="FF0000"/>
                          </a:solidFill>
                        </a:rPr>
                        <a:t>-0</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a:solidFill>
                            <a:srgbClr val="FF0000"/>
                          </a:solidFill>
                        </a:rPr>
                        <a:t>0</a:t>
                      </a:r>
                      <a:r>
                        <a:rPr lang="en-US" altLang="zh-CN" sz="1800" b="1" dirty="0"/>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-2</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-3</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-4</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100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-5</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011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333083">
                <a:tc>
                  <a:txBody>
                    <a:bodyPr/>
                    <a:lstStyle/>
                    <a:p>
                      <a:pPr algn="ctr"/>
                      <a:r>
                        <a:rPr lang="en-US" altLang="zh-CN" sz="1800" b="1" dirty="0"/>
                        <a:t>-6</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001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010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r h="575325">
                <a:tc>
                  <a:txBody>
                    <a:bodyPr/>
                    <a:lstStyle/>
                    <a:p>
                      <a:pPr algn="ctr"/>
                      <a:r>
                        <a:rPr lang="en-US" altLang="zh-CN" sz="1800" b="1" dirty="0"/>
                        <a:t>-7</a:t>
                      </a:r>
                      <a:endParaRPr lang="en-US" altLang="zh-CN" sz="1800" b="1" dirty="0"/>
                    </a:p>
                    <a:p>
                      <a:pPr algn="ctr"/>
                      <a:r>
                        <a:rPr lang="en-US" altLang="zh-CN" sz="1800" b="1" dirty="0">
                          <a:solidFill>
                            <a:srgbClr val="FF0000"/>
                          </a:solidFill>
                        </a:rPr>
                        <a:t>-8</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dirty="0">
                          <a:solidFill>
                            <a:srgbClr val="FF0000"/>
                          </a:solidFill>
                        </a:rPr>
                        <a:t>1</a:t>
                      </a:r>
                      <a:r>
                        <a:rPr lang="en-US" altLang="zh-CN" sz="1800" b="1" dirty="0"/>
                        <a:t>111</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solidFill>
                            <a:srgbClr val="FF0000"/>
                          </a:solidFill>
                        </a:rPr>
                        <a:t>1</a:t>
                      </a:r>
                      <a:r>
                        <a:rPr lang="en-US" altLang="zh-CN" sz="1800" b="1" dirty="0">
                          <a:solidFill>
                            <a:schemeClr val="tx1"/>
                          </a:solidFill>
                        </a:rPr>
                        <a:t>000</a:t>
                      </a:r>
                      <a:endParaRPr lang="zh-CN" altLang="en-US" sz="18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1800" b="1" dirty="0">
                          <a:solidFill>
                            <a:srgbClr val="FF0000"/>
                          </a:solidFill>
                        </a:rPr>
                        <a:t>1</a:t>
                      </a:r>
                      <a:r>
                        <a:rPr lang="en-US" altLang="zh-CN" sz="1800" b="1" dirty="0">
                          <a:solidFill>
                            <a:schemeClr val="tx1"/>
                          </a:solidFill>
                        </a:rPr>
                        <a:t>001</a:t>
                      </a:r>
                      <a:endParaRPr lang="en-US" altLang="zh-CN" sz="1800" b="1" dirty="0">
                        <a:solidFill>
                          <a:schemeClr val="tx1"/>
                        </a:solidFill>
                      </a:endParaRPr>
                    </a:p>
                    <a:p>
                      <a:pPr algn="ctr"/>
                      <a:r>
                        <a:rPr lang="en-US" altLang="zh-CN" sz="1800" b="1" dirty="0">
                          <a:solidFill>
                            <a:srgbClr val="FF0000"/>
                          </a:solidFill>
                        </a:rPr>
                        <a:t>1000</a:t>
                      </a:r>
                      <a:endParaRPr lang="zh-CN" altLang="en-US" sz="1800" b="1"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r>
            </a:tbl>
          </a:graphicData>
        </a:graphic>
      </p:graphicFrame>
      <p:pic>
        <p:nvPicPr>
          <p:cNvPr id="5" name="Picture 44" descr="1-4-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328" y="1340768"/>
            <a:ext cx="5328593" cy="3349451"/>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4" name="直接连接符 3"/>
          <p:cNvCxnSpPr/>
          <p:nvPr/>
        </p:nvCxnSpPr>
        <p:spPr bwMode="auto">
          <a:xfrm>
            <a:off x="1962716" y="908720"/>
            <a:ext cx="0" cy="4392488"/>
          </a:xfrm>
          <a:prstGeom prst="line">
            <a:avLst/>
          </a:prstGeom>
          <a:noFill/>
          <a:ln w="25400" cap="flat" cmpd="sng" algn="ctr">
            <a:solidFill>
              <a:srgbClr val="FF0000">
                <a:alpha val="50000"/>
              </a:srgbClr>
            </a:solidFill>
            <a:prstDash val="solid"/>
            <a:round/>
            <a:headEnd type="none" w="med" len="med"/>
            <a:tailEnd type="none" w="med" len="med"/>
          </a:ln>
          <a:effectLst/>
        </p:spPr>
      </p:cxnSp>
      <p:sp>
        <p:nvSpPr>
          <p:cNvPr id="6" name="矩形 5"/>
          <p:cNvSpPr/>
          <p:nvPr/>
        </p:nvSpPr>
        <p:spPr>
          <a:xfrm>
            <a:off x="623392" y="5445224"/>
            <a:ext cx="3741858" cy="327782"/>
          </a:xfrm>
          <a:prstGeom prst="rect">
            <a:avLst/>
          </a:prstGeom>
        </p:spPr>
        <p:txBody>
          <a:bodyPr wrap="none">
            <a:spAutoFit/>
          </a:bodyPr>
          <a:lstStyle/>
          <a:p>
            <a:pPr lvl="0">
              <a:buNone/>
            </a:pPr>
            <a:r>
              <a:rPr lang="en-US" altLang="zh-CN" dirty="0">
                <a:effectLst>
                  <a:outerShdw blurRad="38100" dist="38100" dir="2700000" algn="tl">
                    <a:srgbClr val="C0C0C0"/>
                  </a:outerShdw>
                </a:effectLst>
              </a:rPr>
              <a:t>1001</a:t>
            </a:r>
            <a:r>
              <a:rPr lang="zh-CN" altLang="zh-CN" dirty="0">
                <a:effectLst>
                  <a:outerShdw blurRad="38100" dist="38100" dir="2700000" algn="tl">
                    <a:srgbClr val="C0C0C0"/>
                  </a:outerShdw>
                </a:effectLst>
              </a:rPr>
              <a:t>是</a:t>
            </a:r>
            <a:r>
              <a:rPr lang="en-US" altLang="zh-CN" dirty="0">
                <a:effectLst>
                  <a:outerShdw blurRad="38100" dist="38100" dir="2700000" algn="tl">
                    <a:srgbClr val="C0C0C0"/>
                  </a:outerShdw>
                </a:effectLst>
              </a:rPr>
              <a:t>- 0111</a:t>
            </a:r>
            <a:r>
              <a:rPr lang="zh-CN" altLang="zh-CN" dirty="0">
                <a:effectLst>
                  <a:outerShdw blurRad="38100" dist="38100" dir="2700000" algn="tl">
                    <a:srgbClr val="C0C0C0"/>
                  </a:outerShdw>
                </a:effectLst>
              </a:rPr>
              <a:t>对模</a:t>
            </a:r>
            <a:r>
              <a:rPr lang="en-US" altLang="zh-CN" dirty="0">
                <a:effectLst>
                  <a:outerShdw blurRad="38100" dist="38100" dir="2700000" algn="tl">
                    <a:srgbClr val="C0C0C0"/>
                  </a:outerShdw>
                </a:effectLst>
              </a:rPr>
              <a:t>2</a:t>
            </a:r>
            <a:r>
              <a:rPr lang="en-US" altLang="zh-CN" baseline="30000" dirty="0">
                <a:effectLst>
                  <a:outerShdw blurRad="38100" dist="38100" dir="2700000" algn="tl">
                    <a:srgbClr val="C0C0C0"/>
                  </a:outerShdw>
                </a:effectLst>
              </a:rPr>
              <a:t>4 </a:t>
            </a:r>
            <a:r>
              <a:rPr lang="zh-CN" altLang="zh-CN" dirty="0">
                <a:effectLst>
                  <a:outerShdw blurRad="38100" dist="38100" dir="2700000" algn="tl">
                    <a:srgbClr val="C0C0C0"/>
                  </a:outerShdw>
                </a:effectLst>
              </a:rPr>
              <a:t>（</a:t>
            </a:r>
            <a:r>
              <a:rPr lang="en-US" altLang="zh-CN" dirty="0">
                <a:effectLst>
                  <a:outerShdw blurRad="38100" dist="38100" dir="2700000" algn="tl">
                    <a:srgbClr val="C0C0C0"/>
                  </a:outerShdw>
                </a:effectLst>
              </a:rPr>
              <a:t>16</a:t>
            </a:r>
            <a:r>
              <a:rPr lang="zh-CN" altLang="zh-CN" dirty="0">
                <a:effectLst>
                  <a:outerShdw blurRad="38100" dist="38100" dir="2700000" algn="tl">
                    <a:srgbClr val="C0C0C0"/>
                  </a:outerShdw>
                </a:effectLst>
              </a:rPr>
              <a:t>）</a:t>
            </a:r>
            <a:r>
              <a:rPr lang="zh-CN" altLang="zh-CN" baseline="30000" dirty="0">
                <a:effectLst>
                  <a:outerShdw blurRad="38100" dist="38100" dir="2700000" algn="tl">
                    <a:srgbClr val="C0C0C0"/>
                  </a:outerShdw>
                </a:effectLst>
              </a:rPr>
              <a:t> </a:t>
            </a:r>
            <a:r>
              <a:rPr lang="zh-CN" altLang="zh-CN" dirty="0">
                <a:effectLst>
                  <a:outerShdw blurRad="38100" dist="38100" dir="2700000" algn="tl">
                    <a:srgbClr val="C0C0C0"/>
                  </a:outerShdw>
                </a:effectLst>
              </a:rPr>
              <a:t>的补码</a:t>
            </a:r>
            <a:endParaRPr lang="zh-CN" altLang="zh-CN" dirty="0"/>
          </a:p>
        </p:txBody>
      </p:sp>
      <p:sp>
        <p:nvSpPr>
          <p:cNvPr id="8" name="圆角矩形标注 7"/>
          <p:cNvSpPr/>
          <p:nvPr/>
        </p:nvSpPr>
        <p:spPr bwMode="auto">
          <a:xfrm>
            <a:off x="2279576" y="4743602"/>
            <a:ext cx="1728192" cy="516614"/>
          </a:xfrm>
          <a:prstGeom prst="wedgeRoundRectCallout">
            <a:avLst>
              <a:gd name="adj1" fmla="val -66744"/>
              <a:gd name="adj2" fmla="val -131101"/>
              <a:gd name="adj3" fmla="val 16667"/>
            </a:avLst>
          </a:prstGeom>
          <a:noFill/>
          <a:ln w="25400" cap="flat" cmpd="sng" algn="ctr">
            <a:solidFill>
              <a:schemeClr val="accent2">
                <a:alpha val="50000"/>
              </a:schemeClr>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None/>
            </a:pPr>
            <a:r>
              <a:rPr lang="en-US" altLang="zh-CN" sz="2400" b="0" dirty="0">
                <a:solidFill>
                  <a:schemeClr val="accent1"/>
                </a:solidFill>
                <a:latin typeface="黑体" panose="02010609060101010101" pitchFamily="49" charset="-122"/>
                <a:ea typeface="黑体" panose="02010609060101010101" pitchFamily="49" charset="-122"/>
              </a:rPr>
              <a:t>-(-8)= ?</a:t>
            </a:r>
            <a:endParaRPr kumimoji="0" lang="zh-CN" altLang="en-US" sz="2400" b="0" i="0" u="none" strike="noStrike" cap="none" normalizeH="0" baseline="0" dirty="0">
              <a:ln>
                <a:noFill/>
              </a:ln>
              <a:solidFill>
                <a:schemeClr val="accent1"/>
              </a:solidFill>
              <a:effectLst/>
              <a:latin typeface="黑体" panose="02010609060101010101" pitchFamily="49" charset="-122"/>
              <a:ea typeface="黑体" panose="02010609060101010101" pitchFamily="49" charset="-122"/>
            </a:endParaRPr>
          </a:p>
        </p:txBody>
      </p:sp>
      <p:sp>
        <p:nvSpPr>
          <p:cNvPr id="2" name="矩形 1"/>
          <p:cNvSpPr/>
          <p:nvPr/>
        </p:nvSpPr>
        <p:spPr>
          <a:xfrm>
            <a:off x="1331958" y="5882752"/>
            <a:ext cx="2350323" cy="406265"/>
          </a:xfrm>
          <a:prstGeom prst="rect">
            <a:avLst/>
          </a:prstGeom>
        </p:spPr>
        <p:txBody>
          <a:bodyPr wrap="none">
            <a:spAutoFit/>
          </a:bodyPr>
          <a:lstStyle/>
          <a:p>
            <a:pPr>
              <a:buNone/>
            </a:pPr>
            <a:r>
              <a:rPr lang="zh-CN" altLang="zh-CN" sz="2400" dirty="0">
                <a:solidFill>
                  <a:srgbClr val="FF0000"/>
                </a:solidFill>
              </a:rPr>
              <a:t>负数补码求值？</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idx="4294967295"/>
          </p:nvPr>
        </p:nvSpPr>
        <p:spPr>
          <a:xfrm>
            <a:off x="0" y="252000"/>
            <a:ext cx="10515600" cy="372603"/>
          </a:xfrm>
        </p:spPr>
        <p:txBody>
          <a:bodyPr/>
          <a:lstStyle/>
          <a:p>
            <a:r>
              <a:rPr lang="zh-CN" altLang="en-US" sz="2400" dirty="0">
                <a:latin typeface="+mn-lt"/>
              </a:rPr>
              <a:t> 定点数（定点整数与定点小数）</a:t>
            </a:r>
            <a:endParaRPr lang="zh-CN" altLang="en-US" sz="2400" dirty="0">
              <a:latin typeface="+mn-lt"/>
            </a:endParaRPr>
          </a:p>
        </p:txBody>
      </p:sp>
      <p:sp>
        <p:nvSpPr>
          <p:cNvPr id="178179" name="Rectangle 3"/>
          <p:cNvSpPr>
            <a:spLocks noGrp="1" noChangeArrowheads="1"/>
          </p:cNvSpPr>
          <p:nvPr>
            <p:ph idx="4294967295"/>
          </p:nvPr>
        </p:nvSpPr>
        <p:spPr>
          <a:xfrm>
            <a:off x="335360" y="908720"/>
            <a:ext cx="8472304" cy="5589360"/>
          </a:xfrm>
        </p:spPr>
        <p:txBody>
          <a:bodyPr>
            <a:noAutofit/>
          </a:bodyPr>
          <a:lstStyle/>
          <a:p>
            <a:r>
              <a:rPr lang="zh-CN" altLang="en-US" dirty="0"/>
              <a:t>原码</a:t>
            </a:r>
            <a:endParaRPr lang="en-US" altLang="zh-CN" dirty="0"/>
          </a:p>
          <a:p>
            <a:pPr lvl="1"/>
            <a:r>
              <a:rPr lang="zh-CN" altLang="en-US" dirty="0"/>
              <a:t>  容易理解</a:t>
            </a:r>
            <a:endParaRPr lang="zh-CN" altLang="en-US" dirty="0"/>
          </a:p>
          <a:p>
            <a:pPr lvl="1"/>
            <a:r>
              <a:rPr lang="zh-CN" altLang="en-US" dirty="0"/>
              <a:t>  “</a:t>
            </a:r>
            <a:r>
              <a:rPr lang="en-US" altLang="zh-CN" dirty="0"/>
              <a:t>0</a:t>
            </a:r>
            <a:r>
              <a:rPr lang="zh-CN" altLang="en-US" dirty="0"/>
              <a:t>”的表示不唯一，不利于程序员编程</a:t>
            </a:r>
            <a:endParaRPr lang="zh-CN" altLang="en-US" dirty="0"/>
          </a:p>
          <a:p>
            <a:pPr lvl="1"/>
            <a:r>
              <a:rPr lang="zh-CN" altLang="en-US" dirty="0"/>
              <a:t>  机器实现加、减运算的方法不统一</a:t>
            </a:r>
            <a:endParaRPr lang="zh-CN" altLang="en-US" dirty="0"/>
          </a:p>
          <a:p>
            <a:pPr lvl="1"/>
            <a:r>
              <a:rPr lang="zh-CN" altLang="en-US" dirty="0"/>
              <a:t>  需对符号位进行单独处理，不利于硬件设计</a:t>
            </a:r>
            <a:endParaRPr lang="en-US" altLang="zh-CN" dirty="0"/>
          </a:p>
          <a:p>
            <a:pPr lvl="1"/>
            <a:endParaRPr lang="zh-CN" altLang="en-US" dirty="0"/>
          </a:p>
          <a:p>
            <a:r>
              <a:rPr lang="zh-CN" altLang="en-US" dirty="0"/>
              <a:t>反码</a:t>
            </a:r>
            <a:endParaRPr lang="en-US" altLang="zh-CN" dirty="0"/>
          </a:p>
          <a:p>
            <a:pPr lvl="1"/>
            <a:r>
              <a:rPr lang="zh-CN" altLang="en-US" dirty="0"/>
              <a:t>  很少使用</a:t>
            </a:r>
            <a:endParaRPr lang="en-US" altLang="zh-CN" dirty="0"/>
          </a:p>
          <a:p>
            <a:pPr lvl="1"/>
            <a:endParaRPr lang="en-US" altLang="zh-CN" dirty="0"/>
          </a:p>
          <a:p>
            <a:r>
              <a:rPr lang="zh-CN" altLang="en-US" dirty="0"/>
              <a:t>补码</a:t>
            </a:r>
            <a:endParaRPr lang="en-US" altLang="zh-CN" dirty="0"/>
          </a:p>
          <a:p>
            <a:pPr lvl="1"/>
            <a:r>
              <a:rPr lang="zh-CN" altLang="en-US" dirty="0"/>
              <a:t>  “</a:t>
            </a:r>
            <a:r>
              <a:rPr lang="en-US" altLang="zh-CN" dirty="0"/>
              <a:t>0</a:t>
            </a:r>
            <a:r>
              <a:rPr lang="zh-CN" altLang="en-US" dirty="0"/>
              <a:t>”的表示唯一</a:t>
            </a:r>
            <a:endParaRPr lang="en-US" altLang="zh-CN" dirty="0"/>
          </a:p>
          <a:p>
            <a:pPr lvl="1"/>
            <a:r>
              <a:rPr lang="zh-CN" altLang="en-US" dirty="0"/>
              <a:t>  机器实现加、减运算的方法统一（模运算）</a:t>
            </a:r>
            <a:endParaRPr lang="en-US" altLang="zh-CN" dirty="0"/>
          </a:p>
          <a:p>
            <a:pPr lvl="1"/>
            <a:r>
              <a:rPr lang="zh-CN" altLang="en-US" dirty="0"/>
              <a:t>  符号位参加运算，不需要单独处理</a:t>
            </a:r>
            <a:endParaRPr lang="en-US" altLang="zh-CN" dirty="0"/>
          </a:p>
          <a:p>
            <a:pPr lvl="1"/>
            <a:endParaRPr lang="en-US" altLang="zh-CN" dirty="0"/>
          </a:p>
          <a:p>
            <a:r>
              <a:rPr lang="zh-CN" altLang="en-US" dirty="0"/>
              <a:t>移码</a:t>
            </a:r>
            <a:endParaRPr lang="en-US" altLang="zh-CN" dirty="0"/>
          </a:p>
          <a:p>
            <a:pPr lvl="1"/>
            <a:r>
              <a:rPr lang="zh-CN" altLang="en-US" dirty="0"/>
              <a:t>  用于表示浮点数的阶码</a:t>
            </a:r>
            <a:endParaRPr lang="zh-CN" altLang="en-US" dirty="0"/>
          </a:p>
        </p:txBody>
      </p:sp>
      <p:sp>
        <p:nvSpPr>
          <p:cNvPr id="2" name="文本框 1"/>
          <p:cNvSpPr txBox="1"/>
          <p:nvPr/>
        </p:nvSpPr>
        <p:spPr>
          <a:xfrm>
            <a:off x="5735960" y="2996952"/>
            <a:ext cx="2808312" cy="1712777"/>
          </a:xfrm>
          <a:prstGeom prst="rect">
            <a:avLst/>
          </a:prstGeom>
          <a:noFill/>
        </p:spPr>
        <p:txBody>
          <a:bodyPr wrap="square" rtlCol="0">
            <a:spAutoFit/>
          </a:bodyPr>
          <a:lstStyle/>
          <a:p>
            <a:pPr>
              <a:buNone/>
            </a:pPr>
            <a:r>
              <a:rPr lang="zh-CN" altLang="en-US" dirty="0"/>
              <a:t>反码的反码是什么？</a:t>
            </a:r>
            <a:endParaRPr lang="en-US" altLang="zh-CN" dirty="0"/>
          </a:p>
          <a:p>
            <a:pPr>
              <a:buNone/>
            </a:pPr>
            <a:endParaRPr lang="en-US" altLang="zh-CN" dirty="0"/>
          </a:p>
          <a:p>
            <a:pPr>
              <a:buNone/>
            </a:pPr>
            <a:endParaRPr lang="en-US" altLang="zh-CN" dirty="0"/>
          </a:p>
          <a:p>
            <a:pPr>
              <a:buNone/>
            </a:pPr>
            <a:endParaRPr lang="en-US" altLang="zh-CN" dirty="0"/>
          </a:p>
          <a:p>
            <a:pPr>
              <a:buNone/>
            </a:pPr>
            <a:r>
              <a:rPr lang="zh-CN" altLang="en-US" dirty="0"/>
              <a:t>补码的补码是什么？</a:t>
            </a:r>
            <a:endParaRPr lang="zh-CN" altLang="en-US" dirty="0"/>
          </a:p>
        </p:txBody>
      </p:sp>
      <p:sp>
        <p:nvSpPr>
          <p:cNvPr id="3" name="矩形 2"/>
          <p:cNvSpPr/>
          <p:nvPr/>
        </p:nvSpPr>
        <p:spPr>
          <a:xfrm>
            <a:off x="5663952" y="4993846"/>
            <a:ext cx="4570482" cy="327782"/>
          </a:xfrm>
          <a:prstGeom prst="rect">
            <a:avLst/>
          </a:prstGeom>
        </p:spPr>
        <p:txBody>
          <a:bodyPr wrap="none">
            <a:spAutoFit/>
          </a:bodyPr>
          <a:lstStyle/>
          <a:p>
            <a:pPr latinLnBrk="1">
              <a:buNone/>
            </a:pPr>
            <a:r>
              <a:rPr lang="zh-CN" altLang="en-US" dirty="0">
                <a:solidFill>
                  <a:srgbClr val="FF0000"/>
                </a:solidFill>
                <a:latin typeface="微软雅黑" panose="020B0503020204020204" pitchFamily="34" charset="-122"/>
                <a:ea typeface="微软雅黑" panose="020B0503020204020204" pitchFamily="34" charset="-122"/>
              </a:rPr>
              <a:t>二进制里为什么减一取反和取反加一等价？</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0" y="252000"/>
            <a:ext cx="4805363" cy="763042"/>
          </a:xfrm>
        </p:spPr>
        <p:txBody>
          <a:bodyPr>
            <a:normAutofit/>
          </a:bodyPr>
          <a:lstStyle/>
          <a:p>
            <a:r>
              <a:rPr lang="zh-CN" altLang="en-US" sz="2400" dirty="0">
                <a:solidFill>
                  <a:schemeClr val="accent1"/>
                </a:solidFill>
                <a:latin typeface="Arial" panose="020B0604020202020204" pitchFamily="34" charset="0"/>
                <a:ea typeface="黑体" panose="02010609060101010101" pitchFamily="49" charset="-122"/>
              </a:rPr>
              <a:t> 补码运算规则</a:t>
            </a:r>
            <a:endParaRPr lang="zh-CN" altLang="en-US" sz="2400" dirty="0">
              <a:solidFill>
                <a:schemeClr val="accent1"/>
              </a:solidFill>
              <a:latin typeface="Arial" panose="020B0604020202020204" pitchFamily="34" charset="0"/>
              <a:ea typeface="黑体" panose="02010609060101010101" pitchFamily="49" charset="-122"/>
            </a:endParaRPr>
          </a:p>
        </p:txBody>
      </p:sp>
      <p:sp>
        <p:nvSpPr>
          <p:cNvPr id="247811" name="Rectangle 3"/>
          <p:cNvSpPr>
            <a:spLocks noGrp="1" noChangeArrowheads="1"/>
          </p:cNvSpPr>
          <p:nvPr>
            <p:ph idx="4294967295"/>
          </p:nvPr>
        </p:nvSpPr>
        <p:spPr>
          <a:xfrm>
            <a:off x="360000" y="1080000"/>
            <a:ext cx="11208608" cy="2709040"/>
          </a:xfrm>
        </p:spPr>
        <p:txBody>
          <a:bodyPr>
            <a:normAutofit lnSpcReduction="10000"/>
          </a:bodyPr>
          <a:lstStyle/>
          <a:p>
            <a:pPr>
              <a:lnSpc>
                <a:spcPct val="110000"/>
              </a:lnSpc>
            </a:pPr>
            <a:r>
              <a:rPr lang="zh-CN" altLang="en-US" sz="2400" dirty="0">
                <a:solidFill>
                  <a:srgbClr val="FF0000"/>
                </a:solidFill>
                <a:latin typeface="Arial" panose="020B0604020202020204" pitchFamily="34" charset="0"/>
              </a:rPr>
              <a:t>  运算规则</a:t>
            </a:r>
            <a:r>
              <a:rPr lang="zh-CN" altLang="en-US" sz="2400" dirty="0">
                <a:latin typeface="Arial" panose="020B0604020202020204" pitchFamily="34" charset="0"/>
              </a:rPr>
              <a:t>：补码的</a:t>
            </a:r>
            <a:r>
              <a:rPr kumimoji="1" lang="zh-CN" altLang="en-US" sz="2400" dirty="0">
                <a:solidFill>
                  <a:srgbClr val="CC0066"/>
                </a:solidFill>
                <a:latin typeface="宋体" panose="02010600030101010101" pitchFamily="2" charset="-122"/>
              </a:rPr>
              <a:t>符号位</a:t>
            </a:r>
            <a:r>
              <a:rPr lang="zh-CN" altLang="en-US" sz="2400" dirty="0">
                <a:latin typeface="Arial" panose="020B0604020202020204" pitchFamily="34" charset="0"/>
              </a:rPr>
              <a:t>和数值一起</a:t>
            </a:r>
            <a:r>
              <a:rPr kumimoji="1" lang="zh-CN" altLang="en-US" sz="2400" dirty="0">
                <a:solidFill>
                  <a:srgbClr val="CC0066"/>
                </a:solidFill>
                <a:latin typeface="宋体" panose="02010600030101010101" pitchFamily="2" charset="-122"/>
              </a:rPr>
              <a:t>参加运算</a:t>
            </a:r>
            <a:r>
              <a:rPr lang="zh-CN" altLang="en-US" sz="2400" dirty="0">
                <a:latin typeface="Arial" panose="020B0604020202020204" pitchFamily="34" charset="0"/>
              </a:rPr>
              <a:t>。若符号位产生了进位，则将进位舍弃</a:t>
            </a:r>
            <a:endParaRPr lang="en-US" altLang="zh-CN" sz="2400" dirty="0">
              <a:latin typeface="Arial" panose="020B0604020202020204" pitchFamily="34" charset="0"/>
            </a:endParaRPr>
          </a:p>
          <a:p>
            <a:pPr>
              <a:lnSpc>
                <a:spcPct val="110000"/>
              </a:lnSpc>
            </a:pPr>
            <a:endParaRPr lang="en-US" altLang="zh-CN" sz="2400" dirty="0">
              <a:solidFill>
                <a:srgbClr val="FF0000"/>
              </a:solidFill>
              <a:latin typeface="Arial" panose="020B0604020202020204" pitchFamily="34" charset="0"/>
            </a:endParaRPr>
          </a:p>
          <a:p>
            <a:pPr>
              <a:lnSpc>
                <a:spcPct val="110000"/>
              </a:lnSpc>
            </a:pPr>
            <a:r>
              <a:rPr lang="en-US" altLang="zh-CN" sz="2400" dirty="0">
                <a:solidFill>
                  <a:srgbClr val="FF0000"/>
                </a:solidFill>
                <a:latin typeface="Arial" panose="020B0604020202020204" pitchFamily="34" charset="0"/>
              </a:rPr>
              <a:t>  [X+Y]</a:t>
            </a:r>
            <a:r>
              <a:rPr lang="zh-CN" altLang="en-US" sz="2400" baseline="-25000" dirty="0">
                <a:solidFill>
                  <a:srgbClr val="FF0000"/>
                </a:solidFill>
                <a:latin typeface="Arial" panose="020B0604020202020204" pitchFamily="34" charset="0"/>
              </a:rPr>
              <a:t>补</a:t>
            </a:r>
            <a:r>
              <a:rPr lang="en-US" altLang="zh-CN" sz="2400" dirty="0">
                <a:solidFill>
                  <a:srgbClr val="FF0000"/>
                </a:solidFill>
                <a:latin typeface="Arial" panose="020B0604020202020204" pitchFamily="34" charset="0"/>
              </a:rPr>
              <a:t>=</a:t>
            </a:r>
            <a:r>
              <a:rPr lang="zh-CN" altLang="en-US" sz="2400" dirty="0">
                <a:solidFill>
                  <a:srgbClr val="FF0000"/>
                </a:solidFill>
                <a:latin typeface="Arial" panose="020B0604020202020204" pitchFamily="34" charset="0"/>
              </a:rPr>
              <a:t> </a:t>
            </a:r>
            <a:r>
              <a:rPr lang="en-US" altLang="zh-CN" sz="2400" dirty="0">
                <a:solidFill>
                  <a:srgbClr val="FF0000"/>
                </a:solidFill>
                <a:latin typeface="Arial" panose="020B0604020202020204" pitchFamily="34" charset="0"/>
              </a:rPr>
              <a:t>[X]</a:t>
            </a:r>
            <a:r>
              <a:rPr lang="zh-CN" altLang="en-US" sz="2400" baseline="-25000" dirty="0">
                <a:solidFill>
                  <a:srgbClr val="FF0000"/>
                </a:solidFill>
                <a:latin typeface="Arial" panose="020B0604020202020204" pitchFamily="34" charset="0"/>
              </a:rPr>
              <a:t>补</a:t>
            </a:r>
            <a:r>
              <a:rPr lang="en-US" altLang="zh-CN" sz="2400" dirty="0">
                <a:solidFill>
                  <a:srgbClr val="FF0000"/>
                </a:solidFill>
                <a:latin typeface="Arial" panose="020B0604020202020204" pitchFamily="34" charset="0"/>
              </a:rPr>
              <a:t>+</a:t>
            </a:r>
            <a:r>
              <a:rPr lang="zh-CN" altLang="en-US" sz="2400" dirty="0">
                <a:solidFill>
                  <a:srgbClr val="FF0000"/>
                </a:solidFill>
                <a:latin typeface="Arial" panose="020B0604020202020204" pitchFamily="34" charset="0"/>
              </a:rPr>
              <a:t> </a:t>
            </a:r>
            <a:r>
              <a:rPr lang="en-US" altLang="zh-CN" sz="2400" dirty="0">
                <a:solidFill>
                  <a:srgbClr val="FF0000"/>
                </a:solidFill>
                <a:latin typeface="Arial" panose="020B0604020202020204" pitchFamily="34" charset="0"/>
              </a:rPr>
              <a:t>[Y]</a:t>
            </a:r>
            <a:r>
              <a:rPr lang="zh-CN" altLang="en-US" sz="2400" baseline="-25000" dirty="0">
                <a:solidFill>
                  <a:srgbClr val="FF0000"/>
                </a:solidFill>
                <a:latin typeface="Arial" panose="020B0604020202020204" pitchFamily="34" charset="0"/>
              </a:rPr>
              <a:t>补，</a:t>
            </a:r>
            <a:r>
              <a:rPr lang="en-US" altLang="zh-CN" sz="2400" dirty="0">
                <a:solidFill>
                  <a:srgbClr val="FF0000"/>
                </a:solidFill>
                <a:latin typeface="Arial" panose="020B0604020202020204" pitchFamily="34" charset="0"/>
              </a:rPr>
              <a:t>[X-Y]</a:t>
            </a:r>
            <a:r>
              <a:rPr lang="zh-CN" altLang="en-US" sz="2400" baseline="-25000" dirty="0">
                <a:solidFill>
                  <a:srgbClr val="FF0000"/>
                </a:solidFill>
                <a:latin typeface="Arial" panose="020B0604020202020204" pitchFamily="34" charset="0"/>
              </a:rPr>
              <a:t>补</a:t>
            </a:r>
            <a:r>
              <a:rPr lang="en-US" altLang="zh-CN" sz="2400" dirty="0">
                <a:solidFill>
                  <a:srgbClr val="FF0000"/>
                </a:solidFill>
                <a:latin typeface="Arial" panose="020B0604020202020204" pitchFamily="34" charset="0"/>
              </a:rPr>
              <a:t>=[X]</a:t>
            </a:r>
            <a:r>
              <a:rPr lang="zh-CN" altLang="en-US" sz="2400" baseline="-25000" dirty="0">
                <a:solidFill>
                  <a:srgbClr val="FF0000"/>
                </a:solidFill>
                <a:latin typeface="Arial" panose="020B0604020202020204" pitchFamily="34" charset="0"/>
              </a:rPr>
              <a:t>补</a:t>
            </a:r>
            <a:r>
              <a:rPr lang="en-US" altLang="zh-CN" sz="2400" dirty="0">
                <a:solidFill>
                  <a:srgbClr val="FF0000"/>
                </a:solidFill>
                <a:latin typeface="Arial" panose="020B0604020202020204" pitchFamily="34" charset="0"/>
              </a:rPr>
              <a:t>+[-Y]</a:t>
            </a:r>
            <a:r>
              <a:rPr lang="zh-CN" altLang="en-US" sz="2400" baseline="-25000" dirty="0">
                <a:solidFill>
                  <a:srgbClr val="FF0000"/>
                </a:solidFill>
                <a:latin typeface="Arial" panose="020B0604020202020204" pitchFamily="34" charset="0"/>
              </a:rPr>
              <a:t>补</a:t>
            </a:r>
            <a:endParaRPr lang="en-US" altLang="zh-CN" sz="2400" baseline="-25000" dirty="0">
              <a:solidFill>
                <a:srgbClr val="FF0000"/>
              </a:solidFill>
              <a:latin typeface="Arial" panose="020B0604020202020204" pitchFamily="34" charset="0"/>
            </a:endParaRPr>
          </a:p>
          <a:p>
            <a:pPr>
              <a:lnSpc>
                <a:spcPct val="110000"/>
              </a:lnSpc>
            </a:pPr>
            <a:endParaRPr lang="zh-CN" altLang="en-US" sz="2400" dirty="0">
              <a:solidFill>
                <a:srgbClr val="FF0000"/>
              </a:solidFill>
              <a:latin typeface="Arial" panose="020B0604020202020204" pitchFamily="34" charset="0"/>
            </a:endParaRPr>
          </a:p>
          <a:p>
            <a:pPr marL="0" indent="0">
              <a:lnSpc>
                <a:spcPct val="110000"/>
              </a:lnSpc>
              <a:buNone/>
            </a:pPr>
            <a:r>
              <a:rPr kumimoji="1" lang="en-US" altLang="zh-CN" sz="2400" dirty="0">
                <a:solidFill>
                  <a:srgbClr val="FF0066"/>
                </a:solidFill>
                <a:latin typeface="Arial" panose="020B0604020202020204" pitchFamily="34" charset="0"/>
              </a:rPr>
              <a:t>【</a:t>
            </a:r>
            <a:r>
              <a:rPr kumimoji="1" lang="zh-CN" altLang="en-US" sz="2400" dirty="0">
                <a:solidFill>
                  <a:srgbClr val="FF0066"/>
                </a:solidFill>
                <a:latin typeface="Arial" panose="020B0604020202020204" pitchFamily="34" charset="0"/>
              </a:rPr>
              <a:t>例</a:t>
            </a:r>
            <a:r>
              <a:rPr kumimoji="1" lang="en-US" altLang="zh-CN" sz="2400" dirty="0">
                <a:solidFill>
                  <a:srgbClr val="FF0066"/>
                </a:solidFill>
                <a:latin typeface="Arial" panose="020B0604020202020204" pitchFamily="34" charset="0"/>
              </a:rPr>
              <a:t>3】</a:t>
            </a:r>
            <a:r>
              <a:rPr kumimoji="1" lang="zh-CN" altLang="en-US" sz="2400" dirty="0">
                <a:latin typeface="Arial" panose="020B0604020202020204" pitchFamily="34" charset="0"/>
              </a:rPr>
              <a:t> </a:t>
            </a:r>
            <a:r>
              <a:rPr lang="en-US" altLang="zh-CN" sz="2400" dirty="0">
                <a:latin typeface="Arial" panose="020B0604020202020204" pitchFamily="34" charset="0"/>
              </a:rPr>
              <a:t>X=+1101</a:t>
            </a:r>
            <a:r>
              <a:rPr lang="zh-CN" altLang="en-US" sz="2400" dirty="0">
                <a:latin typeface="Arial" panose="020B0604020202020204" pitchFamily="34" charset="0"/>
              </a:rPr>
              <a:t>， </a:t>
            </a:r>
            <a:r>
              <a:rPr lang="en-US" altLang="zh-CN" sz="2400" dirty="0">
                <a:latin typeface="Arial" panose="020B0604020202020204" pitchFamily="34" charset="0"/>
              </a:rPr>
              <a:t>Y</a:t>
            </a:r>
            <a:r>
              <a:rPr lang="en-US" altLang="zh-CN" sz="2400" baseline="-25000" dirty="0">
                <a:latin typeface="Arial" panose="020B0604020202020204" pitchFamily="34" charset="0"/>
              </a:rPr>
              <a:t> </a:t>
            </a:r>
            <a:r>
              <a:rPr lang="en-US" altLang="zh-CN" sz="2400" dirty="0">
                <a:latin typeface="Arial" panose="020B0604020202020204" pitchFamily="34" charset="0"/>
              </a:rPr>
              <a:t>=+0101</a:t>
            </a:r>
            <a:r>
              <a:rPr lang="zh-CN" altLang="en-US" sz="2400" dirty="0">
                <a:latin typeface="Arial" panose="020B0604020202020204" pitchFamily="34" charset="0"/>
              </a:rPr>
              <a:t>，求</a:t>
            </a:r>
            <a:r>
              <a:rPr lang="en-US" altLang="zh-CN" sz="2400" dirty="0">
                <a:latin typeface="Arial" panose="020B0604020202020204" pitchFamily="34" charset="0"/>
              </a:rPr>
              <a:t>[X+Y</a:t>
            </a:r>
            <a:r>
              <a:rPr lang="en-US" altLang="zh-CN" sz="2400" baseline="-25000" dirty="0">
                <a:latin typeface="Arial" panose="020B0604020202020204" pitchFamily="34" charset="0"/>
              </a:rPr>
              <a:t> </a:t>
            </a:r>
            <a:r>
              <a:rPr lang="en-US" altLang="zh-CN" sz="2400" dirty="0">
                <a:latin typeface="Arial" panose="020B0604020202020204" pitchFamily="34" charset="0"/>
              </a:rPr>
              <a:t>]</a:t>
            </a:r>
            <a:r>
              <a:rPr lang="zh-CN" altLang="en-US" sz="2400" baseline="-25000" dirty="0">
                <a:latin typeface="Arial" panose="020B0604020202020204" pitchFamily="34" charset="0"/>
              </a:rPr>
              <a:t>补</a:t>
            </a:r>
            <a:endParaRPr lang="zh-CN" altLang="en-US" sz="2400" baseline="-25000" dirty="0">
              <a:latin typeface="Arial" panose="020B0604020202020204" pitchFamily="34" charset="0"/>
            </a:endParaRPr>
          </a:p>
          <a:p>
            <a:pPr>
              <a:lnSpc>
                <a:spcPct val="110000"/>
              </a:lnSpc>
              <a:buFont typeface="Wingdings" panose="05000000000000000000" pitchFamily="2" charset="2"/>
              <a:buNone/>
            </a:pPr>
            <a:r>
              <a:rPr lang="en-US" altLang="zh-CN" sz="2400" dirty="0">
                <a:latin typeface="Arial" panose="020B0604020202020204" pitchFamily="34" charset="0"/>
              </a:rPr>
              <a:t>   </a:t>
            </a:r>
            <a:endParaRPr lang="en-US" altLang="zh-CN" dirty="0">
              <a:latin typeface="Arial" panose="020B0604020202020204" pitchFamily="34" charset="0"/>
            </a:endParaRPr>
          </a:p>
        </p:txBody>
      </p:sp>
      <p:sp>
        <p:nvSpPr>
          <p:cNvPr id="247813" name="Rectangle 5"/>
          <p:cNvSpPr>
            <a:spLocks noChangeArrowheads="1"/>
          </p:cNvSpPr>
          <p:nvPr/>
        </p:nvSpPr>
        <p:spPr bwMode="auto">
          <a:xfrm>
            <a:off x="3180161" y="5468637"/>
            <a:ext cx="4502477" cy="1083897"/>
          </a:xfrm>
          <a:prstGeom prst="rect">
            <a:avLst/>
          </a:prstGeom>
          <a:noFill/>
          <a:ln w="9525">
            <a:noFill/>
            <a:miter lim="800000"/>
          </a:ln>
        </p:spPr>
        <p:txBody>
          <a:bodyPr/>
          <a:lstStyle/>
          <a:p>
            <a:pPr>
              <a:lnSpc>
                <a:spcPct val="110000"/>
              </a:lnSpc>
              <a:spcBef>
                <a:spcPct val="20000"/>
              </a:spcBef>
              <a:buClr>
                <a:schemeClr val="bg2"/>
              </a:buClr>
              <a:buNone/>
              <a:defRPr/>
            </a:pPr>
            <a:r>
              <a:rPr lang="zh-CN" altLang="en-US" dirty="0">
                <a:latin typeface="Arial" panose="020B0604020202020204" pitchFamily="34" charset="0"/>
                <a:ea typeface="宋体" panose="02010600030101010101" pitchFamily="2" charset="-122"/>
              </a:rPr>
              <a:t>得 </a:t>
            </a:r>
            <a:r>
              <a:rPr lang="en-US" altLang="zh-CN" dirty="0">
                <a:solidFill>
                  <a:srgbClr val="FF0000"/>
                </a:solidFill>
                <a:latin typeface="Arial" panose="020B0604020202020204" pitchFamily="34" charset="0"/>
                <a:ea typeface="宋体" panose="02010600030101010101" pitchFamily="2" charset="-122"/>
              </a:rPr>
              <a:t>[X+Y]</a:t>
            </a:r>
            <a:r>
              <a:rPr lang="zh-CN" altLang="en-US" baseline="-25000" dirty="0">
                <a:solidFill>
                  <a:srgbClr val="FF0000"/>
                </a:solidFill>
                <a:latin typeface="Arial" panose="020B0604020202020204" pitchFamily="34" charset="0"/>
                <a:ea typeface="宋体" panose="02010600030101010101" pitchFamily="2" charset="-122"/>
              </a:rPr>
              <a:t>补</a:t>
            </a:r>
            <a:r>
              <a:rPr lang="en-US" altLang="zh-CN" dirty="0">
                <a:solidFill>
                  <a:srgbClr val="FF0000"/>
                </a:solidFill>
                <a:latin typeface="Arial" panose="020B0604020202020204" pitchFamily="34" charset="0"/>
                <a:ea typeface="宋体" panose="02010600030101010101" pitchFamily="2" charset="-122"/>
              </a:rPr>
              <a:t>=</a:t>
            </a:r>
            <a:r>
              <a:rPr lang="zh-CN" altLang="en-US" kern="0" dirty="0">
                <a:solidFill>
                  <a:srgbClr val="FF0000"/>
                </a:solidFill>
                <a:latin typeface="Arial" panose="020B0604020202020204" pitchFamily="34" charset="0"/>
                <a:ea typeface="宋体" panose="02010600030101010101" pitchFamily="2" charset="-122"/>
              </a:rPr>
              <a:t> </a:t>
            </a:r>
            <a:r>
              <a:rPr lang="en-US" altLang="zh-CN" kern="0" dirty="0">
                <a:solidFill>
                  <a:srgbClr val="FF0000"/>
                </a:solidFill>
                <a:latin typeface="Arial" panose="020B0604020202020204" pitchFamily="34" charset="0"/>
                <a:ea typeface="宋体" panose="02010600030101010101" pitchFamily="2" charset="-122"/>
              </a:rPr>
              <a:t>[X]</a:t>
            </a:r>
            <a:r>
              <a:rPr lang="zh-CN" altLang="en-US" kern="0" baseline="-25000" dirty="0">
                <a:solidFill>
                  <a:srgbClr val="FF0000"/>
                </a:solidFill>
                <a:latin typeface="Arial" panose="020B0604020202020204" pitchFamily="34" charset="0"/>
                <a:ea typeface="宋体" panose="02010600030101010101" pitchFamily="2" charset="-122"/>
              </a:rPr>
              <a:t>补</a:t>
            </a:r>
            <a:r>
              <a:rPr lang="en-US" altLang="zh-CN" kern="0" dirty="0">
                <a:solidFill>
                  <a:srgbClr val="FF0000"/>
                </a:solidFill>
                <a:latin typeface="Arial" panose="020B0604020202020204" pitchFamily="34" charset="0"/>
                <a:ea typeface="宋体" panose="02010600030101010101" pitchFamily="2" charset="-122"/>
              </a:rPr>
              <a:t>+</a:t>
            </a:r>
            <a:r>
              <a:rPr lang="zh-CN" altLang="en-US" kern="0" dirty="0">
                <a:solidFill>
                  <a:srgbClr val="FF0000"/>
                </a:solidFill>
                <a:latin typeface="Arial" panose="020B0604020202020204" pitchFamily="34" charset="0"/>
                <a:ea typeface="宋体" panose="02010600030101010101" pitchFamily="2" charset="-122"/>
              </a:rPr>
              <a:t> </a:t>
            </a:r>
            <a:r>
              <a:rPr lang="en-US" altLang="zh-CN" kern="0" dirty="0">
                <a:solidFill>
                  <a:srgbClr val="FF0000"/>
                </a:solidFill>
                <a:latin typeface="Arial" panose="020B0604020202020204" pitchFamily="34" charset="0"/>
                <a:ea typeface="宋体" panose="02010600030101010101" pitchFamily="2" charset="-122"/>
              </a:rPr>
              <a:t>[Y]</a:t>
            </a:r>
            <a:r>
              <a:rPr lang="zh-CN" altLang="en-US" kern="0" baseline="-25000" dirty="0">
                <a:solidFill>
                  <a:srgbClr val="FF0000"/>
                </a:solidFill>
                <a:latin typeface="Arial" panose="020B0604020202020204" pitchFamily="34" charset="0"/>
                <a:ea typeface="宋体" panose="02010600030101010101" pitchFamily="2" charset="-122"/>
              </a:rPr>
              <a:t>补</a:t>
            </a:r>
            <a:r>
              <a:rPr lang="en-US" altLang="zh-CN" dirty="0">
                <a:latin typeface="Arial" panose="020B0604020202020204" pitchFamily="34" charset="0"/>
                <a:ea typeface="宋体" panose="02010600030101010101" pitchFamily="2" charset="-122"/>
              </a:rPr>
              <a:t>= </a:t>
            </a:r>
            <a:r>
              <a:rPr kumimoji="1" lang="en-US" altLang="zh-CN" dirty="0">
                <a:solidFill>
                  <a:srgbClr val="CC0066"/>
                </a:solidFill>
                <a:latin typeface="Arial" panose="020B0604020202020204" pitchFamily="34" charset="0"/>
              </a:rPr>
              <a:t>0</a:t>
            </a: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10010</a:t>
            </a:r>
            <a:endParaRPr lang="en-US" altLang="zh-CN" dirty="0">
              <a:latin typeface="Arial" panose="020B0604020202020204" pitchFamily="34" charset="0"/>
              <a:ea typeface="宋体" panose="02010600030101010101" pitchFamily="2" charset="-122"/>
            </a:endParaRPr>
          </a:p>
          <a:p>
            <a:pPr>
              <a:lnSpc>
                <a:spcPct val="110000"/>
              </a:lnSpc>
              <a:spcBef>
                <a:spcPct val="20000"/>
              </a:spcBef>
              <a:buClr>
                <a:schemeClr val="bg2"/>
              </a:buClr>
              <a:buNone/>
              <a:defRPr/>
            </a:pPr>
            <a:r>
              <a:rPr lang="zh-CN" altLang="en-US" dirty="0">
                <a:latin typeface="Arial" panose="020B0604020202020204" pitchFamily="34" charset="0"/>
                <a:ea typeface="宋体" panose="02010600030101010101" pitchFamily="2" charset="-122"/>
              </a:rPr>
              <a:t>符号位为“</a:t>
            </a:r>
            <a:r>
              <a:rPr lang="en-US" altLang="zh-CN" dirty="0">
                <a:latin typeface="Arial" panose="020B0604020202020204" pitchFamily="34" charset="0"/>
                <a:ea typeface="宋体" panose="02010600030101010101" pitchFamily="2" charset="-122"/>
              </a:rPr>
              <a:t>0”</a:t>
            </a:r>
            <a:r>
              <a:rPr lang="zh-CN" altLang="en-US" dirty="0">
                <a:latin typeface="Arial" panose="020B0604020202020204" pitchFamily="34" charset="0"/>
                <a:ea typeface="宋体" panose="02010600030101010101" pitchFamily="2" charset="-122"/>
              </a:rPr>
              <a:t>，说明和为正数，</a:t>
            </a:r>
            <a:endParaRPr lang="en-US" altLang="zh-CN" dirty="0">
              <a:latin typeface="Arial" panose="020B0604020202020204" pitchFamily="34" charset="0"/>
              <a:ea typeface="宋体" panose="02010600030101010101" pitchFamily="2" charset="-122"/>
            </a:endParaRPr>
          </a:p>
          <a:p>
            <a:pPr>
              <a:lnSpc>
                <a:spcPct val="110000"/>
              </a:lnSpc>
              <a:spcBef>
                <a:spcPct val="20000"/>
              </a:spcBef>
              <a:buClr>
                <a:schemeClr val="bg2"/>
              </a:buClr>
              <a:buNone/>
              <a:defRPr/>
            </a:pPr>
            <a:r>
              <a:rPr lang="zh-CN" altLang="en-US" dirty="0">
                <a:latin typeface="Arial" panose="020B0604020202020204" pitchFamily="34" charset="0"/>
                <a:ea typeface="宋体" panose="02010600030101010101" pitchFamily="2" charset="-122"/>
              </a:rPr>
              <a:t>则</a:t>
            </a:r>
            <a:r>
              <a:rPr lang="en-US" altLang="zh-CN" dirty="0">
                <a:latin typeface="Arial" panose="020B0604020202020204" pitchFamily="34" charset="0"/>
                <a:ea typeface="宋体" panose="02010600030101010101" pitchFamily="2" charset="-122"/>
              </a:rPr>
              <a:t>X+Y=(+10010)</a:t>
            </a:r>
            <a:r>
              <a:rPr lang="en-US" altLang="zh-CN" baseline="-25000" dirty="0">
                <a:latin typeface="Arial" panose="020B0604020202020204" pitchFamily="34" charset="0"/>
              </a:rPr>
              <a:t>2</a:t>
            </a:r>
            <a:r>
              <a:rPr lang="en-US" altLang="zh-CN" dirty="0">
                <a:latin typeface="Arial" panose="020B0604020202020204" pitchFamily="34" charset="0"/>
                <a:ea typeface="宋体" panose="02010600030101010101" pitchFamily="2" charset="-122"/>
              </a:rPr>
              <a:t>=(+18)</a:t>
            </a:r>
            <a:r>
              <a:rPr lang="en-US" altLang="zh-CN" baseline="-25000" dirty="0">
                <a:latin typeface="Arial" panose="020B0604020202020204" pitchFamily="34" charset="0"/>
              </a:rPr>
              <a:t>10</a:t>
            </a:r>
            <a:endParaRPr lang="zh-CN" altLang="en-US" baseline="-25000" dirty="0">
              <a:latin typeface="Arial" panose="020B0604020202020204" pitchFamily="34" charset="0"/>
            </a:endParaRPr>
          </a:p>
        </p:txBody>
      </p:sp>
      <p:sp>
        <p:nvSpPr>
          <p:cNvPr id="14" name="Rectangle 3"/>
          <p:cNvSpPr txBox="1">
            <a:spLocks noChangeArrowheads="1"/>
          </p:cNvSpPr>
          <p:nvPr/>
        </p:nvSpPr>
        <p:spPr bwMode="auto">
          <a:xfrm>
            <a:off x="1415480" y="3433881"/>
            <a:ext cx="8640960" cy="1194957"/>
          </a:xfrm>
          <a:prstGeom prst="rect">
            <a:avLst/>
          </a:prstGeom>
          <a:noFill/>
          <a:ln w="9525">
            <a:noFill/>
            <a:miter lim="800000"/>
          </a:ln>
        </p:spPr>
        <p:txBody>
          <a:bodyPr/>
          <a:lstStyle/>
          <a:p>
            <a:pPr>
              <a:lnSpc>
                <a:spcPct val="110000"/>
              </a:lnSpc>
              <a:spcBef>
                <a:spcPct val="20000"/>
              </a:spcBef>
              <a:buClr>
                <a:schemeClr val="bg2"/>
              </a:buClr>
              <a:buNone/>
              <a:defRPr/>
            </a:pPr>
            <a:r>
              <a:rPr lang="zh-CN" altLang="en-US" kern="0" dirty="0">
                <a:latin typeface="Arial" panose="020B0604020202020204" pitchFamily="34" charset="0"/>
              </a:rPr>
              <a:t>解：由于</a:t>
            </a:r>
            <a:r>
              <a:rPr lang="en-US" altLang="zh-CN" kern="0" dirty="0">
                <a:latin typeface="Arial" panose="020B0604020202020204" pitchFamily="34" charset="0"/>
              </a:rPr>
              <a:t>X=(+1101)</a:t>
            </a:r>
            <a:r>
              <a:rPr lang="en-US" altLang="zh-CN" kern="0" baseline="-25000" dirty="0">
                <a:latin typeface="Arial" panose="020B0604020202020204" pitchFamily="34" charset="0"/>
              </a:rPr>
              <a:t>2</a:t>
            </a:r>
            <a:r>
              <a:rPr lang="en-US" altLang="zh-CN" kern="0" dirty="0">
                <a:latin typeface="Arial" panose="020B0604020202020204" pitchFamily="34" charset="0"/>
              </a:rPr>
              <a:t> =(+13)</a:t>
            </a:r>
            <a:r>
              <a:rPr lang="en-US" altLang="zh-CN" kern="0" baseline="-25000" dirty="0">
                <a:latin typeface="Arial" panose="020B0604020202020204" pitchFamily="34" charset="0"/>
              </a:rPr>
              <a:t>10</a:t>
            </a:r>
            <a:r>
              <a:rPr lang="zh-CN" altLang="en-US" kern="0" dirty="0">
                <a:latin typeface="Arial" panose="020B0604020202020204" pitchFamily="34" charset="0"/>
              </a:rPr>
              <a:t>，</a:t>
            </a:r>
            <a:r>
              <a:rPr lang="en-US" altLang="zh-CN" kern="0" dirty="0">
                <a:latin typeface="Arial" panose="020B0604020202020204" pitchFamily="34" charset="0"/>
              </a:rPr>
              <a:t> Y</a:t>
            </a:r>
            <a:r>
              <a:rPr lang="en-US" altLang="zh-CN" kern="0" baseline="-25000" dirty="0">
                <a:latin typeface="Arial" panose="020B0604020202020204" pitchFamily="34" charset="0"/>
              </a:rPr>
              <a:t> </a:t>
            </a:r>
            <a:r>
              <a:rPr lang="en-US" altLang="zh-CN" kern="0" dirty="0">
                <a:latin typeface="Arial" panose="020B0604020202020204" pitchFamily="34" charset="0"/>
              </a:rPr>
              <a:t>=(+0101)</a:t>
            </a:r>
            <a:r>
              <a:rPr lang="en-US" altLang="zh-CN" kern="0" baseline="-25000" dirty="0">
                <a:latin typeface="Arial" panose="020B0604020202020204" pitchFamily="34" charset="0"/>
              </a:rPr>
              <a:t> 2</a:t>
            </a:r>
            <a:r>
              <a:rPr lang="en-US" altLang="zh-CN" kern="0" dirty="0">
                <a:latin typeface="Arial" panose="020B0604020202020204" pitchFamily="34" charset="0"/>
              </a:rPr>
              <a:t> ==(+5)</a:t>
            </a:r>
            <a:r>
              <a:rPr lang="en-US" altLang="zh-CN" kern="0" baseline="-25000" dirty="0">
                <a:latin typeface="Arial" panose="020B0604020202020204" pitchFamily="34" charset="0"/>
              </a:rPr>
              <a:t>10 </a:t>
            </a:r>
            <a:r>
              <a:rPr lang="zh-CN" altLang="en-US" kern="0" baseline="-25000" dirty="0">
                <a:latin typeface="Arial" panose="020B0604020202020204" pitchFamily="34" charset="0"/>
              </a:rPr>
              <a:t>，</a:t>
            </a:r>
            <a:r>
              <a:rPr lang="en-US" altLang="zh-CN" kern="0" dirty="0">
                <a:latin typeface="Arial" panose="020B0604020202020204" pitchFamily="34" charset="0"/>
              </a:rPr>
              <a:t>13+5=18</a:t>
            </a:r>
            <a:r>
              <a:rPr lang="zh-CN" altLang="en-US" kern="0" dirty="0">
                <a:latin typeface="Arial" panose="020B0604020202020204" pitchFamily="34" charset="0"/>
              </a:rPr>
              <a:t>，所以必须用有效数字为</a:t>
            </a:r>
            <a:r>
              <a:rPr lang="en-US" altLang="zh-CN" kern="0" dirty="0">
                <a:latin typeface="Arial" panose="020B0604020202020204" pitchFamily="34" charset="0"/>
              </a:rPr>
              <a:t>5</a:t>
            </a:r>
            <a:r>
              <a:rPr lang="zh-CN" altLang="en-US" kern="0" dirty="0">
                <a:latin typeface="Arial" panose="020B0604020202020204" pitchFamily="34" charset="0"/>
              </a:rPr>
              <a:t>位的二进制数才能表示和，再加上</a:t>
            </a:r>
            <a:r>
              <a:rPr lang="en-US" altLang="zh-CN" kern="0" dirty="0">
                <a:latin typeface="Arial" panose="020B0604020202020204" pitchFamily="34" charset="0"/>
              </a:rPr>
              <a:t>1</a:t>
            </a:r>
            <a:r>
              <a:rPr lang="zh-CN" altLang="en-US" kern="0" dirty="0">
                <a:latin typeface="Arial" panose="020B0604020202020204" pitchFamily="34" charset="0"/>
              </a:rPr>
              <a:t>位符号位，则采用</a:t>
            </a:r>
            <a:r>
              <a:rPr lang="en-US" altLang="zh-CN" kern="0" dirty="0">
                <a:solidFill>
                  <a:srgbClr val="990033"/>
                </a:solidFill>
                <a:latin typeface="Arial" panose="020B0604020202020204" pitchFamily="34" charset="0"/>
              </a:rPr>
              <a:t>6</a:t>
            </a:r>
            <a:r>
              <a:rPr lang="zh-CN" altLang="en-US" kern="0" dirty="0">
                <a:latin typeface="Arial" panose="020B0604020202020204" pitchFamily="34" charset="0"/>
              </a:rPr>
              <a:t>位的二进制补码进行运算。</a:t>
            </a:r>
            <a:endParaRPr lang="en-US" altLang="zh-CN" kern="0" dirty="0">
              <a:latin typeface="Arial" panose="020B0604020202020204" pitchFamily="34" charset="0"/>
            </a:endParaRPr>
          </a:p>
        </p:txBody>
      </p:sp>
      <p:sp>
        <p:nvSpPr>
          <p:cNvPr id="15" name="Rectangle 3"/>
          <p:cNvSpPr txBox="1">
            <a:spLocks noChangeArrowheads="1"/>
          </p:cNvSpPr>
          <p:nvPr/>
        </p:nvSpPr>
        <p:spPr bwMode="auto">
          <a:xfrm>
            <a:off x="3251424" y="4545006"/>
            <a:ext cx="4399049" cy="923631"/>
          </a:xfrm>
          <a:prstGeom prst="rect">
            <a:avLst/>
          </a:prstGeom>
          <a:noFill/>
          <a:ln w="9525">
            <a:noFill/>
            <a:miter lim="800000"/>
          </a:ln>
        </p:spPr>
        <p:txBody>
          <a:bodyPr/>
          <a:lstStyle/>
          <a:p>
            <a:pPr marL="257175" indent="-257175">
              <a:lnSpc>
                <a:spcPct val="110000"/>
              </a:lnSpc>
              <a:spcBef>
                <a:spcPct val="20000"/>
              </a:spcBef>
              <a:buClr>
                <a:schemeClr val="bg2"/>
              </a:buClr>
              <a:buNone/>
              <a:defRPr/>
            </a:pPr>
            <a:r>
              <a:rPr lang="en-US" altLang="zh-CN" kern="0" dirty="0">
                <a:latin typeface="Arial" panose="020B0604020202020204" pitchFamily="34" charset="0"/>
              </a:rPr>
              <a:t>[X]</a:t>
            </a:r>
            <a:r>
              <a:rPr lang="zh-CN" altLang="en-US" kern="0" baseline="-25000" dirty="0">
                <a:latin typeface="Arial" panose="020B0604020202020204" pitchFamily="34" charset="0"/>
              </a:rPr>
              <a:t>补</a:t>
            </a:r>
            <a:r>
              <a:rPr lang="en-US" altLang="zh-CN" kern="0" dirty="0">
                <a:latin typeface="Arial" panose="020B0604020202020204" pitchFamily="34" charset="0"/>
              </a:rPr>
              <a:t>=</a:t>
            </a:r>
            <a:r>
              <a:rPr kumimoji="1" lang="en-US" altLang="zh-CN" kern="0" dirty="0">
                <a:solidFill>
                  <a:srgbClr val="CC0066"/>
                </a:solidFill>
                <a:latin typeface="Arial" panose="020B0604020202020204" pitchFamily="34" charset="0"/>
              </a:rPr>
              <a:t>0</a:t>
            </a:r>
            <a:r>
              <a:rPr kumimoji="1" lang="zh-CN" altLang="en-US" kern="0" dirty="0">
                <a:solidFill>
                  <a:srgbClr val="CC0066"/>
                </a:solidFill>
                <a:latin typeface="Arial" panose="020B0604020202020204" pitchFamily="34" charset="0"/>
              </a:rPr>
              <a:t> </a:t>
            </a:r>
            <a:r>
              <a:rPr lang="en-US" altLang="zh-CN" kern="0" dirty="0">
                <a:latin typeface="Arial" panose="020B0604020202020204" pitchFamily="34" charset="0"/>
              </a:rPr>
              <a:t>01101</a:t>
            </a:r>
            <a:r>
              <a:rPr lang="zh-CN" altLang="en-US" kern="0" dirty="0">
                <a:latin typeface="Arial" panose="020B0604020202020204" pitchFamily="34" charset="0"/>
              </a:rPr>
              <a:t>， </a:t>
            </a:r>
            <a:r>
              <a:rPr lang="en-US" altLang="zh-CN" kern="0" dirty="0">
                <a:latin typeface="Arial" panose="020B0604020202020204" pitchFamily="34" charset="0"/>
              </a:rPr>
              <a:t>[Y]</a:t>
            </a:r>
            <a:r>
              <a:rPr lang="zh-CN" altLang="en-US" kern="0" baseline="-25000" dirty="0">
                <a:latin typeface="Arial" panose="020B0604020202020204" pitchFamily="34" charset="0"/>
              </a:rPr>
              <a:t>补</a:t>
            </a:r>
            <a:r>
              <a:rPr lang="en-US" altLang="zh-CN" kern="0" dirty="0">
                <a:latin typeface="Arial" panose="020B0604020202020204" pitchFamily="34" charset="0"/>
              </a:rPr>
              <a:t>=</a:t>
            </a:r>
            <a:r>
              <a:rPr kumimoji="1" lang="en-US" altLang="zh-CN" kern="0" dirty="0">
                <a:solidFill>
                  <a:srgbClr val="CC0066"/>
                </a:solidFill>
                <a:latin typeface="Arial" panose="020B0604020202020204" pitchFamily="34" charset="0"/>
              </a:rPr>
              <a:t>0</a:t>
            </a:r>
            <a:r>
              <a:rPr kumimoji="1" lang="zh-CN" altLang="en-US" kern="0" dirty="0">
                <a:solidFill>
                  <a:srgbClr val="CC0066"/>
                </a:solidFill>
                <a:latin typeface="Arial" panose="020B0604020202020204" pitchFamily="34" charset="0"/>
              </a:rPr>
              <a:t> </a:t>
            </a:r>
            <a:r>
              <a:rPr lang="en-US" altLang="zh-CN" kern="0" dirty="0">
                <a:latin typeface="Arial" panose="020B0604020202020204" pitchFamily="34" charset="0"/>
              </a:rPr>
              <a:t>00101</a:t>
            </a:r>
            <a:r>
              <a:rPr lang="zh-CN" altLang="en-US" kern="0" dirty="0">
                <a:latin typeface="Arial" panose="020B0604020202020204" pitchFamily="34" charset="0"/>
              </a:rPr>
              <a:t>，</a:t>
            </a:r>
            <a:endParaRPr lang="en-US" altLang="zh-CN" kern="0" dirty="0">
              <a:latin typeface="Arial" panose="020B0604020202020204" pitchFamily="34" charset="0"/>
            </a:endParaRPr>
          </a:p>
          <a:p>
            <a:pPr marL="257175" indent="-257175">
              <a:lnSpc>
                <a:spcPct val="110000"/>
              </a:lnSpc>
              <a:spcBef>
                <a:spcPct val="20000"/>
              </a:spcBef>
              <a:buClr>
                <a:schemeClr val="bg2"/>
              </a:buClr>
              <a:buNone/>
              <a:defRPr/>
            </a:pPr>
            <a:r>
              <a:rPr lang="en-US" altLang="zh-CN" kern="0" dirty="0">
                <a:latin typeface="Arial" panose="020B0604020202020204" pitchFamily="34" charset="0"/>
              </a:rPr>
              <a:t>[X]</a:t>
            </a:r>
            <a:r>
              <a:rPr lang="zh-CN" altLang="en-US" kern="0" baseline="-25000" dirty="0">
                <a:latin typeface="Arial" panose="020B0604020202020204" pitchFamily="34" charset="0"/>
              </a:rPr>
              <a:t>补</a:t>
            </a:r>
            <a:r>
              <a:rPr lang="en-US" altLang="zh-CN" kern="0" dirty="0">
                <a:latin typeface="Arial" panose="020B0604020202020204" pitchFamily="34" charset="0"/>
              </a:rPr>
              <a:t>+</a:t>
            </a:r>
            <a:r>
              <a:rPr lang="zh-CN" altLang="en-US" kern="0" dirty="0">
                <a:latin typeface="Arial" panose="020B0604020202020204" pitchFamily="34" charset="0"/>
              </a:rPr>
              <a:t> </a:t>
            </a:r>
            <a:r>
              <a:rPr lang="en-US" altLang="zh-CN" kern="0" dirty="0">
                <a:latin typeface="Arial" panose="020B0604020202020204" pitchFamily="34" charset="0"/>
              </a:rPr>
              <a:t>[Y]</a:t>
            </a:r>
            <a:r>
              <a:rPr lang="zh-CN" altLang="en-US" kern="0" baseline="-25000" dirty="0">
                <a:latin typeface="Arial" panose="020B0604020202020204" pitchFamily="34" charset="0"/>
              </a:rPr>
              <a:t>补</a:t>
            </a:r>
            <a:r>
              <a:rPr lang="en-US" altLang="zh-CN" kern="0" dirty="0">
                <a:latin typeface="Arial" panose="020B0604020202020204" pitchFamily="34" charset="0"/>
              </a:rPr>
              <a:t>=</a:t>
            </a:r>
            <a:r>
              <a:rPr kumimoji="1" lang="en-US" altLang="zh-CN" kern="0" dirty="0">
                <a:solidFill>
                  <a:srgbClr val="CC0066"/>
                </a:solidFill>
                <a:latin typeface="Arial" panose="020B0604020202020204" pitchFamily="34" charset="0"/>
              </a:rPr>
              <a:t>0</a:t>
            </a:r>
            <a:r>
              <a:rPr lang="zh-CN" altLang="en-US" kern="0" dirty="0">
                <a:latin typeface="Arial" panose="020B0604020202020204" pitchFamily="34" charset="0"/>
              </a:rPr>
              <a:t> </a:t>
            </a:r>
            <a:r>
              <a:rPr lang="en-US" altLang="zh-CN" kern="0" dirty="0">
                <a:latin typeface="Arial" panose="020B0604020202020204" pitchFamily="34" charset="0"/>
              </a:rPr>
              <a:t>01101 + </a:t>
            </a:r>
            <a:r>
              <a:rPr kumimoji="1" lang="en-US" altLang="zh-CN" kern="0" dirty="0">
                <a:solidFill>
                  <a:srgbClr val="CC0066"/>
                </a:solidFill>
                <a:latin typeface="Arial" panose="020B0604020202020204" pitchFamily="34" charset="0"/>
              </a:rPr>
              <a:t>0</a:t>
            </a:r>
            <a:r>
              <a:rPr kumimoji="1" lang="zh-CN" altLang="en-US" kern="0" dirty="0">
                <a:solidFill>
                  <a:srgbClr val="CC0066"/>
                </a:solidFill>
                <a:latin typeface="Arial" panose="020B0604020202020204" pitchFamily="34" charset="0"/>
              </a:rPr>
              <a:t> </a:t>
            </a:r>
            <a:r>
              <a:rPr lang="en-US" altLang="zh-CN" kern="0" dirty="0">
                <a:latin typeface="Arial" panose="020B0604020202020204" pitchFamily="34" charset="0"/>
              </a:rPr>
              <a:t>00101 =</a:t>
            </a:r>
            <a:r>
              <a:rPr kumimoji="1" lang="en-US" altLang="zh-CN" kern="0" dirty="0">
                <a:solidFill>
                  <a:srgbClr val="CC0066"/>
                </a:solidFill>
                <a:latin typeface="Arial" panose="020B0604020202020204" pitchFamily="34" charset="0"/>
              </a:rPr>
              <a:t>0</a:t>
            </a:r>
            <a:r>
              <a:rPr lang="en-US" altLang="zh-CN" kern="0" dirty="0">
                <a:latin typeface="Arial" panose="020B0604020202020204" pitchFamily="34" charset="0"/>
              </a:rPr>
              <a:t> 10010</a:t>
            </a:r>
            <a:endParaRPr lang="en-US" altLang="zh-CN" kern="0" dirty="0">
              <a:latin typeface="Arial" panose="020B0604020202020204" pitchFamily="34" charset="0"/>
            </a:endParaRPr>
          </a:p>
        </p:txBody>
      </p:sp>
      <p:sp>
        <p:nvSpPr>
          <p:cNvPr id="2" name="矩形 1"/>
          <p:cNvSpPr/>
          <p:nvPr/>
        </p:nvSpPr>
        <p:spPr>
          <a:xfrm>
            <a:off x="8256240" y="4679039"/>
            <a:ext cx="1923925" cy="327782"/>
          </a:xfrm>
          <a:prstGeom prst="rect">
            <a:avLst/>
          </a:prstGeom>
        </p:spPr>
        <p:txBody>
          <a:bodyPr wrap="none">
            <a:spAutoFit/>
          </a:bodyPr>
          <a:lstStyle/>
          <a:p>
            <a:pPr>
              <a:buNone/>
            </a:pPr>
            <a:r>
              <a:rPr lang="en-US" altLang="zh-CN" kern="0" dirty="0">
                <a:latin typeface="Arial" panose="020B0604020202020204" pitchFamily="34" charset="0"/>
              </a:rPr>
              <a:t>[-Y]</a:t>
            </a:r>
            <a:r>
              <a:rPr lang="zh-CN" altLang="en-US" kern="0" baseline="-25000" dirty="0">
                <a:latin typeface="Arial" panose="020B0604020202020204" pitchFamily="34" charset="0"/>
              </a:rPr>
              <a:t>补</a:t>
            </a:r>
            <a:r>
              <a:rPr lang="en-US" altLang="zh-CN" kern="0" dirty="0">
                <a:latin typeface="Arial" panose="020B0604020202020204" pitchFamily="34" charset="0"/>
              </a:rPr>
              <a:t>=</a:t>
            </a:r>
            <a:r>
              <a:rPr kumimoji="1" lang="en-US" altLang="zh-CN" kern="0" dirty="0">
                <a:solidFill>
                  <a:srgbClr val="CC0066"/>
                </a:solidFill>
                <a:latin typeface="Arial" panose="020B0604020202020204" pitchFamily="34" charset="0"/>
              </a:rPr>
              <a:t>1 11</a:t>
            </a:r>
            <a:r>
              <a:rPr lang="en-US" altLang="zh-CN" kern="0" dirty="0">
                <a:latin typeface="Arial" panose="020B0604020202020204" pitchFamily="34" charset="0"/>
              </a:rPr>
              <a:t>011</a:t>
            </a:r>
            <a:r>
              <a:rPr lang="zh-CN" altLang="en-US" kern="0" dirty="0">
                <a:latin typeface="Arial" panose="020B0604020202020204" pitchFamily="34" charset="0"/>
              </a:rPr>
              <a:t>，</a:t>
            </a:r>
            <a:endParaRPr lang="zh-CN" altLang="en-US" dirty="0"/>
          </a:p>
        </p:txBody>
      </p:sp>
      <p:sp>
        <p:nvSpPr>
          <p:cNvPr id="3" name="矩形 2"/>
          <p:cNvSpPr/>
          <p:nvPr/>
        </p:nvSpPr>
        <p:spPr>
          <a:xfrm>
            <a:off x="8260578" y="2708643"/>
            <a:ext cx="1404744" cy="401905"/>
          </a:xfrm>
          <a:prstGeom prst="rect">
            <a:avLst/>
          </a:prstGeom>
        </p:spPr>
        <p:txBody>
          <a:bodyPr wrap="none">
            <a:spAutoFit/>
          </a:bodyPr>
          <a:lstStyle/>
          <a:p>
            <a:pPr>
              <a:lnSpc>
                <a:spcPct val="110000"/>
              </a:lnSpc>
              <a:buNone/>
            </a:pPr>
            <a:r>
              <a:rPr lang="en-US" altLang="zh-CN" sz="2000" dirty="0"/>
              <a:t>[X-Y</a:t>
            </a:r>
            <a:r>
              <a:rPr lang="en-US" altLang="zh-CN" sz="2000" baseline="-25000" dirty="0"/>
              <a:t> </a:t>
            </a:r>
            <a:r>
              <a:rPr lang="en-US" altLang="zh-CN" sz="2000" dirty="0"/>
              <a:t>]</a:t>
            </a:r>
            <a:r>
              <a:rPr lang="zh-CN" altLang="en-US" sz="2000" baseline="-25000" dirty="0"/>
              <a:t>补</a:t>
            </a:r>
            <a:r>
              <a:rPr lang="en-US" altLang="zh-CN" sz="2000" dirty="0"/>
              <a:t>=</a:t>
            </a:r>
            <a:r>
              <a:rPr lang="zh-CN" altLang="en-US" sz="2000" dirty="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7813"/>
                                        </p:tgtEl>
                                        <p:attrNameLst>
                                          <p:attrName>style.visibility</p:attrName>
                                        </p:attrNameLst>
                                      </p:cBhvr>
                                      <p:to>
                                        <p:strVal val="visible"/>
                                      </p:to>
                                    </p:set>
                                    <p:anim calcmode="lin" valueType="num">
                                      <p:cBhvr additive="base">
                                        <p:cTn id="25" dur="500" fill="hold"/>
                                        <p:tgtEl>
                                          <p:spTgt spid="247813"/>
                                        </p:tgtEl>
                                        <p:attrNameLst>
                                          <p:attrName>ppt_x</p:attrName>
                                        </p:attrNameLst>
                                      </p:cBhvr>
                                      <p:tavLst>
                                        <p:tav tm="0">
                                          <p:val>
                                            <p:strVal val="0-#ppt_w/2"/>
                                          </p:val>
                                        </p:tav>
                                        <p:tav tm="100000">
                                          <p:val>
                                            <p:strVal val="#ppt_x"/>
                                          </p:val>
                                        </p:tav>
                                      </p:tavLst>
                                    </p:anim>
                                    <p:anim calcmode="lin" valueType="num">
                                      <p:cBhvr additive="base">
                                        <p:cTn id="26"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P spid="247813" grpId="0"/>
      <p:bldP spid="14" grpId="0"/>
      <p:bldP spid="15" grpId="0"/>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701734" y="735481"/>
            <a:ext cx="4338482" cy="426844"/>
          </a:xfrm>
          <a:prstGeom prst="rect">
            <a:avLst/>
          </a:prstGeom>
          <a:noFill/>
          <a:ln w="9525">
            <a:noFill/>
            <a:miter lim="800000"/>
          </a:ln>
        </p:spPr>
        <p:txBody>
          <a:bodyPr/>
          <a:lstStyle/>
          <a:p>
            <a:pPr algn="ctr">
              <a:lnSpc>
                <a:spcPct val="87000"/>
              </a:lnSpc>
              <a:buNone/>
            </a:pPr>
            <a:r>
              <a:rPr lang="zh-CN" altLang="en-US" sz="2800" dirty="0">
                <a:latin typeface="微软雅黑" panose="020B0503020204020204" pitchFamily="34" charset="-122"/>
                <a:ea typeface="微软雅黑" panose="020B0503020204020204" pitchFamily="34" charset="-122"/>
                <a:cs typeface="楷体_GB2312"/>
              </a:rPr>
              <a:t>第二部分：数制与运算</a:t>
            </a:r>
            <a:endParaRPr lang="zh-CN" altLang="en-US" sz="2800" dirty="0">
              <a:latin typeface="微软雅黑" panose="020B0503020204020204" pitchFamily="34" charset="-122"/>
              <a:ea typeface="微软雅黑" panose="020B0503020204020204" pitchFamily="34" charset="-122"/>
              <a:cs typeface="楷体_GB2312"/>
            </a:endParaRPr>
          </a:p>
        </p:txBody>
      </p:sp>
      <p:sp>
        <p:nvSpPr>
          <p:cNvPr id="13" name="Rectangle 13"/>
          <p:cNvSpPr>
            <a:spLocks noChangeArrowheads="1"/>
          </p:cNvSpPr>
          <p:nvPr/>
        </p:nvSpPr>
        <p:spPr bwMode="auto">
          <a:xfrm>
            <a:off x="4295800" y="1412776"/>
            <a:ext cx="4050449" cy="5256584"/>
          </a:xfrm>
          <a:prstGeom prst="rect">
            <a:avLst/>
          </a:prstGeom>
          <a:noFill/>
          <a:ln w="28575">
            <a:noFill/>
            <a:miter lim="800000"/>
          </a:ln>
        </p:spPr>
        <p:txBody>
          <a:bodyPr wrap="square" lIns="47625" tIns="99900" rIns="47625" bIns="99900">
            <a:noAutofit/>
          </a:bodyPr>
          <a:lstStyle/>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定点数表示及运算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浮点数表示及运算</a:t>
            </a:r>
            <a:endParaRPr lang="en-US" altLang="zh-CN" dirty="0">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000000"/>
                </a:solidFill>
                <a:latin typeface="微软雅黑" panose="020B0503020204020204" pitchFamily="34" charset="-122"/>
                <a:ea typeface="微软雅黑" panose="020B0503020204020204" pitchFamily="34" charset="-122"/>
              </a:rPr>
              <a:t>非数值数据的表示</a:t>
            </a:r>
            <a:endParaRPr lang="en-US" altLang="zh-CN"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布尔代数简介</a:t>
            </a:r>
            <a:endParaRPr lang="en-US" altLang="zh-CN" sz="150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881541" y="1402184"/>
            <a:ext cx="4158462" cy="3034928"/>
          </a:xfrm>
          <a:prstGeom prst="rect">
            <a:avLst/>
          </a:prstGeom>
          <a:noFill/>
          <a:ln w="1905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lstStyle/>
          <a:p>
            <a:pPr algn="ctr">
              <a:lnSpc>
                <a:spcPct val="100000"/>
              </a:lnSpc>
              <a:spcBef>
                <a:spcPct val="0"/>
              </a:spcBef>
              <a:buClrTx/>
              <a:buSzTx/>
              <a:buNone/>
            </a:pPr>
            <a:endParaRPr lang="zh-CN" altLang="en-US" b="0" dirty="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91544" y="4077072"/>
            <a:ext cx="7992888" cy="2147407"/>
            <a:chOff x="2963653" y="4449945"/>
            <a:chExt cx="6179344" cy="1643351"/>
          </a:xfrm>
        </p:grpSpPr>
        <p:sp>
          <p:nvSpPr>
            <p:cNvPr id="179206" name="Text Box 6"/>
            <p:cNvSpPr txBox="1">
              <a:spLocks noChangeArrowheads="1"/>
            </p:cNvSpPr>
            <p:nvPr/>
          </p:nvSpPr>
          <p:spPr bwMode="auto">
            <a:xfrm>
              <a:off x="4097706" y="4719921"/>
              <a:ext cx="3511153" cy="313163"/>
            </a:xfrm>
            <a:prstGeom prst="rect">
              <a:avLst/>
            </a:prstGeom>
            <a:noFill/>
            <a:ln w="12700" algn="ctr">
              <a:noFill/>
              <a:miter lim="800000"/>
            </a:ln>
            <a:effectLst/>
          </p:spPr>
          <p:txBody>
            <a:bodyPr lIns="47625" tIns="19050" rIns="47625" bIns="19050">
              <a:spAutoFit/>
            </a:bodyPr>
            <a:lstStyle/>
            <a:p>
              <a:pPr marL="501015" indent="-145415">
                <a:spcBef>
                  <a:spcPct val="50000"/>
                </a:spcBef>
                <a:buNone/>
              </a:pPr>
              <a:endParaRPr lang="en-US" altLang="zh-CN" sz="2100">
                <a:solidFill>
                  <a:schemeClr val="accent2"/>
                </a:solidFill>
              </a:endParaRPr>
            </a:p>
          </p:txBody>
        </p:sp>
        <p:pic>
          <p:nvPicPr>
            <p:cNvPr id="179218" name="Picture 18"/>
            <p:cNvPicPr>
              <a:picLocks noChangeAspect="1" noChangeArrowheads="1"/>
            </p:cNvPicPr>
            <p:nvPr/>
          </p:nvPicPr>
          <p:blipFill>
            <a:blip r:embed="rId1" cstate="print"/>
            <a:srcRect/>
            <a:stretch>
              <a:fillRect/>
            </a:stretch>
          </p:blipFill>
          <p:spPr bwMode="auto">
            <a:xfrm>
              <a:off x="2963653" y="4449945"/>
              <a:ext cx="6179344" cy="792956"/>
            </a:xfrm>
            <a:prstGeom prst="rect">
              <a:avLst/>
            </a:prstGeom>
            <a:noFill/>
            <a:ln w="9525">
              <a:noFill/>
              <a:miter lim="800000"/>
              <a:headEnd/>
              <a:tailEnd/>
            </a:ln>
          </p:spPr>
        </p:pic>
        <p:sp>
          <p:nvSpPr>
            <p:cNvPr id="9" name="左大括号 8"/>
            <p:cNvSpPr/>
            <p:nvPr/>
          </p:nvSpPr>
          <p:spPr bwMode="auto">
            <a:xfrm rot="16200000">
              <a:off x="4664841" y="4098905"/>
              <a:ext cx="270030" cy="2484276"/>
            </a:xfrm>
            <a:prstGeom prst="leftBrace">
              <a:avLst>
                <a:gd name="adj1" fmla="val 57808"/>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sp>
          <p:nvSpPr>
            <p:cNvPr id="10" name="左大括号 9"/>
            <p:cNvSpPr/>
            <p:nvPr/>
          </p:nvSpPr>
          <p:spPr bwMode="auto">
            <a:xfrm rot="16200000">
              <a:off x="7797189" y="4206917"/>
              <a:ext cx="270030" cy="2268252"/>
            </a:xfrm>
            <a:prstGeom prst="leftBrace">
              <a:avLst>
                <a:gd name="adj1" fmla="val 57808"/>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sp>
          <p:nvSpPr>
            <p:cNvPr id="11" name="左大括号 10"/>
            <p:cNvSpPr/>
            <p:nvPr/>
          </p:nvSpPr>
          <p:spPr bwMode="auto">
            <a:xfrm rot="16200000">
              <a:off x="6285021" y="5017007"/>
              <a:ext cx="270030" cy="648072"/>
            </a:xfrm>
            <a:prstGeom prst="leftBrace">
              <a:avLst>
                <a:gd name="adj1" fmla="val 57808"/>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sp>
          <p:nvSpPr>
            <p:cNvPr id="12" name="左大括号 11"/>
            <p:cNvSpPr/>
            <p:nvPr/>
          </p:nvSpPr>
          <p:spPr bwMode="auto">
            <a:xfrm rot="16200000">
              <a:off x="3152673" y="5071013"/>
              <a:ext cx="270030" cy="540060"/>
            </a:xfrm>
            <a:prstGeom prst="leftBrace">
              <a:avLst>
                <a:gd name="adj1" fmla="val 57808"/>
                <a:gd name="adj2" fmla="val 50344"/>
              </a:avLst>
            </a:prstGeom>
            <a:noFill/>
            <a:ln w="6350" cap="flat" cmpd="sng" algn="ctr">
              <a:solidFill>
                <a:schemeClr val="tx1"/>
              </a:solidFill>
              <a:prstDash val="solid"/>
              <a:round/>
              <a:headEnd type="none" w="med" len="med"/>
              <a:tailEnd type="none" w="med" len="med"/>
            </a:ln>
            <a:effectLst/>
          </p:spPr>
          <p:txBody>
            <a:bodyPr rtlCol="0" anchor="ctr"/>
            <a:lstStyle/>
            <a:p>
              <a:pPr algn="ctr"/>
              <a:endParaRPr lang="zh-CN" altLang="en-US"/>
            </a:p>
          </p:txBody>
        </p:sp>
        <p:sp>
          <p:nvSpPr>
            <p:cNvPr id="13" name="TextBox 12"/>
            <p:cNvSpPr txBox="1"/>
            <p:nvPr/>
          </p:nvSpPr>
          <p:spPr>
            <a:xfrm>
              <a:off x="6204012" y="5530064"/>
              <a:ext cx="648072" cy="327782"/>
            </a:xfrm>
            <a:prstGeom prst="rect">
              <a:avLst/>
            </a:prstGeom>
            <a:noFill/>
          </p:spPr>
          <p:txBody>
            <a:bodyPr wrap="square" rtlCol="0">
              <a:spAutoFit/>
            </a:bodyPr>
            <a:lstStyle/>
            <a:p>
              <a:pPr>
                <a:buNone/>
              </a:pPr>
              <a:r>
                <a:rPr lang="zh-CN" altLang="en-US" dirty="0">
                  <a:solidFill>
                    <a:schemeClr val="accent2"/>
                  </a:solidFill>
                </a:rPr>
                <a:t>数符</a:t>
              </a:r>
              <a:endParaRPr lang="zh-CN" altLang="en-US" dirty="0">
                <a:solidFill>
                  <a:schemeClr val="accent2"/>
                </a:solidFill>
              </a:endParaRPr>
            </a:p>
          </p:txBody>
        </p:sp>
        <p:sp>
          <p:nvSpPr>
            <p:cNvPr id="14" name="TextBox 13"/>
            <p:cNvSpPr txBox="1"/>
            <p:nvPr/>
          </p:nvSpPr>
          <p:spPr>
            <a:xfrm>
              <a:off x="7338138" y="5530065"/>
              <a:ext cx="1404156" cy="563231"/>
            </a:xfrm>
            <a:prstGeom prst="rect">
              <a:avLst/>
            </a:prstGeom>
            <a:noFill/>
          </p:spPr>
          <p:txBody>
            <a:bodyPr wrap="square" rtlCol="0">
              <a:spAutoFit/>
            </a:bodyPr>
            <a:lstStyle/>
            <a:p>
              <a:pPr>
                <a:buNone/>
              </a:pPr>
              <a:r>
                <a:rPr lang="zh-CN" altLang="en-US" dirty="0">
                  <a:solidFill>
                    <a:schemeClr val="accent2"/>
                  </a:solidFill>
                </a:rPr>
                <a:t>尾数的数值部分</a:t>
              </a:r>
              <a:endParaRPr lang="zh-CN" altLang="en-US" dirty="0">
                <a:solidFill>
                  <a:schemeClr val="accent2"/>
                </a:solidFill>
              </a:endParaRPr>
            </a:p>
          </p:txBody>
        </p:sp>
        <p:sp>
          <p:nvSpPr>
            <p:cNvPr id="15" name="TextBox 14"/>
            <p:cNvSpPr txBox="1"/>
            <p:nvPr/>
          </p:nvSpPr>
          <p:spPr>
            <a:xfrm>
              <a:off x="3017658" y="5530065"/>
              <a:ext cx="565778" cy="563231"/>
            </a:xfrm>
            <a:prstGeom prst="rect">
              <a:avLst/>
            </a:prstGeom>
            <a:noFill/>
          </p:spPr>
          <p:txBody>
            <a:bodyPr wrap="square" rtlCol="0">
              <a:spAutoFit/>
            </a:bodyPr>
            <a:lstStyle/>
            <a:p>
              <a:pPr>
                <a:buNone/>
              </a:pPr>
              <a:r>
                <a:rPr lang="zh-CN" altLang="en-US" dirty="0">
                  <a:solidFill>
                    <a:srgbClr val="FF0000"/>
                  </a:solidFill>
                </a:rPr>
                <a:t>阶符</a:t>
              </a:r>
              <a:endParaRPr lang="zh-CN" altLang="en-US" dirty="0">
                <a:solidFill>
                  <a:srgbClr val="FF0000"/>
                </a:solidFill>
              </a:endParaRPr>
            </a:p>
          </p:txBody>
        </p:sp>
        <p:sp>
          <p:nvSpPr>
            <p:cNvPr id="16" name="TextBox 15"/>
            <p:cNvSpPr txBox="1"/>
            <p:nvPr/>
          </p:nvSpPr>
          <p:spPr>
            <a:xfrm>
              <a:off x="4097778" y="5530065"/>
              <a:ext cx="1404156" cy="563231"/>
            </a:xfrm>
            <a:prstGeom prst="rect">
              <a:avLst/>
            </a:prstGeom>
            <a:noFill/>
          </p:spPr>
          <p:txBody>
            <a:bodyPr wrap="square" rtlCol="0">
              <a:spAutoFit/>
            </a:bodyPr>
            <a:lstStyle/>
            <a:p>
              <a:pPr>
                <a:buNone/>
              </a:pPr>
              <a:r>
                <a:rPr lang="zh-CN" altLang="en-US" dirty="0">
                  <a:solidFill>
                    <a:schemeClr val="accent2"/>
                  </a:solidFill>
                </a:rPr>
                <a:t>阶码的数值部分</a:t>
              </a:r>
              <a:endParaRPr lang="zh-CN" altLang="en-US" dirty="0">
                <a:solidFill>
                  <a:schemeClr val="accent2"/>
                </a:solidFill>
              </a:endParaRPr>
            </a:p>
          </p:txBody>
        </p:sp>
      </p:grpSp>
      <p:sp>
        <p:nvSpPr>
          <p:cNvPr id="179202" name="Rectangle 2"/>
          <p:cNvSpPr>
            <a:spLocks noGrp="1" noChangeArrowheads="1"/>
          </p:cNvSpPr>
          <p:nvPr>
            <p:ph type="title" idx="4294967295"/>
          </p:nvPr>
        </p:nvSpPr>
        <p:spPr>
          <a:xfrm>
            <a:off x="30477" y="253234"/>
            <a:ext cx="10515600" cy="372603"/>
          </a:xfrm>
        </p:spPr>
        <p:txBody>
          <a:bodyPr/>
          <a:lstStyle/>
          <a:p>
            <a:r>
              <a:rPr lang="zh-CN" altLang="en-US" sz="2400" dirty="0">
                <a:latin typeface="+mn-lt"/>
                <a:cs typeface="Times New Roman" panose="02020603050405020304" pitchFamily="18" charset="0"/>
              </a:rPr>
              <a:t> 浮点数表示</a:t>
            </a:r>
            <a:endParaRPr lang="en-US" altLang="zh-CN" sz="2400" dirty="0">
              <a:latin typeface="+mn-lt"/>
              <a:cs typeface="Times New Roman" panose="02020603050405020304" pitchFamily="18" charset="0"/>
            </a:endParaRPr>
          </a:p>
        </p:txBody>
      </p:sp>
      <p:sp>
        <p:nvSpPr>
          <p:cNvPr id="5" name="内容占位符 4"/>
          <p:cNvSpPr/>
          <p:nvPr/>
        </p:nvSpPr>
        <p:spPr bwMode="white">
          <a:xfrm>
            <a:off x="96915" y="701962"/>
            <a:ext cx="7643092" cy="1998725"/>
          </a:xfrm>
          <a:prstGeom prst="rect">
            <a:avLst/>
          </a:prstGeom>
          <a:noFill/>
          <a:ln w="9525">
            <a:noFill/>
            <a:miter lim="800000"/>
          </a:ln>
        </p:spPr>
        <p:txBody>
          <a:bodyPr/>
          <a:lstStyle/>
          <a:p>
            <a:pPr marL="213360" indent="-213360">
              <a:lnSpc>
                <a:spcPct val="100000"/>
              </a:lnSpc>
              <a:spcBef>
                <a:spcPct val="10000"/>
              </a:spcBef>
              <a:spcAft>
                <a:spcPct val="10000"/>
              </a:spcAft>
              <a:buClr>
                <a:srgbClr val="FF0000"/>
              </a:buClr>
              <a:buFont typeface="Wingdings" panose="05000000000000000000" pitchFamily="2" charset="2"/>
              <a:buChar char="v"/>
            </a:pPr>
            <a:r>
              <a:rPr lang="zh-CN" altLang="en-US" sz="2000" dirty="0"/>
              <a:t>浮点数的一般表示法：分为阶码和尾数两个部分</a:t>
            </a:r>
            <a:endParaRPr lang="en-US" altLang="zh-CN" sz="2000" dirty="0"/>
          </a:p>
          <a:p>
            <a:pPr marL="556260" lvl="1" indent="-213360">
              <a:lnSpc>
                <a:spcPct val="100000"/>
              </a:lnSpc>
              <a:spcBef>
                <a:spcPct val="10000"/>
              </a:spcBef>
              <a:spcAft>
                <a:spcPct val="10000"/>
              </a:spcAft>
              <a:buClr>
                <a:srgbClr val="FF0000"/>
              </a:buClr>
            </a:pPr>
            <a:r>
              <a:rPr lang="zh-CN" altLang="en-US" sz="2000" dirty="0"/>
              <a:t>阶码：采用定点整数表示，在计算机中用移码表示</a:t>
            </a:r>
            <a:endParaRPr lang="en-US" altLang="zh-CN" sz="2000" dirty="0"/>
          </a:p>
          <a:p>
            <a:pPr marL="556260" lvl="1" indent="-213360">
              <a:lnSpc>
                <a:spcPct val="100000"/>
              </a:lnSpc>
              <a:spcBef>
                <a:spcPct val="10000"/>
              </a:spcBef>
              <a:spcAft>
                <a:spcPct val="10000"/>
              </a:spcAft>
              <a:buClr>
                <a:srgbClr val="FF0000"/>
              </a:buClr>
            </a:pPr>
            <a:r>
              <a:rPr lang="zh-CN" altLang="en-US" sz="2000" dirty="0"/>
              <a:t>例：尾数：采用定点小数表示，在计算机中用原码或补码表示</a:t>
            </a:r>
            <a:endParaRPr lang="en-US" altLang="zh-CN" sz="2000" dirty="0"/>
          </a:p>
          <a:p>
            <a:pPr marL="556260" lvl="1" indent="-213360">
              <a:lnSpc>
                <a:spcPct val="100000"/>
              </a:lnSpc>
              <a:spcBef>
                <a:spcPct val="10000"/>
              </a:spcBef>
              <a:spcAft>
                <a:spcPct val="10000"/>
              </a:spcAft>
              <a:buClr>
                <a:srgbClr val="FF0000"/>
              </a:buClr>
            </a:pPr>
            <a:endParaRPr lang="en-US" altLang="zh-CN" sz="2000" dirty="0"/>
          </a:p>
          <a:p>
            <a:pPr marL="556260" lvl="1" indent="-213360">
              <a:lnSpc>
                <a:spcPct val="100000"/>
              </a:lnSpc>
              <a:spcBef>
                <a:spcPct val="10000"/>
              </a:spcBef>
              <a:spcAft>
                <a:spcPct val="10000"/>
              </a:spcAft>
              <a:buClr>
                <a:srgbClr val="FF0000"/>
              </a:buClr>
            </a:pPr>
            <a:endParaRPr lang="en-US" altLang="zh-CN" sz="2000" dirty="0"/>
          </a:p>
          <a:p>
            <a:pPr marL="556260" lvl="1" indent="-213360">
              <a:lnSpc>
                <a:spcPct val="100000"/>
              </a:lnSpc>
              <a:spcBef>
                <a:spcPct val="10000"/>
              </a:spcBef>
              <a:spcAft>
                <a:spcPct val="10000"/>
              </a:spcAft>
              <a:buClr>
                <a:srgbClr val="FF0000"/>
              </a:buClr>
              <a:buNone/>
            </a:pPr>
            <a:r>
              <a:rPr lang="en-US" altLang="zh-CN" sz="2000" dirty="0"/>
              <a:t>    </a:t>
            </a:r>
            <a:r>
              <a:rPr lang="zh-CN" altLang="en-US" sz="2000" dirty="0"/>
              <a:t>阶码：</a:t>
            </a:r>
            <a:r>
              <a:rPr lang="en-US" altLang="zh-CN" sz="2000" dirty="0"/>
              <a:t>01000</a:t>
            </a:r>
            <a:endParaRPr lang="en-US" altLang="zh-CN" sz="2000" dirty="0"/>
          </a:p>
          <a:p>
            <a:pPr marL="556260" lvl="1" indent="-213360">
              <a:lnSpc>
                <a:spcPct val="100000"/>
              </a:lnSpc>
              <a:spcBef>
                <a:spcPct val="10000"/>
              </a:spcBef>
              <a:spcAft>
                <a:spcPct val="10000"/>
              </a:spcAft>
              <a:buClr>
                <a:srgbClr val="FF0000"/>
              </a:buClr>
              <a:buNone/>
            </a:pPr>
            <a:r>
              <a:rPr lang="en-US" altLang="zh-CN" sz="2000" dirty="0"/>
              <a:t>    </a:t>
            </a:r>
            <a:r>
              <a:rPr lang="zh-CN" altLang="en-US" sz="2000" dirty="0"/>
              <a:t>尾数：</a:t>
            </a:r>
            <a:r>
              <a:rPr lang="en-US" altLang="zh-CN" sz="2000" dirty="0"/>
              <a:t>0.10110010001</a:t>
            </a:r>
            <a:endParaRPr lang="en-US" altLang="zh-CN" sz="2000" dirty="0"/>
          </a:p>
          <a:p>
            <a:pPr marL="556260" lvl="1" indent="-213360">
              <a:lnSpc>
                <a:spcPct val="100000"/>
              </a:lnSpc>
              <a:spcBef>
                <a:spcPct val="10000"/>
              </a:spcBef>
              <a:spcAft>
                <a:spcPct val="10000"/>
              </a:spcAft>
              <a:buClr>
                <a:srgbClr val="FF0000"/>
              </a:buClr>
            </a:pPr>
            <a:endParaRPr lang="en-US" altLang="zh-CN" sz="2000" dirty="0"/>
          </a:p>
        </p:txBody>
      </p:sp>
      <p:pic>
        <p:nvPicPr>
          <p:cNvPr id="179219" name="Picture 19"/>
          <p:cNvPicPr>
            <a:picLocks noChangeAspect="1" noChangeArrowheads="1"/>
          </p:cNvPicPr>
          <p:nvPr/>
        </p:nvPicPr>
        <p:blipFill>
          <a:blip r:embed="rId2" cstate="print"/>
          <a:srcRect/>
          <a:stretch>
            <a:fillRect/>
          </a:stretch>
        </p:blipFill>
        <p:spPr bwMode="auto">
          <a:xfrm>
            <a:off x="5212126" y="2493071"/>
            <a:ext cx="4926846" cy="821141"/>
          </a:xfrm>
          <a:prstGeom prst="rect">
            <a:avLst/>
          </a:prstGeom>
          <a:noFill/>
          <a:ln w="9525">
            <a:noFill/>
            <a:miter lim="800000"/>
            <a:headEnd/>
            <a:tailEnd/>
          </a:ln>
        </p:spPr>
      </p:pic>
      <p:sp>
        <p:nvSpPr>
          <p:cNvPr id="2" name="文本框 1"/>
          <p:cNvSpPr txBox="1"/>
          <p:nvPr/>
        </p:nvSpPr>
        <p:spPr>
          <a:xfrm>
            <a:off x="7302133" y="1239362"/>
            <a:ext cx="3744416" cy="327782"/>
          </a:xfrm>
          <a:prstGeom prst="rect">
            <a:avLst/>
          </a:prstGeom>
          <a:noFill/>
        </p:spPr>
        <p:txBody>
          <a:bodyPr wrap="square" rtlCol="0">
            <a:spAutoFit/>
          </a:bodyPr>
          <a:lstStyle/>
          <a:p>
            <a:pPr>
              <a:buNone/>
            </a:pPr>
            <a:r>
              <a:rPr lang="zh-CN" altLang="en-US" dirty="0"/>
              <a:t>如果采用移码，阶符就不再需要了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idx="4294967295"/>
          </p:nvPr>
        </p:nvSpPr>
        <p:spPr>
          <a:xfrm>
            <a:off x="0" y="252000"/>
            <a:ext cx="10515600" cy="372603"/>
          </a:xfrm>
        </p:spPr>
        <p:txBody>
          <a:bodyPr/>
          <a:lstStyle/>
          <a:p>
            <a:r>
              <a:rPr lang="zh-CN" altLang="en-US" sz="2400" dirty="0">
                <a:latin typeface="+mn-lt"/>
                <a:cs typeface="Times New Roman" panose="02020603050405020304" pitchFamily="18" charset="0"/>
              </a:rPr>
              <a:t> 浮点数表示（</a:t>
            </a:r>
            <a:r>
              <a:rPr lang="en-US" altLang="zh-CN" sz="2400" dirty="0">
                <a:latin typeface="+mn-lt"/>
                <a:cs typeface="Times New Roman" panose="02020603050405020304" pitchFamily="18" charset="0"/>
              </a:rPr>
              <a:t>IEEE 754</a:t>
            </a:r>
            <a:r>
              <a:rPr lang="zh-CN" altLang="en-US" sz="2400" dirty="0">
                <a:latin typeface="+mn-lt"/>
                <a:cs typeface="Times New Roman" panose="02020603050405020304" pitchFamily="18" charset="0"/>
              </a:rPr>
              <a:t>）</a:t>
            </a:r>
            <a:endParaRPr lang="en-US" altLang="zh-CN" sz="2400" dirty="0">
              <a:latin typeface="+mn-lt"/>
              <a:cs typeface="Times New Roman" panose="02020603050405020304" pitchFamily="18" charset="0"/>
            </a:endParaRPr>
          </a:p>
        </p:txBody>
      </p:sp>
      <p:graphicFrame>
        <p:nvGraphicFramePr>
          <p:cNvPr id="179217" name="Object 17"/>
          <p:cNvGraphicFramePr>
            <a:graphicFrameLocks noGrp="1" noChangeAspect="1"/>
          </p:cNvGraphicFramePr>
          <p:nvPr>
            <p:ph idx="4294967295"/>
          </p:nvPr>
        </p:nvGraphicFramePr>
        <p:xfrm>
          <a:off x="1559496" y="4214012"/>
          <a:ext cx="9496568" cy="1951291"/>
        </p:xfrm>
        <a:graphic>
          <a:graphicData uri="http://schemas.openxmlformats.org/presentationml/2006/ole">
            <mc:AlternateContent xmlns:mc="http://schemas.openxmlformats.org/markup-compatibility/2006">
              <mc:Choice xmlns:v="urn:schemas-microsoft-com:vml" Requires="v">
                <p:oleObj spid="_x0000_s2" name="Visio" r:id="rId1" imgW="4305935" imgH="891540" progId="Visio.Drawing.11">
                  <p:embed/>
                </p:oleObj>
              </mc:Choice>
              <mc:Fallback>
                <p:oleObj name="Visio" r:id="rId1" imgW="4305935" imgH="891540" progId="Visio.Drawing.11">
                  <p:embed/>
                  <p:pic>
                    <p:nvPicPr>
                      <p:cNvPr id="0" name="图片 1"/>
                      <p:cNvPicPr>
                        <a:picLocks noGrp="1" noChangeAspect="1" noChangeArrowheads="1"/>
                      </p:cNvPicPr>
                      <p:nvPr/>
                    </p:nvPicPr>
                    <p:blipFill>
                      <a:blip r:embed="rId2"/>
                      <a:srcRect/>
                      <a:stretch>
                        <a:fillRect/>
                      </a:stretch>
                    </p:blipFill>
                    <p:spPr bwMode="auto">
                      <a:xfrm>
                        <a:off x="1559496" y="4214012"/>
                        <a:ext cx="9496568" cy="1951291"/>
                      </a:xfrm>
                      <a:prstGeom prst="rect">
                        <a:avLst/>
                      </a:prstGeom>
                      <a:noFill/>
                      <a:ln>
                        <a:noFill/>
                      </a:ln>
                      <a:effectLst/>
                    </p:spPr>
                  </p:pic>
                </p:oleObj>
              </mc:Fallback>
            </mc:AlternateContent>
          </a:graphicData>
        </a:graphic>
      </p:graphicFrame>
      <p:sp>
        <p:nvSpPr>
          <p:cNvPr id="179206" name="Text Box 6"/>
          <p:cNvSpPr txBox="1">
            <a:spLocks noChangeArrowheads="1"/>
          </p:cNvSpPr>
          <p:nvPr/>
        </p:nvSpPr>
        <p:spPr bwMode="auto">
          <a:xfrm>
            <a:off x="4151712" y="2834881"/>
            <a:ext cx="3511153" cy="313163"/>
          </a:xfrm>
          <a:prstGeom prst="rect">
            <a:avLst/>
          </a:prstGeom>
          <a:noFill/>
          <a:ln w="12700" algn="ctr">
            <a:noFill/>
            <a:miter lim="800000"/>
          </a:ln>
          <a:effectLst/>
        </p:spPr>
        <p:txBody>
          <a:bodyPr lIns="47625" tIns="19050" rIns="47625" bIns="19050">
            <a:spAutoFit/>
          </a:bodyPr>
          <a:lstStyle/>
          <a:p>
            <a:pPr marL="501015" indent="-145415">
              <a:spcBef>
                <a:spcPct val="50000"/>
              </a:spcBef>
              <a:buNone/>
            </a:pPr>
            <a:endParaRPr lang="en-US" altLang="zh-CN" sz="2100">
              <a:solidFill>
                <a:schemeClr val="accent2"/>
              </a:solidFill>
            </a:endParaRPr>
          </a:p>
        </p:txBody>
      </p:sp>
      <p:sp>
        <p:nvSpPr>
          <p:cNvPr id="179207" name="Rectangle 7"/>
          <p:cNvSpPr>
            <a:spLocks noChangeArrowheads="1"/>
          </p:cNvSpPr>
          <p:nvPr/>
        </p:nvSpPr>
        <p:spPr bwMode="auto">
          <a:xfrm>
            <a:off x="2963467" y="4563668"/>
            <a:ext cx="6209109" cy="315471"/>
          </a:xfrm>
          <a:prstGeom prst="rect">
            <a:avLst/>
          </a:prstGeom>
          <a:noFill/>
          <a:ln w="12700">
            <a:noFill/>
            <a:miter lim="800000"/>
          </a:ln>
          <a:effectLst/>
        </p:spPr>
        <p:txBody>
          <a:bodyPr lIns="47625" tIns="19050" rIns="47625" bIns="19050">
            <a:spAutoFit/>
          </a:bodyPr>
          <a:lstStyle/>
          <a:p>
            <a:pPr marL="213360" indent="-213360">
              <a:lnSpc>
                <a:spcPct val="100000"/>
              </a:lnSpc>
              <a:spcBef>
                <a:spcPct val="10000"/>
              </a:spcBef>
              <a:spcAft>
                <a:spcPct val="10000"/>
              </a:spcAft>
              <a:buClr>
                <a:srgbClr val="FF0000"/>
              </a:buClr>
              <a:buNone/>
            </a:pPr>
            <a:r>
              <a:rPr lang="zh-CN" altLang="en-US"/>
              <a:t>    </a:t>
            </a:r>
            <a:endParaRPr lang="en-US" altLang="zh-CN"/>
          </a:p>
        </p:txBody>
      </p:sp>
      <p:sp>
        <p:nvSpPr>
          <p:cNvPr id="5" name="内容占位符 4"/>
          <p:cNvSpPr/>
          <p:nvPr/>
        </p:nvSpPr>
        <p:spPr bwMode="white">
          <a:xfrm>
            <a:off x="360000" y="857974"/>
            <a:ext cx="11064592" cy="5307329"/>
          </a:xfrm>
          <a:prstGeom prst="rect">
            <a:avLst/>
          </a:prstGeom>
          <a:noFill/>
          <a:ln w="9525">
            <a:noFill/>
            <a:miter lim="800000"/>
          </a:ln>
        </p:spPr>
        <p:txBody>
          <a:bodyPr/>
          <a:lstStyle/>
          <a:p>
            <a:pPr marL="213360" indent="-213360">
              <a:lnSpc>
                <a:spcPct val="100000"/>
              </a:lnSpc>
              <a:spcBef>
                <a:spcPct val="10000"/>
              </a:spcBef>
              <a:spcAft>
                <a:spcPct val="10000"/>
              </a:spcAft>
              <a:buClr>
                <a:srgbClr val="FF0000"/>
              </a:buClr>
              <a:buFont typeface="Wingdings" panose="05000000000000000000" pitchFamily="2" charset="2"/>
              <a:buChar char="v"/>
            </a:pPr>
            <a:r>
              <a:rPr lang="en-US" altLang="zh-CN" sz="2400" dirty="0"/>
              <a:t>IEEE 754</a:t>
            </a:r>
            <a:r>
              <a:rPr lang="zh-CN" altLang="en-US" sz="2400" dirty="0"/>
              <a:t>：符号（</a:t>
            </a:r>
            <a:r>
              <a:rPr lang="en-US" altLang="zh-CN" sz="2400" dirty="0">
                <a:solidFill>
                  <a:schemeClr val="accent1"/>
                </a:solidFill>
              </a:rPr>
              <a:t>S</a:t>
            </a:r>
            <a:r>
              <a:rPr lang="en-US" altLang="zh-CN" sz="2400" dirty="0"/>
              <a:t>ign</a:t>
            </a:r>
            <a:r>
              <a:rPr lang="zh-CN" altLang="en-US" sz="2400" dirty="0"/>
              <a:t>）、阶码（</a:t>
            </a:r>
            <a:r>
              <a:rPr lang="en-US" altLang="zh-CN" sz="2400" dirty="0">
                <a:solidFill>
                  <a:schemeClr val="accent1"/>
                </a:solidFill>
              </a:rPr>
              <a:t>E</a:t>
            </a:r>
            <a:r>
              <a:rPr lang="en-US" altLang="zh-CN" sz="2400" dirty="0"/>
              <a:t>xponent</a:t>
            </a:r>
            <a:r>
              <a:rPr lang="zh-CN" altLang="en-US" sz="2400" dirty="0"/>
              <a:t>）和尾数（</a:t>
            </a:r>
            <a:r>
              <a:rPr lang="en-US" altLang="zh-CN" sz="2400" dirty="0">
                <a:solidFill>
                  <a:schemeClr val="accent1"/>
                </a:solidFill>
              </a:rPr>
              <a:t>M</a:t>
            </a:r>
            <a:r>
              <a:rPr lang="en-US" altLang="zh-CN" sz="2400" dirty="0"/>
              <a:t>antissa</a:t>
            </a:r>
            <a:r>
              <a:rPr lang="zh-CN" altLang="en-US" sz="2400" dirty="0"/>
              <a:t>）。</a:t>
            </a:r>
            <a:endParaRPr lang="en-US" altLang="zh-CN" sz="2400" dirty="0"/>
          </a:p>
          <a:p>
            <a:pPr marL="213360" indent="-213360">
              <a:lnSpc>
                <a:spcPct val="100000"/>
              </a:lnSpc>
              <a:spcBef>
                <a:spcPct val="10000"/>
              </a:spcBef>
              <a:spcAft>
                <a:spcPct val="10000"/>
              </a:spcAft>
              <a:buClr>
                <a:srgbClr val="FF0000"/>
              </a:buClr>
              <a:buFont typeface="Wingdings" panose="05000000000000000000" pitchFamily="2" charset="2"/>
              <a:buChar char="v"/>
            </a:pPr>
            <a:r>
              <a:rPr lang="en-US" altLang="zh-CN" sz="2400" dirty="0"/>
              <a:t>IEEE 754</a:t>
            </a:r>
            <a:r>
              <a:rPr lang="zh-CN" altLang="en-US" sz="2400" dirty="0"/>
              <a:t>标准：单精度浮点数</a:t>
            </a:r>
            <a:r>
              <a:rPr lang="en-US" altLang="zh-CN" sz="2400" dirty="0"/>
              <a:t>32</a:t>
            </a:r>
            <a:r>
              <a:rPr lang="zh-CN" altLang="en-US" sz="2400" dirty="0"/>
              <a:t>位（</a:t>
            </a:r>
            <a:r>
              <a:rPr lang="en-US" altLang="zh-CN" sz="2400" dirty="0"/>
              <a:t>float</a:t>
            </a:r>
            <a:r>
              <a:rPr lang="zh-CN" altLang="en-US" sz="2400" dirty="0"/>
              <a:t>），双精度浮点数</a:t>
            </a:r>
            <a:r>
              <a:rPr lang="en-US" altLang="zh-CN" sz="2400" dirty="0"/>
              <a:t>64</a:t>
            </a:r>
            <a:r>
              <a:rPr lang="zh-CN" altLang="en-US" sz="2400" dirty="0"/>
              <a:t>位（</a:t>
            </a:r>
            <a:r>
              <a:rPr lang="en-US" altLang="zh-CN" sz="2400" dirty="0"/>
              <a:t>double</a:t>
            </a:r>
            <a:r>
              <a:rPr lang="zh-CN" altLang="en-US" sz="2400" dirty="0"/>
              <a:t>）</a:t>
            </a:r>
            <a:endParaRPr lang="zh-CN" altLang="en-US" sz="2400" dirty="0"/>
          </a:p>
          <a:p>
            <a:pPr marL="501015" lvl="1" indent="-145415">
              <a:lnSpc>
                <a:spcPct val="100000"/>
              </a:lnSpc>
              <a:spcBef>
                <a:spcPct val="10000"/>
              </a:spcBef>
              <a:spcAft>
                <a:spcPct val="10000"/>
              </a:spcAft>
            </a:pPr>
            <a:r>
              <a:rPr lang="zh-CN" altLang="en-US" dirty="0"/>
              <a:t>  数符</a:t>
            </a:r>
            <a:r>
              <a:rPr lang="zh-CN" altLang="en-US" dirty="0">
                <a:solidFill>
                  <a:schemeClr val="accent1"/>
                </a:solidFill>
              </a:rPr>
              <a:t> </a:t>
            </a:r>
            <a:r>
              <a:rPr lang="en-US" altLang="zh-CN" dirty="0">
                <a:solidFill>
                  <a:schemeClr val="accent1"/>
                </a:solidFill>
              </a:rPr>
              <a:t>S</a:t>
            </a:r>
            <a:r>
              <a:rPr lang="zh-CN" altLang="en-US" dirty="0"/>
              <a:t>： </a:t>
            </a:r>
            <a:r>
              <a:rPr lang="en-US" altLang="zh-CN" dirty="0"/>
              <a:t>1</a:t>
            </a:r>
            <a:r>
              <a:rPr lang="zh-CN" altLang="en-US" dirty="0"/>
              <a:t>位，</a:t>
            </a:r>
            <a:r>
              <a:rPr lang="en-US" altLang="zh-CN" dirty="0"/>
              <a:t>0</a:t>
            </a:r>
            <a:r>
              <a:rPr lang="zh-CN" altLang="en-US" dirty="0"/>
              <a:t>表示正数，</a:t>
            </a:r>
            <a:r>
              <a:rPr lang="en-US" altLang="zh-CN" dirty="0"/>
              <a:t>1</a:t>
            </a:r>
            <a:r>
              <a:rPr lang="zh-CN" altLang="en-US" dirty="0"/>
              <a:t>表示负数</a:t>
            </a:r>
            <a:endParaRPr lang="zh-CN" altLang="en-US" dirty="0"/>
          </a:p>
          <a:p>
            <a:pPr marL="501015" lvl="1" indent="-145415">
              <a:lnSpc>
                <a:spcPct val="100000"/>
              </a:lnSpc>
              <a:spcBef>
                <a:spcPct val="10000"/>
              </a:spcBef>
              <a:spcAft>
                <a:spcPct val="10000"/>
              </a:spcAft>
            </a:pPr>
            <a:r>
              <a:rPr lang="zh-CN" altLang="en-US" dirty="0"/>
              <a:t>  阶码 </a:t>
            </a:r>
            <a:r>
              <a:rPr lang="en-US" altLang="zh-CN" dirty="0">
                <a:solidFill>
                  <a:schemeClr val="accent1"/>
                </a:solidFill>
              </a:rPr>
              <a:t>E</a:t>
            </a:r>
            <a:r>
              <a:rPr lang="zh-CN" altLang="en-US" dirty="0"/>
              <a:t>：用移码表示，</a:t>
            </a:r>
            <a:r>
              <a:rPr lang="en-US" altLang="zh-CN" dirty="0">
                <a:solidFill>
                  <a:schemeClr val="accent1"/>
                </a:solidFill>
              </a:rPr>
              <a:t>n </a:t>
            </a:r>
            <a:r>
              <a:rPr lang="zh-CN" altLang="en-US" dirty="0"/>
              <a:t>位阶码偏移量为</a:t>
            </a:r>
            <a:r>
              <a:rPr lang="zh-CN" altLang="en-US" dirty="0">
                <a:solidFill>
                  <a:schemeClr val="accent1"/>
                </a:solidFill>
              </a:rPr>
              <a:t> </a:t>
            </a:r>
            <a:r>
              <a:rPr lang="en-US" altLang="zh-CN" dirty="0">
                <a:solidFill>
                  <a:schemeClr val="accent1"/>
                </a:solidFill>
              </a:rPr>
              <a:t>2</a:t>
            </a:r>
            <a:r>
              <a:rPr lang="en-US" altLang="zh-CN" baseline="30000" dirty="0">
                <a:solidFill>
                  <a:schemeClr val="accent1"/>
                </a:solidFill>
              </a:rPr>
              <a:t>n-1</a:t>
            </a:r>
            <a:r>
              <a:rPr lang="en-US" altLang="zh-CN" dirty="0">
                <a:solidFill>
                  <a:schemeClr val="accent1"/>
                </a:solidFill>
              </a:rPr>
              <a:t>-1</a:t>
            </a:r>
            <a:r>
              <a:rPr lang="zh-CN" altLang="en-US" dirty="0"/>
              <a:t>。如</a:t>
            </a:r>
            <a:r>
              <a:rPr lang="en-US" altLang="zh-CN" dirty="0"/>
              <a:t>8</a:t>
            </a:r>
            <a:r>
              <a:rPr lang="zh-CN" altLang="en-US" dirty="0"/>
              <a:t>位阶码偏移量为 </a:t>
            </a:r>
            <a:r>
              <a:rPr lang="en-US" altLang="zh-CN" dirty="0"/>
              <a:t>7FH</a:t>
            </a:r>
            <a:r>
              <a:rPr lang="zh-CN" altLang="en-US" dirty="0"/>
              <a:t>（即</a:t>
            </a:r>
            <a:r>
              <a:rPr lang="en-US" altLang="zh-CN" dirty="0"/>
              <a:t>127</a:t>
            </a:r>
            <a:r>
              <a:rPr lang="zh-CN" altLang="en-US" dirty="0"/>
              <a:t>）， </a:t>
            </a:r>
            <a:r>
              <a:rPr lang="en-US" altLang="zh-CN" dirty="0"/>
              <a:t>11</a:t>
            </a:r>
            <a:r>
              <a:rPr lang="zh-CN" altLang="en-US" dirty="0"/>
              <a:t>位阶码偏移量</a:t>
            </a:r>
            <a:r>
              <a:rPr lang="en-US" altLang="zh-CN" dirty="0"/>
              <a:t>3FFH</a:t>
            </a:r>
            <a:r>
              <a:rPr lang="zh-CN" altLang="en-US" dirty="0"/>
              <a:t>（即</a:t>
            </a:r>
            <a:r>
              <a:rPr lang="en-US" altLang="zh-CN" dirty="0"/>
              <a:t>1023</a:t>
            </a:r>
            <a:r>
              <a:rPr lang="zh-CN" altLang="en-US" dirty="0"/>
              <a:t>）</a:t>
            </a:r>
            <a:endParaRPr lang="zh-CN" altLang="en-US" dirty="0"/>
          </a:p>
          <a:p>
            <a:pPr marL="501015" lvl="1" indent="-145415">
              <a:lnSpc>
                <a:spcPct val="100000"/>
              </a:lnSpc>
              <a:spcBef>
                <a:spcPct val="10000"/>
              </a:spcBef>
              <a:spcAft>
                <a:spcPct val="10000"/>
              </a:spcAft>
            </a:pPr>
            <a:r>
              <a:rPr lang="zh-CN" altLang="en-US" dirty="0"/>
              <a:t>  尾数 </a:t>
            </a:r>
            <a:r>
              <a:rPr lang="en-US" altLang="zh-CN" dirty="0">
                <a:solidFill>
                  <a:schemeClr val="accent1"/>
                </a:solidFill>
              </a:rPr>
              <a:t>M</a:t>
            </a:r>
            <a:r>
              <a:rPr lang="zh-CN" altLang="en-US" dirty="0"/>
              <a:t>： 尾数必须</a:t>
            </a:r>
            <a:r>
              <a:rPr lang="zh-CN" altLang="en-US" dirty="0">
                <a:solidFill>
                  <a:srgbClr val="FF0000"/>
                </a:solidFill>
              </a:rPr>
              <a:t>规格化</a:t>
            </a:r>
            <a:r>
              <a:rPr lang="zh-CN" altLang="en-US" dirty="0"/>
              <a:t>成小数点左侧一定为</a:t>
            </a:r>
            <a:r>
              <a:rPr lang="en-US" altLang="zh-CN" dirty="0"/>
              <a:t>1</a:t>
            </a:r>
            <a:r>
              <a:rPr lang="zh-CN" altLang="en-US" dirty="0"/>
              <a:t>，并且小数点前面这个</a:t>
            </a:r>
            <a:r>
              <a:rPr lang="en-US" altLang="zh-CN" dirty="0"/>
              <a:t>1</a:t>
            </a:r>
            <a:r>
              <a:rPr lang="zh-CN" altLang="en-US" dirty="0"/>
              <a:t>作为隐含位被省略。这样单精度浮点数尾数实际上为</a:t>
            </a:r>
            <a:r>
              <a:rPr lang="en-US" altLang="zh-CN" dirty="0"/>
              <a:t>24</a:t>
            </a:r>
            <a:r>
              <a:rPr lang="zh-CN" altLang="en-US" dirty="0"/>
              <a:t>位，即采用</a:t>
            </a:r>
            <a:r>
              <a:rPr lang="en-US" altLang="zh-CN" dirty="0"/>
              <a:t>IEEE 754</a:t>
            </a:r>
            <a:r>
              <a:rPr lang="zh-CN" altLang="en-US" dirty="0"/>
              <a:t>规格化标准增加了表示的精度。用原码表示。</a:t>
            </a:r>
            <a:endParaRPr lang="en-US" altLang="zh-CN" dirty="0"/>
          </a:p>
          <a:p>
            <a:pPr marL="501015" lvl="1" indent="-145415">
              <a:lnSpc>
                <a:spcPct val="100000"/>
              </a:lnSpc>
              <a:spcBef>
                <a:spcPct val="10000"/>
              </a:spcBef>
              <a:spcAft>
                <a:spcPct val="10000"/>
              </a:spcAft>
            </a:pPr>
            <a:r>
              <a:rPr lang="zh-CN" altLang="en-US" dirty="0"/>
              <a:t>  规格化数（尾数）形式：</a:t>
            </a:r>
            <a:r>
              <a:rPr lang="en-US" altLang="zh-CN" dirty="0">
                <a:solidFill>
                  <a:schemeClr val="accent1"/>
                </a:solidFill>
              </a:rPr>
              <a:t>M=1.m</a:t>
            </a:r>
            <a:endParaRPr lang="en-US" altLang="zh-CN" dirty="0">
              <a:solidFill>
                <a:schemeClr val="accent1"/>
              </a:solidFill>
            </a:endParaRPr>
          </a:p>
          <a:p>
            <a:pPr marL="501015" lvl="1" indent="-145415">
              <a:lnSpc>
                <a:spcPct val="100000"/>
              </a:lnSpc>
              <a:spcBef>
                <a:spcPct val="10000"/>
              </a:spcBef>
              <a:spcAft>
                <a:spcPct val="10000"/>
              </a:spcAft>
            </a:pP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500"/>
                                        <p:tgtEl>
                                          <p:spTgt spid="5">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500"/>
                                        <p:tgtEl>
                                          <p:spTgt spid="5">
                                            <p:txEl>
                                              <p:pRg st="3" end="3"/>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500"/>
                                        <p:tgtEl>
                                          <p:spTgt spid="5">
                                            <p:txEl>
                                              <p:pRg st="4" end="4"/>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701734" y="735481"/>
            <a:ext cx="4338482" cy="426844"/>
          </a:xfrm>
          <a:prstGeom prst="rect">
            <a:avLst/>
          </a:prstGeom>
          <a:noFill/>
          <a:ln w="9525">
            <a:noFill/>
            <a:miter lim="800000"/>
          </a:ln>
        </p:spPr>
        <p:txBody>
          <a:bodyPr/>
          <a:lstStyle/>
          <a:p>
            <a:pPr algn="ctr">
              <a:lnSpc>
                <a:spcPct val="87000"/>
              </a:lnSpc>
              <a:buNone/>
            </a:pPr>
            <a:r>
              <a:rPr lang="zh-CN" altLang="en-US" sz="2800" dirty="0">
                <a:latin typeface="微软雅黑" panose="020B0503020204020204" pitchFamily="34" charset="-122"/>
                <a:ea typeface="微软雅黑" panose="020B0503020204020204" pitchFamily="34" charset="-122"/>
                <a:cs typeface="楷体_GB2312"/>
              </a:rPr>
              <a:t>第二部分：数制与运算</a:t>
            </a:r>
            <a:endParaRPr lang="zh-CN" altLang="en-US" sz="2800" dirty="0">
              <a:latin typeface="微软雅黑" panose="020B0503020204020204" pitchFamily="34" charset="-122"/>
              <a:ea typeface="微软雅黑" panose="020B0503020204020204" pitchFamily="34" charset="-122"/>
              <a:cs typeface="楷体_GB2312"/>
            </a:endParaRPr>
          </a:p>
        </p:txBody>
      </p:sp>
      <p:sp>
        <p:nvSpPr>
          <p:cNvPr id="13" name="Rectangle 13"/>
          <p:cNvSpPr>
            <a:spLocks noChangeArrowheads="1"/>
          </p:cNvSpPr>
          <p:nvPr/>
        </p:nvSpPr>
        <p:spPr bwMode="auto">
          <a:xfrm>
            <a:off x="4295800" y="1412776"/>
            <a:ext cx="4050449" cy="5256584"/>
          </a:xfrm>
          <a:prstGeom prst="rect">
            <a:avLst/>
          </a:prstGeom>
          <a:noFill/>
          <a:ln w="28575">
            <a:noFill/>
            <a:miter lim="800000"/>
          </a:ln>
        </p:spPr>
        <p:txBody>
          <a:bodyPr wrap="square" lIns="47625" tIns="99900" rIns="47625" bIns="99900">
            <a:noAutofit/>
          </a:bodyPr>
          <a:lstStyle/>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定点数表示及运算</a:t>
            </a:r>
            <a:endParaRPr lang="en-US" altLang="zh-CN" dirty="0">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浮点数表示及运算</a:t>
            </a:r>
            <a:endParaRPr lang="en-US" altLang="zh-CN" dirty="0">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000000"/>
                </a:solidFill>
                <a:latin typeface="微软雅黑" panose="020B0503020204020204" pitchFamily="34" charset="-122"/>
                <a:ea typeface="微软雅黑" panose="020B0503020204020204" pitchFamily="34" charset="-122"/>
              </a:rPr>
              <a:t>非数值数据的表示</a:t>
            </a:r>
            <a:endParaRPr lang="en-US" altLang="zh-CN"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布尔代数简介</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881541" y="1402184"/>
            <a:ext cx="4158462" cy="3034928"/>
          </a:xfrm>
          <a:prstGeom prst="rect">
            <a:avLst/>
          </a:prstGeom>
          <a:noFill/>
          <a:ln w="1905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lstStyle/>
          <a:p>
            <a:pPr algn="ctr">
              <a:lnSpc>
                <a:spcPct val="100000"/>
              </a:lnSpc>
              <a:spcBef>
                <a:spcPct val="0"/>
              </a:spcBef>
              <a:buClrTx/>
              <a:buSzTx/>
              <a:buNone/>
            </a:pPr>
            <a:endParaRPr lang="zh-CN" altLang="en-US" b="0"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2605" y="128627"/>
            <a:ext cx="7054850" cy="479747"/>
          </a:xfrm>
        </p:spPr>
        <p:txBody>
          <a:bodyPr vert="horz" wrap="square" lIns="63500" tIns="25400" rIns="63500" bIns="25400" numCol="1" anchor="t" anchorCtr="0" compatLnSpc="1">
            <a:spAutoFit/>
          </a:bodyPr>
          <a:lstStyle/>
          <a:p>
            <a:r>
              <a:rPr lang="zh-CN" altLang="en-US" sz="3200" dirty="0">
                <a:latin typeface="Times New Roman" panose="02020603050405020304" pitchFamily="18" charset="0"/>
                <a:ea typeface="宋体" panose="02010600030101010101" pitchFamily="2" charset="-122"/>
              </a:rPr>
              <a:t>浮点数</a:t>
            </a:r>
            <a:r>
              <a:rPr lang="en-US" altLang="zh-CN" sz="3200" dirty="0">
                <a:latin typeface="Times New Roman" panose="02020603050405020304" pitchFamily="18" charset="0"/>
                <a:ea typeface="宋体" panose="02010600030101010101" pitchFamily="2" charset="-122"/>
              </a:rPr>
              <a:t>(Floating Point)</a:t>
            </a:r>
            <a:r>
              <a:rPr lang="zh-CN" altLang="en-US" sz="3200" dirty="0">
                <a:latin typeface="Times New Roman" panose="02020603050405020304" pitchFamily="18" charset="0"/>
                <a:ea typeface="宋体" panose="02010600030101010101" pitchFamily="2" charset="-122"/>
              </a:rPr>
              <a:t>的表示范围</a:t>
            </a:r>
            <a:endParaRPr lang="zh-CN" altLang="en-US" sz="3200" dirty="0">
              <a:latin typeface="Times New Roman" panose="02020603050405020304" pitchFamily="18" charset="0"/>
              <a:ea typeface="宋体" panose="02010600030101010101" pitchFamily="2" charset="-122"/>
            </a:endParaRPr>
          </a:p>
        </p:txBody>
      </p:sp>
      <p:sp>
        <p:nvSpPr>
          <p:cNvPr id="33795" name="Rectangle 3"/>
          <p:cNvSpPr>
            <a:spLocks noGrp="1" noChangeArrowheads="1"/>
          </p:cNvSpPr>
          <p:nvPr>
            <p:ph type="body" idx="4294967295"/>
          </p:nvPr>
        </p:nvSpPr>
        <p:spPr>
          <a:xfrm>
            <a:off x="1955801" y="773114"/>
            <a:ext cx="8380413" cy="2858770"/>
          </a:xfrm>
        </p:spPr>
        <p:txBody>
          <a:bodyPr vert="horz" wrap="square" lIns="63500" tIns="25400" rIns="63500" bIns="25400" numCol="1" anchor="t" anchorCtr="0" compatLnSpc="1">
            <a:spAutoFit/>
          </a:bodyPr>
          <a:lstStyle/>
          <a:p>
            <a:pPr marL="203200" indent="-203200">
              <a:buNone/>
            </a:pPr>
            <a:r>
              <a:rPr lang="zh-CN" altLang="en-US" sz="2200" dirty="0">
                <a:ea typeface="黑体" panose="02010609060101010101" pitchFamily="49" charset="-122"/>
              </a:rPr>
              <a:t>例：画出下述</a:t>
            </a:r>
            <a:r>
              <a:rPr lang="en-US" altLang="zh-CN" sz="2200" dirty="0">
                <a:ea typeface="黑体" panose="02010609060101010101" pitchFamily="49" charset="-122"/>
              </a:rPr>
              <a:t>32</a:t>
            </a:r>
            <a:r>
              <a:rPr lang="zh-CN" altLang="en-US" sz="2200" dirty="0">
                <a:ea typeface="黑体" panose="02010609060101010101" pitchFamily="49" charset="-122"/>
              </a:rPr>
              <a:t>位浮点数格式的规格化数的表示范围。</a:t>
            </a:r>
            <a:endParaRPr lang="zh-CN" altLang="en-US" sz="2200" dirty="0">
              <a:ea typeface="黑体" panose="02010609060101010101" pitchFamily="49" charset="-122"/>
            </a:endParaRPr>
          </a:p>
          <a:p>
            <a:pPr marL="203200" indent="-203200">
              <a:buNone/>
            </a:pPr>
            <a:r>
              <a:rPr lang="en-US" altLang="zh-CN" dirty="0"/>
              <a:t>             0   1          8   9                                              31</a:t>
            </a:r>
            <a:endParaRPr lang="en-US" altLang="zh-CN" dirty="0"/>
          </a:p>
          <a:p>
            <a:pPr marL="203200" indent="-203200">
              <a:buNone/>
            </a:pPr>
            <a:endParaRPr lang="en-US" altLang="zh-CN" dirty="0"/>
          </a:p>
          <a:p>
            <a:pPr marL="203200" indent="-203200">
              <a:buNone/>
            </a:pPr>
            <a:r>
              <a:rPr lang="zh-CN" altLang="en-US" sz="2200" dirty="0"/>
              <a:t>   </a:t>
            </a:r>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0</a:t>
            </a:r>
            <a:r>
              <a:rPr lang="zh-CN" altLang="en-US" sz="2200" dirty="0">
                <a:latin typeface="黑体" panose="02010609060101010101" pitchFamily="49" charset="-122"/>
                <a:ea typeface="黑体" panose="02010609060101010101" pitchFamily="49" charset="-122"/>
              </a:rPr>
              <a:t>位数符</a:t>
            </a:r>
            <a:r>
              <a:rPr lang="en-US" altLang="zh-CN" sz="2200" dirty="0">
                <a:latin typeface="黑体" panose="02010609060101010101" pitchFamily="49" charset="-122"/>
                <a:ea typeface="黑体" panose="02010609060101010101" pitchFamily="49" charset="-122"/>
              </a:rPr>
              <a:t>S</a:t>
            </a:r>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8</a:t>
            </a:r>
            <a:r>
              <a:rPr lang="zh-CN" altLang="en-US" sz="2200" dirty="0">
                <a:latin typeface="黑体" panose="02010609060101010101" pitchFamily="49" charset="-122"/>
                <a:ea typeface="黑体" panose="02010609060101010101" pitchFamily="49" charset="-122"/>
              </a:rPr>
              <a:t>位为</a:t>
            </a:r>
            <a:r>
              <a:rPr lang="en-US" altLang="zh-CN" sz="2200" dirty="0">
                <a:latin typeface="黑体" panose="02010609060101010101" pitchFamily="49" charset="-122"/>
                <a:ea typeface="黑体" panose="02010609060101010101" pitchFamily="49" charset="-122"/>
              </a:rPr>
              <a:t>8</a:t>
            </a:r>
            <a:r>
              <a:rPr lang="zh-CN" altLang="en-US" sz="2200" dirty="0">
                <a:latin typeface="黑体" panose="02010609060101010101" pitchFamily="49" charset="-122"/>
                <a:ea typeface="黑体" panose="02010609060101010101" pitchFamily="49" charset="-122"/>
              </a:rPr>
              <a:t>位移码表示阶码</a:t>
            </a:r>
            <a:r>
              <a:rPr lang="en-US" altLang="zh-CN" sz="2200" dirty="0">
                <a:latin typeface="黑体" panose="02010609060101010101" pitchFamily="49" charset="-122"/>
                <a:ea typeface="黑体" panose="02010609060101010101" pitchFamily="49" charset="-122"/>
              </a:rPr>
              <a:t>E</a:t>
            </a:r>
            <a:r>
              <a:rPr lang="zh-CN" altLang="en-US" sz="2200" dirty="0">
                <a:latin typeface="黑体" panose="02010609060101010101" pitchFamily="49" charset="-122"/>
                <a:ea typeface="黑体" panose="02010609060101010101" pitchFamily="49" charset="-122"/>
              </a:rPr>
              <a:t>（偏置常数为</a:t>
            </a:r>
            <a:r>
              <a:rPr lang="en-US" altLang="zh-CN" sz="2200">
                <a:latin typeface="黑体" panose="02010609060101010101" pitchFamily="49" charset="-122"/>
                <a:ea typeface="黑体" panose="02010609060101010101" pitchFamily="49" charset="-122"/>
              </a:rPr>
              <a:t>127</a:t>
            </a:r>
            <a:r>
              <a:rPr lang="zh-CN" altLang="en-US" sz="220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9</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31</a:t>
            </a:r>
            <a:r>
              <a:rPr lang="zh-CN" altLang="en-US" sz="2200" dirty="0">
                <a:latin typeface="黑体" panose="02010609060101010101" pitchFamily="49" charset="-122"/>
                <a:ea typeface="黑体" panose="02010609060101010101" pitchFamily="49" charset="-122"/>
              </a:rPr>
              <a:t>位为</a:t>
            </a:r>
            <a:r>
              <a:rPr lang="en-US" altLang="zh-CN" sz="2200" dirty="0">
                <a:latin typeface="黑体" panose="02010609060101010101" pitchFamily="49" charset="-122"/>
                <a:ea typeface="黑体" panose="02010609060101010101" pitchFamily="49" charset="-122"/>
              </a:rPr>
              <a:t>23</a:t>
            </a:r>
            <a:r>
              <a:rPr lang="zh-CN" altLang="en-US" sz="2200" dirty="0">
                <a:latin typeface="黑体" panose="02010609060101010101" pitchFamily="49" charset="-122"/>
                <a:ea typeface="黑体" panose="02010609060101010101" pitchFamily="49" charset="-122"/>
              </a:rPr>
              <a:t>位二进制原码小数表示的尾数数值部分</a:t>
            </a:r>
            <a:r>
              <a:rPr lang="en-US" altLang="zh-CN" sz="2200" dirty="0">
                <a:latin typeface="黑体" panose="02010609060101010101" pitchFamily="49" charset="-122"/>
                <a:ea typeface="黑体" panose="02010609060101010101" pitchFamily="49" charset="-122"/>
              </a:rPr>
              <a:t>M</a:t>
            </a:r>
            <a:r>
              <a:rPr lang="zh-CN" altLang="en-US" sz="2200" dirty="0">
                <a:latin typeface="黑体" panose="02010609060101010101" pitchFamily="49" charset="-122"/>
                <a:ea typeface="黑体" panose="02010609060101010101" pitchFamily="49" charset="-122"/>
              </a:rPr>
              <a:t> 。规格化尾数的</a:t>
            </a:r>
            <a:r>
              <a:rPr lang="zh-CN" altLang="en-US" sz="2200" dirty="0">
                <a:solidFill>
                  <a:srgbClr val="FF0000"/>
                </a:solidFill>
                <a:latin typeface="黑体" panose="02010609060101010101" pitchFamily="49" charset="-122"/>
                <a:ea typeface="黑体" panose="02010609060101010101" pitchFamily="49" charset="-122"/>
              </a:rPr>
              <a:t>小数点</a:t>
            </a:r>
            <a:r>
              <a:rPr lang="zh-CN" altLang="en-CA" sz="2200" dirty="0">
                <a:solidFill>
                  <a:srgbClr val="FF0000"/>
                </a:solidFill>
                <a:latin typeface="黑体" panose="02010609060101010101" pitchFamily="49" charset="-122"/>
                <a:ea typeface="黑体" panose="02010609060101010101" pitchFamily="49" charset="-122"/>
              </a:rPr>
              <a:t>左侧</a:t>
            </a:r>
            <a:r>
              <a:rPr lang="zh-CN" altLang="en-US" sz="2200" dirty="0">
                <a:solidFill>
                  <a:srgbClr val="FF0000"/>
                </a:solidFill>
                <a:latin typeface="黑体" panose="02010609060101010101" pitchFamily="49" charset="-122"/>
                <a:ea typeface="黑体" panose="02010609060101010101" pitchFamily="49" charset="-122"/>
              </a:rPr>
              <a:t>总是</a:t>
            </a:r>
            <a:r>
              <a:rPr lang="en-US" altLang="zh-CN" sz="2200" dirty="0">
                <a:solidFill>
                  <a:srgbClr val="FF0000"/>
                </a:solidFill>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，故规定默认的</a:t>
            </a:r>
            <a:r>
              <a:rPr lang="zh-CN" altLang="en-US" sz="2200" dirty="0">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1</a:t>
            </a:r>
            <a:r>
              <a:rPr lang="en-US" altLang="zh-CN" sz="2200" dirty="0">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不明显表示出来。这样可用</a:t>
            </a:r>
            <a:r>
              <a:rPr lang="en-US" altLang="zh-CN" sz="2200" dirty="0">
                <a:latin typeface="黑体" panose="02010609060101010101" pitchFamily="49" charset="-122"/>
                <a:ea typeface="黑体" panose="02010609060101010101" pitchFamily="49" charset="-122"/>
              </a:rPr>
              <a:t>23</a:t>
            </a:r>
            <a:r>
              <a:rPr lang="zh-CN" altLang="en-US" sz="2200" dirty="0">
                <a:latin typeface="黑体" panose="02010609060101010101" pitchFamily="49" charset="-122"/>
                <a:ea typeface="黑体" panose="02010609060101010101" pitchFamily="49" charset="-122"/>
              </a:rPr>
              <a:t>个数位表示</a:t>
            </a:r>
            <a:r>
              <a:rPr lang="en-US" altLang="zh-CN" sz="2200" dirty="0">
                <a:latin typeface="黑体" panose="02010609060101010101" pitchFamily="49" charset="-122"/>
                <a:ea typeface="黑体" panose="02010609060101010101" pitchFamily="49" charset="-122"/>
              </a:rPr>
              <a:t>24</a:t>
            </a:r>
            <a:r>
              <a:rPr lang="zh-CN" altLang="en-US" sz="2200" dirty="0">
                <a:latin typeface="黑体" panose="02010609060101010101" pitchFamily="49" charset="-122"/>
                <a:ea typeface="黑体" panose="02010609060101010101" pitchFamily="49" charset="-122"/>
              </a:rPr>
              <a:t>位尾数。</a:t>
            </a:r>
            <a:endParaRPr lang="zh-CN" altLang="en-US" sz="2200" dirty="0">
              <a:latin typeface="黑体" panose="02010609060101010101" pitchFamily="49" charset="-122"/>
              <a:ea typeface="黑体" panose="02010609060101010101" pitchFamily="49" charset="-122"/>
            </a:endParaRPr>
          </a:p>
        </p:txBody>
      </p:sp>
      <p:sp>
        <p:nvSpPr>
          <p:cNvPr id="33796" name="Rectangle 5"/>
          <p:cNvSpPr>
            <a:spLocks noChangeArrowheads="1"/>
          </p:cNvSpPr>
          <p:nvPr/>
        </p:nvSpPr>
        <p:spPr bwMode="auto">
          <a:xfrm>
            <a:off x="1524000" y="27701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797" name="Rectangle 6"/>
          <p:cNvSpPr>
            <a:spLocks noChangeArrowheads="1"/>
          </p:cNvSpPr>
          <p:nvPr/>
        </p:nvSpPr>
        <p:spPr bwMode="auto">
          <a:xfrm>
            <a:off x="3011488" y="1584325"/>
            <a:ext cx="4862512" cy="36830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798" name="Line 7"/>
          <p:cNvSpPr>
            <a:spLocks noChangeShapeType="1"/>
          </p:cNvSpPr>
          <p:nvPr/>
        </p:nvSpPr>
        <p:spPr bwMode="auto">
          <a:xfrm>
            <a:off x="3313113" y="1606550"/>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9" name="Line 8"/>
          <p:cNvSpPr>
            <a:spLocks noChangeShapeType="1"/>
          </p:cNvSpPr>
          <p:nvPr/>
        </p:nvSpPr>
        <p:spPr bwMode="auto">
          <a:xfrm>
            <a:off x="4387850" y="1620838"/>
            <a:ext cx="0" cy="36830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0" name="Text Box 9"/>
          <p:cNvSpPr txBox="1">
            <a:spLocks noChangeArrowheads="1"/>
          </p:cNvSpPr>
          <p:nvPr/>
        </p:nvSpPr>
        <p:spPr bwMode="auto">
          <a:xfrm>
            <a:off x="3011488" y="155098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a:solidFill>
                  <a:srgbClr val="FF9900"/>
                </a:solidFill>
                <a:latin typeface="Times New Roman" panose="02020603050405020304" pitchFamily="18" charset="0"/>
              </a:rPr>
              <a:t>S</a:t>
            </a:r>
            <a:endParaRPr lang="en-US" altLang="zh-CN" sz="1800">
              <a:solidFill>
                <a:srgbClr val="FF9900"/>
              </a:solidFill>
              <a:latin typeface="Times New Roman" panose="02020603050405020304" pitchFamily="18" charset="0"/>
            </a:endParaRPr>
          </a:p>
        </p:txBody>
      </p:sp>
      <p:sp>
        <p:nvSpPr>
          <p:cNvPr id="33801" name="Text Box 10"/>
          <p:cNvSpPr txBox="1">
            <a:spLocks noChangeArrowheads="1"/>
          </p:cNvSpPr>
          <p:nvPr/>
        </p:nvSpPr>
        <p:spPr bwMode="auto">
          <a:xfrm>
            <a:off x="3444876" y="1593851"/>
            <a:ext cx="949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solidFill>
                  <a:srgbClr val="CC0000"/>
                </a:solidFill>
                <a:ea typeface="黑体" panose="02010609060101010101" pitchFamily="49" charset="-122"/>
              </a:rPr>
              <a:t>阶码</a:t>
            </a:r>
            <a:r>
              <a:rPr lang="en-US" altLang="zh-CN" sz="1800">
                <a:solidFill>
                  <a:srgbClr val="CC0000"/>
                </a:solidFill>
                <a:ea typeface="黑体" panose="02010609060101010101" pitchFamily="49" charset="-122"/>
              </a:rPr>
              <a:t>E</a:t>
            </a:r>
            <a:endParaRPr lang="en-US" altLang="zh-CN" sz="1800">
              <a:solidFill>
                <a:srgbClr val="CC0000"/>
              </a:solidFill>
              <a:ea typeface="黑体" panose="02010609060101010101" pitchFamily="49" charset="-122"/>
            </a:endParaRPr>
          </a:p>
        </p:txBody>
      </p:sp>
      <p:sp>
        <p:nvSpPr>
          <p:cNvPr id="33802" name="Text Box 11"/>
          <p:cNvSpPr txBox="1">
            <a:spLocks noChangeArrowheads="1"/>
          </p:cNvSpPr>
          <p:nvPr/>
        </p:nvSpPr>
        <p:spPr bwMode="auto">
          <a:xfrm>
            <a:off x="5748338" y="1560513"/>
            <a:ext cx="1039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solidFill>
                  <a:schemeClr val="accent2"/>
                </a:solidFill>
                <a:ea typeface="黑体" panose="02010609060101010101" pitchFamily="49" charset="-122"/>
              </a:rPr>
              <a:t>尾数</a:t>
            </a:r>
            <a:r>
              <a:rPr lang="en-US" altLang="zh-CN" sz="1800">
                <a:solidFill>
                  <a:schemeClr val="accent2"/>
                </a:solidFill>
                <a:ea typeface="黑体" panose="02010609060101010101" pitchFamily="49" charset="-122"/>
              </a:rPr>
              <a:t>M</a:t>
            </a:r>
            <a:endParaRPr lang="en-US" altLang="zh-CN" sz="1800">
              <a:solidFill>
                <a:schemeClr val="accent2"/>
              </a:solidFill>
              <a:ea typeface="黑体" panose="02010609060101010101" pitchFamily="49" charset="-122"/>
            </a:endParaRPr>
          </a:p>
        </p:txBody>
      </p:sp>
      <p:sp>
        <p:nvSpPr>
          <p:cNvPr id="405516" name="Text Box 12"/>
          <p:cNvSpPr txBox="1">
            <a:spLocks noChangeArrowheads="1"/>
          </p:cNvSpPr>
          <p:nvPr/>
        </p:nvSpPr>
        <p:spPr bwMode="auto">
          <a:xfrm>
            <a:off x="1601788" y="3698876"/>
            <a:ext cx="4584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dirty="0">
                <a:solidFill>
                  <a:srgbClr val="3333FF"/>
                </a:solidFill>
                <a:ea typeface="黑体" panose="02010609060101010101" pitchFamily="49" charset="-122"/>
              </a:rPr>
              <a:t>最大正数：</a:t>
            </a:r>
            <a:r>
              <a:rPr lang="en-US" altLang="zh-CN" sz="1800" dirty="0">
                <a:solidFill>
                  <a:srgbClr val="3333FF"/>
                </a:solidFill>
                <a:ea typeface="黑体" panose="02010609060101010101" pitchFamily="49" charset="-122"/>
              </a:rPr>
              <a:t>1.11.…1 x 2</a:t>
            </a:r>
            <a:r>
              <a:rPr lang="en-US" altLang="zh-CN" sz="1800" baseline="30000" dirty="0">
                <a:solidFill>
                  <a:srgbClr val="3333FF"/>
                </a:solidFill>
                <a:ea typeface="黑体" panose="02010609060101010101" pitchFamily="49" charset="-122"/>
              </a:rPr>
              <a:t>11…1 </a:t>
            </a:r>
            <a:r>
              <a:rPr lang="en-US" altLang="zh-CN" sz="1800" dirty="0">
                <a:solidFill>
                  <a:srgbClr val="3333FF"/>
                </a:solidFill>
                <a:ea typeface="黑体" panose="02010609060101010101" pitchFamily="49" charset="-122"/>
              </a:rPr>
              <a:t> =(2-2</a:t>
            </a:r>
            <a:r>
              <a:rPr lang="en-US" altLang="zh-CN" sz="1800" baseline="30000" dirty="0">
                <a:solidFill>
                  <a:srgbClr val="3333FF"/>
                </a:solidFill>
                <a:ea typeface="黑体" panose="02010609060101010101" pitchFamily="49" charset="-122"/>
              </a:rPr>
              <a:t>-23</a:t>
            </a:r>
            <a:r>
              <a:rPr lang="en-US" altLang="zh-CN" sz="1800" dirty="0">
                <a:solidFill>
                  <a:srgbClr val="3333FF"/>
                </a:solidFill>
                <a:ea typeface="黑体" panose="02010609060101010101" pitchFamily="49" charset="-122"/>
              </a:rPr>
              <a:t>) x 2</a:t>
            </a:r>
            <a:r>
              <a:rPr lang="en-US" altLang="zh-CN" sz="1800" baseline="30000" dirty="0">
                <a:solidFill>
                  <a:srgbClr val="3333FF"/>
                </a:solidFill>
                <a:ea typeface="黑体" panose="02010609060101010101" pitchFamily="49" charset="-122"/>
              </a:rPr>
              <a:t>127</a:t>
            </a:r>
            <a:r>
              <a:rPr lang="en-US" altLang="zh-CN" sz="1800" dirty="0">
                <a:solidFill>
                  <a:srgbClr val="3333FF"/>
                </a:solidFill>
                <a:latin typeface="Times New Roman" panose="02020603050405020304" pitchFamily="18" charset="0"/>
              </a:rPr>
              <a:t> </a:t>
            </a:r>
            <a:endParaRPr lang="zh-CN" altLang="en-US" sz="1800" dirty="0">
              <a:solidFill>
                <a:srgbClr val="3333FF"/>
              </a:solidFill>
              <a:latin typeface="Times New Roman" panose="02020603050405020304" pitchFamily="18" charset="0"/>
            </a:endParaRPr>
          </a:p>
        </p:txBody>
      </p:sp>
      <p:sp>
        <p:nvSpPr>
          <p:cNvPr id="405517" name="Text Box 13"/>
          <p:cNvSpPr txBox="1">
            <a:spLocks noChangeArrowheads="1"/>
          </p:cNvSpPr>
          <p:nvPr/>
        </p:nvSpPr>
        <p:spPr bwMode="auto">
          <a:xfrm>
            <a:off x="6051551" y="3692526"/>
            <a:ext cx="4379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dirty="0">
                <a:solidFill>
                  <a:srgbClr val="3333FF"/>
                </a:solidFill>
                <a:ea typeface="黑体" panose="02010609060101010101" pitchFamily="49" charset="-122"/>
              </a:rPr>
              <a:t>最小正数：</a:t>
            </a:r>
            <a:r>
              <a:rPr lang="en-US" altLang="zh-CN" sz="1800" dirty="0">
                <a:solidFill>
                  <a:srgbClr val="3333FF"/>
                </a:solidFill>
                <a:ea typeface="黑体" panose="02010609060101010101" pitchFamily="49" charset="-122"/>
              </a:rPr>
              <a:t>0.0…1 x 2</a:t>
            </a:r>
            <a:r>
              <a:rPr lang="en-US" altLang="zh-CN" sz="1800" baseline="30000" dirty="0">
                <a:solidFill>
                  <a:srgbClr val="3333FF"/>
                </a:solidFill>
                <a:ea typeface="黑体" panose="02010609060101010101" pitchFamily="49" charset="-122"/>
              </a:rPr>
              <a:t>00…0 </a:t>
            </a:r>
            <a:r>
              <a:rPr lang="en-US" altLang="zh-CN" sz="1800" dirty="0">
                <a:solidFill>
                  <a:srgbClr val="3333FF"/>
                </a:solidFill>
                <a:ea typeface="黑体" panose="02010609060101010101" pitchFamily="49" charset="-122"/>
              </a:rPr>
              <a:t> =1x 2</a:t>
            </a:r>
            <a:r>
              <a:rPr lang="en-US" altLang="zh-CN" sz="1800" baseline="30000" dirty="0">
                <a:solidFill>
                  <a:srgbClr val="3333FF"/>
                </a:solidFill>
                <a:ea typeface="黑体" panose="02010609060101010101" pitchFamily="49" charset="-122"/>
              </a:rPr>
              <a:t>-149</a:t>
            </a:r>
            <a:r>
              <a:rPr lang="en-US" altLang="zh-CN" sz="1800" dirty="0">
                <a:latin typeface="Times New Roman" panose="02020603050405020304" pitchFamily="18" charset="0"/>
              </a:rPr>
              <a:t> </a:t>
            </a:r>
            <a:endParaRPr lang="zh-CN" altLang="en-US" sz="1800" dirty="0">
              <a:latin typeface="Times New Roman" panose="02020603050405020304" pitchFamily="18" charset="0"/>
            </a:endParaRPr>
          </a:p>
        </p:txBody>
      </p:sp>
      <p:sp>
        <p:nvSpPr>
          <p:cNvPr id="405519" name="Text Box 15"/>
          <p:cNvSpPr txBox="1">
            <a:spLocks noChangeArrowheads="1"/>
          </p:cNvSpPr>
          <p:nvPr/>
        </p:nvSpPr>
        <p:spPr bwMode="auto">
          <a:xfrm>
            <a:off x="1706562" y="6026151"/>
            <a:ext cx="875204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ts val="600"/>
              </a:spcBef>
              <a:buNone/>
            </a:pPr>
            <a:r>
              <a:rPr lang="zh-CN" altLang="en-US" sz="2000" dirty="0">
                <a:solidFill>
                  <a:srgbClr val="CC0000"/>
                </a:solidFill>
                <a:latin typeface="黑体" panose="02010609060101010101" pitchFamily="49" charset="-122"/>
                <a:ea typeface="黑体" panose="02010609060101010101" pitchFamily="49" charset="-122"/>
              </a:rPr>
              <a:t>机器</a:t>
            </a:r>
            <a:r>
              <a:rPr lang="en-US" altLang="zh-CN" sz="2000" dirty="0">
                <a:solidFill>
                  <a:srgbClr val="CC0000"/>
                </a:solidFill>
                <a:latin typeface="黑体" panose="02010609060101010101" pitchFamily="49" charset="-122"/>
                <a:ea typeface="黑体" panose="02010609060101010101" pitchFamily="49" charset="-122"/>
              </a:rPr>
              <a:t>0</a:t>
            </a:r>
            <a:r>
              <a:rPr lang="zh-CN" altLang="en-US" sz="2000" dirty="0">
                <a:solidFill>
                  <a:srgbClr val="CC0000"/>
                </a:solidFill>
                <a:latin typeface="黑体" panose="02010609060101010101" pitchFamily="49" charset="-122"/>
                <a:ea typeface="黑体" panose="02010609060101010101" pitchFamily="49" charset="-122"/>
              </a:rPr>
              <a:t>：尾数为</a:t>
            </a:r>
            <a:r>
              <a:rPr lang="en-US" altLang="zh-CN" sz="2000" dirty="0">
                <a:solidFill>
                  <a:srgbClr val="CC0000"/>
                </a:solidFill>
                <a:latin typeface="黑体" panose="02010609060101010101" pitchFamily="49" charset="-122"/>
                <a:ea typeface="黑体" panose="02010609060101010101" pitchFamily="49" charset="-122"/>
              </a:rPr>
              <a:t>0 </a:t>
            </a:r>
            <a:r>
              <a:rPr lang="zh-CN" altLang="en-US" sz="2000" dirty="0">
                <a:solidFill>
                  <a:srgbClr val="CC0000"/>
                </a:solidFill>
                <a:latin typeface="黑体" panose="02010609060101010101" pitchFamily="49" charset="-122"/>
                <a:ea typeface="黑体" panose="02010609060101010101" pitchFamily="49" charset="-122"/>
              </a:rPr>
              <a:t>或 落在下溢区中的数</a:t>
            </a:r>
            <a:endParaRPr lang="zh-CN" altLang="en-US" sz="2000" dirty="0">
              <a:solidFill>
                <a:srgbClr val="CC0000"/>
              </a:solidFill>
              <a:latin typeface="黑体" panose="02010609060101010101" pitchFamily="49" charset="-122"/>
              <a:ea typeface="黑体" panose="02010609060101010101" pitchFamily="49" charset="-122"/>
            </a:endParaRPr>
          </a:p>
          <a:p>
            <a:pPr>
              <a:lnSpc>
                <a:spcPct val="100000"/>
              </a:lnSpc>
              <a:spcBef>
                <a:spcPts val="600"/>
              </a:spcBef>
              <a:buNone/>
            </a:pPr>
            <a:r>
              <a:rPr lang="zh-CN" altLang="en-US" sz="2000" dirty="0">
                <a:solidFill>
                  <a:srgbClr val="CC0000"/>
                </a:solidFill>
                <a:latin typeface="黑体" panose="02010609060101010101" pitchFamily="49" charset="-122"/>
                <a:ea typeface="黑体" panose="02010609060101010101" pitchFamily="49" charset="-122"/>
              </a:rPr>
              <a:t>浮点数范围比定点数大，但数的个数没变多，故数之间更稀疏，且不均匀</a:t>
            </a:r>
            <a:endParaRPr lang="zh-CN" altLang="en-US" sz="2000" dirty="0">
              <a:solidFill>
                <a:srgbClr val="CC0000"/>
              </a:solidFill>
              <a:latin typeface="黑体" panose="02010609060101010101" pitchFamily="49" charset="-122"/>
              <a:ea typeface="黑体" panose="02010609060101010101" pitchFamily="49" charset="-122"/>
            </a:endParaRPr>
          </a:p>
        </p:txBody>
      </p:sp>
      <p:grpSp>
        <p:nvGrpSpPr>
          <p:cNvPr id="33807" name="Group 17"/>
          <p:cNvGrpSpPr>
            <a:grpSpLocks noChangeAspect="1"/>
          </p:cNvGrpSpPr>
          <p:nvPr/>
        </p:nvGrpSpPr>
        <p:grpSpPr bwMode="auto">
          <a:xfrm>
            <a:off x="1700214" y="4371976"/>
            <a:ext cx="8967787" cy="1757363"/>
            <a:chOff x="111" y="2538"/>
            <a:chExt cx="5482" cy="1161"/>
          </a:xfrm>
        </p:grpSpPr>
        <p:sp>
          <p:nvSpPr>
            <p:cNvPr id="33809" name="AutoShape 16"/>
            <p:cNvSpPr>
              <a:spLocks noChangeAspect="1" noChangeArrowheads="1" noTextEdit="1"/>
            </p:cNvSpPr>
            <p:nvPr/>
          </p:nvSpPr>
          <p:spPr bwMode="auto">
            <a:xfrm>
              <a:off x="112" y="2538"/>
              <a:ext cx="5474"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10" name="Rectangle 18"/>
            <p:cNvSpPr>
              <a:spLocks noChangeArrowheads="1"/>
            </p:cNvSpPr>
            <p:nvPr/>
          </p:nvSpPr>
          <p:spPr bwMode="auto">
            <a:xfrm>
              <a:off x="111" y="2542"/>
              <a:ext cx="3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11" name="Rectangle 19"/>
            <p:cNvSpPr>
              <a:spLocks noChangeArrowheads="1"/>
            </p:cNvSpPr>
            <p:nvPr/>
          </p:nvSpPr>
          <p:spPr bwMode="auto">
            <a:xfrm>
              <a:off x="2743" y="305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正下溢</a:t>
              </a:r>
              <a:endParaRPr lang="zh-CN" altLang="en-US" sz="1600">
                <a:latin typeface="黑体" panose="02010609060101010101" pitchFamily="49" charset="-122"/>
                <a:ea typeface="黑体" panose="02010609060101010101" pitchFamily="49" charset="-122"/>
              </a:endParaRPr>
            </a:p>
          </p:txBody>
        </p:sp>
        <p:sp>
          <p:nvSpPr>
            <p:cNvPr id="33812" name="Rectangle 20"/>
            <p:cNvSpPr>
              <a:spLocks noChangeArrowheads="1"/>
            </p:cNvSpPr>
            <p:nvPr/>
          </p:nvSpPr>
          <p:spPr bwMode="auto">
            <a:xfrm>
              <a:off x="3111" y="3050"/>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13" name="Rectangle 21"/>
            <p:cNvSpPr>
              <a:spLocks noChangeArrowheads="1"/>
            </p:cNvSpPr>
            <p:nvPr/>
          </p:nvSpPr>
          <p:spPr bwMode="auto">
            <a:xfrm>
              <a:off x="2236" y="3044"/>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负下溢</a:t>
              </a:r>
              <a:endParaRPr lang="zh-CN" altLang="en-US" sz="1600">
                <a:latin typeface="黑体" panose="02010609060101010101" pitchFamily="49" charset="-122"/>
                <a:ea typeface="黑体" panose="02010609060101010101" pitchFamily="49" charset="-122"/>
              </a:endParaRPr>
            </a:p>
          </p:txBody>
        </p:sp>
        <p:sp>
          <p:nvSpPr>
            <p:cNvPr id="33814" name="Rectangle 22"/>
            <p:cNvSpPr>
              <a:spLocks noChangeArrowheads="1"/>
            </p:cNvSpPr>
            <p:nvPr/>
          </p:nvSpPr>
          <p:spPr bwMode="auto">
            <a:xfrm>
              <a:off x="2604" y="3040"/>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15" name="Rectangle 23"/>
            <p:cNvSpPr>
              <a:spLocks noChangeArrowheads="1"/>
            </p:cNvSpPr>
            <p:nvPr/>
          </p:nvSpPr>
          <p:spPr bwMode="auto">
            <a:xfrm>
              <a:off x="338" y="3324"/>
              <a:ext cx="1041"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16" name="Rectangle 24"/>
            <p:cNvSpPr>
              <a:spLocks noChangeArrowheads="1"/>
            </p:cNvSpPr>
            <p:nvPr/>
          </p:nvSpPr>
          <p:spPr bwMode="auto">
            <a:xfrm>
              <a:off x="436" y="3383"/>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17" name="Rectangle 25"/>
            <p:cNvSpPr>
              <a:spLocks noChangeArrowheads="1"/>
            </p:cNvSpPr>
            <p:nvPr/>
          </p:nvSpPr>
          <p:spPr bwMode="auto">
            <a:xfrm>
              <a:off x="484" y="3383"/>
              <a:ext cx="16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r>
                <a:rPr lang="en-US" altLang="zh-CN" sz="1900" b="0">
                  <a:solidFill>
                    <a:srgbClr val="000000"/>
                  </a:solidFill>
                  <a:latin typeface="Times New Roman" panose="02020603050405020304" pitchFamily="18" charset="0"/>
                </a:rPr>
                <a:t>(1</a:t>
              </a:r>
              <a:endParaRPr lang="en-US" altLang="zh-CN" sz="1600">
                <a:latin typeface="Times New Roman" panose="02020603050405020304" pitchFamily="18" charset="0"/>
              </a:endParaRPr>
            </a:p>
          </p:txBody>
        </p:sp>
        <p:sp>
          <p:nvSpPr>
            <p:cNvPr id="33818" name="Rectangle 26"/>
            <p:cNvSpPr>
              <a:spLocks noChangeArrowheads="1"/>
            </p:cNvSpPr>
            <p:nvPr/>
          </p:nvSpPr>
          <p:spPr bwMode="auto">
            <a:xfrm>
              <a:off x="639" y="3383"/>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19" name="Rectangle 27"/>
            <p:cNvSpPr>
              <a:spLocks noChangeArrowheads="1"/>
            </p:cNvSpPr>
            <p:nvPr/>
          </p:nvSpPr>
          <p:spPr bwMode="auto">
            <a:xfrm>
              <a:off x="687" y="3383"/>
              <a:ext cx="7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33820" name="Rectangle 28"/>
            <p:cNvSpPr>
              <a:spLocks noChangeArrowheads="1"/>
            </p:cNvSpPr>
            <p:nvPr/>
          </p:nvSpPr>
          <p:spPr bwMode="auto">
            <a:xfrm>
              <a:off x="758"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21" name="Rectangle 29"/>
            <p:cNvSpPr>
              <a:spLocks noChangeArrowheads="1"/>
            </p:cNvSpPr>
            <p:nvPr/>
          </p:nvSpPr>
          <p:spPr bwMode="auto">
            <a:xfrm>
              <a:off x="790" y="3355"/>
              <a:ext cx="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33822" name="Rectangle 30"/>
            <p:cNvSpPr>
              <a:spLocks noChangeArrowheads="1"/>
            </p:cNvSpPr>
            <p:nvPr/>
          </p:nvSpPr>
          <p:spPr bwMode="auto">
            <a:xfrm>
              <a:off x="838" y="3355"/>
              <a:ext cx="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4</a:t>
              </a:r>
              <a:endParaRPr lang="en-US" altLang="zh-CN" sz="1600">
                <a:latin typeface="Times New Roman" panose="02020603050405020304" pitchFamily="18" charset="0"/>
              </a:endParaRPr>
            </a:p>
          </p:txBody>
        </p:sp>
        <p:sp>
          <p:nvSpPr>
            <p:cNvPr id="33823" name="Rectangle 31"/>
            <p:cNvSpPr>
              <a:spLocks noChangeArrowheads="1"/>
            </p:cNvSpPr>
            <p:nvPr/>
          </p:nvSpPr>
          <p:spPr bwMode="auto">
            <a:xfrm>
              <a:off x="886" y="3383"/>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24" name="Rectangle 32"/>
            <p:cNvSpPr>
              <a:spLocks noChangeArrowheads="1"/>
            </p:cNvSpPr>
            <p:nvPr/>
          </p:nvSpPr>
          <p:spPr bwMode="auto">
            <a:xfrm>
              <a:off x="933" y="3383"/>
              <a:ext cx="3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25" name="Rectangle 33"/>
            <p:cNvSpPr>
              <a:spLocks noChangeArrowheads="1"/>
            </p:cNvSpPr>
            <p:nvPr/>
          </p:nvSpPr>
          <p:spPr bwMode="auto">
            <a:xfrm>
              <a:off x="969" y="3383"/>
              <a:ext cx="10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400" b="0">
                  <a:solidFill>
                    <a:srgbClr val="000000"/>
                  </a:solidFill>
                  <a:latin typeface="Times New Roman" panose="02020603050405020304" pitchFamily="18" charset="0"/>
                </a:rPr>
                <a:t>×</a:t>
              </a:r>
              <a:endParaRPr lang="en-US" altLang="zh-CN" sz="1400">
                <a:latin typeface="Times New Roman" panose="02020603050405020304" pitchFamily="18" charset="0"/>
              </a:endParaRPr>
            </a:p>
          </p:txBody>
        </p:sp>
        <p:sp>
          <p:nvSpPr>
            <p:cNvPr id="33826" name="Rectangle 34"/>
            <p:cNvSpPr>
              <a:spLocks noChangeArrowheads="1"/>
            </p:cNvSpPr>
            <p:nvPr/>
          </p:nvSpPr>
          <p:spPr bwMode="auto">
            <a:xfrm>
              <a:off x="1049" y="3383"/>
              <a:ext cx="7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33827" name="Rectangle 35"/>
            <p:cNvSpPr>
              <a:spLocks noChangeArrowheads="1"/>
            </p:cNvSpPr>
            <p:nvPr/>
          </p:nvSpPr>
          <p:spPr bwMode="auto">
            <a:xfrm>
              <a:off x="1121" y="3355"/>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127</a:t>
              </a:r>
              <a:endParaRPr lang="en-US" altLang="zh-CN" sz="1600">
                <a:latin typeface="Times New Roman" panose="02020603050405020304" pitchFamily="18" charset="0"/>
              </a:endParaRPr>
            </a:p>
          </p:txBody>
        </p:sp>
        <p:sp>
          <p:nvSpPr>
            <p:cNvPr id="33828" name="Rectangle 36"/>
            <p:cNvSpPr>
              <a:spLocks noChangeArrowheads="1"/>
            </p:cNvSpPr>
            <p:nvPr/>
          </p:nvSpPr>
          <p:spPr bwMode="auto">
            <a:xfrm>
              <a:off x="1264" y="3355"/>
              <a:ext cx="2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29" name="Rectangle 37"/>
            <p:cNvSpPr>
              <a:spLocks noChangeArrowheads="1"/>
            </p:cNvSpPr>
            <p:nvPr/>
          </p:nvSpPr>
          <p:spPr bwMode="auto">
            <a:xfrm>
              <a:off x="5089" y="3346"/>
              <a:ext cx="504" cy="3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30" name="Rectangle 38"/>
            <p:cNvSpPr>
              <a:spLocks noChangeArrowheads="1"/>
            </p:cNvSpPr>
            <p:nvPr/>
          </p:nvSpPr>
          <p:spPr bwMode="auto">
            <a:xfrm>
              <a:off x="5187" y="3418"/>
              <a:ext cx="2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数轴</a:t>
              </a:r>
              <a:endParaRPr lang="zh-CN" altLang="en-US" sz="1600">
                <a:latin typeface="黑体" panose="02010609060101010101" pitchFamily="49" charset="-122"/>
                <a:ea typeface="黑体" panose="02010609060101010101" pitchFamily="49" charset="-122"/>
              </a:endParaRPr>
            </a:p>
          </p:txBody>
        </p:sp>
        <p:sp>
          <p:nvSpPr>
            <p:cNvPr id="33831" name="Rectangle 39"/>
            <p:cNvSpPr>
              <a:spLocks noChangeArrowheads="1"/>
            </p:cNvSpPr>
            <p:nvPr/>
          </p:nvSpPr>
          <p:spPr bwMode="auto">
            <a:xfrm>
              <a:off x="5432" y="3414"/>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32" name="Rectangle 40"/>
            <p:cNvSpPr>
              <a:spLocks noChangeArrowheads="1"/>
            </p:cNvSpPr>
            <p:nvPr/>
          </p:nvSpPr>
          <p:spPr bwMode="auto">
            <a:xfrm>
              <a:off x="2539" y="2540"/>
              <a:ext cx="411"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33" name="Rectangle 41"/>
            <p:cNvSpPr>
              <a:spLocks noChangeArrowheads="1"/>
            </p:cNvSpPr>
            <p:nvPr/>
          </p:nvSpPr>
          <p:spPr bwMode="auto">
            <a:xfrm>
              <a:off x="2638" y="2614"/>
              <a:ext cx="1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零</a:t>
              </a:r>
              <a:endParaRPr lang="zh-CN" altLang="en-US" sz="1600">
                <a:latin typeface="黑体" panose="02010609060101010101" pitchFamily="49" charset="-122"/>
                <a:ea typeface="黑体" panose="02010609060101010101" pitchFamily="49" charset="-122"/>
              </a:endParaRPr>
            </a:p>
          </p:txBody>
        </p:sp>
        <p:sp>
          <p:nvSpPr>
            <p:cNvPr id="33834" name="Rectangle 42"/>
            <p:cNvSpPr>
              <a:spLocks noChangeArrowheads="1"/>
            </p:cNvSpPr>
            <p:nvPr/>
          </p:nvSpPr>
          <p:spPr bwMode="auto">
            <a:xfrm>
              <a:off x="2761" y="2609"/>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35" name="Rectangle 43"/>
            <p:cNvSpPr>
              <a:spLocks noChangeArrowheads="1"/>
            </p:cNvSpPr>
            <p:nvPr/>
          </p:nvSpPr>
          <p:spPr bwMode="auto">
            <a:xfrm>
              <a:off x="3431" y="2573"/>
              <a:ext cx="989"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36" name="Rectangle 44"/>
            <p:cNvSpPr>
              <a:spLocks noChangeArrowheads="1"/>
            </p:cNvSpPr>
            <p:nvPr/>
          </p:nvSpPr>
          <p:spPr bwMode="auto">
            <a:xfrm>
              <a:off x="3529" y="2646"/>
              <a:ext cx="8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可表示的正数</a:t>
              </a:r>
              <a:endParaRPr lang="zh-CN" altLang="en-US" sz="1600">
                <a:latin typeface="黑体" panose="02010609060101010101" pitchFamily="49" charset="-122"/>
                <a:ea typeface="黑体" panose="02010609060101010101" pitchFamily="49" charset="-122"/>
              </a:endParaRPr>
            </a:p>
          </p:txBody>
        </p:sp>
        <p:sp>
          <p:nvSpPr>
            <p:cNvPr id="33837" name="Rectangle 45"/>
            <p:cNvSpPr>
              <a:spLocks noChangeArrowheads="1"/>
            </p:cNvSpPr>
            <p:nvPr/>
          </p:nvSpPr>
          <p:spPr bwMode="auto">
            <a:xfrm>
              <a:off x="4264" y="2642"/>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38" name="Rectangle 46"/>
            <p:cNvSpPr>
              <a:spLocks noChangeArrowheads="1"/>
            </p:cNvSpPr>
            <p:nvPr/>
          </p:nvSpPr>
          <p:spPr bwMode="auto">
            <a:xfrm>
              <a:off x="1020" y="2606"/>
              <a:ext cx="947"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39" name="Rectangle 47"/>
            <p:cNvSpPr>
              <a:spLocks noChangeArrowheads="1"/>
            </p:cNvSpPr>
            <p:nvPr/>
          </p:nvSpPr>
          <p:spPr bwMode="auto">
            <a:xfrm>
              <a:off x="1119" y="2677"/>
              <a:ext cx="8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可表示的负数</a:t>
              </a:r>
              <a:endParaRPr lang="zh-CN" altLang="en-US" sz="1600">
                <a:latin typeface="黑体" panose="02010609060101010101" pitchFamily="49" charset="-122"/>
                <a:ea typeface="黑体" panose="02010609060101010101" pitchFamily="49" charset="-122"/>
              </a:endParaRPr>
            </a:p>
          </p:txBody>
        </p:sp>
        <p:sp>
          <p:nvSpPr>
            <p:cNvPr id="33840" name="Rectangle 48"/>
            <p:cNvSpPr>
              <a:spLocks noChangeArrowheads="1"/>
            </p:cNvSpPr>
            <p:nvPr/>
          </p:nvSpPr>
          <p:spPr bwMode="auto">
            <a:xfrm>
              <a:off x="1854" y="2674"/>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41" name="Freeform 49"/>
            <p:cNvSpPr>
              <a:spLocks noEditPoints="1"/>
            </p:cNvSpPr>
            <p:nvPr/>
          </p:nvSpPr>
          <p:spPr bwMode="auto">
            <a:xfrm>
              <a:off x="136" y="3235"/>
              <a:ext cx="5168" cy="89"/>
            </a:xfrm>
            <a:custGeom>
              <a:avLst/>
              <a:gdLst>
                <a:gd name="T0" fmla="*/ 0 w 10337"/>
                <a:gd name="T1" fmla="*/ 1 h 177"/>
                <a:gd name="T2" fmla="*/ 0 w 10337"/>
                <a:gd name="T3" fmla="*/ 1 h 177"/>
                <a:gd name="T4" fmla="*/ 0 w 10337"/>
                <a:gd name="T5" fmla="*/ 1 h 177"/>
                <a:gd name="T6" fmla="*/ 0 w 10337"/>
                <a:gd name="T7" fmla="*/ 1 h 177"/>
                <a:gd name="T8" fmla="*/ 0 w 10337"/>
                <a:gd name="T9" fmla="*/ 1 h 177"/>
                <a:gd name="T10" fmla="*/ 0 w 10337"/>
                <a:gd name="T11" fmla="*/ 1 h 177"/>
                <a:gd name="T12" fmla="*/ 0 w 10337"/>
                <a:gd name="T13" fmla="*/ 1 h 177"/>
                <a:gd name="T14" fmla="*/ 0 w 10337"/>
                <a:gd name="T15" fmla="*/ 0 h 177"/>
                <a:gd name="T16" fmla="*/ 0 w 10337"/>
                <a:gd name="T17" fmla="*/ 1 h 177"/>
                <a:gd name="T18" fmla="*/ 0 w 10337"/>
                <a:gd name="T19" fmla="*/ 0 h 177"/>
                <a:gd name="T20" fmla="*/ 0 w 10337"/>
                <a:gd name="T21" fmla="*/ 1 h 177"/>
                <a:gd name="T22" fmla="*/ 0 w 10337"/>
                <a:gd name="T23" fmla="*/ 1 h 177"/>
                <a:gd name="T24" fmla="*/ 0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ln>
          </p:spPr>
          <p:txBody>
            <a:bodyPr/>
            <a:lstStyle/>
            <a:p>
              <a:endParaRPr lang="zh-CN" altLang="en-US"/>
            </a:p>
          </p:txBody>
        </p:sp>
        <p:sp>
          <p:nvSpPr>
            <p:cNvPr id="33842" name="Line 50"/>
            <p:cNvSpPr>
              <a:spLocks noChangeShapeType="1"/>
            </p:cNvSpPr>
            <p:nvPr/>
          </p:nvSpPr>
          <p:spPr bwMode="auto">
            <a:xfrm>
              <a:off x="2704" y="2860"/>
              <a:ext cx="0" cy="420"/>
            </a:xfrm>
            <a:prstGeom prst="line">
              <a:avLst/>
            </a:prstGeom>
            <a:noFill/>
            <a:ln w="174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3" name="Line 51"/>
            <p:cNvSpPr>
              <a:spLocks noChangeShapeType="1"/>
            </p:cNvSpPr>
            <p:nvPr/>
          </p:nvSpPr>
          <p:spPr bwMode="auto">
            <a:xfrm>
              <a:off x="845" y="2959"/>
              <a:ext cx="0" cy="321"/>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4" name="Rectangle 52"/>
            <p:cNvSpPr>
              <a:spLocks noChangeArrowheads="1"/>
            </p:cNvSpPr>
            <p:nvPr/>
          </p:nvSpPr>
          <p:spPr bwMode="auto">
            <a:xfrm>
              <a:off x="1859" y="3346"/>
              <a:ext cx="60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45" name="Rectangle 53"/>
            <p:cNvSpPr>
              <a:spLocks noChangeArrowheads="1"/>
            </p:cNvSpPr>
            <p:nvPr/>
          </p:nvSpPr>
          <p:spPr bwMode="auto">
            <a:xfrm>
              <a:off x="1958" y="3405"/>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46" name="Rectangle 54"/>
            <p:cNvSpPr>
              <a:spLocks noChangeArrowheads="1"/>
            </p:cNvSpPr>
            <p:nvPr/>
          </p:nvSpPr>
          <p:spPr bwMode="auto">
            <a:xfrm>
              <a:off x="2006" y="3405"/>
              <a:ext cx="7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33847" name="Rectangle 55"/>
            <p:cNvSpPr>
              <a:spLocks noChangeArrowheads="1"/>
            </p:cNvSpPr>
            <p:nvPr/>
          </p:nvSpPr>
          <p:spPr bwMode="auto">
            <a:xfrm>
              <a:off x="2078" y="3377"/>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48" name="Rectangle 56"/>
            <p:cNvSpPr>
              <a:spLocks noChangeArrowheads="1"/>
            </p:cNvSpPr>
            <p:nvPr/>
          </p:nvSpPr>
          <p:spPr bwMode="auto">
            <a:xfrm>
              <a:off x="2109" y="3377"/>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dirty="0">
                  <a:solidFill>
                    <a:srgbClr val="000000"/>
                  </a:solidFill>
                  <a:latin typeface="黑体" panose="02010609060101010101" pitchFamily="49" charset="-122"/>
                  <a:ea typeface="黑体" panose="02010609060101010101" pitchFamily="49" charset="-122"/>
                </a:rPr>
                <a:t>149</a:t>
              </a:r>
              <a:endParaRPr lang="en-US" altLang="zh-CN" sz="1600" dirty="0">
                <a:latin typeface="黑体" panose="02010609060101010101" pitchFamily="49" charset="-122"/>
                <a:ea typeface="黑体" panose="02010609060101010101" pitchFamily="49" charset="-122"/>
              </a:endParaRPr>
            </a:p>
          </p:txBody>
        </p:sp>
        <p:sp>
          <p:nvSpPr>
            <p:cNvPr id="33849" name="Rectangle 57"/>
            <p:cNvSpPr>
              <a:spLocks noChangeArrowheads="1"/>
            </p:cNvSpPr>
            <p:nvPr/>
          </p:nvSpPr>
          <p:spPr bwMode="auto">
            <a:xfrm>
              <a:off x="2253" y="3377"/>
              <a:ext cx="2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dirty="0">
                  <a:solidFill>
                    <a:srgbClr val="000000"/>
                  </a:solidFill>
                  <a:latin typeface="Times New Roman" panose="02020603050405020304" pitchFamily="18" charset="0"/>
                </a:rPr>
                <a:t> </a:t>
              </a:r>
              <a:endParaRPr lang="zh-CN" altLang="en-US" sz="1600" dirty="0">
                <a:latin typeface="Times New Roman" panose="02020603050405020304" pitchFamily="18" charset="0"/>
              </a:endParaRPr>
            </a:p>
          </p:txBody>
        </p:sp>
        <p:sp>
          <p:nvSpPr>
            <p:cNvPr id="33850" name="Rectangle 58"/>
            <p:cNvSpPr>
              <a:spLocks noChangeArrowheads="1"/>
            </p:cNvSpPr>
            <p:nvPr/>
          </p:nvSpPr>
          <p:spPr bwMode="auto">
            <a:xfrm>
              <a:off x="2581" y="3357"/>
              <a:ext cx="3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51" name="Rectangle 59"/>
            <p:cNvSpPr>
              <a:spLocks noChangeArrowheads="1"/>
            </p:cNvSpPr>
            <p:nvPr/>
          </p:nvSpPr>
          <p:spPr bwMode="auto">
            <a:xfrm>
              <a:off x="2680" y="3416"/>
              <a:ext cx="7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0</a:t>
              </a:r>
              <a:endParaRPr lang="en-US" altLang="zh-CN" sz="1600">
                <a:latin typeface="Times New Roman" panose="02020603050405020304" pitchFamily="18" charset="0"/>
              </a:endParaRPr>
            </a:p>
          </p:txBody>
        </p:sp>
        <p:sp>
          <p:nvSpPr>
            <p:cNvPr id="33852" name="Rectangle 60"/>
            <p:cNvSpPr>
              <a:spLocks noChangeArrowheads="1"/>
            </p:cNvSpPr>
            <p:nvPr/>
          </p:nvSpPr>
          <p:spPr bwMode="auto">
            <a:xfrm>
              <a:off x="2752" y="3416"/>
              <a:ext cx="3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53" name="Rectangle 61"/>
            <p:cNvSpPr>
              <a:spLocks noChangeArrowheads="1"/>
            </p:cNvSpPr>
            <p:nvPr/>
          </p:nvSpPr>
          <p:spPr bwMode="auto">
            <a:xfrm>
              <a:off x="3003" y="3357"/>
              <a:ext cx="497"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54" name="Rectangle 62"/>
            <p:cNvSpPr>
              <a:spLocks noChangeArrowheads="1"/>
            </p:cNvSpPr>
            <p:nvPr/>
          </p:nvSpPr>
          <p:spPr bwMode="auto">
            <a:xfrm>
              <a:off x="3102" y="3416"/>
              <a:ext cx="7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33855" name="Rectangle 63"/>
            <p:cNvSpPr>
              <a:spLocks noChangeArrowheads="1"/>
            </p:cNvSpPr>
            <p:nvPr/>
          </p:nvSpPr>
          <p:spPr bwMode="auto">
            <a:xfrm>
              <a:off x="3174" y="3389"/>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56" name="Rectangle 64"/>
            <p:cNvSpPr>
              <a:spLocks noChangeArrowheads="1"/>
            </p:cNvSpPr>
            <p:nvPr/>
          </p:nvSpPr>
          <p:spPr bwMode="auto">
            <a:xfrm>
              <a:off x="3206" y="3389"/>
              <a:ext cx="15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dirty="0">
                  <a:solidFill>
                    <a:srgbClr val="000000"/>
                  </a:solidFill>
                  <a:latin typeface="黑体" panose="02010609060101010101" pitchFamily="49" charset="-122"/>
                  <a:ea typeface="黑体" panose="02010609060101010101" pitchFamily="49" charset="-122"/>
                </a:rPr>
                <a:t>149</a:t>
              </a:r>
              <a:endParaRPr lang="en-US" altLang="zh-CN" sz="1600" dirty="0">
                <a:latin typeface="黑体" panose="02010609060101010101" pitchFamily="49" charset="-122"/>
                <a:ea typeface="黑体" panose="02010609060101010101" pitchFamily="49" charset="-122"/>
              </a:endParaRPr>
            </a:p>
          </p:txBody>
        </p:sp>
        <p:sp>
          <p:nvSpPr>
            <p:cNvPr id="33857" name="Rectangle 65"/>
            <p:cNvSpPr>
              <a:spLocks noChangeArrowheads="1"/>
            </p:cNvSpPr>
            <p:nvPr/>
          </p:nvSpPr>
          <p:spPr bwMode="auto">
            <a:xfrm>
              <a:off x="3349" y="3389"/>
              <a:ext cx="2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58" name="Rectangle 66"/>
            <p:cNvSpPr>
              <a:spLocks noChangeArrowheads="1"/>
            </p:cNvSpPr>
            <p:nvPr/>
          </p:nvSpPr>
          <p:spPr bwMode="auto">
            <a:xfrm>
              <a:off x="3944" y="3325"/>
              <a:ext cx="122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59" name="Rectangle 67"/>
            <p:cNvSpPr>
              <a:spLocks noChangeArrowheads="1"/>
            </p:cNvSpPr>
            <p:nvPr/>
          </p:nvSpPr>
          <p:spPr bwMode="auto">
            <a:xfrm>
              <a:off x="4043" y="3383"/>
              <a:ext cx="12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(1</a:t>
              </a:r>
              <a:endParaRPr lang="en-US" altLang="zh-CN" sz="1600">
                <a:latin typeface="Times New Roman" panose="02020603050405020304" pitchFamily="18" charset="0"/>
              </a:endParaRPr>
            </a:p>
          </p:txBody>
        </p:sp>
        <p:sp>
          <p:nvSpPr>
            <p:cNvPr id="33860" name="Rectangle 68"/>
            <p:cNvSpPr>
              <a:spLocks noChangeArrowheads="1"/>
            </p:cNvSpPr>
            <p:nvPr/>
          </p:nvSpPr>
          <p:spPr bwMode="auto">
            <a:xfrm>
              <a:off x="4162" y="3383"/>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61" name="Rectangle 69"/>
            <p:cNvSpPr>
              <a:spLocks noChangeArrowheads="1"/>
            </p:cNvSpPr>
            <p:nvPr/>
          </p:nvSpPr>
          <p:spPr bwMode="auto">
            <a:xfrm>
              <a:off x="4210" y="3383"/>
              <a:ext cx="7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33862" name="Rectangle 70"/>
            <p:cNvSpPr>
              <a:spLocks noChangeArrowheads="1"/>
            </p:cNvSpPr>
            <p:nvPr/>
          </p:nvSpPr>
          <p:spPr bwMode="auto">
            <a:xfrm>
              <a:off x="4282"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63" name="Rectangle 71"/>
            <p:cNvSpPr>
              <a:spLocks noChangeArrowheads="1"/>
            </p:cNvSpPr>
            <p:nvPr/>
          </p:nvSpPr>
          <p:spPr bwMode="auto">
            <a:xfrm>
              <a:off x="4314" y="3355"/>
              <a:ext cx="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ea typeface="黑体" panose="02010609060101010101" pitchFamily="49" charset="-122"/>
                </a:rPr>
                <a:t>2</a:t>
              </a:r>
              <a:endParaRPr lang="en-US" altLang="zh-CN" sz="1600">
                <a:latin typeface="Times New Roman" panose="02020603050405020304" pitchFamily="18" charset="0"/>
                <a:ea typeface="黑体" panose="02010609060101010101" pitchFamily="49" charset="-122"/>
              </a:endParaRPr>
            </a:p>
          </p:txBody>
        </p:sp>
        <p:sp>
          <p:nvSpPr>
            <p:cNvPr id="33864" name="Rectangle 72"/>
            <p:cNvSpPr>
              <a:spLocks noChangeArrowheads="1"/>
            </p:cNvSpPr>
            <p:nvPr/>
          </p:nvSpPr>
          <p:spPr bwMode="auto">
            <a:xfrm>
              <a:off x="4361" y="3355"/>
              <a:ext cx="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4</a:t>
              </a:r>
              <a:endParaRPr lang="en-US" altLang="zh-CN" sz="1600">
                <a:latin typeface="Times New Roman" panose="02020603050405020304" pitchFamily="18" charset="0"/>
              </a:endParaRPr>
            </a:p>
          </p:txBody>
        </p:sp>
        <p:sp>
          <p:nvSpPr>
            <p:cNvPr id="33865" name="Rectangle 73"/>
            <p:cNvSpPr>
              <a:spLocks noChangeArrowheads="1"/>
            </p:cNvSpPr>
            <p:nvPr/>
          </p:nvSpPr>
          <p:spPr bwMode="auto">
            <a:xfrm>
              <a:off x="4409" y="3383"/>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33866" name="Rectangle 74"/>
            <p:cNvSpPr>
              <a:spLocks noChangeArrowheads="1"/>
            </p:cNvSpPr>
            <p:nvPr/>
          </p:nvSpPr>
          <p:spPr bwMode="auto">
            <a:xfrm>
              <a:off x="4457" y="3383"/>
              <a:ext cx="3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67" name="Rectangle 75"/>
            <p:cNvSpPr>
              <a:spLocks noChangeArrowheads="1"/>
            </p:cNvSpPr>
            <p:nvPr/>
          </p:nvSpPr>
          <p:spPr bwMode="auto">
            <a:xfrm>
              <a:off x="4493" y="3383"/>
              <a:ext cx="110"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400" b="0">
                  <a:solidFill>
                    <a:srgbClr val="000000"/>
                  </a:solidFill>
                  <a:latin typeface="Times New Roman" panose="02020603050405020304" pitchFamily="18" charset="0"/>
                </a:rPr>
                <a:t>×</a:t>
              </a:r>
              <a:endParaRPr lang="en-US" altLang="zh-CN" sz="1400">
                <a:latin typeface="Times New Roman" panose="02020603050405020304" pitchFamily="18" charset="0"/>
              </a:endParaRPr>
            </a:p>
          </p:txBody>
        </p:sp>
        <p:sp>
          <p:nvSpPr>
            <p:cNvPr id="33868" name="Rectangle 76"/>
            <p:cNvSpPr>
              <a:spLocks noChangeArrowheads="1"/>
            </p:cNvSpPr>
            <p:nvPr/>
          </p:nvSpPr>
          <p:spPr bwMode="auto">
            <a:xfrm>
              <a:off x="4573" y="3383"/>
              <a:ext cx="7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33869" name="Rectangle 77"/>
            <p:cNvSpPr>
              <a:spLocks noChangeArrowheads="1"/>
            </p:cNvSpPr>
            <p:nvPr/>
          </p:nvSpPr>
          <p:spPr bwMode="auto">
            <a:xfrm>
              <a:off x="4645" y="3355"/>
              <a:ext cx="15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127</a:t>
              </a:r>
              <a:endParaRPr lang="en-US" altLang="zh-CN" sz="1600">
                <a:latin typeface="Times New Roman" panose="02020603050405020304" pitchFamily="18" charset="0"/>
              </a:endParaRPr>
            </a:p>
          </p:txBody>
        </p:sp>
        <p:sp>
          <p:nvSpPr>
            <p:cNvPr id="33870" name="Rectangle 78"/>
            <p:cNvSpPr>
              <a:spLocks noChangeArrowheads="1"/>
            </p:cNvSpPr>
            <p:nvPr/>
          </p:nvSpPr>
          <p:spPr bwMode="auto">
            <a:xfrm>
              <a:off x="4787" y="3355"/>
              <a:ext cx="25"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71" name="Line 79"/>
            <p:cNvSpPr>
              <a:spLocks noChangeShapeType="1"/>
            </p:cNvSpPr>
            <p:nvPr/>
          </p:nvSpPr>
          <p:spPr bwMode="auto">
            <a:xfrm>
              <a:off x="2184" y="2971"/>
              <a:ext cx="0" cy="297"/>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2" name="Rectangle 80"/>
            <p:cNvSpPr>
              <a:spLocks noChangeArrowheads="1"/>
            </p:cNvSpPr>
            <p:nvPr/>
          </p:nvSpPr>
          <p:spPr bwMode="auto">
            <a:xfrm>
              <a:off x="857" y="2979"/>
              <a:ext cx="1318" cy="2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73" name="Line 81"/>
            <p:cNvSpPr>
              <a:spLocks noChangeShapeType="1"/>
            </p:cNvSpPr>
            <p:nvPr/>
          </p:nvSpPr>
          <p:spPr bwMode="auto">
            <a:xfrm>
              <a:off x="3236" y="2949"/>
              <a:ext cx="0" cy="319"/>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4" name="Line 82"/>
            <p:cNvSpPr>
              <a:spLocks noChangeShapeType="1"/>
            </p:cNvSpPr>
            <p:nvPr/>
          </p:nvSpPr>
          <p:spPr bwMode="auto">
            <a:xfrm>
              <a:off x="4586" y="2958"/>
              <a:ext cx="0" cy="299"/>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5" name="Rectangle 83"/>
            <p:cNvSpPr>
              <a:spLocks noChangeArrowheads="1"/>
            </p:cNvSpPr>
            <p:nvPr/>
          </p:nvSpPr>
          <p:spPr bwMode="auto">
            <a:xfrm>
              <a:off x="3247" y="2970"/>
              <a:ext cx="1318" cy="2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76" name="Rectangle 84"/>
            <p:cNvSpPr>
              <a:spLocks noChangeArrowheads="1"/>
            </p:cNvSpPr>
            <p:nvPr/>
          </p:nvSpPr>
          <p:spPr bwMode="auto">
            <a:xfrm>
              <a:off x="3247" y="2970"/>
              <a:ext cx="1318" cy="287"/>
            </a:xfrm>
            <a:prstGeom prst="rect">
              <a:avLst/>
            </a:prstGeom>
            <a:noFill/>
            <a:ln w="11113">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3877" name="Rectangle 85"/>
            <p:cNvSpPr>
              <a:spLocks noChangeArrowheads="1"/>
            </p:cNvSpPr>
            <p:nvPr/>
          </p:nvSpPr>
          <p:spPr bwMode="auto">
            <a:xfrm>
              <a:off x="4694" y="3033"/>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正上溢</a:t>
              </a:r>
              <a:endParaRPr lang="zh-CN" altLang="en-US" sz="1600">
                <a:latin typeface="黑体" panose="02010609060101010101" pitchFamily="49" charset="-122"/>
                <a:ea typeface="黑体" panose="02010609060101010101" pitchFamily="49" charset="-122"/>
              </a:endParaRPr>
            </a:p>
          </p:txBody>
        </p:sp>
        <p:sp>
          <p:nvSpPr>
            <p:cNvPr id="33878" name="Rectangle 86"/>
            <p:cNvSpPr>
              <a:spLocks noChangeArrowheads="1"/>
            </p:cNvSpPr>
            <p:nvPr/>
          </p:nvSpPr>
          <p:spPr bwMode="auto">
            <a:xfrm>
              <a:off x="5061" y="3028"/>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3879" name="Rectangle 87"/>
            <p:cNvSpPr>
              <a:spLocks noChangeArrowheads="1"/>
            </p:cNvSpPr>
            <p:nvPr/>
          </p:nvSpPr>
          <p:spPr bwMode="auto">
            <a:xfrm>
              <a:off x="234" y="3033"/>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负上溢</a:t>
              </a:r>
              <a:endParaRPr lang="zh-CN" altLang="en-US" sz="1600">
                <a:latin typeface="黑体" panose="02010609060101010101" pitchFamily="49" charset="-122"/>
                <a:ea typeface="黑体" panose="02010609060101010101" pitchFamily="49" charset="-122"/>
              </a:endParaRPr>
            </a:p>
          </p:txBody>
        </p:sp>
        <p:sp>
          <p:nvSpPr>
            <p:cNvPr id="33880" name="Rectangle 88"/>
            <p:cNvSpPr>
              <a:spLocks noChangeArrowheads="1"/>
            </p:cNvSpPr>
            <p:nvPr/>
          </p:nvSpPr>
          <p:spPr bwMode="auto">
            <a:xfrm>
              <a:off x="602" y="3029"/>
              <a:ext cx="3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grpSp>
      <p:sp>
        <p:nvSpPr>
          <p:cNvPr id="33808" name="Rectangle 88"/>
          <p:cNvSpPr>
            <a:spLocks noChangeArrowheads="1"/>
          </p:cNvSpPr>
          <p:nvPr/>
        </p:nvSpPr>
        <p:spPr bwMode="auto">
          <a:xfrm>
            <a:off x="8121650" y="1333500"/>
            <a:ext cx="22060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30000"/>
              </a:spcBef>
              <a:buClr>
                <a:schemeClr val="tx1"/>
              </a:buClr>
              <a:buSzPct val="60000"/>
              <a:buFont typeface="Wingdings" panose="05000000000000000000" pitchFamily="2" charset="2"/>
              <a:buNone/>
            </a:pPr>
            <a:r>
              <a:rPr lang="en-US" altLang="zh-CN" sz="2000">
                <a:solidFill>
                  <a:srgbClr val="FF6600"/>
                </a:solidFill>
                <a:latin typeface="微软雅黑" panose="020B0503020204020204" pitchFamily="34" charset="-122"/>
                <a:ea typeface="微软雅黑" panose="020B0503020204020204" pitchFamily="34" charset="-122"/>
              </a:rPr>
              <a:t>+/-1</a:t>
            </a:r>
            <a:r>
              <a:rPr lang="en-US" altLang="zh-CN" sz="2000">
                <a:latin typeface="微软雅黑" panose="020B0503020204020204" pitchFamily="34" charset="-122"/>
                <a:ea typeface="微软雅黑" panose="020B0503020204020204" pitchFamily="34" charset="-122"/>
              </a:rPr>
              <a:t>.</a:t>
            </a:r>
            <a:r>
              <a:rPr lang="en-US" altLang="zh-CN" sz="2000">
                <a:solidFill>
                  <a:srgbClr val="063DE9"/>
                </a:solidFill>
                <a:latin typeface="微软雅黑" panose="020B0503020204020204" pitchFamily="34" charset="-122"/>
                <a:ea typeface="微软雅黑" panose="020B0503020204020204" pitchFamily="34" charset="-122"/>
              </a:rPr>
              <a:t>xxxxx</a:t>
            </a:r>
            <a:r>
              <a:rPr lang="en-US" altLang="zh-CN" sz="2000">
                <a:solidFill>
                  <a:srgbClr val="000000"/>
                </a:solidFill>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a:t>
            </a:r>
            <a:r>
              <a:rPr lang="en-US" altLang="zh-CN" sz="2000">
                <a:solidFill>
                  <a:srgbClr val="000000"/>
                </a:solidFill>
                <a:latin typeface="微软雅黑" panose="020B0503020204020204" pitchFamily="34" charset="-122"/>
                <a:ea typeface="微软雅黑" panose="020B0503020204020204" pitchFamily="34" charset="-122"/>
              </a:rPr>
              <a:t> 2</a:t>
            </a:r>
            <a:r>
              <a:rPr lang="en-US" altLang="zh-CN" sz="2000" baseline="30000">
                <a:solidFill>
                  <a:srgbClr val="CC0000"/>
                </a:solidFill>
                <a:latin typeface="微软雅黑" panose="020B0503020204020204" pitchFamily="34" charset="-122"/>
                <a:ea typeface="微软雅黑" panose="020B0503020204020204" pitchFamily="34" charset="-122"/>
              </a:rPr>
              <a:t>E</a:t>
            </a:r>
            <a:endParaRPr lang="en-US" altLang="zh-CN" sz="2000" baseline="30000">
              <a:solidFill>
                <a:srgbClr val="CC0000"/>
              </a:solidFill>
              <a:latin typeface="微软雅黑" panose="020B0503020204020204" pitchFamily="34" charset="-122"/>
              <a:ea typeface="微软雅黑" panose="020B0503020204020204" pitchFamily="34" charset="-122"/>
            </a:endParaRPr>
          </a:p>
        </p:txBody>
      </p:sp>
      <p:sp>
        <p:nvSpPr>
          <p:cNvPr id="405518" name="Text Box 14"/>
          <p:cNvSpPr txBox="1">
            <a:spLocks noChangeArrowheads="1"/>
          </p:cNvSpPr>
          <p:nvPr/>
        </p:nvSpPr>
        <p:spPr bwMode="auto">
          <a:xfrm>
            <a:off x="2254613" y="4077072"/>
            <a:ext cx="7561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FF0066"/>
                </a:solidFill>
                <a:latin typeface="Times New Roman" panose="02020603050405020304" pitchFamily="18" charset="0"/>
                <a:ea typeface="黑体" panose="02010609060101010101" pitchFamily="49" charset="-122"/>
              </a:rPr>
              <a:t>因为原码是对称的，所以其表示范围关于原点对称。</a:t>
            </a:r>
            <a:endParaRPr lang="zh-CN" altLang="en-US" sz="2000" dirty="0">
              <a:solidFill>
                <a:srgbClr val="FF0066"/>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16"/>
                                        </p:tgtEl>
                                        <p:attrNameLst>
                                          <p:attrName>style.visibility</p:attrName>
                                        </p:attrNameLst>
                                      </p:cBhvr>
                                      <p:to>
                                        <p:strVal val="visible"/>
                                      </p:to>
                                    </p:set>
                                    <p:animEffect transition="in" filter="blinds(horizontal)">
                                      <p:cBhvr>
                                        <p:cTn id="7" dur="500"/>
                                        <p:tgtEl>
                                          <p:spTgt spid="4055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17"/>
                                        </p:tgtEl>
                                        <p:attrNameLst>
                                          <p:attrName>style.visibility</p:attrName>
                                        </p:attrNameLst>
                                      </p:cBhvr>
                                      <p:to>
                                        <p:strVal val="visible"/>
                                      </p:to>
                                    </p:set>
                                    <p:animEffect transition="in" filter="blinds(horizontal)">
                                      <p:cBhvr>
                                        <p:cTn id="12" dur="500"/>
                                        <p:tgtEl>
                                          <p:spTgt spid="4055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5518"/>
                                        </p:tgtEl>
                                        <p:attrNameLst>
                                          <p:attrName>style.visibility</p:attrName>
                                        </p:attrNameLst>
                                      </p:cBhvr>
                                      <p:to>
                                        <p:strVal val="visible"/>
                                      </p:to>
                                    </p:set>
                                    <p:animEffect transition="in" filter="blinds(horizontal)">
                                      <p:cBhvr>
                                        <p:cTn id="17" dur="500"/>
                                        <p:tgtEl>
                                          <p:spTgt spid="4055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5519"/>
                                        </p:tgtEl>
                                        <p:attrNameLst>
                                          <p:attrName>style.visibility</p:attrName>
                                        </p:attrNameLst>
                                      </p:cBhvr>
                                      <p:to>
                                        <p:strVal val="visible"/>
                                      </p:to>
                                    </p:set>
                                    <p:animEffect transition="in" filter="blinds(horizontal)">
                                      <p:cBhvr>
                                        <p:cTn id="22" dur="500"/>
                                        <p:tgtEl>
                                          <p:spTgt spid="405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6" grpId="0"/>
      <p:bldP spid="405517" grpId="0"/>
      <p:bldP spid="405519" grpId="0"/>
      <p:bldP spid="4055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idx="4294967295"/>
          </p:nvPr>
        </p:nvSpPr>
        <p:spPr>
          <a:xfrm>
            <a:off x="8973" y="248085"/>
            <a:ext cx="10515600" cy="372603"/>
          </a:xfrm>
        </p:spPr>
        <p:txBody>
          <a:bodyPr/>
          <a:lstStyle/>
          <a:p>
            <a:r>
              <a:rPr lang="zh-CN" altLang="en-US" sz="2400" dirty="0">
                <a:latin typeface="+mn-lt"/>
              </a:rPr>
              <a:t> 浮点数表示（</a:t>
            </a:r>
            <a:r>
              <a:rPr lang="en-US" altLang="zh-CN" sz="2400" dirty="0">
                <a:latin typeface="+mn-lt"/>
              </a:rPr>
              <a:t>IEEE 754</a:t>
            </a:r>
            <a:r>
              <a:rPr lang="zh-CN" altLang="en-US" sz="2400" dirty="0">
                <a:latin typeface="+mn-lt"/>
              </a:rPr>
              <a:t>标准）</a:t>
            </a:r>
            <a:endParaRPr lang="zh-CN" altLang="en-US" sz="2400" dirty="0">
              <a:latin typeface="+mn-lt"/>
            </a:endParaRPr>
          </a:p>
        </p:txBody>
      </p:sp>
      <p:sp>
        <p:nvSpPr>
          <p:cNvPr id="180232" name="Rectangle 8"/>
          <p:cNvSpPr>
            <a:spLocks noChangeArrowheads="1"/>
          </p:cNvSpPr>
          <p:nvPr/>
        </p:nvSpPr>
        <p:spPr bwMode="auto">
          <a:xfrm>
            <a:off x="368973" y="951060"/>
            <a:ext cx="8679355" cy="2032864"/>
          </a:xfrm>
          <a:prstGeom prst="rect">
            <a:avLst/>
          </a:prstGeom>
          <a:noFill/>
          <a:ln w="12700">
            <a:noFill/>
            <a:miter lim="800000"/>
          </a:ln>
          <a:effectLst/>
        </p:spPr>
        <p:txBody>
          <a:bodyPr wrap="square" lIns="47625" tIns="19050" rIns="47625" bIns="19050">
            <a:spAutoFit/>
          </a:bodyPr>
          <a:lstStyle/>
          <a:p>
            <a:pPr marL="213360" indent="-213360">
              <a:lnSpc>
                <a:spcPct val="100000"/>
              </a:lnSpc>
              <a:spcBef>
                <a:spcPct val="10000"/>
              </a:spcBef>
              <a:spcAft>
                <a:spcPct val="10000"/>
              </a:spcAft>
              <a:buClr>
                <a:srgbClr val="FF0000"/>
              </a:buClr>
              <a:buFont typeface="Wingdings" panose="05000000000000000000" pitchFamily="2" charset="2"/>
              <a:buChar char="v"/>
            </a:pPr>
            <a:r>
              <a:rPr lang="zh-CN" altLang="en-US" sz="2400" dirty="0"/>
              <a:t>浮点数精度</a:t>
            </a:r>
            <a:endParaRPr lang="zh-CN" altLang="en-US" sz="2400" dirty="0"/>
          </a:p>
          <a:p>
            <a:pPr marL="501015" lvl="1" indent="-145415">
              <a:lnSpc>
                <a:spcPct val="100000"/>
              </a:lnSpc>
              <a:spcBef>
                <a:spcPct val="10000"/>
              </a:spcBef>
              <a:spcAft>
                <a:spcPct val="10000"/>
              </a:spcAft>
            </a:pPr>
            <a:r>
              <a:rPr lang="zh-CN" altLang="en-US" sz="2000" dirty="0"/>
              <a:t>  单精度浮点数表示公式：</a:t>
            </a:r>
            <a:r>
              <a:rPr lang="en-US" altLang="zh-CN" sz="2000" dirty="0"/>
              <a:t>(-1)</a:t>
            </a:r>
            <a:r>
              <a:rPr lang="en-US" altLang="zh-CN" sz="2000" baseline="30000" dirty="0"/>
              <a:t>S</a:t>
            </a:r>
            <a:r>
              <a:rPr lang="en-US" altLang="zh-CN" sz="2000" dirty="0"/>
              <a:t>×</a:t>
            </a:r>
            <a:r>
              <a:rPr lang="en-US" altLang="zh-CN" sz="2000" dirty="0">
                <a:solidFill>
                  <a:schemeClr val="accent1"/>
                </a:solidFill>
              </a:rPr>
              <a:t>1</a:t>
            </a:r>
            <a:r>
              <a:rPr lang="en-US" altLang="zh-CN" sz="2000" dirty="0"/>
              <a:t>.m×2</a:t>
            </a:r>
            <a:r>
              <a:rPr lang="en-US" altLang="zh-CN" sz="2000" baseline="30000" dirty="0"/>
              <a:t>(E-127)</a:t>
            </a:r>
            <a:endParaRPr lang="en-US" altLang="zh-CN" sz="2000" dirty="0"/>
          </a:p>
          <a:p>
            <a:pPr marL="501015" lvl="1" indent="-145415">
              <a:lnSpc>
                <a:spcPct val="100000"/>
              </a:lnSpc>
              <a:spcBef>
                <a:spcPct val="10000"/>
              </a:spcBef>
              <a:spcAft>
                <a:spcPct val="10000"/>
              </a:spcAft>
            </a:pPr>
            <a:r>
              <a:rPr lang="zh-CN" altLang="en-US" sz="2000" dirty="0"/>
              <a:t>  双精度浮点数表示公式：</a:t>
            </a:r>
            <a:r>
              <a:rPr lang="en-US" altLang="zh-CN" sz="2000" dirty="0"/>
              <a:t>(-1)</a:t>
            </a:r>
            <a:r>
              <a:rPr lang="en-US" altLang="zh-CN" sz="2000" baseline="30000" dirty="0"/>
              <a:t>S</a:t>
            </a:r>
            <a:r>
              <a:rPr lang="en-US" altLang="zh-CN" sz="2000" dirty="0"/>
              <a:t>×</a:t>
            </a:r>
            <a:r>
              <a:rPr lang="en-US" altLang="zh-CN" sz="2000" dirty="0">
                <a:solidFill>
                  <a:schemeClr val="accent1"/>
                </a:solidFill>
              </a:rPr>
              <a:t>1</a:t>
            </a:r>
            <a:r>
              <a:rPr lang="en-US" altLang="zh-CN" sz="2000" dirty="0"/>
              <a:t>.m×2</a:t>
            </a:r>
            <a:r>
              <a:rPr lang="en-US" altLang="zh-CN" sz="2000" baseline="30000" dirty="0"/>
              <a:t>(E-1023)</a:t>
            </a:r>
            <a:endParaRPr lang="en-US" altLang="zh-CN" sz="2000" dirty="0"/>
          </a:p>
          <a:p>
            <a:pPr marL="213360" indent="-213360">
              <a:lnSpc>
                <a:spcPct val="100000"/>
              </a:lnSpc>
              <a:spcBef>
                <a:spcPct val="10000"/>
              </a:spcBef>
              <a:spcAft>
                <a:spcPct val="10000"/>
              </a:spcAft>
              <a:buClr>
                <a:srgbClr val="FF0000"/>
              </a:buClr>
              <a:buFont typeface="Wingdings" panose="05000000000000000000" pitchFamily="2" charset="2"/>
              <a:buChar char="v"/>
            </a:pPr>
            <a:r>
              <a:rPr lang="en-US" altLang="zh-CN" sz="2400" dirty="0"/>
              <a:t>IEEE 754</a:t>
            </a:r>
            <a:r>
              <a:rPr lang="zh-CN" altLang="en-US" sz="2400" dirty="0"/>
              <a:t>关于浮点数表示的约定（单精度为例）</a:t>
            </a:r>
            <a:endParaRPr lang="zh-CN" altLang="en-US" sz="2400" dirty="0"/>
          </a:p>
          <a:p>
            <a:pPr marL="213360" indent="-213360">
              <a:lnSpc>
                <a:spcPct val="100000"/>
              </a:lnSpc>
              <a:spcBef>
                <a:spcPct val="10000"/>
              </a:spcBef>
              <a:spcAft>
                <a:spcPct val="10000"/>
              </a:spcAft>
              <a:buClr>
                <a:srgbClr val="FF0000"/>
              </a:buClr>
              <a:buFont typeface="Wingdings" panose="05000000000000000000" pitchFamily="2" charset="2"/>
              <a:buChar char="v"/>
            </a:pPr>
            <a:endParaRPr lang="zh-CN" altLang="en-US" sz="2400" dirty="0"/>
          </a:p>
        </p:txBody>
      </p:sp>
      <p:sp>
        <p:nvSpPr>
          <p:cNvPr id="180250" name="Text Box 26"/>
          <p:cNvSpPr txBox="1">
            <a:spLocks noChangeArrowheads="1"/>
          </p:cNvSpPr>
          <p:nvPr/>
        </p:nvSpPr>
        <p:spPr bwMode="auto">
          <a:xfrm>
            <a:off x="6851717" y="4560803"/>
            <a:ext cx="4699791" cy="1084912"/>
          </a:xfrm>
          <a:prstGeom prst="rect">
            <a:avLst/>
          </a:prstGeom>
          <a:noFill/>
          <a:ln w="12700" algn="ctr">
            <a:noFill/>
            <a:miter lim="800000"/>
          </a:ln>
          <a:effectLst/>
        </p:spPr>
        <p:txBody>
          <a:bodyPr wrap="square" lIns="47625" tIns="19050" rIns="47625" bIns="19050">
            <a:spAutoFit/>
          </a:bodyPr>
          <a:lstStyle/>
          <a:p>
            <a:pPr>
              <a:lnSpc>
                <a:spcPct val="110000"/>
              </a:lnSpc>
              <a:spcBef>
                <a:spcPct val="10000"/>
              </a:spcBef>
              <a:buFont typeface="Wingdings" panose="05000000000000000000" pitchFamily="2" charset="2"/>
              <a:buNone/>
            </a:pPr>
            <a:r>
              <a:rPr lang="zh-CN" altLang="en-US" sz="2000" b="0" dirty="0">
                <a:solidFill>
                  <a:schemeClr val="accent2"/>
                </a:solidFill>
              </a:rPr>
              <a:t>非规格化浮点数尾数部分不必规格化成小数点左侧为</a:t>
            </a:r>
            <a:r>
              <a:rPr lang="en-US" altLang="zh-CN" sz="2000" b="0" dirty="0">
                <a:solidFill>
                  <a:schemeClr val="accent2"/>
                </a:solidFill>
              </a:rPr>
              <a:t>1</a:t>
            </a:r>
            <a:r>
              <a:rPr lang="zh-CN" altLang="en-US" sz="2000" b="0" dirty="0">
                <a:solidFill>
                  <a:schemeClr val="accent2"/>
                </a:solidFill>
              </a:rPr>
              <a:t>，而是</a:t>
            </a:r>
            <a:r>
              <a:rPr lang="en-US" altLang="zh-CN" sz="2000" b="0" dirty="0">
                <a:solidFill>
                  <a:schemeClr val="accent2"/>
                </a:solidFill>
              </a:rPr>
              <a:t>0</a:t>
            </a:r>
            <a:r>
              <a:rPr lang="zh-CN" altLang="en-US" sz="2000" b="0" dirty="0">
                <a:solidFill>
                  <a:schemeClr val="accent2"/>
                </a:solidFill>
              </a:rPr>
              <a:t>。</a:t>
            </a:r>
            <a:r>
              <a:rPr lang="zh-CN" altLang="en-US" sz="2000" b="0" dirty="0">
                <a:solidFill>
                  <a:srgbClr val="FF0000"/>
                </a:solidFill>
              </a:rPr>
              <a:t>（？）</a:t>
            </a:r>
            <a:endParaRPr lang="en-US" altLang="zh-CN" sz="2000" b="0" dirty="0">
              <a:solidFill>
                <a:srgbClr val="FF0000"/>
              </a:solidFill>
            </a:endParaRPr>
          </a:p>
          <a:p>
            <a:pPr>
              <a:lnSpc>
                <a:spcPct val="110000"/>
              </a:lnSpc>
              <a:spcBef>
                <a:spcPct val="10000"/>
              </a:spcBef>
              <a:buFont typeface="Wingdings" panose="05000000000000000000" pitchFamily="2" charset="2"/>
              <a:buNone/>
            </a:pPr>
            <a:r>
              <a:rPr lang="en-US" altLang="zh-CN" sz="2000" b="0" dirty="0">
                <a:solidFill>
                  <a:schemeClr val="accent2"/>
                </a:solidFill>
              </a:rPr>
              <a:t>2</a:t>
            </a:r>
            <a:r>
              <a:rPr lang="en-US" altLang="zh-CN" sz="2000" b="0" baseline="30000" dirty="0">
                <a:solidFill>
                  <a:schemeClr val="accent2"/>
                </a:solidFill>
              </a:rPr>
              <a:t>-149   -126+(-23)</a:t>
            </a:r>
            <a:endParaRPr lang="zh-CN" altLang="en-US" sz="2000" b="0" baseline="30000" dirty="0">
              <a:solidFill>
                <a:schemeClr val="accent2"/>
              </a:solidFill>
            </a:endParaRPr>
          </a:p>
        </p:txBody>
      </p:sp>
      <p:pic>
        <p:nvPicPr>
          <p:cNvPr id="190465" name="Picture 1"/>
          <p:cNvPicPr>
            <a:picLocks noChangeAspect="1" noChangeArrowheads="1"/>
          </p:cNvPicPr>
          <p:nvPr/>
        </p:nvPicPr>
        <p:blipFill>
          <a:blip r:embed="rId1" cstate="print"/>
          <a:srcRect/>
          <a:stretch>
            <a:fillRect/>
          </a:stretch>
        </p:blipFill>
        <p:spPr bwMode="auto">
          <a:xfrm>
            <a:off x="839416" y="2708920"/>
            <a:ext cx="5209289" cy="3912156"/>
          </a:xfrm>
          <a:prstGeom prst="rect">
            <a:avLst/>
          </a:prstGeom>
          <a:noFill/>
          <a:ln w="9525">
            <a:noFill/>
            <a:miter lim="800000"/>
            <a:headEnd/>
            <a:tailEnd/>
          </a:ln>
        </p:spPr>
      </p:pic>
      <p:sp>
        <p:nvSpPr>
          <p:cNvPr id="6" name="Text Box 26"/>
          <p:cNvSpPr txBox="1">
            <a:spLocks noChangeArrowheads="1"/>
          </p:cNvSpPr>
          <p:nvPr/>
        </p:nvSpPr>
        <p:spPr bwMode="auto">
          <a:xfrm>
            <a:off x="6868816" y="2899277"/>
            <a:ext cx="4699791" cy="1055930"/>
          </a:xfrm>
          <a:prstGeom prst="rect">
            <a:avLst/>
          </a:prstGeom>
          <a:noFill/>
          <a:ln w="12700" algn="ctr">
            <a:noFill/>
            <a:miter lim="800000"/>
          </a:ln>
          <a:effectLst/>
        </p:spPr>
        <p:txBody>
          <a:bodyPr wrap="square" lIns="47625" tIns="19050" rIns="47625" bIns="19050">
            <a:spAutoFit/>
          </a:bodyPr>
          <a:lstStyle/>
          <a:p>
            <a:pPr>
              <a:lnSpc>
                <a:spcPct val="110000"/>
              </a:lnSpc>
              <a:spcBef>
                <a:spcPct val="10000"/>
              </a:spcBef>
              <a:buFont typeface="Wingdings" panose="05000000000000000000" pitchFamily="2" charset="2"/>
              <a:buNone/>
            </a:pPr>
            <a:r>
              <a:rPr lang="zh-CN" altLang="en-US" sz="2000" b="0" dirty="0">
                <a:solidFill>
                  <a:schemeClr val="accent2"/>
                </a:solidFill>
              </a:rPr>
              <a:t>规格化浮点数表示的最大值：</a:t>
            </a:r>
            <a:r>
              <a:rPr lang="en-US" altLang="zh-CN" sz="2000" b="0" dirty="0">
                <a:solidFill>
                  <a:schemeClr val="accent2"/>
                </a:solidFill>
              </a:rPr>
              <a:t>1.111…1*2</a:t>
            </a:r>
            <a:r>
              <a:rPr lang="en-US" altLang="zh-CN" sz="2000" b="0" baseline="30000" dirty="0">
                <a:solidFill>
                  <a:schemeClr val="accent2"/>
                </a:solidFill>
              </a:rPr>
              <a:t>127</a:t>
            </a:r>
            <a:r>
              <a:rPr lang="zh-CN" altLang="en-US" sz="2000" b="0" baseline="30000" dirty="0">
                <a:solidFill>
                  <a:schemeClr val="accent2"/>
                </a:solidFill>
              </a:rPr>
              <a:t>，</a:t>
            </a:r>
            <a:r>
              <a:rPr lang="zh-CN" altLang="en-US" sz="2000" b="0" dirty="0">
                <a:solidFill>
                  <a:schemeClr val="accent2"/>
                </a:solidFill>
              </a:rPr>
              <a:t>即</a:t>
            </a:r>
            <a:r>
              <a:rPr lang="zh-CN" altLang="zh-CN" sz="2000" dirty="0">
                <a:solidFill>
                  <a:schemeClr val="accent2"/>
                </a:solidFill>
              </a:rPr>
              <a:t>(2−2</a:t>
            </a:r>
            <a:r>
              <a:rPr lang="zh-CN" altLang="zh-CN" sz="2000" baseline="30000" dirty="0">
                <a:solidFill>
                  <a:schemeClr val="accent2"/>
                </a:solidFill>
              </a:rPr>
              <a:t>−23</a:t>
            </a:r>
            <a:r>
              <a:rPr lang="zh-CN" altLang="zh-CN" sz="2000" dirty="0">
                <a:solidFill>
                  <a:schemeClr val="accent2"/>
                </a:solidFill>
              </a:rPr>
              <a:t>) × 2</a:t>
            </a:r>
            <a:r>
              <a:rPr lang="zh-CN" altLang="zh-CN" sz="2000" baseline="30000" dirty="0">
                <a:solidFill>
                  <a:schemeClr val="accent2"/>
                </a:solidFill>
              </a:rPr>
              <a:t>127</a:t>
            </a:r>
            <a:endParaRPr lang="en-US" altLang="zh-CN" sz="2000" baseline="30000" dirty="0">
              <a:solidFill>
                <a:schemeClr val="accent2"/>
              </a:solidFill>
            </a:endParaRPr>
          </a:p>
          <a:p>
            <a:pPr>
              <a:lnSpc>
                <a:spcPct val="110000"/>
              </a:lnSpc>
              <a:spcBef>
                <a:spcPct val="10000"/>
              </a:spcBef>
              <a:buFont typeface="Wingdings" panose="05000000000000000000" pitchFamily="2" charset="2"/>
              <a:buNone/>
            </a:pPr>
            <a:r>
              <a:rPr lang="zh-CN" altLang="en-US" sz="2000" b="0" dirty="0">
                <a:solidFill>
                  <a:schemeClr val="accent2"/>
                </a:solidFill>
              </a:rPr>
              <a:t>绝对值最小值：</a:t>
            </a:r>
            <a:r>
              <a:rPr lang="en-US" altLang="zh-CN" sz="2000" b="0" dirty="0">
                <a:solidFill>
                  <a:schemeClr val="accent2"/>
                </a:solidFill>
              </a:rPr>
              <a:t>1.000…1</a:t>
            </a:r>
            <a:r>
              <a:rPr lang="zh-CN" altLang="en-US" sz="2000" b="0" dirty="0">
                <a:solidFill>
                  <a:schemeClr val="accent2"/>
                </a:solidFill>
              </a:rPr>
              <a:t>*</a:t>
            </a:r>
            <a:r>
              <a:rPr lang="en-US" altLang="zh-CN" sz="2000" b="0" dirty="0">
                <a:solidFill>
                  <a:schemeClr val="accent2"/>
                </a:solidFill>
              </a:rPr>
              <a:t>2</a:t>
            </a:r>
            <a:r>
              <a:rPr lang="en-US" altLang="zh-CN" sz="2000" b="0" baseline="30000" dirty="0">
                <a:solidFill>
                  <a:schemeClr val="accent2"/>
                </a:solidFill>
              </a:rPr>
              <a:t>-126</a:t>
            </a:r>
            <a:endParaRPr lang="zh-CN" altLang="en-US" sz="2000" b="0" baseline="30000" dirty="0">
              <a:solidFill>
                <a:schemeClr val="accent2"/>
              </a:solidFill>
            </a:endParaRPr>
          </a:p>
        </p:txBody>
      </p:sp>
      <p:sp>
        <p:nvSpPr>
          <p:cNvPr id="2" name="TextBox 1"/>
          <p:cNvSpPr txBox="1"/>
          <p:nvPr/>
        </p:nvSpPr>
        <p:spPr>
          <a:xfrm>
            <a:off x="8472264" y="1421356"/>
            <a:ext cx="2664296" cy="353943"/>
          </a:xfrm>
          <a:prstGeom prst="rect">
            <a:avLst/>
          </a:prstGeom>
          <a:noFill/>
        </p:spPr>
        <p:txBody>
          <a:bodyPr wrap="square" rtlCol="0">
            <a:spAutoFit/>
          </a:bodyPr>
          <a:lstStyle/>
          <a:p>
            <a:pPr>
              <a:buNone/>
            </a:pPr>
            <a:r>
              <a:rPr lang="en-US" altLang="zh-CN" sz="2000" dirty="0"/>
              <a:t>E</a:t>
            </a:r>
            <a:r>
              <a:rPr lang="zh-CN" altLang="en-US" sz="2000" dirty="0"/>
              <a:t>用移码表示</a:t>
            </a:r>
            <a:endParaRPr lang="zh-CN" altLang="en-US" sz="2000" dirty="0"/>
          </a:p>
        </p:txBody>
      </p:sp>
      <p:sp>
        <p:nvSpPr>
          <p:cNvPr id="3" name="文本框 2"/>
          <p:cNvSpPr txBox="1"/>
          <p:nvPr/>
        </p:nvSpPr>
        <p:spPr>
          <a:xfrm>
            <a:off x="6312024" y="1772816"/>
            <a:ext cx="2736304" cy="327782"/>
          </a:xfrm>
          <a:prstGeom prst="rect">
            <a:avLst/>
          </a:prstGeom>
          <a:noFill/>
        </p:spPr>
        <p:txBody>
          <a:bodyPr wrap="square" rtlCol="0">
            <a:spAutoFit/>
          </a:bodyPr>
          <a:lstStyle/>
          <a:p>
            <a:pPr>
              <a:buNone/>
            </a:pPr>
            <a:r>
              <a:rPr lang="zh-CN" altLang="en-US" dirty="0"/>
              <a:t>约 </a:t>
            </a:r>
            <a:r>
              <a:rPr lang="en-US" altLang="zh-CN" dirty="0"/>
              <a:t>+1.8 X 10</a:t>
            </a:r>
            <a:r>
              <a:rPr lang="en-US" altLang="zh-CN" baseline="30000" dirty="0"/>
              <a:t>308</a:t>
            </a:r>
            <a:endParaRPr lang="en-US" altLang="zh-CN" baseline="30000" dirty="0"/>
          </a:p>
        </p:txBody>
      </p:sp>
      <p:sp>
        <p:nvSpPr>
          <p:cNvPr id="5" name="文本框 4"/>
          <p:cNvSpPr txBox="1"/>
          <p:nvPr/>
        </p:nvSpPr>
        <p:spPr>
          <a:xfrm>
            <a:off x="6578082" y="5805264"/>
            <a:ext cx="5422574" cy="406265"/>
          </a:xfrm>
          <a:prstGeom prst="rect">
            <a:avLst/>
          </a:prstGeom>
          <a:noFill/>
        </p:spPr>
        <p:txBody>
          <a:bodyPr wrap="square" rtlCol="0">
            <a:spAutoFit/>
          </a:bodyPr>
          <a:lstStyle/>
          <a:p>
            <a:pPr>
              <a:buNone/>
            </a:pPr>
            <a:r>
              <a:rPr lang="zh-CN" altLang="en-US" sz="2400" dirty="0"/>
              <a:t>非规范化浮点数提高了在</a:t>
            </a:r>
            <a:r>
              <a:rPr lang="en-US" altLang="zh-CN" sz="2400" dirty="0"/>
              <a:t>0</a:t>
            </a:r>
            <a:r>
              <a:rPr lang="zh-CN" altLang="en-US" sz="2400" dirty="0"/>
              <a:t>附近的精度</a:t>
            </a:r>
            <a:endParaRPr lang="zh-CN" altLang="en-US" sz="2400" dirty="0"/>
          </a:p>
        </p:txBody>
      </p:sp>
      <p:sp>
        <p:nvSpPr>
          <p:cNvPr id="11" name="Rectangle 8"/>
          <p:cNvSpPr>
            <a:spLocks noChangeArrowheads="1"/>
          </p:cNvSpPr>
          <p:nvPr/>
        </p:nvSpPr>
        <p:spPr bwMode="auto">
          <a:xfrm>
            <a:off x="5879976" y="1340768"/>
            <a:ext cx="21948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lvl="1">
              <a:lnSpc>
                <a:spcPct val="100000"/>
              </a:lnSpc>
              <a:spcBef>
                <a:spcPct val="10000"/>
              </a:spcBef>
              <a:buFontTx/>
              <a:buNone/>
            </a:pPr>
            <a:r>
              <a:rPr lang="zh-CN" altLang="en-US" sz="1800" dirty="0">
                <a:solidFill>
                  <a:schemeClr val="tx1"/>
                </a:solidFill>
                <a:latin typeface="微软雅黑" panose="020B0503020204020204" pitchFamily="34" charset="-122"/>
                <a:ea typeface="微软雅黑" panose="020B0503020204020204" pitchFamily="34" charset="-122"/>
              </a:rPr>
              <a:t>约 </a:t>
            </a:r>
            <a:r>
              <a:rPr lang="en-US" altLang="zh-CN" sz="1800" dirty="0">
                <a:solidFill>
                  <a:schemeClr val="tx1"/>
                </a:solidFill>
                <a:latin typeface="微软雅黑" panose="020B0503020204020204" pitchFamily="34" charset="-122"/>
                <a:ea typeface="微软雅黑" panose="020B0503020204020204" pitchFamily="34" charset="-122"/>
              </a:rPr>
              <a:t>+3.4 </a:t>
            </a:r>
            <a:r>
              <a:rPr lang="en-US" altLang="zh-CN" sz="1400" dirty="0">
                <a:solidFill>
                  <a:schemeClr val="tx1"/>
                </a:solidFill>
                <a:latin typeface="微软雅黑" panose="020B0503020204020204" pitchFamily="34" charset="-122"/>
                <a:ea typeface="微软雅黑" panose="020B0503020204020204" pitchFamily="34" charset="-122"/>
              </a:rPr>
              <a:t>X </a:t>
            </a:r>
            <a:r>
              <a:rPr lang="en-US" altLang="zh-CN" sz="1800" dirty="0">
                <a:solidFill>
                  <a:schemeClr val="tx1"/>
                </a:solidFill>
                <a:latin typeface="微软雅黑" panose="020B0503020204020204" pitchFamily="34" charset="-122"/>
                <a:ea typeface="微软雅黑" panose="020B0503020204020204" pitchFamily="34" charset="-122"/>
              </a:rPr>
              <a:t>10</a:t>
            </a:r>
            <a:r>
              <a:rPr lang="en-US" altLang="zh-CN" sz="1800" baseline="30000" dirty="0">
                <a:solidFill>
                  <a:schemeClr val="tx1"/>
                </a:solidFill>
                <a:latin typeface="微软雅黑" panose="020B0503020204020204" pitchFamily="34" charset="-122"/>
                <a:ea typeface="微软雅黑" panose="020B0503020204020204" pitchFamily="34" charset="-122"/>
              </a:rPr>
              <a:t>38</a:t>
            </a:r>
            <a:endParaRPr lang="zh-CN" altLang="en-US" sz="1800" baseline="30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840289" y="3084513"/>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pic>
        <p:nvPicPr>
          <p:cNvPr id="55299" name="Picture 3" descr="非规格化数的密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6725" y="1120775"/>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4"/>
          <p:cNvSpPr>
            <a:spLocks noGrp="1" noChangeArrowheads="1"/>
          </p:cNvSpPr>
          <p:nvPr>
            <p:ph type="title" idx="4294967295"/>
          </p:nvPr>
        </p:nvSpPr>
        <p:spPr>
          <a:xfrm>
            <a:off x="76200" y="209215"/>
            <a:ext cx="8324056" cy="372603"/>
          </a:xfrm>
          <a:noFill/>
        </p:spPr>
        <p:txBody>
          <a:bodyPr vert="horz" wrap="square" lIns="63500" tIns="25400" rIns="63500" bIns="25400" numCol="1" anchor="b" anchorCtr="0" compatLnSpc="1">
            <a:spAutoFit/>
          </a:bodyPr>
          <a:lstStyle/>
          <a:p>
            <a:r>
              <a:rPr lang="zh-CN" altLang="en-US" sz="2400" dirty="0">
                <a:ea typeface="宋体" panose="02010600030101010101" pitchFamily="2" charset="-122"/>
              </a:rPr>
              <a:t>非规格化浮点数可以填补</a:t>
            </a:r>
            <a:r>
              <a:rPr lang="en-US" altLang="zh-CN" sz="2400" dirty="0">
                <a:ea typeface="宋体" panose="02010600030101010101" pitchFamily="2" charset="-122"/>
              </a:rPr>
              <a:t>0</a:t>
            </a:r>
            <a:r>
              <a:rPr lang="zh-CN" altLang="en-US" sz="2400" dirty="0">
                <a:ea typeface="宋体" panose="02010600030101010101" pitchFamily="2" charset="-122"/>
              </a:rPr>
              <a:t>到最小数的空白（</a:t>
            </a:r>
            <a:r>
              <a:rPr lang="en-US" altLang="zh-CN" sz="2400" dirty="0">
                <a:ea typeface="宋体" panose="02010600030101010101" pitchFamily="2" charset="-122"/>
              </a:rPr>
              <a:t>E=0,M</a:t>
            </a:r>
            <a:r>
              <a:rPr lang="zh-CN" altLang="en-US" sz="2400" dirty="0">
                <a:ea typeface="宋体" panose="02010600030101010101" pitchFamily="2" charset="-122"/>
              </a:rPr>
              <a:t>≠</a:t>
            </a:r>
            <a:r>
              <a:rPr lang="en-US" altLang="zh-CN" sz="2400" dirty="0">
                <a:ea typeface="宋体" panose="02010600030101010101" pitchFamily="2" charset="-122"/>
              </a:rPr>
              <a:t>0</a:t>
            </a:r>
            <a:r>
              <a:rPr lang="zh-CN" altLang="en-US" sz="2400" dirty="0">
                <a:ea typeface="宋体" panose="02010600030101010101" pitchFamily="2" charset="-122"/>
              </a:rPr>
              <a:t>）</a:t>
            </a:r>
            <a:endParaRPr lang="en-US" altLang="zh-CN" sz="2400" dirty="0">
              <a:ea typeface="宋体" panose="02010600030101010101" pitchFamily="2" charset="-122"/>
            </a:endParaRPr>
          </a:p>
        </p:txBody>
      </p:sp>
      <p:sp>
        <p:nvSpPr>
          <p:cNvPr id="326661" name="Text Box 5"/>
          <p:cNvSpPr txBox="1">
            <a:spLocks noChangeArrowheads="1"/>
          </p:cNvSpPr>
          <p:nvPr/>
        </p:nvSpPr>
        <p:spPr bwMode="auto">
          <a:xfrm>
            <a:off x="3074989" y="2324100"/>
            <a:ext cx="852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b="0">
                <a:solidFill>
                  <a:srgbClr val="3333FF"/>
                </a:solidFill>
                <a:latin typeface="Tahoma" panose="020B0604030504040204" pitchFamily="34" charset="0"/>
              </a:rPr>
              <a:t>2</a:t>
            </a:r>
            <a:r>
              <a:rPr kumimoji="1" lang="zh-CN" altLang="en-US" baseline="30000">
                <a:solidFill>
                  <a:srgbClr val="3333FF"/>
                </a:solidFill>
                <a:latin typeface="Tahoma" panose="020B0604030504040204" pitchFamily="34" charset="0"/>
              </a:rPr>
              <a:t>-126</a:t>
            </a:r>
            <a:endParaRPr kumimoji="1" lang="zh-CN" altLang="en-US" baseline="30000">
              <a:solidFill>
                <a:srgbClr val="3333FF"/>
              </a:solidFill>
              <a:latin typeface="Tahoma" panose="020B0604030504040204" pitchFamily="34" charset="0"/>
            </a:endParaRPr>
          </a:p>
        </p:txBody>
      </p:sp>
      <p:sp>
        <p:nvSpPr>
          <p:cNvPr id="55302" name="Text Box 6"/>
          <p:cNvSpPr txBox="1">
            <a:spLocks noChangeArrowheads="1"/>
          </p:cNvSpPr>
          <p:nvPr/>
        </p:nvSpPr>
        <p:spPr bwMode="auto">
          <a:xfrm>
            <a:off x="4100513" y="2241550"/>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latin typeface="Tahoma" panose="020B0604030504040204" pitchFamily="34" charset="0"/>
              </a:rPr>
              <a:t>2</a:t>
            </a:r>
            <a:r>
              <a:rPr kumimoji="1" lang="zh-CN" altLang="en-US" baseline="30000">
                <a:latin typeface="Tahoma" panose="020B0604030504040204" pitchFamily="34" charset="0"/>
              </a:rPr>
              <a:t>-125</a:t>
            </a:r>
            <a:endParaRPr kumimoji="1" lang="zh-CN" altLang="en-US" baseline="30000">
              <a:latin typeface="Tahoma" panose="020B0604030504040204" pitchFamily="34" charset="0"/>
            </a:endParaRPr>
          </a:p>
        </p:txBody>
      </p:sp>
      <p:sp>
        <p:nvSpPr>
          <p:cNvPr id="55303" name="Text Box 7"/>
          <p:cNvSpPr txBox="1">
            <a:spLocks noChangeArrowheads="1"/>
          </p:cNvSpPr>
          <p:nvPr/>
        </p:nvSpPr>
        <p:spPr bwMode="auto">
          <a:xfrm>
            <a:off x="5899150" y="2271713"/>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latin typeface="Tahoma" panose="020B0604030504040204" pitchFamily="34" charset="0"/>
              </a:rPr>
              <a:t>2</a:t>
            </a:r>
            <a:r>
              <a:rPr kumimoji="1" lang="zh-CN" altLang="en-US" baseline="30000">
                <a:latin typeface="Tahoma" panose="020B0604030504040204" pitchFamily="34" charset="0"/>
              </a:rPr>
              <a:t>-124</a:t>
            </a:r>
            <a:endParaRPr kumimoji="1" lang="zh-CN" altLang="en-US" baseline="30000">
              <a:latin typeface="Tahoma" panose="020B0604030504040204" pitchFamily="34" charset="0"/>
            </a:endParaRPr>
          </a:p>
        </p:txBody>
      </p:sp>
      <p:sp>
        <p:nvSpPr>
          <p:cNvPr id="55304" name="Text Box 8"/>
          <p:cNvSpPr txBox="1">
            <a:spLocks noChangeArrowheads="1"/>
          </p:cNvSpPr>
          <p:nvPr/>
        </p:nvSpPr>
        <p:spPr bwMode="auto">
          <a:xfrm>
            <a:off x="9415463" y="2268538"/>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latin typeface="Tahoma" panose="020B0604030504040204" pitchFamily="34" charset="0"/>
              </a:rPr>
              <a:t>2</a:t>
            </a:r>
            <a:r>
              <a:rPr kumimoji="1" lang="zh-CN" altLang="en-US" baseline="30000">
                <a:latin typeface="Tahoma" panose="020B0604030504040204" pitchFamily="34" charset="0"/>
              </a:rPr>
              <a:t>-123</a:t>
            </a:r>
            <a:endParaRPr kumimoji="1" lang="zh-CN" altLang="en-US" baseline="30000">
              <a:latin typeface="Tahoma" panose="020B0604030504040204" pitchFamily="34" charset="0"/>
            </a:endParaRPr>
          </a:p>
        </p:txBody>
      </p:sp>
      <p:sp>
        <p:nvSpPr>
          <p:cNvPr id="326665" name="Text Box 9"/>
          <p:cNvSpPr txBox="1">
            <a:spLocks noChangeArrowheads="1"/>
          </p:cNvSpPr>
          <p:nvPr/>
        </p:nvSpPr>
        <p:spPr bwMode="auto">
          <a:xfrm>
            <a:off x="2204243" y="1033463"/>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dirty="0">
                <a:latin typeface="Tahoma" panose="020B0604030504040204" pitchFamily="34" charset="0"/>
              </a:rPr>
              <a:t>1.0</a:t>
            </a:r>
            <a:r>
              <a:rPr kumimoji="1" lang="zh-CN" altLang="en-US" dirty="0">
                <a:latin typeface="Times New Roman" panose="02020603050405020304" pitchFamily="18" charset="0"/>
              </a:rPr>
              <a:t>…</a:t>
            </a:r>
            <a:r>
              <a:rPr kumimoji="1" lang="en-US" altLang="zh-CN" dirty="0">
                <a:latin typeface="Tahoma" panose="020B0604030504040204" pitchFamily="34" charset="0"/>
              </a:rPr>
              <a:t>0x2</a:t>
            </a:r>
            <a:r>
              <a:rPr kumimoji="1" lang="en-US" altLang="zh-CN" baseline="30000" dirty="0">
                <a:latin typeface="Tahoma" panose="020B0604030504040204" pitchFamily="34" charset="0"/>
              </a:rPr>
              <a:t>-126</a:t>
            </a:r>
            <a:r>
              <a:rPr kumimoji="1" lang="en-US" altLang="zh-CN" dirty="0">
                <a:latin typeface="Tahoma" panose="020B0604030504040204" pitchFamily="34" charset="0"/>
              </a:rPr>
              <a:t>~ 1.1</a:t>
            </a:r>
            <a:r>
              <a:rPr kumimoji="1" lang="en-US" altLang="zh-CN" dirty="0">
                <a:latin typeface="Times New Roman" panose="02020603050405020304" pitchFamily="18" charset="0"/>
              </a:rPr>
              <a:t>…</a:t>
            </a:r>
            <a:r>
              <a:rPr kumimoji="1" lang="en-US" altLang="zh-CN" dirty="0">
                <a:latin typeface="Tahoma" panose="020B0604030504040204" pitchFamily="34" charset="0"/>
              </a:rPr>
              <a:t>1x2</a:t>
            </a:r>
            <a:r>
              <a:rPr kumimoji="1" lang="en-US" altLang="zh-CN" baseline="30000" dirty="0">
                <a:latin typeface="Tahoma" panose="020B0604030504040204" pitchFamily="34" charset="0"/>
              </a:rPr>
              <a:t>-126</a:t>
            </a:r>
            <a:endParaRPr kumimoji="1" lang="en-US" altLang="zh-CN" baseline="30000" dirty="0">
              <a:latin typeface="Tahoma" panose="020B0604030504040204" pitchFamily="34" charset="0"/>
            </a:endParaRPr>
          </a:p>
        </p:txBody>
      </p:sp>
      <p:sp>
        <p:nvSpPr>
          <p:cNvPr id="55306" name="Rectangle 10"/>
          <p:cNvSpPr>
            <a:spLocks noChangeArrowheads="1"/>
          </p:cNvSpPr>
          <p:nvPr/>
        </p:nvSpPr>
        <p:spPr bwMode="auto">
          <a:xfrm>
            <a:off x="4189413" y="1458913"/>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55307" name="Line 11"/>
          <p:cNvSpPr>
            <a:spLocks noChangeShapeType="1"/>
          </p:cNvSpPr>
          <p:nvPr/>
        </p:nvSpPr>
        <p:spPr bwMode="auto">
          <a:xfrm flipH="1">
            <a:off x="4251326" y="1471613"/>
            <a:ext cx="650875" cy="404812"/>
          </a:xfrm>
          <a:prstGeom prst="line">
            <a:avLst/>
          </a:prstGeom>
          <a:noFill/>
          <a:ln w="38100">
            <a:solidFill>
              <a:srgbClr val="4D4D4D"/>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6668" name="Text Box 12"/>
          <p:cNvSpPr txBox="1">
            <a:spLocks noChangeArrowheads="1"/>
          </p:cNvSpPr>
          <p:nvPr/>
        </p:nvSpPr>
        <p:spPr bwMode="auto">
          <a:xfrm>
            <a:off x="1524001" y="3513138"/>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dirty="0">
                <a:latin typeface="Tahoma" panose="020B0604030504040204" pitchFamily="34" charset="0"/>
              </a:rPr>
              <a:t>0.0</a:t>
            </a:r>
            <a:r>
              <a:rPr kumimoji="1" lang="zh-CN" altLang="en-US" dirty="0">
                <a:latin typeface="Times New Roman" panose="02020603050405020304" pitchFamily="18" charset="0"/>
              </a:rPr>
              <a:t>…</a:t>
            </a:r>
            <a:r>
              <a:rPr kumimoji="1" lang="en-US" altLang="zh-CN" dirty="0">
                <a:latin typeface="Tahoma" panose="020B0604030504040204" pitchFamily="34" charset="0"/>
              </a:rPr>
              <a:t>1x2</a:t>
            </a:r>
            <a:r>
              <a:rPr kumimoji="1" lang="en-US" altLang="zh-CN" baseline="30000" dirty="0">
                <a:latin typeface="Tahoma" panose="020B0604030504040204" pitchFamily="34" charset="0"/>
              </a:rPr>
              <a:t>-126</a:t>
            </a:r>
            <a:r>
              <a:rPr kumimoji="1" lang="en-US" altLang="zh-CN" dirty="0">
                <a:latin typeface="Tahoma" panose="020B0604030504040204" pitchFamily="34" charset="0"/>
              </a:rPr>
              <a:t>~ 1.0</a:t>
            </a:r>
            <a:r>
              <a:rPr kumimoji="1" lang="en-US" altLang="zh-CN" dirty="0">
                <a:latin typeface="Times New Roman" panose="02020603050405020304" pitchFamily="18" charset="0"/>
              </a:rPr>
              <a:t>…</a:t>
            </a:r>
            <a:r>
              <a:rPr kumimoji="1" lang="en-US" altLang="zh-CN" dirty="0">
                <a:latin typeface="Tahoma" panose="020B0604030504040204" pitchFamily="34" charset="0"/>
              </a:rPr>
              <a:t>0x2</a:t>
            </a:r>
            <a:r>
              <a:rPr kumimoji="1" lang="en-US" altLang="zh-CN" baseline="30000" dirty="0">
                <a:latin typeface="Tahoma" panose="020B0604030504040204" pitchFamily="34" charset="0"/>
              </a:rPr>
              <a:t>-126</a:t>
            </a:r>
            <a:endParaRPr kumimoji="1" lang="en-US" altLang="zh-CN" baseline="30000" dirty="0">
              <a:latin typeface="Tahoma" panose="020B0604030504040204" pitchFamily="34" charset="0"/>
            </a:endParaRPr>
          </a:p>
        </p:txBody>
      </p:sp>
      <p:sp>
        <p:nvSpPr>
          <p:cNvPr id="55309" name="Rectangle 13"/>
          <p:cNvSpPr>
            <a:spLocks noChangeArrowheads="1"/>
          </p:cNvSpPr>
          <p:nvPr/>
        </p:nvSpPr>
        <p:spPr bwMode="auto">
          <a:xfrm>
            <a:off x="3260726" y="3892551"/>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55310" name="Line 14"/>
          <p:cNvSpPr>
            <a:spLocks noChangeShapeType="1"/>
          </p:cNvSpPr>
          <p:nvPr/>
        </p:nvSpPr>
        <p:spPr bwMode="auto">
          <a:xfrm flipH="1">
            <a:off x="3371850" y="3871914"/>
            <a:ext cx="768350" cy="637381"/>
          </a:xfrm>
          <a:prstGeom prst="line">
            <a:avLst/>
          </a:prstGeom>
          <a:noFill/>
          <a:ln w="38100">
            <a:solidFill>
              <a:srgbClr val="4D4D4D"/>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11" name="Text Box 15"/>
          <p:cNvSpPr txBox="1">
            <a:spLocks noChangeArrowheads="1"/>
          </p:cNvSpPr>
          <p:nvPr/>
        </p:nvSpPr>
        <p:spPr bwMode="auto">
          <a:xfrm>
            <a:off x="3070225" y="4848225"/>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solidFill>
                  <a:srgbClr val="3333FF"/>
                </a:solidFill>
              </a:rPr>
              <a:t>2</a:t>
            </a:r>
            <a:r>
              <a:rPr kumimoji="1" lang="zh-CN" altLang="en-US" baseline="30000">
                <a:solidFill>
                  <a:srgbClr val="3333FF"/>
                </a:solidFill>
              </a:rPr>
              <a:t>-126</a:t>
            </a:r>
            <a:endParaRPr kumimoji="1" lang="zh-CN" altLang="en-US" baseline="30000">
              <a:solidFill>
                <a:srgbClr val="3333FF"/>
              </a:solidFill>
            </a:endParaRPr>
          </a:p>
        </p:txBody>
      </p:sp>
      <p:sp>
        <p:nvSpPr>
          <p:cNvPr id="55312" name="Text Box 16"/>
          <p:cNvSpPr txBox="1">
            <a:spLocks noChangeArrowheads="1"/>
          </p:cNvSpPr>
          <p:nvPr/>
        </p:nvSpPr>
        <p:spPr bwMode="auto">
          <a:xfrm>
            <a:off x="4016375" y="4813300"/>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latin typeface="Tahoma" panose="020B0604030504040204" pitchFamily="34" charset="0"/>
              </a:rPr>
              <a:t>2</a:t>
            </a:r>
            <a:r>
              <a:rPr kumimoji="1" lang="zh-CN" altLang="en-US" baseline="30000">
                <a:latin typeface="Tahoma" panose="020B0604030504040204" pitchFamily="34" charset="0"/>
              </a:rPr>
              <a:t>-125</a:t>
            </a:r>
            <a:endParaRPr kumimoji="1" lang="zh-CN" altLang="en-US" baseline="30000">
              <a:latin typeface="Tahoma" panose="020B0604030504040204" pitchFamily="34" charset="0"/>
            </a:endParaRPr>
          </a:p>
        </p:txBody>
      </p:sp>
      <p:sp>
        <p:nvSpPr>
          <p:cNvPr id="55313" name="Text Box 17"/>
          <p:cNvSpPr txBox="1">
            <a:spLocks noChangeArrowheads="1"/>
          </p:cNvSpPr>
          <p:nvPr/>
        </p:nvSpPr>
        <p:spPr bwMode="auto">
          <a:xfrm>
            <a:off x="5751514" y="4795838"/>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latin typeface="Tahoma" panose="020B0604030504040204" pitchFamily="34" charset="0"/>
              </a:rPr>
              <a:t>2</a:t>
            </a:r>
            <a:r>
              <a:rPr kumimoji="1" lang="zh-CN" altLang="en-US" baseline="30000">
                <a:latin typeface="Tahoma" panose="020B0604030504040204" pitchFamily="34" charset="0"/>
              </a:rPr>
              <a:t>-124</a:t>
            </a:r>
            <a:endParaRPr kumimoji="1" lang="zh-CN" altLang="en-US" baseline="30000">
              <a:latin typeface="Tahoma" panose="020B0604030504040204" pitchFamily="34" charset="0"/>
            </a:endParaRPr>
          </a:p>
        </p:txBody>
      </p:sp>
      <p:sp>
        <p:nvSpPr>
          <p:cNvPr id="55314" name="Text Box 18"/>
          <p:cNvSpPr txBox="1">
            <a:spLocks noChangeArrowheads="1"/>
          </p:cNvSpPr>
          <p:nvPr/>
        </p:nvSpPr>
        <p:spPr bwMode="auto">
          <a:xfrm>
            <a:off x="9394826" y="4840288"/>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latin typeface="Tahoma" panose="020B0604030504040204" pitchFamily="34" charset="0"/>
              </a:rPr>
              <a:t>2</a:t>
            </a:r>
            <a:r>
              <a:rPr kumimoji="1" lang="zh-CN" altLang="en-US" baseline="30000">
                <a:latin typeface="Tahoma" panose="020B0604030504040204" pitchFamily="34" charset="0"/>
              </a:rPr>
              <a:t>-123</a:t>
            </a:r>
            <a:endParaRPr kumimoji="1" lang="zh-CN" altLang="en-US" baseline="30000">
              <a:latin typeface="Tahoma" panose="020B0604030504040204" pitchFamily="34" charset="0"/>
            </a:endParaRPr>
          </a:p>
        </p:txBody>
      </p:sp>
      <p:sp>
        <p:nvSpPr>
          <p:cNvPr id="55315" name="Text Box 19"/>
          <p:cNvSpPr txBox="1">
            <a:spLocks noChangeArrowheads="1"/>
          </p:cNvSpPr>
          <p:nvPr/>
        </p:nvSpPr>
        <p:spPr bwMode="auto">
          <a:xfrm>
            <a:off x="2284414" y="49276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b="0">
                <a:solidFill>
                  <a:srgbClr val="3333FF"/>
                </a:solidFill>
                <a:latin typeface="Tahoma" panose="020B0604030504040204" pitchFamily="34" charset="0"/>
              </a:rPr>
              <a:t>0</a:t>
            </a:r>
            <a:endParaRPr kumimoji="1" lang="zh-CN" altLang="en-US" b="0">
              <a:solidFill>
                <a:srgbClr val="3333FF"/>
              </a:solidFill>
              <a:latin typeface="Tahoma" panose="020B0604030504040204" pitchFamily="34" charset="0"/>
            </a:endParaRPr>
          </a:p>
        </p:txBody>
      </p:sp>
      <p:sp>
        <p:nvSpPr>
          <p:cNvPr id="326676" name="Text Box 20"/>
          <p:cNvSpPr txBox="1">
            <a:spLocks noChangeArrowheads="1"/>
          </p:cNvSpPr>
          <p:nvPr/>
        </p:nvSpPr>
        <p:spPr bwMode="auto">
          <a:xfrm>
            <a:off x="2360614" y="23368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b="0">
                <a:solidFill>
                  <a:srgbClr val="3333FF"/>
                </a:solidFill>
                <a:latin typeface="Tahoma" panose="020B0604030504040204" pitchFamily="34" charset="0"/>
              </a:rPr>
              <a:t>0</a:t>
            </a:r>
            <a:endParaRPr kumimoji="1" lang="zh-CN" altLang="en-US" b="0">
              <a:solidFill>
                <a:srgbClr val="3333FF"/>
              </a:solidFill>
              <a:latin typeface="Tahoma" panose="020B0604030504040204" pitchFamily="34" charset="0"/>
            </a:endParaRPr>
          </a:p>
        </p:txBody>
      </p:sp>
      <p:sp>
        <p:nvSpPr>
          <p:cNvPr id="55317" name="Text Box 21"/>
          <p:cNvSpPr txBox="1">
            <a:spLocks noChangeArrowheads="1"/>
          </p:cNvSpPr>
          <p:nvPr/>
        </p:nvSpPr>
        <p:spPr bwMode="auto">
          <a:xfrm>
            <a:off x="4686301" y="5672138"/>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endParaRPr kumimoji="1" lang="zh-CN" altLang="en-US" b="0">
              <a:latin typeface="Tahoma" panose="020B0604030504040204" pitchFamily="34" charset="0"/>
            </a:endParaRPr>
          </a:p>
        </p:txBody>
      </p:sp>
      <p:sp>
        <p:nvSpPr>
          <p:cNvPr id="55318" name="Line 22"/>
          <p:cNvSpPr>
            <a:spLocks noChangeShapeType="1"/>
          </p:cNvSpPr>
          <p:nvPr/>
        </p:nvSpPr>
        <p:spPr bwMode="auto">
          <a:xfrm flipH="1">
            <a:off x="3400426" y="1516063"/>
            <a:ext cx="49213" cy="4667250"/>
          </a:xfrm>
          <a:prstGeom prst="line">
            <a:avLst/>
          </a:prstGeom>
          <a:noFill/>
          <a:ln w="38100">
            <a:solidFill>
              <a:srgbClr val="3333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5319" name="Line 24"/>
          <p:cNvSpPr>
            <a:spLocks noChangeShapeType="1"/>
          </p:cNvSpPr>
          <p:nvPr/>
        </p:nvSpPr>
        <p:spPr bwMode="auto">
          <a:xfrm>
            <a:off x="2454275" y="5330825"/>
            <a:ext cx="0" cy="869950"/>
          </a:xfrm>
          <a:prstGeom prst="line">
            <a:avLst/>
          </a:prstGeom>
          <a:noFill/>
          <a:ln w="38100">
            <a:solidFill>
              <a:srgbClr val="3333FF"/>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55320" name="Rectangle 25"/>
          <p:cNvSpPr>
            <a:spLocks noChangeArrowheads="1"/>
          </p:cNvSpPr>
          <p:nvPr/>
        </p:nvSpPr>
        <p:spPr bwMode="auto">
          <a:xfrm>
            <a:off x="4918076" y="3068639"/>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26682" name="Oval 26"/>
          <p:cNvSpPr>
            <a:spLocks noChangeArrowheads="1"/>
          </p:cNvSpPr>
          <p:nvPr/>
        </p:nvSpPr>
        <p:spPr bwMode="auto">
          <a:xfrm>
            <a:off x="2546350" y="1876425"/>
            <a:ext cx="882650" cy="558800"/>
          </a:xfrm>
          <a:prstGeom prst="ellipse">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55322" name="Text Box 27"/>
          <p:cNvSpPr txBox="1">
            <a:spLocks noChangeArrowheads="1"/>
          </p:cNvSpPr>
          <p:nvPr/>
        </p:nvSpPr>
        <p:spPr bwMode="auto">
          <a:xfrm>
            <a:off x="2593976" y="2003426"/>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2000">
                <a:latin typeface="Tahoma" panose="020B0604030504040204" pitchFamily="34" charset="0"/>
              </a:rPr>
              <a:t>GAP</a:t>
            </a:r>
            <a:endParaRPr kumimoji="1" lang="en-US" altLang="zh-CN" sz="2000">
              <a:latin typeface="Tahoma" panose="020B0604030504040204" pitchFamily="34" charset="0"/>
            </a:endParaRPr>
          </a:p>
        </p:txBody>
      </p:sp>
      <p:grpSp>
        <p:nvGrpSpPr>
          <p:cNvPr id="2" name="Group 28"/>
          <p:cNvGrpSpPr/>
          <p:nvPr/>
        </p:nvGrpSpPr>
        <p:grpSpPr bwMode="auto">
          <a:xfrm>
            <a:off x="3427413" y="2797176"/>
            <a:ext cx="4595812" cy="688975"/>
            <a:chOff x="1199" y="2017"/>
            <a:chExt cx="2895" cy="434"/>
          </a:xfrm>
        </p:grpSpPr>
        <p:sp>
          <p:nvSpPr>
            <p:cNvPr id="55329" name="Text Box 29"/>
            <p:cNvSpPr txBox="1">
              <a:spLocks noChangeArrowheads="1"/>
            </p:cNvSpPr>
            <p:nvPr/>
          </p:nvSpPr>
          <p:spPr bwMode="auto">
            <a:xfrm>
              <a:off x="1550" y="2017"/>
              <a:ext cx="254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a:latin typeface="Tahoma" panose="020B0604030504040204" pitchFamily="34" charset="0"/>
                </a:rPr>
                <a:t> </a:t>
              </a:r>
              <a:r>
                <a:rPr kumimoji="1" lang="en-US" altLang="zh-CN" sz="2800">
                  <a:solidFill>
                    <a:srgbClr val="CC0000"/>
                  </a:solidFill>
                </a:rPr>
                <a:t>Normalized numbers</a:t>
              </a:r>
              <a:endParaRPr kumimoji="1" lang="en-US" altLang="zh-CN" sz="2800">
                <a:solidFill>
                  <a:srgbClr val="CC0000"/>
                </a:solidFill>
              </a:endParaRPr>
            </a:p>
          </p:txBody>
        </p:sp>
        <p:sp>
          <p:nvSpPr>
            <p:cNvPr id="55330" name="Line 30"/>
            <p:cNvSpPr>
              <a:spLocks noChangeShapeType="1"/>
            </p:cNvSpPr>
            <p:nvPr/>
          </p:nvSpPr>
          <p:spPr bwMode="auto">
            <a:xfrm>
              <a:off x="1199" y="2294"/>
              <a:ext cx="2705" cy="1"/>
            </a:xfrm>
            <a:prstGeom prst="line">
              <a:avLst/>
            </a:prstGeom>
            <a:noFill/>
            <a:ln w="57150">
              <a:solidFill>
                <a:srgbClr val="3333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55324" name="Rectangle 31"/>
          <p:cNvSpPr>
            <a:spLocks noChangeArrowheads="1"/>
          </p:cNvSpPr>
          <p:nvPr/>
        </p:nvSpPr>
        <p:spPr bwMode="auto">
          <a:xfrm>
            <a:off x="4933950" y="5749926"/>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grpSp>
        <p:nvGrpSpPr>
          <p:cNvPr id="3" name="Group 34"/>
          <p:cNvGrpSpPr/>
          <p:nvPr/>
        </p:nvGrpSpPr>
        <p:grpSpPr bwMode="auto">
          <a:xfrm>
            <a:off x="2455863" y="5362575"/>
            <a:ext cx="3014662" cy="858838"/>
            <a:chOff x="587" y="3378"/>
            <a:chExt cx="1899" cy="541"/>
          </a:xfrm>
        </p:grpSpPr>
        <p:sp>
          <p:nvSpPr>
            <p:cNvPr id="55327"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328"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ln>
          </p:spPr>
          <p:txBody>
            <a:bodyPr lIns="18000" rIns="18000"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kumimoji="1" lang="en-US" altLang="zh-CN"/>
                <a:t>Denorms</a:t>
              </a:r>
              <a:endParaRPr kumimoji="1" lang="en-US" altLang="zh-CN"/>
            </a:p>
          </p:txBody>
        </p:sp>
      </p:grpSp>
      <p:sp>
        <p:nvSpPr>
          <p:cNvPr id="326689" name="Rectangle 33"/>
          <p:cNvSpPr>
            <a:spLocks noChangeArrowheads="1"/>
          </p:cNvSpPr>
          <p:nvPr/>
        </p:nvSpPr>
        <p:spPr bwMode="auto">
          <a:xfrm>
            <a:off x="5776914" y="5603876"/>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a:t>(-1)</a:t>
            </a:r>
            <a:r>
              <a:rPr kumimoji="1" lang="en-US" altLang="zh-CN" sz="2800" baseline="30000"/>
              <a:t>s</a:t>
            </a:r>
            <a:r>
              <a:rPr kumimoji="1" lang="en-US" altLang="zh-CN" sz="2800"/>
              <a:t>×</a:t>
            </a:r>
            <a:r>
              <a:rPr kumimoji="1" lang="en-US" altLang="zh-CN" sz="2800">
                <a:solidFill>
                  <a:srgbClr val="FF0066"/>
                </a:solidFill>
              </a:rPr>
              <a:t>0.</a:t>
            </a:r>
            <a:r>
              <a:rPr kumimoji="1" lang="en-US" altLang="zh-CN" sz="2800"/>
              <a:t>xx…x ×2</a:t>
            </a:r>
            <a:r>
              <a:rPr kumimoji="1" lang="en-US" altLang="zh-CN" sz="2800" baseline="30000"/>
              <a:t>-126</a:t>
            </a:r>
            <a:endParaRPr kumimoji="1" lang="en-US" altLang="zh-CN" sz="2800" baseline="30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idx="4294967295"/>
          </p:nvPr>
        </p:nvSpPr>
        <p:spPr>
          <a:xfrm>
            <a:off x="0" y="252000"/>
            <a:ext cx="10515600" cy="372603"/>
          </a:xfrm>
        </p:spPr>
        <p:txBody>
          <a:bodyPr/>
          <a:lstStyle/>
          <a:p>
            <a:r>
              <a:rPr lang="zh-CN" altLang="en-US" sz="2400" dirty="0">
                <a:latin typeface="+mn-lt"/>
              </a:rPr>
              <a:t> 浮点数表示（</a:t>
            </a:r>
            <a:r>
              <a:rPr lang="en-US" altLang="zh-CN" sz="2400" dirty="0">
                <a:latin typeface="+mn-lt"/>
              </a:rPr>
              <a:t>IEEE 754</a:t>
            </a:r>
            <a:r>
              <a:rPr lang="zh-CN" altLang="en-US" sz="2400" dirty="0">
                <a:latin typeface="+mn-lt"/>
              </a:rPr>
              <a:t>标准）</a:t>
            </a:r>
            <a:endParaRPr lang="zh-CN" altLang="en-US" sz="2400" dirty="0">
              <a:latin typeface="+mn-lt"/>
            </a:endParaRPr>
          </a:p>
        </p:txBody>
      </p:sp>
      <p:pic>
        <p:nvPicPr>
          <p:cNvPr id="189444" name="Picture 4"/>
          <p:cNvPicPr>
            <a:picLocks noChangeAspect="1" noChangeArrowheads="1"/>
          </p:cNvPicPr>
          <p:nvPr/>
        </p:nvPicPr>
        <p:blipFill>
          <a:blip r:embed="rId1" cstate="print"/>
          <a:srcRect/>
          <a:stretch>
            <a:fillRect/>
          </a:stretch>
        </p:blipFill>
        <p:spPr bwMode="auto">
          <a:xfrm>
            <a:off x="1114959" y="1339170"/>
            <a:ext cx="9949593" cy="5402198"/>
          </a:xfrm>
          <a:prstGeom prst="rect">
            <a:avLst/>
          </a:prstGeom>
          <a:noFill/>
        </p:spPr>
      </p:pic>
      <p:sp>
        <p:nvSpPr>
          <p:cNvPr id="189445" name="Rectangle 5"/>
          <p:cNvSpPr>
            <a:spLocks noChangeArrowheads="1"/>
          </p:cNvSpPr>
          <p:nvPr/>
        </p:nvSpPr>
        <p:spPr bwMode="auto">
          <a:xfrm>
            <a:off x="263352" y="801068"/>
            <a:ext cx="6209109" cy="361637"/>
          </a:xfrm>
          <a:prstGeom prst="rect">
            <a:avLst/>
          </a:prstGeom>
          <a:noFill/>
          <a:ln w="12700">
            <a:noFill/>
            <a:miter lim="800000"/>
          </a:ln>
          <a:effectLst/>
        </p:spPr>
        <p:txBody>
          <a:bodyPr lIns="47625" tIns="19050" rIns="47625" bIns="19050">
            <a:spAutoFit/>
          </a:bodyPr>
          <a:lstStyle/>
          <a:p>
            <a:pPr marL="213360" indent="-213360">
              <a:lnSpc>
                <a:spcPct val="100000"/>
              </a:lnSpc>
              <a:spcBef>
                <a:spcPct val="10000"/>
              </a:spcBef>
              <a:spcAft>
                <a:spcPct val="10000"/>
              </a:spcAft>
              <a:buClr>
                <a:srgbClr val="FF0000"/>
              </a:buClr>
              <a:buFont typeface="Wingdings" panose="05000000000000000000" pitchFamily="2" charset="2"/>
              <a:buChar char="v"/>
            </a:pPr>
            <a:r>
              <a:rPr lang="zh-CN" altLang="en-US" sz="2100" dirty="0"/>
              <a:t>单精度浮点数表示范围</a:t>
            </a:r>
            <a:endParaRPr lang="en-US" altLang="zh-CN"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a:xfrm>
            <a:off x="0" y="252000"/>
            <a:ext cx="10515600" cy="372603"/>
          </a:xfrm>
        </p:spPr>
        <p:txBody>
          <a:bodyPr/>
          <a:lstStyle/>
          <a:p>
            <a:r>
              <a:rPr lang="zh-CN" altLang="en-US" sz="2400" dirty="0"/>
              <a:t> 浮点数表示（</a:t>
            </a:r>
            <a:r>
              <a:rPr lang="en-US" altLang="zh-CN" sz="2400" dirty="0"/>
              <a:t>IEEE 754</a:t>
            </a:r>
            <a:r>
              <a:rPr lang="zh-CN" altLang="en-US" sz="2400" dirty="0"/>
              <a:t>标准）</a:t>
            </a:r>
            <a:endParaRPr lang="zh-CN" altLang="en-US" sz="2400" dirty="0"/>
          </a:p>
        </p:txBody>
      </p:sp>
      <p:sp>
        <p:nvSpPr>
          <p:cNvPr id="187395" name="Rectangle 3"/>
          <p:cNvSpPr>
            <a:spLocks noChangeArrowheads="1"/>
          </p:cNvSpPr>
          <p:nvPr/>
        </p:nvSpPr>
        <p:spPr bwMode="auto">
          <a:xfrm>
            <a:off x="335360" y="818923"/>
            <a:ext cx="7272808" cy="407804"/>
          </a:xfrm>
          <a:prstGeom prst="rect">
            <a:avLst/>
          </a:prstGeom>
          <a:noFill/>
          <a:ln w="12700">
            <a:noFill/>
            <a:miter lim="800000"/>
          </a:ln>
          <a:effectLst/>
        </p:spPr>
        <p:txBody>
          <a:bodyPr wrap="square" lIns="47625" tIns="19050" rIns="47625" bIns="19050">
            <a:spAutoFit/>
          </a:bodyPr>
          <a:lstStyle/>
          <a:p>
            <a:pPr marL="213360" indent="-213360">
              <a:lnSpc>
                <a:spcPct val="100000"/>
              </a:lnSpc>
              <a:spcBef>
                <a:spcPct val="10000"/>
              </a:spcBef>
              <a:spcAft>
                <a:spcPct val="10000"/>
              </a:spcAft>
              <a:buClr>
                <a:srgbClr val="FF0000"/>
              </a:buClr>
              <a:buFont typeface="Wingdings" panose="05000000000000000000" pitchFamily="2" charset="2"/>
              <a:buChar char="v"/>
            </a:pPr>
            <a:r>
              <a:rPr lang="zh-CN" altLang="en-US" sz="2400" dirty="0"/>
              <a:t>单精度浮点数（</a:t>
            </a:r>
            <a:r>
              <a:rPr lang="en-US" altLang="zh-CN" sz="2400" dirty="0"/>
              <a:t>32</a:t>
            </a:r>
            <a:r>
              <a:rPr lang="zh-CN" altLang="en-US" sz="2400" dirty="0"/>
              <a:t>位）示例</a:t>
            </a:r>
            <a:r>
              <a:rPr lang="en-US" altLang="zh-CN" sz="2400" dirty="0"/>
              <a:t>:178.125, -0.0449219</a:t>
            </a:r>
            <a:endParaRPr lang="en-US" altLang="zh-CN" sz="2400" dirty="0"/>
          </a:p>
        </p:txBody>
      </p:sp>
      <p:pic>
        <p:nvPicPr>
          <p:cNvPr id="187400" name="Picture 8"/>
          <p:cNvPicPr>
            <a:picLocks noChangeAspect="1" noChangeArrowheads="1"/>
          </p:cNvPicPr>
          <p:nvPr/>
        </p:nvPicPr>
        <p:blipFill>
          <a:blip r:embed="rId1" cstate="print"/>
          <a:srcRect/>
          <a:stretch>
            <a:fillRect/>
          </a:stretch>
        </p:blipFill>
        <p:spPr bwMode="auto">
          <a:xfrm>
            <a:off x="1840128" y="1693383"/>
            <a:ext cx="3417672" cy="2394481"/>
          </a:xfrm>
          <a:prstGeom prst="rect">
            <a:avLst/>
          </a:prstGeom>
          <a:noFill/>
          <a:ln w="9525">
            <a:solidFill>
              <a:schemeClr val="tx1"/>
            </a:solidFill>
            <a:miter lim="800000"/>
            <a:headEnd/>
            <a:tailEnd/>
          </a:ln>
        </p:spPr>
      </p:pic>
      <p:pic>
        <p:nvPicPr>
          <p:cNvPr id="187401" name="Picture 9"/>
          <p:cNvPicPr>
            <a:picLocks noChangeAspect="1" noChangeArrowheads="1"/>
          </p:cNvPicPr>
          <p:nvPr/>
        </p:nvPicPr>
        <p:blipFill>
          <a:blip r:embed="rId2" cstate="print"/>
          <a:srcRect/>
          <a:stretch>
            <a:fillRect/>
          </a:stretch>
        </p:blipFill>
        <p:spPr bwMode="auto">
          <a:xfrm>
            <a:off x="7392144" y="2132856"/>
            <a:ext cx="3578354" cy="2265867"/>
          </a:xfrm>
          <a:prstGeom prst="rect">
            <a:avLst/>
          </a:prstGeom>
          <a:noFill/>
          <a:ln w="9525">
            <a:solidFill>
              <a:schemeClr val="tx1"/>
            </a:solidFill>
            <a:miter lim="800000"/>
            <a:headEnd/>
            <a:tailEnd/>
          </a:ln>
        </p:spPr>
      </p:pic>
      <p:sp>
        <p:nvSpPr>
          <p:cNvPr id="2" name="文本框 1"/>
          <p:cNvSpPr txBox="1"/>
          <p:nvPr/>
        </p:nvSpPr>
        <p:spPr>
          <a:xfrm>
            <a:off x="7139400" y="1530732"/>
            <a:ext cx="4561101" cy="353943"/>
          </a:xfrm>
          <a:prstGeom prst="rect">
            <a:avLst/>
          </a:prstGeom>
          <a:noFill/>
        </p:spPr>
        <p:txBody>
          <a:bodyPr wrap="square" rtlCol="0">
            <a:spAutoFit/>
          </a:bodyPr>
          <a:lstStyle/>
          <a:p>
            <a:pPr>
              <a:buNone/>
            </a:pPr>
            <a:r>
              <a:rPr lang="en-US" altLang="zh-CN" sz="2000" dirty="0"/>
              <a:t>(-0.0449219)</a:t>
            </a:r>
            <a:r>
              <a:rPr lang="en-US" altLang="zh-CN" sz="2000" baseline="-25000" dirty="0"/>
              <a:t>10</a:t>
            </a:r>
            <a:r>
              <a:rPr lang="en-US" altLang="zh-CN" sz="2000" dirty="0"/>
              <a:t>=(-0.0000101110)</a:t>
            </a:r>
            <a:r>
              <a:rPr lang="en-US" altLang="zh-CN" sz="2000" baseline="-25000" dirty="0"/>
              <a:t>2</a:t>
            </a:r>
            <a:endParaRPr lang="zh-CN" altLang="en-US" sz="2000" baseline="-25000" dirty="0"/>
          </a:p>
        </p:txBody>
      </p:sp>
      <p:grpSp>
        <p:nvGrpSpPr>
          <p:cNvPr id="7" name="Group 6"/>
          <p:cNvGrpSpPr/>
          <p:nvPr/>
        </p:nvGrpSpPr>
        <p:grpSpPr bwMode="auto">
          <a:xfrm>
            <a:off x="1631504" y="5373216"/>
            <a:ext cx="8496944" cy="956920"/>
            <a:chOff x="476" y="3583"/>
            <a:chExt cx="5247" cy="622"/>
          </a:xfrm>
        </p:grpSpPr>
        <p:sp>
          <p:nvSpPr>
            <p:cNvPr id="8" name="AutoShape 5"/>
            <p:cNvSpPr>
              <a:spLocks noChangeArrowheads="1"/>
            </p:cNvSpPr>
            <p:nvPr/>
          </p:nvSpPr>
          <p:spPr bwMode="auto">
            <a:xfrm>
              <a:off x="476" y="3583"/>
              <a:ext cx="5247" cy="622"/>
            </a:xfrm>
            <a:prstGeom prst="horizontalScroll">
              <a:avLst>
                <a:gd name="adj" fmla="val 12500"/>
              </a:avLst>
            </a:prstGeom>
            <a:solidFill>
              <a:srgbClr val="FFFFBD"/>
            </a:solidFill>
            <a:ln w="12700">
              <a:solidFill>
                <a:srgbClr val="05AD01"/>
              </a:solidFill>
              <a:round/>
            </a:ln>
            <a:effectLst/>
          </p:spPr>
          <p:txBody>
            <a:bodyPr wrap="square" lIns="47625" tIns="19050" rIns="47625" bIns="19050" anchor="ctr">
              <a:spAutoFit/>
            </a:bodyPr>
            <a:lstStyle/>
            <a:p>
              <a:endParaRPr lang="zh-CN" altLang="en-US"/>
            </a:p>
          </p:txBody>
        </p:sp>
        <p:sp>
          <p:nvSpPr>
            <p:cNvPr id="9" name="Text Box 4"/>
            <p:cNvSpPr txBox="1">
              <a:spLocks noChangeArrowheads="1"/>
            </p:cNvSpPr>
            <p:nvPr/>
          </p:nvSpPr>
          <p:spPr bwMode="auto">
            <a:xfrm>
              <a:off x="858" y="3666"/>
              <a:ext cx="4626" cy="465"/>
            </a:xfrm>
            <a:prstGeom prst="rect">
              <a:avLst/>
            </a:prstGeom>
            <a:noFill/>
            <a:ln w="12700" algn="ctr">
              <a:noFill/>
              <a:miter lim="800000"/>
            </a:ln>
            <a:effectLst/>
          </p:spPr>
          <p:txBody>
            <a:bodyPr lIns="47625" tIns="19050" rIns="47625" bIns="19050">
              <a:spAutoFit/>
            </a:bodyPr>
            <a:lstStyle/>
            <a:p>
              <a:pPr marL="501015" indent="-145415">
                <a:spcBef>
                  <a:spcPct val="50000"/>
                </a:spcBef>
                <a:buNone/>
              </a:pPr>
              <a:r>
                <a:rPr lang="en-US" altLang="zh-CN" sz="2000" dirty="0">
                  <a:solidFill>
                    <a:schemeClr val="accent1"/>
                  </a:solidFill>
                </a:rPr>
                <a:t>C</a:t>
              </a:r>
              <a:r>
                <a:rPr lang="zh-CN" altLang="en-US" sz="2000" dirty="0">
                  <a:solidFill>
                    <a:schemeClr val="accent1"/>
                  </a:solidFill>
                </a:rPr>
                <a:t>语言中变量为什么要一定先定义类型才能使用</a:t>
              </a:r>
              <a:endParaRPr lang="zh-CN" altLang="en-US" sz="2000" dirty="0">
                <a:solidFill>
                  <a:schemeClr val="accent1"/>
                </a:solidFill>
              </a:endParaRPr>
            </a:p>
            <a:p>
              <a:pPr marL="501015" indent="-145415">
                <a:spcBef>
                  <a:spcPct val="50000"/>
                </a:spcBef>
                <a:buNone/>
              </a:pPr>
              <a:r>
                <a:rPr lang="en-US" altLang="zh-CN" sz="2000" dirty="0">
                  <a:solidFill>
                    <a:schemeClr val="accent1"/>
                  </a:solidFill>
                </a:rPr>
                <a:t>char</a:t>
              </a:r>
              <a:r>
                <a:rPr lang="zh-CN" altLang="en-US" sz="2000" dirty="0">
                  <a:solidFill>
                    <a:schemeClr val="accent1"/>
                  </a:solidFill>
                </a:rPr>
                <a:t>、</a:t>
              </a:r>
              <a:r>
                <a:rPr lang="en-US" altLang="zh-CN" sz="2000" dirty="0" err="1">
                  <a:solidFill>
                    <a:schemeClr val="accent1"/>
                  </a:solidFill>
                </a:rPr>
                <a:t>int</a:t>
              </a:r>
              <a:r>
                <a:rPr lang="zh-CN" altLang="en-US" sz="2000" dirty="0">
                  <a:solidFill>
                    <a:schemeClr val="accent1"/>
                  </a:solidFill>
                </a:rPr>
                <a:t>、</a:t>
              </a:r>
              <a:r>
                <a:rPr lang="en-US" altLang="zh-CN" sz="2000" dirty="0">
                  <a:solidFill>
                    <a:schemeClr val="accent1"/>
                  </a:solidFill>
                </a:rPr>
                <a:t>unsigned</a:t>
              </a:r>
              <a:r>
                <a:rPr lang="zh-CN" altLang="en-US" sz="2000" dirty="0">
                  <a:solidFill>
                    <a:schemeClr val="accent1"/>
                  </a:solidFill>
                </a:rPr>
                <a:t>、</a:t>
              </a:r>
              <a:r>
                <a:rPr lang="en-US" altLang="zh-CN" sz="2000" dirty="0">
                  <a:solidFill>
                    <a:schemeClr val="accent1"/>
                  </a:solidFill>
                </a:rPr>
                <a:t>float</a:t>
              </a:r>
              <a:r>
                <a:rPr lang="zh-CN" altLang="en-US" sz="2000" dirty="0">
                  <a:solidFill>
                    <a:schemeClr val="accent1"/>
                  </a:solidFill>
                </a:rPr>
                <a:t>、</a:t>
              </a:r>
              <a:r>
                <a:rPr lang="en-US" altLang="zh-CN" sz="2000" dirty="0">
                  <a:solidFill>
                    <a:schemeClr val="accent1"/>
                  </a:solidFill>
                </a:rPr>
                <a:t>double</a:t>
              </a:r>
              <a:endParaRPr lang="en-US" altLang="zh-CN" sz="2000" dirty="0">
                <a:solidFill>
                  <a:schemeClr val="accen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87401"/>
                                        </p:tgtEl>
                                        <p:attrNameLst>
                                          <p:attrName>style.visibility</p:attrName>
                                        </p:attrNameLst>
                                      </p:cBhvr>
                                      <p:to>
                                        <p:strVal val="visible"/>
                                      </p:to>
                                    </p:set>
                                    <p:animEffect transition="in" filter="wheel(1)">
                                      <p:cBhvr>
                                        <p:cTn id="17" dur="2000"/>
                                        <p:tgtEl>
                                          <p:spTgt spid="1874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140494" y="157003"/>
            <a:ext cx="8229600" cy="479747"/>
          </a:xfrm>
        </p:spPr>
        <p:txBody>
          <a:bodyPr/>
          <a:lstStyle/>
          <a:p>
            <a:r>
              <a:rPr lang="zh-CN" altLang="en-US" sz="3200" dirty="0"/>
              <a:t>浮点数舍入举例</a:t>
            </a:r>
            <a:endParaRPr lang="zh-CN" altLang="en-US" sz="3200" dirty="0"/>
          </a:p>
        </p:txBody>
      </p:sp>
      <p:sp>
        <p:nvSpPr>
          <p:cNvPr id="153603" name="Rectangle 3"/>
          <p:cNvSpPr>
            <a:spLocks noChangeArrowheads="1"/>
          </p:cNvSpPr>
          <p:nvPr/>
        </p:nvSpPr>
        <p:spPr bwMode="auto">
          <a:xfrm>
            <a:off x="1820863" y="827089"/>
            <a:ext cx="8661400" cy="4581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5000"/>
              </a:lnSpc>
              <a:spcBef>
                <a:spcPct val="0"/>
              </a:spcBef>
              <a:buFontTx/>
              <a:buNone/>
            </a:pPr>
            <a:r>
              <a:rPr lang="zh-CN" altLang="en-US" sz="2200" dirty="0">
                <a:latin typeface="微软雅黑" panose="020B0503020204020204" pitchFamily="34" charset="-122"/>
                <a:ea typeface="微软雅黑" panose="020B0503020204020204" pitchFamily="34" charset="-122"/>
              </a:rPr>
              <a:t>例：将同一实数分别赋值给单精度和双精度类型变量，然后打印输出。</a:t>
            </a:r>
            <a:endParaRPr lang="zh-CN" altLang="en-US"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#include &lt;</a:t>
            </a:r>
            <a:r>
              <a:rPr lang="en-US" altLang="zh-CN" sz="2200" dirty="0" err="1">
                <a:latin typeface="微软雅黑" panose="020B0503020204020204" pitchFamily="34" charset="-122"/>
                <a:ea typeface="微软雅黑" panose="020B0503020204020204" pitchFamily="34" charset="-122"/>
              </a:rPr>
              <a:t>stdio.h</a:t>
            </a:r>
            <a:r>
              <a:rPr lang="en-US" altLang="zh-CN" sz="2200" dirty="0">
                <a:latin typeface="微软雅黑" panose="020B0503020204020204" pitchFamily="34" charset="-122"/>
                <a:ea typeface="微软雅黑" panose="020B0503020204020204" pitchFamily="34" charset="-122"/>
              </a:rPr>
              <a:t>&gt;</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main()</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 	float a;</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	double b;</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	a = 123456.789e4;</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	b = 123456.789e4;</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printf</a:t>
            </a:r>
            <a:r>
              <a:rPr lang="en-US" altLang="zh-CN" sz="2200" dirty="0">
                <a:latin typeface="微软雅黑" panose="020B0503020204020204" pitchFamily="34" charset="-122"/>
                <a:ea typeface="微软雅黑" panose="020B0503020204020204" pitchFamily="34" charset="-122"/>
              </a:rPr>
              <a:t>(“%f/</a:t>
            </a:r>
            <a:r>
              <a:rPr lang="en-US" altLang="zh-CN" sz="2200" dirty="0" err="1">
                <a:latin typeface="微软雅黑" panose="020B0503020204020204" pitchFamily="34" charset="-122"/>
                <a:ea typeface="微软雅黑" panose="020B0503020204020204" pitchFamily="34" charset="-122"/>
              </a:rPr>
              <a:t>n%f</a:t>
            </a:r>
            <a:r>
              <a:rPr lang="en-US" altLang="zh-CN" sz="2200" dirty="0">
                <a:latin typeface="微软雅黑" panose="020B0503020204020204" pitchFamily="34" charset="-122"/>
                <a:ea typeface="微软雅黑" panose="020B0503020204020204" pitchFamily="34" charset="-122"/>
              </a:rPr>
              <a:t>/n”,</a:t>
            </a:r>
            <a:r>
              <a:rPr lang="en-US" altLang="zh-CN" sz="2200" dirty="0" err="1">
                <a:latin typeface="微软雅黑" panose="020B0503020204020204" pitchFamily="34" charset="-122"/>
                <a:ea typeface="微软雅黑" panose="020B0503020204020204" pitchFamily="34" charset="-122"/>
              </a:rPr>
              <a:t>a,b</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zh-CN" altLang="en-US" sz="2200" dirty="0">
                <a:latin typeface="微软雅黑" panose="020B0503020204020204" pitchFamily="34" charset="-122"/>
                <a:ea typeface="微软雅黑" panose="020B0503020204020204" pitchFamily="34" charset="-122"/>
              </a:rPr>
              <a:t>运行结果如下：</a:t>
            </a:r>
            <a:endParaRPr lang="zh-CN" altLang="en-US"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zh-CN" altLang="en-US" sz="2200" dirty="0">
                <a:latin typeface="微软雅黑" panose="020B0503020204020204" pitchFamily="34" charset="-122"/>
                <a:ea typeface="微软雅黑" panose="020B0503020204020204" pitchFamily="34" charset="-122"/>
              </a:rPr>
              <a:t>	</a:t>
            </a:r>
            <a:r>
              <a:rPr lang="en-US" altLang="zh-CN" sz="2200" dirty="0">
                <a:latin typeface="微软雅黑" panose="020B0503020204020204" pitchFamily="34" charset="-122"/>
                <a:ea typeface="微软雅黑" panose="020B0503020204020204" pitchFamily="34" charset="-122"/>
              </a:rPr>
              <a:t>1234567936.000000</a:t>
            </a:r>
            <a:endParaRPr lang="en-US" altLang="zh-CN" sz="2200" dirty="0">
              <a:latin typeface="微软雅黑" panose="020B0503020204020204" pitchFamily="34" charset="-122"/>
              <a:ea typeface="微软雅黑" panose="020B0503020204020204" pitchFamily="34" charset="-122"/>
            </a:endParaRPr>
          </a:p>
          <a:p>
            <a:pPr>
              <a:lnSpc>
                <a:spcPct val="105000"/>
              </a:lnSpc>
              <a:spcBef>
                <a:spcPct val="0"/>
              </a:spcBef>
              <a:buFontTx/>
              <a:buNone/>
            </a:pPr>
            <a:r>
              <a:rPr lang="en-US" altLang="zh-CN" sz="2200" dirty="0">
                <a:latin typeface="微软雅黑" panose="020B0503020204020204" pitchFamily="34" charset="-122"/>
                <a:ea typeface="微软雅黑" panose="020B0503020204020204" pitchFamily="34" charset="-122"/>
              </a:rPr>
              <a:t>	1234567890.000000</a:t>
            </a:r>
            <a:endParaRPr lang="en-US" altLang="zh-CN" sz="2200" dirty="0">
              <a:latin typeface="微软雅黑" panose="020B0503020204020204" pitchFamily="34" charset="-122"/>
              <a:ea typeface="微软雅黑" panose="020B0503020204020204" pitchFamily="34" charset="-122"/>
            </a:endParaRPr>
          </a:p>
        </p:txBody>
      </p:sp>
      <p:sp>
        <p:nvSpPr>
          <p:cNvPr id="751620" name="Rectangle 4"/>
          <p:cNvSpPr>
            <a:spLocks noChangeArrowheads="1"/>
          </p:cNvSpPr>
          <p:nvPr/>
        </p:nvSpPr>
        <p:spPr bwMode="auto">
          <a:xfrm>
            <a:off x="1909763" y="5674897"/>
            <a:ext cx="5626100" cy="6771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fontAlgn="ctr">
              <a:lnSpc>
                <a:spcPct val="100000"/>
              </a:lnSpc>
              <a:spcBef>
                <a:spcPct val="0"/>
              </a:spcBef>
              <a:buFontTx/>
              <a:buNone/>
            </a:pPr>
            <a:r>
              <a:rPr lang="zh-CN" altLang="en-US" sz="2200">
                <a:solidFill>
                  <a:srgbClr val="FF3300"/>
                </a:solidFill>
                <a:latin typeface="微软雅黑" panose="020B0503020204020204" pitchFamily="34" charset="-122"/>
                <a:ea typeface="微软雅黑" panose="020B0503020204020204" pitchFamily="34" charset="-122"/>
              </a:rPr>
              <a:t>问题：为什么同一个实数赋值给</a:t>
            </a:r>
            <a:r>
              <a:rPr lang="en-US" altLang="zh-CN" sz="2200">
                <a:solidFill>
                  <a:srgbClr val="FF3300"/>
                </a:solidFill>
                <a:latin typeface="微软雅黑" panose="020B0503020204020204" pitchFamily="34" charset="-122"/>
                <a:ea typeface="微软雅黑" panose="020B0503020204020204" pitchFamily="34" charset="-122"/>
              </a:rPr>
              <a:t>float</a:t>
            </a:r>
            <a:r>
              <a:rPr lang="zh-CN" altLang="en-US" sz="2200">
                <a:solidFill>
                  <a:srgbClr val="FF3300"/>
                </a:solidFill>
                <a:latin typeface="微软雅黑" panose="020B0503020204020204" pitchFamily="34" charset="-122"/>
                <a:ea typeface="微软雅黑" panose="020B0503020204020204" pitchFamily="34" charset="-122"/>
              </a:rPr>
              <a:t>型变量和</a:t>
            </a:r>
            <a:r>
              <a:rPr lang="en-US" altLang="zh-CN" sz="2200">
                <a:solidFill>
                  <a:srgbClr val="FF3300"/>
                </a:solidFill>
                <a:latin typeface="微软雅黑" panose="020B0503020204020204" pitchFamily="34" charset="-122"/>
                <a:ea typeface="微软雅黑" panose="020B0503020204020204" pitchFamily="34" charset="-122"/>
              </a:rPr>
              <a:t>double</a:t>
            </a:r>
            <a:r>
              <a:rPr lang="zh-CN" altLang="en-US" sz="2200">
                <a:solidFill>
                  <a:srgbClr val="FF3300"/>
                </a:solidFill>
                <a:latin typeface="微软雅黑" panose="020B0503020204020204" pitchFamily="34" charset="-122"/>
                <a:ea typeface="微软雅黑" panose="020B0503020204020204" pitchFamily="34" charset="-122"/>
              </a:rPr>
              <a:t>型变量，输出结果会有所不同呢？</a:t>
            </a:r>
            <a:endParaRPr lang="zh-CN" altLang="en-US" sz="2200">
              <a:solidFill>
                <a:srgbClr val="FF3300"/>
              </a:solidFill>
              <a:latin typeface="微软雅黑" panose="020B0503020204020204" pitchFamily="34" charset="-122"/>
              <a:ea typeface="微软雅黑" panose="020B0503020204020204" pitchFamily="34" charset="-122"/>
            </a:endParaRPr>
          </a:p>
        </p:txBody>
      </p:sp>
      <p:sp>
        <p:nvSpPr>
          <p:cNvPr id="751621" name="Rectangle 5"/>
          <p:cNvSpPr>
            <a:spLocks noChangeArrowheads="1"/>
          </p:cNvSpPr>
          <p:nvPr/>
        </p:nvSpPr>
        <p:spPr bwMode="auto">
          <a:xfrm>
            <a:off x="6411913" y="1687514"/>
            <a:ext cx="3916362" cy="1768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0"/>
              </a:spcBef>
              <a:buFontTx/>
              <a:buNone/>
            </a:pPr>
            <a:r>
              <a:rPr lang="zh-CN" altLang="en-US" sz="2200" dirty="0">
                <a:solidFill>
                  <a:srgbClr val="3333CC"/>
                </a:solidFill>
                <a:latin typeface="微软雅黑" panose="020B0503020204020204" pitchFamily="34" charset="-122"/>
                <a:ea typeface="微软雅黑" panose="020B0503020204020204" pitchFamily="34" charset="-122"/>
              </a:rPr>
              <a:t>为什么</a:t>
            </a:r>
            <a:r>
              <a:rPr lang="en-US" altLang="zh-CN" sz="2200" dirty="0">
                <a:solidFill>
                  <a:srgbClr val="3333CC"/>
                </a:solidFill>
                <a:latin typeface="微软雅黑" panose="020B0503020204020204" pitchFamily="34" charset="-122"/>
                <a:ea typeface="微软雅黑" panose="020B0503020204020204" pitchFamily="34" charset="-122"/>
              </a:rPr>
              <a:t>float</a:t>
            </a:r>
            <a:r>
              <a:rPr lang="zh-CN" altLang="en-US" sz="2200" dirty="0">
                <a:solidFill>
                  <a:srgbClr val="3333CC"/>
                </a:solidFill>
                <a:latin typeface="微软雅黑" panose="020B0503020204020204" pitchFamily="34" charset="-122"/>
                <a:ea typeface="微软雅黑" panose="020B0503020204020204" pitchFamily="34" charset="-122"/>
              </a:rPr>
              <a:t>情况下输出的结果会比原来的大？这到底有没有根本性原因还是随机发生的？为什么会出现这样的情况？</a:t>
            </a:r>
            <a:endParaRPr lang="zh-CN" altLang="en-US" sz="2200" dirty="0">
              <a:solidFill>
                <a:srgbClr val="3333CC"/>
              </a:solidFill>
              <a:latin typeface="微软雅黑" panose="020B0503020204020204" pitchFamily="34" charset="-122"/>
              <a:ea typeface="微软雅黑" panose="020B0503020204020204" pitchFamily="34" charset="-122"/>
            </a:endParaRPr>
          </a:p>
        </p:txBody>
      </p:sp>
      <p:sp>
        <p:nvSpPr>
          <p:cNvPr id="751622" name="Text Box 6"/>
          <p:cNvSpPr txBox="1">
            <a:spLocks noChangeArrowheads="1"/>
          </p:cNvSpPr>
          <p:nvPr/>
        </p:nvSpPr>
        <p:spPr bwMode="auto">
          <a:xfrm>
            <a:off x="7086600" y="3654425"/>
            <a:ext cx="3151188"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dirty="0">
                <a:latin typeface="微软雅黑" panose="020B0503020204020204" pitchFamily="34" charset="-122"/>
                <a:ea typeface="微软雅黑" panose="020B0503020204020204" pitchFamily="34" charset="-122"/>
              </a:rPr>
              <a:t>float</a:t>
            </a:r>
            <a:r>
              <a:rPr lang="zh-CN" altLang="en-US" sz="2200" dirty="0">
                <a:latin typeface="微软雅黑" panose="020B0503020204020204" pitchFamily="34" charset="-122"/>
                <a:ea typeface="微软雅黑" panose="020B0503020204020204" pitchFamily="34" charset="-122"/>
              </a:rPr>
              <a:t>可精确表示</a:t>
            </a:r>
            <a:r>
              <a:rPr lang="en-US" altLang="zh-CN" sz="2200" dirty="0">
                <a:latin typeface="微软雅黑" panose="020B0503020204020204" pitchFamily="34" charset="-122"/>
                <a:ea typeface="微软雅黑" panose="020B0503020204020204" pitchFamily="34" charset="-122"/>
              </a:rPr>
              <a:t>7</a:t>
            </a:r>
            <a:r>
              <a:rPr lang="zh-CN" altLang="en-US" sz="2200" dirty="0">
                <a:latin typeface="微软雅黑" panose="020B0503020204020204" pitchFamily="34" charset="-122"/>
                <a:ea typeface="微软雅黑" panose="020B0503020204020204" pitchFamily="34" charset="-122"/>
              </a:rPr>
              <a:t>个十进制有效数位，后面的数位是舍入后的结果，舍入后的值可能会更大，也可能更小</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1620"/>
                                        </p:tgtEl>
                                        <p:attrNameLst>
                                          <p:attrName>style.visibility</p:attrName>
                                        </p:attrNameLst>
                                      </p:cBhvr>
                                      <p:to>
                                        <p:strVal val="visible"/>
                                      </p:to>
                                    </p:set>
                                    <p:animEffect transition="in" filter="blinds(horizontal)">
                                      <p:cBhvr>
                                        <p:cTn id="7" dur="500"/>
                                        <p:tgtEl>
                                          <p:spTgt spid="7516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1621"/>
                                        </p:tgtEl>
                                        <p:attrNameLst>
                                          <p:attrName>style.visibility</p:attrName>
                                        </p:attrNameLst>
                                      </p:cBhvr>
                                      <p:to>
                                        <p:strVal val="visible"/>
                                      </p:to>
                                    </p:set>
                                    <p:animEffect transition="in" filter="blinds(horizontal)">
                                      <p:cBhvr>
                                        <p:cTn id="12" dur="500"/>
                                        <p:tgtEl>
                                          <p:spTgt spid="7516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1622"/>
                                        </p:tgtEl>
                                        <p:attrNameLst>
                                          <p:attrName>style.visibility</p:attrName>
                                        </p:attrNameLst>
                                      </p:cBhvr>
                                      <p:to>
                                        <p:strVal val="visible"/>
                                      </p:to>
                                    </p:set>
                                    <p:animEffect transition="in" filter="blinds(horizontal)">
                                      <p:cBhvr>
                                        <p:cTn id="17" dur="500"/>
                                        <p:tgtEl>
                                          <p:spTgt spid="75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0" grpId="0"/>
      <p:bldP spid="751621" grpId="0"/>
      <p:bldP spid="7516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p:nvPr/>
        </p:nvSpPr>
        <p:spPr bwMode="auto">
          <a:xfrm>
            <a:off x="9586913" y="22225"/>
            <a:ext cx="13208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200" b="0">
                <a:solidFill>
                  <a:srgbClr val="FFFFFF"/>
                </a:solidFill>
                <a:latin typeface="Gill Sans"/>
                <a:ea typeface="Gill Sans"/>
                <a:cs typeface="Gill Sans"/>
                <a:sym typeface="Gill Sans"/>
              </a:rPr>
              <a:t>Carnegie Mellon</a:t>
            </a:r>
            <a:endParaRPr lang="en-US" altLang="zh-CN" sz="1200" b="0">
              <a:solidFill>
                <a:srgbClr val="FFFFFF"/>
              </a:solidFill>
              <a:latin typeface="Gill Sans"/>
              <a:ea typeface="Gill Sans"/>
              <a:cs typeface="Gill Sans"/>
              <a:sym typeface="Gill Sans"/>
            </a:endParaRPr>
          </a:p>
        </p:txBody>
      </p:sp>
      <p:sp>
        <p:nvSpPr>
          <p:cNvPr id="157699" name="Rectangle 3"/>
          <p:cNvSpPr>
            <a:spLocks noGrp="1" noChangeArrowheads="1"/>
          </p:cNvSpPr>
          <p:nvPr>
            <p:ph type="title" idx="4294967295"/>
          </p:nvPr>
        </p:nvSpPr>
        <p:spPr>
          <a:xfrm>
            <a:off x="166573" y="214242"/>
            <a:ext cx="8229600" cy="398251"/>
          </a:xfrm>
        </p:spPr>
        <p:txBody>
          <a:bodyPr vert="horz" wrap="square" lIns="38100" tIns="38100" rIns="38100" bIns="38100" numCol="1" anchor="t" anchorCtr="0" compatLnSpc="1">
            <a:spAutoFit/>
          </a:bodyPr>
          <a:lstStyle/>
          <a:p>
            <a:pPr marL="119380" indent="-119380"/>
            <a:r>
              <a:rPr lang="zh-CN" altLang="en-US" sz="2400" dirty="0"/>
              <a:t>浮点数比较运算举例</a:t>
            </a:r>
            <a:endParaRPr lang="zh-CN" altLang="en-US" sz="2400" dirty="0"/>
          </a:p>
        </p:txBody>
      </p:sp>
      <p:sp>
        <p:nvSpPr>
          <p:cNvPr id="157700" name="Rectangle 4"/>
          <p:cNvSpPr>
            <a:spLocks noGrp="1" noChangeArrowheads="1"/>
          </p:cNvSpPr>
          <p:nvPr>
            <p:ph type="body" idx="4294967295"/>
          </p:nvPr>
        </p:nvSpPr>
        <p:spPr>
          <a:xfrm>
            <a:off x="431800" y="859980"/>
            <a:ext cx="8229600" cy="615553"/>
          </a:xfrm>
        </p:spPr>
        <p:txBody>
          <a:bodyPr vert="horz" wrap="square" lIns="38100" tIns="38100" rIns="38100" bIns="38100" numCol="1" anchor="t" anchorCtr="0" compatLnSpc="1">
            <a:spAutoFit/>
          </a:bodyPr>
          <a:lstStyle/>
          <a:p>
            <a:pPr marL="254000" indent="-254000"/>
            <a:r>
              <a:rPr lang="zh-CN" altLang="en-US" sz="2400" dirty="0">
                <a:ea typeface="微软雅黑" panose="020B0503020204020204" pitchFamily="34" charset="-122"/>
              </a:rPr>
              <a:t>对于以下给定的关系表达式，判断是否</a:t>
            </a:r>
            <a:r>
              <a:rPr lang="zh-CN" altLang="en-US" sz="2800" dirty="0">
                <a:solidFill>
                  <a:srgbClr val="FF0000"/>
                </a:solidFill>
                <a:ea typeface="微软雅黑" panose="020B0503020204020204" pitchFamily="34" charset="-122"/>
              </a:rPr>
              <a:t>永</a:t>
            </a:r>
            <a:r>
              <a:rPr lang="zh-CN" altLang="en-US" sz="2400" dirty="0">
                <a:ea typeface="微软雅黑" panose="020B0503020204020204" pitchFamily="34" charset="-122"/>
              </a:rPr>
              <a:t>真。</a:t>
            </a:r>
            <a:endParaRPr lang="zh-CN" altLang="en-US" sz="2400" dirty="0">
              <a:ea typeface="微软雅黑" panose="020B0503020204020204" pitchFamily="34" charset="-122"/>
            </a:endParaRPr>
          </a:p>
        </p:txBody>
      </p:sp>
      <p:sp>
        <p:nvSpPr>
          <p:cNvPr id="157701" name="Rectangle 5"/>
          <p:cNvSpPr/>
          <p:nvPr/>
        </p:nvSpPr>
        <p:spPr bwMode="auto">
          <a:xfrm>
            <a:off x="5256213" y="1538289"/>
            <a:ext cx="48895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38100" tIns="38100" rIns="38100" bIns="38100"/>
          <a:lstStyle>
            <a:lvl1pPr marL="254000" indent="-254000">
              <a:lnSpc>
                <a:spcPct val="115000"/>
              </a:lnSpc>
              <a:spcBef>
                <a:spcPct val="20000"/>
              </a:spcBef>
              <a:buChar char="•"/>
              <a:tabLst>
                <a:tab pos="1828800" algn="l"/>
                <a:tab pos="2463800" algn="l"/>
                <a:tab pos="30861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1828800" algn="l"/>
                <a:tab pos="2463800" algn="l"/>
                <a:tab pos="30861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1828800" algn="l"/>
                <a:tab pos="2463800" algn="l"/>
                <a:tab pos="30861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1828800" algn="l"/>
                <a:tab pos="2463800" algn="l"/>
                <a:tab pos="30861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1828800" algn="l"/>
                <a:tab pos="2463800" algn="l"/>
                <a:tab pos="30861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1828800" algn="l"/>
                <a:tab pos="2463800" algn="l"/>
                <a:tab pos="30861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1828800" algn="l"/>
                <a:tab pos="2463800" algn="l"/>
                <a:tab pos="30861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1828800" algn="l"/>
                <a:tab pos="2463800" algn="l"/>
                <a:tab pos="30861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1828800" algn="l"/>
                <a:tab pos="2463800" algn="l"/>
                <a:tab pos="30861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x == (</a:t>
            </a:r>
            <a:r>
              <a:rPr lang="en-US" altLang="zh-CN" dirty="0" err="1">
                <a:solidFill>
                  <a:srgbClr val="0033CC"/>
                </a:solidFill>
                <a:latin typeface="Monaco"/>
                <a:ea typeface="Monaco"/>
                <a:cs typeface="Monaco"/>
                <a:sym typeface="Monaco"/>
              </a:rPr>
              <a:t>int</a:t>
            </a:r>
            <a:r>
              <a:rPr lang="en-US" altLang="zh-CN" dirty="0">
                <a:solidFill>
                  <a:srgbClr val="0033CC"/>
                </a:solidFill>
                <a:latin typeface="Monaco"/>
                <a:ea typeface="Monaco"/>
                <a:cs typeface="Monaco"/>
                <a:sym typeface="Monaco"/>
              </a:rPr>
              <a:t>)(float) x</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x == (</a:t>
            </a:r>
            <a:r>
              <a:rPr lang="en-US" altLang="zh-CN" dirty="0" err="1">
                <a:solidFill>
                  <a:srgbClr val="0033CC"/>
                </a:solidFill>
                <a:latin typeface="Monaco"/>
                <a:ea typeface="Monaco"/>
                <a:cs typeface="Monaco"/>
                <a:sym typeface="Monaco"/>
              </a:rPr>
              <a:t>int</a:t>
            </a:r>
            <a:r>
              <a:rPr lang="en-US" altLang="zh-CN" dirty="0">
                <a:solidFill>
                  <a:srgbClr val="0033CC"/>
                </a:solidFill>
                <a:latin typeface="Monaco"/>
                <a:ea typeface="Monaco"/>
                <a:cs typeface="Monaco"/>
                <a:sym typeface="Monaco"/>
              </a:rPr>
              <a:t>)(double) x</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f == (float)(double) f</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d == (float) d</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f == -(-f);</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3/2 == 3/2.0</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d &lt; 0.0 ⇒((d*2) &lt; 0.0)</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d &gt; f ⇒ -f &gt; -d</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d * d &gt;= 0.0</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x*x&gt;=0</a:t>
            </a:r>
            <a:endParaRPr lang="en-US" altLang="zh-CN" dirty="0">
              <a:solidFill>
                <a:srgbClr val="0033CC"/>
              </a:solidFill>
              <a:latin typeface="Monaco"/>
              <a:ea typeface="Monaco"/>
              <a:cs typeface="Monaco"/>
              <a:sym typeface="Monaco"/>
            </a:endParaRPr>
          </a:p>
          <a:p>
            <a:pPr eaLnBrk="1" hangingPunct="1">
              <a:lnSpc>
                <a:spcPct val="100000"/>
              </a:lnSpc>
              <a:spcBef>
                <a:spcPts val="575"/>
              </a:spcBef>
              <a:buClr>
                <a:srgbClr val="000000"/>
              </a:buClr>
              <a:buNone/>
            </a:pPr>
            <a:r>
              <a:rPr lang="en-US" altLang="zh-CN" dirty="0">
                <a:solidFill>
                  <a:srgbClr val="0033CC"/>
                </a:solidFill>
                <a:latin typeface="Monaco"/>
                <a:ea typeface="Monaco"/>
                <a:cs typeface="Monaco"/>
                <a:sym typeface="Monaco"/>
              </a:rPr>
              <a:t>(</a:t>
            </a:r>
            <a:r>
              <a:rPr lang="en-US" altLang="zh-CN" dirty="0" err="1">
                <a:solidFill>
                  <a:srgbClr val="0033CC"/>
                </a:solidFill>
                <a:latin typeface="Monaco"/>
                <a:ea typeface="Monaco"/>
                <a:cs typeface="Monaco"/>
                <a:sym typeface="Monaco"/>
              </a:rPr>
              <a:t>d+f</a:t>
            </a:r>
            <a:r>
              <a:rPr lang="en-US" altLang="zh-CN" dirty="0">
                <a:solidFill>
                  <a:srgbClr val="0033CC"/>
                </a:solidFill>
                <a:latin typeface="Monaco"/>
                <a:ea typeface="Monaco"/>
                <a:cs typeface="Monaco"/>
                <a:sym typeface="Monaco"/>
              </a:rPr>
              <a:t>)-d == f</a:t>
            </a:r>
            <a:endParaRPr lang="en-US" altLang="zh-CN" dirty="0">
              <a:solidFill>
                <a:srgbClr val="0033CC"/>
              </a:solidFill>
              <a:latin typeface="Monaco"/>
              <a:ea typeface="Monaco"/>
              <a:cs typeface="Monaco"/>
              <a:sym typeface="Monaco"/>
            </a:endParaRPr>
          </a:p>
        </p:txBody>
      </p:sp>
      <p:sp>
        <p:nvSpPr>
          <p:cNvPr id="157702" name="Rectangle 6"/>
          <p:cNvSpPr/>
          <p:nvPr/>
        </p:nvSpPr>
        <p:spPr bwMode="auto">
          <a:xfrm>
            <a:off x="2000250" y="1628776"/>
            <a:ext cx="2160588" cy="1304925"/>
          </a:xfrm>
          <a:prstGeom prst="rect">
            <a:avLst/>
          </a:prstGeom>
          <a:solidFill>
            <a:srgbClr val="D6D6F4">
              <a:alpha val="29019"/>
            </a:srgbClr>
          </a:solidFill>
          <a:ln w="25400">
            <a:solidFill>
              <a:srgbClr val="ADADEA"/>
            </a:solidFill>
            <a:miter lim="800000"/>
          </a:ln>
        </p:spPr>
        <p:txBody>
          <a:bodyPr lIns="38100" tIns="38100" rIns="38100" bIns="38100"/>
          <a:lstStyle>
            <a:lvl1pPr>
              <a:lnSpc>
                <a:spcPct val="115000"/>
              </a:lnSpc>
              <a:spcBef>
                <a:spcPct val="20000"/>
              </a:spcBef>
              <a:buChar char="•"/>
              <a:tabLst>
                <a:tab pos="1371600" algn="l"/>
                <a:tab pos="22860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1371600" algn="l"/>
                <a:tab pos="22860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1371600" algn="l"/>
                <a:tab pos="22860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1371600" algn="l"/>
                <a:tab pos="22860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1371600" algn="l"/>
                <a:tab pos="22860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1371600" algn="l"/>
                <a:tab pos="22860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1371600" algn="l"/>
                <a:tab pos="22860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1371600" algn="l"/>
                <a:tab pos="22860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1371600" algn="l"/>
                <a:tab pos="22860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ts val="475"/>
              </a:spcBef>
              <a:buNone/>
            </a:pPr>
            <a:r>
              <a:rPr lang="en-US" altLang="zh-CN" sz="2300">
                <a:latin typeface="微软雅黑" panose="020B0503020204020204" pitchFamily="34" charset="-122"/>
                <a:ea typeface="微软雅黑" panose="020B0503020204020204" pitchFamily="34" charset="-122"/>
                <a:cs typeface="Monaco"/>
                <a:sym typeface="Monaco"/>
              </a:rPr>
              <a:t>int x ;</a:t>
            </a:r>
            <a:endParaRPr lang="en-US" altLang="zh-CN" sz="2300">
              <a:latin typeface="微软雅黑" panose="020B0503020204020204" pitchFamily="34" charset="-122"/>
              <a:ea typeface="微软雅黑" panose="020B0503020204020204" pitchFamily="34" charset="-122"/>
              <a:cs typeface="Monaco"/>
              <a:sym typeface="Monaco"/>
            </a:endParaRPr>
          </a:p>
          <a:p>
            <a:pPr eaLnBrk="1" hangingPunct="1">
              <a:lnSpc>
                <a:spcPct val="100000"/>
              </a:lnSpc>
              <a:spcBef>
                <a:spcPts val="475"/>
              </a:spcBef>
              <a:buNone/>
            </a:pPr>
            <a:r>
              <a:rPr lang="en-US" altLang="zh-CN" sz="2300">
                <a:latin typeface="微软雅黑" panose="020B0503020204020204" pitchFamily="34" charset="-122"/>
                <a:ea typeface="微软雅黑" panose="020B0503020204020204" pitchFamily="34" charset="-122"/>
                <a:cs typeface="Monaco"/>
                <a:sym typeface="Monaco"/>
              </a:rPr>
              <a:t>float f ;</a:t>
            </a:r>
            <a:endParaRPr lang="en-US" altLang="zh-CN" sz="2300">
              <a:latin typeface="微软雅黑" panose="020B0503020204020204" pitchFamily="34" charset="-122"/>
              <a:ea typeface="微软雅黑" panose="020B0503020204020204" pitchFamily="34" charset="-122"/>
              <a:cs typeface="Monaco"/>
              <a:sym typeface="Monaco"/>
            </a:endParaRPr>
          </a:p>
          <a:p>
            <a:pPr eaLnBrk="1" hangingPunct="1">
              <a:lnSpc>
                <a:spcPct val="100000"/>
              </a:lnSpc>
              <a:spcBef>
                <a:spcPts val="475"/>
              </a:spcBef>
              <a:buNone/>
            </a:pPr>
            <a:r>
              <a:rPr lang="en-US" altLang="zh-CN" sz="2300">
                <a:latin typeface="微软雅黑" panose="020B0503020204020204" pitchFamily="34" charset="-122"/>
                <a:ea typeface="微软雅黑" panose="020B0503020204020204" pitchFamily="34" charset="-122"/>
                <a:cs typeface="Monaco"/>
                <a:sym typeface="Monaco"/>
              </a:rPr>
              <a:t>double d ;</a:t>
            </a:r>
            <a:endParaRPr lang="en-US" altLang="zh-CN" sz="2300">
              <a:latin typeface="微软雅黑" panose="020B0503020204020204" pitchFamily="34" charset="-122"/>
              <a:ea typeface="微软雅黑" panose="020B0503020204020204" pitchFamily="34" charset="-122"/>
              <a:cs typeface="Monaco"/>
              <a:sym typeface="Monaco"/>
            </a:endParaRPr>
          </a:p>
        </p:txBody>
      </p:sp>
      <p:sp>
        <p:nvSpPr>
          <p:cNvPr id="157703" name="Rectangle 7"/>
          <p:cNvSpPr/>
          <p:nvPr/>
        </p:nvSpPr>
        <p:spPr bwMode="auto">
          <a:xfrm>
            <a:off x="1865314" y="3114675"/>
            <a:ext cx="2491067" cy="815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38100" tIns="38100" rIns="38100" bIns="381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a:latin typeface="微软雅黑" panose="020B0503020204020204" pitchFamily="34" charset="-122"/>
                <a:ea typeface="微软雅黑" panose="020B0503020204020204" pitchFamily="34" charset="-122"/>
                <a:cs typeface="ヒラギノ角ゴ ProN W3"/>
                <a:sym typeface="Calibri" panose="020F0502020204030204" pitchFamily="34" charset="0"/>
              </a:rPr>
              <a:t>Assume neither</a:t>
            </a:r>
            <a:endParaRPr lang="en-US" altLang="zh-CN">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lnSpc>
                <a:spcPct val="100000"/>
              </a:lnSpc>
              <a:spcBef>
                <a:spcPct val="0"/>
              </a:spcBef>
              <a:buFontTx/>
              <a:buNone/>
            </a:pPr>
            <a:r>
              <a:rPr lang="en-US" altLang="zh-CN">
                <a:latin typeface="微软雅黑" panose="020B0503020204020204" pitchFamily="34" charset="-122"/>
                <a:ea typeface="微软雅黑" panose="020B0503020204020204" pitchFamily="34" charset="-122"/>
                <a:cs typeface="Courier New Bold" panose="02070609020205020404" pitchFamily="49" charset="0"/>
                <a:sym typeface="Courier New Bold" panose="02070609020205020404" pitchFamily="49" charset="0"/>
              </a:rPr>
              <a:t>d</a:t>
            </a:r>
            <a:r>
              <a:rPr lang="en-US" altLang="zh-CN">
                <a:latin typeface="微软雅黑" panose="020B0503020204020204" pitchFamily="34" charset="-122"/>
                <a:ea typeface="微软雅黑" panose="020B0503020204020204" pitchFamily="34" charset="-122"/>
                <a:cs typeface="ヒラギノ角ゴ ProN W3"/>
                <a:sym typeface="Calibri" panose="020F0502020204030204" pitchFamily="34" charset="0"/>
              </a:rPr>
              <a:t> nor </a:t>
            </a:r>
            <a:r>
              <a:rPr lang="en-US" altLang="zh-CN">
                <a:latin typeface="微软雅黑" panose="020B0503020204020204" pitchFamily="34" charset="-122"/>
                <a:ea typeface="微软雅黑" panose="020B0503020204020204" pitchFamily="34" charset="-122"/>
                <a:cs typeface="ヒラギノ角ゴ ProN W3"/>
                <a:sym typeface="Courier New Bold" panose="02070609020205020404" pitchFamily="49" charset="0"/>
              </a:rPr>
              <a:t>f</a:t>
            </a:r>
            <a:r>
              <a:rPr lang="en-US" altLang="zh-CN">
                <a:latin typeface="微软雅黑" panose="020B0503020204020204" pitchFamily="34" charset="-122"/>
                <a:ea typeface="微软雅黑" panose="020B0503020204020204" pitchFamily="34" charset="-122"/>
                <a:cs typeface="ヒラギノ角ゴ ProN W3"/>
                <a:sym typeface="Calibri" panose="020F0502020204030204" pitchFamily="34" charset="0"/>
              </a:rPr>
              <a:t> is NaN</a:t>
            </a:r>
            <a:endParaRPr lang="en-US" altLang="zh-CN">
              <a:latin typeface="微软雅黑" panose="020B0503020204020204" pitchFamily="34" charset="-122"/>
              <a:ea typeface="微软雅黑" panose="020B0503020204020204" pitchFamily="34" charset="-122"/>
              <a:cs typeface="ヒラギノ角ゴ ProN W3"/>
              <a:sym typeface="Calibri" panose="020F0502020204030204" pitchFamily="34" charset="0"/>
            </a:endParaRPr>
          </a:p>
        </p:txBody>
      </p:sp>
      <p:sp>
        <p:nvSpPr>
          <p:cNvPr id="753672" name="Text Box 8"/>
          <p:cNvSpPr txBox="1">
            <a:spLocks noChangeArrowheads="1"/>
          </p:cNvSpPr>
          <p:nvPr/>
        </p:nvSpPr>
        <p:spPr bwMode="auto">
          <a:xfrm>
            <a:off x="9277672" y="1625601"/>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73" name="Text Box 9"/>
          <p:cNvSpPr txBox="1">
            <a:spLocks noChangeArrowheads="1"/>
          </p:cNvSpPr>
          <p:nvPr/>
        </p:nvSpPr>
        <p:spPr bwMode="auto">
          <a:xfrm>
            <a:off x="9399909" y="2006601"/>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74" name="Text Box 10"/>
          <p:cNvSpPr txBox="1">
            <a:spLocks noChangeArrowheads="1"/>
          </p:cNvSpPr>
          <p:nvPr/>
        </p:nvSpPr>
        <p:spPr bwMode="auto">
          <a:xfrm>
            <a:off x="9804722" y="2446339"/>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75" name="Text Box 11"/>
          <p:cNvSpPr txBox="1">
            <a:spLocks noChangeArrowheads="1"/>
          </p:cNvSpPr>
          <p:nvPr/>
        </p:nvSpPr>
        <p:spPr bwMode="auto">
          <a:xfrm>
            <a:off x="8455347" y="2970214"/>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76" name="Text Box 12"/>
          <p:cNvSpPr txBox="1">
            <a:spLocks noChangeArrowheads="1"/>
          </p:cNvSpPr>
          <p:nvPr/>
        </p:nvSpPr>
        <p:spPr bwMode="auto">
          <a:xfrm>
            <a:off x="8056884" y="3328989"/>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77" name="Text Box 13"/>
          <p:cNvSpPr txBox="1">
            <a:spLocks noChangeArrowheads="1"/>
          </p:cNvSpPr>
          <p:nvPr/>
        </p:nvSpPr>
        <p:spPr bwMode="auto">
          <a:xfrm>
            <a:off x="8185472" y="3752851"/>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78" name="Text Box 14"/>
          <p:cNvSpPr txBox="1">
            <a:spLocks noChangeArrowheads="1"/>
          </p:cNvSpPr>
          <p:nvPr/>
        </p:nvSpPr>
        <p:spPr bwMode="auto">
          <a:xfrm>
            <a:off x="9804722" y="4238626"/>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79" name="Text Box 15"/>
          <p:cNvSpPr txBox="1">
            <a:spLocks noChangeArrowheads="1"/>
          </p:cNvSpPr>
          <p:nvPr/>
        </p:nvSpPr>
        <p:spPr bwMode="auto">
          <a:xfrm>
            <a:off x="8755384" y="4681539"/>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80" name="Text Box 16"/>
          <p:cNvSpPr txBox="1">
            <a:spLocks noChangeArrowheads="1"/>
          </p:cNvSpPr>
          <p:nvPr/>
        </p:nvSpPr>
        <p:spPr bwMode="auto">
          <a:xfrm>
            <a:off x="8298184" y="5138739"/>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是</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157713" name="Text Box 17"/>
          <p:cNvSpPr txBox="1">
            <a:spLocks noChangeArrowheads="1"/>
          </p:cNvSpPr>
          <p:nvPr/>
        </p:nvSpPr>
        <p:spPr bwMode="auto">
          <a:xfrm>
            <a:off x="590832" y="5173009"/>
            <a:ext cx="369054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FF0000"/>
                </a:solidFill>
                <a:ea typeface="微软雅黑" panose="020B0503020204020204" pitchFamily="34" charset="-122"/>
              </a:rPr>
              <a:t>自己写程序测试一下！</a:t>
            </a:r>
            <a:endParaRPr lang="zh-CN" altLang="en-US" sz="2200" dirty="0">
              <a:solidFill>
                <a:srgbClr val="FF0000"/>
              </a:solidFill>
              <a:ea typeface="微软雅黑" panose="020B0503020204020204" pitchFamily="34" charset="-122"/>
            </a:endParaRPr>
          </a:p>
        </p:txBody>
      </p:sp>
      <p:sp>
        <p:nvSpPr>
          <p:cNvPr id="753682" name="Text Box 18"/>
          <p:cNvSpPr txBox="1">
            <a:spLocks noChangeArrowheads="1"/>
          </p:cNvSpPr>
          <p:nvPr/>
        </p:nvSpPr>
        <p:spPr bwMode="auto">
          <a:xfrm>
            <a:off x="7418709" y="5540376"/>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753683" name="Text Box 19"/>
          <p:cNvSpPr txBox="1">
            <a:spLocks noChangeArrowheads="1"/>
          </p:cNvSpPr>
          <p:nvPr/>
        </p:nvSpPr>
        <p:spPr bwMode="auto">
          <a:xfrm>
            <a:off x="8169597" y="5970589"/>
            <a:ext cx="53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rPr>
              <a:t>否</a:t>
            </a:r>
            <a:endParaRPr lang="zh-CN" altLang="en-US" sz="200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3672"/>
                                        </p:tgtEl>
                                        <p:attrNameLst>
                                          <p:attrName>style.visibility</p:attrName>
                                        </p:attrNameLst>
                                      </p:cBhvr>
                                      <p:to>
                                        <p:strVal val="visible"/>
                                      </p:to>
                                    </p:set>
                                    <p:animEffect transition="in" filter="blinds(horizontal)">
                                      <p:cBhvr>
                                        <p:cTn id="7" dur="500"/>
                                        <p:tgtEl>
                                          <p:spTgt spid="7536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3673">
                                            <p:txEl>
                                              <p:pRg st="0" end="0"/>
                                            </p:txEl>
                                          </p:spTgt>
                                        </p:tgtEl>
                                        <p:attrNameLst>
                                          <p:attrName>style.visibility</p:attrName>
                                        </p:attrNameLst>
                                      </p:cBhvr>
                                      <p:to>
                                        <p:strVal val="visible"/>
                                      </p:to>
                                    </p:set>
                                    <p:animEffect transition="in" filter="blinds(horizontal)">
                                      <p:cBhvr>
                                        <p:cTn id="12" dur="500"/>
                                        <p:tgtEl>
                                          <p:spTgt spid="7536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3674">
                                            <p:txEl>
                                              <p:pRg st="0" end="0"/>
                                            </p:txEl>
                                          </p:spTgt>
                                        </p:tgtEl>
                                        <p:attrNameLst>
                                          <p:attrName>style.visibility</p:attrName>
                                        </p:attrNameLst>
                                      </p:cBhvr>
                                      <p:to>
                                        <p:strVal val="visible"/>
                                      </p:to>
                                    </p:set>
                                    <p:animEffect transition="in" filter="blinds(horizontal)">
                                      <p:cBhvr>
                                        <p:cTn id="17" dur="500"/>
                                        <p:tgtEl>
                                          <p:spTgt spid="75367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3675"/>
                                        </p:tgtEl>
                                        <p:attrNameLst>
                                          <p:attrName>style.visibility</p:attrName>
                                        </p:attrNameLst>
                                      </p:cBhvr>
                                      <p:to>
                                        <p:strVal val="visible"/>
                                      </p:to>
                                    </p:set>
                                    <p:animEffect transition="in" filter="blinds(horizontal)">
                                      <p:cBhvr>
                                        <p:cTn id="22" dur="500"/>
                                        <p:tgtEl>
                                          <p:spTgt spid="7536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3676"/>
                                        </p:tgtEl>
                                        <p:attrNameLst>
                                          <p:attrName>style.visibility</p:attrName>
                                        </p:attrNameLst>
                                      </p:cBhvr>
                                      <p:to>
                                        <p:strVal val="visible"/>
                                      </p:to>
                                    </p:set>
                                    <p:animEffect transition="in" filter="blinds(horizontal)">
                                      <p:cBhvr>
                                        <p:cTn id="27" dur="500"/>
                                        <p:tgtEl>
                                          <p:spTgt spid="7536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3677"/>
                                        </p:tgtEl>
                                        <p:attrNameLst>
                                          <p:attrName>style.visibility</p:attrName>
                                        </p:attrNameLst>
                                      </p:cBhvr>
                                      <p:to>
                                        <p:strVal val="visible"/>
                                      </p:to>
                                    </p:set>
                                    <p:animEffect transition="in" filter="blinds(horizontal)">
                                      <p:cBhvr>
                                        <p:cTn id="32" dur="500"/>
                                        <p:tgtEl>
                                          <p:spTgt spid="7536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53678">
                                            <p:txEl>
                                              <p:pRg st="0" end="0"/>
                                            </p:txEl>
                                          </p:spTgt>
                                        </p:tgtEl>
                                        <p:attrNameLst>
                                          <p:attrName>style.visibility</p:attrName>
                                        </p:attrNameLst>
                                      </p:cBhvr>
                                      <p:to>
                                        <p:strVal val="visible"/>
                                      </p:to>
                                    </p:set>
                                    <p:animEffect transition="in" filter="blinds(horizontal)">
                                      <p:cBhvr>
                                        <p:cTn id="37" dur="500"/>
                                        <p:tgtEl>
                                          <p:spTgt spid="75367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53679">
                                            <p:txEl>
                                              <p:pRg st="0" end="0"/>
                                            </p:txEl>
                                          </p:spTgt>
                                        </p:tgtEl>
                                        <p:attrNameLst>
                                          <p:attrName>style.visibility</p:attrName>
                                        </p:attrNameLst>
                                      </p:cBhvr>
                                      <p:to>
                                        <p:strVal val="visible"/>
                                      </p:to>
                                    </p:set>
                                    <p:animEffect transition="in" filter="blinds(horizontal)">
                                      <p:cBhvr>
                                        <p:cTn id="42" dur="500"/>
                                        <p:tgtEl>
                                          <p:spTgt spid="75367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53680">
                                            <p:txEl>
                                              <p:pRg st="0" end="0"/>
                                            </p:txEl>
                                          </p:spTgt>
                                        </p:tgtEl>
                                        <p:attrNameLst>
                                          <p:attrName>style.visibility</p:attrName>
                                        </p:attrNameLst>
                                      </p:cBhvr>
                                      <p:to>
                                        <p:strVal val="visible"/>
                                      </p:to>
                                    </p:set>
                                    <p:animEffect transition="in" filter="blinds(horizontal)">
                                      <p:cBhvr>
                                        <p:cTn id="47" dur="500"/>
                                        <p:tgtEl>
                                          <p:spTgt spid="75368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3682"/>
                                        </p:tgtEl>
                                        <p:attrNameLst>
                                          <p:attrName>style.visibility</p:attrName>
                                        </p:attrNameLst>
                                      </p:cBhvr>
                                      <p:to>
                                        <p:strVal val="visible"/>
                                      </p:to>
                                    </p:set>
                                    <p:animEffect transition="in" filter="blinds(horizontal)">
                                      <p:cBhvr>
                                        <p:cTn id="52" dur="500"/>
                                        <p:tgtEl>
                                          <p:spTgt spid="7536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3683"/>
                                        </p:tgtEl>
                                        <p:attrNameLst>
                                          <p:attrName>style.visibility</p:attrName>
                                        </p:attrNameLst>
                                      </p:cBhvr>
                                      <p:to>
                                        <p:strVal val="visible"/>
                                      </p:to>
                                    </p:set>
                                    <p:animEffect transition="in" filter="blinds(horizontal)">
                                      <p:cBhvr>
                                        <p:cTn id="57" dur="500"/>
                                        <p:tgtEl>
                                          <p:spTgt spid="753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2" grpId="0"/>
      <p:bldP spid="753675" grpId="0"/>
      <p:bldP spid="753676" grpId="0"/>
      <p:bldP spid="753677" grpId="0"/>
      <p:bldP spid="753682" grpId="0"/>
      <p:bldP spid="75368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9336" y="116632"/>
            <a:ext cx="8229600" cy="479747"/>
          </a:xfrm>
        </p:spPr>
        <p:txBody>
          <a:bodyPr/>
          <a:lstStyle/>
          <a:p>
            <a:r>
              <a:rPr lang="zh-CN" altLang="en-US" sz="3200" dirty="0"/>
              <a:t>举例：</a:t>
            </a:r>
            <a:r>
              <a:rPr lang="en-US" altLang="zh-CN" sz="3200" dirty="0"/>
              <a:t>Ariana</a:t>
            </a:r>
            <a:r>
              <a:rPr lang="zh-CN" altLang="en-US" sz="3200" dirty="0"/>
              <a:t>火箭爆炸</a:t>
            </a:r>
            <a:endParaRPr lang="zh-CN" altLang="en-US" sz="3200" dirty="0"/>
          </a:p>
        </p:txBody>
      </p:sp>
      <p:sp>
        <p:nvSpPr>
          <p:cNvPr id="756739" name="Rectangle 3"/>
          <p:cNvSpPr>
            <a:spLocks noGrp="1" noChangeArrowheads="1"/>
          </p:cNvSpPr>
          <p:nvPr>
            <p:ph type="body" idx="1"/>
          </p:nvPr>
        </p:nvSpPr>
        <p:spPr>
          <a:xfrm>
            <a:off x="623392" y="836613"/>
            <a:ext cx="9703297" cy="4418646"/>
          </a:xfrm>
        </p:spPr>
        <p:txBody>
          <a:bodyPr/>
          <a:lstStyle/>
          <a:p>
            <a:pPr>
              <a:lnSpc>
                <a:spcPct val="120000"/>
              </a:lnSpc>
              <a:spcBef>
                <a:spcPct val="45000"/>
              </a:spcBef>
            </a:pPr>
            <a:r>
              <a:rPr lang="en-US" altLang="zh-CN" sz="2200" dirty="0"/>
              <a:t>1996</a:t>
            </a:r>
            <a:r>
              <a:rPr lang="zh-CN" altLang="en-US" sz="2200" dirty="0"/>
              <a:t>年</a:t>
            </a:r>
            <a:r>
              <a:rPr lang="en-US" altLang="zh-CN" sz="2200" dirty="0"/>
              <a:t>6</a:t>
            </a:r>
            <a:r>
              <a:rPr lang="zh-CN" altLang="en-US" sz="2200" dirty="0"/>
              <a:t>月</a:t>
            </a:r>
            <a:r>
              <a:rPr lang="en-US" altLang="zh-CN" sz="2200" dirty="0"/>
              <a:t>4</a:t>
            </a:r>
            <a:r>
              <a:rPr lang="zh-CN" altLang="en-US" sz="2200" dirty="0"/>
              <a:t>日，</a:t>
            </a:r>
            <a:r>
              <a:rPr lang="en-US" altLang="zh-CN" sz="2200" dirty="0"/>
              <a:t>Ariana 5</a:t>
            </a:r>
            <a:r>
              <a:rPr lang="zh-CN" altLang="en-US" sz="2200" dirty="0"/>
              <a:t>火箭初次航行，在发射仅仅</a:t>
            </a:r>
            <a:r>
              <a:rPr lang="en-US" altLang="zh-CN" sz="2200" dirty="0"/>
              <a:t>37</a:t>
            </a:r>
            <a:r>
              <a:rPr lang="zh-CN" altLang="en-US" sz="2200" dirty="0"/>
              <a:t>秒钟后，偏离了飞行路线，然后解体爆炸，火箭上载有价值</a:t>
            </a:r>
            <a:r>
              <a:rPr lang="en-US" altLang="zh-CN" sz="2200" dirty="0"/>
              <a:t>5</a:t>
            </a:r>
            <a:r>
              <a:rPr lang="zh-CN" altLang="en-US" sz="2200" dirty="0"/>
              <a:t>亿美元的通信卫星。</a:t>
            </a:r>
            <a:endParaRPr lang="zh-CN" altLang="en-US" sz="2200" dirty="0"/>
          </a:p>
          <a:p>
            <a:pPr>
              <a:lnSpc>
                <a:spcPct val="120000"/>
              </a:lnSpc>
              <a:spcBef>
                <a:spcPct val="45000"/>
              </a:spcBef>
            </a:pPr>
            <a:r>
              <a:rPr lang="zh-CN" altLang="en-US" sz="2200" dirty="0"/>
              <a:t>原因是</a:t>
            </a:r>
            <a:r>
              <a:rPr lang="zh-CN" altLang="en-US" sz="2200" dirty="0">
                <a:solidFill>
                  <a:srgbClr val="FF0000"/>
                </a:solidFill>
              </a:rPr>
              <a:t>在将一个</a:t>
            </a:r>
            <a:r>
              <a:rPr lang="en-US" altLang="zh-CN" sz="2200" dirty="0">
                <a:solidFill>
                  <a:srgbClr val="FF0000"/>
                </a:solidFill>
              </a:rPr>
              <a:t>64</a:t>
            </a:r>
            <a:r>
              <a:rPr lang="zh-CN" altLang="en-US" sz="2200" dirty="0">
                <a:solidFill>
                  <a:srgbClr val="FF0000"/>
                </a:solidFill>
              </a:rPr>
              <a:t>位浮点数转换为</a:t>
            </a:r>
            <a:r>
              <a:rPr lang="en-US" altLang="zh-CN" sz="2200" dirty="0">
                <a:solidFill>
                  <a:srgbClr val="FF0000"/>
                </a:solidFill>
              </a:rPr>
              <a:t>16</a:t>
            </a:r>
            <a:r>
              <a:rPr lang="zh-CN" altLang="en-US" sz="2200" dirty="0">
                <a:solidFill>
                  <a:srgbClr val="FF0000"/>
                </a:solidFill>
              </a:rPr>
              <a:t>位带符号整数时，产生了溢出异常。</a:t>
            </a:r>
            <a:r>
              <a:rPr lang="zh-CN" altLang="en-US" sz="2200" dirty="0"/>
              <a:t>溢出的值是火箭的水平速率，这比原来的</a:t>
            </a:r>
            <a:r>
              <a:rPr lang="en-US" altLang="zh-CN" sz="2200" dirty="0"/>
              <a:t>Ariana 4</a:t>
            </a:r>
            <a:r>
              <a:rPr lang="zh-CN" altLang="en-US" sz="2200" dirty="0"/>
              <a:t>火箭所能达到的速率高出了</a:t>
            </a:r>
            <a:r>
              <a:rPr lang="en-US" altLang="zh-CN" sz="2200" dirty="0"/>
              <a:t>5</a:t>
            </a:r>
            <a:r>
              <a:rPr lang="zh-CN" altLang="en-US" sz="2200" dirty="0"/>
              <a:t>倍。在设计</a:t>
            </a:r>
            <a:r>
              <a:rPr lang="en-US" altLang="zh-CN" sz="2200" dirty="0"/>
              <a:t>Ariana 4</a:t>
            </a:r>
            <a:r>
              <a:rPr lang="zh-CN" altLang="en-US" sz="2200" dirty="0"/>
              <a:t>火箭软件时，设计者确认水平速率决不会超出一个</a:t>
            </a:r>
            <a:r>
              <a:rPr lang="en-US" altLang="zh-CN" sz="2200" dirty="0"/>
              <a:t>16</a:t>
            </a:r>
            <a:r>
              <a:rPr lang="zh-CN" altLang="en-US" sz="2200" dirty="0"/>
              <a:t>位的整数，但在设计</a:t>
            </a:r>
            <a:r>
              <a:rPr lang="en-US" altLang="zh-CN" sz="2200" dirty="0"/>
              <a:t>Ariana 5</a:t>
            </a:r>
            <a:r>
              <a:rPr lang="zh-CN" altLang="en-US" sz="2200" dirty="0"/>
              <a:t>时，他们没有重新检查这部分，而是直接使用了原来的设计。</a:t>
            </a:r>
            <a:endParaRPr lang="zh-CN" altLang="en-US" sz="2200" dirty="0"/>
          </a:p>
          <a:p>
            <a:pPr>
              <a:lnSpc>
                <a:spcPct val="120000"/>
              </a:lnSpc>
              <a:spcBef>
                <a:spcPct val="45000"/>
              </a:spcBef>
            </a:pPr>
            <a:r>
              <a:rPr lang="zh-CN" altLang="en-US" sz="2200" dirty="0">
                <a:solidFill>
                  <a:srgbClr val="FF0000"/>
                </a:solidFill>
              </a:rPr>
              <a:t>在不同数据类型之间转换时，往往隐藏着一些不容易被察觉的错误</a:t>
            </a:r>
            <a:r>
              <a:rPr lang="zh-CN" altLang="en-US" sz="2200" dirty="0"/>
              <a:t>，这种错误有时会带来重大损失，因此，编程时要非常小心。</a:t>
            </a:r>
            <a:endParaRPr lang="zh-CN" alt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19336" y="260648"/>
            <a:ext cx="8229600" cy="479747"/>
          </a:xfrm>
        </p:spPr>
        <p:txBody>
          <a:bodyPr/>
          <a:lstStyle/>
          <a:p>
            <a:r>
              <a:rPr lang="zh-CN" altLang="en-US" sz="3200" dirty="0"/>
              <a:t>浮点数运算的精度问题</a:t>
            </a:r>
            <a:endParaRPr lang="zh-CN" altLang="en-US" sz="3200" dirty="0"/>
          </a:p>
        </p:txBody>
      </p:sp>
      <p:sp>
        <p:nvSpPr>
          <p:cNvPr id="760835" name="Rectangle 3"/>
          <p:cNvSpPr>
            <a:spLocks noGrp="1" noChangeArrowheads="1"/>
          </p:cNvSpPr>
          <p:nvPr>
            <p:ph type="body" idx="1"/>
          </p:nvPr>
        </p:nvSpPr>
        <p:spPr>
          <a:xfrm>
            <a:off x="623392" y="908720"/>
            <a:ext cx="10873208" cy="3317703"/>
          </a:xfrm>
        </p:spPr>
        <p:txBody>
          <a:bodyPr/>
          <a:lstStyle/>
          <a:p>
            <a:r>
              <a:rPr lang="en-US" altLang="zh-CN" sz="2800" dirty="0"/>
              <a:t>Ariana 5</a:t>
            </a:r>
            <a:r>
              <a:rPr lang="zh-CN" altLang="en-US" sz="2800" dirty="0"/>
              <a:t>火箭的例子带来的启示</a:t>
            </a:r>
            <a:endParaRPr lang="zh-CN" altLang="en-US" sz="2800" dirty="0"/>
          </a:p>
          <a:p>
            <a:pPr lvl="1"/>
            <a:r>
              <a:rPr lang="zh-CN" altLang="en-US" sz="2400" dirty="0">
                <a:solidFill>
                  <a:srgbClr val="0033CC"/>
                </a:solidFill>
              </a:rPr>
              <a:t>程序员应对底层机器级数据的表示和运算有深刻理解</a:t>
            </a:r>
            <a:endParaRPr lang="zh-CN" altLang="en-US" sz="2400" dirty="0">
              <a:solidFill>
                <a:srgbClr val="0033CC"/>
              </a:solidFill>
            </a:endParaRPr>
          </a:p>
          <a:p>
            <a:pPr lvl="1"/>
            <a:r>
              <a:rPr lang="zh-CN" altLang="en-US" sz="2400" dirty="0">
                <a:solidFill>
                  <a:srgbClr val="0033CC"/>
                </a:solidFill>
              </a:rPr>
              <a:t>计算机世界里，经常是</a:t>
            </a:r>
            <a:r>
              <a:rPr lang="zh-CN" altLang="en-US" sz="2400" dirty="0">
                <a:solidFill>
                  <a:srgbClr val="FF0000"/>
                </a:solidFill>
              </a:rPr>
              <a:t>“差之毫厘，失之千里”</a:t>
            </a:r>
            <a:r>
              <a:rPr lang="zh-CN" altLang="en-US" sz="2400" dirty="0">
                <a:solidFill>
                  <a:srgbClr val="0033CC"/>
                </a:solidFill>
              </a:rPr>
              <a:t>，需要细心再细心，精确再精确</a:t>
            </a:r>
            <a:endParaRPr lang="zh-CN" altLang="en-US" sz="2400" dirty="0">
              <a:solidFill>
                <a:srgbClr val="0033CC"/>
              </a:solidFill>
            </a:endParaRPr>
          </a:p>
          <a:p>
            <a:pPr lvl="1"/>
            <a:r>
              <a:rPr lang="zh-CN" altLang="en-US" sz="2400" dirty="0">
                <a:solidFill>
                  <a:srgbClr val="0033CC"/>
                </a:solidFill>
              </a:rPr>
              <a:t>不能遇到小数就用浮点数表示，有些情况下（如需要将一个整数变量乘以一个确定的小数常量），可先用一个确定的定点整数与整数变量相乘，然后再通过移位运算来确定小数点</a:t>
            </a:r>
            <a:endParaRPr lang="zh-CN" altLang="en-US" sz="2400" dirty="0">
              <a:solidFill>
                <a:srgbClr val="0033C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247651" y="76313"/>
            <a:ext cx="7264400" cy="533288"/>
          </a:xfrm>
        </p:spPr>
        <p:txBody>
          <a:bodyPr vert="horz" wrap="square" lIns="63500" tIns="25400" rIns="63500" bIns="25400" numCol="1" anchor="t" anchorCtr="0" compatLnSpc="1">
            <a:spAutoFit/>
          </a:bodyPr>
          <a:lstStyle/>
          <a:p>
            <a:r>
              <a:rPr lang="zh-CN" altLang="en-US" sz="3600" dirty="0">
                <a:ea typeface="宋体" panose="02010600030101010101" pitchFamily="2" charset="-122"/>
              </a:rPr>
              <a:t>数据的大小端存储</a:t>
            </a:r>
            <a:endParaRPr lang="en-US" altLang="zh-CN" sz="3600" dirty="0">
              <a:ea typeface="宋体" panose="02010600030101010101" pitchFamily="2" charset="-122"/>
            </a:endParaRPr>
          </a:p>
        </p:txBody>
      </p:sp>
      <p:sp>
        <p:nvSpPr>
          <p:cNvPr id="425987" name="Rectangle 3"/>
          <p:cNvSpPr>
            <a:spLocks noGrp="1" noChangeArrowheads="1"/>
          </p:cNvSpPr>
          <p:nvPr>
            <p:ph type="body" idx="4294967295"/>
          </p:nvPr>
        </p:nvSpPr>
        <p:spPr>
          <a:xfrm>
            <a:off x="1749425" y="763588"/>
            <a:ext cx="7772400" cy="1282402"/>
          </a:xfrm>
          <a:noFill/>
        </p:spPr>
        <p:txBody>
          <a:bodyPr vert="horz" wrap="square" lIns="63500" tIns="25400" rIns="63500" bIns="25400" numCol="1" anchor="t" anchorCtr="0" compatLnSpc="1">
            <a:spAutoFit/>
          </a:bodyPr>
          <a:lstStyle/>
          <a:p>
            <a:pPr marL="203200" indent="-203200">
              <a:lnSpc>
                <a:spcPct val="100000"/>
              </a:lnSpc>
            </a:pPr>
            <a:r>
              <a:rPr lang="en-US" altLang="zh-CN" sz="2200">
                <a:ea typeface="黑体" panose="02010609060101010101" pitchFamily="49" charset="-122"/>
              </a:rPr>
              <a:t>80</a:t>
            </a:r>
            <a:r>
              <a:rPr lang="zh-CN" altLang="en-US" sz="2200">
                <a:ea typeface="黑体" panose="02010609060101010101" pitchFamily="49" charset="-122"/>
              </a:rPr>
              <a:t>年代开始，几乎所有机器都用</a:t>
            </a:r>
            <a:r>
              <a:rPr lang="zh-CN" altLang="en-US" sz="2200">
                <a:solidFill>
                  <a:srgbClr val="CC0000"/>
                </a:solidFill>
                <a:ea typeface="黑体" panose="02010609060101010101" pitchFamily="49" charset="-122"/>
              </a:rPr>
              <a:t>字节编址</a:t>
            </a:r>
            <a:endParaRPr lang="en-US" altLang="zh-CN" sz="2200">
              <a:solidFill>
                <a:srgbClr val="CC0000"/>
              </a:solidFill>
              <a:ea typeface="黑体" panose="02010609060101010101" pitchFamily="49" charset="-122"/>
            </a:endParaRPr>
          </a:p>
          <a:p>
            <a:pPr marL="203200" indent="-203200">
              <a:lnSpc>
                <a:spcPct val="100000"/>
              </a:lnSpc>
            </a:pPr>
            <a:r>
              <a:rPr lang="en-US" altLang="zh-CN" sz="2200">
                <a:ea typeface="黑体" panose="02010609060101010101" pitchFamily="49" charset="-122"/>
              </a:rPr>
              <a:t>ISA</a:t>
            </a:r>
            <a:r>
              <a:rPr lang="zh-CN" altLang="en-US" sz="2200">
                <a:ea typeface="黑体" panose="02010609060101010101" pitchFamily="49" charset="-122"/>
              </a:rPr>
              <a:t>设计时要考虑的两个问题：</a:t>
            </a:r>
            <a:endParaRPr lang="zh-CN" altLang="en-US" sz="2200">
              <a:ea typeface="黑体" panose="02010609060101010101" pitchFamily="49" charset="-122"/>
            </a:endParaRPr>
          </a:p>
          <a:p>
            <a:pPr marL="685800" lvl="1" indent="-190500">
              <a:lnSpc>
                <a:spcPct val="100000"/>
              </a:lnSpc>
            </a:pPr>
            <a:r>
              <a:rPr lang="zh-CN" altLang="en-US">
                <a:ea typeface="黑体" panose="02010609060101010101" pitchFamily="49" charset="-122"/>
              </a:rPr>
              <a:t>如何根据一个字节地址取到一个</a:t>
            </a:r>
            <a:r>
              <a:rPr lang="en-US" altLang="zh-CN">
                <a:ea typeface="黑体" panose="02010609060101010101" pitchFamily="49" charset="-122"/>
              </a:rPr>
              <a:t>32</a:t>
            </a:r>
            <a:r>
              <a:rPr lang="zh-CN" altLang="en-US">
                <a:ea typeface="黑体" panose="02010609060101010101" pitchFamily="49" charset="-122"/>
              </a:rPr>
              <a:t>位的字？</a:t>
            </a:r>
            <a:r>
              <a:rPr lang="en-US" altLang="zh-CN">
                <a:solidFill>
                  <a:srgbClr val="009900"/>
                </a:solidFill>
                <a:ea typeface="黑体" panose="02010609060101010101" pitchFamily="49" charset="-122"/>
              </a:rPr>
              <a:t>- </a:t>
            </a:r>
            <a:r>
              <a:rPr lang="zh-CN" altLang="en-US">
                <a:solidFill>
                  <a:srgbClr val="009900"/>
                </a:solidFill>
                <a:ea typeface="黑体" panose="02010609060101010101" pitchFamily="49" charset="-122"/>
              </a:rPr>
              <a:t>字的存放问题</a:t>
            </a:r>
            <a:endParaRPr lang="zh-CN" altLang="en-US">
              <a:solidFill>
                <a:srgbClr val="009900"/>
              </a:solidFill>
              <a:ea typeface="黑体" panose="02010609060101010101" pitchFamily="49" charset="-122"/>
            </a:endParaRPr>
          </a:p>
          <a:p>
            <a:pPr marL="685800" lvl="1" indent="-190500">
              <a:lnSpc>
                <a:spcPct val="100000"/>
              </a:lnSpc>
            </a:pPr>
            <a:r>
              <a:rPr lang="zh-CN" altLang="en-US">
                <a:solidFill>
                  <a:schemeClr val="accent2"/>
                </a:solidFill>
                <a:ea typeface="黑体" panose="02010609060101010101" pitchFamily="49" charset="-122"/>
              </a:rPr>
              <a:t>一个字能否存放在任何字节边界？</a:t>
            </a:r>
            <a:r>
              <a:rPr lang="en-US" altLang="zh-CN">
                <a:solidFill>
                  <a:srgbClr val="009900"/>
                </a:solidFill>
                <a:ea typeface="黑体" panose="02010609060101010101" pitchFamily="49" charset="-122"/>
              </a:rPr>
              <a:t>- </a:t>
            </a:r>
            <a:r>
              <a:rPr lang="zh-CN" altLang="en-US">
                <a:solidFill>
                  <a:srgbClr val="009900"/>
                </a:solidFill>
                <a:ea typeface="黑体" panose="02010609060101010101" pitchFamily="49" charset="-122"/>
              </a:rPr>
              <a:t>字的边界对齐问题</a:t>
            </a:r>
            <a:endParaRPr lang="zh-CN" altLang="en-US">
              <a:solidFill>
                <a:srgbClr val="009900"/>
              </a:solidFill>
              <a:ea typeface="黑体" panose="02010609060101010101" pitchFamily="49" charset="-122"/>
            </a:endParaRPr>
          </a:p>
        </p:txBody>
      </p:sp>
      <p:sp>
        <p:nvSpPr>
          <p:cNvPr id="425988" name="Text Box 4"/>
          <p:cNvSpPr txBox="1">
            <a:spLocks noChangeArrowheads="1"/>
          </p:cNvSpPr>
          <p:nvPr/>
        </p:nvSpPr>
        <p:spPr bwMode="auto">
          <a:xfrm>
            <a:off x="1773238" y="2320925"/>
            <a:ext cx="823436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若 </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int i = -65535</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，存放在</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号单元（占</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103</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），则用“取数”指令访问</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号单元取出 </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时，必须清楚 </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i </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200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个字节是如何存放的。</a:t>
            </a:r>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Group 5"/>
          <p:cNvGrpSpPr/>
          <p:nvPr/>
        </p:nvGrpSpPr>
        <p:grpSpPr bwMode="auto">
          <a:xfrm>
            <a:off x="2508251" y="3116263"/>
            <a:ext cx="7459663" cy="1593850"/>
            <a:chOff x="620" y="2082"/>
            <a:chExt cx="4699" cy="1004"/>
          </a:xfrm>
        </p:grpSpPr>
        <p:grpSp>
          <p:nvGrpSpPr>
            <p:cNvPr id="69641" name="Group 6"/>
            <p:cNvGrpSpPr/>
            <p:nvPr/>
          </p:nvGrpSpPr>
          <p:grpSpPr bwMode="auto">
            <a:xfrm>
              <a:off x="620" y="2082"/>
              <a:ext cx="4699" cy="1004"/>
              <a:chOff x="432" y="2136"/>
              <a:chExt cx="4699" cy="1004"/>
            </a:xfrm>
          </p:grpSpPr>
          <p:sp>
            <p:nvSpPr>
              <p:cNvPr id="69643" name="Rectangle 7"/>
              <p:cNvSpPr>
                <a:spLocks noChangeArrowheads="1"/>
              </p:cNvSpPr>
              <p:nvPr/>
            </p:nvSpPr>
            <p:spPr bwMode="auto">
              <a:xfrm>
                <a:off x="1252" y="2136"/>
                <a:ext cx="1960" cy="100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69644" name="Rectangle 8"/>
              <p:cNvSpPr>
                <a:spLocks noChangeArrowheads="1"/>
              </p:cNvSpPr>
              <p:nvPr/>
            </p:nvSpPr>
            <p:spPr bwMode="auto">
              <a:xfrm>
                <a:off x="1252" y="2524"/>
                <a:ext cx="1960" cy="28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69645" name="Line 9"/>
              <p:cNvSpPr>
                <a:spLocks noChangeShapeType="1"/>
              </p:cNvSpPr>
              <p:nvPr/>
            </p:nvSpPr>
            <p:spPr bwMode="auto">
              <a:xfrm>
                <a:off x="2208" y="2524"/>
                <a:ext cx="0" cy="28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Line 10"/>
              <p:cNvSpPr>
                <a:spLocks noChangeShapeType="1"/>
              </p:cNvSpPr>
              <p:nvPr/>
            </p:nvSpPr>
            <p:spPr bwMode="auto">
              <a:xfrm>
                <a:off x="1728" y="2524"/>
                <a:ext cx="0" cy="28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Line 11"/>
              <p:cNvSpPr>
                <a:spLocks noChangeShapeType="1"/>
              </p:cNvSpPr>
              <p:nvPr/>
            </p:nvSpPr>
            <p:spPr bwMode="auto">
              <a:xfrm>
                <a:off x="2688" y="2524"/>
                <a:ext cx="0" cy="28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Rectangle 12"/>
              <p:cNvSpPr>
                <a:spLocks noChangeArrowheads="1"/>
              </p:cNvSpPr>
              <p:nvPr/>
            </p:nvSpPr>
            <p:spPr bwMode="auto">
              <a:xfrm>
                <a:off x="1296" y="2568"/>
                <a:ext cx="37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en-US" altLang="zh-CN" sz="1800"/>
                  <a:t>msb</a:t>
                </a:r>
                <a:endParaRPr lang="en-US" altLang="zh-CN" sz="1800"/>
              </a:p>
            </p:txBody>
          </p:sp>
          <p:sp>
            <p:nvSpPr>
              <p:cNvPr id="69649" name="Rectangle 13"/>
              <p:cNvSpPr>
                <a:spLocks noChangeArrowheads="1"/>
              </p:cNvSpPr>
              <p:nvPr/>
            </p:nvSpPr>
            <p:spPr bwMode="auto">
              <a:xfrm>
                <a:off x="2784" y="2568"/>
                <a:ext cx="28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en-US" altLang="zh-CN" sz="1800"/>
                  <a:t>lsb</a:t>
                </a:r>
                <a:endParaRPr lang="en-US" altLang="zh-CN" sz="1800"/>
              </a:p>
            </p:txBody>
          </p:sp>
          <p:sp>
            <p:nvSpPr>
              <p:cNvPr id="69650" name="Rectangle 14"/>
              <p:cNvSpPr>
                <a:spLocks noChangeArrowheads="1"/>
              </p:cNvSpPr>
              <p:nvPr/>
            </p:nvSpPr>
            <p:spPr bwMode="auto">
              <a:xfrm>
                <a:off x="1400" y="2344"/>
                <a:ext cx="16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en-US" altLang="zh-CN" sz="1800"/>
                  <a:t>103     102     101      </a:t>
                </a:r>
                <a:r>
                  <a:rPr lang="en-US" altLang="zh-CN" sz="1800">
                    <a:solidFill>
                      <a:srgbClr val="CC0000"/>
                    </a:solidFill>
                  </a:rPr>
                  <a:t>100</a:t>
                </a:r>
                <a:endParaRPr lang="en-US" altLang="zh-CN" sz="1800">
                  <a:solidFill>
                    <a:srgbClr val="CC0000"/>
                  </a:solidFill>
                </a:endParaRPr>
              </a:p>
            </p:txBody>
          </p:sp>
          <p:sp>
            <p:nvSpPr>
              <p:cNvPr id="69651" name="Rectangle 15"/>
              <p:cNvSpPr>
                <a:spLocks noChangeArrowheads="1"/>
              </p:cNvSpPr>
              <p:nvPr/>
            </p:nvSpPr>
            <p:spPr bwMode="auto">
              <a:xfrm>
                <a:off x="3320" y="2344"/>
                <a:ext cx="181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en-US" altLang="zh-CN" sz="2000"/>
                  <a:t>little endian word 100#</a:t>
                </a:r>
                <a:endParaRPr lang="en-US" altLang="zh-CN" sz="2000"/>
              </a:p>
            </p:txBody>
          </p:sp>
          <p:sp>
            <p:nvSpPr>
              <p:cNvPr id="69652" name="Rectangle 16"/>
              <p:cNvSpPr>
                <a:spLocks noChangeArrowheads="1"/>
              </p:cNvSpPr>
              <p:nvPr/>
            </p:nvSpPr>
            <p:spPr bwMode="auto">
              <a:xfrm>
                <a:off x="1400" y="2872"/>
                <a:ext cx="168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en-US" altLang="zh-CN" sz="1800">
                    <a:solidFill>
                      <a:srgbClr val="CC0000"/>
                    </a:solidFill>
                  </a:rPr>
                  <a:t>100</a:t>
                </a:r>
                <a:r>
                  <a:rPr lang="en-US" altLang="zh-CN" sz="1800"/>
                  <a:t>     101     102      103</a:t>
                </a:r>
                <a:endParaRPr lang="en-US" altLang="zh-CN" sz="1800"/>
              </a:p>
            </p:txBody>
          </p:sp>
          <p:sp>
            <p:nvSpPr>
              <p:cNvPr id="69653" name="Rectangle 17"/>
              <p:cNvSpPr>
                <a:spLocks noChangeArrowheads="1"/>
              </p:cNvSpPr>
              <p:nvPr/>
            </p:nvSpPr>
            <p:spPr bwMode="auto">
              <a:xfrm>
                <a:off x="3320" y="2824"/>
                <a:ext cx="172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85000"/>
                  </a:lnSpc>
                  <a:spcBef>
                    <a:spcPct val="0"/>
                  </a:spcBef>
                  <a:buFontTx/>
                  <a:buNone/>
                </a:pPr>
                <a:r>
                  <a:rPr lang="en-US" altLang="zh-CN" sz="2000"/>
                  <a:t>big endian word 100#</a:t>
                </a:r>
                <a:endParaRPr lang="en-US" altLang="zh-CN" sz="2000"/>
              </a:p>
            </p:txBody>
          </p:sp>
          <p:sp>
            <p:nvSpPr>
              <p:cNvPr id="69654" name="Text Box 18"/>
              <p:cNvSpPr txBox="1">
                <a:spLocks noChangeArrowheads="1"/>
              </p:cNvSpPr>
              <p:nvPr/>
            </p:nvSpPr>
            <p:spPr bwMode="auto">
              <a:xfrm>
                <a:off x="432" y="2520"/>
                <a:ext cx="5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2000"/>
                  <a:t>Word:</a:t>
                </a:r>
                <a:endParaRPr lang="en-US" altLang="zh-CN" sz="2000"/>
              </a:p>
            </p:txBody>
          </p:sp>
        </p:grpSp>
        <p:sp>
          <p:nvSpPr>
            <p:cNvPr id="69642" name="Text Box 19"/>
            <p:cNvSpPr txBox="1">
              <a:spLocks noChangeArrowheads="1"/>
            </p:cNvSpPr>
            <p:nvPr/>
          </p:nvSpPr>
          <p:spPr bwMode="auto">
            <a:xfrm>
              <a:off x="1506" y="2096"/>
              <a:ext cx="18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a:solidFill>
                    <a:schemeClr val="accent2"/>
                  </a:solidFill>
                </a:rPr>
                <a:t>    FF      FF       00        01</a:t>
              </a:r>
              <a:endParaRPr lang="en-US" altLang="zh-CN" sz="1800">
                <a:solidFill>
                  <a:schemeClr val="accent2"/>
                </a:solidFill>
              </a:endParaRPr>
            </a:p>
          </p:txBody>
        </p:sp>
      </p:grpSp>
      <p:sp>
        <p:nvSpPr>
          <p:cNvPr id="426004" name="Rectangle 20"/>
          <p:cNvSpPr>
            <a:spLocks noChangeArrowheads="1"/>
          </p:cNvSpPr>
          <p:nvPr/>
        </p:nvSpPr>
        <p:spPr bwMode="auto">
          <a:xfrm>
            <a:off x="1966913" y="4821239"/>
            <a:ext cx="8183562" cy="148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lnSpc>
                <a:spcPct val="115000"/>
              </a:lnSpc>
              <a:spcBef>
                <a:spcPct val="20000"/>
              </a:spcBef>
              <a:buChar char="•"/>
              <a:tabLst>
                <a:tab pos="16002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16002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16002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16002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16002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16002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16002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16002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1600200" algn="l"/>
              </a:tabLst>
              <a:defRPr sz="1500" b="1">
                <a:solidFill>
                  <a:srgbClr val="996600"/>
                </a:solidFill>
                <a:latin typeface="Arial" panose="020B0604020202020204" pitchFamily="34" charset="0"/>
                <a:ea typeface="宋体" panose="02010600030101010101" pitchFamily="2" charset="-122"/>
              </a:defRPr>
            </a:lvl9pPr>
          </a:lstStyle>
          <a:p>
            <a:pPr>
              <a:lnSpc>
                <a:spcPct val="87000"/>
              </a:lnSpc>
              <a:spcBef>
                <a:spcPct val="41000"/>
              </a:spcBef>
              <a:buClr>
                <a:schemeClr val="tx1"/>
              </a:buClr>
              <a:buSzPct val="60000"/>
              <a:buFont typeface="Wingdings" panose="05000000000000000000" pitchFamily="2" charset="2"/>
              <a:buNone/>
            </a:pPr>
            <a:r>
              <a:rPr lang="zh-CN" altLang="en-US" sz="2000">
                <a:solidFill>
                  <a:schemeClr val="accent2"/>
                </a:solidFill>
                <a:latin typeface="微软雅黑" panose="020B0503020204020204" pitchFamily="34" charset="-122"/>
                <a:ea typeface="微软雅黑" panose="020B0503020204020204" pitchFamily="34" charset="-122"/>
              </a:rPr>
              <a:t>大端方式（</a:t>
            </a:r>
            <a:r>
              <a:rPr lang="en-US" altLang="zh-CN" sz="2000">
                <a:solidFill>
                  <a:schemeClr val="accent2"/>
                </a:solidFill>
                <a:latin typeface="微软雅黑" panose="020B0503020204020204" pitchFamily="34" charset="-122"/>
                <a:ea typeface="微软雅黑" panose="020B0503020204020204" pitchFamily="34" charset="-122"/>
              </a:rPr>
              <a:t>Big Endian</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  MSB</a:t>
            </a:r>
            <a:r>
              <a:rPr lang="zh-CN" altLang="en-US" sz="2000">
                <a:solidFill>
                  <a:schemeClr val="accent2"/>
                </a:solidFill>
                <a:latin typeface="微软雅黑" panose="020B0503020204020204" pitchFamily="34" charset="-122"/>
                <a:ea typeface="微软雅黑" panose="020B0503020204020204" pitchFamily="34" charset="-122"/>
              </a:rPr>
              <a:t>所在的地址是数的地址</a:t>
            </a:r>
            <a:endParaRPr lang="en-US" altLang="zh-CN" sz="2000">
              <a:solidFill>
                <a:schemeClr val="accent2"/>
              </a:solidFill>
              <a:latin typeface="微软雅黑" panose="020B0503020204020204" pitchFamily="34" charset="-122"/>
              <a:ea typeface="微软雅黑" panose="020B0503020204020204" pitchFamily="34" charset="-122"/>
            </a:endParaRPr>
          </a:p>
          <a:p>
            <a:pPr>
              <a:lnSpc>
                <a:spcPct val="87000"/>
              </a:lnSpc>
              <a:spcBef>
                <a:spcPct val="41000"/>
              </a:spcBef>
              <a:buClr>
                <a:schemeClr val="tx1"/>
              </a:buClr>
              <a:buSzPct val="60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rPr>
              <a:t>           </a:t>
            </a:r>
            <a:r>
              <a:rPr lang="en-US" altLang="zh-CN" sz="2000">
                <a:solidFill>
                  <a:srgbClr val="A50021"/>
                </a:solidFill>
                <a:latin typeface="微软雅黑" panose="020B0503020204020204" pitchFamily="34" charset="-122"/>
                <a:ea typeface="微软雅黑" panose="020B0503020204020204" pitchFamily="34" charset="-122"/>
              </a:rPr>
              <a:t>e.g. IBM 360/370, Motorola 68k, MIPS, Sparc, HP PA</a:t>
            </a:r>
            <a:endParaRPr lang="en-US" altLang="zh-CN" sz="2000">
              <a:solidFill>
                <a:srgbClr val="A50021"/>
              </a:solidFill>
              <a:latin typeface="微软雅黑" panose="020B0503020204020204" pitchFamily="34" charset="-122"/>
              <a:ea typeface="微软雅黑" panose="020B0503020204020204" pitchFamily="34" charset="-122"/>
            </a:endParaRPr>
          </a:p>
          <a:p>
            <a:pPr>
              <a:lnSpc>
                <a:spcPct val="87000"/>
              </a:lnSpc>
              <a:spcBef>
                <a:spcPct val="41000"/>
              </a:spcBef>
              <a:buClr>
                <a:schemeClr val="tx1"/>
              </a:buClr>
              <a:buSzPct val="60000"/>
              <a:buFont typeface="Wingdings" panose="05000000000000000000" pitchFamily="2" charset="2"/>
              <a:buNone/>
            </a:pPr>
            <a:r>
              <a:rPr lang="zh-CN" altLang="en-US" sz="2000">
                <a:solidFill>
                  <a:schemeClr val="accent2"/>
                </a:solidFill>
                <a:latin typeface="微软雅黑" panose="020B0503020204020204" pitchFamily="34" charset="-122"/>
                <a:ea typeface="微软雅黑" panose="020B0503020204020204" pitchFamily="34" charset="-122"/>
              </a:rPr>
              <a:t>小端方式（</a:t>
            </a:r>
            <a:r>
              <a:rPr lang="en-US" altLang="zh-CN" sz="2000">
                <a:solidFill>
                  <a:schemeClr val="accent2"/>
                </a:solidFill>
                <a:latin typeface="微软雅黑" panose="020B0503020204020204" pitchFamily="34" charset="-122"/>
                <a:ea typeface="微软雅黑" panose="020B0503020204020204" pitchFamily="34" charset="-122"/>
              </a:rPr>
              <a:t> Little Endian</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  LSB</a:t>
            </a:r>
            <a:r>
              <a:rPr lang="zh-CN" altLang="en-US" sz="2000">
                <a:solidFill>
                  <a:schemeClr val="accent2"/>
                </a:solidFill>
                <a:latin typeface="微软雅黑" panose="020B0503020204020204" pitchFamily="34" charset="-122"/>
                <a:ea typeface="微软雅黑" panose="020B0503020204020204" pitchFamily="34" charset="-122"/>
              </a:rPr>
              <a:t>所在的地址是数的地址</a:t>
            </a:r>
            <a:endParaRPr lang="zh-CN" altLang="en-US" sz="2000">
              <a:solidFill>
                <a:schemeClr val="accent2"/>
              </a:solidFill>
              <a:latin typeface="微软雅黑" panose="020B0503020204020204" pitchFamily="34" charset="-122"/>
              <a:ea typeface="微软雅黑" panose="020B0503020204020204" pitchFamily="34" charset="-122"/>
            </a:endParaRPr>
          </a:p>
          <a:p>
            <a:pPr>
              <a:lnSpc>
                <a:spcPct val="87000"/>
              </a:lnSpc>
              <a:spcBef>
                <a:spcPct val="41000"/>
              </a:spcBef>
              <a:buClr>
                <a:schemeClr val="tx1"/>
              </a:buClr>
              <a:buSzPct val="60000"/>
              <a:buFont typeface="Wingdings" panose="05000000000000000000" pitchFamily="2" charset="2"/>
              <a:buNone/>
            </a:pPr>
            <a:r>
              <a:rPr lang="en-US" altLang="zh-CN" sz="2000">
                <a:solidFill>
                  <a:schemeClr val="accent2"/>
                </a:solidFill>
                <a:latin typeface="微软雅黑" panose="020B0503020204020204" pitchFamily="34" charset="-122"/>
                <a:ea typeface="微软雅黑" panose="020B0503020204020204" pitchFamily="34" charset="-122"/>
              </a:rPr>
              <a:t>           </a:t>
            </a:r>
            <a:r>
              <a:rPr lang="en-US" altLang="zh-CN" sz="2000">
                <a:solidFill>
                  <a:srgbClr val="A50021"/>
                </a:solidFill>
                <a:latin typeface="微软雅黑" panose="020B0503020204020204" pitchFamily="34" charset="-122"/>
                <a:ea typeface="微软雅黑" panose="020B0503020204020204" pitchFamily="34" charset="-122"/>
              </a:rPr>
              <a:t>e.g. Intel 80x86, DEC VAX</a:t>
            </a:r>
            <a:r>
              <a:rPr lang="en-US" altLang="zh-CN" sz="2000">
                <a:latin typeface="微软雅黑" panose="020B0503020204020204" pitchFamily="34" charset="-122"/>
                <a:ea typeface="微软雅黑" panose="020B0503020204020204" pitchFamily="34" charset="-122"/>
              </a:rPr>
              <a:t> </a:t>
            </a:r>
            <a:endParaRPr lang="en-US" altLang="zh-CN" sz="2000">
              <a:latin typeface="微软雅黑" panose="020B0503020204020204" pitchFamily="34" charset="-122"/>
              <a:ea typeface="微软雅黑" panose="020B0503020204020204" pitchFamily="34" charset="-122"/>
            </a:endParaRPr>
          </a:p>
        </p:txBody>
      </p:sp>
      <p:sp>
        <p:nvSpPr>
          <p:cNvPr id="426006" name="Text Box 22"/>
          <p:cNvSpPr txBox="1">
            <a:spLocks noChangeArrowheads="1"/>
          </p:cNvSpPr>
          <p:nvPr/>
        </p:nvSpPr>
        <p:spPr bwMode="auto">
          <a:xfrm>
            <a:off x="1866900" y="6308726"/>
            <a:ext cx="8008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a:latin typeface="Times New Roman" panose="02020603050405020304" pitchFamily="18" charset="0"/>
                <a:ea typeface="微软雅黑" panose="020B0503020204020204" pitchFamily="34" charset="-122"/>
              </a:rPr>
              <a:t>有些机器两种方式都支持，可通过特定控制位来设定采用哪种方式。</a:t>
            </a:r>
            <a:endParaRPr lang="zh-CN" altLang="en-US" sz="2000">
              <a:latin typeface="Times New Roman" panose="02020603050405020304" pitchFamily="18" charset="0"/>
              <a:ea typeface="微软雅黑" panose="020B0503020204020204" pitchFamily="34" charset="-122"/>
            </a:endParaRPr>
          </a:p>
        </p:txBody>
      </p:sp>
      <p:sp>
        <p:nvSpPr>
          <p:cNvPr id="519190" name="Text Box 22"/>
          <p:cNvSpPr txBox="1">
            <a:spLocks noChangeArrowheads="1"/>
          </p:cNvSpPr>
          <p:nvPr/>
        </p:nvSpPr>
        <p:spPr bwMode="auto">
          <a:xfrm>
            <a:off x="8976320" y="721641"/>
            <a:ext cx="2990850" cy="823302"/>
          </a:xfrm>
          <a:prstGeom prst="rect">
            <a:avLst/>
          </a:prstGeom>
          <a:solidFill>
            <a:schemeClr val="bg1"/>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900" dirty="0">
                <a:latin typeface="微软雅黑" panose="020B0503020204020204" pitchFamily="34" charset="-122"/>
                <a:ea typeface="微软雅黑" panose="020B0503020204020204" pitchFamily="34" charset="-122"/>
              </a:rPr>
              <a:t>65535=2</a:t>
            </a:r>
            <a:r>
              <a:rPr lang="en-US" altLang="zh-CN" sz="1900" baseline="30000" dirty="0">
                <a:latin typeface="微软雅黑" panose="020B0503020204020204" pitchFamily="34" charset="-122"/>
                <a:ea typeface="微软雅黑" panose="020B0503020204020204" pitchFamily="34" charset="-122"/>
              </a:rPr>
              <a:t>16</a:t>
            </a:r>
            <a:r>
              <a:rPr lang="en-US" altLang="zh-CN" sz="1900" dirty="0">
                <a:latin typeface="微软雅黑" panose="020B0503020204020204" pitchFamily="34" charset="-122"/>
                <a:ea typeface="微软雅黑" panose="020B0503020204020204" pitchFamily="34" charset="-122"/>
              </a:rPr>
              <a:t>-1</a:t>
            </a:r>
            <a:endParaRPr lang="en-US" altLang="zh-CN" sz="1900" dirty="0">
              <a:latin typeface="微软雅黑" panose="020B0503020204020204" pitchFamily="34" charset="-122"/>
              <a:ea typeface="微软雅黑" panose="020B0503020204020204" pitchFamily="34" charset="-122"/>
            </a:endParaRPr>
          </a:p>
          <a:p>
            <a:pPr>
              <a:lnSpc>
                <a:spcPct val="100000"/>
              </a:lnSpc>
              <a:spcBef>
                <a:spcPct val="50000"/>
              </a:spcBef>
              <a:buFontTx/>
              <a:buNone/>
            </a:pPr>
            <a:r>
              <a:rPr lang="en-US" altLang="zh-CN" sz="1900" dirty="0">
                <a:latin typeface="微软雅黑" panose="020B0503020204020204" pitchFamily="34" charset="-122"/>
                <a:ea typeface="微软雅黑" panose="020B0503020204020204" pitchFamily="34" charset="-122"/>
              </a:rPr>
              <a:t>[-65535]</a:t>
            </a:r>
            <a:r>
              <a:rPr lang="zh-CN" altLang="en-US" sz="1900" baseline="-25000" dirty="0">
                <a:latin typeface="微软雅黑" panose="020B0503020204020204" pitchFamily="34" charset="-122"/>
                <a:ea typeface="微软雅黑" panose="020B0503020204020204" pitchFamily="34" charset="-122"/>
              </a:rPr>
              <a:t>补</a:t>
            </a:r>
            <a:r>
              <a:rPr lang="en-US" altLang="zh-CN" sz="1900" dirty="0">
                <a:latin typeface="微软雅黑" panose="020B0503020204020204" pitchFamily="34" charset="-122"/>
                <a:ea typeface="微软雅黑" panose="020B0503020204020204" pitchFamily="34" charset="-122"/>
              </a:rPr>
              <a:t>=FFFF0001H</a:t>
            </a:r>
            <a:endParaRPr lang="en-US" altLang="zh-CN" sz="19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5876" y="132810"/>
            <a:ext cx="7573963" cy="479747"/>
          </a:xfrm>
        </p:spPr>
        <p:txBody>
          <a:bodyPr vert="horz" wrap="square" lIns="63500" tIns="25400" rIns="63500" bIns="25400" numCol="1" anchor="t" anchorCtr="0" compatLnSpc="1">
            <a:spAutoFit/>
          </a:bodyPr>
          <a:lstStyle/>
          <a:p>
            <a:r>
              <a:rPr lang="zh-CN" altLang="en-US" sz="3200" dirty="0"/>
              <a:t>不同层次的数据表示</a:t>
            </a:r>
            <a:endParaRPr lang="zh-CN" altLang="en-US" sz="3200" dirty="0"/>
          </a:p>
        </p:txBody>
      </p:sp>
      <p:grpSp>
        <p:nvGrpSpPr>
          <p:cNvPr id="4" name="组合 89"/>
          <p:cNvGrpSpPr/>
          <p:nvPr/>
        </p:nvGrpSpPr>
        <p:grpSpPr bwMode="auto">
          <a:xfrm>
            <a:off x="9983789" y="1901826"/>
            <a:ext cx="522287" cy="4545013"/>
            <a:chOff x="8389256" y="1147423"/>
            <a:chExt cx="523310" cy="3164111"/>
          </a:xfrm>
        </p:grpSpPr>
        <p:cxnSp>
          <p:nvCxnSpPr>
            <p:cNvPr id="8234" name="直接箭头连接符 76"/>
            <p:cNvCxnSpPr>
              <a:cxnSpLocks noChangeShapeType="1"/>
            </p:cNvCxnSpPr>
            <p:nvPr/>
          </p:nvCxnSpPr>
          <p:spPr bwMode="auto">
            <a:xfrm rot="5400000">
              <a:off x="7329716" y="2728685"/>
              <a:ext cx="3164111" cy="1588"/>
            </a:xfrm>
            <a:prstGeom prst="straightConnector1">
              <a:avLst/>
            </a:prstGeom>
            <a:noFill/>
            <a:ln w="31750" algn="ctr">
              <a:solidFill>
                <a:srgbClr val="FF0066"/>
              </a:solidFill>
              <a:round/>
              <a:tailEnd type="stealth" w="lg" len="lg"/>
            </a:ln>
            <a:extLst>
              <a:ext uri="{909E8E84-426E-40DD-AFC4-6F175D3DCCD1}">
                <a14:hiddenFill xmlns:a14="http://schemas.microsoft.com/office/drawing/2010/main">
                  <a:noFill/>
                </a14:hiddenFill>
              </a:ext>
            </a:extLst>
          </p:spPr>
        </p:cxnSp>
        <p:sp>
          <p:nvSpPr>
            <p:cNvPr id="8235" name="TextBox 77"/>
            <p:cNvSpPr txBox="1">
              <a:spLocks noChangeArrowheads="1"/>
            </p:cNvSpPr>
            <p:nvPr/>
          </p:nvSpPr>
          <p:spPr bwMode="auto">
            <a:xfrm>
              <a:off x="8389256" y="1494447"/>
              <a:ext cx="478773" cy="109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a:solidFill>
                    <a:srgbClr val="FF0066"/>
                  </a:solidFill>
                  <a:latin typeface="Times New Roman" panose="02020603050405020304" pitchFamily="18" charset="0"/>
                  <a:ea typeface="微软雅黑" panose="020B0503020204020204" pitchFamily="34" charset="-122"/>
                </a:rPr>
                <a:t>具体实现</a:t>
              </a:r>
              <a:endParaRPr lang="zh-CN" altLang="en-US">
                <a:solidFill>
                  <a:srgbClr val="FF0066"/>
                </a:solidFill>
                <a:latin typeface="Times New Roman" panose="02020603050405020304" pitchFamily="18" charset="0"/>
                <a:ea typeface="微软雅黑" panose="020B0503020204020204" pitchFamily="34" charset="-122"/>
              </a:endParaRPr>
            </a:p>
          </p:txBody>
        </p:sp>
      </p:grpSp>
      <p:grpSp>
        <p:nvGrpSpPr>
          <p:cNvPr id="5" name="组合 88"/>
          <p:cNvGrpSpPr/>
          <p:nvPr/>
        </p:nvGrpSpPr>
        <p:grpSpPr bwMode="auto">
          <a:xfrm>
            <a:off x="9517064" y="1042989"/>
            <a:ext cx="479425" cy="4700587"/>
            <a:chOff x="4970430" y="1227253"/>
            <a:chExt cx="479764" cy="3164111"/>
          </a:xfrm>
        </p:grpSpPr>
        <p:cxnSp>
          <p:nvCxnSpPr>
            <p:cNvPr id="8232" name="直接箭头连接符 86"/>
            <p:cNvCxnSpPr>
              <a:cxnSpLocks noChangeShapeType="1"/>
            </p:cNvCxnSpPr>
            <p:nvPr/>
          </p:nvCxnSpPr>
          <p:spPr bwMode="auto">
            <a:xfrm rot="5400000">
              <a:off x="3389168" y="2808515"/>
              <a:ext cx="3164111" cy="1588"/>
            </a:xfrm>
            <a:prstGeom prst="straightConnector1">
              <a:avLst/>
            </a:prstGeom>
            <a:noFill/>
            <a:ln w="31750" algn="ctr">
              <a:solidFill>
                <a:srgbClr val="FF0066"/>
              </a:solidFill>
              <a:round/>
              <a:headEnd type="arrow" w="lg" len="med"/>
            </a:ln>
            <a:extLst>
              <a:ext uri="{909E8E84-426E-40DD-AFC4-6F175D3DCCD1}">
                <a14:hiddenFill xmlns:a14="http://schemas.microsoft.com/office/drawing/2010/main">
                  <a:noFill/>
                </a14:hiddenFill>
              </a:ext>
            </a:extLst>
          </p:spPr>
        </p:cxnSp>
        <p:sp>
          <p:nvSpPr>
            <p:cNvPr id="8233" name="TextBox 87"/>
            <p:cNvSpPr txBox="1">
              <a:spLocks noChangeArrowheads="1"/>
            </p:cNvSpPr>
            <p:nvPr/>
          </p:nvSpPr>
          <p:spPr bwMode="auto">
            <a:xfrm>
              <a:off x="4970430" y="1501882"/>
              <a:ext cx="479764" cy="105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a:solidFill>
                    <a:srgbClr val="FF0066"/>
                  </a:solidFill>
                  <a:latin typeface="Times New Roman" panose="02020603050405020304" pitchFamily="18" charset="0"/>
                  <a:ea typeface="微软雅黑" panose="020B0503020204020204" pitchFamily="34" charset="-122"/>
                </a:rPr>
                <a:t>抽象概括</a:t>
              </a:r>
              <a:endParaRPr lang="zh-CN" altLang="en-US">
                <a:solidFill>
                  <a:srgbClr val="FF0066"/>
                </a:solidFill>
                <a:latin typeface="Times New Roman" panose="02020603050405020304" pitchFamily="18" charset="0"/>
                <a:ea typeface="微软雅黑" panose="020B0503020204020204" pitchFamily="34" charset="-122"/>
              </a:endParaRPr>
            </a:p>
          </p:txBody>
        </p:sp>
      </p:grpSp>
      <p:grpSp>
        <p:nvGrpSpPr>
          <p:cNvPr id="2" name="组合 73"/>
          <p:cNvGrpSpPr/>
          <p:nvPr/>
        </p:nvGrpSpPr>
        <p:grpSpPr bwMode="auto">
          <a:xfrm>
            <a:off x="1631504" y="998539"/>
            <a:ext cx="4400550" cy="5655348"/>
            <a:chOff x="116118" y="740228"/>
            <a:chExt cx="4426861" cy="5773557"/>
          </a:xfrm>
        </p:grpSpPr>
        <p:sp>
          <p:nvSpPr>
            <p:cNvPr id="8219" name="TextBox 6"/>
            <p:cNvSpPr txBox="1">
              <a:spLocks noChangeArrowheads="1"/>
            </p:cNvSpPr>
            <p:nvPr/>
          </p:nvSpPr>
          <p:spPr bwMode="auto">
            <a:xfrm>
              <a:off x="1248385" y="740228"/>
              <a:ext cx="2090462" cy="4456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dirty="0">
                  <a:latin typeface="微软雅黑" panose="020B0503020204020204" pitchFamily="34" charset="-122"/>
                  <a:ea typeface="微软雅黑" panose="020B0503020204020204" pitchFamily="34" charset="-122"/>
                </a:rPr>
                <a:t>信息感知</a:t>
              </a:r>
              <a:endParaRPr lang="zh-CN" altLang="en-US" sz="2200" dirty="0">
                <a:latin typeface="微软雅黑" panose="020B0503020204020204" pitchFamily="34" charset="-122"/>
                <a:ea typeface="微软雅黑" panose="020B0503020204020204" pitchFamily="34" charset="-122"/>
              </a:endParaRPr>
            </a:p>
          </p:txBody>
        </p:sp>
        <p:cxnSp>
          <p:nvCxnSpPr>
            <p:cNvPr id="8220" name="直接箭头连接符 12"/>
            <p:cNvCxnSpPr>
              <a:cxnSpLocks noChangeShapeType="1"/>
              <a:stCxn id="8219" idx="2"/>
            </p:cNvCxnSpPr>
            <p:nvPr/>
          </p:nvCxnSpPr>
          <p:spPr bwMode="auto">
            <a:xfrm rot="5400000">
              <a:off x="2095918" y="1399233"/>
              <a:ext cx="394681" cy="1"/>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21" name="TextBox 15"/>
            <p:cNvSpPr txBox="1">
              <a:spLocks noChangeArrowheads="1"/>
            </p:cNvSpPr>
            <p:nvPr/>
          </p:nvSpPr>
          <p:spPr bwMode="auto">
            <a:xfrm>
              <a:off x="173610" y="1574879"/>
              <a:ext cx="4225640" cy="4456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树、链表等结构化数据描述</a:t>
              </a:r>
              <a:endParaRPr lang="zh-CN" altLang="en-US" sz="2200">
                <a:latin typeface="微软雅黑" panose="020B0503020204020204" pitchFamily="34" charset="-122"/>
                <a:ea typeface="微软雅黑" panose="020B0503020204020204" pitchFamily="34" charset="-122"/>
              </a:endParaRPr>
            </a:p>
          </p:txBody>
        </p:sp>
        <p:cxnSp>
          <p:nvCxnSpPr>
            <p:cNvPr id="8222" name="直接箭头连接符 16"/>
            <p:cNvCxnSpPr>
              <a:cxnSpLocks noChangeShapeType="1"/>
              <a:stCxn id="8221" idx="2"/>
            </p:cNvCxnSpPr>
            <p:nvPr/>
          </p:nvCxnSpPr>
          <p:spPr bwMode="auto">
            <a:xfrm rot="5400000">
              <a:off x="2074145" y="2241062"/>
              <a:ext cx="416450" cy="7254"/>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23" name="TextBox 33"/>
            <p:cNvSpPr txBox="1">
              <a:spLocks noChangeArrowheads="1"/>
            </p:cNvSpPr>
            <p:nvPr/>
          </p:nvSpPr>
          <p:spPr bwMode="auto">
            <a:xfrm>
              <a:off x="159237" y="2438703"/>
              <a:ext cx="4224043" cy="445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int, float, array, struct</a:t>
              </a:r>
              <a:r>
                <a:rPr lang="zh-CN" altLang="en-US" sz="2200">
                  <a:latin typeface="微软雅黑" panose="020B0503020204020204" pitchFamily="34" charset="-122"/>
                  <a:ea typeface="微软雅黑" panose="020B0503020204020204" pitchFamily="34" charset="-122"/>
                </a:rPr>
                <a:t>等类型</a:t>
              </a:r>
              <a:endParaRPr lang="en-US" altLang="zh-CN" sz="2200">
                <a:latin typeface="微软雅黑" panose="020B0503020204020204" pitchFamily="34" charset="-122"/>
                <a:ea typeface="微软雅黑" panose="020B0503020204020204" pitchFamily="34" charset="-122"/>
              </a:endParaRPr>
            </a:p>
          </p:txBody>
        </p:sp>
        <p:cxnSp>
          <p:nvCxnSpPr>
            <p:cNvPr id="8224" name="直接箭头连接符 34"/>
            <p:cNvCxnSpPr>
              <a:cxnSpLocks noChangeShapeType="1"/>
              <a:stCxn id="8223" idx="2"/>
            </p:cNvCxnSpPr>
            <p:nvPr/>
          </p:nvCxnSpPr>
          <p:spPr bwMode="auto">
            <a:xfrm rot="5400000">
              <a:off x="2059631" y="3104662"/>
              <a:ext cx="416450" cy="7254"/>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25" name="TextBox 35"/>
            <p:cNvSpPr txBox="1">
              <a:spLocks noChangeArrowheads="1"/>
            </p:cNvSpPr>
            <p:nvPr/>
          </p:nvSpPr>
          <p:spPr bwMode="auto">
            <a:xfrm>
              <a:off x="167222" y="3302526"/>
              <a:ext cx="4222446" cy="4456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dirty="0">
                  <a:latin typeface="微软雅黑" panose="020B0503020204020204" pitchFamily="34" charset="-122"/>
                  <a:ea typeface="微软雅黑" panose="020B0503020204020204" pitchFamily="34" charset="-122"/>
                </a:rPr>
                <a:t>指令指定寄存器或内存中数据</a:t>
              </a:r>
              <a:endParaRPr lang="zh-CN" altLang="en-US" sz="2200" dirty="0">
                <a:latin typeface="微软雅黑" panose="020B0503020204020204" pitchFamily="34" charset="-122"/>
                <a:ea typeface="微软雅黑" panose="020B0503020204020204" pitchFamily="34" charset="-122"/>
              </a:endParaRPr>
            </a:p>
          </p:txBody>
        </p:sp>
        <p:cxnSp>
          <p:nvCxnSpPr>
            <p:cNvPr id="8226" name="直接箭头连接符 36"/>
            <p:cNvCxnSpPr>
              <a:cxnSpLocks noChangeShapeType="1"/>
              <a:stCxn id="8225" idx="2"/>
            </p:cNvCxnSpPr>
            <p:nvPr/>
          </p:nvCxnSpPr>
          <p:spPr bwMode="auto">
            <a:xfrm rot="5400000">
              <a:off x="2066888" y="3968262"/>
              <a:ext cx="416450" cy="7254"/>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27" name="TextBox 37"/>
            <p:cNvSpPr txBox="1">
              <a:spLocks noChangeArrowheads="1"/>
            </p:cNvSpPr>
            <p:nvPr/>
          </p:nvSpPr>
          <p:spPr bwMode="auto">
            <a:xfrm>
              <a:off x="116118" y="4172832"/>
              <a:ext cx="4426861" cy="4456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2200">
                  <a:latin typeface="微软雅黑" panose="020B0503020204020204" pitchFamily="34" charset="-122"/>
                  <a:ea typeface="微软雅黑" panose="020B0503020204020204" pitchFamily="34" charset="-122"/>
                </a:rPr>
                <a:t>ALU</a:t>
              </a:r>
              <a:r>
                <a:rPr lang="zh-CN" altLang="en-US" sz="2200">
                  <a:latin typeface="微软雅黑" panose="020B0503020204020204" pitchFamily="34" charset="-122"/>
                  <a:ea typeface="微软雅黑" panose="020B0503020204020204" pitchFamily="34" charset="-122"/>
                </a:rPr>
                <a:t>中运算或总线上传输的数据</a:t>
              </a:r>
              <a:endParaRPr lang="zh-CN" altLang="en-US" sz="2200">
                <a:latin typeface="微软雅黑" panose="020B0503020204020204" pitchFamily="34" charset="-122"/>
                <a:ea typeface="微软雅黑" panose="020B0503020204020204" pitchFamily="34" charset="-122"/>
              </a:endParaRPr>
            </a:p>
          </p:txBody>
        </p:sp>
        <p:cxnSp>
          <p:nvCxnSpPr>
            <p:cNvPr id="8228" name="直接箭头连接符 38"/>
            <p:cNvCxnSpPr>
              <a:cxnSpLocks noChangeShapeType="1"/>
            </p:cNvCxnSpPr>
            <p:nvPr/>
          </p:nvCxnSpPr>
          <p:spPr bwMode="auto">
            <a:xfrm rot="16200000" flipH="1">
              <a:off x="2054190" y="4884478"/>
              <a:ext cx="503539" cy="3623"/>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29" name="TextBox 67"/>
            <p:cNvSpPr txBox="1">
              <a:spLocks noChangeArrowheads="1"/>
            </p:cNvSpPr>
            <p:nvPr/>
          </p:nvSpPr>
          <p:spPr bwMode="auto">
            <a:xfrm>
              <a:off x="1727483" y="5109587"/>
              <a:ext cx="1175386" cy="4456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a:latin typeface="微软雅黑" panose="020B0503020204020204" pitchFamily="34" charset="-122"/>
                  <a:ea typeface="微软雅黑" panose="020B0503020204020204" pitchFamily="34" charset="-122"/>
                </a:rPr>
                <a:t>逻辑门</a:t>
              </a:r>
              <a:endParaRPr lang="zh-CN" altLang="en-US" sz="2200">
                <a:latin typeface="微软雅黑" panose="020B0503020204020204" pitchFamily="34" charset="-122"/>
                <a:ea typeface="微软雅黑" panose="020B0503020204020204" pitchFamily="34" charset="-122"/>
              </a:endParaRPr>
            </a:p>
          </p:txBody>
        </p:sp>
        <p:sp>
          <p:nvSpPr>
            <p:cNvPr id="8230" name="TextBox 69"/>
            <p:cNvSpPr txBox="1">
              <a:spLocks noChangeArrowheads="1"/>
            </p:cNvSpPr>
            <p:nvPr/>
          </p:nvSpPr>
          <p:spPr bwMode="auto">
            <a:xfrm>
              <a:off x="1049385" y="6073892"/>
              <a:ext cx="1832724" cy="43989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dirty="0">
                  <a:latin typeface="微软雅黑" panose="020B0503020204020204" pitchFamily="34" charset="-122"/>
                  <a:ea typeface="微软雅黑" panose="020B0503020204020204" pitchFamily="34" charset="-122"/>
                </a:rPr>
                <a:t>二进制信息</a:t>
              </a:r>
              <a:endParaRPr lang="zh-CN" altLang="en-US" sz="2200" dirty="0">
                <a:latin typeface="微软雅黑" panose="020B0503020204020204" pitchFamily="34" charset="-122"/>
                <a:ea typeface="微软雅黑" panose="020B0503020204020204" pitchFamily="34" charset="-122"/>
              </a:endParaRPr>
            </a:p>
          </p:txBody>
        </p:sp>
        <p:cxnSp>
          <p:nvCxnSpPr>
            <p:cNvPr id="8231" name="直接箭头连接符 70"/>
            <p:cNvCxnSpPr>
              <a:cxnSpLocks noChangeShapeType="1"/>
            </p:cNvCxnSpPr>
            <p:nvPr/>
          </p:nvCxnSpPr>
          <p:spPr bwMode="auto">
            <a:xfrm rot="16200000" flipH="1">
              <a:off x="2046933" y="5835163"/>
              <a:ext cx="503539" cy="3623"/>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grpSp>
      <p:sp>
        <p:nvSpPr>
          <p:cNvPr id="8198" name="TextBox 45"/>
          <p:cNvSpPr txBox="1">
            <a:spLocks noChangeArrowheads="1"/>
          </p:cNvSpPr>
          <p:nvPr/>
        </p:nvSpPr>
        <p:spPr bwMode="auto">
          <a:xfrm>
            <a:off x="7234238" y="1047751"/>
            <a:ext cx="1758950" cy="43656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a:solidFill>
                  <a:schemeClr val="accent2"/>
                </a:solidFill>
                <a:latin typeface="微软雅黑" panose="020B0503020204020204" pitchFamily="34" charset="-122"/>
                <a:ea typeface="微软雅黑" panose="020B0503020204020204" pitchFamily="34" charset="-122"/>
              </a:rPr>
              <a:t>问题</a:t>
            </a:r>
            <a:r>
              <a:rPr lang="en-US" altLang="zh-CN" sz="2200">
                <a:solidFill>
                  <a:schemeClr val="accent2"/>
                </a:solidFill>
                <a:latin typeface="微软雅黑" panose="020B0503020204020204" pitchFamily="34" charset="-122"/>
                <a:ea typeface="微软雅黑" panose="020B0503020204020204" pitchFamily="34" charset="-122"/>
              </a:rPr>
              <a:t>(</a:t>
            </a:r>
            <a:r>
              <a:rPr lang="zh-CN" altLang="en-US" sz="2200">
                <a:solidFill>
                  <a:schemeClr val="accent2"/>
                </a:solidFill>
                <a:latin typeface="微软雅黑" panose="020B0503020204020204" pitchFamily="34" charset="-122"/>
                <a:ea typeface="微软雅黑" panose="020B0503020204020204" pitchFamily="34" charset="-122"/>
              </a:rPr>
              <a:t>应用</a:t>
            </a:r>
            <a:r>
              <a:rPr lang="en-US" altLang="zh-CN" sz="2200">
                <a:solidFill>
                  <a:schemeClr val="accent2"/>
                </a:solidFill>
                <a:latin typeface="微软雅黑" panose="020B0503020204020204" pitchFamily="34" charset="-122"/>
                <a:ea typeface="微软雅黑" panose="020B0503020204020204" pitchFamily="34" charset="-122"/>
              </a:rPr>
              <a:t>)</a:t>
            </a:r>
            <a:endParaRPr lang="en-US" altLang="zh-CN" sz="2200">
              <a:solidFill>
                <a:schemeClr val="accent2"/>
              </a:solidFill>
              <a:latin typeface="微软雅黑" panose="020B0503020204020204" pitchFamily="34" charset="-122"/>
              <a:ea typeface="微软雅黑" panose="020B0503020204020204" pitchFamily="34" charset="-122"/>
            </a:endParaRPr>
          </a:p>
        </p:txBody>
      </p:sp>
      <p:cxnSp>
        <p:nvCxnSpPr>
          <p:cNvPr id="8199" name="直接箭头连接符 46"/>
          <p:cNvCxnSpPr>
            <a:cxnSpLocks noChangeShapeType="1"/>
            <a:stCxn id="8198" idx="2"/>
          </p:cNvCxnSpPr>
          <p:nvPr/>
        </p:nvCxnSpPr>
        <p:spPr bwMode="auto">
          <a:xfrm rot="5400000">
            <a:off x="7920832" y="1677194"/>
            <a:ext cx="385762" cy="0"/>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00" name="TextBox 47"/>
          <p:cNvSpPr txBox="1">
            <a:spLocks noChangeArrowheads="1"/>
          </p:cNvSpPr>
          <p:nvPr/>
        </p:nvSpPr>
        <p:spPr bwMode="auto">
          <a:xfrm>
            <a:off x="7589839" y="1865314"/>
            <a:ext cx="1082675" cy="4349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a:solidFill>
                  <a:schemeClr val="accent2"/>
                </a:solidFill>
                <a:latin typeface="微软雅黑" panose="020B0503020204020204" pitchFamily="34" charset="-122"/>
                <a:ea typeface="微软雅黑" panose="020B0503020204020204" pitchFamily="34" charset="-122"/>
              </a:rPr>
              <a:t>  算法</a:t>
            </a:r>
            <a:endParaRPr lang="zh-CN" altLang="en-US" sz="2200">
              <a:solidFill>
                <a:schemeClr val="accent2"/>
              </a:solidFill>
              <a:latin typeface="微软雅黑" panose="020B0503020204020204" pitchFamily="34" charset="-122"/>
              <a:ea typeface="微软雅黑" panose="020B0503020204020204" pitchFamily="34" charset="-122"/>
            </a:endParaRPr>
          </a:p>
        </p:txBody>
      </p:sp>
      <p:sp>
        <p:nvSpPr>
          <p:cNvPr id="8201" name="TextBox 49"/>
          <p:cNvSpPr txBox="1">
            <a:spLocks noChangeArrowheads="1"/>
          </p:cNvSpPr>
          <p:nvPr/>
        </p:nvSpPr>
        <p:spPr bwMode="auto">
          <a:xfrm>
            <a:off x="7034213" y="2711451"/>
            <a:ext cx="2133600" cy="43656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dirty="0">
                <a:solidFill>
                  <a:schemeClr val="accent2"/>
                </a:solidFill>
                <a:latin typeface="微软雅黑" panose="020B0503020204020204" pitchFamily="34" charset="-122"/>
                <a:ea typeface="微软雅黑" panose="020B0503020204020204" pitchFamily="34" charset="-122"/>
              </a:rPr>
              <a:t>程序</a:t>
            </a:r>
            <a:r>
              <a:rPr lang="en-US" altLang="zh-CN" sz="2200" dirty="0">
                <a:solidFill>
                  <a:schemeClr val="accent2"/>
                </a:solidFill>
                <a:latin typeface="微软雅黑" panose="020B0503020204020204" pitchFamily="34" charset="-122"/>
                <a:ea typeface="微软雅黑" panose="020B0503020204020204" pitchFamily="34" charset="-122"/>
              </a:rPr>
              <a:t>(C</a:t>
            </a:r>
            <a:r>
              <a:rPr lang="zh-CN" altLang="en-US" sz="2200" dirty="0">
                <a:solidFill>
                  <a:schemeClr val="accent2"/>
                </a:solidFill>
                <a:latin typeface="微软雅黑" panose="020B0503020204020204" pitchFamily="34" charset="-122"/>
                <a:ea typeface="微软雅黑" panose="020B0503020204020204" pitchFamily="34" charset="-122"/>
              </a:rPr>
              <a:t>语言等</a:t>
            </a:r>
            <a:r>
              <a:rPr lang="en-US" altLang="zh-CN" sz="2200" dirty="0">
                <a:solidFill>
                  <a:schemeClr val="accent2"/>
                </a:solidFill>
                <a:latin typeface="微软雅黑" panose="020B0503020204020204" pitchFamily="34" charset="-122"/>
                <a:ea typeface="微软雅黑" panose="020B0503020204020204" pitchFamily="34" charset="-122"/>
              </a:rPr>
              <a:t>)</a:t>
            </a:r>
            <a:endParaRPr lang="en-US" altLang="zh-CN" sz="2200" dirty="0">
              <a:solidFill>
                <a:schemeClr val="accent2"/>
              </a:solidFill>
              <a:latin typeface="微软雅黑" panose="020B0503020204020204" pitchFamily="34" charset="-122"/>
              <a:ea typeface="微软雅黑" panose="020B0503020204020204" pitchFamily="34" charset="-122"/>
            </a:endParaRPr>
          </a:p>
        </p:txBody>
      </p:sp>
      <p:cxnSp>
        <p:nvCxnSpPr>
          <p:cNvPr id="8202" name="直接箭头连接符 50"/>
          <p:cNvCxnSpPr>
            <a:cxnSpLocks noChangeShapeType="1"/>
          </p:cNvCxnSpPr>
          <p:nvPr/>
        </p:nvCxnSpPr>
        <p:spPr bwMode="auto">
          <a:xfrm rot="5400000">
            <a:off x="7916863" y="3378201"/>
            <a:ext cx="407988" cy="7937"/>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03" name="TextBox 51"/>
          <p:cNvSpPr txBox="1">
            <a:spLocks noChangeArrowheads="1"/>
          </p:cNvSpPr>
          <p:nvPr/>
        </p:nvSpPr>
        <p:spPr bwMode="auto">
          <a:xfrm>
            <a:off x="6475413" y="3557588"/>
            <a:ext cx="2951162" cy="43656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a:solidFill>
                  <a:schemeClr val="accent2"/>
                </a:solidFill>
                <a:latin typeface="微软雅黑" panose="020B0503020204020204" pitchFamily="34" charset="-122"/>
                <a:ea typeface="微软雅黑" panose="020B0503020204020204" pitchFamily="34" charset="-122"/>
              </a:rPr>
              <a:t>指令集体系结构</a:t>
            </a:r>
            <a:r>
              <a:rPr lang="en-US" altLang="zh-CN" sz="2200">
                <a:solidFill>
                  <a:schemeClr val="accent2"/>
                </a:solidFill>
                <a:latin typeface="微软雅黑" panose="020B0503020204020204" pitchFamily="34" charset="-122"/>
                <a:ea typeface="微软雅黑" panose="020B0503020204020204" pitchFamily="34" charset="-122"/>
              </a:rPr>
              <a:t>(ISA)</a:t>
            </a:r>
            <a:endParaRPr lang="zh-CN" altLang="en-US" sz="2200">
              <a:solidFill>
                <a:schemeClr val="accent2"/>
              </a:solidFill>
              <a:latin typeface="微软雅黑" panose="020B0503020204020204" pitchFamily="34" charset="-122"/>
              <a:ea typeface="微软雅黑" panose="020B0503020204020204" pitchFamily="34" charset="-122"/>
            </a:endParaRPr>
          </a:p>
        </p:txBody>
      </p:sp>
      <p:cxnSp>
        <p:nvCxnSpPr>
          <p:cNvPr id="8204" name="直接箭头连接符 52"/>
          <p:cNvCxnSpPr>
            <a:cxnSpLocks noChangeShapeType="1"/>
          </p:cNvCxnSpPr>
          <p:nvPr/>
        </p:nvCxnSpPr>
        <p:spPr bwMode="auto">
          <a:xfrm rot="5400000">
            <a:off x="7908132" y="4209257"/>
            <a:ext cx="409575" cy="7938"/>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05" name="TextBox 53"/>
          <p:cNvSpPr txBox="1">
            <a:spLocks noChangeArrowheads="1"/>
          </p:cNvSpPr>
          <p:nvPr/>
        </p:nvSpPr>
        <p:spPr bwMode="auto">
          <a:xfrm>
            <a:off x="7343776" y="4394201"/>
            <a:ext cx="1755775" cy="43656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a:solidFill>
                  <a:schemeClr val="accent2"/>
                </a:solidFill>
                <a:latin typeface="微软雅黑" panose="020B0503020204020204" pitchFamily="34" charset="-122"/>
                <a:ea typeface="微软雅黑" panose="020B0503020204020204" pitchFamily="34" charset="-122"/>
              </a:rPr>
              <a:t>微体系结构</a:t>
            </a:r>
            <a:endParaRPr lang="zh-CN" altLang="en-US" sz="2200">
              <a:solidFill>
                <a:schemeClr val="accent2"/>
              </a:solidFill>
              <a:latin typeface="微软雅黑" panose="020B0503020204020204" pitchFamily="34" charset="-122"/>
              <a:ea typeface="微软雅黑" panose="020B0503020204020204" pitchFamily="34" charset="-122"/>
            </a:endParaRPr>
          </a:p>
        </p:txBody>
      </p:sp>
      <p:cxnSp>
        <p:nvCxnSpPr>
          <p:cNvPr id="8206" name="直接箭头连接符 54"/>
          <p:cNvCxnSpPr>
            <a:cxnSpLocks noChangeShapeType="1"/>
          </p:cNvCxnSpPr>
          <p:nvPr/>
        </p:nvCxnSpPr>
        <p:spPr bwMode="auto">
          <a:xfrm rot="16200000" flipH="1">
            <a:off x="7883526" y="5106989"/>
            <a:ext cx="492125" cy="3175"/>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cxnSp>
        <p:nvCxnSpPr>
          <p:cNvPr id="8207" name="直接箭头连接符 65"/>
          <p:cNvCxnSpPr>
            <a:cxnSpLocks noChangeShapeType="1"/>
          </p:cNvCxnSpPr>
          <p:nvPr/>
        </p:nvCxnSpPr>
        <p:spPr bwMode="auto">
          <a:xfrm rot="5400000">
            <a:off x="7916069" y="2539207"/>
            <a:ext cx="385763" cy="0"/>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sp>
        <p:nvSpPr>
          <p:cNvPr id="8208" name="TextBox 68"/>
          <p:cNvSpPr txBox="1">
            <a:spLocks noChangeArrowheads="1"/>
          </p:cNvSpPr>
          <p:nvPr/>
        </p:nvSpPr>
        <p:spPr bwMode="auto">
          <a:xfrm>
            <a:off x="7620001" y="5356226"/>
            <a:ext cx="1052513" cy="4349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a:solidFill>
                  <a:schemeClr val="accent2"/>
                </a:solidFill>
                <a:latin typeface="微软雅黑" panose="020B0503020204020204" pitchFamily="34" charset="-122"/>
                <a:ea typeface="微软雅黑" panose="020B0503020204020204" pitchFamily="34" charset="-122"/>
              </a:rPr>
              <a:t>电路</a:t>
            </a:r>
            <a:endParaRPr lang="zh-CN" altLang="en-US" sz="2200">
              <a:solidFill>
                <a:schemeClr val="accent2"/>
              </a:solidFill>
              <a:latin typeface="微软雅黑" panose="020B0503020204020204" pitchFamily="34" charset="-122"/>
              <a:ea typeface="微软雅黑" panose="020B0503020204020204" pitchFamily="34" charset="-122"/>
            </a:endParaRPr>
          </a:p>
        </p:txBody>
      </p:sp>
      <p:sp>
        <p:nvSpPr>
          <p:cNvPr id="8209" name="TextBox 71"/>
          <p:cNvSpPr txBox="1">
            <a:spLocks noChangeArrowheads="1"/>
          </p:cNvSpPr>
          <p:nvPr/>
        </p:nvSpPr>
        <p:spPr bwMode="auto">
          <a:xfrm>
            <a:off x="7075488" y="6300788"/>
            <a:ext cx="2030412" cy="43656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2200">
                <a:solidFill>
                  <a:schemeClr val="accent2"/>
                </a:solidFill>
                <a:latin typeface="微软雅黑" panose="020B0503020204020204" pitchFamily="34" charset="-122"/>
                <a:ea typeface="微软雅黑" panose="020B0503020204020204" pitchFamily="34" charset="-122"/>
              </a:rPr>
              <a:t>器件</a:t>
            </a:r>
            <a:r>
              <a:rPr lang="en-US" altLang="zh-CN" sz="2200">
                <a:solidFill>
                  <a:schemeClr val="accent2"/>
                </a:solidFill>
                <a:latin typeface="微软雅黑" panose="020B0503020204020204" pitchFamily="34" charset="-122"/>
                <a:ea typeface="微软雅黑" panose="020B0503020204020204" pitchFamily="34" charset="-122"/>
              </a:rPr>
              <a:t>(</a:t>
            </a:r>
            <a:r>
              <a:rPr lang="zh-CN" altLang="en-US" sz="2200">
                <a:solidFill>
                  <a:schemeClr val="accent2"/>
                </a:solidFill>
                <a:latin typeface="微软雅黑" panose="020B0503020204020204" pitchFamily="34" charset="-122"/>
                <a:ea typeface="微软雅黑" panose="020B0503020204020204" pitchFamily="34" charset="-122"/>
              </a:rPr>
              <a:t>晶体管</a:t>
            </a:r>
            <a:r>
              <a:rPr lang="en-US" altLang="zh-CN" sz="2200">
                <a:solidFill>
                  <a:schemeClr val="accent2"/>
                </a:solidFill>
                <a:latin typeface="微软雅黑" panose="020B0503020204020204" pitchFamily="34" charset="-122"/>
                <a:ea typeface="微软雅黑" panose="020B0503020204020204" pitchFamily="34" charset="-122"/>
              </a:rPr>
              <a:t>)</a:t>
            </a:r>
            <a:endParaRPr lang="en-US" altLang="zh-CN" sz="2200">
              <a:solidFill>
                <a:schemeClr val="accent2"/>
              </a:solidFill>
              <a:latin typeface="微软雅黑" panose="020B0503020204020204" pitchFamily="34" charset="-122"/>
              <a:ea typeface="微软雅黑" panose="020B0503020204020204" pitchFamily="34" charset="-122"/>
            </a:endParaRPr>
          </a:p>
        </p:txBody>
      </p:sp>
      <p:cxnSp>
        <p:nvCxnSpPr>
          <p:cNvPr id="8210" name="直接箭头连接符 72"/>
          <p:cNvCxnSpPr>
            <a:cxnSpLocks noChangeShapeType="1"/>
          </p:cNvCxnSpPr>
          <p:nvPr/>
        </p:nvCxnSpPr>
        <p:spPr bwMode="auto">
          <a:xfrm rot="16200000" flipH="1">
            <a:off x="7912895" y="6066632"/>
            <a:ext cx="493712" cy="3175"/>
          </a:xfrm>
          <a:prstGeom prst="straightConnector1">
            <a:avLst/>
          </a:prstGeom>
          <a:noFill/>
          <a:ln w="25400" algn="ctr">
            <a:solidFill>
              <a:srgbClr val="000000"/>
            </a:solidFill>
            <a:round/>
            <a:tailEnd type="triangle" w="med" len="med"/>
          </a:ln>
          <a:extLst>
            <a:ext uri="{909E8E84-426E-40DD-AFC4-6F175D3DCCD1}">
              <a14:hiddenFill xmlns:a14="http://schemas.microsoft.com/office/drawing/2010/main">
                <a:noFill/>
              </a14:hiddenFill>
            </a:ext>
          </a:extLst>
        </p:spPr>
      </p:cxnSp>
      <p:grpSp>
        <p:nvGrpSpPr>
          <p:cNvPr id="8211" name="Group 36"/>
          <p:cNvGrpSpPr/>
          <p:nvPr/>
        </p:nvGrpSpPr>
        <p:grpSpPr bwMode="auto">
          <a:xfrm>
            <a:off x="4424363" y="1281113"/>
            <a:ext cx="3194050" cy="5224462"/>
            <a:chOff x="1751" y="603"/>
            <a:chExt cx="2012" cy="3360"/>
          </a:xfrm>
        </p:grpSpPr>
        <p:sp>
          <p:nvSpPr>
            <p:cNvPr id="8212" name="Line 37"/>
            <p:cNvSpPr>
              <a:spLocks noChangeShapeType="1"/>
            </p:cNvSpPr>
            <p:nvPr/>
          </p:nvSpPr>
          <p:spPr bwMode="auto">
            <a:xfrm flipH="1">
              <a:off x="2065" y="603"/>
              <a:ext cx="1436"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3" name="Line 38"/>
            <p:cNvSpPr>
              <a:spLocks noChangeShapeType="1"/>
            </p:cNvSpPr>
            <p:nvPr/>
          </p:nvSpPr>
          <p:spPr bwMode="auto">
            <a:xfrm flipH="1" flipV="1">
              <a:off x="2676" y="1149"/>
              <a:ext cx="1044"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4" name="Line 39"/>
            <p:cNvSpPr>
              <a:spLocks noChangeShapeType="1"/>
            </p:cNvSpPr>
            <p:nvPr/>
          </p:nvSpPr>
          <p:spPr bwMode="auto">
            <a:xfrm flipH="1" flipV="1">
              <a:off x="2685" y="1678"/>
              <a:ext cx="715"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5" name="Line 40"/>
            <p:cNvSpPr>
              <a:spLocks noChangeShapeType="1"/>
            </p:cNvSpPr>
            <p:nvPr/>
          </p:nvSpPr>
          <p:spPr bwMode="auto">
            <a:xfrm flipH="1" flipV="1">
              <a:off x="2684" y="2235"/>
              <a:ext cx="377"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6" name="Line 41"/>
            <p:cNvSpPr>
              <a:spLocks noChangeShapeType="1"/>
            </p:cNvSpPr>
            <p:nvPr/>
          </p:nvSpPr>
          <p:spPr bwMode="auto">
            <a:xfrm flipH="1">
              <a:off x="2820" y="2766"/>
              <a:ext cx="762"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7" name="Line 42"/>
            <p:cNvSpPr>
              <a:spLocks noChangeShapeType="1"/>
            </p:cNvSpPr>
            <p:nvPr/>
          </p:nvSpPr>
          <p:spPr bwMode="auto">
            <a:xfrm flipH="1" flipV="1">
              <a:off x="1762" y="3351"/>
              <a:ext cx="2001"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8" name="Line 43"/>
            <p:cNvSpPr>
              <a:spLocks noChangeShapeType="1"/>
            </p:cNvSpPr>
            <p:nvPr/>
          </p:nvSpPr>
          <p:spPr bwMode="auto">
            <a:xfrm flipH="1" flipV="1">
              <a:off x="1751" y="3963"/>
              <a:ext cx="1673"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147525" y="86675"/>
            <a:ext cx="7048500" cy="479747"/>
          </a:xfrm>
        </p:spPr>
        <p:txBody>
          <a:bodyPr vert="horz" wrap="square" lIns="63500" tIns="25400" rIns="63500" bIns="25400" numCol="1" anchor="t" anchorCtr="0" compatLnSpc="1">
            <a:spAutoFit/>
          </a:bodyPr>
          <a:lstStyle/>
          <a:p>
            <a:r>
              <a:rPr lang="zh-CN" altLang="en-US" sz="3200" dirty="0">
                <a:ea typeface="宋体" panose="02010600030101010101" pitchFamily="2" charset="-122"/>
              </a:rPr>
              <a:t>指令中数据的存放</a:t>
            </a:r>
            <a:endParaRPr lang="en-US" altLang="zh-CN" sz="2800" dirty="0">
              <a:ea typeface="宋体" panose="02010600030101010101" pitchFamily="2" charset="-122"/>
            </a:endParaRPr>
          </a:p>
        </p:txBody>
      </p:sp>
      <p:sp>
        <p:nvSpPr>
          <p:cNvPr id="473114" name="Text Box 26"/>
          <p:cNvSpPr txBox="1">
            <a:spLocks noChangeArrowheads="1"/>
          </p:cNvSpPr>
          <p:nvPr/>
        </p:nvSpPr>
        <p:spPr bwMode="auto">
          <a:xfrm>
            <a:off x="2046289" y="819150"/>
            <a:ext cx="79978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zh-CN" altLang="en-US" dirty="0"/>
              <a:t>指令在内存的存放</a:t>
            </a:r>
            <a:endParaRPr lang="en-US" altLang="zh-CN" dirty="0"/>
          </a:p>
        </p:txBody>
      </p:sp>
      <p:sp>
        <p:nvSpPr>
          <p:cNvPr id="70660" name="Text Box 27"/>
          <p:cNvSpPr txBox="1">
            <a:spLocks noChangeArrowheads="1"/>
          </p:cNvSpPr>
          <p:nvPr/>
        </p:nvSpPr>
        <p:spPr bwMode="auto">
          <a:xfrm>
            <a:off x="2974976" y="3224214"/>
            <a:ext cx="62261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endParaRPr lang="zh-CN" altLang="en-US" sz="800">
              <a:solidFill>
                <a:schemeClr val="accent2"/>
              </a:solidFill>
            </a:endParaRPr>
          </a:p>
        </p:txBody>
      </p:sp>
      <p:sp>
        <p:nvSpPr>
          <p:cNvPr id="473116" name="Text Box 28"/>
          <p:cNvSpPr txBox="1">
            <a:spLocks noChangeArrowheads="1"/>
          </p:cNvSpPr>
          <p:nvPr/>
        </p:nvSpPr>
        <p:spPr bwMode="auto">
          <a:xfrm>
            <a:off x="1774825" y="1703388"/>
            <a:ext cx="8343900" cy="1267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buFontTx/>
              <a:buNone/>
            </a:pPr>
            <a:r>
              <a:rPr lang="zh-CN" altLang="en-US" sz="2000">
                <a:solidFill>
                  <a:schemeClr val="accent2"/>
                </a:solidFill>
                <a:latin typeface="微软雅黑" panose="020B0503020204020204" pitchFamily="34" charset="-122"/>
                <a:ea typeface="微软雅黑" panose="020B0503020204020204" pitchFamily="34" charset="-122"/>
              </a:rPr>
              <a:t>假定小端机器中的指令：</a:t>
            </a:r>
            <a:r>
              <a:rPr lang="en-US" altLang="zh-CN" sz="2000">
                <a:solidFill>
                  <a:schemeClr val="accent2"/>
                </a:solidFill>
                <a:latin typeface="微软雅黑" panose="020B0503020204020204" pitchFamily="34" charset="-122"/>
                <a:ea typeface="微软雅黑" panose="020B0503020204020204" pitchFamily="34" charset="-122"/>
              </a:rPr>
              <a:t>mov AX, 0x12345(BX)</a:t>
            </a:r>
            <a:endParaRPr lang="en-US" altLang="zh-CN" sz="2000">
              <a:solidFill>
                <a:schemeClr val="accent2"/>
              </a:solidFill>
              <a:latin typeface="微软雅黑" panose="020B0503020204020204" pitchFamily="34" charset="-122"/>
              <a:ea typeface="微软雅黑" panose="020B0503020204020204" pitchFamily="34" charset="-122"/>
            </a:endParaRPr>
          </a:p>
          <a:p>
            <a:pPr>
              <a:lnSpc>
                <a:spcPct val="125000"/>
              </a:lnSpc>
              <a:buFontTx/>
              <a:buNone/>
            </a:pPr>
            <a:r>
              <a:rPr lang="zh-CN" altLang="en-US" sz="2000">
                <a:solidFill>
                  <a:srgbClr val="FF0066"/>
                </a:solidFill>
                <a:latin typeface="微软雅黑" panose="020B0503020204020204" pitchFamily="34" charset="-122"/>
                <a:ea typeface="微软雅黑" panose="020B0503020204020204" pitchFamily="34" charset="-122"/>
              </a:rPr>
              <a:t>其中，操作码</a:t>
            </a:r>
            <a:r>
              <a:rPr lang="en-US" altLang="zh-CN" sz="2000">
                <a:solidFill>
                  <a:srgbClr val="FF0066"/>
                </a:solidFill>
                <a:latin typeface="微软雅黑" panose="020B0503020204020204" pitchFamily="34" charset="-122"/>
                <a:ea typeface="微软雅黑" panose="020B0503020204020204" pitchFamily="34" charset="-122"/>
              </a:rPr>
              <a:t>mov</a:t>
            </a:r>
            <a:r>
              <a:rPr lang="zh-CN" altLang="en-US" sz="2000">
                <a:solidFill>
                  <a:srgbClr val="FF0066"/>
                </a:solidFill>
                <a:latin typeface="微软雅黑" panose="020B0503020204020204" pitchFamily="34" charset="-122"/>
                <a:ea typeface="微软雅黑" panose="020B0503020204020204" pitchFamily="34" charset="-122"/>
              </a:rPr>
              <a:t>为</a:t>
            </a:r>
            <a:r>
              <a:rPr lang="en-US" altLang="zh-CN" sz="2000">
                <a:solidFill>
                  <a:srgbClr val="FF0066"/>
                </a:solidFill>
                <a:latin typeface="微软雅黑" panose="020B0503020204020204" pitchFamily="34" charset="-122"/>
                <a:ea typeface="微软雅黑" panose="020B0503020204020204" pitchFamily="34" charset="-122"/>
              </a:rPr>
              <a:t>40H</a:t>
            </a:r>
            <a:r>
              <a:rPr lang="zh-CN" altLang="en-US" sz="2000">
                <a:solidFill>
                  <a:srgbClr val="FF0066"/>
                </a:solidFill>
                <a:latin typeface="微软雅黑" panose="020B0503020204020204" pitchFamily="34" charset="-122"/>
                <a:ea typeface="微软雅黑" panose="020B0503020204020204" pitchFamily="34" charset="-122"/>
              </a:rPr>
              <a:t>，寄存器</a:t>
            </a:r>
            <a:r>
              <a:rPr lang="en-US" altLang="zh-CN" sz="2000">
                <a:solidFill>
                  <a:srgbClr val="FF0066"/>
                </a:solidFill>
                <a:latin typeface="微软雅黑" panose="020B0503020204020204" pitchFamily="34" charset="-122"/>
                <a:ea typeface="微软雅黑" panose="020B0503020204020204" pitchFamily="34" charset="-122"/>
              </a:rPr>
              <a:t>AX</a:t>
            </a:r>
            <a:r>
              <a:rPr lang="zh-CN" altLang="en-US" sz="2000">
                <a:solidFill>
                  <a:srgbClr val="FF0066"/>
                </a:solidFill>
                <a:latin typeface="微软雅黑" panose="020B0503020204020204" pitchFamily="34" charset="-122"/>
                <a:ea typeface="微软雅黑" panose="020B0503020204020204" pitchFamily="34" charset="-122"/>
              </a:rPr>
              <a:t>和</a:t>
            </a:r>
            <a:r>
              <a:rPr lang="en-US" altLang="zh-CN" sz="2000">
                <a:solidFill>
                  <a:srgbClr val="FF0066"/>
                </a:solidFill>
                <a:latin typeface="微软雅黑" panose="020B0503020204020204" pitchFamily="34" charset="-122"/>
                <a:ea typeface="微软雅黑" panose="020B0503020204020204" pitchFamily="34" charset="-122"/>
              </a:rPr>
              <a:t>BX</a:t>
            </a:r>
            <a:r>
              <a:rPr lang="zh-CN" altLang="en-US" sz="2000">
                <a:solidFill>
                  <a:srgbClr val="FF0066"/>
                </a:solidFill>
                <a:latin typeface="微软雅黑" panose="020B0503020204020204" pitchFamily="34" charset="-122"/>
                <a:ea typeface="微软雅黑" panose="020B0503020204020204" pitchFamily="34" charset="-122"/>
              </a:rPr>
              <a:t>的编号分别为</a:t>
            </a:r>
            <a:r>
              <a:rPr lang="en-US" altLang="zh-CN" sz="2000">
                <a:solidFill>
                  <a:srgbClr val="FF0066"/>
                </a:solidFill>
                <a:latin typeface="微软雅黑" panose="020B0503020204020204" pitchFamily="34" charset="-122"/>
                <a:ea typeface="微软雅黑" panose="020B0503020204020204" pitchFamily="34" charset="-122"/>
              </a:rPr>
              <a:t>0001B</a:t>
            </a:r>
            <a:r>
              <a:rPr lang="zh-CN" altLang="en-US" sz="2000">
                <a:solidFill>
                  <a:srgbClr val="FF0066"/>
                </a:solidFill>
                <a:latin typeface="微软雅黑" panose="020B0503020204020204" pitchFamily="34" charset="-122"/>
                <a:ea typeface="微软雅黑" panose="020B0503020204020204" pitchFamily="34" charset="-122"/>
              </a:rPr>
              <a:t>和</a:t>
            </a:r>
            <a:r>
              <a:rPr lang="en-US" altLang="zh-CN" sz="2000">
                <a:solidFill>
                  <a:srgbClr val="FF0066"/>
                </a:solidFill>
                <a:latin typeface="微软雅黑" panose="020B0503020204020204" pitchFamily="34" charset="-122"/>
                <a:ea typeface="微软雅黑" panose="020B0503020204020204" pitchFamily="34" charset="-122"/>
              </a:rPr>
              <a:t>0010B</a:t>
            </a:r>
            <a:r>
              <a:rPr lang="zh-CN" altLang="en-US" sz="2000">
                <a:solidFill>
                  <a:srgbClr val="FF0066"/>
                </a:solidFill>
                <a:latin typeface="微软雅黑" panose="020B0503020204020204" pitchFamily="34" charset="-122"/>
                <a:ea typeface="微软雅黑" panose="020B0503020204020204" pitchFamily="34" charset="-122"/>
              </a:rPr>
              <a:t>，立即数占</a:t>
            </a:r>
            <a:r>
              <a:rPr lang="en-US" altLang="zh-CN" sz="2000">
                <a:solidFill>
                  <a:srgbClr val="FF0066"/>
                </a:solidFill>
                <a:latin typeface="微软雅黑" panose="020B0503020204020204" pitchFamily="34" charset="-122"/>
                <a:ea typeface="微软雅黑" panose="020B0503020204020204" pitchFamily="34" charset="-122"/>
              </a:rPr>
              <a:t>32</a:t>
            </a:r>
            <a:r>
              <a:rPr lang="zh-CN" altLang="en-US" sz="2000">
                <a:solidFill>
                  <a:srgbClr val="FF0066"/>
                </a:solidFill>
                <a:latin typeface="微软雅黑" panose="020B0503020204020204" pitchFamily="34" charset="-122"/>
                <a:ea typeface="微软雅黑" panose="020B0503020204020204" pitchFamily="34" charset="-122"/>
              </a:rPr>
              <a:t>位，则存放顺序为：</a:t>
            </a:r>
            <a:r>
              <a:rPr lang="zh-CN" altLang="en-US" sz="2000">
                <a:solidFill>
                  <a:schemeClr val="accent2"/>
                </a:solidFill>
                <a:latin typeface="微软雅黑" panose="020B0503020204020204" pitchFamily="34" charset="-122"/>
                <a:ea typeface="微软雅黑" panose="020B0503020204020204" pitchFamily="34" charset="-122"/>
              </a:rPr>
              <a:t> </a:t>
            </a:r>
            <a:endParaRPr lang="zh-CN" altLang="en-US" sz="2000">
              <a:solidFill>
                <a:schemeClr val="accent2"/>
              </a:solidFill>
              <a:latin typeface="微软雅黑" panose="020B0503020204020204" pitchFamily="34" charset="-122"/>
              <a:ea typeface="微软雅黑" panose="020B0503020204020204" pitchFamily="34" charset="-122"/>
            </a:endParaRPr>
          </a:p>
        </p:txBody>
      </p:sp>
      <p:grpSp>
        <p:nvGrpSpPr>
          <p:cNvPr id="2" name="组合 1"/>
          <p:cNvGrpSpPr/>
          <p:nvPr/>
        </p:nvGrpSpPr>
        <p:grpSpPr bwMode="auto">
          <a:xfrm>
            <a:off x="2876551" y="3149600"/>
            <a:ext cx="3668713" cy="463534"/>
            <a:chOff x="1351826" y="3150232"/>
            <a:chExt cx="3670224" cy="463534"/>
          </a:xfrm>
        </p:grpSpPr>
        <p:sp>
          <p:nvSpPr>
            <p:cNvPr id="70671" name="Rectangle 50"/>
            <p:cNvSpPr>
              <a:spLocks noChangeArrowheads="1"/>
            </p:cNvSpPr>
            <p:nvPr/>
          </p:nvSpPr>
          <p:spPr bwMode="auto">
            <a:xfrm>
              <a:off x="1364450" y="3213376"/>
              <a:ext cx="3657600" cy="297517"/>
            </a:xfrm>
            <a:prstGeom prst="rect">
              <a:avLst/>
            </a:prstGeom>
            <a:noFill/>
            <a:ln w="12700">
              <a:solidFill>
                <a:srgbClr val="0033CC"/>
              </a:solidFill>
              <a:miter lim="800000"/>
            </a:ln>
            <a:extLst>
              <a:ext uri="{909E8E84-426E-40DD-AFC4-6F175D3DCCD1}">
                <a14:hiddenFill xmlns:a14="http://schemas.microsoft.com/office/drawing/2010/main">
                  <a:solidFill>
                    <a:srgbClr val="FFFFFF"/>
                  </a:solidFill>
                </a14:hiddenFill>
              </a:ext>
            </a:extLst>
          </p:spPr>
          <p:txBody>
            <a:bodyPr lIns="63500" tIns="25400" rIns="63500" bIns="25400"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70672" name="Line 51"/>
            <p:cNvSpPr>
              <a:spLocks noChangeShapeType="1"/>
            </p:cNvSpPr>
            <p:nvPr/>
          </p:nvSpPr>
          <p:spPr bwMode="auto">
            <a:xfrm>
              <a:off x="2118588" y="3150232"/>
              <a:ext cx="0" cy="393445"/>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70673" name="Text Box 52"/>
            <p:cNvSpPr txBox="1">
              <a:spLocks noChangeArrowheads="1"/>
            </p:cNvSpPr>
            <p:nvPr/>
          </p:nvSpPr>
          <p:spPr bwMode="auto">
            <a:xfrm>
              <a:off x="1351826" y="3210013"/>
              <a:ext cx="668338" cy="386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200">
                  <a:solidFill>
                    <a:schemeClr val="accent2"/>
                  </a:solidFill>
                </a:rPr>
                <a:t>40</a:t>
              </a:r>
              <a:endParaRPr lang="en-US" altLang="zh-CN" sz="2200">
                <a:solidFill>
                  <a:schemeClr val="accent2"/>
                </a:solidFill>
              </a:endParaRPr>
            </a:p>
          </p:txBody>
        </p:sp>
        <p:sp>
          <p:nvSpPr>
            <p:cNvPr id="70674" name="Line 53"/>
            <p:cNvSpPr>
              <a:spLocks noChangeShapeType="1"/>
            </p:cNvSpPr>
            <p:nvPr/>
          </p:nvSpPr>
          <p:spPr bwMode="auto">
            <a:xfrm>
              <a:off x="2534513" y="3164135"/>
              <a:ext cx="0" cy="393445"/>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70675" name="Text Box 54"/>
            <p:cNvSpPr txBox="1">
              <a:spLocks noChangeArrowheads="1"/>
            </p:cNvSpPr>
            <p:nvPr/>
          </p:nvSpPr>
          <p:spPr bwMode="auto">
            <a:xfrm>
              <a:off x="2139226" y="3212794"/>
              <a:ext cx="522288"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200">
                  <a:solidFill>
                    <a:schemeClr val="accent2"/>
                  </a:solidFill>
                </a:rPr>
                <a:t>1</a:t>
              </a:r>
              <a:endParaRPr lang="en-US" altLang="zh-CN" sz="2200">
                <a:solidFill>
                  <a:schemeClr val="accent2"/>
                </a:solidFill>
              </a:endParaRPr>
            </a:p>
          </p:txBody>
        </p:sp>
        <p:sp>
          <p:nvSpPr>
            <p:cNvPr id="70676" name="Text Box 55"/>
            <p:cNvSpPr txBox="1">
              <a:spLocks noChangeArrowheads="1"/>
            </p:cNvSpPr>
            <p:nvPr/>
          </p:nvSpPr>
          <p:spPr bwMode="auto">
            <a:xfrm>
              <a:off x="2590076" y="3223916"/>
              <a:ext cx="522288" cy="38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200">
                  <a:solidFill>
                    <a:schemeClr val="accent2"/>
                  </a:solidFill>
                </a:rPr>
                <a:t>2</a:t>
              </a:r>
              <a:endParaRPr lang="en-US" altLang="zh-CN" sz="2200">
                <a:solidFill>
                  <a:schemeClr val="accent2"/>
                </a:solidFill>
              </a:endParaRPr>
            </a:p>
          </p:txBody>
        </p:sp>
        <p:sp>
          <p:nvSpPr>
            <p:cNvPr id="70677" name="Line 56"/>
            <p:cNvSpPr>
              <a:spLocks noChangeShapeType="1"/>
            </p:cNvSpPr>
            <p:nvPr/>
          </p:nvSpPr>
          <p:spPr bwMode="auto">
            <a:xfrm>
              <a:off x="2993301" y="3165525"/>
              <a:ext cx="0" cy="393445"/>
            </a:xfrm>
            <a:prstGeom prst="line">
              <a:avLst/>
            </a:prstGeom>
            <a:noFill/>
            <a:ln w="12700">
              <a:solidFill>
                <a:srgbClr val="0033CC"/>
              </a:solidFill>
              <a:round/>
            </a:ln>
            <a:extLst>
              <a:ext uri="{909E8E84-426E-40DD-AFC4-6F175D3DCCD1}">
                <a14:hiddenFill xmlns:a14="http://schemas.microsoft.com/office/drawing/2010/main">
                  <a:noFill/>
                </a14:hiddenFill>
              </a:ext>
            </a:extLst>
          </p:spPr>
          <p:txBody>
            <a:bodyPr wrap="none" lIns="63500" tIns="25400" rIns="63500" bIns="25400">
              <a:spAutoFit/>
            </a:bodyPr>
            <a:lstStyle/>
            <a:p>
              <a:endParaRPr lang="zh-CN" altLang="en-US"/>
            </a:p>
          </p:txBody>
        </p:sp>
        <p:sp>
          <p:nvSpPr>
            <p:cNvPr id="70678" name="Text Box 57"/>
            <p:cNvSpPr txBox="1">
              <a:spLocks noChangeArrowheads="1"/>
            </p:cNvSpPr>
            <p:nvPr/>
          </p:nvSpPr>
          <p:spPr bwMode="auto">
            <a:xfrm>
              <a:off x="3163163" y="3221136"/>
              <a:ext cx="1684338" cy="386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2200">
                  <a:solidFill>
                    <a:srgbClr val="FF0000"/>
                  </a:solidFill>
                </a:rPr>
                <a:t>45 23 01 00</a:t>
              </a:r>
              <a:endParaRPr lang="en-US" altLang="zh-CN" sz="2200">
                <a:solidFill>
                  <a:srgbClr val="FF0000"/>
                </a:solidFill>
              </a:endParaRPr>
            </a:p>
          </p:txBody>
        </p:sp>
      </p:grpSp>
      <p:grpSp>
        <p:nvGrpSpPr>
          <p:cNvPr id="4" name="Group 58"/>
          <p:cNvGrpSpPr/>
          <p:nvPr/>
        </p:nvGrpSpPr>
        <p:grpSpPr bwMode="auto">
          <a:xfrm>
            <a:off x="6650489" y="2887347"/>
            <a:ext cx="1187450" cy="1920875"/>
            <a:chOff x="2947" y="3206"/>
            <a:chExt cx="748" cy="1210"/>
          </a:xfrm>
        </p:grpSpPr>
        <p:sp>
          <p:nvSpPr>
            <p:cNvPr id="70669" name="Rectangle 59"/>
            <p:cNvSpPr>
              <a:spLocks noChangeArrowheads="1"/>
            </p:cNvSpPr>
            <p:nvPr/>
          </p:nvSpPr>
          <p:spPr bwMode="auto">
            <a:xfrm>
              <a:off x="3381" y="3206"/>
              <a:ext cx="314"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2200">
                  <a:solidFill>
                    <a:srgbClr val="FF0000"/>
                  </a:solidFill>
                </a:rPr>
                <a:t>00</a:t>
              </a:r>
              <a:endParaRPr lang="en-US" altLang="zh-CN" sz="2200">
                <a:solidFill>
                  <a:srgbClr val="FF0000"/>
                </a:solidFill>
              </a:endParaRPr>
            </a:p>
            <a:p>
              <a:pPr>
                <a:lnSpc>
                  <a:spcPct val="90000"/>
                </a:lnSpc>
                <a:spcBef>
                  <a:spcPct val="0"/>
                </a:spcBef>
                <a:buFontTx/>
                <a:buNone/>
              </a:pPr>
              <a:r>
                <a:rPr lang="en-US" altLang="zh-CN" sz="2200">
                  <a:solidFill>
                    <a:srgbClr val="FF0000"/>
                  </a:solidFill>
                </a:rPr>
                <a:t>01</a:t>
              </a:r>
              <a:endParaRPr lang="en-US" altLang="zh-CN" sz="2200">
                <a:solidFill>
                  <a:srgbClr val="FF0000"/>
                </a:solidFill>
              </a:endParaRPr>
            </a:p>
            <a:p>
              <a:pPr>
                <a:lnSpc>
                  <a:spcPct val="90000"/>
                </a:lnSpc>
                <a:spcBef>
                  <a:spcPct val="0"/>
                </a:spcBef>
                <a:buFontTx/>
                <a:buNone/>
              </a:pPr>
              <a:r>
                <a:rPr lang="en-US" altLang="zh-CN" sz="2200">
                  <a:solidFill>
                    <a:srgbClr val="FF0000"/>
                  </a:solidFill>
                </a:rPr>
                <a:t>23</a:t>
              </a:r>
              <a:endParaRPr lang="en-US" altLang="zh-CN" sz="2200">
                <a:solidFill>
                  <a:srgbClr val="FF0000"/>
                </a:solidFill>
              </a:endParaRPr>
            </a:p>
            <a:p>
              <a:pPr>
                <a:lnSpc>
                  <a:spcPct val="90000"/>
                </a:lnSpc>
                <a:spcBef>
                  <a:spcPct val="0"/>
                </a:spcBef>
                <a:buFontTx/>
                <a:buNone/>
              </a:pPr>
              <a:r>
                <a:rPr lang="en-US" altLang="zh-CN" sz="2200">
                  <a:solidFill>
                    <a:srgbClr val="FF0000"/>
                  </a:solidFill>
                </a:rPr>
                <a:t>45</a:t>
              </a:r>
              <a:endParaRPr lang="en-US" altLang="zh-CN" sz="2200">
                <a:solidFill>
                  <a:srgbClr val="FF0000"/>
                </a:solidFill>
              </a:endParaRPr>
            </a:p>
            <a:p>
              <a:pPr>
                <a:lnSpc>
                  <a:spcPct val="90000"/>
                </a:lnSpc>
                <a:spcBef>
                  <a:spcPct val="0"/>
                </a:spcBef>
                <a:buFontTx/>
                <a:buNone/>
              </a:pPr>
              <a:r>
                <a:rPr lang="en-US" altLang="zh-CN" sz="2200"/>
                <a:t>12</a:t>
              </a:r>
              <a:endParaRPr lang="en-US" altLang="zh-CN" sz="2200"/>
            </a:p>
            <a:p>
              <a:pPr>
                <a:lnSpc>
                  <a:spcPct val="90000"/>
                </a:lnSpc>
                <a:spcBef>
                  <a:spcPct val="0"/>
                </a:spcBef>
                <a:buFontTx/>
                <a:buNone/>
              </a:pPr>
              <a:r>
                <a:rPr lang="en-US" altLang="zh-CN" sz="2200"/>
                <a:t>40</a:t>
              </a:r>
              <a:endParaRPr lang="en-US" altLang="zh-CN" sz="2200"/>
            </a:p>
          </p:txBody>
        </p:sp>
        <p:sp>
          <p:nvSpPr>
            <p:cNvPr id="70670" name="Line 60"/>
            <p:cNvSpPr>
              <a:spLocks noChangeShapeType="1"/>
            </p:cNvSpPr>
            <p:nvPr/>
          </p:nvSpPr>
          <p:spPr bwMode="auto">
            <a:xfrm>
              <a:off x="2947" y="3597"/>
              <a:ext cx="434" cy="31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65"/>
          <p:cNvGrpSpPr/>
          <p:nvPr/>
        </p:nvGrpSpPr>
        <p:grpSpPr bwMode="auto">
          <a:xfrm>
            <a:off x="7742239" y="2536826"/>
            <a:ext cx="828675" cy="2297113"/>
            <a:chOff x="3731" y="2172"/>
            <a:chExt cx="479" cy="1447"/>
          </a:xfrm>
        </p:grpSpPr>
        <p:sp>
          <p:nvSpPr>
            <p:cNvPr id="70667" name="Rectangle 38"/>
            <p:cNvSpPr>
              <a:spLocks noChangeArrowheads="1"/>
            </p:cNvSpPr>
            <p:nvPr/>
          </p:nvSpPr>
          <p:spPr bwMode="auto">
            <a:xfrm>
              <a:off x="3731" y="2409"/>
              <a:ext cx="470"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2200">
                  <a:solidFill>
                    <a:schemeClr val="accent2"/>
                  </a:solidFill>
                </a:rPr>
                <a:t>1005</a:t>
              </a:r>
              <a:endParaRPr lang="en-US" altLang="zh-CN" sz="2200">
                <a:solidFill>
                  <a:schemeClr val="accent2"/>
                </a:solidFill>
              </a:endParaRPr>
            </a:p>
            <a:p>
              <a:pPr>
                <a:lnSpc>
                  <a:spcPct val="90000"/>
                </a:lnSpc>
                <a:spcBef>
                  <a:spcPct val="0"/>
                </a:spcBef>
                <a:buFontTx/>
                <a:buNone/>
              </a:pPr>
              <a:r>
                <a:rPr lang="en-US" altLang="zh-CN" sz="2200">
                  <a:solidFill>
                    <a:schemeClr val="accent2"/>
                  </a:solidFill>
                </a:rPr>
                <a:t>1004</a:t>
              </a:r>
              <a:endParaRPr lang="en-US" altLang="zh-CN" sz="2200">
                <a:solidFill>
                  <a:schemeClr val="accent2"/>
                </a:solidFill>
              </a:endParaRPr>
            </a:p>
            <a:p>
              <a:pPr>
                <a:lnSpc>
                  <a:spcPct val="90000"/>
                </a:lnSpc>
                <a:spcBef>
                  <a:spcPct val="0"/>
                </a:spcBef>
                <a:buFontTx/>
                <a:buNone/>
              </a:pPr>
              <a:r>
                <a:rPr lang="en-US" altLang="zh-CN" sz="2200">
                  <a:solidFill>
                    <a:schemeClr val="accent2"/>
                  </a:solidFill>
                </a:rPr>
                <a:t>1003</a:t>
              </a:r>
              <a:endParaRPr lang="en-US" altLang="zh-CN" sz="2200">
                <a:solidFill>
                  <a:schemeClr val="accent2"/>
                </a:solidFill>
              </a:endParaRPr>
            </a:p>
            <a:p>
              <a:pPr>
                <a:lnSpc>
                  <a:spcPct val="90000"/>
                </a:lnSpc>
                <a:spcBef>
                  <a:spcPct val="0"/>
                </a:spcBef>
                <a:buFontTx/>
                <a:buNone/>
              </a:pPr>
              <a:r>
                <a:rPr lang="zh-CN" altLang="en-US" sz="2200">
                  <a:solidFill>
                    <a:schemeClr val="accent2"/>
                  </a:solidFill>
                </a:rPr>
                <a:t>100</a:t>
              </a:r>
              <a:r>
                <a:rPr lang="en-US" altLang="zh-CN" sz="2200">
                  <a:solidFill>
                    <a:schemeClr val="accent2"/>
                  </a:solidFill>
                </a:rPr>
                <a:t>2</a:t>
              </a:r>
              <a:endParaRPr lang="en-US" altLang="zh-CN" sz="2200">
                <a:solidFill>
                  <a:schemeClr val="accent2"/>
                </a:solidFill>
              </a:endParaRPr>
            </a:p>
            <a:p>
              <a:pPr>
                <a:lnSpc>
                  <a:spcPct val="90000"/>
                </a:lnSpc>
                <a:spcBef>
                  <a:spcPct val="0"/>
                </a:spcBef>
                <a:buFontTx/>
                <a:buNone/>
              </a:pPr>
              <a:r>
                <a:rPr lang="en-US" altLang="zh-CN" sz="2200">
                  <a:solidFill>
                    <a:schemeClr val="accent2"/>
                  </a:solidFill>
                </a:rPr>
                <a:t>1001</a:t>
              </a:r>
              <a:endParaRPr lang="en-US" altLang="zh-CN" sz="2200">
                <a:solidFill>
                  <a:schemeClr val="accent2"/>
                </a:solidFill>
              </a:endParaRPr>
            </a:p>
            <a:p>
              <a:pPr>
                <a:lnSpc>
                  <a:spcPct val="90000"/>
                </a:lnSpc>
                <a:spcBef>
                  <a:spcPct val="0"/>
                </a:spcBef>
                <a:buFontTx/>
                <a:buNone/>
              </a:pPr>
              <a:r>
                <a:rPr lang="en-US" altLang="zh-CN" sz="2200">
                  <a:solidFill>
                    <a:schemeClr val="accent2"/>
                  </a:solidFill>
                </a:rPr>
                <a:t>1000</a:t>
              </a:r>
              <a:endParaRPr lang="en-US" altLang="zh-CN" sz="2200">
                <a:solidFill>
                  <a:schemeClr val="accent2"/>
                </a:solidFill>
              </a:endParaRPr>
            </a:p>
          </p:txBody>
        </p:sp>
        <p:sp>
          <p:nvSpPr>
            <p:cNvPr id="70668" name="Text Box 64"/>
            <p:cNvSpPr txBox="1">
              <a:spLocks noChangeArrowheads="1"/>
            </p:cNvSpPr>
            <p:nvPr/>
          </p:nvSpPr>
          <p:spPr bwMode="auto">
            <a:xfrm>
              <a:off x="3741" y="2172"/>
              <a:ext cx="4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endParaRPr lang="zh-CN" altLang="en-US" sz="2200">
                <a:latin typeface="Times New Roman" panose="02020603050405020304" pitchFamily="18" charset="0"/>
              </a:endParaRPr>
            </a:p>
          </p:txBody>
        </p:sp>
      </p:grpSp>
      <p:sp>
        <p:nvSpPr>
          <p:cNvPr id="521251" name="Text Box 35"/>
          <p:cNvSpPr txBox="1">
            <a:spLocks noChangeArrowheads="1"/>
          </p:cNvSpPr>
          <p:nvPr/>
        </p:nvSpPr>
        <p:spPr bwMode="auto">
          <a:xfrm>
            <a:off x="7767639" y="1281114"/>
            <a:ext cx="32969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CA" sz="2200">
                <a:solidFill>
                  <a:srgbClr val="0033CC"/>
                </a:solidFill>
                <a:latin typeface="微软雅黑" panose="020B0503020204020204" pitchFamily="34" charset="-122"/>
                <a:ea typeface="微软雅黑" panose="020B0503020204020204" pitchFamily="34" charset="-122"/>
              </a:rPr>
              <a:t>假设</a:t>
            </a:r>
            <a:r>
              <a:rPr lang="zh-CN" altLang="en-US" sz="2200">
                <a:solidFill>
                  <a:srgbClr val="0033CC"/>
                </a:solidFill>
                <a:latin typeface="微软雅黑" panose="020B0503020204020204" pitchFamily="34" charset="-122"/>
                <a:ea typeface="微软雅黑" panose="020B0503020204020204" pitchFamily="34" charset="-122"/>
              </a:rPr>
              <a:t>指令地址为</a:t>
            </a:r>
            <a:r>
              <a:rPr lang="en-US" altLang="zh-CN" sz="2200">
                <a:solidFill>
                  <a:srgbClr val="0033CC"/>
                </a:solidFill>
                <a:latin typeface="微软雅黑" panose="020B0503020204020204" pitchFamily="34" charset="-122"/>
                <a:ea typeface="微软雅黑" panose="020B0503020204020204" pitchFamily="34" charset="-122"/>
              </a:rPr>
              <a:t>1000</a:t>
            </a:r>
            <a:endParaRPr lang="en-US" altLang="zh-CN" sz="2200">
              <a:solidFill>
                <a:srgbClr val="0033CC"/>
              </a:solidFill>
              <a:latin typeface="微软雅黑" panose="020B0503020204020204" pitchFamily="34" charset="-122"/>
              <a:ea typeface="微软雅黑" panose="020B0503020204020204" pitchFamily="34" charset="-122"/>
            </a:endParaRPr>
          </a:p>
        </p:txBody>
      </p:sp>
      <p:sp>
        <p:nvSpPr>
          <p:cNvPr id="7" name="矩形 6"/>
          <p:cNvSpPr>
            <a:spLocks noChangeArrowheads="1"/>
          </p:cNvSpPr>
          <p:nvPr/>
        </p:nvSpPr>
        <p:spPr bwMode="auto">
          <a:xfrm>
            <a:off x="1763713" y="5102226"/>
            <a:ext cx="82359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ts val="600"/>
              </a:spcBef>
              <a:buNone/>
            </a:pPr>
            <a:r>
              <a:rPr lang="zh-CN" altLang="en-US" sz="2000" dirty="0">
                <a:latin typeface="微软雅黑" panose="020B0503020204020204" pitchFamily="34" charset="-122"/>
                <a:ea typeface="微软雅黑" panose="020B0503020204020204" pitchFamily="34" charset="-122"/>
              </a:rPr>
              <a:t>以下</a:t>
            </a:r>
            <a:r>
              <a:rPr lang="en-US" altLang="zh-CN" sz="2000" dirty="0">
                <a:latin typeface="微软雅黑" panose="020B0503020204020204" pitchFamily="34" charset="-122"/>
                <a:ea typeface="微软雅黑" panose="020B0503020204020204" pitchFamily="34" charset="-122"/>
              </a:rPr>
              <a:t>IA-32</a:t>
            </a:r>
            <a:r>
              <a:rPr lang="zh-CN" altLang="en-US" sz="2000" dirty="0">
                <a:latin typeface="微软雅黑" panose="020B0503020204020204" pitchFamily="34" charset="-122"/>
                <a:ea typeface="微软雅黑" panose="020B0503020204020204" pitchFamily="34" charset="-122"/>
              </a:rPr>
              <a:t>架构指令中，偏移量</a:t>
            </a:r>
            <a:r>
              <a:rPr lang="zh-CN" altLang="en-US" sz="2000" dirty="0">
                <a:solidFill>
                  <a:srgbClr val="FF0000"/>
                </a:solidFill>
                <a:latin typeface="微软雅黑" panose="020B0503020204020204" pitchFamily="34" charset="-122"/>
                <a:ea typeface="微软雅黑" panose="020B0503020204020204" pitchFamily="34" charset="-122"/>
              </a:rPr>
              <a:t>（红字处）</a:t>
            </a:r>
            <a:r>
              <a:rPr lang="zh-CN" altLang="en-US" sz="2000" dirty="0">
                <a:latin typeface="微软雅黑" panose="020B0503020204020204" pitchFamily="34" charset="-122"/>
                <a:ea typeface="微软雅黑" panose="020B0503020204020204" pitchFamily="34" charset="-122"/>
              </a:rPr>
              <a:t>的值为多少？</a:t>
            </a:r>
            <a:endParaRPr lang="en-US" altLang="zh-CN" sz="2000" dirty="0">
              <a:latin typeface="微软雅黑" panose="020B0503020204020204" pitchFamily="34" charset="-122"/>
              <a:ea typeface="微软雅黑" panose="020B0503020204020204" pitchFamily="34" charset="-122"/>
            </a:endParaRPr>
          </a:p>
          <a:p>
            <a:pPr>
              <a:lnSpc>
                <a:spcPct val="100000"/>
              </a:lnSpc>
              <a:spcBef>
                <a:spcPts val="600"/>
              </a:spcBef>
              <a:buNone/>
            </a:pPr>
            <a:r>
              <a:rPr lang="en-US" altLang="zh-CN" dirty="0"/>
              <a:t>80483d0: 89 85 </a:t>
            </a:r>
            <a:r>
              <a:rPr lang="en-US" altLang="zh-CN" dirty="0">
                <a:solidFill>
                  <a:srgbClr val="FF0000"/>
                </a:solidFill>
              </a:rPr>
              <a:t>a0 </a:t>
            </a:r>
            <a:r>
              <a:rPr lang="en-US" altLang="zh-CN" dirty="0" err="1">
                <a:solidFill>
                  <a:srgbClr val="FF0000"/>
                </a:solidFill>
              </a:rPr>
              <a:t>fe</a:t>
            </a:r>
            <a:r>
              <a:rPr lang="en-US" altLang="zh-CN" dirty="0">
                <a:solidFill>
                  <a:srgbClr val="FF0000"/>
                </a:solidFill>
              </a:rPr>
              <a:t> </a:t>
            </a:r>
            <a:r>
              <a:rPr lang="en-US" altLang="zh-CN" dirty="0" err="1">
                <a:solidFill>
                  <a:srgbClr val="FF0000"/>
                </a:solidFill>
              </a:rPr>
              <a:t>ff</a:t>
            </a:r>
            <a:r>
              <a:rPr lang="en-US" altLang="zh-CN" dirty="0">
                <a:solidFill>
                  <a:srgbClr val="FF0000"/>
                </a:solidFill>
              </a:rPr>
              <a:t> </a:t>
            </a:r>
            <a:r>
              <a:rPr lang="en-US" altLang="zh-CN" dirty="0" err="1">
                <a:solidFill>
                  <a:srgbClr val="FF0000"/>
                </a:solidFill>
              </a:rPr>
              <a:t>ff</a:t>
            </a:r>
            <a:endParaRPr lang="zh-CN" altLang="en-US" dirty="0"/>
          </a:p>
        </p:txBody>
      </p:sp>
      <p:sp>
        <p:nvSpPr>
          <p:cNvPr id="3" name="文本框 2"/>
          <p:cNvSpPr txBox="1"/>
          <p:nvPr/>
        </p:nvSpPr>
        <p:spPr>
          <a:xfrm>
            <a:off x="5735960" y="5949951"/>
            <a:ext cx="4536504" cy="752514"/>
          </a:xfrm>
          <a:prstGeom prst="rect">
            <a:avLst/>
          </a:prstGeom>
          <a:noFill/>
        </p:spPr>
        <p:txBody>
          <a:bodyPr wrap="square" rtlCol="0">
            <a:spAutoFit/>
          </a:bodyPr>
          <a:lstStyle/>
          <a:p>
            <a:pPr>
              <a:buNone/>
            </a:pPr>
            <a:r>
              <a:rPr lang="en-US" altLang="zh-CN" sz="2400" dirty="0" err="1"/>
              <a:t>mov</a:t>
            </a:r>
            <a:r>
              <a:rPr lang="en-US" altLang="zh-CN" sz="2400" dirty="0"/>
              <a:t> %</a:t>
            </a:r>
            <a:r>
              <a:rPr lang="en-US" altLang="zh-CN" sz="2400" dirty="0" err="1"/>
              <a:t>eax</a:t>
            </a:r>
            <a:r>
              <a:rPr lang="en-US" altLang="zh-CN" sz="2400" dirty="0"/>
              <a:t>, 0xfffffea0(%</a:t>
            </a:r>
            <a:r>
              <a:rPr lang="en-US" altLang="zh-CN" sz="2400" dirty="0" err="1"/>
              <a:t>ebp</a:t>
            </a:r>
            <a:r>
              <a:rPr lang="en-US" altLang="zh-CN" sz="2400" dirty="0"/>
              <a:t>)</a:t>
            </a:r>
            <a:endParaRPr lang="zh-CN" altLang="en-US" sz="24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114"/>
                                        </p:tgtEl>
                                        <p:attrNameLst>
                                          <p:attrName>style.visibility</p:attrName>
                                        </p:attrNameLst>
                                      </p:cBhvr>
                                      <p:to>
                                        <p:strVal val="visible"/>
                                      </p:to>
                                    </p:set>
                                    <p:animEffect transition="in" filter="blinds(horizontal)">
                                      <p:cBhvr>
                                        <p:cTn id="7" dur="500"/>
                                        <p:tgtEl>
                                          <p:spTgt spid="4731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51"/>
                                        </p:tgtEl>
                                        <p:attrNameLst>
                                          <p:attrName>style.visibility</p:attrName>
                                        </p:attrNameLst>
                                      </p:cBhvr>
                                      <p:to>
                                        <p:strVal val="visible"/>
                                      </p:to>
                                    </p:set>
                                    <p:animEffect transition="in" filter="blinds(horizontal)">
                                      <p:cBhvr>
                                        <p:cTn id="12" dur="500"/>
                                        <p:tgtEl>
                                          <p:spTgt spid="521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3116">
                                            <p:txEl>
                                              <p:pRg st="0" end="0"/>
                                            </p:txEl>
                                          </p:spTgt>
                                        </p:tgtEl>
                                        <p:attrNameLst>
                                          <p:attrName>style.visibility</p:attrName>
                                        </p:attrNameLst>
                                      </p:cBhvr>
                                      <p:to>
                                        <p:strVal val="visible"/>
                                      </p:to>
                                    </p:set>
                                    <p:animEffect transition="in" filter="blinds(horizontal)">
                                      <p:cBhvr>
                                        <p:cTn id="17" dur="500"/>
                                        <p:tgtEl>
                                          <p:spTgt spid="4731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3116">
                                            <p:txEl>
                                              <p:pRg st="1" end="1"/>
                                            </p:txEl>
                                          </p:spTgt>
                                        </p:tgtEl>
                                        <p:attrNameLst>
                                          <p:attrName>style.visibility</p:attrName>
                                        </p:attrNameLst>
                                      </p:cBhvr>
                                      <p:to>
                                        <p:strVal val="visible"/>
                                      </p:to>
                                    </p:set>
                                    <p:animEffect transition="in" filter="blinds(horizontal)">
                                      <p:cBhvr>
                                        <p:cTn id="22" dur="500"/>
                                        <p:tgtEl>
                                          <p:spTgt spid="4731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randombar(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randombar(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1000"/>
                                        <p:tgtEl>
                                          <p:spTgt spid="3"/>
                                        </p:tgtEl>
                                      </p:cBhvr>
                                    </p:animEffect>
                                    <p:anim calcmode="lin" valueType="num">
                                      <p:cBhvr>
                                        <p:cTn id="48" dur="1000" fill="hold"/>
                                        <p:tgtEl>
                                          <p:spTgt spid="3"/>
                                        </p:tgtEl>
                                        <p:attrNameLst>
                                          <p:attrName>ppt_x</p:attrName>
                                        </p:attrNameLst>
                                      </p:cBhvr>
                                      <p:tavLst>
                                        <p:tav tm="0">
                                          <p:val>
                                            <p:strVal val="#ppt_x"/>
                                          </p:val>
                                        </p:tav>
                                        <p:tav tm="100000">
                                          <p:val>
                                            <p:strVal val="#ppt_x"/>
                                          </p:val>
                                        </p:tav>
                                      </p:tavLst>
                                    </p:anim>
                                    <p:anim calcmode="lin" valueType="num">
                                      <p:cBhvr>
                                        <p:cTn id="4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4" grpId="0"/>
      <p:bldP spid="521251" grpId="0"/>
      <p:bldP spid="7"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263352" y="116632"/>
            <a:ext cx="8229600" cy="533288"/>
          </a:xfrm>
        </p:spPr>
        <p:txBody>
          <a:bodyPr vert="horz" wrap="square" lIns="63500" tIns="25400" rIns="63500" bIns="25400" numCol="1" anchor="t" anchorCtr="0" compatLnSpc="1">
            <a:spAutoFit/>
          </a:bodyPr>
          <a:lstStyle/>
          <a:p>
            <a:r>
              <a:rPr lang="en-US" altLang="zh-CN" sz="3600" dirty="0">
                <a:ea typeface="宋体" panose="02010600030101010101" pitchFamily="2" charset="-122"/>
              </a:rPr>
              <a:t>C</a:t>
            </a:r>
            <a:r>
              <a:rPr lang="zh-CN" altLang="en-US" sz="3600" dirty="0">
                <a:ea typeface="宋体" panose="02010600030101010101" pitchFamily="2" charset="-122"/>
              </a:rPr>
              <a:t>语言程序中位运算</a:t>
            </a:r>
            <a:endParaRPr lang="zh-CN" altLang="en-US" sz="3600" dirty="0">
              <a:ea typeface="宋体" panose="02010600030101010101" pitchFamily="2" charset="-122"/>
            </a:endParaRPr>
          </a:p>
        </p:txBody>
      </p:sp>
      <p:sp>
        <p:nvSpPr>
          <p:cNvPr id="393219" name="Rectangle 3"/>
          <p:cNvSpPr>
            <a:spLocks noGrp="1" noChangeArrowheads="1"/>
          </p:cNvSpPr>
          <p:nvPr>
            <p:ph type="body" idx="4294967295"/>
          </p:nvPr>
        </p:nvSpPr>
        <p:spPr>
          <a:xfrm>
            <a:off x="695400" y="908050"/>
            <a:ext cx="9923388" cy="5792788"/>
          </a:xfrm>
        </p:spPr>
        <p:txBody>
          <a:bodyPr vert="horz" wrap="square" lIns="63500" tIns="25400" rIns="63500" bIns="25400" numCol="1" anchor="t" anchorCtr="0" compatLnSpc="1">
            <a:spAutoFit/>
          </a:bodyPr>
          <a:lstStyle/>
          <a:p>
            <a:pPr marL="203200" indent="-203200">
              <a:lnSpc>
                <a:spcPct val="100000"/>
              </a:lnSpc>
              <a:spcBef>
                <a:spcPts val="600"/>
              </a:spcBef>
            </a:pPr>
            <a:r>
              <a:rPr lang="zh-CN" altLang="en-US" sz="2200" dirty="0">
                <a:latin typeface="微软雅黑" panose="020B0503020204020204" pitchFamily="34" charset="-122"/>
                <a:ea typeface="微软雅黑" panose="020B0503020204020204" pitchFamily="34" charset="-122"/>
              </a:rPr>
              <a:t>算术运算（最基本的运算）</a:t>
            </a:r>
            <a:endParaRPr lang="zh-CN" altLang="en-US" sz="2200" dirty="0">
              <a:latin typeface="微软雅黑" panose="020B0503020204020204" pitchFamily="34" charset="-122"/>
              <a:ea typeface="微软雅黑" panose="020B0503020204020204" pitchFamily="34" charset="-122"/>
            </a:endParaRPr>
          </a:p>
          <a:p>
            <a:pPr marL="685800" lvl="1" indent="-190500">
              <a:lnSpc>
                <a:spcPct val="100000"/>
              </a:lnSpc>
              <a:spcBef>
                <a:spcPts val="600"/>
              </a:spcBef>
            </a:pPr>
            <a:r>
              <a:rPr lang="zh-CN" altLang="en-US" sz="2200" dirty="0">
                <a:latin typeface="微软雅黑" panose="020B0503020204020204" pitchFamily="34" charset="-122"/>
                <a:ea typeface="微软雅黑" panose="020B0503020204020204" pitchFamily="34" charset="-122"/>
              </a:rPr>
              <a:t>无符号数、带符号整数、浮点数的</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运算等</a:t>
            </a:r>
            <a:endParaRPr lang="zh-CN" altLang="en-US" sz="2200" dirty="0">
              <a:latin typeface="微软雅黑" panose="020B0503020204020204" pitchFamily="34" charset="-122"/>
              <a:ea typeface="微软雅黑" panose="020B0503020204020204" pitchFamily="34" charset="-122"/>
            </a:endParaRPr>
          </a:p>
          <a:p>
            <a:pPr marL="203200" indent="-2032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按位运算</a:t>
            </a:r>
            <a:endParaRPr lang="zh-CN" altLang="en-US" sz="2200" dirty="0">
              <a:latin typeface="微软雅黑" panose="020B0503020204020204" pitchFamily="34" charset="-122"/>
              <a:ea typeface="微软雅黑" panose="020B0503020204020204" pitchFamily="34" charset="-122"/>
            </a:endParaRPr>
          </a:p>
          <a:p>
            <a:pPr marL="685800" lvl="1" indent="-190500">
              <a:lnSpc>
                <a:spcPct val="100000"/>
              </a:lnSpc>
              <a:spcBef>
                <a:spcPts val="600"/>
              </a:spcBef>
            </a:pPr>
            <a:r>
              <a:rPr lang="zh-CN" altLang="en-US" sz="2200" dirty="0">
                <a:latin typeface="微软雅黑" panose="020B0503020204020204" pitchFamily="34" charset="-122"/>
                <a:ea typeface="微软雅黑" panose="020B0503020204020204" pitchFamily="34" charset="-122"/>
              </a:rPr>
              <a:t>用途</a:t>
            </a:r>
            <a:endParaRPr lang="zh-CN" altLang="en-US"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对</a:t>
            </a:r>
            <a:r>
              <a:rPr lang="zh-CN" altLang="en-US" sz="2200" dirty="0">
                <a:solidFill>
                  <a:srgbClr val="FF0066"/>
                </a:solidFill>
                <a:latin typeface="微软雅黑" panose="020B0503020204020204" pitchFamily="34" charset="-122"/>
                <a:ea typeface="微软雅黑" panose="020B0503020204020204" pitchFamily="34" charset="-122"/>
              </a:rPr>
              <a:t>位串</a:t>
            </a:r>
            <a:r>
              <a:rPr lang="zh-CN" altLang="en-US" sz="2200" dirty="0">
                <a:latin typeface="微软雅黑" panose="020B0503020204020204" pitchFamily="34" charset="-122"/>
                <a:ea typeface="微软雅黑" panose="020B0503020204020204" pitchFamily="34" charset="-122"/>
              </a:rPr>
              <a:t>实现“掩码”（</a:t>
            </a:r>
            <a:r>
              <a:rPr lang="en-US" altLang="zh-CN" sz="2200" dirty="0">
                <a:latin typeface="微软雅黑" panose="020B0503020204020204" pitchFamily="34" charset="-122"/>
                <a:ea typeface="微软雅黑" panose="020B0503020204020204" pitchFamily="34" charset="-122"/>
              </a:rPr>
              <a:t>mask</a:t>
            </a:r>
            <a:r>
              <a:rPr lang="zh-CN" altLang="en-US" sz="2200" dirty="0">
                <a:latin typeface="微软雅黑" panose="020B0503020204020204" pitchFamily="34" charset="-122"/>
                <a:ea typeface="微软雅黑" panose="020B0503020204020204" pitchFamily="34" charset="-122"/>
              </a:rPr>
              <a:t>）操作或相应的其他处理</a:t>
            </a:r>
            <a:endParaRPr lang="zh-CN" altLang="en-US"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200" dirty="0">
                <a:latin typeface="微软雅黑" panose="020B0503020204020204" pitchFamily="34" charset="-122"/>
                <a:ea typeface="微软雅黑" panose="020B0503020204020204" pitchFamily="34" charset="-122"/>
              </a:rPr>
              <a:t>（主要用于对</a:t>
            </a:r>
            <a:r>
              <a:rPr lang="zh-CN" altLang="en-US" sz="2200" dirty="0">
                <a:solidFill>
                  <a:srgbClr val="FF0066"/>
                </a:solidFill>
                <a:latin typeface="微软雅黑" panose="020B0503020204020204" pitchFamily="34" charset="-122"/>
                <a:ea typeface="微软雅黑" panose="020B0503020204020204" pitchFamily="34" charset="-122"/>
              </a:rPr>
              <a:t>多媒体数据或状态</a:t>
            </a:r>
            <a:r>
              <a:rPr lang="en-US" altLang="zh-CN" sz="2200" dirty="0">
                <a:solidFill>
                  <a:srgbClr val="FF0066"/>
                </a:solidFill>
                <a:latin typeface="微软雅黑" panose="020B0503020204020204" pitchFamily="34" charset="-122"/>
                <a:ea typeface="微软雅黑" panose="020B0503020204020204" pitchFamily="34" charset="-122"/>
              </a:rPr>
              <a:t>/</a:t>
            </a:r>
            <a:r>
              <a:rPr lang="zh-CN" altLang="en-US" sz="2200" dirty="0">
                <a:solidFill>
                  <a:srgbClr val="FF0066"/>
                </a:solidFill>
                <a:latin typeface="微软雅黑" panose="020B0503020204020204" pitchFamily="34" charset="-122"/>
                <a:ea typeface="微软雅黑" panose="020B0503020204020204" pitchFamily="34" charset="-122"/>
              </a:rPr>
              <a:t>控制信息</a:t>
            </a:r>
            <a:r>
              <a:rPr lang="zh-CN" altLang="en-US" sz="2200" dirty="0">
                <a:latin typeface="微软雅黑" panose="020B0503020204020204" pitchFamily="34" charset="-122"/>
                <a:ea typeface="微软雅黑" panose="020B0503020204020204" pitchFamily="34" charset="-122"/>
              </a:rPr>
              <a:t>进行处理）</a:t>
            </a:r>
            <a:endParaRPr lang="zh-CN" altLang="en-US" sz="2200" dirty="0">
              <a:latin typeface="微软雅黑" panose="020B0503020204020204" pitchFamily="34" charset="-122"/>
              <a:ea typeface="微软雅黑" panose="020B0503020204020204" pitchFamily="34" charset="-122"/>
            </a:endParaRPr>
          </a:p>
          <a:p>
            <a:pPr marL="685800" lvl="1" indent="-190500">
              <a:lnSpc>
                <a:spcPct val="100000"/>
              </a:lnSpc>
              <a:spcBef>
                <a:spcPts val="600"/>
              </a:spcBef>
            </a:pPr>
            <a:r>
              <a:rPr lang="zh-CN" altLang="en-US" sz="2200" dirty="0">
                <a:latin typeface="微软雅黑" panose="020B0503020204020204" pitchFamily="34" charset="-122"/>
                <a:ea typeface="微软雅黑" panose="020B0503020204020204" pitchFamily="34" charset="-122"/>
              </a:rPr>
              <a:t>操作</a:t>
            </a:r>
            <a:endParaRPr lang="zh-CN" altLang="en-US"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按位或：“</a:t>
            </a:r>
            <a:r>
              <a:rPr lang="en-US" altLang="zh-CN"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按位与：“</a:t>
            </a:r>
            <a:r>
              <a:rPr lang="en-US" altLang="zh-CN" sz="2200" dirty="0">
                <a:latin typeface="微软雅黑" panose="020B0503020204020204" pitchFamily="34" charset="-122"/>
                <a:ea typeface="微软雅黑" panose="020B0503020204020204" pitchFamily="34" charset="-122"/>
              </a:rPr>
              <a:t>&amp;”</a:t>
            </a:r>
            <a:endParaRPr lang="zh-CN" altLang="en-US"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按位取反：“</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200" dirty="0">
                <a:latin typeface="微软雅黑" panose="020B0503020204020204" pitchFamily="34" charset="-122"/>
                <a:ea typeface="微软雅黑" panose="020B0503020204020204" pitchFamily="34" charset="-122"/>
              </a:rPr>
              <a:t>按位异或：“</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200" dirty="0">
                <a:solidFill>
                  <a:srgbClr val="CC0000"/>
                </a:solidFill>
                <a:latin typeface="微软雅黑" panose="020B0503020204020204" pitchFamily="34" charset="-122"/>
                <a:ea typeface="微软雅黑" panose="020B0503020204020204" pitchFamily="34" charset="-122"/>
              </a:rPr>
              <a:t>问题：如何从</a:t>
            </a:r>
            <a:r>
              <a:rPr lang="en-US" altLang="zh-CN" sz="2200" dirty="0">
                <a:solidFill>
                  <a:srgbClr val="CC0000"/>
                </a:solidFill>
                <a:latin typeface="微软雅黑" panose="020B0503020204020204" pitchFamily="34" charset="-122"/>
                <a:ea typeface="微软雅黑" panose="020B0503020204020204" pitchFamily="34" charset="-122"/>
              </a:rPr>
              <a:t>16</a:t>
            </a:r>
            <a:r>
              <a:rPr lang="zh-CN" altLang="en-US" sz="2200" dirty="0">
                <a:solidFill>
                  <a:srgbClr val="CC0000"/>
                </a:solidFill>
                <a:latin typeface="微软雅黑" panose="020B0503020204020204" pitchFamily="34" charset="-122"/>
                <a:ea typeface="微软雅黑" panose="020B0503020204020204" pitchFamily="34" charset="-122"/>
              </a:rPr>
              <a:t>位采样数据</a:t>
            </a:r>
            <a:r>
              <a:rPr lang="en-US" altLang="zh-CN" sz="2200" dirty="0">
                <a:solidFill>
                  <a:srgbClr val="CC0000"/>
                </a:solidFill>
                <a:latin typeface="微软雅黑" panose="020B0503020204020204" pitchFamily="34" charset="-122"/>
                <a:ea typeface="微软雅黑" panose="020B0503020204020204" pitchFamily="34" charset="-122"/>
              </a:rPr>
              <a:t>y</a:t>
            </a:r>
            <a:r>
              <a:rPr lang="zh-CN" altLang="en-US" sz="2200" dirty="0">
                <a:solidFill>
                  <a:srgbClr val="CC0000"/>
                </a:solidFill>
                <a:latin typeface="微软雅黑" panose="020B0503020204020204" pitchFamily="34" charset="-122"/>
                <a:ea typeface="微软雅黑" panose="020B0503020204020204" pitchFamily="34" charset="-122"/>
              </a:rPr>
              <a:t>中提取高位字节，并使低字节为</a:t>
            </a:r>
            <a:r>
              <a:rPr lang="en-US" altLang="zh-CN" sz="2200" dirty="0">
                <a:solidFill>
                  <a:srgbClr val="CC0000"/>
                </a:solidFill>
                <a:latin typeface="微软雅黑" panose="020B0503020204020204" pitchFamily="34" charset="-122"/>
                <a:ea typeface="微软雅黑" panose="020B0503020204020204" pitchFamily="34" charset="-122"/>
              </a:rPr>
              <a:t>0</a:t>
            </a:r>
            <a:r>
              <a:rPr lang="zh-CN" altLang="en-US" sz="2200" dirty="0">
                <a:solidFill>
                  <a:srgbClr val="CC0000"/>
                </a:solidFill>
                <a:latin typeface="微软雅黑" panose="020B0503020204020204" pitchFamily="34" charset="-122"/>
                <a:ea typeface="微软雅黑" panose="020B0503020204020204" pitchFamily="34" charset="-122"/>
              </a:rPr>
              <a:t>？</a:t>
            </a:r>
            <a:endParaRPr lang="zh-CN" altLang="en-US" sz="2200" dirty="0">
              <a:solidFill>
                <a:srgbClr val="CC0000"/>
              </a:solidFill>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200" dirty="0">
                <a:latin typeface="微软雅黑" panose="020B0503020204020204" pitchFamily="34" charset="-122"/>
                <a:ea typeface="微软雅黑" panose="020B0503020204020204" pitchFamily="34" charset="-122"/>
              </a:rPr>
              <a:t>可用“</a:t>
            </a:r>
            <a:r>
              <a:rPr lang="en-US" altLang="zh-CN" sz="2200" dirty="0">
                <a:latin typeface="微软雅黑" panose="020B0503020204020204" pitchFamily="34" charset="-122"/>
                <a:ea typeface="微软雅黑" panose="020B0503020204020204" pitchFamily="34" charset="-122"/>
              </a:rPr>
              <a:t>&amp;”</a:t>
            </a:r>
            <a:r>
              <a:rPr lang="zh-CN" altLang="en-US" sz="2200" dirty="0">
                <a:latin typeface="微软雅黑" panose="020B0503020204020204" pitchFamily="34" charset="-122"/>
                <a:ea typeface="微软雅黑" panose="020B0503020204020204" pitchFamily="34" charset="-122"/>
              </a:rPr>
              <a:t>实现“掩码”操作：</a:t>
            </a:r>
            <a:r>
              <a:rPr lang="en-US" altLang="zh-CN" sz="2200" dirty="0">
                <a:latin typeface="微软雅黑" panose="020B0503020204020204" pitchFamily="34" charset="-122"/>
                <a:ea typeface="微软雅黑" panose="020B0503020204020204" pitchFamily="34" charset="-122"/>
              </a:rPr>
              <a:t>y &amp; 0xFF00</a:t>
            </a:r>
            <a:endParaRPr lang="zh-CN" altLang="en-US" sz="22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200" dirty="0">
                <a:latin typeface="微软雅黑" panose="020B0503020204020204" pitchFamily="34" charset="-122"/>
                <a:ea typeface="微软雅黑" panose="020B0503020204020204" pitchFamily="34" charset="-122"/>
              </a:rPr>
              <a:t>例如，当</a:t>
            </a:r>
            <a:r>
              <a:rPr lang="en-US" altLang="zh-CN" sz="2200" dirty="0">
                <a:latin typeface="微软雅黑" panose="020B0503020204020204" pitchFamily="34" charset="-122"/>
                <a:ea typeface="微软雅黑" panose="020B0503020204020204" pitchFamily="34" charset="-122"/>
              </a:rPr>
              <a:t>y=0x2C0B</a:t>
            </a:r>
            <a:r>
              <a:rPr lang="zh-CN" altLang="en-US" sz="2200" dirty="0">
                <a:latin typeface="微软雅黑" panose="020B0503020204020204" pitchFamily="34" charset="-122"/>
                <a:ea typeface="微软雅黑" panose="020B0503020204020204" pitchFamily="34" charset="-122"/>
              </a:rPr>
              <a:t>时，得到结果为：</a:t>
            </a:r>
            <a:r>
              <a:rPr lang="en-US" altLang="zh-CN" sz="2200" dirty="0">
                <a:latin typeface="微软雅黑" panose="020B0503020204020204" pitchFamily="34" charset="-122"/>
                <a:ea typeface="微软雅黑" panose="020B0503020204020204" pitchFamily="34" charset="-122"/>
              </a:rPr>
              <a:t>0x2C00</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219">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3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116632"/>
            <a:ext cx="8229600" cy="533288"/>
          </a:xfrm>
        </p:spPr>
        <p:txBody>
          <a:bodyPr vert="horz" wrap="square" lIns="63500" tIns="25400" rIns="63500" bIns="25400" numCol="1" anchor="t" anchorCtr="0" compatLnSpc="1">
            <a:spAutoFit/>
          </a:bodyPr>
          <a:lstStyle/>
          <a:p>
            <a:r>
              <a:rPr lang="en-US" altLang="zh-CN" sz="3600" dirty="0">
                <a:ea typeface="宋体" panose="02010600030101010101" pitchFamily="2" charset="-122"/>
              </a:rPr>
              <a:t>C</a:t>
            </a:r>
            <a:r>
              <a:rPr lang="zh-CN" altLang="en-US" sz="3600" dirty="0">
                <a:ea typeface="宋体" panose="02010600030101010101" pitchFamily="2" charset="-122"/>
              </a:rPr>
              <a:t>语言程序中的逻辑运算</a:t>
            </a:r>
            <a:endParaRPr lang="zh-CN" altLang="en-US" sz="3600" dirty="0">
              <a:ea typeface="宋体" panose="02010600030101010101" pitchFamily="2" charset="-122"/>
            </a:endParaRPr>
          </a:p>
        </p:txBody>
      </p:sp>
      <p:sp>
        <p:nvSpPr>
          <p:cNvPr id="394243" name="Rectangle 3"/>
          <p:cNvSpPr>
            <a:spLocks noGrp="1" noChangeArrowheads="1"/>
          </p:cNvSpPr>
          <p:nvPr>
            <p:ph type="body" idx="4294967295"/>
          </p:nvPr>
        </p:nvSpPr>
        <p:spPr>
          <a:xfrm>
            <a:off x="479376" y="784225"/>
            <a:ext cx="9680624" cy="5302734"/>
          </a:xfrm>
        </p:spPr>
        <p:txBody>
          <a:bodyPr vert="horz" wrap="square" lIns="63500" tIns="25400" rIns="63500" bIns="25400" numCol="1" anchor="t" anchorCtr="0" compatLnSpc="1">
            <a:spAutoFit/>
          </a:bodyPr>
          <a:lstStyle/>
          <a:p>
            <a:pPr marL="203200" indent="-203200"/>
            <a:r>
              <a:rPr lang="zh-CN" altLang="en-US" sz="2100" dirty="0">
                <a:latin typeface="微软雅黑" panose="020B0503020204020204" pitchFamily="34" charset="-122"/>
                <a:ea typeface="微软雅黑" panose="020B0503020204020204" pitchFamily="34" charset="-122"/>
              </a:rPr>
              <a:t>逻辑运算</a:t>
            </a:r>
            <a:endParaRPr lang="zh-CN" altLang="en-US" sz="2100" dirty="0">
              <a:latin typeface="微软雅黑" panose="020B0503020204020204" pitchFamily="34" charset="-122"/>
              <a:ea typeface="微软雅黑" panose="020B0503020204020204" pitchFamily="34" charset="-122"/>
            </a:endParaRPr>
          </a:p>
          <a:p>
            <a:pPr marL="685800" lvl="1" indent="-190500"/>
            <a:r>
              <a:rPr lang="zh-CN" altLang="en-US" sz="2100" dirty="0">
                <a:latin typeface="微软雅黑" panose="020B0503020204020204" pitchFamily="34" charset="-122"/>
                <a:ea typeface="微软雅黑" panose="020B0503020204020204" pitchFamily="34" charset="-122"/>
              </a:rPr>
              <a:t>用途</a:t>
            </a:r>
            <a:endParaRPr lang="zh-CN" altLang="en-US" sz="2100" dirty="0">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用于关系表达式的运算</a:t>
            </a:r>
            <a:endParaRPr lang="zh-CN" altLang="en-US" sz="2100" dirty="0">
              <a:latin typeface="微软雅黑" panose="020B0503020204020204" pitchFamily="34" charset="-122"/>
              <a:ea typeface="微软雅黑" panose="020B0503020204020204" pitchFamily="34" charset="-122"/>
            </a:endParaRPr>
          </a:p>
          <a:p>
            <a:pPr marL="1257300" lvl="2" indent="-342900">
              <a:buNone/>
            </a:pPr>
            <a:r>
              <a:rPr lang="zh-CN" altLang="en-US" sz="2100" dirty="0">
                <a:latin typeface="微软雅黑" panose="020B0503020204020204" pitchFamily="34" charset="-122"/>
                <a:ea typeface="微软雅黑" panose="020B0503020204020204" pitchFamily="34" charset="-122"/>
              </a:rPr>
              <a:t>例如，</a:t>
            </a:r>
            <a:r>
              <a:rPr lang="en-US" altLang="zh-CN" sz="2100" dirty="0">
                <a:latin typeface="微软雅黑" panose="020B0503020204020204" pitchFamily="34" charset="-122"/>
                <a:ea typeface="微软雅黑" panose="020B0503020204020204" pitchFamily="34" charset="-122"/>
              </a:rPr>
              <a:t>if </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x&gt;y </a:t>
            </a:r>
            <a:r>
              <a:rPr lang="zh-CN" altLang="en-US" sz="2100" dirty="0">
                <a:solidFill>
                  <a:srgbClr val="FF0000"/>
                </a:solidFill>
                <a:latin typeface="微软雅黑" panose="020B0503020204020204" pitchFamily="34" charset="-122"/>
                <a:ea typeface="微软雅黑" panose="020B0503020204020204" pitchFamily="34" charset="-122"/>
              </a:rPr>
              <a:t>并</a:t>
            </a:r>
            <a:r>
              <a:rPr lang="en-US" altLang="zh-CN" sz="2100" dirty="0">
                <a:latin typeface="微软雅黑" panose="020B0503020204020204" pitchFamily="34" charset="-122"/>
                <a:ea typeface="微软雅黑" panose="020B0503020204020204" pitchFamily="34" charset="-122"/>
              </a:rPr>
              <a:t> </a:t>
            </a:r>
            <a:r>
              <a:rPr lang="en-US" altLang="zh-CN" sz="2100" dirty="0" err="1">
                <a:latin typeface="微软雅黑" panose="020B0503020204020204" pitchFamily="34" charset="-122"/>
                <a:ea typeface="微软雅黑" panose="020B0503020204020204" pitchFamily="34" charset="-122"/>
              </a:rPr>
              <a:t>i</a:t>
            </a:r>
            <a:r>
              <a:rPr lang="en-US" altLang="zh-CN" sz="2100" dirty="0">
                <a:latin typeface="微软雅黑" panose="020B0503020204020204" pitchFamily="34" charset="-122"/>
                <a:ea typeface="微软雅黑" panose="020B0503020204020204" pitchFamily="34" charset="-122"/>
              </a:rPr>
              <a:t>&lt;100</a:t>
            </a:r>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then ……</a:t>
            </a:r>
            <a:r>
              <a:rPr lang="zh-CN" altLang="en-US" sz="2100" dirty="0">
                <a:latin typeface="微软雅黑" panose="020B0503020204020204" pitchFamily="34" charset="-122"/>
                <a:ea typeface="微软雅黑" panose="020B0503020204020204" pitchFamily="34" charset="-122"/>
              </a:rPr>
              <a:t>中的“并</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运算</a:t>
            </a:r>
            <a:endParaRPr lang="zh-CN" altLang="en-US" sz="2100" dirty="0">
              <a:latin typeface="微软雅黑" panose="020B0503020204020204" pitchFamily="34" charset="-122"/>
              <a:ea typeface="微软雅黑" panose="020B0503020204020204" pitchFamily="34" charset="-122"/>
            </a:endParaRPr>
          </a:p>
          <a:p>
            <a:pPr marL="685800" lvl="1" indent="-190500"/>
            <a:r>
              <a:rPr lang="zh-CN" altLang="en-US" sz="2100" dirty="0">
                <a:latin typeface="微软雅黑" panose="020B0503020204020204" pitchFamily="34" charset="-122"/>
                <a:ea typeface="微软雅黑" panose="020B0503020204020204" pitchFamily="34" charset="-122"/>
              </a:rPr>
              <a:t>操作</a:t>
            </a:r>
            <a:endParaRPr lang="zh-CN" altLang="en-US" sz="2100" dirty="0">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表示“</a:t>
            </a:r>
            <a:r>
              <a:rPr lang="en-US" altLang="zh-CN" sz="2100" dirty="0">
                <a:latin typeface="微软雅黑" panose="020B0503020204020204" pitchFamily="34" charset="-122"/>
                <a:ea typeface="微软雅黑" panose="020B0503020204020204" pitchFamily="34" charset="-122"/>
              </a:rPr>
              <a:t>OR”</a:t>
            </a:r>
            <a:r>
              <a:rPr lang="zh-CN" altLang="en-US" sz="2100" dirty="0">
                <a:latin typeface="微软雅黑" panose="020B0503020204020204" pitchFamily="34" charset="-122"/>
                <a:ea typeface="微软雅黑" panose="020B0503020204020204" pitchFamily="34" charset="-122"/>
              </a:rPr>
              <a:t>运算</a:t>
            </a:r>
            <a:endParaRPr lang="zh-CN" altLang="en-US" sz="2100" dirty="0">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&amp;&amp;”</a:t>
            </a:r>
            <a:r>
              <a:rPr lang="zh-CN" altLang="en-US" sz="2100" dirty="0">
                <a:latin typeface="微软雅黑" panose="020B0503020204020204" pitchFamily="34" charset="-122"/>
                <a:ea typeface="微软雅黑" panose="020B0503020204020204" pitchFamily="34" charset="-122"/>
              </a:rPr>
              <a:t>表示“</a:t>
            </a:r>
            <a:r>
              <a:rPr lang="en-US" altLang="zh-CN" sz="2100" dirty="0">
                <a:latin typeface="微软雅黑" panose="020B0503020204020204" pitchFamily="34" charset="-122"/>
                <a:ea typeface="微软雅黑" panose="020B0503020204020204" pitchFamily="34" charset="-122"/>
              </a:rPr>
              <a:t>AND”</a:t>
            </a:r>
            <a:r>
              <a:rPr lang="zh-CN" altLang="en-US" sz="2100" dirty="0">
                <a:latin typeface="微软雅黑" panose="020B0503020204020204" pitchFamily="34" charset="-122"/>
                <a:ea typeface="微软雅黑" panose="020B0503020204020204" pitchFamily="34" charset="-122"/>
              </a:rPr>
              <a:t>运算</a:t>
            </a:r>
            <a:endParaRPr lang="zh-CN" altLang="en-US" sz="2100" dirty="0">
              <a:latin typeface="微软雅黑" panose="020B0503020204020204" pitchFamily="34" charset="-122"/>
              <a:ea typeface="微软雅黑" panose="020B0503020204020204" pitchFamily="34" charset="-122"/>
            </a:endParaRPr>
          </a:p>
          <a:p>
            <a:pPr marL="1257300" lvl="2" indent="-342900">
              <a:buNone/>
            </a:pP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例如， </a:t>
            </a:r>
            <a:r>
              <a:rPr lang="en-US" altLang="zh-CN" sz="2100" dirty="0">
                <a:latin typeface="微软雅黑" panose="020B0503020204020204" pitchFamily="34" charset="-122"/>
                <a:ea typeface="微软雅黑" panose="020B0503020204020204" pitchFamily="34" charset="-122"/>
              </a:rPr>
              <a:t>if ((x&gt;y) &amp;&amp; (</a:t>
            </a:r>
            <a:r>
              <a:rPr lang="en-US" altLang="zh-CN" sz="2100" dirty="0" err="1">
                <a:latin typeface="微软雅黑" panose="020B0503020204020204" pitchFamily="34" charset="-122"/>
                <a:ea typeface="微软雅黑" panose="020B0503020204020204" pitchFamily="34" charset="-122"/>
              </a:rPr>
              <a:t>i</a:t>
            </a:r>
            <a:r>
              <a:rPr lang="en-US" altLang="zh-CN" sz="2100" dirty="0">
                <a:latin typeface="微软雅黑" panose="020B0503020204020204" pitchFamily="34" charset="-122"/>
                <a:ea typeface="微软雅黑" panose="020B0503020204020204" pitchFamily="34" charset="-122"/>
              </a:rPr>
              <a:t>&lt;100)) then ……</a:t>
            </a:r>
            <a:endParaRPr lang="zh-CN" altLang="en-US" sz="2100" dirty="0">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表示“</a:t>
            </a:r>
            <a:r>
              <a:rPr lang="en-US" altLang="zh-CN" sz="2100" dirty="0">
                <a:latin typeface="微软雅黑" panose="020B0503020204020204" pitchFamily="34" charset="-122"/>
                <a:ea typeface="微软雅黑" panose="020B0503020204020204" pitchFamily="34" charset="-122"/>
              </a:rPr>
              <a:t>NOT”</a:t>
            </a:r>
            <a:r>
              <a:rPr lang="zh-CN" altLang="en-US" sz="2100" dirty="0">
                <a:latin typeface="微软雅黑" panose="020B0503020204020204" pitchFamily="34" charset="-122"/>
                <a:ea typeface="微软雅黑" panose="020B0503020204020204" pitchFamily="34" charset="-122"/>
              </a:rPr>
              <a:t>运算 </a:t>
            </a:r>
            <a:endParaRPr lang="zh-CN" altLang="en-US" sz="2100" dirty="0">
              <a:latin typeface="微软雅黑" panose="020B0503020204020204" pitchFamily="34" charset="-122"/>
              <a:ea typeface="微软雅黑" panose="020B0503020204020204" pitchFamily="34" charset="-122"/>
            </a:endParaRPr>
          </a:p>
          <a:p>
            <a:pPr marL="685800" lvl="1" indent="-190500"/>
            <a:r>
              <a:rPr lang="zh-CN" altLang="en-US" sz="2100" dirty="0">
                <a:latin typeface="微软雅黑" panose="020B0503020204020204" pitchFamily="34" charset="-122"/>
                <a:ea typeface="微软雅黑" panose="020B0503020204020204" pitchFamily="34" charset="-122"/>
              </a:rPr>
              <a:t>与按位运算的差别</a:t>
            </a:r>
            <a:endParaRPr lang="zh-CN" altLang="en-US" sz="2100" dirty="0">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符号表示不同：</a:t>
            </a:r>
            <a:r>
              <a:rPr lang="en-US" altLang="zh-CN" sz="2100" dirty="0">
                <a:solidFill>
                  <a:srgbClr val="FF0000"/>
                </a:solidFill>
                <a:latin typeface="微软雅黑" panose="020B0503020204020204" pitchFamily="34" charset="-122"/>
                <a:ea typeface="微软雅黑" panose="020B0503020204020204" pitchFamily="34" charset="-122"/>
              </a:rPr>
              <a:t>&amp;</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009900"/>
                </a:solidFill>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2100" dirty="0">
                <a:solidFill>
                  <a:srgbClr val="0099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100" dirty="0">
                <a:solidFill>
                  <a:srgbClr val="FF0000"/>
                </a:solidFill>
                <a:latin typeface="微软雅黑" panose="020B0503020204020204" pitchFamily="34" charset="-122"/>
                <a:ea typeface="微软雅黑" panose="020B0503020204020204" pitchFamily="34" charset="-122"/>
              </a:rPr>
              <a:t>&amp;&amp;</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009900"/>
                </a:solidFill>
                <a:latin typeface="微软雅黑" panose="020B0503020204020204" pitchFamily="34" charset="-122"/>
                <a:ea typeface="微软雅黑" panose="020B0503020204020204" pitchFamily="34" charset="-122"/>
              </a:rPr>
              <a:t>；</a:t>
            </a:r>
            <a:r>
              <a:rPr lang="en-US" altLang="zh-CN" sz="2100" dirty="0">
                <a:solidFill>
                  <a:srgbClr val="FF0000"/>
                </a:solidFill>
                <a:latin typeface="微软雅黑" panose="020B0503020204020204" pitchFamily="34" charset="-122"/>
                <a:ea typeface="微软雅黑" panose="020B0503020204020204" pitchFamily="34" charset="-122"/>
              </a:rPr>
              <a:t>| </a:t>
            </a:r>
            <a:r>
              <a:rPr lang="zh-CN" altLang="en-US" sz="2100" dirty="0">
                <a:solidFill>
                  <a:srgbClr val="009900"/>
                </a:solidFill>
                <a:latin typeface="微软雅黑" panose="020B0503020204020204" pitchFamily="34" charset="-122"/>
                <a:ea typeface="微软雅黑" panose="020B0503020204020204" pitchFamily="34" charset="-122"/>
              </a:rPr>
              <a:t>对</a:t>
            </a:r>
            <a:r>
              <a:rPr lang="en-US" altLang="zh-CN" sz="2100" dirty="0">
                <a:solidFill>
                  <a:srgbClr val="009900"/>
                </a:solidFill>
                <a:latin typeface="微软雅黑" panose="020B0503020204020204" pitchFamily="34" charset="-122"/>
                <a:ea typeface="微软雅黑" panose="020B0503020204020204" pitchFamily="34" charset="-122"/>
              </a:rPr>
              <a:t> </a:t>
            </a:r>
            <a:r>
              <a:rPr lang="en-US" altLang="zh-CN" sz="2100" dirty="0">
                <a:solidFill>
                  <a:srgbClr val="FF0000"/>
                </a:solidFill>
                <a:latin typeface="微软雅黑" panose="020B0503020204020204" pitchFamily="34" charset="-122"/>
                <a:ea typeface="微软雅黑" panose="020B0503020204020204" pitchFamily="34" charset="-122"/>
              </a:rPr>
              <a:t>‖</a:t>
            </a:r>
            <a:r>
              <a:rPr lang="zh-CN" altLang="en-US" sz="2100" dirty="0">
                <a:solidFill>
                  <a:srgbClr val="009900"/>
                </a:solidFill>
                <a:latin typeface="微软雅黑" panose="020B0503020204020204" pitchFamily="34" charset="-122"/>
                <a:ea typeface="微软雅黑" panose="020B0503020204020204" pitchFamily="34" charset="-122"/>
              </a:rPr>
              <a:t>； </a:t>
            </a:r>
            <a:r>
              <a:rPr lang="en-US" altLang="zh-CN" sz="2100" dirty="0">
                <a:solidFill>
                  <a:srgbClr val="009900"/>
                </a:solidFill>
                <a:latin typeface="微软雅黑" panose="020B0503020204020204" pitchFamily="34" charset="-122"/>
                <a:ea typeface="微软雅黑" panose="020B0503020204020204" pitchFamily="34" charset="-122"/>
              </a:rPr>
              <a:t>……</a:t>
            </a:r>
            <a:endParaRPr lang="en-US" altLang="zh-CN" sz="2100" dirty="0">
              <a:solidFill>
                <a:srgbClr val="009900"/>
              </a:solidFill>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运算过程不同：</a:t>
            </a:r>
            <a:r>
              <a:rPr lang="zh-CN" altLang="en-US" sz="2100" dirty="0">
                <a:solidFill>
                  <a:srgbClr val="FF0000"/>
                </a:solidFill>
                <a:latin typeface="微软雅黑" panose="020B0503020204020204" pitchFamily="34" charset="-122"/>
                <a:ea typeface="微软雅黑" panose="020B0503020204020204" pitchFamily="34" charset="-122"/>
              </a:rPr>
              <a:t>按位 </a:t>
            </a:r>
            <a:r>
              <a:rPr lang="zh-CN" altLang="en-US" sz="2100" dirty="0">
                <a:solidFill>
                  <a:srgbClr val="009900"/>
                </a:solidFill>
                <a:latin typeface="微软雅黑" panose="020B0503020204020204" pitchFamily="34" charset="-122"/>
                <a:ea typeface="微软雅黑" panose="020B0503020204020204" pitchFamily="34" charset="-122"/>
              </a:rPr>
              <a:t>对</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FF0000"/>
                </a:solidFill>
                <a:latin typeface="微软雅黑" panose="020B0503020204020204" pitchFamily="34" charset="-122"/>
                <a:ea typeface="微软雅黑" panose="020B0503020204020204" pitchFamily="34" charset="-122"/>
              </a:rPr>
              <a:t>整体</a:t>
            </a:r>
            <a:endParaRPr lang="zh-CN" altLang="en-US" sz="2100" dirty="0">
              <a:solidFill>
                <a:srgbClr val="FF0000"/>
              </a:solidFill>
              <a:latin typeface="微软雅黑" panose="020B0503020204020204" pitchFamily="34" charset="-122"/>
              <a:ea typeface="微软雅黑" panose="020B0503020204020204" pitchFamily="34" charset="-122"/>
            </a:endParaRPr>
          </a:p>
          <a:p>
            <a:pPr marL="1257300" lvl="2" indent="-342900"/>
            <a:r>
              <a:rPr lang="zh-CN" altLang="en-US" sz="2100" dirty="0">
                <a:latin typeface="微软雅黑" panose="020B0503020204020204" pitchFamily="34" charset="-122"/>
                <a:ea typeface="微软雅黑" panose="020B0503020204020204" pitchFamily="34" charset="-122"/>
              </a:rPr>
              <a:t>结果类型不同：</a:t>
            </a:r>
            <a:r>
              <a:rPr lang="zh-CN" altLang="en-US" sz="2100" dirty="0">
                <a:solidFill>
                  <a:srgbClr val="FF0000"/>
                </a:solidFill>
                <a:latin typeface="微软雅黑" panose="020B0503020204020204" pitchFamily="34" charset="-122"/>
                <a:ea typeface="微软雅黑" panose="020B0503020204020204" pitchFamily="34" charset="-122"/>
              </a:rPr>
              <a:t>位串 </a:t>
            </a:r>
            <a:r>
              <a:rPr lang="zh-CN" altLang="en-US" sz="2100" dirty="0">
                <a:solidFill>
                  <a:srgbClr val="009900"/>
                </a:solidFill>
                <a:latin typeface="微软雅黑" panose="020B0503020204020204" pitchFamily="34" charset="-122"/>
                <a:ea typeface="微软雅黑" panose="020B0503020204020204" pitchFamily="34" charset="-122"/>
              </a:rPr>
              <a:t>对</a:t>
            </a:r>
            <a:r>
              <a:rPr lang="en-US" altLang="zh-CN" sz="2100" dirty="0">
                <a:solidFill>
                  <a:srgbClr val="009900"/>
                </a:solidFill>
                <a:latin typeface="微软雅黑" panose="020B0503020204020204" pitchFamily="34" charset="-122"/>
                <a:ea typeface="微软雅黑" panose="020B0503020204020204" pitchFamily="34" charset="-122"/>
              </a:rPr>
              <a:t> </a:t>
            </a:r>
            <a:r>
              <a:rPr lang="zh-CN" altLang="en-US" sz="2100" dirty="0">
                <a:solidFill>
                  <a:srgbClr val="FF0000"/>
                </a:solidFill>
                <a:latin typeface="微软雅黑" panose="020B0503020204020204" pitchFamily="34" charset="-122"/>
                <a:ea typeface="微软雅黑" panose="020B0503020204020204" pitchFamily="34" charset="-122"/>
              </a:rPr>
              <a:t>逻辑值</a:t>
            </a:r>
            <a:endParaRPr lang="en-US" altLang="zh-CN" sz="21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191344" y="293964"/>
            <a:ext cx="8229600" cy="372603"/>
          </a:xfrm>
        </p:spPr>
        <p:txBody>
          <a:bodyPr vert="horz" wrap="square" lIns="63500" tIns="25400" rIns="63500" bIns="25400" numCol="1" anchor="t" anchorCtr="0" compatLnSpc="1">
            <a:spAutoFit/>
          </a:bodyPr>
          <a:lstStyle/>
          <a:p>
            <a:r>
              <a:rPr lang="en-US" altLang="zh-CN" sz="2400" dirty="0">
                <a:ea typeface="宋体" panose="02010600030101010101" pitchFamily="2" charset="-122"/>
              </a:rPr>
              <a:t>C</a:t>
            </a:r>
            <a:r>
              <a:rPr lang="zh-CN" altLang="en-US" sz="2400" dirty="0">
                <a:ea typeface="宋体" panose="02010600030101010101" pitchFamily="2" charset="-122"/>
              </a:rPr>
              <a:t>语言程序中的移位运算</a:t>
            </a:r>
            <a:endParaRPr lang="zh-CN" altLang="en-US" sz="2400" dirty="0">
              <a:ea typeface="宋体" panose="02010600030101010101" pitchFamily="2" charset="-122"/>
            </a:endParaRPr>
          </a:p>
        </p:txBody>
      </p:sp>
      <p:sp>
        <p:nvSpPr>
          <p:cNvPr id="395267" name="Rectangle 3"/>
          <p:cNvSpPr>
            <a:spLocks noGrp="1" noChangeArrowheads="1"/>
          </p:cNvSpPr>
          <p:nvPr>
            <p:ph type="body" idx="4294967295"/>
          </p:nvPr>
        </p:nvSpPr>
        <p:spPr>
          <a:xfrm>
            <a:off x="623392" y="814389"/>
            <a:ext cx="9973171" cy="5902325"/>
          </a:xfrm>
        </p:spPr>
        <p:txBody>
          <a:bodyPr vert="horz" wrap="square" lIns="63500" tIns="25400" rIns="63500" bIns="25400" numCol="1" anchor="t" anchorCtr="0" compatLnSpc="1">
            <a:spAutoFit/>
          </a:bodyPr>
          <a:lstStyle/>
          <a:p>
            <a:pPr marL="203200" indent="-203200">
              <a:lnSpc>
                <a:spcPct val="100000"/>
              </a:lnSpc>
              <a:spcBef>
                <a:spcPts val="600"/>
              </a:spcBef>
            </a:pPr>
            <a:r>
              <a:rPr lang="zh-CN" altLang="en-US" sz="2000" dirty="0">
                <a:latin typeface="微软雅黑" panose="020B0503020204020204" pitchFamily="34" charset="-122"/>
                <a:ea typeface="微软雅黑" panose="020B0503020204020204" pitchFamily="34" charset="-122"/>
              </a:rPr>
              <a:t>移位运算</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00000"/>
              </a:lnSpc>
              <a:spcBef>
                <a:spcPts val="600"/>
              </a:spcBef>
            </a:pPr>
            <a:r>
              <a:rPr lang="zh-CN" altLang="en-US" dirty="0">
                <a:latin typeface="微软雅黑" panose="020B0503020204020204" pitchFamily="34" charset="-122"/>
                <a:ea typeface="微软雅黑" panose="020B0503020204020204" pitchFamily="34" charset="-122"/>
              </a:rPr>
              <a:t>用途</a:t>
            </a:r>
            <a:endParaRPr lang="zh-CN" altLang="en-US"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提取部分信息</a:t>
            </a:r>
            <a:endParaRPr lang="zh-CN" altLang="en-US" sz="20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扩大或缩小数值的</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倍</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00000"/>
              </a:lnSpc>
              <a:spcBef>
                <a:spcPts val="600"/>
              </a:spcBef>
            </a:pPr>
            <a:r>
              <a:rPr lang="zh-CN" altLang="en-US" dirty="0">
                <a:latin typeface="微软雅黑" panose="020B0503020204020204" pitchFamily="34" charset="-122"/>
                <a:ea typeface="微软雅黑" panose="020B0503020204020204" pitchFamily="34" charset="-122"/>
              </a:rPr>
              <a:t>操作</a:t>
            </a:r>
            <a:endParaRPr lang="zh-CN" altLang="en-US"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左移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x&lt;&lt;k;   </a:t>
            </a:r>
            <a:r>
              <a:rPr lang="zh-CN" altLang="en-US" sz="2000" dirty="0">
                <a:latin typeface="微软雅黑" panose="020B0503020204020204" pitchFamily="34" charset="-122"/>
                <a:ea typeface="微软雅黑" panose="020B0503020204020204" pitchFamily="34" charset="-122"/>
              </a:rPr>
              <a:t>右移： </a:t>
            </a:r>
            <a:r>
              <a:rPr lang="en-US" altLang="zh-CN" sz="2000" dirty="0">
                <a:latin typeface="微软雅黑" panose="020B0503020204020204" pitchFamily="34" charset="-122"/>
                <a:ea typeface="微软雅黑" panose="020B0503020204020204" pitchFamily="34" charset="-122"/>
              </a:rPr>
              <a:t>x&gt;&gt;k</a:t>
            </a:r>
            <a:endParaRPr lang="en-US" altLang="zh-CN" sz="20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语言中不区分是逻辑还是算术移位，编译器根据</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的类型确定</a:t>
            </a:r>
            <a:endParaRPr lang="en-US" altLang="zh-CN" sz="2000" dirty="0">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无符号数：逻辑左移、逻辑右移</a:t>
            </a:r>
            <a:endParaRPr lang="zh-CN" altLang="en-US" sz="2000" dirty="0">
              <a:latin typeface="微软雅黑" panose="020B0503020204020204" pitchFamily="34" charset="-122"/>
              <a:ea typeface="微软雅黑" panose="020B0503020204020204" pitchFamily="34" charset="-122"/>
            </a:endParaRPr>
          </a:p>
          <a:p>
            <a:pPr marL="1714500" lvl="3" indent="-342900">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高（低）位移出，低（高）位补</a:t>
            </a:r>
            <a:r>
              <a:rPr lang="en-US" altLang="zh-CN" sz="2000" dirty="0">
                <a:solidFill>
                  <a:srgbClr val="CC0000"/>
                </a:solidFill>
                <a:latin typeface="微软雅黑" panose="020B0503020204020204" pitchFamily="34" charset="-122"/>
                <a:ea typeface="微软雅黑" panose="020B0503020204020204" pitchFamily="34" charset="-122"/>
              </a:rPr>
              <a:t>0</a:t>
            </a:r>
            <a:r>
              <a:rPr lang="zh-CN" altLang="en-US" sz="2000" dirty="0">
                <a:solidFill>
                  <a:srgbClr val="CC0000"/>
                </a:solidFill>
                <a:latin typeface="微软雅黑" panose="020B0503020204020204" pitchFamily="34" charset="-122"/>
                <a:ea typeface="微软雅黑" panose="020B0503020204020204" pitchFamily="34" charset="-122"/>
              </a:rPr>
              <a:t>，可能溢出！</a:t>
            </a:r>
            <a:endParaRPr lang="zh-CN" altLang="en-US" sz="2000" dirty="0">
              <a:solidFill>
                <a:srgbClr val="CC0000"/>
              </a:solidFill>
              <a:latin typeface="微软雅黑" panose="020B0503020204020204" pitchFamily="34" charset="-122"/>
              <a:ea typeface="微软雅黑" panose="020B0503020204020204" pitchFamily="34" charset="-122"/>
            </a:endParaRPr>
          </a:p>
          <a:p>
            <a:pPr marL="1714500" lvl="3" indent="-342900">
              <a:spcBef>
                <a:spcPts val="600"/>
              </a:spcBef>
              <a:buNone/>
            </a:pPr>
            <a:r>
              <a:rPr lang="zh-CN" altLang="en-US" sz="2000" dirty="0">
                <a:solidFill>
                  <a:schemeClr val="accent2"/>
                </a:solidFill>
                <a:latin typeface="微软雅黑" panose="020B0503020204020204" pitchFamily="34" charset="-122"/>
                <a:ea typeface="微软雅黑" panose="020B0503020204020204" pitchFamily="34" charset="-122"/>
              </a:rPr>
              <a:t>问题：何时可能发生溢出？如何判断溢出？</a:t>
            </a:r>
            <a:endParaRPr lang="en-US" altLang="zh-CN" sz="2000" dirty="0">
              <a:solidFill>
                <a:schemeClr val="accent2"/>
              </a:solidFill>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000" dirty="0">
                <a:solidFill>
                  <a:srgbClr val="009900"/>
                </a:solidFill>
                <a:latin typeface="微软雅黑" panose="020B0503020204020204" pitchFamily="34" charset="-122"/>
                <a:ea typeface="微软雅黑" panose="020B0503020204020204" pitchFamily="34" charset="-122"/>
              </a:rPr>
              <a:t>          若高位移出的是</a:t>
            </a:r>
            <a:r>
              <a:rPr lang="en-US" altLang="zh-CN" sz="2000" dirty="0">
                <a:solidFill>
                  <a:srgbClr val="009900"/>
                </a:solidFill>
                <a:latin typeface="微软雅黑" panose="020B0503020204020204" pitchFamily="34" charset="-122"/>
                <a:ea typeface="微软雅黑" panose="020B0503020204020204" pitchFamily="34" charset="-122"/>
              </a:rPr>
              <a:t>1</a:t>
            </a:r>
            <a:r>
              <a:rPr lang="zh-CN" altLang="en-US" sz="2000" dirty="0">
                <a:solidFill>
                  <a:srgbClr val="009900"/>
                </a:solidFill>
                <a:latin typeface="微软雅黑" panose="020B0503020204020204" pitchFamily="34" charset="-122"/>
                <a:ea typeface="微软雅黑" panose="020B0503020204020204" pitchFamily="34" charset="-122"/>
              </a:rPr>
              <a:t>，则左移时发生溢出</a:t>
            </a:r>
            <a:endParaRPr lang="zh-CN" altLang="en-US" sz="2000" dirty="0">
              <a:solidFill>
                <a:srgbClr val="009900"/>
              </a:solidFill>
              <a:latin typeface="微软雅黑" panose="020B0503020204020204" pitchFamily="34" charset="-122"/>
              <a:ea typeface="微软雅黑" panose="020B0503020204020204" pitchFamily="34" charset="-122"/>
            </a:endParaRPr>
          </a:p>
          <a:p>
            <a:pPr marL="1257300" lvl="2" indent="-342900">
              <a:lnSpc>
                <a:spcPct val="100000"/>
              </a:lnSpc>
              <a:spcBef>
                <a:spcPts val="600"/>
              </a:spcBef>
            </a:pPr>
            <a:r>
              <a:rPr lang="zh-CN" altLang="en-US" sz="2000" dirty="0">
                <a:latin typeface="微软雅黑" panose="020B0503020204020204" pitchFamily="34" charset="-122"/>
                <a:ea typeface="微软雅黑" panose="020B0503020204020204" pitchFamily="34" charset="-122"/>
              </a:rPr>
              <a:t>带符号整数：算术左移、算术右移</a:t>
            </a:r>
            <a:endParaRPr lang="zh-CN" altLang="en-US" sz="2000" dirty="0">
              <a:latin typeface="微软雅黑" panose="020B0503020204020204" pitchFamily="34" charset="-122"/>
              <a:ea typeface="微软雅黑" panose="020B0503020204020204" pitchFamily="34" charset="-122"/>
            </a:endParaRPr>
          </a:p>
          <a:p>
            <a:pPr marL="1714500" lvl="3" indent="-342900">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左移：高位移出，低位补</a:t>
            </a:r>
            <a:r>
              <a:rPr lang="en-US" altLang="zh-CN" sz="2000" dirty="0">
                <a:solidFill>
                  <a:srgbClr val="CC0000"/>
                </a:solidFill>
                <a:latin typeface="微软雅黑" panose="020B0503020204020204" pitchFamily="34" charset="-122"/>
                <a:ea typeface="微软雅黑" panose="020B0503020204020204" pitchFamily="34" charset="-122"/>
              </a:rPr>
              <a:t>0</a:t>
            </a:r>
            <a:r>
              <a:rPr lang="zh-CN" altLang="en-US" sz="2000" dirty="0">
                <a:solidFill>
                  <a:srgbClr val="CC0000"/>
                </a:solidFill>
                <a:latin typeface="微软雅黑" panose="020B0503020204020204" pitchFamily="34" charset="-122"/>
                <a:ea typeface="微软雅黑" panose="020B0503020204020204" pitchFamily="34" charset="-122"/>
              </a:rPr>
              <a:t>。可能溢出！</a:t>
            </a:r>
            <a:endParaRPr lang="zh-CN" altLang="en-US" sz="2000" dirty="0">
              <a:solidFill>
                <a:srgbClr val="CC0000"/>
              </a:solidFill>
              <a:latin typeface="微软雅黑" panose="020B0503020204020204" pitchFamily="34" charset="-122"/>
              <a:ea typeface="微软雅黑" panose="020B0503020204020204" pitchFamily="34" charset="-122"/>
            </a:endParaRPr>
          </a:p>
          <a:p>
            <a:pPr marL="1257300" lvl="2" indent="-342900">
              <a:lnSpc>
                <a:spcPct val="100000"/>
              </a:lnSpc>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       </a:t>
            </a:r>
            <a:r>
              <a:rPr lang="zh-CN" altLang="en-US" sz="2000" dirty="0">
                <a:solidFill>
                  <a:schemeClr val="accent2"/>
                </a:solidFill>
                <a:latin typeface="微软雅黑" panose="020B0503020204020204" pitchFamily="34" charset="-122"/>
                <a:ea typeface="微软雅黑" panose="020B0503020204020204" pitchFamily="34" charset="-122"/>
              </a:rPr>
              <a:t>溢出判断：</a:t>
            </a:r>
            <a:r>
              <a:rPr lang="zh-CN" altLang="en-US" sz="2000" dirty="0">
                <a:solidFill>
                  <a:srgbClr val="009900"/>
                </a:solidFill>
                <a:latin typeface="微软雅黑" panose="020B0503020204020204" pitchFamily="34" charset="-122"/>
                <a:ea typeface="微软雅黑" panose="020B0503020204020204" pitchFamily="34" charset="-122"/>
              </a:rPr>
              <a:t>若移出的位不等于新的符号位，则溢出。</a:t>
            </a:r>
            <a:endParaRPr lang="en-US" altLang="zh-CN" sz="2000" dirty="0">
              <a:solidFill>
                <a:srgbClr val="009900"/>
              </a:solidFill>
              <a:latin typeface="微软雅黑" panose="020B0503020204020204" pitchFamily="34" charset="-122"/>
              <a:ea typeface="微软雅黑" panose="020B0503020204020204" pitchFamily="34" charset="-122"/>
            </a:endParaRPr>
          </a:p>
          <a:p>
            <a:pPr marL="1714500" lvl="3" indent="-342900">
              <a:spcBef>
                <a:spcPts val="600"/>
              </a:spcBef>
              <a:buNone/>
            </a:pPr>
            <a:r>
              <a:rPr lang="zh-CN" altLang="en-US" sz="2000" dirty="0">
                <a:solidFill>
                  <a:srgbClr val="CC0000"/>
                </a:solidFill>
                <a:latin typeface="微软雅黑" panose="020B0503020204020204" pitchFamily="34" charset="-122"/>
                <a:ea typeface="微软雅黑" panose="020B0503020204020204" pitchFamily="34" charset="-122"/>
              </a:rPr>
              <a:t>右移：低位移出，高位补符，可能发生有效数据丢失。</a:t>
            </a:r>
            <a:endParaRPr lang="zh-CN" altLang="en-US" sz="2000" dirty="0">
              <a:solidFill>
                <a:srgbClr val="CC0000"/>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4718050" y="735014"/>
            <a:ext cx="57721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dirty="0">
                <a:solidFill>
                  <a:srgbClr val="FF0000"/>
                </a:solidFill>
                <a:latin typeface="黑体" panose="02010609060101010101" pitchFamily="49" charset="-122"/>
                <a:ea typeface="黑体" panose="02010609060101010101" pitchFamily="49" charset="-122"/>
              </a:rPr>
              <a:t>某字长为</a:t>
            </a:r>
            <a:r>
              <a:rPr lang="en-US" altLang="zh-CN" sz="2200" dirty="0">
                <a:solidFill>
                  <a:srgbClr val="FF0000"/>
                </a:solidFill>
                <a:latin typeface="黑体" panose="02010609060101010101" pitchFamily="49" charset="-122"/>
                <a:ea typeface="黑体" panose="02010609060101010101" pitchFamily="49" charset="-122"/>
              </a:rPr>
              <a:t>8</a:t>
            </a:r>
            <a:r>
              <a:rPr lang="zh-CN" altLang="en-US" sz="2200" dirty="0">
                <a:solidFill>
                  <a:srgbClr val="FF0000"/>
                </a:solidFill>
                <a:latin typeface="黑体" panose="02010609060101010101" pitchFamily="49" charset="-122"/>
                <a:ea typeface="黑体" panose="02010609060101010101" pitchFamily="49" charset="-122"/>
              </a:rPr>
              <a:t>的机器中，</a:t>
            </a:r>
            <a:r>
              <a:rPr lang="en-US" altLang="zh-CN" sz="2200" dirty="0">
                <a:solidFill>
                  <a:srgbClr val="FF0000"/>
                </a:solidFill>
                <a:latin typeface="黑体" panose="02010609060101010101" pitchFamily="49" charset="-122"/>
                <a:ea typeface="黑体" panose="02010609060101010101" pitchFamily="49" charset="-122"/>
              </a:rPr>
              <a:t>x</a:t>
            </a:r>
            <a:r>
              <a:rPr lang="zh-CN" altLang="en-US" sz="2200" dirty="0">
                <a:solidFill>
                  <a:srgbClr val="FF0000"/>
                </a:solidFill>
                <a:latin typeface="黑体" panose="02010609060101010101" pitchFamily="49" charset="-122"/>
                <a:ea typeface="黑体" panose="02010609060101010101" pitchFamily="49" charset="-122"/>
              </a:rPr>
              <a:t>、</a:t>
            </a:r>
            <a:r>
              <a:rPr lang="en-US" altLang="zh-CN" sz="2200" dirty="0">
                <a:solidFill>
                  <a:srgbClr val="FF0000"/>
                </a:solidFill>
                <a:latin typeface="黑体" panose="02010609060101010101" pitchFamily="49" charset="-122"/>
                <a:ea typeface="黑体" panose="02010609060101010101" pitchFamily="49" charset="-122"/>
              </a:rPr>
              <a:t>y</a:t>
            </a:r>
            <a:r>
              <a:rPr lang="zh-CN" altLang="en-US" sz="2200" dirty="0">
                <a:solidFill>
                  <a:srgbClr val="FF0000"/>
                </a:solidFill>
                <a:latin typeface="黑体" panose="02010609060101010101" pitchFamily="49" charset="-122"/>
                <a:ea typeface="黑体" panose="02010609060101010101" pitchFamily="49" charset="-122"/>
              </a:rPr>
              <a:t>和</a:t>
            </a:r>
            <a:r>
              <a:rPr lang="en-US" altLang="zh-CN" sz="2200" dirty="0">
                <a:solidFill>
                  <a:srgbClr val="FF0000"/>
                </a:solidFill>
                <a:latin typeface="黑体" panose="02010609060101010101" pitchFamily="49" charset="-122"/>
                <a:ea typeface="黑体" panose="02010609060101010101" pitchFamily="49" charset="-122"/>
              </a:rPr>
              <a:t>z</a:t>
            </a:r>
            <a:r>
              <a:rPr lang="zh-CN" altLang="en-US" sz="2200" dirty="0">
                <a:solidFill>
                  <a:srgbClr val="FF0000"/>
                </a:solidFill>
                <a:latin typeface="黑体" panose="02010609060101010101" pitchFamily="49" charset="-122"/>
                <a:ea typeface="黑体" panose="02010609060101010101" pitchFamily="49" charset="-122"/>
              </a:rPr>
              <a:t>都是</a:t>
            </a:r>
            <a:r>
              <a:rPr lang="en-US" altLang="zh-CN" sz="2200" dirty="0">
                <a:solidFill>
                  <a:srgbClr val="FF0000"/>
                </a:solidFill>
                <a:latin typeface="黑体" panose="02010609060101010101" pitchFamily="49" charset="-122"/>
                <a:ea typeface="黑体" panose="02010609060101010101" pitchFamily="49" charset="-122"/>
              </a:rPr>
              <a:t>8</a:t>
            </a:r>
            <a:r>
              <a:rPr lang="zh-CN" altLang="en-US" sz="2200" dirty="0">
                <a:solidFill>
                  <a:srgbClr val="FF0000"/>
                </a:solidFill>
                <a:latin typeface="黑体" panose="02010609060101010101" pitchFamily="49" charset="-122"/>
                <a:ea typeface="黑体" panose="02010609060101010101" pitchFamily="49" charset="-122"/>
              </a:rPr>
              <a:t>位无符号整数，已知</a:t>
            </a:r>
            <a:r>
              <a:rPr lang="en-US" altLang="zh-CN" sz="2200" dirty="0">
                <a:solidFill>
                  <a:srgbClr val="FF0000"/>
                </a:solidFill>
                <a:latin typeface="黑体" panose="02010609060101010101" pitchFamily="49" charset="-122"/>
                <a:ea typeface="黑体" panose="02010609060101010101" pitchFamily="49" charset="-122"/>
              </a:rPr>
              <a:t>x=80</a:t>
            </a:r>
            <a:r>
              <a:rPr lang="zh-CN" altLang="en-US" sz="2200" dirty="0">
                <a:solidFill>
                  <a:srgbClr val="FF0000"/>
                </a:solidFill>
                <a:latin typeface="黑体" panose="02010609060101010101" pitchFamily="49" charset="-122"/>
                <a:ea typeface="黑体" panose="02010609060101010101" pitchFamily="49" charset="-122"/>
              </a:rPr>
              <a:t>，则</a:t>
            </a:r>
            <a:r>
              <a:rPr lang="en-US" altLang="zh-CN" sz="2200" dirty="0">
                <a:solidFill>
                  <a:srgbClr val="FF0000"/>
                </a:solidFill>
                <a:latin typeface="黑体" panose="02010609060101010101" pitchFamily="49" charset="-122"/>
                <a:ea typeface="黑体" panose="02010609060101010101" pitchFamily="49" charset="-122"/>
              </a:rPr>
              <a:t>y=x/2=</a:t>
            </a:r>
            <a:r>
              <a:rPr lang="zh-CN" altLang="en-US" sz="2200" dirty="0">
                <a:solidFill>
                  <a:srgbClr val="FF0000"/>
                </a:solidFill>
                <a:latin typeface="黑体" panose="02010609060101010101" pitchFamily="49" charset="-122"/>
                <a:ea typeface="黑体" panose="02010609060101010101" pitchFamily="49" charset="-122"/>
              </a:rPr>
              <a:t>？</a:t>
            </a:r>
            <a:r>
              <a:rPr lang="en-US" altLang="zh-CN" sz="2200" dirty="0">
                <a:solidFill>
                  <a:srgbClr val="FF0000"/>
                </a:solidFill>
                <a:latin typeface="黑体" panose="02010609060101010101" pitchFamily="49" charset="-122"/>
                <a:ea typeface="黑体" panose="02010609060101010101" pitchFamily="49" charset="-122"/>
              </a:rPr>
              <a:t>z=2x=</a:t>
            </a:r>
            <a:r>
              <a:rPr lang="zh-CN" altLang="en-US" sz="2200" dirty="0">
                <a:solidFill>
                  <a:srgbClr val="FF0000"/>
                </a:solidFill>
                <a:latin typeface="黑体" panose="02010609060101010101" pitchFamily="49" charset="-122"/>
                <a:ea typeface="黑体" panose="02010609060101010101" pitchFamily="49" charset="-122"/>
              </a:rPr>
              <a:t>？</a:t>
            </a:r>
            <a:endParaRPr lang="zh-CN" altLang="en-US" sz="2200" dirty="0">
              <a:solidFill>
                <a:srgbClr val="FF0000"/>
              </a:solidFill>
              <a:latin typeface="黑体" panose="02010609060101010101" pitchFamily="49" charset="-122"/>
              <a:ea typeface="黑体" panose="02010609060101010101" pitchFamily="49" charset="-122"/>
            </a:endParaRPr>
          </a:p>
        </p:txBody>
      </p:sp>
      <p:sp>
        <p:nvSpPr>
          <p:cNvPr id="529413" name="Text Box 5"/>
          <p:cNvSpPr txBox="1">
            <a:spLocks noChangeArrowheads="1"/>
          </p:cNvSpPr>
          <p:nvPr/>
        </p:nvSpPr>
        <p:spPr bwMode="auto">
          <a:xfrm>
            <a:off x="7499350" y="1504455"/>
            <a:ext cx="29908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FF0000"/>
                </a:solidFill>
                <a:ea typeface="黑体" panose="02010609060101010101" pitchFamily="49" charset="-122"/>
              </a:rPr>
              <a:t>移位！</a:t>
            </a:r>
            <a:r>
              <a:rPr lang="en-US" altLang="zh-CN" sz="2000" dirty="0">
                <a:solidFill>
                  <a:srgbClr val="FF0000"/>
                </a:solidFill>
                <a:ea typeface="黑体" panose="02010609060101010101" pitchFamily="49" charset="-122"/>
              </a:rPr>
              <a:t>y=40</a:t>
            </a:r>
            <a:r>
              <a:rPr lang="zh-CN" altLang="en-US" sz="2000" dirty="0">
                <a:solidFill>
                  <a:srgbClr val="FF0000"/>
                </a:solidFill>
                <a:ea typeface="黑体" panose="02010609060101010101" pitchFamily="49" charset="-122"/>
              </a:rPr>
              <a:t>？ </a:t>
            </a:r>
            <a:r>
              <a:rPr lang="en-US" altLang="zh-CN" sz="2000" dirty="0">
                <a:solidFill>
                  <a:srgbClr val="FF0000"/>
                </a:solidFill>
                <a:ea typeface="黑体" panose="02010609060101010101" pitchFamily="49" charset="-122"/>
              </a:rPr>
              <a:t>z=160?</a:t>
            </a:r>
            <a:endParaRPr lang="en-US" altLang="zh-CN" sz="2000" dirty="0">
              <a:solidFill>
                <a:srgbClr val="FF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9413">
                                            <p:txEl>
                                              <p:pRg st="0" end="0"/>
                                            </p:txEl>
                                          </p:spTgt>
                                        </p:tgtEl>
                                        <p:attrNameLst>
                                          <p:attrName>style.visibility</p:attrName>
                                        </p:attrNameLst>
                                      </p:cBhvr>
                                      <p:to>
                                        <p:strVal val="visible"/>
                                      </p:to>
                                    </p:set>
                                    <p:animEffect transition="in" filter="blinds(horizontal)">
                                      <p:cBhvr>
                                        <p:cTn id="12" dur="500"/>
                                        <p:tgtEl>
                                          <p:spTgt spid="5294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17" dur="500"/>
                                        <p:tgtEl>
                                          <p:spTgt spid="39526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20" dur="500"/>
                                        <p:tgtEl>
                                          <p:spTgt spid="395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25" dur="500"/>
                                        <p:tgtEl>
                                          <p:spTgt spid="395267">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30" dur="500"/>
                                        <p:tgtEl>
                                          <p:spTgt spid="39526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35" dur="500"/>
                                        <p:tgtEl>
                                          <p:spTgt spid="395267">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40" dur="500"/>
                                        <p:tgtEl>
                                          <p:spTgt spid="39526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43" dur="500"/>
                                        <p:tgtEl>
                                          <p:spTgt spid="395267">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48" dur="500"/>
                                        <p:tgtEl>
                                          <p:spTgt spid="395267">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53" dur="500"/>
                                        <p:tgtEl>
                                          <p:spTgt spid="395267">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58" dur="500"/>
                                        <p:tgtEl>
                                          <p:spTgt spid="395267">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63" dur="500"/>
                                        <p:tgtEl>
                                          <p:spTgt spid="395267">
                                            <p:txEl>
                                              <p:pRg st="13" end="1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68"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91344" y="163442"/>
            <a:ext cx="8229600" cy="479747"/>
          </a:xfrm>
        </p:spPr>
        <p:txBody>
          <a:bodyPr vert="horz" wrap="square" lIns="63500" tIns="25400" rIns="63500" bIns="25400" numCol="1" anchor="t" anchorCtr="0" compatLnSpc="1">
            <a:spAutoFit/>
          </a:bodyPr>
          <a:lstStyle/>
          <a:p>
            <a:pPr algn="l"/>
            <a:r>
              <a:rPr lang="en-US" altLang="zh-CN" sz="3200" dirty="0">
                <a:ea typeface="宋体" panose="02010600030101010101" pitchFamily="2" charset="-122"/>
              </a:rPr>
              <a:t>C</a:t>
            </a:r>
            <a:r>
              <a:rPr lang="zh-CN" altLang="en-US" sz="3200" dirty="0">
                <a:ea typeface="宋体" panose="02010600030101010101" pitchFamily="2" charset="-122"/>
              </a:rPr>
              <a:t>语言程序中涉及的运算</a:t>
            </a:r>
            <a:endParaRPr lang="zh-CN" altLang="en-US" sz="3200" dirty="0">
              <a:ea typeface="宋体" panose="02010600030101010101" pitchFamily="2" charset="-122"/>
            </a:endParaRPr>
          </a:p>
        </p:txBody>
      </p:sp>
      <p:sp>
        <p:nvSpPr>
          <p:cNvPr id="396291" name="Rectangle 3"/>
          <p:cNvSpPr>
            <a:spLocks noGrp="1" noChangeArrowheads="1"/>
          </p:cNvSpPr>
          <p:nvPr>
            <p:ph type="body" idx="4294967295"/>
          </p:nvPr>
        </p:nvSpPr>
        <p:spPr>
          <a:xfrm>
            <a:off x="407369" y="736601"/>
            <a:ext cx="6930058" cy="5633081"/>
          </a:xfrm>
        </p:spPr>
        <p:txBody>
          <a:bodyPr vert="horz" wrap="square" lIns="63500" tIns="25400" rIns="63500" bIns="25400" numCol="1" anchor="t" anchorCtr="0" compatLnSpc="1">
            <a:spAutoFit/>
          </a:bodyPr>
          <a:lstStyle/>
          <a:p>
            <a:pPr marL="203200" indent="-203200">
              <a:lnSpc>
                <a:spcPts val="2500"/>
              </a:lnSpc>
              <a:spcBef>
                <a:spcPct val="5000"/>
              </a:spcBef>
            </a:pPr>
            <a:r>
              <a:rPr lang="zh-CN" altLang="en-US" sz="1900" dirty="0">
                <a:latin typeface="微软雅黑" panose="020B0503020204020204" pitchFamily="34" charset="-122"/>
                <a:ea typeface="微软雅黑" panose="020B0503020204020204" pitchFamily="34" charset="-122"/>
              </a:rPr>
              <a:t>位扩展和位截断运算</a:t>
            </a:r>
            <a:endParaRPr lang="zh-CN" altLang="en-US" sz="1900" dirty="0">
              <a:latin typeface="微软雅黑" panose="020B0503020204020204" pitchFamily="34" charset="-122"/>
              <a:ea typeface="微软雅黑" panose="020B0503020204020204" pitchFamily="34" charset="-122"/>
            </a:endParaRPr>
          </a:p>
          <a:p>
            <a:pPr marL="685800" lvl="1" indent="-190500">
              <a:lnSpc>
                <a:spcPts val="2500"/>
              </a:lnSpc>
              <a:spcBef>
                <a:spcPct val="5000"/>
              </a:spcBef>
            </a:pPr>
            <a:r>
              <a:rPr lang="zh-CN" altLang="en-US" sz="1900" dirty="0">
                <a:latin typeface="微软雅黑" panose="020B0503020204020204" pitchFamily="34" charset="-122"/>
                <a:ea typeface="微软雅黑" panose="020B0503020204020204" pitchFamily="34" charset="-122"/>
              </a:rPr>
              <a:t>用途</a:t>
            </a:r>
            <a:endParaRPr lang="zh-CN" altLang="en-US" sz="1900" dirty="0">
              <a:latin typeface="微软雅黑" panose="020B0503020204020204" pitchFamily="34" charset="-122"/>
              <a:ea typeface="微软雅黑" panose="020B0503020204020204" pitchFamily="34" charset="-122"/>
            </a:endParaRPr>
          </a:p>
          <a:p>
            <a:pPr marL="1257300" lvl="2" indent="-342900">
              <a:lnSpc>
                <a:spcPts val="2500"/>
              </a:lnSpc>
              <a:spcBef>
                <a:spcPct val="5000"/>
              </a:spcBef>
            </a:pPr>
            <a:r>
              <a:rPr lang="zh-CN" altLang="en-US" sz="1900" dirty="0">
                <a:latin typeface="微软雅黑" panose="020B0503020204020204" pitchFamily="34" charset="-122"/>
                <a:ea typeface="微软雅黑" panose="020B0503020204020204" pitchFamily="34" charset="-122"/>
              </a:rPr>
              <a:t>类型转换时可能需要数据扩展或截断</a:t>
            </a:r>
            <a:endParaRPr lang="zh-CN" altLang="en-US" sz="1900" dirty="0">
              <a:latin typeface="微软雅黑" panose="020B0503020204020204" pitchFamily="34" charset="-122"/>
              <a:ea typeface="微软雅黑" panose="020B0503020204020204" pitchFamily="34" charset="-122"/>
            </a:endParaRPr>
          </a:p>
          <a:p>
            <a:pPr marL="685800" lvl="1" indent="-190500">
              <a:lnSpc>
                <a:spcPts val="2500"/>
              </a:lnSpc>
              <a:spcBef>
                <a:spcPct val="5000"/>
              </a:spcBef>
            </a:pPr>
            <a:r>
              <a:rPr lang="zh-CN" altLang="en-US" sz="1900" dirty="0">
                <a:latin typeface="微软雅黑" panose="020B0503020204020204" pitchFamily="34" charset="-122"/>
                <a:ea typeface="微软雅黑" panose="020B0503020204020204" pitchFamily="34" charset="-122"/>
              </a:rPr>
              <a:t>操作</a:t>
            </a:r>
            <a:endParaRPr lang="zh-CN" altLang="en-US" sz="1900" dirty="0">
              <a:latin typeface="微软雅黑" panose="020B0503020204020204" pitchFamily="34" charset="-122"/>
              <a:ea typeface="微软雅黑" panose="020B0503020204020204" pitchFamily="34" charset="-122"/>
            </a:endParaRPr>
          </a:p>
          <a:p>
            <a:pPr marL="1257300" lvl="2" indent="-342900">
              <a:lnSpc>
                <a:spcPts val="2500"/>
              </a:lnSpc>
              <a:spcBef>
                <a:spcPct val="5000"/>
              </a:spcBef>
            </a:pPr>
            <a:r>
              <a:rPr lang="en-US" altLang="zh-CN" sz="1900" dirty="0">
                <a:latin typeface="微软雅黑" panose="020B0503020204020204" pitchFamily="34" charset="-122"/>
                <a:ea typeface="微软雅黑" panose="020B0503020204020204" pitchFamily="34" charset="-122"/>
              </a:rPr>
              <a:t>C</a:t>
            </a:r>
            <a:r>
              <a:rPr lang="zh-CN" altLang="en-US" sz="1900" dirty="0">
                <a:latin typeface="微软雅黑" panose="020B0503020204020204" pitchFamily="34" charset="-122"/>
                <a:ea typeface="微软雅黑" panose="020B0503020204020204" pitchFamily="34" charset="-122"/>
              </a:rPr>
              <a:t>语言中没有专门操作运算符，编译器根据类型转换前后数据的长短，确定是扩展还是截断</a:t>
            </a:r>
            <a:endParaRPr lang="zh-CN" altLang="en-US" sz="1900" dirty="0">
              <a:latin typeface="微软雅黑" panose="020B0503020204020204" pitchFamily="34" charset="-122"/>
              <a:ea typeface="微软雅黑" panose="020B0503020204020204" pitchFamily="34" charset="-122"/>
            </a:endParaRPr>
          </a:p>
          <a:p>
            <a:pPr marL="1257300" lvl="2" indent="-342900">
              <a:lnSpc>
                <a:spcPts val="2500"/>
              </a:lnSpc>
              <a:spcBef>
                <a:spcPct val="5000"/>
              </a:spcBef>
            </a:pPr>
            <a:r>
              <a:rPr lang="zh-CN" altLang="en-US" sz="1900" dirty="0">
                <a:latin typeface="微软雅黑" panose="020B0503020204020204" pitchFamily="34" charset="-122"/>
                <a:ea typeface="微软雅黑" panose="020B0503020204020204" pitchFamily="34" charset="-122"/>
              </a:rPr>
              <a:t>扩展：短转长</a:t>
            </a:r>
            <a:endParaRPr lang="zh-CN" altLang="en-US" sz="1900" dirty="0">
              <a:latin typeface="微软雅黑" panose="020B0503020204020204" pitchFamily="34" charset="-122"/>
              <a:ea typeface="微软雅黑" panose="020B0503020204020204" pitchFamily="34" charset="-122"/>
            </a:endParaRPr>
          </a:p>
          <a:p>
            <a:pPr marL="1257300" lvl="2" indent="-342900">
              <a:lnSpc>
                <a:spcPts val="2500"/>
              </a:lnSpc>
              <a:spcBef>
                <a:spcPct val="5000"/>
              </a:spcBef>
              <a:buNone/>
            </a:pPr>
            <a:r>
              <a:rPr lang="zh-CN" altLang="en-US" sz="1900" dirty="0">
                <a:solidFill>
                  <a:srgbClr val="009900"/>
                </a:solidFill>
                <a:latin typeface="微软雅黑" panose="020B0503020204020204" pitchFamily="34" charset="-122"/>
                <a:ea typeface="微软雅黑" panose="020B0503020204020204" pitchFamily="34" charset="-122"/>
              </a:rPr>
              <a:t>       无符号数：</a:t>
            </a:r>
            <a:r>
              <a:rPr lang="en-US" altLang="zh-CN" sz="1900" dirty="0">
                <a:solidFill>
                  <a:srgbClr val="009900"/>
                </a:solidFill>
                <a:latin typeface="微软雅黑" panose="020B0503020204020204" pitchFamily="34" charset="-122"/>
                <a:ea typeface="微软雅黑" panose="020B0503020204020204" pitchFamily="34" charset="-122"/>
              </a:rPr>
              <a:t>0</a:t>
            </a:r>
            <a:r>
              <a:rPr lang="zh-CN" altLang="en-US" sz="1900" dirty="0">
                <a:solidFill>
                  <a:srgbClr val="009900"/>
                </a:solidFill>
                <a:latin typeface="微软雅黑" panose="020B0503020204020204" pitchFamily="34" charset="-122"/>
                <a:ea typeface="微软雅黑" panose="020B0503020204020204" pitchFamily="34" charset="-122"/>
              </a:rPr>
              <a:t>扩展，前面补</a:t>
            </a:r>
            <a:r>
              <a:rPr lang="en-US" altLang="zh-CN" sz="1900" dirty="0">
                <a:solidFill>
                  <a:srgbClr val="009900"/>
                </a:solidFill>
                <a:latin typeface="微软雅黑" panose="020B0503020204020204" pitchFamily="34" charset="-122"/>
                <a:ea typeface="微软雅黑" panose="020B0503020204020204" pitchFamily="34" charset="-122"/>
              </a:rPr>
              <a:t>0 </a:t>
            </a:r>
            <a:endParaRPr lang="en-US" altLang="zh-CN" sz="1900" dirty="0">
              <a:solidFill>
                <a:srgbClr val="009900"/>
              </a:solidFill>
              <a:latin typeface="微软雅黑" panose="020B0503020204020204" pitchFamily="34" charset="-122"/>
              <a:ea typeface="微软雅黑" panose="020B0503020204020204" pitchFamily="34" charset="-122"/>
            </a:endParaRPr>
          </a:p>
          <a:p>
            <a:pPr marL="1257300" lvl="2" indent="-342900">
              <a:lnSpc>
                <a:spcPts val="2500"/>
              </a:lnSpc>
              <a:spcBef>
                <a:spcPct val="5000"/>
              </a:spcBef>
              <a:buNone/>
            </a:pPr>
            <a:r>
              <a:rPr lang="zh-CN" altLang="en-US" sz="1900" dirty="0">
                <a:solidFill>
                  <a:srgbClr val="009900"/>
                </a:solidFill>
                <a:latin typeface="微软雅黑" panose="020B0503020204020204" pitchFamily="34" charset="-122"/>
                <a:ea typeface="微软雅黑" panose="020B0503020204020204" pitchFamily="34" charset="-122"/>
              </a:rPr>
              <a:t>       带符号整数：符号扩展，前面补符</a:t>
            </a:r>
            <a:endParaRPr lang="zh-CN" altLang="en-US" sz="1900" dirty="0">
              <a:solidFill>
                <a:srgbClr val="009900"/>
              </a:solidFill>
              <a:latin typeface="微软雅黑" panose="020B0503020204020204" pitchFamily="34" charset="-122"/>
              <a:ea typeface="微软雅黑" panose="020B0503020204020204" pitchFamily="34" charset="-122"/>
            </a:endParaRPr>
          </a:p>
          <a:p>
            <a:pPr marL="1257300" lvl="2" indent="-342900">
              <a:lnSpc>
                <a:spcPts val="2500"/>
              </a:lnSpc>
              <a:spcBef>
                <a:spcPct val="5000"/>
              </a:spcBef>
            </a:pPr>
            <a:r>
              <a:rPr lang="zh-CN" altLang="en-US" sz="1900" dirty="0">
                <a:latin typeface="微软雅黑" panose="020B0503020204020204" pitchFamily="34" charset="-122"/>
                <a:ea typeface="微软雅黑" panose="020B0503020204020204" pitchFamily="34" charset="-122"/>
              </a:rPr>
              <a:t>截断：长转短</a:t>
            </a:r>
            <a:endParaRPr lang="zh-CN" altLang="en-US" sz="1900" dirty="0">
              <a:latin typeface="微软雅黑" panose="020B0503020204020204" pitchFamily="34" charset="-122"/>
              <a:ea typeface="微软雅黑" panose="020B0503020204020204" pitchFamily="34" charset="-122"/>
            </a:endParaRPr>
          </a:p>
          <a:p>
            <a:pPr marL="1257300" lvl="2" indent="-342900">
              <a:lnSpc>
                <a:spcPts val="2500"/>
              </a:lnSpc>
              <a:spcBef>
                <a:spcPct val="5000"/>
              </a:spcBef>
              <a:buNone/>
            </a:pPr>
            <a:r>
              <a:rPr lang="zh-CN" altLang="en-US" sz="1900" dirty="0">
                <a:latin typeface="微软雅黑" panose="020B0503020204020204" pitchFamily="34" charset="-122"/>
                <a:ea typeface="微软雅黑" panose="020B0503020204020204" pitchFamily="34" charset="-122"/>
              </a:rPr>
              <a:t>      </a:t>
            </a:r>
            <a:r>
              <a:rPr lang="zh-CN" altLang="en-US" sz="1900" dirty="0">
                <a:solidFill>
                  <a:srgbClr val="009900"/>
                </a:solidFill>
                <a:latin typeface="微软雅黑" panose="020B0503020204020204" pitchFamily="34" charset="-122"/>
                <a:ea typeface="微软雅黑" panose="020B0503020204020204" pitchFamily="34" charset="-122"/>
              </a:rPr>
              <a:t>强行将高位丢弃，故可能发生“溢出”</a:t>
            </a:r>
            <a:endParaRPr lang="zh-CN" altLang="en-US" sz="1900" dirty="0">
              <a:solidFill>
                <a:srgbClr val="009900"/>
              </a:solidFill>
              <a:latin typeface="微软雅黑" panose="020B0503020204020204" pitchFamily="34" charset="-122"/>
              <a:ea typeface="微软雅黑" panose="020B0503020204020204" pitchFamily="34" charset="-122"/>
            </a:endParaRPr>
          </a:p>
          <a:p>
            <a:pPr marL="685800" lvl="1" indent="-190500">
              <a:lnSpc>
                <a:spcPts val="2500"/>
              </a:lnSpc>
              <a:buNone/>
            </a:pPr>
            <a:r>
              <a:rPr lang="zh-CN" altLang="en-US" sz="1900" dirty="0">
                <a:solidFill>
                  <a:srgbClr val="CC0000"/>
                </a:solidFill>
                <a:latin typeface="微软雅黑" panose="020B0503020204020204" pitchFamily="34" charset="-122"/>
                <a:ea typeface="微软雅黑" panose="020B0503020204020204" pitchFamily="34" charset="-122"/>
              </a:rPr>
              <a:t>例</a:t>
            </a:r>
            <a:r>
              <a:rPr lang="en-US" altLang="zh-CN" sz="1900" dirty="0">
                <a:solidFill>
                  <a:srgbClr val="CC0000"/>
                </a:solidFill>
                <a:latin typeface="微软雅黑" panose="020B0503020204020204" pitchFamily="34" charset="-122"/>
                <a:ea typeface="微软雅黑" panose="020B0503020204020204" pitchFamily="34" charset="-122"/>
              </a:rPr>
              <a:t>1</a:t>
            </a:r>
            <a:r>
              <a:rPr lang="zh-CN" altLang="en-US" sz="1900" dirty="0">
                <a:solidFill>
                  <a:srgbClr val="CC0000"/>
                </a:solidFill>
                <a:latin typeface="微软雅黑" panose="020B0503020204020204" pitchFamily="34" charset="-122"/>
                <a:ea typeface="微软雅黑" panose="020B0503020204020204" pitchFamily="34" charset="-122"/>
              </a:rPr>
              <a:t>（扩展操作）：在大端机上输出</a:t>
            </a:r>
            <a:r>
              <a:rPr lang="en-US" altLang="zh-CN" sz="1900" dirty="0" err="1">
                <a:solidFill>
                  <a:srgbClr val="CC0000"/>
                </a:solidFill>
                <a:latin typeface="微软雅黑" panose="020B0503020204020204" pitchFamily="34" charset="-122"/>
                <a:ea typeface="微软雅黑" panose="020B0503020204020204" pitchFamily="34" charset="-122"/>
              </a:rPr>
              <a:t>si</a:t>
            </a:r>
            <a:r>
              <a:rPr lang="en-US" altLang="zh-CN" sz="1900" dirty="0">
                <a:solidFill>
                  <a:srgbClr val="CC0000"/>
                </a:solidFill>
                <a:latin typeface="微软雅黑" panose="020B0503020204020204" pitchFamily="34" charset="-122"/>
                <a:ea typeface="微软雅黑" panose="020B0503020204020204" pitchFamily="34" charset="-122"/>
              </a:rPr>
              <a:t>, </a:t>
            </a:r>
            <a:r>
              <a:rPr lang="en-US" altLang="zh-CN" sz="1900" dirty="0" err="1">
                <a:solidFill>
                  <a:srgbClr val="CC0000"/>
                </a:solidFill>
                <a:latin typeface="微软雅黑" panose="020B0503020204020204" pitchFamily="34" charset="-122"/>
                <a:ea typeface="微软雅黑" panose="020B0503020204020204" pitchFamily="34" charset="-122"/>
              </a:rPr>
              <a:t>usi</a:t>
            </a:r>
            <a:r>
              <a:rPr lang="en-US" altLang="zh-CN" sz="1900" dirty="0">
                <a:solidFill>
                  <a:srgbClr val="CC0000"/>
                </a:solidFill>
                <a:latin typeface="微软雅黑" panose="020B0503020204020204" pitchFamily="34" charset="-122"/>
                <a:ea typeface="微软雅黑" panose="020B0503020204020204" pitchFamily="34" charset="-122"/>
              </a:rPr>
              <a:t>, </a:t>
            </a:r>
            <a:r>
              <a:rPr lang="en-US" altLang="zh-CN" sz="1900" dirty="0" err="1">
                <a:solidFill>
                  <a:srgbClr val="CC0000"/>
                </a:solidFill>
                <a:latin typeface="微软雅黑" panose="020B0503020204020204" pitchFamily="34" charset="-122"/>
                <a:ea typeface="微软雅黑" panose="020B0503020204020204" pitchFamily="34" charset="-122"/>
              </a:rPr>
              <a:t>i</a:t>
            </a:r>
            <a:r>
              <a:rPr lang="en-US" altLang="zh-CN" sz="1900" dirty="0">
                <a:solidFill>
                  <a:srgbClr val="CC0000"/>
                </a:solidFill>
                <a:latin typeface="微软雅黑" panose="020B0503020204020204" pitchFamily="34" charset="-122"/>
                <a:ea typeface="微软雅黑" panose="020B0503020204020204" pitchFamily="34" charset="-122"/>
              </a:rPr>
              <a:t>, </a:t>
            </a:r>
            <a:r>
              <a:rPr lang="en-US" altLang="zh-CN" sz="1900" dirty="0" err="1">
                <a:solidFill>
                  <a:srgbClr val="CC0000"/>
                </a:solidFill>
                <a:latin typeface="微软雅黑" panose="020B0503020204020204" pitchFamily="34" charset="-122"/>
                <a:ea typeface="微软雅黑" panose="020B0503020204020204" pitchFamily="34" charset="-122"/>
              </a:rPr>
              <a:t>ui</a:t>
            </a:r>
            <a:r>
              <a:rPr lang="zh-CN" altLang="en-US" sz="1900" dirty="0">
                <a:solidFill>
                  <a:srgbClr val="CC0000"/>
                </a:solidFill>
                <a:latin typeface="微软雅黑" panose="020B0503020204020204" pitchFamily="34" charset="-122"/>
                <a:ea typeface="微软雅黑" panose="020B0503020204020204" pitchFamily="34" charset="-122"/>
              </a:rPr>
              <a:t>的十进制和十六进制值是什么？</a:t>
            </a:r>
            <a:endParaRPr lang="en-US" altLang="zh-CN" sz="1900" dirty="0">
              <a:solidFill>
                <a:srgbClr val="CC0000"/>
              </a:solidFill>
              <a:latin typeface="微软雅黑" panose="020B0503020204020204" pitchFamily="34" charset="-122"/>
              <a:ea typeface="微软雅黑" panose="020B0503020204020204" pitchFamily="34" charset="-122"/>
            </a:endParaRPr>
          </a:p>
          <a:p>
            <a:pPr marL="685800" lvl="1" indent="-190500">
              <a:lnSpc>
                <a:spcPts val="2500"/>
              </a:lnSpc>
              <a:buNone/>
            </a:pPr>
            <a:r>
              <a:rPr lang="en-US" altLang="zh-CN" sz="1900" dirty="0">
                <a:latin typeface="微软雅黑" panose="020B0503020204020204" pitchFamily="34" charset="-122"/>
                <a:ea typeface="微软雅黑" panose="020B0503020204020204" pitchFamily="34" charset="-122"/>
              </a:rPr>
              <a:t>short  </a:t>
            </a:r>
            <a:r>
              <a:rPr lang="en-US" altLang="zh-CN" sz="1900" dirty="0" err="1">
                <a:latin typeface="微软雅黑" panose="020B0503020204020204" pitchFamily="34" charset="-122"/>
                <a:ea typeface="微软雅黑" panose="020B0503020204020204" pitchFamily="34" charset="-122"/>
              </a:rPr>
              <a:t>si</a:t>
            </a:r>
            <a:r>
              <a:rPr lang="en-US" altLang="zh-CN" sz="1900" dirty="0">
                <a:latin typeface="微软雅黑" panose="020B0503020204020204" pitchFamily="34" charset="-122"/>
                <a:ea typeface="微软雅黑" panose="020B0503020204020204" pitchFamily="34" charset="-122"/>
              </a:rPr>
              <a:t> = -32768;</a:t>
            </a:r>
            <a:endParaRPr lang="en-US" altLang="zh-CN" sz="1900" dirty="0">
              <a:latin typeface="微软雅黑" panose="020B0503020204020204" pitchFamily="34" charset="-122"/>
              <a:ea typeface="微软雅黑" panose="020B0503020204020204" pitchFamily="34" charset="-122"/>
            </a:endParaRPr>
          </a:p>
          <a:p>
            <a:pPr marL="685800" lvl="1" indent="-190500">
              <a:lnSpc>
                <a:spcPts val="2500"/>
              </a:lnSpc>
              <a:spcBef>
                <a:spcPct val="0"/>
              </a:spcBef>
              <a:buNone/>
            </a:pPr>
            <a:r>
              <a:rPr lang="en-US" altLang="zh-CN" sz="1900" dirty="0">
                <a:latin typeface="微软雅黑" panose="020B0503020204020204" pitchFamily="34" charset="-122"/>
                <a:ea typeface="微软雅黑" panose="020B0503020204020204" pitchFamily="34" charset="-122"/>
              </a:rPr>
              <a:t>unsigned short  </a:t>
            </a:r>
            <a:r>
              <a:rPr lang="en-US" altLang="zh-CN" sz="1900" dirty="0" err="1">
                <a:latin typeface="微软雅黑" panose="020B0503020204020204" pitchFamily="34" charset="-122"/>
                <a:ea typeface="微软雅黑" panose="020B0503020204020204" pitchFamily="34" charset="-122"/>
              </a:rPr>
              <a:t>usi</a:t>
            </a:r>
            <a:r>
              <a:rPr lang="en-US" altLang="zh-CN" sz="1900" dirty="0">
                <a:latin typeface="微软雅黑" panose="020B0503020204020204" pitchFamily="34" charset="-122"/>
                <a:ea typeface="微软雅黑" panose="020B0503020204020204" pitchFamily="34" charset="-122"/>
              </a:rPr>
              <a:t> = </a:t>
            </a:r>
            <a:r>
              <a:rPr lang="en-US" altLang="zh-CN" sz="1900" dirty="0" err="1">
                <a:latin typeface="微软雅黑" panose="020B0503020204020204" pitchFamily="34" charset="-122"/>
                <a:ea typeface="微软雅黑" panose="020B0503020204020204" pitchFamily="34" charset="-122"/>
              </a:rPr>
              <a:t>si</a:t>
            </a:r>
            <a:r>
              <a:rPr lang="en-US" altLang="zh-CN"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marL="685800" lvl="1" indent="-190500">
              <a:lnSpc>
                <a:spcPts val="2500"/>
              </a:lnSpc>
              <a:spcBef>
                <a:spcPct val="0"/>
              </a:spcBef>
              <a:buNone/>
            </a:pPr>
            <a:r>
              <a:rPr lang="en-US" altLang="zh-CN" sz="1900" dirty="0" err="1">
                <a:latin typeface="微软雅黑" panose="020B0503020204020204" pitchFamily="34" charset="-122"/>
                <a:ea typeface="微软雅黑" panose="020B0503020204020204" pitchFamily="34" charset="-122"/>
              </a:rPr>
              <a:t>int</a:t>
            </a:r>
            <a:r>
              <a:rPr lang="en-US" altLang="zh-CN" sz="1900" dirty="0">
                <a:latin typeface="微软雅黑" panose="020B0503020204020204" pitchFamily="34" charset="-122"/>
                <a:ea typeface="微软雅黑" panose="020B0503020204020204" pitchFamily="34" charset="-122"/>
              </a:rPr>
              <a:t>  </a:t>
            </a:r>
            <a:r>
              <a:rPr lang="en-US" altLang="zh-CN" sz="1900" dirty="0" err="1">
                <a:latin typeface="微软雅黑" panose="020B0503020204020204" pitchFamily="34" charset="-122"/>
                <a:ea typeface="微软雅黑" panose="020B0503020204020204" pitchFamily="34" charset="-122"/>
              </a:rPr>
              <a:t>i</a:t>
            </a:r>
            <a:r>
              <a:rPr lang="en-US" altLang="zh-CN" sz="1900" dirty="0">
                <a:latin typeface="微软雅黑" panose="020B0503020204020204" pitchFamily="34" charset="-122"/>
                <a:ea typeface="微软雅黑" panose="020B0503020204020204" pitchFamily="34" charset="-122"/>
              </a:rPr>
              <a:t> = </a:t>
            </a:r>
            <a:r>
              <a:rPr lang="en-US" altLang="zh-CN" sz="1900" dirty="0" err="1">
                <a:latin typeface="微软雅黑" panose="020B0503020204020204" pitchFamily="34" charset="-122"/>
                <a:ea typeface="微软雅黑" panose="020B0503020204020204" pitchFamily="34" charset="-122"/>
              </a:rPr>
              <a:t>si</a:t>
            </a:r>
            <a:r>
              <a:rPr lang="en-US" altLang="zh-CN"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marL="685800" lvl="1" indent="-190500">
              <a:lnSpc>
                <a:spcPts val="2500"/>
              </a:lnSpc>
              <a:spcBef>
                <a:spcPct val="0"/>
              </a:spcBef>
              <a:buNone/>
            </a:pPr>
            <a:r>
              <a:rPr lang="en-US" altLang="zh-CN" sz="1900" dirty="0">
                <a:latin typeface="微软雅黑" panose="020B0503020204020204" pitchFamily="34" charset="-122"/>
                <a:ea typeface="微软雅黑" panose="020B0503020204020204" pitchFamily="34" charset="-122"/>
              </a:rPr>
              <a:t>unsigned  </a:t>
            </a:r>
            <a:r>
              <a:rPr lang="en-US" altLang="zh-CN" sz="1900" dirty="0" err="1">
                <a:latin typeface="微软雅黑" panose="020B0503020204020204" pitchFamily="34" charset="-122"/>
                <a:ea typeface="微软雅黑" panose="020B0503020204020204" pitchFamily="34" charset="-122"/>
              </a:rPr>
              <a:t>ui</a:t>
            </a:r>
            <a:r>
              <a:rPr lang="en-US" altLang="zh-CN" sz="1900" dirty="0">
                <a:latin typeface="微软雅黑" panose="020B0503020204020204" pitchFamily="34" charset="-122"/>
                <a:ea typeface="微软雅黑" panose="020B0503020204020204" pitchFamily="34" charset="-122"/>
              </a:rPr>
              <a:t> = </a:t>
            </a:r>
            <a:r>
              <a:rPr lang="en-US" altLang="zh-CN" sz="1900" dirty="0" err="1">
                <a:latin typeface="微软雅黑" panose="020B0503020204020204" pitchFamily="34" charset="-122"/>
                <a:ea typeface="微软雅黑" panose="020B0503020204020204" pitchFamily="34" charset="-122"/>
              </a:rPr>
              <a:t>usi</a:t>
            </a:r>
            <a:r>
              <a:rPr lang="en-US" altLang="zh-CN" sz="1900" dirty="0">
                <a:latin typeface="微软雅黑" panose="020B0503020204020204" pitchFamily="34" charset="-122"/>
                <a:ea typeface="微软雅黑" panose="020B0503020204020204" pitchFamily="34" charset="-122"/>
              </a:rPr>
              <a:t> ;</a:t>
            </a:r>
            <a:endParaRPr lang="zh-CN" altLang="en-US" sz="1900" dirty="0">
              <a:latin typeface="微软雅黑" panose="020B0503020204020204" pitchFamily="34" charset="-122"/>
              <a:ea typeface="微软雅黑" panose="020B0503020204020204" pitchFamily="34" charset="-122"/>
            </a:endParaRPr>
          </a:p>
        </p:txBody>
      </p:sp>
      <p:sp>
        <p:nvSpPr>
          <p:cNvPr id="396292" name="Rectangle 4"/>
          <p:cNvSpPr>
            <a:spLocks noChangeArrowheads="1"/>
          </p:cNvSpPr>
          <p:nvPr/>
        </p:nvSpPr>
        <p:spPr bwMode="auto">
          <a:xfrm>
            <a:off x="4746625" y="5414964"/>
            <a:ext cx="34369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pt-BR" altLang="zh-CN" sz="2000" dirty="0"/>
              <a:t>si = -32768    80 00</a:t>
            </a:r>
            <a:endParaRPr lang="en-US" altLang="zh-CN" sz="2000" dirty="0"/>
          </a:p>
          <a:p>
            <a:pPr>
              <a:lnSpc>
                <a:spcPct val="100000"/>
              </a:lnSpc>
              <a:spcBef>
                <a:spcPct val="0"/>
              </a:spcBef>
              <a:buFontTx/>
              <a:buNone/>
            </a:pPr>
            <a:r>
              <a:rPr lang="pt-BR" altLang="zh-CN" sz="2000" dirty="0"/>
              <a:t>usi = 32768   80 00</a:t>
            </a:r>
            <a:endParaRPr lang="en-US" altLang="zh-CN" sz="2000" dirty="0"/>
          </a:p>
          <a:p>
            <a:pPr>
              <a:lnSpc>
                <a:spcPct val="100000"/>
              </a:lnSpc>
              <a:spcBef>
                <a:spcPct val="0"/>
              </a:spcBef>
              <a:buFontTx/>
              <a:buNone/>
            </a:pPr>
            <a:r>
              <a:rPr lang="en-US" altLang="zh-CN" sz="2000" dirty="0" err="1"/>
              <a:t>i</a:t>
            </a:r>
            <a:r>
              <a:rPr lang="en-US" altLang="zh-CN" sz="2000" dirty="0"/>
              <a:t> = -32768     FF </a:t>
            </a:r>
            <a:r>
              <a:rPr lang="en-US" altLang="zh-CN" sz="2000" dirty="0" err="1"/>
              <a:t>FF</a:t>
            </a:r>
            <a:r>
              <a:rPr lang="en-US" altLang="zh-CN" sz="2000" dirty="0"/>
              <a:t> 80 00 </a:t>
            </a:r>
            <a:endParaRPr lang="en-US" altLang="zh-CN" sz="2000" dirty="0"/>
          </a:p>
          <a:p>
            <a:pPr>
              <a:lnSpc>
                <a:spcPct val="100000"/>
              </a:lnSpc>
              <a:spcBef>
                <a:spcPct val="0"/>
              </a:spcBef>
              <a:buFontTx/>
              <a:buNone/>
            </a:pPr>
            <a:r>
              <a:rPr lang="en-US" altLang="zh-CN" sz="2000" dirty="0" err="1"/>
              <a:t>ui</a:t>
            </a:r>
            <a:r>
              <a:rPr lang="en-US" altLang="zh-CN" sz="2000" dirty="0"/>
              <a:t> = 32768    00 00 80 00</a:t>
            </a:r>
            <a:endParaRPr lang="en-US" altLang="zh-CN" sz="2000" dirty="0"/>
          </a:p>
        </p:txBody>
      </p:sp>
      <p:sp>
        <p:nvSpPr>
          <p:cNvPr id="396294" name="Rectangle 6"/>
          <p:cNvSpPr>
            <a:spLocks noChangeArrowheads="1"/>
          </p:cNvSpPr>
          <p:nvPr/>
        </p:nvSpPr>
        <p:spPr bwMode="auto">
          <a:xfrm>
            <a:off x="7762875" y="147639"/>
            <a:ext cx="2698750" cy="16160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dirty="0">
                <a:solidFill>
                  <a:srgbClr val="CC0000"/>
                </a:solidFill>
                <a:ea typeface="黑体" panose="02010609060101010101" pitchFamily="49" charset="-122"/>
              </a:rPr>
              <a:t>例</a:t>
            </a:r>
            <a:r>
              <a:rPr lang="en-US" altLang="zh-CN" sz="2000" dirty="0">
                <a:solidFill>
                  <a:srgbClr val="CC0000"/>
                </a:solidFill>
                <a:ea typeface="黑体" panose="02010609060101010101" pitchFamily="49" charset="-122"/>
              </a:rPr>
              <a:t>2</a:t>
            </a:r>
            <a:r>
              <a:rPr lang="zh-CN" altLang="en-US" sz="2000" dirty="0">
                <a:solidFill>
                  <a:srgbClr val="CC0000"/>
                </a:solidFill>
                <a:ea typeface="黑体" panose="02010609060101010101" pitchFamily="49" charset="-122"/>
              </a:rPr>
              <a:t>（截断操作）：</a:t>
            </a:r>
            <a:r>
              <a:rPr lang="en-US" altLang="zh-CN" sz="2000" dirty="0" err="1">
                <a:solidFill>
                  <a:srgbClr val="CC0000"/>
                </a:solidFill>
                <a:ea typeface="黑体" panose="02010609060101010101" pitchFamily="49" charset="-122"/>
              </a:rPr>
              <a:t>i</a:t>
            </a:r>
            <a:r>
              <a:rPr lang="zh-CN" altLang="en-US" sz="2000" dirty="0">
                <a:solidFill>
                  <a:srgbClr val="CC0000"/>
                </a:solidFill>
                <a:ea typeface="黑体" panose="02010609060101010101" pitchFamily="49" charset="-122"/>
              </a:rPr>
              <a:t>和</a:t>
            </a:r>
            <a:r>
              <a:rPr lang="en-US" altLang="zh-CN" sz="2000" dirty="0">
                <a:solidFill>
                  <a:srgbClr val="CC0000"/>
                </a:solidFill>
                <a:ea typeface="黑体" panose="02010609060101010101" pitchFamily="49" charset="-122"/>
              </a:rPr>
              <a:t>j</a:t>
            </a:r>
            <a:r>
              <a:rPr lang="zh-CN" altLang="en-US" sz="2000" dirty="0">
                <a:solidFill>
                  <a:srgbClr val="CC0000"/>
                </a:solidFill>
                <a:ea typeface="黑体" panose="02010609060101010101" pitchFamily="49" charset="-122"/>
              </a:rPr>
              <a:t>是否相等？</a:t>
            </a:r>
            <a:endParaRPr lang="en-US" altLang="zh-CN" sz="2000" dirty="0">
              <a:solidFill>
                <a:srgbClr val="CC0000"/>
              </a:solidFill>
              <a:ea typeface="黑体" panose="02010609060101010101" pitchFamily="49" charset="-122"/>
            </a:endParaRPr>
          </a:p>
          <a:p>
            <a:pPr>
              <a:lnSpc>
                <a:spcPct val="100000"/>
              </a:lnSpc>
              <a:spcBef>
                <a:spcPct val="0"/>
              </a:spcBef>
              <a:buFontTx/>
              <a:buNone/>
            </a:pPr>
            <a:r>
              <a:rPr lang="en-US" altLang="zh-CN" sz="2000" dirty="0" err="1">
                <a:ea typeface="黑体" panose="02010609060101010101" pitchFamily="49" charset="-122"/>
              </a:rPr>
              <a:t>int</a:t>
            </a:r>
            <a:r>
              <a:rPr lang="en-US" altLang="zh-CN" sz="2000" dirty="0">
                <a:ea typeface="黑体" panose="02010609060101010101" pitchFamily="49" charset="-122"/>
              </a:rPr>
              <a:t> </a:t>
            </a:r>
            <a:r>
              <a:rPr lang="en-US" altLang="zh-CN" sz="2000" dirty="0" err="1">
                <a:ea typeface="黑体" panose="02010609060101010101" pitchFamily="49" charset="-122"/>
              </a:rPr>
              <a:t>i</a:t>
            </a:r>
            <a:r>
              <a:rPr lang="en-US" altLang="zh-CN" sz="2000" dirty="0">
                <a:ea typeface="黑体" panose="02010609060101010101" pitchFamily="49" charset="-122"/>
              </a:rPr>
              <a:t> = 32768;</a:t>
            </a:r>
            <a:endParaRPr lang="en-US" altLang="zh-CN" sz="2000" dirty="0">
              <a:ea typeface="黑体" panose="02010609060101010101" pitchFamily="49" charset="-122"/>
            </a:endParaRPr>
          </a:p>
          <a:p>
            <a:pPr>
              <a:lnSpc>
                <a:spcPct val="100000"/>
              </a:lnSpc>
              <a:spcBef>
                <a:spcPct val="0"/>
              </a:spcBef>
              <a:buFontTx/>
              <a:buNone/>
            </a:pPr>
            <a:r>
              <a:rPr lang="en-US" altLang="zh-CN" sz="2000" dirty="0">
                <a:ea typeface="黑体" panose="02010609060101010101" pitchFamily="49" charset="-122"/>
              </a:rPr>
              <a:t>short </a:t>
            </a:r>
            <a:r>
              <a:rPr lang="en-US" altLang="zh-CN" sz="2000" dirty="0" err="1">
                <a:ea typeface="黑体" panose="02010609060101010101" pitchFamily="49" charset="-122"/>
              </a:rPr>
              <a:t>si</a:t>
            </a:r>
            <a:r>
              <a:rPr lang="en-US" altLang="zh-CN" sz="2000" dirty="0">
                <a:ea typeface="黑体" panose="02010609060101010101" pitchFamily="49" charset="-122"/>
              </a:rPr>
              <a:t> = (short) </a:t>
            </a:r>
            <a:r>
              <a:rPr lang="en-US" altLang="zh-CN" sz="2000" dirty="0" err="1">
                <a:ea typeface="黑体" panose="02010609060101010101" pitchFamily="49" charset="-122"/>
              </a:rPr>
              <a:t>i</a:t>
            </a:r>
            <a:r>
              <a:rPr lang="en-US" altLang="zh-CN" sz="2000" dirty="0">
                <a:ea typeface="黑体" panose="02010609060101010101" pitchFamily="49" charset="-122"/>
              </a:rPr>
              <a:t>;</a:t>
            </a:r>
            <a:endParaRPr lang="en-US" altLang="zh-CN" sz="2000" dirty="0">
              <a:ea typeface="黑体" panose="02010609060101010101" pitchFamily="49" charset="-122"/>
            </a:endParaRPr>
          </a:p>
          <a:p>
            <a:pPr>
              <a:lnSpc>
                <a:spcPct val="100000"/>
              </a:lnSpc>
              <a:spcBef>
                <a:spcPct val="0"/>
              </a:spcBef>
              <a:buFontTx/>
              <a:buNone/>
            </a:pPr>
            <a:r>
              <a:rPr lang="en-US" altLang="zh-CN" sz="2000" dirty="0" err="1">
                <a:ea typeface="黑体" panose="02010609060101010101" pitchFamily="49" charset="-122"/>
              </a:rPr>
              <a:t>int</a:t>
            </a:r>
            <a:r>
              <a:rPr lang="en-US" altLang="zh-CN" sz="2000" dirty="0">
                <a:ea typeface="黑体" panose="02010609060101010101" pitchFamily="49" charset="-122"/>
              </a:rPr>
              <a:t> j = </a:t>
            </a:r>
            <a:r>
              <a:rPr lang="en-US" altLang="zh-CN" sz="2000" dirty="0" err="1">
                <a:ea typeface="黑体" panose="02010609060101010101" pitchFamily="49" charset="-122"/>
              </a:rPr>
              <a:t>si</a:t>
            </a:r>
            <a:r>
              <a:rPr lang="en-US" altLang="zh-CN" sz="2000" dirty="0">
                <a:ea typeface="黑体" panose="02010609060101010101" pitchFamily="49" charset="-122"/>
              </a:rPr>
              <a:t>;</a:t>
            </a:r>
            <a:endParaRPr lang="en-US" altLang="zh-CN" sz="2000" dirty="0">
              <a:ea typeface="黑体" panose="02010609060101010101" pitchFamily="49" charset="-122"/>
            </a:endParaRPr>
          </a:p>
        </p:txBody>
      </p:sp>
      <p:sp>
        <p:nvSpPr>
          <p:cNvPr id="396295" name="Rectangle 7"/>
          <p:cNvSpPr>
            <a:spLocks noChangeArrowheads="1"/>
          </p:cNvSpPr>
          <p:nvPr/>
        </p:nvSpPr>
        <p:spPr bwMode="auto">
          <a:xfrm>
            <a:off x="7099300" y="1870344"/>
            <a:ext cx="39652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288925">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pt-BR" sz="2000" dirty="0">
                <a:solidFill>
                  <a:schemeClr val="accent2"/>
                </a:solidFill>
                <a:ea typeface="黑体" panose="02010609060101010101" pitchFamily="49" charset="-122"/>
              </a:rPr>
              <a:t>不相等！</a:t>
            </a:r>
            <a:endParaRPr lang="zh-CN" altLang="pt-BR" sz="2000" dirty="0">
              <a:solidFill>
                <a:schemeClr val="accent2"/>
              </a:solidFill>
              <a:ea typeface="黑体" panose="02010609060101010101" pitchFamily="49" charset="-122"/>
            </a:endParaRPr>
          </a:p>
          <a:p>
            <a:pPr>
              <a:lnSpc>
                <a:spcPct val="100000"/>
              </a:lnSpc>
              <a:spcBef>
                <a:spcPct val="0"/>
              </a:spcBef>
              <a:buFontTx/>
              <a:buNone/>
            </a:pPr>
            <a:r>
              <a:rPr lang="pt-BR" altLang="zh-CN" sz="2000" dirty="0">
                <a:solidFill>
                  <a:schemeClr val="accent2"/>
                </a:solidFill>
                <a:ea typeface="黑体" panose="02010609060101010101" pitchFamily="49" charset="-122"/>
              </a:rPr>
              <a:t>i = 32768   0</a:t>
            </a:r>
            <a:r>
              <a:rPr lang="en-US" altLang="zh-CN" sz="2000" dirty="0">
                <a:solidFill>
                  <a:schemeClr val="accent2"/>
                </a:solidFill>
                <a:ea typeface="黑体" panose="02010609060101010101" pitchFamily="49" charset="-122"/>
              </a:rPr>
              <a:t>x</a:t>
            </a:r>
            <a:r>
              <a:rPr lang="pt-BR" altLang="zh-CN" sz="2000" dirty="0">
                <a:solidFill>
                  <a:schemeClr val="accent2"/>
                </a:solidFill>
                <a:ea typeface="黑体" panose="02010609060101010101" pitchFamily="49" charset="-122"/>
              </a:rPr>
              <a:t>00 00 80 00</a:t>
            </a:r>
            <a:endParaRPr lang="en-US" altLang="zh-CN" sz="2000" dirty="0">
              <a:solidFill>
                <a:schemeClr val="accent2"/>
              </a:solidFill>
              <a:ea typeface="黑体" panose="02010609060101010101" pitchFamily="49" charset="-122"/>
            </a:endParaRPr>
          </a:p>
          <a:p>
            <a:pPr>
              <a:lnSpc>
                <a:spcPct val="100000"/>
              </a:lnSpc>
              <a:spcBef>
                <a:spcPct val="0"/>
              </a:spcBef>
              <a:buFontTx/>
              <a:buNone/>
            </a:pPr>
            <a:r>
              <a:rPr lang="en-US" altLang="zh-CN" sz="2000" dirty="0" err="1">
                <a:solidFill>
                  <a:schemeClr val="accent2"/>
                </a:solidFill>
                <a:ea typeface="黑体" panose="02010609060101010101" pitchFamily="49" charset="-122"/>
              </a:rPr>
              <a:t>si</a:t>
            </a:r>
            <a:r>
              <a:rPr lang="en-US" altLang="zh-CN" sz="2000" dirty="0">
                <a:solidFill>
                  <a:schemeClr val="accent2"/>
                </a:solidFill>
                <a:ea typeface="黑体" panose="02010609060101010101" pitchFamily="49" charset="-122"/>
              </a:rPr>
              <a:t> = -32768   0x80 00 </a:t>
            </a:r>
            <a:endParaRPr lang="en-US" altLang="zh-CN" sz="2000" dirty="0">
              <a:solidFill>
                <a:schemeClr val="accent2"/>
              </a:solidFill>
              <a:ea typeface="黑体" panose="02010609060101010101" pitchFamily="49" charset="-122"/>
            </a:endParaRPr>
          </a:p>
          <a:p>
            <a:pPr>
              <a:lnSpc>
                <a:spcPct val="100000"/>
              </a:lnSpc>
              <a:spcBef>
                <a:spcPct val="0"/>
              </a:spcBef>
              <a:buFontTx/>
              <a:buNone/>
            </a:pPr>
            <a:r>
              <a:rPr lang="en-US" altLang="zh-CN" sz="2000" dirty="0">
                <a:solidFill>
                  <a:schemeClr val="accent2"/>
                </a:solidFill>
                <a:ea typeface="黑体" panose="02010609060101010101" pitchFamily="49" charset="-122"/>
              </a:rPr>
              <a:t>j = -32768     0xFF FF 80 00</a:t>
            </a:r>
            <a:endParaRPr lang="en-US" altLang="zh-CN" sz="2000" dirty="0">
              <a:solidFill>
                <a:schemeClr val="accent2"/>
              </a:solidFill>
              <a:ea typeface="黑体" panose="02010609060101010101" pitchFamily="49" charset="-122"/>
            </a:endParaRPr>
          </a:p>
        </p:txBody>
      </p:sp>
      <p:sp>
        <p:nvSpPr>
          <p:cNvPr id="396296" name="Text Box 8"/>
          <p:cNvSpPr txBox="1">
            <a:spLocks noChangeArrowheads="1"/>
          </p:cNvSpPr>
          <p:nvPr/>
        </p:nvSpPr>
        <p:spPr bwMode="auto">
          <a:xfrm>
            <a:off x="7440614" y="3300413"/>
            <a:ext cx="30257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FF0066"/>
                </a:solidFill>
                <a:ea typeface="黑体" panose="02010609060101010101" pitchFamily="49" charset="-122"/>
              </a:rPr>
              <a:t>原因：对</a:t>
            </a:r>
            <a:r>
              <a:rPr lang="en-US" altLang="zh-CN" sz="2000" dirty="0" err="1">
                <a:solidFill>
                  <a:srgbClr val="FF0066"/>
                </a:solidFill>
                <a:latin typeface="MingLiU" pitchFamily="49" charset="-122"/>
                <a:ea typeface="MingLiU" pitchFamily="49" charset="-122"/>
              </a:rPr>
              <a:t>i</a:t>
            </a:r>
            <a:r>
              <a:rPr lang="zh-CN" altLang="en-US" sz="2000" dirty="0">
                <a:solidFill>
                  <a:srgbClr val="FF0066"/>
                </a:solidFill>
                <a:ea typeface="黑体" panose="02010609060101010101" pitchFamily="49" charset="-122"/>
              </a:rPr>
              <a:t>截断时发生了溢出，即：</a:t>
            </a:r>
            <a:r>
              <a:rPr lang="en-US" altLang="zh-CN" sz="2000" dirty="0">
                <a:solidFill>
                  <a:srgbClr val="FF0066"/>
                </a:solidFill>
                <a:ea typeface="黑体" panose="02010609060101010101" pitchFamily="49" charset="-122"/>
              </a:rPr>
              <a:t>32768</a:t>
            </a:r>
            <a:r>
              <a:rPr lang="zh-CN" altLang="en-US" sz="2000" dirty="0">
                <a:solidFill>
                  <a:srgbClr val="FF0066"/>
                </a:solidFill>
                <a:ea typeface="黑体" panose="02010609060101010101" pitchFamily="49" charset="-122"/>
              </a:rPr>
              <a:t>截断为</a:t>
            </a:r>
            <a:r>
              <a:rPr lang="en-US" altLang="zh-CN" sz="2000" dirty="0">
                <a:solidFill>
                  <a:srgbClr val="FF0066"/>
                </a:solidFill>
                <a:ea typeface="黑体" panose="02010609060101010101" pitchFamily="49" charset="-122"/>
              </a:rPr>
              <a:t>16</a:t>
            </a:r>
            <a:r>
              <a:rPr lang="zh-CN" altLang="en-US" sz="2000" dirty="0">
                <a:solidFill>
                  <a:srgbClr val="FF0066"/>
                </a:solidFill>
                <a:ea typeface="黑体" panose="02010609060101010101" pitchFamily="49" charset="-122"/>
              </a:rPr>
              <a:t>位数时，因其超出</a:t>
            </a:r>
            <a:r>
              <a:rPr lang="en-US" altLang="zh-CN" sz="2000" dirty="0">
                <a:solidFill>
                  <a:srgbClr val="FF0066"/>
                </a:solidFill>
                <a:ea typeface="黑体" panose="02010609060101010101" pitchFamily="49" charset="-122"/>
              </a:rPr>
              <a:t>16</a:t>
            </a:r>
            <a:r>
              <a:rPr lang="zh-CN" altLang="en-US" sz="2000" dirty="0">
                <a:solidFill>
                  <a:srgbClr val="FF0066"/>
                </a:solidFill>
                <a:ea typeface="黑体" panose="02010609060101010101" pitchFamily="49" charset="-122"/>
              </a:rPr>
              <a:t>位能表示的最大值，故无法截断为正确的</a:t>
            </a:r>
            <a:r>
              <a:rPr lang="en-US" altLang="zh-CN" sz="2000" dirty="0">
                <a:solidFill>
                  <a:srgbClr val="FF0066"/>
                </a:solidFill>
                <a:ea typeface="黑体" panose="02010609060101010101" pitchFamily="49" charset="-122"/>
              </a:rPr>
              <a:t>16</a:t>
            </a:r>
            <a:r>
              <a:rPr lang="zh-CN" altLang="en-US" sz="2000" dirty="0">
                <a:solidFill>
                  <a:srgbClr val="FF0066"/>
                </a:solidFill>
                <a:ea typeface="黑体" panose="02010609060101010101" pitchFamily="49" charset="-122"/>
              </a:rPr>
              <a:t>位数！</a:t>
            </a:r>
            <a:endParaRPr lang="en-US" altLang="zh-CN" sz="2000" dirty="0">
              <a:solidFill>
                <a:srgbClr val="FF0066"/>
              </a:solidFill>
              <a:ea typeface="黑体" panose="02010609060101010101" pitchFamily="49" charset="-122"/>
            </a:endParaRPr>
          </a:p>
        </p:txBody>
      </p:sp>
      <p:sp>
        <p:nvSpPr>
          <p:cNvPr id="2" name="矩形 1"/>
          <p:cNvSpPr>
            <a:spLocks noChangeArrowheads="1"/>
          </p:cNvSpPr>
          <p:nvPr/>
        </p:nvSpPr>
        <p:spPr bwMode="auto">
          <a:xfrm>
            <a:off x="8121650" y="5045075"/>
            <a:ext cx="25463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语言标准规定，长数转换为短数的结果是未定义的（</a:t>
            </a:r>
            <a:r>
              <a:rPr lang="en-US" altLang="zh-CN" sz="2000" dirty="0">
                <a:latin typeface="微软雅黑" panose="020B0503020204020204" pitchFamily="34" charset="-122"/>
                <a:ea typeface="微软雅黑" panose="020B0503020204020204" pitchFamily="34" charset="-122"/>
              </a:rPr>
              <a:t>UD</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没有规定编译器必须报错</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7" dur="500"/>
                                        <p:tgtEl>
                                          <p:spTgt spid="396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12" dur="500"/>
                                        <p:tgtEl>
                                          <p:spTgt spid="39629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17" dur="500"/>
                                        <p:tgtEl>
                                          <p:spTgt spid="39629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22" dur="500"/>
                                        <p:tgtEl>
                                          <p:spTgt spid="39629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27" dur="500"/>
                                        <p:tgtEl>
                                          <p:spTgt spid="39629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32" dur="500"/>
                                        <p:tgtEl>
                                          <p:spTgt spid="39629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37" dur="500"/>
                                        <p:tgtEl>
                                          <p:spTgt spid="39629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42" dur="500"/>
                                        <p:tgtEl>
                                          <p:spTgt spid="39629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47" dur="500"/>
                                        <p:tgtEl>
                                          <p:spTgt spid="396291">
                                            <p:txEl>
                                              <p:pRg st="11" end="11"/>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50" dur="500"/>
                                        <p:tgtEl>
                                          <p:spTgt spid="396291">
                                            <p:txEl>
                                              <p:pRg st="12" end="12"/>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53" dur="500"/>
                                        <p:tgtEl>
                                          <p:spTgt spid="396291">
                                            <p:txEl>
                                              <p:pRg st="13" end="13"/>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96291">
                                            <p:txEl>
                                              <p:pRg st="14" end="14"/>
                                            </p:txEl>
                                          </p:spTgt>
                                        </p:tgtEl>
                                        <p:attrNameLst>
                                          <p:attrName>style.visibility</p:attrName>
                                        </p:attrNameLst>
                                      </p:cBhvr>
                                      <p:to>
                                        <p:strVal val="visible"/>
                                      </p:to>
                                    </p:set>
                                    <p:animEffect transition="in" filter="blinds(horizontal)">
                                      <p:cBhvr>
                                        <p:cTn id="56" dur="500"/>
                                        <p:tgtEl>
                                          <p:spTgt spid="396291">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96292"/>
                                        </p:tgtEl>
                                        <p:attrNameLst>
                                          <p:attrName>style.visibility</p:attrName>
                                        </p:attrNameLst>
                                      </p:cBhvr>
                                      <p:to>
                                        <p:strVal val="visible"/>
                                      </p:to>
                                    </p:set>
                                    <p:animEffect transition="in" filter="blinds(horizontal)">
                                      <p:cBhvr>
                                        <p:cTn id="61" dur="500"/>
                                        <p:tgtEl>
                                          <p:spTgt spid="39629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96294"/>
                                        </p:tgtEl>
                                        <p:attrNameLst>
                                          <p:attrName>style.visibility</p:attrName>
                                        </p:attrNameLst>
                                      </p:cBhvr>
                                      <p:to>
                                        <p:strVal val="visible"/>
                                      </p:to>
                                    </p:set>
                                    <p:animEffect transition="in" filter="blinds(horizontal)">
                                      <p:cBhvr>
                                        <p:cTn id="66" dur="500"/>
                                        <p:tgtEl>
                                          <p:spTgt spid="39629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96295"/>
                                        </p:tgtEl>
                                        <p:attrNameLst>
                                          <p:attrName>style.visibility</p:attrName>
                                        </p:attrNameLst>
                                      </p:cBhvr>
                                      <p:to>
                                        <p:strVal val="visible"/>
                                      </p:to>
                                    </p:set>
                                    <p:animEffect transition="in" filter="blinds(horizontal)">
                                      <p:cBhvr>
                                        <p:cTn id="71" dur="500"/>
                                        <p:tgtEl>
                                          <p:spTgt spid="39629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96296"/>
                                        </p:tgtEl>
                                        <p:attrNameLst>
                                          <p:attrName>style.visibility</p:attrName>
                                        </p:attrNameLst>
                                      </p:cBhvr>
                                      <p:to>
                                        <p:strVal val="visible"/>
                                      </p:to>
                                    </p:set>
                                    <p:animEffect transition="in" filter="blinds(horizontal)">
                                      <p:cBhvr>
                                        <p:cTn id="76" dur="500"/>
                                        <p:tgtEl>
                                          <p:spTgt spid="396296"/>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randombar(horizontal)">
                                      <p:cBhvr>
                                        <p:cTn id="8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p:bldP spid="396294" grpId="0" animBg="1"/>
      <p:bldP spid="396295" grpId="0"/>
      <p:bldP spid="396296"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119336" y="122476"/>
            <a:ext cx="6978650" cy="479747"/>
          </a:xfrm>
        </p:spPr>
        <p:txBody>
          <a:bodyPr vert="horz" wrap="square" lIns="63500" tIns="25400" rIns="63500" bIns="25400" numCol="1" anchor="t" anchorCtr="0" compatLnSpc="1">
            <a:spAutoFit/>
          </a:bodyPr>
          <a:lstStyle/>
          <a:p>
            <a:r>
              <a:rPr lang="zh-CN" altLang="en-US" sz="3200" dirty="0">
                <a:ea typeface="宋体" panose="02010600030101010101" pitchFamily="2" charset="-122"/>
              </a:rPr>
              <a:t>如何实现高级语言源程序中的运算？</a:t>
            </a:r>
            <a:endParaRPr lang="zh-CN" altLang="en-US" sz="3200" dirty="0">
              <a:ea typeface="宋体" panose="02010600030101010101" pitchFamily="2" charset="-122"/>
            </a:endParaRPr>
          </a:p>
        </p:txBody>
      </p:sp>
      <p:sp>
        <p:nvSpPr>
          <p:cNvPr id="496643" name="Rectangle 3"/>
          <p:cNvSpPr>
            <a:spLocks noGrp="1" noChangeArrowheads="1"/>
          </p:cNvSpPr>
          <p:nvPr>
            <p:ph type="body" idx="4294967295"/>
          </p:nvPr>
        </p:nvSpPr>
        <p:spPr>
          <a:xfrm>
            <a:off x="623392" y="808598"/>
            <a:ext cx="8191500" cy="2421176"/>
          </a:xfrm>
        </p:spPr>
        <p:txBody>
          <a:bodyPr vert="horz" wrap="square" lIns="63500" tIns="25400" rIns="63500" bIns="25400" numCol="1" anchor="t" anchorCtr="0" compatLnSpc="1">
            <a:spAutoFit/>
          </a:bodyPr>
          <a:lstStyle/>
          <a:p>
            <a:pPr marL="203200" indent="-203200">
              <a:lnSpc>
                <a:spcPct val="100000"/>
              </a:lnSpc>
            </a:pPr>
            <a:r>
              <a:rPr lang="zh-CN" altLang="en-US" sz="2000" dirty="0">
                <a:latin typeface="Times New Roman" panose="02020603050405020304" pitchFamily="18" charset="0"/>
                <a:ea typeface="黑体" panose="02010609060101010101" pitchFamily="49" charset="-122"/>
              </a:rPr>
              <a:t>总结：</a:t>
            </a:r>
            <a:r>
              <a:rPr lang="en-US" altLang="zh-CN" sz="2000" dirty="0">
                <a:latin typeface="Times New Roman" panose="02020603050405020304" pitchFamily="18" charset="0"/>
                <a:ea typeface="黑体" panose="02010609060101010101" pitchFamily="49" charset="-122"/>
              </a:rPr>
              <a:t>C</a:t>
            </a:r>
            <a:r>
              <a:rPr lang="zh-CN" altLang="en-US" sz="2000" dirty="0">
                <a:latin typeface="Times New Roman" panose="02020603050405020304" pitchFamily="18" charset="0"/>
                <a:ea typeface="黑体" panose="02010609060101010101" pitchFamily="49" charset="-122"/>
              </a:rPr>
              <a:t>语言程序中的基本数据类型及其基本运算类型</a:t>
            </a:r>
            <a:endParaRPr lang="zh-CN" altLang="en-US" sz="2000" dirty="0">
              <a:latin typeface="Times New Roman" panose="02020603050405020304" pitchFamily="18" charset="0"/>
              <a:ea typeface="黑体" panose="02010609060101010101" pitchFamily="49" charset="-122"/>
            </a:endParaRPr>
          </a:p>
          <a:p>
            <a:pPr marL="685800" lvl="1" indent="-190500">
              <a:lnSpc>
                <a:spcPct val="100000"/>
              </a:lnSpc>
            </a:pPr>
            <a:r>
              <a:rPr lang="zh-CN" altLang="en-US" dirty="0">
                <a:latin typeface="Times New Roman" panose="02020603050405020304" pitchFamily="18" charset="0"/>
                <a:ea typeface="黑体" panose="02010609060101010101" pitchFamily="49" charset="-122"/>
              </a:rPr>
              <a:t>基本数据类型</a:t>
            </a:r>
            <a:endParaRPr lang="zh-CN" altLang="en-US" dirty="0">
              <a:latin typeface="Times New Roman" panose="02020603050405020304" pitchFamily="18" charset="0"/>
              <a:ea typeface="黑体" panose="02010609060101010101" pitchFamily="49" charset="-122"/>
            </a:endParaRPr>
          </a:p>
          <a:p>
            <a:pPr marL="1257300" lvl="2" indent="-342900">
              <a:lnSpc>
                <a:spcPct val="100000"/>
              </a:lnSpc>
            </a:pPr>
            <a:r>
              <a:rPr lang="zh-CN" altLang="en-US" sz="2000" dirty="0">
                <a:solidFill>
                  <a:srgbClr val="009900"/>
                </a:solidFill>
                <a:latin typeface="Times New Roman" panose="02020603050405020304" pitchFamily="18" charset="0"/>
                <a:ea typeface="黑体" panose="02010609060101010101" pitchFamily="49" charset="-122"/>
              </a:rPr>
              <a:t>无符号数、带符号整数、浮点数、位串、字符（串）</a:t>
            </a:r>
            <a:endParaRPr lang="en-US" altLang="zh-CN" sz="2000" dirty="0">
              <a:solidFill>
                <a:srgbClr val="009900"/>
              </a:solidFill>
              <a:latin typeface="Times New Roman" panose="02020603050405020304" pitchFamily="18" charset="0"/>
              <a:ea typeface="黑体" panose="02010609060101010101" pitchFamily="49" charset="-122"/>
            </a:endParaRPr>
          </a:p>
          <a:p>
            <a:pPr marL="685800" lvl="1" indent="-190500">
              <a:lnSpc>
                <a:spcPct val="100000"/>
              </a:lnSpc>
            </a:pPr>
            <a:r>
              <a:rPr lang="zh-CN" altLang="en-US" dirty="0">
                <a:latin typeface="Times New Roman" panose="02020603050405020304" pitchFamily="18" charset="0"/>
                <a:ea typeface="黑体" panose="02010609060101010101" pitchFamily="49" charset="-122"/>
              </a:rPr>
              <a:t>基本运算类型</a:t>
            </a:r>
            <a:endParaRPr lang="zh-CN" altLang="en-US" dirty="0">
              <a:latin typeface="Times New Roman" panose="02020603050405020304" pitchFamily="18" charset="0"/>
              <a:ea typeface="黑体" panose="02010609060101010101" pitchFamily="49" charset="-122"/>
            </a:endParaRPr>
          </a:p>
          <a:p>
            <a:pPr marL="1257300" lvl="2" indent="-342900">
              <a:lnSpc>
                <a:spcPct val="100000"/>
              </a:lnSpc>
            </a:pPr>
            <a:r>
              <a:rPr lang="zh-CN" altLang="en-US" sz="2000" dirty="0">
                <a:solidFill>
                  <a:srgbClr val="009900"/>
                </a:solidFill>
                <a:latin typeface="Times New Roman" panose="02020603050405020304" pitchFamily="18" charset="0"/>
                <a:ea typeface="黑体" panose="02010609060101010101" pitchFamily="49" charset="-122"/>
              </a:rPr>
              <a:t>算术、按位、逻辑、移位、扩展和截断</a:t>
            </a:r>
            <a:endParaRPr lang="zh-CN" altLang="en-US" sz="2000" dirty="0">
              <a:solidFill>
                <a:srgbClr val="009900"/>
              </a:solidFill>
              <a:latin typeface="Times New Roman" panose="02020603050405020304" pitchFamily="18" charset="0"/>
              <a:ea typeface="黑体" panose="02010609060101010101" pitchFamily="49" charset="-122"/>
            </a:endParaRPr>
          </a:p>
          <a:p>
            <a:pPr marL="203200" indent="-203200">
              <a:lnSpc>
                <a:spcPct val="100000"/>
              </a:lnSpc>
            </a:pPr>
            <a:r>
              <a:rPr lang="zh-CN" altLang="en-US" sz="2200" dirty="0">
                <a:latin typeface="Times New Roman" panose="02020603050405020304" pitchFamily="18" charset="0"/>
                <a:ea typeface="黑体" panose="02010609060101010101" pitchFamily="49" charset="-122"/>
              </a:rPr>
              <a:t>计算机如何实现高级语言程序中的运算？</a:t>
            </a:r>
            <a:endParaRPr lang="zh-CN" altLang="en-US" sz="2200" dirty="0">
              <a:latin typeface="Times New Roman" panose="02020603050405020304" pitchFamily="18" charset="0"/>
              <a:ea typeface="黑体" panose="02010609060101010101" pitchFamily="49" charset="-122"/>
            </a:endParaRPr>
          </a:p>
          <a:p>
            <a:pPr marL="685800" lvl="1" indent="-190500">
              <a:lnSpc>
                <a:spcPct val="100000"/>
              </a:lnSpc>
            </a:pPr>
            <a:r>
              <a:rPr lang="zh-CN" altLang="en-US" dirty="0">
                <a:latin typeface="Times New Roman" panose="02020603050405020304" pitchFamily="18" charset="0"/>
                <a:ea typeface="黑体" panose="02010609060101010101" pitchFamily="49" charset="-122"/>
              </a:rPr>
              <a:t>将各类表达式编译（转换）为指令序列</a:t>
            </a:r>
            <a:endParaRPr lang="zh-CN" altLang="en-US" dirty="0">
              <a:latin typeface="Times New Roman" panose="02020603050405020304" pitchFamily="18" charset="0"/>
              <a:ea typeface="黑体" panose="02010609060101010101" pitchFamily="49" charset="-122"/>
            </a:endParaRPr>
          </a:p>
          <a:p>
            <a:pPr marL="685800" lvl="1" indent="-190500">
              <a:lnSpc>
                <a:spcPct val="100000"/>
              </a:lnSpc>
            </a:pPr>
            <a:r>
              <a:rPr lang="zh-CN" altLang="en-US" dirty="0">
                <a:latin typeface="Times New Roman" panose="02020603050405020304" pitchFamily="18" charset="0"/>
                <a:ea typeface="黑体" panose="02010609060101010101" pitchFamily="49" charset="-122"/>
              </a:rPr>
              <a:t>计算机直接执行指令来完成运算</a:t>
            </a:r>
            <a:endParaRPr lang="en-US" altLang="zh-CN" dirty="0">
              <a:latin typeface="Times New Roman" panose="02020603050405020304" pitchFamily="18" charset="0"/>
              <a:ea typeface="黑体" panose="02010609060101010101" pitchFamily="49" charset="-122"/>
            </a:endParaRPr>
          </a:p>
        </p:txBody>
      </p:sp>
      <p:sp>
        <p:nvSpPr>
          <p:cNvPr id="496644" name="Rectangle 4"/>
          <p:cNvSpPr>
            <a:spLocks noChangeArrowheads="1"/>
          </p:cNvSpPr>
          <p:nvPr/>
        </p:nvSpPr>
        <p:spPr bwMode="auto">
          <a:xfrm>
            <a:off x="653540" y="3424164"/>
            <a:ext cx="87185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40000"/>
              </a:spcBef>
              <a:buFontTx/>
              <a:buNone/>
            </a:pPr>
            <a:r>
              <a:rPr lang="zh-CN" altLang="en-US" sz="2000" dirty="0">
                <a:latin typeface="Times New Roman" panose="02020603050405020304" pitchFamily="18" charset="0"/>
                <a:ea typeface="黑体" panose="02010609060101010101" pitchFamily="49" charset="-122"/>
              </a:rPr>
              <a:t>例：</a:t>
            </a:r>
            <a:r>
              <a:rPr lang="en-US" altLang="zh-CN" sz="2000" dirty="0">
                <a:latin typeface="Times New Roman" panose="02020603050405020304" pitchFamily="18" charset="0"/>
                <a:ea typeface="黑体" panose="02010609060101010101" pitchFamily="49" charset="-122"/>
              </a:rPr>
              <a:t>C</a:t>
            </a:r>
            <a:r>
              <a:rPr lang="zh-CN" altLang="en-US" sz="2000" dirty="0">
                <a:latin typeface="Times New Roman" panose="02020603050405020304" pitchFamily="18" charset="0"/>
                <a:ea typeface="黑体" panose="02010609060101010101" pitchFamily="49" charset="-122"/>
              </a:rPr>
              <a:t>语言赋值语句</a:t>
            </a:r>
            <a:r>
              <a:rPr lang="zh-CN" altLang="en-US" sz="2000" dirty="0">
                <a:solidFill>
                  <a:srgbClr val="CC3300"/>
                </a:solidFill>
                <a:latin typeface="Times New Roman" panose="02020603050405020304" pitchFamily="18" charset="0"/>
                <a:ea typeface="黑体" panose="02010609060101010101" pitchFamily="49" charset="-122"/>
              </a:rPr>
              <a:t>“</a:t>
            </a:r>
            <a:r>
              <a:rPr lang="en-US" altLang="zh-CN" sz="2000" dirty="0">
                <a:solidFill>
                  <a:srgbClr val="CC3300"/>
                </a:solidFill>
                <a:latin typeface="Times New Roman" panose="02020603050405020304" pitchFamily="18" charset="0"/>
                <a:ea typeface="黑体" panose="02010609060101010101" pitchFamily="49" charset="-122"/>
              </a:rPr>
              <a:t>f = (</a:t>
            </a:r>
            <a:r>
              <a:rPr lang="en-US" altLang="zh-CN" sz="2000" dirty="0" err="1">
                <a:solidFill>
                  <a:srgbClr val="CC3300"/>
                </a:solidFill>
                <a:latin typeface="Times New Roman" panose="02020603050405020304" pitchFamily="18" charset="0"/>
                <a:ea typeface="黑体" panose="02010609060101010101" pitchFamily="49" charset="-122"/>
              </a:rPr>
              <a:t>g+h</a:t>
            </a:r>
            <a:r>
              <a:rPr lang="en-US" altLang="zh-CN" sz="2000" dirty="0">
                <a:solidFill>
                  <a:srgbClr val="CC3300"/>
                </a:solidFill>
                <a:latin typeface="Times New Roman" panose="02020603050405020304" pitchFamily="18" charset="0"/>
                <a:ea typeface="黑体" panose="02010609060101010101" pitchFamily="49" charset="-122"/>
              </a:rPr>
              <a:t>) </a:t>
            </a:r>
            <a:r>
              <a:rPr lang="pt-BR" altLang="zh-CN" sz="2000" dirty="0">
                <a:solidFill>
                  <a:srgbClr val="CC3300"/>
                </a:solidFill>
                <a:latin typeface="Times New Roman" panose="02020603050405020304" pitchFamily="18" charset="0"/>
                <a:ea typeface="黑体" panose="02010609060101010101" pitchFamily="49" charset="-122"/>
              </a:rPr>
              <a:t>– </a:t>
            </a:r>
            <a:r>
              <a:rPr lang="en-US" altLang="zh-CN" sz="2000" dirty="0">
                <a:solidFill>
                  <a:srgbClr val="CC3300"/>
                </a:solidFill>
                <a:latin typeface="Times New Roman" panose="02020603050405020304" pitchFamily="18" charset="0"/>
                <a:ea typeface="黑体" panose="02010609060101010101" pitchFamily="49" charset="-122"/>
              </a:rPr>
              <a:t>(</a:t>
            </a:r>
            <a:r>
              <a:rPr lang="en-US" altLang="zh-CN" sz="2000" dirty="0" err="1">
                <a:solidFill>
                  <a:srgbClr val="CC3300"/>
                </a:solidFill>
                <a:latin typeface="Times New Roman" panose="02020603050405020304" pitchFamily="18" charset="0"/>
                <a:ea typeface="黑体" panose="02010609060101010101" pitchFamily="49" charset="-122"/>
              </a:rPr>
              <a:t>i+j</a:t>
            </a:r>
            <a:r>
              <a:rPr lang="en-US" altLang="zh-CN" sz="2000" dirty="0">
                <a:solidFill>
                  <a:srgbClr val="CC3300"/>
                </a:solidFill>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中变量</a:t>
            </a:r>
            <a:r>
              <a:rPr lang="en-US" altLang="zh-CN" sz="2000" dirty="0" err="1">
                <a:latin typeface="Times New Roman" panose="02020603050405020304" pitchFamily="18" charset="0"/>
                <a:ea typeface="黑体" panose="02010609060101010101" pitchFamily="49" charset="-122"/>
              </a:rPr>
              <a:t>i</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j</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f</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g</a:t>
            </a:r>
            <a:r>
              <a:rPr lang="zh-CN" altLang="en-US" sz="2000"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h</a:t>
            </a:r>
            <a:r>
              <a:rPr lang="zh-CN" altLang="en-US" sz="2000" dirty="0">
                <a:latin typeface="Times New Roman" panose="02020603050405020304" pitchFamily="18" charset="0"/>
                <a:ea typeface="黑体" panose="02010609060101010101" pitchFamily="49" charset="-122"/>
              </a:rPr>
              <a:t>由编译器分别分配给</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$t0~$t4</a:t>
            </a:r>
            <a:r>
              <a:rPr lang="zh-CN" altLang="en-US" sz="2000" dirty="0">
                <a:latin typeface="Times New Roman" panose="02020603050405020304" pitchFamily="18" charset="0"/>
                <a:ea typeface="黑体" panose="02010609060101010101" pitchFamily="49" charset="-122"/>
              </a:rPr>
              <a:t>。寄存器</a:t>
            </a:r>
            <a:r>
              <a:rPr lang="en-US" altLang="zh-CN" sz="2000" dirty="0">
                <a:latin typeface="Times New Roman" panose="02020603050405020304" pitchFamily="18" charset="0"/>
                <a:ea typeface="黑体" panose="02010609060101010101" pitchFamily="49" charset="-122"/>
              </a:rPr>
              <a:t>$t0~$t7</a:t>
            </a:r>
            <a:r>
              <a:rPr lang="zh-CN" altLang="en-US" sz="2000" dirty="0">
                <a:latin typeface="Times New Roman" panose="02020603050405020304" pitchFamily="18" charset="0"/>
                <a:ea typeface="黑体" panose="02010609060101010101" pitchFamily="49" charset="-122"/>
              </a:rPr>
              <a:t>的编号对应</a:t>
            </a:r>
            <a:r>
              <a:rPr lang="en-US" altLang="zh-CN" sz="2000" dirty="0">
                <a:latin typeface="Times New Roman" panose="02020603050405020304" pitchFamily="18" charset="0"/>
                <a:ea typeface="黑体" panose="02010609060101010101" pitchFamily="49" charset="-122"/>
              </a:rPr>
              <a:t>8~15</a:t>
            </a:r>
            <a:r>
              <a:rPr lang="zh-CN" altLang="en-US" sz="2000" dirty="0">
                <a:latin typeface="Times New Roman" panose="02020603050405020304" pitchFamily="18" charset="0"/>
                <a:ea typeface="黑体" panose="02010609060101010101" pitchFamily="49" charset="-122"/>
              </a:rPr>
              <a:t>，上述程序段对应的</a:t>
            </a:r>
            <a:r>
              <a:rPr lang="en-US" altLang="zh-CN" sz="2000" dirty="0">
                <a:latin typeface="Times New Roman" panose="02020603050405020304" pitchFamily="18" charset="0"/>
                <a:ea typeface="黑体" panose="02010609060101010101" pitchFamily="49" charset="-122"/>
              </a:rPr>
              <a:t>MIPS</a:t>
            </a:r>
            <a:r>
              <a:rPr lang="zh-CN" altLang="en-US" sz="2000" dirty="0">
                <a:latin typeface="Times New Roman" panose="02020603050405020304" pitchFamily="18" charset="0"/>
                <a:ea typeface="黑体" panose="02010609060101010101" pitchFamily="49" charset="-122"/>
              </a:rPr>
              <a:t>机器代码和汇编表示（</a:t>
            </a:r>
            <a:r>
              <a:rPr lang="en-US" altLang="zh-CN" sz="2000" dirty="0">
                <a:latin typeface="Times New Roman" panose="02020603050405020304" pitchFamily="18" charset="0"/>
                <a:ea typeface="黑体" panose="02010609060101010101" pitchFamily="49" charset="-122"/>
              </a:rPr>
              <a:t>#</a:t>
            </a:r>
            <a:r>
              <a:rPr lang="zh-CN" altLang="en-US" sz="2000" dirty="0">
                <a:latin typeface="Times New Roman" panose="02020603050405020304" pitchFamily="18" charset="0"/>
                <a:ea typeface="黑体" panose="02010609060101010101" pitchFamily="49" charset="-122"/>
              </a:rPr>
              <a:t>后为注释）如下：</a:t>
            </a:r>
            <a:endParaRPr lang="zh-CN" altLang="en-US" sz="2000" dirty="0">
              <a:latin typeface="Times New Roman" panose="02020603050405020304" pitchFamily="18" charset="0"/>
              <a:ea typeface="黑体" panose="02010609060101010101" pitchFamily="49"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01011</a:t>
            </a:r>
            <a:r>
              <a:rPr lang="en-US" altLang="zh-CN" sz="2000" dirty="0">
                <a:solidFill>
                  <a:srgbClr val="009900"/>
                </a:solidFill>
                <a:latin typeface="Times New Roman" panose="02020603050405020304" pitchFamily="18" charset="0"/>
                <a:ea typeface="黑体" panose="02010609060101010101" pitchFamily="49" charset="-122"/>
              </a:rPr>
              <a:t> </a:t>
            </a:r>
            <a:r>
              <a:rPr lang="en-US" altLang="zh-CN" sz="2000" dirty="0">
                <a:solidFill>
                  <a:srgbClr val="3333FF"/>
                </a:solidFill>
                <a:latin typeface="Times New Roman" panose="02020603050405020304" pitchFamily="18" charset="0"/>
                <a:ea typeface="黑体" panose="02010609060101010101" pitchFamily="49" charset="-122"/>
              </a:rPr>
              <a:t>01100 01101</a:t>
            </a:r>
            <a:r>
              <a:rPr lang="en-US" altLang="zh-CN" sz="2000" dirty="0">
                <a:solidFill>
                  <a:srgbClr val="009900"/>
                </a:solidFill>
                <a:latin typeface="Times New Roman" panose="02020603050405020304" pitchFamily="18" charset="0"/>
                <a:ea typeface="黑体" panose="02010609060101010101" pitchFamily="49" charset="-122"/>
              </a:rPr>
              <a:t> 00000 100000   add $t5, $t3, $t4   # </a:t>
            </a:r>
            <a:r>
              <a:rPr lang="en-US" altLang="zh-CN" sz="2000" dirty="0" err="1">
                <a:solidFill>
                  <a:srgbClr val="009900"/>
                </a:solidFill>
                <a:latin typeface="Times New Roman" panose="02020603050405020304" pitchFamily="18" charset="0"/>
                <a:ea typeface="黑体" panose="02010609060101010101" pitchFamily="49" charset="-122"/>
              </a:rPr>
              <a:t>g+h</a:t>
            </a:r>
            <a:endParaRPr lang="en-US" altLang="zh-CN" sz="2000" dirty="0">
              <a:solidFill>
                <a:srgbClr val="009900"/>
              </a:solidFill>
              <a:latin typeface="Times New Roman" panose="02020603050405020304" pitchFamily="18" charset="0"/>
              <a:ea typeface="黑体" panose="02010609060101010101" pitchFamily="49"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01000 01001 01110</a:t>
            </a:r>
            <a:r>
              <a:rPr lang="en-US" altLang="zh-CN" sz="2000" dirty="0">
                <a:solidFill>
                  <a:srgbClr val="009900"/>
                </a:solidFill>
                <a:latin typeface="Times New Roman" panose="02020603050405020304" pitchFamily="18" charset="0"/>
                <a:ea typeface="黑体" panose="02010609060101010101" pitchFamily="49" charset="-122"/>
              </a:rPr>
              <a:t> 00000 100000  add $t6, $t0, $t1   # </a:t>
            </a:r>
            <a:r>
              <a:rPr lang="en-US" altLang="zh-CN" sz="2000" dirty="0" err="1">
                <a:solidFill>
                  <a:srgbClr val="009900"/>
                </a:solidFill>
                <a:latin typeface="Times New Roman" panose="02020603050405020304" pitchFamily="18" charset="0"/>
                <a:ea typeface="黑体" panose="02010609060101010101" pitchFamily="49" charset="-122"/>
              </a:rPr>
              <a:t>i+j</a:t>
            </a:r>
            <a:endParaRPr lang="en-US" altLang="zh-CN" sz="2000" dirty="0">
              <a:solidFill>
                <a:srgbClr val="009900"/>
              </a:solidFill>
              <a:latin typeface="Times New Roman" panose="02020603050405020304" pitchFamily="18" charset="0"/>
              <a:ea typeface="黑体" panose="02010609060101010101" pitchFamily="49" charset="-122"/>
            </a:endParaRPr>
          </a:p>
          <a:p>
            <a:pPr>
              <a:lnSpc>
                <a:spcPct val="100000"/>
              </a:lnSpc>
              <a:spcBef>
                <a:spcPct val="40000"/>
              </a:spcBef>
              <a:buFontTx/>
              <a:buNone/>
            </a:pPr>
            <a:r>
              <a:rPr lang="en-US" altLang="zh-CN" sz="2000" dirty="0">
                <a:solidFill>
                  <a:srgbClr val="009900"/>
                </a:solidFill>
                <a:latin typeface="Times New Roman" panose="02020603050405020304" pitchFamily="18" charset="0"/>
                <a:ea typeface="黑体" panose="02010609060101010101" pitchFamily="49" charset="-122"/>
              </a:rPr>
              <a:t>000000 </a:t>
            </a:r>
            <a:r>
              <a:rPr lang="en-US" altLang="zh-CN" sz="2000" dirty="0">
                <a:solidFill>
                  <a:srgbClr val="3333FF"/>
                </a:solidFill>
                <a:latin typeface="Times New Roman" panose="02020603050405020304" pitchFamily="18" charset="0"/>
                <a:ea typeface="黑体" panose="02010609060101010101" pitchFamily="49" charset="-122"/>
              </a:rPr>
              <a:t>01101 01110 01010</a:t>
            </a:r>
            <a:r>
              <a:rPr lang="en-US" altLang="zh-CN" sz="2000" dirty="0">
                <a:solidFill>
                  <a:srgbClr val="009900"/>
                </a:solidFill>
                <a:latin typeface="Times New Roman" panose="02020603050405020304" pitchFamily="18" charset="0"/>
                <a:ea typeface="黑体" panose="02010609060101010101" pitchFamily="49" charset="-122"/>
              </a:rPr>
              <a:t> 00000 100010  sub $t2, $t5, $t6   # f =(</a:t>
            </a:r>
            <a:r>
              <a:rPr lang="en-US" altLang="zh-CN" sz="2000" dirty="0" err="1">
                <a:solidFill>
                  <a:srgbClr val="009900"/>
                </a:solidFill>
                <a:latin typeface="Times New Roman" panose="02020603050405020304" pitchFamily="18" charset="0"/>
                <a:ea typeface="黑体" panose="02010609060101010101" pitchFamily="49" charset="-122"/>
              </a:rPr>
              <a:t>g+h</a:t>
            </a:r>
            <a:r>
              <a:rPr lang="en-US" altLang="zh-CN" sz="2000" dirty="0">
                <a:solidFill>
                  <a:srgbClr val="009900"/>
                </a:solidFill>
                <a:latin typeface="Times New Roman" panose="02020603050405020304" pitchFamily="18" charset="0"/>
                <a:ea typeface="黑体" panose="02010609060101010101" pitchFamily="49" charset="-122"/>
              </a:rPr>
              <a:t>)–(</a:t>
            </a:r>
            <a:r>
              <a:rPr lang="en-US" altLang="zh-CN" sz="2000" dirty="0" err="1">
                <a:solidFill>
                  <a:srgbClr val="009900"/>
                </a:solidFill>
                <a:latin typeface="Times New Roman" panose="02020603050405020304" pitchFamily="18" charset="0"/>
                <a:ea typeface="黑体" panose="02010609060101010101" pitchFamily="49" charset="-122"/>
              </a:rPr>
              <a:t>i+j</a:t>
            </a:r>
            <a:r>
              <a:rPr lang="en-US" altLang="zh-CN" sz="2000" dirty="0">
                <a:solidFill>
                  <a:srgbClr val="009900"/>
                </a:solidFill>
                <a:latin typeface="Times New Roman" panose="02020603050405020304" pitchFamily="18" charset="0"/>
                <a:ea typeface="黑体" panose="02010609060101010101" pitchFamily="49" charset="-122"/>
              </a:rPr>
              <a:t>)</a:t>
            </a:r>
            <a:endParaRPr lang="en-US" altLang="zh-CN" sz="2000" dirty="0">
              <a:solidFill>
                <a:srgbClr val="009900"/>
              </a:solidFill>
              <a:latin typeface="Times New Roman" panose="02020603050405020304" pitchFamily="18" charset="0"/>
              <a:ea typeface="黑体" panose="02010609060101010101" pitchFamily="49" charset="-122"/>
            </a:endParaRPr>
          </a:p>
        </p:txBody>
      </p:sp>
      <p:sp>
        <p:nvSpPr>
          <p:cNvPr id="496645" name="Text Box 5"/>
          <p:cNvSpPr txBox="1">
            <a:spLocks noChangeArrowheads="1"/>
          </p:cNvSpPr>
          <p:nvPr/>
        </p:nvSpPr>
        <p:spPr bwMode="auto">
          <a:xfrm>
            <a:off x="551384" y="6296026"/>
            <a:ext cx="8753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FF0066"/>
                </a:solidFill>
                <a:latin typeface="黑体" panose="02010609060101010101" pitchFamily="49" charset="-122"/>
                <a:ea typeface="黑体" panose="02010609060101010101" pitchFamily="49" charset="-122"/>
              </a:rPr>
              <a:t>    需要提供哪些运算类指令才能支持高级语言需求呢？</a:t>
            </a:r>
            <a:endParaRPr lang="zh-CN" altLang="en-US" sz="2000" dirty="0">
              <a:solidFill>
                <a:srgbClr val="FF0066"/>
              </a:solidFill>
              <a:latin typeface="黑体" panose="02010609060101010101" pitchFamily="49" charset="-122"/>
              <a:ea typeface="黑体" panose="02010609060101010101" pitchFamily="49" charset="-122"/>
            </a:endParaRPr>
          </a:p>
        </p:txBody>
      </p:sp>
      <p:sp>
        <p:nvSpPr>
          <p:cNvPr id="531462" name="Text Box 6"/>
          <p:cNvSpPr txBox="1">
            <a:spLocks noChangeArrowheads="1"/>
          </p:cNvSpPr>
          <p:nvPr/>
        </p:nvSpPr>
        <p:spPr bwMode="auto">
          <a:xfrm>
            <a:off x="8498830" y="5833270"/>
            <a:ext cx="2925762" cy="925512"/>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1800" dirty="0">
                <a:solidFill>
                  <a:srgbClr val="FF0000"/>
                </a:solidFill>
                <a:ea typeface="微软雅黑" panose="020B0503020204020204" pitchFamily="34" charset="-122"/>
              </a:rPr>
              <a:t>逻辑运算、移位、扩展和截断等指令实现较容易，</a:t>
            </a:r>
            <a:r>
              <a:rPr lang="zh-CN" altLang="en-US" sz="1800" dirty="0">
                <a:solidFill>
                  <a:srgbClr val="0033CC"/>
                </a:solidFill>
                <a:ea typeface="微软雅黑" panose="020B0503020204020204" pitchFamily="34" charset="-122"/>
              </a:rPr>
              <a:t>算术运算指令难</a:t>
            </a:r>
            <a:r>
              <a:rPr lang="zh-CN" altLang="en-US" sz="1800" dirty="0">
                <a:solidFill>
                  <a:srgbClr val="FF0000"/>
                </a:solidFill>
                <a:ea typeface="微软雅黑" panose="020B0503020204020204" pitchFamily="34" charset="-122"/>
              </a:rPr>
              <a:t>！</a:t>
            </a:r>
            <a:endParaRPr lang="zh-CN" altLang="en-US" sz="1800" dirty="0">
              <a:solidFill>
                <a:srgbClr val="FF0000"/>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7" dur="500"/>
                                        <p:tgtEl>
                                          <p:spTgt spid="4966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12" dur="500"/>
                                        <p:tgtEl>
                                          <p:spTgt spid="49664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6643">
                                            <p:txEl>
                                              <p:pRg st="6" end="6"/>
                                            </p:txEl>
                                          </p:spTgt>
                                        </p:tgtEl>
                                        <p:attrNameLst>
                                          <p:attrName>style.visibility</p:attrName>
                                        </p:attrNameLst>
                                      </p:cBhvr>
                                      <p:to>
                                        <p:strVal val="visible"/>
                                      </p:to>
                                    </p:set>
                                    <p:animEffect transition="in" filter="blinds(horizontal)">
                                      <p:cBhvr>
                                        <p:cTn id="17" dur="500"/>
                                        <p:tgtEl>
                                          <p:spTgt spid="49664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6643">
                                            <p:txEl>
                                              <p:pRg st="7" end="7"/>
                                            </p:txEl>
                                          </p:spTgt>
                                        </p:tgtEl>
                                        <p:attrNameLst>
                                          <p:attrName>style.visibility</p:attrName>
                                        </p:attrNameLst>
                                      </p:cBhvr>
                                      <p:to>
                                        <p:strVal val="visible"/>
                                      </p:to>
                                    </p:set>
                                    <p:animEffect transition="in" filter="blinds(horizontal)">
                                      <p:cBhvr>
                                        <p:cTn id="22" dur="500"/>
                                        <p:tgtEl>
                                          <p:spTgt spid="49664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6644">
                                            <p:txEl>
                                              <p:pRg st="0" end="0"/>
                                            </p:txEl>
                                          </p:spTgt>
                                        </p:tgtEl>
                                        <p:attrNameLst>
                                          <p:attrName>style.visibility</p:attrName>
                                        </p:attrNameLst>
                                      </p:cBhvr>
                                      <p:to>
                                        <p:strVal val="visible"/>
                                      </p:to>
                                    </p:set>
                                    <p:animEffect transition="in" filter="blinds(horizontal)">
                                      <p:cBhvr>
                                        <p:cTn id="27" dur="500"/>
                                        <p:tgtEl>
                                          <p:spTgt spid="49664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6644">
                                            <p:txEl>
                                              <p:pRg st="1" end="1"/>
                                            </p:txEl>
                                          </p:spTgt>
                                        </p:tgtEl>
                                        <p:attrNameLst>
                                          <p:attrName>style.visibility</p:attrName>
                                        </p:attrNameLst>
                                      </p:cBhvr>
                                      <p:to>
                                        <p:strVal val="visible"/>
                                      </p:to>
                                    </p:set>
                                    <p:animEffect transition="in" filter="blinds(horizontal)">
                                      <p:cBhvr>
                                        <p:cTn id="32" dur="500"/>
                                        <p:tgtEl>
                                          <p:spTgt spid="496644">
                                            <p:txEl>
                                              <p:pRg st="1" end="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96644">
                                            <p:txEl>
                                              <p:pRg st="2" end="2"/>
                                            </p:txEl>
                                          </p:spTgt>
                                        </p:tgtEl>
                                        <p:attrNameLst>
                                          <p:attrName>style.visibility</p:attrName>
                                        </p:attrNameLst>
                                      </p:cBhvr>
                                      <p:to>
                                        <p:strVal val="visible"/>
                                      </p:to>
                                    </p:set>
                                    <p:animEffect transition="in" filter="blinds(horizontal)">
                                      <p:cBhvr>
                                        <p:cTn id="35" dur="500"/>
                                        <p:tgtEl>
                                          <p:spTgt spid="496644">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96644">
                                            <p:txEl>
                                              <p:pRg st="3" end="3"/>
                                            </p:txEl>
                                          </p:spTgt>
                                        </p:tgtEl>
                                        <p:attrNameLst>
                                          <p:attrName>style.visibility</p:attrName>
                                        </p:attrNameLst>
                                      </p:cBhvr>
                                      <p:to>
                                        <p:strVal val="visible"/>
                                      </p:to>
                                    </p:set>
                                    <p:animEffect transition="in" filter="blinds(horizontal)">
                                      <p:cBhvr>
                                        <p:cTn id="38" dur="500"/>
                                        <p:tgtEl>
                                          <p:spTgt spid="49664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96645"/>
                                        </p:tgtEl>
                                        <p:attrNameLst>
                                          <p:attrName>style.visibility</p:attrName>
                                        </p:attrNameLst>
                                      </p:cBhvr>
                                      <p:to>
                                        <p:strVal val="visible"/>
                                      </p:to>
                                    </p:set>
                                    <p:animEffect transition="in" filter="blinds(horizontal)">
                                      <p:cBhvr>
                                        <p:cTn id="43" dur="500"/>
                                        <p:tgtEl>
                                          <p:spTgt spid="49664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31462"/>
                                        </p:tgtEl>
                                        <p:attrNameLst>
                                          <p:attrName>style.visibility</p:attrName>
                                        </p:attrNameLst>
                                      </p:cBhvr>
                                      <p:to>
                                        <p:strVal val="visible"/>
                                      </p:to>
                                    </p:set>
                                    <p:animEffect transition="in" filter="blinds(horizontal)">
                                      <p:cBhvr>
                                        <p:cTn id="48" dur="500"/>
                                        <p:tgtEl>
                                          <p:spTgt spid="53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P spid="53146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a:xfrm>
            <a:off x="119336" y="260648"/>
            <a:ext cx="6686550" cy="372603"/>
          </a:xfrm>
        </p:spPr>
        <p:txBody>
          <a:bodyPr vert="horz" wrap="square" lIns="63500" tIns="25400" rIns="63500" bIns="25400" numCol="1" anchor="t" anchorCtr="0" compatLnSpc="1">
            <a:spAutoFit/>
          </a:bodyPr>
          <a:lstStyle/>
          <a:p>
            <a:r>
              <a:rPr lang="zh-CN" altLang="en-US" sz="2400" dirty="0">
                <a:ea typeface="宋体" panose="02010600030101010101" pitchFamily="2" charset="-122"/>
              </a:rPr>
              <a:t>数据的运算小结</a:t>
            </a:r>
            <a:endParaRPr lang="zh-CN" altLang="en-US" sz="2400" dirty="0">
              <a:ea typeface="宋体" panose="02010600030101010101" pitchFamily="2" charset="-122"/>
            </a:endParaRPr>
          </a:p>
        </p:txBody>
      </p:sp>
      <p:sp>
        <p:nvSpPr>
          <p:cNvPr id="674819" name="Rectangle 3"/>
          <p:cNvSpPr>
            <a:spLocks noGrp="1" noChangeArrowheads="1"/>
          </p:cNvSpPr>
          <p:nvPr>
            <p:ph type="body" idx="4294967295"/>
          </p:nvPr>
        </p:nvSpPr>
        <p:spPr>
          <a:xfrm>
            <a:off x="767409" y="819151"/>
            <a:ext cx="9694218" cy="5052665"/>
          </a:xfrm>
        </p:spPr>
        <p:txBody>
          <a:bodyPr vert="horz" wrap="square" lIns="63500" tIns="25400" rIns="63500" bIns="25400" numCol="1" anchor="t" anchorCtr="0" compatLnSpc="1">
            <a:spAutoFit/>
          </a:bodyPr>
          <a:lstStyle/>
          <a:p>
            <a:pPr marL="203200" indent="-203200"/>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语言中涉及的运算</a:t>
            </a:r>
            <a:endParaRPr lang="zh-CN" altLang="en-US" sz="2000" dirty="0">
              <a:latin typeface="微软雅黑" panose="020B0503020204020204" pitchFamily="34" charset="-122"/>
              <a:ea typeface="微软雅黑" panose="020B0503020204020204" pitchFamily="34" charset="-122"/>
            </a:endParaRPr>
          </a:p>
          <a:p>
            <a:pPr marL="685800" lvl="1" indent="-190500">
              <a:buClr>
                <a:srgbClr val="3333FF"/>
              </a:buClr>
            </a:pPr>
            <a:r>
              <a:rPr lang="zh-CN" altLang="en-US" dirty="0">
                <a:ea typeface="微软雅黑" panose="020B0503020204020204" pitchFamily="34" charset="-122"/>
              </a:rPr>
              <a:t>整数算术运算、浮点数算术运算</a:t>
            </a:r>
            <a:endParaRPr lang="zh-CN" altLang="en-US" dirty="0">
              <a:ea typeface="微软雅黑" panose="020B0503020204020204" pitchFamily="34" charset="-122"/>
            </a:endParaRPr>
          </a:p>
          <a:p>
            <a:pPr marL="685800" lvl="1" indent="-190500">
              <a:buClr>
                <a:srgbClr val="3333FF"/>
              </a:buClr>
            </a:pPr>
            <a:r>
              <a:rPr lang="zh-CN" altLang="en-US" dirty="0">
                <a:ea typeface="微软雅黑" panose="020B0503020204020204" pitchFamily="34" charset="-122"/>
              </a:rPr>
              <a:t>按位、逻辑、移位、位扩展和位截断</a:t>
            </a:r>
            <a:endParaRPr lang="en-US" altLang="zh-CN" dirty="0">
              <a:latin typeface="微软雅黑" panose="020B0503020204020204" pitchFamily="34" charset="-122"/>
              <a:ea typeface="微软雅黑" panose="020B0503020204020204" pitchFamily="34" charset="-122"/>
            </a:endParaRPr>
          </a:p>
          <a:p>
            <a:pPr marL="203200" indent="-203200"/>
            <a:r>
              <a:rPr lang="zh-CN" altLang="en-US" sz="2000" dirty="0">
                <a:latin typeface="微软雅黑" panose="020B0503020204020204" pitchFamily="34" charset="-122"/>
                <a:ea typeface="微软雅黑" panose="020B0503020204020204" pitchFamily="34" charset="-122"/>
              </a:rPr>
              <a:t>整数的加、减运算</a:t>
            </a:r>
            <a:endParaRPr lang="zh-CN" altLang="en-US" sz="2000"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计算机中的“算盘”：模运算系统（</a:t>
            </a:r>
            <a:r>
              <a:rPr lang="zh-CN" altLang="en-US" dirty="0">
                <a:solidFill>
                  <a:srgbClr val="FF0000"/>
                </a:solidFill>
                <a:latin typeface="微软雅黑" panose="020B0503020204020204" pitchFamily="34" charset="-122"/>
                <a:ea typeface="微软雅黑" panose="020B0503020204020204" pitchFamily="34" charset="-122"/>
              </a:rPr>
              <a:t>高位丢弃、用标志信息表示</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带符号整数和无符号数的加、减都在同一个“</a:t>
            </a:r>
            <a:r>
              <a:rPr lang="zh-CN" altLang="en-US" dirty="0">
                <a:solidFill>
                  <a:srgbClr val="FF0000"/>
                </a:solidFill>
                <a:latin typeface="微软雅黑" panose="020B0503020204020204" pitchFamily="34" charset="-122"/>
                <a:ea typeface="微软雅黑" panose="020B0503020204020204" pitchFamily="34" charset="-122"/>
              </a:rPr>
              <a:t>算盘</a:t>
            </a:r>
            <a:r>
              <a:rPr lang="zh-CN" altLang="en-US" dirty="0">
                <a:latin typeface="微软雅黑" panose="020B0503020204020204" pitchFamily="34" charset="-122"/>
                <a:ea typeface="微软雅黑" panose="020B0503020204020204" pitchFamily="34" charset="-122"/>
              </a:rPr>
              <a:t>”中</a:t>
            </a:r>
            <a:endParaRPr lang="zh-CN" altLang="en-US"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现实与计算机中的运算结果有差异</a:t>
            </a:r>
            <a:endParaRPr lang="zh-CN" altLang="en-US" dirty="0">
              <a:latin typeface="微软雅黑" panose="020B0503020204020204" pitchFamily="34" charset="-122"/>
              <a:ea typeface="微软雅黑" panose="020B0503020204020204" pitchFamily="34" charset="-122"/>
            </a:endParaRPr>
          </a:p>
          <a:p>
            <a:pPr marL="203200" indent="-203200"/>
            <a:r>
              <a:rPr lang="zh-CN" altLang="en-US" sz="2000" dirty="0">
                <a:latin typeface="微软雅黑" panose="020B0503020204020204" pitchFamily="34" charset="-122"/>
                <a:ea typeface="微软雅黑" panose="020B0503020204020204" pitchFamily="34" charset="-122"/>
              </a:rPr>
              <a:t>整数的乘、除运算</a:t>
            </a:r>
            <a:endParaRPr lang="zh-CN" altLang="en-US" sz="2000"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无符号整数：逻辑左移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位等于乘</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、逻辑右移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位等于除</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a:t>
            </a:r>
            <a:endParaRPr lang="en-US" altLang="zh-CN" baseline="30000"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带符号整数乘：算术左移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位等于乘</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 </a:t>
            </a:r>
            <a:endParaRPr lang="en-US" altLang="zh-CN"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带符号整数除：</a:t>
            </a:r>
            <a:r>
              <a:rPr lang="en-US" altLang="zh-CN" dirty="0">
                <a:latin typeface="微软雅黑" panose="020B0503020204020204" pitchFamily="34" charset="-122"/>
                <a:ea typeface="微软雅黑" panose="020B0503020204020204" pitchFamily="34" charset="-122"/>
              </a:rPr>
              <a:t>(x&gt;=0 ? x : x</a:t>
            </a:r>
            <a:r>
              <a:rPr lang="en-US" altLang="zh-CN" dirty="0">
                <a:solidFill>
                  <a:srgbClr val="FF0000"/>
                </a:solidFill>
                <a:latin typeface="微软雅黑" panose="020B0503020204020204" pitchFamily="34" charset="-122"/>
                <a:ea typeface="微软雅黑" panose="020B0503020204020204" pitchFamily="34" charset="-122"/>
              </a:rPr>
              <a:t>+2</a:t>
            </a:r>
            <a:r>
              <a:rPr lang="en-US" altLang="zh-CN" baseline="30000" dirty="0">
                <a:solidFill>
                  <a:srgbClr val="FF0000"/>
                </a:solidFill>
                <a:latin typeface="微软雅黑" panose="020B0503020204020204" pitchFamily="34" charset="-122"/>
                <a:ea typeface="微软雅黑" panose="020B0503020204020204" pitchFamily="34" charset="-122"/>
              </a:rPr>
              <a:t>k</a:t>
            </a:r>
            <a:r>
              <a:rPr lang="en-US" altLang="zh-CN" dirty="0">
                <a:solidFill>
                  <a:srgbClr val="FF0000"/>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）算术右移</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位，等于</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除以</a:t>
            </a:r>
            <a:r>
              <a:rPr lang="en-US" altLang="zh-CN" dirty="0">
                <a:latin typeface="微软雅黑" panose="020B0503020204020204" pitchFamily="34" charset="-122"/>
                <a:ea typeface="微软雅黑" panose="020B0503020204020204" pitchFamily="34" charset="-122"/>
              </a:rPr>
              <a:t>2</a:t>
            </a:r>
            <a:r>
              <a:rPr lang="en-US" altLang="zh-CN" baseline="30000" dirty="0">
                <a:latin typeface="微软雅黑" panose="020B0503020204020204" pitchFamily="34" charset="-122"/>
                <a:ea typeface="微软雅黑" panose="020B0503020204020204" pitchFamily="34" charset="-122"/>
              </a:rPr>
              <a:t>k</a:t>
            </a:r>
            <a:endParaRPr lang="en-US" altLang="zh-CN" baseline="30000" dirty="0">
              <a:latin typeface="微软雅黑" panose="020B0503020204020204" pitchFamily="34" charset="-122"/>
              <a:ea typeface="微软雅黑" panose="020B0503020204020204" pitchFamily="34" charset="-122"/>
            </a:endParaRPr>
          </a:p>
          <a:p>
            <a:pPr marL="203200" indent="-203200"/>
            <a:r>
              <a:rPr lang="zh-CN" altLang="en-US" sz="2000" dirty="0">
                <a:latin typeface="微软雅黑" panose="020B0503020204020204" pitchFamily="34" charset="-122"/>
                <a:ea typeface="微软雅黑" panose="020B0503020204020204" pitchFamily="34" charset="-122"/>
              </a:rPr>
              <a:t>浮点数运算</a:t>
            </a:r>
            <a:endParaRPr lang="zh-CN" altLang="en-US" sz="2000"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加减：</a:t>
            </a:r>
            <a:r>
              <a:rPr lang="zh-CN" altLang="en-US" dirty="0">
                <a:solidFill>
                  <a:srgbClr val="FF0000"/>
                </a:solidFill>
                <a:latin typeface="微软雅黑" panose="020B0503020204020204" pitchFamily="34" charset="-122"/>
                <a:ea typeface="微软雅黑" panose="020B0503020204020204" pitchFamily="34" charset="-122"/>
              </a:rPr>
              <a:t>对阶</a:t>
            </a:r>
            <a:r>
              <a:rPr lang="en-US"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尾数加减</a:t>
            </a:r>
            <a:r>
              <a:rPr lang="en-US"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规格化</a:t>
            </a:r>
            <a:r>
              <a:rPr lang="en-US" altLang="zh-CN"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舍入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就近舍入到偶数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（大数吃小数）</a:t>
            </a:r>
            <a:endParaRPr lang="zh-CN" altLang="en-US" dirty="0">
              <a:latin typeface="微软雅黑" panose="020B0503020204020204" pitchFamily="34" charset="-122"/>
              <a:ea typeface="微软雅黑" panose="020B0503020204020204" pitchFamily="34" charset="-122"/>
            </a:endParaRPr>
          </a:p>
          <a:p>
            <a:pPr marL="685800" lvl="1" indent="-190500"/>
            <a:r>
              <a:rPr lang="zh-CN" altLang="en-US" dirty="0">
                <a:latin typeface="微软雅黑" panose="020B0503020204020204" pitchFamily="34" charset="-122"/>
                <a:ea typeface="微软雅黑" panose="020B0503020204020204" pitchFamily="34" charset="-122"/>
              </a:rPr>
              <a:t>乘除：尾数相乘除，阶码相加减</a:t>
            </a:r>
            <a:endParaRPr lang="zh-CN" altLang="en-US" baseline="30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4819">
                                            <p:txEl>
                                              <p:pRg st="1" end="1"/>
                                            </p:txEl>
                                          </p:spTgt>
                                        </p:tgtEl>
                                        <p:attrNameLst>
                                          <p:attrName>style.visibility</p:attrName>
                                        </p:attrNameLst>
                                      </p:cBhvr>
                                      <p:to>
                                        <p:strVal val="visible"/>
                                      </p:to>
                                    </p:set>
                                    <p:animEffect transition="in" filter="blinds(horizontal)">
                                      <p:cBhvr>
                                        <p:cTn id="7" dur="500"/>
                                        <p:tgtEl>
                                          <p:spTgt spid="6748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74819">
                                            <p:txEl>
                                              <p:pRg st="2" end="2"/>
                                            </p:txEl>
                                          </p:spTgt>
                                        </p:tgtEl>
                                        <p:attrNameLst>
                                          <p:attrName>style.visibility</p:attrName>
                                        </p:attrNameLst>
                                      </p:cBhvr>
                                      <p:to>
                                        <p:strVal val="visible"/>
                                      </p:to>
                                    </p:set>
                                    <p:animEffect transition="in" filter="blinds(horizontal)">
                                      <p:cBhvr>
                                        <p:cTn id="10" dur="500"/>
                                        <p:tgtEl>
                                          <p:spTgt spid="6748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74819">
                                            <p:txEl>
                                              <p:pRg st="4" end="4"/>
                                            </p:txEl>
                                          </p:spTgt>
                                        </p:tgtEl>
                                        <p:attrNameLst>
                                          <p:attrName>style.visibility</p:attrName>
                                        </p:attrNameLst>
                                      </p:cBhvr>
                                      <p:to>
                                        <p:strVal val="visible"/>
                                      </p:to>
                                    </p:set>
                                    <p:animEffect transition="in" filter="blinds(horizontal)">
                                      <p:cBhvr>
                                        <p:cTn id="15" dur="500"/>
                                        <p:tgtEl>
                                          <p:spTgt spid="67481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74819">
                                            <p:txEl>
                                              <p:pRg st="5" end="5"/>
                                            </p:txEl>
                                          </p:spTgt>
                                        </p:tgtEl>
                                        <p:attrNameLst>
                                          <p:attrName>style.visibility</p:attrName>
                                        </p:attrNameLst>
                                      </p:cBhvr>
                                      <p:to>
                                        <p:strVal val="visible"/>
                                      </p:to>
                                    </p:set>
                                    <p:animEffect transition="in" filter="blinds(horizontal)">
                                      <p:cBhvr>
                                        <p:cTn id="18" dur="500"/>
                                        <p:tgtEl>
                                          <p:spTgt spid="67481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74819">
                                            <p:txEl>
                                              <p:pRg st="6" end="6"/>
                                            </p:txEl>
                                          </p:spTgt>
                                        </p:tgtEl>
                                        <p:attrNameLst>
                                          <p:attrName>style.visibility</p:attrName>
                                        </p:attrNameLst>
                                      </p:cBhvr>
                                      <p:to>
                                        <p:strVal val="visible"/>
                                      </p:to>
                                    </p:set>
                                    <p:animEffect transition="in" filter="blinds(horizontal)">
                                      <p:cBhvr>
                                        <p:cTn id="21" dur="500"/>
                                        <p:tgtEl>
                                          <p:spTgt spid="674819">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74819">
                                            <p:txEl>
                                              <p:pRg st="8" end="8"/>
                                            </p:txEl>
                                          </p:spTgt>
                                        </p:tgtEl>
                                        <p:attrNameLst>
                                          <p:attrName>style.visibility</p:attrName>
                                        </p:attrNameLst>
                                      </p:cBhvr>
                                      <p:to>
                                        <p:strVal val="visible"/>
                                      </p:to>
                                    </p:set>
                                    <p:animEffect transition="in" filter="blinds(horizontal)">
                                      <p:cBhvr>
                                        <p:cTn id="26" dur="500"/>
                                        <p:tgtEl>
                                          <p:spTgt spid="674819">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74819">
                                            <p:txEl>
                                              <p:pRg st="9" end="9"/>
                                            </p:txEl>
                                          </p:spTgt>
                                        </p:tgtEl>
                                        <p:attrNameLst>
                                          <p:attrName>style.visibility</p:attrName>
                                        </p:attrNameLst>
                                      </p:cBhvr>
                                      <p:to>
                                        <p:strVal val="visible"/>
                                      </p:to>
                                    </p:set>
                                    <p:animEffect transition="in" filter="blinds(horizontal)">
                                      <p:cBhvr>
                                        <p:cTn id="29" dur="500"/>
                                        <p:tgtEl>
                                          <p:spTgt spid="674819">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74819">
                                            <p:txEl>
                                              <p:pRg st="10" end="10"/>
                                            </p:txEl>
                                          </p:spTgt>
                                        </p:tgtEl>
                                        <p:attrNameLst>
                                          <p:attrName>style.visibility</p:attrName>
                                        </p:attrNameLst>
                                      </p:cBhvr>
                                      <p:to>
                                        <p:strVal val="visible"/>
                                      </p:to>
                                    </p:set>
                                    <p:animEffect transition="in" filter="blinds(horizontal)">
                                      <p:cBhvr>
                                        <p:cTn id="32" dur="500"/>
                                        <p:tgtEl>
                                          <p:spTgt spid="67481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74819">
                                            <p:txEl>
                                              <p:pRg st="12" end="12"/>
                                            </p:txEl>
                                          </p:spTgt>
                                        </p:tgtEl>
                                        <p:attrNameLst>
                                          <p:attrName>style.visibility</p:attrName>
                                        </p:attrNameLst>
                                      </p:cBhvr>
                                      <p:to>
                                        <p:strVal val="visible"/>
                                      </p:to>
                                    </p:set>
                                    <p:animEffect transition="in" filter="blinds(horizontal)">
                                      <p:cBhvr>
                                        <p:cTn id="37" dur="500"/>
                                        <p:tgtEl>
                                          <p:spTgt spid="674819">
                                            <p:txEl>
                                              <p:pRg st="12" end="12"/>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74819">
                                            <p:txEl>
                                              <p:pRg st="13" end="13"/>
                                            </p:txEl>
                                          </p:spTgt>
                                        </p:tgtEl>
                                        <p:attrNameLst>
                                          <p:attrName>style.visibility</p:attrName>
                                        </p:attrNameLst>
                                      </p:cBhvr>
                                      <p:to>
                                        <p:strVal val="visible"/>
                                      </p:to>
                                    </p:set>
                                    <p:animEffect transition="in" filter="blinds(horizontal)">
                                      <p:cBhvr>
                                        <p:cTn id="40" dur="500"/>
                                        <p:tgtEl>
                                          <p:spTgt spid="6748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701734" y="735481"/>
            <a:ext cx="4338482" cy="426844"/>
          </a:xfrm>
          <a:prstGeom prst="rect">
            <a:avLst/>
          </a:prstGeom>
          <a:noFill/>
          <a:ln w="9525">
            <a:noFill/>
            <a:miter lim="800000"/>
          </a:ln>
        </p:spPr>
        <p:txBody>
          <a:bodyPr/>
          <a:lstStyle/>
          <a:p>
            <a:pPr algn="ctr">
              <a:lnSpc>
                <a:spcPct val="87000"/>
              </a:lnSpc>
              <a:buNone/>
            </a:pPr>
            <a:r>
              <a:rPr lang="zh-CN" altLang="en-US" sz="2800" dirty="0">
                <a:latin typeface="微软雅黑" panose="020B0503020204020204" pitchFamily="34" charset="-122"/>
                <a:ea typeface="微软雅黑" panose="020B0503020204020204" pitchFamily="34" charset="-122"/>
                <a:cs typeface="楷体_GB2312"/>
              </a:rPr>
              <a:t>第二部分：数制与运算</a:t>
            </a:r>
            <a:endParaRPr lang="zh-CN" altLang="en-US" sz="2800" dirty="0">
              <a:latin typeface="微软雅黑" panose="020B0503020204020204" pitchFamily="34" charset="-122"/>
              <a:ea typeface="微软雅黑" panose="020B0503020204020204" pitchFamily="34" charset="-122"/>
              <a:cs typeface="楷体_GB2312"/>
            </a:endParaRPr>
          </a:p>
        </p:txBody>
      </p:sp>
      <p:sp>
        <p:nvSpPr>
          <p:cNvPr id="13" name="Rectangle 13"/>
          <p:cNvSpPr>
            <a:spLocks noChangeArrowheads="1"/>
          </p:cNvSpPr>
          <p:nvPr/>
        </p:nvSpPr>
        <p:spPr bwMode="auto">
          <a:xfrm>
            <a:off x="4295800" y="1412776"/>
            <a:ext cx="4050449" cy="5256584"/>
          </a:xfrm>
          <a:prstGeom prst="rect">
            <a:avLst/>
          </a:prstGeom>
          <a:noFill/>
          <a:ln w="28575">
            <a:noFill/>
            <a:miter lim="800000"/>
          </a:ln>
        </p:spPr>
        <p:txBody>
          <a:bodyPr wrap="square" lIns="47625" tIns="99900" rIns="47625" bIns="99900">
            <a:noAutofit/>
          </a:bodyPr>
          <a:lstStyle/>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定点数表示及运算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浮点数表示及运算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000000"/>
                </a:solidFill>
                <a:latin typeface="微软雅黑" panose="020B0503020204020204" pitchFamily="34" charset="-122"/>
                <a:ea typeface="微软雅黑" panose="020B0503020204020204" pitchFamily="34" charset="-122"/>
              </a:rPr>
              <a:t>非数值数据的表示</a:t>
            </a:r>
            <a:endParaRPr lang="en-US" altLang="zh-CN" dirty="0">
              <a:solidFill>
                <a:srgbClr val="000000"/>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布尔代数简介</a:t>
            </a:r>
            <a:endParaRPr lang="en-US" altLang="zh-CN" sz="150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881541" y="1402184"/>
            <a:ext cx="4158462" cy="3034928"/>
          </a:xfrm>
          <a:prstGeom prst="rect">
            <a:avLst/>
          </a:prstGeom>
          <a:noFill/>
          <a:ln w="1905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lstStyle/>
          <a:p>
            <a:pPr algn="ctr">
              <a:lnSpc>
                <a:spcPct val="100000"/>
              </a:lnSpc>
              <a:spcBef>
                <a:spcPct val="0"/>
              </a:spcBef>
              <a:buClrTx/>
              <a:buSzTx/>
              <a:buNone/>
            </a:pPr>
            <a:endParaRPr lang="zh-CN" altLang="en-US" b="0" dirty="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52000"/>
            <a:ext cx="10515600" cy="372603"/>
          </a:xfrm>
        </p:spPr>
        <p:txBody>
          <a:bodyPr/>
          <a:lstStyle/>
          <a:p>
            <a:r>
              <a:rPr lang="zh-CN" altLang="en-US" sz="2400" dirty="0">
                <a:latin typeface="+mn-lt"/>
              </a:rPr>
              <a:t> 非数值数据的表示</a:t>
            </a:r>
            <a:endParaRPr lang="zh-CN" altLang="en-US" sz="2400" dirty="0">
              <a:latin typeface="+mn-lt"/>
            </a:endParaRPr>
          </a:p>
        </p:txBody>
      </p:sp>
      <p:sp>
        <p:nvSpPr>
          <p:cNvPr id="3" name="内容占位符 2"/>
          <p:cNvSpPr>
            <a:spLocks noGrp="1"/>
          </p:cNvSpPr>
          <p:nvPr>
            <p:ph idx="4294967295"/>
          </p:nvPr>
        </p:nvSpPr>
        <p:spPr>
          <a:xfrm>
            <a:off x="335360" y="908720"/>
            <a:ext cx="10657184" cy="5373336"/>
          </a:xfrm>
        </p:spPr>
        <p:txBody>
          <a:bodyPr>
            <a:normAutofit lnSpcReduction="10000"/>
          </a:bodyPr>
          <a:lstStyle/>
          <a:p>
            <a:r>
              <a:rPr lang="zh-CN" altLang="en-US" dirty="0"/>
              <a:t>逻辑数据编码</a:t>
            </a:r>
            <a:endParaRPr lang="en-US" altLang="zh-CN" dirty="0"/>
          </a:p>
          <a:p>
            <a:pPr lvl="1"/>
            <a:r>
              <a:rPr lang="zh-CN" altLang="en-US" dirty="0"/>
              <a:t>  一位二进制编码表示：真（</a:t>
            </a:r>
            <a:r>
              <a:rPr lang="en-US" altLang="zh-CN" dirty="0"/>
              <a:t>1</a:t>
            </a:r>
            <a:r>
              <a:rPr lang="zh-CN" altLang="en-US" dirty="0"/>
              <a:t>）、假（</a:t>
            </a:r>
            <a:r>
              <a:rPr lang="en-US" altLang="zh-CN" dirty="0"/>
              <a:t>0</a:t>
            </a:r>
            <a:r>
              <a:rPr lang="zh-CN" altLang="en-US" dirty="0"/>
              <a:t>）</a:t>
            </a:r>
            <a:endParaRPr lang="en-US" altLang="zh-CN" dirty="0"/>
          </a:p>
          <a:p>
            <a:pPr lvl="1"/>
            <a:endParaRPr lang="en-US" altLang="zh-CN" dirty="0"/>
          </a:p>
          <a:p>
            <a:r>
              <a:rPr lang="zh-CN" altLang="en-US" dirty="0"/>
              <a:t>西文字符编码（</a:t>
            </a:r>
            <a:r>
              <a:rPr lang="en-US" altLang="zh-CN" dirty="0"/>
              <a:t>ASCII</a:t>
            </a:r>
            <a:r>
              <a:rPr lang="zh-CN" altLang="en-US" dirty="0"/>
              <a:t>码，</a:t>
            </a:r>
            <a:r>
              <a:rPr lang="en-US" altLang="zh-CN" dirty="0"/>
              <a:t>7</a:t>
            </a:r>
            <a:r>
              <a:rPr lang="zh-CN" altLang="en-US" dirty="0"/>
              <a:t>位）</a:t>
            </a:r>
            <a:endParaRPr lang="en-US" altLang="zh-CN" dirty="0"/>
          </a:p>
          <a:p>
            <a:pPr lvl="1"/>
            <a:r>
              <a:rPr lang="zh-CN" altLang="en-US" dirty="0"/>
              <a:t>  数字字符</a:t>
            </a:r>
            <a:r>
              <a:rPr lang="en-US" altLang="zh-CN" dirty="0"/>
              <a:t>10</a:t>
            </a:r>
            <a:r>
              <a:rPr lang="zh-CN" altLang="en-US" dirty="0"/>
              <a:t>个：</a:t>
            </a:r>
            <a:r>
              <a:rPr lang="en-US" altLang="zh-CN" dirty="0"/>
              <a:t>0/1/2/…/9</a:t>
            </a:r>
            <a:endParaRPr lang="en-US" altLang="zh-CN" dirty="0"/>
          </a:p>
          <a:p>
            <a:pPr lvl="1"/>
            <a:r>
              <a:rPr lang="zh-CN" altLang="en-US" dirty="0"/>
              <a:t>  英文字母（大小写）</a:t>
            </a:r>
            <a:r>
              <a:rPr lang="en-US" altLang="zh-CN" dirty="0"/>
              <a:t>52</a:t>
            </a:r>
            <a:r>
              <a:rPr lang="zh-CN" altLang="en-US" dirty="0"/>
              <a:t>个：</a:t>
            </a:r>
            <a:r>
              <a:rPr lang="en-US" altLang="zh-CN" dirty="0"/>
              <a:t>A/B/C/…/Z/a/b/c/…/z</a:t>
            </a:r>
            <a:endParaRPr lang="en-US" altLang="zh-CN" dirty="0"/>
          </a:p>
          <a:p>
            <a:pPr lvl="1"/>
            <a:r>
              <a:rPr lang="zh-CN" altLang="en-US" dirty="0"/>
              <a:t>  专用符号</a:t>
            </a:r>
            <a:r>
              <a:rPr lang="en-US" altLang="zh-CN" dirty="0"/>
              <a:t>32</a:t>
            </a:r>
            <a:r>
              <a:rPr lang="zh-CN" altLang="en-US" dirty="0"/>
              <a:t>个：</a:t>
            </a:r>
            <a:r>
              <a:rPr lang="en-US" altLang="zh-CN" dirty="0"/>
              <a:t>+/-/%/*/&amp;/…</a:t>
            </a:r>
            <a:endParaRPr lang="en-US" altLang="zh-CN" dirty="0"/>
          </a:p>
          <a:p>
            <a:pPr lvl="1"/>
            <a:r>
              <a:rPr lang="zh-CN" altLang="en-US" dirty="0"/>
              <a:t>  控制字符（不可打印或显示字符）</a:t>
            </a:r>
            <a:r>
              <a:rPr lang="en-US" altLang="zh-CN" dirty="0"/>
              <a:t>34</a:t>
            </a:r>
            <a:r>
              <a:rPr lang="zh-CN" altLang="en-US" dirty="0"/>
              <a:t>个：</a:t>
            </a:r>
            <a:r>
              <a:rPr lang="en-US" altLang="zh-CN" dirty="0">
                <a:cs typeface="Arial" panose="020B0604020202020204" pitchFamily="34" charset="0"/>
              </a:rPr>
              <a:t> NUL</a:t>
            </a:r>
            <a:r>
              <a:rPr lang="zh-CN" altLang="en-US" dirty="0">
                <a:cs typeface="Arial" panose="020B0604020202020204" pitchFamily="34" charset="0"/>
              </a:rPr>
              <a:t>、</a:t>
            </a:r>
            <a:r>
              <a:rPr lang="en-US" altLang="zh-CN" dirty="0">
                <a:cs typeface="Arial" panose="020B0604020202020204" pitchFamily="34" charset="0"/>
              </a:rPr>
              <a:t>SOH</a:t>
            </a:r>
            <a:r>
              <a:rPr lang="zh-CN" altLang="en-US" dirty="0">
                <a:cs typeface="Arial" panose="020B0604020202020204" pitchFamily="34" charset="0"/>
              </a:rPr>
              <a:t>、</a:t>
            </a:r>
            <a:r>
              <a:rPr lang="en-US" altLang="zh-CN" dirty="0">
                <a:cs typeface="Arial" panose="020B0604020202020204" pitchFamily="34" charset="0"/>
              </a:rPr>
              <a:t>STX</a:t>
            </a:r>
            <a:r>
              <a:rPr lang="zh-CN" altLang="en-US" dirty="0">
                <a:cs typeface="Arial" panose="020B0604020202020204" pitchFamily="34" charset="0"/>
              </a:rPr>
              <a:t>、</a:t>
            </a:r>
            <a:r>
              <a:rPr lang="en-US" altLang="zh-CN" dirty="0">
                <a:cs typeface="Arial" panose="020B0604020202020204" pitchFamily="34" charset="0"/>
              </a:rPr>
              <a:t>SP</a:t>
            </a:r>
            <a:r>
              <a:rPr lang="zh-CN" altLang="en-US" dirty="0">
                <a:cs typeface="Arial" panose="020B0604020202020204" pitchFamily="34" charset="0"/>
              </a:rPr>
              <a:t>等</a:t>
            </a:r>
            <a:endParaRPr lang="en-US" altLang="zh-CN" dirty="0">
              <a:cs typeface="Arial" panose="020B0604020202020204" pitchFamily="34" charset="0"/>
            </a:endParaRPr>
          </a:p>
          <a:p>
            <a:pPr lvl="1"/>
            <a:r>
              <a:rPr lang="zh-CN" altLang="en-US" dirty="0">
                <a:solidFill>
                  <a:schemeClr val="accent2"/>
                </a:solidFill>
              </a:rPr>
              <a:t>  扩展</a:t>
            </a:r>
            <a:r>
              <a:rPr lang="en-US" altLang="zh-CN" dirty="0">
                <a:solidFill>
                  <a:schemeClr val="accent2"/>
                </a:solidFill>
              </a:rPr>
              <a:t>ASCII</a:t>
            </a:r>
            <a:r>
              <a:rPr lang="zh-CN" altLang="en-US" dirty="0">
                <a:solidFill>
                  <a:schemeClr val="accent2"/>
                </a:solidFill>
              </a:rPr>
              <a:t>码</a:t>
            </a:r>
            <a:endParaRPr lang="en-US" altLang="zh-CN" dirty="0">
              <a:solidFill>
                <a:schemeClr val="accent2"/>
              </a:solidFill>
            </a:endParaRPr>
          </a:p>
          <a:p>
            <a:pPr lvl="1"/>
            <a:endParaRPr lang="en-US" altLang="zh-CN" dirty="0">
              <a:solidFill>
                <a:schemeClr val="accent2"/>
              </a:solidFill>
            </a:endParaRPr>
          </a:p>
          <a:p>
            <a:r>
              <a:rPr lang="zh-CN" altLang="en-US" dirty="0"/>
              <a:t>汉字编码</a:t>
            </a:r>
            <a:endParaRPr lang="en-US" altLang="zh-CN" dirty="0"/>
          </a:p>
          <a:p>
            <a:pPr lvl="1"/>
            <a:r>
              <a:rPr lang="zh-CN" altLang="en-US" dirty="0"/>
              <a:t>  输入码：用于汉字的输入，如拼音码、五笔字型码；</a:t>
            </a:r>
            <a:endParaRPr lang="en-US" altLang="zh-CN" dirty="0"/>
          </a:p>
          <a:p>
            <a:pPr lvl="1"/>
            <a:r>
              <a:rPr lang="zh-CN" altLang="en-US" dirty="0"/>
              <a:t>  国标码：</a:t>
            </a:r>
            <a:r>
              <a:rPr lang="en-US" altLang="zh-CN" dirty="0"/>
              <a:t>1981</a:t>
            </a:r>
            <a:r>
              <a:rPr lang="zh-CN" altLang="en-US" dirty="0"/>
              <a:t>年我国颁布了</a:t>
            </a:r>
            <a:r>
              <a:rPr lang="en-US" altLang="zh-CN" dirty="0"/>
              <a:t>《</a:t>
            </a:r>
            <a:r>
              <a:rPr lang="zh-CN" altLang="en-US" dirty="0"/>
              <a:t>信息交换用汉字编码字符集</a:t>
            </a:r>
            <a:r>
              <a:rPr lang="en-US" altLang="zh-CN" dirty="0"/>
              <a:t>·</a:t>
            </a:r>
            <a:r>
              <a:rPr lang="zh-CN" altLang="en-US" dirty="0"/>
              <a:t>基本集</a:t>
            </a:r>
            <a:r>
              <a:rPr lang="en-US" altLang="zh-CN" dirty="0"/>
              <a:t>》 (GB2312—80)</a:t>
            </a:r>
            <a:r>
              <a:rPr lang="zh-CN" altLang="en-US" dirty="0"/>
              <a:t>。该标准规定了</a:t>
            </a:r>
            <a:r>
              <a:rPr lang="en-US" altLang="zh-CN" dirty="0"/>
              <a:t>6763</a:t>
            </a:r>
            <a:r>
              <a:rPr lang="zh-CN" altLang="en-US" dirty="0"/>
              <a:t>个常用汉字的标准代码。</a:t>
            </a:r>
            <a:endParaRPr lang="en-US" altLang="zh-CN" dirty="0"/>
          </a:p>
          <a:p>
            <a:pPr lvl="1"/>
            <a:r>
              <a:rPr lang="zh-CN" altLang="en-US" dirty="0"/>
              <a:t>  内    码：用于汉字存储、查找、传送等，基于国标码，占</a:t>
            </a:r>
            <a:r>
              <a:rPr lang="en-US" altLang="zh-CN" dirty="0"/>
              <a:t>2</a:t>
            </a:r>
            <a:r>
              <a:rPr lang="zh-CN" altLang="en-US" dirty="0"/>
              <a:t>个字节；</a:t>
            </a:r>
            <a:endParaRPr lang="en-US" altLang="zh-CN" dirty="0"/>
          </a:p>
          <a:p>
            <a:pPr lvl="1"/>
            <a:r>
              <a:rPr lang="zh-CN" altLang="en-US" dirty="0"/>
              <a:t>  点阵码或汉字向量描述：用于汉字的显示和打印。</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52000"/>
            <a:ext cx="10515600" cy="372603"/>
          </a:xfrm>
        </p:spPr>
        <p:txBody>
          <a:bodyPr/>
          <a:lstStyle/>
          <a:p>
            <a:r>
              <a:rPr lang="zh-CN" altLang="en-US" sz="2400" dirty="0">
                <a:latin typeface="+mn-lt"/>
              </a:rPr>
              <a:t> 非数值数据的表示</a:t>
            </a:r>
            <a:endParaRPr lang="zh-CN" altLang="en-US" sz="2400" dirty="0">
              <a:latin typeface="+mn-lt"/>
            </a:endParaRPr>
          </a:p>
        </p:txBody>
      </p:sp>
      <p:sp>
        <p:nvSpPr>
          <p:cNvPr id="3" name="内容占位符 2"/>
          <p:cNvSpPr>
            <a:spLocks noGrp="1"/>
          </p:cNvSpPr>
          <p:nvPr>
            <p:ph idx="4294967295"/>
          </p:nvPr>
        </p:nvSpPr>
        <p:spPr>
          <a:xfrm>
            <a:off x="360000" y="764704"/>
            <a:ext cx="11208608" cy="5400600"/>
          </a:xfrm>
        </p:spPr>
        <p:txBody>
          <a:bodyPr>
            <a:noAutofit/>
          </a:bodyPr>
          <a:lstStyle/>
          <a:p>
            <a:pPr>
              <a:lnSpc>
                <a:spcPct val="150000"/>
              </a:lnSpc>
              <a:spcBef>
                <a:spcPts val="0"/>
              </a:spcBef>
            </a:pPr>
            <a:r>
              <a:rPr lang="zh-CN" altLang="en-US" sz="2400" dirty="0"/>
              <a:t>国际多字符集</a:t>
            </a:r>
            <a:endParaRPr lang="en-US" altLang="zh-CN" sz="2400" dirty="0"/>
          </a:p>
          <a:p>
            <a:pPr lvl="1">
              <a:lnSpc>
                <a:spcPct val="150000"/>
              </a:lnSpc>
            </a:pPr>
            <a:r>
              <a:rPr lang="zh-CN" altLang="en-US" sz="2400" dirty="0"/>
              <a:t>  国际标准</a:t>
            </a:r>
            <a:r>
              <a:rPr lang="en-US" altLang="zh-CN" sz="2400" dirty="0"/>
              <a:t>ISO/IEC 10646</a:t>
            </a:r>
            <a:r>
              <a:rPr lang="zh-CN" altLang="en-US" sz="2400" dirty="0"/>
              <a:t>提出了一种包括全世界现代书面语言文字所使用的所有字符的标准编码（</a:t>
            </a:r>
            <a:r>
              <a:rPr lang="en-US" altLang="zh-CN" sz="2400" dirty="0"/>
              <a:t>UNICODE</a:t>
            </a:r>
            <a:r>
              <a:rPr lang="zh-CN" altLang="en-US" sz="2400" dirty="0"/>
              <a:t>），每个字符用</a:t>
            </a:r>
            <a:r>
              <a:rPr lang="en-US" altLang="zh-CN" sz="2400" dirty="0"/>
              <a:t>4</a:t>
            </a:r>
            <a:r>
              <a:rPr lang="zh-CN" altLang="en-US" sz="2400" dirty="0"/>
              <a:t>个字节编码（</a:t>
            </a:r>
            <a:r>
              <a:rPr lang="en-US" altLang="zh-CN" sz="2400" dirty="0"/>
              <a:t>UCS-4</a:t>
            </a:r>
            <a:r>
              <a:rPr lang="zh-CN" altLang="en-US" sz="2400" dirty="0"/>
              <a:t>）或</a:t>
            </a:r>
            <a:r>
              <a:rPr lang="en-US" altLang="zh-CN" sz="2400" dirty="0"/>
              <a:t>2</a:t>
            </a:r>
            <a:r>
              <a:rPr lang="zh-CN" altLang="en-US" sz="2400" dirty="0"/>
              <a:t>字节编码（</a:t>
            </a:r>
            <a:r>
              <a:rPr lang="en-US" altLang="zh-CN" sz="2400" dirty="0"/>
              <a:t>UCS-2</a:t>
            </a:r>
            <a:r>
              <a:rPr lang="zh-CN" altLang="en-US" sz="2400" dirty="0"/>
              <a:t>）。</a:t>
            </a:r>
            <a:r>
              <a:rPr lang="en-US" altLang="zh-CN" sz="2400" dirty="0"/>
              <a:t> UTF-8</a:t>
            </a:r>
            <a:r>
              <a:rPr lang="zh-CN" altLang="en-US" sz="2400" dirty="0"/>
              <a:t>则是它的一种实现方式。</a:t>
            </a:r>
            <a:endParaRPr lang="zh-CN" altLang="en-US" sz="2400" dirty="0"/>
          </a:p>
          <a:p>
            <a:pPr lvl="1" algn="just">
              <a:lnSpc>
                <a:spcPct val="150000"/>
              </a:lnSpc>
              <a:spcBef>
                <a:spcPts val="0"/>
              </a:spcBef>
            </a:pPr>
            <a:r>
              <a:rPr lang="zh-CN" altLang="en-US" sz="2400" dirty="0"/>
              <a:t>  我国（包括港台地区）与日本、韩国联合制订了一个统一的汉字字符集（</a:t>
            </a:r>
            <a:r>
              <a:rPr lang="en-US" altLang="zh-CN" sz="2400" dirty="0"/>
              <a:t>CJK</a:t>
            </a:r>
            <a:r>
              <a:rPr lang="zh-CN" altLang="en-US" sz="2400" dirty="0"/>
              <a:t>编码），共收集了上述不同国家和地区的共约</a:t>
            </a:r>
            <a:r>
              <a:rPr lang="en-US" altLang="zh-CN" sz="2400" dirty="0"/>
              <a:t>2</a:t>
            </a:r>
            <a:r>
              <a:rPr lang="zh-CN" altLang="en-US" sz="2400" dirty="0"/>
              <a:t>万多汉字及符号，采用</a:t>
            </a:r>
            <a:r>
              <a:rPr lang="en-US" altLang="zh-CN" sz="2400" dirty="0"/>
              <a:t>2</a:t>
            </a:r>
            <a:r>
              <a:rPr lang="zh-CN" altLang="en-US" sz="2400" dirty="0"/>
              <a:t>字节编码（</a:t>
            </a:r>
            <a:r>
              <a:rPr lang="en-US" altLang="zh-CN" sz="2400" dirty="0"/>
              <a:t>UCS-2</a:t>
            </a:r>
            <a:r>
              <a:rPr lang="zh-CN" altLang="en-US" sz="2400" dirty="0"/>
              <a:t>），现已成为国标（</a:t>
            </a:r>
            <a:r>
              <a:rPr lang="en-US" altLang="zh-CN" sz="2400" dirty="0"/>
              <a:t>GB13000 </a:t>
            </a:r>
            <a:r>
              <a:rPr lang="zh-CN" altLang="en-US" sz="2400" dirty="0"/>
              <a:t>）。</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85926" y="325439"/>
            <a:ext cx="8893175" cy="638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7986714" y="1179514"/>
            <a:ext cx="1754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8000"/>
                </a:solidFill>
                <a:ea typeface="微软雅黑" panose="020B0503020204020204" pitchFamily="34" charset="-122"/>
              </a:rPr>
              <a:t>各类数据之间的转换关系</a:t>
            </a:r>
            <a:endParaRPr lang="zh-CN" altLang="en-US" sz="2000">
              <a:solidFill>
                <a:srgbClr val="008000"/>
              </a:solidFill>
              <a:ea typeface="微软雅黑" panose="020B0503020204020204" pitchFamily="34" charset="-122"/>
            </a:endParaRPr>
          </a:p>
        </p:txBody>
      </p:sp>
      <p:sp>
        <p:nvSpPr>
          <p:cNvPr id="9220" name="Rectangle 4"/>
          <p:cNvSpPr>
            <a:spLocks noChangeArrowheads="1"/>
          </p:cNvSpPr>
          <p:nvPr/>
        </p:nvSpPr>
        <p:spPr bwMode="auto">
          <a:xfrm>
            <a:off x="1774826" y="2708276"/>
            <a:ext cx="8893175" cy="3960813"/>
          </a:xfrm>
          <a:prstGeom prst="rect">
            <a:avLst/>
          </a:prstGeom>
          <a:solidFill>
            <a:schemeClr val="accent1">
              <a:alpha val="12157"/>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grpSp>
        <p:nvGrpSpPr>
          <p:cNvPr id="768005" name="Group 5"/>
          <p:cNvGrpSpPr/>
          <p:nvPr/>
        </p:nvGrpSpPr>
        <p:grpSpPr bwMode="auto">
          <a:xfrm>
            <a:off x="1865314" y="233364"/>
            <a:ext cx="2655887" cy="1169988"/>
            <a:chOff x="130" y="147"/>
            <a:chExt cx="1673" cy="737"/>
          </a:xfrm>
        </p:grpSpPr>
        <p:sp>
          <p:nvSpPr>
            <p:cNvPr id="9234" name="Text Box 6"/>
            <p:cNvSpPr txBox="1">
              <a:spLocks noChangeArrowheads="1"/>
            </p:cNvSpPr>
            <p:nvPr/>
          </p:nvSpPr>
          <p:spPr bwMode="auto">
            <a:xfrm>
              <a:off x="130" y="147"/>
              <a:ext cx="1361" cy="737"/>
            </a:xfrm>
            <a:prstGeom prst="rect">
              <a:avLst/>
            </a:prstGeom>
            <a:solidFill>
              <a:srgbClr val="CC99FF">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0033CC"/>
                  </a:solidFill>
                  <a:ea typeface="微软雅黑" panose="020B0503020204020204" pitchFamily="34" charset="-122"/>
                </a:rPr>
                <a:t>对连续信息采样，以使信息离散化</a:t>
              </a:r>
              <a:endParaRPr lang="zh-CN" altLang="en-US" sz="2000" dirty="0">
                <a:solidFill>
                  <a:srgbClr val="0033CC"/>
                </a:solidFill>
                <a:ea typeface="微软雅黑" panose="020B0503020204020204" pitchFamily="34" charset="-122"/>
              </a:endParaRPr>
            </a:p>
            <a:p>
              <a:pPr eaLnBrk="1" hangingPunct="1">
                <a:lnSpc>
                  <a:spcPct val="100000"/>
                </a:lnSpc>
                <a:spcBef>
                  <a:spcPct val="50000"/>
                </a:spcBef>
                <a:buFontTx/>
                <a:buNone/>
              </a:pPr>
              <a:r>
                <a:rPr lang="zh-CN" altLang="en-US" sz="2000" dirty="0">
                  <a:solidFill>
                    <a:srgbClr val="0033CC"/>
                  </a:solidFill>
                  <a:ea typeface="微软雅黑" panose="020B0503020204020204" pitchFamily="34" charset="-122"/>
                </a:rPr>
                <a:t>对文字进行编码</a:t>
              </a:r>
              <a:endParaRPr lang="zh-CN" altLang="en-US" sz="2000" dirty="0">
                <a:solidFill>
                  <a:srgbClr val="0033CC"/>
                </a:solidFill>
                <a:ea typeface="微软雅黑" panose="020B0503020204020204" pitchFamily="34" charset="-122"/>
              </a:endParaRPr>
            </a:p>
          </p:txBody>
        </p:sp>
        <p:sp>
          <p:nvSpPr>
            <p:cNvPr id="9235" name="Line 7"/>
            <p:cNvSpPr>
              <a:spLocks noChangeShapeType="1"/>
            </p:cNvSpPr>
            <p:nvPr/>
          </p:nvSpPr>
          <p:spPr bwMode="auto">
            <a:xfrm>
              <a:off x="1463" y="572"/>
              <a:ext cx="340" cy="114"/>
            </a:xfrm>
            <a:prstGeom prst="line">
              <a:avLst/>
            </a:prstGeom>
            <a:noFill/>
            <a:ln w="38100">
              <a:solidFill>
                <a:srgbClr val="00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68008" name="Group 8"/>
          <p:cNvGrpSpPr/>
          <p:nvPr/>
        </p:nvGrpSpPr>
        <p:grpSpPr bwMode="auto">
          <a:xfrm>
            <a:off x="1865314" y="4059239"/>
            <a:ext cx="1711325" cy="1304925"/>
            <a:chOff x="215" y="2557"/>
            <a:chExt cx="1078" cy="822"/>
          </a:xfrm>
        </p:grpSpPr>
        <p:sp>
          <p:nvSpPr>
            <p:cNvPr id="9232" name="Text Box 9"/>
            <p:cNvSpPr txBox="1">
              <a:spLocks noChangeArrowheads="1"/>
            </p:cNvSpPr>
            <p:nvPr/>
          </p:nvSpPr>
          <p:spPr bwMode="auto">
            <a:xfrm>
              <a:off x="215" y="2557"/>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定点运算指令</a:t>
              </a:r>
              <a:endParaRPr lang="zh-CN" altLang="en-US" sz="2000">
                <a:solidFill>
                  <a:srgbClr val="FF0000"/>
                </a:solidFill>
                <a:ea typeface="微软雅黑" panose="020B0503020204020204" pitchFamily="34" charset="-122"/>
              </a:endParaRPr>
            </a:p>
          </p:txBody>
        </p:sp>
        <p:sp>
          <p:nvSpPr>
            <p:cNvPr id="9233" name="Line 10"/>
            <p:cNvSpPr>
              <a:spLocks noChangeShapeType="1"/>
            </p:cNvSpPr>
            <p:nvPr/>
          </p:nvSpPr>
          <p:spPr bwMode="auto">
            <a:xfrm>
              <a:off x="697" y="2755"/>
              <a:ext cx="142" cy="62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68011" name="Group 11"/>
          <p:cNvGrpSpPr/>
          <p:nvPr/>
        </p:nvGrpSpPr>
        <p:grpSpPr bwMode="auto">
          <a:xfrm>
            <a:off x="5330826" y="5768975"/>
            <a:ext cx="1711325" cy="712788"/>
            <a:chOff x="2398" y="3634"/>
            <a:chExt cx="1078" cy="449"/>
          </a:xfrm>
        </p:grpSpPr>
        <p:sp>
          <p:nvSpPr>
            <p:cNvPr id="9230" name="Text Box 12"/>
            <p:cNvSpPr txBox="1">
              <a:spLocks noChangeArrowheads="1"/>
            </p:cNvSpPr>
            <p:nvPr/>
          </p:nvSpPr>
          <p:spPr bwMode="auto">
            <a:xfrm>
              <a:off x="2398" y="3833"/>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浮点运算指令</a:t>
              </a:r>
              <a:endParaRPr lang="zh-CN" altLang="en-US" sz="2000">
                <a:solidFill>
                  <a:srgbClr val="FF0000"/>
                </a:solidFill>
                <a:ea typeface="微软雅黑" panose="020B0503020204020204" pitchFamily="34" charset="-122"/>
              </a:endParaRPr>
            </a:p>
          </p:txBody>
        </p:sp>
        <p:sp>
          <p:nvSpPr>
            <p:cNvPr id="9231" name="Line 13"/>
            <p:cNvSpPr>
              <a:spLocks noChangeShapeType="1"/>
            </p:cNvSpPr>
            <p:nvPr/>
          </p:nvSpPr>
          <p:spPr bwMode="auto">
            <a:xfrm>
              <a:off x="2795" y="3634"/>
              <a:ext cx="170" cy="227"/>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68014" name="Group 14"/>
          <p:cNvGrpSpPr/>
          <p:nvPr/>
        </p:nvGrpSpPr>
        <p:grpSpPr bwMode="auto">
          <a:xfrm>
            <a:off x="6861176" y="4959351"/>
            <a:ext cx="3509963" cy="1027113"/>
            <a:chOff x="3362" y="3152"/>
            <a:chExt cx="2211" cy="647"/>
          </a:xfrm>
        </p:grpSpPr>
        <p:sp>
          <p:nvSpPr>
            <p:cNvPr id="9227" name="Text Box 15"/>
            <p:cNvSpPr txBox="1">
              <a:spLocks noChangeArrowheads="1"/>
            </p:cNvSpPr>
            <p:nvPr/>
          </p:nvSpPr>
          <p:spPr bwMode="auto">
            <a:xfrm>
              <a:off x="3362" y="3549"/>
              <a:ext cx="22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FF0000"/>
                  </a:solidFill>
                  <a:ea typeface="微软雅黑" panose="020B0503020204020204" pitchFamily="34" charset="-122"/>
                </a:rPr>
                <a:t>逻辑、位操作或字符处理指令</a:t>
              </a:r>
              <a:endParaRPr lang="zh-CN" altLang="en-US" sz="2000">
                <a:solidFill>
                  <a:srgbClr val="FF0000"/>
                </a:solidFill>
                <a:ea typeface="微软雅黑" panose="020B0503020204020204" pitchFamily="34" charset="-122"/>
              </a:endParaRPr>
            </a:p>
          </p:txBody>
        </p:sp>
        <p:sp>
          <p:nvSpPr>
            <p:cNvPr id="9228" name="Line 16"/>
            <p:cNvSpPr>
              <a:spLocks noChangeShapeType="1"/>
            </p:cNvSpPr>
            <p:nvPr/>
          </p:nvSpPr>
          <p:spPr bwMode="auto">
            <a:xfrm>
              <a:off x="3844" y="3152"/>
              <a:ext cx="397" cy="425"/>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9" name="Line 17"/>
            <p:cNvSpPr>
              <a:spLocks noChangeShapeType="1"/>
            </p:cNvSpPr>
            <p:nvPr/>
          </p:nvSpPr>
          <p:spPr bwMode="auto">
            <a:xfrm flipH="1">
              <a:off x="4383" y="3266"/>
              <a:ext cx="340" cy="311"/>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68018" name="Rectangle 18"/>
          <p:cNvSpPr>
            <a:spLocks noChangeArrowheads="1"/>
          </p:cNvSpPr>
          <p:nvPr/>
        </p:nvSpPr>
        <p:spPr bwMode="auto">
          <a:xfrm>
            <a:off x="3981451"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768019" name="Rectangle 19"/>
          <p:cNvSpPr>
            <a:spLocks noChangeArrowheads="1"/>
          </p:cNvSpPr>
          <p:nvPr/>
        </p:nvSpPr>
        <p:spPr bwMode="auto">
          <a:xfrm>
            <a:off x="7581901"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18"/>
                                        </p:tgtEl>
                                        <p:attrNameLst>
                                          <p:attrName>style.visibility</p:attrName>
                                        </p:attrNameLst>
                                      </p:cBhvr>
                                      <p:to>
                                        <p:strVal val="visible"/>
                                      </p:to>
                                    </p:set>
                                    <p:animEffect transition="in" filter="blinds(horizontal)">
                                      <p:cBhvr>
                                        <p:cTn id="7" dur="500"/>
                                        <p:tgtEl>
                                          <p:spTgt spid="7680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68005"/>
                                        </p:tgtEl>
                                        <p:attrNameLst>
                                          <p:attrName>style.visibility</p:attrName>
                                        </p:attrNameLst>
                                      </p:cBhvr>
                                      <p:to>
                                        <p:strVal val="visible"/>
                                      </p:to>
                                    </p:set>
                                    <p:animEffect transition="in" filter="blinds(horizontal)">
                                      <p:cBhvr>
                                        <p:cTn id="12" dur="500"/>
                                        <p:tgtEl>
                                          <p:spTgt spid="7680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68008"/>
                                        </p:tgtEl>
                                        <p:attrNameLst>
                                          <p:attrName>style.visibility</p:attrName>
                                        </p:attrNameLst>
                                      </p:cBhvr>
                                      <p:to>
                                        <p:strVal val="visible"/>
                                      </p:to>
                                    </p:set>
                                    <p:animEffect transition="in" filter="blinds(horizontal)">
                                      <p:cBhvr>
                                        <p:cTn id="17" dur="500"/>
                                        <p:tgtEl>
                                          <p:spTgt spid="7680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68011"/>
                                        </p:tgtEl>
                                        <p:attrNameLst>
                                          <p:attrName>style.visibility</p:attrName>
                                        </p:attrNameLst>
                                      </p:cBhvr>
                                      <p:to>
                                        <p:strVal val="visible"/>
                                      </p:to>
                                    </p:set>
                                    <p:animEffect transition="in" filter="blinds(horizontal)">
                                      <p:cBhvr>
                                        <p:cTn id="22" dur="500"/>
                                        <p:tgtEl>
                                          <p:spTgt spid="7680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68019"/>
                                        </p:tgtEl>
                                        <p:attrNameLst>
                                          <p:attrName>style.visibility</p:attrName>
                                        </p:attrNameLst>
                                      </p:cBhvr>
                                      <p:to>
                                        <p:strVal val="visible"/>
                                      </p:to>
                                    </p:set>
                                    <p:animEffect transition="in" filter="blinds(horizontal)">
                                      <p:cBhvr>
                                        <p:cTn id="27" dur="500"/>
                                        <p:tgtEl>
                                          <p:spTgt spid="7680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68014"/>
                                        </p:tgtEl>
                                        <p:attrNameLst>
                                          <p:attrName>style.visibility</p:attrName>
                                        </p:attrNameLst>
                                      </p:cBhvr>
                                      <p:to>
                                        <p:strVal val="visible"/>
                                      </p:to>
                                    </p:set>
                                    <p:animEffect transition="in" filter="blinds(horizontal)">
                                      <p:cBhvr>
                                        <p:cTn id="32" dur="500"/>
                                        <p:tgtEl>
                                          <p:spTgt spid="76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18" grpId="0" animBg="1"/>
      <p:bldP spid="76801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52000"/>
            <a:ext cx="10515600" cy="372603"/>
          </a:xfrm>
        </p:spPr>
        <p:txBody>
          <a:bodyPr/>
          <a:lstStyle/>
          <a:p>
            <a:r>
              <a:rPr lang="en-US" altLang="zh-CN" sz="2400" dirty="0">
                <a:latin typeface="+mn-lt"/>
              </a:rPr>
              <a:t> </a:t>
            </a:r>
            <a:r>
              <a:rPr lang="zh-CN" altLang="en-US" sz="2400" dirty="0">
                <a:latin typeface="+mn-lt"/>
              </a:rPr>
              <a:t>非数值数据的表示</a:t>
            </a:r>
            <a:endParaRPr lang="zh-CN" altLang="en-US" sz="2400" dirty="0">
              <a:latin typeface="+mn-lt"/>
            </a:endParaRPr>
          </a:p>
        </p:txBody>
      </p:sp>
      <p:sp>
        <p:nvSpPr>
          <p:cNvPr id="3" name="内容占位符 2"/>
          <p:cNvSpPr>
            <a:spLocks noGrp="1"/>
          </p:cNvSpPr>
          <p:nvPr>
            <p:ph idx="4294967295"/>
          </p:nvPr>
        </p:nvSpPr>
        <p:spPr>
          <a:xfrm>
            <a:off x="401442" y="834171"/>
            <a:ext cx="10591101" cy="5429692"/>
          </a:xfrm>
        </p:spPr>
        <p:txBody>
          <a:bodyPr/>
          <a:lstStyle/>
          <a:p>
            <a:pPr>
              <a:lnSpc>
                <a:spcPct val="150000"/>
              </a:lnSpc>
              <a:spcBef>
                <a:spcPts val="0"/>
              </a:spcBef>
            </a:pPr>
            <a:r>
              <a:rPr lang="zh-CN" altLang="en-US" sz="2000" dirty="0"/>
              <a:t>数据的检错</a:t>
            </a:r>
            <a:r>
              <a:rPr lang="en-US" altLang="zh-CN" sz="2000" dirty="0"/>
              <a:t>/</a:t>
            </a:r>
            <a:r>
              <a:rPr lang="zh-CN" altLang="en-US" sz="2000" dirty="0"/>
              <a:t>纠错</a:t>
            </a:r>
            <a:endParaRPr lang="en-US" altLang="zh-CN" sz="2000" dirty="0"/>
          </a:p>
          <a:p>
            <a:pPr lvl="1">
              <a:lnSpc>
                <a:spcPct val="150000"/>
              </a:lnSpc>
              <a:spcBef>
                <a:spcPts val="0"/>
              </a:spcBef>
            </a:pPr>
            <a:r>
              <a:rPr lang="zh-CN" altLang="en-US" sz="1600" dirty="0"/>
              <a:t>  </a:t>
            </a:r>
            <a:r>
              <a:rPr lang="zh-CN" altLang="en-US" sz="2000" dirty="0"/>
              <a:t>数据在存取和传送时，由于元器件故障或噪音干扰等原因会出现数据差错，因此产生了检查差错、纠正差错的需求；</a:t>
            </a:r>
            <a:endParaRPr lang="en-US" altLang="zh-CN" sz="2000" dirty="0"/>
          </a:p>
          <a:p>
            <a:pPr lvl="1">
              <a:lnSpc>
                <a:spcPct val="150000"/>
              </a:lnSpc>
            </a:pPr>
            <a:r>
              <a:rPr lang="zh-CN" altLang="en-US" sz="2000" dirty="0"/>
              <a:t>  采用“冗余校验”的思想，在原数据编码之外，增加若干位校验码，实现检错或纠错功能。</a:t>
            </a:r>
            <a:endParaRPr lang="en-US" altLang="zh-CN" sz="2000" dirty="0"/>
          </a:p>
          <a:p>
            <a:pPr lvl="1">
              <a:lnSpc>
                <a:spcPct val="150000"/>
              </a:lnSpc>
            </a:pPr>
            <a:r>
              <a:rPr lang="zh-CN" altLang="en-US" sz="2000" dirty="0"/>
              <a:t>  常用校验码</a:t>
            </a:r>
            <a:endParaRPr lang="en-US" altLang="zh-CN" sz="2000" dirty="0"/>
          </a:p>
          <a:p>
            <a:pPr lvl="2">
              <a:lnSpc>
                <a:spcPct val="150000"/>
              </a:lnSpc>
              <a:spcBef>
                <a:spcPts val="0"/>
              </a:spcBef>
            </a:pPr>
            <a:r>
              <a:rPr lang="zh-CN" altLang="en-US" sz="2000" dirty="0"/>
              <a:t>奇偶校验码</a:t>
            </a:r>
            <a:endParaRPr lang="en-US" altLang="zh-CN" sz="2000" dirty="0"/>
          </a:p>
          <a:p>
            <a:pPr lvl="2">
              <a:lnSpc>
                <a:spcPct val="150000"/>
              </a:lnSpc>
              <a:spcBef>
                <a:spcPts val="0"/>
              </a:spcBef>
            </a:pPr>
            <a:r>
              <a:rPr lang="zh-CN" altLang="en-US" sz="2000" dirty="0"/>
              <a:t>海明校验码：纠正一位差错的纠错码</a:t>
            </a:r>
            <a:endParaRPr lang="en-US" altLang="zh-CN" sz="2000" dirty="0"/>
          </a:p>
          <a:p>
            <a:pPr lvl="2">
              <a:lnSpc>
                <a:spcPct val="150000"/>
              </a:lnSpc>
              <a:spcBef>
                <a:spcPts val="0"/>
              </a:spcBef>
            </a:pPr>
            <a:r>
              <a:rPr lang="zh-CN" altLang="en-US" sz="2000" dirty="0"/>
              <a:t>循环冗余校验码（</a:t>
            </a:r>
            <a:r>
              <a:rPr lang="en-US" altLang="zh-CN" sz="2000" dirty="0"/>
              <a:t>CRC</a:t>
            </a:r>
            <a:r>
              <a:rPr lang="zh-CN" altLang="en-US" sz="2000" dirty="0"/>
              <a:t>）：检错码</a:t>
            </a:r>
            <a:endParaRPr lang="en-US" altLang="zh-CN" sz="2000" dirty="0"/>
          </a:p>
          <a:p>
            <a:pPr lvl="2">
              <a:lnSpc>
                <a:spcPct val="150000"/>
              </a:lnSpc>
              <a:spcBef>
                <a:spcPts val="0"/>
              </a:spcBef>
            </a:pPr>
            <a:r>
              <a:rPr lang="zh-CN" altLang="en-US" sz="2000" dirty="0"/>
              <a:t>校验和</a:t>
            </a:r>
            <a:endParaRPr lang="en-US" altLang="zh-CN" sz="2000" dirty="0"/>
          </a:p>
          <a:p>
            <a:pPr lvl="2">
              <a:lnSpc>
                <a:spcPct val="150000"/>
              </a:lnSpc>
              <a:spcBef>
                <a:spcPts val="0"/>
              </a:spcBef>
            </a:pPr>
            <a:endParaRPr lang="en-US" altLang="zh-CN" dirty="0"/>
          </a:p>
          <a:p>
            <a:pPr lvl="1">
              <a:lnSpc>
                <a:spcPct val="150000"/>
              </a:lnSpc>
              <a:spcBef>
                <a:spcPts val="0"/>
              </a:spcBef>
            </a:pPr>
            <a:endParaRPr lang="en-US" altLang="zh-CN" sz="1500" dirty="0"/>
          </a:p>
        </p:txBody>
      </p:sp>
      <p:sp>
        <p:nvSpPr>
          <p:cNvPr id="4" name="TextBox 3"/>
          <p:cNvSpPr txBox="1"/>
          <p:nvPr/>
        </p:nvSpPr>
        <p:spPr>
          <a:xfrm>
            <a:off x="1648399" y="5667509"/>
            <a:ext cx="7218801" cy="769441"/>
          </a:xfrm>
          <a:prstGeom prst="rect">
            <a:avLst/>
          </a:prstGeom>
          <a:noFill/>
        </p:spPr>
        <p:txBody>
          <a:bodyPr wrap="square" rtlCol="0">
            <a:spAutoFit/>
          </a:bodyPr>
          <a:lstStyle/>
          <a:p>
            <a:pPr algn="just">
              <a:lnSpc>
                <a:spcPct val="90000"/>
              </a:lnSpc>
              <a:buClr>
                <a:schemeClr val="accent2"/>
              </a:buClr>
              <a:buSzTx/>
              <a:buNone/>
              <a:defRPr/>
            </a:pPr>
            <a:r>
              <a:rPr lang="zh-CN" altLang="en-US" sz="2000" dirty="0"/>
              <a:t>海明码：</a:t>
            </a:r>
            <a:r>
              <a:rPr lang="nn-NO" altLang="zh-CN" sz="2000" dirty="0"/>
              <a:t> D4 D3 D2 D1 P3 P2 P1 </a:t>
            </a:r>
            <a:endParaRPr lang="nn-NO" altLang="zh-CN" sz="2000" dirty="0"/>
          </a:p>
          <a:p>
            <a:pPr algn="just">
              <a:lnSpc>
                <a:spcPct val="90000"/>
              </a:lnSpc>
              <a:buClr>
                <a:schemeClr val="accent2"/>
              </a:buClr>
              <a:buSzTx/>
              <a:buNone/>
              <a:defRPr/>
            </a:pPr>
            <a:r>
              <a:rPr lang="en-US" altLang="zh-CN" sz="2000" dirty="0"/>
              <a:t>P1</a:t>
            </a:r>
            <a:r>
              <a:rPr lang="zh-CN" altLang="en-US" sz="2000" dirty="0"/>
              <a:t>：</a:t>
            </a:r>
            <a:r>
              <a:rPr lang="en-US" altLang="zh-CN" sz="2000" dirty="0"/>
              <a:t>D4</a:t>
            </a:r>
            <a:r>
              <a:rPr lang="zh-CN" altLang="en-US" sz="2000" dirty="0"/>
              <a:t>、</a:t>
            </a:r>
            <a:r>
              <a:rPr lang="en-US" altLang="zh-CN" sz="2000" dirty="0"/>
              <a:t>D2</a:t>
            </a:r>
            <a:r>
              <a:rPr lang="zh-CN" altLang="en-US" sz="2000" dirty="0"/>
              <a:t>、</a:t>
            </a:r>
            <a:r>
              <a:rPr lang="en-US" altLang="zh-CN" sz="2000" dirty="0"/>
              <a:t>D1</a:t>
            </a:r>
            <a:r>
              <a:rPr lang="zh-CN" altLang="en-US" sz="2000" dirty="0"/>
              <a:t>；</a:t>
            </a:r>
            <a:r>
              <a:rPr lang="en-US" altLang="zh-CN" sz="2000" dirty="0"/>
              <a:t>P2</a:t>
            </a:r>
            <a:r>
              <a:rPr lang="zh-CN" altLang="en-US" sz="2000" dirty="0"/>
              <a:t>：</a:t>
            </a:r>
            <a:r>
              <a:rPr lang="en-US" altLang="zh-CN" sz="2000" dirty="0"/>
              <a:t>D4</a:t>
            </a:r>
            <a:r>
              <a:rPr lang="zh-CN" altLang="en-US" sz="2000" dirty="0"/>
              <a:t>、</a:t>
            </a:r>
            <a:r>
              <a:rPr lang="en-US" altLang="zh-CN" sz="2000" dirty="0"/>
              <a:t>D3</a:t>
            </a:r>
            <a:r>
              <a:rPr lang="zh-CN" altLang="en-US" sz="2000" dirty="0"/>
              <a:t>、</a:t>
            </a:r>
            <a:r>
              <a:rPr lang="en-US" altLang="zh-CN" sz="2000" dirty="0"/>
              <a:t>D1</a:t>
            </a:r>
            <a:r>
              <a:rPr lang="zh-CN" altLang="en-US" sz="2000" dirty="0"/>
              <a:t>；</a:t>
            </a:r>
            <a:r>
              <a:rPr lang="en-US" altLang="zh-CN" sz="2000" dirty="0"/>
              <a:t>P3</a:t>
            </a:r>
            <a:r>
              <a:rPr lang="zh-CN" altLang="en-US" sz="2000" dirty="0"/>
              <a:t>：</a:t>
            </a:r>
            <a:r>
              <a:rPr lang="en-US" altLang="zh-CN" sz="2000" dirty="0"/>
              <a:t>D4</a:t>
            </a:r>
            <a:r>
              <a:rPr lang="zh-CN" altLang="en-US" sz="2000" dirty="0"/>
              <a:t>、</a:t>
            </a:r>
            <a:r>
              <a:rPr lang="en-US" altLang="zh-CN" sz="2000" dirty="0"/>
              <a:t>D3</a:t>
            </a:r>
            <a:r>
              <a:rPr lang="zh-CN" altLang="en-US" sz="2000" dirty="0"/>
              <a:t>、</a:t>
            </a:r>
            <a:r>
              <a:rPr lang="en-US" altLang="zh-CN" sz="2000" dirty="0"/>
              <a:t>D2</a:t>
            </a:r>
            <a:endParaRPr lang="zh-CN" altLang="en-US" sz="2000" dirty="0"/>
          </a:p>
        </p:txBody>
      </p:sp>
      <p:pic>
        <p:nvPicPr>
          <p:cNvPr id="251906" name="Picture 2" descr="图片">
            <a:hlinkClick r:id="rId1" tooltip="点击查看大图"/>
          </p:cNvPr>
          <p:cNvPicPr>
            <a:picLocks noChangeAspect="1" noChangeArrowheads="1"/>
          </p:cNvPicPr>
          <p:nvPr/>
        </p:nvPicPr>
        <p:blipFill>
          <a:blip r:embed="rId2" cstate="print"/>
          <a:srcRect/>
          <a:stretch>
            <a:fillRect/>
          </a:stretch>
        </p:blipFill>
        <p:spPr bwMode="auto">
          <a:xfrm>
            <a:off x="7770187" y="3212977"/>
            <a:ext cx="1343025" cy="1643063"/>
          </a:xfrm>
          <a:prstGeom prst="rect">
            <a:avLst/>
          </a:prstGeom>
          <a:noFill/>
        </p:spPr>
      </p:pic>
      <p:sp>
        <p:nvSpPr>
          <p:cNvPr id="6" name="Rectangle 5"/>
          <p:cNvSpPr/>
          <p:nvPr/>
        </p:nvSpPr>
        <p:spPr>
          <a:xfrm>
            <a:off x="7818010" y="4941168"/>
            <a:ext cx="1736437" cy="327782"/>
          </a:xfrm>
          <a:prstGeom prst="rect">
            <a:avLst/>
          </a:prstGeom>
        </p:spPr>
        <p:txBody>
          <a:bodyPr wrap="none">
            <a:spAutoFit/>
          </a:bodyPr>
          <a:lstStyle/>
          <a:p>
            <a:pPr>
              <a:buNone/>
            </a:pPr>
            <a:r>
              <a:rPr lang="en-US" altLang="zh-CN" dirty="0" err="1"/>
              <a:t>R.W.Hamming</a:t>
            </a:r>
            <a:endParaRPr lang="zh-CN" altLang="en-US" dirty="0"/>
          </a:p>
        </p:txBody>
      </p:sp>
      <p:pic>
        <p:nvPicPr>
          <p:cNvPr id="217090" name="Picture 2" descr="http://e.hiphotos.baidu.com/baike/c0%3Dbaike72%2C5%2C5%2C72%2C24/sign=7d670d6ab53533fae1bb9b7cc9ba967a/267f9e2f070828387b8f5870bc99a9014d08f1d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0187" y="2636912"/>
            <a:ext cx="3458885" cy="32427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fade">
                                      <p:cBhvr>
                                        <p:cTn id="7" dur="500"/>
                                        <p:tgtEl>
                                          <p:spTgt spid="217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701734" y="735481"/>
            <a:ext cx="4338482" cy="426844"/>
          </a:xfrm>
          <a:prstGeom prst="rect">
            <a:avLst/>
          </a:prstGeom>
          <a:noFill/>
          <a:ln w="9525">
            <a:noFill/>
            <a:miter lim="800000"/>
          </a:ln>
        </p:spPr>
        <p:txBody>
          <a:bodyPr/>
          <a:lstStyle/>
          <a:p>
            <a:pPr algn="ctr">
              <a:lnSpc>
                <a:spcPct val="87000"/>
              </a:lnSpc>
            </a:pPr>
            <a:r>
              <a:rPr lang="zh-CN" altLang="en-US" sz="2800" dirty="0">
                <a:latin typeface="微软雅黑" panose="020B0503020204020204" pitchFamily="34" charset="-122"/>
                <a:ea typeface="微软雅黑" panose="020B0503020204020204" pitchFamily="34" charset="-122"/>
                <a:cs typeface="楷体_GB2312"/>
              </a:rPr>
              <a:t>第二部分：数制与运算</a:t>
            </a:r>
            <a:endParaRPr lang="zh-CN" altLang="en-US" sz="2800" dirty="0">
              <a:latin typeface="微软雅黑" panose="020B0503020204020204" pitchFamily="34" charset="-122"/>
              <a:ea typeface="微软雅黑" panose="020B0503020204020204" pitchFamily="34" charset="-122"/>
              <a:cs typeface="楷体_GB2312"/>
            </a:endParaRPr>
          </a:p>
        </p:txBody>
      </p:sp>
      <p:sp>
        <p:nvSpPr>
          <p:cNvPr id="13" name="Rectangle 13"/>
          <p:cNvSpPr>
            <a:spLocks noChangeArrowheads="1"/>
          </p:cNvSpPr>
          <p:nvPr/>
        </p:nvSpPr>
        <p:spPr bwMode="auto">
          <a:xfrm>
            <a:off x="4295800" y="1412776"/>
            <a:ext cx="4050449" cy="5256584"/>
          </a:xfrm>
          <a:prstGeom prst="rect">
            <a:avLst/>
          </a:prstGeom>
          <a:noFill/>
          <a:ln w="28575">
            <a:noFill/>
            <a:miter lim="800000"/>
          </a:ln>
        </p:spPr>
        <p:txBody>
          <a:bodyPr wrap="square" lIns="47625" tIns="99900" rIns="47625" bIns="99900">
            <a:noAutofit/>
          </a:bodyPr>
          <a:lstStyle/>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定点数表示及运算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浮点数表示及运算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非数值数据的表示</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布尔代数简介</a:t>
            </a:r>
            <a:endParaRPr lang="en-US" altLang="zh-CN" dirty="0">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逻辑代数基本概念 </a:t>
            </a:r>
            <a:endParaRPr lang="zh-CN" altLang="en-US"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逻辑代数的公理、定理与规则</a:t>
            </a:r>
            <a:endParaRPr lang="zh-CN" altLang="en-US"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逻辑函数的表达式</a:t>
            </a:r>
            <a:endParaRPr lang="en-US" altLang="zh-CN"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逻辑函数化简</a:t>
            </a:r>
            <a:endParaRPr lang="en-US" altLang="zh-CN" sz="160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0"/>
              </a:spcBef>
              <a:buClr>
                <a:srgbClr val="FF0000"/>
              </a:buClr>
              <a:buNone/>
            </a:pPr>
            <a:endParaRPr lang="en-US" altLang="zh-CN" sz="150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881541" y="1402184"/>
            <a:ext cx="4158462" cy="3394968"/>
          </a:xfrm>
          <a:prstGeom prst="rect">
            <a:avLst/>
          </a:prstGeom>
          <a:noFill/>
          <a:ln w="1905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lstStyle/>
          <a:p>
            <a:pPr algn="ctr">
              <a:lnSpc>
                <a:spcPct val="100000"/>
              </a:lnSpc>
              <a:spcBef>
                <a:spcPct val="0"/>
              </a:spcBef>
              <a:buClrTx/>
              <a:buSzTx/>
              <a:buNone/>
            </a:pPr>
            <a:endParaRPr lang="zh-CN" altLang="en-US" b="0" dirty="0">
              <a:solidFill>
                <a:schemeClr val="accen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191344" y="220725"/>
            <a:ext cx="5257800" cy="372603"/>
          </a:xfrm>
        </p:spPr>
        <p:txBody>
          <a:bodyPr/>
          <a:lstStyle/>
          <a:p>
            <a:r>
              <a:rPr lang="zh-CN" altLang="en-US" i="0" dirty="0">
                <a:solidFill>
                  <a:schemeClr val="accent1"/>
                </a:solidFill>
              </a:rPr>
              <a:t>逻辑代数的基本概念</a:t>
            </a:r>
            <a:endParaRPr lang="zh-CN" altLang="en-US" i="0" dirty="0">
              <a:solidFill>
                <a:schemeClr val="accent1"/>
              </a:solidFill>
            </a:endParaRPr>
          </a:p>
        </p:txBody>
      </p:sp>
      <p:sp>
        <p:nvSpPr>
          <p:cNvPr id="58371" name="Rectangle 3"/>
          <p:cNvSpPr>
            <a:spLocks noGrp="1" noChangeArrowheads="1"/>
          </p:cNvSpPr>
          <p:nvPr>
            <p:ph type="body" sz="half" idx="1"/>
          </p:nvPr>
        </p:nvSpPr>
        <p:spPr>
          <a:xfrm>
            <a:off x="612000" y="900000"/>
            <a:ext cx="10488552" cy="5082995"/>
          </a:xfrm>
        </p:spPr>
        <p:txBody>
          <a:bodyPr/>
          <a:lstStyle/>
          <a:p>
            <a:pPr marL="365125" indent="-365125" eaLnBrk="1" hangingPunct="1">
              <a:lnSpc>
                <a:spcPct val="120000"/>
              </a:lnSpc>
              <a:spcBef>
                <a:spcPct val="10000"/>
              </a:spcBef>
            </a:pPr>
            <a:r>
              <a:rPr lang="zh-CN" altLang="en-US" b="0" dirty="0">
                <a:latin typeface="微软雅黑" panose="020B0503020204020204" pitchFamily="34" charset="-122"/>
                <a:ea typeface="微软雅黑" panose="020B0503020204020204" pitchFamily="34" charset="-122"/>
              </a:rPr>
              <a:t>所谓“</a:t>
            </a:r>
            <a:r>
              <a:rPr lang="zh-CN" altLang="en-US" b="0" dirty="0">
                <a:solidFill>
                  <a:srgbClr val="FF0000"/>
                </a:solidFill>
                <a:latin typeface="微软雅黑" panose="020B0503020204020204" pitchFamily="34" charset="-122"/>
                <a:ea typeface="微软雅黑" panose="020B0503020204020204" pitchFamily="34" charset="-122"/>
              </a:rPr>
              <a:t>逻辑</a:t>
            </a:r>
            <a:r>
              <a:rPr lang="zh-CN" altLang="en-US" b="0" dirty="0">
                <a:latin typeface="微软雅黑" panose="020B0503020204020204" pitchFamily="34" charset="-122"/>
                <a:ea typeface="微软雅黑" panose="020B0503020204020204" pitchFamily="34" charset="-122"/>
              </a:rPr>
              <a:t>”，指事务之间的因果关系。当两个二进制数码表示事务不同的逻辑状态时，它们之间可以按照指定的某种因果关系进行推理运算，称为</a:t>
            </a:r>
            <a:r>
              <a:rPr lang="zh-CN" altLang="en-US" b="0" dirty="0">
                <a:solidFill>
                  <a:srgbClr val="FF0000"/>
                </a:solidFill>
                <a:latin typeface="微软雅黑" panose="020B0503020204020204" pitchFamily="34" charset="-122"/>
                <a:ea typeface="微软雅黑" panose="020B0503020204020204" pitchFamily="34" charset="-122"/>
              </a:rPr>
              <a:t>逻辑运算</a:t>
            </a:r>
            <a:r>
              <a:rPr lang="zh-CN" altLang="en-US" b="0" dirty="0">
                <a:latin typeface="微软雅黑" panose="020B0503020204020204" pitchFamily="34" charset="-122"/>
                <a:ea typeface="微软雅黑" panose="020B0503020204020204" pitchFamily="34" charset="-122"/>
              </a:rPr>
              <a:t>。</a:t>
            </a:r>
            <a:endParaRPr lang="zh-CN" altLang="en-US" b="0" dirty="0">
              <a:latin typeface="微软雅黑" panose="020B0503020204020204" pitchFamily="34" charset="-122"/>
              <a:ea typeface="微软雅黑" panose="020B0503020204020204" pitchFamily="34" charset="-122"/>
            </a:endParaRPr>
          </a:p>
          <a:p>
            <a:pPr marL="365125" indent="-365125" eaLnBrk="1" hangingPunct="1">
              <a:lnSpc>
                <a:spcPct val="120000"/>
              </a:lnSpc>
              <a:spcBef>
                <a:spcPct val="10000"/>
              </a:spcBef>
            </a:pPr>
            <a:r>
              <a:rPr lang="en-US" altLang="zh-CN" b="0" dirty="0">
                <a:latin typeface="微软雅黑" panose="020B0503020204020204" pitchFamily="34" charset="-122"/>
                <a:ea typeface="微软雅黑" panose="020B0503020204020204" pitchFamily="34" charset="-122"/>
              </a:rPr>
              <a:t>1849</a:t>
            </a:r>
            <a:r>
              <a:rPr lang="zh-CN" altLang="en-US" b="0" dirty="0">
                <a:latin typeface="微软雅黑" panose="020B0503020204020204" pitchFamily="34" charset="-122"/>
                <a:ea typeface="微软雅黑" panose="020B0503020204020204" pitchFamily="34" charset="-122"/>
              </a:rPr>
              <a:t>年英国数学家乔治</a:t>
            </a:r>
            <a:r>
              <a:rPr lang="en-US" altLang="zh-CN" b="0" dirty="0">
                <a:latin typeface="微软雅黑" panose="020B0503020204020204" pitchFamily="34" charset="-122"/>
                <a:ea typeface="微软雅黑" panose="020B0503020204020204" pitchFamily="34" charset="-122"/>
                <a:cs typeface="Arial" panose="020B0604020202020204" pitchFamily="34" charset="0"/>
              </a:rPr>
              <a:t>•</a:t>
            </a:r>
            <a:r>
              <a:rPr lang="zh-CN" altLang="en-US" b="0" dirty="0">
                <a:latin typeface="微软雅黑" panose="020B0503020204020204" pitchFamily="34" charset="-122"/>
                <a:ea typeface="微软雅黑" panose="020B0503020204020204" pitchFamily="34" charset="-122"/>
              </a:rPr>
              <a:t>布尔（</a:t>
            </a:r>
            <a:r>
              <a:rPr lang="en-US" altLang="zh-CN" b="0" dirty="0">
                <a:latin typeface="微软雅黑" panose="020B0503020204020204" pitchFamily="34" charset="-122"/>
                <a:ea typeface="微软雅黑" panose="020B0503020204020204" pitchFamily="34" charset="-122"/>
              </a:rPr>
              <a:t>George Boole</a:t>
            </a:r>
            <a:r>
              <a:rPr lang="zh-CN" altLang="en-US" b="0" dirty="0">
                <a:latin typeface="微软雅黑" panose="020B0503020204020204" pitchFamily="34" charset="-122"/>
                <a:ea typeface="微软雅黑" panose="020B0503020204020204" pitchFamily="34" charset="-122"/>
              </a:rPr>
              <a:t>）提出了描述客观事物逻辑关系的数学方法</a:t>
            </a:r>
            <a:r>
              <a:rPr lang="en-US" altLang="zh-CN" b="0" dirty="0">
                <a:latin typeface="微软雅黑" panose="020B0503020204020204" pitchFamily="34" charset="-122"/>
                <a:ea typeface="微软雅黑" panose="020B0503020204020204" pitchFamily="34" charset="-122"/>
              </a:rPr>
              <a:t>——</a:t>
            </a:r>
            <a:r>
              <a:rPr lang="zh-CN" altLang="en-US" b="0" dirty="0">
                <a:solidFill>
                  <a:srgbClr val="FF0000"/>
                </a:solidFill>
                <a:latin typeface="微软雅黑" panose="020B0503020204020204" pitchFamily="34" charset="-122"/>
                <a:ea typeface="微软雅黑" panose="020B0503020204020204" pitchFamily="34" charset="-122"/>
              </a:rPr>
              <a:t>布尔代数</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Boolean algebra</a:t>
            </a:r>
            <a:r>
              <a:rPr lang="zh-CN" altLang="en-US" b="0" dirty="0">
                <a:latin typeface="微软雅黑" panose="020B0503020204020204" pitchFamily="34" charset="-122"/>
                <a:ea typeface="微软雅黑" panose="020B0503020204020204" pitchFamily="34" charset="-122"/>
              </a:rPr>
              <a:t>），成功地将形式逻辑问题归结为一种代数运算。</a:t>
            </a:r>
            <a:endParaRPr lang="en-US" altLang="zh-CN" b="0" dirty="0">
              <a:latin typeface="微软雅黑" panose="020B0503020204020204" pitchFamily="34" charset="-122"/>
              <a:ea typeface="微软雅黑" panose="020B0503020204020204" pitchFamily="34" charset="-122"/>
            </a:endParaRPr>
          </a:p>
          <a:p>
            <a:pPr marL="365125" indent="-365125" eaLnBrk="1" hangingPunct="1">
              <a:lnSpc>
                <a:spcPct val="120000"/>
              </a:lnSpc>
              <a:spcBef>
                <a:spcPct val="10000"/>
              </a:spcBef>
            </a:pPr>
            <a:r>
              <a:rPr lang="zh-CN" altLang="en-US" b="0" dirty="0">
                <a:latin typeface="微软雅黑" panose="020B0503020204020204" pitchFamily="34" charset="-122"/>
                <a:ea typeface="微软雅黑" panose="020B0503020204020204" pitchFamily="34" charset="-122"/>
              </a:rPr>
              <a:t>布尔代数后来被广泛用于开关电路和数字逻辑电路的分析和设计，因此也叫做</a:t>
            </a:r>
            <a:r>
              <a:rPr lang="zh-CN" altLang="en-US" b="0" dirty="0">
                <a:solidFill>
                  <a:srgbClr val="FF0000"/>
                </a:solidFill>
                <a:latin typeface="微软雅黑" panose="020B0503020204020204" pitchFamily="34" charset="-122"/>
                <a:ea typeface="微软雅黑" panose="020B0503020204020204" pitchFamily="34" charset="-122"/>
              </a:rPr>
              <a:t>开关代数</a:t>
            </a:r>
            <a:r>
              <a:rPr lang="zh-CN" altLang="en-US" b="0" dirty="0">
                <a:latin typeface="微软雅黑" panose="020B0503020204020204" pitchFamily="34" charset="-122"/>
                <a:ea typeface="微软雅黑" panose="020B0503020204020204" pitchFamily="34" charset="-122"/>
              </a:rPr>
              <a:t>或</a:t>
            </a:r>
            <a:r>
              <a:rPr lang="zh-CN" altLang="en-US" b="0" dirty="0">
                <a:solidFill>
                  <a:srgbClr val="FF0000"/>
                </a:solidFill>
                <a:latin typeface="微软雅黑" panose="020B0503020204020204" pitchFamily="34" charset="-122"/>
                <a:ea typeface="微软雅黑" panose="020B0503020204020204" pitchFamily="34" charset="-122"/>
              </a:rPr>
              <a:t>逻辑代数</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marL="749300" lvl="1" indent="-365125" eaLnBrk="1" hangingPunct="1">
              <a:lnSpc>
                <a:spcPct val="120000"/>
              </a:lnSpc>
              <a:spcBef>
                <a:spcPct val="10000"/>
              </a:spcBef>
            </a:pPr>
            <a:r>
              <a:rPr lang="zh-CN" altLang="en-US" b="0" dirty="0">
                <a:latin typeface="微软雅黑" panose="020B0503020204020204" pitchFamily="34" charset="-122"/>
                <a:ea typeface="微软雅黑" panose="020B0503020204020204" pitchFamily="34" charset="-122"/>
              </a:rPr>
              <a:t>布尔代数</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逻辑代数</a:t>
            </a:r>
            <a:endParaRPr lang="en-US" altLang="zh-CN" b="0" dirty="0">
              <a:latin typeface="微软雅黑" panose="020B0503020204020204" pitchFamily="34" charset="-122"/>
              <a:ea typeface="微软雅黑" panose="020B0503020204020204" pitchFamily="34" charset="-122"/>
            </a:endParaRPr>
          </a:p>
          <a:p>
            <a:pPr marL="749300" lvl="1" indent="-365125" eaLnBrk="1" hangingPunct="1">
              <a:lnSpc>
                <a:spcPct val="120000"/>
              </a:lnSpc>
              <a:spcBef>
                <a:spcPct val="10000"/>
              </a:spcBef>
            </a:pPr>
            <a:r>
              <a:rPr lang="zh-CN" altLang="en-US" b="0" dirty="0">
                <a:latin typeface="微软雅黑" panose="020B0503020204020204" pitchFamily="34" charset="-122"/>
                <a:ea typeface="微软雅黑" panose="020B0503020204020204" pitchFamily="34" charset="-122"/>
              </a:rPr>
              <a:t>布尔变量</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逻辑变量</a:t>
            </a:r>
            <a:endParaRPr lang="en-US" altLang="zh-CN" b="0" dirty="0">
              <a:latin typeface="微软雅黑" panose="020B0503020204020204" pitchFamily="34" charset="-122"/>
              <a:ea typeface="微软雅黑" panose="020B0503020204020204" pitchFamily="34" charset="-122"/>
            </a:endParaRPr>
          </a:p>
          <a:p>
            <a:pPr marL="749300" lvl="1" indent="-365125" eaLnBrk="1" hangingPunct="1">
              <a:lnSpc>
                <a:spcPct val="120000"/>
              </a:lnSpc>
              <a:spcBef>
                <a:spcPct val="10000"/>
              </a:spcBef>
            </a:pPr>
            <a:r>
              <a:rPr lang="zh-CN" altLang="en-US" b="0" dirty="0">
                <a:latin typeface="微软雅黑" panose="020B0503020204020204" pitchFamily="34" charset="-122"/>
                <a:ea typeface="微软雅黑" panose="020B0503020204020204" pitchFamily="34" charset="-122"/>
              </a:rPr>
              <a:t>布尔表达式</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逻辑表达式</a:t>
            </a:r>
            <a:endParaRPr lang="en-US" altLang="zh-CN" b="0" dirty="0">
              <a:latin typeface="微软雅黑" panose="020B0503020204020204" pitchFamily="34" charset="-122"/>
              <a:ea typeface="微软雅黑" panose="020B0503020204020204" pitchFamily="34" charset="-122"/>
            </a:endParaRPr>
          </a:p>
          <a:p>
            <a:pPr marL="749300" lvl="1" indent="-365125" eaLnBrk="1" hangingPunct="1">
              <a:lnSpc>
                <a:spcPct val="120000"/>
              </a:lnSpc>
              <a:spcBef>
                <a:spcPct val="10000"/>
              </a:spcBef>
            </a:pPr>
            <a:r>
              <a:rPr lang="zh-CN" altLang="en-US" b="0" dirty="0">
                <a:latin typeface="微软雅黑" panose="020B0503020204020204" pitchFamily="34" charset="-122"/>
                <a:ea typeface="微软雅黑" panose="020B0503020204020204" pitchFamily="34" charset="-122"/>
              </a:rPr>
              <a:t>布尔函数</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逻辑函数</a:t>
            </a:r>
            <a:endParaRPr lang="zh-CN" altLang="en-US" b="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0091397" y="4215616"/>
            <a:ext cx="2047355" cy="2587853"/>
            <a:chOff x="6558760" y="4194165"/>
            <a:chExt cx="2047355" cy="2587853"/>
          </a:xfrm>
        </p:grpSpPr>
        <p:sp>
          <p:nvSpPr>
            <p:cNvPr id="2" name="矩形 1"/>
            <p:cNvSpPr/>
            <p:nvPr/>
          </p:nvSpPr>
          <p:spPr>
            <a:xfrm>
              <a:off x="6558760" y="6320353"/>
              <a:ext cx="2047355" cy="461665"/>
            </a:xfrm>
            <a:prstGeom prst="rect">
              <a:avLst/>
            </a:prstGeom>
          </p:spPr>
          <p:txBody>
            <a:bodyPr wrap="none">
              <a:spAutoFit/>
            </a:bodyPr>
            <a:lstStyle/>
            <a:p>
              <a:pPr eaLnBrk="1" hangingPunct="1">
                <a:lnSpc>
                  <a:spcPct val="100000"/>
                </a:lnSpc>
                <a:spcBef>
                  <a:spcPct val="0"/>
                </a:spcBef>
                <a:buClrTx/>
                <a:buSzTx/>
                <a:buFontTx/>
                <a:buNone/>
              </a:pPr>
              <a:r>
                <a:rPr lang="zh-CN" altLang="en-US" sz="1200" dirty="0">
                  <a:solidFill>
                    <a:srgbClr val="000000"/>
                  </a:solidFill>
                  <a:latin typeface="Arial" panose="020B0604020202020204" pitchFamily="34" charset="0"/>
                </a:rPr>
                <a:t>乔治</a:t>
              </a:r>
              <a:r>
                <a:rPr lang="en-US" altLang="zh-CN" sz="1200" dirty="0">
                  <a:solidFill>
                    <a:srgbClr val="000000"/>
                  </a:solidFill>
                  <a:latin typeface="Arial Unicode MS" panose="020B0604020202020204" pitchFamily="34" charset="-122"/>
                  <a:cs typeface="Arial" panose="020B0604020202020204" pitchFamily="34" charset="0"/>
                </a:rPr>
                <a:t>•</a:t>
              </a:r>
              <a:r>
                <a:rPr lang="zh-CN" altLang="en-US" sz="1200" dirty="0">
                  <a:solidFill>
                    <a:srgbClr val="000000"/>
                  </a:solidFill>
                  <a:latin typeface="Arial" panose="020B0604020202020204" pitchFamily="34" charset="0"/>
                </a:rPr>
                <a:t>布尔</a:t>
              </a:r>
              <a:r>
                <a:rPr lang="en-US" altLang="zh-CN" sz="1200" dirty="0">
                  <a:solidFill>
                    <a:srgbClr val="000000"/>
                  </a:solidFill>
                  <a:latin typeface="Arial" panose="020B0604020202020204" pitchFamily="34" charset="0"/>
                </a:rPr>
                <a:t>1815.11.2</a:t>
              </a:r>
              <a:r>
                <a:rPr lang="zh-CN" altLang="en-US" sz="1200" dirty="0">
                  <a:solidFill>
                    <a:srgbClr val="000000"/>
                  </a:solidFill>
                  <a:latin typeface="Arial" panose="020B0604020202020204" pitchFamily="34" charset="0"/>
                </a:rPr>
                <a:t>～</a:t>
              </a:r>
              <a:r>
                <a:rPr lang="en-US" altLang="zh-CN" sz="1200" dirty="0">
                  <a:solidFill>
                    <a:srgbClr val="000000"/>
                  </a:solidFill>
                  <a:latin typeface="Arial" panose="020B0604020202020204" pitchFamily="34" charset="0"/>
                </a:rPr>
                <a:t>1864</a:t>
              </a:r>
              <a:endParaRPr lang="en-US" altLang="zh-CN" sz="1200" dirty="0">
                <a:solidFill>
                  <a:srgbClr val="000000"/>
                </a:solidFill>
                <a:latin typeface="Arial" panose="020B0604020202020204" pitchFamily="34" charset="0"/>
              </a:endParaRPr>
            </a:p>
            <a:p>
              <a:pPr eaLnBrk="1" hangingPunct="1">
                <a:lnSpc>
                  <a:spcPct val="100000"/>
                </a:lnSpc>
                <a:spcBef>
                  <a:spcPct val="0"/>
                </a:spcBef>
                <a:buClrTx/>
                <a:buSzTx/>
                <a:buFontTx/>
                <a:buNone/>
              </a:pPr>
              <a:r>
                <a:rPr lang="en-US" altLang="zh-CN" sz="1200" dirty="0">
                  <a:solidFill>
                    <a:srgbClr val="FC0128"/>
                  </a:solidFill>
                </a:rPr>
                <a:t>19</a:t>
              </a:r>
              <a:r>
                <a:rPr lang="zh-CN" altLang="en-US" sz="1200" dirty="0">
                  <a:solidFill>
                    <a:srgbClr val="FC0128"/>
                  </a:solidFill>
                </a:rPr>
                <a:t>世纪最重要的数学家之一</a:t>
              </a:r>
              <a:endParaRPr lang="zh-CN" altLang="en-US" sz="1200" dirty="0">
                <a:solidFill>
                  <a:srgbClr val="FC0128"/>
                </a:solidFill>
              </a:endParaRPr>
            </a:p>
          </p:txBody>
        </p:sp>
        <p:pic>
          <p:nvPicPr>
            <p:cNvPr id="318468" name="Picture 4" descr="乔治·布尔"/>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49276" y="4194165"/>
              <a:ext cx="1704975" cy="2095501"/>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本框 3"/>
          <p:cNvSpPr txBox="1"/>
          <p:nvPr/>
        </p:nvSpPr>
        <p:spPr>
          <a:xfrm>
            <a:off x="162702" y="6269570"/>
            <a:ext cx="9433048" cy="327782"/>
          </a:xfrm>
          <a:prstGeom prst="rect">
            <a:avLst/>
          </a:prstGeom>
          <a:noFill/>
        </p:spPr>
        <p:txBody>
          <a:bodyPr wrap="square" rtlCol="0">
            <a:spAutoFit/>
          </a:bodyPr>
          <a:lstStyle/>
          <a:p>
            <a:pPr>
              <a:buNone/>
            </a:pPr>
            <a:r>
              <a:rPr lang="zh-CN" altLang="en-US" dirty="0">
                <a:latin typeface="黑体" panose="02010609060101010101" pitchFamily="49" charset="-122"/>
                <a:ea typeface="黑体" panose="02010609060101010101" pitchFamily="49" charset="-122"/>
              </a:rPr>
              <a:t>代数是研究数、数量、关系、结构与代数方程（组）的通用解法及其性质的数学分支</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0-#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5971" name="Rectangle 3"/>
          <p:cNvSpPr>
            <a:spLocks noGrp="1" noChangeArrowheads="1"/>
          </p:cNvSpPr>
          <p:nvPr>
            <p:ph type="body" sz="half" idx="1"/>
          </p:nvPr>
        </p:nvSpPr>
        <p:spPr>
          <a:xfrm>
            <a:off x="612000" y="900000"/>
            <a:ext cx="11244640" cy="5486054"/>
          </a:xfrm>
        </p:spPr>
        <p:txBody>
          <a:bodyPr/>
          <a:lstStyle/>
          <a:p>
            <a:pPr marL="365125" indent="-365125" eaLnBrk="1" hangingPunct="1">
              <a:spcBef>
                <a:spcPct val="0"/>
              </a:spcBef>
            </a:pPr>
            <a:r>
              <a:rPr lang="zh-CN" altLang="en-US" b="0" dirty="0">
                <a:solidFill>
                  <a:srgbClr val="FF0000"/>
                </a:solidFill>
                <a:latin typeface="微软雅黑" panose="020B0503020204020204" pitchFamily="34" charset="-122"/>
                <a:ea typeface="微软雅黑" panose="020B0503020204020204" pitchFamily="34" charset="-122"/>
              </a:rPr>
              <a:t>逻辑代数</a:t>
            </a:r>
            <a:r>
              <a:rPr lang="zh-CN" altLang="en-US" b="0" dirty="0">
                <a:latin typeface="微软雅黑" panose="020B0503020204020204" pitchFamily="34" charset="-122"/>
                <a:ea typeface="微软雅黑" panose="020B0503020204020204" pitchFamily="34" charset="-122"/>
              </a:rPr>
              <a:t>：逻辑代数</a:t>
            </a:r>
            <a:r>
              <a:rPr lang="en-US" altLang="zh-CN" b="0" dirty="0">
                <a:latin typeface="微软雅黑" panose="020B0503020204020204" pitchFamily="34" charset="-122"/>
                <a:ea typeface="微软雅黑" panose="020B0503020204020204" pitchFamily="34" charset="-122"/>
              </a:rPr>
              <a:t>L</a:t>
            </a:r>
            <a:r>
              <a:rPr lang="zh-CN" altLang="en-US" b="0" dirty="0">
                <a:latin typeface="微软雅黑" panose="020B0503020204020204" pitchFamily="34" charset="-122"/>
                <a:ea typeface="微软雅黑" panose="020B0503020204020204" pitchFamily="34" charset="-122"/>
              </a:rPr>
              <a:t>是一个封闭的代数系统，它由一个逻辑变量集</a:t>
            </a:r>
            <a:r>
              <a:rPr lang="en-US" altLang="zh-CN" b="0" dirty="0">
                <a:latin typeface="微软雅黑" panose="020B0503020204020204" pitchFamily="34" charset="-122"/>
                <a:ea typeface="微软雅黑" panose="020B0503020204020204" pitchFamily="34" charset="-122"/>
              </a:rPr>
              <a:t>K</a:t>
            </a:r>
            <a:r>
              <a:rPr lang="zh-CN" altLang="en-US" b="0" dirty="0">
                <a:latin typeface="微软雅黑" panose="020B0503020204020204" pitchFamily="34" charset="-122"/>
                <a:ea typeface="微软雅黑" panose="020B0503020204020204" pitchFamily="34" charset="-122"/>
              </a:rPr>
              <a:t>，常量</a:t>
            </a:r>
            <a:r>
              <a:rPr lang="en-US" altLang="zh-CN" b="0" dirty="0">
                <a:latin typeface="微软雅黑" panose="020B0503020204020204" pitchFamily="34" charset="-122"/>
                <a:ea typeface="微软雅黑" panose="020B0503020204020204" pitchFamily="34" charset="-122"/>
              </a:rPr>
              <a:t>0</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以及“或</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、“与”、“非”三种基本运算所构成，记为 </a:t>
            </a:r>
            <a:r>
              <a:rPr lang="en-US" altLang="zh-CN" b="0" dirty="0">
                <a:solidFill>
                  <a:srgbClr val="FF0000"/>
                </a:solidFill>
                <a:latin typeface="微软雅黑" panose="020B0503020204020204" pitchFamily="34" charset="-122"/>
                <a:ea typeface="微软雅黑" panose="020B0503020204020204" pitchFamily="34" charset="-122"/>
              </a:rPr>
              <a:t>L={ K,</a:t>
            </a:r>
            <a:r>
              <a:rPr lang="zh-CN" altLang="en-US" sz="2800" b="0" dirty="0">
                <a:solidFill>
                  <a:srgbClr val="FF0000"/>
                </a:solidFill>
                <a:latin typeface="微软雅黑" panose="020B0503020204020204" pitchFamily="34" charset="-122"/>
                <a:ea typeface="微软雅黑" panose="020B0503020204020204" pitchFamily="34" charset="-122"/>
              </a:rPr>
              <a:t>∨</a:t>
            </a:r>
            <a:r>
              <a:rPr lang="en-US" altLang="zh-CN" sz="2800" b="0" dirty="0">
                <a:solidFill>
                  <a:srgbClr val="FF0000"/>
                </a:solidFill>
                <a:latin typeface="微软雅黑" panose="020B0503020204020204" pitchFamily="34" charset="-122"/>
                <a:ea typeface="微软雅黑" panose="020B0503020204020204" pitchFamily="34" charset="-122"/>
              </a:rPr>
              <a:t>,</a:t>
            </a:r>
            <a:r>
              <a:rPr lang="zh-CN" altLang="en-US" sz="2800" b="0" dirty="0">
                <a:solidFill>
                  <a:srgbClr val="FF0000"/>
                </a:solidFill>
                <a:latin typeface="微软雅黑" panose="020B0503020204020204" pitchFamily="34" charset="-122"/>
                <a:ea typeface="微软雅黑" panose="020B0503020204020204" pitchFamily="34" charset="-122"/>
              </a:rPr>
              <a:t>∧</a:t>
            </a:r>
            <a:r>
              <a:rPr lang="en-US" altLang="zh-CN" sz="2800" b="0" dirty="0">
                <a:solidFill>
                  <a:srgbClr val="FF0000"/>
                </a:solidFill>
                <a:latin typeface="微软雅黑" panose="020B0503020204020204" pitchFamily="34" charset="-122"/>
                <a:ea typeface="微软雅黑" panose="020B0503020204020204" pitchFamily="34" charset="-122"/>
              </a:rPr>
              <a:t>,</a:t>
            </a:r>
            <a:r>
              <a:rPr lang="zh-CN" altLang="en-US" b="0" dirty="0">
                <a:solidFill>
                  <a:srgbClr val="FF0000"/>
                </a:solidFill>
                <a:latin typeface="微软雅黑" panose="020B0503020204020204" pitchFamily="34" charset="-122"/>
                <a:ea typeface="微软雅黑" panose="020B0503020204020204" pitchFamily="34" charset="-122"/>
              </a:rPr>
              <a:t>￢</a:t>
            </a:r>
            <a:r>
              <a:rPr lang="en-US" altLang="zh-CN" b="0" dirty="0">
                <a:solidFill>
                  <a:srgbClr val="FF0000"/>
                </a:solidFill>
                <a:latin typeface="微软雅黑" panose="020B0503020204020204" pitchFamily="34" charset="-122"/>
                <a:ea typeface="微软雅黑" panose="020B0503020204020204" pitchFamily="34" charset="-122"/>
              </a:rPr>
              <a:t>,0 ,1 }</a:t>
            </a:r>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marL="749300" lvl="1" indent="-365125" eaLnBrk="1" hangingPunct="1">
              <a:lnSpc>
                <a:spcPct val="150000"/>
              </a:lnSpc>
              <a:spcBef>
                <a:spcPct val="0"/>
              </a:spcBef>
            </a:pPr>
            <a:r>
              <a:rPr lang="zh-CN" altLang="en-US" sz="2200" b="0" dirty="0">
                <a:solidFill>
                  <a:schemeClr val="accent2"/>
                </a:solidFill>
                <a:latin typeface="微软雅黑" panose="020B0503020204020204" pitchFamily="34" charset="-122"/>
                <a:ea typeface="微软雅黑" panose="020B0503020204020204" pitchFamily="34" charset="-122"/>
              </a:rPr>
              <a:t>逻辑变量</a:t>
            </a:r>
            <a:r>
              <a:rPr lang="zh-CN" altLang="en-US" sz="2200" b="0" dirty="0">
                <a:latin typeface="微软雅黑" panose="020B0503020204020204" pitchFamily="34" charset="-122"/>
                <a:ea typeface="微软雅黑" panose="020B0503020204020204" pitchFamily="34" charset="-122"/>
              </a:rPr>
              <a:t>：</a:t>
            </a:r>
            <a:r>
              <a:rPr lang="zh-CN" altLang="zh-CN" sz="2200" b="0" dirty="0">
                <a:latin typeface="微软雅黑" panose="020B0503020204020204" pitchFamily="34" charset="-122"/>
                <a:ea typeface="微软雅黑" panose="020B0503020204020204" pitchFamily="34" charset="-122"/>
              </a:rPr>
              <a:t>在逻辑运算中其值会发生改变的量</a:t>
            </a:r>
            <a:r>
              <a:rPr lang="zh-CN" altLang="en-US" sz="2200" b="0" dirty="0">
                <a:latin typeface="微软雅黑" panose="020B0503020204020204" pitchFamily="34" charset="-122"/>
                <a:ea typeface="微软雅黑" panose="020B0503020204020204" pitchFamily="34" charset="-122"/>
              </a:rPr>
              <a:t>称为</a:t>
            </a:r>
            <a:r>
              <a:rPr lang="zh-CN" altLang="en-US" sz="2200" b="0" dirty="0">
                <a:solidFill>
                  <a:srgbClr val="FF0000"/>
                </a:solidFill>
                <a:latin typeface="微软雅黑" panose="020B0503020204020204" pitchFamily="34" charset="-122"/>
                <a:ea typeface="微软雅黑" panose="020B0503020204020204" pitchFamily="34" charset="-122"/>
              </a:rPr>
              <a:t>逻辑变量</a:t>
            </a:r>
            <a:r>
              <a:rPr lang="zh-CN" altLang="en-US" sz="2200" b="0" dirty="0">
                <a:latin typeface="微软雅黑" panose="020B0503020204020204" pitchFamily="34" charset="-122"/>
                <a:ea typeface="微软雅黑" panose="020B0503020204020204" pitchFamily="34" charset="-122"/>
              </a:rPr>
              <a:t>，由字母或字母加数字组成。逻辑变量的表示形式如下：</a:t>
            </a:r>
            <a:endParaRPr lang="en-US" altLang="zh-CN" sz="2200" b="0" dirty="0">
              <a:latin typeface="微软雅黑" panose="020B0503020204020204" pitchFamily="34" charset="-122"/>
              <a:ea typeface="微软雅黑" panose="020B0503020204020204" pitchFamily="34" charset="-122"/>
            </a:endParaRPr>
          </a:p>
          <a:p>
            <a:pPr marL="1131570" lvl="2" indent="-365125" eaLnBrk="1" hangingPunct="1">
              <a:lnSpc>
                <a:spcPct val="120000"/>
              </a:lnSpc>
              <a:spcBef>
                <a:spcPct val="0"/>
              </a:spcBef>
            </a:pPr>
            <a:r>
              <a:rPr kumimoji="1" lang="zh-CN" altLang="en-US" sz="2200" b="0" dirty="0">
                <a:latin typeface="微软雅黑" panose="020B0503020204020204" pitchFamily="34" charset="-122"/>
                <a:ea typeface="微软雅黑" panose="020B0503020204020204" pitchFamily="34" charset="-122"/>
              </a:rPr>
              <a:t>原变量： </a:t>
            </a:r>
            <a:r>
              <a:rPr kumimoji="1" lang="en-US" altLang="zh-CN" sz="2200" b="0" i="1" dirty="0">
                <a:latin typeface="微软雅黑" panose="020B0503020204020204" pitchFamily="34" charset="-122"/>
                <a:ea typeface="微软雅黑" panose="020B0503020204020204" pitchFamily="34" charset="-122"/>
              </a:rPr>
              <a:t>A</a:t>
            </a:r>
            <a:r>
              <a:rPr kumimoji="1" lang="zh-CN" altLang="en-US" sz="2200" b="0" dirty="0">
                <a:latin typeface="微软雅黑" panose="020B0503020204020204" pitchFamily="34" charset="-122"/>
                <a:ea typeface="微软雅黑" panose="020B0503020204020204" pitchFamily="34" charset="-122"/>
              </a:rPr>
              <a:t>、</a:t>
            </a:r>
            <a:r>
              <a:rPr kumimoji="1" lang="en-US" altLang="zh-CN" sz="2200" b="0" i="1" dirty="0">
                <a:latin typeface="微软雅黑" panose="020B0503020204020204" pitchFamily="34" charset="-122"/>
                <a:ea typeface="微软雅黑" panose="020B0503020204020204" pitchFamily="34" charset="-122"/>
              </a:rPr>
              <a:t>B</a:t>
            </a:r>
            <a:r>
              <a:rPr kumimoji="1" lang="zh-CN" altLang="en-US" sz="2200" b="0" dirty="0">
                <a:latin typeface="微软雅黑" panose="020B0503020204020204" pitchFamily="34" charset="-122"/>
                <a:ea typeface="微软雅黑" panose="020B0503020204020204" pitchFamily="34" charset="-122"/>
              </a:rPr>
              <a:t>、</a:t>
            </a:r>
            <a:r>
              <a:rPr kumimoji="1" lang="en-US" altLang="zh-CN" sz="2200" b="0" i="1" dirty="0">
                <a:latin typeface="微软雅黑" panose="020B0503020204020204" pitchFamily="34" charset="-122"/>
                <a:ea typeface="微软雅黑" panose="020B0503020204020204" pitchFamily="34" charset="-122"/>
              </a:rPr>
              <a:t>C</a:t>
            </a:r>
            <a:r>
              <a:rPr kumimoji="1" lang="zh-CN" altLang="en-US" sz="2200" b="0" dirty="0">
                <a:latin typeface="微软雅黑" panose="020B0503020204020204" pitchFamily="34" charset="-122"/>
                <a:ea typeface="微软雅黑" panose="020B0503020204020204" pitchFamily="34" charset="-122"/>
              </a:rPr>
              <a:t>、</a:t>
            </a:r>
            <a:r>
              <a:rPr kumimoji="1" lang="en-US" altLang="zh-CN" sz="2200" b="0" i="1" dirty="0">
                <a:latin typeface="微软雅黑" panose="020B0503020204020204" pitchFamily="34" charset="-122"/>
                <a:ea typeface="微软雅黑" panose="020B0503020204020204" pitchFamily="34" charset="-122"/>
              </a:rPr>
              <a:t>A</a:t>
            </a:r>
            <a:r>
              <a:rPr kumimoji="1" lang="en-US" altLang="zh-CN" sz="2200" b="0" baseline="-25000" dirty="0">
                <a:latin typeface="微软雅黑" panose="020B0503020204020204" pitchFamily="34" charset="-122"/>
                <a:ea typeface="微软雅黑" panose="020B0503020204020204" pitchFamily="34" charset="-122"/>
              </a:rPr>
              <a:t>1</a:t>
            </a:r>
            <a:endParaRPr kumimoji="1" lang="en-US" altLang="zh-CN" sz="2200" b="0" baseline="-25000" dirty="0">
              <a:latin typeface="微软雅黑" panose="020B0503020204020204" pitchFamily="34" charset="-122"/>
              <a:ea typeface="微软雅黑" panose="020B0503020204020204" pitchFamily="34" charset="-122"/>
            </a:endParaRPr>
          </a:p>
          <a:p>
            <a:pPr marL="1131570" lvl="2" indent="-365125" eaLnBrk="1" hangingPunct="1">
              <a:lnSpc>
                <a:spcPct val="120000"/>
              </a:lnSpc>
              <a:spcBef>
                <a:spcPct val="0"/>
              </a:spcBef>
            </a:pPr>
            <a:r>
              <a:rPr kumimoji="1" lang="zh-CN" altLang="en-US" sz="2200" b="0" dirty="0">
                <a:latin typeface="微软雅黑" panose="020B0503020204020204" pitchFamily="34" charset="-122"/>
                <a:ea typeface="微软雅黑" panose="020B0503020204020204" pitchFamily="34" charset="-122"/>
              </a:rPr>
              <a:t>反变量：</a:t>
            </a:r>
            <a:endParaRPr lang="en-US" altLang="zh-CN" sz="2200" b="0" dirty="0">
              <a:latin typeface="微软雅黑" panose="020B0503020204020204" pitchFamily="34" charset="-122"/>
              <a:ea typeface="微软雅黑" panose="020B0503020204020204" pitchFamily="34" charset="-122"/>
            </a:endParaRPr>
          </a:p>
          <a:p>
            <a:pPr marL="749300" lvl="1" indent="-365125" eaLnBrk="1" hangingPunct="1">
              <a:lnSpc>
                <a:spcPct val="150000"/>
              </a:lnSpc>
              <a:spcBef>
                <a:spcPct val="0"/>
              </a:spcBef>
            </a:pPr>
            <a:r>
              <a:rPr lang="zh-CN" altLang="en-US" sz="2200" b="0" dirty="0">
                <a:solidFill>
                  <a:schemeClr val="accent2"/>
                </a:solidFill>
                <a:latin typeface="微软雅黑" panose="020B0503020204020204" pitchFamily="34" charset="-122"/>
                <a:ea typeface="微软雅黑" panose="020B0503020204020204" pitchFamily="34" charset="-122"/>
              </a:rPr>
              <a:t>逻辑常量</a:t>
            </a:r>
            <a:r>
              <a:rPr lang="zh-CN" altLang="en-US" sz="2200" b="0" dirty="0">
                <a:latin typeface="微软雅黑" panose="020B0503020204020204" pitchFamily="34" charset="-122"/>
                <a:ea typeface="微软雅黑" panose="020B0503020204020204" pitchFamily="34" charset="-122"/>
              </a:rPr>
              <a:t>：在逻辑运算中其值不会改变的量称为逻辑常量。</a:t>
            </a:r>
            <a:endParaRPr lang="en-US" altLang="zh-CN" sz="2200" b="0" dirty="0">
              <a:latin typeface="微软雅黑" panose="020B0503020204020204" pitchFamily="34" charset="-122"/>
              <a:ea typeface="微软雅黑" panose="020B0503020204020204" pitchFamily="34" charset="-122"/>
            </a:endParaRPr>
          </a:p>
          <a:p>
            <a:pPr marL="1131570" lvl="2" indent="-365125" eaLnBrk="1" hangingPunct="1">
              <a:lnSpc>
                <a:spcPct val="120000"/>
              </a:lnSpc>
              <a:spcBef>
                <a:spcPct val="0"/>
              </a:spcBef>
            </a:pPr>
            <a:r>
              <a:rPr lang="zh-CN" altLang="en-US" sz="2200" b="0" dirty="0">
                <a:latin typeface="微软雅黑" panose="020B0503020204020204" pitchFamily="34" charset="-122"/>
                <a:ea typeface="微软雅黑" panose="020B0503020204020204" pitchFamily="34" charset="-122"/>
              </a:rPr>
              <a:t>逻辑常量是“</a:t>
            </a:r>
            <a:r>
              <a:rPr lang="en-US" altLang="zh-CN" sz="2200" b="0" dirty="0">
                <a:latin typeface="微软雅黑" panose="020B0503020204020204" pitchFamily="34" charset="-122"/>
                <a:ea typeface="微软雅黑" panose="020B0503020204020204" pitchFamily="34" charset="-122"/>
              </a:rPr>
              <a:t>0”</a:t>
            </a:r>
            <a:r>
              <a:rPr lang="zh-CN" altLang="en-US" sz="2200" b="0" dirty="0">
                <a:latin typeface="微软雅黑" panose="020B0503020204020204" pitchFamily="34" charset="-122"/>
                <a:ea typeface="微软雅黑" panose="020B0503020204020204" pitchFamily="34" charset="-122"/>
              </a:rPr>
              <a:t>和“</a:t>
            </a:r>
            <a:r>
              <a:rPr lang="en-US" altLang="zh-CN" sz="2200" b="0" dirty="0">
                <a:latin typeface="微软雅黑" panose="020B0503020204020204" pitchFamily="34" charset="-122"/>
                <a:ea typeface="微软雅黑" panose="020B0503020204020204" pitchFamily="34" charset="-122"/>
              </a:rPr>
              <a:t>1”</a:t>
            </a:r>
            <a:endParaRPr lang="en-US" altLang="zh-CN" sz="2200" b="0" dirty="0">
              <a:latin typeface="微软雅黑" panose="020B0503020204020204" pitchFamily="34" charset="-122"/>
              <a:ea typeface="微软雅黑" panose="020B0503020204020204" pitchFamily="34" charset="-122"/>
            </a:endParaRPr>
          </a:p>
          <a:p>
            <a:pPr marL="749300" lvl="1" indent="-365125" eaLnBrk="1" hangingPunct="1">
              <a:lnSpc>
                <a:spcPct val="150000"/>
              </a:lnSpc>
              <a:spcBef>
                <a:spcPct val="0"/>
              </a:spcBef>
            </a:pPr>
            <a:r>
              <a:rPr lang="zh-CN" altLang="en-US" sz="2200" b="0" dirty="0">
                <a:solidFill>
                  <a:schemeClr val="accent2"/>
                </a:solidFill>
                <a:latin typeface="微软雅黑" panose="020B0503020204020204" pitchFamily="34" charset="-122"/>
                <a:ea typeface="微软雅黑" panose="020B0503020204020204" pitchFamily="34" charset="-122"/>
              </a:rPr>
              <a:t>逻辑运算</a:t>
            </a:r>
            <a:r>
              <a:rPr lang="zh-CN" altLang="en-US" sz="2200" b="0" dirty="0">
                <a:latin typeface="微软雅黑" panose="020B0503020204020204" pitchFamily="34" charset="-122"/>
                <a:ea typeface="微软雅黑" panose="020B0503020204020204" pitchFamily="34" charset="-122"/>
              </a:rPr>
              <a:t>：</a:t>
            </a:r>
            <a:endParaRPr lang="en-US" altLang="zh-CN" sz="2200" b="0" dirty="0">
              <a:latin typeface="微软雅黑" panose="020B0503020204020204" pitchFamily="34" charset="-122"/>
              <a:ea typeface="微软雅黑" panose="020B0503020204020204" pitchFamily="34" charset="-122"/>
            </a:endParaRPr>
          </a:p>
          <a:p>
            <a:pPr marL="1131570" lvl="2" indent="-365125" eaLnBrk="1" hangingPunct="1">
              <a:lnSpc>
                <a:spcPct val="120000"/>
              </a:lnSpc>
              <a:spcBef>
                <a:spcPct val="0"/>
              </a:spcBef>
            </a:pPr>
            <a:r>
              <a:rPr lang="zh-CN" altLang="en-US" sz="2200" b="0" dirty="0">
                <a:latin typeface="微软雅黑" panose="020B0503020204020204" pitchFamily="34" charset="-122"/>
                <a:ea typeface="微软雅黑" panose="020B0503020204020204" pitchFamily="34" charset="-122"/>
              </a:rPr>
              <a:t>“与”运算：用“</a:t>
            </a:r>
            <a:r>
              <a:rPr kumimoji="1"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”或“∧”表示，如 </a:t>
            </a:r>
            <a:r>
              <a:rPr lang="en-US" altLang="zh-CN" sz="2200" b="0" dirty="0">
                <a:latin typeface="微软雅黑" panose="020B0503020204020204" pitchFamily="34" charset="-122"/>
                <a:ea typeface="微软雅黑" panose="020B0503020204020204" pitchFamily="34" charset="-122"/>
              </a:rPr>
              <a:t>A</a:t>
            </a:r>
            <a:r>
              <a:rPr kumimoji="1" lang="en-US" altLang="zh-CN" sz="2200" b="0" dirty="0">
                <a:latin typeface="微软雅黑" panose="020B0503020204020204" pitchFamily="34" charset="-122"/>
                <a:ea typeface="微软雅黑" panose="020B0503020204020204" pitchFamily="34" charset="-122"/>
              </a:rPr>
              <a:t> • B</a:t>
            </a:r>
            <a:r>
              <a:rPr kumimoji="1" lang="zh-CN" altLang="en-US" sz="2200" b="0" dirty="0">
                <a:latin typeface="微软雅黑" panose="020B0503020204020204" pitchFamily="34" charset="-122"/>
                <a:ea typeface="微软雅黑" panose="020B0503020204020204" pitchFamily="34" charset="-122"/>
              </a:rPr>
              <a:t>，</a:t>
            </a:r>
            <a:r>
              <a:rPr lang="en-US" altLang="zh-CN" sz="2200" b="0" dirty="0">
                <a:latin typeface="微软雅黑" panose="020B0503020204020204" pitchFamily="34" charset="-122"/>
                <a:ea typeface="微软雅黑" panose="020B0503020204020204" pitchFamily="34" charset="-122"/>
              </a:rPr>
              <a:t>A </a:t>
            </a:r>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B</a:t>
            </a:r>
            <a:endParaRPr lang="en-US" altLang="zh-CN" sz="2200" b="0" dirty="0">
              <a:latin typeface="微软雅黑" panose="020B0503020204020204" pitchFamily="34" charset="-122"/>
              <a:ea typeface="微软雅黑" panose="020B0503020204020204" pitchFamily="34" charset="-122"/>
            </a:endParaRPr>
          </a:p>
          <a:p>
            <a:pPr marL="1131570" lvl="2" indent="-365125" eaLnBrk="1" hangingPunct="1">
              <a:lnSpc>
                <a:spcPct val="120000"/>
              </a:lnSpc>
              <a:spcBef>
                <a:spcPct val="0"/>
              </a:spcBef>
            </a:pPr>
            <a:r>
              <a:rPr lang="zh-CN" altLang="en-US" sz="2200" b="0" dirty="0">
                <a:latin typeface="微软雅黑" panose="020B0503020204020204" pitchFamily="34" charset="-122"/>
                <a:ea typeface="微软雅黑" panose="020B0503020204020204" pitchFamily="34" charset="-122"/>
              </a:rPr>
              <a:t>“或”运算：用“</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”或“∨”表示，如 </a:t>
            </a:r>
            <a:r>
              <a:rPr lang="en-US" altLang="zh-CN" sz="2200" b="0" dirty="0">
                <a:latin typeface="微软雅黑" panose="020B0503020204020204" pitchFamily="34" charset="-122"/>
                <a:ea typeface="微软雅黑" panose="020B0503020204020204" pitchFamily="34" charset="-122"/>
              </a:rPr>
              <a:t>A+B</a:t>
            </a:r>
            <a:r>
              <a:rPr lang="zh-CN" altLang="en-US" sz="2200" b="0" dirty="0">
                <a:latin typeface="微软雅黑" panose="020B0503020204020204" pitchFamily="34" charset="-122"/>
                <a:ea typeface="微软雅黑" panose="020B0503020204020204" pitchFamily="34" charset="-122"/>
              </a:rPr>
              <a:t>，</a:t>
            </a:r>
            <a:r>
              <a:rPr lang="en-US" altLang="zh-CN" sz="2200" b="0" dirty="0">
                <a:latin typeface="微软雅黑" panose="020B0503020204020204" pitchFamily="34" charset="-122"/>
                <a:ea typeface="微软雅黑" panose="020B0503020204020204" pitchFamily="34" charset="-122"/>
              </a:rPr>
              <a:t>A </a:t>
            </a:r>
            <a:r>
              <a:rPr lang="zh-CN" altLang="en-US" sz="2200" b="0" dirty="0">
                <a:latin typeface="微软雅黑" panose="020B0503020204020204" pitchFamily="34" charset="-122"/>
                <a:ea typeface="微软雅黑" panose="020B0503020204020204" pitchFamily="34" charset="-122"/>
              </a:rPr>
              <a:t>∨ </a:t>
            </a:r>
            <a:r>
              <a:rPr lang="en-US" altLang="zh-CN" sz="2200" b="0" dirty="0">
                <a:latin typeface="微软雅黑" panose="020B0503020204020204" pitchFamily="34" charset="-122"/>
                <a:ea typeface="微软雅黑" panose="020B0503020204020204" pitchFamily="34" charset="-122"/>
              </a:rPr>
              <a:t>B</a:t>
            </a:r>
            <a:endParaRPr lang="en-US" altLang="zh-CN" sz="2200" b="0" dirty="0">
              <a:latin typeface="微软雅黑" panose="020B0503020204020204" pitchFamily="34" charset="-122"/>
              <a:ea typeface="微软雅黑" panose="020B0503020204020204" pitchFamily="34" charset="-122"/>
            </a:endParaRPr>
          </a:p>
          <a:p>
            <a:pPr marL="1131570" lvl="2" indent="-365125" eaLnBrk="1" hangingPunct="1">
              <a:lnSpc>
                <a:spcPct val="120000"/>
              </a:lnSpc>
              <a:spcBef>
                <a:spcPct val="0"/>
              </a:spcBef>
            </a:pPr>
            <a:r>
              <a:rPr lang="zh-CN" altLang="en-US" sz="2200" b="0" dirty="0">
                <a:latin typeface="微软雅黑" panose="020B0503020204020204" pitchFamily="34" charset="-122"/>
                <a:ea typeface="微软雅黑" panose="020B0503020204020204" pitchFamily="34" charset="-122"/>
              </a:rPr>
              <a:t>“非”运算：用“─”或“</a:t>
            </a:r>
            <a:r>
              <a:rPr lang="zh-CN" altLang="en-US" sz="2200" b="0" dirty="0">
                <a:solidFill>
                  <a:schemeClr val="tx2"/>
                </a:solidFill>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”表示，如       ，</a:t>
            </a:r>
            <a:r>
              <a:rPr lang="zh-CN" altLang="zh-CN" sz="2200" b="0" dirty="0">
                <a:latin typeface="微软雅黑" panose="020B0503020204020204" pitchFamily="34" charset="-122"/>
                <a:ea typeface="微软雅黑" panose="020B0503020204020204" pitchFamily="34" charset="-122"/>
              </a:rPr>
              <a:t> </a:t>
            </a:r>
            <a:r>
              <a:rPr lang="zh-CN" altLang="en-US" sz="2200" b="0" dirty="0">
                <a:solidFill>
                  <a:schemeClr val="tx2"/>
                </a:solidFill>
                <a:latin typeface="微软雅黑" panose="020B0503020204020204" pitchFamily="34" charset="-122"/>
                <a:ea typeface="微软雅黑" panose="020B0503020204020204" pitchFamily="34" charset="-122"/>
              </a:rPr>
              <a:t>￢</a:t>
            </a:r>
            <a:r>
              <a:rPr lang="en-US" altLang="zh-CN" sz="2200" b="0" dirty="0">
                <a:latin typeface="微软雅黑" panose="020B0503020204020204" pitchFamily="34" charset="-122"/>
                <a:ea typeface="微软雅黑" panose="020B0503020204020204" pitchFamily="34" charset="-122"/>
              </a:rPr>
              <a:t>A</a:t>
            </a:r>
            <a:endParaRPr lang="zh-CN" altLang="en-US" sz="2200" b="0" dirty="0">
              <a:latin typeface="微软雅黑" panose="020B0503020204020204" pitchFamily="34" charset="-122"/>
              <a:ea typeface="微软雅黑" panose="020B0503020204020204" pitchFamily="34" charset="-122"/>
            </a:endParaRPr>
          </a:p>
        </p:txBody>
      </p:sp>
      <p:graphicFrame>
        <p:nvGraphicFramePr>
          <p:cNvPr id="8" name="Object 5"/>
          <p:cNvGraphicFramePr>
            <a:graphicFrameLocks noChangeAspect="1"/>
          </p:cNvGraphicFramePr>
          <p:nvPr/>
        </p:nvGraphicFramePr>
        <p:xfrm>
          <a:off x="2999656" y="3344003"/>
          <a:ext cx="1667570" cy="394913"/>
        </p:xfrm>
        <a:graphic>
          <a:graphicData uri="http://schemas.openxmlformats.org/presentationml/2006/ole">
            <mc:AlternateContent xmlns:mc="http://schemas.openxmlformats.org/markup-compatibility/2006">
              <mc:Choice xmlns:v="urn:schemas-microsoft-com:vml" Requires="v">
                <p:oleObj spid="_x0000_s2" name="公式" r:id="rId1" imgW="965200" imgH="228600" progId="Equation.3">
                  <p:embed/>
                </p:oleObj>
              </mc:Choice>
              <mc:Fallback>
                <p:oleObj name="公式" r:id="rId1" imgW="965200" imgH="228600" progId="Equation.3">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3344003"/>
                        <a:ext cx="1667570" cy="394913"/>
                      </a:xfrm>
                      <a:prstGeom prst="rect">
                        <a:avLst/>
                      </a:prstGeom>
                      <a:noFill/>
                    </p:spPr>
                  </p:pic>
                </p:oleObj>
              </mc:Fallback>
            </mc:AlternateContent>
          </a:graphicData>
        </a:graphic>
      </p:graphicFrame>
      <p:sp>
        <p:nvSpPr>
          <p:cNvPr id="7" name="Rectangle 48"/>
          <p:cNvSpPr>
            <a:spLocks noChangeArrowheads="1"/>
          </p:cNvSpPr>
          <p:nvPr/>
        </p:nvSpPr>
        <p:spPr bwMode="auto">
          <a:xfrm>
            <a:off x="1524001"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1" hangingPunct="1">
              <a:lnSpc>
                <a:spcPct val="100000"/>
              </a:lnSpc>
              <a:spcBef>
                <a:spcPct val="0"/>
              </a:spcBef>
              <a:buClrTx/>
              <a:buSzTx/>
              <a:buFontTx/>
              <a:buNone/>
            </a:pPr>
            <a:endParaRPr lang="zh-CN" altLang="en-US" sz="2400" b="0">
              <a:solidFill>
                <a:srgbClr val="FC0128"/>
              </a:solidFill>
            </a:endParaRPr>
          </a:p>
        </p:txBody>
      </p:sp>
      <p:graphicFrame>
        <p:nvGraphicFramePr>
          <p:cNvPr id="9" name="对象 8"/>
          <p:cNvGraphicFramePr>
            <a:graphicFrameLocks noChangeAspect="1"/>
          </p:cNvGraphicFramePr>
          <p:nvPr/>
        </p:nvGraphicFramePr>
        <p:xfrm>
          <a:off x="6899119" y="5897592"/>
          <a:ext cx="482865" cy="377139"/>
        </p:xfrm>
        <a:graphic>
          <a:graphicData uri="http://schemas.openxmlformats.org/presentationml/2006/ole">
            <mc:AlternateContent xmlns:mc="http://schemas.openxmlformats.org/markup-compatibility/2006">
              <mc:Choice xmlns:v="urn:schemas-microsoft-com:vml" Requires="v">
                <p:oleObj spid="_x0000_s3" name="公式" r:id="rId3" imgW="139700" imgH="190500" progId="Equation.3">
                  <p:embed/>
                </p:oleObj>
              </mc:Choice>
              <mc:Fallback>
                <p:oleObj name="公式" r:id="rId3" imgW="139700" imgH="190500" progId="Equation.3">
                  <p:embed/>
                  <p:pic>
                    <p:nvPicPr>
                      <p:cNvPr id="0"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119" y="5897592"/>
                        <a:ext cx="482865" cy="377139"/>
                      </a:xfrm>
                      <a:prstGeom prst="rect">
                        <a:avLst/>
                      </a:prstGeom>
                      <a:noFill/>
                    </p:spPr>
                  </p:pic>
                </p:oleObj>
              </mc:Fallback>
            </mc:AlternateContent>
          </a:graphicData>
        </a:graphic>
      </p:graphicFrame>
      <p:sp>
        <p:nvSpPr>
          <p:cNvPr id="11"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rPr>
              <a:t>逻辑代数的基本概念</a:t>
            </a:r>
            <a:endParaRPr lang="zh-CN" altLang="en-US" i="0" dirty="0">
              <a:solidFill>
                <a:schemeClr val="accent1"/>
              </a:solidFill>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dirty="0">
                <a:latin typeface="+mj-ea"/>
              </a:rPr>
              <a:t>逻辑代数的基本概念</a:t>
            </a:r>
            <a:endParaRPr lang="zh-CN" altLang="en-US" dirty="0"/>
          </a:p>
        </p:txBody>
      </p:sp>
      <p:sp>
        <p:nvSpPr>
          <p:cNvPr id="3" name="内容占位符 2"/>
          <p:cNvSpPr>
            <a:spLocks noGrp="1"/>
          </p:cNvSpPr>
          <p:nvPr>
            <p:ph idx="1"/>
          </p:nvPr>
        </p:nvSpPr>
        <p:spPr>
          <a:xfrm>
            <a:off x="612000" y="900000"/>
            <a:ext cx="10956608" cy="1490378"/>
          </a:xfrm>
        </p:spPr>
        <p:txBody>
          <a:bodyPr/>
          <a:lstStyle/>
          <a:p>
            <a:pPr marL="457200" indent="-457200">
              <a:lnSpc>
                <a:spcPct val="110000"/>
              </a:lnSpc>
              <a:buFont typeface="+mj-lt"/>
              <a:buAutoNum type="arabicPeriod"/>
            </a:pPr>
            <a:r>
              <a:rPr lang="zh-CN" altLang="en-US" dirty="0">
                <a:latin typeface="微软雅黑" panose="020B0503020204020204" pitchFamily="34" charset="-122"/>
                <a:ea typeface="微软雅黑" panose="020B0503020204020204" pitchFamily="34" charset="-122"/>
              </a:rPr>
              <a:t>“与”运算（合取）：</a:t>
            </a:r>
            <a:r>
              <a:rPr lang="zh-CN" altLang="en-US" sz="2000" b="0" dirty="0"/>
              <a:t>如果决定某一事件发生的多个条件必须同时具备，事件才能发生，则这种因果关系称之为“与”逻辑。</a:t>
            </a:r>
            <a:endParaRPr lang="en-US" altLang="zh-CN" sz="2000" b="0" dirty="0"/>
          </a:p>
          <a:p>
            <a:pPr marL="841375" lvl="1" indent="-457200">
              <a:lnSpc>
                <a:spcPct val="110000"/>
              </a:lnSpc>
            </a:pPr>
            <a:r>
              <a:rPr lang="zh-CN" altLang="en-US" dirty="0">
                <a:latin typeface="微软雅黑" panose="020B0503020204020204" pitchFamily="34" charset="-122"/>
                <a:ea typeface="微软雅黑" panose="020B0503020204020204" pitchFamily="34" charset="-122"/>
              </a:rPr>
              <a:t>逻辑代数中，“与”逻辑用“与”运算描述。其运算符号为</a:t>
            </a:r>
            <a:r>
              <a:rPr lang="zh-CN" altLang="en-US" dirty="0">
                <a:solidFill>
                  <a:srgbClr val="FF3300"/>
                </a:solidFill>
                <a:latin typeface="微软雅黑" panose="020B0503020204020204" pitchFamily="34" charset="-122"/>
                <a:ea typeface="微软雅黑" panose="020B0503020204020204" pitchFamily="34" charset="-122"/>
              </a:rPr>
              <a:t>“</a:t>
            </a:r>
            <a:r>
              <a:rPr lang="en-US" altLang="zh-CN" dirty="0">
                <a:solidFill>
                  <a:srgbClr val="CC3300"/>
                </a:solidFill>
                <a:latin typeface="微软雅黑" panose="020B0503020204020204" pitchFamily="34" charset="-122"/>
                <a:ea typeface="微软雅黑" panose="020B0503020204020204" pitchFamily="34" charset="-122"/>
              </a:rPr>
              <a:t>·</a:t>
            </a:r>
            <a:r>
              <a:rPr lang="en-US" altLang="zh-CN" dirty="0">
                <a:solidFill>
                  <a:srgbClr val="FF33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，有时也用</a:t>
            </a:r>
            <a:r>
              <a:rPr lang="zh-CN" altLang="en-US" dirty="0">
                <a:solidFill>
                  <a:srgbClr val="FF3300"/>
                </a:solidFill>
                <a:latin typeface="微软雅黑" panose="020B0503020204020204" pitchFamily="34" charset="-122"/>
                <a:ea typeface="微软雅黑" panose="020B0503020204020204" pitchFamily="34" charset="-122"/>
              </a:rPr>
              <a:t>“</a:t>
            </a:r>
            <a:r>
              <a:rPr lang="zh-CN" altLang="en-US" dirty="0">
                <a:solidFill>
                  <a:srgbClr val="CC3300"/>
                </a:solidFill>
                <a:latin typeface="微软雅黑" panose="020B0503020204020204" pitchFamily="34" charset="-122"/>
                <a:ea typeface="微软雅黑" panose="020B0503020204020204" pitchFamily="34" charset="-122"/>
              </a:rPr>
              <a:t>∧</a:t>
            </a:r>
            <a:r>
              <a:rPr lang="zh-CN" altLang="en-US" dirty="0">
                <a:solidFill>
                  <a:srgbClr val="FF33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a:t>
            </a:r>
            <a:r>
              <a:rPr lang="zh-CN" altLang="en-US" b="0" dirty="0">
                <a:latin typeface="微软雅黑" panose="020B0503020204020204" pitchFamily="34" charset="-122"/>
                <a:ea typeface="微软雅黑" panose="020B0503020204020204" pitchFamily="34" charset="-122"/>
              </a:rPr>
              <a:t>如：</a:t>
            </a:r>
            <a:r>
              <a:rPr lang="en-US" altLang="zh-CN" dirty="0">
                <a:solidFill>
                  <a:srgbClr val="0033CC"/>
                </a:solidFill>
              </a:rPr>
              <a:t> </a:t>
            </a:r>
            <a:r>
              <a:rPr lang="en-US" altLang="zh-CN" dirty="0">
                <a:solidFill>
                  <a:schemeClr val="accent2"/>
                </a:solidFill>
              </a:rPr>
              <a:t>F = A·B </a:t>
            </a:r>
            <a:r>
              <a:rPr lang="zh-CN" altLang="en-US" dirty="0">
                <a:solidFill>
                  <a:schemeClr val="accent2"/>
                </a:solidFill>
              </a:rPr>
              <a:t>，</a:t>
            </a:r>
            <a:r>
              <a:rPr lang="en-US" altLang="zh-CN" dirty="0">
                <a:solidFill>
                  <a:schemeClr val="accent2"/>
                </a:solidFill>
              </a:rPr>
              <a:t>F=AB   </a:t>
            </a:r>
            <a:r>
              <a:rPr lang="zh-CN" altLang="en-US" dirty="0">
                <a:solidFill>
                  <a:schemeClr val="accent2"/>
                </a:solidFill>
              </a:rPr>
              <a:t>或者    </a:t>
            </a:r>
            <a:r>
              <a:rPr lang="en-US" altLang="zh-CN" dirty="0">
                <a:solidFill>
                  <a:schemeClr val="accent2"/>
                </a:solidFill>
              </a:rPr>
              <a:t>F = A∧B</a:t>
            </a:r>
            <a:endParaRPr lang="en-US" altLang="zh-CN" dirty="0">
              <a:solidFill>
                <a:schemeClr val="accent2"/>
              </a:solidFill>
            </a:endParaRPr>
          </a:p>
        </p:txBody>
      </p:sp>
      <p:grpSp>
        <p:nvGrpSpPr>
          <p:cNvPr id="4" name="组合 3"/>
          <p:cNvGrpSpPr/>
          <p:nvPr/>
        </p:nvGrpSpPr>
        <p:grpSpPr>
          <a:xfrm>
            <a:off x="1373517" y="4374930"/>
            <a:ext cx="9118607" cy="2074964"/>
            <a:chOff x="-471589" y="3360698"/>
            <a:chExt cx="9118607" cy="2074964"/>
          </a:xfrm>
        </p:grpSpPr>
        <p:grpSp>
          <p:nvGrpSpPr>
            <p:cNvPr id="5" name="Group 19"/>
            <p:cNvGrpSpPr/>
            <p:nvPr/>
          </p:nvGrpSpPr>
          <p:grpSpPr bwMode="auto">
            <a:xfrm>
              <a:off x="5939853" y="3360698"/>
              <a:ext cx="2707165" cy="2074964"/>
              <a:chOff x="1728" y="2016"/>
              <a:chExt cx="2112" cy="1605"/>
            </a:xfrm>
          </p:grpSpPr>
          <p:grpSp>
            <p:nvGrpSpPr>
              <p:cNvPr id="6" name="Group 20"/>
              <p:cNvGrpSpPr/>
              <p:nvPr/>
            </p:nvGrpSpPr>
            <p:grpSpPr bwMode="auto">
              <a:xfrm>
                <a:off x="1728" y="2352"/>
                <a:ext cx="2112" cy="1269"/>
                <a:chOff x="1728" y="2352"/>
                <a:chExt cx="2112" cy="1269"/>
              </a:xfrm>
            </p:grpSpPr>
            <p:grpSp>
              <p:nvGrpSpPr>
                <p:cNvPr id="8" name="Group 21"/>
                <p:cNvGrpSpPr/>
                <p:nvPr/>
              </p:nvGrpSpPr>
              <p:grpSpPr bwMode="auto">
                <a:xfrm>
                  <a:off x="1728" y="2352"/>
                  <a:ext cx="2112" cy="1248"/>
                  <a:chOff x="3453" y="13530"/>
                  <a:chExt cx="2691" cy="1550"/>
                </a:xfrm>
              </p:grpSpPr>
              <p:sp>
                <p:nvSpPr>
                  <p:cNvPr id="24" name="Line 22"/>
                  <p:cNvSpPr>
                    <a:spLocks noChangeShapeType="1"/>
                  </p:cNvSpPr>
                  <p:nvPr/>
                </p:nvSpPr>
                <p:spPr bwMode="auto">
                  <a:xfrm>
                    <a:off x="3453" y="13530"/>
                    <a:ext cx="26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a:solidFill>
                        <a:srgbClr val="063DE8"/>
                      </a:solidFill>
                    </a:endParaRPr>
                  </a:p>
                </p:txBody>
              </p:sp>
              <p:sp>
                <p:nvSpPr>
                  <p:cNvPr id="25" name="Line 23"/>
                  <p:cNvSpPr>
                    <a:spLocks noChangeShapeType="1"/>
                  </p:cNvSpPr>
                  <p:nvPr/>
                </p:nvSpPr>
                <p:spPr bwMode="auto">
                  <a:xfrm>
                    <a:off x="3453" y="13840"/>
                    <a:ext cx="26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a:solidFill>
                        <a:srgbClr val="063DE8"/>
                      </a:solidFill>
                    </a:endParaRPr>
                  </a:p>
                </p:txBody>
              </p:sp>
              <p:sp>
                <p:nvSpPr>
                  <p:cNvPr id="26" name="Line 24"/>
                  <p:cNvSpPr>
                    <a:spLocks noChangeShapeType="1"/>
                  </p:cNvSpPr>
                  <p:nvPr/>
                </p:nvSpPr>
                <p:spPr bwMode="auto">
                  <a:xfrm>
                    <a:off x="3453" y="15080"/>
                    <a:ext cx="26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a:solidFill>
                        <a:srgbClr val="063DE8"/>
                      </a:solidFill>
                    </a:endParaRPr>
                  </a:p>
                </p:txBody>
              </p:sp>
              <p:sp>
                <p:nvSpPr>
                  <p:cNvPr id="27" name="Line 25"/>
                  <p:cNvSpPr>
                    <a:spLocks noChangeShapeType="1"/>
                  </p:cNvSpPr>
                  <p:nvPr/>
                </p:nvSpPr>
                <p:spPr bwMode="auto">
                  <a:xfrm>
                    <a:off x="4942" y="13530"/>
                    <a:ext cx="0" cy="15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a:solidFill>
                        <a:srgbClr val="063DE8"/>
                      </a:solidFill>
                    </a:endParaRPr>
                  </a:p>
                </p:txBody>
              </p:sp>
            </p:grpSp>
            <p:sp>
              <p:nvSpPr>
                <p:cNvPr id="9" name="Text Box 26"/>
                <p:cNvSpPr txBox="1">
                  <a:spLocks noChangeArrowheads="1"/>
                </p:cNvSpPr>
                <p:nvPr/>
              </p:nvSpPr>
              <p:spPr bwMode="auto">
                <a:xfrm>
                  <a:off x="1920" y="235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00000"/>
                      </a:solidFill>
                    </a:rPr>
                    <a:t>A</a:t>
                  </a:r>
                  <a:endParaRPr lang="en-US" altLang="zh-CN" sz="2000" dirty="0">
                    <a:solidFill>
                      <a:srgbClr val="000000"/>
                    </a:solidFill>
                  </a:endParaRPr>
                </a:p>
              </p:txBody>
            </p:sp>
            <p:sp>
              <p:nvSpPr>
                <p:cNvPr id="10" name="Text Box 27"/>
                <p:cNvSpPr txBox="1">
                  <a:spLocks noChangeArrowheads="1"/>
                </p:cNvSpPr>
                <p:nvPr/>
              </p:nvSpPr>
              <p:spPr bwMode="auto">
                <a:xfrm>
                  <a:off x="1920" y="2591"/>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0</a:t>
                  </a:r>
                  <a:endParaRPr lang="en-US" altLang="zh-CN" sz="2000" dirty="0">
                    <a:solidFill>
                      <a:srgbClr val="063DE8"/>
                    </a:solidFill>
                  </a:endParaRPr>
                </a:p>
              </p:txBody>
            </p:sp>
            <p:sp>
              <p:nvSpPr>
                <p:cNvPr id="11" name="Text Box 28"/>
                <p:cNvSpPr txBox="1">
                  <a:spLocks noChangeArrowheads="1"/>
                </p:cNvSpPr>
                <p:nvPr/>
              </p:nvSpPr>
              <p:spPr bwMode="auto">
                <a:xfrm>
                  <a:off x="2400" y="2831"/>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1</a:t>
                  </a:r>
                  <a:endParaRPr lang="en-US" altLang="zh-CN" sz="2000" dirty="0">
                    <a:solidFill>
                      <a:srgbClr val="063DE8"/>
                    </a:solidFill>
                  </a:endParaRPr>
                </a:p>
              </p:txBody>
            </p:sp>
            <p:sp>
              <p:nvSpPr>
                <p:cNvPr id="12" name="Text Box 29"/>
                <p:cNvSpPr txBox="1">
                  <a:spLocks noChangeArrowheads="1"/>
                </p:cNvSpPr>
                <p:nvPr/>
              </p:nvSpPr>
              <p:spPr bwMode="auto">
                <a:xfrm>
                  <a:off x="3216" y="331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sp>
              <p:nvSpPr>
                <p:cNvPr id="13" name="Text Box 30"/>
                <p:cNvSpPr txBox="1">
                  <a:spLocks noChangeArrowheads="1"/>
                </p:cNvSpPr>
                <p:nvPr/>
              </p:nvSpPr>
              <p:spPr bwMode="auto">
                <a:xfrm>
                  <a:off x="3216" y="307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0</a:t>
                  </a:r>
                  <a:endParaRPr lang="en-US" altLang="zh-CN" sz="2000" dirty="0">
                    <a:solidFill>
                      <a:srgbClr val="063DE8"/>
                    </a:solidFill>
                  </a:endParaRPr>
                </a:p>
              </p:txBody>
            </p:sp>
            <p:sp>
              <p:nvSpPr>
                <p:cNvPr id="14" name="Text Box 31"/>
                <p:cNvSpPr txBox="1">
                  <a:spLocks noChangeArrowheads="1"/>
                </p:cNvSpPr>
                <p:nvPr/>
              </p:nvSpPr>
              <p:spPr bwMode="auto">
                <a:xfrm>
                  <a:off x="3216" y="2831"/>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0</a:t>
                  </a:r>
                  <a:endParaRPr lang="en-US" altLang="zh-CN" sz="2000" dirty="0">
                    <a:solidFill>
                      <a:srgbClr val="063DE8"/>
                    </a:solidFill>
                  </a:endParaRPr>
                </a:p>
              </p:txBody>
            </p:sp>
            <p:sp>
              <p:nvSpPr>
                <p:cNvPr id="15" name="Text Box 32"/>
                <p:cNvSpPr txBox="1">
                  <a:spLocks noChangeArrowheads="1"/>
                </p:cNvSpPr>
                <p:nvPr/>
              </p:nvSpPr>
              <p:spPr bwMode="auto">
                <a:xfrm>
                  <a:off x="2400" y="2591"/>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a:solidFill>
                        <a:srgbClr val="063DE8"/>
                      </a:solidFill>
                    </a:rPr>
                    <a:t>0</a:t>
                  </a:r>
                  <a:endParaRPr lang="en-US" altLang="zh-CN" sz="2000">
                    <a:solidFill>
                      <a:srgbClr val="063DE8"/>
                    </a:solidFill>
                  </a:endParaRPr>
                </a:p>
              </p:txBody>
            </p:sp>
            <p:sp>
              <p:nvSpPr>
                <p:cNvPr id="16" name="Text Box 33"/>
                <p:cNvSpPr txBox="1">
                  <a:spLocks noChangeArrowheads="1"/>
                </p:cNvSpPr>
                <p:nvPr/>
              </p:nvSpPr>
              <p:spPr bwMode="auto">
                <a:xfrm>
                  <a:off x="3216" y="2591"/>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a:solidFill>
                        <a:srgbClr val="063DE8"/>
                      </a:solidFill>
                    </a:rPr>
                    <a:t>0</a:t>
                  </a:r>
                  <a:endParaRPr lang="en-US" altLang="zh-CN" sz="2000">
                    <a:solidFill>
                      <a:srgbClr val="063DE8"/>
                    </a:solidFill>
                  </a:endParaRPr>
                </a:p>
              </p:txBody>
            </p:sp>
            <p:sp>
              <p:nvSpPr>
                <p:cNvPr id="17" name="Text Box 34"/>
                <p:cNvSpPr txBox="1">
                  <a:spLocks noChangeArrowheads="1"/>
                </p:cNvSpPr>
                <p:nvPr/>
              </p:nvSpPr>
              <p:spPr bwMode="auto">
                <a:xfrm>
                  <a:off x="2400" y="235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00000"/>
                      </a:solidFill>
                    </a:rPr>
                    <a:t>B</a:t>
                  </a:r>
                  <a:endParaRPr lang="en-US" altLang="zh-CN" sz="2000" dirty="0">
                    <a:solidFill>
                      <a:srgbClr val="000000"/>
                    </a:solidFill>
                  </a:endParaRPr>
                </a:p>
              </p:txBody>
            </p:sp>
            <p:sp>
              <p:nvSpPr>
                <p:cNvPr id="18" name="Text Box 35"/>
                <p:cNvSpPr txBox="1">
                  <a:spLocks noChangeArrowheads="1"/>
                </p:cNvSpPr>
                <p:nvPr/>
              </p:nvSpPr>
              <p:spPr bwMode="auto">
                <a:xfrm>
                  <a:off x="3216" y="235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00000"/>
                      </a:solidFill>
                    </a:rPr>
                    <a:t>F</a:t>
                  </a:r>
                  <a:endParaRPr lang="en-US" altLang="zh-CN" sz="2000" dirty="0">
                    <a:solidFill>
                      <a:srgbClr val="000000"/>
                    </a:solidFill>
                  </a:endParaRPr>
                </a:p>
              </p:txBody>
            </p:sp>
            <p:sp>
              <p:nvSpPr>
                <p:cNvPr id="19" name="Text Box 36"/>
                <p:cNvSpPr txBox="1">
                  <a:spLocks noChangeArrowheads="1"/>
                </p:cNvSpPr>
                <p:nvPr/>
              </p:nvSpPr>
              <p:spPr bwMode="auto">
                <a:xfrm>
                  <a:off x="1920" y="2831"/>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0</a:t>
                  </a:r>
                  <a:endParaRPr lang="en-US" altLang="zh-CN" sz="2000" dirty="0">
                    <a:solidFill>
                      <a:srgbClr val="063DE8"/>
                    </a:solidFill>
                  </a:endParaRPr>
                </a:p>
              </p:txBody>
            </p:sp>
            <p:sp>
              <p:nvSpPr>
                <p:cNvPr id="20" name="Text Box 37"/>
                <p:cNvSpPr txBox="1">
                  <a:spLocks noChangeArrowheads="1"/>
                </p:cNvSpPr>
                <p:nvPr/>
              </p:nvSpPr>
              <p:spPr bwMode="auto">
                <a:xfrm>
                  <a:off x="2400" y="331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sp>
              <p:nvSpPr>
                <p:cNvPr id="21" name="Text Box 38"/>
                <p:cNvSpPr txBox="1">
                  <a:spLocks noChangeArrowheads="1"/>
                </p:cNvSpPr>
                <p:nvPr/>
              </p:nvSpPr>
              <p:spPr bwMode="auto">
                <a:xfrm>
                  <a:off x="2400" y="307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0</a:t>
                  </a:r>
                  <a:endParaRPr lang="en-US" altLang="zh-CN" sz="2000" dirty="0">
                    <a:solidFill>
                      <a:srgbClr val="063DE8"/>
                    </a:solidFill>
                  </a:endParaRPr>
                </a:p>
              </p:txBody>
            </p:sp>
            <p:sp>
              <p:nvSpPr>
                <p:cNvPr id="22" name="Text Box 39"/>
                <p:cNvSpPr txBox="1">
                  <a:spLocks noChangeArrowheads="1"/>
                </p:cNvSpPr>
                <p:nvPr/>
              </p:nvSpPr>
              <p:spPr bwMode="auto">
                <a:xfrm>
                  <a:off x="1920" y="331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sp>
              <p:nvSpPr>
                <p:cNvPr id="23" name="Text Box 40"/>
                <p:cNvSpPr txBox="1">
                  <a:spLocks noChangeArrowheads="1"/>
                </p:cNvSpPr>
                <p:nvPr/>
              </p:nvSpPr>
              <p:spPr bwMode="auto">
                <a:xfrm>
                  <a:off x="1920" y="3072"/>
                  <a:ext cx="240"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1</a:t>
                  </a:r>
                  <a:endParaRPr lang="en-US" altLang="zh-CN" sz="2000" dirty="0">
                    <a:solidFill>
                      <a:srgbClr val="063DE8"/>
                    </a:solidFill>
                  </a:endParaRPr>
                </a:p>
              </p:txBody>
            </p:sp>
          </p:grpSp>
          <p:sp>
            <p:nvSpPr>
              <p:cNvPr id="7" name="Text Box 41"/>
              <p:cNvSpPr txBox="1">
                <a:spLocks noChangeArrowheads="1"/>
              </p:cNvSpPr>
              <p:nvPr/>
            </p:nvSpPr>
            <p:spPr bwMode="auto">
              <a:xfrm>
                <a:off x="1860" y="2016"/>
                <a:ext cx="177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latin typeface="宋体" panose="02010600030101010101" pitchFamily="2" charset="-122"/>
                  </a:rPr>
                  <a:t>   </a:t>
                </a:r>
                <a:r>
                  <a:rPr lang="en-US" altLang="zh-CN" sz="2000" dirty="0">
                    <a:solidFill>
                      <a:srgbClr val="063DE8"/>
                    </a:solidFill>
                  </a:rPr>
                  <a:t>“</a:t>
                </a:r>
                <a:r>
                  <a:rPr lang="zh-CN" altLang="en-US" sz="2000" dirty="0">
                    <a:solidFill>
                      <a:srgbClr val="063DE8"/>
                    </a:solidFill>
                    <a:latin typeface="宋体" panose="02010600030101010101" pitchFamily="2" charset="-122"/>
                  </a:rPr>
                  <a:t>与</a:t>
                </a:r>
                <a:r>
                  <a:rPr lang="zh-CN" altLang="en-US" sz="2000" dirty="0">
                    <a:solidFill>
                      <a:srgbClr val="063DE8"/>
                    </a:solidFill>
                  </a:rPr>
                  <a:t>”</a:t>
                </a:r>
                <a:r>
                  <a:rPr lang="zh-CN" altLang="en-US" sz="2000" dirty="0">
                    <a:solidFill>
                      <a:srgbClr val="063DE8"/>
                    </a:solidFill>
                    <a:latin typeface="宋体" panose="02010600030101010101" pitchFamily="2" charset="-122"/>
                  </a:rPr>
                  <a:t>运算表 </a:t>
                </a:r>
                <a:endParaRPr lang="zh-CN" altLang="en-US" sz="2000" dirty="0">
                  <a:solidFill>
                    <a:srgbClr val="063DE8"/>
                  </a:solidFill>
                  <a:latin typeface="宋体" panose="02010600030101010101" pitchFamily="2" charset="-122"/>
                </a:endParaRPr>
              </a:p>
            </p:txBody>
          </p:sp>
        </p:grpSp>
        <p:sp>
          <p:nvSpPr>
            <p:cNvPr id="28" name="Text Box 13"/>
            <p:cNvSpPr txBox="1">
              <a:spLocks noChangeArrowheads="1"/>
            </p:cNvSpPr>
            <p:nvPr/>
          </p:nvSpPr>
          <p:spPr bwMode="auto">
            <a:xfrm>
              <a:off x="-471589" y="3795658"/>
              <a:ext cx="4861550" cy="14157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10000"/>
                </a:spcBef>
                <a:buClrTx/>
                <a:buSz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与”运算的运算法则：</a:t>
              </a:r>
              <a:endParaRPr lang="zh-CN" altLang="en-US" sz="2000" b="0" dirty="0">
                <a:solidFill>
                  <a:srgbClr val="000000"/>
                </a:solidFill>
                <a:latin typeface="微软雅黑" panose="020B0503020204020204" pitchFamily="34" charset="-122"/>
                <a:ea typeface="微软雅黑" panose="020B0503020204020204" pitchFamily="34" charset="-122"/>
              </a:endParaRPr>
            </a:p>
            <a:p>
              <a:pPr algn="just" eaLnBrk="1" hangingPunct="1">
                <a:lnSpc>
                  <a:spcPct val="100000"/>
                </a:lnSpc>
                <a:spcBef>
                  <a:spcPct val="10000"/>
                </a:spcBef>
                <a:buClrTx/>
                <a:buSzTx/>
                <a:buFontTx/>
                <a:buNone/>
              </a:pPr>
              <a:r>
                <a:rPr lang="en-US" altLang="zh-CN" sz="2000" dirty="0">
                  <a:solidFill>
                    <a:srgbClr val="0033CC"/>
                  </a:solidFill>
                  <a:latin typeface="微软雅黑" panose="020B0503020204020204" pitchFamily="34" charset="-122"/>
                  <a:ea typeface="微软雅黑" panose="020B0503020204020204" pitchFamily="34" charset="-122"/>
                </a:rPr>
                <a:t>        0 · 0 = 0        1 · 0 = 0</a:t>
              </a:r>
              <a:endParaRPr lang="en-US" altLang="zh-CN" sz="2000" b="0" dirty="0">
                <a:solidFill>
                  <a:srgbClr val="0033CC"/>
                </a:solidFill>
                <a:latin typeface="微软雅黑" panose="020B0503020204020204" pitchFamily="34" charset="-122"/>
                <a:ea typeface="微软雅黑" panose="020B0503020204020204" pitchFamily="34" charset="-122"/>
              </a:endParaRPr>
            </a:p>
            <a:p>
              <a:pPr algn="just" eaLnBrk="1" hangingPunct="1">
                <a:lnSpc>
                  <a:spcPct val="100000"/>
                </a:lnSpc>
                <a:spcBef>
                  <a:spcPct val="10000"/>
                </a:spcBef>
                <a:buClrTx/>
                <a:buSzTx/>
                <a:buFontTx/>
                <a:buNone/>
              </a:pPr>
              <a:r>
                <a:rPr lang="en-US" altLang="zh-CN" sz="2000" b="0" dirty="0">
                  <a:solidFill>
                    <a:srgbClr val="0033CC"/>
                  </a:solidFill>
                  <a:latin typeface="微软雅黑" panose="020B0503020204020204" pitchFamily="34" charset="-122"/>
                  <a:ea typeface="微软雅黑" panose="020B0503020204020204" pitchFamily="34" charset="-122"/>
                </a:rPr>
                <a:t>        </a:t>
              </a:r>
              <a:r>
                <a:rPr lang="en-US" altLang="zh-CN" sz="2000" dirty="0">
                  <a:solidFill>
                    <a:srgbClr val="0033CC"/>
                  </a:solidFill>
                  <a:latin typeface="微软雅黑" panose="020B0503020204020204" pitchFamily="34" charset="-122"/>
                  <a:ea typeface="微软雅黑" panose="020B0503020204020204" pitchFamily="34" charset="-122"/>
                </a:rPr>
                <a:t>0 · 1 = 0        1 · 1 = 1</a:t>
              </a:r>
              <a:endParaRPr lang="en-US" altLang="zh-CN" sz="2000" b="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10000"/>
                </a:spcBef>
                <a:buClrTx/>
                <a:buSzTx/>
                <a:buFontTx/>
                <a:buNone/>
              </a:pPr>
              <a:r>
                <a:rPr lang="zh-CN" altLang="en-US" sz="2000" b="0" dirty="0">
                  <a:solidFill>
                    <a:srgbClr val="000000"/>
                  </a:solidFill>
                  <a:latin typeface="微软雅黑" panose="020B0503020204020204" pitchFamily="34" charset="-122"/>
                  <a:ea typeface="微软雅黑" panose="020B0503020204020204" pitchFamily="34" charset="-122"/>
                </a:rPr>
                <a:t>实现“与”运算的逻辑电路称为</a:t>
              </a:r>
              <a:r>
                <a:rPr lang="zh-CN" altLang="en-US" sz="2000" dirty="0">
                  <a:solidFill>
                    <a:srgbClr val="FF0000"/>
                  </a:solidFill>
                  <a:latin typeface="微软雅黑" panose="020B0503020204020204" pitchFamily="34" charset="-122"/>
                  <a:ea typeface="微软雅黑" panose="020B0503020204020204" pitchFamily="34" charset="-122"/>
                </a:rPr>
                <a:t>“与”门</a:t>
              </a:r>
              <a:r>
                <a:rPr lang="zh-CN" altLang="en-US" sz="2000" b="0" dirty="0">
                  <a:solidFill>
                    <a:srgbClr val="000000"/>
                  </a:solidFill>
                  <a:latin typeface="微软雅黑" panose="020B0503020204020204" pitchFamily="34" charset="-122"/>
                  <a:ea typeface="微软雅黑" panose="020B0503020204020204" pitchFamily="34" charset="-122"/>
                </a:rPr>
                <a:t>。 </a:t>
              </a:r>
              <a:endParaRPr lang="zh-CN" altLang="en-US" sz="2000" b="0" dirty="0">
                <a:solidFill>
                  <a:srgbClr val="000000"/>
                </a:solidFill>
                <a:latin typeface="微软雅黑" panose="020B0503020204020204" pitchFamily="34" charset="-122"/>
                <a:ea typeface="微软雅黑" panose="020B0503020204020204" pitchFamily="34" charset="-122"/>
              </a:endParaRPr>
            </a:p>
          </p:txBody>
        </p:sp>
      </p:grpSp>
      <p:grpSp>
        <p:nvGrpSpPr>
          <p:cNvPr id="75" name="组合 74"/>
          <p:cNvGrpSpPr/>
          <p:nvPr/>
        </p:nvGrpSpPr>
        <p:grpSpPr>
          <a:xfrm>
            <a:off x="1013740" y="2407900"/>
            <a:ext cx="10153128" cy="1874721"/>
            <a:chOff x="682053" y="2328579"/>
            <a:chExt cx="8210427" cy="1874721"/>
          </a:xfrm>
        </p:grpSpPr>
        <p:sp>
          <p:nvSpPr>
            <p:cNvPr id="32" name="矩形 31"/>
            <p:cNvSpPr/>
            <p:nvPr/>
          </p:nvSpPr>
          <p:spPr bwMode="auto">
            <a:xfrm>
              <a:off x="682053" y="2328579"/>
              <a:ext cx="8210427" cy="1874721"/>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sp>
          <p:nvSpPr>
            <p:cNvPr id="34" name="矩形 33"/>
            <p:cNvSpPr/>
            <p:nvPr/>
          </p:nvSpPr>
          <p:spPr>
            <a:xfrm>
              <a:off x="972990" y="3024123"/>
              <a:ext cx="4869157" cy="794320"/>
            </a:xfrm>
            <a:prstGeom prst="rect">
              <a:avLst/>
            </a:prstGeom>
          </p:spPr>
          <p:txBody>
            <a:bodyPr wrap="square">
              <a:spAutoFit/>
            </a:bodyPr>
            <a:lstStyle/>
            <a:p>
              <a:pPr eaLnBrk="1" hangingPunct="1">
                <a:lnSpc>
                  <a:spcPct val="120000"/>
                </a:lnSpc>
                <a:spcBef>
                  <a:spcPct val="0"/>
                </a:spcBef>
                <a:buClrTx/>
                <a:buSzTx/>
                <a:buFontTx/>
                <a:buNone/>
              </a:pPr>
              <a:r>
                <a:rPr kumimoji="1" lang="zh-CN" altLang="en-US" sz="2000" b="0" dirty="0">
                  <a:solidFill>
                    <a:srgbClr val="000000"/>
                  </a:solidFill>
                </a:rPr>
                <a:t>输入条件（</a:t>
              </a:r>
              <a:r>
                <a:rPr kumimoji="1" lang="en-US" altLang="zh-CN" sz="2000" b="0" i="1" dirty="0">
                  <a:solidFill>
                    <a:srgbClr val="000000"/>
                  </a:solidFill>
                </a:rPr>
                <a:t>A</a:t>
              </a:r>
              <a:r>
                <a:rPr kumimoji="1" lang="zh-CN" altLang="en-US" sz="2000" b="0" dirty="0">
                  <a:solidFill>
                    <a:srgbClr val="000000"/>
                  </a:solidFill>
                </a:rPr>
                <a:t>、</a:t>
              </a:r>
              <a:r>
                <a:rPr kumimoji="1" lang="en-US" altLang="zh-CN" sz="2000" b="0" i="1" dirty="0">
                  <a:solidFill>
                    <a:srgbClr val="000000"/>
                  </a:solidFill>
                </a:rPr>
                <a:t>B</a:t>
              </a:r>
              <a:r>
                <a:rPr kumimoji="1" lang="zh-CN" altLang="en-US" sz="2000" b="0" dirty="0">
                  <a:solidFill>
                    <a:srgbClr val="000000"/>
                  </a:solidFill>
                </a:rPr>
                <a:t>）：闭合</a:t>
              </a:r>
              <a:r>
                <a:rPr kumimoji="1" lang="en-US" altLang="zh-CN" sz="2000" b="0" dirty="0">
                  <a:solidFill>
                    <a:srgbClr val="000000"/>
                  </a:solidFill>
                </a:rPr>
                <a:t> -- “1”, </a:t>
              </a:r>
              <a:r>
                <a:rPr kumimoji="1" lang="zh-CN" altLang="en-US" sz="2000" b="0" dirty="0">
                  <a:solidFill>
                    <a:srgbClr val="000000"/>
                  </a:solidFill>
                </a:rPr>
                <a:t>断开 </a:t>
              </a:r>
              <a:r>
                <a:rPr kumimoji="1" lang="en-US" altLang="zh-CN" sz="2000" b="0" dirty="0">
                  <a:solidFill>
                    <a:srgbClr val="000000"/>
                  </a:solidFill>
                </a:rPr>
                <a:t>– “0”</a:t>
              </a:r>
              <a:endParaRPr kumimoji="1" lang="en-US" altLang="zh-CN" sz="2000" b="0" dirty="0">
                <a:solidFill>
                  <a:srgbClr val="000000"/>
                </a:solidFill>
              </a:endParaRPr>
            </a:p>
            <a:p>
              <a:pPr eaLnBrk="1" hangingPunct="1">
                <a:lnSpc>
                  <a:spcPct val="120000"/>
                </a:lnSpc>
                <a:spcBef>
                  <a:spcPct val="0"/>
                </a:spcBef>
                <a:buClrTx/>
                <a:buSzTx/>
                <a:buFontTx/>
                <a:buNone/>
              </a:pPr>
              <a:r>
                <a:rPr kumimoji="1" lang="zh-CN" altLang="en-US" sz="2000" b="0" dirty="0">
                  <a:solidFill>
                    <a:srgbClr val="000000"/>
                  </a:solidFill>
                </a:rPr>
                <a:t>输出结果（ 灯 </a:t>
              </a:r>
              <a:r>
                <a:rPr kumimoji="1" lang="en-US" altLang="zh-CN" sz="2000" b="0" dirty="0">
                  <a:solidFill>
                    <a:srgbClr val="000000"/>
                  </a:solidFill>
                </a:rPr>
                <a:t>P</a:t>
              </a:r>
              <a:r>
                <a:rPr kumimoji="1" lang="zh-CN" altLang="en-US" sz="2000" b="0" dirty="0">
                  <a:solidFill>
                    <a:srgbClr val="000000"/>
                  </a:solidFill>
                </a:rPr>
                <a:t>）： 亮    </a:t>
              </a:r>
              <a:r>
                <a:rPr kumimoji="1" lang="en-US" altLang="zh-CN" sz="2000" b="0" dirty="0">
                  <a:solidFill>
                    <a:srgbClr val="000000"/>
                  </a:solidFill>
                </a:rPr>
                <a:t>--  “1”,   </a:t>
              </a:r>
              <a:r>
                <a:rPr kumimoji="1" lang="zh-CN" altLang="en-US" sz="2000" b="0" dirty="0">
                  <a:solidFill>
                    <a:srgbClr val="000000"/>
                  </a:solidFill>
                </a:rPr>
                <a:t>灭 </a:t>
              </a:r>
              <a:r>
                <a:rPr kumimoji="1" lang="en-US" altLang="zh-CN" sz="2000" b="0" dirty="0">
                  <a:solidFill>
                    <a:srgbClr val="000000"/>
                  </a:solidFill>
                </a:rPr>
                <a:t>-- “0”</a:t>
              </a:r>
              <a:endParaRPr lang="zh-CN" altLang="en-US" sz="1400" b="0" dirty="0">
                <a:solidFill>
                  <a:srgbClr val="000000"/>
                </a:solidFill>
              </a:endParaRPr>
            </a:p>
          </p:txBody>
        </p:sp>
        <p:sp>
          <p:nvSpPr>
            <p:cNvPr id="31" name="文本框 30"/>
            <p:cNvSpPr txBox="1"/>
            <p:nvPr/>
          </p:nvSpPr>
          <p:spPr>
            <a:xfrm>
              <a:off x="717387" y="2420888"/>
              <a:ext cx="1262325" cy="369332"/>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dirty="0">
                  <a:solidFill>
                    <a:srgbClr val="063DE8"/>
                  </a:solidFill>
                </a:rPr>
                <a:t>概念模型</a:t>
              </a:r>
              <a:endParaRPr lang="zh-CN" altLang="en-US" sz="2400" dirty="0">
                <a:solidFill>
                  <a:srgbClr val="063DE8"/>
                </a:solidFill>
              </a:endParaRPr>
            </a:p>
          </p:txBody>
        </p:sp>
        <p:grpSp>
          <p:nvGrpSpPr>
            <p:cNvPr id="58" name="Group 79"/>
            <p:cNvGrpSpPr/>
            <p:nvPr/>
          </p:nvGrpSpPr>
          <p:grpSpPr bwMode="auto">
            <a:xfrm>
              <a:off x="6390456" y="2411785"/>
              <a:ext cx="2286000" cy="1665287"/>
              <a:chOff x="1824" y="1766"/>
              <a:chExt cx="1440" cy="1049"/>
            </a:xfrm>
          </p:grpSpPr>
          <p:sp>
            <p:nvSpPr>
              <p:cNvPr id="59" name="AutoShape 60"/>
              <p:cNvSpPr>
                <a:spLocks noChangeArrowheads="1"/>
              </p:cNvSpPr>
              <p:nvPr/>
            </p:nvSpPr>
            <p:spPr bwMode="auto">
              <a:xfrm>
                <a:off x="3034" y="2373"/>
                <a:ext cx="230" cy="212"/>
              </a:xfrm>
              <a:prstGeom prst="flowChartSummingJunction">
                <a:avLst/>
              </a:prstGeom>
              <a:solidFill>
                <a:srgbClr val="FFFFFF"/>
              </a:solid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0" name="Line 61"/>
              <p:cNvSpPr>
                <a:spLocks noChangeShapeType="1"/>
              </p:cNvSpPr>
              <p:nvPr/>
            </p:nvSpPr>
            <p:spPr bwMode="auto">
              <a:xfrm>
                <a:off x="1898" y="2581"/>
                <a:ext cx="146" cy="0"/>
              </a:xfrm>
              <a:prstGeom prst="line">
                <a:avLst/>
              </a:prstGeom>
              <a:noFill/>
              <a:ln w="28575">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1" name="Line 62"/>
              <p:cNvSpPr>
                <a:spLocks noChangeShapeType="1"/>
              </p:cNvSpPr>
              <p:nvPr/>
            </p:nvSpPr>
            <p:spPr bwMode="auto">
              <a:xfrm>
                <a:off x="1824" y="2521"/>
                <a:ext cx="293" cy="0"/>
              </a:xfrm>
              <a:prstGeom prst="line">
                <a:avLst/>
              </a:prstGeom>
              <a:noFill/>
              <a:ln w="28575">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2" name="Line 63"/>
              <p:cNvSpPr>
                <a:spLocks noChangeShapeType="1"/>
              </p:cNvSpPr>
              <p:nvPr/>
            </p:nvSpPr>
            <p:spPr bwMode="auto">
              <a:xfrm>
                <a:off x="1970" y="2115"/>
                <a:ext cx="293"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3" name="Line 64"/>
              <p:cNvSpPr>
                <a:spLocks noChangeShapeType="1"/>
              </p:cNvSpPr>
              <p:nvPr/>
            </p:nvSpPr>
            <p:spPr bwMode="auto">
              <a:xfrm flipV="1">
                <a:off x="2263" y="1999"/>
                <a:ext cx="147" cy="116"/>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4" name="Line 65"/>
              <p:cNvSpPr>
                <a:spLocks noChangeShapeType="1"/>
              </p:cNvSpPr>
              <p:nvPr/>
            </p:nvSpPr>
            <p:spPr bwMode="auto">
              <a:xfrm>
                <a:off x="2410" y="2115"/>
                <a:ext cx="146"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5" name="Line 66"/>
              <p:cNvSpPr>
                <a:spLocks noChangeShapeType="1"/>
              </p:cNvSpPr>
              <p:nvPr/>
            </p:nvSpPr>
            <p:spPr bwMode="auto">
              <a:xfrm flipV="1">
                <a:off x="2556" y="1999"/>
                <a:ext cx="148" cy="116"/>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6" name="Line 67"/>
              <p:cNvSpPr>
                <a:spLocks noChangeShapeType="1"/>
              </p:cNvSpPr>
              <p:nvPr/>
            </p:nvSpPr>
            <p:spPr bwMode="auto">
              <a:xfrm>
                <a:off x="2704" y="2115"/>
                <a:ext cx="439"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7" name="Line 68"/>
              <p:cNvSpPr>
                <a:spLocks noChangeShapeType="1"/>
              </p:cNvSpPr>
              <p:nvPr/>
            </p:nvSpPr>
            <p:spPr bwMode="auto">
              <a:xfrm>
                <a:off x="3140" y="2115"/>
                <a:ext cx="0" cy="254"/>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8" name="Line 69"/>
              <p:cNvSpPr>
                <a:spLocks noChangeShapeType="1"/>
              </p:cNvSpPr>
              <p:nvPr/>
            </p:nvSpPr>
            <p:spPr bwMode="auto">
              <a:xfrm>
                <a:off x="3143" y="2582"/>
                <a:ext cx="0" cy="233"/>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69" name="Line 70"/>
              <p:cNvSpPr>
                <a:spLocks noChangeShapeType="1"/>
              </p:cNvSpPr>
              <p:nvPr/>
            </p:nvSpPr>
            <p:spPr bwMode="auto">
              <a:xfrm flipH="1">
                <a:off x="1970" y="2815"/>
                <a:ext cx="1173"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70" name="Line 71"/>
              <p:cNvSpPr>
                <a:spLocks noChangeShapeType="1"/>
              </p:cNvSpPr>
              <p:nvPr/>
            </p:nvSpPr>
            <p:spPr bwMode="auto">
              <a:xfrm flipV="1">
                <a:off x="1970" y="2581"/>
                <a:ext cx="0" cy="234"/>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71" name="Line 72"/>
              <p:cNvSpPr>
                <a:spLocks noChangeShapeType="1"/>
              </p:cNvSpPr>
              <p:nvPr/>
            </p:nvSpPr>
            <p:spPr bwMode="auto">
              <a:xfrm>
                <a:off x="1970" y="2117"/>
                <a:ext cx="0" cy="394"/>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72" name="Text Box 73"/>
              <p:cNvSpPr txBox="1">
                <a:spLocks noChangeArrowheads="1"/>
              </p:cNvSpPr>
              <p:nvPr/>
            </p:nvSpPr>
            <p:spPr bwMode="auto">
              <a:xfrm>
                <a:off x="2117" y="1766"/>
                <a:ext cx="732" cy="296"/>
              </a:xfrm>
              <a:prstGeom prst="rect">
                <a:avLst/>
              </a:prstGeom>
              <a:noFill/>
              <a:ln w="9525">
                <a:noFill/>
                <a:miter lim="800000"/>
              </a:ln>
            </p:spPr>
            <p:txBody>
              <a:bodyPr/>
              <a:lstStyle/>
              <a:p>
                <a:pPr eaLnBrk="1" hangingPunct="1">
                  <a:lnSpc>
                    <a:spcPct val="100000"/>
                  </a:lnSpc>
                  <a:spcBef>
                    <a:spcPct val="0"/>
                  </a:spcBef>
                  <a:buClrTx/>
                  <a:buSzTx/>
                  <a:buFontTx/>
                  <a:buNone/>
                </a:pPr>
                <a:r>
                  <a:rPr lang="en-US" altLang="zh-CN" sz="1600" i="1" dirty="0">
                    <a:solidFill>
                      <a:srgbClr val="000000"/>
                    </a:solidFill>
                    <a:latin typeface="Times New Roman" panose="02020603050405020304" pitchFamily="18" charset="0"/>
                  </a:rPr>
                  <a:t>A         B</a:t>
                </a:r>
                <a:endParaRPr lang="en-US" altLang="zh-CN" sz="1600" i="1" dirty="0">
                  <a:solidFill>
                    <a:srgbClr val="000000"/>
                  </a:solidFill>
                  <a:latin typeface="Times New Roman" panose="02020603050405020304" pitchFamily="18" charset="0"/>
                </a:endParaRPr>
              </a:p>
            </p:txBody>
          </p:sp>
          <p:sp>
            <p:nvSpPr>
              <p:cNvPr id="73" name="Text Box 74"/>
              <p:cNvSpPr txBox="1">
                <a:spLocks noChangeArrowheads="1"/>
              </p:cNvSpPr>
              <p:nvPr/>
            </p:nvSpPr>
            <p:spPr bwMode="auto">
              <a:xfrm>
                <a:off x="2759" y="2409"/>
                <a:ext cx="440" cy="292"/>
              </a:xfrm>
              <a:prstGeom prst="rect">
                <a:avLst/>
              </a:prstGeom>
              <a:noFill/>
              <a:ln w="9525">
                <a:noFill/>
                <a:miter lim="800000"/>
              </a:ln>
            </p:spPr>
            <p:txBody>
              <a:bodyPr/>
              <a:lstStyle/>
              <a:p>
                <a:pPr eaLnBrk="1" hangingPunct="1">
                  <a:lnSpc>
                    <a:spcPct val="100000"/>
                  </a:lnSpc>
                  <a:spcBef>
                    <a:spcPct val="0"/>
                  </a:spcBef>
                  <a:buClrTx/>
                  <a:buSzTx/>
                  <a:buFontTx/>
                  <a:buNone/>
                </a:pPr>
                <a:r>
                  <a:rPr lang="en-US" altLang="zh-CN" sz="1600" dirty="0">
                    <a:solidFill>
                      <a:srgbClr val="000000"/>
                    </a:solidFill>
                    <a:latin typeface="Times New Roman" panose="02020603050405020304" pitchFamily="18" charset="0"/>
                  </a:rPr>
                  <a:t>P</a:t>
                </a:r>
                <a:endParaRPr lang="en-US" altLang="zh-CN" sz="1600" dirty="0">
                  <a:solidFill>
                    <a:srgbClr val="000000"/>
                  </a:solidFill>
                  <a:latin typeface="Times New Roman" panose="02020603050405020304" pitchFamily="18" charset="0"/>
                </a:endParaRPr>
              </a:p>
            </p:txBody>
          </p:sp>
          <p:sp>
            <p:nvSpPr>
              <p:cNvPr id="74" name="Text Box 75"/>
              <p:cNvSpPr txBox="1">
                <a:spLocks noChangeArrowheads="1"/>
              </p:cNvSpPr>
              <p:nvPr/>
            </p:nvSpPr>
            <p:spPr bwMode="auto">
              <a:xfrm>
                <a:off x="1921" y="2296"/>
                <a:ext cx="391" cy="502"/>
              </a:xfrm>
              <a:prstGeom prst="rect">
                <a:avLst/>
              </a:prstGeom>
              <a:noFill/>
              <a:ln w="9525">
                <a:noFill/>
                <a:miter lim="800000"/>
              </a:ln>
            </p:spPr>
            <p:txBody>
              <a:bodyPr/>
              <a:lstStyle/>
              <a:p>
                <a:pPr algn="ctr" eaLnBrk="1" hangingPunct="1">
                  <a:lnSpc>
                    <a:spcPct val="100000"/>
                  </a:lnSpc>
                  <a:spcBef>
                    <a:spcPct val="0"/>
                  </a:spcBef>
                  <a:buClrTx/>
                  <a:buSzTx/>
                  <a:buFontTx/>
                  <a:buNone/>
                </a:pPr>
                <a:r>
                  <a:rPr lang="zh-CN" altLang="en-US" sz="1600" dirty="0">
                    <a:solidFill>
                      <a:srgbClr val="000000"/>
                    </a:solidFill>
                    <a:latin typeface="Times New Roman" panose="02020603050405020304" pitchFamily="18" charset="0"/>
                  </a:rPr>
                  <a:t>＋</a:t>
                </a:r>
                <a:endParaRPr lang="zh-CN" altLang="en-US" sz="1600" dirty="0">
                  <a:solidFill>
                    <a:srgbClr val="000000"/>
                  </a:solidFill>
                  <a:latin typeface="Times New Roman" panose="02020603050405020304" pitchFamily="18" charset="0"/>
                </a:endParaRPr>
              </a:p>
              <a:p>
                <a:pPr algn="ctr" eaLnBrk="1" hangingPunct="1">
                  <a:lnSpc>
                    <a:spcPct val="100000"/>
                  </a:lnSpc>
                  <a:spcBef>
                    <a:spcPct val="0"/>
                  </a:spcBef>
                  <a:buClrTx/>
                  <a:buSzTx/>
                  <a:buFontTx/>
                  <a:buNone/>
                </a:pPr>
                <a:endParaRPr lang="zh-CN" altLang="en-US" sz="1600" dirty="0">
                  <a:solidFill>
                    <a:srgbClr val="FC0128"/>
                  </a:solidFill>
                  <a:latin typeface="Times New Roman" panose="02020603050405020304" pitchFamily="18" charset="0"/>
                </a:endParaRPr>
              </a:p>
              <a:p>
                <a:pPr eaLnBrk="1" hangingPunct="1">
                  <a:lnSpc>
                    <a:spcPct val="100000"/>
                  </a:lnSpc>
                  <a:spcBef>
                    <a:spcPct val="0"/>
                  </a:spcBef>
                  <a:buClrTx/>
                  <a:buSzTx/>
                  <a:buFontTx/>
                  <a:buNone/>
                </a:pPr>
                <a:r>
                  <a:rPr lang="zh-CN" altLang="en-US" sz="1600" i="1" dirty="0">
                    <a:solidFill>
                      <a:srgbClr val="FC0128"/>
                    </a:solidFill>
                    <a:latin typeface="Times New Roman" panose="02020603050405020304" pitchFamily="18" charset="0"/>
                  </a:rPr>
                  <a:t>   </a:t>
                </a:r>
                <a:r>
                  <a:rPr lang="zh-CN" altLang="en-US" sz="1600" i="1" dirty="0">
                    <a:solidFill>
                      <a:srgbClr val="000000"/>
                    </a:solidFill>
                    <a:latin typeface="Times New Roman" panose="02020603050405020304" pitchFamily="18" charset="0"/>
                  </a:rPr>
                  <a:t>－</a:t>
                </a:r>
                <a:endParaRPr lang="zh-CN" altLang="en-US" sz="1600" i="1" dirty="0">
                  <a:solidFill>
                    <a:srgbClr val="000000"/>
                  </a:solidFill>
                  <a:latin typeface="Times New Roman" panose="02020603050405020304" pitchFamily="18" charset="0"/>
                </a:endParaRPr>
              </a:p>
            </p:txBody>
          </p:sp>
        </p:grpSp>
      </p:grpSp>
      <p:sp>
        <p:nvSpPr>
          <p:cNvPr id="29" name="文本框 28"/>
          <p:cNvSpPr txBox="1"/>
          <p:nvPr/>
        </p:nvSpPr>
        <p:spPr>
          <a:xfrm>
            <a:off x="551384" y="6453336"/>
            <a:ext cx="4248472" cy="353943"/>
          </a:xfrm>
          <a:prstGeom prst="rect">
            <a:avLst/>
          </a:prstGeom>
          <a:noFill/>
        </p:spPr>
        <p:txBody>
          <a:bodyPr wrap="square" rtlCol="0">
            <a:spAutoFit/>
          </a:bodyPr>
          <a:lstStyle/>
          <a:p>
            <a:pPr>
              <a:buNone/>
            </a:pPr>
            <a:r>
              <a:rPr lang="zh-CN" altLang="en-US" sz="2000" dirty="0">
                <a:solidFill>
                  <a:srgbClr val="FF0000"/>
                </a:solidFill>
              </a:rPr>
              <a:t>为什么叫门电路？</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500"/>
                                        <p:tgtEl>
                                          <p:spTgt spid="75"/>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dirty="0">
                <a:latin typeface="+mj-ea"/>
              </a:rPr>
              <a:t>逻辑代数的基本概念</a:t>
            </a:r>
            <a:endParaRPr lang="zh-CN" altLang="en-US" dirty="0"/>
          </a:p>
        </p:txBody>
      </p:sp>
      <p:sp>
        <p:nvSpPr>
          <p:cNvPr id="3" name="内容占位符 2"/>
          <p:cNvSpPr>
            <a:spLocks noGrp="1"/>
          </p:cNvSpPr>
          <p:nvPr>
            <p:ph idx="1"/>
          </p:nvPr>
        </p:nvSpPr>
        <p:spPr>
          <a:xfrm>
            <a:off x="612000" y="900000"/>
            <a:ext cx="11028616" cy="1788182"/>
          </a:xfrm>
        </p:spPr>
        <p:txBody>
          <a:bodyPr/>
          <a:lstStyle/>
          <a:p>
            <a:pPr marL="457200" indent="-457200">
              <a:lnSpc>
                <a:spcPct val="110000"/>
              </a:lnSpc>
              <a:buFont typeface="+mj-lt"/>
              <a:buAutoNum type="arabicPeriod" startAt="2"/>
            </a:pPr>
            <a:r>
              <a:rPr lang="zh-CN" altLang="en-US" dirty="0"/>
              <a:t>“或”运算（析取）：</a:t>
            </a:r>
            <a:r>
              <a:rPr lang="zh-CN" altLang="en-US" sz="2000" b="0" dirty="0"/>
              <a:t>如果决定某一事件是否发生的多个条件中，只要有一个或一个以上条件成立，事件便可发生，则这种因果关系称之为</a:t>
            </a:r>
            <a:r>
              <a:rPr lang="zh-CN" altLang="en-US" sz="2000" b="0" dirty="0">
                <a:solidFill>
                  <a:schemeClr val="accent1"/>
                </a:solidFill>
              </a:rPr>
              <a:t>“或”逻辑</a:t>
            </a:r>
            <a:r>
              <a:rPr lang="zh-CN" altLang="en-US" sz="2000" b="0" dirty="0"/>
              <a:t>。</a:t>
            </a:r>
            <a:endParaRPr lang="en-US" altLang="zh-CN" sz="2000" b="0" dirty="0"/>
          </a:p>
          <a:p>
            <a:pPr marL="841375" lvl="1" indent="-457200">
              <a:lnSpc>
                <a:spcPct val="110000"/>
              </a:lnSpc>
            </a:pPr>
            <a:r>
              <a:rPr lang="zh-CN" altLang="en-US" dirty="0"/>
              <a:t>逻辑代数中，“或”逻辑用“或”运算描述。其运算符号为</a:t>
            </a:r>
            <a:r>
              <a:rPr lang="zh-CN" altLang="en-US" dirty="0">
                <a:solidFill>
                  <a:srgbClr val="FF3300"/>
                </a:solidFill>
              </a:rPr>
              <a:t>“</a:t>
            </a:r>
            <a:r>
              <a:rPr lang="en-US" altLang="zh-CN" dirty="0">
                <a:solidFill>
                  <a:srgbClr val="FF3300"/>
                </a:solidFill>
              </a:rPr>
              <a:t>+”</a:t>
            </a:r>
            <a:r>
              <a:rPr lang="zh-CN" altLang="en-US" dirty="0"/>
              <a:t>，有时也用</a:t>
            </a:r>
            <a:r>
              <a:rPr lang="zh-CN" altLang="en-US" dirty="0">
                <a:solidFill>
                  <a:srgbClr val="FF3300"/>
                </a:solidFill>
              </a:rPr>
              <a:t>“∨”</a:t>
            </a:r>
            <a:r>
              <a:rPr lang="zh-CN" altLang="en-US" dirty="0"/>
              <a:t>表示。</a:t>
            </a:r>
            <a:r>
              <a:rPr lang="zh-CN" altLang="en-US" b="0" dirty="0"/>
              <a:t>如：</a:t>
            </a:r>
            <a:r>
              <a:rPr lang="en-US" altLang="zh-CN" dirty="0">
                <a:solidFill>
                  <a:srgbClr val="0033CC"/>
                </a:solidFill>
                <a:latin typeface="微软雅黑" panose="020B0503020204020204" pitchFamily="34" charset="-122"/>
                <a:ea typeface="微软雅黑" panose="020B0503020204020204" pitchFamily="34" charset="-122"/>
              </a:rPr>
              <a:t> F = A + B    </a:t>
            </a:r>
            <a:r>
              <a:rPr lang="zh-CN" altLang="en-US" dirty="0">
                <a:solidFill>
                  <a:srgbClr val="0033CC"/>
                </a:solidFill>
                <a:latin typeface="微软雅黑" panose="020B0503020204020204" pitchFamily="34" charset="-122"/>
                <a:ea typeface="微软雅黑" panose="020B0503020204020204" pitchFamily="34" charset="-122"/>
              </a:rPr>
              <a:t>或者  </a:t>
            </a:r>
            <a:r>
              <a:rPr lang="en-US" altLang="zh-CN" dirty="0">
                <a:solidFill>
                  <a:srgbClr val="0033CC"/>
                </a:solidFill>
                <a:latin typeface="微软雅黑" panose="020B0503020204020204" pitchFamily="34" charset="-122"/>
                <a:ea typeface="微软雅黑" panose="020B0503020204020204" pitchFamily="34" charset="-122"/>
              </a:rPr>
              <a:t>F = A ∨ B</a:t>
            </a:r>
            <a:endParaRPr lang="en-US" altLang="zh-CN" dirty="0">
              <a:solidFill>
                <a:srgbClr val="0033CC"/>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1019437" y="4669363"/>
            <a:ext cx="9645166" cy="1927034"/>
            <a:chOff x="-841811" y="4653135"/>
            <a:chExt cx="9371653" cy="1927034"/>
          </a:xfrm>
        </p:grpSpPr>
        <p:grpSp>
          <p:nvGrpSpPr>
            <p:cNvPr id="5" name="Group 19"/>
            <p:cNvGrpSpPr/>
            <p:nvPr/>
          </p:nvGrpSpPr>
          <p:grpSpPr bwMode="auto">
            <a:xfrm>
              <a:off x="6017129" y="4653135"/>
              <a:ext cx="2512713" cy="1927034"/>
              <a:chOff x="1728" y="2016"/>
              <a:chExt cx="2112" cy="1636"/>
            </a:xfrm>
          </p:grpSpPr>
          <p:grpSp>
            <p:nvGrpSpPr>
              <p:cNvPr id="6" name="Group 20"/>
              <p:cNvGrpSpPr/>
              <p:nvPr/>
            </p:nvGrpSpPr>
            <p:grpSpPr bwMode="auto">
              <a:xfrm>
                <a:off x="1728" y="2352"/>
                <a:ext cx="2112" cy="1300"/>
                <a:chOff x="1728" y="2352"/>
                <a:chExt cx="2112" cy="1300"/>
              </a:xfrm>
            </p:grpSpPr>
            <p:grpSp>
              <p:nvGrpSpPr>
                <p:cNvPr id="8" name="Group 21"/>
                <p:cNvGrpSpPr/>
                <p:nvPr/>
              </p:nvGrpSpPr>
              <p:grpSpPr bwMode="auto">
                <a:xfrm>
                  <a:off x="1728" y="2352"/>
                  <a:ext cx="2112" cy="1248"/>
                  <a:chOff x="3453" y="13530"/>
                  <a:chExt cx="2691" cy="1550"/>
                </a:xfrm>
              </p:grpSpPr>
              <p:sp>
                <p:nvSpPr>
                  <p:cNvPr id="24" name="Line 22"/>
                  <p:cNvSpPr>
                    <a:spLocks noChangeShapeType="1"/>
                  </p:cNvSpPr>
                  <p:nvPr/>
                </p:nvSpPr>
                <p:spPr bwMode="auto">
                  <a:xfrm>
                    <a:off x="3453" y="13530"/>
                    <a:ext cx="26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dirty="0">
                      <a:solidFill>
                        <a:srgbClr val="063DE8"/>
                      </a:solidFill>
                    </a:endParaRPr>
                  </a:p>
                </p:txBody>
              </p:sp>
              <p:sp>
                <p:nvSpPr>
                  <p:cNvPr id="25" name="Line 23"/>
                  <p:cNvSpPr>
                    <a:spLocks noChangeShapeType="1"/>
                  </p:cNvSpPr>
                  <p:nvPr/>
                </p:nvSpPr>
                <p:spPr bwMode="auto">
                  <a:xfrm>
                    <a:off x="3453" y="13840"/>
                    <a:ext cx="26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a:solidFill>
                        <a:srgbClr val="063DE8"/>
                      </a:solidFill>
                    </a:endParaRPr>
                  </a:p>
                </p:txBody>
              </p:sp>
              <p:sp>
                <p:nvSpPr>
                  <p:cNvPr id="26" name="Line 24"/>
                  <p:cNvSpPr>
                    <a:spLocks noChangeShapeType="1"/>
                  </p:cNvSpPr>
                  <p:nvPr/>
                </p:nvSpPr>
                <p:spPr bwMode="auto">
                  <a:xfrm>
                    <a:off x="3453" y="15080"/>
                    <a:ext cx="269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a:solidFill>
                        <a:srgbClr val="063DE8"/>
                      </a:solidFill>
                    </a:endParaRPr>
                  </a:p>
                </p:txBody>
              </p:sp>
              <p:sp>
                <p:nvSpPr>
                  <p:cNvPr id="27" name="Line 25"/>
                  <p:cNvSpPr>
                    <a:spLocks noChangeShapeType="1"/>
                  </p:cNvSpPr>
                  <p:nvPr/>
                </p:nvSpPr>
                <p:spPr bwMode="auto">
                  <a:xfrm>
                    <a:off x="4942" y="13530"/>
                    <a:ext cx="0" cy="15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000" b="0">
                      <a:solidFill>
                        <a:srgbClr val="063DE8"/>
                      </a:solidFill>
                    </a:endParaRPr>
                  </a:p>
                </p:txBody>
              </p:sp>
            </p:grpSp>
            <p:sp>
              <p:nvSpPr>
                <p:cNvPr id="9" name="Text Box 26"/>
                <p:cNvSpPr txBox="1">
                  <a:spLocks noChangeArrowheads="1"/>
                </p:cNvSpPr>
                <p:nvPr/>
              </p:nvSpPr>
              <p:spPr bwMode="auto">
                <a:xfrm>
                  <a:off x="1920" y="235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00000"/>
                      </a:solidFill>
                    </a:rPr>
                    <a:t>A</a:t>
                  </a:r>
                  <a:endParaRPr lang="en-US" altLang="zh-CN" sz="2000" dirty="0">
                    <a:solidFill>
                      <a:srgbClr val="000000"/>
                    </a:solidFill>
                  </a:endParaRPr>
                </a:p>
              </p:txBody>
            </p:sp>
            <p:sp>
              <p:nvSpPr>
                <p:cNvPr id="10" name="Text Box 27"/>
                <p:cNvSpPr txBox="1">
                  <a:spLocks noChangeArrowheads="1"/>
                </p:cNvSpPr>
                <p:nvPr/>
              </p:nvSpPr>
              <p:spPr bwMode="auto">
                <a:xfrm>
                  <a:off x="1920" y="2591"/>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a:solidFill>
                        <a:srgbClr val="063DE8"/>
                      </a:solidFill>
                    </a:rPr>
                    <a:t>0</a:t>
                  </a:r>
                  <a:endParaRPr lang="en-US" altLang="zh-CN" sz="2000">
                    <a:solidFill>
                      <a:srgbClr val="063DE8"/>
                    </a:solidFill>
                  </a:endParaRPr>
                </a:p>
              </p:txBody>
            </p:sp>
            <p:sp>
              <p:nvSpPr>
                <p:cNvPr id="11" name="Text Box 28"/>
                <p:cNvSpPr txBox="1">
                  <a:spLocks noChangeArrowheads="1"/>
                </p:cNvSpPr>
                <p:nvPr/>
              </p:nvSpPr>
              <p:spPr bwMode="auto">
                <a:xfrm>
                  <a:off x="2400" y="2831"/>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a:solidFill>
                        <a:srgbClr val="FF0000"/>
                      </a:solidFill>
                    </a:rPr>
                    <a:t>1</a:t>
                  </a:r>
                  <a:endParaRPr lang="en-US" altLang="zh-CN" sz="2000">
                    <a:solidFill>
                      <a:srgbClr val="FF0000"/>
                    </a:solidFill>
                  </a:endParaRPr>
                </a:p>
              </p:txBody>
            </p:sp>
            <p:sp>
              <p:nvSpPr>
                <p:cNvPr id="12" name="Text Box 29"/>
                <p:cNvSpPr txBox="1">
                  <a:spLocks noChangeArrowheads="1"/>
                </p:cNvSpPr>
                <p:nvPr/>
              </p:nvSpPr>
              <p:spPr bwMode="auto">
                <a:xfrm>
                  <a:off x="3216" y="331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sp>
              <p:nvSpPr>
                <p:cNvPr id="13" name="Text Box 30"/>
                <p:cNvSpPr txBox="1">
                  <a:spLocks noChangeArrowheads="1"/>
                </p:cNvSpPr>
                <p:nvPr/>
              </p:nvSpPr>
              <p:spPr bwMode="auto">
                <a:xfrm>
                  <a:off x="3216" y="307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sp>
              <p:nvSpPr>
                <p:cNvPr id="14" name="Text Box 31"/>
                <p:cNvSpPr txBox="1">
                  <a:spLocks noChangeArrowheads="1"/>
                </p:cNvSpPr>
                <p:nvPr/>
              </p:nvSpPr>
              <p:spPr bwMode="auto">
                <a:xfrm>
                  <a:off x="3216" y="2831"/>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a:solidFill>
                        <a:srgbClr val="FF0000"/>
                      </a:solidFill>
                    </a:rPr>
                    <a:t>1</a:t>
                  </a:r>
                  <a:endParaRPr lang="en-US" altLang="zh-CN" sz="2000">
                    <a:solidFill>
                      <a:srgbClr val="FF0000"/>
                    </a:solidFill>
                  </a:endParaRPr>
                </a:p>
              </p:txBody>
            </p:sp>
            <p:sp>
              <p:nvSpPr>
                <p:cNvPr id="15" name="Text Box 32"/>
                <p:cNvSpPr txBox="1">
                  <a:spLocks noChangeArrowheads="1"/>
                </p:cNvSpPr>
                <p:nvPr/>
              </p:nvSpPr>
              <p:spPr bwMode="auto">
                <a:xfrm>
                  <a:off x="2400" y="2591"/>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a:solidFill>
                        <a:srgbClr val="063DE8"/>
                      </a:solidFill>
                    </a:rPr>
                    <a:t>0</a:t>
                  </a:r>
                  <a:endParaRPr lang="en-US" altLang="zh-CN" sz="2000">
                    <a:solidFill>
                      <a:srgbClr val="063DE8"/>
                    </a:solidFill>
                  </a:endParaRPr>
                </a:p>
              </p:txBody>
            </p:sp>
            <p:sp>
              <p:nvSpPr>
                <p:cNvPr id="16" name="Text Box 33"/>
                <p:cNvSpPr txBox="1">
                  <a:spLocks noChangeArrowheads="1"/>
                </p:cNvSpPr>
                <p:nvPr/>
              </p:nvSpPr>
              <p:spPr bwMode="auto">
                <a:xfrm>
                  <a:off x="3216" y="2591"/>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rPr>
                    <a:t>0</a:t>
                  </a:r>
                  <a:endParaRPr lang="en-US" altLang="zh-CN" sz="2000" dirty="0">
                    <a:solidFill>
                      <a:srgbClr val="063DE8"/>
                    </a:solidFill>
                  </a:endParaRPr>
                </a:p>
              </p:txBody>
            </p:sp>
            <p:sp>
              <p:nvSpPr>
                <p:cNvPr id="17" name="Text Box 34"/>
                <p:cNvSpPr txBox="1">
                  <a:spLocks noChangeArrowheads="1"/>
                </p:cNvSpPr>
                <p:nvPr/>
              </p:nvSpPr>
              <p:spPr bwMode="auto">
                <a:xfrm>
                  <a:off x="2400" y="235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00000"/>
                      </a:solidFill>
                    </a:rPr>
                    <a:t>B</a:t>
                  </a:r>
                  <a:endParaRPr lang="en-US" altLang="zh-CN" sz="2000" dirty="0">
                    <a:solidFill>
                      <a:srgbClr val="000000"/>
                    </a:solidFill>
                  </a:endParaRPr>
                </a:p>
              </p:txBody>
            </p:sp>
            <p:sp>
              <p:nvSpPr>
                <p:cNvPr id="18" name="Text Box 35"/>
                <p:cNvSpPr txBox="1">
                  <a:spLocks noChangeArrowheads="1"/>
                </p:cNvSpPr>
                <p:nvPr/>
              </p:nvSpPr>
              <p:spPr bwMode="auto">
                <a:xfrm>
                  <a:off x="3216" y="235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00000"/>
                      </a:solidFill>
                    </a:rPr>
                    <a:t>F</a:t>
                  </a:r>
                  <a:endParaRPr lang="en-US" altLang="zh-CN" sz="2000" dirty="0">
                    <a:solidFill>
                      <a:srgbClr val="000000"/>
                    </a:solidFill>
                  </a:endParaRPr>
                </a:p>
              </p:txBody>
            </p:sp>
            <p:sp>
              <p:nvSpPr>
                <p:cNvPr id="19" name="Text Box 36"/>
                <p:cNvSpPr txBox="1">
                  <a:spLocks noChangeArrowheads="1"/>
                </p:cNvSpPr>
                <p:nvPr/>
              </p:nvSpPr>
              <p:spPr bwMode="auto">
                <a:xfrm>
                  <a:off x="1920" y="2831"/>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0</a:t>
                  </a:r>
                  <a:endParaRPr lang="en-US" altLang="zh-CN" sz="2000" dirty="0">
                    <a:solidFill>
                      <a:srgbClr val="FF0000"/>
                    </a:solidFill>
                  </a:endParaRPr>
                </a:p>
              </p:txBody>
            </p:sp>
            <p:sp>
              <p:nvSpPr>
                <p:cNvPr id="20" name="Text Box 37"/>
                <p:cNvSpPr txBox="1">
                  <a:spLocks noChangeArrowheads="1"/>
                </p:cNvSpPr>
                <p:nvPr/>
              </p:nvSpPr>
              <p:spPr bwMode="auto">
                <a:xfrm>
                  <a:off x="2400" y="331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sp>
              <p:nvSpPr>
                <p:cNvPr id="21" name="Text Box 38"/>
                <p:cNvSpPr txBox="1">
                  <a:spLocks noChangeArrowheads="1"/>
                </p:cNvSpPr>
                <p:nvPr/>
              </p:nvSpPr>
              <p:spPr bwMode="auto">
                <a:xfrm>
                  <a:off x="2400" y="307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0</a:t>
                  </a:r>
                  <a:endParaRPr lang="en-US" altLang="zh-CN" sz="2000" dirty="0">
                    <a:solidFill>
                      <a:srgbClr val="FF0000"/>
                    </a:solidFill>
                  </a:endParaRPr>
                </a:p>
              </p:txBody>
            </p:sp>
            <p:sp>
              <p:nvSpPr>
                <p:cNvPr id="22" name="Text Box 39"/>
                <p:cNvSpPr txBox="1">
                  <a:spLocks noChangeArrowheads="1"/>
                </p:cNvSpPr>
                <p:nvPr/>
              </p:nvSpPr>
              <p:spPr bwMode="auto">
                <a:xfrm>
                  <a:off x="1920" y="331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sp>
              <p:nvSpPr>
                <p:cNvPr id="23" name="Text Box 40"/>
                <p:cNvSpPr txBox="1">
                  <a:spLocks noChangeArrowheads="1"/>
                </p:cNvSpPr>
                <p:nvPr/>
              </p:nvSpPr>
              <p:spPr bwMode="auto">
                <a:xfrm>
                  <a:off x="1920" y="3072"/>
                  <a:ext cx="240"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FF0000"/>
                      </a:solidFill>
                    </a:rPr>
                    <a:t>1</a:t>
                  </a:r>
                  <a:endParaRPr lang="en-US" altLang="zh-CN" sz="2000" dirty="0">
                    <a:solidFill>
                      <a:srgbClr val="FF0000"/>
                    </a:solidFill>
                  </a:endParaRPr>
                </a:p>
              </p:txBody>
            </p:sp>
          </p:grpSp>
          <p:sp>
            <p:nvSpPr>
              <p:cNvPr id="7" name="Text Box 41"/>
              <p:cNvSpPr txBox="1">
                <a:spLocks noChangeArrowheads="1"/>
              </p:cNvSpPr>
              <p:nvPr/>
            </p:nvSpPr>
            <p:spPr bwMode="auto">
              <a:xfrm>
                <a:off x="1860" y="2016"/>
                <a:ext cx="177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000" dirty="0">
                    <a:solidFill>
                      <a:srgbClr val="063DE8"/>
                    </a:solidFill>
                    <a:latin typeface="宋体" panose="02010600030101010101" pitchFamily="2" charset="-122"/>
                  </a:rPr>
                  <a:t>   </a:t>
                </a:r>
                <a:r>
                  <a:rPr lang="en-US" altLang="zh-CN" sz="2000" dirty="0">
                    <a:solidFill>
                      <a:srgbClr val="063DE8"/>
                    </a:solidFill>
                  </a:rPr>
                  <a:t>“</a:t>
                </a:r>
                <a:r>
                  <a:rPr lang="zh-CN" altLang="en-US" sz="2000" dirty="0">
                    <a:solidFill>
                      <a:srgbClr val="063DE8"/>
                    </a:solidFill>
                    <a:latin typeface="宋体" panose="02010600030101010101" pitchFamily="2" charset="-122"/>
                  </a:rPr>
                  <a:t>或</a:t>
                </a:r>
                <a:r>
                  <a:rPr lang="zh-CN" altLang="en-US" sz="2000" dirty="0">
                    <a:solidFill>
                      <a:srgbClr val="063DE8"/>
                    </a:solidFill>
                  </a:rPr>
                  <a:t>”</a:t>
                </a:r>
                <a:r>
                  <a:rPr lang="zh-CN" altLang="en-US" sz="2000" dirty="0">
                    <a:solidFill>
                      <a:srgbClr val="063DE8"/>
                    </a:solidFill>
                    <a:latin typeface="宋体" panose="02010600030101010101" pitchFamily="2" charset="-122"/>
                  </a:rPr>
                  <a:t>运算表 </a:t>
                </a:r>
                <a:endParaRPr lang="zh-CN" altLang="en-US" sz="2000" dirty="0">
                  <a:solidFill>
                    <a:srgbClr val="063DE8"/>
                  </a:solidFill>
                  <a:latin typeface="宋体" panose="02010600030101010101" pitchFamily="2" charset="-122"/>
                </a:endParaRPr>
              </a:p>
            </p:txBody>
          </p:sp>
        </p:grpSp>
        <p:sp>
          <p:nvSpPr>
            <p:cNvPr id="28" name="Text Box 13"/>
            <p:cNvSpPr txBox="1">
              <a:spLocks noChangeArrowheads="1"/>
            </p:cNvSpPr>
            <p:nvPr/>
          </p:nvSpPr>
          <p:spPr bwMode="auto">
            <a:xfrm>
              <a:off x="-841811" y="4964155"/>
              <a:ext cx="4861550" cy="141577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00000"/>
                </a:lnSpc>
                <a:spcBef>
                  <a:spcPct val="10000"/>
                </a:spcBef>
                <a:buClrTx/>
                <a:buSz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或”运算的运算法则：</a:t>
              </a:r>
              <a:endParaRPr lang="zh-CN" altLang="en-US" sz="2000" b="0" dirty="0">
                <a:solidFill>
                  <a:srgbClr val="000000"/>
                </a:solidFill>
                <a:latin typeface="微软雅黑" panose="020B0503020204020204" pitchFamily="34" charset="-122"/>
                <a:ea typeface="微软雅黑" panose="020B0503020204020204" pitchFamily="34" charset="-122"/>
              </a:endParaRPr>
            </a:p>
            <a:p>
              <a:pPr eaLnBrk="1" hangingPunct="1">
                <a:lnSpc>
                  <a:spcPct val="100000"/>
                </a:lnSpc>
                <a:spcBef>
                  <a:spcPct val="10000"/>
                </a:spcBef>
                <a:buClrTx/>
                <a:buSzTx/>
                <a:buFontTx/>
                <a:buNone/>
              </a:pPr>
              <a:r>
                <a:rPr lang="zh-CN" altLang="en-US" sz="2000" b="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 </a:t>
              </a:r>
              <a:r>
                <a:rPr lang="en-US" altLang="zh-CN" sz="2000" dirty="0">
                  <a:solidFill>
                    <a:srgbClr val="063DE8"/>
                  </a:solidFill>
                  <a:latin typeface="微软雅黑" panose="020B0503020204020204" pitchFamily="34" charset="-122"/>
                  <a:ea typeface="微软雅黑" panose="020B0503020204020204" pitchFamily="34" charset="-122"/>
                </a:rPr>
                <a:t>0 + 0 = 0        1 + 0 = 1</a:t>
              </a:r>
              <a:endParaRPr lang="en-US" altLang="zh-CN" sz="2000" b="0" dirty="0">
                <a:solidFill>
                  <a:srgbClr val="063DE8"/>
                </a:solidFill>
                <a:latin typeface="微软雅黑" panose="020B0503020204020204" pitchFamily="34" charset="-122"/>
                <a:ea typeface="微软雅黑" panose="020B0503020204020204" pitchFamily="34" charset="-122"/>
              </a:endParaRPr>
            </a:p>
            <a:p>
              <a:pPr eaLnBrk="1" hangingPunct="1">
                <a:lnSpc>
                  <a:spcPct val="100000"/>
                </a:lnSpc>
                <a:spcBef>
                  <a:spcPct val="10000"/>
                </a:spcBef>
                <a:buClrTx/>
                <a:buSzTx/>
                <a:buFontTx/>
                <a:buNone/>
              </a:pPr>
              <a:r>
                <a:rPr lang="en-US" altLang="zh-CN" sz="2000" dirty="0">
                  <a:solidFill>
                    <a:srgbClr val="063DE8"/>
                  </a:solidFill>
                  <a:latin typeface="微软雅黑" panose="020B0503020204020204" pitchFamily="34" charset="-122"/>
                  <a:ea typeface="微软雅黑" panose="020B0503020204020204" pitchFamily="34" charset="-122"/>
                </a:rPr>
                <a:t>        0 + 1 = 1        1 + 1 = 1</a:t>
              </a:r>
              <a:r>
                <a:rPr lang="en-US" altLang="zh-CN" sz="2000" b="0" dirty="0">
                  <a:solidFill>
                    <a:srgbClr val="063DE8"/>
                  </a:solidFill>
                  <a:latin typeface="微软雅黑" panose="020B0503020204020204" pitchFamily="34" charset="-122"/>
                  <a:ea typeface="微软雅黑" panose="020B0503020204020204" pitchFamily="34" charset="-122"/>
                </a:rPr>
                <a:t> </a:t>
              </a:r>
              <a:endParaRPr lang="en-US" altLang="zh-CN" sz="2000" b="0" dirty="0">
                <a:solidFill>
                  <a:srgbClr val="063DE8"/>
                </a:solidFill>
                <a:latin typeface="微软雅黑" panose="020B0503020204020204" pitchFamily="34" charset="-122"/>
                <a:ea typeface="微软雅黑" panose="020B0503020204020204" pitchFamily="34" charset="-122"/>
              </a:endParaRPr>
            </a:p>
            <a:p>
              <a:pPr eaLnBrk="1" hangingPunct="1">
                <a:lnSpc>
                  <a:spcPct val="100000"/>
                </a:lnSpc>
                <a:spcBef>
                  <a:spcPct val="10000"/>
                </a:spcBef>
                <a:buClrTx/>
                <a:buSzTx/>
                <a:buFontTx/>
                <a:buNone/>
              </a:pPr>
              <a:r>
                <a:rPr lang="zh-CN" altLang="en-US" sz="2000" b="0" dirty="0">
                  <a:solidFill>
                    <a:srgbClr val="000000"/>
                  </a:solidFill>
                  <a:latin typeface="微软雅黑" panose="020B0503020204020204" pitchFamily="34" charset="-122"/>
                  <a:ea typeface="微软雅黑" panose="020B0503020204020204" pitchFamily="34" charset="-122"/>
                </a:rPr>
                <a:t>实现“或”运算的逻辑电路称为</a:t>
              </a:r>
              <a:r>
                <a:rPr lang="zh-CN" altLang="en-US" sz="2000" dirty="0">
                  <a:solidFill>
                    <a:srgbClr val="FF0000"/>
                  </a:solidFill>
                  <a:latin typeface="微软雅黑" panose="020B0503020204020204" pitchFamily="34" charset="-122"/>
                  <a:ea typeface="微软雅黑" panose="020B0503020204020204" pitchFamily="34" charset="-122"/>
                </a:rPr>
                <a:t>“或”门</a:t>
              </a:r>
              <a:r>
                <a:rPr lang="zh-CN" altLang="en-US" sz="2000" b="0" dirty="0">
                  <a:solidFill>
                    <a:srgbClr val="000000"/>
                  </a:solidFill>
                  <a:latin typeface="微软雅黑" panose="020B0503020204020204" pitchFamily="34" charset="-122"/>
                  <a:ea typeface="微软雅黑" panose="020B0503020204020204" pitchFamily="34" charset="-122"/>
                </a:rPr>
                <a:t>。 </a:t>
              </a:r>
              <a:endParaRPr lang="zh-CN" altLang="en-US" sz="2000" b="0" dirty="0">
                <a:solidFill>
                  <a:srgbClr val="000000"/>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1019436" y="2556970"/>
            <a:ext cx="10153128" cy="1874721"/>
            <a:chOff x="682053" y="2778415"/>
            <a:chExt cx="8210427" cy="1874721"/>
          </a:xfrm>
        </p:grpSpPr>
        <p:grpSp>
          <p:nvGrpSpPr>
            <p:cNvPr id="55" name="组合 54"/>
            <p:cNvGrpSpPr/>
            <p:nvPr/>
          </p:nvGrpSpPr>
          <p:grpSpPr>
            <a:xfrm>
              <a:off x="682053" y="2778415"/>
              <a:ext cx="8210427" cy="1874721"/>
              <a:chOff x="682053" y="2775907"/>
              <a:chExt cx="8210427" cy="1874721"/>
            </a:xfrm>
          </p:grpSpPr>
          <p:sp>
            <p:nvSpPr>
              <p:cNvPr id="54" name="矩形 53"/>
              <p:cNvSpPr/>
              <p:nvPr/>
            </p:nvSpPr>
            <p:spPr bwMode="auto">
              <a:xfrm>
                <a:off x="682053" y="2775907"/>
                <a:ext cx="8210427" cy="1874721"/>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pSp>
            <p:nvGrpSpPr>
              <p:cNvPr id="30" name="Group 145"/>
              <p:cNvGrpSpPr/>
              <p:nvPr/>
            </p:nvGrpSpPr>
            <p:grpSpPr bwMode="auto">
              <a:xfrm>
                <a:off x="6429990" y="2839512"/>
                <a:ext cx="2136775" cy="1669608"/>
                <a:chOff x="491" y="1324"/>
                <a:chExt cx="1346" cy="1131"/>
              </a:xfrm>
            </p:grpSpPr>
            <p:sp>
              <p:nvSpPr>
                <p:cNvPr id="31" name="AutoShape 65"/>
                <p:cNvSpPr>
                  <a:spLocks noChangeArrowheads="1"/>
                </p:cNvSpPr>
                <p:nvPr/>
              </p:nvSpPr>
              <p:spPr bwMode="auto">
                <a:xfrm>
                  <a:off x="1624" y="1996"/>
                  <a:ext cx="213" cy="219"/>
                </a:xfrm>
                <a:prstGeom prst="flowChartSummingJunction">
                  <a:avLst/>
                </a:prstGeom>
                <a:solidFill>
                  <a:srgbClr val="FFFFFF"/>
                </a:solidFill>
                <a:ln w="19050">
                  <a:solidFill>
                    <a:srgbClr val="993300"/>
                  </a:solidFill>
                  <a:round/>
                </a:ln>
              </p:spPr>
              <p:txBody>
                <a:bodyPr/>
                <a:lstStyle/>
                <a:p>
                  <a:pPr eaLnBrk="1" hangingPunct="1">
                    <a:lnSpc>
                      <a:spcPct val="100000"/>
                    </a:lnSpc>
                    <a:spcBef>
                      <a:spcPct val="0"/>
                    </a:spcBef>
                    <a:buClrTx/>
                    <a:buSzTx/>
                    <a:buFontTx/>
                    <a:buNone/>
                  </a:pPr>
                  <a:endParaRPr kumimoji="1" lang="zh-CN" altLang="en-US">
                    <a:solidFill>
                      <a:srgbClr val="000000"/>
                    </a:solidFill>
                    <a:latin typeface="Arial" panose="020B0604020202020204" pitchFamily="34" charset="0"/>
                  </a:endParaRPr>
                </a:p>
              </p:txBody>
            </p:sp>
            <p:sp>
              <p:nvSpPr>
                <p:cNvPr id="32" name="Line 66"/>
                <p:cNvSpPr>
                  <a:spLocks noChangeShapeType="1"/>
                </p:cNvSpPr>
                <p:nvPr/>
              </p:nvSpPr>
              <p:spPr bwMode="auto">
                <a:xfrm>
                  <a:off x="560" y="2211"/>
                  <a:ext cx="135" cy="0"/>
                </a:xfrm>
                <a:prstGeom prst="line">
                  <a:avLst/>
                </a:prstGeom>
                <a:noFill/>
                <a:ln w="28575">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3" name="Line 67"/>
                <p:cNvSpPr>
                  <a:spLocks noChangeShapeType="1"/>
                </p:cNvSpPr>
                <p:nvPr/>
              </p:nvSpPr>
              <p:spPr bwMode="auto">
                <a:xfrm>
                  <a:off x="491" y="2149"/>
                  <a:ext cx="272" cy="0"/>
                </a:xfrm>
                <a:prstGeom prst="line">
                  <a:avLst/>
                </a:prstGeom>
                <a:noFill/>
                <a:ln w="28575">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4" name="Line 68"/>
                <p:cNvSpPr>
                  <a:spLocks noChangeShapeType="1"/>
                </p:cNvSpPr>
                <p:nvPr/>
              </p:nvSpPr>
              <p:spPr bwMode="auto">
                <a:xfrm>
                  <a:off x="1171" y="1902"/>
                  <a:ext cx="135"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5" name="Line 69"/>
                <p:cNvSpPr>
                  <a:spLocks noChangeShapeType="1"/>
                </p:cNvSpPr>
                <p:nvPr/>
              </p:nvSpPr>
              <p:spPr bwMode="auto">
                <a:xfrm>
                  <a:off x="626" y="1729"/>
                  <a:ext cx="272"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6" name="Line 70"/>
                <p:cNvSpPr>
                  <a:spLocks noChangeShapeType="1"/>
                </p:cNvSpPr>
                <p:nvPr/>
              </p:nvSpPr>
              <p:spPr bwMode="auto">
                <a:xfrm>
                  <a:off x="1306" y="1729"/>
                  <a:ext cx="407"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7" name="Line 71"/>
                <p:cNvSpPr>
                  <a:spLocks noChangeShapeType="1"/>
                </p:cNvSpPr>
                <p:nvPr/>
              </p:nvSpPr>
              <p:spPr bwMode="auto">
                <a:xfrm>
                  <a:off x="1713" y="1729"/>
                  <a:ext cx="0" cy="263"/>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8" name="Line 72"/>
                <p:cNvSpPr>
                  <a:spLocks noChangeShapeType="1"/>
                </p:cNvSpPr>
                <p:nvPr/>
              </p:nvSpPr>
              <p:spPr bwMode="auto">
                <a:xfrm>
                  <a:off x="1725" y="2213"/>
                  <a:ext cx="0" cy="242"/>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9" name="Line 73"/>
                <p:cNvSpPr>
                  <a:spLocks noChangeShapeType="1"/>
                </p:cNvSpPr>
                <p:nvPr/>
              </p:nvSpPr>
              <p:spPr bwMode="auto">
                <a:xfrm flipH="1">
                  <a:off x="626" y="2453"/>
                  <a:ext cx="1087"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0" name="Line 74"/>
                <p:cNvSpPr>
                  <a:spLocks noChangeShapeType="1"/>
                </p:cNvSpPr>
                <p:nvPr/>
              </p:nvSpPr>
              <p:spPr bwMode="auto">
                <a:xfrm flipV="1">
                  <a:off x="626" y="2211"/>
                  <a:ext cx="0" cy="242"/>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1" name="Line 75"/>
                <p:cNvSpPr>
                  <a:spLocks noChangeShapeType="1"/>
                </p:cNvSpPr>
                <p:nvPr/>
              </p:nvSpPr>
              <p:spPr bwMode="auto">
                <a:xfrm>
                  <a:off x="626" y="1732"/>
                  <a:ext cx="0" cy="407"/>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2" name="Line 76"/>
                <p:cNvSpPr>
                  <a:spLocks noChangeShapeType="1"/>
                </p:cNvSpPr>
                <p:nvPr/>
              </p:nvSpPr>
              <p:spPr bwMode="auto">
                <a:xfrm>
                  <a:off x="898" y="1547"/>
                  <a:ext cx="0" cy="36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3" name="Line 77"/>
                <p:cNvSpPr>
                  <a:spLocks noChangeShapeType="1"/>
                </p:cNvSpPr>
                <p:nvPr/>
              </p:nvSpPr>
              <p:spPr bwMode="auto">
                <a:xfrm>
                  <a:off x="1306" y="1547"/>
                  <a:ext cx="0" cy="36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4" name="Line 78"/>
                <p:cNvSpPr>
                  <a:spLocks noChangeShapeType="1"/>
                </p:cNvSpPr>
                <p:nvPr/>
              </p:nvSpPr>
              <p:spPr bwMode="auto">
                <a:xfrm>
                  <a:off x="1170" y="1539"/>
                  <a:ext cx="136"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5" name="Line 79"/>
                <p:cNvSpPr>
                  <a:spLocks noChangeShapeType="1"/>
                </p:cNvSpPr>
                <p:nvPr/>
              </p:nvSpPr>
              <p:spPr bwMode="auto">
                <a:xfrm>
                  <a:off x="898" y="1547"/>
                  <a:ext cx="135"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6" name="Line 80"/>
                <p:cNvSpPr>
                  <a:spLocks noChangeShapeType="1"/>
                </p:cNvSpPr>
                <p:nvPr/>
              </p:nvSpPr>
              <p:spPr bwMode="auto">
                <a:xfrm flipV="1">
                  <a:off x="1033" y="1414"/>
                  <a:ext cx="136" cy="121"/>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7" name="Line 81"/>
                <p:cNvSpPr>
                  <a:spLocks noChangeShapeType="1"/>
                </p:cNvSpPr>
                <p:nvPr/>
              </p:nvSpPr>
              <p:spPr bwMode="auto">
                <a:xfrm>
                  <a:off x="898" y="1903"/>
                  <a:ext cx="135"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8" name="Line 82"/>
                <p:cNvSpPr>
                  <a:spLocks noChangeShapeType="1"/>
                </p:cNvSpPr>
                <p:nvPr/>
              </p:nvSpPr>
              <p:spPr bwMode="auto">
                <a:xfrm flipV="1">
                  <a:off x="1033" y="1776"/>
                  <a:ext cx="136" cy="12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49" name="Oval 83"/>
                <p:cNvSpPr>
                  <a:spLocks noChangeArrowheads="1"/>
                </p:cNvSpPr>
                <p:nvPr/>
              </p:nvSpPr>
              <p:spPr bwMode="auto">
                <a:xfrm>
                  <a:off x="1284" y="1708"/>
                  <a:ext cx="43" cy="44"/>
                </a:xfrm>
                <a:prstGeom prst="ellipse">
                  <a:avLst/>
                </a:prstGeom>
                <a:solidFill>
                  <a:srgbClr val="000000"/>
                </a:solid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50" name="Oval 84"/>
                <p:cNvSpPr>
                  <a:spLocks noChangeArrowheads="1"/>
                </p:cNvSpPr>
                <p:nvPr/>
              </p:nvSpPr>
              <p:spPr bwMode="auto">
                <a:xfrm>
                  <a:off x="876" y="1704"/>
                  <a:ext cx="42" cy="44"/>
                </a:xfrm>
                <a:prstGeom prst="ellipse">
                  <a:avLst/>
                </a:prstGeom>
                <a:solidFill>
                  <a:srgbClr val="000000"/>
                </a:solid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51" name="Text Box 85"/>
                <p:cNvSpPr txBox="1">
                  <a:spLocks noChangeArrowheads="1"/>
                </p:cNvSpPr>
                <p:nvPr/>
              </p:nvSpPr>
              <p:spPr bwMode="auto">
                <a:xfrm>
                  <a:off x="559" y="1929"/>
                  <a:ext cx="407" cy="420"/>
                </a:xfrm>
                <a:prstGeom prst="rect">
                  <a:avLst/>
                </a:prstGeom>
                <a:noFill/>
                <a:ln w="19050">
                  <a:noFill/>
                  <a:miter lim="800000"/>
                </a:ln>
              </p:spPr>
              <p:txBody>
                <a:bodyPr/>
                <a:lstStyle/>
                <a:p>
                  <a:pPr algn="ctr" eaLnBrk="1" hangingPunct="1">
                    <a:lnSpc>
                      <a:spcPct val="100000"/>
                    </a:lnSpc>
                    <a:spcBef>
                      <a:spcPct val="0"/>
                    </a:spcBef>
                    <a:buClrTx/>
                    <a:buSzTx/>
                    <a:buFontTx/>
                    <a:buNone/>
                  </a:pPr>
                  <a:r>
                    <a:rPr lang="zh-CN" altLang="en-US" sz="1400" dirty="0">
                      <a:solidFill>
                        <a:srgbClr val="000000"/>
                      </a:solidFill>
                      <a:latin typeface="Times New Roman" panose="02020603050405020304" pitchFamily="18" charset="0"/>
                    </a:rPr>
                    <a:t>＋</a:t>
                  </a:r>
                  <a:endParaRPr lang="zh-CN" altLang="en-US" sz="1400" dirty="0">
                    <a:solidFill>
                      <a:srgbClr val="000000"/>
                    </a:solidFill>
                    <a:latin typeface="Times New Roman" panose="02020603050405020304" pitchFamily="18" charset="0"/>
                  </a:endParaRPr>
                </a:p>
                <a:p>
                  <a:pPr algn="ctr" eaLnBrk="1" hangingPunct="1">
                    <a:lnSpc>
                      <a:spcPct val="100000"/>
                    </a:lnSpc>
                    <a:spcBef>
                      <a:spcPct val="0"/>
                    </a:spcBef>
                    <a:buClrTx/>
                    <a:buSzTx/>
                    <a:buFontTx/>
                    <a:buNone/>
                  </a:pPr>
                  <a:endParaRPr lang="zh-CN" altLang="en-US" sz="1400" dirty="0">
                    <a:solidFill>
                      <a:srgbClr val="000000"/>
                    </a:solidFill>
                    <a:latin typeface="Times New Roman" panose="02020603050405020304" pitchFamily="18" charset="0"/>
                  </a:endParaRPr>
                </a:p>
                <a:p>
                  <a:pPr eaLnBrk="1" hangingPunct="1">
                    <a:lnSpc>
                      <a:spcPct val="100000"/>
                    </a:lnSpc>
                    <a:spcBef>
                      <a:spcPct val="0"/>
                    </a:spcBef>
                    <a:buClrTx/>
                    <a:buSzTx/>
                    <a:buFontTx/>
                    <a:buNone/>
                  </a:pPr>
                  <a:r>
                    <a:rPr lang="zh-CN" altLang="en-US" sz="1400" i="1" dirty="0">
                      <a:solidFill>
                        <a:srgbClr val="000000"/>
                      </a:solidFill>
                      <a:latin typeface="Times New Roman" panose="02020603050405020304" pitchFamily="18" charset="0"/>
                    </a:rPr>
                    <a:t>  －</a:t>
                  </a:r>
                  <a:endParaRPr lang="zh-CN" altLang="en-US" sz="1400" i="1" dirty="0">
                    <a:solidFill>
                      <a:srgbClr val="000000"/>
                    </a:solidFill>
                    <a:latin typeface="Times New Roman" panose="02020603050405020304" pitchFamily="18" charset="0"/>
                  </a:endParaRPr>
                </a:p>
              </p:txBody>
            </p:sp>
            <p:sp>
              <p:nvSpPr>
                <p:cNvPr id="52" name="Text Box 86"/>
                <p:cNvSpPr txBox="1">
                  <a:spLocks noChangeArrowheads="1"/>
                </p:cNvSpPr>
                <p:nvPr/>
              </p:nvSpPr>
              <p:spPr bwMode="auto">
                <a:xfrm>
                  <a:off x="1403" y="1996"/>
                  <a:ext cx="243" cy="302"/>
                </a:xfrm>
                <a:prstGeom prst="rect">
                  <a:avLst/>
                </a:prstGeom>
                <a:noFill/>
                <a:ln w="19050">
                  <a:noFill/>
                  <a:miter lim="800000"/>
                </a:ln>
              </p:spPr>
              <p:txBody>
                <a:bodyPr/>
                <a:lstStyle/>
                <a:p>
                  <a:pPr eaLnBrk="1" hangingPunct="1">
                    <a:lnSpc>
                      <a:spcPct val="100000"/>
                    </a:lnSpc>
                    <a:spcBef>
                      <a:spcPct val="0"/>
                    </a:spcBef>
                    <a:buClrTx/>
                    <a:buSzTx/>
                    <a:buFontTx/>
                    <a:buNone/>
                  </a:pPr>
                  <a:r>
                    <a:rPr lang="en-US" altLang="zh-CN" sz="1400" i="1">
                      <a:solidFill>
                        <a:srgbClr val="000000"/>
                      </a:solidFill>
                      <a:latin typeface="Times New Roman" panose="02020603050405020304" pitchFamily="18" charset="0"/>
                    </a:rPr>
                    <a:t>P</a:t>
                  </a:r>
                  <a:endParaRPr lang="en-US" altLang="zh-CN" sz="1400" i="1">
                    <a:solidFill>
                      <a:srgbClr val="000000"/>
                    </a:solidFill>
                    <a:latin typeface="Times New Roman" panose="02020603050405020304" pitchFamily="18" charset="0"/>
                  </a:endParaRPr>
                </a:p>
              </p:txBody>
            </p:sp>
            <p:sp>
              <p:nvSpPr>
                <p:cNvPr id="53" name="Text Box 87"/>
                <p:cNvSpPr txBox="1">
                  <a:spLocks noChangeArrowheads="1"/>
                </p:cNvSpPr>
                <p:nvPr/>
              </p:nvSpPr>
              <p:spPr bwMode="auto">
                <a:xfrm>
                  <a:off x="1152" y="1324"/>
                  <a:ext cx="359" cy="528"/>
                </a:xfrm>
                <a:prstGeom prst="rect">
                  <a:avLst/>
                </a:prstGeom>
                <a:noFill/>
                <a:ln w="19050">
                  <a:noFill/>
                  <a:miter lim="800000"/>
                </a:ln>
              </p:spPr>
              <p:txBody>
                <a:bodyPr/>
                <a:lstStyle/>
                <a:p>
                  <a:pPr eaLnBrk="1" hangingPunct="1">
                    <a:lnSpc>
                      <a:spcPct val="100000"/>
                    </a:lnSpc>
                    <a:spcBef>
                      <a:spcPct val="0"/>
                    </a:spcBef>
                    <a:buClrTx/>
                    <a:buSzTx/>
                    <a:buFontTx/>
                    <a:buNone/>
                  </a:pPr>
                  <a:r>
                    <a:rPr lang="en-US" altLang="zh-CN" sz="1400" i="1">
                      <a:solidFill>
                        <a:srgbClr val="000000"/>
                      </a:solidFill>
                      <a:latin typeface="Times New Roman" panose="02020603050405020304" pitchFamily="18" charset="0"/>
                    </a:rPr>
                    <a:t>A</a:t>
                  </a:r>
                  <a:endParaRPr lang="en-US" altLang="zh-CN" sz="1400" i="1">
                    <a:solidFill>
                      <a:srgbClr val="000000"/>
                    </a:solidFill>
                    <a:latin typeface="Times New Roman" panose="02020603050405020304" pitchFamily="18" charset="0"/>
                  </a:endParaRPr>
                </a:p>
                <a:p>
                  <a:pPr eaLnBrk="1" hangingPunct="1">
                    <a:lnSpc>
                      <a:spcPct val="100000"/>
                    </a:lnSpc>
                    <a:spcBef>
                      <a:spcPct val="0"/>
                    </a:spcBef>
                    <a:buClrTx/>
                    <a:buSzTx/>
                    <a:buFontTx/>
                    <a:buNone/>
                  </a:pPr>
                  <a:endParaRPr lang="en-US" altLang="zh-CN" sz="1400">
                    <a:solidFill>
                      <a:srgbClr val="000000"/>
                    </a:solidFill>
                    <a:latin typeface="Times New Roman" panose="02020603050405020304" pitchFamily="18" charset="0"/>
                  </a:endParaRPr>
                </a:p>
                <a:p>
                  <a:pPr eaLnBrk="1" hangingPunct="1">
                    <a:lnSpc>
                      <a:spcPct val="100000"/>
                    </a:lnSpc>
                    <a:spcBef>
                      <a:spcPct val="0"/>
                    </a:spcBef>
                    <a:buClrTx/>
                    <a:buSzTx/>
                    <a:buFontTx/>
                    <a:buNone/>
                  </a:pPr>
                  <a:r>
                    <a:rPr lang="en-US" altLang="zh-CN" sz="1400" i="1">
                      <a:solidFill>
                        <a:srgbClr val="000000"/>
                      </a:solidFill>
                      <a:latin typeface="Times New Roman" panose="02020603050405020304" pitchFamily="18" charset="0"/>
                    </a:rPr>
                    <a:t>B</a:t>
                  </a:r>
                  <a:endParaRPr lang="en-US" altLang="zh-CN" sz="1400" i="1">
                    <a:solidFill>
                      <a:srgbClr val="000000"/>
                    </a:solidFill>
                    <a:latin typeface="Times New Roman" panose="02020603050405020304" pitchFamily="18" charset="0"/>
                  </a:endParaRPr>
                </a:p>
              </p:txBody>
            </p:sp>
          </p:grpSp>
          <p:sp>
            <p:nvSpPr>
              <p:cNvPr id="4" name="矩形 3"/>
              <p:cNvSpPr/>
              <p:nvPr/>
            </p:nvSpPr>
            <p:spPr>
              <a:xfrm>
                <a:off x="1056599" y="3343190"/>
                <a:ext cx="4869157" cy="794320"/>
              </a:xfrm>
              <a:prstGeom prst="rect">
                <a:avLst/>
              </a:prstGeom>
            </p:spPr>
            <p:txBody>
              <a:bodyPr wrap="square">
                <a:spAutoFit/>
              </a:bodyPr>
              <a:lstStyle/>
              <a:p>
                <a:pPr eaLnBrk="1" hangingPunct="1">
                  <a:lnSpc>
                    <a:spcPct val="120000"/>
                  </a:lnSpc>
                  <a:spcBef>
                    <a:spcPct val="0"/>
                  </a:spcBef>
                  <a:buClrTx/>
                  <a:buSzTx/>
                  <a:buFontTx/>
                  <a:buNone/>
                </a:pPr>
                <a:r>
                  <a:rPr kumimoji="1" lang="zh-CN" altLang="en-US" sz="2000" b="0" dirty="0">
                    <a:solidFill>
                      <a:srgbClr val="000000"/>
                    </a:solidFill>
                  </a:rPr>
                  <a:t>输入条件（</a:t>
                </a:r>
                <a:r>
                  <a:rPr kumimoji="1" lang="en-US" altLang="zh-CN" sz="2000" b="0" i="1" dirty="0">
                    <a:solidFill>
                      <a:srgbClr val="000000"/>
                    </a:solidFill>
                  </a:rPr>
                  <a:t>A</a:t>
                </a:r>
                <a:r>
                  <a:rPr kumimoji="1" lang="zh-CN" altLang="en-US" sz="2000" b="0" dirty="0">
                    <a:solidFill>
                      <a:srgbClr val="000000"/>
                    </a:solidFill>
                  </a:rPr>
                  <a:t>、</a:t>
                </a:r>
                <a:r>
                  <a:rPr kumimoji="1" lang="en-US" altLang="zh-CN" sz="2000" b="0" i="1" dirty="0">
                    <a:solidFill>
                      <a:srgbClr val="000000"/>
                    </a:solidFill>
                  </a:rPr>
                  <a:t>B</a:t>
                </a:r>
                <a:r>
                  <a:rPr kumimoji="1" lang="zh-CN" altLang="en-US" sz="2000" b="0" dirty="0">
                    <a:solidFill>
                      <a:srgbClr val="000000"/>
                    </a:solidFill>
                  </a:rPr>
                  <a:t>）：闭合</a:t>
                </a:r>
                <a:r>
                  <a:rPr kumimoji="1" lang="en-US" altLang="zh-CN" sz="2000" b="0" dirty="0">
                    <a:solidFill>
                      <a:srgbClr val="000000"/>
                    </a:solidFill>
                  </a:rPr>
                  <a:t> -- “1”, </a:t>
                </a:r>
                <a:r>
                  <a:rPr kumimoji="1" lang="zh-CN" altLang="en-US" sz="2000" b="0" dirty="0">
                    <a:solidFill>
                      <a:srgbClr val="000000"/>
                    </a:solidFill>
                  </a:rPr>
                  <a:t>断开 </a:t>
                </a:r>
                <a:r>
                  <a:rPr kumimoji="1" lang="en-US" altLang="zh-CN" sz="2000" b="0" dirty="0">
                    <a:solidFill>
                      <a:srgbClr val="000000"/>
                    </a:solidFill>
                  </a:rPr>
                  <a:t>– “0”</a:t>
                </a:r>
                <a:endParaRPr kumimoji="1" lang="en-US" altLang="zh-CN" sz="2000" b="0" dirty="0">
                  <a:solidFill>
                    <a:srgbClr val="000000"/>
                  </a:solidFill>
                </a:endParaRPr>
              </a:p>
              <a:p>
                <a:pPr eaLnBrk="1" hangingPunct="1">
                  <a:lnSpc>
                    <a:spcPct val="120000"/>
                  </a:lnSpc>
                  <a:spcBef>
                    <a:spcPct val="0"/>
                  </a:spcBef>
                  <a:buClrTx/>
                  <a:buSzTx/>
                  <a:buFontTx/>
                  <a:buNone/>
                </a:pPr>
                <a:r>
                  <a:rPr kumimoji="1" lang="zh-CN" altLang="en-US" sz="2000" b="0" dirty="0">
                    <a:solidFill>
                      <a:srgbClr val="000000"/>
                    </a:solidFill>
                  </a:rPr>
                  <a:t>输出结果（ 灯 </a:t>
                </a:r>
                <a:r>
                  <a:rPr kumimoji="1" lang="en-US" altLang="zh-CN" sz="2000" b="0" dirty="0">
                    <a:solidFill>
                      <a:srgbClr val="000000"/>
                    </a:solidFill>
                  </a:rPr>
                  <a:t>P</a:t>
                </a:r>
                <a:r>
                  <a:rPr kumimoji="1" lang="zh-CN" altLang="en-US" sz="2000" b="0" dirty="0">
                    <a:solidFill>
                      <a:srgbClr val="000000"/>
                    </a:solidFill>
                  </a:rPr>
                  <a:t>）： 亮    </a:t>
                </a:r>
                <a:r>
                  <a:rPr kumimoji="1" lang="en-US" altLang="zh-CN" sz="2000" b="0" dirty="0">
                    <a:solidFill>
                      <a:srgbClr val="000000"/>
                    </a:solidFill>
                  </a:rPr>
                  <a:t>--  “1”,   </a:t>
                </a:r>
                <a:r>
                  <a:rPr kumimoji="1" lang="zh-CN" altLang="en-US" sz="2000" b="0" dirty="0">
                    <a:solidFill>
                      <a:srgbClr val="000000"/>
                    </a:solidFill>
                  </a:rPr>
                  <a:t>灭 </a:t>
                </a:r>
                <a:r>
                  <a:rPr kumimoji="1" lang="en-US" altLang="zh-CN" sz="2000" b="0" dirty="0">
                    <a:solidFill>
                      <a:srgbClr val="000000"/>
                    </a:solidFill>
                  </a:rPr>
                  <a:t>-- “0”</a:t>
                </a:r>
                <a:endParaRPr lang="zh-CN" altLang="en-US" sz="1400" b="0" dirty="0">
                  <a:solidFill>
                    <a:srgbClr val="000000"/>
                  </a:solidFill>
                </a:endParaRPr>
              </a:p>
            </p:txBody>
          </p:sp>
        </p:grpSp>
        <p:sp>
          <p:nvSpPr>
            <p:cNvPr id="56" name="文本框 55"/>
            <p:cNvSpPr txBox="1"/>
            <p:nvPr/>
          </p:nvSpPr>
          <p:spPr>
            <a:xfrm>
              <a:off x="717387" y="2902607"/>
              <a:ext cx="1262325" cy="369332"/>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dirty="0">
                  <a:solidFill>
                    <a:srgbClr val="063DE8"/>
                  </a:solidFill>
                </a:rPr>
                <a:t>概念模型</a:t>
              </a:r>
              <a:endParaRPr lang="zh-CN" altLang="en-US" sz="2400" dirty="0">
                <a:solidFill>
                  <a:srgbClr val="063DE8"/>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par>
                                <p:cTn id="8" presetID="16" presetClass="entr" presetSubtype="21"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barn(inVertical)">
                                      <p:cBhvr>
                                        <p:cTn id="1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dirty="0">
                <a:latin typeface="+mj-ea"/>
              </a:rPr>
              <a:t>逻辑代数的基本概念</a:t>
            </a:r>
            <a:endParaRPr lang="zh-CN" altLang="en-US" dirty="0"/>
          </a:p>
        </p:txBody>
      </p:sp>
      <p:sp>
        <p:nvSpPr>
          <p:cNvPr id="3" name="内容占位符 2"/>
          <p:cNvSpPr>
            <a:spLocks noGrp="1"/>
          </p:cNvSpPr>
          <p:nvPr>
            <p:ph idx="1"/>
          </p:nvPr>
        </p:nvSpPr>
        <p:spPr>
          <a:xfrm>
            <a:off x="612000" y="900000"/>
            <a:ext cx="10812592" cy="1563120"/>
          </a:xfrm>
        </p:spPr>
        <p:txBody>
          <a:bodyPr/>
          <a:lstStyle/>
          <a:p>
            <a:pPr marL="457200" indent="-457200">
              <a:lnSpc>
                <a:spcPct val="120000"/>
              </a:lnSpc>
              <a:buFont typeface="+mj-lt"/>
              <a:buAutoNum type="arabicPeriod" startAt="3"/>
            </a:pPr>
            <a:r>
              <a:rPr lang="zh-CN" altLang="en-US" dirty="0"/>
              <a:t>“非”运算（否定）：</a:t>
            </a:r>
            <a:r>
              <a:rPr lang="zh-CN" altLang="en-US" sz="2000" b="0" dirty="0"/>
              <a:t>如果某一事件的发生取决于条件的否定，即事件与事件发生的条件构成矛盾，这种因果关系称为“非”逻辑。</a:t>
            </a:r>
            <a:endParaRPr lang="en-US" altLang="zh-CN" sz="2000" b="0" dirty="0"/>
          </a:p>
          <a:p>
            <a:pPr marL="841375" lvl="1" indent="-457200">
              <a:lnSpc>
                <a:spcPct val="120000"/>
              </a:lnSpc>
            </a:pPr>
            <a:r>
              <a:rPr lang="zh-CN" altLang="en-US" dirty="0"/>
              <a:t>在逻辑代数中，“非”逻辑用“非”运算描述。其运算符号为</a:t>
            </a:r>
            <a:r>
              <a:rPr lang="zh-CN" altLang="en-US" dirty="0">
                <a:solidFill>
                  <a:srgbClr val="CC3300"/>
                </a:solidFill>
                <a:latin typeface="宋体" panose="02010600030101010101" pitchFamily="2" charset="-122"/>
                <a:ea typeface="宋体" panose="02010600030101010101" pitchFamily="2" charset="-122"/>
              </a:rPr>
              <a:t>“</a:t>
            </a:r>
            <a:r>
              <a:rPr lang="en-US" altLang="zh-CN" dirty="0">
                <a:solidFill>
                  <a:srgbClr val="CC3300"/>
                </a:solidFill>
                <a:latin typeface="宋体" panose="02010600030101010101" pitchFamily="2" charset="-122"/>
                <a:ea typeface="宋体" panose="02010600030101010101" pitchFamily="2" charset="-122"/>
                <a:cs typeface="Times New Roman" panose="02020603050405020304" pitchFamily="18" charset="0"/>
              </a:rPr>
              <a:t>¯</a:t>
            </a:r>
            <a:r>
              <a:rPr lang="en-US" altLang="zh-CN" dirty="0">
                <a:solidFill>
                  <a:srgbClr val="CC33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，有时也用</a:t>
            </a:r>
            <a:r>
              <a:rPr lang="zh-CN" altLang="en-US" dirty="0">
                <a:solidFill>
                  <a:srgbClr val="CC3300"/>
                </a:solidFill>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表示。</a:t>
            </a:r>
            <a:r>
              <a:rPr lang="zh-CN" altLang="en-US" b="0" dirty="0">
                <a:latin typeface="宋体" panose="02010600030101010101" pitchFamily="2" charset="-122"/>
                <a:ea typeface="宋体" panose="02010600030101010101" pitchFamily="2" charset="-122"/>
              </a:rPr>
              <a:t>如：</a:t>
            </a:r>
            <a:r>
              <a:rPr lang="en-US" altLang="zh-CN" dirty="0">
                <a:solidFill>
                  <a:srgbClr val="0033CC"/>
                </a:solidFill>
                <a:ea typeface="宋体" panose="02010600030101010101" pitchFamily="2" charset="-122"/>
              </a:rPr>
              <a:t> </a:t>
            </a:r>
            <a:r>
              <a:rPr lang="en-US" altLang="zh-CN" dirty="0"/>
              <a:t>F  =        </a:t>
            </a:r>
            <a:r>
              <a:rPr lang="zh-CN" altLang="en-US" dirty="0"/>
              <a:t>或者   </a:t>
            </a:r>
            <a:r>
              <a:rPr lang="en-US" altLang="zh-CN" dirty="0"/>
              <a:t>F = </a:t>
            </a:r>
            <a:r>
              <a:rPr lang="zh-CN" altLang="en-US" dirty="0"/>
              <a:t>￢</a:t>
            </a:r>
            <a:r>
              <a:rPr lang="en-US" altLang="zh-CN" dirty="0"/>
              <a:t>A</a:t>
            </a:r>
            <a:r>
              <a:rPr lang="zh-CN" altLang="en-US" dirty="0"/>
              <a:t>，</a:t>
            </a:r>
            <a:r>
              <a:rPr lang="en-US" altLang="zh-CN" dirty="0"/>
              <a:t>F=~A</a:t>
            </a:r>
            <a:endParaRPr lang="en-US" altLang="zh-CN" dirty="0">
              <a:solidFill>
                <a:schemeClr val="accent2"/>
              </a:solidFill>
              <a:ea typeface="宋体" panose="02010600030101010101" pitchFamily="2" charset="-122"/>
            </a:endParaRPr>
          </a:p>
        </p:txBody>
      </p:sp>
      <p:grpSp>
        <p:nvGrpSpPr>
          <p:cNvPr id="4" name="组合 3"/>
          <p:cNvGrpSpPr/>
          <p:nvPr/>
        </p:nvGrpSpPr>
        <p:grpSpPr>
          <a:xfrm>
            <a:off x="1073194" y="4552198"/>
            <a:ext cx="9536001" cy="1834423"/>
            <a:chOff x="-1005348" y="3510713"/>
            <a:chExt cx="9536001" cy="1834423"/>
          </a:xfrm>
        </p:grpSpPr>
        <mc:AlternateContent xmlns:mc="http://schemas.openxmlformats.org/markup-compatibility/2006">
          <mc:Choice xmlns:a14="http://schemas.microsoft.com/office/drawing/2010/main" Requires="a14">
            <p:sp>
              <p:nvSpPr>
                <p:cNvPr id="28" name="Text Box 13"/>
                <p:cNvSpPr txBox="1">
                  <a:spLocks noChangeArrowheads="1"/>
                </p:cNvSpPr>
                <p:nvPr/>
              </p:nvSpPr>
              <p:spPr bwMode="auto">
                <a:xfrm>
                  <a:off x="-1005348" y="3814652"/>
                  <a:ext cx="4861550" cy="153048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50000"/>
                    </a:lnSpc>
                    <a:spcBef>
                      <a:spcPct val="10000"/>
                    </a:spcBef>
                    <a:spcAft>
                      <a:spcPts val="600"/>
                    </a:spcAft>
                    <a:buClrTx/>
                    <a:buSzTx/>
                    <a:buFontTx/>
                    <a:buNone/>
                  </a:pP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非”运算的运算法则：</a:t>
                  </a:r>
                  <a:endParaRPr lang="zh-CN" altLang="en-US" sz="2000" b="0" dirty="0">
                    <a:solidFill>
                      <a:srgbClr val="000000"/>
                    </a:solidFill>
                    <a:latin typeface="微软雅黑" panose="020B0503020204020204" pitchFamily="34" charset="-122"/>
                    <a:ea typeface="微软雅黑" panose="020B0503020204020204" pitchFamily="34" charset="-122"/>
                  </a:endParaRPr>
                </a:p>
                <a:p>
                  <a:pPr algn="just" eaLnBrk="1" hangingPunct="1">
                    <a:lnSpc>
                      <a:spcPct val="100000"/>
                    </a:lnSpc>
                    <a:spcBef>
                      <a:spcPct val="10000"/>
                    </a:spcBef>
                    <a:spcAft>
                      <a:spcPts val="1200"/>
                    </a:spcAft>
                    <a:buClrTx/>
                    <a:buSzTx/>
                    <a:buFontTx/>
                    <a:buNone/>
                  </a:pPr>
                  <a:r>
                    <a:rPr lang="en-US" altLang="zh-CN" sz="2400" dirty="0">
                      <a:solidFill>
                        <a:srgbClr val="FF0000"/>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en-US" altLang="zh-CN" sz="2400" i="1">
                              <a:solidFill>
                                <a:srgbClr val="063DE8"/>
                              </a:solidFill>
                              <a:latin typeface="Cambria Math" panose="02040503050406030204" pitchFamily="18" charset="0"/>
                              <a:ea typeface="微软雅黑" panose="020B0503020204020204" pitchFamily="34" charset="-122"/>
                            </a:rPr>
                          </m:ctrlPr>
                        </m:accPr>
                        <m:e>
                          <m:r>
                            <a:rPr lang="en-US" altLang="zh-CN" sz="2400" i="1">
                              <a:solidFill>
                                <a:srgbClr val="063DE8"/>
                              </a:solidFill>
                              <a:latin typeface="Cambria Math" panose="02040503050406030204" pitchFamily="18" charset="0"/>
                              <a:ea typeface="微软雅黑" panose="020B0503020204020204" pitchFamily="34" charset="-122"/>
                            </a:rPr>
                            <m:t>𝟎</m:t>
                          </m:r>
                        </m:e>
                      </m:acc>
                      <m:r>
                        <a:rPr lang="en-US" altLang="zh-CN" sz="2400" i="1">
                          <a:solidFill>
                            <a:srgbClr val="063DE8"/>
                          </a:solidFill>
                          <a:latin typeface="Cambria Math" panose="02040503050406030204" pitchFamily="18" charset="0"/>
                          <a:ea typeface="微软雅黑" panose="020B0503020204020204" pitchFamily="34" charset="-122"/>
                        </a:rPr>
                        <m:t>=</m:t>
                      </m:r>
                      <m:r>
                        <a:rPr lang="en-US" altLang="zh-CN" sz="2400" i="1">
                          <a:solidFill>
                            <a:srgbClr val="063DE8"/>
                          </a:solidFill>
                          <a:latin typeface="Cambria Math" panose="02040503050406030204" pitchFamily="18" charset="0"/>
                          <a:ea typeface="微软雅黑" panose="020B0503020204020204" pitchFamily="34" charset="-122"/>
                        </a:rPr>
                        <m:t>𝟏</m:t>
                      </m:r>
                    </m:oMath>
                  </a14:m>
                  <a:r>
                    <a:rPr lang="en-US" altLang="zh-CN" sz="2400" dirty="0">
                      <a:solidFill>
                        <a:srgbClr val="063DE8"/>
                      </a:solidFill>
                      <a:latin typeface="微软雅黑" panose="020B0503020204020204" pitchFamily="34" charset="-122"/>
                      <a:ea typeface="微软雅黑" panose="020B0503020204020204" pitchFamily="34" charset="-122"/>
                    </a:rPr>
                    <a:t>,   </a:t>
                  </a:r>
                  <a14:m>
                    <m:oMath xmlns:m="http://schemas.openxmlformats.org/officeDocument/2006/math">
                      <m:acc>
                        <m:accPr>
                          <m:chr m:val="̅"/>
                          <m:ctrlPr>
                            <a:rPr lang="en-US" altLang="zh-CN" sz="2400" i="1">
                              <a:solidFill>
                                <a:srgbClr val="063DE8"/>
                              </a:solidFill>
                              <a:latin typeface="Cambria Math" panose="02040503050406030204" pitchFamily="18" charset="0"/>
                              <a:ea typeface="微软雅黑" panose="020B0503020204020204" pitchFamily="34" charset="-122"/>
                            </a:rPr>
                          </m:ctrlPr>
                        </m:accPr>
                        <m:e>
                          <m:r>
                            <a:rPr lang="en-US" altLang="zh-CN" sz="2400" i="1">
                              <a:solidFill>
                                <a:srgbClr val="063DE8"/>
                              </a:solidFill>
                              <a:latin typeface="Cambria Math" panose="02040503050406030204" pitchFamily="18" charset="0"/>
                              <a:ea typeface="微软雅黑" panose="020B0503020204020204" pitchFamily="34" charset="-122"/>
                            </a:rPr>
                            <m:t>𝟏</m:t>
                          </m:r>
                        </m:e>
                      </m:acc>
                      <m:r>
                        <a:rPr lang="en-US" altLang="zh-CN" sz="2400">
                          <a:solidFill>
                            <a:srgbClr val="063DE8"/>
                          </a:solidFill>
                          <a:latin typeface="Cambria Math" panose="02040503050406030204" pitchFamily="18" charset="0"/>
                          <a:ea typeface="微软雅黑" panose="020B0503020204020204" pitchFamily="34" charset="-122"/>
                        </a:rPr>
                        <m:t>=</m:t>
                      </m:r>
                      <m:r>
                        <a:rPr lang="en-US" altLang="zh-CN" sz="2400">
                          <a:solidFill>
                            <a:srgbClr val="063DE8"/>
                          </a:solidFill>
                          <a:latin typeface="Cambria Math" panose="02040503050406030204" pitchFamily="18" charset="0"/>
                          <a:ea typeface="微软雅黑" panose="020B0503020204020204" pitchFamily="34" charset="-122"/>
                        </a:rPr>
                        <m:t>𝟎</m:t>
                      </m:r>
                    </m:oMath>
                  </a14:m>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lnSpc>
                      <a:spcPct val="100000"/>
                    </a:lnSpc>
                    <a:spcBef>
                      <a:spcPct val="10000"/>
                    </a:spcBef>
                    <a:buClrTx/>
                    <a:buSzTx/>
                    <a:buFontTx/>
                    <a:buNone/>
                  </a:pPr>
                  <a:r>
                    <a:rPr lang="zh-CN" altLang="en-US" sz="2000" b="0" dirty="0">
                      <a:solidFill>
                        <a:srgbClr val="000000"/>
                      </a:solidFill>
                      <a:latin typeface="微软雅黑" panose="020B0503020204020204" pitchFamily="34" charset="-122"/>
                      <a:ea typeface="微软雅黑" panose="020B0503020204020204" pitchFamily="34" charset="-122"/>
                    </a:rPr>
                    <a:t>实现“与”运算的逻辑电路称为</a:t>
                  </a:r>
                  <a:r>
                    <a:rPr lang="zh-CN" altLang="en-US" sz="2000" dirty="0">
                      <a:solidFill>
                        <a:srgbClr val="FF0000"/>
                      </a:solidFill>
                      <a:latin typeface="微软雅黑" panose="020B0503020204020204" pitchFamily="34" charset="-122"/>
                      <a:ea typeface="微软雅黑" panose="020B0503020204020204" pitchFamily="34" charset="-122"/>
                    </a:rPr>
                    <a:t>“与”门</a:t>
                  </a:r>
                  <a:r>
                    <a:rPr lang="zh-CN" altLang="en-US" sz="2000" b="0" dirty="0">
                      <a:solidFill>
                        <a:srgbClr val="000000"/>
                      </a:solidFill>
                      <a:latin typeface="微软雅黑" panose="020B0503020204020204" pitchFamily="34" charset="-122"/>
                      <a:ea typeface="微软雅黑" panose="020B0503020204020204" pitchFamily="34" charset="-122"/>
                    </a:rPr>
                    <a:t>。 </a:t>
                  </a:r>
                  <a:endParaRPr lang="zh-CN" altLang="en-US" sz="2000" b="0" dirty="0">
                    <a:solidFill>
                      <a:srgbClr val="000000"/>
                    </a:solidFill>
                    <a:latin typeface="微软雅黑" panose="020B0503020204020204" pitchFamily="34" charset="-122"/>
                    <a:ea typeface="微软雅黑" panose="020B0503020204020204" pitchFamily="34" charset="-122"/>
                  </a:endParaRPr>
                </a:p>
              </p:txBody>
            </p:sp>
          </mc:Choice>
          <mc:Fallback>
            <p:sp>
              <p:nvSpPr>
                <p:cNvPr id="28" name="Text Box 13"/>
                <p:cNvSpPr txBox="1">
                  <a:spLocks noRot="1" noChangeAspect="1" noMove="1" noResize="1" noEditPoints="1" noAdjustHandles="1" noChangeArrowheads="1" noChangeShapeType="1" noTextEdit="1"/>
                </p:cNvSpPr>
                <p:nvPr/>
              </p:nvSpPr>
              <p:spPr bwMode="auto">
                <a:xfrm>
                  <a:off x="-1005348" y="3814652"/>
                  <a:ext cx="4861550" cy="1530484"/>
                </a:xfrm>
                <a:prstGeom prst="rect">
                  <a:avLst/>
                </a:prstGeom>
                <a:blipFill rotWithShape="1">
                  <a:blip r:embed="rId1"/>
                </a:blip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30" name="Group 101"/>
            <p:cNvGrpSpPr/>
            <p:nvPr/>
          </p:nvGrpSpPr>
          <p:grpSpPr bwMode="auto">
            <a:xfrm>
              <a:off x="5939853" y="3510713"/>
              <a:ext cx="2590800" cy="1717675"/>
              <a:chOff x="768" y="576"/>
              <a:chExt cx="1632" cy="1082"/>
            </a:xfrm>
          </p:grpSpPr>
          <p:sp>
            <p:nvSpPr>
              <p:cNvPr id="31" name="Text Box 87"/>
              <p:cNvSpPr txBox="1">
                <a:spLocks noChangeArrowheads="1"/>
              </p:cNvSpPr>
              <p:nvPr/>
            </p:nvSpPr>
            <p:spPr bwMode="auto">
              <a:xfrm>
                <a:off x="768" y="576"/>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50000"/>
                  </a:spcBef>
                  <a:buClrTx/>
                  <a:buSzTx/>
                  <a:buFontTx/>
                  <a:buNone/>
                </a:pPr>
                <a:r>
                  <a:rPr lang="en-US" altLang="zh-CN" sz="2400" dirty="0">
                    <a:solidFill>
                      <a:srgbClr val="063DE8"/>
                    </a:solidFill>
                    <a:latin typeface="微软雅黑" panose="020B0503020204020204" pitchFamily="34" charset="-122"/>
                    <a:ea typeface="微软雅黑" panose="020B0503020204020204" pitchFamily="34" charset="-122"/>
                  </a:rPr>
                  <a:t>    “</a:t>
                </a:r>
                <a:r>
                  <a:rPr lang="zh-CN" altLang="en-US" sz="2400" dirty="0">
                    <a:solidFill>
                      <a:srgbClr val="063DE8"/>
                    </a:solidFill>
                    <a:latin typeface="微软雅黑" panose="020B0503020204020204" pitchFamily="34" charset="-122"/>
                    <a:ea typeface="微软雅黑" panose="020B0503020204020204" pitchFamily="34" charset="-122"/>
                  </a:rPr>
                  <a:t>非”运算表 </a:t>
                </a:r>
                <a:endParaRPr lang="zh-CN" altLang="en-US" sz="2400" dirty="0">
                  <a:solidFill>
                    <a:srgbClr val="063DE8"/>
                  </a:solidFill>
                  <a:latin typeface="微软雅黑" panose="020B0503020204020204" pitchFamily="34" charset="-122"/>
                  <a:ea typeface="微软雅黑" panose="020B0503020204020204" pitchFamily="34" charset="-122"/>
                </a:endParaRPr>
              </a:p>
            </p:txBody>
          </p:sp>
          <p:grpSp>
            <p:nvGrpSpPr>
              <p:cNvPr id="32" name="Group 100"/>
              <p:cNvGrpSpPr/>
              <p:nvPr/>
            </p:nvGrpSpPr>
            <p:grpSpPr bwMode="auto">
              <a:xfrm>
                <a:off x="768" y="842"/>
                <a:ext cx="1584" cy="816"/>
                <a:chOff x="768" y="1274"/>
                <a:chExt cx="1584" cy="816"/>
              </a:xfrm>
            </p:grpSpPr>
            <p:grpSp>
              <p:nvGrpSpPr>
                <p:cNvPr id="33" name="Group 92"/>
                <p:cNvGrpSpPr/>
                <p:nvPr/>
              </p:nvGrpSpPr>
              <p:grpSpPr bwMode="auto">
                <a:xfrm>
                  <a:off x="768" y="1300"/>
                  <a:ext cx="1584" cy="790"/>
                  <a:chOff x="768" y="1322"/>
                  <a:chExt cx="1584" cy="704"/>
                </a:xfrm>
              </p:grpSpPr>
              <p:sp>
                <p:nvSpPr>
                  <p:cNvPr id="40" name="Line 67"/>
                  <p:cNvSpPr>
                    <a:spLocks noChangeShapeType="1"/>
                  </p:cNvSpPr>
                  <p:nvPr/>
                </p:nvSpPr>
                <p:spPr bwMode="auto">
                  <a:xfrm>
                    <a:off x="768" y="1322"/>
                    <a:ext cx="15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063DE8"/>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768" y="1524"/>
                    <a:ext cx="15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063DE8"/>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488" y="1322"/>
                    <a:ext cx="0" cy="70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063DE8"/>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a:off x="768" y="2020"/>
                    <a:ext cx="15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063DE8"/>
                      </a:solidFill>
                      <a:latin typeface="微软雅黑" panose="020B0503020204020204" pitchFamily="34" charset="-122"/>
                      <a:ea typeface="微软雅黑" panose="020B0503020204020204" pitchFamily="34" charset="-122"/>
                    </a:endParaRPr>
                  </a:p>
                </p:txBody>
              </p:sp>
            </p:grpSp>
            <p:sp>
              <p:nvSpPr>
                <p:cNvPr id="34" name="Text Box 85"/>
                <p:cNvSpPr txBox="1">
                  <a:spLocks noChangeArrowheads="1"/>
                </p:cNvSpPr>
                <p:nvPr/>
              </p:nvSpPr>
              <p:spPr bwMode="auto">
                <a:xfrm>
                  <a:off x="1008" y="1281"/>
                  <a:ext cx="26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50000"/>
                    </a:spcBef>
                    <a:buClrTx/>
                    <a:buSzTx/>
                    <a:buFontTx/>
                    <a:buNone/>
                  </a:pPr>
                  <a:r>
                    <a:rPr lang="en-US" altLang="zh-CN" sz="2400">
                      <a:solidFill>
                        <a:srgbClr val="063DE8"/>
                      </a:solidFill>
                      <a:latin typeface="微软雅黑" panose="020B0503020204020204" pitchFamily="34" charset="-122"/>
                      <a:ea typeface="微软雅黑" panose="020B0503020204020204" pitchFamily="34" charset="-122"/>
                    </a:rPr>
                    <a:t>A</a:t>
                  </a:r>
                  <a:endParaRPr lang="en-US" altLang="zh-CN" sz="2400">
                    <a:solidFill>
                      <a:srgbClr val="063DE8"/>
                    </a:solidFill>
                    <a:latin typeface="微软雅黑" panose="020B0503020204020204" pitchFamily="34" charset="-122"/>
                    <a:ea typeface="微软雅黑" panose="020B0503020204020204" pitchFamily="34" charset="-122"/>
                  </a:endParaRPr>
                </a:p>
              </p:txBody>
            </p:sp>
            <p:sp>
              <p:nvSpPr>
                <p:cNvPr id="35" name="Text Box 86"/>
                <p:cNvSpPr txBox="1">
                  <a:spLocks noChangeArrowheads="1"/>
                </p:cNvSpPr>
                <p:nvPr/>
              </p:nvSpPr>
              <p:spPr bwMode="auto">
                <a:xfrm>
                  <a:off x="1793" y="127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50000"/>
                    </a:spcBef>
                    <a:buClrTx/>
                    <a:buSzTx/>
                    <a:buFontTx/>
                    <a:buNone/>
                  </a:pPr>
                  <a:r>
                    <a:rPr lang="en-US" altLang="zh-CN" sz="2400">
                      <a:solidFill>
                        <a:srgbClr val="063DE8"/>
                      </a:solidFill>
                      <a:latin typeface="微软雅黑" panose="020B0503020204020204" pitchFamily="34" charset="-122"/>
                      <a:ea typeface="微软雅黑" panose="020B0503020204020204" pitchFamily="34" charset="-122"/>
                    </a:rPr>
                    <a:t>F</a:t>
                  </a:r>
                  <a:endParaRPr lang="en-US" altLang="zh-CN" sz="2400">
                    <a:solidFill>
                      <a:srgbClr val="063DE8"/>
                    </a:solidFill>
                    <a:latin typeface="微软雅黑" panose="020B0503020204020204" pitchFamily="34" charset="-122"/>
                    <a:ea typeface="微软雅黑" panose="020B0503020204020204" pitchFamily="34" charset="-122"/>
                  </a:endParaRPr>
                </a:p>
              </p:txBody>
            </p:sp>
            <p:sp>
              <p:nvSpPr>
                <p:cNvPr id="36" name="Text Box 88"/>
                <p:cNvSpPr txBox="1">
                  <a:spLocks noChangeArrowheads="1"/>
                </p:cNvSpPr>
                <p:nvPr/>
              </p:nvSpPr>
              <p:spPr bwMode="auto">
                <a:xfrm>
                  <a:off x="1027" y="1536"/>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50000"/>
                    </a:spcBef>
                    <a:buClrTx/>
                    <a:buSzTx/>
                    <a:buFontTx/>
                    <a:buNone/>
                  </a:pPr>
                  <a:r>
                    <a:rPr lang="en-US" altLang="zh-CN" sz="2400" dirty="0">
                      <a:solidFill>
                        <a:srgbClr val="063DE8"/>
                      </a:solidFill>
                      <a:latin typeface="微软雅黑" panose="020B0503020204020204" pitchFamily="34" charset="-122"/>
                      <a:ea typeface="微软雅黑" panose="020B0503020204020204" pitchFamily="34" charset="-122"/>
                    </a:rPr>
                    <a:t>0</a:t>
                  </a:r>
                  <a:endParaRPr lang="en-US" altLang="zh-CN" sz="2400" dirty="0">
                    <a:solidFill>
                      <a:srgbClr val="063DE8"/>
                    </a:solidFill>
                    <a:latin typeface="微软雅黑" panose="020B0503020204020204" pitchFamily="34" charset="-122"/>
                    <a:ea typeface="微软雅黑" panose="020B0503020204020204" pitchFamily="34" charset="-122"/>
                  </a:endParaRPr>
                </a:p>
              </p:txBody>
            </p:sp>
            <p:sp>
              <p:nvSpPr>
                <p:cNvPr id="37" name="Text Box 89"/>
                <p:cNvSpPr txBox="1">
                  <a:spLocks noChangeArrowheads="1"/>
                </p:cNvSpPr>
                <p:nvPr/>
              </p:nvSpPr>
              <p:spPr bwMode="auto">
                <a:xfrm>
                  <a:off x="1030" y="1783"/>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50000"/>
                    </a:spcBef>
                    <a:buClrTx/>
                    <a:buSzTx/>
                    <a:buFontTx/>
                    <a:buNone/>
                  </a:pPr>
                  <a:r>
                    <a:rPr lang="en-US" altLang="zh-CN" sz="2400">
                      <a:solidFill>
                        <a:srgbClr val="063DE8"/>
                      </a:solidFill>
                      <a:latin typeface="微软雅黑" panose="020B0503020204020204" pitchFamily="34" charset="-122"/>
                      <a:ea typeface="微软雅黑" panose="020B0503020204020204" pitchFamily="34" charset="-122"/>
                    </a:rPr>
                    <a:t>1</a:t>
                  </a:r>
                  <a:endParaRPr lang="en-US" altLang="zh-CN" sz="2400">
                    <a:solidFill>
                      <a:srgbClr val="063DE8"/>
                    </a:solidFill>
                    <a:latin typeface="微软雅黑" panose="020B0503020204020204" pitchFamily="34" charset="-122"/>
                    <a:ea typeface="微软雅黑" panose="020B0503020204020204" pitchFamily="34" charset="-122"/>
                  </a:endParaRPr>
                </a:p>
              </p:txBody>
            </p:sp>
            <p:sp>
              <p:nvSpPr>
                <p:cNvPr id="38" name="Text Box 90"/>
                <p:cNvSpPr txBox="1">
                  <a:spLocks noChangeArrowheads="1"/>
                </p:cNvSpPr>
                <p:nvPr/>
              </p:nvSpPr>
              <p:spPr bwMode="auto">
                <a:xfrm>
                  <a:off x="1793" y="1794"/>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50000"/>
                    </a:spcBef>
                    <a:buClrTx/>
                    <a:buSzTx/>
                    <a:buFontTx/>
                    <a:buNone/>
                  </a:pPr>
                  <a:r>
                    <a:rPr lang="en-US" altLang="zh-CN" sz="2400">
                      <a:solidFill>
                        <a:srgbClr val="063DE8"/>
                      </a:solidFill>
                      <a:latin typeface="微软雅黑" panose="020B0503020204020204" pitchFamily="34" charset="-122"/>
                      <a:ea typeface="微软雅黑" panose="020B0503020204020204" pitchFamily="34" charset="-122"/>
                    </a:rPr>
                    <a:t>0</a:t>
                  </a:r>
                  <a:endParaRPr lang="en-US" altLang="zh-CN" sz="2400">
                    <a:solidFill>
                      <a:srgbClr val="063DE8"/>
                    </a:solidFill>
                    <a:latin typeface="微软雅黑" panose="020B0503020204020204" pitchFamily="34" charset="-122"/>
                    <a:ea typeface="微软雅黑" panose="020B0503020204020204" pitchFamily="34" charset="-122"/>
                  </a:endParaRPr>
                </a:p>
              </p:txBody>
            </p:sp>
            <p:sp>
              <p:nvSpPr>
                <p:cNvPr id="39" name="Text Box 91"/>
                <p:cNvSpPr txBox="1">
                  <a:spLocks noChangeArrowheads="1"/>
                </p:cNvSpPr>
                <p:nvPr/>
              </p:nvSpPr>
              <p:spPr bwMode="auto">
                <a:xfrm>
                  <a:off x="1793" y="1540"/>
                  <a:ext cx="23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50000"/>
                    </a:spcBef>
                    <a:buClrTx/>
                    <a:buSzTx/>
                    <a:buFontTx/>
                    <a:buNone/>
                  </a:pPr>
                  <a:r>
                    <a:rPr lang="en-US" altLang="zh-CN" sz="2400">
                      <a:solidFill>
                        <a:srgbClr val="063DE8"/>
                      </a:solidFill>
                      <a:latin typeface="微软雅黑" panose="020B0503020204020204" pitchFamily="34" charset="-122"/>
                      <a:ea typeface="微软雅黑" panose="020B0503020204020204" pitchFamily="34" charset="-122"/>
                    </a:rPr>
                    <a:t>1</a:t>
                  </a:r>
                  <a:endParaRPr lang="en-US" altLang="zh-CN" sz="2400">
                    <a:solidFill>
                      <a:srgbClr val="063DE8"/>
                    </a:solidFill>
                    <a:latin typeface="微软雅黑" panose="020B0503020204020204" pitchFamily="34" charset="-122"/>
                    <a:ea typeface="微软雅黑" panose="020B0503020204020204" pitchFamily="34" charset="-122"/>
                  </a:endParaRPr>
                </a:p>
              </p:txBody>
            </p:sp>
          </p:grpSp>
        </p:grpSp>
      </p:grpSp>
      <p:graphicFrame>
        <p:nvGraphicFramePr>
          <p:cNvPr id="29" name="Object 24"/>
          <p:cNvGraphicFramePr>
            <a:graphicFrameLocks noChangeAspect="1"/>
          </p:cNvGraphicFramePr>
          <p:nvPr/>
        </p:nvGraphicFramePr>
        <p:xfrm>
          <a:off x="3215680" y="1988840"/>
          <a:ext cx="288032" cy="354501"/>
        </p:xfrm>
        <a:graphic>
          <a:graphicData uri="http://schemas.openxmlformats.org/presentationml/2006/ole">
            <mc:AlternateContent xmlns:mc="http://schemas.openxmlformats.org/markup-compatibility/2006">
              <mc:Choice xmlns:v="urn:schemas-microsoft-com:vml" Requires="v">
                <p:oleObj spid="_x0000_s5" name="Equation" r:id="rId2" imgW="165100" imgH="203200" progId="Equation.3">
                  <p:embed/>
                </p:oleObj>
              </mc:Choice>
              <mc:Fallback>
                <p:oleObj name="Equation" r:id="rId2" imgW="165100" imgH="203200" progId="Equation.3">
                  <p:embed/>
                  <p:pic>
                    <p:nvPicPr>
                      <p:cNvPr id="0" name="图片 4"/>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215680" y="1988840"/>
                        <a:ext cx="288032" cy="354501"/>
                      </a:xfrm>
                      <a:prstGeom prst="rect">
                        <a:avLst/>
                      </a:prstGeom>
                      <a:noFill/>
                      <a:ln>
                        <a:noFill/>
                      </a:ln>
                      <a:effectLst/>
                    </p:spPr>
                  </p:pic>
                </p:oleObj>
              </mc:Fallback>
            </mc:AlternateContent>
          </a:graphicData>
        </a:graphic>
      </p:graphicFrame>
      <p:grpSp>
        <p:nvGrpSpPr>
          <p:cNvPr id="6" name="组合 5"/>
          <p:cNvGrpSpPr/>
          <p:nvPr/>
        </p:nvGrpSpPr>
        <p:grpSpPr>
          <a:xfrm>
            <a:off x="1055440" y="2501759"/>
            <a:ext cx="10297144" cy="1874721"/>
            <a:chOff x="682053" y="2968592"/>
            <a:chExt cx="8210427" cy="1874721"/>
          </a:xfrm>
        </p:grpSpPr>
        <p:sp>
          <p:nvSpPr>
            <p:cNvPr id="24" name="矩形 23"/>
            <p:cNvSpPr/>
            <p:nvPr/>
          </p:nvSpPr>
          <p:spPr bwMode="auto">
            <a:xfrm>
              <a:off x="682053" y="2968592"/>
              <a:ext cx="8210427" cy="1874721"/>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sp>
          <p:nvSpPr>
            <p:cNvPr id="25" name="矩形 24"/>
            <p:cNvSpPr/>
            <p:nvPr/>
          </p:nvSpPr>
          <p:spPr>
            <a:xfrm>
              <a:off x="972990" y="3664136"/>
              <a:ext cx="5078422" cy="794320"/>
            </a:xfrm>
            <a:prstGeom prst="rect">
              <a:avLst/>
            </a:prstGeom>
          </p:spPr>
          <p:txBody>
            <a:bodyPr wrap="square">
              <a:spAutoFit/>
            </a:bodyPr>
            <a:lstStyle/>
            <a:p>
              <a:pPr eaLnBrk="1" hangingPunct="1">
                <a:lnSpc>
                  <a:spcPct val="120000"/>
                </a:lnSpc>
                <a:spcBef>
                  <a:spcPct val="0"/>
                </a:spcBef>
                <a:buClrTx/>
                <a:buSzTx/>
                <a:buFontTx/>
                <a:buNone/>
              </a:pPr>
              <a:r>
                <a:rPr kumimoji="1" lang="zh-CN" altLang="en-US" sz="2000" b="0" dirty="0">
                  <a:solidFill>
                    <a:srgbClr val="000000"/>
                  </a:solidFill>
                </a:rPr>
                <a:t>输入条件（开关</a:t>
              </a:r>
              <a:r>
                <a:rPr kumimoji="1" lang="en-US" altLang="zh-CN" sz="2000" b="0" i="1" dirty="0">
                  <a:solidFill>
                    <a:srgbClr val="000000"/>
                  </a:solidFill>
                </a:rPr>
                <a:t>A</a:t>
              </a:r>
              <a:r>
                <a:rPr kumimoji="1" lang="zh-CN" altLang="en-US" sz="2000" b="0" dirty="0">
                  <a:solidFill>
                    <a:srgbClr val="000000"/>
                  </a:solidFill>
                </a:rPr>
                <a:t>）：闭合</a:t>
              </a:r>
              <a:r>
                <a:rPr kumimoji="1" lang="en-US" altLang="zh-CN" sz="2000" b="0" dirty="0">
                  <a:solidFill>
                    <a:srgbClr val="000000"/>
                  </a:solidFill>
                </a:rPr>
                <a:t> -- “1”, </a:t>
              </a:r>
              <a:r>
                <a:rPr kumimoji="1" lang="zh-CN" altLang="en-US" sz="2000" b="0" dirty="0">
                  <a:solidFill>
                    <a:srgbClr val="000000"/>
                  </a:solidFill>
                </a:rPr>
                <a:t>断开 </a:t>
              </a:r>
              <a:r>
                <a:rPr kumimoji="1" lang="en-US" altLang="zh-CN" sz="2000" b="0" dirty="0">
                  <a:solidFill>
                    <a:srgbClr val="000000"/>
                  </a:solidFill>
                </a:rPr>
                <a:t>– “0”</a:t>
              </a:r>
              <a:endParaRPr kumimoji="1" lang="en-US" altLang="zh-CN" sz="2000" b="0" dirty="0">
                <a:solidFill>
                  <a:srgbClr val="000000"/>
                </a:solidFill>
              </a:endParaRPr>
            </a:p>
            <a:p>
              <a:pPr eaLnBrk="1" hangingPunct="1">
                <a:lnSpc>
                  <a:spcPct val="120000"/>
                </a:lnSpc>
                <a:spcBef>
                  <a:spcPct val="0"/>
                </a:spcBef>
                <a:buClrTx/>
                <a:buSzTx/>
                <a:buFontTx/>
                <a:buNone/>
              </a:pPr>
              <a:r>
                <a:rPr kumimoji="1" lang="zh-CN" altLang="en-US" sz="2000" b="0" dirty="0">
                  <a:solidFill>
                    <a:srgbClr val="000000"/>
                  </a:solidFill>
                </a:rPr>
                <a:t>输出结果（ 灯 </a:t>
              </a:r>
              <a:r>
                <a:rPr kumimoji="1" lang="en-US" altLang="zh-CN" sz="2000" b="0" dirty="0">
                  <a:solidFill>
                    <a:srgbClr val="000000"/>
                  </a:solidFill>
                </a:rPr>
                <a:t>P</a:t>
              </a:r>
              <a:r>
                <a:rPr kumimoji="1" lang="zh-CN" altLang="en-US" sz="2000" b="0" dirty="0">
                  <a:solidFill>
                    <a:srgbClr val="000000"/>
                  </a:solidFill>
                </a:rPr>
                <a:t>）： 亮    </a:t>
              </a:r>
              <a:r>
                <a:rPr kumimoji="1" lang="en-US" altLang="zh-CN" sz="2000" b="0" dirty="0">
                  <a:solidFill>
                    <a:srgbClr val="000000"/>
                  </a:solidFill>
                </a:rPr>
                <a:t>--  “1”,   </a:t>
              </a:r>
              <a:r>
                <a:rPr kumimoji="1" lang="zh-CN" altLang="en-US" sz="2000" b="0" dirty="0">
                  <a:solidFill>
                    <a:srgbClr val="000000"/>
                  </a:solidFill>
                </a:rPr>
                <a:t>灭 </a:t>
              </a:r>
              <a:r>
                <a:rPr kumimoji="1" lang="en-US" altLang="zh-CN" sz="2000" b="0" dirty="0">
                  <a:solidFill>
                    <a:srgbClr val="000000"/>
                  </a:solidFill>
                </a:rPr>
                <a:t>-- “0”</a:t>
              </a:r>
              <a:endParaRPr lang="zh-CN" altLang="en-US" sz="1400" b="0" dirty="0">
                <a:solidFill>
                  <a:srgbClr val="000000"/>
                </a:solidFill>
              </a:endParaRPr>
            </a:p>
          </p:txBody>
        </p:sp>
        <p:sp>
          <p:nvSpPr>
            <p:cNvPr id="26" name="文本框 25"/>
            <p:cNvSpPr txBox="1"/>
            <p:nvPr/>
          </p:nvSpPr>
          <p:spPr>
            <a:xfrm>
              <a:off x="717387" y="3060901"/>
              <a:ext cx="1262325" cy="369332"/>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dirty="0">
                  <a:solidFill>
                    <a:srgbClr val="063DE8"/>
                  </a:solidFill>
                </a:rPr>
                <a:t>概念模型</a:t>
              </a:r>
              <a:endParaRPr lang="zh-CN" altLang="en-US" sz="2400" dirty="0">
                <a:solidFill>
                  <a:srgbClr val="063DE8"/>
                </a:solidFill>
              </a:endParaRPr>
            </a:p>
          </p:txBody>
        </p:sp>
        <p:grpSp>
          <p:nvGrpSpPr>
            <p:cNvPr id="62" name="Group 77"/>
            <p:cNvGrpSpPr/>
            <p:nvPr/>
          </p:nvGrpSpPr>
          <p:grpSpPr bwMode="auto">
            <a:xfrm>
              <a:off x="6305412" y="3295033"/>
              <a:ext cx="2471737" cy="1276350"/>
              <a:chOff x="519" y="1334"/>
              <a:chExt cx="1557" cy="804"/>
            </a:xfrm>
          </p:grpSpPr>
          <p:sp>
            <p:nvSpPr>
              <p:cNvPr id="63" name="Text Box 100"/>
              <p:cNvSpPr txBox="1">
                <a:spLocks noChangeArrowheads="1"/>
              </p:cNvSpPr>
              <p:nvPr/>
            </p:nvSpPr>
            <p:spPr bwMode="auto">
              <a:xfrm>
                <a:off x="1808" y="1667"/>
                <a:ext cx="268" cy="311"/>
              </a:xfrm>
              <a:prstGeom prst="rect">
                <a:avLst/>
              </a:prstGeom>
              <a:noFill/>
              <a:ln w="19050">
                <a:noFill/>
                <a:miter lim="800000"/>
              </a:ln>
            </p:spPr>
            <p:txBody>
              <a:bodyPr/>
              <a:lstStyle/>
              <a:p>
                <a:pPr eaLnBrk="1" hangingPunct="1">
                  <a:lnSpc>
                    <a:spcPct val="100000"/>
                  </a:lnSpc>
                  <a:spcBef>
                    <a:spcPct val="0"/>
                  </a:spcBef>
                  <a:buClrTx/>
                  <a:buSzTx/>
                  <a:buFontTx/>
                  <a:buNone/>
                </a:pPr>
                <a:r>
                  <a:rPr lang="en-US" altLang="zh-CN" sz="1400" i="1">
                    <a:solidFill>
                      <a:srgbClr val="000000"/>
                    </a:solidFill>
                    <a:latin typeface="Times New Roman" panose="02020603050405020304" pitchFamily="18" charset="0"/>
                  </a:rPr>
                  <a:t>P</a:t>
                </a:r>
                <a:endParaRPr lang="en-US" altLang="zh-CN" sz="1400" i="1">
                  <a:solidFill>
                    <a:srgbClr val="000000"/>
                  </a:solidFill>
                  <a:latin typeface="Times New Roman" panose="02020603050405020304" pitchFamily="18" charset="0"/>
                </a:endParaRPr>
              </a:p>
            </p:txBody>
          </p:sp>
          <p:grpSp>
            <p:nvGrpSpPr>
              <p:cNvPr id="64" name="Group 164"/>
              <p:cNvGrpSpPr/>
              <p:nvPr/>
            </p:nvGrpSpPr>
            <p:grpSpPr bwMode="auto">
              <a:xfrm>
                <a:off x="519" y="1334"/>
                <a:ext cx="1251" cy="804"/>
                <a:chOff x="431" y="1404"/>
                <a:chExt cx="1251" cy="804"/>
              </a:xfrm>
            </p:grpSpPr>
            <p:sp>
              <p:nvSpPr>
                <p:cNvPr id="65" name="AutoShape 83"/>
                <p:cNvSpPr>
                  <a:spLocks noChangeArrowheads="1"/>
                </p:cNvSpPr>
                <p:nvPr/>
              </p:nvSpPr>
              <p:spPr bwMode="auto">
                <a:xfrm>
                  <a:off x="1482" y="1717"/>
                  <a:ext cx="200" cy="223"/>
                </a:xfrm>
                <a:prstGeom prst="flowChartSummingJunction">
                  <a:avLst/>
                </a:prstGeom>
                <a:solidFill>
                  <a:srgbClr val="FFFFFF"/>
                </a:solidFill>
                <a:ln w="19050">
                  <a:solidFill>
                    <a:srgbClr val="993300"/>
                  </a:solidFill>
                  <a:round/>
                </a:ln>
              </p:spPr>
              <p:txBody>
                <a:bodyPr/>
                <a:lstStyle/>
                <a:p>
                  <a:pPr eaLnBrk="1" hangingPunct="1">
                    <a:lnSpc>
                      <a:spcPct val="100000"/>
                    </a:lnSpc>
                    <a:spcBef>
                      <a:spcPct val="0"/>
                    </a:spcBef>
                    <a:buClrTx/>
                    <a:buSzTx/>
                    <a:buFontTx/>
                    <a:buNone/>
                  </a:pPr>
                  <a:endParaRPr kumimoji="1" lang="zh-CN" altLang="en-US">
                    <a:solidFill>
                      <a:srgbClr val="000000"/>
                    </a:solidFill>
                    <a:latin typeface="Arial" panose="020B0604020202020204" pitchFamily="34" charset="0"/>
                  </a:endParaRPr>
                </a:p>
              </p:txBody>
            </p:sp>
            <p:sp>
              <p:nvSpPr>
                <p:cNvPr id="66" name="Line 85"/>
                <p:cNvSpPr>
                  <a:spLocks noChangeShapeType="1"/>
                </p:cNvSpPr>
                <p:nvPr/>
              </p:nvSpPr>
              <p:spPr bwMode="auto">
                <a:xfrm>
                  <a:off x="495" y="1940"/>
                  <a:ext cx="127" cy="0"/>
                </a:xfrm>
                <a:prstGeom prst="line">
                  <a:avLst/>
                </a:prstGeom>
                <a:noFill/>
                <a:ln w="28575">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67" name="Line 86"/>
                <p:cNvSpPr>
                  <a:spLocks noChangeShapeType="1"/>
                </p:cNvSpPr>
                <p:nvPr/>
              </p:nvSpPr>
              <p:spPr bwMode="auto">
                <a:xfrm>
                  <a:off x="431" y="1871"/>
                  <a:ext cx="255" cy="0"/>
                </a:xfrm>
                <a:prstGeom prst="line">
                  <a:avLst/>
                </a:prstGeom>
                <a:noFill/>
                <a:ln w="28575">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68" name="Rectangle 87"/>
                <p:cNvSpPr>
                  <a:spLocks noChangeArrowheads="1"/>
                </p:cNvSpPr>
                <p:nvPr/>
              </p:nvSpPr>
              <p:spPr bwMode="auto">
                <a:xfrm>
                  <a:off x="887" y="1404"/>
                  <a:ext cx="297" cy="90"/>
                </a:xfrm>
                <a:prstGeom prst="rect">
                  <a:avLst/>
                </a:prstGeom>
                <a:solidFill>
                  <a:srgbClr val="FFFFFF"/>
                </a:solidFill>
                <a:ln w="19050">
                  <a:solidFill>
                    <a:srgbClr val="993300"/>
                  </a:solidFill>
                  <a:miter lim="800000"/>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69" name="Oval 88"/>
                <p:cNvSpPr>
                  <a:spLocks noChangeArrowheads="1"/>
                </p:cNvSpPr>
                <p:nvPr/>
              </p:nvSpPr>
              <p:spPr bwMode="auto">
                <a:xfrm>
                  <a:off x="1301" y="1419"/>
                  <a:ext cx="40" cy="45"/>
                </a:xfrm>
                <a:prstGeom prst="ellipse">
                  <a:avLst/>
                </a:prstGeom>
                <a:solidFill>
                  <a:srgbClr val="000000"/>
                </a:solid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0" name="Line 89"/>
                <p:cNvSpPr>
                  <a:spLocks noChangeShapeType="1"/>
                </p:cNvSpPr>
                <p:nvPr/>
              </p:nvSpPr>
              <p:spPr bwMode="auto">
                <a:xfrm>
                  <a:off x="558" y="1448"/>
                  <a:ext cx="336"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1" name="Line 90"/>
                <p:cNvSpPr>
                  <a:spLocks noChangeShapeType="1"/>
                </p:cNvSpPr>
                <p:nvPr/>
              </p:nvSpPr>
              <p:spPr bwMode="auto">
                <a:xfrm>
                  <a:off x="1195" y="1445"/>
                  <a:ext cx="382"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2" name="Line 91"/>
                <p:cNvSpPr>
                  <a:spLocks noChangeShapeType="1"/>
                </p:cNvSpPr>
                <p:nvPr/>
              </p:nvSpPr>
              <p:spPr bwMode="auto">
                <a:xfrm>
                  <a:off x="1577" y="1445"/>
                  <a:ext cx="0" cy="269"/>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3" name="Line 92"/>
                <p:cNvSpPr>
                  <a:spLocks noChangeShapeType="1"/>
                </p:cNvSpPr>
                <p:nvPr/>
              </p:nvSpPr>
              <p:spPr bwMode="auto">
                <a:xfrm>
                  <a:off x="1577" y="1943"/>
                  <a:ext cx="0" cy="243"/>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4" name="Line 93"/>
                <p:cNvSpPr>
                  <a:spLocks noChangeShapeType="1"/>
                </p:cNvSpPr>
                <p:nvPr/>
              </p:nvSpPr>
              <p:spPr bwMode="auto">
                <a:xfrm flipH="1">
                  <a:off x="558" y="2186"/>
                  <a:ext cx="1019" cy="0"/>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5" name="Line 94"/>
                <p:cNvSpPr>
                  <a:spLocks noChangeShapeType="1"/>
                </p:cNvSpPr>
                <p:nvPr/>
              </p:nvSpPr>
              <p:spPr bwMode="auto">
                <a:xfrm flipV="1">
                  <a:off x="558" y="1940"/>
                  <a:ext cx="0" cy="246"/>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6" name="Line 95"/>
                <p:cNvSpPr>
                  <a:spLocks noChangeShapeType="1"/>
                </p:cNvSpPr>
                <p:nvPr/>
              </p:nvSpPr>
              <p:spPr bwMode="auto">
                <a:xfrm>
                  <a:off x="558" y="1448"/>
                  <a:ext cx="0" cy="416"/>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7" name="Line 96"/>
                <p:cNvSpPr>
                  <a:spLocks noChangeShapeType="1"/>
                </p:cNvSpPr>
                <p:nvPr/>
              </p:nvSpPr>
              <p:spPr bwMode="auto">
                <a:xfrm>
                  <a:off x="1322" y="1445"/>
                  <a:ext cx="0" cy="248"/>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8" name="Line 97"/>
                <p:cNvSpPr>
                  <a:spLocks noChangeShapeType="1"/>
                </p:cNvSpPr>
                <p:nvPr/>
              </p:nvSpPr>
              <p:spPr bwMode="auto">
                <a:xfrm>
                  <a:off x="1322" y="1940"/>
                  <a:ext cx="0" cy="246"/>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79" name="Line 98"/>
                <p:cNvSpPr>
                  <a:spLocks noChangeShapeType="1"/>
                </p:cNvSpPr>
                <p:nvPr/>
              </p:nvSpPr>
              <p:spPr bwMode="auto">
                <a:xfrm>
                  <a:off x="1195" y="1693"/>
                  <a:ext cx="127" cy="247"/>
                </a:xfrm>
                <a:prstGeom prst="line">
                  <a:avLst/>
                </a:prstGeom>
                <a:no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80" name="Oval 99"/>
                <p:cNvSpPr>
                  <a:spLocks noChangeArrowheads="1"/>
                </p:cNvSpPr>
                <p:nvPr/>
              </p:nvSpPr>
              <p:spPr bwMode="auto">
                <a:xfrm>
                  <a:off x="1301" y="2163"/>
                  <a:ext cx="40" cy="45"/>
                </a:xfrm>
                <a:prstGeom prst="ellipse">
                  <a:avLst/>
                </a:prstGeom>
                <a:solidFill>
                  <a:srgbClr val="000000"/>
                </a:solidFill>
                <a:ln w="19050">
                  <a:solidFill>
                    <a:srgbClr val="9933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81" name="Text Box 101"/>
                <p:cNvSpPr txBox="1">
                  <a:spLocks noChangeArrowheads="1"/>
                </p:cNvSpPr>
                <p:nvPr/>
              </p:nvSpPr>
              <p:spPr bwMode="auto">
                <a:xfrm>
                  <a:off x="926" y="1507"/>
                  <a:ext cx="590" cy="436"/>
                </a:xfrm>
                <a:prstGeom prst="rect">
                  <a:avLst/>
                </a:prstGeom>
                <a:noFill/>
                <a:ln w="19050">
                  <a:noFill/>
                  <a:miter lim="800000"/>
                </a:ln>
              </p:spPr>
              <p:txBody>
                <a:bodyPr/>
                <a:lstStyle/>
                <a:p>
                  <a:pPr eaLnBrk="1" hangingPunct="1">
                    <a:lnSpc>
                      <a:spcPct val="100000"/>
                    </a:lnSpc>
                    <a:spcBef>
                      <a:spcPct val="0"/>
                    </a:spcBef>
                    <a:buClrTx/>
                    <a:buSzTx/>
                    <a:buFontTx/>
                    <a:buNone/>
                  </a:pPr>
                  <a:r>
                    <a:rPr lang="en-US" altLang="zh-CN" sz="1400" i="1">
                      <a:solidFill>
                        <a:srgbClr val="000000"/>
                      </a:solidFill>
                      <a:latin typeface="Times New Roman" panose="02020603050405020304" pitchFamily="18" charset="0"/>
                    </a:rPr>
                    <a:t>R</a:t>
                  </a:r>
                  <a:endParaRPr lang="en-US" altLang="zh-CN" sz="1400" i="1">
                    <a:solidFill>
                      <a:srgbClr val="000000"/>
                    </a:solidFill>
                    <a:latin typeface="Times New Roman" panose="02020603050405020304" pitchFamily="18" charset="0"/>
                  </a:endParaRPr>
                </a:p>
                <a:p>
                  <a:pPr eaLnBrk="1" hangingPunct="1">
                    <a:lnSpc>
                      <a:spcPct val="100000"/>
                    </a:lnSpc>
                    <a:spcBef>
                      <a:spcPct val="0"/>
                    </a:spcBef>
                    <a:buClrTx/>
                    <a:buSzTx/>
                    <a:buFontTx/>
                    <a:buNone/>
                  </a:pPr>
                  <a:r>
                    <a:rPr lang="en-US" altLang="zh-CN" sz="1400" i="1">
                      <a:solidFill>
                        <a:srgbClr val="000000"/>
                      </a:solidFill>
                      <a:latin typeface="Times New Roman" panose="02020603050405020304" pitchFamily="18" charset="0"/>
                    </a:rPr>
                    <a:t>    A</a:t>
                  </a:r>
                  <a:endParaRPr lang="en-US" altLang="zh-CN" sz="1400" i="1">
                    <a:solidFill>
                      <a:srgbClr val="000000"/>
                    </a:solidFill>
                    <a:latin typeface="Times New Roman" panose="02020603050405020304" pitchFamily="18" charset="0"/>
                  </a:endParaRPr>
                </a:p>
              </p:txBody>
            </p:sp>
            <p:sp>
              <p:nvSpPr>
                <p:cNvPr id="82" name="Text Box 102"/>
                <p:cNvSpPr txBox="1">
                  <a:spLocks noChangeArrowheads="1"/>
                </p:cNvSpPr>
                <p:nvPr/>
              </p:nvSpPr>
              <p:spPr bwMode="auto">
                <a:xfrm>
                  <a:off x="431" y="1654"/>
                  <a:ext cx="382" cy="532"/>
                </a:xfrm>
                <a:prstGeom prst="rect">
                  <a:avLst/>
                </a:prstGeom>
                <a:noFill/>
                <a:ln w="19050">
                  <a:noFill/>
                  <a:miter lim="800000"/>
                </a:ln>
              </p:spPr>
              <p:txBody>
                <a:bodyPr/>
                <a:lstStyle/>
                <a:p>
                  <a:pPr algn="ctr" eaLnBrk="1" hangingPunct="1">
                    <a:lnSpc>
                      <a:spcPct val="100000"/>
                    </a:lnSpc>
                    <a:spcBef>
                      <a:spcPct val="0"/>
                    </a:spcBef>
                    <a:buClrTx/>
                    <a:buSzTx/>
                    <a:buFontTx/>
                    <a:buNone/>
                  </a:pPr>
                  <a:r>
                    <a:rPr lang="zh-CN" altLang="en-US" sz="1400">
                      <a:solidFill>
                        <a:srgbClr val="000000"/>
                      </a:solidFill>
                      <a:latin typeface="Times New Roman" panose="02020603050405020304" pitchFamily="18" charset="0"/>
                    </a:rPr>
                    <a:t>＋</a:t>
                  </a:r>
                  <a:endParaRPr lang="zh-CN" altLang="en-US" sz="1400">
                    <a:solidFill>
                      <a:srgbClr val="000000"/>
                    </a:solidFill>
                    <a:latin typeface="Times New Roman" panose="02020603050405020304" pitchFamily="18" charset="0"/>
                  </a:endParaRPr>
                </a:p>
                <a:p>
                  <a:pPr algn="ctr" eaLnBrk="1" hangingPunct="1">
                    <a:lnSpc>
                      <a:spcPct val="100000"/>
                    </a:lnSpc>
                    <a:spcBef>
                      <a:spcPct val="0"/>
                    </a:spcBef>
                    <a:buClrTx/>
                    <a:buSzTx/>
                    <a:buFontTx/>
                    <a:buNone/>
                  </a:pPr>
                  <a:endParaRPr lang="zh-CN" altLang="en-US" sz="1400">
                    <a:solidFill>
                      <a:srgbClr val="000000"/>
                    </a:solidFill>
                    <a:latin typeface="Times New Roman" panose="02020603050405020304" pitchFamily="18" charset="0"/>
                  </a:endParaRPr>
                </a:p>
                <a:p>
                  <a:pPr eaLnBrk="1" hangingPunct="1">
                    <a:lnSpc>
                      <a:spcPct val="100000"/>
                    </a:lnSpc>
                    <a:spcBef>
                      <a:spcPct val="0"/>
                    </a:spcBef>
                    <a:buClrTx/>
                    <a:buSzTx/>
                    <a:buFontTx/>
                    <a:buNone/>
                  </a:pPr>
                  <a:r>
                    <a:rPr lang="zh-CN" altLang="en-US" sz="1400">
                      <a:solidFill>
                        <a:srgbClr val="000000"/>
                      </a:solidFill>
                      <a:latin typeface="Times New Roman" panose="02020603050405020304" pitchFamily="18" charset="0"/>
                    </a:rPr>
                    <a:t>   －</a:t>
                  </a:r>
                  <a:endParaRPr lang="zh-CN" altLang="en-US" sz="1400">
                    <a:solidFill>
                      <a:srgbClr val="000000"/>
                    </a:solidFill>
                    <a:latin typeface="Times New Roman" panose="02020603050405020304" pitchFamily="18"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dirty="0">
                <a:latin typeface="+mj-ea"/>
              </a:rPr>
              <a:t>逻辑代数的基本概念</a:t>
            </a:r>
            <a:endParaRPr lang="zh-CN" altLang="en-US" dirty="0"/>
          </a:p>
        </p:txBody>
      </p:sp>
      <p:sp>
        <p:nvSpPr>
          <p:cNvPr id="3" name="内容占位符 2"/>
          <p:cNvSpPr>
            <a:spLocks noGrp="1"/>
          </p:cNvSpPr>
          <p:nvPr>
            <p:ph idx="1"/>
          </p:nvPr>
        </p:nvSpPr>
        <p:spPr>
          <a:xfrm>
            <a:off x="612000" y="900000"/>
            <a:ext cx="8288532" cy="419474"/>
          </a:xfrm>
        </p:spPr>
        <p:txBody>
          <a:bodyPr/>
          <a:lstStyle/>
          <a:p>
            <a:pPr marL="457200" indent="-457200">
              <a:lnSpc>
                <a:spcPct val="120000"/>
              </a:lnSpc>
              <a:buFont typeface="+mj-lt"/>
              <a:buAutoNum type="arabicPeriod" startAt="4"/>
            </a:pPr>
            <a:r>
              <a:rPr lang="zh-CN" altLang="en-US" dirty="0"/>
              <a:t>“异或”运算</a:t>
            </a:r>
            <a:endParaRPr lang="en-US" altLang="zh-CN" b="0" dirty="0">
              <a:latin typeface="宋体" panose="02010600030101010101" pitchFamily="2" charset="-122"/>
              <a:ea typeface="宋体" panose="02010600030101010101" pitchFamily="2" charset="-122"/>
            </a:endParaRPr>
          </a:p>
        </p:txBody>
      </p:sp>
      <p:grpSp>
        <p:nvGrpSpPr>
          <p:cNvPr id="7" name="组合 6"/>
          <p:cNvGrpSpPr/>
          <p:nvPr/>
        </p:nvGrpSpPr>
        <p:grpSpPr>
          <a:xfrm>
            <a:off x="1231860" y="943690"/>
            <a:ext cx="8192269" cy="1958975"/>
            <a:chOff x="-326490" y="849122"/>
            <a:chExt cx="8192269" cy="1958975"/>
          </a:xfrm>
        </p:grpSpPr>
        <p:grpSp>
          <p:nvGrpSpPr>
            <p:cNvPr id="23" name="Group 104"/>
            <p:cNvGrpSpPr/>
            <p:nvPr/>
          </p:nvGrpSpPr>
          <p:grpSpPr bwMode="auto">
            <a:xfrm>
              <a:off x="5503579" y="849122"/>
              <a:ext cx="2362200" cy="1958975"/>
              <a:chOff x="3342" y="1491"/>
              <a:chExt cx="1488" cy="1234"/>
            </a:xfrm>
          </p:grpSpPr>
          <p:sp>
            <p:nvSpPr>
              <p:cNvPr id="24" name="Rectangle 83"/>
              <p:cNvSpPr>
                <a:spLocks noChangeArrowheads="1"/>
              </p:cNvSpPr>
              <p:nvPr/>
            </p:nvSpPr>
            <p:spPr bwMode="auto">
              <a:xfrm>
                <a:off x="4086" y="2534"/>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0</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25" name="Rectangle 84"/>
              <p:cNvSpPr>
                <a:spLocks noChangeArrowheads="1"/>
              </p:cNvSpPr>
              <p:nvPr/>
            </p:nvSpPr>
            <p:spPr bwMode="auto">
              <a:xfrm>
                <a:off x="3342" y="2534"/>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1  1</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26" name="Rectangle 85"/>
              <p:cNvSpPr>
                <a:spLocks noChangeArrowheads="1"/>
              </p:cNvSpPr>
              <p:nvPr/>
            </p:nvSpPr>
            <p:spPr bwMode="auto">
              <a:xfrm>
                <a:off x="4086" y="2343"/>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D42A7F"/>
                    </a:solidFill>
                    <a:latin typeface="Times New Roman" panose="02020603050405020304" pitchFamily="18" charset="0"/>
                    <a:cs typeface="Times New Roman" panose="02020603050405020304" pitchFamily="18" charset="0"/>
                  </a:rPr>
                  <a:t>1</a:t>
                </a:r>
                <a:endParaRPr lang="en-US" altLang="zh-CN" sz="1600" dirty="0">
                  <a:solidFill>
                    <a:srgbClr val="D42A7F"/>
                  </a:solidFill>
                  <a:latin typeface="Times New Roman" panose="02020603050405020304" pitchFamily="18" charset="0"/>
                  <a:cs typeface="Times New Roman" panose="02020603050405020304" pitchFamily="18" charset="0"/>
                </a:endParaRPr>
              </a:p>
            </p:txBody>
          </p:sp>
          <p:sp>
            <p:nvSpPr>
              <p:cNvPr id="27" name="Rectangle 86"/>
              <p:cNvSpPr>
                <a:spLocks noChangeArrowheads="1"/>
              </p:cNvSpPr>
              <p:nvPr/>
            </p:nvSpPr>
            <p:spPr bwMode="auto">
              <a:xfrm>
                <a:off x="3342" y="2343"/>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D42A7F"/>
                    </a:solidFill>
                    <a:latin typeface="Times New Roman" panose="02020603050405020304" pitchFamily="18" charset="0"/>
                    <a:cs typeface="Times New Roman" panose="02020603050405020304" pitchFamily="18" charset="0"/>
                  </a:rPr>
                  <a:t>1  0</a:t>
                </a:r>
                <a:endParaRPr lang="en-US" altLang="zh-CN" sz="1600" dirty="0">
                  <a:solidFill>
                    <a:srgbClr val="D42A7F"/>
                  </a:solidFill>
                  <a:latin typeface="Times New Roman" panose="02020603050405020304" pitchFamily="18" charset="0"/>
                  <a:cs typeface="Times New Roman" panose="02020603050405020304" pitchFamily="18" charset="0"/>
                </a:endParaRPr>
              </a:p>
            </p:txBody>
          </p:sp>
          <p:sp>
            <p:nvSpPr>
              <p:cNvPr id="44" name="Rectangle 87"/>
              <p:cNvSpPr>
                <a:spLocks noChangeArrowheads="1"/>
              </p:cNvSpPr>
              <p:nvPr/>
            </p:nvSpPr>
            <p:spPr bwMode="auto">
              <a:xfrm>
                <a:off x="4086" y="2152"/>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D42A7F"/>
                    </a:solidFill>
                    <a:latin typeface="Times New Roman" panose="02020603050405020304" pitchFamily="18" charset="0"/>
                    <a:cs typeface="Times New Roman" panose="02020603050405020304" pitchFamily="18" charset="0"/>
                  </a:rPr>
                  <a:t>1</a:t>
                </a:r>
                <a:endParaRPr lang="en-US" altLang="zh-CN" sz="1600" dirty="0">
                  <a:solidFill>
                    <a:srgbClr val="D42A7F"/>
                  </a:solidFill>
                  <a:latin typeface="Times New Roman" panose="02020603050405020304" pitchFamily="18" charset="0"/>
                  <a:cs typeface="Times New Roman" panose="02020603050405020304" pitchFamily="18" charset="0"/>
                </a:endParaRPr>
              </a:p>
            </p:txBody>
          </p:sp>
          <p:sp>
            <p:nvSpPr>
              <p:cNvPr id="47" name="Rectangle 88"/>
              <p:cNvSpPr>
                <a:spLocks noChangeArrowheads="1"/>
              </p:cNvSpPr>
              <p:nvPr/>
            </p:nvSpPr>
            <p:spPr bwMode="auto">
              <a:xfrm>
                <a:off x="3342" y="2152"/>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D42A7F"/>
                    </a:solidFill>
                    <a:latin typeface="Times New Roman" panose="02020603050405020304" pitchFamily="18" charset="0"/>
                    <a:cs typeface="Times New Roman" panose="02020603050405020304" pitchFamily="18" charset="0"/>
                  </a:rPr>
                  <a:t>0  1</a:t>
                </a:r>
                <a:endParaRPr lang="en-US" altLang="zh-CN" sz="1600" dirty="0">
                  <a:solidFill>
                    <a:srgbClr val="D42A7F"/>
                  </a:solidFill>
                  <a:latin typeface="Times New Roman" panose="02020603050405020304" pitchFamily="18" charset="0"/>
                  <a:cs typeface="Times New Roman" panose="02020603050405020304" pitchFamily="18" charset="0"/>
                </a:endParaRPr>
              </a:p>
            </p:txBody>
          </p:sp>
          <p:sp>
            <p:nvSpPr>
              <p:cNvPr id="48" name="Rectangle 89"/>
              <p:cNvSpPr>
                <a:spLocks noChangeArrowheads="1"/>
              </p:cNvSpPr>
              <p:nvPr/>
            </p:nvSpPr>
            <p:spPr bwMode="auto">
              <a:xfrm>
                <a:off x="4086" y="1961"/>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0</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49" name="Rectangle 90"/>
              <p:cNvSpPr>
                <a:spLocks noChangeArrowheads="1"/>
              </p:cNvSpPr>
              <p:nvPr/>
            </p:nvSpPr>
            <p:spPr bwMode="auto">
              <a:xfrm>
                <a:off x="3342" y="1961"/>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0  0</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50" name="Rectangle 91"/>
              <p:cNvSpPr>
                <a:spLocks noChangeArrowheads="1"/>
              </p:cNvSpPr>
              <p:nvPr/>
            </p:nvSpPr>
            <p:spPr bwMode="auto">
              <a:xfrm>
                <a:off x="4086" y="1770"/>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dirty="0">
                    <a:solidFill>
                      <a:srgbClr val="000000"/>
                    </a:solidFill>
                    <a:latin typeface="Times New Roman" panose="02020603050405020304" pitchFamily="18" charset="0"/>
                    <a:cs typeface="Times New Roman" panose="02020603050405020304" pitchFamily="18" charset="0"/>
                  </a:rPr>
                  <a:t>F</a:t>
                </a:r>
                <a:endParaRPr lang="en-US" altLang="zh-CN" sz="1600" i="1" dirty="0">
                  <a:solidFill>
                    <a:srgbClr val="000000"/>
                  </a:solidFill>
                  <a:latin typeface="Times New Roman" panose="02020603050405020304" pitchFamily="18" charset="0"/>
                  <a:cs typeface="Times New Roman" panose="02020603050405020304" pitchFamily="18" charset="0"/>
                </a:endParaRPr>
              </a:p>
            </p:txBody>
          </p:sp>
          <p:sp>
            <p:nvSpPr>
              <p:cNvPr id="51" name="Rectangle 92"/>
              <p:cNvSpPr>
                <a:spLocks noChangeArrowheads="1"/>
              </p:cNvSpPr>
              <p:nvPr/>
            </p:nvSpPr>
            <p:spPr bwMode="auto">
              <a:xfrm>
                <a:off x="3342" y="1770"/>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dirty="0">
                    <a:solidFill>
                      <a:srgbClr val="000000"/>
                    </a:solidFill>
                    <a:latin typeface="Times New Roman" panose="02020603050405020304" pitchFamily="18" charset="0"/>
                    <a:cs typeface="Times New Roman" panose="02020603050405020304" pitchFamily="18" charset="0"/>
                  </a:rPr>
                  <a:t>A  B</a:t>
                </a:r>
                <a:endParaRPr lang="en-US" altLang="zh-CN" sz="1600" i="1" dirty="0">
                  <a:solidFill>
                    <a:srgbClr val="000000"/>
                  </a:solidFill>
                  <a:latin typeface="Times New Roman" panose="02020603050405020304" pitchFamily="18" charset="0"/>
                  <a:cs typeface="Times New Roman" panose="02020603050405020304" pitchFamily="18" charset="0"/>
                </a:endParaRPr>
              </a:p>
            </p:txBody>
          </p:sp>
          <p:sp>
            <p:nvSpPr>
              <p:cNvPr id="52" name="Line 93"/>
              <p:cNvSpPr>
                <a:spLocks noChangeShapeType="1"/>
              </p:cNvSpPr>
              <p:nvPr/>
            </p:nvSpPr>
            <p:spPr bwMode="auto">
              <a:xfrm>
                <a:off x="3342" y="1770"/>
                <a:ext cx="1383" cy="0"/>
              </a:xfrm>
              <a:prstGeom prst="line">
                <a:avLst/>
              </a:prstGeom>
              <a:noFill/>
              <a:ln w="28575" cap="sq">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53" name="Line 94"/>
              <p:cNvSpPr>
                <a:spLocks noChangeShapeType="1"/>
              </p:cNvSpPr>
              <p:nvPr/>
            </p:nvSpPr>
            <p:spPr bwMode="auto">
              <a:xfrm>
                <a:off x="3342" y="1961"/>
                <a:ext cx="1383" cy="0"/>
              </a:xfrm>
              <a:prstGeom prst="line">
                <a:avLst/>
              </a:prstGeom>
              <a:noFill/>
              <a:ln w="12700">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54" name="Line 98"/>
              <p:cNvSpPr>
                <a:spLocks noChangeShapeType="1"/>
              </p:cNvSpPr>
              <p:nvPr/>
            </p:nvSpPr>
            <p:spPr bwMode="auto">
              <a:xfrm>
                <a:off x="3342" y="2725"/>
                <a:ext cx="1383" cy="0"/>
              </a:xfrm>
              <a:prstGeom prst="line">
                <a:avLst/>
              </a:prstGeom>
              <a:noFill/>
              <a:ln w="28575" cap="sq">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55" name="Line 100"/>
              <p:cNvSpPr>
                <a:spLocks noChangeShapeType="1"/>
              </p:cNvSpPr>
              <p:nvPr/>
            </p:nvSpPr>
            <p:spPr bwMode="auto">
              <a:xfrm>
                <a:off x="4086" y="1770"/>
                <a:ext cx="0" cy="955"/>
              </a:xfrm>
              <a:prstGeom prst="line">
                <a:avLst/>
              </a:prstGeom>
              <a:noFill/>
              <a:ln w="12700">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56" name="Text Box 102"/>
              <p:cNvSpPr txBox="1">
                <a:spLocks noChangeArrowheads="1"/>
              </p:cNvSpPr>
              <p:nvPr/>
            </p:nvSpPr>
            <p:spPr bwMode="auto">
              <a:xfrm>
                <a:off x="3342" y="1491"/>
                <a:ext cx="1399" cy="231"/>
              </a:xfrm>
              <a:prstGeom prst="rect">
                <a:avLst/>
              </a:prstGeom>
              <a:noFill/>
              <a:ln w="9525">
                <a:noFill/>
                <a:miter lim="800000"/>
              </a:ln>
            </p:spPr>
            <p:txBody>
              <a:bodyPr>
                <a:spAutoFit/>
              </a:bodyPr>
              <a:lstStyle/>
              <a:p>
                <a:pPr algn="ctr" eaLnBrk="1" hangingPunct="1">
                  <a:lnSpc>
                    <a:spcPct val="100000"/>
                  </a:lnSpc>
                  <a:spcBef>
                    <a:spcPct val="50000"/>
                  </a:spcBef>
                  <a:buClrTx/>
                  <a:buSzTx/>
                  <a:buFontTx/>
                  <a:buNone/>
                </a:pPr>
                <a:r>
                  <a:rPr kumimoji="1" lang="zh-CN" altLang="en-US" dirty="0">
                    <a:solidFill>
                      <a:srgbClr val="063DE8"/>
                    </a:solidFill>
                    <a:latin typeface="Times New Roman" panose="02020603050405020304" pitchFamily="18" charset="0"/>
                    <a:cs typeface="Times New Roman" panose="02020603050405020304" pitchFamily="18" charset="0"/>
                  </a:rPr>
                  <a:t>“异或”运算表</a:t>
                </a:r>
                <a:endParaRPr kumimoji="1" lang="zh-CN" altLang="en-US" dirty="0">
                  <a:solidFill>
                    <a:srgbClr val="063DE8"/>
                  </a:solidFill>
                  <a:latin typeface="Times New Roman" panose="02020603050405020304" pitchFamily="18" charset="0"/>
                  <a:cs typeface="Times New Roman" panose="02020603050405020304" pitchFamily="18" charset="0"/>
                </a:endParaRPr>
              </a:p>
            </p:txBody>
          </p:sp>
        </p:grpSp>
        <p:graphicFrame>
          <p:nvGraphicFramePr>
            <p:cNvPr id="57" name="Object 107"/>
            <p:cNvGraphicFramePr>
              <a:graphicFrameLocks noChangeAspect="1"/>
            </p:cNvGraphicFramePr>
            <p:nvPr/>
          </p:nvGraphicFramePr>
          <p:xfrm>
            <a:off x="-326490" y="1953619"/>
            <a:ext cx="2559884" cy="854478"/>
          </p:xfrm>
          <a:graphic>
            <a:graphicData uri="http://schemas.openxmlformats.org/presentationml/2006/ole">
              <mc:AlternateContent xmlns:mc="http://schemas.openxmlformats.org/markup-compatibility/2006">
                <mc:Choice xmlns:v="urn:schemas-microsoft-com:vml" Requires="v">
                  <p:oleObj spid="_x0000_s4" name="公式" r:id="rId1" imgW="22860000" imgH="10363200" progId="Equation.3">
                    <p:embed/>
                  </p:oleObj>
                </mc:Choice>
                <mc:Fallback>
                  <p:oleObj name="公式" r:id="rId1" imgW="22860000" imgH="10363200" progId="Equation.3">
                    <p:embed/>
                    <p:pic>
                      <p:nvPicPr>
                        <p:cNvPr id="0" name="图片 3"/>
                        <p:cNvPicPr>
                          <a:picLocks noChangeAspect="1" noChangeArrowheads="1"/>
                        </p:cNvPicPr>
                        <p:nvPr/>
                      </p:nvPicPr>
                      <p:blipFill>
                        <a:blip r:embed="rId2"/>
                        <a:srcRect/>
                        <a:stretch>
                          <a:fillRect/>
                        </a:stretch>
                      </p:blipFill>
                      <p:spPr bwMode="auto">
                        <a:xfrm>
                          <a:off x="-326490" y="1953619"/>
                          <a:ext cx="2559884" cy="854478"/>
                        </a:xfrm>
                        <a:prstGeom prst="rect">
                          <a:avLst/>
                        </a:prstGeom>
                        <a:noFill/>
                      </p:spPr>
                    </p:pic>
                  </p:oleObj>
                </mc:Fallback>
              </mc:AlternateContent>
            </a:graphicData>
          </a:graphic>
        </p:graphicFrame>
        <p:sp>
          <p:nvSpPr>
            <p:cNvPr id="58" name="Rectangle 179"/>
            <p:cNvSpPr>
              <a:spLocks noChangeArrowheads="1"/>
            </p:cNvSpPr>
            <p:nvPr/>
          </p:nvSpPr>
          <p:spPr bwMode="auto">
            <a:xfrm>
              <a:off x="-320868" y="1385370"/>
              <a:ext cx="1474142" cy="461665"/>
            </a:xfrm>
            <a:prstGeom prst="rect">
              <a:avLst/>
            </a:prstGeom>
            <a:noFill/>
            <a:ln w="9525" algn="ctr">
              <a:noFill/>
              <a:miter lim="800000"/>
            </a:ln>
          </p:spPr>
          <p:txBody>
            <a:bodyPr wrap="square">
              <a:spAutoFit/>
            </a:bodyPr>
            <a:lstStyle/>
            <a:p>
              <a:pPr eaLnBrk="1" hangingPunct="1">
                <a:lnSpc>
                  <a:spcPct val="100000"/>
                </a:lnSpc>
                <a:spcBef>
                  <a:spcPct val="0"/>
                </a:spcBef>
                <a:buClrTx/>
                <a:buSzTx/>
                <a:buFont typeface="Wingdings" panose="05000000000000000000" pitchFamily="2" charset="2"/>
                <a:buNone/>
              </a:pPr>
              <a:r>
                <a:rPr kumimoji="1" lang="en-US" altLang="zh-CN" sz="2400" i="1" dirty="0">
                  <a:solidFill>
                    <a:srgbClr val="000000"/>
                  </a:solidFill>
                  <a:latin typeface="Times New Roman" panose="02020603050405020304" pitchFamily="18" charset="0"/>
                  <a:cs typeface="Times New Roman" panose="02020603050405020304" pitchFamily="18" charset="0"/>
                </a:rPr>
                <a:t>F</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i="1" dirty="0">
                  <a:solidFill>
                    <a:srgbClr val="000000"/>
                  </a:solidFill>
                  <a:latin typeface="Times New Roman" panose="02020603050405020304" pitchFamily="18" charset="0"/>
                  <a:cs typeface="Times New Roman" panose="02020603050405020304" pitchFamily="18" charset="0"/>
                </a:rPr>
                <a:t>A </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i="1" dirty="0">
                  <a:solidFill>
                    <a:srgbClr val="000000"/>
                  </a:solidFill>
                  <a:latin typeface="Times New Roman" panose="02020603050405020304" pitchFamily="18" charset="0"/>
                  <a:cs typeface="Times New Roman" panose="02020603050405020304" pitchFamily="18" charset="0"/>
                </a:rPr>
                <a:t>B</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grpSp>
      <p:sp>
        <p:nvSpPr>
          <p:cNvPr id="59" name="内容占位符 2"/>
          <p:cNvSpPr txBox="1"/>
          <p:nvPr/>
        </p:nvSpPr>
        <p:spPr bwMode="auto">
          <a:xfrm>
            <a:off x="612000" y="3287614"/>
            <a:ext cx="8288532" cy="452945"/>
          </a:xfrm>
          <a:prstGeom prst="rect">
            <a:avLst/>
          </a:prstGeom>
          <a:noFill/>
          <a:ln w="12700">
            <a:noFill/>
            <a:miter lim="800000"/>
          </a:ln>
        </p:spPr>
        <p:txBody>
          <a:bodyPr vert="horz" wrap="square" lIns="63500" tIns="25400" rIns="63500" bIns="25400" numCol="1" anchor="t" anchorCtr="0" compatLnSpc="1">
            <a:spAutoFit/>
          </a:bodyPr>
          <a:lstStyle>
            <a:lvl1pPr marL="284480" indent="-284480"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457200" indent="-457200">
              <a:lnSpc>
                <a:spcPct val="120000"/>
              </a:lnSpc>
              <a:spcBef>
                <a:spcPts val="0"/>
              </a:spcBef>
              <a:buFont typeface="+mj-lt"/>
              <a:buAutoNum type="arabicPeriod" startAt="5"/>
            </a:pPr>
            <a:r>
              <a:rPr lang="zh-CN" altLang="en-US" kern="0" dirty="0">
                <a:solidFill>
                  <a:srgbClr val="000000"/>
                </a:solidFill>
              </a:rPr>
              <a:t>“同或”运算</a:t>
            </a:r>
            <a:endParaRPr lang="en-US" altLang="zh-CN" b="0" kern="0" dirty="0">
              <a:solidFill>
                <a:srgbClr val="000000"/>
              </a:solidFill>
              <a:latin typeface="宋体" panose="02010600030101010101" pitchFamily="2" charset="-122"/>
              <a:ea typeface="宋体" panose="02010600030101010101" pitchFamily="2" charset="-122"/>
            </a:endParaRPr>
          </a:p>
        </p:txBody>
      </p:sp>
      <p:grpSp>
        <p:nvGrpSpPr>
          <p:cNvPr id="8" name="组合 7"/>
          <p:cNvGrpSpPr/>
          <p:nvPr/>
        </p:nvGrpSpPr>
        <p:grpSpPr>
          <a:xfrm>
            <a:off x="1161183" y="3322466"/>
            <a:ext cx="8249234" cy="1968500"/>
            <a:chOff x="-362817" y="3013203"/>
            <a:chExt cx="8249234" cy="1968500"/>
          </a:xfrm>
        </p:grpSpPr>
        <p:grpSp>
          <p:nvGrpSpPr>
            <p:cNvPr id="60" name="Group 93"/>
            <p:cNvGrpSpPr/>
            <p:nvPr/>
          </p:nvGrpSpPr>
          <p:grpSpPr bwMode="auto">
            <a:xfrm>
              <a:off x="5503579" y="3013203"/>
              <a:ext cx="2382838" cy="1968500"/>
              <a:chOff x="3220" y="1043"/>
              <a:chExt cx="1501" cy="1240"/>
            </a:xfrm>
          </p:grpSpPr>
          <p:sp>
            <p:nvSpPr>
              <p:cNvPr id="61" name="Rectangle 72"/>
              <p:cNvSpPr>
                <a:spLocks noChangeArrowheads="1"/>
              </p:cNvSpPr>
              <p:nvPr/>
            </p:nvSpPr>
            <p:spPr bwMode="auto">
              <a:xfrm>
                <a:off x="3977" y="2092"/>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1</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2" name="Rectangle 73"/>
              <p:cNvSpPr>
                <a:spLocks noChangeArrowheads="1"/>
              </p:cNvSpPr>
              <p:nvPr/>
            </p:nvSpPr>
            <p:spPr bwMode="auto">
              <a:xfrm>
                <a:off x="3233" y="2092"/>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1  1</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3" name="Rectangle 74"/>
              <p:cNvSpPr>
                <a:spLocks noChangeArrowheads="1"/>
              </p:cNvSpPr>
              <p:nvPr/>
            </p:nvSpPr>
            <p:spPr bwMode="auto">
              <a:xfrm>
                <a:off x="3977" y="1891"/>
                <a:ext cx="744" cy="20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0</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4" name="Rectangle 75"/>
              <p:cNvSpPr>
                <a:spLocks noChangeArrowheads="1"/>
              </p:cNvSpPr>
              <p:nvPr/>
            </p:nvSpPr>
            <p:spPr bwMode="auto">
              <a:xfrm>
                <a:off x="3233" y="1891"/>
                <a:ext cx="744" cy="20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1  0</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5" name="Rectangle 76"/>
              <p:cNvSpPr>
                <a:spLocks noChangeArrowheads="1"/>
              </p:cNvSpPr>
              <p:nvPr/>
            </p:nvSpPr>
            <p:spPr bwMode="auto">
              <a:xfrm>
                <a:off x="3977" y="1700"/>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0</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6" name="Rectangle 77"/>
              <p:cNvSpPr>
                <a:spLocks noChangeArrowheads="1"/>
              </p:cNvSpPr>
              <p:nvPr/>
            </p:nvSpPr>
            <p:spPr bwMode="auto">
              <a:xfrm>
                <a:off x="3233" y="1700"/>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0  1</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7" name="Rectangle 78"/>
              <p:cNvSpPr>
                <a:spLocks noChangeArrowheads="1"/>
              </p:cNvSpPr>
              <p:nvPr/>
            </p:nvSpPr>
            <p:spPr bwMode="auto">
              <a:xfrm>
                <a:off x="3977" y="1509"/>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1</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8" name="Rectangle 79"/>
              <p:cNvSpPr>
                <a:spLocks noChangeArrowheads="1"/>
              </p:cNvSpPr>
              <p:nvPr/>
            </p:nvSpPr>
            <p:spPr bwMode="auto">
              <a:xfrm>
                <a:off x="3233" y="1509"/>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Times New Roman" panose="02020603050405020304" pitchFamily="18" charset="0"/>
                    <a:cs typeface="Times New Roman" panose="02020603050405020304" pitchFamily="18" charset="0"/>
                  </a:rPr>
                  <a:t>0  0</a:t>
                </a:r>
                <a:endParaRPr lang="en-US" altLang="zh-CN" sz="1600" dirty="0">
                  <a:solidFill>
                    <a:srgbClr val="000000"/>
                  </a:solidFill>
                  <a:latin typeface="Times New Roman" panose="02020603050405020304" pitchFamily="18" charset="0"/>
                  <a:cs typeface="Times New Roman" panose="02020603050405020304" pitchFamily="18" charset="0"/>
                </a:endParaRPr>
              </a:p>
            </p:txBody>
          </p:sp>
          <p:sp>
            <p:nvSpPr>
              <p:cNvPr id="69" name="Rectangle 80"/>
              <p:cNvSpPr>
                <a:spLocks noChangeArrowheads="1"/>
              </p:cNvSpPr>
              <p:nvPr/>
            </p:nvSpPr>
            <p:spPr bwMode="auto">
              <a:xfrm>
                <a:off x="3977" y="1318"/>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dirty="0">
                    <a:solidFill>
                      <a:srgbClr val="000000"/>
                    </a:solidFill>
                    <a:latin typeface="Times New Roman" panose="02020603050405020304" pitchFamily="18" charset="0"/>
                    <a:cs typeface="Times New Roman" panose="02020603050405020304" pitchFamily="18" charset="0"/>
                  </a:rPr>
                  <a:t>F</a:t>
                </a:r>
                <a:endParaRPr lang="en-US" altLang="zh-CN" sz="1600" i="1" dirty="0">
                  <a:solidFill>
                    <a:srgbClr val="000000"/>
                  </a:solidFill>
                  <a:latin typeface="Times New Roman" panose="02020603050405020304" pitchFamily="18" charset="0"/>
                  <a:cs typeface="Times New Roman" panose="02020603050405020304" pitchFamily="18" charset="0"/>
                </a:endParaRPr>
              </a:p>
            </p:txBody>
          </p:sp>
          <p:sp>
            <p:nvSpPr>
              <p:cNvPr id="70" name="Rectangle 81"/>
              <p:cNvSpPr>
                <a:spLocks noChangeArrowheads="1"/>
              </p:cNvSpPr>
              <p:nvPr/>
            </p:nvSpPr>
            <p:spPr bwMode="auto">
              <a:xfrm>
                <a:off x="3233" y="1318"/>
                <a:ext cx="744" cy="191"/>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dirty="0">
                    <a:solidFill>
                      <a:srgbClr val="000000"/>
                    </a:solidFill>
                    <a:latin typeface="Times New Roman" panose="02020603050405020304" pitchFamily="18" charset="0"/>
                    <a:cs typeface="Times New Roman" panose="02020603050405020304" pitchFamily="18" charset="0"/>
                  </a:rPr>
                  <a:t>A  B</a:t>
                </a:r>
                <a:endParaRPr lang="en-US" altLang="zh-CN" sz="1600" i="1" dirty="0">
                  <a:solidFill>
                    <a:srgbClr val="000000"/>
                  </a:solidFill>
                  <a:latin typeface="Times New Roman" panose="02020603050405020304" pitchFamily="18" charset="0"/>
                  <a:cs typeface="Times New Roman" panose="02020603050405020304" pitchFamily="18" charset="0"/>
                </a:endParaRPr>
              </a:p>
            </p:txBody>
          </p:sp>
          <p:sp>
            <p:nvSpPr>
              <p:cNvPr id="71" name="Line 82"/>
              <p:cNvSpPr>
                <a:spLocks noChangeShapeType="1"/>
              </p:cNvSpPr>
              <p:nvPr/>
            </p:nvSpPr>
            <p:spPr bwMode="auto">
              <a:xfrm>
                <a:off x="3233" y="1318"/>
                <a:ext cx="1383" cy="0"/>
              </a:xfrm>
              <a:prstGeom prst="line">
                <a:avLst/>
              </a:prstGeom>
              <a:noFill/>
              <a:ln w="28575" cap="sq">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72" name="Line 83"/>
              <p:cNvSpPr>
                <a:spLocks noChangeShapeType="1"/>
              </p:cNvSpPr>
              <p:nvPr/>
            </p:nvSpPr>
            <p:spPr bwMode="auto">
              <a:xfrm>
                <a:off x="3233" y="1509"/>
                <a:ext cx="1383" cy="0"/>
              </a:xfrm>
              <a:prstGeom prst="line">
                <a:avLst/>
              </a:prstGeom>
              <a:noFill/>
              <a:ln w="12700">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73" name="Line 87"/>
              <p:cNvSpPr>
                <a:spLocks noChangeShapeType="1"/>
              </p:cNvSpPr>
              <p:nvPr/>
            </p:nvSpPr>
            <p:spPr bwMode="auto">
              <a:xfrm>
                <a:off x="3233" y="2283"/>
                <a:ext cx="1383" cy="0"/>
              </a:xfrm>
              <a:prstGeom prst="line">
                <a:avLst/>
              </a:prstGeom>
              <a:noFill/>
              <a:ln w="28575" cap="sq">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74" name="Line 89"/>
              <p:cNvSpPr>
                <a:spLocks noChangeShapeType="1"/>
              </p:cNvSpPr>
              <p:nvPr/>
            </p:nvSpPr>
            <p:spPr bwMode="auto">
              <a:xfrm>
                <a:off x="3977" y="1318"/>
                <a:ext cx="0" cy="965"/>
              </a:xfrm>
              <a:prstGeom prst="line">
                <a:avLst/>
              </a:prstGeom>
              <a:noFill/>
              <a:ln w="12700">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latin typeface="Times New Roman" panose="02020603050405020304" pitchFamily="18" charset="0"/>
                  <a:cs typeface="Times New Roman" panose="02020603050405020304" pitchFamily="18" charset="0"/>
                </a:endParaRPr>
              </a:p>
            </p:txBody>
          </p:sp>
          <p:sp>
            <p:nvSpPr>
              <p:cNvPr id="75" name="Text Box 91"/>
              <p:cNvSpPr txBox="1">
                <a:spLocks noChangeArrowheads="1"/>
              </p:cNvSpPr>
              <p:nvPr/>
            </p:nvSpPr>
            <p:spPr bwMode="auto">
              <a:xfrm>
                <a:off x="3220" y="1043"/>
                <a:ext cx="1433" cy="250"/>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dirty="0">
                    <a:solidFill>
                      <a:srgbClr val="063DE8"/>
                    </a:solidFill>
                    <a:latin typeface="Times New Roman" panose="02020603050405020304" pitchFamily="18" charset="0"/>
                    <a:cs typeface="Times New Roman" panose="02020603050405020304" pitchFamily="18" charset="0"/>
                  </a:rPr>
                  <a:t>“同或”运算表</a:t>
                </a:r>
                <a:endParaRPr kumimoji="1" lang="zh-CN" altLang="en-US" sz="2000" dirty="0">
                  <a:solidFill>
                    <a:srgbClr val="063DE8"/>
                  </a:solidFill>
                  <a:latin typeface="Times New Roman" panose="02020603050405020304" pitchFamily="18" charset="0"/>
                  <a:cs typeface="Times New Roman" panose="02020603050405020304" pitchFamily="18" charset="0"/>
                </a:endParaRPr>
              </a:p>
            </p:txBody>
          </p:sp>
        </p:grpSp>
        <p:graphicFrame>
          <p:nvGraphicFramePr>
            <p:cNvPr id="76" name="Object 107"/>
            <p:cNvGraphicFramePr>
              <a:graphicFrameLocks noChangeAspect="1"/>
            </p:cNvGraphicFramePr>
            <p:nvPr/>
          </p:nvGraphicFramePr>
          <p:xfrm>
            <a:off x="-362817" y="4057043"/>
            <a:ext cx="3131070" cy="523743"/>
          </p:xfrm>
          <a:graphic>
            <a:graphicData uri="http://schemas.openxmlformats.org/presentationml/2006/ole">
              <mc:AlternateContent xmlns:mc="http://schemas.openxmlformats.org/markup-compatibility/2006">
                <mc:Choice xmlns:v="urn:schemas-microsoft-com:vml" Requires="v">
                  <p:oleObj spid="_x0000_s5" name="公式" r:id="rId3" imgW="22860000" imgH="5181600" progId="Equation.3">
                    <p:embed/>
                  </p:oleObj>
                </mc:Choice>
                <mc:Fallback>
                  <p:oleObj name="公式" r:id="rId3" imgW="22860000" imgH="5181600" progId="Equation.3">
                    <p:embed/>
                    <p:pic>
                      <p:nvPicPr>
                        <p:cNvPr id="0" name="图片 4"/>
                        <p:cNvPicPr>
                          <a:picLocks noChangeAspect="1" noChangeArrowheads="1"/>
                        </p:cNvPicPr>
                        <p:nvPr/>
                      </p:nvPicPr>
                      <p:blipFill>
                        <a:blip r:embed="rId4"/>
                        <a:srcRect/>
                        <a:stretch>
                          <a:fillRect/>
                        </a:stretch>
                      </p:blipFill>
                      <p:spPr bwMode="auto">
                        <a:xfrm>
                          <a:off x="-362817" y="4057043"/>
                          <a:ext cx="3131070" cy="523743"/>
                        </a:xfrm>
                        <a:prstGeom prst="rect">
                          <a:avLst/>
                        </a:prstGeom>
                        <a:noFill/>
                      </p:spPr>
                    </p:pic>
                  </p:oleObj>
                </mc:Fallback>
              </mc:AlternateContent>
            </a:graphicData>
          </a:graphic>
        </p:graphicFrame>
        <p:sp>
          <p:nvSpPr>
            <p:cNvPr id="6" name="矩形 5"/>
            <p:cNvSpPr/>
            <p:nvPr/>
          </p:nvSpPr>
          <p:spPr>
            <a:xfrm>
              <a:off x="-348029" y="3515111"/>
              <a:ext cx="1592103" cy="461665"/>
            </a:xfrm>
            <a:prstGeom prst="rect">
              <a:avLst/>
            </a:prstGeom>
          </p:spPr>
          <p:txBody>
            <a:bodyPr wrap="none">
              <a:spAutoFit/>
            </a:bodyPr>
            <a:lstStyle/>
            <a:p>
              <a:pPr eaLnBrk="1" hangingPunct="1">
                <a:lnSpc>
                  <a:spcPct val="100000"/>
                </a:lnSpc>
                <a:spcBef>
                  <a:spcPct val="0"/>
                </a:spcBef>
                <a:buClrTx/>
                <a:buSzTx/>
                <a:buFontTx/>
                <a:buNone/>
              </a:pPr>
              <a:r>
                <a:rPr kumimoji="1" lang="en-US" altLang="zh-CN" sz="2400" i="1" dirty="0">
                  <a:solidFill>
                    <a:srgbClr val="000000"/>
                  </a:solidFill>
                  <a:latin typeface="Times New Roman" panose="02020603050405020304" pitchFamily="18" charset="0"/>
                  <a:cs typeface="Times New Roman" panose="02020603050405020304" pitchFamily="18" charset="0"/>
                </a:rPr>
                <a:t>F</a:t>
              </a:r>
              <a:r>
                <a:rPr kumimoji="1" lang="en-US" altLang="zh-CN" sz="2400" dirty="0">
                  <a:solidFill>
                    <a:srgbClr val="000000"/>
                  </a:solidFill>
                  <a:latin typeface="Times New Roman" panose="02020603050405020304" pitchFamily="18" charset="0"/>
                  <a:cs typeface="Times New Roman" panose="02020603050405020304" pitchFamily="18" charset="0"/>
                </a:rPr>
                <a:t> = </a:t>
              </a:r>
              <a:r>
                <a:rPr kumimoji="1" lang="en-US" altLang="zh-CN" sz="2400" i="1" dirty="0">
                  <a:solidFill>
                    <a:srgbClr val="000000"/>
                  </a:solidFill>
                  <a:latin typeface="Times New Roman" panose="02020603050405020304" pitchFamily="18" charset="0"/>
                  <a:cs typeface="Times New Roman" panose="02020603050405020304" pitchFamily="18" charset="0"/>
                </a:rPr>
                <a:t>A</a:t>
              </a:r>
              <a:r>
                <a:rPr kumimoji="1" lang="en-US" altLang="zh-CN"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sz="2400" i="1" dirty="0">
                  <a:solidFill>
                    <a:srgbClr val="000000"/>
                  </a:solidFill>
                  <a:latin typeface="Times New Roman" panose="02020603050405020304" pitchFamily="18" charset="0"/>
                  <a:cs typeface="Times New Roman" panose="02020603050405020304" pitchFamily="18" charset="0"/>
                </a:rPr>
                <a:t>B</a:t>
              </a:r>
              <a:r>
                <a:rPr kumimoji="1" lang="en-US" altLang="zh-CN" sz="2400" dirty="0">
                  <a:solidFill>
                    <a:srgbClr val="000000"/>
                  </a:solidFill>
                  <a:latin typeface="Times New Roman" panose="02020603050405020304" pitchFamily="18" charset="0"/>
                  <a:cs typeface="Times New Roman" panose="02020603050405020304" pitchFamily="18" charset="0"/>
                </a:rPr>
                <a:t> </a:t>
              </a:r>
              <a:endParaRPr lang="zh-CN" altLang="en-US" sz="2400" b="0" dirty="0">
                <a:solidFill>
                  <a:srgbClr val="FC0128"/>
                </a:solidFill>
              </a:endParaRPr>
            </a:p>
          </p:txBody>
        </p:sp>
      </p:grpSp>
      <p:grpSp>
        <p:nvGrpSpPr>
          <p:cNvPr id="9" name="组合 8"/>
          <p:cNvGrpSpPr/>
          <p:nvPr/>
        </p:nvGrpSpPr>
        <p:grpSpPr>
          <a:xfrm>
            <a:off x="612000" y="5590586"/>
            <a:ext cx="9287079" cy="898813"/>
            <a:chOff x="682053" y="5050467"/>
            <a:chExt cx="7693025" cy="898813"/>
          </a:xfrm>
        </p:grpSpPr>
        <p:sp>
          <p:nvSpPr>
            <p:cNvPr id="81" name="Rectangle 103"/>
            <p:cNvSpPr>
              <a:spLocks noChangeArrowheads="1"/>
            </p:cNvSpPr>
            <p:nvPr/>
          </p:nvSpPr>
          <p:spPr bwMode="auto">
            <a:xfrm>
              <a:off x="682053" y="5050467"/>
              <a:ext cx="7693025" cy="898813"/>
            </a:xfrm>
            <a:prstGeom prst="rect">
              <a:avLst/>
            </a:prstGeom>
            <a:solidFill>
              <a:srgbClr val="FFFFCC"/>
            </a:solidFill>
            <a:ln w="9525">
              <a:solidFill>
                <a:schemeClr val="accent2"/>
              </a:solidFill>
              <a:miter lim="800000"/>
            </a:ln>
            <a:effectLst/>
          </p:spPr>
          <p:txBody>
            <a:bodyPr/>
            <a:lstStyle/>
            <a:p>
              <a:pPr marL="342900" indent="-342900" eaLnBrk="1" hangingPunct="1">
                <a:lnSpc>
                  <a:spcPct val="125000"/>
                </a:lnSpc>
                <a:spcBef>
                  <a:spcPct val="0"/>
                </a:spcBef>
                <a:buClr>
                  <a:srgbClr val="063DE8"/>
                </a:buClr>
                <a:buSzPct val="110000"/>
              </a:pPr>
              <a:r>
                <a:rPr kumimoji="1"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异或逻辑与同或逻辑是互非关系： </a:t>
              </a:r>
              <a:endParaRPr kumimoji="1"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eaLnBrk="1" hangingPunct="1">
                <a:lnSpc>
                  <a:spcPct val="125000"/>
                </a:lnSpc>
                <a:spcBef>
                  <a:spcPct val="0"/>
                </a:spcBef>
                <a:buClrTx/>
                <a:buSzTx/>
                <a:buFontTx/>
                <a:buNone/>
              </a:pP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 </a:t>
              </a: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a:t>
              </a: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a:t>
              </a: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zh-CN" altLang="en-US"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 </a:t>
              </a:r>
              <a:r>
                <a:rPr kumimoji="1" lang="en-US" altLang="zh-CN" sz="20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B</a:t>
              </a:r>
              <a:endParaRPr kumimoji="1" lang="en-US" altLang="zh-CN" sz="2000" b="0" i="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2" name="Line 104"/>
            <p:cNvSpPr>
              <a:spLocks noChangeShapeType="1"/>
            </p:cNvSpPr>
            <p:nvPr/>
          </p:nvSpPr>
          <p:spPr bwMode="auto">
            <a:xfrm>
              <a:off x="946983" y="5492529"/>
              <a:ext cx="519935" cy="0"/>
            </a:xfrm>
            <a:prstGeom prst="line">
              <a:avLst/>
            </a:prstGeom>
            <a:noFill/>
            <a:ln w="19050">
              <a:solidFill>
                <a:schemeClr val="tx1"/>
              </a:solidFill>
              <a:round/>
            </a:ln>
          </p:spPr>
          <p:txBody>
            <a:bodyPr/>
            <a:lstStyle/>
            <a:p>
              <a:pPr eaLnBrk="1" hangingPunct="1">
                <a:lnSpc>
                  <a:spcPct val="125000"/>
                </a:lnSpc>
                <a:spcBef>
                  <a:spcPct val="0"/>
                </a:spcBef>
                <a:buClrTx/>
                <a:buSzTx/>
                <a:buFontTx/>
                <a:buNone/>
              </a:pP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83" name="Line 105"/>
            <p:cNvSpPr>
              <a:spLocks noChangeShapeType="1"/>
            </p:cNvSpPr>
            <p:nvPr/>
          </p:nvSpPr>
          <p:spPr bwMode="auto">
            <a:xfrm>
              <a:off x="2557490" y="5509068"/>
              <a:ext cx="519935" cy="0"/>
            </a:xfrm>
            <a:prstGeom prst="line">
              <a:avLst/>
            </a:prstGeom>
            <a:noFill/>
            <a:ln w="19050">
              <a:solidFill>
                <a:schemeClr val="tx1"/>
              </a:solidFill>
              <a:round/>
            </a:ln>
          </p:spPr>
          <p:txBody>
            <a:bodyPr/>
            <a:lstStyle/>
            <a:p>
              <a:pPr eaLnBrk="1" hangingPunct="1">
                <a:lnSpc>
                  <a:spcPct val="125000"/>
                </a:lnSpc>
                <a:spcBef>
                  <a:spcPct val="0"/>
                </a:spcBef>
                <a:buClrTx/>
                <a:buSzTx/>
                <a:buFontTx/>
                <a:buNone/>
              </a:pPr>
              <a:endParaRPr lang="zh-CN" altLang="en-US" sz="2000">
                <a:solidFill>
                  <a:srgbClr val="000000"/>
                </a:solidFill>
                <a:latin typeface="Times New Roman" panose="02020603050405020304" pitchFamily="18" charset="0"/>
                <a:cs typeface="Times New Roman" panose="02020603050405020304" pitchFamily="18" charset="0"/>
              </a:endParaRPr>
            </a:p>
          </p:txBody>
        </p:sp>
        <p:graphicFrame>
          <p:nvGraphicFramePr>
            <p:cNvPr id="80" name="Object 68"/>
            <p:cNvGraphicFramePr>
              <a:graphicFrameLocks noChangeAspect="1"/>
            </p:cNvGraphicFramePr>
            <p:nvPr/>
          </p:nvGraphicFramePr>
          <p:xfrm>
            <a:off x="5436096" y="5440818"/>
            <a:ext cx="2174875" cy="381000"/>
          </p:xfrm>
          <a:graphic>
            <a:graphicData uri="http://schemas.openxmlformats.org/presentationml/2006/ole">
              <mc:AlternateContent xmlns:mc="http://schemas.openxmlformats.org/markup-compatibility/2006">
                <mc:Choice xmlns:v="urn:schemas-microsoft-com:vml" Requires="v">
                  <p:oleObj spid="_x0000_s10" name="公式" r:id="rId5" imgW="1308100" imgH="228600" progId="Equation.3">
                    <p:embed/>
                  </p:oleObj>
                </mc:Choice>
                <mc:Fallback>
                  <p:oleObj name="公式" r:id="rId5" imgW="1308100" imgH="228600" progId="Equation.3">
                    <p:embed/>
                    <p:pic>
                      <p:nvPicPr>
                        <p:cNvPr id="0" name="图片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5440818"/>
                          <a:ext cx="21748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dirty="0">
                <a:latin typeface="+mj-ea"/>
              </a:rPr>
              <a:t>逻辑代数的基本概念</a:t>
            </a:r>
            <a:endParaRPr lang="zh-CN" altLang="en-US" dirty="0"/>
          </a:p>
        </p:txBody>
      </p:sp>
      <p:sp>
        <p:nvSpPr>
          <p:cNvPr id="3" name="内容占位符 2"/>
          <p:cNvSpPr>
            <a:spLocks noGrp="1"/>
          </p:cNvSpPr>
          <p:nvPr>
            <p:ph idx="1"/>
          </p:nvPr>
        </p:nvSpPr>
        <p:spPr>
          <a:xfrm>
            <a:off x="479376" y="803699"/>
            <a:ext cx="11100624" cy="2709844"/>
          </a:xfrm>
        </p:spPr>
        <p:txBody>
          <a:bodyPr/>
          <a:lstStyle/>
          <a:p>
            <a:pPr>
              <a:lnSpc>
                <a:spcPct val="150000"/>
              </a:lnSpc>
            </a:pPr>
            <a:r>
              <a:rPr lang="zh-CN" altLang="en-US" dirty="0">
                <a:latin typeface="微软雅黑" panose="020B0503020204020204" pitchFamily="34" charset="-122"/>
                <a:ea typeface="微软雅黑" panose="020B0503020204020204" pitchFamily="34" charset="-122"/>
              </a:rPr>
              <a:t>逻辑运算的顺序</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sz="2400" b="0" dirty="0"/>
              <a:t> 在一个表达式中，如果既有 “</a:t>
            </a:r>
            <a:r>
              <a:rPr lang="zh-CN" altLang="en-US" sz="2400" b="0" dirty="0">
                <a:solidFill>
                  <a:srgbClr val="FF0000"/>
                </a:solidFill>
              </a:rPr>
              <a:t>与</a:t>
            </a:r>
            <a:r>
              <a:rPr lang="zh-CN" altLang="en-US" sz="2400" b="0" dirty="0"/>
              <a:t>” 运算又有 “</a:t>
            </a:r>
            <a:r>
              <a:rPr lang="zh-CN" altLang="en-US" sz="2400" b="0" dirty="0">
                <a:solidFill>
                  <a:srgbClr val="FF0000"/>
                </a:solidFill>
              </a:rPr>
              <a:t>或</a:t>
            </a:r>
            <a:r>
              <a:rPr lang="zh-CN" altLang="en-US" sz="2400" b="0" dirty="0"/>
              <a:t>”运算，则按</a:t>
            </a:r>
            <a:r>
              <a:rPr lang="zh-CN" altLang="en-US" sz="2400" b="0" dirty="0">
                <a:solidFill>
                  <a:srgbClr val="FF0000"/>
                </a:solidFill>
              </a:rPr>
              <a:t>先“与”后“或”</a:t>
            </a:r>
            <a:r>
              <a:rPr lang="zh-CN" altLang="en-US" sz="2400" b="0" dirty="0"/>
              <a:t>的规则进行运算，可省去括号，如</a:t>
            </a:r>
            <a:r>
              <a:rPr lang="zh-CN" altLang="en-US" sz="2400" b="0" dirty="0">
                <a:solidFill>
                  <a:schemeClr val="accent2"/>
                </a:solidFill>
              </a:rPr>
              <a:t>（</a:t>
            </a:r>
            <a:r>
              <a:rPr lang="en-US" altLang="zh-CN" sz="2400" b="0" dirty="0">
                <a:solidFill>
                  <a:schemeClr val="accent2"/>
                </a:solidFill>
              </a:rPr>
              <a:t>A·B</a:t>
            </a:r>
            <a:r>
              <a:rPr lang="zh-CN" altLang="en-US" sz="2400" b="0" dirty="0">
                <a:solidFill>
                  <a:schemeClr val="accent2"/>
                </a:solidFill>
              </a:rPr>
              <a:t>）</a:t>
            </a:r>
            <a:r>
              <a:rPr lang="en-US" altLang="zh-CN" sz="2400" b="0" dirty="0">
                <a:solidFill>
                  <a:schemeClr val="accent2"/>
                </a:solidFill>
              </a:rPr>
              <a:t>+</a:t>
            </a:r>
            <a:r>
              <a:rPr lang="zh-CN" altLang="en-US" sz="2400" b="0" dirty="0">
                <a:solidFill>
                  <a:schemeClr val="accent2"/>
                </a:solidFill>
              </a:rPr>
              <a:t>（</a:t>
            </a:r>
            <a:r>
              <a:rPr lang="en-US" altLang="zh-CN" sz="2400" b="0" dirty="0">
                <a:solidFill>
                  <a:schemeClr val="accent2"/>
                </a:solidFill>
              </a:rPr>
              <a:t>C·D</a:t>
            </a:r>
            <a:r>
              <a:rPr lang="zh-CN" altLang="en-US" sz="2400" b="0" dirty="0">
                <a:solidFill>
                  <a:schemeClr val="accent2"/>
                </a:solidFill>
              </a:rPr>
              <a:t>）</a:t>
            </a:r>
            <a:r>
              <a:rPr lang="zh-CN" altLang="en-US" sz="2400" b="0" dirty="0"/>
              <a:t>可写为 </a:t>
            </a:r>
            <a:r>
              <a:rPr lang="en-US" altLang="zh-CN" sz="2400" b="0" dirty="0">
                <a:solidFill>
                  <a:schemeClr val="accent2"/>
                </a:solidFill>
              </a:rPr>
              <a:t>AB+CD</a:t>
            </a:r>
            <a:r>
              <a:rPr lang="zh-CN" altLang="en-US" sz="2400" b="0" dirty="0"/>
              <a:t>。</a:t>
            </a:r>
            <a:endParaRPr lang="en-US" altLang="zh-CN" sz="2400" b="0" dirty="0"/>
          </a:p>
          <a:p>
            <a:pPr lvl="1">
              <a:lnSpc>
                <a:spcPct val="150000"/>
              </a:lnSpc>
            </a:pPr>
            <a:r>
              <a:rPr lang="zh-CN" altLang="en-US" sz="2400" dirty="0"/>
              <a:t> </a:t>
            </a:r>
            <a:r>
              <a:rPr lang="zh-CN" altLang="en-US" sz="2400" b="0" dirty="0"/>
              <a:t>注意：</a:t>
            </a:r>
            <a:r>
              <a:rPr lang="en-US" altLang="zh-CN" sz="2400" b="0" dirty="0">
                <a:solidFill>
                  <a:schemeClr val="accent2"/>
                </a:solidFill>
                <a:sym typeface="Wingdings" panose="05000000000000000000" pitchFamily="2" charset="2"/>
              </a:rPr>
              <a:t> (</a:t>
            </a:r>
            <a:r>
              <a:rPr lang="en-US" altLang="zh-CN" sz="2400" b="0" dirty="0">
                <a:solidFill>
                  <a:schemeClr val="accent2"/>
                </a:solidFill>
              </a:rPr>
              <a:t>A+B)·(C+D)</a:t>
            </a:r>
            <a:r>
              <a:rPr lang="en-US" altLang="zh-CN" sz="2400" b="0" dirty="0"/>
              <a:t> </a:t>
            </a:r>
            <a:r>
              <a:rPr lang="zh-CN" altLang="en-US" sz="2400" b="0" dirty="0"/>
              <a:t>不能省略括号，即不能写成</a:t>
            </a:r>
            <a:r>
              <a:rPr lang="en-US" altLang="zh-CN" sz="2400" b="0" dirty="0">
                <a:solidFill>
                  <a:schemeClr val="accent1"/>
                </a:solidFill>
              </a:rPr>
              <a:t>A+B·C+D</a:t>
            </a:r>
            <a:r>
              <a:rPr lang="zh-CN" altLang="en-US" sz="2400" b="0" dirty="0">
                <a:solidFill>
                  <a:schemeClr val="accent1"/>
                </a:solidFill>
              </a:rPr>
              <a:t> </a:t>
            </a:r>
            <a:endParaRPr lang="en-US" altLang="zh-CN" sz="2400" b="0" dirty="0">
              <a:solidFill>
                <a:schemeClr val="accent1"/>
              </a:solidFill>
            </a:endParaRPr>
          </a:p>
          <a:p>
            <a:pPr lvl="1">
              <a:lnSpc>
                <a:spcPct val="150000"/>
              </a:lnSpc>
            </a:pPr>
            <a:r>
              <a:rPr lang="zh-CN" altLang="en-US" sz="2400" dirty="0">
                <a:solidFill>
                  <a:schemeClr val="accent1"/>
                </a:solidFill>
              </a:rPr>
              <a:t> 运算优先法则</a:t>
            </a:r>
            <a:r>
              <a:rPr lang="zh-CN" altLang="en-US" sz="2400" b="0" dirty="0">
                <a:solidFill>
                  <a:schemeClr val="accent1"/>
                </a:solidFill>
              </a:rPr>
              <a:t>：</a:t>
            </a:r>
            <a:endParaRPr lang="zh-CN" altLang="en-US" sz="2400" b="0" dirty="0">
              <a:solidFill>
                <a:schemeClr val="accent1"/>
              </a:solidFill>
            </a:endParaRPr>
          </a:p>
        </p:txBody>
      </p:sp>
      <p:grpSp>
        <p:nvGrpSpPr>
          <p:cNvPr id="5" name="组合 4"/>
          <p:cNvGrpSpPr/>
          <p:nvPr/>
        </p:nvGrpSpPr>
        <p:grpSpPr>
          <a:xfrm>
            <a:off x="2639616" y="3885241"/>
            <a:ext cx="6192688" cy="1703999"/>
            <a:chOff x="1619672" y="5020619"/>
            <a:chExt cx="5400600" cy="1288701"/>
          </a:xfrm>
        </p:grpSpPr>
        <p:sp>
          <p:nvSpPr>
            <p:cNvPr id="20" name="矩形 19"/>
            <p:cNvSpPr/>
            <p:nvPr/>
          </p:nvSpPr>
          <p:spPr bwMode="auto">
            <a:xfrm>
              <a:off x="1619672" y="5020619"/>
              <a:ext cx="5400600" cy="1288701"/>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pSp>
          <p:nvGrpSpPr>
            <p:cNvPr id="6" name="Group 39"/>
            <p:cNvGrpSpPr/>
            <p:nvPr/>
          </p:nvGrpSpPr>
          <p:grpSpPr bwMode="auto">
            <a:xfrm>
              <a:off x="2051720" y="5380632"/>
              <a:ext cx="4610100" cy="928688"/>
              <a:chOff x="2241" y="1950"/>
              <a:chExt cx="2904" cy="585"/>
            </a:xfrm>
          </p:grpSpPr>
          <p:grpSp>
            <p:nvGrpSpPr>
              <p:cNvPr id="7" name="Group 40"/>
              <p:cNvGrpSpPr/>
              <p:nvPr/>
            </p:nvGrpSpPr>
            <p:grpSpPr bwMode="auto">
              <a:xfrm>
                <a:off x="2544" y="2112"/>
                <a:ext cx="2352" cy="288"/>
                <a:chOff x="4017" y="1905"/>
                <a:chExt cx="3145" cy="310"/>
              </a:xfrm>
            </p:grpSpPr>
            <p:sp>
              <p:nvSpPr>
                <p:cNvPr id="15" name="Line 41"/>
                <p:cNvSpPr>
                  <a:spLocks noChangeShapeType="1"/>
                </p:cNvSpPr>
                <p:nvPr/>
              </p:nvSpPr>
              <p:spPr bwMode="auto">
                <a:xfrm>
                  <a:off x="4017" y="1905"/>
                  <a:ext cx="370" cy="0"/>
                </a:xfrm>
                <a:prstGeom prst="line">
                  <a:avLst/>
                </a:prstGeom>
                <a:ln>
                  <a:tailEnd type="triangle" w="med" len="med"/>
                </a:ln>
              </p:spPr>
              <p:style>
                <a:lnRef idx="1">
                  <a:schemeClr val="accent2"/>
                </a:lnRef>
                <a:fillRef idx="0">
                  <a:schemeClr val="accent2"/>
                </a:fillRef>
                <a:effectRef idx="0">
                  <a:schemeClr val="accent2"/>
                </a:effectRef>
                <a:fontRef idx="minor">
                  <a:schemeClr val="tx1"/>
                </a:fontRef>
              </p:style>
              <p:txBody>
                <a:bodyPr/>
                <a:lstStyle/>
                <a:p>
                  <a:pPr eaLnBrk="1" hangingPunct="1">
                    <a:lnSpc>
                      <a:spcPct val="100000"/>
                    </a:lnSpc>
                    <a:spcBef>
                      <a:spcPct val="0"/>
                    </a:spcBef>
                    <a:buClrTx/>
                    <a:buSzTx/>
                    <a:buFontTx/>
                    <a:buNone/>
                  </a:pPr>
                  <a:endParaRPr lang="zh-CN" altLang="en-US" sz="2400" b="0">
                    <a:solidFill>
                      <a:srgbClr val="000000"/>
                    </a:solidFill>
                  </a:endParaRPr>
                </a:p>
              </p:txBody>
            </p:sp>
            <p:sp>
              <p:nvSpPr>
                <p:cNvPr id="16" name="Line 42"/>
                <p:cNvSpPr>
                  <a:spLocks noChangeShapeType="1"/>
                </p:cNvSpPr>
                <p:nvPr/>
              </p:nvSpPr>
              <p:spPr bwMode="auto">
                <a:xfrm>
                  <a:off x="4942" y="1905"/>
                  <a:ext cx="370" cy="0"/>
                </a:xfrm>
                <a:prstGeom prst="line">
                  <a:avLst/>
                </a:prstGeom>
                <a:ln>
                  <a:tailEnd type="triangle" w="med" len="med"/>
                </a:ln>
              </p:spPr>
              <p:style>
                <a:lnRef idx="1">
                  <a:schemeClr val="accent2"/>
                </a:lnRef>
                <a:fillRef idx="0">
                  <a:schemeClr val="accent2"/>
                </a:fillRef>
                <a:effectRef idx="0">
                  <a:schemeClr val="accent2"/>
                </a:effectRef>
                <a:fontRef idx="minor">
                  <a:schemeClr val="tx1"/>
                </a:fontRef>
              </p:style>
              <p:txBody>
                <a:bodyPr/>
                <a:lstStyle/>
                <a:p>
                  <a:pPr eaLnBrk="1" hangingPunct="1">
                    <a:lnSpc>
                      <a:spcPct val="100000"/>
                    </a:lnSpc>
                    <a:spcBef>
                      <a:spcPct val="0"/>
                    </a:spcBef>
                    <a:buClrTx/>
                    <a:buSzTx/>
                    <a:buFontTx/>
                    <a:buNone/>
                  </a:pPr>
                  <a:endParaRPr lang="zh-CN" altLang="en-US" sz="2400" b="0">
                    <a:solidFill>
                      <a:srgbClr val="000000"/>
                    </a:solidFill>
                  </a:endParaRPr>
                </a:p>
              </p:txBody>
            </p:sp>
            <p:sp>
              <p:nvSpPr>
                <p:cNvPr id="17" name="Line 43"/>
                <p:cNvSpPr>
                  <a:spLocks noChangeShapeType="1"/>
                </p:cNvSpPr>
                <p:nvPr/>
              </p:nvSpPr>
              <p:spPr bwMode="auto">
                <a:xfrm>
                  <a:off x="5867" y="1905"/>
                  <a:ext cx="370" cy="0"/>
                </a:xfrm>
                <a:prstGeom prst="line">
                  <a:avLst/>
                </a:prstGeom>
                <a:ln>
                  <a:tailEnd type="triangle" w="med" len="med"/>
                </a:ln>
              </p:spPr>
              <p:style>
                <a:lnRef idx="1">
                  <a:schemeClr val="accent2"/>
                </a:lnRef>
                <a:fillRef idx="0">
                  <a:schemeClr val="accent2"/>
                </a:fillRef>
                <a:effectRef idx="0">
                  <a:schemeClr val="accent2"/>
                </a:effectRef>
                <a:fontRef idx="minor">
                  <a:schemeClr val="tx1"/>
                </a:fontRef>
              </p:style>
              <p:txBody>
                <a:bodyPr/>
                <a:lstStyle/>
                <a:p>
                  <a:pPr eaLnBrk="1" hangingPunct="1">
                    <a:lnSpc>
                      <a:spcPct val="100000"/>
                    </a:lnSpc>
                    <a:spcBef>
                      <a:spcPct val="0"/>
                    </a:spcBef>
                    <a:buClrTx/>
                    <a:buSzTx/>
                    <a:buFontTx/>
                    <a:buNone/>
                  </a:pPr>
                  <a:endParaRPr lang="zh-CN" altLang="en-US" sz="2400" b="0">
                    <a:solidFill>
                      <a:srgbClr val="000000"/>
                    </a:solidFill>
                  </a:endParaRPr>
                </a:p>
              </p:txBody>
            </p:sp>
            <p:sp>
              <p:nvSpPr>
                <p:cNvPr id="18" name="Line 44"/>
                <p:cNvSpPr>
                  <a:spLocks noChangeShapeType="1"/>
                </p:cNvSpPr>
                <p:nvPr/>
              </p:nvSpPr>
              <p:spPr bwMode="auto">
                <a:xfrm>
                  <a:off x="6792" y="1905"/>
                  <a:ext cx="370" cy="0"/>
                </a:xfrm>
                <a:prstGeom prst="line">
                  <a:avLst/>
                </a:prstGeom>
                <a:ln>
                  <a:tailEnd type="triangle" w="med" len="med"/>
                </a:ln>
              </p:spPr>
              <p:style>
                <a:lnRef idx="1">
                  <a:schemeClr val="accent2"/>
                </a:lnRef>
                <a:fillRef idx="0">
                  <a:schemeClr val="accent2"/>
                </a:fillRef>
                <a:effectRef idx="0">
                  <a:schemeClr val="accent2"/>
                </a:effectRef>
                <a:fontRef idx="minor">
                  <a:schemeClr val="tx1"/>
                </a:fontRef>
              </p:style>
              <p:txBody>
                <a:bodyPr/>
                <a:lstStyle/>
                <a:p>
                  <a:pPr eaLnBrk="1" hangingPunct="1">
                    <a:lnSpc>
                      <a:spcPct val="100000"/>
                    </a:lnSpc>
                    <a:spcBef>
                      <a:spcPct val="0"/>
                    </a:spcBef>
                    <a:buClrTx/>
                    <a:buSzTx/>
                    <a:buFontTx/>
                    <a:buNone/>
                  </a:pPr>
                  <a:endParaRPr lang="zh-CN" altLang="en-US" sz="2400" b="0">
                    <a:solidFill>
                      <a:srgbClr val="000000"/>
                    </a:solidFill>
                  </a:endParaRPr>
                </a:p>
              </p:txBody>
            </p:sp>
            <p:sp>
              <p:nvSpPr>
                <p:cNvPr id="19" name="Line 45"/>
                <p:cNvSpPr>
                  <a:spLocks noChangeShapeType="1"/>
                </p:cNvSpPr>
                <p:nvPr/>
              </p:nvSpPr>
              <p:spPr bwMode="auto">
                <a:xfrm>
                  <a:off x="4017" y="2215"/>
                  <a:ext cx="3145"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grpSp>
          <p:sp>
            <p:nvSpPr>
              <p:cNvPr id="8" name="Text Box 46"/>
              <p:cNvSpPr txBox="1">
                <a:spLocks noChangeArrowheads="1"/>
              </p:cNvSpPr>
              <p:nvPr/>
            </p:nvSpPr>
            <p:spPr bwMode="auto">
              <a:xfrm>
                <a:off x="2241" y="195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sz="2400">
                    <a:solidFill>
                      <a:srgbClr val="000000"/>
                    </a:solidFill>
                    <a:ea typeface="宋体" panose="02010600030101010101" pitchFamily="2" charset="-122"/>
                  </a:rPr>
                  <a:t>(  )</a:t>
                </a:r>
                <a:endParaRPr lang="en-US" altLang="zh-CN" sz="2400">
                  <a:solidFill>
                    <a:srgbClr val="000000"/>
                  </a:solidFill>
                  <a:ea typeface="宋体" panose="02010600030101010101" pitchFamily="2" charset="-122"/>
                </a:endParaRPr>
              </a:p>
            </p:txBody>
          </p:sp>
          <p:sp>
            <p:nvSpPr>
              <p:cNvPr id="9" name="Text Box 47"/>
              <p:cNvSpPr txBox="1">
                <a:spLocks noChangeArrowheads="1"/>
              </p:cNvSpPr>
              <p:nvPr/>
            </p:nvSpPr>
            <p:spPr bwMode="auto">
              <a:xfrm>
                <a:off x="2265" y="224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sz="2400" dirty="0">
                    <a:solidFill>
                      <a:srgbClr val="063DE8"/>
                    </a:solidFill>
                    <a:ea typeface="宋体" panose="02010600030101010101" pitchFamily="2" charset="-122"/>
                  </a:rPr>
                  <a:t>高</a:t>
                </a:r>
                <a:endParaRPr lang="zh-CN" altLang="en-US" sz="2400" dirty="0">
                  <a:solidFill>
                    <a:srgbClr val="063DE8"/>
                  </a:solidFill>
                  <a:ea typeface="宋体" panose="02010600030101010101" pitchFamily="2" charset="-122"/>
                </a:endParaRPr>
              </a:p>
            </p:txBody>
          </p:sp>
          <p:sp>
            <p:nvSpPr>
              <p:cNvPr id="10" name="Text Box 48"/>
              <p:cNvSpPr txBox="1">
                <a:spLocks noChangeArrowheads="1"/>
              </p:cNvSpPr>
              <p:nvPr/>
            </p:nvSpPr>
            <p:spPr bwMode="auto">
              <a:xfrm>
                <a:off x="4857" y="224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sz="2400" dirty="0">
                    <a:solidFill>
                      <a:srgbClr val="063DE8"/>
                    </a:solidFill>
                    <a:ea typeface="宋体" panose="02010600030101010101" pitchFamily="2" charset="-122"/>
                  </a:rPr>
                  <a:t>低</a:t>
                </a:r>
                <a:endParaRPr lang="zh-CN" altLang="en-US" sz="2400" dirty="0">
                  <a:solidFill>
                    <a:srgbClr val="063DE8"/>
                  </a:solidFill>
                  <a:ea typeface="宋体" panose="02010600030101010101" pitchFamily="2" charset="-122"/>
                </a:endParaRPr>
              </a:p>
            </p:txBody>
          </p:sp>
          <p:sp>
            <p:nvSpPr>
              <p:cNvPr id="11" name="Line 49"/>
              <p:cNvSpPr>
                <a:spLocks noChangeShapeType="1"/>
              </p:cNvSpPr>
              <p:nvPr/>
            </p:nvSpPr>
            <p:spPr bwMode="auto">
              <a:xfrm>
                <a:off x="2964" y="2124"/>
                <a:ext cx="14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12" name="Text Box 50"/>
              <p:cNvSpPr txBox="1">
                <a:spLocks noChangeArrowheads="1"/>
              </p:cNvSpPr>
              <p:nvPr/>
            </p:nvSpPr>
            <p:spPr bwMode="auto">
              <a:xfrm>
                <a:off x="3657" y="1977"/>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sz="2400">
                    <a:solidFill>
                      <a:srgbClr val="000000"/>
                    </a:solidFill>
                    <a:ea typeface="宋体" panose="02010600030101010101" pitchFamily="2" charset="-122"/>
                    <a:cs typeface="Times New Roman" panose="02020603050405020304" pitchFamily="18" charset="0"/>
                  </a:rPr>
                  <a:t>•</a:t>
                </a:r>
                <a:endParaRPr lang="en-US" altLang="zh-CN" sz="2400">
                  <a:solidFill>
                    <a:srgbClr val="000000"/>
                  </a:solidFill>
                  <a:ea typeface="宋体" panose="02010600030101010101" pitchFamily="2" charset="-122"/>
                  <a:cs typeface="Times New Roman" panose="02020603050405020304" pitchFamily="18" charset="0"/>
                </a:endParaRPr>
              </a:p>
            </p:txBody>
          </p:sp>
          <p:sp>
            <p:nvSpPr>
              <p:cNvPr id="13" name="Text Box 51"/>
              <p:cNvSpPr txBox="1">
                <a:spLocks noChangeArrowheads="1"/>
              </p:cNvSpPr>
              <p:nvPr/>
            </p:nvSpPr>
            <p:spPr bwMode="auto">
              <a:xfrm>
                <a:off x="4242"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sz="2400">
                    <a:solidFill>
                      <a:srgbClr val="000000"/>
                    </a:solidFill>
                    <a:ea typeface="宋体" panose="02010600030101010101" pitchFamily="2" charset="-122"/>
                  </a:rPr>
                  <a:t>⊕</a:t>
                </a:r>
                <a:endParaRPr lang="en-US" altLang="zh-CN" sz="2400">
                  <a:solidFill>
                    <a:srgbClr val="000000"/>
                  </a:solidFill>
                  <a:ea typeface="宋体" panose="02010600030101010101" pitchFamily="2" charset="-122"/>
                </a:endParaRPr>
              </a:p>
            </p:txBody>
          </p:sp>
          <p:sp>
            <p:nvSpPr>
              <p:cNvPr id="14" name="Text Box 52"/>
              <p:cNvSpPr txBox="1">
                <a:spLocks noChangeArrowheads="1"/>
              </p:cNvSpPr>
              <p:nvPr/>
            </p:nvSpPr>
            <p:spPr bwMode="auto">
              <a:xfrm>
                <a:off x="4890" y="19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sz="2400">
                    <a:solidFill>
                      <a:srgbClr val="000000"/>
                    </a:solidFill>
                    <a:ea typeface="宋体" panose="02010600030101010101" pitchFamily="2" charset="-122"/>
                    <a:cs typeface="Times New Roman" panose="02020603050405020304" pitchFamily="18" charset="0"/>
                  </a:rPr>
                  <a:t>+</a:t>
                </a:r>
                <a:endParaRPr lang="en-US" altLang="zh-CN" sz="2400">
                  <a:solidFill>
                    <a:srgbClr val="000000"/>
                  </a:solidFill>
                  <a:ea typeface="宋体" panose="02010600030101010101" pitchFamily="2" charset="-122"/>
                  <a:cs typeface="Times New Roman" panose="02020603050405020304" pitchFamily="18" charset="0"/>
                </a:endParaRPr>
              </a:p>
            </p:txBody>
          </p:sp>
        </p:grpSp>
        <p:sp>
          <p:nvSpPr>
            <p:cNvPr id="4" name="文本框 3"/>
            <p:cNvSpPr txBox="1"/>
            <p:nvPr/>
          </p:nvSpPr>
          <p:spPr>
            <a:xfrm>
              <a:off x="2024112" y="5145649"/>
              <a:ext cx="648072" cy="338554"/>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1600" b="0" dirty="0">
                  <a:solidFill>
                    <a:srgbClr val="000000"/>
                  </a:solidFill>
                  <a:latin typeface="微软雅黑" panose="020B0503020204020204" pitchFamily="34" charset="-122"/>
                  <a:ea typeface="微软雅黑" panose="020B0503020204020204" pitchFamily="34" charset="-122"/>
                </a:rPr>
                <a:t>括号</a:t>
              </a:r>
              <a:endParaRPr lang="zh-CN" altLang="en-US" sz="1600" b="0" dirty="0">
                <a:solidFill>
                  <a:srgbClr val="00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117168" y="5178678"/>
              <a:ext cx="513741" cy="338554"/>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1600" b="0" dirty="0">
                  <a:solidFill>
                    <a:srgbClr val="000000"/>
                  </a:solidFill>
                  <a:latin typeface="微软雅黑" panose="020B0503020204020204" pitchFamily="34" charset="-122"/>
                  <a:ea typeface="微软雅黑" panose="020B0503020204020204" pitchFamily="34" charset="-122"/>
                </a:rPr>
                <a:t>非</a:t>
              </a:r>
              <a:endParaRPr lang="zh-CN" altLang="en-US" sz="1600" b="0" dirty="0">
                <a:solidFill>
                  <a:srgbClr val="000000"/>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211960" y="5157192"/>
              <a:ext cx="513741" cy="338554"/>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1600" b="0" dirty="0">
                  <a:solidFill>
                    <a:srgbClr val="000000"/>
                  </a:solidFill>
                  <a:latin typeface="微软雅黑" panose="020B0503020204020204" pitchFamily="34" charset="-122"/>
                  <a:ea typeface="微软雅黑" panose="020B0503020204020204" pitchFamily="34" charset="-122"/>
                </a:rPr>
                <a:t>与</a:t>
              </a:r>
              <a:endParaRPr lang="zh-CN" altLang="en-US" sz="1600" b="0" dirty="0">
                <a:solidFill>
                  <a:srgbClr val="000000"/>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5210354" y="5168900"/>
              <a:ext cx="842963" cy="338554"/>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1600" b="0" dirty="0">
                  <a:solidFill>
                    <a:srgbClr val="000000"/>
                  </a:solidFill>
                  <a:latin typeface="微软雅黑" panose="020B0503020204020204" pitchFamily="34" charset="-122"/>
                  <a:ea typeface="微软雅黑" panose="020B0503020204020204" pitchFamily="34" charset="-122"/>
                </a:rPr>
                <a:t>异或</a:t>
              </a:r>
              <a:endParaRPr lang="zh-CN" altLang="en-US" sz="1600" b="0" dirty="0">
                <a:solidFill>
                  <a:srgbClr val="000000"/>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113268" y="5168900"/>
              <a:ext cx="842963" cy="338554"/>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1600" b="0" dirty="0">
                  <a:solidFill>
                    <a:srgbClr val="000000"/>
                  </a:solidFill>
                  <a:latin typeface="微软雅黑" panose="020B0503020204020204" pitchFamily="34" charset="-122"/>
                  <a:ea typeface="微软雅黑" panose="020B0503020204020204" pitchFamily="34" charset="-122"/>
                </a:rPr>
                <a:t>或</a:t>
              </a:r>
              <a:endParaRPr lang="zh-CN" altLang="en-US" sz="1600" b="0" dirty="0">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dirty="0">
                <a:latin typeface="+mj-ea"/>
              </a:rPr>
              <a:t>逻辑代数的基本概念</a:t>
            </a:r>
            <a:endParaRPr lang="zh-CN" altLang="en-US" dirty="0"/>
          </a:p>
        </p:txBody>
      </p:sp>
      <p:sp>
        <p:nvSpPr>
          <p:cNvPr id="3" name="内容占位符 2"/>
          <p:cNvSpPr>
            <a:spLocks noGrp="1"/>
          </p:cNvSpPr>
          <p:nvPr>
            <p:ph idx="1"/>
          </p:nvPr>
        </p:nvSpPr>
        <p:spPr>
          <a:xfrm>
            <a:off x="479376" y="835866"/>
            <a:ext cx="7808653" cy="499304"/>
          </a:xfrm>
        </p:spPr>
        <p:txBody>
          <a:bodyPr/>
          <a:lstStyle/>
          <a:p>
            <a:pPr>
              <a:lnSpc>
                <a:spcPct val="150000"/>
              </a:lnSpc>
            </a:pPr>
            <a:r>
              <a:rPr lang="zh-CN" altLang="en-US" dirty="0">
                <a:latin typeface="+mn-ea"/>
              </a:rPr>
              <a:t>逻辑电路的符号表示</a:t>
            </a:r>
            <a:endParaRPr lang="en-US" altLang="zh-CN" dirty="0">
              <a:latin typeface="+mn-ea"/>
            </a:endParaRPr>
          </a:p>
        </p:txBody>
      </p:sp>
      <p:graphicFrame>
        <p:nvGraphicFramePr>
          <p:cNvPr id="4" name="表格 3"/>
          <p:cNvGraphicFramePr>
            <a:graphicFrameLocks noGrp="1"/>
          </p:cNvGraphicFramePr>
          <p:nvPr/>
        </p:nvGraphicFramePr>
        <p:xfrm>
          <a:off x="2135560" y="1556792"/>
          <a:ext cx="7704856" cy="4657911"/>
        </p:xfrm>
        <a:graphic>
          <a:graphicData uri="http://schemas.openxmlformats.org/drawingml/2006/table">
            <a:tbl>
              <a:tblPr firstRow="1" bandRow="1">
                <a:tableStyleId>{5940675A-B579-460E-94D1-54222C63F5DA}</a:tableStyleId>
              </a:tblPr>
              <a:tblGrid>
                <a:gridCol w="864096"/>
                <a:gridCol w="1710190"/>
                <a:gridCol w="1710190"/>
                <a:gridCol w="1710190"/>
                <a:gridCol w="1710190"/>
              </a:tblGrid>
              <a:tr h="553454">
                <a:tc>
                  <a:txBody>
                    <a:bodyPr/>
                    <a:lstStyle/>
                    <a:p>
                      <a:pPr algn="ctr"/>
                      <a:r>
                        <a:rPr lang="zh-CN" altLang="en-US" b="1" dirty="0">
                          <a:solidFill>
                            <a:srgbClr val="C00000"/>
                          </a:solidFill>
                        </a:rPr>
                        <a:t>逻辑门</a:t>
                      </a:r>
                      <a:endParaRPr lang="zh-CN" altLang="en-US" b="1" dirty="0">
                        <a:solidFill>
                          <a:srgbClr val="C00000"/>
                        </a:solidFill>
                      </a:endParaRPr>
                    </a:p>
                  </a:txBody>
                  <a:tcPr anchor="ctr">
                    <a:solidFill>
                      <a:schemeClr val="bg1">
                        <a:lumMod val="85000"/>
                      </a:schemeClr>
                    </a:solidFill>
                  </a:tcPr>
                </a:tc>
                <a:tc>
                  <a:txBody>
                    <a:bodyPr/>
                    <a:lstStyle/>
                    <a:p>
                      <a:pPr algn="ctr"/>
                      <a:r>
                        <a:rPr lang="en-US" altLang="zh-CN" b="1" dirty="0">
                          <a:solidFill>
                            <a:srgbClr val="C00000"/>
                          </a:solidFill>
                        </a:rPr>
                        <a:t>IEEE</a:t>
                      </a:r>
                      <a:r>
                        <a:rPr lang="zh-CN" altLang="en-US" b="1" dirty="0">
                          <a:solidFill>
                            <a:srgbClr val="C00000"/>
                          </a:solidFill>
                        </a:rPr>
                        <a:t>标准符号</a:t>
                      </a:r>
                      <a:endParaRPr lang="zh-CN" altLang="en-US" b="1" dirty="0">
                        <a:solidFill>
                          <a:srgbClr val="C00000"/>
                        </a:solidFill>
                      </a:endParaRPr>
                    </a:p>
                  </a:txBody>
                  <a:tcPr anchor="ctr">
                    <a:solidFill>
                      <a:schemeClr val="bg1">
                        <a:lumMod val="85000"/>
                      </a:schemeClr>
                    </a:solidFill>
                  </a:tcPr>
                </a:tc>
                <a:tc>
                  <a:txBody>
                    <a:bodyPr/>
                    <a:lstStyle/>
                    <a:p>
                      <a:pPr algn="ctr"/>
                      <a:r>
                        <a:rPr lang="zh-CN" altLang="en-US" b="1" dirty="0">
                          <a:solidFill>
                            <a:srgbClr val="C00000"/>
                          </a:solidFill>
                        </a:rPr>
                        <a:t>国标符号</a:t>
                      </a:r>
                      <a:endParaRPr lang="zh-CN" altLang="en-US" b="1" dirty="0">
                        <a:solidFill>
                          <a:srgbClr val="C00000"/>
                        </a:solidFill>
                      </a:endParaRPr>
                    </a:p>
                  </a:txBody>
                  <a:tcPr anchor="ctr">
                    <a:solidFill>
                      <a:schemeClr val="bg1">
                        <a:lumMod val="85000"/>
                      </a:schemeClr>
                    </a:solidFill>
                  </a:tcPr>
                </a:tc>
                <a:tc>
                  <a:txBody>
                    <a:bodyPr/>
                    <a:lstStyle/>
                    <a:p>
                      <a:pPr algn="ctr"/>
                      <a:r>
                        <a:rPr lang="zh-CN" altLang="en-US" b="1" dirty="0">
                          <a:solidFill>
                            <a:srgbClr val="C00000"/>
                          </a:solidFill>
                        </a:rPr>
                        <a:t>部标符号</a:t>
                      </a:r>
                      <a:endParaRPr lang="zh-CN" altLang="en-US" b="1" dirty="0">
                        <a:solidFill>
                          <a:srgbClr val="C00000"/>
                        </a:solidFill>
                      </a:endParaRPr>
                    </a:p>
                  </a:txBody>
                  <a:tcPr anchor="ctr">
                    <a:solidFill>
                      <a:schemeClr val="bg1">
                        <a:lumMod val="85000"/>
                      </a:schemeClr>
                    </a:solidFill>
                  </a:tcPr>
                </a:tc>
                <a:tc>
                  <a:txBody>
                    <a:bodyPr/>
                    <a:lstStyle/>
                    <a:p>
                      <a:pPr algn="ctr"/>
                      <a:r>
                        <a:rPr lang="zh-CN" altLang="en-US" b="1" dirty="0">
                          <a:solidFill>
                            <a:srgbClr val="C00000"/>
                          </a:solidFill>
                        </a:rPr>
                        <a:t>逻辑表达式</a:t>
                      </a:r>
                      <a:endParaRPr lang="zh-CN" altLang="en-US" b="1" dirty="0">
                        <a:solidFill>
                          <a:srgbClr val="C00000"/>
                        </a:solidFill>
                      </a:endParaRPr>
                    </a:p>
                  </a:txBody>
                  <a:tcPr anchor="ctr">
                    <a:solidFill>
                      <a:schemeClr val="bg1">
                        <a:lumMod val="85000"/>
                      </a:schemeClr>
                    </a:solidFill>
                  </a:tcPr>
                </a:tc>
              </a:tr>
              <a:tr h="1339277">
                <a:tc>
                  <a:txBody>
                    <a:bodyPr/>
                    <a:lstStyle/>
                    <a:p>
                      <a:pPr algn="ctr"/>
                      <a:r>
                        <a:rPr lang="zh-CN" altLang="en-US" sz="2400" b="1" dirty="0">
                          <a:solidFill>
                            <a:schemeClr val="accent2"/>
                          </a:solidFill>
                        </a:rPr>
                        <a:t>或</a:t>
                      </a:r>
                      <a:endParaRPr lang="zh-CN" altLang="en-US" sz="2400" b="1" dirty="0">
                        <a:solidFill>
                          <a:schemeClr val="accent2"/>
                        </a:solidFill>
                      </a:endParaRPr>
                    </a:p>
                  </a:txBody>
                  <a:tcPr anchor="ctr">
                    <a:solidFill>
                      <a:schemeClr val="bg1">
                        <a:lumMod val="85000"/>
                      </a:schemeClr>
                    </a:solidFill>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en-US" altLang="zh-CN" b="1" dirty="0">
                          <a:solidFill>
                            <a:schemeClr val="tx1"/>
                          </a:solidFill>
                          <a:ea typeface="宋体" panose="02010600030101010101" pitchFamily="2" charset="-122"/>
                        </a:rPr>
                        <a:t>F = A + B</a:t>
                      </a:r>
                      <a:endParaRPr lang="en-US" altLang="zh-CN" b="1" dirty="0">
                        <a:solidFill>
                          <a:schemeClr val="tx1"/>
                        </a:solidFill>
                        <a:ea typeface="宋体" panose="02010600030101010101" pitchFamily="2" charset="-122"/>
                      </a:endParaRPr>
                    </a:p>
                    <a:p>
                      <a:pPr marL="0" marR="0" lvl="1" indent="0" algn="ctr" defTabSz="914400" rtl="0" eaLnBrk="1" fontAlgn="auto" latinLnBrk="0" hangingPunct="1">
                        <a:lnSpc>
                          <a:spcPct val="100000"/>
                        </a:lnSpc>
                        <a:spcBef>
                          <a:spcPts val="0"/>
                        </a:spcBef>
                        <a:spcAft>
                          <a:spcPts val="0"/>
                        </a:spcAft>
                        <a:buClrTx/>
                        <a:buSzTx/>
                        <a:buFontTx/>
                        <a:buNone/>
                        <a:defRPr/>
                      </a:pPr>
                      <a:r>
                        <a:rPr lang="en-US" altLang="zh-CN" b="1" dirty="0">
                          <a:solidFill>
                            <a:schemeClr val="tx1"/>
                          </a:solidFill>
                          <a:ea typeface="宋体" panose="02010600030101010101" pitchFamily="2" charset="-122"/>
                        </a:rPr>
                        <a:t>F = A ∨ B</a:t>
                      </a:r>
                      <a:endParaRPr lang="zh-CN" altLang="en-US" b="1" dirty="0">
                        <a:solidFill>
                          <a:schemeClr val="tx1"/>
                        </a:solidFill>
                      </a:endParaRPr>
                    </a:p>
                  </a:txBody>
                  <a:tcPr anchor="ctr"/>
                </a:tc>
              </a:tr>
              <a:tr h="1339277">
                <a:tc>
                  <a:txBody>
                    <a:bodyPr/>
                    <a:lstStyle/>
                    <a:p>
                      <a:pPr algn="ctr"/>
                      <a:r>
                        <a:rPr lang="zh-CN" altLang="en-US" sz="2400" b="1" dirty="0">
                          <a:solidFill>
                            <a:schemeClr val="accent2"/>
                          </a:solidFill>
                        </a:rPr>
                        <a:t>与</a:t>
                      </a:r>
                      <a:endParaRPr lang="zh-CN" altLang="en-US" sz="2400" b="1" dirty="0">
                        <a:solidFill>
                          <a:schemeClr val="accent2"/>
                        </a:solidFill>
                      </a:endParaRPr>
                    </a:p>
                  </a:txBody>
                  <a:tcPr anchor="ctr">
                    <a:solidFill>
                      <a:schemeClr val="bg1">
                        <a:lumMod val="85000"/>
                      </a:schemeClr>
                    </a:solidFill>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F = A·B</a:t>
                      </a:r>
                      <a:endParaRPr lang="en-US" altLang="zh-CN" b="1" dirty="0">
                        <a:solidFill>
                          <a:schemeClr val="tx1"/>
                        </a:solidFill>
                      </a:endParaRPr>
                    </a:p>
                    <a:p>
                      <a:pPr marL="0" marR="0" lvl="1" indent="0" algn="ctr" defTabSz="9144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F = A∧B</a:t>
                      </a:r>
                      <a:endParaRPr lang="en-US" altLang="zh-CN" b="1" dirty="0">
                        <a:solidFill>
                          <a:schemeClr val="tx1"/>
                        </a:solidFill>
                        <a:ea typeface="宋体" panose="02010600030101010101" pitchFamily="2" charset="-122"/>
                      </a:endParaRPr>
                    </a:p>
                    <a:p>
                      <a:pPr algn="ctr"/>
                      <a:endParaRPr lang="zh-CN" altLang="en-US" b="1" dirty="0">
                        <a:solidFill>
                          <a:schemeClr val="tx1"/>
                        </a:solidFill>
                      </a:endParaRPr>
                    </a:p>
                  </a:txBody>
                  <a:tcPr anchor="ctr"/>
                </a:tc>
              </a:tr>
              <a:tr h="1339277">
                <a:tc>
                  <a:txBody>
                    <a:bodyPr/>
                    <a:lstStyle/>
                    <a:p>
                      <a:pPr algn="ctr"/>
                      <a:r>
                        <a:rPr lang="zh-CN" altLang="en-US" sz="2400" b="1" dirty="0">
                          <a:solidFill>
                            <a:schemeClr val="accent2"/>
                          </a:solidFill>
                        </a:rPr>
                        <a:t>非</a:t>
                      </a:r>
                      <a:endParaRPr lang="zh-CN" altLang="en-US" sz="2400" b="1" dirty="0">
                        <a:solidFill>
                          <a:schemeClr val="accent2"/>
                        </a:solidFill>
                      </a:endParaRPr>
                    </a:p>
                  </a:txBody>
                  <a:tcPr anchor="ctr">
                    <a:solidFill>
                      <a:schemeClr val="bg1">
                        <a:lumMod val="85000"/>
                      </a:schemeClr>
                    </a:solidFill>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      F  =    </a:t>
                      </a:r>
                      <a:endParaRPr lang="en-US" altLang="zh-CN" b="1" dirty="0">
                        <a:solidFill>
                          <a:schemeClr val="tx1"/>
                        </a:solidFill>
                      </a:endParaRPr>
                    </a:p>
                    <a:p>
                      <a:pPr marL="0" marR="0" lvl="1" indent="0" algn="ctr" defTabSz="914400" rtl="0" eaLnBrk="1" fontAlgn="auto" latinLnBrk="0" hangingPunct="1">
                        <a:lnSpc>
                          <a:spcPct val="100000"/>
                        </a:lnSpc>
                        <a:spcBef>
                          <a:spcPts val="0"/>
                        </a:spcBef>
                        <a:spcAft>
                          <a:spcPts val="0"/>
                        </a:spcAft>
                        <a:buClrTx/>
                        <a:buSzTx/>
                        <a:buFontTx/>
                        <a:buNone/>
                        <a:defRPr/>
                      </a:pPr>
                      <a:r>
                        <a:rPr lang="en-US" altLang="zh-CN" b="1" dirty="0">
                          <a:solidFill>
                            <a:schemeClr val="tx1"/>
                          </a:solidFill>
                        </a:rPr>
                        <a:t>F = </a:t>
                      </a:r>
                      <a:r>
                        <a:rPr lang="zh-CN" altLang="en-US" b="1" dirty="0">
                          <a:solidFill>
                            <a:schemeClr val="tx1"/>
                          </a:solidFill>
                        </a:rPr>
                        <a:t>￢</a:t>
                      </a:r>
                      <a:r>
                        <a:rPr lang="en-US" altLang="zh-CN" b="1" dirty="0">
                          <a:solidFill>
                            <a:schemeClr val="tx1"/>
                          </a:solidFill>
                        </a:rPr>
                        <a:t>A</a:t>
                      </a:r>
                      <a:endParaRPr lang="en-US" altLang="zh-CN" b="1" dirty="0">
                        <a:solidFill>
                          <a:schemeClr val="tx1"/>
                        </a:solidFill>
                        <a:ea typeface="宋体" panose="02010600030101010101" pitchFamily="2" charset="-122"/>
                      </a:endParaRPr>
                    </a:p>
                    <a:p>
                      <a:pPr algn="ctr"/>
                      <a:endParaRPr lang="zh-CN" altLang="en-US" b="1" dirty="0">
                        <a:solidFill>
                          <a:schemeClr val="tx1"/>
                        </a:solidFill>
                      </a:endParaRPr>
                    </a:p>
                  </a:txBody>
                  <a:tcPr anchor="ctr"/>
                </a:tc>
              </a:tr>
            </a:tbl>
          </a:graphicData>
        </a:graphic>
      </p:graphicFrame>
      <p:pic>
        <p:nvPicPr>
          <p:cNvPr id="5" name="图片 4"/>
          <p:cNvPicPr>
            <a:picLocks noChangeAspect="1"/>
          </p:cNvPicPr>
          <p:nvPr/>
        </p:nvPicPr>
        <p:blipFill>
          <a:blip r:embed="rId1"/>
          <a:stretch>
            <a:fillRect/>
          </a:stretch>
        </p:blipFill>
        <p:spPr>
          <a:xfrm>
            <a:off x="3071665" y="2614302"/>
            <a:ext cx="1535919" cy="575217"/>
          </a:xfrm>
          <a:prstGeom prst="rect">
            <a:avLst/>
          </a:prstGeom>
        </p:spPr>
      </p:pic>
      <p:pic>
        <p:nvPicPr>
          <p:cNvPr id="21" name="图片 20"/>
          <p:cNvPicPr>
            <a:picLocks noChangeAspect="1"/>
          </p:cNvPicPr>
          <p:nvPr/>
        </p:nvPicPr>
        <p:blipFill>
          <a:blip r:embed="rId2"/>
          <a:stretch>
            <a:fillRect/>
          </a:stretch>
        </p:blipFill>
        <p:spPr>
          <a:xfrm>
            <a:off x="3071665" y="3910445"/>
            <a:ext cx="1535919" cy="558298"/>
          </a:xfrm>
          <a:prstGeom prst="rect">
            <a:avLst/>
          </a:prstGeom>
        </p:spPr>
      </p:pic>
      <p:pic>
        <p:nvPicPr>
          <p:cNvPr id="22" name="图片 21"/>
          <p:cNvPicPr>
            <a:picLocks noChangeAspect="1"/>
          </p:cNvPicPr>
          <p:nvPr/>
        </p:nvPicPr>
        <p:blipFill>
          <a:blip r:embed="rId3"/>
          <a:stretch>
            <a:fillRect/>
          </a:stretch>
        </p:blipFill>
        <p:spPr>
          <a:xfrm>
            <a:off x="3071664" y="5278597"/>
            <a:ext cx="1542556" cy="662658"/>
          </a:xfrm>
          <a:prstGeom prst="rect">
            <a:avLst/>
          </a:prstGeom>
        </p:spPr>
      </p:pic>
      <p:pic>
        <p:nvPicPr>
          <p:cNvPr id="23" name="图片 22"/>
          <p:cNvPicPr>
            <a:picLocks noChangeAspect="1"/>
          </p:cNvPicPr>
          <p:nvPr/>
        </p:nvPicPr>
        <p:blipFill>
          <a:blip r:embed="rId4"/>
          <a:stretch>
            <a:fillRect/>
          </a:stretch>
        </p:blipFill>
        <p:spPr>
          <a:xfrm>
            <a:off x="4799856" y="3838437"/>
            <a:ext cx="1512168" cy="762638"/>
          </a:xfrm>
          <a:prstGeom prst="rect">
            <a:avLst/>
          </a:prstGeom>
        </p:spPr>
      </p:pic>
      <p:pic>
        <p:nvPicPr>
          <p:cNvPr id="24" name="图片 23"/>
          <p:cNvPicPr>
            <a:picLocks noChangeAspect="1"/>
          </p:cNvPicPr>
          <p:nvPr/>
        </p:nvPicPr>
        <p:blipFill>
          <a:blip r:embed="rId5"/>
          <a:stretch>
            <a:fillRect/>
          </a:stretch>
        </p:blipFill>
        <p:spPr>
          <a:xfrm>
            <a:off x="4777735" y="2537973"/>
            <a:ext cx="1579128" cy="796408"/>
          </a:xfrm>
          <a:prstGeom prst="rect">
            <a:avLst/>
          </a:prstGeom>
        </p:spPr>
      </p:pic>
      <p:pic>
        <p:nvPicPr>
          <p:cNvPr id="25" name="图片 24"/>
          <p:cNvPicPr>
            <a:picLocks noChangeAspect="1"/>
          </p:cNvPicPr>
          <p:nvPr/>
        </p:nvPicPr>
        <p:blipFill>
          <a:blip r:embed="rId6"/>
          <a:stretch>
            <a:fillRect/>
          </a:stretch>
        </p:blipFill>
        <p:spPr>
          <a:xfrm>
            <a:off x="4777735" y="5206589"/>
            <a:ext cx="1579128" cy="776498"/>
          </a:xfrm>
          <a:prstGeom prst="rect">
            <a:avLst/>
          </a:prstGeom>
        </p:spPr>
      </p:pic>
      <p:pic>
        <p:nvPicPr>
          <p:cNvPr id="26" name="图片 25"/>
          <p:cNvPicPr>
            <a:picLocks noChangeAspect="1"/>
          </p:cNvPicPr>
          <p:nvPr/>
        </p:nvPicPr>
        <p:blipFill>
          <a:blip r:embed="rId7"/>
          <a:stretch>
            <a:fillRect/>
          </a:stretch>
        </p:blipFill>
        <p:spPr>
          <a:xfrm>
            <a:off x="6513842" y="3766430"/>
            <a:ext cx="1598382" cy="806119"/>
          </a:xfrm>
          <a:prstGeom prst="rect">
            <a:avLst/>
          </a:prstGeom>
        </p:spPr>
      </p:pic>
      <p:pic>
        <p:nvPicPr>
          <p:cNvPr id="27" name="图片 26"/>
          <p:cNvPicPr>
            <a:picLocks noChangeAspect="1"/>
          </p:cNvPicPr>
          <p:nvPr/>
        </p:nvPicPr>
        <p:blipFill>
          <a:blip r:embed="rId8"/>
          <a:stretch>
            <a:fillRect/>
          </a:stretch>
        </p:blipFill>
        <p:spPr>
          <a:xfrm>
            <a:off x="6513842" y="2470286"/>
            <a:ext cx="1598382" cy="806119"/>
          </a:xfrm>
          <a:prstGeom prst="rect">
            <a:avLst/>
          </a:prstGeom>
        </p:spPr>
      </p:pic>
      <p:pic>
        <p:nvPicPr>
          <p:cNvPr id="28" name="图片 27"/>
          <p:cNvPicPr>
            <a:picLocks noChangeAspect="1"/>
          </p:cNvPicPr>
          <p:nvPr/>
        </p:nvPicPr>
        <p:blipFill>
          <a:blip r:embed="rId9"/>
          <a:stretch>
            <a:fillRect/>
          </a:stretch>
        </p:blipFill>
        <p:spPr>
          <a:xfrm>
            <a:off x="6528048" y="5206589"/>
            <a:ext cx="1512168" cy="743572"/>
          </a:xfrm>
          <a:prstGeom prst="rect">
            <a:avLst/>
          </a:prstGeom>
        </p:spPr>
      </p:pic>
      <p:graphicFrame>
        <p:nvGraphicFramePr>
          <p:cNvPr id="29" name="Object 24"/>
          <p:cNvGraphicFramePr>
            <a:graphicFrameLocks noChangeAspect="1"/>
          </p:cNvGraphicFramePr>
          <p:nvPr/>
        </p:nvGraphicFramePr>
        <p:xfrm>
          <a:off x="9048328" y="5068113"/>
          <a:ext cx="288032" cy="354501"/>
        </p:xfrm>
        <a:graphic>
          <a:graphicData uri="http://schemas.openxmlformats.org/presentationml/2006/ole">
            <mc:AlternateContent xmlns:mc="http://schemas.openxmlformats.org/markup-compatibility/2006">
              <mc:Choice xmlns:v="urn:schemas-microsoft-com:vml" Requires="v">
                <p:oleObj spid="_x0000_s6" name="Equation" r:id="rId10" imgW="165100" imgH="203200" progId="Equation.3">
                  <p:embed/>
                </p:oleObj>
              </mc:Choice>
              <mc:Fallback>
                <p:oleObj name="Equation" r:id="rId10" imgW="165100" imgH="203200" progId="Equation.3">
                  <p:embed/>
                  <p:pic>
                    <p:nvPicPr>
                      <p:cNvPr id="0" name="图片 5"/>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9048328" y="5068113"/>
                        <a:ext cx="288032" cy="354501"/>
                      </a:xfrm>
                      <a:prstGeom prst="rect">
                        <a:avLst/>
                      </a:prstGeom>
                      <a:noFill/>
                      <a:ln>
                        <a:noFill/>
                      </a:ln>
                      <a:effec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191344" y="109725"/>
            <a:ext cx="8229600" cy="479747"/>
          </a:xfrm>
        </p:spPr>
        <p:txBody>
          <a:bodyPr vert="horz" wrap="square" lIns="63500" tIns="25400" rIns="63500" bIns="25400" numCol="1" anchor="t" anchorCtr="0" compatLnSpc="1">
            <a:spAutoFit/>
          </a:bodyPr>
          <a:lstStyle/>
          <a:p>
            <a:r>
              <a:rPr lang="zh-CN" altLang="en-US" sz="3200"/>
              <a:t>数值数据的表示</a:t>
            </a:r>
            <a:endParaRPr lang="zh-CN" altLang="en-US" sz="3200"/>
          </a:p>
        </p:txBody>
      </p:sp>
      <p:sp>
        <p:nvSpPr>
          <p:cNvPr id="399363" name="Rectangle 3"/>
          <p:cNvSpPr>
            <a:spLocks noGrp="1" noChangeArrowheads="1"/>
          </p:cNvSpPr>
          <p:nvPr>
            <p:ph type="body" idx="4294967295"/>
          </p:nvPr>
        </p:nvSpPr>
        <p:spPr>
          <a:xfrm>
            <a:off x="407368" y="789162"/>
            <a:ext cx="10873208" cy="5006499"/>
          </a:xfrm>
        </p:spPr>
        <p:txBody>
          <a:bodyPr vert="horz" wrap="square" lIns="63500" tIns="25400" rIns="63500" bIns="25400" numCol="1" anchor="t" anchorCtr="0" compatLnSpc="1">
            <a:spAutoFit/>
          </a:bodyPr>
          <a:lstStyle/>
          <a:p>
            <a:pPr marL="203200" indent="-2032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数值数据表示的三要素</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进位记数制</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定、浮点表示</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如何用二进制编码</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buNone/>
            </a:pPr>
            <a:r>
              <a:rPr lang="zh-CN" altLang="en-US" sz="2000" dirty="0">
                <a:solidFill>
                  <a:srgbClr val="009900"/>
                </a:solidFill>
                <a:latin typeface="微软雅黑" panose="020B0503020204020204" pitchFamily="34" charset="-122"/>
                <a:ea typeface="微软雅黑" panose="020B0503020204020204" pitchFamily="34" charset="-122"/>
              </a:rPr>
              <a:t>即：要确定一个数值数据的值必须先确定这三个要素。</a:t>
            </a:r>
            <a:endParaRPr lang="zh-CN" altLang="en-US" sz="2000" dirty="0">
              <a:solidFill>
                <a:srgbClr val="009900"/>
              </a:solidFill>
              <a:latin typeface="微软雅黑" panose="020B0503020204020204" pitchFamily="34" charset="-122"/>
              <a:ea typeface="微软雅黑" panose="020B0503020204020204" pitchFamily="34" charset="-122"/>
            </a:endParaRPr>
          </a:p>
          <a:p>
            <a:pPr marL="685800" lvl="1" indent="-190500">
              <a:lnSpc>
                <a:spcPct val="110000"/>
              </a:lnSpc>
              <a:spcBef>
                <a:spcPct val="15000"/>
              </a:spcBef>
              <a:buNone/>
            </a:pPr>
            <a:r>
              <a:rPr lang="zh-CN" altLang="en-US" sz="2000" dirty="0">
                <a:latin typeface="微软雅黑" panose="020B0503020204020204" pitchFamily="34" charset="-122"/>
                <a:ea typeface="微软雅黑" panose="020B0503020204020204" pitchFamily="34" charset="-122"/>
              </a:rPr>
              <a:t>例如，机器数</a:t>
            </a:r>
            <a:r>
              <a:rPr lang="en-US" altLang="zh-CN" sz="2000" dirty="0">
                <a:latin typeface="微软雅黑" panose="020B0503020204020204" pitchFamily="34" charset="-122"/>
                <a:ea typeface="微软雅黑" panose="020B0503020204020204" pitchFamily="34" charset="-122"/>
              </a:rPr>
              <a:t> 01011001</a:t>
            </a:r>
            <a:r>
              <a:rPr lang="zh-CN" altLang="en-US" sz="2000" dirty="0">
                <a:latin typeface="微软雅黑" panose="020B0503020204020204" pitchFamily="34" charset="-122"/>
                <a:ea typeface="微软雅黑" panose="020B0503020204020204" pitchFamily="34" charset="-122"/>
              </a:rPr>
              <a:t>的值是多少？</a:t>
            </a:r>
            <a:endParaRPr lang="zh-CN" altLang="en-US" sz="2000" dirty="0">
              <a:latin typeface="微软雅黑" panose="020B0503020204020204" pitchFamily="34" charset="-122"/>
              <a:ea typeface="微软雅黑" panose="020B0503020204020204" pitchFamily="34" charset="-122"/>
            </a:endParaRPr>
          </a:p>
          <a:p>
            <a:pPr marL="203200" indent="-2032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进位记数制</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十进制、二进制、十六进制、八进制数及其相互转换</a:t>
            </a:r>
            <a:endParaRPr lang="zh-CN" altLang="en-US" sz="2000" dirty="0">
              <a:latin typeface="微软雅黑" panose="020B0503020204020204" pitchFamily="34" charset="-122"/>
              <a:ea typeface="微软雅黑" panose="020B0503020204020204" pitchFamily="34" charset="-122"/>
            </a:endParaRPr>
          </a:p>
          <a:p>
            <a:pPr marL="203200" indent="-2032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浮点表示</a:t>
            </a:r>
            <a:r>
              <a:rPr lang="zh-CN" altLang="en-US" sz="2000" dirty="0">
                <a:solidFill>
                  <a:srgbClr val="009900"/>
                </a:solidFill>
                <a:latin typeface="微软雅黑" panose="020B0503020204020204" pitchFamily="34" charset="-122"/>
                <a:ea typeface="微软雅黑" panose="020B0503020204020204" pitchFamily="34" charset="-122"/>
              </a:rPr>
              <a:t>（解决小数点问题）</a:t>
            </a:r>
            <a:endParaRPr lang="zh-CN" altLang="en-US" sz="2000" dirty="0">
              <a:solidFill>
                <a:srgbClr val="009900"/>
              </a:solidFill>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定点整数、定点小数</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浮点数（可用一个定点小数和一个定点整数来表示）：科学记数法</a:t>
            </a:r>
            <a:endParaRPr lang="zh-CN" altLang="en-US" sz="2000" dirty="0">
              <a:latin typeface="微软雅黑" panose="020B0503020204020204" pitchFamily="34" charset="-122"/>
              <a:ea typeface="微软雅黑" panose="020B0503020204020204" pitchFamily="34" charset="-122"/>
            </a:endParaRPr>
          </a:p>
          <a:p>
            <a:pPr marL="203200" indent="-2032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定点数的编码</a:t>
            </a:r>
            <a:r>
              <a:rPr lang="zh-CN" altLang="en-US" sz="2000" dirty="0">
                <a:solidFill>
                  <a:srgbClr val="009900"/>
                </a:solidFill>
                <a:latin typeface="微软雅黑" panose="020B0503020204020204" pitchFamily="34" charset="-122"/>
                <a:ea typeface="微软雅黑" panose="020B0503020204020204" pitchFamily="34" charset="-122"/>
              </a:rPr>
              <a:t>（解决正负号问题）</a:t>
            </a:r>
            <a:endParaRPr lang="zh-CN" altLang="en-US" sz="2000" dirty="0">
              <a:latin typeface="微软雅黑" panose="020B0503020204020204" pitchFamily="34" charset="-122"/>
              <a:ea typeface="微软雅黑" panose="020B0503020204020204" pitchFamily="34" charset="-122"/>
            </a:endParaRPr>
          </a:p>
          <a:p>
            <a:pPr marL="685800" lvl="1" indent="-190500">
              <a:lnSpc>
                <a:spcPct val="110000"/>
              </a:lnSpc>
              <a:spcBef>
                <a:spcPct val="15000"/>
              </a:spcBef>
            </a:pPr>
            <a:r>
              <a:rPr lang="zh-CN" altLang="en-US" sz="2000" dirty="0">
                <a:latin typeface="微软雅黑" panose="020B0503020204020204" pitchFamily="34" charset="-122"/>
                <a:ea typeface="微软雅黑" panose="020B0503020204020204" pitchFamily="34" charset="-122"/>
              </a:rPr>
              <a:t>原码、补码、反码、移码 （反码很少用）</a:t>
            </a:r>
            <a:endParaRPr lang="en-US" altLang="zh-CN" sz="2000" dirty="0">
              <a:latin typeface="微软雅黑" panose="020B0503020204020204" pitchFamily="34" charset="-122"/>
              <a:ea typeface="微软雅黑" panose="020B0503020204020204" pitchFamily="34" charset="-122"/>
            </a:endParaRPr>
          </a:p>
        </p:txBody>
      </p:sp>
      <p:sp>
        <p:nvSpPr>
          <p:cNvPr id="399364" name="Text Box 4"/>
          <p:cNvSpPr txBox="1">
            <a:spLocks noChangeArrowheads="1"/>
          </p:cNvSpPr>
          <p:nvPr/>
        </p:nvSpPr>
        <p:spPr bwMode="auto">
          <a:xfrm>
            <a:off x="7464152" y="2564904"/>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dirty="0">
                <a:latin typeface="黑体" panose="02010609060101010101" pitchFamily="49" charset="-122"/>
                <a:ea typeface="黑体" panose="02010609060101010101" pitchFamily="49" charset="-122"/>
              </a:rPr>
              <a:t>答案是：不知道！</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6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6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936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6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6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936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701734" y="735481"/>
            <a:ext cx="4338482" cy="426844"/>
          </a:xfrm>
          <a:prstGeom prst="rect">
            <a:avLst/>
          </a:prstGeom>
          <a:noFill/>
          <a:ln w="9525">
            <a:noFill/>
            <a:miter lim="800000"/>
          </a:ln>
        </p:spPr>
        <p:txBody>
          <a:bodyPr/>
          <a:lstStyle/>
          <a:p>
            <a:pPr algn="ctr">
              <a:lnSpc>
                <a:spcPct val="87000"/>
              </a:lnSpc>
              <a:buNone/>
            </a:pPr>
            <a:r>
              <a:rPr lang="zh-CN" altLang="en-US" sz="2800" dirty="0">
                <a:latin typeface="微软雅黑" panose="020B0503020204020204" pitchFamily="34" charset="-122"/>
                <a:ea typeface="微软雅黑" panose="020B0503020204020204" pitchFamily="34" charset="-122"/>
                <a:cs typeface="楷体_GB2312"/>
              </a:rPr>
              <a:t>第二章：数制与运算</a:t>
            </a:r>
            <a:endParaRPr lang="zh-CN" altLang="en-US" sz="2800" dirty="0">
              <a:latin typeface="微软雅黑" panose="020B0503020204020204" pitchFamily="34" charset="-122"/>
              <a:ea typeface="微软雅黑" panose="020B0503020204020204" pitchFamily="34" charset="-122"/>
              <a:cs typeface="楷体_GB2312"/>
            </a:endParaRPr>
          </a:p>
        </p:txBody>
      </p:sp>
      <p:sp>
        <p:nvSpPr>
          <p:cNvPr id="13" name="Rectangle 13"/>
          <p:cNvSpPr>
            <a:spLocks noChangeArrowheads="1"/>
          </p:cNvSpPr>
          <p:nvPr/>
        </p:nvSpPr>
        <p:spPr bwMode="auto">
          <a:xfrm>
            <a:off x="4295800" y="1412776"/>
            <a:ext cx="4050449" cy="5256584"/>
          </a:xfrm>
          <a:prstGeom prst="rect">
            <a:avLst/>
          </a:prstGeom>
          <a:noFill/>
          <a:ln w="28575">
            <a:noFill/>
            <a:miter lim="800000"/>
          </a:ln>
        </p:spPr>
        <p:txBody>
          <a:bodyPr wrap="square" lIns="47625" tIns="99900" rIns="47625" bIns="99900">
            <a:noAutofit/>
          </a:bodyPr>
          <a:lstStyle/>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定点数表示及运算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浮点数表示及运算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非数值数据的表示</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布尔代数简介</a:t>
            </a:r>
            <a:endParaRPr lang="en-US" altLang="zh-CN" dirty="0">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DDDDDD"/>
                </a:solidFill>
                <a:latin typeface="微软雅黑" panose="020B0503020204020204" pitchFamily="34" charset="-122"/>
                <a:ea typeface="微软雅黑" panose="020B0503020204020204" pitchFamily="34" charset="-122"/>
              </a:rPr>
              <a:t>逻辑代数基本概念</a:t>
            </a:r>
            <a:r>
              <a:rPr lang="zh-CN" altLang="en-US" sz="1600" dirty="0">
                <a:solidFill>
                  <a:srgbClr val="000000"/>
                </a:solidFill>
                <a:latin typeface="微软雅黑" panose="020B0503020204020204" pitchFamily="34" charset="-122"/>
                <a:ea typeface="微软雅黑" panose="020B0503020204020204" pitchFamily="34" charset="-122"/>
              </a:rPr>
              <a:t> </a:t>
            </a:r>
            <a:endParaRPr lang="zh-CN" altLang="en-US"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逻辑代数的公理、定理与规则</a:t>
            </a:r>
            <a:endParaRPr lang="zh-CN" altLang="en-US"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逻辑函数的表达式</a:t>
            </a:r>
            <a:endParaRPr lang="en-US" altLang="zh-CN"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逻辑函数化简</a:t>
            </a:r>
            <a:endParaRPr lang="en-US" altLang="zh-CN" sz="160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0"/>
              </a:spcBef>
              <a:buClr>
                <a:srgbClr val="FF0000"/>
              </a:buClr>
              <a:buNone/>
            </a:pPr>
            <a:endParaRPr lang="en-US" altLang="zh-CN" sz="150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881541" y="1402184"/>
            <a:ext cx="4158462" cy="3394968"/>
          </a:xfrm>
          <a:prstGeom prst="rect">
            <a:avLst/>
          </a:prstGeom>
          <a:noFill/>
          <a:ln w="1905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lstStyle/>
          <a:p>
            <a:pPr algn="ctr">
              <a:lnSpc>
                <a:spcPct val="100000"/>
              </a:lnSpc>
              <a:spcBef>
                <a:spcPct val="0"/>
              </a:spcBef>
              <a:buClrTx/>
              <a:buSzTx/>
              <a:buNone/>
            </a:pPr>
            <a:endParaRPr lang="zh-CN" altLang="en-US" b="0" dirty="0">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i="0" dirty="0">
                <a:solidFill>
                  <a:schemeClr val="accent1"/>
                </a:solidFill>
                <a:latin typeface="+mj-ea"/>
              </a:rPr>
              <a:t>逻辑代数基本公理</a:t>
            </a:r>
            <a:endParaRPr lang="zh-CN" altLang="en-US" dirty="0"/>
          </a:p>
        </p:txBody>
      </p:sp>
      <mc:AlternateContent xmlns:mc="http://schemas.openxmlformats.org/markup-compatibility/2006">
        <mc:Choice xmlns:a14="http://schemas.microsoft.com/office/drawing/2010/main" Requires="a14">
          <p:sp>
            <p:nvSpPr>
              <p:cNvPr id="3" name="文本占位符 2"/>
              <p:cNvSpPr>
                <a:spLocks noGrp="1"/>
              </p:cNvSpPr>
              <p:nvPr>
                <p:ph type="body" sz="half" idx="1"/>
              </p:nvPr>
            </p:nvSpPr>
            <p:spPr>
              <a:xfrm>
                <a:off x="612000" y="900020"/>
                <a:ext cx="10308536" cy="3681842"/>
              </a:xfrm>
            </p:spPr>
            <p:txBody>
              <a:bodyPr/>
              <a:lstStyle/>
              <a:p>
                <a:pPr marL="57150" indent="-514350">
                  <a:lnSpc>
                    <a:spcPct val="150000"/>
                  </a:lnSpc>
                  <a:buFont typeface="Wingdings" panose="05000000000000000000" pitchFamily="2" charset="2"/>
                  <a:buChar char="u"/>
                </a:pPr>
                <a:r>
                  <a:rPr lang="zh-CN" altLang="en-US" sz="2800" dirty="0"/>
                  <a:t>逻辑代数的基本公理</a:t>
                </a:r>
                <a:endParaRPr lang="en-US" altLang="zh-CN" sz="2800" dirty="0"/>
              </a:p>
              <a:p>
                <a:pPr marL="0" lvl="1" indent="-457200" algn="just">
                  <a:lnSpc>
                    <a:spcPct val="200000"/>
                  </a:lnSpc>
                  <a:buFont typeface="+mj-ea"/>
                  <a:buAutoNum type="circleNumDbPlain"/>
                </a:pPr>
                <a:r>
                  <a:rPr lang="zh-CN" altLang="en-US" sz="2000" dirty="0">
                    <a:solidFill>
                      <a:srgbClr val="FF0000"/>
                    </a:solidFill>
                  </a:rPr>
                  <a:t>交换律</a:t>
                </a:r>
                <a:r>
                  <a:rPr lang="zh-CN" altLang="en-US" sz="2000" dirty="0"/>
                  <a:t>：</a:t>
                </a:r>
                <a14:m>
                  <m:oMath xmlns:m="http://schemas.openxmlformats.org/officeDocument/2006/math">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𝑩</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𝑩</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     </m:t>
                    </m:r>
                    <m:r>
                      <a:rPr lang="en-US" altLang="zh-CN" sz="2000" b="1" i="1" smtClean="0">
                        <a:solidFill>
                          <a:schemeClr val="accent2"/>
                        </a:solidFill>
                        <a:latin typeface="Cambria Math" panose="02040503050406030204" pitchFamily="18" charset="0"/>
                      </a:rPr>
                      <m:t>         </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𝑩</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𝑩</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𝑨</m:t>
                    </m:r>
                  </m:oMath>
                </a14:m>
                <a:endParaRPr lang="en-US" altLang="zh-CN" sz="2000" dirty="0">
                  <a:solidFill>
                    <a:schemeClr val="accent2"/>
                  </a:solidFill>
                </a:endParaRPr>
              </a:p>
              <a:p>
                <a:pPr marL="0" lvl="1" indent="-457200">
                  <a:lnSpc>
                    <a:spcPct val="200000"/>
                  </a:lnSpc>
                  <a:buFont typeface="+mj-ea"/>
                  <a:buAutoNum type="circleNumDbPlain"/>
                </a:pPr>
                <a:r>
                  <a:rPr lang="zh-CN" altLang="en-US" sz="2000" dirty="0">
                    <a:solidFill>
                      <a:srgbClr val="FF0000"/>
                    </a:solidFill>
                  </a:rPr>
                  <a:t>结合律</a:t>
                </a:r>
                <a:r>
                  <a:rPr lang="zh-CN" altLang="en-US" sz="2000" dirty="0"/>
                  <a:t>：</a:t>
                </a:r>
                <a14:m>
                  <m:oMath xmlns:m="http://schemas.openxmlformats.org/officeDocument/2006/math">
                    <m:d>
                      <m:dPr>
                        <m:ctrlPr>
                          <a:rPr lang="en-US" altLang="zh-CN" sz="2000" i="1">
                            <a:solidFill>
                              <a:schemeClr val="accent2"/>
                            </a:solidFill>
                            <a:latin typeface="Cambria Math" panose="02040503050406030204" pitchFamily="18" charset="0"/>
                          </a:rPr>
                        </m:ctrlPr>
                      </m:dPr>
                      <m:e>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𝑩</m:t>
                        </m:r>
                      </m:e>
                    </m:d>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𝑪</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m:t>
                    </m:r>
                    <m:d>
                      <m:dPr>
                        <m:ctrlPr>
                          <a:rPr lang="en-US" altLang="zh-CN" sz="2000" i="1">
                            <a:solidFill>
                              <a:schemeClr val="accent2"/>
                            </a:solidFill>
                            <a:latin typeface="Cambria Math" panose="02040503050406030204" pitchFamily="18" charset="0"/>
                          </a:rPr>
                        </m:ctrlPr>
                      </m:dPr>
                      <m:e>
                        <m:r>
                          <a:rPr lang="en-US" altLang="zh-CN" sz="2000" i="1">
                            <a:solidFill>
                              <a:schemeClr val="accent2"/>
                            </a:solidFill>
                            <a:latin typeface="Cambria Math" panose="02040503050406030204" pitchFamily="18" charset="0"/>
                          </a:rPr>
                          <m:t>𝑩</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𝑪</m:t>
                        </m:r>
                      </m:e>
                    </m:d>
                    <m:r>
                      <a:rPr lang="en-US" altLang="zh-CN" sz="2000" b="1" i="1" smtClean="0">
                        <a:solidFill>
                          <a:schemeClr val="accent2"/>
                        </a:solidFill>
                        <a:latin typeface="Cambria Math" panose="02040503050406030204" pitchFamily="18" charset="0"/>
                      </a:rPr>
                      <m:t>                                </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𝑩</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𝑪</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𝑩</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𝑪</m:t>
                    </m:r>
                    <m:r>
                      <a:rPr lang="en-US" altLang="zh-CN" sz="2000" i="1">
                        <a:solidFill>
                          <a:schemeClr val="accent2"/>
                        </a:solidFill>
                        <a:latin typeface="Cambria Math" panose="02040503050406030204" pitchFamily="18" charset="0"/>
                        <a:ea typeface="Cambria Math" panose="02040503050406030204" pitchFamily="18" charset="0"/>
                      </a:rPr>
                      <m:t>)</m:t>
                    </m:r>
                  </m:oMath>
                </a14:m>
                <a:endParaRPr lang="en-US" altLang="zh-CN" sz="2000" dirty="0"/>
              </a:p>
              <a:p>
                <a:pPr marL="0" lvl="1" indent="-457200">
                  <a:lnSpc>
                    <a:spcPct val="200000"/>
                  </a:lnSpc>
                  <a:buFont typeface="+mj-ea"/>
                  <a:buAutoNum type="circleNumDbPlain" startAt="3"/>
                </a:pPr>
                <a:r>
                  <a:rPr lang="zh-CN" altLang="en-US" sz="2000" dirty="0">
                    <a:solidFill>
                      <a:srgbClr val="FF0000"/>
                    </a:solidFill>
                  </a:rPr>
                  <a:t>分配律</a:t>
                </a:r>
                <a:r>
                  <a:rPr lang="zh-CN" altLang="en-US" sz="2000" dirty="0"/>
                  <a:t>：</a:t>
                </a:r>
                <a14:m>
                  <m:oMath xmlns:m="http://schemas.openxmlformats.org/officeDocument/2006/math">
                    <m:r>
                      <a:rPr lang="en-US" altLang="zh-CN" sz="2000">
                        <a:solidFill>
                          <a:schemeClr val="accent2"/>
                        </a:solidFill>
                        <a:latin typeface="Cambria Math" panose="02040503050406030204" pitchFamily="18" charset="0"/>
                      </a:rPr>
                      <m:t>𝐀</m:t>
                    </m:r>
                    <m:r>
                      <a:rPr lang="en-US" altLang="zh-CN" sz="2000" i="1">
                        <a:solidFill>
                          <a:schemeClr val="accent2"/>
                        </a:solidFill>
                        <a:latin typeface="Cambria Math" panose="02040503050406030204" pitchFamily="18" charset="0"/>
                        <a:ea typeface="Cambria Math" panose="02040503050406030204" pitchFamily="18" charset="0"/>
                      </a:rPr>
                      <m:t>∙</m:t>
                    </m:r>
                    <m:d>
                      <m:dPr>
                        <m:ctrlPr>
                          <a:rPr lang="en-US" altLang="zh-CN" sz="2000" i="1">
                            <a:solidFill>
                              <a:schemeClr val="accent2"/>
                            </a:solidFill>
                            <a:latin typeface="Cambria Math" panose="02040503050406030204" pitchFamily="18" charset="0"/>
                            <a:ea typeface="Cambria Math" panose="02040503050406030204" pitchFamily="18" charset="0"/>
                          </a:rPr>
                        </m:ctrlPr>
                      </m:dPr>
                      <m:e>
                        <m:r>
                          <a:rPr lang="en-US" altLang="zh-CN" sz="2000" i="1">
                            <a:solidFill>
                              <a:schemeClr val="accent2"/>
                            </a:solidFill>
                            <a:latin typeface="Cambria Math" panose="02040503050406030204" pitchFamily="18" charset="0"/>
                            <a:ea typeface="Cambria Math" panose="02040503050406030204" pitchFamily="18" charset="0"/>
                          </a:rPr>
                          <m:t>𝑩</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𝑪</m:t>
                        </m:r>
                      </m:e>
                    </m:d>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𝑩</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smtClean="0">
                        <a:solidFill>
                          <a:schemeClr val="accent2"/>
                        </a:solidFill>
                        <a:latin typeface="Cambria Math" panose="02040503050406030204" pitchFamily="18" charset="0"/>
                        <a:ea typeface="Cambria Math" panose="02040503050406030204" pitchFamily="18" charset="0"/>
                      </a:rPr>
                      <m:t>𝑪</m:t>
                    </m:r>
                    <m:r>
                      <a:rPr lang="en-US" altLang="zh-CN" sz="2000" b="1" i="1" smtClean="0">
                        <a:solidFill>
                          <a:schemeClr val="accent2"/>
                        </a:solidFill>
                        <a:latin typeface="Cambria Math" panose="02040503050406030204" pitchFamily="18" charset="0"/>
                        <a:ea typeface="Cambria Math" panose="02040503050406030204" pitchFamily="18" charset="0"/>
                      </a:rPr>
                      <m:t>                             </m:t>
                    </m:r>
                    <m:r>
                      <a:rPr lang="en-US" altLang="zh-CN" sz="2000" i="1">
                        <a:solidFill>
                          <a:schemeClr val="accent2"/>
                        </a:solidFill>
                        <a:latin typeface="Cambria Math" panose="02040503050406030204" pitchFamily="18" charset="0"/>
                      </a:rPr>
                      <m:t> </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𝑩</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𝑪</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𝑩</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𝑪</m:t>
                    </m:r>
                    <m:r>
                      <a:rPr lang="en-US" altLang="zh-CN" sz="2000" i="1">
                        <a:solidFill>
                          <a:schemeClr val="accent2"/>
                        </a:solidFill>
                        <a:latin typeface="Cambria Math" panose="02040503050406030204" pitchFamily="18" charset="0"/>
                        <a:ea typeface="Cambria Math" panose="02040503050406030204" pitchFamily="18" charset="0"/>
                      </a:rPr>
                      <m:t>)</m:t>
                    </m:r>
                  </m:oMath>
                </a14:m>
                <a:endParaRPr lang="en-US" altLang="zh-CN" sz="2000" dirty="0"/>
              </a:p>
              <a:p>
                <a:pPr marL="0" lvl="1" indent="-457200">
                  <a:lnSpc>
                    <a:spcPct val="200000"/>
                  </a:lnSpc>
                  <a:buFont typeface="+mj-ea"/>
                  <a:buAutoNum type="circleNumDbPlain" startAt="4"/>
                </a:pPr>
                <a:r>
                  <a:rPr lang="en-US" altLang="zh-CN" sz="2000" dirty="0">
                    <a:solidFill>
                      <a:srgbClr val="FF0000"/>
                    </a:solidFill>
                  </a:rPr>
                  <a:t>0 - 1</a:t>
                </a:r>
                <a:r>
                  <a:rPr lang="zh-CN" altLang="en-US" sz="2000" dirty="0">
                    <a:solidFill>
                      <a:srgbClr val="FF0000"/>
                    </a:solidFill>
                  </a:rPr>
                  <a:t>律</a:t>
                </a:r>
                <a:r>
                  <a:rPr lang="zh-CN" altLang="en-US" sz="2000" dirty="0"/>
                  <a:t>：</a:t>
                </a:r>
                <a14:m>
                  <m:oMath xmlns:m="http://schemas.openxmlformats.org/officeDocument/2006/math">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𝟎</m:t>
                    </m:r>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    </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𝟏</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𝑨</m:t>
                    </m:r>
                    <m:r>
                      <a:rPr lang="en-US" altLang="zh-CN" sz="2000" b="1" i="1" smtClean="0">
                        <a:solidFill>
                          <a:schemeClr val="accent2"/>
                        </a:solidFill>
                        <a:latin typeface="Cambria Math" panose="02040503050406030204" pitchFamily="18" charset="0"/>
                        <a:ea typeface="Cambria Math" panose="02040503050406030204" pitchFamily="18" charset="0"/>
                      </a:rPr>
                      <m:t>                                      </m:t>
                    </m:r>
                    <m:r>
                      <a:rPr lang="en-US" altLang="zh-CN" sz="2000" b="1" i="0" smtClean="0">
                        <a:solidFill>
                          <a:schemeClr val="accent2"/>
                        </a:solidFill>
                        <a:latin typeface="Cambria Math" panose="02040503050406030204" pitchFamily="18" charset="0"/>
                        <a:ea typeface="Cambria Math" panose="02040503050406030204" pitchFamily="18" charset="0"/>
                      </a:rPr>
                      <m:t>     </m:t>
                    </m:r>
                    <m:r>
                      <a:rPr lang="en-US" altLang="zh-CN" sz="2000">
                        <a:solidFill>
                          <a:schemeClr val="accent2"/>
                        </a:solidFill>
                        <a:latin typeface="Cambria Math" panose="02040503050406030204" pitchFamily="18" charset="0"/>
                        <a:ea typeface="Cambria Math" panose="02040503050406030204" pitchFamily="18" charset="0"/>
                      </a:rPr>
                      <m:t>𝐀</m:t>
                    </m:r>
                    <m:r>
                      <a:rPr lang="en-US" altLang="zh-CN" sz="2000">
                        <a:solidFill>
                          <a:schemeClr val="accent2"/>
                        </a:solidFill>
                        <a:latin typeface="Cambria Math" panose="02040503050406030204" pitchFamily="18" charset="0"/>
                        <a:ea typeface="Cambria Math" panose="02040503050406030204" pitchFamily="18" charset="0"/>
                      </a:rPr>
                      <m:t>+</m:t>
                    </m:r>
                    <m:r>
                      <a:rPr lang="en-US" altLang="zh-CN" sz="2000">
                        <a:solidFill>
                          <a:schemeClr val="accent2"/>
                        </a:solidFill>
                        <a:latin typeface="Cambria Math" panose="02040503050406030204" pitchFamily="18" charset="0"/>
                        <a:ea typeface="Cambria Math" panose="02040503050406030204" pitchFamily="18" charset="0"/>
                      </a:rPr>
                      <m:t>𝟏</m:t>
                    </m:r>
                    <m:r>
                      <a:rPr lang="en-US" altLang="zh-CN" sz="2000">
                        <a:solidFill>
                          <a:schemeClr val="accent2"/>
                        </a:solidFill>
                        <a:latin typeface="Cambria Math" panose="02040503050406030204" pitchFamily="18" charset="0"/>
                        <a:ea typeface="Cambria Math" panose="02040503050406030204" pitchFamily="18" charset="0"/>
                      </a:rPr>
                      <m:t>=</m:t>
                    </m:r>
                    <m:r>
                      <a:rPr lang="en-US" altLang="zh-CN" sz="2000">
                        <a:solidFill>
                          <a:schemeClr val="accent2"/>
                        </a:solidFill>
                        <a:latin typeface="Cambria Math" panose="02040503050406030204" pitchFamily="18" charset="0"/>
                        <a:ea typeface="Cambria Math" panose="02040503050406030204" pitchFamily="18" charset="0"/>
                      </a:rPr>
                      <m:t>𝟏</m:t>
                    </m:r>
                    <m:r>
                      <a:rPr lang="en-US" altLang="zh-CN" sz="2000">
                        <a:solidFill>
                          <a:schemeClr val="accent2"/>
                        </a:solidFill>
                        <a:latin typeface="Cambria Math" panose="02040503050406030204" pitchFamily="18" charset="0"/>
                        <a:ea typeface="Cambria Math" panose="02040503050406030204" pitchFamily="18" charset="0"/>
                      </a:rPr>
                      <m:t>,    </m:t>
                    </m:r>
                    <m:r>
                      <a:rPr lang="en-US" altLang="zh-CN" sz="2000">
                        <a:solidFill>
                          <a:schemeClr val="accent2"/>
                        </a:solidFill>
                        <a:latin typeface="Cambria Math" panose="02040503050406030204" pitchFamily="18" charset="0"/>
                        <a:ea typeface="Cambria Math" panose="02040503050406030204" pitchFamily="18" charset="0"/>
                      </a:rPr>
                      <m:t>𝐀</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𝟎</m:t>
                    </m:r>
                    <m:r>
                      <a:rPr lang="en-US" altLang="zh-CN" sz="2000" i="1">
                        <a:solidFill>
                          <a:schemeClr val="accent2"/>
                        </a:solidFill>
                        <a:latin typeface="Cambria Math" panose="02040503050406030204" pitchFamily="18" charset="0"/>
                        <a:ea typeface="Cambria Math" panose="02040503050406030204" pitchFamily="18" charset="0"/>
                      </a:rPr>
                      <m:t>=</m:t>
                    </m:r>
                    <m:r>
                      <a:rPr lang="en-US" altLang="zh-CN" sz="2000" i="1">
                        <a:solidFill>
                          <a:schemeClr val="accent2"/>
                        </a:solidFill>
                        <a:latin typeface="Cambria Math" panose="02040503050406030204" pitchFamily="18" charset="0"/>
                        <a:ea typeface="Cambria Math" panose="02040503050406030204" pitchFamily="18" charset="0"/>
                      </a:rPr>
                      <m:t>𝟎</m:t>
                    </m:r>
                  </m:oMath>
                </a14:m>
                <a:endParaRPr lang="en-US" altLang="zh-CN" sz="2000" dirty="0"/>
              </a:p>
              <a:p>
                <a:pPr marL="0" lvl="1" indent="-457200">
                  <a:lnSpc>
                    <a:spcPct val="200000"/>
                  </a:lnSpc>
                  <a:buFont typeface="+mj-ea"/>
                  <a:buAutoNum type="circleNumDbPlain" startAt="5"/>
                </a:pPr>
                <a:r>
                  <a:rPr lang="zh-CN" altLang="en-US" sz="2000" dirty="0">
                    <a:solidFill>
                      <a:srgbClr val="FF0000"/>
                    </a:solidFill>
                  </a:rPr>
                  <a:t>互补律</a:t>
                </a:r>
                <a:r>
                  <a:rPr lang="zh-CN" altLang="en-US" sz="2000" dirty="0"/>
                  <a:t>：</a:t>
                </a:r>
                <a14:m>
                  <m:oMath xmlns:m="http://schemas.openxmlformats.org/officeDocument/2006/math">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rPr>
                      <m:t>+</m:t>
                    </m:r>
                    <m:acc>
                      <m:accPr>
                        <m:chr m:val="̅"/>
                        <m:ctrlPr>
                          <a:rPr lang="en-US" altLang="zh-CN" sz="2000" i="1">
                            <a:solidFill>
                              <a:schemeClr val="accent2"/>
                            </a:solidFill>
                            <a:latin typeface="Cambria Math" panose="02040503050406030204" pitchFamily="18" charset="0"/>
                          </a:rPr>
                        </m:ctrlPr>
                      </m:accPr>
                      <m:e>
                        <m:r>
                          <a:rPr lang="en-US" altLang="zh-CN" sz="2000" i="1">
                            <a:solidFill>
                              <a:schemeClr val="accent2"/>
                            </a:solidFill>
                            <a:latin typeface="Cambria Math" panose="02040503050406030204" pitchFamily="18" charset="0"/>
                          </a:rPr>
                          <m:t>𝑨</m:t>
                        </m:r>
                      </m:e>
                    </m:acc>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𝟏</m:t>
                    </m:r>
                    <m:r>
                      <a:rPr lang="en-US" altLang="zh-CN" sz="2000" i="1">
                        <a:solidFill>
                          <a:schemeClr val="accent2"/>
                        </a:solidFill>
                        <a:latin typeface="Cambria Math" panose="02040503050406030204" pitchFamily="18" charset="0"/>
                      </a:rPr>
                      <m:t>,      </m:t>
                    </m:r>
                    <m:r>
                      <a:rPr lang="en-US" altLang="zh-CN" sz="2000" b="1" i="1" smtClean="0">
                        <a:solidFill>
                          <a:schemeClr val="accent2"/>
                        </a:solidFill>
                        <a:latin typeface="Cambria Math" panose="02040503050406030204" pitchFamily="18" charset="0"/>
                      </a:rPr>
                      <m:t>                </m:t>
                    </m:r>
                    <m:r>
                      <a:rPr lang="en-US" altLang="zh-CN" sz="2000" i="1">
                        <a:solidFill>
                          <a:schemeClr val="accent2"/>
                        </a:solidFill>
                        <a:latin typeface="Cambria Math" panose="02040503050406030204" pitchFamily="18" charset="0"/>
                      </a:rPr>
                      <m:t> </m:t>
                    </m:r>
                    <m:r>
                      <a:rPr lang="en-US" altLang="zh-CN" sz="2000" i="1">
                        <a:solidFill>
                          <a:schemeClr val="accent2"/>
                        </a:solidFill>
                        <a:latin typeface="Cambria Math" panose="02040503050406030204" pitchFamily="18" charset="0"/>
                      </a:rPr>
                      <m:t>𝑨</m:t>
                    </m:r>
                    <m:r>
                      <a:rPr lang="en-US" altLang="zh-CN" sz="2000" i="1">
                        <a:solidFill>
                          <a:schemeClr val="accent2"/>
                        </a:solidFill>
                        <a:latin typeface="Cambria Math" panose="02040503050406030204" pitchFamily="18" charset="0"/>
                        <a:ea typeface="Cambria Math" panose="02040503050406030204" pitchFamily="18" charset="0"/>
                      </a:rPr>
                      <m:t>∙</m:t>
                    </m:r>
                    <m:acc>
                      <m:accPr>
                        <m:chr m:val="̅"/>
                        <m:ctrlPr>
                          <a:rPr lang="en-US" altLang="zh-CN" sz="2000" i="1">
                            <a:solidFill>
                              <a:schemeClr val="accent2"/>
                            </a:solidFill>
                            <a:latin typeface="Cambria Math" panose="02040503050406030204" pitchFamily="18" charset="0"/>
                            <a:ea typeface="Cambria Math" panose="02040503050406030204" pitchFamily="18" charset="0"/>
                          </a:rPr>
                        </m:ctrlPr>
                      </m:accPr>
                      <m:e>
                        <m:r>
                          <a:rPr lang="en-US" altLang="zh-CN" sz="2000" i="1">
                            <a:solidFill>
                              <a:schemeClr val="accent2"/>
                            </a:solidFill>
                            <a:latin typeface="Cambria Math" panose="02040503050406030204" pitchFamily="18" charset="0"/>
                            <a:ea typeface="Cambria Math" panose="02040503050406030204" pitchFamily="18" charset="0"/>
                          </a:rPr>
                          <m:t>𝑨</m:t>
                        </m:r>
                      </m:e>
                    </m:acc>
                    <m:r>
                      <a:rPr lang="en-US" altLang="zh-CN" sz="2000" i="1">
                        <a:solidFill>
                          <a:schemeClr val="accent2"/>
                        </a:solidFill>
                        <a:latin typeface="Cambria Math" panose="02040503050406030204" pitchFamily="18" charset="0"/>
                      </a:rPr>
                      <m:t>=</m:t>
                    </m:r>
                    <m:r>
                      <a:rPr lang="en-US" altLang="zh-CN" sz="2000" i="1">
                        <a:solidFill>
                          <a:schemeClr val="accent2"/>
                        </a:solidFill>
                        <a:latin typeface="Cambria Math" panose="02040503050406030204" pitchFamily="18" charset="0"/>
                      </a:rPr>
                      <m:t>𝟎</m:t>
                    </m:r>
                  </m:oMath>
                </a14:m>
                <a:endParaRPr lang="zh-CN" altLang="en-US" sz="2000" dirty="0">
                  <a:solidFill>
                    <a:schemeClr val="accent2"/>
                  </a:solidFill>
                </a:endParaRPr>
              </a:p>
            </p:txBody>
          </p:sp>
        </mc:Choice>
        <mc:Fallback>
          <p:sp>
            <p:nvSpPr>
              <p:cNvPr id="3" name="文本占位符 2"/>
              <p:cNvSpPr>
                <a:spLocks noRot="1" noChangeAspect="1" noMove="1" noResize="1" noEditPoints="1" noAdjustHandles="1" noChangeArrowheads="1" noChangeShapeType="1" noTextEdit="1"/>
              </p:cNvSpPr>
              <p:nvPr>
                <p:ph type="body" sz="half" idx="1"/>
              </p:nvPr>
            </p:nvSpPr>
            <p:spPr>
              <a:xfrm>
                <a:off x="612000" y="900020"/>
                <a:ext cx="10308536" cy="3681842"/>
              </a:xfrm>
              <a:blipFill rotWithShape="1">
                <a:blip r:embed="rId1"/>
                <a:stretch>
                  <a:fillRect l="-5" t="-6" r="4" b="-1095"/>
                </a:stretch>
              </a:blipFill>
            </p:spPr>
            <p:txBody>
              <a:bodyPr/>
              <a:lstStyle/>
              <a:p>
                <a:r>
                  <a:rPr lang="zh-CN" altLang="en-US">
                    <a:noFill/>
                  </a:rPr>
                  <a:t> </a:t>
                </a:r>
              </a:p>
            </p:txBody>
          </p:sp>
        </mc:Fallback>
      </mc:AlternateContent>
      <p:sp>
        <p:nvSpPr>
          <p:cNvPr id="14" name="Rectangle 19"/>
          <p:cNvSpPr>
            <a:spLocks noChangeArrowheads="1"/>
          </p:cNvSpPr>
          <p:nvPr/>
        </p:nvSpPr>
        <p:spPr bwMode="auto">
          <a:xfrm>
            <a:off x="2554287" y="5013176"/>
            <a:ext cx="708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公理是一个代数系统的基本出发点，无需加以证明。</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i="0" dirty="0">
                <a:solidFill>
                  <a:schemeClr val="accent1"/>
                </a:solidFill>
                <a:latin typeface="+mj-ea"/>
              </a:rPr>
              <a:t>逻辑代数基本定理</a:t>
            </a:r>
            <a:endParaRPr lang="zh-CN" altLang="en-US" dirty="0"/>
          </a:p>
        </p:txBody>
      </p:sp>
      <p:sp>
        <p:nvSpPr>
          <p:cNvPr id="3" name="文本占位符 2"/>
          <p:cNvSpPr>
            <a:spLocks noGrp="1"/>
          </p:cNvSpPr>
          <p:nvPr>
            <p:ph type="body" sz="half" idx="1"/>
          </p:nvPr>
        </p:nvSpPr>
        <p:spPr>
          <a:xfrm>
            <a:off x="612000" y="900000"/>
            <a:ext cx="7990656" cy="539378"/>
          </a:xfrm>
        </p:spPr>
        <p:txBody>
          <a:bodyPr/>
          <a:lstStyle/>
          <a:p>
            <a:pPr marL="57150" indent="-514350">
              <a:lnSpc>
                <a:spcPct val="150000"/>
              </a:lnSpc>
              <a:buFont typeface="+mj-lt"/>
              <a:buAutoNum type="arabicPeriod"/>
            </a:pPr>
            <a:r>
              <a:rPr lang="zh-CN" altLang="en-US" dirty="0"/>
              <a:t>定理</a:t>
            </a:r>
            <a:r>
              <a:rPr lang="en-US" altLang="zh-CN" dirty="0"/>
              <a:t>1</a:t>
            </a:r>
            <a:r>
              <a:rPr lang="zh-CN" altLang="en-US" dirty="0"/>
              <a:t>：重叠律</a:t>
            </a:r>
            <a:endParaRPr lang="en-US" altLang="zh-CN" dirty="0"/>
          </a:p>
        </p:txBody>
      </p:sp>
      <p:sp>
        <p:nvSpPr>
          <p:cNvPr id="22" name="Text Box 21"/>
          <p:cNvSpPr txBox="1">
            <a:spLocks noChangeArrowheads="1"/>
          </p:cNvSpPr>
          <p:nvPr/>
        </p:nvSpPr>
        <p:spPr bwMode="auto">
          <a:xfrm>
            <a:off x="1199456" y="1601240"/>
            <a:ext cx="8341985" cy="461665"/>
          </a:xfrm>
          <a:prstGeom prst="rect">
            <a:avLst/>
          </a:prstGeom>
          <a:solidFill>
            <a:srgbClr val="FFFFCC"/>
          </a:solidFill>
          <a:ln w="9525">
            <a:solidFill>
              <a:schemeClr val="tx1"/>
            </a:solidFill>
            <a:miter lim="800000"/>
          </a:ln>
          <a:effectLst/>
        </p:spPr>
        <p:txBody>
          <a:bodyPr wrap="square">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50000"/>
              </a:spcBef>
              <a:buClrTx/>
              <a:buSzTx/>
              <a:buFontTx/>
              <a:buNone/>
            </a:pPr>
            <a:r>
              <a:rPr lang="en-US" altLang="zh-CN" sz="2400" dirty="0">
                <a:solidFill>
                  <a:srgbClr val="063DE8"/>
                </a:solidFill>
                <a:ea typeface="宋体" panose="02010600030101010101" pitchFamily="2" charset="-122"/>
              </a:rPr>
              <a:t> </a:t>
            </a:r>
            <a:r>
              <a:rPr lang="en-US" altLang="zh-CN" sz="2400" dirty="0">
                <a:solidFill>
                  <a:srgbClr val="0033CC"/>
                </a:solidFill>
                <a:ea typeface="宋体" panose="02010600030101010101" pitchFamily="2" charset="-122"/>
              </a:rPr>
              <a:t>A + A = A     </a:t>
            </a:r>
            <a:r>
              <a:rPr lang="zh-CN" altLang="en-US" sz="2400" dirty="0">
                <a:solidFill>
                  <a:srgbClr val="0033CC"/>
                </a:solidFill>
                <a:ea typeface="宋体" panose="02010600030101010101" pitchFamily="2" charset="-122"/>
              </a:rPr>
              <a:t>；   </a:t>
            </a:r>
            <a:r>
              <a:rPr lang="en-US" altLang="zh-CN" sz="2400" dirty="0">
                <a:solidFill>
                  <a:srgbClr val="0033CC"/>
                </a:solidFill>
                <a:ea typeface="宋体" panose="02010600030101010101" pitchFamily="2" charset="-122"/>
              </a:rPr>
              <a:t>A · A = A</a:t>
            </a:r>
            <a:r>
              <a:rPr lang="en-US" altLang="zh-CN" sz="2400" dirty="0">
                <a:solidFill>
                  <a:srgbClr val="063DE8"/>
                </a:solidFill>
                <a:ea typeface="宋体" panose="02010600030101010101" pitchFamily="2" charset="-122"/>
              </a:rPr>
              <a:t>  </a:t>
            </a:r>
            <a:endParaRPr lang="en-US" altLang="zh-CN" sz="2400" dirty="0">
              <a:solidFill>
                <a:srgbClr val="063DE8"/>
              </a:solidFill>
              <a:ea typeface="宋体" panose="02010600030101010101" pitchFamily="2" charset="-122"/>
            </a:endParaRPr>
          </a:p>
        </p:txBody>
      </p:sp>
      <p:grpSp>
        <p:nvGrpSpPr>
          <p:cNvPr id="6" name="Group 5"/>
          <p:cNvGrpSpPr/>
          <p:nvPr/>
        </p:nvGrpSpPr>
        <p:grpSpPr>
          <a:xfrm>
            <a:off x="1199456" y="2566395"/>
            <a:ext cx="9444187" cy="3176293"/>
            <a:chOff x="1199456" y="2566395"/>
            <a:chExt cx="9444187" cy="3176293"/>
          </a:xfrm>
        </p:grpSpPr>
        <p:graphicFrame>
          <p:nvGraphicFramePr>
            <p:cNvPr id="17" name="Object 4"/>
            <p:cNvGraphicFramePr>
              <a:graphicFrameLocks noChangeAspect="1"/>
            </p:cNvGraphicFramePr>
            <p:nvPr/>
          </p:nvGraphicFramePr>
          <p:xfrm>
            <a:off x="2335820" y="2583019"/>
            <a:ext cx="6927917" cy="3159669"/>
          </p:xfrm>
          <a:graphic>
            <a:graphicData uri="http://schemas.openxmlformats.org/presentationml/2006/ole">
              <mc:AlternateContent xmlns:mc="http://schemas.openxmlformats.org/markup-compatibility/2006">
                <mc:Choice xmlns:v="urn:schemas-microsoft-com:vml" Requires="v">
                  <p:oleObj spid="_x0000_s4" name="公式" r:id="rId1" imgW="46939200" imgH="27736800" progId="Equation.3">
                    <p:embed/>
                  </p:oleObj>
                </mc:Choice>
                <mc:Fallback>
                  <p:oleObj name="公式" r:id="rId1" imgW="46939200" imgH="27736800" progId="Equation.3">
                    <p:embed/>
                    <p:pic>
                      <p:nvPicPr>
                        <p:cNvPr id="0" name="图片 3"/>
                        <p:cNvPicPr>
                          <a:picLocks noChangeAspect="1" noChangeArrowheads="1"/>
                        </p:cNvPicPr>
                        <p:nvPr/>
                      </p:nvPicPr>
                      <p:blipFill>
                        <a:blip r:embed="rId2"/>
                        <a:srcRect/>
                        <a:stretch>
                          <a:fillRect/>
                        </a:stretch>
                      </p:blipFill>
                      <p:spPr bwMode="auto">
                        <a:xfrm>
                          <a:off x="2335820" y="2583019"/>
                          <a:ext cx="6927917" cy="3159669"/>
                        </a:xfrm>
                        <a:prstGeom prst="rect">
                          <a:avLst/>
                        </a:prstGeom>
                        <a:noFill/>
                      </p:spPr>
                    </p:pic>
                  </p:oleObj>
                </mc:Fallback>
              </mc:AlternateContent>
            </a:graphicData>
          </a:graphic>
        </p:graphicFrame>
        <p:sp>
          <p:nvSpPr>
            <p:cNvPr id="5" name="文本框 4"/>
            <p:cNvSpPr txBox="1"/>
            <p:nvPr/>
          </p:nvSpPr>
          <p:spPr>
            <a:xfrm>
              <a:off x="1199456" y="2603339"/>
              <a:ext cx="1518693" cy="661565"/>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证明：</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9113810" y="2566395"/>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4</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113810" y="4556514"/>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5</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124950" y="3979929"/>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3</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9124949" y="3264904"/>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5</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124949" y="5230881"/>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4</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i="0" dirty="0">
                <a:solidFill>
                  <a:schemeClr val="accent1"/>
                </a:solidFill>
                <a:latin typeface="+mj-ea"/>
              </a:rPr>
              <a:t>逻辑代数基本定理</a:t>
            </a:r>
            <a:endParaRPr lang="zh-CN" altLang="en-US" dirty="0"/>
          </a:p>
        </p:txBody>
      </p:sp>
      <p:sp>
        <p:nvSpPr>
          <p:cNvPr id="3" name="文本占位符 2"/>
          <p:cNvSpPr>
            <a:spLocks noGrp="1"/>
          </p:cNvSpPr>
          <p:nvPr>
            <p:ph type="body" sz="half" idx="1"/>
          </p:nvPr>
        </p:nvSpPr>
        <p:spPr>
          <a:xfrm>
            <a:off x="612000" y="900000"/>
            <a:ext cx="7990656" cy="605294"/>
          </a:xfrm>
        </p:spPr>
        <p:txBody>
          <a:bodyPr/>
          <a:lstStyle/>
          <a:p>
            <a:pPr marL="57150" indent="-514350">
              <a:lnSpc>
                <a:spcPct val="150000"/>
              </a:lnSpc>
              <a:buFont typeface="+mj-lt"/>
              <a:buAutoNum type="arabicPeriod" startAt="2"/>
            </a:pPr>
            <a:r>
              <a:rPr lang="zh-CN" altLang="en-US" dirty="0"/>
              <a:t>定理</a:t>
            </a:r>
            <a:r>
              <a:rPr lang="en-US" altLang="zh-CN" dirty="0"/>
              <a:t>2</a:t>
            </a:r>
            <a:r>
              <a:rPr lang="zh-CN" altLang="en-US" dirty="0"/>
              <a:t>：吸收律</a:t>
            </a:r>
            <a:r>
              <a:rPr lang="en-US" altLang="zh-CN" dirty="0"/>
              <a:t>1</a:t>
            </a:r>
            <a:endParaRPr lang="en-US" altLang="zh-CN" dirty="0"/>
          </a:p>
        </p:txBody>
      </p:sp>
      <p:sp>
        <p:nvSpPr>
          <p:cNvPr id="22" name="Text Box 21"/>
          <p:cNvSpPr txBox="1">
            <a:spLocks noChangeArrowheads="1"/>
          </p:cNvSpPr>
          <p:nvPr/>
        </p:nvSpPr>
        <p:spPr bwMode="auto">
          <a:xfrm>
            <a:off x="1199456" y="1601240"/>
            <a:ext cx="8341985" cy="461665"/>
          </a:xfrm>
          <a:prstGeom prst="rect">
            <a:avLst/>
          </a:prstGeom>
          <a:solidFill>
            <a:srgbClr val="FFFFCC"/>
          </a:solidFill>
          <a:ln w="9525">
            <a:solidFill>
              <a:schemeClr val="tx1"/>
            </a:solidFill>
            <a:miter lim="800000"/>
          </a:ln>
          <a:effectLst/>
        </p:spPr>
        <p:txBody>
          <a:bodyPr wrap="square">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algn="ctr" eaLnBrk="1" hangingPunct="1">
              <a:lnSpc>
                <a:spcPct val="100000"/>
              </a:lnSpc>
              <a:spcBef>
                <a:spcPct val="50000"/>
              </a:spcBef>
              <a:buClrTx/>
              <a:buSzTx/>
              <a:buFontTx/>
              <a:buNone/>
            </a:pPr>
            <a:r>
              <a:rPr lang="en-US" altLang="zh-CN" sz="2400" dirty="0">
                <a:solidFill>
                  <a:srgbClr val="063DE8"/>
                </a:solidFill>
                <a:ea typeface="宋体" panose="02010600030101010101" pitchFamily="2" charset="-122"/>
              </a:rPr>
              <a:t> </a:t>
            </a:r>
            <a:r>
              <a:rPr lang="en-US" altLang="zh-CN" sz="2400" dirty="0">
                <a:solidFill>
                  <a:srgbClr val="0033CC"/>
                </a:solidFill>
                <a:ea typeface="宋体" panose="02010600030101010101" pitchFamily="2" charset="-122"/>
              </a:rPr>
              <a:t>A + A · B = A     </a:t>
            </a:r>
            <a:r>
              <a:rPr lang="zh-CN" altLang="en-US" sz="2400" dirty="0">
                <a:solidFill>
                  <a:srgbClr val="0033CC"/>
                </a:solidFill>
                <a:ea typeface="宋体" panose="02010600030101010101" pitchFamily="2" charset="-122"/>
              </a:rPr>
              <a:t>；   </a:t>
            </a:r>
            <a:r>
              <a:rPr lang="en-US" altLang="zh-CN" sz="2400" dirty="0">
                <a:solidFill>
                  <a:srgbClr val="0033CC"/>
                </a:solidFill>
                <a:ea typeface="宋体" panose="02010600030101010101" pitchFamily="2" charset="-122"/>
              </a:rPr>
              <a:t>A · ( A + B ) = A</a:t>
            </a:r>
            <a:endParaRPr lang="en-US" altLang="zh-CN" sz="2400" dirty="0">
              <a:solidFill>
                <a:srgbClr val="063DE8"/>
              </a:solidFill>
              <a:ea typeface="宋体" panose="02010600030101010101" pitchFamily="2" charset="-122"/>
            </a:endParaRPr>
          </a:p>
        </p:txBody>
      </p:sp>
      <p:grpSp>
        <p:nvGrpSpPr>
          <p:cNvPr id="7" name="Group 6"/>
          <p:cNvGrpSpPr/>
          <p:nvPr/>
        </p:nvGrpSpPr>
        <p:grpSpPr>
          <a:xfrm>
            <a:off x="1224051" y="2697578"/>
            <a:ext cx="9414978" cy="3188594"/>
            <a:chOff x="1224051" y="2697578"/>
            <a:chExt cx="9414978" cy="3188594"/>
          </a:xfrm>
        </p:grpSpPr>
        <p:grpSp>
          <p:nvGrpSpPr>
            <p:cNvPr id="6" name="组合 5"/>
            <p:cNvGrpSpPr/>
            <p:nvPr/>
          </p:nvGrpSpPr>
          <p:grpSpPr>
            <a:xfrm>
              <a:off x="1224051" y="2697578"/>
              <a:ext cx="8331294" cy="3188594"/>
              <a:chOff x="471371" y="2554689"/>
              <a:chExt cx="7717822" cy="2084388"/>
            </a:xfrm>
          </p:grpSpPr>
          <p:graphicFrame>
            <p:nvGraphicFramePr>
              <p:cNvPr id="17" name="Object 4"/>
              <p:cNvGraphicFramePr>
                <a:graphicFrameLocks noChangeAspect="1"/>
              </p:cNvGraphicFramePr>
              <p:nvPr/>
            </p:nvGraphicFramePr>
            <p:xfrm>
              <a:off x="1475656" y="2554689"/>
              <a:ext cx="6713537" cy="2084388"/>
            </p:xfrm>
            <a:graphic>
              <a:graphicData uri="http://schemas.openxmlformats.org/presentationml/2006/ole">
                <mc:AlternateContent xmlns:mc="http://schemas.openxmlformats.org/markup-compatibility/2006">
                  <mc:Choice xmlns:v="urn:schemas-microsoft-com:vml" Requires="v">
                    <p:oleObj spid="_x0000_s4" name="公式" r:id="rId1" imgW="52730400" imgH="26212800" progId="Equation.3">
                      <p:embed/>
                    </p:oleObj>
                  </mc:Choice>
                  <mc:Fallback>
                    <p:oleObj name="公式" r:id="rId1" imgW="52730400" imgH="26212800" progId="Equation.3">
                      <p:embed/>
                      <p:pic>
                        <p:nvPicPr>
                          <p:cNvPr id="0" name="图片 3"/>
                          <p:cNvPicPr>
                            <a:picLocks noChangeAspect="1" noChangeArrowheads="1"/>
                          </p:cNvPicPr>
                          <p:nvPr/>
                        </p:nvPicPr>
                        <p:blipFill>
                          <a:blip r:embed="rId2"/>
                          <a:srcRect/>
                          <a:stretch>
                            <a:fillRect/>
                          </a:stretch>
                        </p:blipFill>
                        <p:spPr bwMode="auto">
                          <a:xfrm>
                            <a:off x="1475656" y="2554689"/>
                            <a:ext cx="6713537" cy="2084388"/>
                          </a:xfrm>
                          <a:prstGeom prst="rect">
                            <a:avLst/>
                          </a:prstGeom>
                          <a:noFill/>
                        </p:spPr>
                      </p:pic>
                    </p:oleObj>
                  </mc:Fallback>
                </mc:AlternateContent>
              </a:graphicData>
            </a:graphic>
          </p:graphicFrame>
          <p:sp>
            <p:nvSpPr>
              <p:cNvPr id="5" name="文本框 4"/>
              <p:cNvSpPr txBox="1"/>
              <p:nvPr/>
            </p:nvSpPr>
            <p:spPr>
              <a:xfrm>
                <a:off x="471371" y="2554689"/>
                <a:ext cx="1310376" cy="461665"/>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证明：</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9079610" y="2697578"/>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4</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9099930" y="3332251"/>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3</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096170" y="3966924"/>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1</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9118604" y="4660484"/>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4</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9120336" y="5374365"/>
              <a:ext cx="1518693" cy="511807"/>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4</a:t>
              </a:r>
              <a:endParaRPr lang="en-US" altLang="zh-CN" sz="2400" b="0" dirty="0">
                <a:solidFill>
                  <a:srgbClr val="063DE8"/>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479376" y="5886172"/>
            <a:ext cx="3456384" cy="406266"/>
            <a:chOff x="479376" y="5886172"/>
            <a:chExt cx="3456384" cy="406266"/>
          </a:xfrm>
        </p:grpSpPr>
        <p:sp>
          <p:nvSpPr>
            <p:cNvPr id="8" name="文本框 7"/>
            <p:cNvSpPr txBox="1"/>
            <p:nvPr/>
          </p:nvSpPr>
          <p:spPr>
            <a:xfrm>
              <a:off x="479376" y="5886173"/>
              <a:ext cx="3456384" cy="406265"/>
            </a:xfrm>
            <a:prstGeom prst="rect">
              <a:avLst/>
            </a:prstGeom>
            <a:noFill/>
          </p:spPr>
          <p:txBody>
            <a:bodyPr wrap="square" rtlCol="0">
              <a:spAutoFit/>
            </a:bodyPr>
            <a:lstStyle/>
            <a:p>
              <a:pPr>
                <a:buNone/>
              </a:pPr>
              <a:r>
                <a:rPr lang="zh-CN" altLang="en-US" sz="2400" dirty="0">
                  <a:solidFill>
                    <a:srgbClr val="FF0000"/>
                  </a:solidFill>
                </a:rPr>
                <a:t>吸收律</a:t>
              </a:r>
              <a:r>
                <a:rPr lang="en-US" altLang="zh-CN" sz="2400" dirty="0">
                  <a:solidFill>
                    <a:srgbClr val="FF0000"/>
                  </a:solidFill>
                </a:rPr>
                <a:t>2</a:t>
              </a:r>
              <a:r>
                <a:rPr lang="zh-CN" altLang="en-US" sz="2000" dirty="0"/>
                <a:t>：</a:t>
              </a:r>
              <a:r>
                <a:rPr lang="en-US" altLang="zh-CN" sz="2000" dirty="0"/>
                <a:t>A+AB = A+B</a:t>
              </a:r>
              <a:endParaRPr lang="zh-CN" altLang="en-US" sz="2000" dirty="0"/>
            </a:p>
          </p:txBody>
        </p:sp>
        <p:cxnSp>
          <p:nvCxnSpPr>
            <p:cNvPr id="10" name="直接连接符 9"/>
            <p:cNvCxnSpPr/>
            <p:nvPr/>
          </p:nvCxnSpPr>
          <p:spPr bwMode="auto">
            <a:xfrm>
              <a:off x="2279576" y="5886172"/>
              <a:ext cx="144016" cy="0"/>
            </a:xfrm>
            <a:prstGeom prst="line">
              <a:avLst/>
            </a:prstGeom>
            <a:noFill/>
            <a:ln w="12700"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i="0" dirty="0">
                <a:solidFill>
                  <a:schemeClr val="accent1"/>
                </a:solidFill>
                <a:latin typeface="+mj-ea"/>
              </a:rPr>
              <a:t>逻辑代数基本定理</a:t>
            </a:r>
            <a:endParaRPr lang="zh-CN" altLang="en-US" dirty="0"/>
          </a:p>
        </p:txBody>
      </p:sp>
      <p:sp>
        <p:nvSpPr>
          <p:cNvPr id="3" name="文本占位符 2"/>
          <p:cNvSpPr>
            <a:spLocks noGrp="1"/>
          </p:cNvSpPr>
          <p:nvPr>
            <p:ph type="body" sz="half" idx="1"/>
          </p:nvPr>
        </p:nvSpPr>
        <p:spPr>
          <a:xfrm>
            <a:off x="612000" y="900000"/>
            <a:ext cx="7990656" cy="539378"/>
          </a:xfrm>
        </p:spPr>
        <p:txBody>
          <a:bodyPr/>
          <a:lstStyle/>
          <a:p>
            <a:pPr marL="57150" indent="-514350">
              <a:lnSpc>
                <a:spcPct val="150000"/>
              </a:lnSpc>
              <a:buFont typeface="+mj-lt"/>
              <a:buAutoNum type="arabicPeriod" startAt="3"/>
            </a:pPr>
            <a:r>
              <a:rPr lang="zh-CN" altLang="en-US" dirty="0"/>
              <a:t>定理</a:t>
            </a:r>
            <a:r>
              <a:rPr lang="en-US" altLang="zh-CN" dirty="0"/>
              <a:t>3</a:t>
            </a:r>
            <a:r>
              <a:rPr lang="zh-CN" altLang="en-US" dirty="0"/>
              <a:t>：还原律</a:t>
            </a:r>
            <a:endParaRPr lang="en-US" altLang="zh-CN" dirty="0"/>
          </a:p>
        </p:txBody>
      </p:sp>
      <p:grpSp>
        <p:nvGrpSpPr>
          <p:cNvPr id="7" name="组合 6"/>
          <p:cNvGrpSpPr/>
          <p:nvPr/>
        </p:nvGrpSpPr>
        <p:grpSpPr>
          <a:xfrm>
            <a:off x="2279576" y="1650444"/>
            <a:ext cx="6048672" cy="986469"/>
            <a:chOff x="2195736" y="1290403"/>
            <a:chExt cx="4032448" cy="986469"/>
          </a:xfrm>
        </p:grpSpPr>
        <p:sp>
          <p:nvSpPr>
            <p:cNvPr id="5" name="矩形 4"/>
            <p:cNvSpPr/>
            <p:nvPr/>
          </p:nvSpPr>
          <p:spPr bwMode="auto">
            <a:xfrm>
              <a:off x="2195736" y="1290403"/>
              <a:ext cx="4032448" cy="986469"/>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aphicFrame>
          <p:nvGraphicFramePr>
            <p:cNvPr id="9" name="Object 4"/>
            <p:cNvGraphicFramePr>
              <a:graphicFrameLocks noChangeAspect="1"/>
            </p:cNvGraphicFramePr>
            <p:nvPr/>
          </p:nvGraphicFramePr>
          <p:xfrm>
            <a:off x="3347865" y="1402946"/>
            <a:ext cx="1241355" cy="653436"/>
          </p:xfrm>
          <a:graphic>
            <a:graphicData uri="http://schemas.openxmlformats.org/presentationml/2006/ole">
              <mc:AlternateContent xmlns:mc="http://schemas.openxmlformats.org/markup-compatibility/2006">
                <mc:Choice xmlns:v="urn:schemas-microsoft-com:vml" Requires="v">
                  <p:oleObj spid="_x0000_s4" name="公式" r:id="rId1" imgW="10668000" imgH="5791200" progId="Equation.3">
                    <p:embed/>
                  </p:oleObj>
                </mc:Choice>
                <mc:Fallback>
                  <p:oleObj name="公式" r:id="rId1" imgW="10668000" imgH="5791200" progId="Equation.3">
                    <p:embed/>
                    <p:pic>
                      <p:nvPicPr>
                        <p:cNvPr id="0" name="图片 3"/>
                        <p:cNvPicPr>
                          <a:picLocks noChangeAspect="1" noChangeArrowheads="1"/>
                        </p:cNvPicPr>
                        <p:nvPr/>
                      </p:nvPicPr>
                      <p:blipFill>
                        <a:blip r:embed="rId2"/>
                        <a:srcRect/>
                        <a:stretch>
                          <a:fillRect/>
                        </a:stretch>
                      </p:blipFill>
                      <p:spPr bwMode="auto">
                        <a:xfrm>
                          <a:off x="3347865" y="1402946"/>
                          <a:ext cx="1241355" cy="653436"/>
                        </a:xfrm>
                        <a:prstGeom prst="rect">
                          <a:avLst/>
                        </a:prstGeom>
                        <a:noFill/>
                      </p:spPr>
                    </p:pic>
                  </p:oleObj>
                </mc:Fallback>
              </mc:AlternateContent>
            </a:graphicData>
          </a:graphic>
        </p:graphicFrame>
      </p:grpSp>
      <p:grpSp>
        <p:nvGrpSpPr>
          <p:cNvPr id="11" name="Group 51"/>
          <p:cNvGrpSpPr/>
          <p:nvPr/>
        </p:nvGrpSpPr>
        <p:grpSpPr bwMode="auto">
          <a:xfrm>
            <a:off x="1055440" y="3080469"/>
            <a:ext cx="9450388" cy="2346327"/>
            <a:chOff x="672" y="2280"/>
            <a:chExt cx="5953" cy="1478"/>
          </a:xfrm>
        </p:grpSpPr>
        <p:graphicFrame>
          <p:nvGraphicFramePr>
            <p:cNvPr id="12" name="Object 42"/>
            <p:cNvGraphicFramePr>
              <a:graphicFrameLocks noChangeAspect="1"/>
            </p:cNvGraphicFramePr>
            <p:nvPr/>
          </p:nvGraphicFramePr>
          <p:xfrm>
            <a:off x="1692" y="2280"/>
            <a:ext cx="225" cy="312"/>
          </p:xfrm>
          <a:graphic>
            <a:graphicData uri="http://schemas.openxmlformats.org/presentationml/2006/ole">
              <mc:AlternateContent xmlns:mc="http://schemas.openxmlformats.org/markup-compatibility/2006">
                <mc:Choice xmlns:v="urn:schemas-microsoft-com:vml" Requires="v">
                  <p:oleObj spid="_x0000_s6" name="Equation" r:id="rId3" imgW="165100" imgH="228600" progId="Equation.3">
                    <p:embed/>
                  </p:oleObj>
                </mc:Choice>
                <mc:Fallback>
                  <p:oleObj name="Equation" r:id="rId3" imgW="165100" imgH="228600" progId="Equation.3">
                    <p:embed/>
                    <p:pic>
                      <p:nvPicPr>
                        <p:cNvPr id="0" name="图片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692" y="2280"/>
                          <a:ext cx="225"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50"/>
            <p:cNvGrpSpPr/>
            <p:nvPr/>
          </p:nvGrpSpPr>
          <p:grpSpPr bwMode="auto">
            <a:xfrm>
              <a:off x="672" y="2304"/>
              <a:ext cx="5953" cy="1454"/>
              <a:chOff x="720" y="2407"/>
              <a:chExt cx="5953" cy="1454"/>
            </a:xfrm>
          </p:grpSpPr>
          <p:sp>
            <p:nvSpPr>
              <p:cNvPr id="14" name="Text Box 41"/>
              <p:cNvSpPr txBox="1">
                <a:spLocks noChangeArrowheads="1"/>
              </p:cNvSpPr>
              <p:nvPr/>
            </p:nvSpPr>
            <p:spPr bwMode="auto">
              <a:xfrm>
                <a:off x="720" y="2407"/>
                <a:ext cx="5953"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证明 </a:t>
                </a:r>
                <a:r>
                  <a:rPr lang="zh-CN" altLang="en-US" sz="2400" b="0" dirty="0">
                    <a:solidFill>
                      <a:srgbClr val="000000"/>
                    </a:solidFill>
                    <a:ea typeface="宋体" panose="02010600030101010101" pitchFamily="2" charset="-122"/>
                  </a:rPr>
                  <a:t>       </a:t>
                </a:r>
                <a:r>
                  <a:rPr lang="zh-CN" altLang="en-US" sz="2400" b="0" dirty="0">
                    <a:solidFill>
                      <a:srgbClr val="000000"/>
                    </a:solidFill>
                    <a:latin typeface="微软雅黑" panose="020B0503020204020204" pitchFamily="34" charset="-122"/>
                    <a:ea typeface="微软雅黑" panose="020B0503020204020204" pitchFamily="34" charset="-122"/>
                  </a:rPr>
                  <a:t>令</a:t>
                </a:r>
                <a:r>
                  <a:rPr lang="zh-CN" altLang="en-US" sz="2400" b="0" dirty="0">
                    <a:solidFill>
                      <a:srgbClr val="000000"/>
                    </a:solidFill>
                    <a:ea typeface="宋体" panose="02010600030101010101" pitchFamily="2" charset="-122"/>
                  </a:rPr>
                  <a:t>     </a:t>
                </a:r>
                <a:r>
                  <a:rPr lang="en-US" altLang="zh-CN" sz="2400" b="0" dirty="0">
                    <a:solidFill>
                      <a:srgbClr val="000000"/>
                    </a:solidFill>
                    <a:ea typeface="宋体" panose="02010600030101010101" pitchFamily="2" charset="-122"/>
                  </a:rPr>
                  <a:t>= X</a:t>
                </a:r>
                <a:r>
                  <a:rPr lang="zh-CN" altLang="en-US" sz="2400" b="0" dirty="0">
                    <a:solidFill>
                      <a:srgbClr val="000000"/>
                    </a:solidFill>
                    <a:ea typeface="宋体" panose="02010600030101010101" pitchFamily="2" charset="-122"/>
                  </a:rPr>
                  <a:t>，则   和</a:t>
                </a:r>
                <a:r>
                  <a:rPr lang="en-US" altLang="zh-CN" sz="2400" b="0" dirty="0">
                    <a:solidFill>
                      <a:srgbClr val="000000"/>
                    </a:solidFill>
                    <a:ea typeface="宋体" panose="02010600030101010101" pitchFamily="2" charset="-122"/>
                  </a:rPr>
                  <a:t>X</a:t>
                </a:r>
                <a:r>
                  <a:rPr lang="zh-CN" altLang="en-US" sz="2400" b="0" dirty="0">
                    <a:solidFill>
                      <a:srgbClr val="000000"/>
                    </a:solidFill>
                    <a:ea typeface="宋体" panose="02010600030101010101" pitchFamily="2" charset="-122"/>
                  </a:rPr>
                  <a:t>互非</a:t>
                </a:r>
                <a:endParaRPr lang="en-US" altLang="zh-CN" sz="2400" b="0" dirty="0">
                  <a:solidFill>
                    <a:srgbClr val="000000"/>
                  </a:solidFill>
                  <a:ea typeface="宋体" panose="02010600030101010101" pitchFamily="2" charset="-122"/>
                </a:endParaRPr>
              </a:p>
              <a:p>
                <a:pPr eaLnBrk="1" hangingPunct="1">
                  <a:lnSpc>
                    <a:spcPct val="100000"/>
                  </a:lnSpc>
                  <a:spcBef>
                    <a:spcPct val="50000"/>
                  </a:spcBef>
                  <a:buClrTx/>
                  <a:buSzTx/>
                  <a:buFontTx/>
                  <a:buNone/>
                </a:pPr>
                <a:r>
                  <a:rPr lang="en-US" altLang="zh-CN" sz="2400" b="0" dirty="0">
                    <a:solidFill>
                      <a:srgbClr val="000000"/>
                    </a:solidFill>
                    <a:ea typeface="宋体" panose="02010600030101010101" pitchFamily="2" charset="-122"/>
                  </a:rPr>
                  <a:t>                </a:t>
                </a:r>
                <a:r>
                  <a:rPr lang="zh-CN" altLang="en-US" sz="2400" b="0" dirty="0">
                    <a:solidFill>
                      <a:srgbClr val="000000"/>
                    </a:solidFill>
                    <a:latin typeface="微软雅黑" panose="020B0503020204020204" pitchFamily="34" charset="-122"/>
                    <a:ea typeface="微软雅黑" panose="020B0503020204020204" pitchFamily="34" charset="-122"/>
                  </a:rPr>
                  <a:t>因而</a:t>
                </a:r>
                <a:r>
                  <a:rPr lang="zh-CN" altLang="en-US" sz="2400" b="0" dirty="0">
                    <a:solidFill>
                      <a:srgbClr val="000000"/>
                    </a:solidFill>
                    <a:ea typeface="宋体" panose="02010600030101010101" pitchFamily="2" charset="-122"/>
                  </a:rPr>
                  <a:t>         </a:t>
                </a:r>
                <a:r>
                  <a:rPr lang="en-US" altLang="zh-CN" sz="2400" b="0" dirty="0">
                    <a:solidFill>
                      <a:srgbClr val="000000"/>
                    </a:solidFill>
                    <a:ea typeface="宋体" panose="02010600030101010101" pitchFamily="2" charset="-122"/>
                  </a:rPr>
                  <a:t>· X = 0            + X = 1    </a:t>
                </a: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5</a:t>
                </a:r>
                <a:endParaRPr lang="en-US" altLang="zh-CN" sz="2400" b="0" dirty="0">
                  <a:solidFill>
                    <a:srgbClr val="000000"/>
                  </a:solidFill>
                  <a:latin typeface="微软雅黑" panose="020B0503020204020204" pitchFamily="34" charset="-122"/>
                  <a:ea typeface="微软雅黑" panose="020B0503020204020204" pitchFamily="34" charset="-122"/>
                </a:endParaRPr>
              </a:p>
              <a:p>
                <a:pPr eaLnBrk="1" hangingPunct="1">
                  <a:lnSpc>
                    <a:spcPct val="100000"/>
                  </a:lnSpc>
                  <a:spcBef>
                    <a:spcPct val="50000"/>
                  </a:spcBef>
                  <a:buClrTx/>
                  <a:buSzTx/>
                  <a:buFontTx/>
                  <a:buNone/>
                </a:pPr>
                <a:r>
                  <a:rPr lang="en-US" altLang="zh-CN" sz="2400" b="0" dirty="0">
                    <a:solidFill>
                      <a:srgbClr val="000000"/>
                    </a:solidFill>
                    <a:ea typeface="宋体" panose="02010600030101010101" pitchFamily="2" charset="-122"/>
                  </a:rPr>
                  <a:t>                </a:t>
                </a:r>
                <a:r>
                  <a:rPr lang="zh-CN" altLang="en-US" sz="2400" b="0" dirty="0">
                    <a:solidFill>
                      <a:srgbClr val="000000"/>
                    </a:solidFill>
                    <a:latin typeface="微软雅黑" panose="020B0503020204020204" pitchFamily="34" charset="-122"/>
                    <a:ea typeface="微软雅黑" panose="020B0503020204020204" pitchFamily="34" charset="-122"/>
                  </a:rPr>
                  <a:t>但是</a:t>
                </a:r>
                <a:r>
                  <a:rPr lang="zh-CN" altLang="en-US" sz="2400" b="0" dirty="0">
                    <a:solidFill>
                      <a:srgbClr val="000000"/>
                    </a:solidFill>
                    <a:ea typeface="宋体" panose="02010600030101010101" pitchFamily="2" charset="-122"/>
                  </a:rPr>
                  <a:t>         </a:t>
                </a:r>
                <a:r>
                  <a:rPr lang="en-US" altLang="zh-CN" sz="2400" b="0" dirty="0">
                    <a:solidFill>
                      <a:srgbClr val="000000"/>
                    </a:solidFill>
                    <a:ea typeface="宋体" panose="02010600030101010101" pitchFamily="2" charset="-122"/>
                  </a:rPr>
                  <a:t>· A = 0            + A = 1     </a:t>
                </a: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5</a:t>
                </a:r>
                <a:endParaRPr lang="en-US" altLang="zh-CN" sz="2400" b="0" dirty="0">
                  <a:solidFill>
                    <a:srgbClr val="000000"/>
                  </a:solidFill>
                  <a:latin typeface="微软雅黑" panose="020B0503020204020204" pitchFamily="34" charset="-122"/>
                  <a:ea typeface="微软雅黑" panose="020B0503020204020204" pitchFamily="34" charset="-122"/>
                </a:endParaRPr>
              </a:p>
              <a:p>
                <a:pPr algn="just" eaLnBrk="1" hangingPunct="1">
                  <a:lnSpc>
                    <a:spcPct val="150000"/>
                  </a:lnSpc>
                  <a:spcBef>
                    <a:spcPct val="5000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由于</a:t>
                </a:r>
                <a:r>
                  <a:rPr lang="en-US" altLang="zh-CN" sz="2400" b="0" dirty="0">
                    <a:solidFill>
                      <a:srgbClr val="000000"/>
                    </a:solidFill>
                    <a:latin typeface="微软雅黑" panose="020B0503020204020204" pitchFamily="34" charset="-122"/>
                    <a:ea typeface="微软雅黑" panose="020B0503020204020204" pitchFamily="34" charset="-122"/>
                  </a:rPr>
                  <a:t>X</a:t>
                </a:r>
                <a:r>
                  <a:rPr lang="zh-CN" altLang="en-US" sz="2400" b="0" dirty="0">
                    <a:solidFill>
                      <a:srgbClr val="000000"/>
                    </a:solidFill>
                    <a:latin typeface="微软雅黑" panose="020B0503020204020204" pitchFamily="34" charset="-122"/>
                    <a:ea typeface="微软雅黑" panose="020B0503020204020204" pitchFamily="34" charset="-122"/>
                  </a:rPr>
                  <a:t>和</a:t>
                </a:r>
                <a:r>
                  <a:rPr lang="en-US" altLang="zh-CN" sz="2400" b="0" dirty="0">
                    <a:solidFill>
                      <a:srgbClr val="000000"/>
                    </a:solidFill>
                    <a:latin typeface="微软雅黑" panose="020B0503020204020204" pitchFamily="34" charset="-122"/>
                    <a:ea typeface="微软雅黑" panose="020B0503020204020204" pitchFamily="34" charset="-122"/>
                  </a:rPr>
                  <a:t>A</a:t>
                </a:r>
                <a:r>
                  <a:rPr lang="zh-CN" altLang="en-US" sz="2400" b="0" dirty="0">
                    <a:solidFill>
                      <a:srgbClr val="000000"/>
                    </a:solidFill>
                    <a:latin typeface="微软雅黑" panose="020B0503020204020204" pitchFamily="34" charset="-122"/>
                    <a:ea typeface="微软雅黑" panose="020B0503020204020204" pitchFamily="34" charset="-122"/>
                  </a:rPr>
                  <a:t>都满足公理</a:t>
                </a:r>
                <a:r>
                  <a:rPr lang="en-US" altLang="zh-CN" sz="2400" b="0" dirty="0">
                    <a:solidFill>
                      <a:srgbClr val="000000"/>
                    </a:solidFill>
                    <a:latin typeface="微软雅黑" panose="020B0503020204020204" pitchFamily="34" charset="-122"/>
                    <a:ea typeface="微软雅黑" panose="020B0503020204020204" pitchFamily="34" charset="-122"/>
                  </a:rPr>
                  <a:t>5</a:t>
                </a:r>
                <a:r>
                  <a:rPr lang="zh-CN" altLang="en-US" sz="2400" b="0" dirty="0">
                    <a:solidFill>
                      <a:srgbClr val="000000"/>
                    </a:solidFill>
                    <a:latin typeface="微软雅黑" panose="020B0503020204020204" pitchFamily="34" charset="-122"/>
                    <a:ea typeface="微软雅黑" panose="020B0503020204020204" pitchFamily="34" charset="-122"/>
                  </a:rPr>
                  <a:t>。因此，根据公理</a:t>
                </a:r>
                <a:r>
                  <a:rPr lang="en-US" altLang="zh-CN" sz="2400" b="0" dirty="0">
                    <a:solidFill>
                      <a:srgbClr val="000000"/>
                    </a:solidFill>
                    <a:latin typeface="微软雅黑" panose="020B0503020204020204" pitchFamily="34" charset="-122"/>
                    <a:ea typeface="微软雅黑" panose="020B0503020204020204" pitchFamily="34" charset="-122"/>
                  </a:rPr>
                  <a:t>5</a:t>
                </a:r>
                <a:r>
                  <a:rPr lang="zh-CN" altLang="en-US" sz="2400" b="0" dirty="0">
                    <a:solidFill>
                      <a:srgbClr val="000000"/>
                    </a:solidFill>
                    <a:latin typeface="微软雅黑" panose="020B0503020204020204" pitchFamily="34" charset="-122"/>
                    <a:ea typeface="微软雅黑" panose="020B0503020204020204" pitchFamily="34" charset="-122"/>
                  </a:rPr>
                  <a:t>的唯一性，得到 </a:t>
                </a:r>
                <a:r>
                  <a:rPr lang="en-US" altLang="zh-CN" sz="2400" b="0" dirty="0">
                    <a:solidFill>
                      <a:srgbClr val="000000"/>
                    </a:solidFill>
                    <a:latin typeface="微软雅黑" panose="020B0503020204020204" pitchFamily="34" charset="-122"/>
                    <a:ea typeface="微软雅黑" panose="020B0503020204020204" pitchFamily="34" charset="-122"/>
                  </a:rPr>
                  <a:t>A = X</a:t>
                </a:r>
                <a:r>
                  <a:rPr lang="zh-CN" altLang="en-US" sz="2400" b="0" dirty="0">
                    <a:solidFill>
                      <a:srgbClr val="000000"/>
                    </a:solidFill>
                    <a:latin typeface="微软雅黑" panose="020B0503020204020204" pitchFamily="34" charset="-122"/>
                    <a:ea typeface="微软雅黑" panose="020B0503020204020204" pitchFamily="34" charset="-122"/>
                  </a:rPr>
                  <a:t>。</a:t>
                </a:r>
                <a:endParaRPr lang="zh-CN" altLang="en-US" sz="2400" b="0" dirty="0">
                  <a:solidFill>
                    <a:srgbClr val="000000"/>
                  </a:solidFill>
                  <a:ea typeface="宋体" panose="02010600030101010101" pitchFamily="2" charset="-122"/>
                </a:endParaRPr>
              </a:p>
            </p:txBody>
          </p:sp>
          <p:graphicFrame>
            <p:nvGraphicFramePr>
              <p:cNvPr id="15" name="Object 43"/>
              <p:cNvGraphicFramePr>
                <a:graphicFrameLocks noChangeAspect="1"/>
              </p:cNvGraphicFramePr>
              <p:nvPr/>
            </p:nvGraphicFramePr>
            <p:xfrm>
              <a:off x="2160" y="2736"/>
              <a:ext cx="208" cy="256"/>
            </p:xfrm>
            <a:graphic>
              <a:graphicData uri="http://schemas.openxmlformats.org/presentationml/2006/ole">
                <mc:AlternateContent xmlns:mc="http://schemas.openxmlformats.org/markup-compatibility/2006">
                  <mc:Choice xmlns:v="urn:schemas-microsoft-com:vml" Requires="v">
                    <p:oleObj spid="_x0000_s8" name="Equation" r:id="rId5" imgW="165100" imgH="203200" progId="Equation.3">
                      <p:embed/>
                    </p:oleObj>
                  </mc:Choice>
                  <mc:Fallback>
                    <p:oleObj name="Equation" r:id="rId5" imgW="165100" imgH="203200" progId="Equation.3">
                      <p:embed/>
                      <p:pic>
                        <p:nvPicPr>
                          <p:cNvPr id="0" name="图片 7"/>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160" y="2736"/>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4"/>
              <p:cNvGraphicFramePr>
                <a:graphicFrameLocks noChangeAspect="1"/>
              </p:cNvGraphicFramePr>
              <p:nvPr/>
            </p:nvGraphicFramePr>
            <p:xfrm>
              <a:off x="3248" y="2736"/>
              <a:ext cx="208" cy="256"/>
            </p:xfrm>
            <a:graphic>
              <a:graphicData uri="http://schemas.openxmlformats.org/presentationml/2006/ole">
                <mc:AlternateContent xmlns:mc="http://schemas.openxmlformats.org/markup-compatibility/2006">
                  <mc:Choice xmlns:v="urn:schemas-microsoft-com:vml" Requires="v">
                    <p:oleObj spid="_x0000_s10" name="Equation" r:id="rId7" imgW="165100" imgH="203200" progId="Equation.3">
                      <p:embed/>
                    </p:oleObj>
                  </mc:Choice>
                  <mc:Fallback>
                    <p:oleObj name="Equation" r:id="rId7" imgW="165100" imgH="203200" progId="Equation.3">
                      <p:embed/>
                      <p:pic>
                        <p:nvPicPr>
                          <p:cNvPr id="0" name="图片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248" y="2736"/>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45"/>
              <p:cNvGraphicFramePr>
                <a:graphicFrameLocks noChangeAspect="1"/>
              </p:cNvGraphicFramePr>
              <p:nvPr/>
            </p:nvGraphicFramePr>
            <p:xfrm>
              <a:off x="2124" y="3080"/>
              <a:ext cx="208" cy="256"/>
            </p:xfrm>
            <a:graphic>
              <a:graphicData uri="http://schemas.openxmlformats.org/presentationml/2006/ole">
                <mc:AlternateContent xmlns:mc="http://schemas.openxmlformats.org/markup-compatibility/2006">
                  <mc:Choice xmlns:v="urn:schemas-microsoft-com:vml" Requires="v">
                    <p:oleObj spid="_x0000_s17" name="Equation" r:id="rId9" imgW="165100" imgH="203200" progId="Equation.3">
                      <p:embed/>
                    </p:oleObj>
                  </mc:Choice>
                  <mc:Fallback>
                    <p:oleObj name="Equation" r:id="rId9" imgW="165100" imgH="203200" progId="Equation.3">
                      <p:embed/>
                      <p:pic>
                        <p:nvPicPr>
                          <p:cNvPr id="0" name="图片 16"/>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124" y="3080"/>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46"/>
              <p:cNvGraphicFramePr>
                <a:graphicFrameLocks noChangeAspect="1"/>
              </p:cNvGraphicFramePr>
              <p:nvPr/>
            </p:nvGraphicFramePr>
            <p:xfrm>
              <a:off x="3248" y="3092"/>
              <a:ext cx="208" cy="256"/>
            </p:xfrm>
            <a:graphic>
              <a:graphicData uri="http://schemas.openxmlformats.org/presentationml/2006/ole">
                <mc:AlternateContent xmlns:mc="http://schemas.openxmlformats.org/markup-compatibility/2006">
                  <mc:Choice xmlns:v="urn:schemas-microsoft-com:vml" Requires="v">
                    <p:oleObj spid="_x0000_s18" name="Equation" r:id="rId10" imgW="165100" imgH="203200" progId="Equation.3">
                      <p:embed/>
                    </p:oleObj>
                  </mc:Choice>
                  <mc:Fallback>
                    <p:oleObj name="Equation" r:id="rId10" imgW="165100" imgH="203200" progId="Equation.3">
                      <p:embed/>
                      <p:pic>
                        <p:nvPicPr>
                          <p:cNvPr id="0" name="图片 17"/>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248" y="3092"/>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1" name="Object 43"/>
          <p:cNvGraphicFramePr>
            <a:graphicFrameLocks noChangeAspect="1"/>
          </p:cNvGraphicFramePr>
          <p:nvPr/>
        </p:nvGraphicFramePr>
        <p:xfrm>
          <a:off x="4109616" y="3166616"/>
          <a:ext cx="330200" cy="406400"/>
        </p:xfrm>
        <a:graphic>
          <a:graphicData uri="http://schemas.openxmlformats.org/presentationml/2006/ole">
            <mc:AlternateContent xmlns:mc="http://schemas.openxmlformats.org/markup-compatibility/2006">
              <mc:Choice xmlns:v="urn:schemas-microsoft-com:vml" Requires="v">
                <p:oleObj spid="_x0000_s22" name="Equation" r:id="rId11" imgW="165100" imgH="203200" progId="Equation.3">
                  <p:embed/>
                </p:oleObj>
              </mc:Choice>
              <mc:Fallback>
                <p:oleObj name="Equation" r:id="rId11" imgW="165100" imgH="203200" progId="Equation.3">
                  <p:embed/>
                  <p:pic>
                    <p:nvPicPr>
                      <p:cNvPr id="0" name="图片 21"/>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109616" y="3166616"/>
                        <a:ext cx="330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i="0" dirty="0">
                <a:solidFill>
                  <a:schemeClr val="accent1"/>
                </a:solidFill>
                <a:latin typeface="+mj-ea"/>
              </a:rPr>
              <a:t>逻辑代数基本定理</a:t>
            </a:r>
            <a:endParaRPr lang="zh-CN" altLang="en-US" dirty="0"/>
          </a:p>
        </p:txBody>
      </p:sp>
      <p:sp>
        <p:nvSpPr>
          <p:cNvPr id="3" name="文本占位符 2"/>
          <p:cNvSpPr>
            <a:spLocks noGrp="1"/>
          </p:cNvSpPr>
          <p:nvPr>
            <p:ph type="body" sz="half" idx="1"/>
          </p:nvPr>
        </p:nvSpPr>
        <p:spPr>
          <a:xfrm>
            <a:off x="612000" y="900000"/>
            <a:ext cx="7990656" cy="539378"/>
          </a:xfrm>
        </p:spPr>
        <p:txBody>
          <a:bodyPr/>
          <a:lstStyle/>
          <a:p>
            <a:pPr marL="57150" indent="-514350">
              <a:lnSpc>
                <a:spcPct val="150000"/>
              </a:lnSpc>
              <a:buFont typeface="+mj-lt"/>
              <a:buAutoNum type="arabicPeriod" startAt="4"/>
            </a:pPr>
            <a:r>
              <a:rPr lang="zh-CN" altLang="en-US" dirty="0"/>
              <a:t>定理</a:t>
            </a:r>
            <a:r>
              <a:rPr lang="en-US" altLang="zh-CN" dirty="0"/>
              <a:t>4</a:t>
            </a:r>
            <a:r>
              <a:rPr lang="zh-CN" altLang="en-US" dirty="0"/>
              <a:t>：反演律（摩根定律）</a:t>
            </a:r>
            <a:endParaRPr lang="en-US" altLang="zh-CN" dirty="0"/>
          </a:p>
        </p:txBody>
      </p:sp>
      <p:grpSp>
        <p:nvGrpSpPr>
          <p:cNvPr id="7" name="组合 6"/>
          <p:cNvGrpSpPr/>
          <p:nvPr/>
        </p:nvGrpSpPr>
        <p:grpSpPr>
          <a:xfrm>
            <a:off x="1201688" y="1567926"/>
            <a:ext cx="9358808" cy="635290"/>
            <a:chOff x="1031309" y="1290404"/>
            <a:chExt cx="6768752" cy="635290"/>
          </a:xfrm>
        </p:grpSpPr>
        <p:sp>
          <p:nvSpPr>
            <p:cNvPr id="5" name="矩形 4"/>
            <p:cNvSpPr/>
            <p:nvPr/>
          </p:nvSpPr>
          <p:spPr bwMode="auto">
            <a:xfrm>
              <a:off x="1031309" y="1290404"/>
              <a:ext cx="6768752" cy="635290"/>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aphicFrame>
          <p:nvGraphicFramePr>
            <p:cNvPr id="9" name="Object 4"/>
            <p:cNvGraphicFramePr>
              <a:graphicFrameLocks noChangeAspect="1"/>
            </p:cNvGraphicFramePr>
            <p:nvPr/>
          </p:nvGraphicFramePr>
          <p:xfrm>
            <a:off x="1271310" y="1443328"/>
            <a:ext cx="3299807" cy="384175"/>
          </p:xfrm>
          <a:graphic>
            <a:graphicData uri="http://schemas.openxmlformats.org/presentationml/2006/ole">
              <mc:AlternateContent xmlns:mc="http://schemas.openxmlformats.org/markup-compatibility/2006">
                <mc:Choice xmlns:v="urn:schemas-microsoft-com:vml" Requires="v">
                  <p:oleObj spid="_x0000_s4" name="公式" r:id="rId1" imgW="54559200" imgH="5486400" progId="Equation.3">
                    <p:embed/>
                  </p:oleObj>
                </mc:Choice>
                <mc:Fallback>
                  <p:oleObj name="公式" r:id="rId1" imgW="54559200" imgH="5486400" progId="Equation.3">
                    <p:embed/>
                    <p:pic>
                      <p:nvPicPr>
                        <p:cNvPr id="0" name="图片 3"/>
                        <p:cNvPicPr>
                          <a:picLocks noChangeAspect="1" noChangeArrowheads="1"/>
                        </p:cNvPicPr>
                        <p:nvPr/>
                      </p:nvPicPr>
                      <p:blipFill>
                        <a:blip r:embed="rId2"/>
                        <a:srcRect/>
                        <a:stretch>
                          <a:fillRect/>
                        </a:stretch>
                      </p:blipFill>
                      <p:spPr bwMode="auto">
                        <a:xfrm>
                          <a:off x="1271310" y="1443328"/>
                          <a:ext cx="3299807" cy="384175"/>
                        </a:xfrm>
                        <a:prstGeom prst="rect">
                          <a:avLst/>
                        </a:prstGeom>
                        <a:noFill/>
                      </p:spPr>
                    </p:pic>
                  </p:oleObj>
                </mc:Fallback>
              </mc:AlternateContent>
            </a:graphicData>
          </a:graphic>
        </p:graphicFrame>
      </p:grpSp>
      <p:grpSp>
        <p:nvGrpSpPr>
          <p:cNvPr id="12" name="Group 11"/>
          <p:cNvGrpSpPr/>
          <p:nvPr/>
        </p:nvGrpSpPr>
        <p:grpSpPr>
          <a:xfrm>
            <a:off x="1146698" y="2482617"/>
            <a:ext cx="8355158" cy="4302094"/>
            <a:chOff x="1146698" y="2482617"/>
            <a:chExt cx="8355158" cy="4302094"/>
          </a:xfrm>
        </p:grpSpPr>
        <mc:AlternateContent xmlns:mc="http://schemas.openxmlformats.org/markup-compatibility/2006">
          <mc:Choice xmlns:a14="http://schemas.microsoft.com/office/drawing/2010/main" Requires="a14">
            <p:sp>
              <p:nvSpPr>
                <p:cNvPr id="17" name="文本占位符 2"/>
                <p:cNvSpPr txBox="1"/>
                <p:nvPr/>
              </p:nvSpPr>
              <p:spPr bwMode="auto">
                <a:xfrm>
                  <a:off x="3581646" y="2482617"/>
                  <a:ext cx="3024336" cy="2821285"/>
                </a:xfrm>
                <a:prstGeom prst="rect">
                  <a:avLst/>
                </a:prstGeom>
                <a:noFill/>
                <a:ln w="12700">
                  <a:noFill/>
                  <a:miter lim="800000"/>
                </a:ln>
              </p:spPr>
              <p:txBody>
                <a:bodyPr vert="horz" wrap="square" lIns="63500" tIns="25400" rIns="63500" bIns="25400" numCol="1" anchor="t" anchorCtr="0" compatLnSpc="1">
                  <a:spAutoFit/>
                </a:bodyPr>
                <a:lstStyle>
                  <a:lvl1pPr marL="284480" indent="-284480"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nSpc>
                      <a:spcPct val="125000"/>
                    </a:lnSpc>
                    <a:spcBef>
                      <a:spcPts val="0"/>
                    </a:spcBef>
                    <a:buFont typeface="Wingdings" panose="05000000000000000000" pitchFamily="2" charset="2"/>
                    <a:buNone/>
                  </a:pPr>
                  <a:r>
                    <a:rPr lang="zh-CN" altLang="en-US" kern="0" dirty="0">
                      <a:solidFill>
                        <a:srgbClr val="000000"/>
                      </a:solidFill>
                    </a:rPr>
                    <a:t>   </a:t>
                  </a:r>
                  <a14:m>
                    <m:oMath xmlns:m="http://schemas.openxmlformats.org/officeDocument/2006/math">
                      <m:d>
                        <m:dPr>
                          <m:begChr m:val="（"/>
                          <m:endChr m:val="）"/>
                          <m:ctrlPr>
                            <a:rPr lang="zh-CN" altLang="en-US" i="1" kern="0">
                              <a:solidFill>
                                <a:srgbClr val="000000"/>
                              </a:solidFill>
                              <a:latin typeface="Cambria Math" panose="02040503050406030204" pitchFamily="18" charset="0"/>
                            </a:rPr>
                          </m:ctrlPr>
                        </m:dPr>
                        <m:e>
                          <m:acc>
                            <m:accPr>
                              <m:chr m:val="̅"/>
                              <m:ctrlPr>
                                <a:rPr lang="zh-CN" altLang="en-US"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𝑨</m:t>
                              </m:r>
                            </m:e>
                          </m:acc>
                          <m:r>
                            <a:rPr lang="zh-CN" altLang="en-US" i="1" kern="0">
                              <a:solidFill>
                                <a:srgbClr val="000000"/>
                              </a:solidFill>
                              <a:latin typeface="Cambria Math" panose="02040503050406030204" pitchFamily="18" charset="0"/>
                            </a:rPr>
                            <m:t>∙</m:t>
                          </m:r>
                          <m:acc>
                            <m:accPr>
                              <m:chr m:val="̅"/>
                              <m:ctrlPr>
                                <a:rPr lang="en-US" altLang="zh-CN"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𝑩</m:t>
                              </m:r>
                            </m:e>
                          </m:acc>
                        </m:e>
                      </m:d>
                      <m:r>
                        <a:rPr lang="en-US" altLang="zh-CN" i="1" kern="0">
                          <a:solidFill>
                            <a:srgbClr val="000000"/>
                          </a:solidFill>
                          <a:latin typeface="Cambria Math" panose="02040503050406030204" pitchFamily="18" charset="0"/>
                        </a:rPr>
                        <m:t>+</m:t>
                      </m:r>
                      <m:d>
                        <m:dPr>
                          <m:ctrlPr>
                            <a:rPr lang="en-US" altLang="zh-CN" i="1" kern="0">
                              <a:solidFill>
                                <a:srgbClr val="000000"/>
                              </a:solidFill>
                              <a:latin typeface="Cambria Math" panose="02040503050406030204" pitchFamily="18" charset="0"/>
                            </a:rPr>
                          </m:ctrlPr>
                        </m:dPr>
                        <m:e>
                          <m:r>
                            <a:rPr lang="en-US" altLang="zh-CN" i="1" kern="0">
                              <a:solidFill>
                                <a:srgbClr val="000000"/>
                              </a:solidFill>
                              <a:latin typeface="Cambria Math" panose="02040503050406030204" pitchFamily="18" charset="0"/>
                            </a:rPr>
                            <m:t>𝑨</m:t>
                          </m:r>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𝑩</m:t>
                          </m:r>
                        </m:e>
                      </m:d>
                    </m:oMath>
                  </a14:m>
                  <a:endParaRPr lang="en-US" altLang="zh-CN" i="1" kern="0" dirty="0">
                    <a:solidFill>
                      <a:srgbClr val="000000"/>
                    </a:solidFill>
                    <a:latin typeface="Cambria Math" panose="02040503050406030204" pitchFamily="18" charset="0"/>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left"/>
                      </m:oMathParaPr>
                      <m:oMath xmlns:m="http://schemas.openxmlformats.org/officeDocument/2006/math">
                        <m:r>
                          <a:rPr lang="en-US" altLang="zh-CN" i="1" kern="0">
                            <a:solidFill>
                              <a:srgbClr val="000000"/>
                            </a:solidFill>
                            <a:latin typeface="Cambria Math" panose="02040503050406030204" pitchFamily="18" charset="0"/>
                          </a:rPr>
                          <m:t>=</m:t>
                        </m:r>
                        <m:d>
                          <m:dPr>
                            <m:ctrlPr>
                              <a:rPr lang="en-US" altLang="zh-CN" i="1" kern="0">
                                <a:solidFill>
                                  <a:srgbClr val="000000"/>
                                </a:solidFill>
                                <a:latin typeface="Cambria Math" panose="02040503050406030204" pitchFamily="18" charset="0"/>
                              </a:rPr>
                            </m:ctrlPr>
                          </m:dPr>
                          <m:e>
                            <m:acc>
                              <m:accPr>
                                <m:chr m:val="̅"/>
                                <m:ctrlPr>
                                  <a:rPr lang="en-US" altLang="zh-CN"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𝑨</m:t>
                                </m:r>
                              </m:e>
                            </m:acc>
                            <m:r>
                              <a:rPr lang="zh-CN" altLang="en-US" i="1" kern="0">
                                <a:solidFill>
                                  <a:srgbClr val="000000"/>
                                </a:solidFill>
                                <a:latin typeface="Cambria Math" panose="02040503050406030204" pitchFamily="18" charset="0"/>
                              </a:rPr>
                              <m:t>∙</m:t>
                            </m:r>
                            <m:acc>
                              <m:accPr>
                                <m:chr m:val="̅"/>
                                <m:ctrlPr>
                                  <a:rPr lang="zh-CN" altLang="en-US"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𝑩</m:t>
                                </m:r>
                              </m:e>
                            </m:acc>
                            <m:r>
                              <a:rPr lang="en-US" altLang="zh-CN" kern="0">
                                <a:solidFill>
                                  <a:srgbClr val="000000"/>
                                </a:solidFill>
                                <a:latin typeface="Cambria Math" panose="02040503050406030204" pitchFamily="18" charset="0"/>
                              </a:rPr>
                              <m:t>+</m:t>
                            </m:r>
                            <m:r>
                              <a:rPr lang="en-US" altLang="zh-CN" kern="0">
                                <a:solidFill>
                                  <a:srgbClr val="000000"/>
                                </a:solidFill>
                                <a:latin typeface="Cambria Math" panose="02040503050406030204" pitchFamily="18" charset="0"/>
                              </a:rPr>
                              <m:t>𝐀</m:t>
                            </m:r>
                          </m:e>
                        </m:d>
                        <m:r>
                          <a:rPr lang="en-US" altLang="zh-CN" kern="0">
                            <a:solidFill>
                              <a:srgbClr val="000000"/>
                            </a:solidFill>
                            <a:latin typeface="Cambria Math" panose="02040503050406030204" pitchFamily="18" charset="0"/>
                          </a:rPr>
                          <m:t>+</m:t>
                        </m:r>
                        <m:r>
                          <a:rPr lang="en-US" altLang="zh-CN" kern="0">
                            <a:solidFill>
                              <a:srgbClr val="000000"/>
                            </a:solidFill>
                            <a:latin typeface="Cambria Math" panose="02040503050406030204" pitchFamily="18" charset="0"/>
                          </a:rPr>
                          <m:t>𝐁</m:t>
                        </m:r>
                      </m:oMath>
                    </m:oMathPara>
                  </a14:m>
                  <a:endParaRPr lang="en-US" altLang="zh-CN" kern="0" dirty="0">
                    <a:solidFill>
                      <a:srgbClr val="000000"/>
                    </a:solidFill>
                    <a:latin typeface="Cambria Math" panose="02040503050406030204" pitchFamily="18" charset="0"/>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left"/>
                      </m:oMathParaPr>
                      <m:oMath xmlns:m="http://schemas.openxmlformats.org/officeDocument/2006/math">
                        <m:r>
                          <a:rPr lang="en-US" altLang="zh-CN" kern="0">
                            <a:solidFill>
                              <a:srgbClr val="000000"/>
                            </a:solidFill>
                            <a:latin typeface="Cambria Math" panose="02040503050406030204" pitchFamily="18" charset="0"/>
                          </a:rPr>
                          <m:t>=</m:t>
                        </m:r>
                        <m:d>
                          <m:dPr>
                            <m:ctrlPr>
                              <a:rPr lang="en-US" altLang="zh-CN" i="1" kern="0">
                                <a:solidFill>
                                  <a:srgbClr val="000000"/>
                                </a:solidFill>
                                <a:latin typeface="Cambria Math" panose="02040503050406030204" pitchFamily="18" charset="0"/>
                              </a:rPr>
                            </m:ctrlPr>
                          </m:dPr>
                          <m:e>
                            <m:acc>
                              <m:accPr>
                                <m:chr m:val="̅"/>
                                <m:ctrlPr>
                                  <a:rPr lang="en-US" altLang="zh-CN"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𝑩</m:t>
                                </m:r>
                              </m:e>
                            </m:acc>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𝑨</m:t>
                            </m:r>
                          </m:e>
                        </m:d>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𝑩</m:t>
                        </m:r>
                      </m:oMath>
                    </m:oMathPara>
                  </a14:m>
                  <a:endParaRPr lang="en-US" altLang="zh-CN" i="1" kern="0" dirty="0">
                    <a:solidFill>
                      <a:srgbClr val="000000"/>
                    </a:solidFill>
                    <a:latin typeface="Cambria Math" panose="02040503050406030204" pitchFamily="18" charset="0"/>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left"/>
                      </m:oMathParaPr>
                      <m:oMath xmlns:m="http://schemas.openxmlformats.org/officeDocument/2006/math">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𝑨</m:t>
                        </m:r>
                        <m:r>
                          <a:rPr lang="en-US" altLang="zh-CN" i="1" kern="0">
                            <a:solidFill>
                              <a:srgbClr val="000000"/>
                            </a:solidFill>
                            <a:latin typeface="Cambria Math" panose="02040503050406030204" pitchFamily="18" charset="0"/>
                          </a:rPr>
                          <m:t>+</m:t>
                        </m:r>
                        <m:d>
                          <m:dPr>
                            <m:begChr m:val="（"/>
                            <m:endChr m:val="）"/>
                            <m:ctrlPr>
                              <a:rPr lang="zh-CN" altLang="en-US" i="1" kern="0">
                                <a:solidFill>
                                  <a:srgbClr val="000000"/>
                                </a:solidFill>
                                <a:latin typeface="Cambria Math" panose="02040503050406030204" pitchFamily="18" charset="0"/>
                              </a:rPr>
                            </m:ctrlPr>
                          </m:dPr>
                          <m:e>
                            <m:r>
                              <a:rPr lang="en-US" altLang="zh-CN" i="1" kern="0">
                                <a:solidFill>
                                  <a:srgbClr val="000000"/>
                                </a:solidFill>
                                <a:latin typeface="Cambria Math" panose="02040503050406030204" pitchFamily="18" charset="0"/>
                              </a:rPr>
                              <m:t>𝑩</m:t>
                            </m:r>
                            <m:r>
                              <a:rPr lang="en-US" altLang="zh-CN" i="1" kern="0">
                                <a:solidFill>
                                  <a:srgbClr val="000000"/>
                                </a:solidFill>
                                <a:latin typeface="Cambria Math" panose="02040503050406030204" pitchFamily="18" charset="0"/>
                              </a:rPr>
                              <m:t>+</m:t>
                            </m:r>
                            <m:acc>
                              <m:accPr>
                                <m:chr m:val="̅"/>
                                <m:ctrlPr>
                                  <a:rPr lang="en-US" altLang="zh-CN"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𝑩</m:t>
                                </m:r>
                              </m:e>
                            </m:acc>
                          </m:e>
                        </m:d>
                      </m:oMath>
                    </m:oMathPara>
                  </a14:m>
                  <a:endParaRPr lang="en-US" altLang="zh-CN" i="1" kern="0" dirty="0">
                    <a:solidFill>
                      <a:srgbClr val="000000"/>
                    </a:solidFill>
                    <a:latin typeface="Cambria Math" panose="02040503050406030204" pitchFamily="18" charset="0"/>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left"/>
                      </m:oMathParaPr>
                      <m:oMath xmlns:m="http://schemas.openxmlformats.org/officeDocument/2006/math">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𝑨</m:t>
                        </m:r>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𝟏</m:t>
                        </m:r>
                      </m:oMath>
                    </m:oMathPara>
                  </a14:m>
                  <a:endParaRPr lang="en-US" altLang="zh-CN" i="1" kern="0" dirty="0">
                    <a:solidFill>
                      <a:srgbClr val="000000"/>
                    </a:solidFill>
                    <a:latin typeface="Cambria Math" panose="02040503050406030204" pitchFamily="18" charset="0"/>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left"/>
                      </m:oMathParaPr>
                      <m:oMath xmlns:m="http://schemas.openxmlformats.org/officeDocument/2006/math">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𝟏</m:t>
                        </m:r>
                      </m:oMath>
                    </m:oMathPara>
                  </a14:m>
                  <a:endParaRPr lang="en-US" altLang="zh-CN" kern="0" dirty="0">
                    <a:solidFill>
                      <a:srgbClr val="000000"/>
                    </a:solidFill>
                  </a:endParaRPr>
                </a:p>
              </p:txBody>
            </p:sp>
          </mc:Choice>
          <mc:Fallback>
            <p:sp>
              <p:nvSpPr>
                <p:cNvPr id="17" name="文本占位符 2"/>
                <p:cNvSpPr txBox="1">
                  <a:spLocks noRot="1" noChangeAspect="1" noMove="1" noResize="1" noEditPoints="1" noAdjustHandles="1" noChangeArrowheads="1" noChangeShapeType="1" noTextEdit="1"/>
                </p:cNvSpPr>
                <p:nvPr/>
              </p:nvSpPr>
              <p:spPr bwMode="auto">
                <a:xfrm>
                  <a:off x="3581646" y="2482617"/>
                  <a:ext cx="3024336" cy="2821285"/>
                </a:xfrm>
                <a:prstGeom prst="rect">
                  <a:avLst/>
                </a:prstGeom>
                <a:blipFill rotWithShape="1">
                  <a:blip r:embed="rId3"/>
                </a:blipFill>
                <a:ln w="12700">
                  <a:noFill/>
                  <a:miter lim="800000"/>
                </a:ln>
              </p:spPr>
              <p:txBody>
                <a:bodyPr/>
                <a:lstStyle/>
                <a:p>
                  <a:r>
                    <a:rPr lang="zh-CN" altLang="en-US">
                      <a:noFill/>
                    </a:rPr>
                    <a:t> </a:t>
                  </a:r>
                </a:p>
              </p:txBody>
            </p:sp>
          </mc:Fallback>
        </mc:AlternateContent>
        <p:sp>
          <p:nvSpPr>
            <p:cNvPr id="6" name="矩形 5"/>
            <p:cNvSpPr/>
            <p:nvPr/>
          </p:nvSpPr>
          <p:spPr>
            <a:xfrm>
              <a:off x="1146698" y="2514150"/>
              <a:ext cx="2664296" cy="461665"/>
            </a:xfrm>
            <a:prstGeom prst="rect">
              <a:avLst/>
            </a:prstGeom>
          </p:spPr>
          <p:txBody>
            <a:bodyPr wrap="square">
              <a:spAutoFit/>
            </a:bodyPr>
            <a:lstStyle/>
            <a:p>
              <a:pPr eaLnBrk="1" hangingPunct="1">
                <a:lnSpc>
                  <a:spcPct val="100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证明：       由于</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sp>
          <p:nvSpPr>
            <p:cNvPr id="8" name="矩形 7"/>
            <p:cNvSpPr/>
            <p:nvPr/>
          </p:nvSpPr>
          <p:spPr>
            <a:xfrm>
              <a:off x="7247125" y="2900530"/>
              <a:ext cx="1274708" cy="2346283"/>
            </a:xfrm>
            <a:prstGeom prst="rect">
              <a:avLst/>
            </a:prstGeom>
          </p:spPr>
          <p:txBody>
            <a:bodyPr wrap="none">
              <a:spAutoFit/>
            </a:bodyPr>
            <a:lstStyle/>
            <a:p>
              <a:pPr eaLnBrk="1" hangingPunct="1">
                <a:lnSpc>
                  <a:spcPct val="150000"/>
                </a:lnSpc>
                <a:spcBef>
                  <a:spcPct val="0"/>
                </a:spcBef>
                <a:buClrTx/>
                <a:buSzTx/>
                <a:buFontTx/>
                <a:buNone/>
              </a:pPr>
              <a:r>
                <a:rPr lang="zh-CN" altLang="en-US" sz="2000" b="0" dirty="0">
                  <a:solidFill>
                    <a:srgbClr val="063DE8"/>
                  </a:solidFill>
                  <a:latin typeface="微软雅黑" panose="020B0503020204020204" pitchFamily="34" charset="-122"/>
                  <a:ea typeface="微软雅黑" panose="020B0503020204020204" pitchFamily="34" charset="-122"/>
                </a:rPr>
                <a:t>公理</a:t>
              </a:r>
              <a:r>
                <a:rPr lang="en-US" altLang="zh-CN" sz="2000" b="0" dirty="0">
                  <a:solidFill>
                    <a:srgbClr val="063DE8"/>
                  </a:solidFill>
                  <a:latin typeface="微软雅黑" panose="020B0503020204020204" pitchFamily="34" charset="-122"/>
                  <a:ea typeface="微软雅黑" panose="020B0503020204020204" pitchFamily="34" charset="-122"/>
                </a:rPr>
                <a:t>2</a:t>
              </a:r>
              <a:endParaRPr lang="en-US" altLang="zh-CN" sz="2000" b="0" dirty="0">
                <a:solidFill>
                  <a:srgbClr val="063DE8"/>
                </a:solidFill>
                <a:latin typeface="微软雅黑" panose="020B0503020204020204" pitchFamily="34" charset="-122"/>
                <a:ea typeface="微软雅黑" panose="020B0503020204020204" pitchFamily="34" charset="-122"/>
              </a:endParaRPr>
            </a:p>
            <a:p>
              <a:pPr eaLnBrk="1" hangingPunct="1">
                <a:lnSpc>
                  <a:spcPct val="150000"/>
                </a:lnSpc>
                <a:spcBef>
                  <a:spcPct val="0"/>
                </a:spcBef>
                <a:buClrTx/>
                <a:buSzTx/>
                <a:buFontTx/>
                <a:buNone/>
              </a:pPr>
              <a:r>
                <a:rPr lang="zh-CN" altLang="en-US" sz="2000" b="0" dirty="0">
                  <a:solidFill>
                    <a:srgbClr val="063DE8"/>
                  </a:solidFill>
                  <a:latin typeface="微软雅黑" panose="020B0503020204020204" pitchFamily="34" charset="-122"/>
                  <a:ea typeface="微软雅黑" panose="020B0503020204020204" pitchFamily="34" charset="-122"/>
                </a:rPr>
                <a:t>公理</a:t>
              </a:r>
              <a:r>
                <a:rPr lang="en-US" altLang="zh-CN" sz="2000" b="0" dirty="0">
                  <a:solidFill>
                    <a:srgbClr val="063DE8"/>
                  </a:solidFill>
                  <a:latin typeface="微软雅黑" panose="020B0503020204020204" pitchFamily="34" charset="-122"/>
                  <a:ea typeface="微软雅黑" panose="020B0503020204020204" pitchFamily="34" charset="-122"/>
                </a:rPr>
                <a:t>3,4,5</a:t>
              </a:r>
              <a:endParaRPr lang="en-US" altLang="zh-CN" sz="2000" b="0" dirty="0">
                <a:solidFill>
                  <a:srgbClr val="063DE8"/>
                </a:solidFill>
                <a:latin typeface="微软雅黑" panose="020B0503020204020204" pitchFamily="34" charset="-122"/>
                <a:ea typeface="微软雅黑" panose="020B0503020204020204" pitchFamily="34" charset="-122"/>
              </a:endParaRPr>
            </a:p>
            <a:p>
              <a:pPr eaLnBrk="1" hangingPunct="1">
                <a:lnSpc>
                  <a:spcPct val="150000"/>
                </a:lnSpc>
                <a:spcBef>
                  <a:spcPct val="0"/>
                </a:spcBef>
                <a:buClrTx/>
                <a:buSzTx/>
                <a:buFontTx/>
                <a:buNone/>
              </a:pPr>
              <a:r>
                <a:rPr lang="zh-CN" altLang="en-US" sz="2000" b="0" dirty="0">
                  <a:solidFill>
                    <a:srgbClr val="063DE8"/>
                  </a:solidFill>
                  <a:latin typeface="微软雅黑" panose="020B0503020204020204" pitchFamily="34" charset="-122"/>
                  <a:ea typeface="微软雅黑" panose="020B0503020204020204" pitchFamily="34" charset="-122"/>
                </a:rPr>
                <a:t>公理</a:t>
              </a:r>
              <a:r>
                <a:rPr lang="en-US" altLang="zh-CN" sz="2000" b="0" dirty="0">
                  <a:solidFill>
                    <a:srgbClr val="063DE8"/>
                  </a:solidFill>
                  <a:latin typeface="微软雅黑" panose="020B0503020204020204" pitchFamily="34" charset="-122"/>
                  <a:ea typeface="微软雅黑" panose="020B0503020204020204" pitchFamily="34" charset="-122"/>
                </a:rPr>
                <a:t>1,2</a:t>
              </a:r>
              <a:endParaRPr lang="en-US" altLang="zh-CN" sz="2000" b="0" dirty="0">
                <a:solidFill>
                  <a:srgbClr val="063DE8"/>
                </a:solidFill>
                <a:latin typeface="微软雅黑" panose="020B0503020204020204" pitchFamily="34" charset="-122"/>
                <a:ea typeface="微软雅黑" panose="020B0503020204020204" pitchFamily="34" charset="-122"/>
              </a:endParaRPr>
            </a:p>
            <a:p>
              <a:pPr eaLnBrk="1" hangingPunct="1">
                <a:lnSpc>
                  <a:spcPct val="150000"/>
                </a:lnSpc>
                <a:spcBef>
                  <a:spcPct val="0"/>
                </a:spcBef>
                <a:buClrTx/>
                <a:buSzTx/>
                <a:buFontTx/>
                <a:buNone/>
              </a:pPr>
              <a:r>
                <a:rPr lang="zh-CN" altLang="en-US" sz="2000" b="0" dirty="0">
                  <a:solidFill>
                    <a:srgbClr val="063DE8"/>
                  </a:solidFill>
                  <a:latin typeface="微软雅黑" panose="020B0503020204020204" pitchFamily="34" charset="-122"/>
                  <a:ea typeface="微软雅黑" panose="020B0503020204020204" pitchFamily="34" charset="-122"/>
                </a:rPr>
                <a:t>公理</a:t>
              </a:r>
              <a:r>
                <a:rPr lang="en-US" altLang="zh-CN" sz="2000" b="0" dirty="0">
                  <a:solidFill>
                    <a:srgbClr val="063DE8"/>
                  </a:solidFill>
                  <a:latin typeface="微软雅黑" panose="020B0503020204020204" pitchFamily="34" charset="-122"/>
                  <a:ea typeface="微软雅黑" panose="020B0503020204020204" pitchFamily="34" charset="-122"/>
                </a:rPr>
                <a:t>5</a:t>
              </a:r>
              <a:endParaRPr lang="en-US" altLang="zh-CN" sz="2000" b="0" dirty="0">
                <a:solidFill>
                  <a:srgbClr val="063DE8"/>
                </a:solidFill>
                <a:latin typeface="微软雅黑" panose="020B0503020204020204" pitchFamily="34" charset="-122"/>
                <a:ea typeface="微软雅黑" panose="020B0503020204020204" pitchFamily="34" charset="-122"/>
              </a:endParaRPr>
            </a:p>
            <a:p>
              <a:pPr eaLnBrk="1" hangingPunct="1">
                <a:lnSpc>
                  <a:spcPct val="150000"/>
                </a:lnSpc>
                <a:spcBef>
                  <a:spcPct val="0"/>
                </a:spcBef>
                <a:buClrTx/>
                <a:buSzTx/>
                <a:buFontTx/>
                <a:buNone/>
              </a:pPr>
              <a:r>
                <a:rPr lang="zh-CN" altLang="en-US" sz="2000" b="0" dirty="0">
                  <a:solidFill>
                    <a:srgbClr val="063DE8"/>
                  </a:solidFill>
                  <a:latin typeface="微软雅黑" panose="020B0503020204020204" pitchFamily="34" charset="-122"/>
                  <a:ea typeface="微软雅黑" panose="020B0503020204020204" pitchFamily="34" charset="-122"/>
                </a:rPr>
                <a:t>公理</a:t>
              </a:r>
              <a:r>
                <a:rPr lang="en-US" altLang="zh-CN" sz="2000" b="0" dirty="0">
                  <a:solidFill>
                    <a:srgbClr val="063DE8"/>
                  </a:solidFill>
                  <a:latin typeface="微软雅黑" panose="020B0503020204020204" pitchFamily="34" charset="-122"/>
                  <a:ea typeface="微软雅黑" panose="020B0503020204020204" pitchFamily="34" charset="-122"/>
                </a:rPr>
                <a:t>4</a:t>
              </a:r>
              <a:endParaRPr lang="en-US" altLang="zh-CN" sz="2000" b="0" dirty="0">
                <a:solidFill>
                  <a:srgbClr val="063DE8"/>
                </a:solidFill>
                <a:latin typeface="微软雅黑" panose="020B0503020204020204" pitchFamily="34" charset="-122"/>
                <a:ea typeface="微软雅黑" panose="020B0503020204020204" pitchFamily="34" charset="-122"/>
              </a:endParaRPr>
            </a:p>
          </p:txBody>
        </p:sp>
        <p:sp>
          <p:nvSpPr>
            <p:cNvPr id="10" name="矩形 9"/>
            <p:cNvSpPr/>
            <p:nvPr/>
          </p:nvSpPr>
          <p:spPr>
            <a:xfrm>
              <a:off x="2478846" y="5385266"/>
              <a:ext cx="1107996" cy="461665"/>
            </a:xfrm>
            <a:prstGeom prst="rect">
              <a:avLst/>
            </a:prstGeom>
          </p:spPr>
          <p:txBody>
            <a:bodyPr wrap="none">
              <a:spAutoFit/>
            </a:bodyPr>
            <a:lstStyle/>
            <a:p>
              <a:pPr eaLnBrk="1" hangingPunct="1">
                <a:lnSpc>
                  <a:spcPct val="100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而且：</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3" name="文本占位符 2"/>
                <p:cNvSpPr txBox="1"/>
                <p:nvPr/>
              </p:nvSpPr>
              <p:spPr bwMode="auto">
                <a:xfrm>
                  <a:off x="3021136" y="5345004"/>
                  <a:ext cx="6480720" cy="974626"/>
                </a:xfrm>
                <a:prstGeom prst="rect">
                  <a:avLst/>
                </a:prstGeom>
                <a:noFill/>
                <a:ln w="12700">
                  <a:noFill/>
                  <a:miter lim="800000"/>
                </a:ln>
              </p:spPr>
              <p:txBody>
                <a:bodyPr vert="horz" wrap="square" lIns="63500" tIns="25400" rIns="63500" bIns="25400" numCol="1" anchor="t" anchorCtr="0" compatLnSpc="1">
                  <a:spAutoFit/>
                </a:bodyPr>
                <a:lstStyle>
                  <a:lvl1pPr marL="284480" indent="-284480" algn="l" rtl="0" eaLnBrk="0" fontAlgn="base" hangingPunct="0">
                    <a:lnSpc>
                      <a:spcPct val="75000"/>
                    </a:lnSpc>
                    <a:spcBef>
                      <a:spcPct val="6500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85000"/>
                    </a:lnSpc>
                    <a:spcBef>
                      <a:spcPct val="4000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nSpc>
                      <a:spcPct val="125000"/>
                    </a:lnSpc>
                    <a:spcBef>
                      <a:spcPts val="0"/>
                    </a:spcBef>
                    <a:buFont typeface="Wingdings" panose="05000000000000000000" pitchFamily="2" charset="2"/>
                    <a:buNone/>
                  </a:pPr>
                  <a:r>
                    <a:rPr lang="zh-CN" altLang="en-US" kern="0" dirty="0">
                      <a:solidFill>
                        <a:srgbClr val="000000"/>
                      </a:solidFill>
                    </a:rPr>
                    <a:t>   </a:t>
                  </a:r>
                  <a14:m>
                    <m:oMath xmlns:m="http://schemas.openxmlformats.org/officeDocument/2006/math">
                      <m:d>
                        <m:dPr>
                          <m:begChr m:val="（"/>
                          <m:endChr m:val="）"/>
                          <m:ctrlPr>
                            <a:rPr lang="zh-CN" altLang="en-US" i="1" kern="0">
                              <a:solidFill>
                                <a:srgbClr val="000000"/>
                              </a:solidFill>
                              <a:latin typeface="Cambria Math" panose="02040503050406030204" pitchFamily="18" charset="0"/>
                            </a:rPr>
                          </m:ctrlPr>
                        </m:dPr>
                        <m:e>
                          <m:acc>
                            <m:accPr>
                              <m:chr m:val="̅"/>
                              <m:ctrlPr>
                                <a:rPr lang="zh-CN" altLang="en-US"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𝑨</m:t>
                              </m:r>
                            </m:e>
                          </m:acc>
                          <m:r>
                            <a:rPr lang="zh-CN" altLang="en-US" i="1" kern="0">
                              <a:solidFill>
                                <a:srgbClr val="000000"/>
                              </a:solidFill>
                              <a:latin typeface="Cambria Math" panose="02040503050406030204" pitchFamily="18" charset="0"/>
                            </a:rPr>
                            <m:t>∙</m:t>
                          </m:r>
                          <m:acc>
                            <m:accPr>
                              <m:chr m:val="̅"/>
                              <m:ctrlPr>
                                <a:rPr lang="en-US" altLang="zh-CN"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𝑩</m:t>
                              </m:r>
                            </m:e>
                          </m:acc>
                        </m:e>
                      </m:d>
                      <m:r>
                        <a:rPr lang="zh-CN" altLang="en-US" i="1" kern="0">
                          <a:solidFill>
                            <a:srgbClr val="000000"/>
                          </a:solidFill>
                          <a:latin typeface="Cambria Math" panose="02040503050406030204" pitchFamily="18" charset="0"/>
                        </a:rPr>
                        <m:t>∙</m:t>
                      </m:r>
                      <m:d>
                        <m:dPr>
                          <m:ctrlPr>
                            <a:rPr lang="en-US" altLang="zh-CN" i="1" kern="0">
                              <a:solidFill>
                                <a:srgbClr val="000000"/>
                              </a:solidFill>
                              <a:latin typeface="Cambria Math" panose="02040503050406030204" pitchFamily="18" charset="0"/>
                            </a:rPr>
                          </m:ctrlPr>
                        </m:dPr>
                        <m:e>
                          <m:r>
                            <a:rPr lang="en-US" altLang="zh-CN" i="1" kern="0">
                              <a:solidFill>
                                <a:srgbClr val="000000"/>
                              </a:solidFill>
                              <a:latin typeface="Cambria Math" panose="02040503050406030204" pitchFamily="18" charset="0"/>
                            </a:rPr>
                            <m:t>𝑨</m:t>
                          </m:r>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𝑩</m:t>
                          </m:r>
                        </m:e>
                      </m:d>
                      <m:r>
                        <a:rPr lang="en-US" altLang="zh-CN" i="1" kern="0">
                          <a:solidFill>
                            <a:srgbClr val="000000"/>
                          </a:solidFill>
                          <a:latin typeface="Cambria Math" panose="02040503050406030204" pitchFamily="18" charset="0"/>
                        </a:rPr>
                        <m:t>=</m:t>
                      </m:r>
                      <m:d>
                        <m:dPr>
                          <m:ctrlPr>
                            <a:rPr lang="en-US" altLang="zh-CN" i="1" kern="0">
                              <a:solidFill>
                                <a:srgbClr val="000000"/>
                              </a:solidFill>
                              <a:latin typeface="Cambria Math" panose="02040503050406030204" pitchFamily="18" charset="0"/>
                            </a:rPr>
                          </m:ctrlPr>
                        </m:dPr>
                        <m:e>
                          <m:acc>
                            <m:accPr>
                              <m:chr m:val="̅"/>
                              <m:ctrlPr>
                                <a:rPr lang="en-US" altLang="zh-CN"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𝑨</m:t>
                              </m:r>
                            </m:e>
                          </m:acc>
                          <m:r>
                            <a:rPr lang="zh-CN" altLang="en-US" i="1" kern="0">
                              <a:solidFill>
                                <a:srgbClr val="000000"/>
                              </a:solidFill>
                              <a:latin typeface="Cambria Math" panose="02040503050406030204" pitchFamily="18" charset="0"/>
                            </a:rPr>
                            <m:t>∙</m:t>
                          </m:r>
                          <m:acc>
                            <m:accPr>
                              <m:chr m:val="̅"/>
                              <m:ctrlPr>
                                <a:rPr lang="zh-CN" altLang="en-US"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𝑩</m:t>
                              </m:r>
                            </m:e>
                          </m:acc>
                          <m:r>
                            <a:rPr lang="en-US" altLang="zh-CN" i="1" kern="0">
                              <a:solidFill>
                                <a:srgbClr val="000000"/>
                              </a:solidFill>
                              <a:latin typeface="Cambria Math" panose="02040503050406030204" pitchFamily="18" charset="0"/>
                              <a:ea typeface="Cambria Math" panose="02040503050406030204" pitchFamily="18" charset="0"/>
                            </a:rPr>
                            <m:t>∙</m:t>
                          </m:r>
                          <m:r>
                            <a:rPr lang="en-US" altLang="zh-CN" kern="0">
                              <a:solidFill>
                                <a:srgbClr val="000000"/>
                              </a:solidFill>
                              <a:latin typeface="Cambria Math" panose="02040503050406030204" pitchFamily="18" charset="0"/>
                            </a:rPr>
                            <m:t>𝐀</m:t>
                          </m:r>
                        </m:e>
                      </m:d>
                      <m:r>
                        <a:rPr lang="en-US" altLang="zh-CN" kern="0">
                          <a:solidFill>
                            <a:srgbClr val="000000"/>
                          </a:solidFill>
                          <a:latin typeface="Cambria Math" panose="02040503050406030204" pitchFamily="18" charset="0"/>
                        </a:rPr>
                        <m:t>+(</m:t>
                      </m:r>
                      <m:acc>
                        <m:accPr>
                          <m:chr m:val="̅"/>
                          <m:ctrlPr>
                            <a:rPr lang="en-US" altLang="zh-CN"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𝑨</m:t>
                          </m:r>
                        </m:e>
                      </m:acc>
                      <m:r>
                        <a:rPr lang="zh-CN" altLang="en-US" i="1" kern="0">
                          <a:solidFill>
                            <a:srgbClr val="000000"/>
                          </a:solidFill>
                          <a:latin typeface="Cambria Math" panose="02040503050406030204" pitchFamily="18" charset="0"/>
                        </a:rPr>
                        <m:t>∙</m:t>
                      </m:r>
                      <m:acc>
                        <m:accPr>
                          <m:chr m:val="̅"/>
                          <m:ctrlPr>
                            <a:rPr lang="zh-CN" altLang="en-US" i="1" kern="0">
                              <a:solidFill>
                                <a:srgbClr val="000000"/>
                              </a:solidFill>
                              <a:latin typeface="Cambria Math" panose="02040503050406030204" pitchFamily="18" charset="0"/>
                            </a:rPr>
                          </m:ctrlPr>
                        </m:accPr>
                        <m:e>
                          <m:r>
                            <a:rPr lang="en-US" altLang="zh-CN" i="1" kern="0">
                              <a:solidFill>
                                <a:srgbClr val="000000"/>
                              </a:solidFill>
                              <a:latin typeface="Cambria Math" panose="02040503050406030204" pitchFamily="18" charset="0"/>
                            </a:rPr>
                            <m:t>𝑩</m:t>
                          </m:r>
                        </m:e>
                      </m:acc>
                      <m:r>
                        <a:rPr lang="en-US" altLang="zh-CN" i="1" kern="0">
                          <a:solidFill>
                            <a:srgbClr val="000000"/>
                          </a:solidFill>
                          <a:latin typeface="Cambria Math" panose="02040503050406030204" pitchFamily="18" charset="0"/>
                          <a:ea typeface="Cambria Math" panose="02040503050406030204" pitchFamily="18" charset="0"/>
                        </a:rPr>
                        <m:t>∙</m:t>
                      </m:r>
                      <m:r>
                        <a:rPr lang="en-US" altLang="zh-CN" kern="0">
                          <a:solidFill>
                            <a:srgbClr val="000000"/>
                          </a:solidFill>
                          <a:latin typeface="Cambria Math" panose="02040503050406030204" pitchFamily="18" charset="0"/>
                        </a:rPr>
                        <m:t>𝐁</m:t>
                      </m:r>
                    </m:oMath>
                  </a14:m>
                  <a:r>
                    <a:rPr lang="en-US" altLang="zh-CN" kern="0" dirty="0">
                      <a:solidFill>
                        <a:srgbClr val="000000"/>
                      </a:solidFill>
                      <a:latin typeface="Cambria Math" panose="02040503050406030204" pitchFamily="18" charset="0"/>
                    </a:rPr>
                    <a:t>)</a:t>
                  </a:r>
                  <a:endParaRPr lang="en-US" altLang="zh-CN" kern="0" dirty="0">
                    <a:solidFill>
                      <a:srgbClr val="000000"/>
                    </a:solidFill>
                    <a:latin typeface="Cambria Math" panose="02040503050406030204" pitchFamily="18" charset="0"/>
                  </a:endParaRPr>
                </a:p>
                <a:p>
                  <a:pPr marL="0" indent="0">
                    <a:lnSpc>
                      <a:spcPct val="125000"/>
                    </a:lnSpc>
                    <a:spcBef>
                      <a:spcPts val="0"/>
                    </a:spcBef>
                    <a:buFont typeface="Wingdings" panose="05000000000000000000" pitchFamily="2" charset="2"/>
                    <a:buNone/>
                  </a:pPr>
                  <a14:m>
                    <m:oMathPara xmlns:m="http://schemas.openxmlformats.org/officeDocument/2006/math">
                      <m:oMathParaPr>
                        <m:jc m:val="left"/>
                      </m:oMathParaPr>
                      <m:oMath xmlns:m="http://schemas.openxmlformats.org/officeDocument/2006/math">
                        <m:r>
                          <a:rPr lang="en-US" altLang="zh-CN" kern="0">
                            <a:solidFill>
                              <a:srgbClr val="000000"/>
                            </a:solidFill>
                            <a:latin typeface="Cambria Math" panose="02040503050406030204" pitchFamily="18" charset="0"/>
                          </a:rPr>
                          <m:t>                                      =</m:t>
                        </m:r>
                        <m:r>
                          <a:rPr lang="en-US" altLang="zh-CN" i="1" kern="0">
                            <a:solidFill>
                              <a:srgbClr val="000000"/>
                            </a:solidFill>
                            <a:latin typeface="Cambria Math" panose="02040503050406030204" pitchFamily="18" charset="0"/>
                          </a:rPr>
                          <m:t>𝟎</m:t>
                        </m:r>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𝟎</m:t>
                        </m:r>
                        <m:r>
                          <a:rPr lang="en-US" altLang="zh-CN" i="1" kern="0">
                            <a:solidFill>
                              <a:srgbClr val="000000"/>
                            </a:solidFill>
                            <a:latin typeface="Cambria Math" panose="02040503050406030204" pitchFamily="18" charset="0"/>
                          </a:rPr>
                          <m:t>=</m:t>
                        </m:r>
                        <m:r>
                          <a:rPr lang="en-US" altLang="zh-CN" i="1" kern="0">
                            <a:solidFill>
                              <a:srgbClr val="000000"/>
                            </a:solidFill>
                            <a:latin typeface="Cambria Math" panose="02040503050406030204" pitchFamily="18" charset="0"/>
                          </a:rPr>
                          <m:t>𝟎</m:t>
                        </m:r>
                      </m:oMath>
                    </m:oMathPara>
                  </a14:m>
                  <a:endParaRPr lang="en-US" altLang="zh-CN" kern="0" dirty="0">
                    <a:solidFill>
                      <a:srgbClr val="000000"/>
                    </a:solidFill>
                  </a:endParaRPr>
                </a:p>
              </p:txBody>
            </p:sp>
          </mc:Choice>
          <mc:Fallback>
            <p:sp>
              <p:nvSpPr>
                <p:cNvPr id="23" name="文本占位符 2"/>
                <p:cNvSpPr txBox="1">
                  <a:spLocks noRot="1" noChangeAspect="1" noMove="1" noResize="1" noEditPoints="1" noAdjustHandles="1" noChangeArrowheads="1" noChangeShapeType="1" noTextEdit="1"/>
                </p:cNvSpPr>
                <p:nvPr/>
              </p:nvSpPr>
              <p:spPr bwMode="auto">
                <a:xfrm>
                  <a:off x="3021136" y="5345004"/>
                  <a:ext cx="6480720" cy="974626"/>
                </a:xfrm>
                <a:prstGeom prst="rect">
                  <a:avLst/>
                </a:prstGeom>
                <a:blipFill rotWithShape="1">
                  <a:blip r:embed="rId4"/>
                </a:blipFill>
                <a:ln w="12700">
                  <a:noFill/>
                  <a:miter lim="800000"/>
                </a:ln>
              </p:spPr>
              <p:txBody>
                <a:bodyPr/>
                <a:lstStyle/>
                <a:p>
                  <a:r>
                    <a:rPr lang="zh-CN" altLang="en-US">
                      <a:noFill/>
                    </a:rPr>
                    <a:t> </a:t>
                  </a:r>
                </a:p>
              </p:txBody>
            </p:sp>
          </mc:Fallback>
        </mc:AlternateContent>
        <p:sp>
          <p:nvSpPr>
            <p:cNvPr id="11" name="矩形 10"/>
            <p:cNvSpPr/>
            <p:nvPr/>
          </p:nvSpPr>
          <p:spPr>
            <a:xfrm>
              <a:off x="1633476" y="6323046"/>
              <a:ext cx="4674678" cy="461665"/>
            </a:xfrm>
            <a:prstGeom prst="rect">
              <a:avLst/>
            </a:prstGeom>
          </p:spPr>
          <p:txBody>
            <a:bodyPr wrap="none">
              <a:spAutoFit/>
            </a:bodyPr>
            <a:lstStyle/>
            <a:p>
              <a:pPr eaLnBrk="1" hangingPunct="1">
                <a:lnSpc>
                  <a:spcPct val="100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所以，根据公理</a:t>
              </a:r>
              <a:r>
                <a:rPr lang="en-US" altLang="zh-CN" sz="2400" b="0" dirty="0">
                  <a:solidFill>
                    <a:srgbClr val="000000"/>
                  </a:solidFill>
                  <a:latin typeface="微软雅黑" panose="020B0503020204020204" pitchFamily="34" charset="-122"/>
                  <a:ea typeface="微软雅黑" panose="020B0503020204020204" pitchFamily="34" charset="-122"/>
                </a:rPr>
                <a:t>5</a:t>
              </a:r>
              <a:r>
                <a:rPr lang="zh-CN" altLang="en-US" sz="2400" b="0" dirty="0">
                  <a:solidFill>
                    <a:srgbClr val="000000"/>
                  </a:solidFill>
                  <a:latin typeface="微软雅黑" panose="020B0503020204020204" pitchFamily="34" charset="-122"/>
                  <a:ea typeface="微软雅黑" panose="020B0503020204020204" pitchFamily="34" charset="-122"/>
                </a:rPr>
                <a:t>的唯一性可得：</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graphicFrame>
          <p:nvGraphicFramePr>
            <p:cNvPr id="24" name="Object 55"/>
            <p:cNvGraphicFramePr>
              <a:graphicFrameLocks noChangeAspect="1"/>
            </p:cNvGraphicFramePr>
            <p:nvPr/>
          </p:nvGraphicFramePr>
          <p:xfrm>
            <a:off x="6324138" y="6335144"/>
            <a:ext cx="1805127" cy="437467"/>
          </p:xfrm>
          <a:graphic>
            <a:graphicData uri="http://schemas.openxmlformats.org/presentationml/2006/ole">
              <mc:AlternateContent xmlns:mc="http://schemas.openxmlformats.org/markup-compatibility/2006">
                <mc:Choice xmlns:v="urn:schemas-microsoft-com:vml" Requires="v">
                  <p:oleObj spid="_x0000_s13" name="Equation" r:id="rId5" imgW="837565" imgH="203200" progId="Equation.3">
                    <p:embed/>
                  </p:oleObj>
                </mc:Choice>
                <mc:Fallback>
                  <p:oleObj name="Equation" r:id="rId5" imgW="837565" imgH="203200" progId="Equation.3">
                    <p:embed/>
                    <p:pic>
                      <p:nvPicPr>
                        <p:cNvPr id="0" name="图片 12"/>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324138" y="6335144"/>
                          <a:ext cx="1805127" cy="437467"/>
                        </a:xfrm>
                        <a:prstGeom prst="rect">
                          <a:avLst/>
                        </a:prstGeom>
                        <a:noFill/>
                        <a:ln>
                          <a:noFill/>
                        </a:ln>
                        <a:effectLst/>
                      </p:spPr>
                    </p:pic>
                  </p:oleObj>
                </mc:Fallback>
              </mc:AlternateContent>
            </a:graphicData>
          </a:graphic>
        </p:graphicFrame>
      </p:grpSp>
      <p:sp>
        <p:nvSpPr>
          <p:cNvPr id="14" name="文本框 13"/>
          <p:cNvSpPr txBox="1"/>
          <p:nvPr/>
        </p:nvSpPr>
        <p:spPr>
          <a:xfrm>
            <a:off x="5037965" y="979421"/>
            <a:ext cx="6967735" cy="461665"/>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2400" dirty="0">
                <a:solidFill>
                  <a:srgbClr val="FC0128"/>
                </a:solidFill>
                <a:latin typeface="微软雅黑" panose="020B0503020204020204" pitchFamily="34" charset="-122"/>
                <a:ea typeface="微软雅黑" panose="020B0503020204020204" pitchFamily="34" charset="-122"/>
              </a:rPr>
              <a:t>总结：和之反，等于反之积；积之反，等于反之和</a:t>
            </a:r>
            <a:endParaRPr lang="zh-CN" altLang="en-US" sz="2400" dirty="0">
              <a:solidFill>
                <a:srgbClr val="FC0128"/>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i="0" dirty="0">
                <a:solidFill>
                  <a:schemeClr val="accent1"/>
                </a:solidFill>
                <a:latin typeface="+mj-ea"/>
              </a:rPr>
              <a:t>逻辑代数基本定理</a:t>
            </a:r>
            <a:endParaRPr lang="zh-CN" altLang="en-US" dirty="0"/>
          </a:p>
        </p:txBody>
      </p:sp>
      <p:sp>
        <p:nvSpPr>
          <p:cNvPr id="3" name="文本占位符 2"/>
          <p:cNvSpPr>
            <a:spLocks noGrp="1"/>
          </p:cNvSpPr>
          <p:nvPr>
            <p:ph type="body" sz="half" idx="1"/>
          </p:nvPr>
        </p:nvSpPr>
        <p:spPr>
          <a:xfrm>
            <a:off x="612000" y="900000"/>
            <a:ext cx="7990656" cy="539378"/>
          </a:xfrm>
        </p:spPr>
        <p:txBody>
          <a:bodyPr/>
          <a:lstStyle/>
          <a:p>
            <a:pPr marL="57150" indent="-514350">
              <a:lnSpc>
                <a:spcPct val="150000"/>
              </a:lnSpc>
              <a:buFont typeface="+mj-lt"/>
              <a:buAutoNum type="arabicPeriod" startAt="5"/>
            </a:pPr>
            <a:r>
              <a:rPr lang="zh-CN" altLang="en-US" dirty="0"/>
              <a:t>定理</a:t>
            </a:r>
            <a:r>
              <a:rPr lang="en-US" altLang="zh-CN" dirty="0"/>
              <a:t>5</a:t>
            </a:r>
            <a:r>
              <a:rPr lang="zh-CN" altLang="en-US" dirty="0"/>
              <a:t>：包含律</a:t>
            </a:r>
            <a:endParaRPr lang="en-US" altLang="zh-CN" dirty="0"/>
          </a:p>
        </p:txBody>
      </p:sp>
      <p:grpSp>
        <p:nvGrpSpPr>
          <p:cNvPr id="10" name="组合 9"/>
          <p:cNvGrpSpPr/>
          <p:nvPr/>
        </p:nvGrpSpPr>
        <p:grpSpPr>
          <a:xfrm>
            <a:off x="1127749" y="1611277"/>
            <a:ext cx="8518367" cy="940570"/>
            <a:chOff x="913517" y="1370652"/>
            <a:chExt cx="7474907" cy="940570"/>
          </a:xfrm>
        </p:grpSpPr>
        <p:sp>
          <p:nvSpPr>
            <p:cNvPr id="5" name="矩形 4"/>
            <p:cNvSpPr/>
            <p:nvPr/>
          </p:nvSpPr>
          <p:spPr bwMode="auto">
            <a:xfrm>
              <a:off x="913517" y="1370652"/>
              <a:ext cx="7474907" cy="940570"/>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aphicFrame>
          <p:nvGraphicFramePr>
            <p:cNvPr id="9" name="Object 4"/>
            <p:cNvGraphicFramePr>
              <a:graphicFrameLocks noChangeAspect="1"/>
            </p:cNvGraphicFramePr>
            <p:nvPr/>
          </p:nvGraphicFramePr>
          <p:xfrm>
            <a:off x="1115617" y="1435282"/>
            <a:ext cx="5105375" cy="811309"/>
          </p:xfrm>
          <a:graphic>
            <a:graphicData uri="http://schemas.openxmlformats.org/presentationml/2006/ole">
              <mc:AlternateContent xmlns:mc="http://schemas.openxmlformats.org/markup-compatibility/2006">
                <mc:Choice xmlns:v="urn:schemas-microsoft-com:vml" Requires="v">
                  <p:oleObj spid="_x0000_s4" name="公式" r:id="rId1" imgW="67665600" imgH="12192000" progId="Equation.3">
                    <p:embed/>
                  </p:oleObj>
                </mc:Choice>
                <mc:Fallback>
                  <p:oleObj name="公式" r:id="rId1" imgW="67665600" imgH="12192000" progId="Equation.3">
                    <p:embed/>
                    <p:pic>
                      <p:nvPicPr>
                        <p:cNvPr id="0" name="图片 3"/>
                        <p:cNvPicPr>
                          <a:picLocks noChangeAspect="1" noChangeArrowheads="1"/>
                        </p:cNvPicPr>
                        <p:nvPr/>
                      </p:nvPicPr>
                      <p:blipFill>
                        <a:blip r:embed="rId2"/>
                        <a:srcRect/>
                        <a:stretch>
                          <a:fillRect/>
                        </a:stretch>
                      </p:blipFill>
                      <p:spPr bwMode="auto">
                        <a:xfrm>
                          <a:off x="1115617" y="1435282"/>
                          <a:ext cx="5105375" cy="811309"/>
                        </a:xfrm>
                        <a:prstGeom prst="rect">
                          <a:avLst/>
                        </a:prstGeom>
                        <a:noFill/>
                      </p:spPr>
                    </p:pic>
                  </p:oleObj>
                </mc:Fallback>
              </mc:AlternateContent>
            </a:graphicData>
          </a:graphic>
        </p:graphicFrame>
      </p:grpSp>
      <p:grpSp>
        <p:nvGrpSpPr>
          <p:cNvPr id="12" name="组合 11"/>
          <p:cNvGrpSpPr/>
          <p:nvPr/>
        </p:nvGrpSpPr>
        <p:grpSpPr>
          <a:xfrm>
            <a:off x="1127749" y="2640053"/>
            <a:ext cx="9230955" cy="2862322"/>
            <a:chOff x="-396251" y="2640052"/>
            <a:chExt cx="9230955" cy="2862322"/>
          </a:xfrm>
        </p:grpSpPr>
        <p:graphicFrame>
          <p:nvGraphicFramePr>
            <p:cNvPr id="11" name="对象 10"/>
            <p:cNvGraphicFramePr>
              <a:graphicFrameLocks noChangeAspect="1"/>
            </p:cNvGraphicFramePr>
            <p:nvPr/>
          </p:nvGraphicFramePr>
          <p:xfrm>
            <a:off x="1450429" y="2708920"/>
            <a:ext cx="5857875" cy="2744787"/>
          </p:xfrm>
          <a:graphic>
            <a:graphicData uri="http://schemas.openxmlformats.org/presentationml/2006/ole">
              <mc:AlternateContent xmlns:mc="http://schemas.openxmlformats.org/markup-compatibility/2006">
                <mc:Choice xmlns:v="urn:schemas-microsoft-com:vml" Requires="v">
                  <p:oleObj spid="_x0000_s6" name="公式" r:id="rId3" imgW="76809600" imgH="35966400" progId="Equation.3">
                    <p:embed/>
                  </p:oleObj>
                </mc:Choice>
                <mc:Fallback>
                  <p:oleObj name="公式" r:id="rId3" imgW="76809600" imgH="35966400" progId="Equation.3">
                    <p:embed/>
                    <p:pic>
                      <p:nvPicPr>
                        <p:cNvPr id="0" name="图片 5"/>
                        <p:cNvPicPr>
                          <a:picLocks noChangeAspect="1" noChangeArrowheads="1"/>
                        </p:cNvPicPr>
                        <p:nvPr/>
                      </p:nvPicPr>
                      <p:blipFill>
                        <a:blip r:embed="rId4"/>
                        <a:srcRect/>
                        <a:stretch>
                          <a:fillRect/>
                        </a:stretch>
                      </p:blipFill>
                      <p:spPr bwMode="auto">
                        <a:xfrm>
                          <a:off x="1450429" y="2708920"/>
                          <a:ext cx="585787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文本框 3"/>
            <p:cNvSpPr txBox="1"/>
            <p:nvPr/>
          </p:nvSpPr>
          <p:spPr>
            <a:xfrm>
              <a:off x="-396251" y="2687053"/>
              <a:ext cx="1310376" cy="461665"/>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证明：</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sp>
          <p:nvSpPr>
            <p:cNvPr id="15" name="文本框 17"/>
            <p:cNvSpPr txBox="1"/>
            <p:nvPr/>
          </p:nvSpPr>
          <p:spPr>
            <a:xfrm>
              <a:off x="7524328" y="2640052"/>
              <a:ext cx="1310376" cy="2862322"/>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4,5</a:t>
              </a:r>
              <a:endParaRPr lang="en-US" altLang="zh-CN" sz="2400" b="0" dirty="0">
                <a:solidFill>
                  <a:srgbClr val="063DE8"/>
                </a:solidFill>
                <a:latin typeface="微软雅黑" panose="020B0503020204020204" pitchFamily="34" charset="-122"/>
                <a:ea typeface="微软雅黑" panose="020B0503020204020204" pitchFamily="34" charset="-122"/>
              </a:endParaRPr>
            </a:p>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3</a:t>
              </a:r>
              <a:endParaRPr lang="en-US" altLang="zh-CN" sz="2400" b="0" dirty="0">
                <a:solidFill>
                  <a:srgbClr val="063DE8"/>
                </a:solidFill>
                <a:latin typeface="微软雅黑" panose="020B0503020204020204" pitchFamily="34" charset="-122"/>
                <a:ea typeface="微软雅黑" panose="020B0503020204020204" pitchFamily="34" charset="-122"/>
              </a:endParaRPr>
            </a:p>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1</a:t>
              </a:r>
              <a:endParaRPr lang="en-US" altLang="zh-CN" sz="2400" b="0" dirty="0">
                <a:solidFill>
                  <a:srgbClr val="063DE8"/>
                </a:solidFill>
                <a:latin typeface="微软雅黑" panose="020B0503020204020204" pitchFamily="34" charset="-122"/>
                <a:ea typeface="微软雅黑" panose="020B0503020204020204" pitchFamily="34" charset="-122"/>
              </a:endParaRPr>
            </a:p>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3</a:t>
              </a:r>
              <a:endParaRPr lang="en-US" altLang="zh-CN" sz="2400" b="0" dirty="0">
                <a:solidFill>
                  <a:srgbClr val="063DE8"/>
                </a:solidFill>
                <a:latin typeface="微软雅黑" panose="020B0503020204020204" pitchFamily="34" charset="-122"/>
                <a:ea typeface="微软雅黑" panose="020B0503020204020204" pitchFamily="34" charset="-122"/>
              </a:endParaRPr>
            </a:p>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1</a:t>
              </a:r>
              <a:endParaRPr lang="en-US" altLang="zh-CN" sz="2400" b="0" dirty="0">
                <a:solidFill>
                  <a:srgbClr val="063DE8"/>
                </a:solidFill>
                <a:latin typeface="微软雅黑" panose="020B0503020204020204" pitchFamily="34" charset="-122"/>
                <a:ea typeface="微软雅黑" panose="020B0503020204020204" pitchFamily="34" charset="-122"/>
              </a:endParaRPr>
            </a:p>
            <a:p>
              <a:pPr eaLnBrk="1" hangingPunct="1">
                <a:lnSpc>
                  <a:spcPct val="125000"/>
                </a:lnSpc>
                <a:spcBef>
                  <a:spcPct val="0"/>
                </a:spcBef>
                <a:buClrTx/>
                <a:buSzTx/>
                <a:buFontTx/>
                <a:buNone/>
              </a:pPr>
              <a:r>
                <a:rPr lang="zh-CN" altLang="en-US" sz="2400" b="0" dirty="0">
                  <a:solidFill>
                    <a:srgbClr val="063DE8"/>
                  </a:solidFill>
                  <a:latin typeface="微软雅黑" panose="020B0503020204020204" pitchFamily="34" charset="-122"/>
                  <a:ea typeface="微软雅黑" panose="020B0503020204020204" pitchFamily="34" charset="-122"/>
                </a:rPr>
                <a:t>公理</a:t>
              </a:r>
              <a:r>
                <a:rPr lang="en-US" altLang="zh-CN" sz="2400" b="0" dirty="0">
                  <a:solidFill>
                    <a:srgbClr val="063DE8"/>
                  </a:solidFill>
                  <a:latin typeface="微软雅黑" panose="020B0503020204020204" pitchFamily="34" charset="-122"/>
                  <a:ea typeface="微软雅黑" panose="020B0503020204020204" pitchFamily="34" charset="-122"/>
                </a:rPr>
                <a:t>4</a:t>
              </a:r>
              <a:endParaRPr lang="zh-CN" altLang="en-US" sz="2400" b="0" dirty="0">
                <a:solidFill>
                  <a:srgbClr val="063DE8"/>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127749" y="5868900"/>
            <a:ext cx="9220921" cy="584437"/>
            <a:chOff x="1194740" y="5868899"/>
            <a:chExt cx="6840760" cy="584437"/>
          </a:xfrm>
        </p:grpSpPr>
        <p:sp>
          <p:nvSpPr>
            <p:cNvPr id="13" name="矩形 12"/>
            <p:cNvSpPr/>
            <p:nvPr/>
          </p:nvSpPr>
          <p:spPr bwMode="auto">
            <a:xfrm>
              <a:off x="1194740" y="5877272"/>
              <a:ext cx="6840760" cy="576064"/>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pSp>
          <p:nvGrpSpPr>
            <p:cNvPr id="19" name="组合 18"/>
            <p:cNvGrpSpPr/>
            <p:nvPr/>
          </p:nvGrpSpPr>
          <p:grpSpPr>
            <a:xfrm>
              <a:off x="1475656" y="5868899"/>
              <a:ext cx="4847263" cy="465573"/>
              <a:chOff x="1331813" y="3448505"/>
              <a:chExt cx="4847263" cy="465573"/>
            </a:xfrm>
          </p:grpSpPr>
          <p:graphicFrame>
            <p:nvGraphicFramePr>
              <p:cNvPr id="20" name="Object 103"/>
              <p:cNvGraphicFramePr>
                <a:graphicFrameLocks noChangeAspect="1"/>
              </p:cNvGraphicFramePr>
              <p:nvPr/>
            </p:nvGraphicFramePr>
            <p:xfrm>
              <a:off x="2483941" y="3448505"/>
              <a:ext cx="3695135" cy="427363"/>
            </p:xfrm>
            <a:graphic>
              <a:graphicData uri="http://schemas.openxmlformats.org/presentationml/2006/ole">
                <mc:AlternateContent xmlns:mc="http://schemas.openxmlformats.org/markup-compatibility/2006">
                  <mc:Choice xmlns:v="urn:schemas-microsoft-com:vml" Requires="v">
                    <p:oleObj spid="_x0000_s7" name="Equation" r:id="rId5" imgW="2019300" imgH="215900" progId="Equation.3">
                      <p:embed/>
                    </p:oleObj>
                  </mc:Choice>
                  <mc:Fallback>
                    <p:oleObj name="Equation" r:id="rId5" imgW="2019300" imgH="215900" progId="Equation.3">
                      <p:embed/>
                      <p:pic>
                        <p:nvPicPr>
                          <p:cNvPr id="0" name="图片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941" y="3448505"/>
                            <a:ext cx="3695135" cy="427363"/>
                          </a:xfrm>
                          <a:prstGeom prst="rect">
                            <a:avLst/>
                          </a:prstGeom>
                          <a:noFill/>
                          <a:ln w="9525">
                            <a:noFill/>
                            <a:miter lim="800000"/>
                            <a:headEnd/>
                            <a:tailEnd/>
                          </a:ln>
                        </p:spPr>
                      </p:pic>
                    </p:oleObj>
                  </mc:Fallback>
                </mc:AlternateContent>
              </a:graphicData>
            </a:graphic>
          </p:graphicFrame>
          <p:sp>
            <p:nvSpPr>
              <p:cNvPr id="21" name="Text Box 104"/>
              <p:cNvSpPr txBox="1">
                <a:spLocks noChangeArrowheads="1"/>
              </p:cNvSpPr>
              <p:nvPr/>
            </p:nvSpPr>
            <p:spPr bwMode="auto">
              <a:xfrm>
                <a:off x="1331813" y="3456878"/>
                <a:ext cx="1008112" cy="457200"/>
              </a:xfrm>
              <a:prstGeom prst="rect">
                <a:avLst/>
              </a:prstGeom>
              <a:noFill/>
              <a:ln w="9525">
                <a:noFill/>
                <a:miter lim="800000"/>
              </a:ln>
            </p:spPr>
            <p:txBody>
              <a:bodyPr wrap="square">
                <a:spAutoFit/>
              </a:bodyPr>
              <a:lstStyle/>
              <a:p>
                <a:pPr eaLnBrk="1" hangingPunct="1">
                  <a:lnSpc>
                    <a:spcPct val="100000"/>
                  </a:lnSpc>
                  <a:spcBef>
                    <a:spcPct val="50000"/>
                  </a:spcBef>
                  <a:buClr>
                    <a:srgbClr val="FC0128"/>
                  </a:buClr>
                  <a:buSzTx/>
                  <a:buFontTx/>
                  <a:buNone/>
                </a:pPr>
                <a:r>
                  <a:rPr kumimoji="1" lang="zh-CN" altLang="en-US" sz="2400" dirty="0">
                    <a:solidFill>
                      <a:srgbClr val="FF0000"/>
                    </a:solidFill>
                    <a:latin typeface="微软雅黑" panose="020B0503020204020204" pitchFamily="34" charset="-122"/>
                    <a:ea typeface="微软雅黑" panose="020B0503020204020204" pitchFamily="34" charset="-122"/>
                  </a:rPr>
                  <a:t>推论</a:t>
                </a:r>
                <a:r>
                  <a:rPr kumimoji="1" lang="zh-CN" altLang="en-US" sz="2400" dirty="0">
                    <a:solidFill>
                      <a:srgbClr val="000000"/>
                    </a:solidFill>
                    <a:latin typeface="Arial" panose="020B0604020202020204" pitchFamily="34" charset="0"/>
                  </a:rPr>
                  <a:t>：</a:t>
                </a:r>
                <a:endParaRPr kumimoji="1" lang="zh-CN" altLang="en-US" sz="2400" dirty="0">
                  <a:solidFill>
                    <a:srgbClr val="000000"/>
                  </a:solidFill>
                  <a:latin typeface="Arial" panose="020B0604020202020204" pitchFamily="34" charset="0"/>
                </a:endParaRPr>
              </a:p>
            </p:txBody>
          </p:sp>
        </p:grpSp>
      </p:grpSp>
      <p:sp>
        <p:nvSpPr>
          <p:cNvPr id="18" name="Rectangle 112"/>
          <p:cNvSpPr>
            <a:spLocks noChangeArrowheads="1"/>
          </p:cNvSpPr>
          <p:nvPr/>
        </p:nvSpPr>
        <p:spPr bwMode="auto">
          <a:xfrm>
            <a:off x="3525520" y="845653"/>
            <a:ext cx="8691160" cy="648072"/>
          </a:xfrm>
          <a:prstGeom prst="rect">
            <a:avLst/>
          </a:prstGeom>
          <a:solidFill>
            <a:srgbClr val="FFFFCC"/>
          </a:solidFill>
          <a:ln w="9525">
            <a:noFill/>
            <a:miter lim="800000"/>
          </a:ln>
          <a:effectLst>
            <a:prstShdw prst="shdw13" dist="53882" dir="13500000">
              <a:schemeClr val="bg2">
                <a:alpha val="50000"/>
              </a:schemeClr>
            </a:prstShdw>
          </a:effectLst>
        </p:spPr>
        <p:txBody>
          <a:bodyPr/>
          <a:lstStyle/>
          <a:p>
            <a:pPr eaLnBrk="1" hangingPunct="1">
              <a:lnSpc>
                <a:spcPct val="100000"/>
              </a:lnSpc>
              <a:spcBef>
                <a:spcPct val="0"/>
              </a:spcBef>
              <a:buClr>
                <a:srgbClr val="063DE8"/>
              </a:buClr>
              <a:buSzPct val="110000"/>
              <a:buFontTx/>
              <a:buNone/>
            </a:pPr>
            <a:r>
              <a:rPr kumimoji="1" lang="zh-CN" altLang="en-US" sz="2000" dirty="0">
                <a:solidFill>
                  <a:srgbClr val="000000"/>
                </a:solidFill>
                <a:latin typeface="宋体" panose="02010600030101010101" pitchFamily="2" charset="-122"/>
              </a:rPr>
              <a:t>若两个乘积项中的部分因子恰好互补，而这两个乘积项中的其余因子都是第三乘积项的部分因子，则这个第三乘积项是多余的。</a:t>
            </a:r>
            <a:endParaRPr kumimoji="1" lang="en-US" altLang="zh-CN" sz="2000"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6"/>
          <p:cNvGrpSpPr/>
          <p:nvPr/>
        </p:nvGrpSpPr>
        <p:grpSpPr bwMode="auto">
          <a:xfrm>
            <a:off x="1784350" y="1828800"/>
            <a:ext cx="8153400" cy="522288"/>
            <a:chOff x="336" y="2709"/>
            <a:chExt cx="5136" cy="329"/>
          </a:xfrm>
        </p:grpSpPr>
        <p:sp>
          <p:nvSpPr>
            <p:cNvPr id="19471" name="Text Box 47"/>
            <p:cNvSpPr txBox="1">
              <a:spLocks noChangeArrowheads="1"/>
            </p:cNvSpPr>
            <p:nvPr/>
          </p:nvSpPr>
          <p:spPr bwMode="auto">
            <a:xfrm>
              <a:off x="336" y="2750"/>
              <a:ext cx="5136" cy="288"/>
            </a:xfrm>
            <a:prstGeom prst="rect">
              <a:avLst/>
            </a:prstGeom>
            <a:noFill/>
            <a:ln w="9525">
              <a:noFill/>
              <a:miter lim="800000"/>
            </a:ln>
          </p:spPr>
          <p:txBody>
            <a:bodyPr>
              <a:spAutoFit/>
            </a:bodyPr>
            <a:lstStyle/>
            <a:p>
              <a:pPr eaLnBrk="1" hangingPunct="1">
                <a:lnSpc>
                  <a:spcPct val="100000"/>
                </a:lnSpc>
                <a:spcBef>
                  <a:spcPct val="50000"/>
                </a:spcBef>
                <a:buClr>
                  <a:srgbClr val="FC0128"/>
                </a:buClr>
                <a:buSzTx/>
                <a:buFontTx/>
                <a:buNone/>
              </a:pPr>
              <a:r>
                <a:rPr kumimoji="1" lang="zh-CN" altLang="en-US" sz="2400" dirty="0">
                  <a:solidFill>
                    <a:srgbClr val="000000"/>
                  </a:solidFill>
                  <a:latin typeface="Arial" panose="020B0604020202020204" pitchFamily="34" charset="0"/>
                </a:rPr>
                <a:t>                                                         </a:t>
              </a:r>
              <a:endParaRPr kumimoji="1" lang="zh-CN" altLang="en-US" sz="2400" dirty="0">
                <a:solidFill>
                  <a:srgbClr val="000000"/>
                </a:solidFill>
                <a:latin typeface="Arial" panose="020B0604020202020204" pitchFamily="34" charset="0"/>
              </a:endParaRPr>
            </a:p>
          </p:txBody>
        </p:sp>
        <p:graphicFrame>
          <p:nvGraphicFramePr>
            <p:cNvPr id="19460" name="Object 48"/>
            <p:cNvGraphicFramePr>
              <a:graphicFrameLocks noChangeAspect="1"/>
            </p:cNvGraphicFramePr>
            <p:nvPr/>
          </p:nvGraphicFramePr>
          <p:xfrm>
            <a:off x="1973" y="2709"/>
            <a:ext cx="1411" cy="293"/>
          </p:xfrm>
          <a:graphic>
            <a:graphicData uri="http://schemas.openxmlformats.org/presentationml/2006/ole">
              <mc:AlternateContent xmlns:mc="http://schemas.openxmlformats.org/markup-compatibility/2006">
                <mc:Choice xmlns:v="urn:schemas-microsoft-com:vml" Requires="v">
                  <p:oleObj spid="_x0000_s3" name="Equation" r:id="rId1" imgW="977265" imgH="203200" progId="Equation.3">
                    <p:embed/>
                  </p:oleObj>
                </mc:Choice>
                <mc:Fallback>
                  <p:oleObj name="Equation" r:id="rId1" imgW="977265" imgH="203200" progId="Equation.3">
                    <p:embed/>
                    <p:pic>
                      <p:nvPicPr>
                        <p:cNvPr id="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 y="2709"/>
                          <a:ext cx="1411" cy="293"/>
                        </a:xfrm>
                        <a:prstGeom prst="rect">
                          <a:avLst/>
                        </a:prstGeom>
                        <a:noFill/>
                        <a:ln w="9525">
                          <a:solidFill>
                            <a:srgbClr val="CC6600"/>
                          </a:solidFill>
                          <a:miter lim="800000"/>
                          <a:headEnd/>
                          <a:tailEnd/>
                        </a:ln>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4" name="Group 91"/>
          <p:cNvGrpSpPr/>
          <p:nvPr/>
        </p:nvGrpSpPr>
        <p:grpSpPr bwMode="auto">
          <a:xfrm>
            <a:off x="2190752" y="2608268"/>
            <a:ext cx="7308325" cy="990601"/>
            <a:chOff x="918" y="3017"/>
            <a:chExt cx="4141" cy="624"/>
          </a:xfrm>
        </p:grpSpPr>
        <p:sp>
          <p:nvSpPr>
            <p:cNvPr id="19470" name="Text Box 50"/>
            <p:cNvSpPr txBox="1">
              <a:spLocks noChangeArrowheads="1"/>
            </p:cNvSpPr>
            <p:nvPr/>
          </p:nvSpPr>
          <p:spPr bwMode="auto">
            <a:xfrm>
              <a:off x="918" y="3017"/>
              <a:ext cx="1349" cy="291"/>
            </a:xfrm>
            <a:prstGeom prst="rect">
              <a:avLst/>
            </a:prstGeom>
            <a:noFill/>
            <a:ln w="9525">
              <a:noFill/>
              <a:miter lim="800000"/>
            </a:ln>
          </p:spPr>
          <p:txBody>
            <a:bodyPr wrap="square">
              <a:spAutoFit/>
            </a:bodyPr>
            <a:lstStyle/>
            <a:p>
              <a:pPr eaLnBrk="1" hangingPunct="1">
                <a:lnSpc>
                  <a:spcPct val="100000"/>
                </a:lnSpc>
                <a:spcBef>
                  <a:spcPct val="50000"/>
                </a:spcBef>
                <a:buClrTx/>
                <a:buSzTx/>
                <a:buFontTx/>
                <a:buNone/>
              </a:pPr>
              <a:r>
                <a:rPr kumimoji="1" lang="zh-CN" altLang="en-US" sz="2400" dirty="0">
                  <a:solidFill>
                    <a:srgbClr val="000000"/>
                  </a:solidFill>
                  <a:latin typeface="Arial" panose="020B0604020202020204" pitchFamily="34" charset="0"/>
                </a:rPr>
                <a:t>证：</a:t>
              </a:r>
              <a:r>
                <a:rPr lang="zh-CN" altLang="en-US" sz="2400" dirty="0">
                  <a:solidFill>
                    <a:srgbClr val="000000"/>
                  </a:solidFill>
                </a:rPr>
                <a:t>根据分配律</a:t>
              </a:r>
              <a:endParaRPr kumimoji="1" lang="zh-CN" altLang="en-US" sz="2400" dirty="0">
                <a:solidFill>
                  <a:srgbClr val="000000"/>
                </a:solidFill>
                <a:latin typeface="Arial" panose="020B0604020202020204" pitchFamily="34" charset="0"/>
              </a:endParaRPr>
            </a:p>
          </p:txBody>
        </p:sp>
        <p:graphicFrame>
          <p:nvGraphicFramePr>
            <p:cNvPr id="19459" name="Object 51"/>
            <p:cNvGraphicFramePr>
              <a:graphicFrameLocks noChangeAspect="1"/>
            </p:cNvGraphicFramePr>
            <p:nvPr/>
          </p:nvGraphicFramePr>
          <p:xfrm>
            <a:off x="1309" y="3293"/>
            <a:ext cx="3750" cy="348"/>
          </p:xfrm>
          <a:graphic>
            <a:graphicData uri="http://schemas.openxmlformats.org/presentationml/2006/ole">
              <mc:AlternateContent xmlns:mc="http://schemas.openxmlformats.org/markup-compatibility/2006">
                <mc:Choice xmlns:v="urn:schemas-microsoft-com:vml" Requires="v">
                  <p:oleObj spid="_x0000_s5" name="Equation" r:id="rId3" imgW="2730500" imgH="241300" progId="Equation.3">
                    <p:embed/>
                  </p:oleObj>
                </mc:Choice>
                <mc:Fallback>
                  <p:oleObj name="Equation" r:id="rId3" imgW="2730500" imgH="241300" progId="Equation.3">
                    <p:embed/>
                    <p:pic>
                      <p:nvPicPr>
                        <p:cNvPr id="0"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 y="3293"/>
                          <a:ext cx="3750" cy="34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6" name="Group 52"/>
          <p:cNvGrpSpPr/>
          <p:nvPr/>
        </p:nvGrpSpPr>
        <p:grpSpPr bwMode="auto">
          <a:xfrm>
            <a:off x="2892425" y="3590925"/>
            <a:ext cx="6642100" cy="552450"/>
            <a:chOff x="1586" y="3490"/>
            <a:chExt cx="4184" cy="348"/>
          </a:xfrm>
        </p:grpSpPr>
        <p:sp>
          <p:nvSpPr>
            <p:cNvPr id="19469" name="Text Box 53"/>
            <p:cNvSpPr txBox="1">
              <a:spLocks noChangeArrowheads="1"/>
            </p:cNvSpPr>
            <p:nvPr/>
          </p:nvSpPr>
          <p:spPr bwMode="auto">
            <a:xfrm>
              <a:off x="1586" y="3537"/>
              <a:ext cx="4184" cy="288"/>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400" dirty="0">
                  <a:solidFill>
                    <a:srgbClr val="000000"/>
                  </a:solidFill>
                  <a:latin typeface="Arial" panose="020B0604020202020204" pitchFamily="34" charset="0"/>
                </a:rPr>
                <a:t>对偶式：</a:t>
              </a:r>
              <a:endParaRPr kumimoji="1" lang="zh-CN" altLang="en-US" sz="2400" dirty="0">
                <a:solidFill>
                  <a:srgbClr val="000000"/>
                </a:solidFill>
                <a:latin typeface="Arial" panose="020B0604020202020204" pitchFamily="34" charset="0"/>
              </a:endParaRPr>
            </a:p>
          </p:txBody>
        </p:sp>
        <p:graphicFrame>
          <p:nvGraphicFramePr>
            <p:cNvPr id="19458" name="Object 54"/>
            <p:cNvGraphicFramePr>
              <a:graphicFrameLocks noChangeAspect="1"/>
            </p:cNvGraphicFramePr>
            <p:nvPr/>
          </p:nvGraphicFramePr>
          <p:xfrm>
            <a:off x="2294" y="3490"/>
            <a:ext cx="1594" cy="348"/>
          </p:xfrm>
          <a:graphic>
            <a:graphicData uri="http://schemas.openxmlformats.org/presentationml/2006/ole">
              <mc:AlternateContent xmlns:mc="http://schemas.openxmlformats.org/markup-compatibility/2006">
                <mc:Choice xmlns:v="urn:schemas-microsoft-com:vml" Requires="v">
                  <p:oleObj spid="_x0000_s7" name="Equation" r:id="rId5" imgW="1104900" imgH="241300" progId="Equation.3">
                    <p:embed/>
                  </p:oleObj>
                </mc:Choice>
                <mc:Fallback>
                  <p:oleObj name="Equation" r:id="rId5" imgW="1104900" imgH="241300" progId="Equation.3">
                    <p:embed/>
                    <p:pic>
                      <p:nvPicPr>
                        <p:cNvPr id="0" name="图片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4" y="3490"/>
                          <a:ext cx="1594" cy="34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sp>
        <p:nvSpPr>
          <p:cNvPr id="130143" name="Rectangle 95"/>
          <p:cNvSpPr>
            <a:spLocks noChangeArrowheads="1"/>
          </p:cNvSpPr>
          <p:nvPr/>
        </p:nvSpPr>
        <p:spPr bwMode="auto">
          <a:xfrm>
            <a:off x="2135560" y="4437112"/>
            <a:ext cx="7772400" cy="908050"/>
          </a:xfrm>
          <a:prstGeom prst="rect">
            <a:avLst/>
          </a:prstGeom>
          <a:solidFill>
            <a:srgbClr val="FFFFCC"/>
          </a:solidFill>
          <a:ln w="9525">
            <a:noFill/>
            <a:miter lim="800000"/>
          </a:ln>
          <a:effectLst>
            <a:prstShdw prst="shdw13" dist="53882" dir="13500000">
              <a:schemeClr val="bg2">
                <a:alpha val="50000"/>
              </a:schemeClr>
            </a:prstShdw>
          </a:effectLst>
        </p:spPr>
        <p:txBody>
          <a:bodyPr/>
          <a:lstStyle/>
          <a:p>
            <a:pPr marL="342900" indent="-342900" eaLnBrk="1" hangingPunct="1">
              <a:lnSpc>
                <a:spcPct val="100000"/>
              </a:lnSpc>
              <a:spcBef>
                <a:spcPct val="0"/>
              </a:spcBef>
              <a:buClr>
                <a:srgbClr val="063DE8"/>
              </a:buClr>
              <a:buSzPct val="110000"/>
            </a:pPr>
            <a:r>
              <a:rPr kumimoji="1" lang="zh-CN" altLang="en-US" sz="2200">
                <a:solidFill>
                  <a:srgbClr val="000000"/>
                </a:solidFill>
                <a:latin typeface="楷体_GB2312" pitchFamily="49" charset="-122"/>
                <a:ea typeface="楷体_GB2312" pitchFamily="49" charset="-122"/>
              </a:rPr>
              <a:t>结论：若两个乘积项中有一个乘积项的部分因子恰好是另一个乘积项的补，则该乘积项中的这部分因子是多余的。</a:t>
            </a:r>
            <a:endParaRPr kumimoji="1" lang="en-US" altLang="zh-CN" sz="2200">
              <a:solidFill>
                <a:srgbClr val="000000"/>
              </a:solidFill>
              <a:latin typeface="楷体_GB2312" pitchFamily="49" charset="-122"/>
              <a:ea typeface="楷体_GB2312" pitchFamily="49" charset="-122"/>
            </a:endParaRPr>
          </a:p>
        </p:txBody>
      </p:sp>
      <p:sp>
        <p:nvSpPr>
          <p:cNvPr id="130147" name="Oval 99"/>
          <p:cNvSpPr>
            <a:spLocks noChangeArrowheads="1"/>
          </p:cNvSpPr>
          <p:nvPr/>
        </p:nvSpPr>
        <p:spPr bwMode="auto">
          <a:xfrm>
            <a:off x="4913313" y="1839913"/>
            <a:ext cx="342900" cy="463550"/>
          </a:xfrm>
          <a:prstGeom prst="ellipse">
            <a:avLst/>
          </a:prstGeom>
          <a:noFill/>
          <a:ln w="9525" algn="ctr">
            <a:solidFill>
              <a:srgbClr val="FF0000"/>
            </a:solidFill>
            <a:round/>
          </a:ln>
        </p:spPr>
        <p:txBody>
          <a:bodyPr wrap="none" anchor="ctr"/>
          <a:lstStyle/>
          <a:p>
            <a:pPr eaLnBrk="1" hangingPunct="1">
              <a:lnSpc>
                <a:spcPct val="100000"/>
              </a:lnSpc>
              <a:spcBef>
                <a:spcPct val="0"/>
              </a:spcBef>
              <a:buClrTx/>
              <a:buSzTx/>
              <a:buFontTx/>
              <a:buNone/>
            </a:pPr>
            <a:endParaRPr lang="zh-CN" altLang="en-US" sz="2400">
              <a:solidFill>
                <a:srgbClr val="000000"/>
              </a:solidFill>
            </a:endParaRPr>
          </a:p>
        </p:txBody>
      </p:sp>
      <p:sp>
        <p:nvSpPr>
          <p:cNvPr id="16" name="AutoShape 86"/>
          <p:cNvSpPr>
            <a:spLocks noChangeArrowheads="1"/>
          </p:cNvSpPr>
          <p:nvPr/>
        </p:nvSpPr>
        <p:spPr bwMode="auto">
          <a:xfrm>
            <a:off x="5105400" y="1143001"/>
            <a:ext cx="857250" cy="487363"/>
          </a:xfrm>
          <a:prstGeom prst="wedgeRoundRectCallout">
            <a:avLst>
              <a:gd name="adj1" fmla="val -48241"/>
              <a:gd name="adj2" fmla="val 91472"/>
              <a:gd name="adj3" fmla="val 16667"/>
            </a:avLst>
          </a:prstGeom>
          <a:solidFill>
            <a:srgbClr val="FFFF99"/>
          </a:solidFill>
          <a:ln w="9525">
            <a:solidFill>
              <a:srgbClr val="FF6600"/>
            </a:solidFill>
            <a:miter lim="800000"/>
          </a:ln>
        </p:spPr>
        <p:txBody>
          <a:bodyPr anchor="b"/>
          <a:lstStyle/>
          <a:p>
            <a:pPr eaLnBrk="1" hangingPunct="1">
              <a:lnSpc>
                <a:spcPct val="100000"/>
              </a:lnSpc>
              <a:spcBef>
                <a:spcPct val="0"/>
              </a:spcBef>
              <a:buClrTx/>
              <a:buSzTx/>
              <a:buFontTx/>
              <a:buNone/>
            </a:pPr>
            <a:r>
              <a:rPr lang="zh-CN" altLang="en-US" sz="2000" dirty="0">
                <a:solidFill>
                  <a:srgbClr val="000000"/>
                </a:solidFill>
                <a:latin typeface="楷体_GB2312" pitchFamily="49" charset="-122"/>
                <a:ea typeface="楷体_GB2312" pitchFamily="49" charset="-122"/>
              </a:rPr>
              <a:t>多余</a:t>
            </a:r>
            <a:endParaRPr lang="zh-CN" altLang="en-US" sz="2000" dirty="0">
              <a:solidFill>
                <a:srgbClr val="000000"/>
              </a:solidFill>
              <a:latin typeface="楷体_GB2312" pitchFamily="49" charset="-122"/>
              <a:ea typeface="楷体_GB2312" pitchFamily="49" charset="-122"/>
            </a:endParaRPr>
          </a:p>
        </p:txBody>
      </p:sp>
      <p:grpSp>
        <p:nvGrpSpPr>
          <p:cNvPr id="17" name="Group 25"/>
          <p:cNvGrpSpPr/>
          <p:nvPr/>
        </p:nvGrpSpPr>
        <p:grpSpPr bwMode="auto">
          <a:xfrm>
            <a:off x="2190752" y="5654551"/>
            <a:ext cx="6848475" cy="854075"/>
            <a:chOff x="657" y="3249"/>
            <a:chExt cx="4314" cy="538"/>
          </a:xfrm>
        </p:grpSpPr>
        <p:graphicFrame>
          <p:nvGraphicFramePr>
            <p:cNvPr id="18" name="Object 26"/>
            <p:cNvGraphicFramePr>
              <a:graphicFrameLocks noChangeAspect="1"/>
            </p:cNvGraphicFramePr>
            <p:nvPr/>
          </p:nvGraphicFramePr>
          <p:xfrm>
            <a:off x="1545" y="3297"/>
            <a:ext cx="2197" cy="202"/>
          </p:xfrm>
          <a:graphic>
            <a:graphicData uri="http://schemas.openxmlformats.org/presentationml/2006/ole">
              <mc:AlternateContent xmlns:mc="http://schemas.openxmlformats.org/markup-compatibility/2006">
                <mc:Choice xmlns:v="urn:schemas-microsoft-com:vml" Requires="v">
                  <p:oleObj spid="_x0000_s8" name="Equation" r:id="rId7" imgW="1307465" imgH="203200" progId="Equation.3">
                    <p:embed/>
                  </p:oleObj>
                </mc:Choice>
                <mc:Fallback>
                  <p:oleObj name="Equation" r:id="rId7" imgW="1307465" imgH="203200" progId="Equation.3">
                    <p:embed/>
                    <p:pic>
                      <p:nvPicPr>
                        <p:cNvPr id="0" name="图片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5" y="3297"/>
                          <a:ext cx="2197" cy="202"/>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aphicFrame>
          <p:nvGraphicFramePr>
            <p:cNvPr id="19" name="Object 27"/>
            <p:cNvGraphicFramePr>
              <a:graphicFrameLocks noChangeAspect="1"/>
            </p:cNvGraphicFramePr>
            <p:nvPr/>
          </p:nvGraphicFramePr>
          <p:xfrm>
            <a:off x="1545" y="3572"/>
            <a:ext cx="2582" cy="202"/>
          </p:xfrm>
          <a:graphic>
            <a:graphicData uri="http://schemas.openxmlformats.org/presentationml/2006/ole">
              <mc:AlternateContent xmlns:mc="http://schemas.openxmlformats.org/markup-compatibility/2006">
                <mc:Choice xmlns:v="urn:schemas-microsoft-com:vml" Requires="v">
                  <p:oleObj spid="_x0000_s9" name="Equation" r:id="rId9" imgW="1536065" imgH="203200" progId="Equation.3">
                    <p:embed/>
                  </p:oleObj>
                </mc:Choice>
                <mc:Fallback>
                  <p:oleObj name="Equation" r:id="rId9" imgW="1536065" imgH="203200" progId="Equation.3">
                    <p:embed/>
                    <p:pic>
                      <p:nvPicPr>
                        <p:cNvPr id="0" name="图片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5" y="3572"/>
                          <a:ext cx="2582" cy="202"/>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20" name="Text Box 28"/>
            <p:cNvSpPr txBox="1">
              <a:spLocks noChangeArrowheads="1"/>
            </p:cNvSpPr>
            <p:nvPr/>
          </p:nvSpPr>
          <p:spPr bwMode="auto">
            <a:xfrm>
              <a:off x="4354" y="3287"/>
              <a:ext cx="590" cy="250"/>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a:solidFill>
                    <a:srgbClr val="FC0128"/>
                  </a:solidFill>
                  <a:latin typeface="Arial" panose="020B0604020202020204" pitchFamily="34" charset="0"/>
                </a:rPr>
                <a:t>（</a:t>
              </a:r>
              <a:r>
                <a:rPr kumimoji="1" lang="en-US" altLang="zh-CN" sz="2000">
                  <a:solidFill>
                    <a:srgbClr val="FC0128"/>
                  </a:solidFill>
                  <a:latin typeface="Arial" panose="020B0604020202020204" pitchFamily="34" charset="0"/>
                </a:rPr>
                <a:t>5</a:t>
              </a:r>
              <a:r>
                <a:rPr kumimoji="1" lang="zh-CN" altLang="en-US" sz="2000">
                  <a:solidFill>
                    <a:srgbClr val="FC0128"/>
                  </a:solidFill>
                  <a:latin typeface="Arial" panose="020B0604020202020204" pitchFamily="34" charset="0"/>
                </a:rPr>
                <a:t>）</a:t>
              </a:r>
              <a:endParaRPr kumimoji="1" lang="zh-CN" altLang="en-US" sz="2000">
                <a:solidFill>
                  <a:srgbClr val="FC0128"/>
                </a:solidFill>
                <a:latin typeface="Arial" panose="020B0604020202020204" pitchFamily="34" charset="0"/>
              </a:endParaRPr>
            </a:p>
          </p:txBody>
        </p:sp>
        <p:sp>
          <p:nvSpPr>
            <p:cNvPr id="21" name="Text Box 29"/>
            <p:cNvSpPr txBox="1">
              <a:spLocks noChangeArrowheads="1"/>
            </p:cNvSpPr>
            <p:nvPr/>
          </p:nvSpPr>
          <p:spPr bwMode="auto">
            <a:xfrm>
              <a:off x="4332" y="3537"/>
              <a:ext cx="639" cy="250"/>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a:solidFill>
                    <a:srgbClr val="FC0128"/>
                  </a:solidFill>
                  <a:latin typeface="Arial" panose="020B0604020202020204" pitchFamily="34" charset="0"/>
                </a:rPr>
                <a:t>（</a:t>
              </a:r>
              <a:r>
                <a:rPr kumimoji="1" lang="en-US" altLang="zh-CN" sz="2000">
                  <a:solidFill>
                    <a:srgbClr val="FC0128"/>
                  </a:solidFill>
                  <a:latin typeface="Arial" panose="020B0604020202020204" pitchFamily="34" charset="0"/>
                </a:rPr>
                <a:t>5</a:t>
              </a:r>
              <a:r>
                <a:rPr kumimoji="1" lang="en-US" altLang="zh-CN" sz="2000">
                  <a:solidFill>
                    <a:srgbClr val="FC0128"/>
                  </a:solidFill>
                  <a:latin typeface="Times New Roman" panose="02020603050405020304" pitchFamily="18" charset="0"/>
                </a:rPr>
                <a:t>’</a:t>
              </a:r>
              <a:r>
                <a:rPr kumimoji="1" lang="zh-CN" altLang="en-US" sz="2000">
                  <a:solidFill>
                    <a:srgbClr val="FC0128"/>
                  </a:solidFill>
                  <a:latin typeface="Arial" panose="020B0604020202020204" pitchFamily="34" charset="0"/>
                </a:rPr>
                <a:t>）</a:t>
              </a:r>
              <a:endParaRPr kumimoji="1" lang="zh-CN" altLang="en-US" sz="2000">
                <a:solidFill>
                  <a:srgbClr val="FC0128"/>
                </a:solidFill>
                <a:latin typeface="Arial" panose="020B0604020202020204" pitchFamily="34" charset="0"/>
              </a:endParaRPr>
            </a:p>
          </p:txBody>
        </p:sp>
        <p:sp>
          <p:nvSpPr>
            <p:cNvPr id="22" name="Text Box 30"/>
            <p:cNvSpPr txBox="1">
              <a:spLocks noChangeArrowheads="1"/>
            </p:cNvSpPr>
            <p:nvPr/>
          </p:nvSpPr>
          <p:spPr bwMode="auto">
            <a:xfrm>
              <a:off x="657" y="3249"/>
              <a:ext cx="906" cy="250"/>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dirty="0">
                  <a:solidFill>
                    <a:srgbClr val="CC3300"/>
                  </a:solidFill>
                </a:rPr>
                <a:t>分配律</a:t>
              </a:r>
              <a:r>
                <a:rPr kumimoji="1" lang="zh-CN" altLang="en-US" sz="2000" dirty="0">
                  <a:solidFill>
                    <a:srgbClr val="000000"/>
                  </a:solidFill>
                  <a:latin typeface="Arial" panose="020B0604020202020204" pitchFamily="34" charset="0"/>
                </a:rPr>
                <a:t>：</a:t>
              </a:r>
              <a:endParaRPr kumimoji="1" lang="zh-CN" altLang="en-US" sz="2000" dirty="0">
                <a:solidFill>
                  <a:srgbClr val="000000"/>
                </a:solidFill>
                <a:latin typeface="Arial" panose="020B0604020202020204" pitchFamily="34" charset="0"/>
              </a:endParaRPr>
            </a:p>
          </p:txBody>
        </p:sp>
      </p:grpSp>
      <p:sp>
        <p:nvSpPr>
          <p:cNvPr id="23" name="标题 1"/>
          <p:cNvSpPr txBox="1"/>
          <p:nvPr/>
        </p:nvSpPr>
        <p:spPr bwMode="auto">
          <a:xfrm>
            <a:off x="612000" y="252000"/>
            <a:ext cx="5257800" cy="372603"/>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a:buClrTx/>
              <a:buSzTx/>
              <a:buFontTx/>
              <a:buNone/>
            </a:pPr>
            <a:r>
              <a:rPr lang="zh-CN" altLang="en-US" kern="0">
                <a:solidFill>
                  <a:srgbClr val="FC0128"/>
                </a:solidFill>
                <a:latin typeface="+mj-ea"/>
              </a:rPr>
              <a:t>逻辑代数基本定理</a:t>
            </a:r>
            <a:endParaRPr lang="zh-CN" altLang="en-US" kern="0" dirty="0"/>
          </a:p>
        </p:txBody>
      </p:sp>
      <p:sp>
        <p:nvSpPr>
          <p:cNvPr id="24" name="文本占位符 2"/>
          <p:cNvSpPr txBox="1"/>
          <p:nvPr/>
        </p:nvSpPr>
        <p:spPr bwMode="auto">
          <a:xfrm>
            <a:off x="612000" y="900000"/>
            <a:ext cx="7990656" cy="559127"/>
          </a:xfrm>
          <a:prstGeom prst="rect">
            <a:avLst/>
          </a:prstGeom>
          <a:noFill/>
          <a:ln w="12700">
            <a:noFill/>
            <a:miter lim="800000"/>
          </a:ln>
        </p:spPr>
        <p:txBody>
          <a:bodyPr vert="horz" wrap="square" lIns="63500" tIns="25400" rIns="63500" bIns="25400" numCol="1" anchor="t" anchorCtr="0" compatLnSpc="1">
            <a:spAutoFit/>
          </a:bodyPr>
          <a:lstStyle>
            <a:lvl1pPr marL="284480" indent="-284480" algn="l" rtl="0" eaLnBrk="0" fontAlgn="base" hangingPunct="0">
              <a:lnSpc>
                <a:spcPct val="125000"/>
              </a:lnSpc>
              <a:spcBef>
                <a:spcPts val="0"/>
              </a:spcBef>
              <a:spcAft>
                <a:spcPct val="0"/>
              </a:spcAft>
              <a:buClr>
                <a:srgbClr val="FF0000"/>
              </a:buClr>
              <a:buSzPct val="100000"/>
              <a:buFont typeface="Wingdings" panose="05000000000000000000" pitchFamily="2" charset="2"/>
              <a:buChar char="v"/>
              <a:defRPr sz="2200" b="1">
                <a:solidFill>
                  <a:schemeClr val="tx1"/>
                </a:solidFill>
                <a:latin typeface="微软雅黑" panose="020B0503020204020204" pitchFamily="34" charset="-122"/>
                <a:ea typeface="微软雅黑" panose="020B0503020204020204" pitchFamily="34" charset="-122"/>
                <a:cs typeface="+mn-cs"/>
              </a:defRPr>
            </a:lvl1pPr>
            <a:lvl2pPr marL="668655" indent="-193675" algn="l" rtl="0" eaLnBrk="0" fontAlgn="base" hangingPunct="0">
              <a:lnSpc>
                <a:spcPct val="125000"/>
              </a:lnSpc>
              <a:spcBef>
                <a:spcPts val="0"/>
              </a:spcBef>
              <a:spcAft>
                <a:spcPct val="0"/>
              </a:spcAft>
              <a:buClr>
                <a:srgbClr val="001ADC"/>
              </a:buClr>
              <a:buSzPct val="100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2pPr>
            <a:lvl3pPr marL="1050925" indent="-192405" algn="l" rtl="0" eaLnBrk="0" fontAlgn="base" hangingPunct="0">
              <a:lnSpc>
                <a:spcPct val="125000"/>
              </a:lnSpc>
              <a:spcBef>
                <a:spcPts val="0"/>
              </a:spcBef>
              <a:spcAft>
                <a:spcPct val="0"/>
              </a:spcAft>
              <a:buClr>
                <a:srgbClr val="05AD01"/>
              </a:buClr>
              <a:buSzPct val="100000"/>
              <a:buFont typeface="Wingdings" panose="05000000000000000000" pitchFamily="2" charset="2"/>
              <a:buChar char="§"/>
              <a:defRPr b="1">
                <a:solidFill>
                  <a:schemeClr val="tx1"/>
                </a:solidFill>
                <a:latin typeface="微软雅黑" panose="020B0503020204020204" pitchFamily="34" charset="-122"/>
                <a:ea typeface="微软雅黑" panose="020B0503020204020204" pitchFamily="34" charset="-122"/>
              </a:defRPr>
            </a:lvl3pPr>
            <a:lvl4pPr marL="1968500" indent="-342900" algn="l" rtl="0" eaLnBrk="0" fontAlgn="base" hangingPunct="0">
              <a:lnSpc>
                <a:spcPct val="125000"/>
              </a:lnSpc>
              <a:spcBef>
                <a:spcPts val="0"/>
              </a:spcBef>
              <a:spcAft>
                <a:spcPct val="0"/>
              </a:spcAft>
              <a:buChar char="–"/>
              <a:defRPr sz="1800">
                <a:solidFill>
                  <a:schemeClr val="tx1"/>
                </a:solidFill>
                <a:latin typeface="微软雅黑" panose="020B0503020204020204" pitchFamily="34" charset="-122"/>
                <a:ea typeface="微软雅黑" panose="020B0503020204020204" pitchFamily="34" charset="-122"/>
              </a:defRPr>
            </a:lvl4pPr>
            <a:lvl5pPr marL="2501900" indent="-342900" algn="l" rtl="0" eaLnBrk="0" fontAlgn="base" hangingPunct="0">
              <a:lnSpc>
                <a:spcPct val="125000"/>
              </a:lnSpc>
              <a:spcBef>
                <a:spcPts val="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514350">
              <a:lnSpc>
                <a:spcPct val="150000"/>
              </a:lnSpc>
              <a:buFont typeface="+mj-lt"/>
              <a:buAutoNum type="arabicPeriod" startAt="6"/>
            </a:pPr>
            <a:r>
              <a:rPr lang="zh-CN" altLang="en-US" kern="0" dirty="0">
                <a:solidFill>
                  <a:srgbClr val="000000"/>
                </a:solidFill>
              </a:rPr>
              <a:t>定理</a:t>
            </a:r>
            <a:r>
              <a:rPr lang="en-US" altLang="zh-CN" kern="0" dirty="0">
                <a:solidFill>
                  <a:srgbClr val="000000"/>
                </a:solidFill>
              </a:rPr>
              <a:t>6</a:t>
            </a:r>
            <a:r>
              <a:rPr lang="zh-CN" altLang="en-US" kern="0" dirty="0">
                <a:solidFill>
                  <a:srgbClr val="000000"/>
                </a:solidFill>
              </a:rPr>
              <a:t>：吸收律</a:t>
            </a:r>
            <a:r>
              <a:rPr lang="en-US" altLang="zh-CN" kern="0" dirty="0">
                <a:solidFill>
                  <a:srgbClr val="000000"/>
                </a:solidFill>
              </a:rPr>
              <a:t>2</a:t>
            </a:r>
            <a:endParaRPr lang="en-US" altLang="zh-CN" kern="0" dirty="0">
              <a:solidFill>
                <a:srgbClr val="000000"/>
              </a:solidFil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130143"/>
                                        </p:tgtEl>
                                        <p:attrNameLst>
                                          <p:attrName>style.visibility</p:attrName>
                                        </p:attrNameLst>
                                      </p:cBhvr>
                                      <p:to>
                                        <p:strVal val="visible"/>
                                      </p:to>
                                    </p:set>
                                    <p:anim calcmode="lin" valueType="num">
                                      <p:cBhvr>
                                        <p:cTn id="13" dur="1000" fill="hold"/>
                                        <p:tgtEl>
                                          <p:spTgt spid="130143"/>
                                        </p:tgtEl>
                                        <p:attrNameLst>
                                          <p:attrName>ppt_w</p:attrName>
                                        </p:attrNameLst>
                                      </p:cBhvr>
                                      <p:tavLst>
                                        <p:tav tm="0">
                                          <p:val>
                                            <p:strVal val="#ppt_w*0.70"/>
                                          </p:val>
                                        </p:tav>
                                        <p:tav tm="100000">
                                          <p:val>
                                            <p:strVal val="#ppt_w"/>
                                          </p:val>
                                        </p:tav>
                                      </p:tavLst>
                                    </p:anim>
                                    <p:anim calcmode="lin" valueType="num">
                                      <p:cBhvr>
                                        <p:cTn id="14" dur="1000" fill="hold"/>
                                        <p:tgtEl>
                                          <p:spTgt spid="130143"/>
                                        </p:tgtEl>
                                        <p:attrNameLst>
                                          <p:attrName>ppt_h</p:attrName>
                                        </p:attrNameLst>
                                      </p:cBhvr>
                                      <p:tavLst>
                                        <p:tav tm="0">
                                          <p:val>
                                            <p:strVal val="#ppt_h"/>
                                          </p:val>
                                        </p:tav>
                                        <p:tav tm="100000">
                                          <p:val>
                                            <p:strVal val="#ppt_h"/>
                                          </p:val>
                                        </p:tav>
                                      </p:tavLst>
                                    </p:anim>
                                    <p:animEffect transition="in" filter="fade">
                                      <p:cBhvr>
                                        <p:cTn id="15" dur="1000"/>
                                        <p:tgtEl>
                                          <p:spTgt spid="130143"/>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130147"/>
                                        </p:tgtEl>
                                        <p:attrNameLst>
                                          <p:attrName>style.visibility</p:attrName>
                                        </p:attrNameLst>
                                      </p:cBhvr>
                                      <p:to>
                                        <p:strVal val="visible"/>
                                      </p:to>
                                    </p:set>
                                    <p:anim calcmode="lin" valueType="num">
                                      <p:cBhvr>
                                        <p:cTn id="20" dur="500" fill="hold"/>
                                        <p:tgtEl>
                                          <p:spTgt spid="130147"/>
                                        </p:tgtEl>
                                        <p:attrNameLst>
                                          <p:attrName>ppt_w</p:attrName>
                                        </p:attrNameLst>
                                      </p:cBhvr>
                                      <p:tavLst>
                                        <p:tav tm="0">
                                          <p:val>
                                            <p:fltVal val="0"/>
                                          </p:val>
                                        </p:tav>
                                        <p:tav tm="100000">
                                          <p:val>
                                            <p:strVal val="#ppt_w"/>
                                          </p:val>
                                        </p:tav>
                                      </p:tavLst>
                                    </p:anim>
                                    <p:anim calcmode="lin" valueType="num">
                                      <p:cBhvr>
                                        <p:cTn id="21" dur="500" fill="hold"/>
                                        <p:tgtEl>
                                          <p:spTgt spid="130147"/>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43" grpId="0" animBg="1"/>
      <p:bldP spid="130147" grpId="0" animBg="1"/>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latin typeface="+mj-ea"/>
              </a:rPr>
              <a:t>逻辑代数的规则</a:t>
            </a:r>
            <a:endParaRPr lang="zh-CN" altLang="en-US" i="0" dirty="0">
              <a:solidFill>
                <a:schemeClr val="accent1"/>
              </a:solidFill>
              <a:latin typeface="+mj-ea"/>
            </a:endParaRPr>
          </a:p>
        </p:txBody>
      </p:sp>
      <p:sp>
        <p:nvSpPr>
          <p:cNvPr id="3" name="文本占位符 2"/>
          <p:cNvSpPr>
            <a:spLocks noGrp="1"/>
          </p:cNvSpPr>
          <p:nvPr>
            <p:ph type="body" sz="half" idx="1"/>
          </p:nvPr>
        </p:nvSpPr>
        <p:spPr>
          <a:xfrm>
            <a:off x="612000" y="900000"/>
            <a:ext cx="10380544" cy="1620957"/>
          </a:xfrm>
        </p:spPr>
        <p:txBody>
          <a:bodyPr/>
          <a:lstStyle/>
          <a:p>
            <a:pPr marL="541655" indent="-450850">
              <a:lnSpc>
                <a:spcPct val="150000"/>
              </a:lnSpc>
              <a:buFont typeface="+mj-lt"/>
              <a:buAutoNum type="arabicPeriod"/>
              <a:tabLst>
                <a:tab pos="541020" algn="l"/>
              </a:tabLst>
            </a:pPr>
            <a:r>
              <a:rPr lang="zh-CN" altLang="en-US" dirty="0">
                <a:solidFill>
                  <a:schemeClr val="accent2"/>
                </a:solidFill>
              </a:rPr>
              <a:t>代入定理</a:t>
            </a:r>
            <a:r>
              <a:rPr lang="zh-CN" altLang="en-US" dirty="0"/>
              <a:t>：</a:t>
            </a:r>
            <a:r>
              <a:rPr lang="zh-CN" altLang="en-US" sz="2200" b="0" dirty="0"/>
              <a:t>在任何一个包含某个相同变量的逻辑等式中，用另外一个函数式代入式中所有这个变量的位置，等式仍然成立。</a:t>
            </a:r>
            <a:endParaRPr lang="en-US" altLang="zh-CN" sz="2200" b="0" dirty="0"/>
          </a:p>
          <a:p>
            <a:pPr marL="1081405" lvl="3" indent="-539750">
              <a:lnSpc>
                <a:spcPct val="150000"/>
              </a:lnSpc>
              <a:spcBef>
                <a:spcPts val="0"/>
              </a:spcBef>
              <a:buClr>
                <a:schemeClr val="tx2"/>
              </a:buClr>
              <a:buFont typeface="Wingdings" panose="05000000000000000000" pitchFamily="2" charset="2"/>
              <a:buChar char="Ø"/>
            </a:pPr>
            <a:r>
              <a:rPr lang="zh-CN" altLang="en-US" sz="2200" dirty="0">
                <a:latin typeface="微软雅黑" panose="020B0503020204020204" pitchFamily="34" charset="-122"/>
                <a:ea typeface="微软雅黑" panose="020B0503020204020204" pitchFamily="34" charset="-122"/>
                <a:cs typeface="+mn-cs"/>
              </a:rPr>
              <a:t>用途：扩大基本公式和常用公式的使用范围</a:t>
            </a:r>
            <a:endParaRPr lang="zh-CN" altLang="en-US" sz="2200" dirty="0">
              <a:latin typeface="微软雅黑" panose="020B0503020204020204" pitchFamily="34" charset="-122"/>
              <a:ea typeface="微软雅黑" panose="020B0503020204020204" pitchFamily="34" charset="-122"/>
              <a:cs typeface="+mn-cs"/>
            </a:endParaRPr>
          </a:p>
        </p:txBody>
      </p:sp>
      <p:grpSp>
        <p:nvGrpSpPr>
          <p:cNvPr id="6" name="组合 5"/>
          <p:cNvGrpSpPr/>
          <p:nvPr/>
        </p:nvGrpSpPr>
        <p:grpSpPr>
          <a:xfrm>
            <a:off x="2711624" y="2668280"/>
            <a:ext cx="5370225" cy="3378675"/>
            <a:chOff x="1331640" y="2794001"/>
            <a:chExt cx="4318330" cy="2765832"/>
          </a:xfrm>
        </p:grpSpPr>
        <p:grpSp>
          <p:nvGrpSpPr>
            <p:cNvPr id="4" name="组合 3"/>
            <p:cNvGrpSpPr/>
            <p:nvPr/>
          </p:nvGrpSpPr>
          <p:grpSpPr>
            <a:xfrm>
              <a:off x="1331640" y="2794001"/>
              <a:ext cx="3958692" cy="1148751"/>
              <a:chOff x="788315" y="2766205"/>
              <a:chExt cx="3958692" cy="1148751"/>
            </a:xfrm>
          </p:grpSpPr>
          <p:graphicFrame>
            <p:nvGraphicFramePr>
              <p:cNvPr id="15362" name="Object 36"/>
              <p:cNvGraphicFramePr>
                <a:graphicFrameLocks noChangeAspect="1"/>
              </p:cNvGraphicFramePr>
              <p:nvPr/>
            </p:nvGraphicFramePr>
            <p:xfrm>
              <a:off x="2732531" y="2766205"/>
              <a:ext cx="1277223" cy="385707"/>
            </p:xfrm>
            <a:graphic>
              <a:graphicData uri="http://schemas.openxmlformats.org/presentationml/2006/ole">
                <mc:AlternateContent xmlns:mc="http://schemas.openxmlformats.org/markup-compatibility/2006">
                  <mc:Choice xmlns:v="urn:schemas-microsoft-com:vml" Requires="v">
                    <p:oleObj spid="_x0000_s2" name="Equation" r:id="rId1" imgW="584200" imgH="203200" progId="Equation.3">
                      <p:embed/>
                    </p:oleObj>
                  </mc:Choice>
                  <mc:Fallback>
                    <p:oleObj name="Equation" r:id="rId1" imgW="584200" imgH="203200" progId="Equation.3">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531" y="2766205"/>
                            <a:ext cx="1277223" cy="385707"/>
                          </a:xfrm>
                          <a:prstGeom prst="rect">
                            <a:avLst/>
                          </a:prstGeom>
                          <a:noFill/>
                        </p:spPr>
                      </p:pic>
                    </p:oleObj>
                  </mc:Fallback>
                </mc:AlternateContent>
              </a:graphicData>
            </a:graphic>
          </p:graphicFrame>
          <p:graphicFrame>
            <p:nvGraphicFramePr>
              <p:cNvPr id="15363" name="Object 37"/>
              <p:cNvGraphicFramePr>
                <a:graphicFrameLocks noChangeAspect="1"/>
              </p:cNvGraphicFramePr>
              <p:nvPr/>
            </p:nvGraphicFramePr>
            <p:xfrm>
              <a:off x="2467513" y="3313619"/>
              <a:ext cx="2279494" cy="429003"/>
            </p:xfrm>
            <a:graphic>
              <a:graphicData uri="http://schemas.openxmlformats.org/presentationml/2006/ole">
                <mc:AlternateContent xmlns:mc="http://schemas.openxmlformats.org/markup-compatibility/2006">
                  <mc:Choice xmlns:v="urn:schemas-microsoft-com:vml" Requires="v">
                    <p:oleObj spid="_x0000_s5" name="Equation" r:id="rId3" imgW="1002665" imgH="215900" progId="Equation.3">
                      <p:embed/>
                    </p:oleObj>
                  </mc:Choice>
                  <mc:Fallback>
                    <p:oleObj name="Equation" r:id="rId3" imgW="1002665" imgH="215900" progId="Equation.3">
                      <p:embed/>
                      <p:pic>
                        <p:nvPicPr>
                          <p:cNvPr id="0"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7513" y="3313619"/>
                            <a:ext cx="2279494" cy="429003"/>
                          </a:xfrm>
                          <a:prstGeom prst="rect">
                            <a:avLst/>
                          </a:prstGeom>
                          <a:noFill/>
                        </p:spPr>
                      </p:pic>
                    </p:oleObj>
                  </mc:Fallback>
                </mc:AlternateContent>
              </a:graphicData>
            </a:graphic>
          </p:graphicFrame>
          <p:sp>
            <p:nvSpPr>
              <p:cNvPr id="15371" name="Rectangle 44"/>
              <p:cNvSpPr>
                <a:spLocks noChangeArrowheads="1"/>
              </p:cNvSpPr>
              <p:nvPr/>
            </p:nvSpPr>
            <p:spPr bwMode="black">
              <a:xfrm>
                <a:off x="788315" y="2825427"/>
                <a:ext cx="2487541" cy="1089529"/>
              </a:xfrm>
              <a:prstGeom prst="rect">
                <a:avLst/>
              </a:prstGeom>
              <a:noFill/>
              <a:ln w="9525" algn="ctr">
                <a:noFill/>
                <a:miter lim="800000"/>
              </a:ln>
            </p:spPr>
            <p:txBody>
              <a:bodyPr wrap="square">
                <a:spAutoFit/>
              </a:bodyPr>
              <a:lstStyle/>
              <a:p>
                <a:pPr eaLnBrk="1" hangingPunct="1">
                  <a:lnSpc>
                    <a:spcPct val="90000"/>
                  </a:lnSpc>
                  <a:spcBef>
                    <a:spcPct val="0"/>
                  </a:spcBef>
                  <a:buClrTx/>
                  <a:buSzTx/>
                  <a:buFontTx/>
                  <a:buNone/>
                </a:pPr>
                <a:r>
                  <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例：已知</a:t>
                </a:r>
                <a:endParaRPr kumimoji="1"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90000"/>
                  </a:lnSpc>
                  <a:spcBef>
                    <a:spcPct val="0"/>
                  </a:spcBef>
                  <a:buClrTx/>
                  <a:buSzTx/>
                  <a:buFontTx/>
                  <a:buNone/>
                </a:pPr>
                <a:endParaRPr kumimoji="1"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90000"/>
                  </a:lnSpc>
                  <a:spcBef>
                    <a:spcPct val="0"/>
                  </a:spcBef>
                  <a:buClrTx/>
                  <a:buSzTx/>
                  <a:buFontTx/>
                  <a:buNone/>
                </a:pPr>
                <a:r>
                  <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则：</a:t>
                </a:r>
                <a:endPar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7" name="组合 6"/>
            <p:cNvGrpSpPr/>
            <p:nvPr/>
          </p:nvGrpSpPr>
          <p:grpSpPr>
            <a:xfrm>
              <a:off x="1331640" y="4418832"/>
              <a:ext cx="4318330" cy="1141001"/>
              <a:chOff x="1331640" y="4418832"/>
              <a:chExt cx="4318330" cy="1141001"/>
            </a:xfrm>
          </p:grpSpPr>
          <p:graphicFrame>
            <p:nvGraphicFramePr>
              <p:cNvPr id="15" name="Object 37"/>
              <p:cNvGraphicFramePr>
                <a:graphicFrameLocks noChangeAspect="1"/>
              </p:cNvGraphicFramePr>
              <p:nvPr/>
            </p:nvGraphicFramePr>
            <p:xfrm>
              <a:off x="2952935" y="4973194"/>
              <a:ext cx="2697035" cy="388788"/>
            </p:xfrm>
            <a:graphic>
              <a:graphicData uri="http://schemas.openxmlformats.org/presentationml/2006/ole">
                <mc:AlternateContent xmlns:mc="http://schemas.openxmlformats.org/markup-compatibility/2006">
                  <mc:Choice xmlns:v="urn:schemas-microsoft-com:vml" Requires="v">
                    <p:oleObj spid="_x0000_s8" name="公式" r:id="rId5" imgW="31394400" imgH="5181600" progId="Equation.3">
                      <p:embed/>
                    </p:oleObj>
                  </mc:Choice>
                  <mc:Fallback>
                    <p:oleObj name="公式" r:id="rId5" imgW="31394400" imgH="5181600" progId="Equation.3">
                      <p:embed/>
                      <p:pic>
                        <p:nvPicPr>
                          <p:cNvPr id="0" name="图片 7"/>
                          <p:cNvPicPr>
                            <a:picLocks noChangeAspect="1" noChangeArrowheads="1"/>
                          </p:cNvPicPr>
                          <p:nvPr/>
                        </p:nvPicPr>
                        <p:blipFill>
                          <a:blip r:embed="rId6"/>
                          <a:srcRect/>
                          <a:stretch>
                            <a:fillRect/>
                          </a:stretch>
                        </p:blipFill>
                        <p:spPr bwMode="auto">
                          <a:xfrm>
                            <a:off x="2952935" y="4973194"/>
                            <a:ext cx="2697035" cy="388788"/>
                          </a:xfrm>
                          <a:prstGeom prst="rect">
                            <a:avLst/>
                          </a:prstGeom>
                          <a:noFill/>
                        </p:spPr>
                      </p:pic>
                    </p:oleObj>
                  </mc:Fallback>
                </mc:AlternateContent>
              </a:graphicData>
            </a:graphic>
          </p:graphicFrame>
          <p:sp>
            <p:nvSpPr>
              <p:cNvPr id="16" name="Rectangle 44"/>
              <p:cNvSpPr>
                <a:spLocks noChangeArrowheads="1"/>
              </p:cNvSpPr>
              <p:nvPr/>
            </p:nvSpPr>
            <p:spPr bwMode="black">
              <a:xfrm>
                <a:off x="1331640" y="4470304"/>
                <a:ext cx="1872208" cy="1089529"/>
              </a:xfrm>
              <a:prstGeom prst="rect">
                <a:avLst/>
              </a:prstGeom>
              <a:noFill/>
              <a:ln w="9525" algn="ctr">
                <a:noFill/>
                <a:miter lim="800000"/>
              </a:ln>
            </p:spPr>
            <p:txBody>
              <a:bodyPr wrap="square">
                <a:spAutoFit/>
              </a:bodyPr>
              <a:lstStyle/>
              <a:p>
                <a:pPr eaLnBrk="1" hangingPunct="1">
                  <a:lnSpc>
                    <a:spcPct val="90000"/>
                  </a:lnSpc>
                  <a:spcBef>
                    <a:spcPct val="0"/>
                  </a:spcBef>
                  <a:buClrTx/>
                  <a:buSzTx/>
                  <a:buFontTx/>
                  <a:buNone/>
                </a:pPr>
                <a:r>
                  <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例：已知</a:t>
                </a:r>
                <a:endParaRPr kumimoji="1"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90000"/>
                  </a:lnSpc>
                  <a:spcBef>
                    <a:spcPct val="0"/>
                  </a:spcBef>
                  <a:buClrTx/>
                  <a:buSzTx/>
                  <a:buFontTx/>
                  <a:buNone/>
                </a:pPr>
                <a:endParaRPr kumimoji="1"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90000"/>
                  </a:lnSpc>
                  <a:spcBef>
                    <a:spcPct val="0"/>
                  </a:spcBef>
                  <a:buClrTx/>
                  <a:buSzTx/>
                  <a:buFontTx/>
                  <a:buNone/>
                </a:pPr>
                <a:r>
                  <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则：</a:t>
                </a:r>
                <a:endPar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17" name="Object 14"/>
              <p:cNvGraphicFramePr>
                <a:graphicFrameLocks noChangeAspect="1"/>
              </p:cNvGraphicFramePr>
              <p:nvPr/>
            </p:nvGraphicFramePr>
            <p:xfrm>
              <a:off x="3242451" y="4418832"/>
              <a:ext cx="2356768" cy="390584"/>
            </p:xfrm>
            <a:graphic>
              <a:graphicData uri="http://schemas.openxmlformats.org/presentationml/2006/ole">
                <mc:AlternateContent xmlns:mc="http://schemas.openxmlformats.org/markup-compatibility/2006">
                  <mc:Choice xmlns:v="urn:schemas-microsoft-com:vml" Requires="v">
                    <p:oleObj spid="_x0000_s9" name="公式" r:id="rId7" imgW="23774400" imgH="5181600" progId="Equation.3">
                      <p:embed/>
                    </p:oleObj>
                  </mc:Choice>
                  <mc:Fallback>
                    <p:oleObj name="公式" r:id="rId7" imgW="23774400" imgH="5181600" progId="Equation.3">
                      <p:embed/>
                      <p:pic>
                        <p:nvPicPr>
                          <p:cNvPr id="0" name="图片 8"/>
                          <p:cNvPicPr>
                            <a:picLocks noChangeAspect="1" noChangeArrowheads="1"/>
                          </p:cNvPicPr>
                          <p:nvPr/>
                        </p:nvPicPr>
                        <p:blipFill>
                          <a:blip r:embed="rId8"/>
                          <a:srcRect/>
                          <a:stretch>
                            <a:fillRect/>
                          </a:stretch>
                        </p:blipFill>
                        <p:spPr bwMode="auto">
                          <a:xfrm>
                            <a:off x="3242451" y="4418832"/>
                            <a:ext cx="2356768" cy="390584"/>
                          </a:xfrm>
                          <a:prstGeom prst="rect">
                            <a:avLst/>
                          </a:prstGeom>
                          <a:noFill/>
                        </p:spPr>
                      </p:pic>
                    </p:oleObj>
                  </mc:Fallback>
                </mc:AlternateContent>
              </a:graphicData>
            </a:graphic>
          </p:graphicFrame>
        </p:grpSp>
      </p:grpSp>
    </p:spTree>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latin typeface="+mj-ea"/>
              </a:rPr>
              <a:t>逻辑代数的规则</a:t>
            </a:r>
            <a:endParaRPr lang="zh-CN" altLang="en-US" i="0" dirty="0">
              <a:solidFill>
                <a:schemeClr val="accent1"/>
              </a:solidFill>
              <a:latin typeface="+mj-ea"/>
            </a:endParaRPr>
          </a:p>
        </p:txBody>
      </p:sp>
      <p:sp>
        <p:nvSpPr>
          <p:cNvPr id="3" name="文本占位符 2"/>
          <p:cNvSpPr>
            <a:spLocks noGrp="1"/>
          </p:cNvSpPr>
          <p:nvPr>
            <p:ph type="body" sz="half" idx="1"/>
          </p:nvPr>
        </p:nvSpPr>
        <p:spPr>
          <a:xfrm>
            <a:off x="611504" y="683976"/>
            <a:ext cx="11101120" cy="2291909"/>
          </a:xfrm>
        </p:spPr>
        <p:txBody>
          <a:bodyPr/>
          <a:lstStyle/>
          <a:p>
            <a:pPr marL="450850" indent="-450850">
              <a:lnSpc>
                <a:spcPct val="130000"/>
              </a:lnSpc>
              <a:buFont typeface="+mj-lt"/>
              <a:buAutoNum type="arabicPeriod" startAt="2"/>
            </a:pPr>
            <a:r>
              <a:rPr lang="zh-CN" altLang="en-US" dirty="0">
                <a:solidFill>
                  <a:schemeClr val="accent2"/>
                </a:solidFill>
              </a:rPr>
              <a:t>反演定理</a:t>
            </a:r>
            <a:r>
              <a:rPr lang="zh-CN" altLang="en-US" dirty="0"/>
              <a:t>：</a:t>
            </a:r>
            <a:r>
              <a:rPr lang="zh-CN" altLang="en-US" sz="2200" b="0" dirty="0"/>
              <a:t>将原函数</a:t>
            </a:r>
            <a:r>
              <a:rPr lang="en-US" altLang="zh-CN" sz="2200" b="0" dirty="0"/>
              <a:t>F</a:t>
            </a:r>
            <a:r>
              <a:rPr lang="zh-CN" altLang="en-US" sz="2200" b="0" dirty="0"/>
              <a:t>中的全部 “</a:t>
            </a:r>
            <a:r>
              <a:rPr lang="en-US" altLang="zh-CN" sz="2200" b="0" dirty="0"/>
              <a:t>•” </a:t>
            </a:r>
            <a:r>
              <a:rPr lang="zh-CN" altLang="en-US" sz="2200" b="0" dirty="0"/>
              <a:t>换成 “</a:t>
            </a:r>
            <a:r>
              <a:rPr lang="en-US" altLang="zh-CN" sz="2200" b="0" dirty="0"/>
              <a:t>+”</a:t>
            </a:r>
            <a:r>
              <a:rPr lang="zh-CN" altLang="en-US" sz="2200" b="0" dirty="0"/>
              <a:t>，“</a:t>
            </a:r>
            <a:r>
              <a:rPr lang="en-US" altLang="zh-CN" sz="2200" b="0" dirty="0"/>
              <a:t>+” </a:t>
            </a:r>
            <a:r>
              <a:rPr lang="zh-CN" altLang="en-US" sz="2200" b="0" dirty="0"/>
              <a:t>换成 “</a:t>
            </a:r>
            <a:r>
              <a:rPr lang="en-US" altLang="zh-CN" sz="2200" b="0" dirty="0"/>
              <a:t>•”</a:t>
            </a:r>
            <a:r>
              <a:rPr lang="zh-CN" altLang="en-US" sz="2200" b="0" dirty="0"/>
              <a:t>，“</a:t>
            </a:r>
            <a:r>
              <a:rPr lang="en-US" altLang="zh-CN" sz="2200" b="0" dirty="0"/>
              <a:t>0” </a:t>
            </a:r>
            <a:r>
              <a:rPr lang="zh-CN" altLang="en-US" sz="2200" b="0" dirty="0"/>
              <a:t>换成 “</a:t>
            </a:r>
            <a:r>
              <a:rPr lang="en-US" altLang="zh-CN" sz="2200" b="0" dirty="0"/>
              <a:t>1”</a:t>
            </a:r>
            <a:r>
              <a:rPr lang="zh-CN" altLang="en-US" sz="2200" b="0" dirty="0"/>
              <a:t>，“</a:t>
            </a:r>
            <a:r>
              <a:rPr lang="en-US" altLang="zh-CN" sz="2200" b="0" dirty="0"/>
              <a:t>1” </a:t>
            </a:r>
            <a:r>
              <a:rPr lang="zh-CN" altLang="en-US" sz="2200" b="0" dirty="0"/>
              <a:t>换成 “</a:t>
            </a:r>
            <a:r>
              <a:rPr lang="en-US" altLang="zh-CN" sz="2200" b="0" dirty="0"/>
              <a:t>0”</a:t>
            </a:r>
            <a:r>
              <a:rPr lang="zh-CN" altLang="en-US" sz="2200" b="0" dirty="0"/>
              <a:t>，原变量换成反变量，反变量换成原变量，所得到的新函数就是原函数的反函数，记作  </a:t>
            </a:r>
            <a:r>
              <a:rPr lang="en-US" altLang="zh-CN" sz="2200" b="0" dirty="0"/>
              <a:t>F</a:t>
            </a:r>
            <a:r>
              <a:rPr lang="zh-CN" altLang="en-US" sz="2200" b="0" dirty="0"/>
              <a:t> 。</a:t>
            </a:r>
            <a:r>
              <a:rPr lang="en-US" altLang="zh-CN" sz="2200" b="0" dirty="0"/>
              <a:t>F</a:t>
            </a:r>
            <a:r>
              <a:rPr lang="zh-CN" altLang="en-US" sz="2200" b="0" dirty="0"/>
              <a:t>和</a:t>
            </a:r>
            <a:r>
              <a:rPr lang="en-US" altLang="zh-CN" sz="2200" b="0" dirty="0"/>
              <a:t>F</a:t>
            </a:r>
            <a:r>
              <a:rPr lang="zh-CN" altLang="en-US" sz="2200" b="0" dirty="0"/>
              <a:t>互为反函数，</a:t>
            </a:r>
            <a:r>
              <a:rPr lang="en-US" altLang="zh-CN" sz="2200" b="0" dirty="0"/>
              <a:t>F</a:t>
            </a:r>
            <a:r>
              <a:rPr lang="zh-CN" altLang="en-US" sz="2200" b="0" dirty="0"/>
              <a:t>的反函数的反函数就是</a:t>
            </a:r>
            <a:r>
              <a:rPr lang="en-US" altLang="zh-CN" sz="2200" b="0" dirty="0"/>
              <a:t>F</a:t>
            </a:r>
            <a:r>
              <a:rPr lang="zh-CN" altLang="en-US" sz="2200" b="0" dirty="0"/>
              <a:t>本身（二者互为反函数）。</a:t>
            </a:r>
            <a:endParaRPr lang="en-US" altLang="zh-CN" sz="2200" b="0" dirty="0"/>
          </a:p>
          <a:p>
            <a:pPr marL="309245" lvl="2" indent="0">
              <a:lnSpc>
                <a:spcPct val="130000"/>
              </a:lnSpc>
              <a:buClr>
                <a:schemeClr val="tx2"/>
              </a:buClr>
              <a:buNone/>
            </a:pPr>
            <a:r>
              <a:rPr lang="zh-CN" altLang="en-US" sz="2200" b="0" dirty="0"/>
              <a:t>用途：直接求已知逻辑函数的反函数，可用于公式的化简</a:t>
            </a:r>
            <a:endParaRPr lang="en-US" altLang="zh-CN" sz="2200" b="0" dirty="0"/>
          </a:p>
        </p:txBody>
      </p:sp>
      <p:cxnSp>
        <p:nvCxnSpPr>
          <p:cNvPr id="6" name="直接连接符 5"/>
          <p:cNvCxnSpPr/>
          <p:nvPr/>
        </p:nvCxnSpPr>
        <p:spPr bwMode="auto">
          <a:xfrm>
            <a:off x="2063552" y="1700808"/>
            <a:ext cx="144016" cy="0"/>
          </a:xfrm>
          <a:prstGeom prst="line">
            <a:avLst/>
          </a:prstGeom>
          <a:noFill/>
          <a:ln w="12700" cap="flat" cmpd="sng" algn="ctr">
            <a:solidFill>
              <a:schemeClr val="tx1"/>
            </a:solidFill>
            <a:prstDash val="solid"/>
            <a:round/>
            <a:headEnd type="none" w="med" len="med"/>
            <a:tailEnd type="none" w="med" len="med"/>
          </a:ln>
          <a:effectLst/>
        </p:spPr>
      </p:cxnSp>
      <p:grpSp>
        <p:nvGrpSpPr>
          <p:cNvPr id="7" name="组合 6"/>
          <p:cNvGrpSpPr/>
          <p:nvPr/>
        </p:nvGrpSpPr>
        <p:grpSpPr>
          <a:xfrm>
            <a:off x="-97184" y="2492896"/>
            <a:ext cx="7848872" cy="461665"/>
            <a:chOff x="-365126" y="2973406"/>
            <a:chExt cx="7848872" cy="461665"/>
          </a:xfrm>
        </p:grpSpPr>
        <p:graphicFrame>
          <p:nvGraphicFramePr>
            <p:cNvPr id="14" name="Object 43"/>
            <p:cNvGraphicFramePr>
              <a:graphicFrameLocks noChangeAspect="1"/>
            </p:cNvGraphicFramePr>
            <p:nvPr/>
          </p:nvGraphicFramePr>
          <p:xfrm>
            <a:off x="1723106" y="2973407"/>
            <a:ext cx="5760640" cy="436941"/>
          </p:xfrm>
          <a:graphic>
            <a:graphicData uri="http://schemas.openxmlformats.org/presentationml/2006/ole">
              <mc:AlternateContent xmlns:mc="http://schemas.openxmlformats.org/markup-compatibility/2006">
                <mc:Choice xmlns:v="urn:schemas-microsoft-com:vml" Requires="v">
                  <p:oleObj spid="_x0000_s2" name="公式" r:id="rId1" imgW="76200000" imgH="5791200" progId="Equation.3">
                    <p:embed/>
                  </p:oleObj>
                </mc:Choice>
                <mc:Fallback>
                  <p:oleObj name="公式" r:id="rId1" imgW="76200000" imgH="5791200" progId="Equation.3">
                    <p:embed/>
                    <p:pic>
                      <p:nvPicPr>
                        <p:cNvPr id="0" name="图片 1"/>
                        <p:cNvPicPr>
                          <a:picLocks noChangeAspect="1" noChangeArrowheads="1"/>
                        </p:cNvPicPr>
                        <p:nvPr/>
                      </p:nvPicPr>
                      <p:blipFill>
                        <a:blip r:embed="rId2"/>
                        <a:srcRect/>
                        <a:stretch>
                          <a:fillRect/>
                        </a:stretch>
                      </p:blipFill>
                      <p:spPr bwMode="auto">
                        <a:xfrm>
                          <a:off x="1723106" y="2973407"/>
                          <a:ext cx="5760640" cy="436941"/>
                        </a:xfrm>
                        <a:prstGeom prst="rect">
                          <a:avLst/>
                        </a:prstGeom>
                        <a:noFill/>
                      </p:spPr>
                    </p:pic>
                  </p:oleObj>
                </mc:Fallback>
              </mc:AlternateContent>
            </a:graphicData>
          </a:graphic>
        </p:graphicFrame>
        <p:sp>
          <p:nvSpPr>
            <p:cNvPr id="18" name="Rectangle 50"/>
            <p:cNvSpPr>
              <a:spLocks noChangeArrowheads="1"/>
            </p:cNvSpPr>
            <p:nvPr/>
          </p:nvSpPr>
          <p:spPr bwMode="black">
            <a:xfrm>
              <a:off x="-365126" y="2973406"/>
              <a:ext cx="1008112" cy="461665"/>
            </a:xfrm>
            <a:prstGeom prst="rect">
              <a:avLst/>
            </a:prstGeom>
            <a:noFill/>
            <a:ln w="9525" algn="ctr">
              <a:noFill/>
              <a:miter lim="800000"/>
            </a:ln>
          </p:spPr>
          <p:txBody>
            <a:bodyPr wrap="square">
              <a:spAutoFit/>
            </a:bodyPr>
            <a:lstStyle/>
            <a:p>
              <a:pPr eaLnBrk="1" hangingPunct="1">
                <a:lnSpc>
                  <a:spcPct val="100000"/>
                </a:lnSpc>
                <a:spcBef>
                  <a:spcPct val="50000"/>
                </a:spcBef>
                <a:buClrTx/>
                <a:buSzTx/>
                <a:buFontTx/>
                <a:buNone/>
              </a:pPr>
              <a:r>
                <a:rPr kumimoji="1" lang="en-US" altLang="zh-CN" sz="2400" dirty="0">
                  <a:solidFill>
                    <a:srgbClr val="D42A7F"/>
                  </a:solidFill>
                </a:rPr>
                <a:t>【</a:t>
              </a:r>
              <a:r>
                <a:rPr kumimoji="1" lang="zh-CN" altLang="en-US" sz="2400" dirty="0">
                  <a:solidFill>
                    <a:srgbClr val="D42A7F"/>
                  </a:solidFill>
                </a:rPr>
                <a:t>例</a:t>
              </a:r>
              <a:r>
                <a:rPr kumimoji="1" lang="en-US" altLang="zh-CN" sz="2400" dirty="0">
                  <a:solidFill>
                    <a:srgbClr val="D42A7F"/>
                  </a:solidFill>
                  <a:latin typeface="Arial" panose="020B0604020202020204" pitchFamily="34" charset="0"/>
                </a:rPr>
                <a:t>2</a:t>
              </a:r>
              <a:r>
                <a:rPr kumimoji="1" lang="en-US" altLang="zh-CN" sz="2400" dirty="0">
                  <a:solidFill>
                    <a:srgbClr val="D42A7F"/>
                  </a:solidFill>
                </a:rPr>
                <a:t>】</a:t>
              </a:r>
              <a:endParaRPr kumimoji="1" lang="zh-CN" altLang="en-US" sz="2400" i="1" dirty="0">
                <a:solidFill>
                  <a:srgbClr val="000000"/>
                </a:solidFill>
                <a:latin typeface="Times New Roman" panose="02020603050405020304" pitchFamily="18" charset="0"/>
              </a:endParaRPr>
            </a:p>
          </p:txBody>
        </p:sp>
      </p:grpSp>
      <p:graphicFrame>
        <p:nvGraphicFramePr>
          <p:cNvPr id="21" name="Object 53"/>
          <p:cNvGraphicFramePr>
            <a:graphicFrameLocks noChangeAspect="1"/>
          </p:cNvGraphicFramePr>
          <p:nvPr/>
        </p:nvGraphicFramePr>
        <p:xfrm>
          <a:off x="1991544" y="3140968"/>
          <a:ext cx="5616128" cy="2682451"/>
        </p:xfrm>
        <a:graphic>
          <a:graphicData uri="http://schemas.openxmlformats.org/presentationml/2006/ole">
            <mc:AlternateContent xmlns:mc="http://schemas.openxmlformats.org/markup-compatibility/2006">
              <mc:Choice xmlns:v="urn:schemas-microsoft-com:vml" Requires="v">
                <p:oleObj spid="_x0000_s4" name="公式" r:id="rId3" imgW="56083200" imgH="31089600" progId="Equation.3">
                  <p:embed/>
                </p:oleObj>
              </mc:Choice>
              <mc:Fallback>
                <p:oleObj name="公式" r:id="rId3" imgW="56083200" imgH="31089600" progId="Equation.3">
                  <p:embed/>
                  <p:pic>
                    <p:nvPicPr>
                      <p:cNvPr id="0" name="图片 3"/>
                      <p:cNvPicPr>
                        <a:picLocks noChangeAspect="1" noChangeArrowheads="1"/>
                      </p:cNvPicPr>
                      <p:nvPr/>
                    </p:nvPicPr>
                    <p:blipFill>
                      <a:blip r:embed="rId4"/>
                      <a:srcRect/>
                      <a:stretch>
                        <a:fillRect/>
                      </a:stretch>
                    </p:blipFill>
                    <p:spPr bwMode="auto">
                      <a:xfrm>
                        <a:off x="1991544" y="3140968"/>
                        <a:ext cx="5616128" cy="2682451"/>
                      </a:xfrm>
                      <a:prstGeom prst="rect">
                        <a:avLst/>
                      </a:prstGeom>
                      <a:noFill/>
                    </p:spPr>
                  </p:pic>
                </p:oleObj>
              </mc:Fallback>
            </mc:AlternateContent>
          </a:graphicData>
        </a:graphic>
      </p:graphicFrame>
      <p:sp>
        <p:nvSpPr>
          <p:cNvPr id="9" name="Text Box 64"/>
          <p:cNvSpPr txBox="1">
            <a:spLocks noChangeArrowheads="1"/>
          </p:cNvSpPr>
          <p:nvPr/>
        </p:nvSpPr>
        <p:spPr bwMode="auto">
          <a:xfrm>
            <a:off x="118840" y="5968638"/>
            <a:ext cx="12571784" cy="400110"/>
          </a:xfrm>
          <a:prstGeom prst="rect">
            <a:avLst/>
          </a:prstGeom>
          <a:noFill/>
          <a:ln w="9525">
            <a:noFill/>
            <a:miter lim="800000"/>
          </a:ln>
        </p:spPr>
        <p:txBody>
          <a:bodyPr wrap="square">
            <a:spAutoFit/>
          </a:bodyPr>
          <a:lstStyle/>
          <a:p>
            <a:pPr indent="179705" eaLnBrk="1" hangingPunct="1">
              <a:lnSpc>
                <a:spcPct val="100000"/>
              </a:lnSpc>
              <a:spcBef>
                <a:spcPct val="0"/>
              </a:spcBef>
              <a:buClr>
                <a:srgbClr val="FC0128"/>
              </a:buClr>
              <a:buSzTx/>
              <a:buFont typeface="Wingdings" panose="05000000000000000000" pitchFamily="2" charset="2"/>
              <a:buChar char="v"/>
            </a:pPr>
            <a:r>
              <a:rPr kumimoji="1" lang="zh-CN" altLang="en-US" sz="2000" dirty="0">
                <a:solidFill>
                  <a:srgbClr val="C00000"/>
                </a:solidFill>
                <a:latin typeface="Arial" panose="020B0604020202020204" pitchFamily="34" charset="0"/>
              </a:rPr>
              <a:t>规则</a:t>
            </a:r>
            <a:r>
              <a:rPr kumimoji="1" lang="zh-CN" altLang="en-US" sz="2000" dirty="0">
                <a:solidFill>
                  <a:srgbClr val="000000"/>
                </a:solidFill>
                <a:latin typeface="Arial" panose="020B0604020202020204" pitchFamily="34" charset="0"/>
              </a:rPr>
              <a:t>：</a:t>
            </a:r>
            <a:r>
              <a:rPr kumimoji="1" lang="zh-CN" altLang="en-US" sz="2000" dirty="0">
                <a:solidFill>
                  <a:srgbClr val="000000"/>
                </a:solidFill>
              </a:rPr>
              <a:t>①</a:t>
            </a:r>
            <a:r>
              <a:rPr kumimoji="1" lang="zh-CN" altLang="en-US" sz="2000" dirty="0">
                <a:solidFill>
                  <a:srgbClr val="000000"/>
                </a:solidFill>
                <a:latin typeface="Arial" panose="020B0604020202020204" pitchFamily="34" charset="0"/>
              </a:rPr>
              <a:t>遵循</a:t>
            </a:r>
            <a:r>
              <a:rPr kumimoji="1" lang="zh-CN" altLang="en-US" sz="2000" dirty="0">
                <a:solidFill>
                  <a:srgbClr val="000000"/>
                </a:solidFill>
                <a:latin typeface="Times New Roman" panose="02020603050405020304" pitchFamily="18" charset="0"/>
              </a:rPr>
              <a:t>“</a:t>
            </a:r>
            <a:r>
              <a:rPr kumimoji="1" lang="zh-CN" altLang="en-US" sz="2000" dirty="0">
                <a:solidFill>
                  <a:srgbClr val="000000"/>
                </a:solidFill>
                <a:latin typeface="Arial" panose="020B0604020202020204" pitchFamily="34" charset="0"/>
              </a:rPr>
              <a:t>（）</a:t>
            </a:r>
            <a:r>
              <a:rPr kumimoji="1" lang="zh-CN" altLang="en-US" sz="2000" dirty="0">
                <a:solidFill>
                  <a:srgbClr val="000000"/>
                </a:solidFill>
                <a:latin typeface="Times New Roman" panose="02020603050405020304" pitchFamily="18" charset="0"/>
              </a:rPr>
              <a:t>”</a:t>
            </a:r>
            <a:r>
              <a:rPr kumimoji="1" lang="zh-CN" altLang="en-US" sz="2000" dirty="0">
                <a:solidFill>
                  <a:srgbClr val="000000"/>
                </a:solidFill>
                <a:latin typeface="Arial" panose="020B0604020202020204" pitchFamily="34" charset="0"/>
                <a:sym typeface="Symbol" panose="05050102010706020507" pitchFamily="18" charset="2"/>
              </a:rPr>
              <a:t></a:t>
            </a:r>
            <a:r>
              <a:rPr kumimoji="1" lang="zh-CN" altLang="en-US" sz="2000" dirty="0">
                <a:solidFill>
                  <a:srgbClr val="000000"/>
                </a:solidFill>
                <a:latin typeface="Times New Roman" panose="02020603050405020304" pitchFamily="18" charset="0"/>
                <a:sym typeface="Symbol" panose="05050102010706020507" pitchFamily="18" charset="2"/>
              </a:rPr>
              <a:t>“</a:t>
            </a:r>
            <a:r>
              <a:rPr kumimoji="1" lang="en-US" altLang="zh-CN" sz="2000" dirty="0">
                <a:solidFill>
                  <a:srgbClr val="000000"/>
                </a:solidFill>
                <a:latin typeface="Times New Roman" panose="02020603050405020304" pitchFamily="18" charset="0"/>
                <a:cs typeface="Arial" panose="020B0604020202020204" pitchFamily="34" charset="0"/>
                <a:sym typeface="Symbol" panose="05050102010706020507" pitchFamily="18" charset="2"/>
              </a:rPr>
              <a:t>•</a:t>
            </a:r>
            <a:r>
              <a:rPr kumimoji="1" lang="en-US" altLang="zh-CN" sz="2000" dirty="0">
                <a:solidFill>
                  <a:srgbClr val="000000"/>
                </a:solidFill>
                <a:latin typeface="Times New Roman" panose="02020603050405020304" pitchFamily="18" charset="0"/>
                <a:sym typeface="Symbol" panose="05050102010706020507" pitchFamily="18" charset="2"/>
              </a:rPr>
              <a:t>”</a:t>
            </a:r>
            <a:r>
              <a:rPr kumimoji="1" lang="en-US" altLang="zh-CN" sz="2000" dirty="0">
                <a:solidFill>
                  <a:srgbClr val="000000"/>
                </a:solidFill>
                <a:latin typeface="Arial" panose="020B0604020202020204" pitchFamily="34" charset="0"/>
                <a:sym typeface="Symbol" panose="05050102010706020507" pitchFamily="18" charset="2"/>
              </a:rPr>
              <a:t></a:t>
            </a:r>
            <a:r>
              <a:rPr kumimoji="1" lang="en-US" altLang="zh-CN" sz="2000" dirty="0">
                <a:solidFill>
                  <a:srgbClr val="000000"/>
                </a:solidFill>
                <a:latin typeface="Times New Roman" panose="02020603050405020304" pitchFamily="18" charset="0"/>
                <a:sym typeface="Symbol" panose="05050102010706020507" pitchFamily="18" charset="2"/>
              </a:rPr>
              <a:t>“</a:t>
            </a:r>
            <a:r>
              <a:rPr kumimoji="1" lang="zh-CN" altLang="en-US" sz="2000" dirty="0">
                <a:solidFill>
                  <a:srgbClr val="000000"/>
                </a:solidFill>
                <a:latin typeface="Arial" panose="020B0604020202020204" pitchFamily="34" charset="0"/>
                <a:sym typeface="Symbol" panose="05050102010706020507" pitchFamily="18" charset="2"/>
              </a:rPr>
              <a:t>＋</a:t>
            </a:r>
            <a:r>
              <a:rPr kumimoji="1" lang="zh-CN" altLang="en-US" sz="2000" dirty="0">
                <a:solidFill>
                  <a:srgbClr val="000000"/>
                </a:solidFill>
                <a:latin typeface="Times New Roman" panose="02020603050405020304" pitchFamily="18" charset="0"/>
                <a:sym typeface="Symbol" panose="05050102010706020507" pitchFamily="18" charset="2"/>
              </a:rPr>
              <a:t>”</a:t>
            </a:r>
            <a:r>
              <a:rPr kumimoji="1" lang="zh-CN" altLang="en-US" sz="2000" dirty="0">
                <a:solidFill>
                  <a:srgbClr val="000000"/>
                </a:solidFill>
                <a:latin typeface="Arial" panose="020B0604020202020204" pitchFamily="34" charset="0"/>
                <a:sym typeface="Symbol" panose="05050102010706020507" pitchFamily="18" charset="2"/>
              </a:rPr>
              <a:t>的运算优先顺序；</a:t>
            </a:r>
            <a:r>
              <a:rPr kumimoji="1" lang="zh-CN" altLang="en-US" sz="2000" dirty="0">
                <a:solidFill>
                  <a:srgbClr val="000000"/>
                </a:solidFill>
                <a:sym typeface="Symbol" panose="05050102010706020507" pitchFamily="18" charset="2"/>
              </a:rPr>
              <a:t> ②</a:t>
            </a:r>
            <a:r>
              <a:rPr kumimoji="1" lang="zh-CN" altLang="en-US" sz="2000" dirty="0">
                <a:solidFill>
                  <a:srgbClr val="000000"/>
                </a:solidFill>
                <a:latin typeface="Arial" panose="020B0604020202020204" pitchFamily="34" charset="0"/>
                <a:sym typeface="Symbol" panose="05050102010706020507" pitchFamily="18" charset="2"/>
              </a:rPr>
              <a:t> 不属于单个变量上的</a:t>
            </a:r>
            <a:r>
              <a:rPr kumimoji="1" lang="zh-CN" altLang="en-US" sz="2000" dirty="0">
                <a:solidFill>
                  <a:srgbClr val="000000"/>
                </a:solidFill>
                <a:latin typeface="Times New Roman" panose="02020603050405020304" pitchFamily="18" charset="0"/>
                <a:sym typeface="Symbol" panose="05050102010706020507" pitchFamily="18" charset="2"/>
              </a:rPr>
              <a:t>“</a:t>
            </a:r>
            <a:r>
              <a:rPr kumimoji="1" lang="zh-CN" altLang="en-US" sz="2000" dirty="0">
                <a:solidFill>
                  <a:srgbClr val="000000"/>
                </a:solidFill>
                <a:latin typeface="Arial" panose="020B0604020202020204" pitchFamily="34" charset="0"/>
                <a:sym typeface="Symbol" panose="05050102010706020507" pitchFamily="18" charset="2"/>
              </a:rPr>
              <a:t>非号</a:t>
            </a:r>
            <a:r>
              <a:rPr kumimoji="1" lang="zh-CN" altLang="en-US" sz="2000" dirty="0">
                <a:solidFill>
                  <a:srgbClr val="000000"/>
                </a:solidFill>
                <a:latin typeface="Times New Roman" panose="02020603050405020304" pitchFamily="18" charset="0"/>
                <a:sym typeface="Symbol" panose="05050102010706020507" pitchFamily="18" charset="2"/>
              </a:rPr>
              <a:t>”</a:t>
            </a:r>
            <a:r>
              <a:rPr kumimoji="1" lang="zh-CN" altLang="en-US" sz="2000" dirty="0">
                <a:solidFill>
                  <a:srgbClr val="000000"/>
                </a:solidFill>
                <a:latin typeface="Arial" panose="020B0604020202020204" pitchFamily="34" charset="0"/>
                <a:sym typeface="Symbol" panose="05050102010706020507" pitchFamily="18" charset="2"/>
              </a:rPr>
              <a:t>在变换中不变。</a:t>
            </a:r>
            <a:endParaRPr kumimoji="1" lang="zh-CN" altLang="en-US" sz="2000" dirty="0">
              <a:solidFill>
                <a:srgbClr val="000000"/>
              </a:solidFill>
              <a:latin typeface="Arial" panose="020B0604020202020204" pitchFamily="34" charset="0"/>
              <a:sym typeface="Symbol" panose="05050102010706020507" pitchFamily="18" charset="2"/>
            </a:endParaRPr>
          </a:p>
        </p:txBody>
      </p:sp>
      <p:grpSp>
        <p:nvGrpSpPr>
          <p:cNvPr id="17" name="Group 66"/>
          <p:cNvGrpSpPr/>
          <p:nvPr/>
        </p:nvGrpSpPr>
        <p:grpSpPr bwMode="auto">
          <a:xfrm>
            <a:off x="333598" y="6418263"/>
            <a:ext cx="3890963" cy="439737"/>
            <a:chOff x="736" y="3153"/>
            <a:chExt cx="2451" cy="277"/>
          </a:xfrm>
        </p:grpSpPr>
        <p:graphicFrame>
          <p:nvGraphicFramePr>
            <p:cNvPr id="19" name="Object 8"/>
            <p:cNvGraphicFramePr>
              <a:graphicFrameLocks noChangeAspect="1"/>
            </p:cNvGraphicFramePr>
            <p:nvPr/>
          </p:nvGraphicFramePr>
          <p:xfrm>
            <a:off x="1315" y="3153"/>
            <a:ext cx="1872" cy="277"/>
          </p:xfrm>
          <a:graphic>
            <a:graphicData uri="http://schemas.openxmlformats.org/presentationml/2006/ole">
              <mc:AlternateContent xmlns:mc="http://schemas.openxmlformats.org/markup-compatibility/2006">
                <mc:Choice xmlns:v="urn:schemas-microsoft-com:vml" Requires="v">
                  <p:oleObj spid="_x0000_s5" name="Equation" r:id="rId5" imgW="1802765" imgH="266700" progId="Equation.3">
                    <p:embed/>
                  </p:oleObj>
                </mc:Choice>
                <mc:Fallback>
                  <p:oleObj name="Equation" r:id="rId5" imgW="1802765" imgH="266700" progId="Equation.3">
                    <p:embed/>
                    <p:pic>
                      <p:nvPicPr>
                        <p:cNvPr id="0" name="图片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5" y="3153"/>
                          <a:ext cx="1872" cy="277"/>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20" name="Rectangle 50"/>
            <p:cNvSpPr>
              <a:spLocks noChangeArrowheads="1"/>
            </p:cNvSpPr>
            <p:nvPr/>
          </p:nvSpPr>
          <p:spPr bwMode="black">
            <a:xfrm>
              <a:off x="736" y="3158"/>
              <a:ext cx="576" cy="252"/>
            </a:xfrm>
            <a:prstGeom prst="rect">
              <a:avLst/>
            </a:prstGeom>
            <a:noFill/>
            <a:ln w="9525" algn="ctr">
              <a:noFill/>
              <a:miter lim="800000"/>
            </a:ln>
          </p:spPr>
          <p:txBody>
            <a:bodyPr>
              <a:spAutoFit/>
            </a:bodyPr>
            <a:lstStyle/>
            <a:p>
              <a:pPr eaLnBrk="1" hangingPunct="1">
                <a:lnSpc>
                  <a:spcPct val="100000"/>
                </a:lnSpc>
                <a:spcBef>
                  <a:spcPct val="50000"/>
                </a:spcBef>
                <a:buClrTx/>
                <a:buSzTx/>
                <a:buFontTx/>
                <a:buNone/>
              </a:pPr>
              <a:r>
                <a:rPr kumimoji="1" lang="zh-CN" altLang="en-US" sz="2000">
                  <a:solidFill>
                    <a:srgbClr val="000000"/>
                  </a:solidFill>
                  <a:latin typeface="Times New Roman" panose="02020603050405020304" pitchFamily="18" charset="0"/>
                </a:rPr>
                <a:t>已知</a:t>
              </a:r>
              <a:endParaRPr kumimoji="1" lang="zh-CN" altLang="en-US" sz="2000">
                <a:solidFill>
                  <a:srgbClr val="000000"/>
                </a:solidFill>
                <a:latin typeface="Times New Roman" panose="02020603050405020304" pitchFamily="18" charset="0"/>
              </a:endParaRPr>
            </a:p>
          </p:txBody>
        </p:sp>
      </p:grpSp>
      <p:grpSp>
        <p:nvGrpSpPr>
          <p:cNvPr id="22" name="Group 68"/>
          <p:cNvGrpSpPr/>
          <p:nvPr/>
        </p:nvGrpSpPr>
        <p:grpSpPr bwMode="auto">
          <a:xfrm>
            <a:off x="4257898" y="6356350"/>
            <a:ext cx="4418013" cy="468313"/>
            <a:chOff x="2824" y="3114"/>
            <a:chExt cx="2783" cy="295"/>
          </a:xfrm>
        </p:grpSpPr>
        <p:sp>
          <p:nvSpPr>
            <p:cNvPr id="23" name="Text Box 52"/>
            <p:cNvSpPr txBox="1">
              <a:spLocks noChangeArrowheads="1"/>
            </p:cNvSpPr>
            <p:nvPr/>
          </p:nvSpPr>
          <p:spPr bwMode="auto">
            <a:xfrm>
              <a:off x="2824" y="3157"/>
              <a:ext cx="782" cy="252"/>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a:solidFill>
                    <a:srgbClr val="000000"/>
                  </a:solidFill>
                  <a:latin typeface="Arial" panose="020B0604020202020204" pitchFamily="34" charset="0"/>
                </a:rPr>
                <a:t>则反函数</a:t>
              </a:r>
              <a:endParaRPr kumimoji="1" lang="zh-CN" altLang="en-US" sz="2000">
                <a:solidFill>
                  <a:srgbClr val="000000"/>
                </a:solidFill>
                <a:latin typeface="Arial" panose="020B0604020202020204" pitchFamily="34" charset="0"/>
              </a:endParaRPr>
            </a:p>
          </p:txBody>
        </p:sp>
        <p:graphicFrame>
          <p:nvGraphicFramePr>
            <p:cNvPr id="24" name="Object 9"/>
            <p:cNvGraphicFramePr>
              <a:graphicFrameLocks noChangeAspect="1"/>
            </p:cNvGraphicFramePr>
            <p:nvPr/>
          </p:nvGraphicFramePr>
          <p:xfrm>
            <a:off x="3583" y="3114"/>
            <a:ext cx="2024" cy="293"/>
          </p:xfrm>
          <a:graphic>
            <a:graphicData uri="http://schemas.openxmlformats.org/presentationml/2006/ole">
              <mc:AlternateContent xmlns:mc="http://schemas.openxmlformats.org/markup-compatibility/2006">
                <mc:Choice xmlns:v="urn:schemas-microsoft-com:vml" Requires="v">
                  <p:oleObj spid="_x0000_s8" name="Equation" r:id="rId7" imgW="1841500" imgH="266700" progId="Equation.3">
                    <p:embed/>
                  </p:oleObj>
                </mc:Choice>
                <mc:Fallback>
                  <p:oleObj name="Equation" r:id="rId7" imgW="1841500" imgH="266700" progId="Equation.3">
                    <p:embed/>
                    <p:pic>
                      <p:nvPicPr>
                        <p:cNvPr id="0" name="图片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3" y="3114"/>
                          <a:ext cx="2024" cy="293"/>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cxnSp>
        <p:nvCxnSpPr>
          <p:cNvPr id="16" name="直接连接符 15"/>
          <p:cNvCxnSpPr/>
          <p:nvPr/>
        </p:nvCxnSpPr>
        <p:spPr bwMode="auto">
          <a:xfrm>
            <a:off x="1559496" y="1700808"/>
            <a:ext cx="144016" cy="0"/>
          </a:xfrm>
          <a:prstGeom prst="line">
            <a:avLst/>
          </a:prstGeom>
          <a:noFill/>
          <a:ln w="12700" cap="flat" cmpd="sng" algn="ctr">
            <a:solidFill>
              <a:schemeClr val="tx1"/>
            </a:solidFill>
            <a:prstDash val="solid"/>
            <a:round/>
            <a:headEnd type="none" w="med" len="med"/>
            <a:tailEnd type="none" w="med" len="med"/>
          </a:ln>
          <a:effectLst/>
        </p:spPr>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dissolv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p:cNvSpPr>
            <a:spLocks noGrp="1" noChangeArrowheads="1"/>
          </p:cNvSpPr>
          <p:nvPr>
            <p:ph type="title" idx="4294967295"/>
          </p:nvPr>
        </p:nvSpPr>
        <p:spPr>
          <a:xfrm>
            <a:off x="0" y="252000"/>
            <a:ext cx="5257800" cy="1252810"/>
          </a:xfrm>
        </p:spPr>
        <p:txBody>
          <a:bodyPr>
            <a:normAutofit/>
          </a:bodyPr>
          <a:lstStyle/>
          <a:p>
            <a:r>
              <a:rPr lang="zh-CN" altLang="en-US" sz="2400" i="0" dirty="0">
                <a:solidFill>
                  <a:schemeClr val="accent1"/>
                </a:solidFill>
                <a:latin typeface="+mn-lt"/>
              </a:rPr>
              <a:t> 十进制转换为二进制示例</a:t>
            </a:r>
            <a:endParaRPr lang="zh-CN" altLang="en-US" sz="2400" i="0" dirty="0">
              <a:solidFill>
                <a:schemeClr val="accent1"/>
              </a:solidFill>
              <a:latin typeface="+mn-lt"/>
            </a:endParaRPr>
          </a:p>
        </p:txBody>
      </p:sp>
      <p:sp>
        <p:nvSpPr>
          <p:cNvPr id="241668" name="Rectangle 4"/>
          <p:cNvSpPr>
            <a:spLocks noChangeArrowheads="1"/>
          </p:cNvSpPr>
          <p:nvPr/>
        </p:nvSpPr>
        <p:spPr bwMode="auto">
          <a:xfrm>
            <a:off x="1775520" y="2352025"/>
            <a:ext cx="3089946" cy="2215993"/>
          </a:xfrm>
          <a:prstGeom prst="rect">
            <a:avLst/>
          </a:prstGeom>
          <a:noFill/>
          <a:ln w="9525">
            <a:noFill/>
            <a:miter lim="800000"/>
          </a:ln>
        </p:spPr>
        <p:txBody>
          <a:bodyPr/>
          <a:lstStyle/>
          <a:p>
            <a:pPr marL="273685" indent="-273685">
              <a:lnSpc>
                <a:spcPct val="100000"/>
              </a:lnSpc>
              <a:spcBef>
                <a:spcPct val="20000"/>
              </a:spcBef>
              <a:buClr>
                <a:schemeClr val="bg2"/>
              </a:buClr>
              <a:buNone/>
            </a:pPr>
            <a:r>
              <a:rPr kumimoji="1" lang="en-US" altLang="zh-CN" sz="1500" dirty="0">
                <a:latin typeface="Arial" panose="020B0604020202020204" pitchFamily="34" charset="0"/>
              </a:rPr>
              <a:t>2   62       </a:t>
            </a:r>
            <a:r>
              <a:rPr lang="en-US" altLang="zh-CN" sz="1500" baseline="30000" dirty="0">
                <a:latin typeface="Arial" panose="020B0604020202020204" pitchFamily="34" charset="0"/>
              </a:rPr>
              <a:t>… </a:t>
            </a:r>
            <a:r>
              <a:rPr kumimoji="1" lang="zh-CN" altLang="en-US" sz="1500" dirty="0">
                <a:latin typeface="Arial" panose="020B0604020202020204" pitchFamily="34" charset="0"/>
              </a:rPr>
              <a:t>余数  </a:t>
            </a:r>
            <a:r>
              <a:rPr kumimoji="1" lang="en-US" altLang="zh-CN" sz="1500" dirty="0">
                <a:latin typeface="Arial" panose="020B0604020202020204" pitchFamily="34" charset="0"/>
              </a:rPr>
              <a:t>=0 = k</a:t>
            </a:r>
            <a:r>
              <a:rPr kumimoji="1" lang="en-US" altLang="zh-CN" sz="1500" baseline="-25000" dirty="0">
                <a:latin typeface="Arial" panose="020B0604020202020204" pitchFamily="34" charset="0"/>
              </a:rPr>
              <a:t>0  </a:t>
            </a:r>
            <a:r>
              <a:rPr kumimoji="1" lang="en-US" altLang="zh-CN" sz="1500" dirty="0">
                <a:latin typeface="Arial" panose="020B0604020202020204" pitchFamily="34" charset="0"/>
              </a:rPr>
              <a:t>(LSB)</a:t>
            </a:r>
            <a:endParaRPr kumimoji="1" lang="en-US" altLang="zh-CN" sz="1500" dirty="0">
              <a:latin typeface="Arial" panose="020B0604020202020204" pitchFamily="34" charset="0"/>
            </a:endParaRPr>
          </a:p>
          <a:p>
            <a:pPr marL="273685" indent="-273685">
              <a:lnSpc>
                <a:spcPct val="100000"/>
              </a:lnSpc>
              <a:spcBef>
                <a:spcPct val="20000"/>
              </a:spcBef>
              <a:buClr>
                <a:schemeClr val="bg2"/>
              </a:buClr>
              <a:buNone/>
            </a:pPr>
            <a:r>
              <a:rPr kumimoji="1" lang="en-US" altLang="zh-CN" sz="1500" dirty="0">
                <a:latin typeface="Arial" panose="020B0604020202020204" pitchFamily="34" charset="0"/>
              </a:rPr>
              <a:t>2   31       </a:t>
            </a:r>
            <a:r>
              <a:rPr lang="en-US" altLang="zh-CN" sz="1500" baseline="30000" dirty="0">
                <a:latin typeface="Arial" panose="020B0604020202020204" pitchFamily="34" charset="0"/>
              </a:rPr>
              <a:t>… </a:t>
            </a:r>
            <a:r>
              <a:rPr kumimoji="1" lang="zh-CN" altLang="en-US" sz="1500" dirty="0">
                <a:latin typeface="Arial" panose="020B0604020202020204" pitchFamily="34" charset="0"/>
              </a:rPr>
              <a:t>余数  </a:t>
            </a:r>
            <a:r>
              <a:rPr kumimoji="1" lang="en-US" altLang="zh-CN" sz="1500" dirty="0">
                <a:latin typeface="Arial" panose="020B0604020202020204" pitchFamily="34" charset="0"/>
              </a:rPr>
              <a:t>=1 = k</a:t>
            </a:r>
            <a:r>
              <a:rPr kumimoji="1" lang="en-US" altLang="zh-CN" sz="1500" baseline="-25000" dirty="0">
                <a:latin typeface="Arial" panose="020B0604020202020204" pitchFamily="34" charset="0"/>
              </a:rPr>
              <a:t>1</a:t>
            </a:r>
            <a:endParaRPr kumimoji="1" lang="en-US" altLang="zh-CN" sz="1500" baseline="-25000" dirty="0">
              <a:latin typeface="Arial" panose="020B0604020202020204" pitchFamily="34" charset="0"/>
            </a:endParaRPr>
          </a:p>
          <a:p>
            <a:pPr marL="273685" indent="-273685">
              <a:lnSpc>
                <a:spcPct val="100000"/>
              </a:lnSpc>
              <a:spcBef>
                <a:spcPct val="20000"/>
              </a:spcBef>
              <a:buClr>
                <a:schemeClr val="bg2"/>
              </a:buClr>
              <a:buNone/>
            </a:pPr>
            <a:r>
              <a:rPr kumimoji="1" lang="en-US" altLang="zh-CN" sz="1500" dirty="0">
                <a:latin typeface="Arial" panose="020B0604020202020204" pitchFamily="34" charset="0"/>
              </a:rPr>
              <a:t>2   15       </a:t>
            </a:r>
            <a:r>
              <a:rPr lang="en-US" altLang="zh-CN" sz="1500" baseline="30000" dirty="0">
                <a:latin typeface="Arial" panose="020B0604020202020204" pitchFamily="34" charset="0"/>
              </a:rPr>
              <a:t>… </a:t>
            </a:r>
            <a:r>
              <a:rPr kumimoji="1" lang="zh-CN" altLang="en-US" sz="1500" dirty="0">
                <a:latin typeface="Arial" panose="020B0604020202020204" pitchFamily="34" charset="0"/>
              </a:rPr>
              <a:t>余数  </a:t>
            </a:r>
            <a:r>
              <a:rPr kumimoji="1" lang="en-US" altLang="zh-CN" sz="1500" dirty="0">
                <a:latin typeface="Arial" panose="020B0604020202020204" pitchFamily="34" charset="0"/>
              </a:rPr>
              <a:t>=1 = k</a:t>
            </a:r>
            <a:r>
              <a:rPr kumimoji="1" lang="en-US" altLang="zh-CN" sz="1500" baseline="-25000" dirty="0">
                <a:latin typeface="Arial" panose="020B0604020202020204" pitchFamily="34" charset="0"/>
              </a:rPr>
              <a:t>2</a:t>
            </a:r>
            <a:endParaRPr kumimoji="1" lang="en-US" altLang="zh-CN" sz="1500" baseline="-25000" dirty="0">
              <a:latin typeface="Arial" panose="020B0604020202020204" pitchFamily="34" charset="0"/>
            </a:endParaRPr>
          </a:p>
          <a:p>
            <a:pPr marL="273685" indent="-273685">
              <a:lnSpc>
                <a:spcPct val="100000"/>
              </a:lnSpc>
              <a:spcBef>
                <a:spcPct val="20000"/>
              </a:spcBef>
              <a:buClr>
                <a:schemeClr val="bg2"/>
              </a:buClr>
              <a:buNone/>
            </a:pPr>
            <a:r>
              <a:rPr kumimoji="1" lang="en-US" altLang="zh-CN" sz="1500" dirty="0">
                <a:latin typeface="Arial" panose="020B0604020202020204" pitchFamily="34" charset="0"/>
              </a:rPr>
              <a:t>2   7         </a:t>
            </a:r>
            <a:r>
              <a:rPr lang="en-US" altLang="zh-CN" sz="1500" baseline="30000" dirty="0">
                <a:latin typeface="Arial" panose="020B0604020202020204" pitchFamily="34" charset="0"/>
              </a:rPr>
              <a:t>… </a:t>
            </a:r>
            <a:r>
              <a:rPr kumimoji="1" lang="zh-CN" altLang="en-US" sz="1500" dirty="0">
                <a:latin typeface="Arial" panose="020B0604020202020204" pitchFamily="34" charset="0"/>
              </a:rPr>
              <a:t>余数  </a:t>
            </a:r>
            <a:r>
              <a:rPr kumimoji="1" lang="en-US" altLang="zh-CN" sz="1500" dirty="0">
                <a:latin typeface="Arial" panose="020B0604020202020204" pitchFamily="34" charset="0"/>
              </a:rPr>
              <a:t>=1 = k</a:t>
            </a:r>
            <a:r>
              <a:rPr kumimoji="1" lang="en-US" altLang="zh-CN" sz="1500" baseline="-25000" dirty="0">
                <a:latin typeface="Arial" panose="020B0604020202020204" pitchFamily="34" charset="0"/>
              </a:rPr>
              <a:t>3</a:t>
            </a:r>
            <a:endParaRPr kumimoji="1" lang="en-US" altLang="zh-CN" sz="1500" baseline="-25000" dirty="0">
              <a:latin typeface="Arial" panose="020B0604020202020204" pitchFamily="34" charset="0"/>
            </a:endParaRPr>
          </a:p>
          <a:p>
            <a:pPr marL="273685" indent="-273685">
              <a:lnSpc>
                <a:spcPct val="100000"/>
              </a:lnSpc>
              <a:spcBef>
                <a:spcPct val="20000"/>
              </a:spcBef>
              <a:buClr>
                <a:schemeClr val="bg2"/>
              </a:buClr>
              <a:buNone/>
            </a:pPr>
            <a:r>
              <a:rPr kumimoji="1" lang="en-US" altLang="zh-CN" sz="1500" dirty="0">
                <a:latin typeface="Arial" panose="020B0604020202020204" pitchFamily="34" charset="0"/>
              </a:rPr>
              <a:t>2   3         </a:t>
            </a:r>
            <a:r>
              <a:rPr lang="en-US" altLang="zh-CN" sz="1500" baseline="30000" dirty="0">
                <a:latin typeface="Arial" panose="020B0604020202020204" pitchFamily="34" charset="0"/>
              </a:rPr>
              <a:t>… </a:t>
            </a:r>
            <a:r>
              <a:rPr kumimoji="1" lang="zh-CN" altLang="en-US" sz="1500" dirty="0">
                <a:latin typeface="Arial" panose="020B0604020202020204" pitchFamily="34" charset="0"/>
              </a:rPr>
              <a:t>余数  </a:t>
            </a:r>
            <a:r>
              <a:rPr kumimoji="1" lang="en-US" altLang="zh-CN" sz="1500" dirty="0">
                <a:latin typeface="Arial" panose="020B0604020202020204" pitchFamily="34" charset="0"/>
              </a:rPr>
              <a:t>=1 = k</a:t>
            </a:r>
            <a:r>
              <a:rPr kumimoji="1" lang="en-US" altLang="zh-CN" sz="1500" baseline="-25000" dirty="0">
                <a:latin typeface="Arial" panose="020B0604020202020204" pitchFamily="34" charset="0"/>
              </a:rPr>
              <a:t>4</a:t>
            </a:r>
            <a:endParaRPr kumimoji="1" lang="en-US" altLang="zh-CN" sz="1500" baseline="-25000" dirty="0">
              <a:latin typeface="Arial" panose="020B0604020202020204" pitchFamily="34" charset="0"/>
            </a:endParaRPr>
          </a:p>
          <a:p>
            <a:pPr marL="273685" indent="-273685">
              <a:lnSpc>
                <a:spcPct val="100000"/>
              </a:lnSpc>
              <a:spcBef>
                <a:spcPct val="20000"/>
              </a:spcBef>
              <a:buClr>
                <a:schemeClr val="bg2"/>
              </a:buClr>
              <a:buNone/>
            </a:pPr>
            <a:r>
              <a:rPr kumimoji="1" lang="en-US" altLang="zh-CN" sz="1500" dirty="0">
                <a:latin typeface="Arial" panose="020B0604020202020204" pitchFamily="34" charset="0"/>
              </a:rPr>
              <a:t>2   1         </a:t>
            </a:r>
            <a:r>
              <a:rPr lang="en-US" altLang="zh-CN" sz="1500" baseline="30000" dirty="0">
                <a:latin typeface="Arial" panose="020B0604020202020204" pitchFamily="34" charset="0"/>
              </a:rPr>
              <a:t>… </a:t>
            </a:r>
            <a:r>
              <a:rPr kumimoji="1" lang="zh-CN" altLang="en-US" sz="1500" dirty="0">
                <a:latin typeface="Arial" panose="020B0604020202020204" pitchFamily="34" charset="0"/>
              </a:rPr>
              <a:t>余数  </a:t>
            </a:r>
            <a:r>
              <a:rPr kumimoji="1" lang="en-US" altLang="zh-CN" sz="1500" dirty="0">
                <a:latin typeface="Arial" panose="020B0604020202020204" pitchFamily="34" charset="0"/>
              </a:rPr>
              <a:t>=1 = k</a:t>
            </a:r>
            <a:r>
              <a:rPr kumimoji="1" lang="en-US" altLang="zh-CN" sz="1500" baseline="-25000" dirty="0">
                <a:latin typeface="Arial" panose="020B0604020202020204" pitchFamily="34" charset="0"/>
              </a:rPr>
              <a:t>5  </a:t>
            </a:r>
            <a:r>
              <a:rPr kumimoji="1" lang="en-US" altLang="zh-CN" sz="1500" dirty="0">
                <a:latin typeface="Arial" panose="020B0604020202020204" pitchFamily="34" charset="0"/>
              </a:rPr>
              <a:t>(MSB)</a:t>
            </a:r>
            <a:endParaRPr kumimoji="1" lang="en-US" altLang="zh-CN" sz="1500" dirty="0">
              <a:latin typeface="Arial" panose="020B0604020202020204" pitchFamily="34" charset="0"/>
            </a:endParaRPr>
          </a:p>
          <a:p>
            <a:pPr marL="273685" indent="-273685">
              <a:lnSpc>
                <a:spcPct val="100000"/>
              </a:lnSpc>
              <a:spcBef>
                <a:spcPct val="20000"/>
              </a:spcBef>
              <a:buClr>
                <a:schemeClr val="bg2"/>
              </a:buClr>
              <a:buNone/>
            </a:pPr>
            <a:r>
              <a:rPr kumimoji="1" lang="en-US" altLang="zh-CN" sz="1500" dirty="0">
                <a:latin typeface="Arial" panose="020B0604020202020204" pitchFamily="34" charset="0"/>
              </a:rPr>
              <a:t>     </a:t>
            </a:r>
            <a:r>
              <a:rPr kumimoji="1" lang="en-US" altLang="zh-CN" sz="1500" dirty="0">
                <a:solidFill>
                  <a:srgbClr val="FF0000"/>
                </a:solidFill>
                <a:latin typeface="Arial" panose="020B0604020202020204" pitchFamily="34" charset="0"/>
              </a:rPr>
              <a:t>0</a:t>
            </a:r>
            <a:endParaRPr kumimoji="1" lang="en-US" altLang="zh-CN" sz="1500" dirty="0">
              <a:solidFill>
                <a:srgbClr val="FF0000"/>
              </a:solidFill>
              <a:latin typeface="Arial" panose="020B0604020202020204" pitchFamily="34" charset="0"/>
            </a:endParaRPr>
          </a:p>
        </p:txBody>
      </p:sp>
      <p:sp>
        <p:nvSpPr>
          <p:cNvPr id="241669" name="Line 5"/>
          <p:cNvSpPr>
            <a:spLocks noChangeShapeType="1"/>
          </p:cNvSpPr>
          <p:nvPr/>
        </p:nvSpPr>
        <p:spPr bwMode="black">
          <a:xfrm>
            <a:off x="1952922" y="2464266"/>
            <a:ext cx="0" cy="1512094"/>
          </a:xfrm>
          <a:prstGeom prst="line">
            <a:avLst/>
          </a:prstGeom>
          <a:noFill/>
          <a:ln w="9525">
            <a:solidFill>
              <a:schemeClr val="tx1"/>
            </a:solidFill>
            <a:round/>
          </a:ln>
        </p:spPr>
        <p:txBody>
          <a:bodyPr/>
          <a:lstStyle/>
          <a:p>
            <a:pPr>
              <a:buNone/>
            </a:pPr>
            <a:endParaRPr lang="zh-CN" altLang="en-US"/>
          </a:p>
        </p:txBody>
      </p:sp>
      <p:sp>
        <p:nvSpPr>
          <p:cNvPr id="241670" name="Line 6"/>
          <p:cNvSpPr>
            <a:spLocks noChangeShapeType="1"/>
          </p:cNvSpPr>
          <p:nvPr/>
        </p:nvSpPr>
        <p:spPr bwMode="black">
          <a:xfrm>
            <a:off x="1952924" y="3976359"/>
            <a:ext cx="451247" cy="0"/>
          </a:xfrm>
          <a:prstGeom prst="line">
            <a:avLst/>
          </a:prstGeom>
          <a:noFill/>
          <a:ln w="9525">
            <a:solidFill>
              <a:schemeClr val="tx1"/>
            </a:solidFill>
            <a:round/>
          </a:ln>
        </p:spPr>
        <p:txBody>
          <a:bodyPr/>
          <a:lstStyle/>
          <a:p>
            <a:pPr>
              <a:buNone/>
            </a:pPr>
            <a:endParaRPr lang="zh-CN" altLang="en-US"/>
          </a:p>
        </p:txBody>
      </p:sp>
      <p:sp>
        <p:nvSpPr>
          <p:cNvPr id="241671" name="Line 7"/>
          <p:cNvSpPr>
            <a:spLocks noChangeShapeType="1"/>
          </p:cNvSpPr>
          <p:nvPr/>
        </p:nvSpPr>
        <p:spPr bwMode="black">
          <a:xfrm>
            <a:off x="1951731" y="3706087"/>
            <a:ext cx="452438" cy="0"/>
          </a:xfrm>
          <a:prstGeom prst="line">
            <a:avLst/>
          </a:prstGeom>
          <a:noFill/>
          <a:ln w="9525">
            <a:solidFill>
              <a:schemeClr val="tx1"/>
            </a:solidFill>
            <a:round/>
          </a:ln>
        </p:spPr>
        <p:txBody>
          <a:bodyPr/>
          <a:lstStyle/>
          <a:p>
            <a:pPr>
              <a:buNone/>
            </a:pPr>
            <a:endParaRPr lang="zh-CN" altLang="en-US"/>
          </a:p>
        </p:txBody>
      </p:sp>
      <p:sp>
        <p:nvSpPr>
          <p:cNvPr id="241672" name="Line 8"/>
          <p:cNvSpPr>
            <a:spLocks noChangeShapeType="1"/>
          </p:cNvSpPr>
          <p:nvPr/>
        </p:nvSpPr>
        <p:spPr bwMode="black">
          <a:xfrm>
            <a:off x="1951731" y="3437006"/>
            <a:ext cx="452438" cy="0"/>
          </a:xfrm>
          <a:prstGeom prst="line">
            <a:avLst/>
          </a:prstGeom>
          <a:noFill/>
          <a:ln w="9525">
            <a:solidFill>
              <a:schemeClr val="tx1"/>
            </a:solidFill>
            <a:round/>
          </a:ln>
        </p:spPr>
        <p:txBody>
          <a:bodyPr/>
          <a:lstStyle/>
          <a:p>
            <a:pPr>
              <a:buNone/>
            </a:pPr>
            <a:endParaRPr lang="zh-CN" altLang="en-US"/>
          </a:p>
        </p:txBody>
      </p:sp>
      <p:sp>
        <p:nvSpPr>
          <p:cNvPr id="241673" name="Line 9"/>
          <p:cNvSpPr>
            <a:spLocks noChangeShapeType="1"/>
          </p:cNvSpPr>
          <p:nvPr/>
        </p:nvSpPr>
        <p:spPr bwMode="black">
          <a:xfrm>
            <a:off x="1951731" y="2896462"/>
            <a:ext cx="452438" cy="0"/>
          </a:xfrm>
          <a:prstGeom prst="line">
            <a:avLst/>
          </a:prstGeom>
          <a:noFill/>
          <a:ln w="9525">
            <a:solidFill>
              <a:schemeClr val="tx1"/>
            </a:solidFill>
            <a:round/>
          </a:ln>
        </p:spPr>
        <p:txBody>
          <a:bodyPr/>
          <a:lstStyle/>
          <a:p>
            <a:pPr>
              <a:buNone/>
            </a:pPr>
            <a:endParaRPr lang="zh-CN" altLang="en-US"/>
          </a:p>
        </p:txBody>
      </p:sp>
      <p:sp>
        <p:nvSpPr>
          <p:cNvPr id="241674" name="Line 10"/>
          <p:cNvSpPr>
            <a:spLocks noChangeShapeType="1"/>
          </p:cNvSpPr>
          <p:nvPr/>
        </p:nvSpPr>
        <p:spPr bwMode="black">
          <a:xfrm>
            <a:off x="1952924" y="2626190"/>
            <a:ext cx="451247" cy="0"/>
          </a:xfrm>
          <a:prstGeom prst="line">
            <a:avLst/>
          </a:prstGeom>
          <a:noFill/>
          <a:ln w="9525">
            <a:solidFill>
              <a:schemeClr val="tx1"/>
            </a:solidFill>
            <a:round/>
          </a:ln>
        </p:spPr>
        <p:txBody>
          <a:bodyPr/>
          <a:lstStyle/>
          <a:p>
            <a:pPr>
              <a:buNone/>
            </a:pPr>
            <a:endParaRPr lang="zh-CN" altLang="en-US"/>
          </a:p>
        </p:txBody>
      </p:sp>
      <p:sp>
        <p:nvSpPr>
          <p:cNvPr id="241675" name="Line 11"/>
          <p:cNvSpPr>
            <a:spLocks noChangeShapeType="1"/>
          </p:cNvSpPr>
          <p:nvPr/>
        </p:nvSpPr>
        <p:spPr bwMode="black">
          <a:xfrm>
            <a:off x="1952924" y="3166734"/>
            <a:ext cx="451247" cy="0"/>
          </a:xfrm>
          <a:prstGeom prst="line">
            <a:avLst/>
          </a:prstGeom>
          <a:noFill/>
          <a:ln w="9525">
            <a:solidFill>
              <a:schemeClr val="tx1"/>
            </a:solidFill>
            <a:round/>
          </a:ln>
        </p:spPr>
        <p:txBody>
          <a:bodyPr/>
          <a:lstStyle/>
          <a:p>
            <a:pPr>
              <a:buNone/>
            </a:pPr>
            <a:endParaRPr lang="zh-CN" altLang="en-US"/>
          </a:p>
        </p:txBody>
      </p:sp>
      <p:sp>
        <p:nvSpPr>
          <p:cNvPr id="30733" name="Rectangle 13"/>
          <p:cNvSpPr>
            <a:spLocks noChangeArrowheads="1"/>
          </p:cNvSpPr>
          <p:nvPr/>
        </p:nvSpPr>
        <p:spPr bwMode="black">
          <a:xfrm>
            <a:off x="1525786" y="1133875"/>
            <a:ext cx="4113610" cy="370935"/>
          </a:xfrm>
          <a:prstGeom prst="rect">
            <a:avLst/>
          </a:prstGeom>
          <a:noFill/>
          <a:ln w="9525" algn="ctr">
            <a:noFill/>
            <a:miter lim="800000"/>
          </a:ln>
        </p:spPr>
        <p:txBody>
          <a:bodyPr>
            <a:spAutoFit/>
          </a:bodyPr>
          <a:lstStyle/>
          <a:p>
            <a:pPr marL="264160" indent="-264160">
              <a:lnSpc>
                <a:spcPct val="110000"/>
              </a:lnSpc>
              <a:buNone/>
            </a:pPr>
            <a:r>
              <a:rPr kumimoji="1" lang="en-US" altLang="zh-CN" dirty="0">
                <a:solidFill>
                  <a:srgbClr val="FF0066"/>
                </a:solidFill>
              </a:rPr>
              <a:t>【</a:t>
            </a:r>
            <a:r>
              <a:rPr kumimoji="1" lang="zh-CN" altLang="en-US" dirty="0">
                <a:solidFill>
                  <a:srgbClr val="FF0066"/>
                </a:solidFill>
              </a:rPr>
              <a:t>例</a:t>
            </a:r>
            <a:r>
              <a:rPr kumimoji="1" lang="en-US" altLang="zh-CN" dirty="0">
                <a:solidFill>
                  <a:srgbClr val="FF0066"/>
                </a:solidFill>
                <a:latin typeface="Arial" panose="020B0604020202020204" pitchFamily="34" charset="0"/>
                <a:cs typeface="Arial" panose="020B0604020202020204" pitchFamily="34" charset="0"/>
              </a:rPr>
              <a:t>1</a:t>
            </a:r>
            <a:r>
              <a:rPr kumimoji="1" lang="en-US" altLang="zh-CN" dirty="0">
                <a:solidFill>
                  <a:srgbClr val="FF0066"/>
                </a:solidFill>
              </a:rPr>
              <a:t>】</a:t>
            </a:r>
            <a:r>
              <a:rPr lang="zh-CN" altLang="en-US" dirty="0">
                <a:solidFill>
                  <a:schemeClr val="tx1"/>
                </a:solidFill>
              </a:rPr>
              <a:t>求</a:t>
            </a:r>
            <a:r>
              <a:rPr lang="en-US" altLang="zh-CN" dirty="0">
                <a:solidFill>
                  <a:schemeClr val="tx1"/>
                </a:solidFill>
                <a:latin typeface="Arial" panose="020B0604020202020204" pitchFamily="34" charset="0"/>
              </a:rPr>
              <a:t>(62.625)</a:t>
            </a:r>
            <a:r>
              <a:rPr lang="en-US" altLang="zh-CN" baseline="-25000" dirty="0">
                <a:solidFill>
                  <a:schemeClr val="tx1"/>
                </a:solidFill>
                <a:latin typeface="Arial" panose="020B0604020202020204" pitchFamily="34" charset="0"/>
              </a:rPr>
              <a:t>10</a:t>
            </a:r>
            <a:r>
              <a:rPr lang="en-US" altLang="zh-CN" dirty="0">
                <a:solidFill>
                  <a:schemeClr val="tx1"/>
                </a:solidFill>
                <a:latin typeface="Arial" panose="020B0604020202020204" pitchFamily="34" charset="0"/>
              </a:rPr>
              <a:t>=( </a:t>
            </a:r>
            <a:r>
              <a:rPr lang="zh-CN" altLang="en-US"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a:t>
            </a:r>
            <a:r>
              <a:rPr lang="en-US" altLang="zh-CN" baseline="-25000" dirty="0">
                <a:solidFill>
                  <a:schemeClr val="tx1"/>
                </a:solidFill>
                <a:latin typeface="Arial" panose="020B0604020202020204" pitchFamily="34" charset="0"/>
              </a:rPr>
              <a:t>2</a:t>
            </a:r>
            <a:r>
              <a:rPr kumimoji="1" lang="zh-CN" altLang="en-US" dirty="0"/>
              <a:t> </a:t>
            </a:r>
            <a:endParaRPr kumimoji="1" lang="en-US" altLang="zh-CN" dirty="0"/>
          </a:p>
        </p:txBody>
      </p:sp>
      <p:sp>
        <p:nvSpPr>
          <p:cNvPr id="17" name="Text Box 23"/>
          <p:cNvSpPr txBox="1">
            <a:spLocks noChangeArrowheads="1"/>
          </p:cNvSpPr>
          <p:nvPr/>
        </p:nvSpPr>
        <p:spPr bwMode="auto">
          <a:xfrm>
            <a:off x="6123386" y="2322936"/>
            <a:ext cx="3573013" cy="2001958"/>
          </a:xfrm>
          <a:prstGeom prst="rect">
            <a:avLst/>
          </a:prstGeom>
          <a:noFill/>
          <a:ln w="9525">
            <a:noFill/>
            <a:miter lim="800000"/>
          </a:ln>
        </p:spPr>
        <p:txBody>
          <a:bodyPr wrap="square">
            <a:spAutoFit/>
          </a:bodyPr>
          <a:lstStyle/>
          <a:p>
            <a:pPr algn="l">
              <a:lnSpc>
                <a:spcPct val="65000"/>
              </a:lnSpc>
              <a:spcBef>
                <a:spcPct val="80000"/>
              </a:spcBef>
              <a:buNone/>
            </a:pPr>
            <a:r>
              <a:rPr kumimoji="1" lang="zh-CN" altLang="en-US" sz="1500" dirty="0">
                <a:latin typeface="Arial" panose="020B0604020202020204" pitchFamily="34" charset="0"/>
              </a:rPr>
              <a:t>      </a:t>
            </a:r>
            <a:r>
              <a:rPr kumimoji="1" lang="en-US" altLang="zh-CN" sz="1500" dirty="0">
                <a:latin typeface="Arial" panose="020B0604020202020204" pitchFamily="34" charset="0"/>
              </a:rPr>
              <a:t>.625</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  2</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a:t>
            </a:r>
            <a:r>
              <a:rPr kumimoji="1" lang="en-US" altLang="zh-CN" sz="1500" dirty="0">
                <a:solidFill>
                  <a:srgbClr val="CC0066"/>
                </a:solidFill>
                <a:latin typeface="Arial" panose="020B0604020202020204" pitchFamily="34" charset="0"/>
              </a:rPr>
              <a:t>1</a:t>
            </a:r>
            <a:r>
              <a:rPr kumimoji="1" lang="en-US" altLang="zh-CN" sz="1500" dirty="0">
                <a:latin typeface="Arial" panose="020B0604020202020204" pitchFamily="34" charset="0"/>
              </a:rPr>
              <a:t> .250       </a:t>
            </a:r>
            <a:r>
              <a:rPr kumimoji="1" lang="zh-CN" altLang="en-US" sz="1500" dirty="0">
                <a:latin typeface="Arial" panose="020B0604020202020204" pitchFamily="34" charset="0"/>
              </a:rPr>
              <a:t>进位“</a:t>
            </a:r>
            <a:r>
              <a:rPr kumimoji="1" lang="en-US" altLang="zh-CN" sz="1500" dirty="0">
                <a:latin typeface="Arial" panose="020B0604020202020204" pitchFamily="34" charset="0"/>
              </a:rPr>
              <a:t>1 ” </a:t>
            </a:r>
            <a:r>
              <a:rPr kumimoji="1" lang="en-US" altLang="zh-CN" dirty="0">
                <a:solidFill>
                  <a:schemeClr val="tx1"/>
                </a:solidFill>
              </a:rPr>
              <a:t>= </a:t>
            </a:r>
            <a:r>
              <a:rPr kumimoji="1" lang="en-US" altLang="zh-CN" dirty="0">
                <a:solidFill>
                  <a:schemeClr val="tx1"/>
                </a:solidFill>
                <a:latin typeface="Arial" panose="020B0604020202020204" pitchFamily="34" charset="0"/>
              </a:rPr>
              <a:t>k</a:t>
            </a:r>
            <a:r>
              <a:rPr kumimoji="1" lang="en-US" altLang="zh-CN" baseline="-25000" dirty="0">
                <a:solidFill>
                  <a:schemeClr val="tx1"/>
                </a:solidFill>
                <a:latin typeface="Arial" panose="020B0604020202020204" pitchFamily="34" charset="0"/>
              </a:rPr>
              <a:t>-1</a:t>
            </a:r>
            <a:r>
              <a:rPr kumimoji="1" lang="en-US" altLang="zh-CN" dirty="0"/>
              <a:t> </a:t>
            </a:r>
            <a:r>
              <a:rPr kumimoji="1" lang="zh-CN" altLang="en-US" sz="1500" dirty="0">
                <a:latin typeface="Arial" panose="020B0604020202020204" pitchFamily="34" charset="0"/>
              </a:rPr>
              <a:t>（</a:t>
            </a:r>
            <a:r>
              <a:rPr kumimoji="1" lang="en-US" altLang="zh-CN" sz="1500" dirty="0">
                <a:latin typeface="Arial" panose="020B0604020202020204" pitchFamily="34" charset="0"/>
              </a:rPr>
              <a:t>MSB</a:t>
            </a:r>
            <a:r>
              <a:rPr kumimoji="1" lang="zh-CN" altLang="en-US" sz="1500" dirty="0">
                <a:latin typeface="Arial" panose="020B0604020202020204" pitchFamily="34" charset="0"/>
              </a:rPr>
              <a:t>）</a:t>
            </a:r>
            <a:endParaRPr kumimoji="1" lang="zh-CN" altLang="en-US" sz="1500" dirty="0">
              <a:latin typeface="Arial" panose="020B0604020202020204" pitchFamily="34" charset="0"/>
            </a:endParaRPr>
          </a:p>
          <a:p>
            <a:pPr algn="l">
              <a:lnSpc>
                <a:spcPct val="65000"/>
              </a:lnSpc>
              <a:spcBef>
                <a:spcPct val="50000"/>
              </a:spcBef>
              <a:buNone/>
            </a:pPr>
            <a:r>
              <a:rPr kumimoji="1" lang="zh-CN" altLang="en-US" sz="1500" dirty="0">
                <a:latin typeface="Arial" panose="020B0604020202020204" pitchFamily="34" charset="0"/>
              </a:rPr>
              <a:t>   </a:t>
            </a:r>
            <a:r>
              <a:rPr kumimoji="1" lang="en-US" altLang="zh-CN" sz="1500" dirty="0">
                <a:latin typeface="Arial" panose="020B0604020202020204" pitchFamily="34" charset="0"/>
              </a:rPr>
              <a:t>×  2</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a:t>
            </a:r>
            <a:r>
              <a:rPr kumimoji="1" lang="en-US" altLang="zh-CN" sz="1500" dirty="0">
                <a:solidFill>
                  <a:srgbClr val="CC0066"/>
                </a:solidFill>
                <a:latin typeface="Arial" panose="020B0604020202020204" pitchFamily="34" charset="0"/>
              </a:rPr>
              <a:t>0</a:t>
            </a:r>
            <a:r>
              <a:rPr kumimoji="1" lang="en-US" altLang="zh-CN" sz="1500" dirty="0">
                <a:latin typeface="Arial" panose="020B0604020202020204" pitchFamily="34" charset="0"/>
              </a:rPr>
              <a:t> .50         </a:t>
            </a:r>
            <a:r>
              <a:rPr kumimoji="1" lang="zh-CN" altLang="en-US" sz="1500" dirty="0">
                <a:latin typeface="Arial" panose="020B0604020202020204" pitchFamily="34" charset="0"/>
              </a:rPr>
              <a:t>进位“</a:t>
            </a:r>
            <a:r>
              <a:rPr kumimoji="1" lang="en-US" altLang="zh-CN" sz="1500" dirty="0">
                <a:latin typeface="Arial" panose="020B0604020202020204" pitchFamily="34" charset="0"/>
              </a:rPr>
              <a:t>0” </a:t>
            </a:r>
            <a:r>
              <a:rPr kumimoji="1" lang="en-US" altLang="zh-CN" dirty="0">
                <a:solidFill>
                  <a:schemeClr val="tx1"/>
                </a:solidFill>
              </a:rPr>
              <a:t>= </a:t>
            </a:r>
            <a:r>
              <a:rPr kumimoji="1" lang="en-US" altLang="zh-CN" dirty="0">
                <a:solidFill>
                  <a:schemeClr val="tx1"/>
                </a:solidFill>
                <a:latin typeface="Arial" panose="020B0604020202020204" pitchFamily="34" charset="0"/>
              </a:rPr>
              <a:t>k</a:t>
            </a:r>
            <a:r>
              <a:rPr kumimoji="1" lang="en-US" altLang="zh-CN" baseline="-25000" dirty="0">
                <a:solidFill>
                  <a:schemeClr val="tx1"/>
                </a:solidFill>
                <a:latin typeface="Arial" panose="020B0604020202020204" pitchFamily="34" charset="0"/>
              </a:rPr>
              <a:t>-2</a:t>
            </a:r>
            <a:r>
              <a:rPr kumimoji="1" lang="en-US" altLang="zh-CN" dirty="0">
                <a:latin typeface="Arial" panose="020B0604020202020204" pitchFamily="34" charset="0"/>
              </a:rPr>
              <a:t> </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  2</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a:t>
            </a:r>
            <a:r>
              <a:rPr kumimoji="1" lang="en-US" altLang="zh-CN" sz="1500" dirty="0">
                <a:solidFill>
                  <a:srgbClr val="CC0066"/>
                </a:solidFill>
                <a:latin typeface="Arial" panose="020B0604020202020204" pitchFamily="34" charset="0"/>
              </a:rPr>
              <a:t>1</a:t>
            </a:r>
            <a:r>
              <a:rPr kumimoji="1" lang="en-US" altLang="zh-CN" sz="1500" dirty="0">
                <a:latin typeface="Arial" panose="020B0604020202020204" pitchFamily="34" charset="0"/>
              </a:rPr>
              <a:t> .</a:t>
            </a:r>
            <a:r>
              <a:rPr kumimoji="1" lang="en-US" altLang="zh-CN" sz="1500" dirty="0">
                <a:solidFill>
                  <a:srgbClr val="FF0000"/>
                </a:solidFill>
                <a:latin typeface="Arial" panose="020B0604020202020204" pitchFamily="34" charset="0"/>
              </a:rPr>
              <a:t>0</a:t>
            </a:r>
            <a:r>
              <a:rPr kumimoji="1" lang="en-US" altLang="zh-CN" sz="1500" dirty="0">
                <a:latin typeface="Arial" panose="020B0604020202020204" pitchFamily="34" charset="0"/>
              </a:rPr>
              <a:t>           </a:t>
            </a:r>
            <a:r>
              <a:rPr kumimoji="1" lang="zh-CN" altLang="en-US" sz="1500" dirty="0">
                <a:latin typeface="Arial" panose="020B0604020202020204" pitchFamily="34" charset="0"/>
              </a:rPr>
              <a:t>进位“</a:t>
            </a:r>
            <a:r>
              <a:rPr kumimoji="1" lang="en-US" altLang="zh-CN" sz="1500" dirty="0">
                <a:latin typeface="Arial" panose="020B0604020202020204" pitchFamily="34" charset="0"/>
              </a:rPr>
              <a:t>1” </a:t>
            </a:r>
            <a:r>
              <a:rPr kumimoji="1" lang="en-US" altLang="zh-CN" dirty="0">
                <a:solidFill>
                  <a:schemeClr val="tx1"/>
                </a:solidFill>
              </a:rPr>
              <a:t>= </a:t>
            </a:r>
            <a:r>
              <a:rPr kumimoji="1" lang="en-US" altLang="zh-CN" dirty="0">
                <a:solidFill>
                  <a:schemeClr val="tx1"/>
                </a:solidFill>
                <a:latin typeface="Arial" panose="020B0604020202020204" pitchFamily="34" charset="0"/>
              </a:rPr>
              <a:t>k</a:t>
            </a:r>
            <a:r>
              <a:rPr kumimoji="1" lang="en-US" altLang="zh-CN" baseline="-25000" dirty="0">
                <a:solidFill>
                  <a:schemeClr val="tx1"/>
                </a:solidFill>
                <a:latin typeface="Arial" panose="020B0604020202020204" pitchFamily="34" charset="0"/>
              </a:rPr>
              <a:t>-3</a:t>
            </a:r>
            <a:r>
              <a:rPr kumimoji="1" lang="en-US" altLang="zh-CN" dirty="0"/>
              <a:t>  </a:t>
            </a:r>
            <a:r>
              <a:rPr kumimoji="1" lang="zh-CN" altLang="en-US" sz="1500" dirty="0">
                <a:latin typeface="Arial" panose="020B0604020202020204" pitchFamily="34" charset="0"/>
              </a:rPr>
              <a:t>（</a:t>
            </a:r>
            <a:r>
              <a:rPr kumimoji="1" lang="en-US" altLang="zh-CN" sz="1500" dirty="0">
                <a:latin typeface="Arial" panose="020B0604020202020204" pitchFamily="34" charset="0"/>
              </a:rPr>
              <a:t>LSB</a:t>
            </a:r>
            <a:r>
              <a:rPr kumimoji="1" lang="zh-CN" altLang="en-US" sz="1500" dirty="0">
                <a:latin typeface="Arial" panose="020B0604020202020204" pitchFamily="34" charset="0"/>
              </a:rPr>
              <a:t>）</a:t>
            </a:r>
            <a:endParaRPr kumimoji="1" lang="zh-CN" altLang="en-US" sz="1500" dirty="0">
              <a:latin typeface="Arial" panose="020B0604020202020204" pitchFamily="34" charset="0"/>
            </a:endParaRPr>
          </a:p>
        </p:txBody>
      </p:sp>
      <p:sp>
        <p:nvSpPr>
          <p:cNvPr id="18" name="Line 24"/>
          <p:cNvSpPr>
            <a:spLocks noChangeShapeType="1"/>
          </p:cNvSpPr>
          <p:nvPr/>
        </p:nvSpPr>
        <p:spPr bwMode="auto">
          <a:xfrm>
            <a:off x="6311503" y="2796804"/>
            <a:ext cx="857250" cy="0"/>
          </a:xfrm>
          <a:prstGeom prst="line">
            <a:avLst/>
          </a:prstGeom>
          <a:noFill/>
          <a:ln w="9525">
            <a:solidFill>
              <a:schemeClr val="tx2"/>
            </a:solidFill>
            <a:round/>
          </a:ln>
        </p:spPr>
        <p:txBody>
          <a:bodyPr/>
          <a:lstStyle/>
          <a:p>
            <a:pPr>
              <a:buNone/>
            </a:pPr>
            <a:endParaRPr lang="zh-CN" altLang="en-US"/>
          </a:p>
        </p:txBody>
      </p:sp>
      <p:sp>
        <p:nvSpPr>
          <p:cNvPr id="19" name="Line 25"/>
          <p:cNvSpPr>
            <a:spLocks noChangeShapeType="1"/>
          </p:cNvSpPr>
          <p:nvPr/>
        </p:nvSpPr>
        <p:spPr bwMode="auto">
          <a:xfrm>
            <a:off x="6311503" y="3363542"/>
            <a:ext cx="857250" cy="0"/>
          </a:xfrm>
          <a:prstGeom prst="line">
            <a:avLst/>
          </a:prstGeom>
          <a:noFill/>
          <a:ln w="9525">
            <a:solidFill>
              <a:schemeClr val="tx2"/>
            </a:solidFill>
            <a:round/>
          </a:ln>
        </p:spPr>
        <p:txBody>
          <a:bodyPr/>
          <a:lstStyle/>
          <a:p>
            <a:pPr>
              <a:buNone/>
            </a:pPr>
            <a:endParaRPr lang="zh-CN" altLang="en-US"/>
          </a:p>
        </p:txBody>
      </p:sp>
      <p:sp>
        <p:nvSpPr>
          <p:cNvPr id="20" name="Line 26"/>
          <p:cNvSpPr>
            <a:spLocks noChangeShapeType="1"/>
          </p:cNvSpPr>
          <p:nvPr/>
        </p:nvSpPr>
        <p:spPr bwMode="auto">
          <a:xfrm>
            <a:off x="6311503" y="3930279"/>
            <a:ext cx="857250" cy="0"/>
          </a:xfrm>
          <a:prstGeom prst="line">
            <a:avLst/>
          </a:prstGeom>
          <a:noFill/>
          <a:ln w="9525">
            <a:solidFill>
              <a:schemeClr val="tx2"/>
            </a:solidFill>
            <a:round/>
          </a:ln>
        </p:spPr>
        <p:txBody>
          <a:bodyPr/>
          <a:lstStyle/>
          <a:p>
            <a:pPr>
              <a:buNone/>
            </a:pPr>
            <a:endParaRPr lang="zh-CN" altLang="en-US"/>
          </a:p>
        </p:txBody>
      </p:sp>
      <p:sp>
        <p:nvSpPr>
          <p:cNvPr id="21" name="Text Box 29"/>
          <p:cNvSpPr txBox="1">
            <a:spLocks noChangeArrowheads="1"/>
          </p:cNvSpPr>
          <p:nvPr/>
        </p:nvSpPr>
        <p:spPr bwMode="black">
          <a:xfrm>
            <a:off x="3959570" y="5799677"/>
            <a:ext cx="2796778" cy="327782"/>
          </a:xfrm>
          <a:prstGeom prst="rect">
            <a:avLst/>
          </a:prstGeom>
          <a:noFill/>
          <a:ln w="9525" algn="ctr">
            <a:noFill/>
            <a:miter lim="800000"/>
          </a:ln>
        </p:spPr>
        <p:txBody>
          <a:bodyPr>
            <a:spAutoFit/>
          </a:bodyPr>
          <a:lstStyle/>
          <a:p>
            <a:pPr>
              <a:buNone/>
            </a:pPr>
            <a:r>
              <a:rPr lang="en-US" altLang="zh-CN" dirty="0">
                <a:latin typeface="Arial" panose="020B0604020202020204" pitchFamily="34" charset="0"/>
              </a:rPr>
              <a:t>(62.625)</a:t>
            </a:r>
            <a:r>
              <a:rPr lang="en-US" altLang="zh-CN" baseline="-25000" dirty="0">
                <a:latin typeface="Arial" panose="020B0604020202020204" pitchFamily="34" charset="0"/>
              </a:rPr>
              <a:t>10</a:t>
            </a:r>
            <a:r>
              <a:rPr lang="en-US" altLang="zh-CN" dirty="0">
                <a:latin typeface="Arial" panose="020B0604020202020204" pitchFamily="34" charset="0"/>
              </a:rPr>
              <a:t>=(111110.101)</a:t>
            </a:r>
            <a:r>
              <a:rPr lang="en-US" altLang="zh-CN" baseline="-25000" dirty="0">
                <a:latin typeface="Arial" panose="020B0604020202020204" pitchFamily="34" charset="0"/>
              </a:rPr>
              <a:t>2</a:t>
            </a:r>
            <a:endParaRPr lang="en-US" altLang="zh-CN" baseline="-25000" dirty="0">
              <a:latin typeface="Arial" panose="020B0604020202020204" pitchFamily="34" charset="0"/>
            </a:endParaRPr>
          </a:p>
        </p:txBody>
      </p:sp>
      <p:sp>
        <p:nvSpPr>
          <p:cNvPr id="22" name="Text Box 33"/>
          <p:cNvSpPr txBox="1">
            <a:spLocks noChangeArrowheads="1"/>
          </p:cNvSpPr>
          <p:nvPr/>
        </p:nvSpPr>
        <p:spPr bwMode="black">
          <a:xfrm>
            <a:off x="4796384" y="6155680"/>
            <a:ext cx="2297956" cy="297656"/>
          </a:xfrm>
          <a:prstGeom prst="rect">
            <a:avLst/>
          </a:prstGeom>
          <a:solidFill>
            <a:srgbClr val="FFCCFF"/>
          </a:solidFill>
          <a:ln w="9525" algn="ctr">
            <a:noFill/>
            <a:miter lim="800000"/>
          </a:ln>
        </p:spPr>
        <p:txBody>
          <a:bodyPr/>
          <a:lstStyle/>
          <a:p>
            <a:pPr algn="l">
              <a:buNone/>
            </a:pPr>
            <a:r>
              <a:rPr lang="en-US" altLang="zh-CN" sz="1500" dirty="0">
                <a:solidFill>
                  <a:srgbClr val="CC0066"/>
                </a:solidFill>
                <a:latin typeface="Arial" panose="020B0604020202020204" pitchFamily="34" charset="0"/>
              </a:rPr>
              <a:t>(</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5</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4</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3</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2</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1</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0</a:t>
            </a:r>
            <a:r>
              <a:rPr lang="en-US" altLang="zh-CN" sz="1500" dirty="0">
                <a:solidFill>
                  <a:srgbClr val="CC0066"/>
                </a:solidFill>
                <a:latin typeface="Arial" panose="020B0604020202020204" pitchFamily="34" charset="0"/>
              </a:rPr>
              <a:t>. </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-1</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-2</a:t>
            </a:r>
            <a:r>
              <a:rPr kumimoji="1" lang="en-US" altLang="zh-CN" sz="1500" dirty="0">
                <a:solidFill>
                  <a:srgbClr val="CC0066"/>
                </a:solidFill>
                <a:latin typeface="Arial" panose="020B0604020202020204" pitchFamily="34" charset="0"/>
              </a:rPr>
              <a:t>k</a:t>
            </a:r>
            <a:r>
              <a:rPr kumimoji="1" lang="en-US" altLang="zh-CN" sz="1500" baseline="-25000" dirty="0">
                <a:solidFill>
                  <a:srgbClr val="CC0066"/>
                </a:solidFill>
                <a:latin typeface="Arial" panose="020B0604020202020204" pitchFamily="34" charset="0"/>
              </a:rPr>
              <a:t>-3</a:t>
            </a:r>
            <a:r>
              <a:rPr lang="en-US" altLang="zh-CN" sz="1500" dirty="0">
                <a:solidFill>
                  <a:srgbClr val="CC0066"/>
                </a:solidFill>
                <a:latin typeface="Arial" panose="020B0604020202020204" pitchFamily="34" charset="0"/>
              </a:rPr>
              <a:t>)</a:t>
            </a:r>
            <a:r>
              <a:rPr lang="en-US" altLang="zh-CN" sz="1500" baseline="-25000" dirty="0">
                <a:solidFill>
                  <a:srgbClr val="CC0066"/>
                </a:solidFill>
                <a:latin typeface="Arial" panose="020B0604020202020204" pitchFamily="34" charset="0"/>
              </a:rPr>
              <a:t>2</a:t>
            </a:r>
            <a:endParaRPr lang="en-US" altLang="zh-CN" sz="1500" baseline="-25000" dirty="0">
              <a:solidFill>
                <a:srgbClr val="CC0066"/>
              </a:solidFill>
              <a:latin typeface="Arial" panose="020B0604020202020204" pitchFamily="34" charset="0"/>
            </a:endParaRPr>
          </a:p>
        </p:txBody>
      </p:sp>
      <p:sp>
        <p:nvSpPr>
          <p:cNvPr id="23" name="AutoShape 42"/>
          <p:cNvSpPr>
            <a:spLocks noChangeArrowheads="1"/>
          </p:cNvSpPr>
          <p:nvPr/>
        </p:nvSpPr>
        <p:spPr bwMode="auto">
          <a:xfrm>
            <a:off x="6884144" y="4797152"/>
            <a:ext cx="1300088" cy="608885"/>
          </a:xfrm>
          <a:prstGeom prst="wedgeRoundRectCallout">
            <a:avLst>
              <a:gd name="adj1" fmla="val -65724"/>
              <a:gd name="adj2" fmla="val -139001"/>
              <a:gd name="adj3" fmla="val 16667"/>
            </a:avLst>
          </a:prstGeom>
          <a:solidFill>
            <a:srgbClr val="FFFF99"/>
          </a:solidFill>
          <a:ln w="9525">
            <a:solidFill>
              <a:srgbClr val="FF6600"/>
            </a:solidFill>
            <a:miter lim="800000"/>
          </a:ln>
        </p:spPr>
        <p:txBody>
          <a:bodyPr anchor="b"/>
          <a:lstStyle/>
          <a:p>
            <a:pPr algn="ctr">
              <a:lnSpc>
                <a:spcPct val="100000"/>
              </a:lnSpc>
              <a:buNone/>
            </a:pPr>
            <a:r>
              <a:rPr lang="zh-CN" altLang="en-US" dirty="0">
                <a:latin typeface="楷体_GB2312" pitchFamily="49" charset="-122"/>
                <a:ea typeface="楷体_GB2312" pitchFamily="49" charset="-122"/>
              </a:rPr>
              <a:t>小数部分为</a:t>
            </a:r>
            <a:r>
              <a:rPr lang="en-US" altLang="zh-CN" dirty="0">
                <a:latin typeface="Arial" panose="020B0604020202020204" pitchFamily="34" charset="0"/>
                <a:ea typeface="楷体_GB2312" pitchFamily="49" charset="-122"/>
              </a:rPr>
              <a:t>0</a:t>
            </a:r>
            <a:endParaRPr lang="zh-CN" altLang="en-US" dirty="0">
              <a:latin typeface="Arial" panose="020B0604020202020204" pitchFamily="34" charset="0"/>
              <a:ea typeface="楷体_GB2312" pitchFamily="49" charset="-122"/>
            </a:endParaRPr>
          </a:p>
        </p:txBody>
      </p:sp>
      <p:sp>
        <p:nvSpPr>
          <p:cNvPr id="24" name="Rectangle 13"/>
          <p:cNvSpPr>
            <a:spLocks noChangeArrowheads="1"/>
          </p:cNvSpPr>
          <p:nvPr/>
        </p:nvSpPr>
        <p:spPr bwMode="black">
          <a:xfrm>
            <a:off x="1775520" y="1742950"/>
            <a:ext cx="2213356" cy="370935"/>
          </a:xfrm>
          <a:prstGeom prst="rect">
            <a:avLst/>
          </a:prstGeom>
          <a:noFill/>
          <a:ln w="9525" algn="ctr">
            <a:noFill/>
            <a:miter lim="800000"/>
          </a:ln>
        </p:spPr>
        <p:txBody>
          <a:bodyPr wrap="square">
            <a:spAutoFit/>
          </a:bodyPr>
          <a:lstStyle/>
          <a:p>
            <a:pPr marL="264160" indent="-264160">
              <a:lnSpc>
                <a:spcPct val="110000"/>
              </a:lnSpc>
              <a:buNone/>
            </a:pPr>
            <a:r>
              <a:rPr kumimoji="1" lang="zh-CN" altLang="en-US" dirty="0">
                <a:solidFill>
                  <a:schemeClr val="tx1"/>
                </a:solidFill>
              </a:rPr>
              <a:t>先转换整数部分</a:t>
            </a:r>
            <a:endParaRPr kumimoji="1" lang="zh-CN" altLang="en-US" dirty="0"/>
          </a:p>
        </p:txBody>
      </p:sp>
      <p:sp>
        <p:nvSpPr>
          <p:cNvPr id="25" name="Rectangle 13"/>
          <p:cNvSpPr>
            <a:spLocks noChangeArrowheads="1"/>
          </p:cNvSpPr>
          <p:nvPr/>
        </p:nvSpPr>
        <p:spPr bwMode="black">
          <a:xfrm>
            <a:off x="6149937" y="1742525"/>
            <a:ext cx="2213356" cy="370935"/>
          </a:xfrm>
          <a:prstGeom prst="rect">
            <a:avLst/>
          </a:prstGeom>
          <a:noFill/>
          <a:ln w="9525" algn="ctr">
            <a:noFill/>
            <a:miter lim="800000"/>
          </a:ln>
        </p:spPr>
        <p:txBody>
          <a:bodyPr wrap="square">
            <a:spAutoFit/>
          </a:bodyPr>
          <a:lstStyle/>
          <a:p>
            <a:pPr marL="264160" indent="-264160">
              <a:lnSpc>
                <a:spcPct val="110000"/>
              </a:lnSpc>
              <a:buNone/>
            </a:pPr>
            <a:r>
              <a:rPr kumimoji="1" lang="zh-CN" altLang="en-US" dirty="0">
                <a:solidFill>
                  <a:schemeClr val="tx1"/>
                </a:solidFill>
              </a:rPr>
              <a:t>再转换小数部分</a:t>
            </a:r>
            <a:endParaRPr kumimoji="1" lang="zh-CN" altLang="en-US" dirty="0"/>
          </a:p>
        </p:txBody>
      </p:sp>
      <p:cxnSp>
        <p:nvCxnSpPr>
          <p:cNvPr id="27" name="直接箭头连接符 26"/>
          <p:cNvCxnSpPr/>
          <p:nvPr/>
        </p:nvCxnSpPr>
        <p:spPr bwMode="auto">
          <a:xfrm rot="5400000" flipH="1" flipV="1">
            <a:off x="3755851" y="3166141"/>
            <a:ext cx="1079896" cy="1"/>
          </a:xfrm>
          <a:prstGeom prst="straightConnector1">
            <a:avLst/>
          </a:prstGeom>
          <a:noFill/>
          <a:ln w="28575" cap="flat" cmpd="sng" algn="ctr">
            <a:solidFill>
              <a:srgbClr val="FF0066"/>
            </a:solidFill>
            <a:prstDash val="solid"/>
            <a:round/>
            <a:headEnd type="none" w="med" len="med"/>
            <a:tailEnd type="arrow"/>
          </a:ln>
          <a:effectLst/>
        </p:spPr>
      </p:cxnSp>
      <p:cxnSp>
        <p:nvCxnSpPr>
          <p:cNvPr id="30" name="直接箭头连接符 29"/>
          <p:cNvCxnSpPr/>
          <p:nvPr/>
        </p:nvCxnSpPr>
        <p:spPr bwMode="auto">
          <a:xfrm rot="16200000" flipH="1">
            <a:off x="8650660" y="3556425"/>
            <a:ext cx="795335" cy="1"/>
          </a:xfrm>
          <a:prstGeom prst="straightConnector1">
            <a:avLst/>
          </a:prstGeom>
          <a:noFill/>
          <a:ln w="28575" cap="flat" cmpd="sng" algn="ctr">
            <a:solidFill>
              <a:srgbClr val="FF0066"/>
            </a:solidFill>
            <a:prstDash val="solid"/>
            <a:round/>
            <a:headEnd type="none" w="med" len="med"/>
            <a:tailEnd type="arrow"/>
          </a:ln>
          <a:effectLst/>
        </p:spPr>
      </p:cxnSp>
      <p:sp>
        <p:nvSpPr>
          <p:cNvPr id="2" name="TextBox 1"/>
          <p:cNvSpPr txBox="1"/>
          <p:nvPr/>
        </p:nvSpPr>
        <p:spPr>
          <a:xfrm>
            <a:off x="6123385" y="1097589"/>
            <a:ext cx="3573013" cy="327782"/>
          </a:xfrm>
          <a:prstGeom prst="rect">
            <a:avLst/>
          </a:prstGeom>
          <a:noFill/>
        </p:spPr>
        <p:txBody>
          <a:bodyPr wrap="square" rtlCol="0">
            <a:spAutoFit/>
          </a:bodyPr>
          <a:lstStyle/>
          <a:p>
            <a:pPr>
              <a:buNone/>
            </a:pPr>
            <a:r>
              <a:rPr lang="zh-CN" altLang="en-US" dirty="0">
                <a:solidFill>
                  <a:srgbClr val="FF0000"/>
                </a:solidFill>
              </a:rPr>
              <a:t>二进制数变成十进制如何实现？</a:t>
            </a:r>
            <a:endParaRPr lang="zh-CN" altLang="en-US"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1669"/>
                                        </p:tgtEl>
                                        <p:attrNameLst>
                                          <p:attrName>style.visibility</p:attrName>
                                        </p:attrNameLst>
                                      </p:cBhvr>
                                      <p:to>
                                        <p:strVal val="visible"/>
                                      </p:to>
                                    </p:set>
                                    <p:anim calcmode="lin" valueType="num">
                                      <p:cBhvr additive="base">
                                        <p:cTn id="12" dur="500" fill="hold"/>
                                        <p:tgtEl>
                                          <p:spTgt spid="241669"/>
                                        </p:tgtEl>
                                        <p:attrNameLst>
                                          <p:attrName>ppt_x</p:attrName>
                                        </p:attrNameLst>
                                      </p:cBhvr>
                                      <p:tavLst>
                                        <p:tav tm="0">
                                          <p:val>
                                            <p:strVal val="0-#ppt_w/2"/>
                                          </p:val>
                                        </p:tav>
                                        <p:tav tm="100000">
                                          <p:val>
                                            <p:strVal val="#ppt_x"/>
                                          </p:val>
                                        </p:tav>
                                      </p:tavLst>
                                    </p:anim>
                                    <p:anim calcmode="lin" valueType="num">
                                      <p:cBhvr additive="base">
                                        <p:cTn id="13" dur="500" fill="hold"/>
                                        <p:tgtEl>
                                          <p:spTgt spid="24166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41674"/>
                                        </p:tgtEl>
                                        <p:attrNameLst>
                                          <p:attrName>style.visibility</p:attrName>
                                        </p:attrNameLst>
                                      </p:cBhvr>
                                      <p:to>
                                        <p:strVal val="visible"/>
                                      </p:to>
                                    </p:set>
                                    <p:anim calcmode="lin" valueType="num">
                                      <p:cBhvr additive="base">
                                        <p:cTn id="16" dur="500" fill="hold"/>
                                        <p:tgtEl>
                                          <p:spTgt spid="241674"/>
                                        </p:tgtEl>
                                        <p:attrNameLst>
                                          <p:attrName>ppt_x</p:attrName>
                                        </p:attrNameLst>
                                      </p:cBhvr>
                                      <p:tavLst>
                                        <p:tav tm="0">
                                          <p:val>
                                            <p:strVal val="0-#ppt_w/2"/>
                                          </p:val>
                                        </p:tav>
                                        <p:tav tm="100000">
                                          <p:val>
                                            <p:strVal val="#ppt_x"/>
                                          </p:val>
                                        </p:tav>
                                      </p:tavLst>
                                    </p:anim>
                                    <p:anim calcmode="lin" valueType="num">
                                      <p:cBhvr additive="base">
                                        <p:cTn id="17" dur="500" fill="hold"/>
                                        <p:tgtEl>
                                          <p:spTgt spid="24167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41673"/>
                                        </p:tgtEl>
                                        <p:attrNameLst>
                                          <p:attrName>style.visibility</p:attrName>
                                        </p:attrNameLst>
                                      </p:cBhvr>
                                      <p:to>
                                        <p:strVal val="visible"/>
                                      </p:to>
                                    </p:set>
                                    <p:anim calcmode="lin" valueType="num">
                                      <p:cBhvr additive="base">
                                        <p:cTn id="20" dur="500" fill="hold"/>
                                        <p:tgtEl>
                                          <p:spTgt spid="241673"/>
                                        </p:tgtEl>
                                        <p:attrNameLst>
                                          <p:attrName>ppt_x</p:attrName>
                                        </p:attrNameLst>
                                      </p:cBhvr>
                                      <p:tavLst>
                                        <p:tav tm="0">
                                          <p:val>
                                            <p:strVal val="0-#ppt_w/2"/>
                                          </p:val>
                                        </p:tav>
                                        <p:tav tm="100000">
                                          <p:val>
                                            <p:strVal val="#ppt_x"/>
                                          </p:val>
                                        </p:tav>
                                      </p:tavLst>
                                    </p:anim>
                                    <p:anim calcmode="lin" valueType="num">
                                      <p:cBhvr additive="base">
                                        <p:cTn id="21" dur="500" fill="hold"/>
                                        <p:tgtEl>
                                          <p:spTgt spid="24167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41675"/>
                                        </p:tgtEl>
                                        <p:attrNameLst>
                                          <p:attrName>style.visibility</p:attrName>
                                        </p:attrNameLst>
                                      </p:cBhvr>
                                      <p:to>
                                        <p:strVal val="visible"/>
                                      </p:to>
                                    </p:set>
                                    <p:anim calcmode="lin" valueType="num">
                                      <p:cBhvr additive="base">
                                        <p:cTn id="24" dur="500" fill="hold"/>
                                        <p:tgtEl>
                                          <p:spTgt spid="241675"/>
                                        </p:tgtEl>
                                        <p:attrNameLst>
                                          <p:attrName>ppt_x</p:attrName>
                                        </p:attrNameLst>
                                      </p:cBhvr>
                                      <p:tavLst>
                                        <p:tav tm="0">
                                          <p:val>
                                            <p:strVal val="0-#ppt_w/2"/>
                                          </p:val>
                                        </p:tav>
                                        <p:tav tm="100000">
                                          <p:val>
                                            <p:strVal val="#ppt_x"/>
                                          </p:val>
                                        </p:tav>
                                      </p:tavLst>
                                    </p:anim>
                                    <p:anim calcmode="lin" valueType="num">
                                      <p:cBhvr additive="base">
                                        <p:cTn id="25" dur="500" fill="hold"/>
                                        <p:tgtEl>
                                          <p:spTgt spid="24167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41672"/>
                                        </p:tgtEl>
                                        <p:attrNameLst>
                                          <p:attrName>style.visibility</p:attrName>
                                        </p:attrNameLst>
                                      </p:cBhvr>
                                      <p:to>
                                        <p:strVal val="visible"/>
                                      </p:to>
                                    </p:set>
                                    <p:anim calcmode="lin" valueType="num">
                                      <p:cBhvr additive="base">
                                        <p:cTn id="28" dur="500" fill="hold"/>
                                        <p:tgtEl>
                                          <p:spTgt spid="241672"/>
                                        </p:tgtEl>
                                        <p:attrNameLst>
                                          <p:attrName>ppt_x</p:attrName>
                                        </p:attrNameLst>
                                      </p:cBhvr>
                                      <p:tavLst>
                                        <p:tav tm="0">
                                          <p:val>
                                            <p:strVal val="0-#ppt_w/2"/>
                                          </p:val>
                                        </p:tav>
                                        <p:tav tm="100000">
                                          <p:val>
                                            <p:strVal val="#ppt_x"/>
                                          </p:val>
                                        </p:tav>
                                      </p:tavLst>
                                    </p:anim>
                                    <p:anim calcmode="lin" valueType="num">
                                      <p:cBhvr additive="base">
                                        <p:cTn id="29" dur="500" fill="hold"/>
                                        <p:tgtEl>
                                          <p:spTgt spid="241672"/>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1671"/>
                                        </p:tgtEl>
                                        <p:attrNameLst>
                                          <p:attrName>style.visibility</p:attrName>
                                        </p:attrNameLst>
                                      </p:cBhvr>
                                      <p:to>
                                        <p:strVal val="visible"/>
                                      </p:to>
                                    </p:set>
                                    <p:anim calcmode="lin" valueType="num">
                                      <p:cBhvr additive="base">
                                        <p:cTn id="32" dur="500" fill="hold"/>
                                        <p:tgtEl>
                                          <p:spTgt spid="241671"/>
                                        </p:tgtEl>
                                        <p:attrNameLst>
                                          <p:attrName>ppt_x</p:attrName>
                                        </p:attrNameLst>
                                      </p:cBhvr>
                                      <p:tavLst>
                                        <p:tav tm="0">
                                          <p:val>
                                            <p:strVal val="0-#ppt_w/2"/>
                                          </p:val>
                                        </p:tav>
                                        <p:tav tm="100000">
                                          <p:val>
                                            <p:strVal val="#ppt_x"/>
                                          </p:val>
                                        </p:tav>
                                      </p:tavLst>
                                    </p:anim>
                                    <p:anim calcmode="lin" valueType="num">
                                      <p:cBhvr additive="base">
                                        <p:cTn id="33" dur="500" fill="hold"/>
                                        <p:tgtEl>
                                          <p:spTgt spid="241671"/>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41670"/>
                                        </p:tgtEl>
                                        <p:attrNameLst>
                                          <p:attrName>style.visibility</p:attrName>
                                        </p:attrNameLst>
                                      </p:cBhvr>
                                      <p:to>
                                        <p:strVal val="visible"/>
                                      </p:to>
                                    </p:set>
                                    <p:anim calcmode="lin" valueType="num">
                                      <p:cBhvr additive="base">
                                        <p:cTn id="36" dur="500" fill="hold"/>
                                        <p:tgtEl>
                                          <p:spTgt spid="241670"/>
                                        </p:tgtEl>
                                        <p:attrNameLst>
                                          <p:attrName>ppt_x</p:attrName>
                                        </p:attrNameLst>
                                      </p:cBhvr>
                                      <p:tavLst>
                                        <p:tav tm="0">
                                          <p:val>
                                            <p:strVal val="0-#ppt_w/2"/>
                                          </p:val>
                                        </p:tav>
                                        <p:tav tm="100000">
                                          <p:val>
                                            <p:strVal val="#ppt_x"/>
                                          </p:val>
                                        </p:tav>
                                      </p:tavLst>
                                    </p:anim>
                                    <p:anim calcmode="lin" valueType="num">
                                      <p:cBhvr additive="base">
                                        <p:cTn id="37" dur="500" fill="hold"/>
                                        <p:tgtEl>
                                          <p:spTgt spid="24167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41668"/>
                                        </p:tgtEl>
                                        <p:attrNameLst>
                                          <p:attrName>style.visibility</p:attrName>
                                        </p:attrNameLst>
                                      </p:cBhvr>
                                      <p:to>
                                        <p:strVal val="visible"/>
                                      </p:to>
                                    </p:set>
                                    <p:anim calcmode="lin" valueType="num">
                                      <p:cBhvr additive="base">
                                        <p:cTn id="40" dur="500" fill="hold"/>
                                        <p:tgtEl>
                                          <p:spTgt spid="241668"/>
                                        </p:tgtEl>
                                        <p:attrNameLst>
                                          <p:attrName>ppt_x</p:attrName>
                                        </p:attrNameLst>
                                      </p:cBhvr>
                                      <p:tavLst>
                                        <p:tav tm="0">
                                          <p:val>
                                            <p:strVal val="0-#ppt_w/2"/>
                                          </p:val>
                                        </p:tav>
                                        <p:tav tm="100000">
                                          <p:val>
                                            <p:strVal val="#ppt_x"/>
                                          </p:val>
                                        </p:tav>
                                      </p:tavLst>
                                    </p:anim>
                                    <p:anim calcmode="lin" valueType="num">
                                      <p:cBhvr additive="base">
                                        <p:cTn id="41" dur="500" fill="hold"/>
                                        <p:tgtEl>
                                          <p:spTgt spid="24166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1+#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1+#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1+#ppt_w/2"/>
                                          </p:val>
                                        </p:tav>
                                        <p:tav tm="100000">
                                          <p:val>
                                            <p:strVal val="#ppt_x"/>
                                          </p:val>
                                        </p:tav>
                                      </p:tavLst>
                                    </p:anim>
                                    <p:anim calcmode="lin" valueType="num">
                                      <p:cBhvr additive="base">
                                        <p:cTn id="60" dur="500" fill="hold"/>
                                        <p:tgtEl>
                                          <p:spTgt spid="19"/>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1+#ppt_w/2"/>
                                          </p:val>
                                        </p:tav>
                                        <p:tav tm="100000">
                                          <p:val>
                                            <p:strVal val="#ppt_x"/>
                                          </p:val>
                                        </p:tav>
                                      </p:tavLst>
                                    </p:anim>
                                    <p:anim calcmode="lin" valueType="num">
                                      <p:cBhvr additive="base">
                                        <p:cTn id="6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0-#ppt_w/2"/>
                                          </p:val>
                                        </p:tav>
                                        <p:tav tm="100000">
                                          <p:val>
                                            <p:strVal val="#ppt_x"/>
                                          </p:val>
                                        </p:tav>
                                      </p:tavLst>
                                    </p:anim>
                                    <p:anim calcmode="lin" valueType="num">
                                      <p:cBhvr additive="base">
                                        <p:cTn id="7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500" fill="hold"/>
                                        <p:tgtEl>
                                          <p:spTgt spid="22"/>
                                        </p:tgtEl>
                                        <p:attrNameLst>
                                          <p:attrName>ppt_x</p:attrName>
                                        </p:attrNameLst>
                                      </p:cBhvr>
                                      <p:tavLst>
                                        <p:tav tm="0">
                                          <p:val>
                                            <p:strVal val="#ppt_x"/>
                                          </p:val>
                                        </p:tav>
                                        <p:tav tm="100000">
                                          <p:val>
                                            <p:strVal val="#ppt_x"/>
                                          </p:val>
                                        </p:tav>
                                      </p:tavLst>
                                    </p:anim>
                                    <p:anim calcmode="lin" valueType="num">
                                      <p:cBhvr additive="base">
                                        <p:cTn id="8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down)">
                                      <p:cBhvr>
                                        <p:cTn id="86" dur="500"/>
                                        <p:tgtEl>
                                          <p:spTgt spid="2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up)">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p:bldP spid="241669" grpId="0" animBg="1"/>
      <p:bldP spid="241670" grpId="0" animBg="1"/>
      <p:bldP spid="241671" grpId="0" animBg="1"/>
      <p:bldP spid="241672" grpId="0" animBg="1"/>
      <p:bldP spid="241673" grpId="0" animBg="1"/>
      <p:bldP spid="241674" grpId="0" animBg="1"/>
      <p:bldP spid="241675" grpId="0" animBg="1"/>
      <p:bldP spid="17" grpId="0"/>
      <p:bldP spid="18" grpId="0" animBg="1"/>
      <p:bldP spid="19" grpId="0" animBg="1"/>
      <p:bldP spid="20" grpId="0" animBg="1"/>
      <p:bldP spid="21" grpId="0"/>
      <p:bldP spid="22" grpId="0" animBg="1"/>
      <p:bldP spid="23" grpId="0" animBg="1"/>
      <p:bldP spid="24" grpId="0"/>
      <p:bldP spid="25"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latin typeface="+mj-ea"/>
              </a:rPr>
              <a:t>逻辑代数的规则</a:t>
            </a:r>
            <a:endParaRPr lang="zh-CN" altLang="en-US" i="0" dirty="0">
              <a:solidFill>
                <a:schemeClr val="accent1"/>
              </a:solidFill>
              <a:latin typeface="+mj-ea"/>
            </a:endParaRPr>
          </a:p>
        </p:txBody>
      </p:sp>
      <p:sp>
        <p:nvSpPr>
          <p:cNvPr id="3" name="文本占位符 2"/>
          <p:cNvSpPr>
            <a:spLocks noGrp="1"/>
          </p:cNvSpPr>
          <p:nvPr>
            <p:ph type="body" sz="half" idx="1"/>
          </p:nvPr>
        </p:nvSpPr>
        <p:spPr>
          <a:xfrm>
            <a:off x="263352" y="900000"/>
            <a:ext cx="11809312" cy="2291909"/>
          </a:xfrm>
        </p:spPr>
        <p:txBody>
          <a:bodyPr/>
          <a:lstStyle/>
          <a:p>
            <a:pPr marL="360680" indent="-360680">
              <a:lnSpc>
                <a:spcPct val="130000"/>
              </a:lnSpc>
              <a:buFont typeface="+mj-lt"/>
              <a:buAutoNum type="arabicPeriod" startAt="3"/>
            </a:pPr>
            <a:r>
              <a:rPr lang="zh-CN" altLang="en-US" dirty="0">
                <a:solidFill>
                  <a:schemeClr val="accent2"/>
                </a:solidFill>
              </a:rPr>
              <a:t>对偶定理</a:t>
            </a:r>
            <a:r>
              <a:rPr lang="zh-CN" altLang="en-US" dirty="0"/>
              <a:t>：</a:t>
            </a:r>
            <a:r>
              <a:rPr lang="zh-CN" altLang="en-US" sz="2200" b="0" dirty="0"/>
              <a:t>将原函数</a:t>
            </a:r>
            <a:r>
              <a:rPr lang="en-US" altLang="zh-CN" sz="2200" b="0" dirty="0"/>
              <a:t>F</a:t>
            </a:r>
            <a:r>
              <a:rPr lang="zh-CN" altLang="en-US" sz="2200" b="0" dirty="0"/>
              <a:t>中的全部 “</a:t>
            </a:r>
            <a:r>
              <a:rPr lang="en-US" altLang="zh-CN" sz="2200" b="0" dirty="0"/>
              <a:t>•” </a:t>
            </a:r>
            <a:r>
              <a:rPr lang="zh-CN" altLang="en-US" sz="2200" b="0" dirty="0"/>
              <a:t>换成 “</a:t>
            </a:r>
            <a:r>
              <a:rPr lang="en-US" altLang="zh-CN" sz="2200" b="0" dirty="0"/>
              <a:t>+”</a:t>
            </a:r>
            <a:r>
              <a:rPr lang="zh-CN" altLang="en-US" sz="2200" b="0" dirty="0"/>
              <a:t>，“</a:t>
            </a:r>
            <a:r>
              <a:rPr lang="en-US" altLang="zh-CN" sz="2200" b="0" dirty="0"/>
              <a:t>+” </a:t>
            </a:r>
            <a:r>
              <a:rPr lang="zh-CN" altLang="en-US" sz="2200" b="0" dirty="0"/>
              <a:t>换成 “</a:t>
            </a:r>
            <a:r>
              <a:rPr lang="en-US" altLang="zh-CN" sz="2200" b="0" dirty="0"/>
              <a:t>•”</a:t>
            </a:r>
            <a:r>
              <a:rPr lang="zh-CN" altLang="en-US" sz="2200" b="0" dirty="0"/>
              <a:t>，“</a:t>
            </a:r>
            <a:r>
              <a:rPr lang="en-US" altLang="zh-CN" sz="2200" b="0" dirty="0"/>
              <a:t>0”</a:t>
            </a:r>
            <a:r>
              <a:rPr lang="zh-CN" altLang="en-US" sz="2200" b="0" dirty="0"/>
              <a:t>换成 “</a:t>
            </a:r>
            <a:r>
              <a:rPr lang="en-US" altLang="zh-CN" sz="2200" b="0" dirty="0"/>
              <a:t>1”</a:t>
            </a:r>
            <a:r>
              <a:rPr lang="zh-CN" altLang="en-US" sz="2200" b="0" dirty="0"/>
              <a:t>，“</a:t>
            </a:r>
            <a:r>
              <a:rPr lang="en-US" altLang="zh-CN" sz="2200" b="0" dirty="0"/>
              <a:t>1” </a:t>
            </a:r>
            <a:r>
              <a:rPr lang="zh-CN" altLang="en-US" sz="2200" b="0" dirty="0"/>
              <a:t>换成 “</a:t>
            </a:r>
            <a:r>
              <a:rPr lang="en-US" altLang="zh-CN" sz="2200" b="0" dirty="0"/>
              <a:t>0”</a:t>
            </a:r>
            <a:r>
              <a:rPr lang="zh-CN" altLang="en-US" sz="2200" b="0" dirty="0"/>
              <a:t>，所得的新函数就是原函数的</a:t>
            </a:r>
            <a:r>
              <a:rPr lang="zh-CN" altLang="en-US" sz="2200" b="0" dirty="0">
                <a:solidFill>
                  <a:schemeClr val="accent2"/>
                </a:solidFill>
              </a:rPr>
              <a:t>对偶式</a:t>
            </a:r>
            <a:r>
              <a:rPr lang="zh-CN" altLang="en-US" sz="2200" b="0" dirty="0"/>
              <a:t>，记作</a:t>
            </a:r>
            <a:r>
              <a:rPr lang="en-US" altLang="zh-CN" sz="2200" b="0" dirty="0"/>
              <a:t>F’</a:t>
            </a:r>
            <a:r>
              <a:rPr lang="zh-CN" altLang="en-US" sz="2200" b="0" dirty="0"/>
              <a:t>或</a:t>
            </a:r>
            <a:r>
              <a:rPr lang="en-US" altLang="zh-CN" sz="2200" b="0" dirty="0"/>
              <a:t>F*</a:t>
            </a:r>
            <a:r>
              <a:rPr lang="zh-CN" altLang="en-US" sz="2200" b="0" dirty="0"/>
              <a:t> 。若两个逻辑函数表达式</a:t>
            </a:r>
            <a:r>
              <a:rPr lang="en-US" altLang="zh-CN" sz="2200" b="0" dirty="0"/>
              <a:t>F</a:t>
            </a:r>
            <a:r>
              <a:rPr lang="zh-CN" altLang="en-US" sz="2200" b="0" dirty="0"/>
              <a:t>和</a:t>
            </a:r>
            <a:r>
              <a:rPr lang="en-US" altLang="zh-CN" sz="2200" b="0" dirty="0"/>
              <a:t>G</a:t>
            </a:r>
            <a:r>
              <a:rPr lang="zh-CN" altLang="en-US" sz="2200" b="0" dirty="0"/>
              <a:t>相等，则其对偶式</a:t>
            </a:r>
            <a:r>
              <a:rPr lang="en-US" altLang="zh-CN" sz="2200" b="0" dirty="0"/>
              <a:t>F*</a:t>
            </a:r>
            <a:r>
              <a:rPr lang="zh-CN" altLang="en-US" sz="2200" b="0" dirty="0"/>
              <a:t>和</a:t>
            </a:r>
            <a:r>
              <a:rPr lang="en-US" altLang="zh-CN" sz="2200" b="0" dirty="0"/>
              <a:t>G*</a:t>
            </a:r>
            <a:r>
              <a:rPr lang="zh-CN" altLang="en-US" sz="2200" b="0" dirty="0"/>
              <a:t>也相等。原函数与对偶函数互为对偶函数。不能直接建立</a:t>
            </a:r>
            <a:r>
              <a:rPr lang="en-US" altLang="zh-CN" sz="2200" b="0" dirty="0"/>
              <a:t>F</a:t>
            </a:r>
            <a:r>
              <a:rPr lang="zh-CN" altLang="en-US" sz="2200" b="0" dirty="0"/>
              <a:t>和</a:t>
            </a:r>
            <a:r>
              <a:rPr lang="en-US" altLang="zh-CN" sz="2200" b="0" dirty="0"/>
              <a:t>F</a:t>
            </a:r>
            <a:r>
              <a:rPr lang="zh-CN" altLang="en-US" sz="2200" b="0" dirty="0"/>
              <a:t>*之间的关系。</a:t>
            </a:r>
            <a:endParaRPr lang="en-US" altLang="zh-CN" sz="2200" b="0" dirty="0"/>
          </a:p>
          <a:p>
            <a:pPr marL="309245" lvl="2" indent="0">
              <a:lnSpc>
                <a:spcPct val="130000"/>
              </a:lnSpc>
              <a:buClr>
                <a:schemeClr val="tx2"/>
              </a:buClr>
              <a:buNone/>
            </a:pPr>
            <a:r>
              <a:rPr lang="zh-CN" altLang="en-US" sz="2200" b="0" dirty="0"/>
              <a:t>用途：已知某公式成立，则可以得到其对偶公式仍成立。</a:t>
            </a:r>
            <a:endParaRPr lang="zh-CN" altLang="en-US" sz="2200" b="0" dirty="0">
              <a:ea typeface="+mn-ea"/>
              <a:cs typeface="+mn-cs"/>
            </a:endParaRPr>
          </a:p>
        </p:txBody>
      </p:sp>
      <p:grpSp>
        <p:nvGrpSpPr>
          <p:cNvPr id="2" name="组合 1"/>
          <p:cNvGrpSpPr/>
          <p:nvPr/>
        </p:nvGrpSpPr>
        <p:grpSpPr>
          <a:xfrm>
            <a:off x="892014" y="2909577"/>
            <a:ext cx="7937991" cy="949891"/>
            <a:chOff x="667390" y="2479417"/>
            <a:chExt cx="5145605" cy="949891"/>
          </a:xfrm>
        </p:grpSpPr>
        <p:graphicFrame>
          <p:nvGraphicFramePr>
            <p:cNvPr id="10" name="Object 18"/>
            <p:cNvGraphicFramePr>
              <a:graphicFrameLocks noChangeAspect="1"/>
            </p:cNvGraphicFramePr>
            <p:nvPr/>
          </p:nvGraphicFramePr>
          <p:xfrm>
            <a:off x="2696196" y="2479417"/>
            <a:ext cx="2895600" cy="427038"/>
          </p:xfrm>
          <a:graphic>
            <a:graphicData uri="http://schemas.openxmlformats.org/presentationml/2006/ole">
              <mc:AlternateContent xmlns:mc="http://schemas.openxmlformats.org/markup-compatibility/2006">
                <mc:Choice xmlns:v="urn:schemas-microsoft-com:vml" Requires="v">
                  <p:oleObj spid="_x0000_s4" name="Equation" r:id="rId1" imgW="1802765" imgH="266700" progId="Equation.3">
                    <p:embed/>
                  </p:oleObj>
                </mc:Choice>
                <mc:Fallback>
                  <p:oleObj name="Equation" r:id="rId1" imgW="1802765" imgH="266700" progId="Equation.3">
                    <p:embed/>
                    <p:pic>
                      <p:nvPicPr>
                        <p:cNvPr id="0"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196" y="2479417"/>
                          <a:ext cx="2895600" cy="42703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11" name="Text Box 20"/>
            <p:cNvSpPr txBox="1">
              <a:spLocks noChangeArrowheads="1"/>
            </p:cNvSpPr>
            <p:nvPr/>
          </p:nvSpPr>
          <p:spPr bwMode="auto">
            <a:xfrm>
              <a:off x="679972" y="2967643"/>
              <a:ext cx="1884363" cy="461665"/>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400" b="0" dirty="0">
                  <a:solidFill>
                    <a:srgbClr val="000000"/>
                  </a:solidFill>
                  <a:latin typeface="微软雅黑" panose="020B0503020204020204" pitchFamily="34" charset="-122"/>
                  <a:ea typeface="微软雅黑" panose="020B0503020204020204" pitchFamily="34" charset="-122"/>
                </a:rPr>
                <a:t>        </a:t>
              </a:r>
              <a:r>
                <a:rPr kumimoji="1" lang="zh-CN" altLang="en-US" sz="2200" b="0" dirty="0">
                  <a:solidFill>
                    <a:srgbClr val="000000"/>
                  </a:solidFill>
                  <a:latin typeface="微软雅黑" panose="020B0503020204020204" pitchFamily="34" charset="-122"/>
                  <a:ea typeface="微软雅黑" panose="020B0503020204020204" pitchFamily="34" charset="-122"/>
                </a:rPr>
                <a:t>则对偶式是：</a:t>
              </a:r>
              <a:endParaRPr kumimoji="1" lang="zh-CN" altLang="en-US" sz="2200" b="0" dirty="0">
                <a:solidFill>
                  <a:srgbClr val="000000"/>
                </a:solidFill>
                <a:latin typeface="微软雅黑" panose="020B0503020204020204" pitchFamily="34" charset="-122"/>
                <a:ea typeface="微软雅黑" panose="020B0503020204020204" pitchFamily="34" charset="-122"/>
              </a:endParaRPr>
            </a:p>
          </p:txBody>
        </p:sp>
        <p:sp>
          <p:nvSpPr>
            <p:cNvPr id="12" name="Rectangle 28"/>
            <p:cNvSpPr>
              <a:spLocks noChangeArrowheads="1"/>
            </p:cNvSpPr>
            <p:nvPr/>
          </p:nvSpPr>
          <p:spPr bwMode="black">
            <a:xfrm>
              <a:off x="667390" y="2530996"/>
              <a:ext cx="1628488" cy="397032"/>
            </a:xfrm>
            <a:prstGeom prst="rect">
              <a:avLst/>
            </a:prstGeom>
            <a:noFill/>
            <a:ln w="9525" algn="ctr">
              <a:noFill/>
              <a:miter lim="800000"/>
            </a:ln>
          </p:spPr>
          <p:txBody>
            <a:bodyPr wrap="none">
              <a:spAutoFit/>
            </a:bodyPr>
            <a:lstStyle/>
            <a:p>
              <a:pPr algn="dist" eaLnBrk="1" hangingPunct="1">
                <a:lnSpc>
                  <a:spcPct val="90000"/>
                </a:lnSpc>
                <a:spcBef>
                  <a:spcPct val="0"/>
                </a:spcBef>
                <a:buClrTx/>
                <a:buSzTx/>
                <a:buFontTx/>
                <a:buNone/>
              </a:pPr>
              <a:r>
                <a:rPr kumimoji="1" lang="zh-CN" altLang="en-US" sz="2200" dirty="0">
                  <a:solidFill>
                    <a:srgbClr val="FF0000"/>
                  </a:solidFill>
                  <a:latin typeface="微软雅黑" panose="020B0503020204020204" pitchFamily="34" charset="-122"/>
                  <a:ea typeface="微软雅黑" panose="020B0503020204020204" pitchFamily="34" charset="-122"/>
                </a:rPr>
                <a:t>例如</a:t>
              </a:r>
              <a:r>
                <a:rPr kumimoji="1" lang="zh-CN" altLang="en-US" sz="2200" b="0" dirty="0">
                  <a:solidFill>
                    <a:srgbClr val="000000"/>
                  </a:solidFill>
                  <a:latin typeface="微软雅黑" panose="020B0503020204020204" pitchFamily="34" charset="-122"/>
                  <a:ea typeface="微软雅黑" panose="020B0503020204020204" pitchFamily="34" charset="-122"/>
                </a:rPr>
                <a:t>：           函数</a:t>
              </a:r>
              <a:endParaRPr kumimoji="1" lang="zh-CN" altLang="en-US" sz="2200" b="0" dirty="0">
                <a:solidFill>
                  <a:srgbClr val="000000"/>
                </a:solidFill>
                <a:latin typeface="微软雅黑" panose="020B0503020204020204" pitchFamily="34" charset="-122"/>
                <a:ea typeface="微软雅黑" panose="020B0503020204020204" pitchFamily="34" charset="-122"/>
              </a:endParaRPr>
            </a:p>
          </p:txBody>
        </p:sp>
        <p:graphicFrame>
          <p:nvGraphicFramePr>
            <p:cNvPr id="13" name="Object 21"/>
            <p:cNvGraphicFramePr>
              <a:graphicFrameLocks noChangeAspect="1"/>
            </p:cNvGraphicFramePr>
            <p:nvPr/>
          </p:nvGraphicFramePr>
          <p:xfrm>
            <a:off x="2688795" y="2924944"/>
            <a:ext cx="3124200" cy="447675"/>
          </p:xfrm>
          <a:graphic>
            <a:graphicData uri="http://schemas.openxmlformats.org/presentationml/2006/ole">
              <mc:AlternateContent xmlns:mc="http://schemas.openxmlformats.org/markup-compatibility/2006">
                <mc:Choice xmlns:v="urn:schemas-microsoft-com:vml" Requires="v">
                  <p:oleObj spid="_x0000_s5" name="Equation" r:id="rId3" imgW="1866265" imgH="266700" progId="Equation.3">
                    <p:embed/>
                  </p:oleObj>
                </mc:Choice>
                <mc:Fallback>
                  <p:oleObj name="Equation" r:id="rId3" imgW="1866265" imgH="266700" progId="Equation.3">
                    <p:embed/>
                    <p:pic>
                      <p:nvPicPr>
                        <p:cNvPr id="0"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795" y="2924944"/>
                          <a:ext cx="3124200" cy="44767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6" name="组合 5"/>
          <p:cNvGrpSpPr/>
          <p:nvPr/>
        </p:nvGrpSpPr>
        <p:grpSpPr>
          <a:xfrm>
            <a:off x="870702" y="4264122"/>
            <a:ext cx="6034723" cy="1108617"/>
            <a:chOff x="-652302" y="4192755"/>
            <a:chExt cx="6034723" cy="1108617"/>
          </a:xfrm>
        </p:grpSpPr>
        <p:graphicFrame>
          <p:nvGraphicFramePr>
            <p:cNvPr id="16" name="Object 27"/>
            <p:cNvGraphicFramePr>
              <a:graphicFrameLocks noChangeAspect="1"/>
            </p:cNvGraphicFramePr>
            <p:nvPr/>
          </p:nvGraphicFramePr>
          <p:xfrm>
            <a:off x="2841059" y="4778037"/>
            <a:ext cx="2427071" cy="523335"/>
          </p:xfrm>
          <a:graphic>
            <a:graphicData uri="http://schemas.openxmlformats.org/presentationml/2006/ole">
              <mc:AlternateContent xmlns:mc="http://schemas.openxmlformats.org/markup-compatibility/2006">
                <mc:Choice xmlns:v="urn:schemas-microsoft-com:vml" Requires="v">
                  <p:oleObj spid="_x0000_s7" name="Equation" r:id="rId5" imgW="1358265" imgH="292100" progId="Equation.3">
                    <p:embed/>
                  </p:oleObj>
                </mc:Choice>
                <mc:Fallback>
                  <p:oleObj name="Equation" r:id="rId5" imgW="1358265" imgH="292100" progId="Equation.3">
                    <p:embed/>
                    <p:pic>
                      <p:nvPicPr>
                        <p:cNvPr id="0" name="图片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1059" y="4778037"/>
                          <a:ext cx="2427071" cy="52333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22" name="Text Box 23"/>
            <p:cNvSpPr txBox="1">
              <a:spLocks noChangeArrowheads="1"/>
            </p:cNvSpPr>
            <p:nvPr/>
          </p:nvSpPr>
          <p:spPr bwMode="auto">
            <a:xfrm>
              <a:off x="-652302" y="4250019"/>
              <a:ext cx="825427" cy="427893"/>
            </a:xfrm>
            <a:prstGeom prst="rect">
              <a:avLst/>
            </a:prstGeom>
            <a:noFill/>
            <a:ln w="9525">
              <a:noFill/>
              <a:miter lim="800000"/>
            </a:ln>
          </p:spPr>
          <p:txBody>
            <a:bodyPr wrap="square">
              <a:spAutoFit/>
            </a:bodyPr>
            <a:lstStyle/>
            <a:p>
              <a:pPr eaLnBrk="1" hangingPunct="1">
                <a:lnSpc>
                  <a:spcPct val="100000"/>
                </a:lnSpc>
                <a:spcBef>
                  <a:spcPct val="50000"/>
                </a:spcBef>
                <a:buClrTx/>
                <a:buSzTx/>
                <a:buFontTx/>
                <a:buNone/>
              </a:pPr>
              <a:r>
                <a:rPr kumimoji="1" lang="zh-CN" altLang="en-US" sz="2200" dirty="0">
                  <a:solidFill>
                    <a:srgbClr val="FF0000"/>
                  </a:solidFill>
                  <a:latin typeface="微软雅黑" panose="020B0503020204020204" pitchFamily="34" charset="-122"/>
                  <a:ea typeface="微软雅黑" panose="020B0503020204020204" pitchFamily="34" charset="-122"/>
                </a:rPr>
                <a:t>又如</a:t>
              </a:r>
              <a:r>
                <a:rPr kumimoji="1" lang="zh-CN" altLang="en-US" sz="2200" dirty="0">
                  <a:solidFill>
                    <a:srgbClr val="000000"/>
                  </a:solidFill>
                  <a:latin typeface="微软雅黑" panose="020B0503020204020204" pitchFamily="34" charset="-122"/>
                  <a:ea typeface="微软雅黑" panose="020B0503020204020204" pitchFamily="34" charset="-122"/>
                </a:rPr>
                <a:t>：</a:t>
              </a:r>
              <a:endParaRPr kumimoji="1" lang="zh-CN" altLang="en-US" sz="2200" dirty="0">
                <a:solidFill>
                  <a:srgbClr val="000000"/>
                </a:solidFill>
                <a:latin typeface="微软雅黑" panose="020B0503020204020204" pitchFamily="34" charset="-122"/>
                <a:ea typeface="微软雅黑" panose="020B0503020204020204" pitchFamily="34" charset="-122"/>
              </a:endParaRPr>
            </a:p>
          </p:txBody>
        </p:sp>
        <p:graphicFrame>
          <p:nvGraphicFramePr>
            <p:cNvPr id="23" name="Object 24"/>
            <p:cNvGraphicFramePr>
              <a:graphicFrameLocks noChangeAspect="1"/>
            </p:cNvGraphicFramePr>
            <p:nvPr/>
          </p:nvGraphicFramePr>
          <p:xfrm>
            <a:off x="2841059" y="4192755"/>
            <a:ext cx="2541362" cy="542423"/>
          </p:xfrm>
          <a:graphic>
            <a:graphicData uri="http://schemas.openxmlformats.org/presentationml/2006/ole">
              <mc:AlternateContent xmlns:mc="http://schemas.openxmlformats.org/markup-compatibility/2006">
                <mc:Choice xmlns:v="urn:schemas-microsoft-com:vml" Requires="v">
                  <p:oleObj spid="_x0000_s8" name="Equation" r:id="rId7" imgW="1371600" imgH="292100" progId="Equation.3">
                    <p:embed/>
                  </p:oleObj>
                </mc:Choice>
                <mc:Fallback>
                  <p:oleObj name="Equation" r:id="rId7" imgW="1371600" imgH="292100" progId="Equation.3">
                    <p:embed/>
                    <p:pic>
                      <p:nvPicPr>
                        <p:cNvPr id="0" name="图片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1059" y="4192755"/>
                          <a:ext cx="2541362" cy="542423"/>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20" name="Text Box 30"/>
            <p:cNvSpPr txBox="1">
              <a:spLocks noChangeArrowheads="1"/>
            </p:cNvSpPr>
            <p:nvPr/>
          </p:nvSpPr>
          <p:spPr bwMode="auto">
            <a:xfrm>
              <a:off x="283802" y="4825757"/>
              <a:ext cx="1884195" cy="427893"/>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200" b="0" dirty="0">
                  <a:solidFill>
                    <a:srgbClr val="000000"/>
                  </a:solidFill>
                  <a:latin typeface="微软雅黑" panose="020B0503020204020204" pitchFamily="34" charset="-122"/>
                  <a:ea typeface="微软雅黑" panose="020B0503020204020204" pitchFamily="34" charset="-122"/>
                </a:rPr>
                <a:t>则对偶式是：</a:t>
              </a:r>
              <a:endParaRPr kumimoji="1" lang="zh-CN" altLang="en-US" sz="2200" b="0" dirty="0">
                <a:solidFill>
                  <a:srgbClr val="000000"/>
                </a:solidFill>
                <a:latin typeface="微软雅黑" panose="020B0503020204020204" pitchFamily="34" charset="-122"/>
                <a:ea typeface="微软雅黑" panose="020B0503020204020204" pitchFamily="34" charset="-122"/>
              </a:endParaRPr>
            </a:p>
          </p:txBody>
        </p:sp>
      </p:grpSp>
      <p:sp>
        <p:nvSpPr>
          <p:cNvPr id="14" name="AutoShape 34"/>
          <p:cNvSpPr>
            <a:spLocks noChangeArrowheads="1"/>
          </p:cNvSpPr>
          <p:nvPr/>
        </p:nvSpPr>
        <p:spPr bwMode="black">
          <a:xfrm>
            <a:off x="1843732" y="5553918"/>
            <a:ext cx="8140700" cy="1187450"/>
          </a:xfrm>
          <a:prstGeom prst="horizontalScroll">
            <a:avLst>
              <a:gd name="adj" fmla="val 12500"/>
            </a:avLst>
          </a:prstGeom>
          <a:solidFill>
            <a:srgbClr val="FFFFBD"/>
          </a:solidFill>
          <a:ln w="22225">
            <a:solidFill>
              <a:srgbClr val="CC6600"/>
            </a:solidFill>
            <a:round/>
          </a:ln>
        </p:spPr>
        <p:txBody>
          <a:bodyPr anchor="ctr"/>
          <a:lstStyle/>
          <a:p>
            <a:pPr marL="357505" indent="-357505" eaLnBrk="1" hangingPunct="1">
              <a:lnSpc>
                <a:spcPct val="100000"/>
              </a:lnSpc>
              <a:spcBef>
                <a:spcPct val="0"/>
              </a:spcBef>
              <a:buClr>
                <a:srgbClr val="063DE8"/>
              </a:buClr>
              <a:buSzPts val="2400"/>
            </a:pPr>
            <a:r>
              <a:rPr kumimoji="1" lang="zh-CN" altLang="en-US" sz="2200" dirty="0">
                <a:solidFill>
                  <a:srgbClr val="000000"/>
                </a:solidFill>
                <a:latin typeface="宋体" panose="02010600030101010101" pitchFamily="2" charset="-122"/>
              </a:rPr>
              <a:t>对偶定理与反演定理的不同：</a:t>
            </a:r>
            <a:r>
              <a:rPr kumimoji="1" lang="zh-CN" altLang="en-US" sz="2200" dirty="0">
                <a:solidFill>
                  <a:srgbClr val="D42A7F"/>
                </a:solidFill>
                <a:latin typeface="宋体" panose="02010600030101010101" pitchFamily="2" charset="-122"/>
              </a:rPr>
              <a:t>无须将原变量和反变量互换</a:t>
            </a:r>
            <a:endParaRPr kumimoji="1" lang="zh-CN" altLang="en-US" sz="2200" dirty="0">
              <a:solidFill>
                <a:srgbClr val="D42A7F"/>
              </a:solidFill>
              <a:latin typeface="宋体" panose="02010600030101010101" pitchFamily="2" charset="-122"/>
            </a:endParaRPr>
          </a:p>
          <a:p>
            <a:pPr marL="357505" indent="-357505" eaLnBrk="1" hangingPunct="1">
              <a:lnSpc>
                <a:spcPct val="100000"/>
              </a:lnSpc>
              <a:spcBef>
                <a:spcPct val="0"/>
              </a:spcBef>
              <a:buClr>
                <a:srgbClr val="063DE8"/>
              </a:buClr>
              <a:buSzPts val="2400"/>
            </a:pPr>
            <a:r>
              <a:rPr kumimoji="1" lang="zh-CN" altLang="en-US" sz="2200" dirty="0">
                <a:solidFill>
                  <a:srgbClr val="000000"/>
                </a:solidFill>
                <a:latin typeface="宋体" panose="02010600030101010101" pitchFamily="2" charset="-122"/>
              </a:rPr>
              <a:t>对偶定理仍遵守反演定理的两条规则</a:t>
            </a:r>
            <a:endParaRPr kumimoji="1" lang="zh-CN" altLang="en-US" sz="2200" dirty="0">
              <a:solidFill>
                <a:srgbClr val="000000"/>
              </a:solidFill>
              <a:latin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0.70"/>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15205" y="155086"/>
            <a:ext cx="7010400" cy="372603"/>
          </a:xfrm>
        </p:spPr>
        <p:txBody>
          <a:bodyPr/>
          <a:lstStyle/>
          <a:p>
            <a:pPr eaLnBrk="1" hangingPunct="1"/>
            <a:r>
              <a:rPr lang="zh-CN" altLang="en-US" dirty="0">
                <a:latin typeface="宋体" panose="02010600030101010101" pitchFamily="2" charset="-122"/>
              </a:rPr>
              <a:t>逻辑代数的基本定律和规则小结</a:t>
            </a:r>
            <a:endParaRPr lang="zh-CN" altLang="en-US" dirty="0">
              <a:latin typeface="宋体" panose="02010600030101010101" pitchFamily="2" charset="-122"/>
            </a:endParaRPr>
          </a:p>
        </p:txBody>
      </p:sp>
      <p:sp>
        <p:nvSpPr>
          <p:cNvPr id="50179" name="Rectangle 3"/>
          <p:cNvSpPr>
            <a:spLocks noGrp="1" noChangeArrowheads="1"/>
          </p:cNvSpPr>
          <p:nvPr>
            <p:ph type="body" idx="1"/>
          </p:nvPr>
        </p:nvSpPr>
        <p:spPr>
          <a:xfrm>
            <a:off x="858822" y="761719"/>
            <a:ext cx="2284427" cy="2753268"/>
          </a:xfrm>
        </p:spPr>
        <p:txBody>
          <a:bodyPr/>
          <a:lstStyle/>
          <a:p>
            <a:pPr eaLnBrk="1" hangingPunct="1"/>
            <a:r>
              <a:rPr lang="en-US" altLang="zh-CN" sz="2400" b="0" dirty="0">
                <a:latin typeface="宋体" panose="02010600030101010101" pitchFamily="2" charset="-122"/>
                <a:ea typeface="宋体" panose="02010600030101010101" pitchFamily="2" charset="-122"/>
              </a:rPr>
              <a:t>5</a:t>
            </a:r>
            <a:r>
              <a:rPr lang="zh-CN" altLang="en-US" sz="2400" b="0" dirty="0">
                <a:latin typeface="宋体" panose="02010600030101010101" pitchFamily="2" charset="-122"/>
                <a:ea typeface="宋体" panose="02010600030101010101" pitchFamily="2" charset="-122"/>
              </a:rPr>
              <a:t>个基本公理</a:t>
            </a:r>
            <a:endParaRPr lang="zh-CN" altLang="en-US" sz="2400" b="0" dirty="0">
              <a:latin typeface="宋体" panose="02010600030101010101" pitchFamily="2" charset="-122"/>
              <a:ea typeface="宋体" panose="02010600030101010101" pitchFamily="2" charset="-122"/>
            </a:endParaRPr>
          </a:p>
          <a:p>
            <a:pPr marL="474980" lvl="1" indent="0" eaLnBrk="1" hangingPunct="1">
              <a:buClr>
                <a:srgbClr val="CC0000"/>
              </a:buClr>
              <a:buNone/>
            </a:pPr>
            <a:r>
              <a:rPr lang="en-US" altLang="zh-CN" sz="2400" b="0" dirty="0">
                <a:latin typeface="宋体" panose="02010600030101010101" pitchFamily="2" charset="-122"/>
                <a:ea typeface="宋体" panose="02010600030101010101" pitchFamily="2" charset="-122"/>
              </a:rPr>
              <a:t>0-1</a:t>
            </a:r>
            <a:r>
              <a:rPr lang="zh-CN" altLang="en-US" sz="2400" b="0" dirty="0">
                <a:latin typeface="宋体" panose="02010600030101010101" pitchFamily="2" charset="-122"/>
                <a:ea typeface="宋体" panose="02010600030101010101" pitchFamily="2" charset="-122"/>
              </a:rPr>
              <a:t>律</a:t>
            </a:r>
            <a:endParaRPr lang="en-US" altLang="zh-CN" sz="2400" b="0" dirty="0">
              <a:latin typeface="宋体" panose="02010600030101010101" pitchFamily="2" charset="-122"/>
              <a:ea typeface="宋体" panose="02010600030101010101" pitchFamily="2" charset="-122"/>
            </a:endParaRPr>
          </a:p>
          <a:p>
            <a:pPr marL="474980" lvl="1" indent="0" eaLnBrk="1" hangingPunct="1">
              <a:buClr>
                <a:srgbClr val="CC0000"/>
              </a:buClr>
              <a:buNone/>
            </a:pPr>
            <a:r>
              <a:rPr lang="zh-CN" altLang="en-US" sz="2400" b="0" dirty="0">
                <a:latin typeface="宋体" panose="02010600030101010101" pitchFamily="2" charset="-122"/>
                <a:ea typeface="宋体" panose="02010600030101010101" pitchFamily="2" charset="-122"/>
              </a:rPr>
              <a:t>交换律</a:t>
            </a:r>
            <a:endParaRPr lang="en-US" altLang="zh-CN" sz="2400" b="0" dirty="0">
              <a:latin typeface="宋体" panose="02010600030101010101" pitchFamily="2" charset="-122"/>
              <a:ea typeface="宋体" panose="02010600030101010101" pitchFamily="2" charset="-122"/>
            </a:endParaRPr>
          </a:p>
          <a:p>
            <a:pPr marL="474980" lvl="1" indent="0" eaLnBrk="1" hangingPunct="1">
              <a:buClr>
                <a:srgbClr val="CC0000"/>
              </a:buClr>
              <a:buNone/>
            </a:pPr>
            <a:r>
              <a:rPr lang="zh-CN" altLang="en-US" sz="2400" b="0" dirty="0">
                <a:latin typeface="宋体" panose="02010600030101010101" pitchFamily="2" charset="-122"/>
                <a:ea typeface="宋体" panose="02010600030101010101" pitchFamily="2" charset="-122"/>
              </a:rPr>
              <a:t>结合律</a:t>
            </a:r>
            <a:endParaRPr lang="en-US" altLang="zh-CN" sz="2400" b="0" dirty="0">
              <a:latin typeface="宋体" panose="02010600030101010101" pitchFamily="2" charset="-122"/>
              <a:ea typeface="宋体" panose="02010600030101010101" pitchFamily="2" charset="-122"/>
            </a:endParaRPr>
          </a:p>
          <a:p>
            <a:pPr marL="474980" lvl="1" indent="0" eaLnBrk="1" hangingPunct="1">
              <a:buClr>
                <a:srgbClr val="CC0000"/>
              </a:buClr>
              <a:buNone/>
            </a:pPr>
            <a:r>
              <a:rPr lang="zh-CN" altLang="en-US" sz="2400" b="0" dirty="0">
                <a:latin typeface="宋体" panose="02010600030101010101" pitchFamily="2" charset="-122"/>
                <a:ea typeface="宋体" panose="02010600030101010101" pitchFamily="2" charset="-122"/>
              </a:rPr>
              <a:t>分配律</a:t>
            </a:r>
            <a:endParaRPr lang="en-US" altLang="zh-CN" sz="2400" b="0" dirty="0">
              <a:latin typeface="宋体" panose="02010600030101010101" pitchFamily="2" charset="-122"/>
              <a:ea typeface="宋体" panose="02010600030101010101" pitchFamily="2" charset="-122"/>
            </a:endParaRPr>
          </a:p>
          <a:p>
            <a:pPr marL="474980" lvl="1" indent="0" eaLnBrk="1" hangingPunct="1">
              <a:buClr>
                <a:srgbClr val="CC0000"/>
              </a:buClr>
              <a:buNone/>
            </a:pPr>
            <a:r>
              <a:rPr lang="zh-CN" altLang="en-US" sz="2400" b="0" dirty="0">
                <a:latin typeface="宋体" panose="02010600030101010101" pitchFamily="2" charset="-122"/>
                <a:ea typeface="宋体" panose="02010600030101010101" pitchFamily="2" charset="-122"/>
              </a:rPr>
              <a:t>互补律</a:t>
            </a:r>
            <a:endParaRPr lang="en-US" altLang="zh-CN" sz="2400" b="0" dirty="0">
              <a:latin typeface="宋体" panose="02010600030101010101" pitchFamily="2" charset="-122"/>
              <a:ea typeface="宋体" panose="02010600030101010101" pitchFamily="2" charset="-122"/>
            </a:endParaRPr>
          </a:p>
          <a:p>
            <a:pPr lvl="1" eaLnBrk="1" hangingPunct="1">
              <a:buClr>
                <a:srgbClr val="CC0000"/>
              </a:buClr>
              <a:buFont typeface="Wingdings" panose="05000000000000000000" pitchFamily="2" charset="2"/>
              <a:buChar char="n"/>
            </a:pPr>
            <a:endParaRPr lang="en-US" altLang="zh-CN" sz="2400" b="0" dirty="0">
              <a:latin typeface="宋体" panose="02010600030101010101" pitchFamily="2" charset="-122"/>
              <a:ea typeface="宋体" panose="02010600030101010101" pitchFamily="2" charset="-122"/>
            </a:endParaRPr>
          </a:p>
          <a:p>
            <a:pPr lvl="1" eaLnBrk="1" hangingPunct="1">
              <a:buClr>
                <a:srgbClr val="CC0000"/>
              </a:buClr>
              <a:buFont typeface="Wingdings" panose="05000000000000000000" pitchFamily="2" charset="2"/>
              <a:buChar char="n"/>
            </a:pPr>
            <a:endParaRPr lang="en-US" altLang="zh-CN" sz="2400" b="0" dirty="0">
              <a:latin typeface="宋体" panose="02010600030101010101" pitchFamily="2" charset="-122"/>
              <a:ea typeface="宋体" panose="02010600030101010101" pitchFamily="2" charset="-122"/>
            </a:endParaRPr>
          </a:p>
          <a:p>
            <a:pPr lvl="1" eaLnBrk="1" hangingPunct="1">
              <a:buClr>
                <a:srgbClr val="CC0000"/>
              </a:buClr>
              <a:buFont typeface="Wingdings" panose="05000000000000000000" pitchFamily="2" charset="2"/>
              <a:buChar char="n"/>
            </a:pPr>
            <a:endParaRPr lang="en-US" altLang="zh-CN" sz="2400" b="0" dirty="0">
              <a:latin typeface="宋体" panose="02010600030101010101" pitchFamily="2" charset="-122"/>
              <a:ea typeface="宋体" panose="02010600030101010101" pitchFamily="2" charset="-122"/>
            </a:endParaRPr>
          </a:p>
          <a:p>
            <a:pPr lvl="1" eaLnBrk="1" hangingPunct="1">
              <a:buClr>
                <a:srgbClr val="CC0000"/>
              </a:buClr>
              <a:buFont typeface="Wingdings" panose="05000000000000000000" pitchFamily="2" charset="2"/>
              <a:buChar char="n"/>
            </a:pPr>
            <a:endParaRPr lang="en-US" altLang="zh-CN" sz="2400" b="0" dirty="0">
              <a:latin typeface="宋体" panose="02010600030101010101" pitchFamily="2" charset="-122"/>
              <a:ea typeface="宋体" panose="02010600030101010101" pitchFamily="2" charset="-122"/>
            </a:endParaRPr>
          </a:p>
          <a:p>
            <a:pPr lvl="1" eaLnBrk="1" hangingPunct="1">
              <a:buClr>
                <a:srgbClr val="CC0000"/>
              </a:buClr>
              <a:buFont typeface="Wingdings" panose="05000000000000000000" pitchFamily="2" charset="2"/>
              <a:buChar char="n"/>
            </a:pPr>
            <a:endParaRPr lang="zh-CN" altLang="en-US" sz="2400" b="0" dirty="0">
              <a:latin typeface="宋体" panose="02010600030101010101" pitchFamily="2" charset="-122"/>
              <a:ea typeface="宋体" panose="02010600030101010101" pitchFamily="2" charset="-122"/>
            </a:endParaRPr>
          </a:p>
          <a:p>
            <a:pPr eaLnBrk="1" hangingPunct="1"/>
            <a:endParaRPr lang="en-US" altLang="zh-CN" sz="2400" b="0" dirty="0">
              <a:latin typeface="宋体" panose="02010600030101010101" pitchFamily="2" charset="-122"/>
              <a:ea typeface="宋体" panose="02010600030101010101" pitchFamily="2" charset="-122"/>
            </a:endParaRPr>
          </a:p>
          <a:p>
            <a:pPr eaLnBrk="1" hangingPunct="1">
              <a:buFont typeface="Wingdings 2" panose="05020102010507070707" pitchFamily="18" charset="2"/>
              <a:buNone/>
            </a:pPr>
            <a:endParaRPr lang="en-US" altLang="zh-CN" sz="2400" b="0"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4166701" y="807934"/>
            <a:ext cx="5732689" cy="2449627"/>
          </a:xfrm>
          <a:prstGeom prst="rect">
            <a:avLst/>
          </a:prstGeom>
        </p:spPr>
      </p:pic>
      <p:sp>
        <p:nvSpPr>
          <p:cNvPr id="6" name="Rectangle 3"/>
          <p:cNvSpPr txBox="1">
            <a:spLocks noChangeArrowheads="1"/>
          </p:cNvSpPr>
          <p:nvPr/>
        </p:nvSpPr>
        <p:spPr bwMode="auto">
          <a:xfrm>
            <a:off x="858823" y="3171825"/>
            <a:ext cx="2713052" cy="3378617"/>
          </a:xfrm>
          <a:prstGeom prst="rect">
            <a:avLst/>
          </a:prstGeom>
          <a:noFill/>
          <a:ln w="12700">
            <a:noFill/>
            <a:miter lim="800000"/>
          </a:ln>
        </p:spPr>
        <p:txBody>
          <a:bodyPr vert="horz" wrap="square" lIns="63500" tIns="25400" rIns="63500" bIns="25400" numCol="1" anchor="t" anchorCtr="0" compatLnSpc="1">
            <a:spAutoFit/>
          </a:bodyPr>
          <a:lstStyle>
            <a:lvl1pPr marL="284480" indent="-284480" algn="l" rtl="0" eaLnBrk="0" fontAlgn="base" hangingPunct="0">
              <a:lnSpc>
                <a:spcPct val="125000"/>
              </a:lnSpc>
              <a:spcBef>
                <a:spcPts val="0"/>
              </a:spcBef>
              <a:spcAft>
                <a:spcPct val="0"/>
              </a:spcAft>
              <a:buClr>
                <a:srgbClr val="FF0000"/>
              </a:buClr>
              <a:buSzPct val="100000"/>
              <a:buFont typeface="Wingdings" panose="05000000000000000000" pitchFamily="2" charset="2"/>
              <a:buChar char="v"/>
              <a:defRPr sz="2200" b="1">
                <a:solidFill>
                  <a:schemeClr val="tx1"/>
                </a:solidFill>
                <a:latin typeface="微软雅黑" panose="020B0503020204020204" pitchFamily="34" charset="-122"/>
                <a:ea typeface="微软雅黑" panose="020B0503020204020204" pitchFamily="34" charset="-122"/>
                <a:cs typeface="+mn-cs"/>
              </a:defRPr>
            </a:lvl1pPr>
            <a:lvl2pPr marL="668655" indent="-193675" algn="l" rtl="0" eaLnBrk="0" fontAlgn="base" hangingPunct="0">
              <a:lnSpc>
                <a:spcPct val="125000"/>
              </a:lnSpc>
              <a:spcBef>
                <a:spcPts val="0"/>
              </a:spcBef>
              <a:spcAft>
                <a:spcPct val="0"/>
              </a:spcAft>
              <a:buClr>
                <a:srgbClr val="001ADC"/>
              </a:buClr>
              <a:buSzPct val="100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2pPr>
            <a:lvl3pPr marL="1050925" indent="-192405" algn="l" rtl="0" eaLnBrk="0" fontAlgn="base" hangingPunct="0">
              <a:lnSpc>
                <a:spcPct val="125000"/>
              </a:lnSpc>
              <a:spcBef>
                <a:spcPts val="0"/>
              </a:spcBef>
              <a:spcAft>
                <a:spcPct val="0"/>
              </a:spcAft>
              <a:buClr>
                <a:srgbClr val="05AD01"/>
              </a:buClr>
              <a:buSzPct val="100000"/>
              <a:buFont typeface="Wingdings" panose="05000000000000000000" pitchFamily="2" charset="2"/>
              <a:buChar char="§"/>
              <a:defRPr b="1">
                <a:solidFill>
                  <a:schemeClr val="tx1"/>
                </a:solidFill>
                <a:latin typeface="微软雅黑" panose="020B0503020204020204" pitchFamily="34" charset="-122"/>
                <a:ea typeface="微软雅黑" panose="020B0503020204020204" pitchFamily="34" charset="-122"/>
              </a:defRPr>
            </a:lvl3pPr>
            <a:lvl4pPr marL="1968500" indent="-342900" algn="l" rtl="0" eaLnBrk="0" fontAlgn="base" hangingPunct="0">
              <a:lnSpc>
                <a:spcPct val="125000"/>
              </a:lnSpc>
              <a:spcBef>
                <a:spcPts val="0"/>
              </a:spcBef>
              <a:spcAft>
                <a:spcPct val="0"/>
              </a:spcAft>
              <a:buChar char="–"/>
              <a:defRPr sz="1800">
                <a:solidFill>
                  <a:schemeClr val="tx1"/>
                </a:solidFill>
                <a:latin typeface="微软雅黑" panose="020B0503020204020204" pitchFamily="34" charset="-122"/>
                <a:ea typeface="微软雅黑" panose="020B0503020204020204" pitchFamily="34" charset="-122"/>
              </a:defRPr>
            </a:lvl4pPr>
            <a:lvl5pPr marL="2501900" indent="-342900" algn="l" rtl="0" eaLnBrk="0" fontAlgn="base" hangingPunct="0">
              <a:lnSpc>
                <a:spcPct val="125000"/>
              </a:lnSpc>
              <a:spcBef>
                <a:spcPts val="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zh-CN" b="0" kern="0" dirty="0">
              <a:latin typeface="宋体" panose="02010600030101010101" pitchFamily="2" charset="-122"/>
              <a:ea typeface="宋体" panose="02010600030101010101" pitchFamily="2" charset="-122"/>
            </a:endParaRPr>
          </a:p>
          <a:p>
            <a:pPr eaLnBrk="1" hangingPunct="1"/>
            <a:r>
              <a:rPr lang="en-US" altLang="zh-CN" b="0" kern="0" dirty="0">
                <a:latin typeface="宋体" panose="02010600030101010101" pitchFamily="2" charset="-122"/>
                <a:ea typeface="宋体" panose="02010600030101010101" pitchFamily="2" charset="-122"/>
              </a:rPr>
              <a:t>5</a:t>
            </a:r>
            <a:r>
              <a:rPr lang="zh-CN" altLang="en-US" b="0" kern="0" dirty="0">
                <a:latin typeface="宋体" panose="02010600030101010101" pitchFamily="2" charset="-122"/>
                <a:ea typeface="宋体" panose="02010600030101010101" pitchFamily="2" charset="-122"/>
              </a:rPr>
              <a:t>个基本定理</a:t>
            </a:r>
            <a:endParaRPr lang="en-US" altLang="zh-CN" b="0" kern="0" dirty="0">
              <a:latin typeface="宋体" panose="02010600030101010101" pitchFamily="2" charset="-122"/>
              <a:ea typeface="宋体" panose="02010600030101010101" pitchFamily="2" charset="-122"/>
            </a:endParaRPr>
          </a:p>
          <a:p>
            <a:pPr marL="0" indent="0" eaLnBrk="1" hangingPunct="1">
              <a:buNone/>
            </a:pPr>
            <a:r>
              <a:rPr lang="zh-CN" altLang="en-US" b="0" kern="0" dirty="0">
                <a:latin typeface="宋体" panose="02010600030101010101" pitchFamily="2" charset="-122"/>
                <a:ea typeface="宋体" panose="02010600030101010101" pitchFamily="2" charset="-122"/>
              </a:rPr>
              <a:t>  重叠律</a:t>
            </a:r>
            <a:endParaRPr lang="en-US" altLang="zh-CN" b="0" kern="0" dirty="0">
              <a:latin typeface="宋体" panose="02010600030101010101" pitchFamily="2" charset="-122"/>
              <a:ea typeface="宋体" panose="02010600030101010101" pitchFamily="2" charset="-122"/>
            </a:endParaRPr>
          </a:p>
          <a:p>
            <a:pPr marL="0" indent="0" eaLnBrk="1" hangingPunct="1">
              <a:buNone/>
            </a:pPr>
            <a:r>
              <a:rPr lang="zh-CN" altLang="en-US" b="0" kern="0" dirty="0">
                <a:latin typeface="宋体" panose="02010600030101010101" pitchFamily="2" charset="-122"/>
                <a:ea typeface="宋体" panose="02010600030101010101" pitchFamily="2" charset="-122"/>
              </a:rPr>
              <a:t>  还原律</a:t>
            </a:r>
            <a:endParaRPr lang="en-US" altLang="zh-CN" b="0" kern="0" dirty="0">
              <a:latin typeface="宋体" panose="02010600030101010101" pitchFamily="2" charset="-122"/>
              <a:ea typeface="宋体" panose="02010600030101010101" pitchFamily="2" charset="-122"/>
            </a:endParaRPr>
          </a:p>
          <a:p>
            <a:pPr marL="0" indent="0" eaLnBrk="1" hangingPunct="1">
              <a:buNone/>
            </a:pPr>
            <a:r>
              <a:rPr lang="zh-CN" altLang="en-US" b="0" kern="0" dirty="0">
                <a:latin typeface="宋体" panose="02010600030101010101" pitchFamily="2" charset="-122"/>
                <a:ea typeface="宋体" panose="02010600030101010101" pitchFamily="2" charset="-122"/>
              </a:rPr>
              <a:t>  吸收律（</a:t>
            </a:r>
            <a:r>
              <a:rPr lang="en-CA" altLang="zh-CN" b="0" kern="0" dirty="0">
                <a:latin typeface="宋体" panose="02010600030101010101" pitchFamily="2" charset="-122"/>
                <a:ea typeface="宋体" panose="02010600030101010101" pitchFamily="2" charset="-122"/>
              </a:rPr>
              <a:t>1</a:t>
            </a:r>
            <a:r>
              <a:rPr lang="zh-CN" altLang="en-US" b="0" kern="0" dirty="0">
                <a:latin typeface="宋体" panose="02010600030101010101" pitchFamily="2" charset="-122"/>
                <a:ea typeface="宋体" panose="02010600030101010101" pitchFamily="2" charset="-122"/>
              </a:rPr>
              <a:t>、</a:t>
            </a:r>
            <a:r>
              <a:rPr lang="en-CA" altLang="zh-CN" b="0" kern="0" dirty="0">
                <a:latin typeface="宋体" panose="02010600030101010101" pitchFamily="2" charset="-122"/>
                <a:ea typeface="宋体" panose="02010600030101010101" pitchFamily="2" charset="-122"/>
              </a:rPr>
              <a:t>2</a:t>
            </a:r>
            <a:r>
              <a:rPr lang="zh-CN" altLang="en-US" b="0" kern="0" dirty="0">
                <a:latin typeface="宋体" panose="02010600030101010101" pitchFamily="2" charset="-122"/>
                <a:ea typeface="宋体" panose="02010600030101010101" pitchFamily="2" charset="-122"/>
              </a:rPr>
              <a:t>、</a:t>
            </a:r>
            <a:r>
              <a:rPr lang="en-US" altLang="zh-CN" b="0" kern="0" dirty="0">
                <a:latin typeface="宋体" panose="02010600030101010101" pitchFamily="2" charset="-122"/>
                <a:ea typeface="宋体" panose="02010600030101010101" pitchFamily="2" charset="-122"/>
              </a:rPr>
              <a:t>3</a:t>
            </a:r>
            <a:r>
              <a:rPr lang="zh-CN" altLang="en-US" b="0" kern="0" dirty="0">
                <a:latin typeface="宋体" panose="02010600030101010101" pitchFamily="2" charset="-122"/>
                <a:ea typeface="宋体" panose="02010600030101010101" pitchFamily="2" charset="-122"/>
              </a:rPr>
              <a:t>）</a:t>
            </a:r>
            <a:endParaRPr lang="en-US" altLang="zh-CN" b="0" kern="0" dirty="0">
              <a:latin typeface="宋体" panose="02010600030101010101" pitchFamily="2" charset="-122"/>
              <a:ea typeface="宋体" panose="02010600030101010101" pitchFamily="2" charset="-122"/>
            </a:endParaRPr>
          </a:p>
          <a:p>
            <a:pPr marL="0" indent="0" eaLnBrk="1" hangingPunct="1">
              <a:buNone/>
            </a:pPr>
            <a:r>
              <a:rPr lang="zh-CN" altLang="en-US" b="0" kern="0" dirty="0">
                <a:latin typeface="宋体" panose="02010600030101010101" pitchFamily="2" charset="-122"/>
                <a:ea typeface="宋体" panose="02010600030101010101" pitchFamily="2" charset="-122"/>
              </a:rPr>
              <a:t>  反演律（摩根定律）</a:t>
            </a:r>
            <a:endParaRPr lang="en-US" altLang="zh-CN" b="0" kern="0" dirty="0">
              <a:latin typeface="宋体" panose="02010600030101010101" pitchFamily="2" charset="-122"/>
              <a:ea typeface="宋体" panose="02010600030101010101" pitchFamily="2" charset="-122"/>
            </a:endParaRPr>
          </a:p>
          <a:p>
            <a:pPr marL="0" indent="0" eaLnBrk="1" hangingPunct="1">
              <a:buNone/>
            </a:pPr>
            <a:r>
              <a:rPr lang="zh-CN" altLang="en-US" b="0" kern="0" dirty="0">
                <a:latin typeface="宋体" panose="02010600030101010101" pitchFamily="2" charset="-122"/>
                <a:ea typeface="宋体" panose="02010600030101010101" pitchFamily="2" charset="-122"/>
              </a:rPr>
              <a:t>  包含律</a:t>
            </a:r>
            <a:endParaRPr lang="en-US" altLang="zh-CN" b="0" kern="0" dirty="0">
              <a:latin typeface="宋体" panose="02010600030101010101" pitchFamily="2" charset="-122"/>
              <a:ea typeface="宋体" panose="02010600030101010101" pitchFamily="2" charset="-122"/>
            </a:endParaRPr>
          </a:p>
          <a:p>
            <a:pPr eaLnBrk="1" hangingPunct="1">
              <a:buFont typeface="Wingdings 2" panose="05020102010507070707" pitchFamily="18" charset="2"/>
              <a:buNone/>
            </a:pPr>
            <a:r>
              <a:rPr lang="en-US" altLang="zh-CN" b="0" kern="0" dirty="0">
                <a:latin typeface="宋体" panose="02010600030101010101" pitchFamily="2" charset="-122"/>
                <a:ea typeface="宋体" panose="02010600030101010101" pitchFamily="2" charset="-122"/>
              </a:rPr>
              <a:t> </a:t>
            </a:r>
            <a:endParaRPr lang="en-US" altLang="zh-CN" b="0" kern="0" dirty="0">
              <a:latin typeface="宋体" panose="02010600030101010101" pitchFamily="2" charset="-122"/>
              <a:ea typeface="宋体" panose="02010600030101010101" pitchFamily="2" charset="-122"/>
            </a:endParaRPr>
          </a:p>
        </p:txBody>
      </p:sp>
      <p:sp>
        <p:nvSpPr>
          <p:cNvPr id="4" name="矩形 3"/>
          <p:cNvSpPr/>
          <p:nvPr/>
        </p:nvSpPr>
        <p:spPr bwMode="auto">
          <a:xfrm>
            <a:off x="3857626" y="2686049"/>
            <a:ext cx="6323046" cy="557105"/>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accent1"/>
              </a:solidFill>
              <a:effectLst/>
              <a:latin typeface="Arial" panose="020B0604020202020204" pitchFamily="34" charset="0"/>
            </a:endParaRPr>
          </a:p>
        </p:txBody>
      </p:sp>
      <p:grpSp>
        <p:nvGrpSpPr>
          <p:cNvPr id="12" name="组合 11"/>
          <p:cNvGrpSpPr/>
          <p:nvPr/>
        </p:nvGrpSpPr>
        <p:grpSpPr>
          <a:xfrm>
            <a:off x="4201886" y="3109861"/>
            <a:ext cx="5943601" cy="3705225"/>
            <a:chOff x="4135211" y="2905125"/>
            <a:chExt cx="5943601" cy="3705225"/>
          </a:xfrm>
        </p:grpSpPr>
        <p:pic>
          <p:nvPicPr>
            <p:cNvPr id="7" name="图片 6"/>
            <p:cNvPicPr>
              <a:picLocks noChangeAspect="1"/>
            </p:cNvPicPr>
            <p:nvPr/>
          </p:nvPicPr>
          <p:blipFill>
            <a:blip r:embed="rId2"/>
            <a:stretch>
              <a:fillRect/>
            </a:stretch>
          </p:blipFill>
          <p:spPr>
            <a:xfrm>
              <a:off x="4135211" y="2905125"/>
              <a:ext cx="5943601" cy="364958"/>
            </a:xfrm>
            <a:prstGeom prst="rect">
              <a:avLst/>
            </a:prstGeom>
          </p:spPr>
        </p:pic>
        <p:pic>
          <p:nvPicPr>
            <p:cNvPr id="8" name="图片 7"/>
            <p:cNvPicPr>
              <a:picLocks noChangeAspect="1"/>
            </p:cNvPicPr>
            <p:nvPr/>
          </p:nvPicPr>
          <p:blipFill>
            <a:blip r:embed="rId3"/>
            <a:stretch>
              <a:fillRect/>
            </a:stretch>
          </p:blipFill>
          <p:spPr>
            <a:xfrm>
              <a:off x="4135211" y="3270083"/>
              <a:ext cx="5943601" cy="648814"/>
            </a:xfrm>
            <a:prstGeom prst="rect">
              <a:avLst/>
            </a:prstGeom>
          </p:spPr>
        </p:pic>
        <p:pic>
          <p:nvPicPr>
            <p:cNvPr id="9" name="图片 8"/>
            <p:cNvPicPr>
              <a:picLocks noChangeAspect="1"/>
            </p:cNvPicPr>
            <p:nvPr/>
          </p:nvPicPr>
          <p:blipFill>
            <a:blip r:embed="rId4"/>
            <a:stretch>
              <a:fillRect/>
            </a:stretch>
          </p:blipFill>
          <p:spPr>
            <a:xfrm>
              <a:off x="4135211" y="3844423"/>
              <a:ext cx="5943601" cy="2741359"/>
            </a:xfrm>
            <a:prstGeom prst="rect">
              <a:avLst/>
            </a:prstGeom>
          </p:spPr>
        </p:pic>
        <p:sp>
          <p:nvSpPr>
            <p:cNvPr id="10" name="矩形 9"/>
            <p:cNvSpPr/>
            <p:nvPr/>
          </p:nvSpPr>
          <p:spPr bwMode="auto">
            <a:xfrm>
              <a:off x="4135211" y="2905125"/>
              <a:ext cx="5943601" cy="3705225"/>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accent1"/>
                </a:solidFill>
                <a:effectLst/>
                <a:latin typeface="Arial" panose="020B0604020202020204" pitchFamily="34" charset="0"/>
              </a:endParaRPr>
            </a:p>
          </p:txBody>
        </p:sp>
      </p:grpSp>
      <p:sp>
        <p:nvSpPr>
          <p:cNvPr id="13" name="矩形 12"/>
          <p:cNvSpPr/>
          <p:nvPr/>
        </p:nvSpPr>
        <p:spPr bwMode="auto">
          <a:xfrm>
            <a:off x="4166701" y="807934"/>
            <a:ext cx="5732689" cy="1863708"/>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accent1"/>
              </a:solidFill>
              <a:effectLst/>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914400" y="764704"/>
            <a:ext cx="10419127" cy="4235921"/>
          </a:xfrm>
        </p:spPr>
        <p:txBody>
          <a:bodyPr/>
          <a:lstStyle/>
          <a:p>
            <a:pPr eaLnBrk="1" hangingPunct="1"/>
            <a:r>
              <a:rPr lang="en-US" altLang="zh-CN" dirty="0"/>
              <a:t>3</a:t>
            </a:r>
            <a:r>
              <a:rPr lang="zh-CN" altLang="en-US" dirty="0"/>
              <a:t>个基本规则</a:t>
            </a:r>
            <a:endParaRPr lang="zh-CN" altLang="en-US" dirty="0"/>
          </a:p>
          <a:p>
            <a:pPr lvl="1" eaLnBrk="1" hangingPunct="1">
              <a:buClr>
                <a:srgbClr val="CC0000"/>
              </a:buClr>
              <a:buFont typeface="Wingdings" panose="05000000000000000000" pitchFamily="2" charset="2"/>
              <a:buChar char="n"/>
            </a:pPr>
            <a:r>
              <a:rPr lang="zh-CN" altLang="en-US" dirty="0"/>
              <a:t>代入规则</a:t>
            </a:r>
            <a:endParaRPr lang="en-US" altLang="zh-CN" dirty="0"/>
          </a:p>
          <a:p>
            <a:pPr marL="474980" lvl="1" indent="0" eaLnBrk="1" hangingPunct="1">
              <a:buClr>
                <a:srgbClr val="CC0000"/>
              </a:buClr>
              <a:buNone/>
            </a:pPr>
            <a:r>
              <a:rPr lang="zh-CN" altLang="en-US" b="0" dirty="0"/>
              <a:t>将逻辑等式中的某一变量代以另一函数其等式仍然成立</a:t>
            </a:r>
            <a:endParaRPr lang="en-US" altLang="zh-CN" b="0" dirty="0"/>
          </a:p>
          <a:p>
            <a:pPr lvl="1" eaLnBrk="1" hangingPunct="1">
              <a:buClr>
                <a:srgbClr val="CC0000"/>
              </a:buClr>
              <a:buFont typeface="Wingdings" panose="05000000000000000000" pitchFamily="2" charset="2"/>
              <a:buChar char="n"/>
            </a:pPr>
            <a:r>
              <a:rPr lang="zh-CN" altLang="en-US" dirty="0"/>
              <a:t>反演规则</a:t>
            </a:r>
            <a:endParaRPr lang="en-US" altLang="zh-CN" dirty="0"/>
          </a:p>
          <a:p>
            <a:pPr marL="474980" lvl="1" indent="0" eaLnBrk="1" hangingPunct="1">
              <a:buClr>
                <a:srgbClr val="CC0000"/>
              </a:buClr>
              <a:buNone/>
            </a:pPr>
            <a:r>
              <a:rPr lang="zh-CN" altLang="en-US" b="0" dirty="0"/>
              <a:t>对原函数求反函数的过程叫做反演。将原函数</a:t>
            </a:r>
            <a:r>
              <a:rPr lang="en-US" altLang="zh-CN" b="0" dirty="0"/>
              <a:t>F</a:t>
            </a:r>
            <a:r>
              <a:rPr lang="zh-CN" altLang="en-US" b="0" dirty="0"/>
              <a:t>中的全部 “</a:t>
            </a:r>
            <a:r>
              <a:rPr lang="en-US" altLang="zh-CN" b="0" dirty="0"/>
              <a:t>•” </a:t>
            </a:r>
            <a:r>
              <a:rPr lang="zh-CN" altLang="en-US" b="0" dirty="0"/>
              <a:t>换成 “</a:t>
            </a:r>
            <a:r>
              <a:rPr lang="en-US" altLang="zh-CN" b="0" dirty="0"/>
              <a:t>+”</a:t>
            </a:r>
            <a:r>
              <a:rPr lang="zh-CN" altLang="en-US" b="0" dirty="0"/>
              <a:t>，“</a:t>
            </a:r>
            <a:r>
              <a:rPr lang="en-US" altLang="zh-CN" b="0" dirty="0"/>
              <a:t>+” </a:t>
            </a:r>
            <a:r>
              <a:rPr lang="zh-CN" altLang="en-US" b="0" dirty="0"/>
              <a:t>换成 “</a:t>
            </a:r>
            <a:r>
              <a:rPr lang="en-US" altLang="zh-CN" b="0" dirty="0"/>
              <a:t>•”</a:t>
            </a:r>
            <a:r>
              <a:rPr lang="zh-CN" altLang="en-US" b="0" dirty="0"/>
              <a:t>，“</a:t>
            </a:r>
            <a:r>
              <a:rPr lang="en-US" altLang="zh-CN" b="0" dirty="0"/>
              <a:t>0” </a:t>
            </a:r>
            <a:r>
              <a:rPr lang="zh-CN" altLang="en-US" b="0" dirty="0"/>
              <a:t>换成 “</a:t>
            </a:r>
            <a:r>
              <a:rPr lang="en-US" altLang="zh-CN" b="0" dirty="0"/>
              <a:t>1”</a:t>
            </a:r>
            <a:r>
              <a:rPr lang="zh-CN" altLang="en-US" b="0" dirty="0"/>
              <a:t>，“</a:t>
            </a:r>
            <a:r>
              <a:rPr lang="en-US" altLang="zh-CN" b="0" dirty="0"/>
              <a:t>1” </a:t>
            </a:r>
            <a:r>
              <a:rPr lang="zh-CN" altLang="en-US" b="0" dirty="0"/>
              <a:t>换成 “</a:t>
            </a:r>
            <a:r>
              <a:rPr lang="en-US" altLang="zh-CN" b="0" dirty="0"/>
              <a:t>0”</a:t>
            </a:r>
            <a:r>
              <a:rPr lang="zh-CN" altLang="en-US" b="0" dirty="0"/>
              <a:t>，原变量换成反变量，反变量换成原变量</a:t>
            </a:r>
            <a:r>
              <a:rPr lang="zh-CN" altLang="en-US" dirty="0"/>
              <a:t>，</a:t>
            </a:r>
            <a:r>
              <a:rPr lang="zh-CN" altLang="en-US" b="0" dirty="0"/>
              <a:t>所得到的新函数就是原函数的反函数</a:t>
            </a:r>
            <a:endParaRPr lang="zh-CN" altLang="en-US" b="0" dirty="0"/>
          </a:p>
          <a:p>
            <a:pPr lvl="1" eaLnBrk="1" hangingPunct="1">
              <a:buClr>
                <a:srgbClr val="CC0000"/>
              </a:buClr>
              <a:buFont typeface="Wingdings" panose="05000000000000000000" pitchFamily="2" charset="2"/>
              <a:buChar char="n"/>
            </a:pPr>
            <a:r>
              <a:rPr lang="zh-CN" altLang="en-US" dirty="0"/>
              <a:t>对偶规则</a:t>
            </a:r>
            <a:endParaRPr lang="en-US" altLang="zh-CN" dirty="0"/>
          </a:p>
          <a:p>
            <a:pPr marL="474980" lvl="1" indent="0" eaLnBrk="1" hangingPunct="1">
              <a:buClr>
                <a:srgbClr val="CC0000"/>
              </a:buClr>
              <a:buNone/>
            </a:pPr>
            <a:r>
              <a:rPr lang="zh-CN" altLang="en-US" b="0" dirty="0"/>
              <a:t>将原函数</a:t>
            </a:r>
            <a:r>
              <a:rPr lang="en-US" altLang="zh-CN" b="0" dirty="0"/>
              <a:t>F</a:t>
            </a:r>
            <a:r>
              <a:rPr lang="zh-CN" altLang="en-US" b="0" dirty="0"/>
              <a:t>中的全部 “</a:t>
            </a:r>
            <a:r>
              <a:rPr lang="en-US" altLang="zh-CN" b="0" dirty="0"/>
              <a:t>•” </a:t>
            </a:r>
            <a:r>
              <a:rPr lang="zh-CN" altLang="en-US" b="0" dirty="0"/>
              <a:t>换成 “</a:t>
            </a:r>
            <a:r>
              <a:rPr lang="en-US" altLang="zh-CN" b="0" dirty="0"/>
              <a:t>+”</a:t>
            </a:r>
            <a:r>
              <a:rPr lang="zh-CN" altLang="en-US" b="0" dirty="0"/>
              <a:t>，“</a:t>
            </a:r>
            <a:r>
              <a:rPr lang="en-US" altLang="zh-CN" b="0" dirty="0"/>
              <a:t>+” </a:t>
            </a:r>
            <a:r>
              <a:rPr lang="zh-CN" altLang="en-US" b="0" dirty="0"/>
              <a:t>换成 “</a:t>
            </a:r>
            <a:r>
              <a:rPr lang="en-US" altLang="zh-CN" b="0" dirty="0"/>
              <a:t>•”</a:t>
            </a:r>
            <a:r>
              <a:rPr lang="zh-CN" altLang="en-US" b="0" dirty="0"/>
              <a:t>，“</a:t>
            </a:r>
            <a:r>
              <a:rPr lang="en-US" altLang="zh-CN" b="0" dirty="0"/>
              <a:t>0”</a:t>
            </a:r>
            <a:r>
              <a:rPr lang="zh-CN" altLang="en-US" b="0" dirty="0"/>
              <a:t>换成 “</a:t>
            </a:r>
            <a:r>
              <a:rPr lang="en-US" altLang="zh-CN" b="0" dirty="0"/>
              <a:t>1”</a:t>
            </a:r>
            <a:r>
              <a:rPr lang="zh-CN" altLang="en-US" b="0" dirty="0"/>
              <a:t>，“</a:t>
            </a:r>
            <a:r>
              <a:rPr lang="en-US" altLang="zh-CN" b="0" dirty="0"/>
              <a:t>1” </a:t>
            </a:r>
            <a:r>
              <a:rPr lang="zh-CN" altLang="en-US" b="0" dirty="0"/>
              <a:t>换成 “</a:t>
            </a:r>
            <a:r>
              <a:rPr lang="en-US" altLang="zh-CN" b="0" dirty="0"/>
              <a:t>0”</a:t>
            </a:r>
            <a:r>
              <a:rPr lang="zh-CN" altLang="en-US" b="0" dirty="0"/>
              <a:t>，所得的新函数就是原函数的对偶式</a:t>
            </a:r>
            <a:endParaRPr lang="en-US" altLang="zh-CN" b="0" dirty="0"/>
          </a:p>
          <a:p>
            <a:pPr lvl="1" eaLnBrk="1" hangingPunct="1">
              <a:buClr>
                <a:srgbClr val="CC0000"/>
              </a:buClr>
              <a:buFont typeface="Wingdings" panose="05000000000000000000" pitchFamily="2" charset="2"/>
              <a:buChar char="n"/>
            </a:pPr>
            <a:endParaRPr lang="en-US" altLang="zh-CN" b="0" dirty="0"/>
          </a:p>
          <a:p>
            <a:pPr eaLnBrk="1" hangingPunct="1">
              <a:buFont typeface="Wingdings 2" panose="05020102010507070707" pitchFamily="18" charset="2"/>
              <a:buNone/>
            </a:pPr>
            <a:endParaRPr lang="en-US" altLang="zh-CN" dirty="0"/>
          </a:p>
        </p:txBody>
      </p:sp>
      <p:sp>
        <p:nvSpPr>
          <p:cNvPr id="5" name="Rectangle 3"/>
          <p:cNvSpPr txBox="1">
            <a:spLocks noChangeArrowheads="1"/>
          </p:cNvSpPr>
          <p:nvPr/>
        </p:nvSpPr>
        <p:spPr bwMode="auto">
          <a:xfrm>
            <a:off x="1087073" y="4905393"/>
            <a:ext cx="10419127" cy="925959"/>
          </a:xfrm>
          <a:prstGeom prst="rect">
            <a:avLst/>
          </a:prstGeom>
          <a:noFill/>
          <a:ln w="12700">
            <a:noFill/>
            <a:miter lim="800000"/>
          </a:ln>
        </p:spPr>
        <p:txBody>
          <a:bodyPr vert="horz" wrap="square" lIns="63500" tIns="25400" rIns="63500" bIns="25400" numCol="1" anchor="t" anchorCtr="0" compatLnSpc="1">
            <a:spAutoFit/>
          </a:bodyPr>
          <a:lstStyle>
            <a:lvl1pPr marL="284480" indent="-284480" algn="l" rtl="0" eaLnBrk="0" fontAlgn="base" hangingPunct="0">
              <a:lnSpc>
                <a:spcPct val="125000"/>
              </a:lnSpc>
              <a:spcBef>
                <a:spcPts val="0"/>
              </a:spcBef>
              <a:spcAft>
                <a:spcPct val="0"/>
              </a:spcAft>
              <a:buClr>
                <a:srgbClr val="FF0000"/>
              </a:buClr>
              <a:buSzPct val="100000"/>
              <a:buFont typeface="Wingdings" panose="05000000000000000000" pitchFamily="2" charset="2"/>
              <a:buChar char="v"/>
              <a:defRPr sz="2200" b="1">
                <a:solidFill>
                  <a:schemeClr val="tx1"/>
                </a:solidFill>
                <a:latin typeface="微软雅黑" panose="020B0503020204020204" pitchFamily="34" charset="-122"/>
                <a:ea typeface="微软雅黑" panose="020B0503020204020204" pitchFamily="34" charset="-122"/>
                <a:cs typeface="+mn-cs"/>
              </a:defRPr>
            </a:lvl1pPr>
            <a:lvl2pPr marL="668655" indent="-193675" algn="l" rtl="0" eaLnBrk="0" fontAlgn="base" hangingPunct="0">
              <a:lnSpc>
                <a:spcPct val="125000"/>
              </a:lnSpc>
              <a:spcBef>
                <a:spcPts val="0"/>
              </a:spcBef>
              <a:spcAft>
                <a:spcPct val="0"/>
              </a:spcAft>
              <a:buClr>
                <a:srgbClr val="001ADC"/>
              </a:buClr>
              <a:buSzPct val="100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2pPr>
            <a:lvl3pPr marL="1050925" indent="-192405" algn="l" rtl="0" eaLnBrk="0" fontAlgn="base" hangingPunct="0">
              <a:lnSpc>
                <a:spcPct val="125000"/>
              </a:lnSpc>
              <a:spcBef>
                <a:spcPts val="0"/>
              </a:spcBef>
              <a:spcAft>
                <a:spcPct val="0"/>
              </a:spcAft>
              <a:buClr>
                <a:srgbClr val="05AD01"/>
              </a:buClr>
              <a:buSzPct val="100000"/>
              <a:buFont typeface="Wingdings" panose="05000000000000000000" pitchFamily="2" charset="2"/>
              <a:buChar char="§"/>
              <a:defRPr b="1">
                <a:solidFill>
                  <a:schemeClr val="tx1"/>
                </a:solidFill>
                <a:latin typeface="微软雅黑" panose="020B0503020204020204" pitchFamily="34" charset="-122"/>
                <a:ea typeface="微软雅黑" panose="020B0503020204020204" pitchFamily="34" charset="-122"/>
              </a:defRPr>
            </a:lvl3pPr>
            <a:lvl4pPr marL="1968500" indent="-342900" algn="l" rtl="0" eaLnBrk="0" fontAlgn="base" hangingPunct="0">
              <a:lnSpc>
                <a:spcPct val="125000"/>
              </a:lnSpc>
              <a:spcBef>
                <a:spcPts val="0"/>
              </a:spcBef>
              <a:spcAft>
                <a:spcPct val="0"/>
              </a:spcAft>
              <a:buChar char="–"/>
              <a:defRPr sz="1800">
                <a:solidFill>
                  <a:schemeClr val="tx1"/>
                </a:solidFill>
                <a:latin typeface="微软雅黑" panose="020B0503020204020204" pitchFamily="34" charset="-122"/>
                <a:ea typeface="微软雅黑" panose="020B0503020204020204" pitchFamily="34" charset="-122"/>
              </a:defRPr>
            </a:lvl4pPr>
            <a:lvl5pPr marL="2501900" indent="-342900" algn="l" rtl="0" eaLnBrk="0" fontAlgn="base" hangingPunct="0">
              <a:lnSpc>
                <a:spcPct val="125000"/>
              </a:lnSpc>
              <a:spcBef>
                <a:spcPts val="0"/>
              </a:spcBef>
              <a:spcAft>
                <a:spcPct val="0"/>
              </a:spcAft>
              <a:buChar char="»"/>
              <a:defRPr sz="1800">
                <a:solidFill>
                  <a:schemeClr val="tx1"/>
                </a:solidFill>
                <a:latin typeface="微软雅黑" panose="020B0503020204020204" pitchFamily="34" charset="-122"/>
                <a:ea typeface="微软雅黑" panose="020B0503020204020204" pitchFamily="34" charset="-122"/>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kumimoji="1" lang="zh-CN" altLang="en-US" sz="2400" dirty="0">
                <a:solidFill>
                  <a:srgbClr val="C00000"/>
                </a:solidFill>
                <a:latin typeface="Arial" panose="020B0604020202020204" pitchFamily="34" charset="0"/>
                <a:ea typeface="宋体" panose="02010600030101010101" pitchFamily="2" charset="-122"/>
              </a:rPr>
              <a:t>规则</a:t>
            </a:r>
            <a:r>
              <a:rPr kumimoji="1" lang="zh-CN" altLang="en-US" sz="2400" dirty="0">
                <a:solidFill>
                  <a:srgbClr val="000000"/>
                </a:solidFill>
                <a:latin typeface="Arial" panose="020B0604020202020204" pitchFamily="34" charset="0"/>
                <a:ea typeface="宋体" panose="02010600030101010101" pitchFamily="2" charset="-122"/>
              </a:rPr>
              <a:t>：</a:t>
            </a:r>
            <a:r>
              <a:rPr kumimoji="1" lang="zh-CN" altLang="en-US" sz="2400" dirty="0">
                <a:solidFill>
                  <a:srgbClr val="000000"/>
                </a:solidFill>
                <a:latin typeface="Arial" panose="020B0604020202020204" pitchFamily="34" charset="0"/>
                <a:ea typeface="宋体" panose="02010600030101010101" pitchFamily="2" charset="-122"/>
              </a:rPr>
              <a:t>①</a:t>
            </a:r>
            <a:r>
              <a:rPr kumimoji="1" lang="zh-CN" altLang="en-US" sz="2400" dirty="0">
                <a:solidFill>
                  <a:srgbClr val="000000"/>
                </a:solidFill>
                <a:latin typeface="Arial" panose="020B0604020202020204" pitchFamily="34" charset="0"/>
                <a:ea typeface="宋体" panose="02010600030101010101" pitchFamily="2" charset="-122"/>
              </a:rPr>
              <a:t>遵循</a:t>
            </a:r>
            <a:r>
              <a:rPr kumimoji="1" lang="zh-CN" altLang="en-US" sz="2400" dirty="0">
                <a:solidFill>
                  <a:srgbClr val="000000"/>
                </a:solidFill>
                <a:latin typeface="Times New Roman" panose="02020603050405020304" pitchFamily="18" charset="0"/>
                <a:ea typeface="宋体" panose="02010600030101010101" pitchFamily="2" charset="-122"/>
              </a:rPr>
              <a:t>“</a:t>
            </a:r>
            <a:r>
              <a:rPr kumimoji="1" lang="zh-CN" altLang="en-US" sz="2400" dirty="0">
                <a:solidFill>
                  <a:srgbClr val="000000"/>
                </a:solidFill>
                <a:latin typeface="Arial" panose="020B0604020202020204" pitchFamily="34" charset="0"/>
                <a:ea typeface="宋体" panose="02010600030101010101" pitchFamily="2" charset="-122"/>
              </a:rPr>
              <a:t>（）</a:t>
            </a:r>
            <a:r>
              <a:rPr kumimoji="1" lang="zh-CN" altLang="en-US" sz="2400" dirty="0">
                <a:solidFill>
                  <a:srgbClr val="000000"/>
                </a:solidFill>
                <a:latin typeface="Times New Roman" panose="02020603050405020304" pitchFamily="18" charset="0"/>
                <a:ea typeface="宋体" panose="02010600030101010101" pitchFamily="2" charset="-122"/>
              </a:rPr>
              <a:t>”</a:t>
            </a:r>
            <a:r>
              <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zh-CN" altLang="en-US" sz="24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a:solidFill>
                  <a:srgbClr val="000000"/>
                </a:solidFill>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dirty="0">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en-US" altLang="zh-CN" sz="24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zh-CN" altLang="en-US" sz="24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rPr>
              <a:t>的运算优先顺序；</a:t>
            </a:r>
            <a:endParaRPr kumimoji="1" lang="en-US" altLang="zh-CN" sz="2400" dirty="0">
              <a:solidFill>
                <a:srgbClr val="000000"/>
              </a:solidFill>
              <a:latin typeface="Arial" panose="020B0604020202020204" pitchFamily="34" charset="0"/>
              <a:ea typeface="宋体" panose="02010600030101010101" pitchFamily="2" charset="-122"/>
              <a:sym typeface="Symbol" panose="05050102010706020507" pitchFamily="18" charset="2"/>
            </a:endParaRPr>
          </a:p>
          <a:p>
            <a:pPr marL="0" indent="0" eaLnBrk="1" hangingPunct="1">
              <a:buNone/>
            </a:pPr>
            <a:r>
              <a:rPr kumimoji="1" lang="en-US" altLang="zh-CN" sz="2400" dirty="0">
                <a:solidFill>
                  <a:srgbClr val="000000"/>
                </a:solidFill>
                <a:latin typeface="Arial" panose="020B0604020202020204" pitchFamily="34" charset="0"/>
                <a:ea typeface="宋体" panose="02010600030101010101" pitchFamily="2" charset="-122"/>
                <a:sym typeface="Symbol" panose="05050102010706020507" pitchFamily="18" charset="2"/>
              </a:rPr>
              <a:t>             </a:t>
            </a:r>
            <a:r>
              <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rPr>
              <a:t> ②</a:t>
            </a:r>
            <a:r>
              <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rPr>
              <a:t> 不属于单个变量上的</a:t>
            </a:r>
            <a:r>
              <a:rPr kumimoji="1" lang="zh-CN" altLang="en-US" sz="24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rPr>
              <a:t>非号</a:t>
            </a:r>
            <a:r>
              <a:rPr kumimoji="1" lang="zh-CN" altLang="en-US" sz="2400"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rPr>
              <a:t>在变换中不变。</a:t>
            </a:r>
            <a:endParaRPr kumimoji="1" lang="zh-CN" altLang="en-US" sz="2400" dirty="0">
              <a:solidFill>
                <a:srgbClr val="000000"/>
              </a:solidFill>
              <a:latin typeface="Arial" panose="020B0604020202020204" pitchFamily="34" charset="0"/>
              <a:ea typeface="宋体" panose="02010600030101010101" pitchFamily="2" charset="-122"/>
              <a:sym typeface="Symbol" panose="05050102010706020507" pitchFamily="18" charset="2"/>
            </a:endParaRPr>
          </a:p>
        </p:txBody>
      </p:sp>
      <p:sp>
        <p:nvSpPr>
          <p:cNvPr id="2" name="Rectangle 2"/>
          <p:cNvSpPr>
            <a:spLocks noGrp="1" noChangeArrowheads="1"/>
          </p:cNvSpPr>
          <p:nvPr>
            <p:ph type="title"/>
          </p:nvPr>
        </p:nvSpPr>
        <p:spPr>
          <a:xfrm>
            <a:off x="515205" y="155086"/>
            <a:ext cx="7010400" cy="372603"/>
          </a:xfrm>
        </p:spPr>
        <p:txBody>
          <a:bodyPr/>
          <a:lstStyle/>
          <a:p>
            <a:pPr eaLnBrk="1" hangingPunct="1"/>
            <a:r>
              <a:rPr lang="zh-CN" altLang="en-US" dirty="0">
                <a:latin typeface="宋体" panose="02010600030101010101" pitchFamily="2" charset="-122"/>
              </a:rPr>
              <a:t>逻辑代数的基本定律和规则小结</a:t>
            </a:r>
            <a:endParaRPr lang="zh-CN" altLang="en-US" dirty="0">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701734" y="735481"/>
            <a:ext cx="4338482" cy="426844"/>
          </a:xfrm>
          <a:prstGeom prst="rect">
            <a:avLst/>
          </a:prstGeom>
          <a:noFill/>
          <a:ln w="9525">
            <a:noFill/>
            <a:miter lim="800000"/>
          </a:ln>
        </p:spPr>
        <p:txBody>
          <a:bodyPr/>
          <a:lstStyle/>
          <a:p>
            <a:pPr algn="ctr">
              <a:lnSpc>
                <a:spcPct val="87000"/>
              </a:lnSpc>
              <a:buNone/>
            </a:pPr>
            <a:r>
              <a:rPr lang="zh-CN" altLang="en-US" sz="2800" dirty="0">
                <a:latin typeface="微软雅黑" panose="020B0503020204020204" pitchFamily="34" charset="-122"/>
                <a:ea typeface="微软雅黑" panose="020B0503020204020204" pitchFamily="34" charset="-122"/>
                <a:cs typeface="楷体_GB2312"/>
              </a:rPr>
              <a:t>第二章：数制与运算</a:t>
            </a:r>
            <a:endParaRPr lang="zh-CN" altLang="en-US" sz="2800" dirty="0">
              <a:latin typeface="微软雅黑" panose="020B0503020204020204" pitchFamily="34" charset="-122"/>
              <a:ea typeface="微软雅黑" panose="020B0503020204020204" pitchFamily="34" charset="-122"/>
              <a:cs typeface="楷体_GB2312"/>
            </a:endParaRPr>
          </a:p>
        </p:txBody>
      </p:sp>
      <p:sp>
        <p:nvSpPr>
          <p:cNvPr id="13" name="Rectangle 13"/>
          <p:cNvSpPr>
            <a:spLocks noChangeArrowheads="1"/>
          </p:cNvSpPr>
          <p:nvPr/>
        </p:nvSpPr>
        <p:spPr bwMode="auto">
          <a:xfrm>
            <a:off x="4295800" y="1412776"/>
            <a:ext cx="4050449" cy="5256584"/>
          </a:xfrm>
          <a:prstGeom prst="rect">
            <a:avLst/>
          </a:prstGeom>
          <a:noFill/>
          <a:ln w="28575">
            <a:noFill/>
            <a:miter lim="800000"/>
          </a:ln>
        </p:spPr>
        <p:txBody>
          <a:bodyPr wrap="square" lIns="47625" tIns="99900" rIns="47625" bIns="99900">
            <a:noAutofit/>
          </a:bodyPr>
          <a:lstStyle/>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定点数表示及运算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浮点数表示及运算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非数值数据的表示</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布尔代数简介</a:t>
            </a:r>
            <a:endParaRPr lang="en-US" altLang="zh-CN" dirty="0">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DDDDDD"/>
                </a:solidFill>
                <a:latin typeface="微软雅黑" panose="020B0503020204020204" pitchFamily="34" charset="-122"/>
                <a:ea typeface="微软雅黑" panose="020B0503020204020204" pitchFamily="34" charset="-122"/>
              </a:rPr>
              <a:t>逻辑代数基本概念</a:t>
            </a:r>
            <a:r>
              <a:rPr lang="zh-CN" altLang="en-US" sz="1600" dirty="0">
                <a:solidFill>
                  <a:srgbClr val="000000"/>
                </a:solidFill>
                <a:latin typeface="微软雅黑" panose="020B0503020204020204" pitchFamily="34" charset="-122"/>
                <a:ea typeface="微软雅黑" panose="020B0503020204020204" pitchFamily="34" charset="-122"/>
              </a:rPr>
              <a:t> </a:t>
            </a:r>
            <a:endParaRPr lang="zh-CN" altLang="en-US"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DDDDDD"/>
                </a:solidFill>
                <a:latin typeface="微软雅黑" panose="020B0503020204020204" pitchFamily="34" charset="-122"/>
                <a:ea typeface="微软雅黑" panose="020B0503020204020204" pitchFamily="34" charset="-122"/>
              </a:rPr>
              <a:t>逻辑代数的公理、定理与规则</a:t>
            </a:r>
            <a:endParaRPr lang="zh-CN" altLang="en-US" sz="1600" dirty="0">
              <a:solidFill>
                <a:srgbClr val="DDDDDD"/>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逻辑函数的表达式</a:t>
            </a:r>
            <a:endParaRPr lang="en-US" altLang="zh-CN"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逻辑函数化简</a:t>
            </a:r>
            <a:endParaRPr lang="en-US" altLang="zh-CN" sz="160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0"/>
              </a:spcBef>
              <a:buClr>
                <a:srgbClr val="FF0000"/>
              </a:buClr>
              <a:buNone/>
            </a:pPr>
            <a:endParaRPr lang="en-US" altLang="zh-CN" sz="150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881541" y="1402184"/>
            <a:ext cx="4158462" cy="3394968"/>
          </a:xfrm>
          <a:prstGeom prst="rect">
            <a:avLst/>
          </a:prstGeom>
          <a:noFill/>
          <a:ln w="1905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lstStyle/>
          <a:p>
            <a:pPr algn="ctr">
              <a:lnSpc>
                <a:spcPct val="100000"/>
              </a:lnSpc>
              <a:spcBef>
                <a:spcPct val="0"/>
              </a:spcBef>
              <a:buClrTx/>
              <a:buSzTx/>
              <a:buNone/>
            </a:pPr>
            <a:endParaRPr lang="zh-CN" altLang="en-US" b="0" dirty="0">
              <a:solidFill>
                <a:schemeClr val="accen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0"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mj-ea"/>
              </a:rPr>
              <a:t>逻辑函数</a:t>
            </a:r>
            <a:endParaRPr lang="zh-CN" altLang="en-US" dirty="0">
              <a:solidFill>
                <a:schemeClr val="accent1"/>
              </a:solidFill>
              <a:latin typeface="+mj-ea"/>
            </a:endParaRPr>
          </a:p>
        </p:txBody>
      </p:sp>
      <p:sp>
        <p:nvSpPr>
          <p:cNvPr id="13" name="内容占位符 12"/>
          <p:cNvSpPr>
            <a:spLocks noGrp="1"/>
          </p:cNvSpPr>
          <p:nvPr>
            <p:ph idx="1"/>
          </p:nvPr>
        </p:nvSpPr>
        <p:spPr>
          <a:xfrm>
            <a:off x="611999" y="900000"/>
            <a:ext cx="11100613" cy="2045688"/>
          </a:xfrm>
        </p:spPr>
        <p:txBody>
          <a:bodyPr/>
          <a:lstStyle/>
          <a:p>
            <a:pPr>
              <a:lnSpc>
                <a:spcPct val="120000"/>
              </a:lnSpc>
            </a:pPr>
            <a:r>
              <a:rPr lang="zh-CN" altLang="en-US" sz="2400" dirty="0">
                <a:latin typeface="+mn-ea"/>
              </a:rPr>
              <a:t>逻辑函数</a:t>
            </a:r>
            <a:endParaRPr lang="en-US" altLang="zh-CN" sz="2400" dirty="0">
              <a:latin typeface="+mn-ea"/>
            </a:endParaRPr>
          </a:p>
          <a:p>
            <a:pPr lvl="1" indent="-376555">
              <a:lnSpc>
                <a:spcPct val="120000"/>
              </a:lnSpc>
            </a:pPr>
            <a:r>
              <a:rPr lang="zh-CN" altLang="en-US" sz="2200" b="0" dirty="0">
                <a:latin typeface="+mn-ea"/>
                <a:ea typeface="+mn-ea"/>
              </a:rPr>
              <a:t>设某一逻辑电路的输入逻辑变量为</a:t>
            </a:r>
            <a:r>
              <a:rPr lang="en-US" altLang="zh-CN" sz="2200" b="0" dirty="0">
                <a:latin typeface="+mn-ea"/>
                <a:ea typeface="+mn-ea"/>
              </a:rPr>
              <a:t>A1</a:t>
            </a:r>
            <a:r>
              <a:rPr lang="zh-CN" altLang="en-US" sz="2200" b="0" dirty="0">
                <a:latin typeface="+mn-ea"/>
                <a:ea typeface="+mn-ea"/>
              </a:rPr>
              <a:t>，</a:t>
            </a:r>
            <a:r>
              <a:rPr lang="en-US" altLang="zh-CN" sz="2200" b="0" dirty="0">
                <a:latin typeface="+mn-ea"/>
                <a:ea typeface="+mn-ea"/>
              </a:rPr>
              <a:t>A2</a:t>
            </a:r>
            <a:r>
              <a:rPr lang="zh-CN" altLang="en-US" sz="2200" b="0" dirty="0">
                <a:latin typeface="+mn-ea"/>
                <a:ea typeface="+mn-ea"/>
              </a:rPr>
              <a:t>，</a:t>
            </a:r>
            <a:r>
              <a:rPr lang="en-US" altLang="zh-CN" sz="2200" b="0" dirty="0">
                <a:latin typeface="+mn-ea"/>
                <a:ea typeface="+mn-ea"/>
              </a:rPr>
              <a:t>…</a:t>
            </a:r>
            <a:r>
              <a:rPr lang="zh-CN" altLang="en-US" sz="2200" b="0" dirty="0">
                <a:latin typeface="+mn-ea"/>
                <a:ea typeface="+mn-ea"/>
              </a:rPr>
              <a:t>，</a:t>
            </a:r>
            <a:r>
              <a:rPr lang="en-US" altLang="zh-CN" sz="2200" b="0" dirty="0">
                <a:latin typeface="+mn-ea"/>
                <a:ea typeface="+mn-ea"/>
              </a:rPr>
              <a:t>An</a:t>
            </a:r>
            <a:r>
              <a:rPr lang="zh-CN" altLang="en-US" sz="2200" b="0" dirty="0">
                <a:latin typeface="+mn-ea"/>
                <a:ea typeface="+mn-ea"/>
              </a:rPr>
              <a:t>，输出逻辑变量为</a:t>
            </a:r>
            <a:r>
              <a:rPr lang="en-US" altLang="zh-CN" sz="2200" b="0" dirty="0">
                <a:latin typeface="+mn-ea"/>
                <a:ea typeface="+mn-ea"/>
              </a:rPr>
              <a:t>F</a:t>
            </a:r>
            <a:r>
              <a:rPr lang="zh-CN" altLang="en-US" sz="2200" b="0" dirty="0">
                <a:latin typeface="+mn-ea"/>
                <a:ea typeface="+mn-ea"/>
              </a:rPr>
              <a:t>，如下图所示。则称</a:t>
            </a:r>
            <a:r>
              <a:rPr lang="en-US" altLang="zh-CN" sz="2200" b="0" dirty="0">
                <a:latin typeface="+mn-ea"/>
                <a:ea typeface="+mn-ea"/>
              </a:rPr>
              <a:t>F</a:t>
            </a:r>
            <a:r>
              <a:rPr lang="zh-CN" altLang="en-US" sz="2200" b="0" dirty="0">
                <a:latin typeface="+mn-ea"/>
                <a:ea typeface="+mn-ea"/>
              </a:rPr>
              <a:t>为</a:t>
            </a:r>
            <a:r>
              <a:rPr lang="en-US" altLang="zh-CN" sz="2200" b="0" dirty="0">
                <a:latin typeface="+mn-ea"/>
                <a:ea typeface="+mn-ea"/>
              </a:rPr>
              <a:t>A1</a:t>
            </a:r>
            <a:r>
              <a:rPr lang="zh-CN" altLang="en-US" sz="2200" b="0" dirty="0">
                <a:latin typeface="+mn-ea"/>
                <a:ea typeface="+mn-ea"/>
              </a:rPr>
              <a:t>，</a:t>
            </a:r>
            <a:r>
              <a:rPr lang="en-US" altLang="zh-CN" sz="2200" b="0" dirty="0">
                <a:latin typeface="+mn-ea"/>
                <a:ea typeface="+mn-ea"/>
              </a:rPr>
              <a:t>A2</a:t>
            </a:r>
            <a:r>
              <a:rPr lang="zh-CN" altLang="en-US" sz="2200" b="0" dirty="0">
                <a:latin typeface="+mn-ea"/>
                <a:ea typeface="+mn-ea"/>
              </a:rPr>
              <a:t>，</a:t>
            </a:r>
            <a:r>
              <a:rPr lang="en-US" altLang="zh-CN" sz="2200" b="0" dirty="0">
                <a:latin typeface="+mn-ea"/>
                <a:ea typeface="+mn-ea"/>
              </a:rPr>
              <a:t>…</a:t>
            </a:r>
            <a:r>
              <a:rPr lang="zh-CN" altLang="en-US" sz="2200" b="0" dirty="0">
                <a:latin typeface="+mn-ea"/>
                <a:ea typeface="+mn-ea"/>
              </a:rPr>
              <a:t>，</a:t>
            </a:r>
            <a:r>
              <a:rPr lang="en-US" altLang="zh-CN" sz="2200" b="0" dirty="0">
                <a:latin typeface="+mn-ea"/>
                <a:ea typeface="+mn-ea"/>
              </a:rPr>
              <a:t>An</a:t>
            </a:r>
            <a:r>
              <a:rPr lang="zh-CN" altLang="en-US" sz="2200" b="0" dirty="0">
                <a:latin typeface="+mn-ea"/>
                <a:ea typeface="+mn-ea"/>
              </a:rPr>
              <a:t>的逻辑函数，记为：</a:t>
            </a:r>
            <a:r>
              <a:rPr lang="en-US" altLang="zh-CN" sz="2200" b="0" dirty="0">
                <a:latin typeface="+mn-ea"/>
                <a:ea typeface="+mn-ea"/>
              </a:rPr>
              <a:t>F =</a:t>
            </a:r>
            <a:r>
              <a:rPr lang="en-US" altLang="zh-CN" sz="2200" b="0" i="1" dirty="0">
                <a:latin typeface="+mn-ea"/>
                <a:ea typeface="+mn-ea"/>
              </a:rPr>
              <a:t> f </a:t>
            </a:r>
            <a:r>
              <a:rPr lang="en-US" altLang="zh-CN" sz="2200" b="0" dirty="0">
                <a:latin typeface="+mn-ea"/>
                <a:ea typeface="+mn-ea"/>
              </a:rPr>
              <a:t>( A1</a:t>
            </a:r>
            <a:r>
              <a:rPr lang="zh-CN" altLang="en-US" sz="2200" b="0" dirty="0">
                <a:latin typeface="+mn-ea"/>
                <a:ea typeface="+mn-ea"/>
              </a:rPr>
              <a:t>，</a:t>
            </a:r>
            <a:r>
              <a:rPr lang="en-US" altLang="zh-CN" sz="2200" b="0" dirty="0">
                <a:latin typeface="+mn-ea"/>
                <a:ea typeface="+mn-ea"/>
              </a:rPr>
              <a:t>A2</a:t>
            </a:r>
            <a:r>
              <a:rPr lang="zh-CN" altLang="en-US" sz="2200" b="0" dirty="0">
                <a:latin typeface="+mn-ea"/>
                <a:ea typeface="+mn-ea"/>
              </a:rPr>
              <a:t>，</a:t>
            </a:r>
            <a:r>
              <a:rPr lang="en-US" altLang="zh-CN" sz="2200" b="0" dirty="0">
                <a:latin typeface="+mn-ea"/>
                <a:ea typeface="+mn-ea"/>
              </a:rPr>
              <a:t>…</a:t>
            </a:r>
            <a:r>
              <a:rPr lang="zh-CN" altLang="en-US" sz="2200" b="0" dirty="0">
                <a:latin typeface="+mn-ea"/>
                <a:ea typeface="+mn-ea"/>
              </a:rPr>
              <a:t>，</a:t>
            </a:r>
            <a:r>
              <a:rPr lang="en-US" altLang="zh-CN" sz="2200" b="0" dirty="0">
                <a:latin typeface="+mn-ea"/>
                <a:ea typeface="+mn-ea"/>
              </a:rPr>
              <a:t>An )</a:t>
            </a:r>
            <a:endParaRPr lang="en-US" altLang="zh-CN" sz="2200" b="0" dirty="0">
              <a:latin typeface="+mn-ea"/>
              <a:ea typeface="+mn-ea"/>
            </a:endParaRPr>
          </a:p>
          <a:p>
            <a:pPr lvl="1">
              <a:lnSpc>
                <a:spcPct val="120000"/>
              </a:lnSpc>
            </a:pPr>
            <a:endParaRPr lang="zh-CN" altLang="en-US" b="0" dirty="0">
              <a:latin typeface="+mn-ea"/>
              <a:ea typeface="+mn-ea"/>
            </a:endParaRPr>
          </a:p>
        </p:txBody>
      </p:sp>
      <p:grpSp>
        <p:nvGrpSpPr>
          <p:cNvPr id="85" name="Group 23"/>
          <p:cNvGrpSpPr/>
          <p:nvPr/>
        </p:nvGrpSpPr>
        <p:grpSpPr bwMode="auto">
          <a:xfrm>
            <a:off x="2557432" y="2643370"/>
            <a:ext cx="6624735" cy="1296511"/>
            <a:chOff x="1076" y="2704"/>
            <a:chExt cx="3292" cy="959"/>
          </a:xfrm>
        </p:grpSpPr>
        <p:grpSp>
          <p:nvGrpSpPr>
            <p:cNvPr id="86" name="Group 24"/>
            <p:cNvGrpSpPr/>
            <p:nvPr/>
          </p:nvGrpSpPr>
          <p:grpSpPr bwMode="auto">
            <a:xfrm>
              <a:off x="1459" y="2789"/>
              <a:ext cx="2688" cy="866"/>
              <a:chOff x="3882" y="12910"/>
              <a:chExt cx="3741" cy="1398"/>
            </a:xfrm>
          </p:grpSpPr>
          <p:sp>
            <p:nvSpPr>
              <p:cNvPr id="94" name="Line 25"/>
              <p:cNvSpPr>
                <a:spLocks noChangeShapeType="1"/>
              </p:cNvSpPr>
              <p:nvPr/>
            </p:nvSpPr>
            <p:spPr bwMode="auto">
              <a:xfrm>
                <a:off x="3882" y="13105"/>
                <a:ext cx="124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95" name="Line 26"/>
              <p:cNvSpPr>
                <a:spLocks noChangeShapeType="1"/>
              </p:cNvSpPr>
              <p:nvPr/>
            </p:nvSpPr>
            <p:spPr bwMode="auto">
              <a:xfrm>
                <a:off x="3897" y="13437"/>
                <a:ext cx="124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96" name="Line 27"/>
              <p:cNvSpPr>
                <a:spLocks noChangeShapeType="1"/>
              </p:cNvSpPr>
              <p:nvPr/>
            </p:nvSpPr>
            <p:spPr bwMode="auto">
              <a:xfrm>
                <a:off x="3897" y="14100"/>
                <a:ext cx="124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97" name="Line 28"/>
              <p:cNvSpPr>
                <a:spLocks noChangeShapeType="1"/>
              </p:cNvSpPr>
              <p:nvPr/>
            </p:nvSpPr>
            <p:spPr bwMode="auto">
              <a:xfrm>
                <a:off x="6795" y="13650"/>
                <a:ext cx="8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98" name="Line 29"/>
              <p:cNvSpPr>
                <a:spLocks noChangeShapeType="1"/>
              </p:cNvSpPr>
              <p:nvPr/>
            </p:nvSpPr>
            <p:spPr bwMode="auto">
              <a:xfrm>
                <a:off x="5127" y="12910"/>
                <a:ext cx="16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99" name="Line 30"/>
              <p:cNvSpPr>
                <a:spLocks noChangeShapeType="1"/>
              </p:cNvSpPr>
              <p:nvPr/>
            </p:nvSpPr>
            <p:spPr bwMode="auto">
              <a:xfrm>
                <a:off x="5127" y="12913"/>
                <a:ext cx="0" cy="13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100" name="Line 31"/>
              <p:cNvSpPr>
                <a:spLocks noChangeShapeType="1"/>
              </p:cNvSpPr>
              <p:nvPr/>
            </p:nvSpPr>
            <p:spPr bwMode="auto">
              <a:xfrm>
                <a:off x="5127" y="14307"/>
                <a:ext cx="16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sp>
            <p:nvSpPr>
              <p:cNvPr id="101" name="Line 32"/>
              <p:cNvSpPr>
                <a:spLocks noChangeShapeType="1"/>
              </p:cNvSpPr>
              <p:nvPr/>
            </p:nvSpPr>
            <p:spPr bwMode="auto">
              <a:xfrm>
                <a:off x="6792" y="12910"/>
                <a:ext cx="0" cy="139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00000"/>
                  </a:lnSpc>
                  <a:spcBef>
                    <a:spcPct val="0"/>
                  </a:spcBef>
                  <a:buClrTx/>
                  <a:buSzTx/>
                  <a:buFontTx/>
                  <a:buNone/>
                </a:pPr>
                <a:endParaRPr lang="zh-CN" altLang="en-US" sz="2400">
                  <a:solidFill>
                    <a:srgbClr val="FC0128"/>
                  </a:solidFill>
                </a:endParaRPr>
              </a:p>
            </p:txBody>
          </p:sp>
        </p:grpSp>
        <p:sp>
          <p:nvSpPr>
            <p:cNvPr id="88" name="Text Box 34"/>
            <p:cNvSpPr txBox="1">
              <a:spLocks noChangeArrowheads="1"/>
            </p:cNvSpPr>
            <p:nvPr/>
          </p:nvSpPr>
          <p:spPr bwMode="auto">
            <a:xfrm>
              <a:off x="2639" y="3070"/>
              <a:ext cx="91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zh-CN" altLang="en-US" b="0" dirty="0">
                  <a:solidFill>
                    <a:srgbClr val="000000"/>
                  </a:solidFill>
                </a:rPr>
                <a:t>逻辑电路 </a:t>
              </a:r>
              <a:endParaRPr lang="zh-CN" altLang="en-US" b="0" dirty="0">
                <a:solidFill>
                  <a:srgbClr val="000000"/>
                </a:solidFill>
              </a:endParaRPr>
            </a:p>
          </p:txBody>
        </p:sp>
        <p:sp>
          <p:nvSpPr>
            <p:cNvPr id="89" name="Text Box 35"/>
            <p:cNvSpPr txBox="1">
              <a:spLocks noChangeArrowheads="1"/>
            </p:cNvSpPr>
            <p:nvPr/>
          </p:nvSpPr>
          <p:spPr bwMode="auto">
            <a:xfrm>
              <a:off x="4128" y="3039"/>
              <a:ext cx="24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b="0" dirty="0">
                  <a:solidFill>
                    <a:srgbClr val="000000"/>
                  </a:solidFill>
                </a:rPr>
                <a:t>F</a:t>
              </a:r>
              <a:endParaRPr lang="en-US" altLang="zh-CN" b="0" dirty="0">
                <a:solidFill>
                  <a:srgbClr val="000000"/>
                </a:solidFill>
              </a:endParaRPr>
            </a:p>
          </p:txBody>
        </p:sp>
        <p:sp>
          <p:nvSpPr>
            <p:cNvPr id="90" name="Text Box 36"/>
            <p:cNvSpPr txBox="1">
              <a:spLocks noChangeArrowheads="1"/>
            </p:cNvSpPr>
            <p:nvPr/>
          </p:nvSpPr>
          <p:spPr bwMode="auto">
            <a:xfrm>
              <a:off x="1076" y="2704"/>
              <a:ext cx="384"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b="0" dirty="0">
                  <a:solidFill>
                    <a:srgbClr val="000000"/>
                  </a:solidFill>
                </a:rPr>
                <a:t>A1</a:t>
              </a:r>
              <a:endParaRPr lang="en-US" altLang="zh-CN" b="0" dirty="0">
                <a:solidFill>
                  <a:srgbClr val="000000"/>
                </a:solidFill>
              </a:endParaRPr>
            </a:p>
          </p:txBody>
        </p:sp>
        <p:sp>
          <p:nvSpPr>
            <p:cNvPr id="91" name="Text Box 37"/>
            <p:cNvSpPr txBox="1">
              <a:spLocks noChangeArrowheads="1"/>
            </p:cNvSpPr>
            <p:nvPr/>
          </p:nvSpPr>
          <p:spPr bwMode="auto">
            <a:xfrm>
              <a:off x="1076" y="2910"/>
              <a:ext cx="384"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b="0" dirty="0">
                  <a:solidFill>
                    <a:srgbClr val="000000"/>
                  </a:solidFill>
                </a:rPr>
                <a:t>A2</a:t>
              </a:r>
              <a:endParaRPr lang="en-US" altLang="zh-CN" b="0" dirty="0">
                <a:solidFill>
                  <a:srgbClr val="000000"/>
                </a:solidFill>
              </a:endParaRPr>
            </a:p>
          </p:txBody>
        </p:sp>
        <p:sp>
          <p:nvSpPr>
            <p:cNvPr id="92" name="Text Box 38"/>
            <p:cNvSpPr txBox="1">
              <a:spLocks noChangeArrowheads="1"/>
            </p:cNvSpPr>
            <p:nvPr/>
          </p:nvSpPr>
          <p:spPr bwMode="auto">
            <a:xfrm>
              <a:off x="1076" y="3282"/>
              <a:ext cx="384"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b="0" dirty="0">
                  <a:solidFill>
                    <a:srgbClr val="000000"/>
                  </a:solidFill>
                </a:rPr>
                <a:t>An</a:t>
              </a:r>
              <a:endParaRPr lang="en-US" altLang="zh-CN" b="0" dirty="0">
                <a:solidFill>
                  <a:srgbClr val="000000"/>
                </a:solidFill>
              </a:endParaRPr>
            </a:p>
          </p:txBody>
        </p:sp>
        <p:sp>
          <p:nvSpPr>
            <p:cNvPr id="93" name="Text Box 39"/>
            <p:cNvSpPr txBox="1">
              <a:spLocks noChangeArrowheads="1"/>
            </p:cNvSpPr>
            <p:nvPr/>
          </p:nvSpPr>
          <p:spPr bwMode="auto">
            <a:xfrm>
              <a:off x="1706" y="3184"/>
              <a:ext cx="4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000">
                  <a:solidFill>
                    <a:schemeClr val="tx1"/>
                  </a:solidFill>
                  <a:latin typeface="Times New Roman" panose="02020603050405020304" pitchFamily="18" charset="0"/>
                  <a:ea typeface="黑体" panose="02010609060101010101" pitchFamily="49" charset="-122"/>
                </a:defRPr>
              </a:lvl1pPr>
              <a:lvl2pPr marL="742950" indent="-285750">
                <a:defRPr kumimoji="1" sz="2000">
                  <a:solidFill>
                    <a:schemeClr val="tx1"/>
                  </a:solidFill>
                  <a:latin typeface="Times New Roman" panose="02020603050405020304" pitchFamily="18" charset="0"/>
                  <a:ea typeface="黑体" panose="02010609060101010101" pitchFamily="49" charset="-122"/>
                </a:defRPr>
              </a:lvl2pPr>
              <a:lvl3pPr marL="1143000" indent="-228600">
                <a:defRPr kumimoji="1" sz="2000">
                  <a:solidFill>
                    <a:schemeClr val="tx1"/>
                  </a:solidFill>
                  <a:latin typeface="Times New Roman" panose="02020603050405020304" pitchFamily="18" charset="0"/>
                  <a:ea typeface="黑体" panose="02010609060101010101" pitchFamily="49" charset="-122"/>
                </a:defRPr>
              </a:lvl3pPr>
              <a:lvl4pPr marL="1600200" indent="-228600">
                <a:defRPr kumimoji="1" sz="2000">
                  <a:solidFill>
                    <a:schemeClr val="tx1"/>
                  </a:solidFill>
                  <a:latin typeface="Times New Roman" panose="02020603050405020304" pitchFamily="18" charset="0"/>
                  <a:ea typeface="黑体" panose="02010609060101010101" pitchFamily="49" charset="-122"/>
                </a:defRPr>
              </a:lvl4pPr>
              <a:lvl5pPr marL="2057400" indent="-228600">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黑体" panose="02010609060101010101" pitchFamily="49" charset="-122"/>
                </a:defRPr>
              </a:lvl9pPr>
            </a:lstStyle>
            <a:p>
              <a:pPr eaLnBrk="1" hangingPunct="1">
                <a:lnSpc>
                  <a:spcPct val="100000"/>
                </a:lnSpc>
                <a:spcBef>
                  <a:spcPct val="50000"/>
                </a:spcBef>
                <a:buClrTx/>
                <a:buSzTx/>
                <a:buFontTx/>
                <a:buNone/>
              </a:pPr>
              <a:r>
                <a:rPr lang="en-US" altLang="zh-CN" sz="2400" dirty="0">
                  <a:solidFill>
                    <a:srgbClr val="000000"/>
                  </a:solidFill>
                  <a:cs typeface="Times New Roman" panose="02020603050405020304" pitchFamily="18" charset="0"/>
                </a:rPr>
                <a:t>…</a:t>
              </a:r>
              <a:endParaRPr lang="en-US" altLang="zh-CN" sz="2400" dirty="0">
                <a:solidFill>
                  <a:srgbClr val="000000"/>
                </a:solidFill>
                <a:cs typeface="Times New Roman" panose="02020603050405020304" pitchFamily="18" charset="0"/>
              </a:endParaRPr>
            </a:p>
          </p:txBody>
        </p:sp>
      </p:grpSp>
      <p:sp>
        <p:nvSpPr>
          <p:cNvPr id="14" name="矩形 13"/>
          <p:cNvSpPr/>
          <p:nvPr/>
        </p:nvSpPr>
        <p:spPr>
          <a:xfrm>
            <a:off x="862705" y="4177253"/>
            <a:ext cx="10201843" cy="1556003"/>
          </a:xfrm>
          <a:prstGeom prst="rect">
            <a:avLst/>
          </a:prstGeom>
        </p:spPr>
        <p:txBody>
          <a:bodyPr wrap="square">
            <a:spAutoFit/>
          </a:bodyPr>
          <a:lstStyle/>
          <a:p>
            <a:pPr marL="517525" indent="-517525" eaLnBrk="1" hangingPunct="1">
              <a:lnSpc>
                <a:spcPct val="150000"/>
              </a:lnSpc>
              <a:spcBef>
                <a:spcPct val="0"/>
              </a:spcBef>
              <a:buClr>
                <a:srgbClr val="063DE8"/>
              </a:buClr>
              <a:buSzTx/>
            </a:pPr>
            <a:r>
              <a:rPr lang="zh-CN" altLang="en-US" sz="2200" b="0" dirty="0">
                <a:solidFill>
                  <a:srgbClr val="000000"/>
                </a:solidFill>
                <a:latin typeface="微软雅黑" panose="020B0503020204020204" pitchFamily="34" charset="-122"/>
                <a:ea typeface="微软雅黑" panose="020B0503020204020204" pitchFamily="34" charset="-122"/>
              </a:rPr>
              <a:t>逻辑电路输出函数的取值是由逻辑变量的取值和电路本身的结构决定的。</a:t>
            </a:r>
            <a:endParaRPr lang="zh-CN" altLang="en-US" sz="2200" b="0" dirty="0">
              <a:solidFill>
                <a:srgbClr val="000000"/>
              </a:solidFill>
              <a:latin typeface="微软雅黑" panose="020B0503020204020204" pitchFamily="34" charset="-122"/>
              <a:ea typeface="微软雅黑" panose="020B0503020204020204" pitchFamily="34" charset="-122"/>
            </a:endParaRPr>
          </a:p>
          <a:p>
            <a:pPr marL="517525" indent="-517525" eaLnBrk="1" hangingPunct="1">
              <a:lnSpc>
                <a:spcPct val="150000"/>
              </a:lnSpc>
              <a:spcBef>
                <a:spcPct val="0"/>
              </a:spcBef>
              <a:buClr>
                <a:srgbClr val="063DE8"/>
              </a:buClr>
              <a:buSzTx/>
            </a:pPr>
            <a:r>
              <a:rPr lang="zh-CN" altLang="en-US" sz="2200" b="0" dirty="0">
                <a:solidFill>
                  <a:srgbClr val="000000"/>
                </a:solidFill>
                <a:latin typeface="微软雅黑" panose="020B0503020204020204" pitchFamily="34" charset="-122"/>
                <a:ea typeface="微软雅黑" panose="020B0503020204020204" pitchFamily="34" charset="-122"/>
              </a:rPr>
              <a:t>任何一个逻辑电路的功能都可由相应的逻辑函数完全描述，因此，能够借助抽象的代数表达式对电路加以分析研究。</a:t>
            </a:r>
            <a:endParaRPr lang="zh-CN" altLang="en-US" sz="22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8" name="组合 17"/>
          <p:cNvGrpSpPr/>
          <p:nvPr/>
        </p:nvGrpSpPr>
        <p:grpSpPr>
          <a:xfrm>
            <a:off x="4700316" y="1484784"/>
            <a:ext cx="2763836" cy="4987716"/>
            <a:chOff x="3176316" y="1484784"/>
            <a:chExt cx="2763836" cy="4987716"/>
          </a:xfrm>
          <a:solidFill>
            <a:srgbClr val="CCECFF"/>
          </a:solidFill>
        </p:grpSpPr>
        <p:sp>
          <p:nvSpPr>
            <p:cNvPr id="89" name="圆角矩形 88"/>
            <p:cNvSpPr/>
            <p:nvPr/>
          </p:nvSpPr>
          <p:spPr bwMode="auto">
            <a:xfrm>
              <a:off x="3176316" y="1484784"/>
              <a:ext cx="2763836" cy="4987716"/>
            </a:xfrm>
            <a:prstGeom prst="roundRect">
              <a:avLst/>
            </a:prstGeom>
            <a:grp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aphicFrame>
          <p:nvGraphicFramePr>
            <p:cNvPr id="88103" name="Object 39"/>
            <p:cNvGraphicFramePr>
              <a:graphicFrameLocks noChangeAspect="1"/>
            </p:cNvGraphicFramePr>
            <p:nvPr/>
          </p:nvGraphicFramePr>
          <p:xfrm>
            <a:off x="3320332" y="2124918"/>
            <a:ext cx="2322513" cy="419199"/>
          </p:xfrm>
          <a:graphic>
            <a:graphicData uri="http://schemas.openxmlformats.org/presentationml/2006/ole">
              <mc:AlternateContent xmlns:mc="http://schemas.openxmlformats.org/markup-compatibility/2006">
                <mc:Choice xmlns:v="urn:schemas-microsoft-com:vml" Requires="v">
                  <p:oleObj spid="_x0000_s2" name="Equation" r:id="rId1" imgW="1231265" imgH="203200" progId="Equation.3">
                    <p:embed/>
                  </p:oleObj>
                </mc:Choice>
                <mc:Fallback>
                  <p:oleObj name="Equation" r:id="rId1" imgW="1231265" imgH="203200" progId="Equation.3">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332" y="2124918"/>
                          <a:ext cx="2322513" cy="419199"/>
                        </a:xfrm>
                        <a:prstGeom prst="rect">
                          <a:avLst/>
                        </a:prstGeom>
                        <a:noFill/>
                      </p:spPr>
                    </p:pic>
                  </p:oleObj>
                </mc:Fallback>
              </mc:AlternateContent>
            </a:graphicData>
          </a:graphic>
        </p:graphicFrame>
        <p:sp>
          <p:nvSpPr>
            <p:cNvPr id="88132" name="Text Box 68"/>
            <p:cNvSpPr txBox="1">
              <a:spLocks noChangeArrowheads="1"/>
            </p:cNvSpPr>
            <p:nvPr/>
          </p:nvSpPr>
          <p:spPr bwMode="auto">
            <a:xfrm>
              <a:off x="3392340" y="1628800"/>
              <a:ext cx="1900237" cy="439737"/>
            </a:xfrm>
            <a:prstGeom prst="rect">
              <a:avLst/>
            </a:prstGeom>
            <a:grpFill/>
            <a:ln w="9525">
              <a:noFill/>
              <a:miter lim="800000"/>
            </a:ln>
          </p:spPr>
          <p:txBody>
            <a:bodyPr>
              <a:spAutoFit/>
            </a:bodyPr>
            <a:lstStyle>
              <a:defPPr>
                <a:defRPr lang="en-US"/>
              </a:defPPr>
              <a:lvl1pPr eaLnBrk="1" hangingPunct="1">
                <a:lnSpc>
                  <a:spcPct val="85000"/>
                </a:lnSpc>
                <a:spcBef>
                  <a:spcPct val="50000"/>
                </a:spcBef>
                <a:buClrTx/>
                <a:buFontTx/>
                <a:buNone/>
                <a:defRPr kumimoji="1" sz="2600">
                  <a:solidFill>
                    <a:srgbClr val="C00000"/>
                  </a:solidFill>
                  <a:latin typeface="微软雅黑" panose="020B0503020204020204" pitchFamily="34" charset="-122"/>
                  <a:ea typeface="微软雅黑" panose="020B0503020204020204" pitchFamily="34" charset="-122"/>
                </a:defRPr>
              </a:lvl1pPr>
            </a:lstStyle>
            <a:p>
              <a:pPr>
                <a:buSzTx/>
              </a:pPr>
              <a:r>
                <a:rPr lang="zh-CN" altLang="en-US" b="0" dirty="0"/>
                <a:t>或与式</a:t>
              </a:r>
              <a:endParaRPr lang="zh-CN" altLang="en-US" b="0" dirty="0"/>
            </a:p>
          </p:txBody>
        </p:sp>
        <p:pic>
          <p:nvPicPr>
            <p:cNvPr id="16" name="图片 15"/>
            <p:cNvPicPr>
              <a:picLocks noChangeAspect="1"/>
            </p:cNvPicPr>
            <p:nvPr/>
          </p:nvPicPr>
          <p:blipFill>
            <a:blip r:embed="rId3"/>
            <a:stretch>
              <a:fillRect/>
            </a:stretch>
          </p:blipFill>
          <p:spPr>
            <a:xfrm>
              <a:off x="3536356" y="2633239"/>
              <a:ext cx="1890810" cy="3676081"/>
            </a:xfrm>
            <a:prstGeom prst="rect">
              <a:avLst/>
            </a:prstGeom>
            <a:grpFill/>
          </p:spPr>
        </p:pic>
      </p:grpSp>
      <p:sp>
        <p:nvSpPr>
          <p:cNvPr id="88" name="圆角矩形 87"/>
          <p:cNvSpPr/>
          <p:nvPr/>
        </p:nvSpPr>
        <p:spPr bwMode="auto">
          <a:xfrm>
            <a:off x="7608168" y="1484784"/>
            <a:ext cx="2763836" cy="4987716"/>
          </a:xfrm>
          <a:prstGeom prst="roundRect">
            <a:avLst/>
          </a:prstGeom>
          <a:solidFill>
            <a:srgbClr val="FFFFCC"/>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sp>
        <p:nvSpPr>
          <p:cNvPr id="21510"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mj-ea"/>
              </a:rPr>
              <a:t>逻辑函数的常用表达式</a:t>
            </a:r>
            <a:endParaRPr lang="zh-CN" altLang="en-US" dirty="0">
              <a:solidFill>
                <a:schemeClr val="accent1"/>
              </a:solidFill>
              <a:latin typeface="+mj-ea"/>
            </a:endParaRPr>
          </a:p>
        </p:txBody>
      </p:sp>
      <p:sp>
        <p:nvSpPr>
          <p:cNvPr id="21511" name="Text Box 6"/>
          <p:cNvSpPr txBox="1">
            <a:spLocks noChangeArrowheads="1"/>
          </p:cNvSpPr>
          <p:nvPr/>
        </p:nvSpPr>
        <p:spPr bwMode="auto">
          <a:xfrm>
            <a:off x="612000" y="900000"/>
            <a:ext cx="7959352" cy="461665"/>
          </a:xfrm>
          <a:prstGeom prst="rect">
            <a:avLst/>
          </a:prstGeom>
          <a:noFill/>
          <a:ln w="9525">
            <a:noFill/>
            <a:miter lim="800000"/>
          </a:ln>
        </p:spPr>
        <p:txBody>
          <a:bodyPr wrap="square">
            <a:spAutoFit/>
          </a:bodyPr>
          <a:lstStyle/>
          <a:p>
            <a:pPr marL="354330" indent="-354330" eaLnBrk="1" hangingPunct="1">
              <a:lnSpc>
                <a:spcPct val="100000"/>
              </a:lnSpc>
              <a:spcBef>
                <a:spcPct val="50000"/>
              </a:spcBef>
              <a:buClr>
                <a:srgbClr val="FC0128"/>
              </a:buClr>
              <a:buSzTx/>
              <a:buFont typeface="Wingdings" panose="05000000000000000000" pitchFamily="2" charset="2"/>
              <a:buChar char="v"/>
            </a:pPr>
            <a:r>
              <a:rPr kumimoji="1" lang="zh-CN" altLang="en-US" sz="2400" b="0" dirty="0">
                <a:solidFill>
                  <a:srgbClr val="000000"/>
                </a:solidFill>
                <a:latin typeface="微软雅黑" panose="020B0503020204020204" pitchFamily="34" charset="-122"/>
                <a:ea typeface="微软雅黑" panose="020B0503020204020204" pitchFamily="34" charset="-122"/>
              </a:rPr>
              <a:t>常用表达式包括：与或式、或与式、与或非式</a:t>
            </a:r>
            <a:endParaRPr kumimoji="1" lang="zh-CN" altLang="en-US" sz="2400" b="0" dirty="0">
              <a:solidFill>
                <a:srgbClr val="000000"/>
              </a:solidFill>
              <a:latin typeface="微软雅黑" panose="020B0503020204020204" pitchFamily="34" charset="-122"/>
              <a:ea typeface="微软雅黑" panose="020B0503020204020204" pitchFamily="34" charset="-122"/>
            </a:endParaRPr>
          </a:p>
        </p:txBody>
      </p:sp>
      <p:sp>
        <p:nvSpPr>
          <p:cNvPr id="88133" name="Text Box 69"/>
          <p:cNvSpPr txBox="1">
            <a:spLocks noChangeArrowheads="1"/>
          </p:cNvSpPr>
          <p:nvPr/>
        </p:nvSpPr>
        <p:spPr bwMode="auto">
          <a:xfrm>
            <a:off x="7791723" y="1628801"/>
            <a:ext cx="2362200" cy="440249"/>
          </a:xfrm>
          <a:prstGeom prst="rect">
            <a:avLst/>
          </a:prstGeom>
          <a:noFill/>
          <a:ln w="9525">
            <a:noFill/>
            <a:miter lim="800000"/>
          </a:ln>
        </p:spPr>
        <p:txBody>
          <a:bodyPr>
            <a:spAutoFit/>
          </a:bodyPr>
          <a:lstStyle>
            <a:defPPr>
              <a:defRPr lang="en-US"/>
            </a:defPPr>
            <a:lvl1pPr eaLnBrk="1" hangingPunct="1">
              <a:lnSpc>
                <a:spcPct val="85000"/>
              </a:lnSpc>
              <a:spcBef>
                <a:spcPct val="50000"/>
              </a:spcBef>
              <a:buClrTx/>
              <a:buFontTx/>
              <a:buNone/>
              <a:defRPr kumimoji="1" sz="2600">
                <a:solidFill>
                  <a:srgbClr val="C00000"/>
                </a:solidFill>
                <a:latin typeface="微软雅黑" panose="020B0503020204020204" pitchFamily="34" charset="-122"/>
                <a:ea typeface="微软雅黑" panose="020B0503020204020204" pitchFamily="34" charset="-122"/>
              </a:defRPr>
            </a:lvl1pPr>
          </a:lstStyle>
          <a:p>
            <a:pPr>
              <a:buSzTx/>
            </a:pPr>
            <a:r>
              <a:rPr lang="zh-CN" altLang="en-US" b="0" dirty="0"/>
              <a:t>与或非式</a:t>
            </a:r>
            <a:endParaRPr lang="zh-CN" altLang="en-US" b="0" dirty="0"/>
          </a:p>
        </p:txBody>
      </p:sp>
      <p:graphicFrame>
        <p:nvGraphicFramePr>
          <p:cNvPr id="88134" name="Object 70"/>
          <p:cNvGraphicFramePr>
            <a:graphicFrameLocks noGrp="1" noChangeAspect="1"/>
          </p:cNvGraphicFramePr>
          <p:nvPr>
            <p:ph idx="1"/>
          </p:nvPr>
        </p:nvGraphicFramePr>
        <p:xfrm>
          <a:off x="7763396" y="1988840"/>
          <a:ext cx="2005012" cy="500062"/>
        </p:xfrm>
        <a:graphic>
          <a:graphicData uri="http://schemas.openxmlformats.org/presentationml/2006/ole">
            <mc:AlternateContent xmlns:mc="http://schemas.openxmlformats.org/markup-compatibility/2006">
              <mc:Choice xmlns:v="urn:schemas-microsoft-com:vml" Requires="v">
                <p:oleObj spid="_x0000_s3" name="Equation" r:id="rId4" imgW="862965" imgH="215900" progId="Equation.3">
                  <p:embed/>
                </p:oleObj>
              </mc:Choice>
              <mc:Fallback>
                <p:oleObj name="Equation" r:id="rId4" imgW="862965" imgH="215900" progId="Equation.3">
                  <p:embed/>
                  <p:pic>
                    <p:nvPicPr>
                      <p:cNvPr id="0" name="图片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3396" y="1988840"/>
                        <a:ext cx="2005012" cy="500062"/>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17" name="组合 16"/>
          <p:cNvGrpSpPr/>
          <p:nvPr/>
        </p:nvGrpSpPr>
        <p:grpSpPr>
          <a:xfrm>
            <a:off x="1838229" y="1465620"/>
            <a:ext cx="2763836" cy="4987716"/>
            <a:chOff x="314229" y="1465620"/>
            <a:chExt cx="2763836" cy="4987716"/>
          </a:xfrm>
        </p:grpSpPr>
        <p:sp>
          <p:nvSpPr>
            <p:cNvPr id="15" name="圆角矩形 14"/>
            <p:cNvSpPr/>
            <p:nvPr/>
          </p:nvSpPr>
          <p:spPr bwMode="auto">
            <a:xfrm>
              <a:off x="314229" y="1465620"/>
              <a:ext cx="2763836" cy="4987716"/>
            </a:xfrm>
            <a:prstGeom prst="roundRect">
              <a:avLst/>
            </a:prstGeom>
            <a:solidFill>
              <a:schemeClr val="accent3">
                <a:lumMod val="95000"/>
              </a:schemeClr>
            </a:solid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graphicFrame>
          <p:nvGraphicFramePr>
            <p:cNvPr id="88073" name="Object 9"/>
            <p:cNvGraphicFramePr>
              <a:graphicFrameLocks noChangeAspect="1"/>
            </p:cNvGraphicFramePr>
            <p:nvPr/>
          </p:nvGraphicFramePr>
          <p:xfrm>
            <a:off x="641839" y="2188547"/>
            <a:ext cx="1844088" cy="379959"/>
          </p:xfrm>
          <a:graphic>
            <a:graphicData uri="http://schemas.openxmlformats.org/presentationml/2006/ole">
              <mc:AlternateContent xmlns:mc="http://schemas.openxmlformats.org/markup-compatibility/2006">
                <mc:Choice xmlns:v="urn:schemas-microsoft-com:vml" Requires="v">
                  <p:oleObj spid="_x0000_s4" name="Equation" r:id="rId6" imgW="862965" imgH="177800" progId="Equation.3">
                    <p:embed/>
                  </p:oleObj>
                </mc:Choice>
                <mc:Fallback>
                  <p:oleObj name="Equation" r:id="rId6" imgW="862965" imgH="177800" progId="Equation.3">
                    <p:embed/>
                    <p:pic>
                      <p:nvPicPr>
                        <p:cNvPr id="0" name="图片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1839" y="2188547"/>
                          <a:ext cx="1844088" cy="379959"/>
                        </a:xfrm>
                        <a:prstGeom prst="rect">
                          <a:avLst/>
                        </a:prstGeom>
                        <a:noFill/>
                      </p:spPr>
                    </p:pic>
                  </p:oleObj>
                </mc:Fallback>
              </mc:AlternateContent>
            </a:graphicData>
          </a:graphic>
        </p:graphicFrame>
        <p:sp>
          <p:nvSpPr>
            <p:cNvPr id="88131" name="Text Box 67"/>
            <p:cNvSpPr txBox="1">
              <a:spLocks noChangeArrowheads="1"/>
            </p:cNvSpPr>
            <p:nvPr/>
          </p:nvSpPr>
          <p:spPr bwMode="auto">
            <a:xfrm>
              <a:off x="623789" y="1658101"/>
              <a:ext cx="1903413" cy="439737"/>
            </a:xfrm>
            <a:prstGeom prst="rect">
              <a:avLst/>
            </a:prstGeom>
            <a:noFill/>
            <a:ln w="9525">
              <a:noFill/>
              <a:miter lim="800000"/>
            </a:ln>
          </p:spPr>
          <p:txBody>
            <a:bodyPr>
              <a:spAutoFit/>
            </a:bodyPr>
            <a:lstStyle/>
            <a:p>
              <a:pPr eaLnBrk="1" hangingPunct="1">
                <a:spcBef>
                  <a:spcPct val="50000"/>
                </a:spcBef>
                <a:buClrTx/>
                <a:buSzTx/>
                <a:buFontTx/>
                <a:buNone/>
              </a:pPr>
              <a:r>
                <a:rPr kumimoji="1" lang="zh-CN" altLang="en-US" sz="2600" b="0" dirty="0">
                  <a:solidFill>
                    <a:srgbClr val="C00000"/>
                  </a:solidFill>
                  <a:latin typeface="微软雅黑" panose="020B0503020204020204" pitchFamily="34" charset="-122"/>
                  <a:ea typeface="微软雅黑" panose="020B0503020204020204" pitchFamily="34" charset="-122"/>
                </a:rPr>
                <a:t>与或式</a:t>
              </a:r>
              <a:endParaRPr kumimoji="1" lang="zh-CN" altLang="en-US" sz="2600" b="0" dirty="0">
                <a:solidFill>
                  <a:srgbClr val="C00000"/>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8"/>
            <a:stretch>
              <a:fillRect/>
            </a:stretch>
          </p:blipFill>
          <p:spPr>
            <a:xfrm>
              <a:off x="686827" y="2622835"/>
              <a:ext cx="1890810" cy="3676081"/>
            </a:xfrm>
            <a:prstGeom prst="rect">
              <a:avLst/>
            </a:prstGeom>
          </p:spPr>
        </p:pic>
      </p:grpSp>
      <p:pic>
        <p:nvPicPr>
          <p:cNvPr id="19" name="图片 18"/>
          <p:cNvPicPr>
            <a:picLocks noChangeAspect="1"/>
          </p:cNvPicPr>
          <p:nvPr/>
        </p:nvPicPr>
        <p:blipFill>
          <a:blip r:embed="rId9"/>
          <a:stretch>
            <a:fillRect/>
          </a:stretch>
        </p:blipFill>
        <p:spPr>
          <a:xfrm>
            <a:off x="8021614" y="2633240"/>
            <a:ext cx="1890810" cy="3676081"/>
          </a:xfrm>
          <a:prstGeom prst="rect">
            <a:avLst/>
          </a:prstGeom>
        </p:spPr>
      </p:pic>
    </p:spTree>
  </p:cSld>
  <p:clrMapOvr>
    <a:masterClrMapping/>
  </p:clrMapOvr>
  <p:transition>
    <p:blinds dir="vert"/>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微软雅黑" panose="020B0503020204020204" pitchFamily="34" charset="-122"/>
                <a:ea typeface="微软雅黑" panose="020B0503020204020204" pitchFamily="34" charset="-122"/>
              </a:rPr>
              <a:t>逻辑函数的标准表达式</a:t>
            </a:r>
            <a:endParaRPr lang="zh-CN" altLang="en-US" dirty="0">
              <a:solidFill>
                <a:schemeClr val="accent1"/>
              </a:solidFill>
              <a:latin typeface="微软雅黑" panose="020B0503020204020204" pitchFamily="34" charset="-122"/>
              <a:ea typeface="微软雅黑" panose="020B0503020204020204" pitchFamily="34" charset="-122"/>
            </a:endParaRPr>
          </a:p>
        </p:txBody>
      </p:sp>
      <p:sp>
        <p:nvSpPr>
          <p:cNvPr id="91526" name="Text Box 390"/>
          <p:cNvSpPr txBox="1">
            <a:spLocks noChangeArrowheads="1"/>
          </p:cNvSpPr>
          <p:nvPr/>
        </p:nvSpPr>
        <p:spPr bwMode="auto">
          <a:xfrm>
            <a:off x="612000" y="900000"/>
            <a:ext cx="10596568" cy="1477328"/>
          </a:xfrm>
          <a:prstGeom prst="rect">
            <a:avLst/>
          </a:prstGeom>
          <a:noFill/>
          <a:ln w="9525">
            <a:noFill/>
            <a:miter lim="800000"/>
          </a:ln>
        </p:spPr>
        <p:txBody>
          <a:bodyPr wrap="square">
            <a:spAutoFit/>
          </a:bodyPr>
          <a:lstStyle/>
          <a:p>
            <a:pPr marL="271780" indent="-271780" eaLnBrk="1" hangingPunct="1">
              <a:lnSpc>
                <a:spcPct val="125000"/>
              </a:lnSpc>
              <a:spcBef>
                <a:spcPct val="0"/>
              </a:spcBef>
              <a:buClr>
                <a:srgbClr val="FC0128"/>
              </a:buClr>
              <a:buSzTx/>
              <a:buFont typeface="Wingdings" panose="05000000000000000000" pitchFamily="2" charset="2"/>
              <a:buChar char="v"/>
            </a:pPr>
            <a:r>
              <a:rPr kumimoji="1" lang="zh-CN" altLang="en-US" sz="2400" b="0" dirty="0">
                <a:solidFill>
                  <a:srgbClr val="000000"/>
                </a:solidFill>
                <a:latin typeface="微软雅黑" panose="020B0503020204020204" pitchFamily="34" charset="-122"/>
                <a:ea typeface="微软雅黑" panose="020B0503020204020204" pitchFamily="34" charset="-122"/>
              </a:rPr>
              <a:t>逻辑函数的表达形式是不唯一的，在数字电路手工设计技术中，引入逻辑函数的标准表达式</a:t>
            </a:r>
            <a:endParaRPr kumimoji="1" lang="zh-CN" altLang="en-US" sz="2400" b="0" dirty="0">
              <a:solidFill>
                <a:srgbClr val="000000"/>
              </a:solidFill>
              <a:latin typeface="微软雅黑" panose="020B0503020204020204" pitchFamily="34" charset="-122"/>
              <a:ea typeface="微软雅黑" panose="020B0503020204020204" pitchFamily="34" charset="-122"/>
            </a:endParaRPr>
          </a:p>
          <a:p>
            <a:pPr marL="271780" indent="-271780" eaLnBrk="1" hangingPunct="1">
              <a:lnSpc>
                <a:spcPct val="125000"/>
              </a:lnSpc>
              <a:spcBef>
                <a:spcPct val="0"/>
              </a:spcBef>
              <a:buClr>
                <a:srgbClr val="FC0128"/>
              </a:buClr>
              <a:buSzTx/>
              <a:buFont typeface="Wingdings" panose="05000000000000000000" pitchFamily="2" charset="2"/>
              <a:buChar char="v"/>
            </a:pPr>
            <a:r>
              <a:rPr kumimoji="1" lang="zh-CN" altLang="en-US" sz="2400" b="0" dirty="0">
                <a:solidFill>
                  <a:srgbClr val="000000"/>
                </a:solidFill>
                <a:latin typeface="微软雅黑" panose="020B0503020204020204" pitchFamily="34" charset="-122"/>
                <a:ea typeface="微软雅黑" panose="020B0503020204020204" pitchFamily="34" charset="-122"/>
              </a:rPr>
              <a:t>逻辑函数的标准表达式建立在</a:t>
            </a:r>
            <a:r>
              <a:rPr kumimoji="1" lang="zh-CN" altLang="en-US" sz="2400" b="0" dirty="0">
                <a:solidFill>
                  <a:srgbClr val="FF0000"/>
                </a:solidFill>
                <a:latin typeface="微软雅黑" panose="020B0503020204020204" pitchFamily="34" charset="-122"/>
                <a:ea typeface="微软雅黑" panose="020B0503020204020204" pitchFamily="34" charset="-122"/>
              </a:rPr>
              <a:t>最小项</a:t>
            </a:r>
            <a:r>
              <a:rPr kumimoji="1" lang="zh-CN" altLang="en-US" sz="2400" b="0" dirty="0">
                <a:solidFill>
                  <a:srgbClr val="000000"/>
                </a:solidFill>
                <a:latin typeface="微软雅黑" panose="020B0503020204020204" pitchFamily="34" charset="-122"/>
                <a:ea typeface="微软雅黑" panose="020B0503020204020204" pitchFamily="34" charset="-122"/>
              </a:rPr>
              <a:t>和</a:t>
            </a:r>
            <a:r>
              <a:rPr kumimoji="1" lang="zh-CN" altLang="en-US" sz="2400" b="0" dirty="0">
                <a:solidFill>
                  <a:srgbClr val="FF0000"/>
                </a:solidFill>
                <a:latin typeface="微软雅黑" panose="020B0503020204020204" pitchFamily="34" charset="-122"/>
                <a:ea typeface="微软雅黑" panose="020B0503020204020204" pitchFamily="34" charset="-122"/>
              </a:rPr>
              <a:t>最大项</a:t>
            </a:r>
            <a:r>
              <a:rPr kumimoji="1" lang="zh-CN" altLang="en-US" sz="2400" b="0" dirty="0">
                <a:solidFill>
                  <a:srgbClr val="000000"/>
                </a:solidFill>
                <a:latin typeface="微软雅黑" panose="020B0503020204020204" pitchFamily="34" charset="-122"/>
                <a:ea typeface="微软雅黑" panose="020B0503020204020204" pitchFamily="34" charset="-122"/>
              </a:rPr>
              <a:t>概念基础上</a:t>
            </a:r>
            <a:endParaRPr kumimoji="1" lang="zh-CN" altLang="en-US" sz="2400" b="0" dirty="0">
              <a:solidFill>
                <a:srgbClr val="000000"/>
              </a:solidFill>
              <a:latin typeface="微软雅黑" panose="020B0503020204020204" pitchFamily="34" charset="-122"/>
              <a:ea typeface="微软雅黑" panose="020B0503020204020204" pitchFamily="34" charset="-122"/>
            </a:endParaRPr>
          </a:p>
        </p:txBody>
      </p:sp>
      <p:sp>
        <p:nvSpPr>
          <p:cNvPr id="91537" name="Text Box 401"/>
          <p:cNvSpPr txBox="1">
            <a:spLocks noChangeArrowheads="1"/>
          </p:cNvSpPr>
          <p:nvPr/>
        </p:nvSpPr>
        <p:spPr bwMode="auto">
          <a:xfrm>
            <a:off x="612000" y="2633550"/>
            <a:ext cx="9660464" cy="1602170"/>
          </a:xfrm>
          <a:prstGeom prst="rect">
            <a:avLst/>
          </a:prstGeom>
          <a:noFill/>
          <a:ln w="9525">
            <a:noFill/>
            <a:miter lim="800000"/>
          </a:ln>
        </p:spPr>
        <p:txBody>
          <a:bodyPr wrap="square">
            <a:spAutoFit/>
          </a:bodyPr>
          <a:lstStyle/>
          <a:p>
            <a:pPr marL="271780" indent="-271780" eaLnBrk="1" hangingPunct="1">
              <a:lnSpc>
                <a:spcPct val="150000"/>
              </a:lnSpc>
              <a:spcBef>
                <a:spcPts val="0"/>
              </a:spcBef>
              <a:buClr>
                <a:srgbClr val="FC0128"/>
              </a:buClr>
              <a:buSzTx/>
              <a:buFont typeface="Wingdings" panose="05000000000000000000" pitchFamily="2" charset="2"/>
              <a:buChar char="v"/>
            </a:pPr>
            <a:r>
              <a:rPr kumimoji="1" lang="zh-CN" altLang="en-US" sz="2400" b="0" dirty="0">
                <a:solidFill>
                  <a:srgbClr val="000000"/>
                </a:solidFill>
                <a:latin typeface="微软雅黑" panose="020B0503020204020204" pitchFamily="34" charset="-122"/>
                <a:ea typeface="微软雅黑" panose="020B0503020204020204" pitchFamily="34" charset="-122"/>
              </a:rPr>
              <a:t>标准表达式：</a:t>
            </a:r>
            <a:endParaRPr kumimoji="1" lang="zh-CN" altLang="en-US" sz="2400" b="0" dirty="0">
              <a:solidFill>
                <a:srgbClr val="000000"/>
              </a:solidFill>
              <a:latin typeface="微软雅黑" panose="020B0503020204020204" pitchFamily="34" charset="-122"/>
              <a:ea typeface="微软雅黑" panose="020B0503020204020204" pitchFamily="34" charset="-122"/>
            </a:endParaRPr>
          </a:p>
          <a:p>
            <a:pPr marL="793750" lvl="1" indent="-342900" eaLnBrk="1" hangingPunct="1">
              <a:lnSpc>
                <a:spcPct val="150000"/>
              </a:lnSpc>
              <a:spcBef>
                <a:spcPts val="0"/>
              </a:spcBef>
              <a:buClr>
                <a:srgbClr val="063DE8"/>
              </a:buClr>
              <a:buSzTx/>
            </a:pPr>
            <a:r>
              <a:rPr kumimoji="1" lang="zh-CN" altLang="en-US" sz="2200" b="0" dirty="0">
                <a:solidFill>
                  <a:srgbClr val="FC0128"/>
                </a:solidFill>
                <a:latin typeface="微软雅黑" panose="020B0503020204020204" pitchFamily="34" charset="-122"/>
                <a:ea typeface="微软雅黑" panose="020B0503020204020204" pitchFamily="34" charset="-122"/>
              </a:rPr>
              <a:t>最小项表达式</a:t>
            </a:r>
            <a:r>
              <a:rPr kumimoji="1" lang="zh-CN" altLang="en-US" sz="2200" b="0" dirty="0">
                <a:solidFill>
                  <a:srgbClr val="000000"/>
                </a:solidFill>
                <a:latin typeface="微软雅黑" panose="020B0503020204020204" pitchFamily="34" charset="-122"/>
                <a:ea typeface="微软雅黑" panose="020B0503020204020204" pitchFamily="34" charset="-122"/>
              </a:rPr>
              <a:t>：全部由最小项构成的 </a:t>
            </a:r>
            <a:r>
              <a:rPr kumimoji="1" lang="zh-CN" altLang="en-US" sz="2200" b="0" dirty="0">
                <a:solidFill>
                  <a:srgbClr val="FF0000"/>
                </a:solidFill>
                <a:latin typeface="微软雅黑" panose="020B0503020204020204" pitchFamily="34" charset="-122"/>
                <a:ea typeface="微软雅黑" panose="020B0503020204020204" pitchFamily="34" charset="-122"/>
              </a:rPr>
              <a:t>与或式</a:t>
            </a:r>
            <a:r>
              <a:rPr kumimoji="1" lang="zh-CN" altLang="en-US" sz="2200" b="0" dirty="0">
                <a:solidFill>
                  <a:srgbClr val="000000"/>
                </a:solidFill>
                <a:latin typeface="微软雅黑" panose="020B0503020204020204" pitchFamily="34" charset="-122"/>
                <a:ea typeface="微软雅黑" panose="020B0503020204020204" pitchFamily="34" charset="-122"/>
              </a:rPr>
              <a:t>（积之和式）</a:t>
            </a:r>
            <a:endParaRPr kumimoji="1" lang="zh-CN" altLang="en-US" sz="2200" b="0" dirty="0">
              <a:solidFill>
                <a:srgbClr val="000000"/>
              </a:solidFill>
              <a:latin typeface="微软雅黑" panose="020B0503020204020204" pitchFamily="34" charset="-122"/>
              <a:ea typeface="微软雅黑" panose="020B0503020204020204" pitchFamily="34" charset="-122"/>
            </a:endParaRPr>
          </a:p>
          <a:p>
            <a:pPr marL="793750" lvl="1" indent="-342900" eaLnBrk="1" hangingPunct="1">
              <a:lnSpc>
                <a:spcPct val="150000"/>
              </a:lnSpc>
              <a:spcBef>
                <a:spcPts val="0"/>
              </a:spcBef>
              <a:buClr>
                <a:srgbClr val="063DE8"/>
              </a:buClr>
              <a:buSzTx/>
            </a:pPr>
            <a:r>
              <a:rPr kumimoji="1" lang="zh-CN" altLang="en-US" sz="2200" b="0" dirty="0">
                <a:solidFill>
                  <a:srgbClr val="FC0128"/>
                </a:solidFill>
                <a:latin typeface="微软雅黑" panose="020B0503020204020204" pitchFamily="34" charset="-122"/>
                <a:ea typeface="微软雅黑" panose="020B0503020204020204" pitchFamily="34" charset="-122"/>
              </a:rPr>
              <a:t>最大项表达式</a:t>
            </a:r>
            <a:r>
              <a:rPr kumimoji="1" lang="zh-CN" altLang="en-US" sz="2200" b="0" dirty="0">
                <a:solidFill>
                  <a:srgbClr val="000000"/>
                </a:solidFill>
                <a:latin typeface="微软雅黑" panose="020B0503020204020204" pitchFamily="34" charset="-122"/>
                <a:ea typeface="微软雅黑" panose="020B0503020204020204" pitchFamily="34" charset="-122"/>
              </a:rPr>
              <a:t>：全部由最大项构成的 </a:t>
            </a:r>
            <a:r>
              <a:rPr kumimoji="1" lang="zh-CN" altLang="en-US" sz="2200" b="0" dirty="0">
                <a:solidFill>
                  <a:srgbClr val="FF0000"/>
                </a:solidFill>
                <a:latin typeface="微软雅黑" panose="020B0503020204020204" pitchFamily="34" charset="-122"/>
                <a:ea typeface="微软雅黑" panose="020B0503020204020204" pitchFamily="34" charset="-122"/>
              </a:rPr>
              <a:t>或与式</a:t>
            </a:r>
            <a:r>
              <a:rPr kumimoji="1" lang="zh-CN" altLang="en-US" sz="2200" b="0" dirty="0">
                <a:solidFill>
                  <a:srgbClr val="000000"/>
                </a:solidFill>
                <a:latin typeface="微软雅黑" panose="020B0503020204020204" pitchFamily="34" charset="-122"/>
                <a:ea typeface="微软雅黑" panose="020B0503020204020204" pitchFamily="34" charset="-122"/>
              </a:rPr>
              <a:t>（和之积式）</a:t>
            </a:r>
            <a:endParaRPr kumimoji="1" lang="zh-CN" altLang="en-US" sz="2200" b="0" dirty="0">
              <a:solidFill>
                <a:srgbClr val="0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487488" y="4491942"/>
            <a:ext cx="9217024" cy="1152128"/>
            <a:chOff x="1115616" y="4446984"/>
            <a:chExt cx="7586989" cy="1152128"/>
          </a:xfrm>
        </p:grpSpPr>
        <p:graphicFrame>
          <p:nvGraphicFramePr>
            <p:cNvPr id="9" name="Object 30"/>
            <p:cNvGraphicFramePr>
              <a:graphicFrameLocks noChangeAspect="1"/>
            </p:cNvGraphicFramePr>
            <p:nvPr/>
          </p:nvGraphicFramePr>
          <p:xfrm>
            <a:off x="1115616" y="4615137"/>
            <a:ext cx="5761434" cy="983975"/>
          </p:xfrm>
          <a:graphic>
            <a:graphicData uri="http://schemas.openxmlformats.org/presentationml/2006/ole">
              <mc:AlternateContent xmlns:mc="http://schemas.openxmlformats.org/markup-compatibility/2006">
                <mc:Choice xmlns:v="urn:schemas-microsoft-com:vml" Requires="v">
                  <p:oleObj spid="_x0000_s2" name="公式" r:id="rId1" imgW="71323200" imgH="12192000" progId="Equation.3">
                    <p:embed/>
                  </p:oleObj>
                </mc:Choice>
                <mc:Fallback>
                  <p:oleObj name="公式" r:id="rId1" imgW="71323200" imgH="12192000" progId="Equation.3">
                    <p:embed/>
                    <p:pic>
                      <p:nvPicPr>
                        <p:cNvPr id="0" name="图片 1"/>
                        <p:cNvPicPr>
                          <a:picLocks noChangeAspect="1" noChangeArrowheads="1"/>
                        </p:cNvPicPr>
                        <p:nvPr/>
                      </p:nvPicPr>
                      <p:blipFill>
                        <a:blip r:embed="rId2">
                          <a:lum bright="-100000"/>
                        </a:blip>
                        <a:srcRect/>
                        <a:stretch>
                          <a:fillRect/>
                        </a:stretch>
                      </p:blipFill>
                      <p:spPr bwMode="auto">
                        <a:xfrm>
                          <a:off x="1115616" y="4615137"/>
                          <a:ext cx="5761434" cy="983975"/>
                        </a:xfrm>
                        <a:prstGeom prst="rect">
                          <a:avLst/>
                        </a:prstGeom>
                        <a:noFill/>
                        <a:ln>
                          <a:noFill/>
                        </a:ln>
                        <a:effectLst/>
                      </p:spPr>
                    </p:pic>
                  </p:oleObj>
                </mc:Fallback>
              </mc:AlternateContent>
            </a:graphicData>
          </a:graphic>
        </p:graphicFrame>
        <p:sp>
          <p:nvSpPr>
            <p:cNvPr id="4" name="TextBox 3"/>
            <p:cNvSpPr txBox="1"/>
            <p:nvPr/>
          </p:nvSpPr>
          <p:spPr>
            <a:xfrm>
              <a:off x="7020272" y="4446984"/>
              <a:ext cx="1682333" cy="1116781"/>
            </a:xfrm>
            <a:prstGeom prst="rect">
              <a:avLst/>
            </a:prstGeom>
            <a:noFill/>
          </p:spPr>
          <p:txBody>
            <a:bodyPr wrap="square" rtlCol="0">
              <a:spAutoFit/>
            </a:bodyPr>
            <a:lstStyle/>
            <a:p>
              <a:pPr eaLnBrk="1" hangingPunct="1">
                <a:lnSpc>
                  <a:spcPct val="200000"/>
                </a:lnSpc>
                <a:spcBef>
                  <a:spcPct val="0"/>
                </a:spcBef>
                <a:buClrTx/>
                <a:buSzTx/>
                <a:buFontTx/>
                <a:buNone/>
              </a:pPr>
              <a:r>
                <a:rPr lang="zh-CN" altLang="en-US" b="0" dirty="0">
                  <a:solidFill>
                    <a:srgbClr val="063DE8"/>
                  </a:solidFill>
                  <a:latin typeface="微软雅黑" panose="020B0503020204020204" pitchFamily="34" charset="-122"/>
                  <a:ea typeface="微软雅黑" panose="020B0503020204020204" pitchFamily="34" charset="-122"/>
                </a:rPr>
                <a:t>最小项表达式</a:t>
              </a:r>
              <a:endParaRPr lang="en-US" altLang="zh-CN" b="0" dirty="0">
                <a:solidFill>
                  <a:srgbClr val="063DE8"/>
                </a:solidFill>
                <a:latin typeface="微软雅黑" panose="020B0503020204020204" pitchFamily="34" charset="-122"/>
                <a:ea typeface="微软雅黑" panose="020B0503020204020204" pitchFamily="34" charset="-122"/>
              </a:endParaRPr>
            </a:p>
            <a:p>
              <a:pPr eaLnBrk="1" hangingPunct="1">
                <a:lnSpc>
                  <a:spcPct val="200000"/>
                </a:lnSpc>
                <a:spcBef>
                  <a:spcPct val="0"/>
                </a:spcBef>
                <a:buClrTx/>
                <a:buSzTx/>
                <a:buFontTx/>
                <a:buNone/>
              </a:pPr>
              <a:r>
                <a:rPr lang="zh-CN" altLang="en-US" b="0" dirty="0">
                  <a:solidFill>
                    <a:srgbClr val="063DE8"/>
                  </a:solidFill>
                  <a:latin typeface="微软雅黑" panose="020B0503020204020204" pitchFamily="34" charset="-122"/>
                  <a:ea typeface="微软雅黑" panose="020B0503020204020204" pitchFamily="34" charset="-122"/>
                </a:rPr>
                <a:t>最大项表达式</a:t>
              </a:r>
              <a:endParaRPr lang="zh-CN" altLang="en-US" b="0" dirty="0">
                <a:solidFill>
                  <a:srgbClr val="063DE8"/>
                </a:solidFill>
                <a:latin typeface="微软雅黑" panose="020B0503020204020204" pitchFamily="34" charset="-122"/>
                <a:ea typeface="微软雅黑" panose="020B0503020204020204" pitchFamily="34" charset="-122"/>
              </a:endParaRPr>
            </a:p>
          </p:txBody>
        </p:sp>
      </p:grpSp>
    </p:spTree>
  </p:cSld>
  <p:clrMapOvr>
    <a:masterClrMapping/>
  </p:clrMapOvr>
  <p:transition>
    <p:blinds dir="vert"/>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mj-ea"/>
              </a:rPr>
              <a:t>最小项</a:t>
            </a:r>
            <a:endParaRPr lang="zh-CN" altLang="en-US" dirty="0">
              <a:solidFill>
                <a:schemeClr val="accent1"/>
              </a:solidFill>
              <a:latin typeface="+mj-ea"/>
            </a:endParaRPr>
          </a:p>
        </p:txBody>
      </p:sp>
      <p:sp>
        <p:nvSpPr>
          <p:cNvPr id="91537" name="Text Box 401"/>
          <p:cNvSpPr txBox="1">
            <a:spLocks noChangeArrowheads="1"/>
          </p:cNvSpPr>
          <p:nvPr/>
        </p:nvSpPr>
        <p:spPr bwMode="auto">
          <a:xfrm>
            <a:off x="612000" y="900000"/>
            <a:ext cx="10884600" cy="3323987"/>
          </a:xfrm>
          <a:prstGeom prst="rect">
            <a:avLst/>
          </a:prstGeom>
          <a:noFill/>
          <a:ln w="9525">
            <a:noFill/>
            <a:miter lim="800000"/>
          </a:ln>
        </p:spPr>
        <p:txBody>
          <a:bodyPr wrap="square">
            <a:spAutoFit/>
          </a:bodyPr>
          <a:lstStyle/>
          <a:p>
            <a:pPr marL="271780" indent="-271780" eaLnBrk="1" hangingPunct="1">
              <a:lnSpc>
                <a:spcPct val="125000"/>
              </a:lnSpc>
              <a:spcBef>
                <a:spcPts val="0"/>
              </a:spcBef>
              <a:buClr>
                <a:srgbClr val="FC0128"/>
              </a:buClr>
              <a:buSzTx/>
              <a:buFont typeface="Wingdings" panose="05000000000000000000" pitchFamily="2" charset="2"/>
              <a:buChar char="v"/>
            </a:pPr>
            <a:r>
              <a:rPr kumimoji="1" lang="zh-CN" altLang="en-US" sz="2800" b="0" dirty="0">
                <a:solidFill>
                  <a:srgbClr val="FC0128"/>
                </a:solidFill>
                <a:latin typeface="微软雅黑" panose="020B0503020204020204" pitchFamily="34" charset="-122"/>
                <a:ea typeface="微软雅黑" panose="020B0503020204020204" pitchFamily="34" charset="-122"/>
              </a:rPr>
              <a:t>最小项定义</a:t>
            </a:r>
            <a:endParaRPr kumimoji="1" lang="zh-CN" altLang="en-US" sz="2800" b="0" dirty="0">
              <a:solidFill>
                <a:srgbClr val="FC0128"/>
              </a:solidFill>
              <a:latin typeface="微软雅黑" panose="020B0503020204020204" pitchFamily="34" charset="-122"/>
              <a:ea typeface="微软雅黑" panose="020B0503020204020204" pitchFamily="34" charset="-122"/>
            </a:endParaRPr>
          </a:p>
          <a:p>
            <a:pPr marL="736600" lvl="1" indent="-285750" eaLnBrk="1" hangingPunct="1">
              <a:lnSpc>
                <a:spcPct val="125000"/>
              </a:lnSpc>
              <a:spcBef>
                <a:spcPts val="0"/>
              </a:spcBef>
              <a:buClr>
                <a:srgbClr val="063DE8"/>
              </a:buClr>
              <a:buSzTx/>
            </a:pPr>
            <a:r>
              <a:rPr kumimoji="1" lang="zh-CN" altLang="en-US" sz="2400" b="0" dirty="0">
                <a:solidFill>
                  <a:srgbClr val="000000"/>
                </a:solidFill>
                <a:latin typeface="微软雅黑" panose="020B0503020204020204" pitchFamily="34" charset="-122"/>
                <a:ea typeface="微软雅黑" panose="020B0503020204020204" pitchFamily="34" charset="-122"/>
              </a:rPr>
              <a:t>由</a:t>
            </a:r>
            <a:r>
              <a:rPr kumimoji="1" lang="en-US" altLang="zh-CN" sz="2400" b="0" dirty="0">
                <a:solidFill>
                  <a:srgbClr val="000000"/>
                </a:solidFill>
                <a:latin typeface="微软雅黑" panose="020B0503020204020204" pitchFamily="34" charset="-122"/>
                <a:ea typeface="微软雅黑" panose="020B0503020204020204" pitchFamily="34" charset="-122"/>
              </a:rPr>
              <a:t>n</a:t>
            </a:r>
            <a:r>
              <a:rPr kumimoji="1" lang="zh-CN" altLang="en-US" sz="2400" b="0" dirty="0">
                <a:solidFill>
                  <a:srgbClr val="000000"/>
                </a:solidFill>
                <a:latin typeface="微软雅黑" panose="020B0503020204020204" pitchFamily="34" charset="-122"/>
                <a:ea typeface="微软雅黑" panose="020B0503020204020204" pitchFamily="34" charset="-122"/>
              </a:rPr>
              <a:t>个变量组成的 </a:t>
            </a:r>
            <a:r>
              <a:rPr kumimoji="1" lang="zh-CN" altLang="en-US" sz="2400" b="0" dirty="0">
                <a:solidFill>
                  <a:srgbClr val="FF0000"/>
                </a:solidFill>
                <a:latin typeface="微软雅黑" panose="020B0503020204020204" pitchFamily="34" charset="-122"/>
                <a:ea typeface="微软雅黑" panose="020B0503020204020204" pitchFamily="34" charset="-122"/>
              </a:rPr>
              <a:t>“与</a:t>
            </a:r>
            <a:r>
              <a:rPr kumimoji="1" lang="en-US" altLang="zh-CN" sz="2400" b="0" dirty="0">
                <a:solidFill>
                  <a:srgbClr val="FF0000"/>
                </a:solidFill>
                <a:latin typeface="微软雅黑" panose="020B0503020204020204" pitchFamily="34" charset="-122"/>
                <a:ea typeface="微软雅黑" panose="020B0503020204020204" pitchFamily="34" charset="-122"/>
              </a:rPr>
              <a:t>” </a:t>
            </a:r>
            <a:r>
              <a:rPr kumimoji="1" lang="zh-CN" altLang="en-US" sz="2400" b="0" dirty="0">
                <a:solidFill>
                  <a:srgbClr val="FF0000"/>
                </a:solidFill>
                <a:latin typeface="微软雅黑" panose="020B0503020204020204" pitchFamily="34" charset="-122"/>
                <a:ea typeface="微软雅黑" panose="020B0503020204020204" pitchFamily="34" charset="-122"/>
              </a:rPr>
              <a:t>项</a:t>
            </a:r>
            <a:r>
              <a:rPr kumimoji="1" lang="zh-CN" altLang="en-US" sz="2400" b="0" dirty="0">
                <a:solidFill>
                  <a:srgbClr val="000000"/>
                </a:solidFill>
                <a:latin typeface="微软雅黑" panose="020B0503020204020204" pitchFamily="34" charset="-122"/>
                <a:ea typeface="微软雅黑" panose="020B0503020204020204" pitchFamily="34" charset="-122"/>
              </a:rPr>
              <a:t>中，每个变量以原变量或反变量的形式出现且仅出现一次，则这个与项称为最小项。</a:t>
            </a:r>
            <a:endParaRPr kumimoji="1" lang="zh-CN" altLang="en-US" sz="2400" b="0" dirty="0">
              <a:solidFill>
                <a:srgbClr val="000000"/>
              </a:solidFill>
              <a:latin typeface="微软雅黑" panose="020B0503020204020204" pitchFamily="34" charset="-122"/>
              <a:ea typeface="微软雅黑" panose="020B0503020204020204" pitchFamily="34" charset="-122"/>
            </a:endParaRPr>
          </a:p>
          <a:p>
            <a:pPr marL="736600" lvl="1" indent="-285750" eaLnBrk="1" hangingPunct="1">
              <a:lnSpc>
                <a:spcPct val="125000"/>
              </a:lnSpc>
              <a:spcBef>
                <a:spcPts val="0"/>
              </a:spcBef>
              <a:buClr>
                <a:srgbClr val="063DE8"/>
              </a:buClr>
              <a:buSzTx/>
            </a:pPr>
            <a:r>
              <a:rPr kumimoji="1" lang="en-US" altLang="zh-CN" sz="2400" b="0" dirty="0">
                <a:solidFill>
                  <a:srgbClr val="000000"/>
                </a:solidFill>
                <a:latin typeface="微软雅黑" panose="020B0503020204020204" pitchFamily="34" charset="-122"/>
                <a:ea typeface="微软雅黑" panose="020B0503020204020204" pitchFamily="34" charset="-122"/>
              </a:rPr>
              <a:t>n</a:t>
            </a:r>
            <a:r>
              <a:rPr kumimoji="1" lang="zh-CN" altLang="en-US" sz="2400" b="0" dirty="0">
                <a:solidFill>
                  <a:srgbClr val="000000"/>
                </a:solidFill>
                <a:latin typeface="微软雅黑" panose="020B0503020204020204" pitchFamily="34" charset="-122"/>
                <a:ea typeface="微软雅黑" panose="020B0503020204020204" pitchFamily="34" charset="-122"/>
              </a:rPr>
              <a:t>个变量有</a:t>
            </a:r>
            <a:r>
              <a:rPr kumimoji="1" lang="en-US" altLang="zh-CN" sz="2400" b="0" dirty="0">
                <a:solidFill>
                  <a:srgbClr val="000000"/>
                </a:solidFill>
                <a:latin typeface="微软雅黑" panose="020B0503020204020204" pitchFamily="34" charset="-122"/>
                <a:ea typeface="微软雅黑" panose="020B0503020204020204" pitchFamily="34" charset="-122"/>
              </a:rPr>
              <a:t>2</a:t>
            </a:r>
            <a:r>
              <a:rPr kumimoji="1" lang="en-US" altLang="zh-CN" sz="2400" b="0" baseline="30000" dirty="0">
                <a:solidFill>
                  <a:srgbClr val="000000"/>
                </a:solidFill>
                <a:latin typeface="微软雅黑" panose="020B0503020204020204" pitchFamily="34" charset="-122"/>
                <a:ea typeface="微软雅黑" panose="020B0503020204020204" pitchFamily="34" charset="-122"/>
              </a:rPr>
              <a:t>n</a:t>
            </a:r>
            <a:r>
              <a:rPr kumimoji="1" lang="zh-CN" altLang="en-US" sz="2400" b="0" dirty="0">
                <a:solidFill>
                  <a:srgbClr val="000000"/>
                </a:solidFill>
                <a:latin typeface="微软雅黑" panose="020B0503020204020204" pitchFamily="34" charset="-122"/>
                <a:ea typeface="微软雅黑" panose="020B0503020204020204" pitchFamily="34" charset="-122"/>
              </a:rPr>
              <a:t>个最小项。</a:t>
            </a:r>
            <a:r>
              <a:rPr kumimoji="1" lang="zh-CN" altLang="en-US" sz="2400" b="0" dirty="0">
                <a:solidFill>
                  <a:srgbClr val="FF0000"/>
                </a:solidFill>
                <a:latin typeface="微软雅黑" panose="020B0503020204020204" pitchFamily="34" charset="-122"/>
                <a:ea typeface="微软雅黑" panose="020B0503020204020204" pitchFamily="34" charset="-122"/>
              </a:rPr>
              <a:t>有多少个不同的最小项表达式？</a:t>
            </a:r>
            <a:endParaRPr kumimoji="1" lang="en-US" altLang="zh-CN" sz="2400" b="0" dirty="0">
              <a:solidFill>
                <a:srgbClr val="FF0000"/>
              </a:solidFill>
              <a:latin typeface="微软雅黑" panose="020B0503020204020204" pitchFamily="34" charset="-122"/>
              <a:ea typeface="微软雅黑" panose="020B0503020204020204" pitchFamily="34" charset="-122"/>
            </a:endParaRPr>
          </a:p>
          <a:p>
            <a:pPr marL="736600" lvl="1" indent="-285750" eaLnBrk="1" hangingPunct="1">
              <a:lnSpc>
                <a:spcPct val="125000"/>
              </a:lnSpc>
              <a:spcBef>
                <a:spcPts val="0"/>
              </a:spcBef>
              <a:buClr>
                <a:srgbClr val="063DE8"/>
              </a:buClr>
              <a:buSzTx/>
            </a:pPr>
            <a:endParaRPr kumimoji="1" lang="en-US" altLang="zh-CN" sz="2400" b="0" dirty="0">
              <a:solidFill>
                <a:srgbClr val="000000"/>
              </a:solidFill>
              <a:latin typeface="微软雅黑" panose="020B0503020204020204" pitchFamily="34" charset="-122"/>
              <a:ea typeface="微软雅黑" panose="020B0503020204020204" pitchFamily="34" charset="-122"/>
            </a:endParaRPr>
          </a:p>
          <a:p>
            <a:pPr marL="450850" lvl="1" eaLnBrk="1" hangingPunct="1">
              <a:lnSpc>
                <a:spcPct val="125000"/>
              </a:lnSpc>
              <a:spcBef>
                <a:spcPts val="0"/>
              </a:spcBef>
              <a:buClr>
                <a:srgbClr val="063DE8"/>
              </a:buClr>
              <a:buSzTx/>
              <a:buFontTx/>
              <a:buNone/>
            </a:pPr>
            <a:r>
              <a:rPr kumimoji="1" lang="zh-CN" altLang="en-US" sz="2400" b="0" dirty="0">
                <a:solidFill>
                  <a:srgbClr val="000000"/>
                </a:solidFill>
                <a:latin typeface="微软雅黑" panose="020B0503020204020204" pitchFamily="34" charset="-122"/>
                <a:ea typeface="微软雅黑" panose="020B0503020204020204" pitchFamily="34" charset="-122"/>
              </a:rPr>
              <a:t>如：</a:t>
            </a:r>
            <a:r>
              <a:rPr kumimoji="1" lang="en-US" altLang="zh-CN" sz="2400" b="0" dirty="0">
                <a:solidFill>
                  <a:srgbClr val="000000"/>
                </a:solidFill>
                <a:latin typeface="微软雅黑" panose="020B0503020204020204" pitchFamily="34" charset="-122"/>
                <a:ea typeface="微软雅黑" panose="020B0503020204020204" pitchFamily="34" charset="-122"/>
              </a:rPr>
              <a:t>3</a:t>
            </a:r>
            <a:r>
              <a:rPr kumimoji="1" lang="zh-CN" altLang="en-US" sz="2400" b="0" dirty="0">
                <a:solidFill>
                  <a:srgbClr val="000000"/>
                </a:solidFill>
                <a:latin typeface="微软雅黑" panose="020B0503020204020204" pitchFamily="34" charset="-122"/>
                <a:ea typeface="微软雅黑" panose="020B0503020204020204" pitchFamily="34" charset="-122"/>
              </a:rPr>
              <a:t>个变量的</a:t>
            </a:r>
            <a:r>
              <a:rPr kumimoji="1" lang="en-US" altLang="zh-CN" sz="2400" b="0" dirty="0">
                <a:solidFill>
                  <a:srgbClr val="000000"/>
                </a:solidFill>
                <a:latin typeface="微软雅黑" panose="020B0503020204020204" pitchFamily="34" charset="-122"/>
                <a:ea typeface="微软雅黑" panose="020B0503020204020204" pitchFamily="34" charset="-122"/>
              </a:rPr>
              <a:t>8</a:t>
            </a:r>
            <a:r>
              <a:rPr kumimoji="1" lang="zh-CN" altLang="en-US" sz="2400" b="0" dirty="0">
                <a:solidFill>
                  <a:srgbClr val="000000"/>
                </a:solidFill>
                <a:latin typeface="微软雅黑" panose="020B0503020204020204" pitchFamily="34" charset="-122"/>
                <a:ea typeface="微软雅黑" panose="020B0503020204020204" pitchFamily="34" charset="-122"/>
              </a:rPr>
              <a:t>个最小项</a:t>
            </a:r>
            <a:endParaRPr kumimoji="1" lang="en-US" altLang="zh-CN" sz="2400" b="0" dirty="0">
              <a:solidFill>
                <a:srgbClr val="000000"/>
              </a:solidFill>
              <a:latin typeface="微软雅黑" panose="020B0503020204020204" pitchFamily="34" charset="-122"/>
              <a:ea typeface="微软雅黑" panose="020B0503020204020204" pitchFamily="34" charset="-122"/>
            </a:endParaRPr>
          </a:p>
          <a:p>
            <a:pPr marL="716280" lvl="1" indent="-265430" eaLnBrk="1" hangingPunct="1">
              <a:lnSpc>
                <a:spcPct val="125000"/>
              </a:lnSpc>
              <a:spcBef>
                <a:spcPts val="0"/>
              </a:spcBef>
              <a:buClr>
                <a:srgbClr val="006666"/>
              </a:buClr>
              <a:buSzTx/>
              <a:buFont typeface="Wingdings" panose="05000000000000000000" pitchFamily="2" charset="2"/>
              <a:buChar char="w"/>
            </a:pPr>
            <a:endParaRPr kumimoji="1" lang="en-US" altLang="zh-CN" sz="2000" b="0" dirty="0">
              <a:solidFill>
                <a:srgbClr val="000000"/>
              </a:solidFill>
              <a:latin typeface="微软雅黑" panose="020B0503020204020204" pitchFamily="34" charset="-122"/>
              <a:ea typeface="微软雅黑" panose="020B0503020204020204" pitchFamily="34" charset="-122"/>
            </a:endParaRPr>
          </a:p>
        </p:txBody>
      </p:sp>
      <p:graphicFrame>
        <p:nvGraphicFramePr>
          <p:cNvPr id="7" name="Object 9"/>
          <p:cNvGraphicFramePr>
            <a:graphicFrameLocks noGrp="1" noChangeAspect="1"/>
          </p:cNvGraphicFramePr>
          <p:nvPr>
            <p:ph idx="1"/>
          </p:nvPr>
        </p:nvGraphicFramePr>
        <p:xfrm>
          <a:off x="3240900" y="3742699"/>
          <a:ext cx="5232722" cy="439906"/>
        </p:xfrm>
        <a:graphic>
          <a:graphicData uri="http://schemas.openxmlformats.org/presentationml/2006/ole">
            <mc:AlternateContent xmlns:mc="http://schemas.openxmlformats.org/markup-compatibility/2006">
              <mc:Choice xmlns:v="urn:schemas-microsoft-com:vml" Requires="v">
                <p:oleObj spid="_x0000_s2" name="公式" r:id="rId1" imgW="2870200" imgH="241300" progId="Equation.3">
                  <p:embed/>
                </p:oleObj>
              </mc:Choice>
              <mc:Fallback>
                <p:oleObj name="公式" r:id="rId1" imgW="2870200" imgH="241300" progId="Equation.3">
                  <p:embed/>
                  <p:pic>
                    <p:nvPicPr>
                      <p:cNvPr id="0" name="图片 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900" y="3742699"/>
                        <a:ext cx="5232722" cy="4399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p:cNvSpPr>
            <a:spLocks noChangeArrowheads="1"/>
          </p:cNvSpPr>
          <p:nvPr/>
        </p:nvSpPr>
        <p:spPr bwMode="auto">
          <a:xfrm>
            <a:off x="1127448" y="4365104"/>
            <a:ext cx="9721080" cy="1944216"/>
          </a:xfrm>
          <a:prstGeom prst="rect">
            <a:avLst/>
          </a:prstGeom>
          <a:solidFill>
            <a:srgbClr val="FFFFCC"/>
          </a:solidFill>
          <a:ln w="9525">
            <a:solidFill>
              <a:srgbClr val="FF0000"/>
            </a:solidFill>
            <a:miter lim="800000"/>
          </a:ln>
          <a:effectLst/>
        </p:spPr>
        <p:txBody>
          <a:bodyPr/>
          <a:lstStyle/>
          <a:p>
            <a:pPr marL="342900" indent="-342900" eaLnBrk="1" hangingPunct="1">
              <a:lnSpc>
                <a:spcPct val="150000"/>
              </a:lnSpc>
              <a:spcBef>
                <a:spcPct val="0"/>
              </a:spcBef>
              <a:buClr>
                <a:srgbClr val="063DE8"/>
              </a:buClr>
              <a:buSzPct val="110000"/>
            </a:pP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为书写方便，把</a:t>
            </a:r>
            <a:r>
              <a:rPr kumimoji="1" lang="zh-CN"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最小项记做</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a:t>
            </a:r>
            <a:r>
              <a:rPr kumimoji="1" lang="en-US" altLang="zh-CN" sz="2200" b="0" baseline="-250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eaLnBrk="1" hangingPunct="1">
              <a:lnSpc>
                <a:spcPct val="200000"/>
              </a:lnSpc>
              <a:spcBef>
                <a:spcPct val="0"/>
              </a:spcBef>
              <a:buClr>
                <a:srgbClr val="063DE8"/>
              </a:buClr>
              <a:buSzPct val="110000"/>
            </a:pP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下标</a:t>
            </a:r>
            <a:r>
              <a:rPr kumimoji="1" lang="en-US" altLang="zh-CN" sz="2200" b="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的取值规则：按照变量顺序将</a:t>
            </a:r>
            <a:r>
              <a:rPr kumimoji="1" lang="zh-CN"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最小项中的</a:t>
            </a:r>
            <a:r>
              <a:rPr kumimoji="1" lang="zh-CN" altLang="zh-CN" sz="2200" b="0" dirty="0">
                <a:solidFill>
                  <a:srgbClr val="FC0128"/>
                </a:solidFill>
                <a:latin typeface="微软雅黑" panose="020B0503020204020204" pitchFamily="34" charset="-122"/>
                <a:ea typeface="微软雅黑" panose="020B0503020204020204" pitchFamily="34" charset="-122"/>
                <a:cs typeface="Times New Roman" panose="02020603050405020304" pitchFamily="18" charset="0"/>
              </a:rPr>
              <a:t>原变量用1表示、反变量用0表示</a:t>
            </a:r>
            <a:r>
              <a:rPr kumimoji="1" lang="zh-CN"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得到一个二进制数，与其对应的十进制数即该最小项的编号 </a:t>
            </a:r>
            <a:r>
              <a:rPr kumimoji="1" lang="en-US" altLang="zh-CN" sz="2200" b="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kumimoji="1" lang="en-US"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7" name="Rectangle 2"/>
          <p:cNvSpPr>
            <a:spLocks noGrp="1" noChangeArrowheads="1"/>
          </p:cNvSpPr>
          <p:nvPr>
            <p:ph type="title"/>
          </p:nvPr>
        </p:nvSpPr>
        <p:spPr>
          <a:xfrm>
            <a:off x="612000" y="252000"/>
            <a:ext cx="6858000" cy="372603"/>
          </a:xfrm>
        </p:spPr>
        <p:txBody>
          <a:bodyPr/>
          <a:lstStyle/>
          <a:p>
            <a:r>
              <a:rPr lang="zh-CN" altLang="en-US" i="0" dirty="0">
                <a:solidFill>
                  <a:schemeClr val="accent1"/>
                </a:solidFill>
                <a:latin typeface="+mj-ea"/>
              </a:rPr>
              <a:t>最小项编号</a:t>
            </a:r>
            <a:endParaRPr lang="zh-CN" altLang="en-US" i="0" dirty="0">
              <a:solidFill>
                <a:schemeClr val="accent1"/>
              </a:solidFill>
              <a:latin typeface="+mj-ea"/>
            </a:endParaRPr>
          </a:p>
        </p:txBody>
      </p:sp>
      <p:graphicFrame>
        <p:nvGraphicFramePr>
          <p:cNvPr id="149665" name="Group 161"/>
          <p:cNvGraphicFramePr>
            <a:graphicFrameLocks noGrp="1"/>
          </p:cNvGraphicFramePr>
          <p:nvPr>
            <p:ph idx="4294967295"/>
          </p:nvPr>
        </p:nvGraphicFramePr>
        <p:xfrm>
          <a:off x="2567608" y="1170904"/>
          <a:ext cx="6877050" cy="4778377"/>
        </p:xfrm>
        <a:graphic>
          <a:graphicData uri="http://schemas.openxmlformats.org/drawingml/2006/table">
            <a:tbl>
              <a:tblPr/>
              <a:tblGrid>
                <a:gridCol w="2398712"/>
                <a:gridCol w="2281238"/>
                <a:gridCol w="2197100"/>
              </a:tblGrid>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最小项</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取值</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编号表示</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000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001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010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011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101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rPr>
                        <a:t>110</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162"/>
          <p:cNvGrpSpPr/>
          <p:nvPr/>
        </p:nvGrpSpPr>
        <p:grpSpPr bwMode="auto">
          <a:xfrm>
            <a:off x="3286746" y="1701128"/>
            <a:ext cx="1008063" cy="4248150"/>
            <a:chOff x="3264" y="585"/>
            <a:chExt cx="384" cy="1654"/>
          </a:xfrm>
        </p:grpSpPr>
        <p:graphicFrame>
          <p:nvGraphicFramePr>
            <p:cNvPr id="24578" name="Object 163"/>
            <p:cNvGraphicFramePr>
              <a:graphicFrameLocks noChangeAspect="1"/>
            </p:cNvGraphicFramePr>
            <p:nvPr/>
          </p:nvGraphicFramePr>
          <p:xfrm>
            <a:off x="3264" y="585"/>
            <a:ext cx="384" cy="192"/>
          </p:xfrm>
          <a:graphic>
            <a:graphicData uri="http://schemas.openxmlformats.org/presentationml/2006/ole">
              <mc:AlternateContent xmlns:mc="http://schemas.openxmlformats.org/markup-compatibility/2006">
                <mc:Choice xmlns:v="urn:schemas-microsoft-com:vml" Requires="v">
                  <p:oleObj spid="_x0000_s3" name="公式" r:id="rId1" imgW="368300" imgH="215900" progId="Equation.3">
                    <p:embed/>
                  </p:oleObj>
                </mc:Choice>
                <mc:Fallback>
                  <p:oleObj name="公式" r:id="rId1" imgW="368300" imgH="215900" progId="Equation.3">
                    <p:embed/>
                    <p:pic>
                      <p:nvPicPr>
                        <p:cNvPr id="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585"/>
                          <a:ext cx="384" cy="192"/>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aphicFrame>
          <p:nvGraphicFramePr>
            <p:cNvPr id="24579" name="Object 164"/>
            <p:cNvGraphicFramePr>
              <a:graphicFrameLocks noChangeAspect="1"/>
            </p:cNvGraphicFramePr>
            <p:nvPr/>
          </p:nvGraphicFramePr>
          <p:xfrm>
            <a:off x="3270" y="795"/>
            <a:ext cx="371" cy="192"/>
          </p:xfrm>
          <a:graphic>
            <a:graphicData uri="http://schemas.openxmlformats.org/presentationml/2006/ole">
              <mc:AlternateContent xmlns:mc="http://schemas.openxmlformats.org/markup-compatibility/2006">
                <mc:Choice xmlns:v="urn:schemas-microsoft-com:vml" Requires="v">
                  <p:oleObj spid="_x0000_s4" name="Equation" r:id="rId3" imgW="355600" imgH="215900" progId="Equation.3">
                    <p:embed/>
                  </p:oleObj>
                </mc:Choice>
                <mc:Fallback>
                  <p:oleObj name="Equation" r:id="rId3" imgW="355600" imgH="215900" progId="Equation.3">
                    <p:embed/>
                    <p:pic>
                      <p:nvPicPr>
                        <p:cNvPr id="0"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 y="795"/>
                          <a:ext cx="371" cy="192"/>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aphicFrame>
          <p:nvGraphicFramePr>
            <p:cNvPr id="24580" name="Object 165"/>
            <p:cNvGraphicFramePr>
              <a:graphicFrameLocks noChangeAspect="1"/>
            </p:cNvGraphicFramePr>
            <p:nvPr/>
          </p:nvGraphicFramePr>
          <p:xfrm>
            <a:off x="3270" y="1017"/>
            <a:ext cx="371" cy="192"/>
          </p:xfrm>
          <a:graphic>
            <a:graphicData uri="http://schemas.openxmlformats.org/presentationml/2006/ole">
              <mc:AlternateContent xmlns:mc="http://schemas.openxmlformats.org/markup-compatibility/2006">
                <mc:Choice xmlns:v="urn:schemas-microsoft-com:vml" Requires="v">
                  <p:oleObj spid="_x0000_s5" name="Equation" r:id="rId5" imgW="355600" imgH="215900" progId="Equation.3">
                    <p:embed/>
                  </p:oleObj>
                </mc:Choice>
                <mc:Fallback>
                  <p:oleObj name="Equation" r:id="rId5" imgW="355600" imgH="215900" progId="Equation.3">
                    <p:embed/>
                    <p:pic>
                      <p:nvPicPr>
                        <p:cNvPr id="0" name="图片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 y="1017"/>
                          <a:ext cx="371" cy="192"/>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aphicFrame>
          <p:nvGraphicFramePr>
            <p:cNvPr id="24581" name="Object 166"/>
            <p:cNvGraphicFramePr>
              <a:graphicFrameLocks noChangeAspect="1"/>
            </p:cNvGraphicFramePr>
            <p:nvPr/>
          </p:nvGraphicFramePr>
          <p:xfrm>
            <a:off x="3270" y="1227"/>
            <a:ext cx="371" cy="192"/>
          </p:xfrm>
          <a:graphic>
            <a:graphicData uri="http://schemas.openxmlformats.org/presentationml/2006/ole">
              <mc:AlternateContent xmlns:mc="http://schemas.openxmlformats.org/markup-compatibility/2006">
                <mc:Choice xmlns:v="urn:schemas-microsoft-com:vml" Requires="v">
                  <p:oleObj spid="_x0000_s6" name="Equation" r:id="rId7" imgW="355600" imgH="215900" progId="Equation.3">
                    <p:embed/>
                  </p:oleObj>
                </mc:Choice>
                <mc:Fallback>
                  <p:oleObj name="Equation" r:id="rId7" imgW="355600" imgH="215900" progId="Equation.3">
                    <p:embed/>
                    <p:pic>
                      <p:nvPicPr>
                        <p:cNvPr id="0" name="图片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0" y="1227"/>
                          <a:ext cx="371" cy="192"/>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aphicFrame>
          <p:nvGraphicFramePr>
            <p:cNvPr id="24582" name="Object 167"/>
            <p:cNvGraphicFramePr>
              <a:graphicFrameLocks noChangeAspect="1"/>
            </p:cNvGraphicFramePr>
            <p:nvPr/>
          </p:nvGraphicFramePr>
          <p:xfrm>
            <a:off x="3264" y="1431"/>
            <a:ext cx="384" cy="192"/>
          </p:xfrm>
          <a:graphic>
            <a:graphicData uri="http://schemas.openxmlformats.org/presentationml/2006/ole">
              <mc:AlternateContent xmlns:mc="http://schemas.openxmlformats.org/markup-compatibility/2006">
                <mc:Choice xmlns:v="urn:schemas-microsoft-com:vml" Requires="v">
                  <p:oleObj spid="_x0000_s7" name="Equation" r:id="rId9" imgW="368300" imgH="215900" progId="Equation.3">
                    <p:embed/>
                  </p:oleObj>
                </mc:Choice>
                <mc:Fallback>
                  <p:oleObj name="Equation" r:id="rId9" imgW="368300" imgH="215900" progId="Equation.3">
                    <p:embed/>
                    <p:pic>
                      <p:nvPicPr>
                        <p:cNvPr id="0" name="图片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1431"/>
                          <a:ext cx="384" cy="192"/>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aphicFrame>
          <p:nvGraphicFramePr>
            <p:cNvPr id="24583" name="Object 168"/>
            <p:cNvGraphicFramePr>
              <a:graphicFrameLocks noChangeAspect="1"/>
            </p:cNvGraphicFramePr>
            <p:nvPr/>
          </p:nvGraphicFramePr>
          <p:xfrm>
            <a:off x="3270" y="1641"/>
            <a:ext cx="371" cy="192"/>
          </p:xfrm>
          <a:graphic>
            <a:graphicData uri="http://schemas.openxmlformats.org/presentationml/2006/ole">
              <mc:AlternateContent xmlns:mc="http://schemas.openxmlformats.org/markup-compatibility/2006">
                <mc:Choice xmlns:v="urn:schemas-microsoft-com:vml" Requires="v">
                  <p:oleObj spid="_x0000_s8" name="Equation" r:id="rId11" imgW="355600" imgH="215900" progId="Equation.3">
                    <p:embed/>
                  </p:oleObj>
                </mc:Choice>
                <mc:Fallback>
                  <p:oleObj name="Equation" r:id="rId11" imgW="355600" imgH="215900" progId="Equation.3">
                    <p:embed/>
                    <p:pic>
                      <p:nvPicPr>
                        <p:cNvPr id="0" name="图片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 y="1641"/>
                          <a:ext cx="371" cy="192"/>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aphicFrame>
          <p:nvGraphicFramePr>
            <p:cNvPr id="24584" name="Object 169"/>
            <p:cNvGraphicFramePr>
              <a:graphicFrameLocks noChangeAspect="1"/>
            </p:cNvGraphicFramePr>
            <p:nvPr/>
          </p:nvGraphicFramePr>
          <p:xfrm>
            <a:off x="3270" y="1851"/>
            <a:ext cx="371" cy="192"/>
          </p:xfrm>
          <a:graphic>
            <a:graphicData uri="http://schemas.openxmlformats.org/presentationml/2006/ole">
              <mc:AlternateContent xmlns:mc="http://schemas.openxmlformats.org/markup-compatibility/2006">
                <mc:Choice xmlns:v="urn:schemas-microsoft-com:vml" Requires="v">
                  <p:oleObj spid="_x0000_s9" name="公式" r:id="rId13" imgW="355600" imgH="215900" progId="Equation.3">
                    <p:embed/>
                  </p:oleObj>
                </mc:Choice>
                <mc:Fallback>
                  <p:oleObj name="公式" r:id="rId13" imgW="355600" imgH="215900" progId="Equation.3">
                    <p:embed/>
                    <p:pic>
                      <p:nvPicPr>
                        <p:cNvPr id="0" name="图片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0" y="1851"/>
                          <a:ext cx="371" cy="192"/>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aphicFrame>
          <p:nvGraphicFramePr>
            <p:cNvPr id="24585" name="Object 170"/>
            <p:cNvGraphicFramePr>
              <a:graphicFrameLocks noChangeAspect="1"/>
            </p:cNvGraphicFramePr>
            <p:nvPr/>
          </p:nvGraphicFramePr>
          <p:xfrm>
            <a:off x="3270" y="2081"/>
            <a:ext cx="371" cy="158"/>
          </p:xfrm>
          <a:graphic>
            <a:graphicData uri="http://schemas.openxmlformats.org/presentationml/2006/ole">
              <mc:AlternateContent xmlns:mc="http://schemas.openxmlformats.org/markup-compatibility/2006">
                <mc:Choice xmlns:v="urn:schemas-microsoft-com:vml" Requires="v">
                  <p:oleObj spid="_x0000_s10" name="Equation" r:id="rId15" imgW="354965" imgH="177800" progId="Equation.3">
                    <p:embed/>
                  </p:oleObj>
                </mc:Choice>
                <mc:Fallback>
                  <p:oleObj name="Equation" r:id="rId15" imgW="354965" imgH="177800" progId="Equation.3">
                    <p:embed/>
                    <p:pic>
                      <p:nvPicPr>
                        <p:cNvPr id="0" name="图片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70" y="2081"/>
                          <a:ext cx="371" cy="158"/>
                        </a:xfrm>
                        <a:prstGeom prst="rect">
                          <a:avLst/>
                        </a:prstGeom>
                        <a:noFill/>
                        <a:extLst>
                          <a:ext uri="{909E8E84-426E-40DD-AFC4-6F175D3DCCD1}">
                            <a14:hiddenFill xmlns:a14="http://schemas.microsoft.com/office/drawing/2010/main">
                              <a:solidFill>
                                <a:srgbClr val="CC6600"/>
                              </a:solidFill>
                            </a14:hiddenFill>
                          </a:ext>
                        </a:extLst>
                      </p:spPr>
                    </p:pic>
                  </p:oleObj>
                </mc:Fallback>
              </mc:AlternateContent>
            </a:graphicData>
          </a:graphic>
        </p:graphicFrame>
      </p:grpSp>
    </p:spTree>
  </p:cSld>
  <p:clrMapOvr>
    <a:masterClrMapping/>
  </p:clrMapOvr>
  <p:transition>
    <p:blinds dir="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5257800" cy="372603"/>
          </a:xfrm>
        </p:spPr>
        <p:txBody>
          <a:bodyPr/>
          <a:lstStyle/>
          <a:p>
            <a:r>
              <a:rPr lang="zh-CN" altLang="en-US" dirty="0"/>
              <a:t>最小项的性质</a:t>
            </a:r>
            <a:endParaRPr lang="zh-CN" altLang="en-US" dirty="0"/>
          </a:p>
        </p:txBody>
      </p:sp>
      <p:sp>
        <p:nvSpPr>
          <p:cNvPr id="3" name="内容占位符 2"/>
          <p:cNvSpPr>
            <a:spLocks noGrp="1"/>
          </p:cNvSpPr>
          <p:nvPr>
            <p:ph idx="1"/>
          </p:nvPr>
        </p:nvSpPr>
        <p:spPr>
          <a:xfrm>
            <a:off x="612000" y="900000"/>
            <a:ext cx="11172632" cy="4498667"/>
          </a:xfrm>
        </p:spPr>
        <p:txBody>
          <a:bodyPr/>
          <a:lstStyle/>
          <a:p>
            <a:r>
              <a:rPr lang="zh-CN" altLang="en-US" dirty="0">
                <a:latin typeface="微软雅黑" panose="020B0503020204020204" pitchFamily="34" charset="-122"/>
                <a:ea typeface="微软雅黑" panose="020B0503020204020204" pitchFamily="34" charset="-122"/>
              </a:rPr>
              <a:t>相邻最小项</a:t>
            </a:r>
            <a:endParaRPr lang="en-US" altLang="zh-CN" dirty="0">
              <a:latin typeface="微软雅黑" panose="020B0503020204020204" pitchFamily="34" charset="-122"/>
              <a:ea typeface="微软雅黑" panose="020B0503020204020204" pitchFamily="34" charset="-122"/>
            </a:endParaRPr>
          </a:p>
          <a:p>
            <a:pPr lvl="1"/>
            <a:r>
              <a:rPr kumimoji="1" lang="zh-CN" altLang="en-US" b="0" dirty="0">
                <a:cs typeface="Times New Roman" panose="02020603050405020304" pitchFamily="18" charset="0"/>
              </a:rPr>
              <a:t>  </a:t>
            </a:r>
            <a:r>
              <a:rPr kumimoji="1" lang="zh-CN" altLang="en-US" sz="2200" b="0" dirty="0">
                <a:cs typeface="Times New Roman" panose="02020603050405020304" pitchFamily="18" charset="0"/>
              </a:rPr>
              <a:t>除一个变量互为反变量外，其余变量分别相同的两个最小项。</a:t>
            </a:r>
            <a:endParaRPr kumimoji="1" lang="en-US" altLang="zh-CN" sz="2200" b="0" dirty="0">
              <a:cs typeface="Times New Roman" panose="02020603050405020304" pitchFamily="18" charset="0"/>
            </a:endParaRPr>
          </a:p>
          <a:p>
            <a:pPr lvl="1"/>
            <a:endParaRPr lang="en-US" altLang="zh-CN" dirty="0"/>
          </a:p>
          <a:p>
            <a:r>
              <a:rPr lang="zh-CN" altLang="en-US" dirty="0">
                <a:latin typeface="微软雅黑" panose="020B0503020204020204" pitchFamily="34" charset="-122"/>
                <a:ea typeface="微软雅黑" panose="020B0503020204020204" pitchFamily="34" charset="-122"/>
              </a:rPr>
              <a:t>最小项的性质</a:t>
            </a:r>
            <a:endParaRPr lang="en-US" altLang="zh-CN" dirty="0">
              <a:latin typeface="微软雅黑" panose="020B0503020204020204" pitchFamily="34" charset="-122"/>
              <a:ea typeface="微软雅黑" panose="020B0503020204020204" pitchFamily="34" charset="-122"/>
            </a:endParaRPr>
          </a:p>
          <a:p>
            <a:pPr marL="841375" lvl="1" indent="-457200" eaLnBrk="1" hangingPunct="1">
              <a:lnSpc>
                <a:spcPct val="150000"/>
              </a:lnSpc>
              <a:buFont typeface="+mj-ea"/>
              <a:buAutoNum type="circleNumDbPlain"/>
            </a:pPr>
            <a:r>
              <a:rPr kumimoji="1" lang="zh-CN" altLang="en-US" sz="2200" b="0" dirty="0">
                <a:cs typeface="Times New Roman" panose="02020603050405020304" pitchFamily="18" charset="0"/>
              </a:rPr>
              <a:t>对于任何一个最小项，只有对应的一组变量取值，使其值为</a:t>
            </a:r>
            <a:r>
              <a:rPr kumimoji="1" lang="en-US" altLang="zh-CN" sz="2200" b="0" dirty="0">
                <a:cs typeface="Times New Roman" panose="02020603050405020304" pitchFamily="18" charset="0"/>
              </a:rPr>
              <a:t>1</a:t>
            </a:r>
            <a:r>
              <a:rPr kumimoji="1" lang="zh-CN" altLang="en-US" sz="2200" b="0" dirty="0">
                <a:cs typeface="Times New Roman" panose="02020603050405020304" pitchFamily="18" charset="0"/>
              </a:rPr>
              <a:t>，其余情况下均为</a:t>
            </a:r>
            <a:r>
              <a:rPr kumimoji="1" lang="en-US" altLang="en-US" sz="2200" b="0" dirty="0">
                <a:cs typeface="Times New Roman" panose="02020603050405020304" pitchFamily="18" charset="0"/>
              </a:rPr>
              <a:t>0</a:t>
            </a:r>
            <a:r>
              <a:rPr kumimoji="1" lang="zh-CN" altLang="en-US" sz="2200" b="0" dirty="0">
                <a:cs typeface="Times New Roman" panose="02020603050405020304" pitchFamily="18" charset="0"/>
              </a:rPr>
              <a:t>；</a:t>
            </a:r>
            <a:endParaRPr kumimoji="1" lang="zh-CN" altLang="en-US" sz="2200" b="0" dirty="0">
              <a:cs typeface="Times New Roman" panose="02020603050405020304" pitchFamily="18" charset="0"/>
            </a:endParaRPr>
          </a:p>
          <a:p>
            <a:pPr marL="841375" lvl="1" indent="-457200" eaLnBrk="1" hangingPunct="1">
              <a:lnSpc>
                <a:spcPct val="150000"/>
              </a:lnSpc>
              <a:buFont typeface="+mj-ea"/>
              <a:buAutoNum type="circleNumDbPlain"/>
            </a:pPr>
            <a:r>
              <a:rPr kumimoji="1" lang="zh-CN" altLang="en-US" sz="2200" b="0" dirty="0">
                <a:cs typeface="Times New Roman" panose="02020603050405020304" pitchFamily="18" charset="0"/>
              </a:rPr>
              <a:t>全体最小项之和为</a:t>
            </a:r>
            <a:r>
              <a:rPr kumimoji="1" lang="en-US" altLang="zh-CN" sz="2200" b="0" dirty="0">
                <a:cs typeface="Times New Roman" panose="02020603050405020304" pitchFamily="18" charset="0"/>
              </a:rPr>
              <a:t>1 </a:t>
            </a:r>
            <a:r>
              <a:rPr kumimoji="1" lang="zh-CN" altLang="en-US" sz="2200" b="0" dirty="0">
                <a:cs typeface="Times New Roman" panose="02020603050405020304" pitchFamily="18" charset="0"/>
              </a:rPr>
              <a:t>；</a:t>
            </a:r>
            <a:endParaRPr kumimoji="1" lang="en-US" altLang="zh-CN" sz="2200" b="0" dirty="0">
              <a:cs typeface="Times New Roman" panose="02020603050405020304" pitchFamily="18" charset="0"/>
            </a:endParaRPr>
          </a:p>
          <a:p>
            <a:pPr marL="841375" lvl="1" indent="-457200" eaLnBrk="1" hangingPunct="1">
              <a:lnSpc>
                <a:spcPct val="150000"/>
              </a:lnSpc>
              <a:buFont typeface="+mj-ea"/>
              <a:buAutoNum type="circleNumDbPlain"/>
            </a:pPr>
            <a:r>
              <a:rPr kumimoji="1" lang="zh-CN" altLang="en-US" sz="2200" b="0" dirty="0">
                <a:cs typeface="Times New Roman" panose="02020603050405020304" pitchFamily="18" charset="0"/>
              </a:rPr>
              <a:t>任意两个最小项的乘积为</a:t>
            </a:r>
            <a:r>
              <a:rPr kumimoji="1" lang="en-US" altLang="zh-CN" sz="2200" b="0" dirty="0">
                <a:cs typeface="Times New Roman" panose="02020603050405020304" pitchFamily="18" charset="0"/>
              </a:rPr>
              <a:t>0</a:t>
            </a:r>
            <a:r>
              <a:rPr kumimoji="1" lang="zh-CN" altLang="en-US" sz="2200" b="0" dirty="0">
                <a:cs typeface="Times New Roman" panose="02020603050405020304" pitchFamily="18" charset="0"/>
              </a:rPr>
              <a:t>；    </a:t>
            </a:r>
            <a:endParaRPr kumimoji="1" lang="zh-CN" altLang="en-US" sz="2200" b="0" dirty="0">
              <a:cs typeface="Times New Roman" panose="02020603050405020304" pitchFamily="18" charset="0"/>
            </a:endParaRPr>
          </a:p>
          <a:p>
            <a:pPr marL="841375" lvl="1" indent="-457200" eaLnBrk="1" hangingPunct="1">
              <a:buFont typeface="+mj-ea"/>
              <a:buAutoNum type="circleNumDbPlain"/>
            </a:pPr>
            <a:r>
              <a:rPr kumimoji="1" lang="zh-CN" altLang="en-US" sz="2200" b="0" dirty="0">
                <a:solidFill>
                  <a:schemeClr val="accent5">
                    <a:lumMod val="50000"/>
                  </a:schemeClr>
                </a:solidFill>
                <a:cs typeface="Times New Roman" panose="02020603050405020304" pitchFamily="18" charset="0"/>
              </a:rPr>
              <a:t>具有相邻性</a:t>
            </a:r>
            <a:r>
              <a:rPr kumimoji="1" lang="zh-CN" altLang="en-US" sz="2200" b="0" dirty="0">
                <a:cs typeface="Times New Roman" panose="02020603050405020304" pitchFamily="18" charset="0"/>
              </a:rPr>
              <a:t>的两个最小项之</a:t>
            </a:r>
            <a:r>
              <a:rPr kumimoji="1" lang="zh-CN" altLang="en-US" sz="2200" b="0" dirty="0">
                <a:solidFill>
                  <a:schemeClr val="accent5">
                    <a:lumMod val="50000"/>
                  </a:schemeClr>
                </a:solidFill>
                <a:cs typeface="Times New Roman" panose="02020603050405020304" pitchFamily="18" charset="0"/>
              </a:rPr>
              <a:t>和</a:t>
            </a:r>
            <a:r>
              <a:rPr kumimoji="1" lang="zh-CN" altLang="en-US" sz="2200" b="0" dirty="0">
                <a:cs typeface="Times New Roman" panose="02020603050405020304" pitchFamily="18" charset="0"/>
              </a:rPr>
              <a:t>可以合并为一个乘积项，消去一个以原变量和反变量形式出现的变量，保留由没有变化的变量构成的乘积项。</a:t>
            </a:r>
            <a:endParaRPr kumimoji="1" lang="zh-CN" altLang="en-US" sz="2200" b="0" dirty="0">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endParaRPr>
          </a:p>
        </p:txBody>
      </p:sp>
      <p:graphicFrame>
        <p:nvGraphicFramePr>
          <p:cNvPr id="4" name="对象 3" descr="纸莎草纸"/>
          <p:cNvGraphicFramePr>
            <a:graphicFrameLocks noChangeAspect="1"/>
          </p:cNvGraphicFramePr>
          <p:nvPr/>
        </p:nvGraphicFramePr>
        <p:xfrm>
          <a:off x="3739065" y="5104475"/>
          <a:ext cx="4261469" cy="628781"/>
        </p:xfrm>
        <a:graphic>
          <a:graphicData uri="http://schemas.openxmlformats.org/presentationml/2006/ole">
            <mc:AlternateContent xmlns:mc="http://schemas.openxmlformats.org/markup-compatibility/2006">
              <mc:Choice xmlns:v="urn:schemas-microsoft-com:vml" Requires="v">
                <p:oleObj spid="_x0000_s5" name="公式" r:id="rId1" imgW="39319200" imgH="5791200" progId="Equation.3">
                  <p:embed/>
                </p:oleObj>
              </mc:Choice>
              <mc:Fallback>
                <p:oleObj name="公式" r:id="rId1" imgW="39319200" imgH="5791200" progId="Equation.3">
                  <p:embed/>
                  <p:pic>
                    <p:nvPicPr>
                      <p:cNvPr id="0" name="图片 4"/>
                      <p:cNvPicPr>
                        <a:picLocks noChangeAspect="1" noChangeArrowheads="1"/>
                      </p:cNvPicPr>
                      <p:nvPr/>
                    </p:nvPicPr>
                    <p:blipFill>
                      <a:blip r:embed="rId2"/>
                      <a:srcRect/>
                      <a:stretch>
                        <a:fillRect/>
                      </a:stretch>
                    </p:blipFill>
                    <p:spPr bwMode="auto">
                      <a:xfrm>
                        <a:off x="3739065" y="5104475"/>
                        <a:ext cx="4261469" cy="628781"/>
                      </a:xfrm>
                      <a:prstGeom prst="rect">
                        <a:avLst/>
                      </a:prstGeom>
                      <a:solidFill>
                        <a:schemeClr val="bg1"/>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a:xfrm>
            <a:off x="0" y="252000"/>
            <a:ext cx="5724524" cy="892770"/>
          </a:xfrm>
        </p:spPr>
        <p:txBody>
          <a:bodyPr>
            <a:normAutofit/>
          </a:bodyPr>
          <a:lstStyle/>
          <a:p>
            <a:r>
              <a:rPr lang="zh-CN" altLang="en-US" sz="2400" i="0" dirty="0">
                <a:solidFill>
                  <a:schemeClr val="accent1"/>
                </a:solidFill>
                <a:latin typeface="+mn-lt"/>
              </a:rPr>
              <a:t> 十进制转换为二进制</a:t>
            </a:r>
            <a:r>
              <a:rPr lang="en-US" altLang="zh-CN" sz="2400" i="0" dirty="0">
                <a:solidFill>
                  <a:schemeClr val="accent1"/>
                </a:solidFill>
                <a:latin typeface="+mn-lt"/>
              </a:rPr>
              <a:t>——</a:t>
            </a:r>
            <a:r>
              <a:rPr lang="zh-CN" altLang="en-US" sz="2400" i="0" dirty="0">
                <a:solidFill>
                  <a:schemeClr val="accent1"/>
                </a:solidFill>
                <a:latin typeface="+mn-lt"/>
              </a:rPr>
              <a:t>纯小数的转换</a:t>
            </a:r>
            <a:endParaRPr lang="zh-CN" altLang="en-US" sz="2400" i="0" dirty="0">
              <a:solidFill>
                <a:schemeClr val="accent1"/>
              </a:solidFill>
              <a:latin typeface="+mn-lt"/>
            </a:endParaRPr>
          </a:p>
        </p:txBody>
      </p:sp>
      <p:sp>
        <p:nvSpPr>
          <p:cNvPr id="31749" name="Rectangle 32"/>
          <p:cNvSpPr>
            <a:spLocks noChangeArrowheads="1"/>
          </p:cNvSpPr>
          <p:nvPr/>
        </p:nvSpPr>
        <p:spPr bwMode="black">
          <a:xfrm>
            <a:off x="2307899" y="1136863"/>
            <a:ext cx="5724525" cy="327782"/>
          </a:xfrm>
          <a:prstGeom prst="rect">
            <a:avLst/>
          </a:prstGeom>
          <a:noFill/>
          <a:ln w="9525" algn="ctr">
            <a:noFill/>
            <a:miter lim="800000"/>
          </a:ln>
        </p:spPr>
        <p:txBody>
          <a:bodyPr>
            <a:spAutoFit/>
          </a:bodyPr>
          <a:lstStyle/>
          <a:p>
            <a:pPr algn="l">
              <a:buNone/>
            </a:pPr>
            <a:r>
              <a:rPr kumimoji="1" lang="en-US" altLang="zh-CN" sz="1650" dirty="0">
                <a:solidFill>
                  <a:srgbClr val="FF0066"/>
                </a:solidFill>
              </a:rPr>
              <a:t>【</a:t>
            </a:r>
            <a:r>
              <a:rPr kumimoji="1" lang="zh-CN" altLang="en-US" sz="1650" dirty="0">
                <a:solidFill>
                  <a:srgbClr val="FF0066"/>
                </a:solidFill>
              </a:rPr>
              <a:t>例</a:t>
            </a:r>
            <a:r>
              <a:rPr kumimoji="1" lang="en-US" altLang="zh-CN" dirty="0">
                <a:solidFill>
                  <a:srgbClr val="FF0066"/>
                </a:solidFill>
                <a:latin typeface="Arial" panose="020B0604020202020204" pitchFamily="34" charset="0"/>
                <a:cs typeface="Arial" panose="020B0604020202020204" pitchFamily="34" charset="0"/>
              </a:rPr>
              <a:t>2</a:t>
            </a:r>
            <a:r>
              <a:rPr kumimoji="1" lang="en-US" altLang="zh-CN" sz="1650" dirty="0">
                <a:solidFill>
                  <a:srgbClr val="FF0066"/>
                </a:solidFill>
              </a:rPr>
              <a:t>】</a:t>
            </a:r>
            <a:r>
              <a:rPr lang="zh-CN" altLang="en-US" sz="1650" dirty="0"/>
              <a:t>求</a:t>
            </a:r>
            <a:r>
              <a:rPr lang="en-US" altLang="zh-CN" sz="1650" dirty="0">
                <a:latin typeface="Arial" panose="020B0604020202020204" pitchFamily="34" charset="0"/>
              </a:rPr>
              <a:t>(0.69)</a:t>
            </a:r>
            <a:r>
              <a:rPr lang="en-US" altLang="zh-CN" sz="1650" baseline="-25000" dirty="0">
                <a:latin typeface="Arial" panose="020B0604020202020204" pitchFamily="34" charset="0"/>
              </a:rPr>
              <a:t>10</a:t>
            </a:r>
            <a:r>
              <a:rPr lang="en-US" altLang="zh-CN" sz="1650" dirty="0">
                <a:latin typeface="Arial" panose="020B0604020202020204" pitchFamily="34" charset="0"/>
              </a:rPr>
              <a:t>=( </a:t>
            </a:r>
            <a:r>
              <a:rPr lang="zh-CN" altLang="en-US" sz="1650" dirty="0">
                <a:latin typeface="Arial" panose="020B0604020202020204" pitchFamily="34" charset="0"/>
              </a:rPr>
              <a:t>？</a:t>
            </a:r>
            <a:r>
              <a:rPr lang="en-US" altLang="zh-CN" sz="1650" dirty="0">
                <a:latin typeface="Arial" panose="020B0604020202020204" pitchFamily="34" charset="0"/>
              </a:rPr>
              <a:t>)</a:t>
            </a:r>
            <a:r>
              <a:rPr lang="en-US" altLang="zh-CN" sz="1650" baseline="-25000" dirty="0">
                <a:latin typeface="Arial" panose="020B0604020202020204" pitchFamily="34" charset="0"/>
              </a:rPr>
              <a:t>2</a:t>
            </a:r>
            <a:r>
              <a:rPr kumimoji="1" lang="zh-CN" altLang="en-US" sz="1650" dirty="0"/>
              <a:t> </a:t>
            </a:r>
            <a:r>
              <a:rPr lang="zh-CN" altLang="en-US" sz="1650" dirty="0">
                <a:latin typeface="Arial" panose="020B0604020202020204" pitchFamily="34" charset="0"/>
              </a:rPr>
              <a:t>，</a:t>
            </a:r>
            <a:r>
              <a:rPr kumimoji="1" lang="zh-CN" altLang="en-US" sz="1650" dirty="0">
                <a:solidFill>
                  <a:srgbClr val="CC0066"/>
                </a:solidFill>
                <a:latin typeface="Arial" panose="020B0604020202020204" pitchFamily="34" charset="0"/>
              </a:rPr>
              <a:t>要求结果精确到小数点后</a:t>
            </a:r>
            <a:r>
              <a:rPr kumimoji="1" lang="en-US" altLang="zh-CN" sz="1650" dirty="0">
                <a:solidFill>
                  <a:srgbClr val="CC0066"/>
                </a:solidFill>
                <a:latin typeface="Arial" panose="020B0604020202020204" pitchFamily="34" charset="0"/>
              </a:rPr>
              <a:t>4</a:t>
            </a:r>
            <a:r>
              <a:rPr kumimoji="1" lang="zh-CN" altLang="en-US" sz="1650" dirty="0">
                <a:solidFill>
                  <a:srgbClr val="CC0066"/>
                </a:solidFill>
                <a:latin typeface="Arial" panose="020B0604020202020204" pitchFamily="34" charset="0"/>
              </a:rPr>
              <a:t>位。</a:t>
            </a:r>
            <a:endParaRPr kumimoji="1" lang="zh-CN" altLang="en-US" sz="1650" dirty="0">
              <a:solidFill>
                <a:srgbClr val="CC0066"/>
              </a:solidFill>
              <a:latin typeface="Arial" panose="020B0604020202020204" pitchFamily="34" charset="0"/>
            </a:endParaRPr>
          </a:p>
        </p:txBody>
      </p:sp>
      <p:sp>
        <p:nvSpPr>
          <p:cNvPr id="80932" name="Text Box 36"/>
          <p:cNvSpPr txBox="1">
            <a:spLocks noChangeArrowheads="1"/>
          </p:cNvSpPr>
          <p:nvPr/>
        </p:nvSpPr>
        <p:spPr bwMode="auto">
          <a:xfrm>
            <a:off x="4583831" y="1943315"/>
            <a:ext cx="4032449" cy="2585964"/>
          </a:xfrm>
          <a:prstGeom prst="rect">
            <a:avLst/>
          </a:prstGeom>
          <a:noFill/>
          <a:ln w="9525">
            <a:noFill/>
            <a:miter lim="800000"/>
          </a:ln>
        </p:spPr>
        <p:txBody>
          <a:bodyPr wrap="square">
            <a:spAutoFit/>
          </a:bodyPr>
          <a:lstStyle/>
          <a:p>
            <a:pPr algn="l">
              <a:lnSpc>
                <a:spcPct val="65000"/>
              </a:lnSpc>
              <a:spcBef>
                <a:spcPct val="80000"/>
              </a:spcBef>
              <a:buNone/>
            </a:pPr>
            <a:r>
              <a:rPr kumimoji="1" lang="zh-CN" altLang="en-US" sz="1500" dirty="0">
                <a:latin typeface="Arial" panose="020B0604020202020204" pitchFamily="34" charset="0"/>
              </a:rPr>
              <a:t>      </a:t>
            </a:r>
            <a:r>
              <a:rPr kumimoji="1" lang="en-US" altLang="zh-CN" sz="1500" dirty="0">
                <a:latin typeface="Arial" panose="020B0604020202020204" pitchFamily="34" charset="0"/>
              </a:rPr>
              <a:t>.69</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  2</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a:t>
            </a:r>
            <a:r>
              <a:rPr kumimoji="1" lang="en-US" altLang="zh-CN" sz="1500" dirty="0">
                <a:solidFill>
                  <a:srgbClr val="CC0066"/>
                </a:solidFill>
                <a:latin typeface="Arial" panose="020B0604020202020204" pitchFamily="34" charset="0"/>
              </a:rPr>
              <a:t>1</a:t>
            </a:r>
            <a:r>
              <a:rPr kumimoji="1" lang="en-US" altLang="zh-CN" sz="1500" dirty="0">
                <a:latin typeface="Arial" panose="020B0604020202020204" pitchFamily="34" charset="0"/>
              </a:rPr>
              <a:t> .38        </a:t>
            </a:r>
            <a:r>
              <a:rPr kumimoji="1" lang="zh-CN" altLang="en-US" sz="1500" dirty="0">
                <a:latin typeface="Arial" panose="020B0604020202020204" pitchFamily="34" charset="0"/>
              </a:rPr>
              <a:t>进位“</a:t>
            </a:r>
            <a:r>
              <a:rPr kumimoji="1" lang="en-US" altLang="zh-CN" sz="1500" dirty="0">
                <a:latin typeface="Arial" panose="020B0604020202020204" pitchFamily="34" charset="0"/>
              </a:rPr>
              <a:t>1 ” </a:t>
            </a:r>
            <a:r>
              <a:rPr kumimoji="1" lang="en-US" altLang="zh-CN" dirty="0">
                <a:solidFill>
                  <a:schemeClr val="tx1"/>
                </a:solidFill>
              </a:rPr>
              <a:t>= </a:t>
            </a:r>
            <a:r>
              <a:rPr kumimoji="1" lang="en-US" altLang="zh-CN" dirty="0">
                <a:solidFill>
                  <a:schemeClr val="tx1"/>
                </a:solidFill>
                <a:latin typeface="Arial" panose="020B0604020202020204" pitchFamily="34" charset="0"/>
              </a:rPr>
              <a:t>k</a:t>
            </a:r>
            <a:r>
              <a:rPr kumimoji="1" lang="en-US" altLang="zh-CN" baseline="-25000" dirty="0">
                <a:solidFill>
                  <a:schemeClr val="tx1"/>
                </a:solidFill>
                <a:latin typeface="Arial" panose="020B0604020202020204" pitchFamily="34" charset="0"/>
              </a:rPr>
              <a:t>-1</a:t>
            </a:r>
            <a:r>
              <a:rPr kumimoji="1" lang="en-US" altLang="zh-CN" dirty="0"/>
              <a:t> </a:t>
            </a:r>
            <a:r>
              <a:rPr kumimoji="1" lang="zh-CN" altLang="en-US" sz="1500" dirty="0">
                <a:latin typeface="Arial" panose="020B0604020202020204" pitchFamily="34" charset="0"/>
              </a:rPr>
              <a:t>（</a:t>
            </a:r>
            <a:r>
              <a:rPr kumimoji="1" lang="en-US" altLang="zh-CN" sz="1500" dirty="0">
                <a:latin typeface="Arial" panose="020B0604020202020204" pitchFamily="34" charset="0"/>
              </a:rPr>
              <a:t>MSB</a:t>
            </a:r>
            <a:r>
              <a:rPr kumimoji="1" lang="zh-CN" altLang="en-US" sz="1500" dirty="0">
                <a:latin typeface="Arial" panose="020B0604020202020204" pitchFamily="34" charset="0"/>
              </a:rPr>
              <a:t>）</a:t>
            </a:r>
            <a:endParaRPr kumimoji="1" lang="zh-CN" altLang="en-US" sz="1500" dirty="0">
              <a:latin typeface="Arial" panose="020B0604020202020204" pitchFamily="34" charset="0"/>
            </a:endParaRPr>
          </a:p>
          <a:p>
            <a:pPr algn="l">
              <a:lnSpc>
                <a:spcPct val="65000"/>
              </a:lnSpc>
              <a:spcBef>
                <a:spcPct val="50000"/>
              </a:spcBef>
              <a:buNone/>
            </a:pPr>
            <a:r>
              <a:rPr kumimoji="1" lang="zh-CN" altLang="en-US" sz="1500" dirty="0">
                <a:latin typeface="Arial" panose="020B0604020202020204" pitchFamily="34" charset="0"/>
              </a:rPr>
              <a:t>   </a:t>
            </a:r>
            <a:r>
              <a:rPr kumimoji="1" lang="en-US" altLang="zh-CN" sz="1500" dirty="0">
                <a:latin typeface="Arial" panose="020B0604020202020204" pitchFamily="34" charset="0"/>
              </a:rPr>
              <a:t>×  2</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a:t>
            </a:r>
            <a:r>
              <a:rPr kumimoji="1" lang="en-US" altLang="zh-CN" sz="1500" dirty="0">
                <a:solidFill>
                  <a:srgbClr val="CC0066"/>
                </a:solidFill>
                <a:latin typeface="Arial" panose="020B0604020202020204" pitchFamily="34" charset="0"/>
              </a:rPr>
              <a:t>0</a:t>
            </a:r>
            <a:r>
              <a:rPr kumimoji="1" lang="en-US" altLang="zh-CN" sz="1500" dirty="0">
                <a:latin typeface="Arial" panose="020B0604020202020204" pitchFamily="34" charset="0"/>
              </a:rPr>
              <a:t> .76        </a:t>
            </a:r>
            <a:r>
              <a:rPr kumimoji="1" lang="zh-CN" altLang="en-US" sz="1500" dirty="0">
                <a:latin typeface="Arial" panose="020B0604020202020204" pitchFamily="34" charset="0"/>
              </a:rPr>
              <a:t>进位“</a:t>
            </a:r>
            <a:r>
              <a:rPr kumimoji="1" lang="en-US" altLang="zh-CN" sz="1500" dirty="0">
                <a:latin typeface="Arial" panose="020B0604020202020204" pitchFamily="34" charset="0"/>
              </a:rPr>
              <a:t>0” </a:t>
            </a:r>
            <a:r>
              <a:rPr kumimoji="1" lang="en-US" altLang="zh-CN" dirty="0">
                <a:solidFill>
                  <a:schemeClr val="tx1"/>
                </a:solidFill>
              </a:rPr>
              <a:t>= </a:t>
            </a:r>
            <a:r>
              <a:rPr kumimoji="1" lang="en-US" altLang="zh-CN" dirty="0">
                <a:solidFill>
                  <a:schemeClr val="tx1"/>
                </a:solidFill>
                <a:latin typeface="Arial" panose="020B0604020202020204" pitchFamily="34" charset="0"/>
              </a:rPr>
              <a:t>k</a:t>
            </a:r>
            <a:r>
              <a:rPr kumimoji="1" lang="en-US" altLang="zh-CN" baseline="-25000" dirty="0">
                <a:solidFill>
                  <a:schemeClr val="tx1"/>
                </a:solidFill>
                <a:latin typeface="Arial" panose="020B0604020202020204" pitchFamily="34" charset="0"/>
              </a:rPr>
              <a:t>-2</a:t>
            </a:r>
            <a:r>
              <a:rPr kumimoji="1" lang="en-US" altLang="zh-CN" dirty="0">
                <a:latin typeface="Arial" panose="020B0604020202020204" pitchFamily="34" charset="0"/>
              </a:rPr>
              <a:t> </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  2</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latin typeface="Arial" panose="020B0604020202020204" pitchFamily="34" charset="0"/>
              </a:rPr>
              <a:t>   </a:t>
            </a:r>
            <a:r>
              <a:rPr kumimoji="1" lang="en-US" altLang="zh-CN" sz="1500" dirty="0">
                <a:solidFill>
                  <a:srgbClr val="CC0066"/>
                </a:solidFill>
                <a:latin typeface="Arial" panose="020B0604020202020204" pitchFamily="34" charset="0"/>
              </a:rPr>
              <a:t>1</a:t>
            </a:r>
            <a:r>
              <a:rPr kumimoji="1" lang="en-US" altLang="zh-CN" sz="1500" dirty="0">
                <a:latin typeface="Arial" panose="020B0604020202020204" pitchFamily="34" charset="0"/>
              </a:rPr>
              <a:t> .52        </a:t>
            </a:r>
            <a:r>
              <a:rPr kumimoji="1" lang="zh-CN" altLang="en-US" sz="1500" dirty="0">
                <a:latin typeface="Arial" panose="020B0604020202020204" pitchFamily="34" charset="0"/>
              </a:rPr>
              <a:t>进位“</a:t>
            </a:r>
            <a:r>
              <a:rPr kumimoji="1" lang="en-US" altLang="zh-CN" sz="1500" dirty="0">
                <a:latin typeface="Arial" panose="020B0604020202020204" pitchFamily="34" charset="0"/>
              </a:rPr>
              <a:t>1” </a:t>
            </a:r>
            <a:r>
              <a:rPr kumimoji="1" lang="en-US" altLang="zh-CN" dirty="0">
                <a:solidFill>
                  <a:schemeClr val="tx1"/>
                </a:solidFill>
              </a:rPr>
              <a:t>= </a:t>
            </a:r>
            <a:r>
              <a:rPr kumimoji="1" lang="en-US" altLang="zh-CN" dirty="0">
                <a:solidFill>
                  <a:schemeClr val="tx1"/>
                </a:solidFill>
                <a:latin typeface="Arial" panose="020B0604020202020204" pitchFamily="34" charset="0"/>
              </a:rPr>
              <a:t>k</a:t>
            </a:r>
            <a:r>
              <a:rPr kumimoji="1" lang="en-US" altLang="zh-CN" baseline="-25000" dirty="0">
                <a:solidFill>
                  <a:schemeClr val="tx1"/>
                </a:solidFill>
                <a:latin typeface="Arial" panose="020B0604020202020204" pitchFamily="34" charset="0"/>
              </a:rPr>
              <a:t>-3</a:t>
            </a:r>
            <a:endParaRPr kumimoji="1" lang="zh-CN" altLang="en-US" sz="1500" dirty="0">
              <a:latin typeface="Arial" panose="020B0604020202020204" pitchFamily="34" charset="0"/>
            </a:endParaRPr>
          </a:p>
          <a:p>
            <a:pPr algn="l">
              <a:lnSpc>
                <a:spcPct val="65000"/>
              </a:lnSpc>
              <a:spcBef>
                <a:spcPct val="50000"/>
              </a:spcBef>
              <a:buNone/>
            </a:pPr>
            <a:r>
              <a:rPr kumimoji="1" lang="zh-CN" altLang="en-US" sz="1500" dirty="0">
                <a:latin typeface="Arial" panose="020B0604020202020204" pitchFamily="34" charset="0"/>
              </a:rPr>
              <a:t>   </a:t>
            </a:r>
            <a:r>
              <a:rPr kumimoji="1" lang="en-US" altLang="zh-CN" sz="1500" dirty="0">
                <a:latin typeface="Arial" panose="020B0604020202020204" pitchFamily="34" charset="0"/>
              </a:rPr>
              <a:t>×  2</a:t>
            </a:r>
            <a:endParaRPr kumimoji="1" lang="en-US" altLang="zh-CN" sz="1500" dirty="0">
              <a:latin typeface="Arial" panose="020B0604020202020204" pitchFamily="34" charset="0"/>
            </a:endParaRPr>
          </a:p>
          <a:p>
            <a:pPr algn="l">
              <a:lnSpc>
                <a:spcPct val="65000"/>
              </a:lnSpc>
              <a:spcBef>
                <a:spcPct val="50000"/>
              </a:spcBef>
              <a:buNone/>
            </a:pPr>
            <a:r>
              <a:rPr kumimoji="1" lang="en-US" altLang="zh-CN" sz="1500" dirty="0">
                <a:solidFill>
                  <a:srgbClr val="CC0066"/>
                </a:solidFill>
                <a:latin typeface="Arial" panose="020B0604020202020204" pitchFamily="34" charset="0"/>
              </a:rPr>
              <a:t>   1</a:t>
            </a:r>
            <a:r>
              <a:rPr kumimoji="1" lang="en-US" altLang="zh-CN" sz="1500" dirty="0">
                <a:latin typeface="Arial" panose="020B0604020202020204" pitchFamily="34" charset="0"/>
              </a:rPr>
              <a:t> .04        </a:t>
            </a:r>
            <a:r>
              <a:rPr kumimoji="1" lang="zh-CN" altLang="en-US" sz="1500" dirty="0">
                <a:latin typeface="Arial" panose="020B0604020202020204" pitchFamily="34" charset="0"/>
              </a:rPr>
              <a:t>进位“</a:t>
            </a:r>
            <a:r>
              <a:rPr kumimoji="1" lang="en-US" altLang="zh-CN" sz="1500" dirty="0">
                <a:latin typeface="Arial" panose="020B0604020202020204" pitchFamily="34" charset="0"/>
              </a:rPr>
              <a:t>1” </a:t>
            </a:r>
            <a:r>
              <a:rPr kumimoji="1" lang="en-US" altLang="zh-CN" dirty="0">
                <a:solidFill>
                  <a:schemeClr val="tx1"/>
                </a:solidFill>
              </a:rPr>
              <a:t>= </a:t>
            </a:r>
            <a:r>
              <a:rPr kumimoji="1" lang="en-US" altLang="zh-CN" dirty="0">
                <a:solidFill>
                  <a:schemeClr val="tx1"/>
                </a:solidFill>
                <a:latin typeface="Arial" panose="020B0604020202020204" pitchFamily="34" charset="0"/>
              </a:rPr>
              <a:t>k</a:t>
            </a:r>
            <a:r>
              <a:rPr kumimoji="1" lang="en-US" altLang="zh-CN" baseline="-25000" dirty="0">
                <a:solidFill>
                  <a:schemeClr val="tx1"/>
                </a:solidFill>
                <a:latin typeface="Arial" panose="020B0604020202020204" pitchFamily="34" charset="0"/>
              </a:rPr>
              <a:t>-4</a:t>
            </a:r>
            <a:r>
              <a:rPr kumimoji="1" lang="en-US" altLang="zh-CN" dirty="0"/>
              <a:t> </a:t>
            </a:r>
            <a:r>
              <a:rPr kumimoji="1" lang="zh-CN" altLang="en-US" sz="1500" dirty="0">
                <a:latin typeface="Arial" panose="020B0604020202020204" pitchFamily="34" charset="0"/>
              </a:rPr>
              <a:t>（</a:t>
            </a:r>
            <a:r>
              <a:rPr kumimoji="1" lang="en-US" altLang="zh-CN" sz="1500" dirty="0">
                <a:latin typeface="Arial" panose="020B0604020202020204" pitchFamily="34" charset="0"/>
              </a:rPr>
              <a:t>LSB</a:t>
            </a:r>
            <a:r>
              <a:rPr kumimoji="1" lang="zh-CN" altLang="en-US" sz="1500" dirty="0">
                <a:latin typeface="Arial" panose="020B0604020202020204" pitchFamily="34" charset="0"/>
              </a:rPr>
              <a:t>）</a:t>
            </a:r>
            <a:endParaRPr kumimoji="1" lang="zh-CN" altLang="en-US" sz="1500" dirty="0">
              <a:latin typeface="Arial" panose="020B0604020202020204" pitchFamily="34" charset="0"/>
            </a:endParaRPr>
          </a:p>
        </p:txBody>
      </p:sp>
      <p:sp>
        <p:nvSpPr>
          <p:cNvPr id="80933" name="Line 37"/>
          <p:cNvSpPr>
            <a:spLocks noChangeShapeType="1"/>
          </p:cNvSpPr>
          <p:nvPr/>
        </p:nvSpPr>
        <p:spPr bwMode="auto">
          <a:xfrm>
            <a:off x="4726638" y="2369497"/>
            <a:ext cx="857250" cy="0"/>
          </a:xfrm>
          <a:prstGeom prst="line">
            <a:avLst/>
          </a:prstGeom>
          <a:noFill/>
          <a:ln w="9525">
            <a:solidFill>
              <a:schemeClr val="tx2"/>
            </a:solidFill>
            <a:round/>
          </a:ln>
        </p:spPr>
        <p:txBody>
          <a:bodyPr/>
          <a:lstStyle/>
          <a:p>
            <a:pPr>
              <a:buNone/>
            </a:pPr>
            <a:endParaRPr lang="zh-CN" altLang="en-US"/>
          </a:p>
        </p:txBody>
      </p:sp>
      <p:sp>
        <p:nvSpPr>
          <p:cNvPr id="80934" name="Line 38"/>
          <p:cNvSpPr>
            <a:spLocks noChangeShapeType="1"/>
          </p:cNvSpPr>
          <p:nvPr/>
        </p:nvSpPr>
        <p:spPr bwMode="auto">
          <a:xfrm>
            <a:off x="4655840" y="2996952"/>
            <a:ext cx="857250" cy="0"/>
          </a:xfrm>
          <a:prstGeom prst="line">
            <a:avLst/>
          </a:prstGeom>
          <a:noFill/>
          <a:ln w="9525">
            <a:solidFill>
              <a:schemeClr val="tx2"/>
            </a:solidFill>
            <a:round/>
          </a:ln>
        </p:spPr>
        <p:txBody>
          <a:bodyPr/>
          <a:lstStyle/>
          <a:p>
            <a:pPr>
              <a:buNone/>
            </a:pPr>
            <a:endParaRPr lang="zh-CN" altLang="en-US"/>
          </a:p>
        </p:txBody>
      </p:sp>
      <p:sp>
        <p:nvSpPr>
          <p:cNvPr id="80935" name="Line 39"/>
          <p:cNvSpPr>
            <a:spLocks noChangeShapeType="1"/>
          </p:cNvSpPr>
          <p:nvPr/>
        </p:nvSpPr>
        <p:spPr bwMode="auto">
          <a:xfrm>
            <a:off x="4673841" y="3573016"/>
            <a:ext cx="857250" cy="0"/>
          </a:xfrm>
          <a:prstGeom prst="line">
            <a:avLst/>
          </a:prstGeom>
          <a:noFill/>
          <a:ln w="9525">
            <a:solidFill>
              <a:schemeClr val="tx2"/>
            </a:solidFill>
            <a:round/>
          </a:ln>
        </p:spPr>
        <p:txBody>
          <a:bodyPr/>
          <a:lstStyle/>
          <a:p>
            <a:pPr>
              <a:buNone/>
            </a:pPr>
            <a:endParaRPr lang="zh-CN" altLang="en-US"/>
          </a:p>
        </p:txBody>
      </p:sp>
      <p:sp>
        <p:nvSpPr>
          <p:cNvPr id="80936" name="Line 40"/>
          <p:cNvSpPr>
            <a:spLocks noChangeShapeType="1"/>
          </p:cNvSpPr>
          <p:nvPr/>
        </p:nvSpPr>
        <p:spPr bwMode="auto">
          <a:xfrm>
            <a:off x="4727847" y="4149080"/>
            <a:ext cx="857250" cy="0"/>
          </a:xfrm>
          <a:prstGeom prst="line">
            <a:avLst/>
          </a:prstGeom>
          <a:noFill/>
          <a:ln w="9525">
            <a:solidFill>
              <a:schemeClr val="tx2"/>
            </a:solidFill>
            <a:round/>
          </a:ln>
        </p:spPr>
        <p:txBody>
          <a:bodyPr/>
          <a:lstStyle/>
          <a:p>
            <a:pPr>
              <a:buNone/>
            </a:pPr>
            <a:endParaRPr lang="zh-CN" altLang="en-US"/>
          </a:p>
        </p:txBody>
      </p:sp>
      <p:sp>
        <p:nvSpPr>
          <p:cNvPr id="80937" name="Text Box 41"/>
          <p:cNvSpPr txBox="1">
            <a:spLocks noChangeArrowheads="1"/>
          </p:cNvSpPr>
          <p:nvPr/>
        </p:nvSpPr>
        <p:spPr bwMode="black">
          <a:xfrm>
            <a:off x="4725152" y="4548216"/>
            <a:ext cx="2553890" cy="327782"/>
          </a:xfrm>
          <a:prstGeom prst="rect">
            <a:avLst/>
          </a:prstGeom>
          <a:noFill/>
          <a:ln w="9525" algn="ctr">
            <a:noFill/>
            <a:miter lim="800000"/>
          </a:ln>
        </p:spPr>
        <p:txBody>
          <a:bodyPr>
            <a:spAutoFit/>
          </a:bodyPr>
          <a:lstStyle/>
          <a:p>
            <a:pPr algn="l">
              <a:buNone/>
            </a:pPr>
            <a:r>
              <a:rPr lang="en-US" altLang="zh-CN" dirty="0">
                <a:latin typeface="Arial" panose="020B0604020202020204" pitchFamily="34" charset="0"/>
              </a:rPr>
              <a:t>(0.69)</a:t>
            </a:r>
            <a:r>
              <a:rPr lang="en-US" altLang="zh-CN" baseline="-25000" dirty="0">
                <a:latin typeface="Arial" panose="020B0604020202020204" pitchFamily="34" charset="0"/>
              </a:rPr>
              <a:t>10</a:t>
            </a:r>
            <a:r>
              <a:rPr lang="en-US" altLang="zh-CN" dirty="0">
                <a:latin typeface="Arial" panose="020B0604020202020204" pitchFamily="34" charset="0"/>
              </a:rPr>
              <a:t>=(0.1011)</a:t>
            </a:r>
            <a:r>
              <a:rPr lang="en-US" altLang="zh-CN" baseline="-25000" dirty="0">
                <a:latin typeface="Arial" panose="020B0604020202020204" pitchFamily="34" charset="0"/>
              </a:rPr>
              <a:t>2</a:t>
            </a:r>
            <a:endParaRPr lang="en-US" altLang="zh-CN" baseline="-25000" dirty="0">
              <a:latin typeface="Arial" panose="020B0604020202020204" pitchFamily="34" charset="0"/>
            </a:endParaRPr>
          </a:p>
        </p:txBody>
      </p:sp>
      <p:sp>
        <p:nvSpPr>
          <p:cNvPr id="2" name="TextBox 1"/>
          <p:cNvSpPr txBox="1"/>
          <p:nvPr/>
        </p:nvSpPr>
        <p:spPr>
          <a:xfrm>
            <a:off x="2297690" y="5112888"/>
            <a:ext cx="5724523" cy="327782"/>
          </a:xfrm>
          <a:prstGeom prst="rect">
            <a:avLst/>
          </a:prstGeom>
          <a:noFill/>
        </p:spPr>
        <p:txBody>
          <a:bodyPr wrap="square" rtlCol="0">
            <a:spAutoFit/>
          </a:bodyPr>
          <a:lstStyle/>
          <a:p>
            <a:pPr>
              <a:buNone/>
            </a:pPr>
            <a:r>
              <a:rPr lang="zh-CN" altLang="en-US" dirty="0"/>
              <a:t>（</a:t>
            </a:r>
            <a:r>
              <a:rPr lang="en-US" altLang="zh-CN" dirty="0"/>
              <a:t>56.23</a:t>
            </a:r>
            <a:r>
              <a:rPr lang="zh-CN" altLang="en-US" dirty="0"/>
              <a:t>）</a:t>
            </a:r>
            <a:r>
              <a:rPr lang="en-US" altLang="zh-CN" baseline="-25000" dirty="0"/>
              <a:t>10</a:t>
            </a:r>
            <a:r>
              <a:rPr lang="en-US" altLang="zh-CN" dirty="0"/>
              <a:t>=</a:t>
            </a:r>
            <a:r>
              <a:rPr lang="zh-CN" altLang="en-US" dirty="0"/>
              <a:t>（？）</a:t>
            </a:r>
            <a:r>
              <a:rPr lang="en-US" altLang="zh-CN" baseline="-25000" dirty="0"/>
              <a:t>2         </a:t>
            </a:r>
            <a:r>
              <a:rPr kumimoji="1" lang="zh-CN" altLang="en-US" dirty="0">
                <a:solidFill>
                  <a:srgbClr val="CC0066"/>
                </a:solidFill>
                <a:latin typeface="Arial" panose="020B0604020202020204" pitchFamily="34" charset="0"/>
              </a:rPr>
              <a:t>要求结果精确到小数点后</a:t>
            </a:r>
            <a:r>
              <a:rPr kumimoji="1" lang="en-US" altLang="zh-CN" dirty="0">
                <a:solidFill>
                  <a:srgbClr val="CC0066"/>
                </a:solidFill>
                <a:latin typeface="Arial" panose="020B0604020202020204" pitchFamily="34" charset="0"/>
              </a:rPr>
              <a:t>4</a:t>
            </a:r>
            <a:r>
              <a:rPr kumimoji="1" lang="zh-CN" altLang="en-US" dirty="0">
                <a:solidFill>
                  <a:srgbClr val="CC0066"/>
                </a:solidFill>
                <a:latin typeface="Arial" panose="020B0604020202020204" pitchFamily="34" charset="0"/>
              </a:rPr>
              <a:t>位</a:t>
            </a:r>
            <a:endParaRPr kumimoji="1" lang="zh-CN" altLang="en-US" dirty="0">
              <a:solidFill>
                <a:srgbClr val="CC0066"/>
              </a:solidFill>
              <a:latin typeface="Arial" panose="020B0604020202020204" pitchFamily="34" charset="0"/>
            </a:endParaRPr>
          </a:p>
        </p:txBody>
      </p:sp>
      <p:sp>
        <p:nvSpPr>
          <p:cNvPr id="11" name="TextBox 10"/>
          <p:cNvSpPr txBox="1"/>
          <p:nvPr/>
        </p:nvSpPr>
        <p:spPr>
          <a:xfrm>
            <a:off x="6762186" y="5596654"/>
            <a:ext cx="3483692" cy="327782"/>
          </a:xfrm>
          <a:prstGeom prst="rect">
            <a:avLst/>
          </a:prstGeom>
          <a:noFill/>
        </p:spPr>
        <p:txBody>
          <a:bodyPr wrap="square" rtlCol="0">
            <a:spAutoFit/>
          </a:bodyPr>
          <a:lstStyle/>
          <a:p>
            <a:pPr>
              <a:buNone/>
            </a:pPr>
            <a:r>
              <a:rPr lang="zh-CN" altLang="en-US" dirty="0"/>
              <a:t>（</a:t>
            </a:r>
            <a:r>
              <a:rPr lang="en-US" altLang="zh-CN" dirty="0"/>
              <a:t>56.23</a:t>
            </a:r>
            <a:r>
              <a:rPr lang="zh-CN" altLang="en-US" dirty="0"/>
              <a:t>）</a:t>
            </a:r>
            <a:r>
              <a:rPr lang="en-US" altLang="zh-CN" baseline="-25000" dirty="0"/>
              <a:t>10</a:t>
            </a:r>
            <a:r>
              <a:rPr lang="en-US" altLang="zh-CN" dirty="0"/>
              <a:t>=</a:t>
            </a:r>
            <a:r>
              <a:rPr lang="zh-CN" altLang="en-US" dirty="0"/>
              <a:t>（</a:t>
            </a:r>
            <a:r>
              <a:rPr lang="en-US" altLang="zh-CN" dirty="0"/>
              <a:t>111000.0011</a:t>
            </a:r>
            <a:r>
              <a:rPr lang="zh-CN" altLang="en-US" dirty="0"/>
              <a:t>）</a:t>
            </a:r>
            <a:r>
              <a:rPr lang="en-US" altLang="zh-CN" baseline="-25000" dirty="0"/>
              <a:t>2</a:t>
            </a:r>
            <a:endParaRPr lang="zh-CN" altLang="en-US" baseline="-25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0932"/>
                                        </p:tgtEl>
                                        <p:attrNameLst>
                                          <p:attrName>style.visibility</p:attrName>
                                        </p:attrNameLst>
                                      </p:cBhvr>
                                      <p:to>
                                        <p:strVal val="visible"/>
                                      </p:to>
                                    </p:set>
                                    <p:anim calcmode="lin" valueType="num">
                                      <p:cBhvr additive="base">
                                        <p:cTn id="7" dur="500" fill="hold"/>
                                        <p:tgtEl>
                                          <p:spTgt spid="80932"/>
                                        </p:tgtEl>
                                        <p:attrNameLst>
                                          <p:attrName>ppt_x</p:attrName>
                                        </p:attrNameLst>
                                      </p:cBhvr>
                                      <p:tavLst>
                                        <p:tav tm="0">
                                          <p:val>
                                            <p:strVal val="1+#ppt_w/2"/>
                                          </p:val>
                                        </p:tav>
                                        <p:tav tm="100000">
                                          <p:val>
                                            <p:strVal val="#ppt_x"/>
                                          </p:val>
                                        </p:tav>
                                      </p:tavLst>
                                    </p:anim>
                                    <p:anim calcmode="lin" valueType="num">
                                      <p:cBhvr additive="base">
                                        <p:cTn id="8" dur="500" fill="hold"/>
                                        <p:tgtEl>
                                          <p:spTgt spid="8093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0933"/>
                                        </p:tgtEl>
                                        <p:attrNameLst>
                                          <p:attrName>style.visibility</p:attrName>
                                        </p:attrNameLst>
                                      </p:cBhvr>
                                      <p:to>
                                        <p:strVal val="visible"/>
                                      </p:to>
                                    </p:set>
                                    <p:anim calcmode="lin" valueType="num">
                                      <p:cBhvr additive="base">
                                        <p:cTn id="11" dur="500" fill="hold"/>
                                        <p:tgtEl>
                                          <p:spTgt spid="80933"/>
                                        </p:tgtEl>
                                        <p:attrNameLst>
                                          <p:attrName>ppt_x</p:attrName>
                                        </p:attrNameLst>
                                      </p:cBhvr>
                                      <p:tavLst>
                                        <p:tav tm="0">
                                          <p:val>
                                            <p:strVal val="1+#ppt_w/2"/>
                                          </p:val>
                                        </p:tav>
                                        <p:tav tm="100000">
                                          <p:val>
                                            <p:strVal val="#ppt_x"/>
                                          </p:val>
                                        </p:tav>
                                      </p:tavLst>
                                    </p:anim>
                                    <p:anim calcmode="lin" valueType="num">
                                      <p:cBhvr additive="base">
                                        <p:cTn id="12" dur="500" fill="hold"/>
                                        <p:tgtEl>
                                          <p:spTgt spid="8093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0934"/>
                                        </p:tgtEl>
                                        <p:attrNameLst>
                                          <p:attrName>style.visibility</p:attrName>
                                        </p:attrNameLst>
                                      </p:cBhvr>
                                      <p:to>
                                        <p:strVal val="visible"/>
                                      </p:to>
                                    </p:set>
                                    <p:anim calcmode="lin" valueType="num">
                                      <p:cBhvr additive="base">
                                        <p:cTn id="15" dur="500" fill="hold"/>
                                        <p:tgtEl>
                                          <p:spTgt spid="80934"/>
                                        </p:tgtEl>
                                        <p:attrNameLst>
                                          <p:attrName>ppt_x</p:attrName>
                                        </p:attrNameLst>
                                      </p:cBhvr>
                                      <p:tavLst>
                                        <p:tav tm="0">
                                          <p:val>
                                            <p:strVal val="1+#ppt_w/2"/>
                                          </p:val>
                                        </p:tav>
                                        <p:tav tm="100000">
                                          <p:val>
                                            <p:strVal val="#ppt_x"/>
                                          </p:val>
                                        </p:tav>
                                      </p:tavLst>
                                    </p:anim>
                                    <p:anim calcmode="lin" valueType="num">
                                      <p:cBhvr additive="base">
                                        <p:cTn id="16" dur="500" fill="hold"/>
                                        <p:tgtEl>
                                          <p:spTgt spid="8093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0935"/>
                                        </p:tgtEl>
                                        <p:attrNameLst>
                                          <p:attrName>style.visibility</p:attrName>
                                        </p:attrNameLst>
                                      </p:cBhvr>
                                      <p:to>
                                        <p:strVal val="visible"/>
                                      </p:to>
                                    </p:set>
                                    <p:anim calcmode="lin" valueType="num">
                                      <p:cBhvr additive="base">
                                        <p:cTn id="19" dur="500" fill="hold"/>
                                        <p:tgtEl>
                                          <p:spTgt spid="80935"/>
                                        </p:tgtEl>
                                        <p:attrNameLst>
                                          <p:attrName>ppt_x</p:attrName>
                                        </p:attrNameLst>
                                      </p:cBhvr>
                                      <p:tavLst>
                                        <p:tav tm="0">
                                          <p:val>
                                            <p:strVal val="1+#ppt_w/2"/>
                                          </p:val>
                                        </p:tav>
                                        <p:tav tm="100000">
                                          <p:val>
                                            <p:strVal val="#ppt_x"/>
                                          </p:val>
                                        </p:tav>
                                      </p:tavLst>
                                    </p:anim>
                                    <p:anim calcmode="lin" valueType="num">
                                      <p:cBhvr additive="base">
                                        <p:cTn id="20" dur="500" fill="hold"/>
                                        <p:tgtEl>
                                          <p:spTgt spid="8093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0936"/>
                                        </p:tgtEl>
                                        <p:attrNameLst>
                                          <p:attrName>style.visibility</p:attrName>
                                        </p:attrNameLst>
                                      </p:cBhvr>
                                      <p:to>
                                        <p:strVal val="visible"/>
                                      </p:to>
                                    </p:set>
                                    <p:anim calcmode="lin" valueType="num">
                                      <p:cBhvr additive="base">
                                        <p:cTn id="23" dur="500" fill="hold"/>
                                        <p:tgtEl>
                                          <p:spTgt spid="80936"/>
                                        </p:tgtEl>
                                        <p:attrNameLst>
                                          <p:attrName>ppt_x</p:attrName>
                                        </p:attrNameLst>
                                      </p:cBhvr>
                                      <p:tavLst>
                                        <p:tav tm="0">
                                          <p:val>
                                            <p:strVal val="1+#ppt_w/2"/>
                                          </p:val>
                                        </p:tav>
                                        <p:tav tm="100000">
                                          <p:val>
                                            <p:strVal val="#ppt_x"/>
                                          </p:val>
                                        </p:tav>
                                      </p:tavLst>
                                    </p:anim>
                                    <p:anim calcmode="lin" valueType="num">
                                      <p:cBhvr additive="base">
                                        <p:cTn id="24" dur="500" fill="hold"/>
                                        <p:tgtEl>
                                          <p:spTgt spid="8093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0937"/>
                                        </p:tgtEl>
                                        <p:attrNameLst>
                                          <p:attrName>style.visibility</p:attrName>
                                        </p:attrNameLst>
                                      </p:cBhvr>
                                      <p:to>
                                        <p:strVal val="visible"/>
                                      </p:to>
                                    </p:set>
                                    <p:anim calcmode="lin" valueType="num">
                                      <p:cBhvr additive="base">
                                        <p:cTn id="29" dur="500" fill="hold"/>
                                        <p:tgtEl>
                                          <p:spTgt spid="80937"/>
                                        </p:tgtEl>
                                        <p:attrNameLst>
                                          <p:attrName>ppt_x</p:attrName>
                                        </p:attrNameLst>
                                      </p:cBhvr>
                                      <p:tavLst>
                                        <p:tav tm="0">
                                          <p:val>
                                            <p:strVal val="#ppt_x"/>
                                          </p:val>
                                        </p:tav>
                                        <p:tav tm="100000">
                                          <p:val>
                                            <p:strVal val="#ppt_x"/>
                                          </p:val>
                                        </p:tav>
                                      </p:tavLst>
                                    </p:anim>
                                    <p:anim calcmode="lin" valueType="num">
                                      <p:cBhvr additive="base">
                                        <p:cTn id="30" dur="500" fill="hold"/>
                                        <p:tgtEl>
                                          <p:spTgt spid="8093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32" grpId="0"/>
      <p:bldP spid="80933" grpId="0" animBg="1"/>
      <p:bldP spid="80934" grpId="0" animBg="1"/>
      <p:bldP spid="80935" grpId="0" animBg="1"/>
      <p:bldP spid="80936" grpId="0" animBg="1"/>
      <p:bldP spid="80937" grpId="0"/>
      <p:bldP spid="2" grpId="0"/>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612000" y="252000"/>
            <a:ext cx="6858000" cy="372603"/>
          </a:xfrm>
        </p:spPr>
        <p:txBody>
          <a:bodyPr/>
          <a:lstStyle/>
          <a:p>
            <a:r>
              <a:rPr lang="zh-CN" altLang="en-US" i="0" dirty="0">
                <a:solidFill>
                  <a:schemeClr val="accent1"/>
                </a:solidFill>
                <a:latin typeface="+mj-ea"/>
              </a:rPr>
              <a:t>最小项表达式</a:t>
            </a:r>
            <a:endParaRPr lang="zh-CN" altLang="en-US" i="0" dirty="0">
              <a:solidFill>
                <a:schemeClr val="accent1"/>
              </a:solidFill>
              <a:latin typeface="+mj-ea"/>
            </a:endParaRPr>
          </a:p>
        </p:txBody>
      </p:sp>
      <p:sp>
        <p:nvSpPr>
          <p:cNvPr id="138305" name="Text Box 65"/>
          <p:cNvSpPr txBox="1">
            <a:spLocks noChangeArrowheads="1"/>
          </p:cNvSpPr>
          <p:nvPr/>
        </p:nvSpPr>
        <p:spPr bwMode="auto">
          <a:xfrm>
            <a:off x="612000" y="900000"/>
            <a:ext cx="8076286" cy="973472"/>
          </a:xfrm>
          <a:prstGeom prst="rect">
            <a:avLst/>
          </a:prstGeom>
          <a:noFill/>
          <a:ln w="9525">
            <a:noFill/>
            <a:miter lim="800000"/>
          </a:ln>
        </p:spPr>
        <p:txBody>
          <a:bodyPr wrap="square">
            <a:spAutoFit/>
          </a:bodyPr>
          <a:lstStyle/>
          <a:p>
            <a:pPr marL="357505" indent="-357505" eaLnBrk="1" hangingPunct="1">
              <a:lnSpc>
                <a:spcPct val="125000"/>
              </a:lnSpc>
              <a:spcBef>
                <a:spcPts val="600"/>
              </a:spcBef>
              <a:buClr>
                <a:srgbClr val="FC0128"/>
              </a:buClr>
              <a:buSzPct val="110000"/>
              <a:buFont typeface="Wingdings" panose="05000000000000000000" pitchFamily="2" charset="2"/>
              <a:buChar char=""/>
            </a:pPr>
            <a:r>
              <a:rPr kumimoji="1" lang="zh-CN" altLang="en-US" sz="2400" b="0" dirty="0">
                <a:solidFill>
                  <a:srgbClr val="000000"/>
                </a:solidFill>
                <a:latin typeface="微软雅黑" panose="020B0503020204020204" pitchFamily="34" charset="-122"/>
                <a:ea typeface="微软雅黑" panose="020B0503020204020204" pitchFamily="34" charset="-122"/>
              </a:rPr>
              <a:t>全部由最小项构成的与或式，</a:t>
            </a:r>
            <a:r>
              <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也称</a:t>
            </a:r>
            <a:r>
              <a:rPr kumimoji="1" lang="zh-CN" altLang="en-US" sz="2400" b="0" dirty="0">
                <a:solidFill>
                  <a:srgbClr val="FC0128"/>
                </a:solidFill>
                <a:latin typeface="微软雅黑" panose="020B0503020204020204" pitchFamily="34" charset="-122"/>
                <a:ea typeface="微软雅黑" panose="020B0503020204020204" pitchFamily="34" charset="-122"/>
                <a:cs typeface="Times New Roman" panose="02020603050405020304" pitchFamily="18" charset="0"/>
              </a:rPr>
              <a:t>标准与或式</a:t>
            </a:r>
            <a:r>
              <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，可由最小项推导法直接从真值表中导出。</a:t>
            </a:r>
            <a:endParaRPr kumimoji="1"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 name="Group 86"/>
          <p:cNvGrpSpPr/>
          <p:nvPr/>
        </p:nvGrpSpPr>
        <p:grpSpPr bwMode="auto">
          <a:xfrm>
            <a:off x="1132493" y="3134295"/>
            <a:ext cx="6613525" cy="1331911"/>
            <a:chOff x="-467" y="2251"/>
            <a:chExt cx="4166" cy="839"/>
          </a:xfrm>
        </p:grpSpPr>
        <p:graphicFrame>
          <p:nvGraphicFramePr>
            <p:cNvPr id="28675" name="Object 66"/>
            <p:cNvGraphicFramePr>
              <a:graphicFrameLocks noChangeAspect="1"/>
            </p:cNvGraphicFramePr>
            <p:nvPr/>
          </p:nvGraphicFramePr>
          <p:xfrm>
            <a:off x="-467" y="2251"/>
            <a:ext cx="3127" cy="805"/>
          </p:xfrm>
          <a:graphic>
            <a:graphicData uri="http://schemas.openxmlformats.org/presentationml/2006/ole">
              <mc:AlternateContent xmlns:mc="http://schemas.openxmlformats.org/markup-compatibility/2006">
                <mc:Choice xmlns:v="urn:schemas-microsoft-com:vml" Requires="v">
                  <p:oleObj spid="_x0000_s3" name="公式" r:id="rId1" imgW="50292000" imgH="18288000" progId="Equation.3">
                    <p:embed/>
                  </p:oleObj>
                </mc:Choice>
                <mc:Fallback>
                  <p:oleObj name="公式" r:id="rId1" imgW="50292000" imgH="18288000" progId="Equation.3">
                    <p:embed/>
                    <p:pic>
                      <p:nvPicPr>
                        <p:cNvPr id="0" name="图片 2"/>
                        <p:cNvPicPr>
                          <a:picLocks noChangeAspect="1" noChangeArrowheads="1"/>
                        </p:cNvPicPr>
                        <p:nvPr/>
                      </p:nvPicPr>
                      <p:blipFill>
                        <a:blip r:embed="rId2"/>
                        <a:srcRect/>
                        <a:stretch>
                          <a:fillRect/>
                        </a:stretch>
                      </p:blipFill>
                      <p:spPr bwMode="auto">
                        <a:xfrm>
                          <a:off x="-467" y="2251"/>
                          <a:ext cx="3127" cy="805"/>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nvGrpSpPr>
            <p:cNvPr id="4" name="Group 80"/>
            <p:cNvGrpSpPr/>
            <p:nvPr/>
          </p:nvGrpSpPr>
          <p:grpSpPr bwMode="auto">
            <a:xfrm>
              <a:off x="2796" y="2348"/>
              <a:ext cx="903" cy="742"/>
              <a:chOff x="3590" y="3009"/>
              <a:chExt cx="903" cy="742"/>
            </a:xfrm>
          </p:grpSpPr>
          <p:sp>
            <p:nvSpPr>
              <p:cNvPr id="28724" name="AutoShape 81"/>
              <p:cNvSpPr/>
              <p:nvPr/>
            </p:nvSpPr>
            <p:spPr bwMode="auto">
              <a:xfrm>
                <a:off x="3590" y="3009"/>
                <a:ext cx="153" cy="742"/>
              </a:xfrm>
              <a:prstGeom prst="rightBrace">
                <a:avLst>
                  <a:gd name="adj1" fmla="val 40414"/>
                  <a:gd name="adj2" fmla="val 50000"/>
                </a:avLst>
              </a:prstGeom>
              <a:noFill/>
              <a:ln w="9525">
                <a:solidFill>
                  <a:srgbClr val="CC6600"/>
                </a:solidFill>
                <a:round/>
              </a:ln>
            </p:spPr>
            <p:txBody>
              <a:bodyPr wrap="none" anchor="ctr"/>
              <a:lstStyle/>
              <a:p>
                <a:pPr eaLnBrk="1" hangingPunct="1">
                  <a:lnSpc>
                    <a:spcPct val="100000"/>
                  </a:lnSpc>
                  <a:spcBef>
                    <a:spcPct val="0"/>
                  </a:spcBef>
                  <a:buClrTx/>
                  <a:buSzTx/>
                  <a:buFontTx/>
                  <a:buNone/>
                </a:pPr>
                <a:endParaRPr lang="zh-CN" altLang="en-US" sz="2400">
                  <a:solidFill>
                    <a:srgbClr val="000000"/>
                  </a:solidFill>
                </a:endParaRPr>
              </a:p>
            </p:txBody>
          </p:sp>
          <p:sp>
            <p:nvSpPr>
              <p:cNvPr id="28725" name="Text Box 82"/>
              <p:cNvSpPr txBox="1">
                <a:spLocks noChangeArrowheads="1"/>
              </p:cNvSpPr>
              <p:nvPr/>
            </p:nvSpPr>
            <p:spPr bwMode="auto">
              <a:xfrm>
                <a:off x="3822" y="3176"/>
                <a:ext cx="671" cy="407"/>
              </a:xfrm>
              <a:prstGeom prst="rect">
                <a:avLst/>
              </a:prstGeom>
              <a:noFill/>
              <a:ln w="9525">
                <a:noFill/>
                <a:miter lim="800000"/>
              </a:ln>
            </p:spPr>
            <p:txBody>
              <a:bodyPr wrap="square">
                <a:spAutoFit/>
              </a:bodyPr>
              <a:lstStyle/>
              <a:p>
                <a:pPr algn="ctr" eaLnBrk="1" hangingPunct="1">
                  <a:lnSpc>
                    <a:spcPct val="100000"/>
                  </a:lnSpc>
                  <a:spcBef>
                    <a:spcPct val="50000"/>
                  </a:spcBef>
                  <a:buClrTx/>
                  <a:buSzTx/>
                  <a:buFontTx/>
                  <a:buNone/>
                </a:pPr>
                <a:r>
                  <a:rPr kumimoji="1" lang="zh-CN" altLang="en-US" b="0" dirty="0">
                    <a:solidFill>
                      <a:srgbClr val="000000"/>
                    </a:solidFill>
                    <a:latin typeface="微软雅黑" panose="020B0503020204020204" pitchFamily="34" charset="-122"/>
                    <a:ea typeface="微软雅黑" panose="020B0503020204020204" pitchFamily="34" charset="-122"/>
                  </a:rPr>
                  <a:t>最小项表达式</a:t>
                </a:r>
                <a:endParaRPr kumimoji="1" lang="zh-CN" altLang="en-US" b="0" dirty="0">
                  <a:solidFill>
                    <a:srgbClr val="000000"/>
                  </a:solidFill>
                  <a:latin typeface="微软雅黑" panose="020B0503020204020204" pitchFamily="34" charset="-122"/>
                  <a:ea typeface="微软雅黑" panose="020B0503020204020204" pitchFamily="34" charset="-122"/>
                </a:endParaRPr>
              </a:p>
            </p:txBody>
          </p:sp>
        </p:grpSp>
      </p:grpSp>
      <p:sp>
        <p:nvSpPr>
          <p:cNvPr id="138325" name="Rectangle 85"/>
          <p:cNvSpPr>
            <a:spLocks noChangeArrowheads="1"/>
          </p:cNvSpPr>
          <p:nvPr/>
        </p:nvSpPr>
        <p:spPr bwMode="black">
          <a:xfrm>
            <a:off x="603855" y="1960653"/>
            <a:ext cx="8012425" cy="1077218"/>
          </a:xfrm>
          <a:prstGeom prst="rect">
            <a:avLst/>
          </a:prstGeom>
          <a:noFill/>
          <a:ln w="9525" algn="ctr">
            <a:noFill/>
            <a:miter lim="800000"/>
          </a:ln>
        </p:spPr>
        <p:txBody>
          <a:bodyPr wrap="square">
            <a:spAutoFit/>
          </a:bodyPr>
          <a:lstStyle/>
          <a:p>
            <a:pPr marL="342900" indent="-342900" eaLnBrk="1" hangingPunct="1">
              <a:lnSpc>
                <a:spcPct val="100000"/>
              </a:lnSpc>
              <a:spcBef>
                <a:spcPts val="0"/>
              </a:spcBef>
              <a:buClr>
                <a:srgbClr val="FC0128"/>
              </a:buClr>
              <a:buSzPct val="110000"/>
              <a:buFont typeface="Wingdings" panose="05000000000000000000" pitchFamily="2" charset="2"/>
              <a:buChar char=""/>
            </a:pPr>
            <a:r>
              <a:rPr kumimoji="1" lang="zh-CN" altLang="en-US" sz="2400" b="0" dirty="0">
                <a:solidFill>
                  <a:srgbClr val="000000"/>
                </a:solidFill>
                <a:latin typeface="微软雅黑" panose="020B0503020204020204" pitchFamily="34" charset="-122"/>
                <a:ea typeface="微软雅黑" panose="020B0503020204020204" pitchFamily="34" charset="-122"/>
              </a:rPr>
              <a:t>例：三人表决器设计（表决原则：少数服从多数）</a:t>
            </a:r>
            <a:endParaRPr kumimoji="1" lang="en-US" altLang="zh-CN" sz="2400" b="0" dirty="0">
              <a:solidFill>
                <a:srgbClr val="000000"/>
              </a:solidFill>
              <a:latin typeface="微软雅黑" panose="020B0503020204020204" pitchFamily="34" charset="-122"/>
              <a:ea typeface="微软雅黑" panose="020B0503020204020204" pitchFamily="34" charset="-122"/>
            </a:endParaRPr>
          </a:p>
          <a:p>
            <a:pPr marL="800100" lvl="1" indent="-342900" eaLnBrk="1" hangingPunct="1">
              <a:lnSpc>
                <a:spcPct val="100000"/>
              </a:lnSpc>
              <a:spcBef>
                <a:spcPts val="0"/>
              </a:spcBef>
              <a:buClr>
                <a:srgbClr val="FC0128"/>
              </a:buClr>
              <a:buSzPct val="110000"/>
            </a:pPr>
            <a:r>
              <a:rPr kumimoji="1" lang="en-US" altLang="zh-CN" sz="2000" b="0" dirty="0">
                <a:solidFill>
                  <a:srgbClr val="000000"/>
                </a:solidFill>
                <a:latin typeface="微软雅黑" panose="020B0503020204020204" pitchFamily="34" charset="-122"/>
                <a:ea typeface="微软雅黑" panose="020B0503020204020204" pitchFamily="34" charset="-122"/>
              </a:rPr>
              <a:t>A</a:t>
            </a:r>
            <a:r>
              <a:rPr kumimoji="1" lang="zh-CN" altLang="en-US" sz="2000" b="0" dirty="0">
                <a:solidFill>
                  <a:srgbClr val="000000"/>
                </a:solidFill>
                <a:latin typeface="微软雅黑" panose="020B0503020204020204" pitchFamily="34" charset="-122"/>
                <a:ea typeface="微软雅黑" panose="020B0503020204020204" pitchFamily="34" charset="-122"/>
              </a:rPr>
              <a:t>，</a:t>
            </a:r>
            <a:r>
              <a:rPr kumimoji="1" lang="en-US" altLang="zh-CN" sz="2000" b="0" dirty="0">
                <a:solidFill>
                  <a:srgbClr val="000000"/>
                </a:solidFill>
                <a:latin typeface="微软雅黑" panose="020B0503020204020204" pitchFamily="34" charset="-122"/>
                <a:ea typeface="微软雅黑" panose="020B0503020204020204" pitchFamily="34" charset="-122"/>
              </a:rPr>
              <a:t>B</a:t>
            </a:r>
            <a:r>
              <a:rPr kumimoji="1" lang="zh-CN" altLang="en-US" sz="2000" b="0" dirty="0">
                <a:solidFill>
                  <a:srgbClr val="000000"/>
                </a:solidFill>
                <a:latin typeface="微软雅黑" panose="020B0503020204020204" pitchFamily="34" charset="-122"/>
                <a:ea typeface="微软雅黑" panose="020B0503020204020204" pitchFamily="34" charset="-122"/>
              </a:rPr>
              <a:t>，</a:t>
            </a:r>
            <a:r>
              <a:rPr kumimoji="1" lang="en-US" altLang="zh-CN" sz="2000" b="0" dirty="0">
                <a:solidFill>
                  <a:srgbClr val="000000"/>
                </a:solidFill>
                <a:latin typeface="微软雅黑" panose="020B0503020204020204" pitchFamily="34" charset="-122"/>
                <a:ea typeface="微软雅黑" panose="020B0503020204020204" pitchFamily="34" charset="-122"/>
              </a:rPr>
              <a:t>C</a:t>
            </a:r>
            <a:r>
              <a:rPr kumimoji="1" lang="zh-CN" altLang="en-US" sz="2000" b="0" dirty="0">
                <a:solidFill>
                  <a:srgbClr val="000000"/>
                </a:solidFill>
                <a:latin typeface="微软雅黑" panose="020B0503020204020204" pitchFamily="34" charset="-122"/>
                <a:ea typeface="微软雅黑" panose="020B0503020204020204" pitchFamily="34" charset="-122"/>
              </a:rPr>
              <a:t>表示输入，</a:t>
            </a:r>
            <a:r>
              <a:rPr kumimoji="1" lang="en-US" altLang="zh-CN" sz="2000" b="0" dirty="0">
                <a:solidFill>
                  <a:srgbClr val="000000"/>
                </a:solidFill>
                <a:latin typeface="微软雅黑" panose="020B0503020204020204" pitchFamily="34" charset="-122"/>
                <a:ea typeface="微软雅黑" panose="020B0503020204020204" pitchFamily="34" charset="-122"/>
              </a:rPr>
              <a:t>1</a:t>
            </a:r>
            <a:r>
              <a:rPr kumimoji="1" lang="zh-CN" altLang="en-US" sz="2000" b="0" dirty="0">
                <a:solidFill>
                  <a:srgbClr val="000000"/>
                </a:solidFill>
                <a:latin typeface="微软雅黑" panose="020B0503020204020204" pitchFamily="34" charset="-122"/>
                <a:ea typeface="微软雅黑" panose="020B0503020204020204" pitchFamily="34" charset="-122"/>
              </a:rPr>
              <a:t>表示赞成，</a:t>
            </a:r>
            <a:r>
              <a:rPr kumimoji="1" lang="en-US" altLang="zh-CN" sz="2000" b="0" dirty="0">
                <a:solidFill>
                  <a:srgbClr val="000000"/>
                </a:solidFill>
                <a:latin typeface="微软雅黑" panose="020B0503020204020204" pitchFamily="34" charset="-122"/>
                <a:ea typeface="微软雅黑" panose="020B0503020204020204" pitchFamily="34" charset="-122"/>
              </a:rPr>
              <a:t>0</a:t>
            </a:r>
            <a:r>
              <a:rPr kumimoji="1" lang="zh-CN" altLang="en-US" sz="2000" b="0" dirty="0">
                <a:solidFill>
                  <a:srgbClr val="000000"/>
                </a:solidFill>
                <a:latin typeface="微软雅黑" panose="020B0503020204020204" pitchFamily="34" charset="-122"/>
                <a:ea typeface="微软雅黑" panose="020B0503020204020204" pitchFamily="34" charset="-122"/>
              </a:rPr>
              <a:t>表示反对</a:t>
            </a:r>
            <a:endParaRPr kumimoji="1" lang="en-US" altLang="zh-CN" sz="2000" b="0" dirty="0">
              <a:solidFill>
                <a:srgbClr val="000000"/>
              </a:solidFill>
              <a:latin typeface="微软雅黑" panose="020B0503020204020204" pitchFamily="34" charset="-122"/>
              <a:ea typeface="微软雅黑" panose="020B0503020204020204" pitchFamily="34" charset="-122"/>
            </a:endParaRPr>
          </a:p>
          <a:p>
            <a:pPr marL="800100" lvl="1" indent="-342900" eaLnBrk="1" hangingPunct="1">
              <a:lnSpc>
                <a:spcPct val="100000"/>
              </a:lnSpc>
              <a:spcBef>
                <a:spcPts val="0"/>
              </a:spcBef>
              <a:buClr>
                <a:srgbClr val="FC0128"/>
              </a:buClr>
              <a:buSzPct val="110000"/>
            </a:pPr>
            <a:r>
              <a:rPr kumimoji="1" lang="en-US" altLang="zh-CN" sz="2000" b="0" dirty="0">
                <a:solidFill>
                  <a:srgbClr val="000000"/>
                </a:solidFill>
                <a:latin typeface="微软雅黑" panose="020B0503020204020204" pitchFamily="34" charset="-122"/>
                <a:ea typeface="微软雅黑" panose="020B0503020204020204" pitchFamily="34" charset="-122"/>
              </a:rPr>
              <a:t>F</a:t>
            </a:r>
            <a:r>
              <a:rPr kumimoji="1" lang="zh-CN" altLang="en-US" sz="2000" b="0" dirty="0">
                <a:solidFill>
                  <a:srgbClr val="000000"/>
                </a:solidFill>
                <a:latin typeface="微软雅黑" panose="020B0503020204020204" pitchFamily="34" charset="-122"/>
                <a:ea typeface="微软雅黑" panose="020B0503020204020204" pitchFamily="34" charset="-122"/>
              </a:rPr>
              <a:t>表示输出，</a:t>
            </a:r>
            <a:r>
              <a:rPr kumimoji="1" lang="en-US" altLang="zh-CN" sz="2000" b="0" dirty="0">
                <a:solidFill>
                  <a:srgbClr val="000000"/>
                </a:solidFill>
                <a:latin typeface="微软雅黑" panose="020B0503020204020204" pitchFamily="34" charset="-122"/>
                <a:ea typeface="微软雅黑" panose="020B0503020204020204" pitchFamily="34" charset="-122"/>
              </a:rPr>
              <a:t>1</a:t>
            </a:r>
            <a:r>
              <a:rPr kumimoji="1" lang="zh-CN" altLang="en-US" sz="2000" b="0" dirty="0">
                <a:solidFill>
                  <a:srgbClr val="000000"/>
                </a:solidFill>
                <a:latin typeface="微软雅黑" panose="020B0503020204020204" pitchFamily="34" charset="-122"/>
                <a:ea typeface="微软雅黑" panose="020B0503020204020204" pitchFamily="34" charset="-122"/>
              </a:rPr>
              <a:t>表示通过，</a:t>
            </a:r>
            <a:r>
              <a:rPr kumimoji="1" lang="en-US" altLang="zh-CN" sz="2000" b="0" dirty="0">
                <a:solidFill>
                  <a:srgbClr val="000000"/>
                </a:solidFill>
                <a:latin typeface="微软雅黑" panose="020B0503020204020204" pitchFamily="34" charset="-122"/>
                <a:ea typeface="微软雅黑" panose="020B0503020204020204" pitchFamily="34" charset="-122"/>
              </a:rPr>
              <a:t>0</a:t>
            </a:r>
            <a:r>
              <a:rPr kumimoji="1" lang="zh-CN" altLang="en-US" sz="2000" b="0" dirty="0">
                <a:solidFill>
                  <a:srgbClr val="000000"/>
                </a:solidFill>
                <a:latin typeface="微软雅黑" panose="020B0503020204020204" pitchFamily="34" charset="-122"/>
                <a:ea typeface="微软雅黑" panose="020B0503020204020204" pitchFamily="34" charset="-122"/>
              </a:rPr>
              <a:t>表示不通过</a:t>
            </a:r>
            <a:endParaRPr kumimoji="1" lang="zh-CN" altLang="en-US" sz="2000" b="0" dirty="0">
              <a:solidFill>
                <a:srgbClr val="000000"/>
              </a:solidFill>
              <a:latin typeface="微软雅黑" panose="020B0503020204020204" pitchFamily="34" charset="-122"/>
              <a:ea typeface="微软雅黑" panose="020B0503020204020204" pitchFamily="34" charset="-122"/>
            </a:endParaRPr>
          </a:p>
        </p:txBody>
      </p:sp>
      <p:grpSp>
        <p:nvGrpSpPr>
          <p:cNvPr id="5" name="Group 88"/>
          <p:cNvGrpSpPr/>
          <p:nvPr/>
        </p:nvGrpSpPr>
        <p:grpSpPr bwMode="auto">
          <a:xfrm>
            <a:off x="9264352" y="1185328"/>
            <a:ext cx="2664296" cy="3657600"/>
            <a:chOff x="3312" y="1466"/>
            <a:chExt cx="1674" cy="2304"/>
          </a:xfrm>
        </p:grpSpPr>
        <p:sp>
          <p:nvSpPr>
            <p:cNvPr id="28687" name="Text Box 89"/>
            <p:cNvSpPr txBox="1">
              <a:spLocks noChangeArrowheads="1"/>
            </p:cNvSpPr>
            <p:nvPr/>
          </p:nvSpPr>
          <p:spPr bwMode="auto">
            <a:xfrm>
              <a:off x="3456" y="1466"/>
              <a:ext cx="1344" cy="250"/>
            </a:xfrm>
            <a:prstGeom prst="rect">
              <a:avLst/>
            </a:prstGeom>
            <a:noFill/>
            <a:ln w="9525">
              <a:noFill/>
              <a:miter lim="800000"/>
            </a:ln>
          </p:spPr>
          <p:txBody>
            <a:bodyPr>
              <a:spAutoFit/>
            </a:bodyPr>
            <a:lstStyle/>
            <a:p>
              <a:pPr marL="381000" indent="-381000" algn="ctr" eaLnBrk="1" hangingPunct="1">
                <a:lnSpc>
                  <a:spcPct val="100000"/>
                </a:lnSpc>
                <a:spcBef>
                  <a:spcPct val="50000"/>
                </a:spcBef>
                <a:buClrTx/>
                <a:buSzTx/>
                <a:buFontTx/>
                <a:buNone/>
              </a:pPr>
              <a:r>
                <a:rPr kumimoji="1" lang="zh-CN" altLang="en-US" sz="2000" dirty="0">
                  <a:solidFill>
                    <a:srgbClr val="000000"/>
                  </a:solidFill>
                  <a:latin typeface="微软雅黑" panose="020B0503020204020204" pitchFamily="34" charset="-122"/>
                  <a:ea typeface="微软雅黑" panose="020B0503020204020204" pitchFamily="34" charset="-122"/>
                </a:rPr>
                <a:t>真值表</a:t>
              </a:r>
              <a:endParaRPr kumimoji="1"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28688" name="Rectangle 90"/>
            <p:cNvSpPr>
              <a:spLocks noChangeArrowheads="1"/>
            </p:cNvSpPr>
            <p:nvPr/>
          </p:nvSpPr>
          <p:spPr bwMode="auto">
            <a:xfrm>
              <a:off x="4150" y="2022"/>
              <a:ext cx="836"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000000"/>
                  </a:solidFill>
                  <a:latin typeface="Arial" panose="020B0604020202020204" pitchFamily="34" charset="0"/>
                </a:rPr>
                <a:t>0</a:t>
              </a:r>
              <a:endParaRPr lang="en-US" altLang="zh-CN" sz="1600">
                <a:solidFill>
                  <a:srgbClr val="000000"/>
                </a:solidFill>
                <a:latin typeface="Arial" panose="020B0604020202020204" pitchFamily="34" charset="0"/>
              </a:endParaRPr>
            </a:p>
          </p:txBody>
        </p:sp>
        <p:sp>
          <p:nvSpPr>
            <p:cNvPr id="28689" name="Rectangle 91"/>
            <p:cNvSpPr>
              <a:spLocks noChangeArrowheads="1"/>
            </p:cNvSpPr>
            <p:nvPr/>
          </p:nvSpPr>
          <p:spPr bwMode="auto">
            <a:xfrm>
              <a:off x="3402" y="2022"/>
              <a:ext cx="748"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000000"/>
                  </a:solidFill>
                  <a:latin typeface="Arial" panose="020B0604020202020204" pitchFamily="34" charset="0"/>
                </a:rPr>
                <a:t>0  0  0</a:t>
              </a:r>
              <a:endParaRPr lang="en-US" altLang="zh-CN" sz="1600">
                <a:solidFill>
                  <a:srgbClr val="000000"/>
                </a:solidFill>
                <a:latin typeface="Arial" panose="020B0604020202020204" pitchFamily="34" charset="0"/>
              </a:endParaRPr>
            </a:p>
          </p:txBody>
        </p:sp>
        <p:sp>
          <p:nvSpPr>
            <p:cNvPr id="28690" name="Rectangle 92"/>
            <p:cNvSpPr>
              <a:spLocks noChangeArrowheads="1"/>
            </p:cNvSpPr>
            <p:nvPr/>
          </p:nvSpPr>
          <p:spPr bwMode="auto">
            <a:xfrm>
              <a:off x="3312" y="3576"/>
              <a:ext cx="1584"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endParaRPr lang="zh-CN" altLang="en-US" sz="1200">
                <a:solidFill>
                  <a:srgbClr val="000000"/>
                </a:solidFill>
                <a:latin typeface="Arial" panose="020B0604020202020204" pitchFamily="34" charset="0"/>
              </a:endParaRPr>
            </a:p>
          </p:txBody>
        </p:sp>
        <p:sp>
          <p:nvSpPr>
            <p:cNvPr id="28691" name="Rectangle 93"/>
            <p:cNvSpPr>
              <a:spLocks noChangeArrowheads="1"/>
            </p:cNvSpPr>
            <p:nvPr/>
          </p:nvSpPr>
          <p:spPr bwMode="auto">
            <a:xfrm>
              <a:off x="4150" y="3381"/>
              <a:ext cx="836" cy="195"/>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D42A7F"/>
                  </a:solidFill>
                  <a:latin typeface="Arial" panose="020B0604020202020204" pitchFamily="34" charset="0"/>
                </a:rPr>
                <a:t>1</a:t>
              </a:r>
              <a:endParaRPr lang="en-US" altLang="zh-CN" sz="1600">
                <a:solidFill>
                  <a:srgbClr val="D42A7F"/>
                </a:solidFill>
                <a:latin typeface="Arial" panose="020B0604020202020204" pitchFamily="34" charset="0"/>
              </a:endParaRPr>
            </a:p>
          </p:txBody>
        </p:sp>
        <p:sp>
          <p:nvSpPr>
            <p:cNvPr id="28692" name="Rectangle 94"/>
            <p:cNvSpPr>
              <a:spLocks noChangeArrowheads="1"/>
            </p:cNvSpPr>
            <p:nvPr/>
          </p:nvSpPr>
          <p:spPr bwMode="auto">
            <a:xfrm>
              <a:off x="3402" y="3381"/>
              <a:ext cx="748" cy="195"/>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D42A7F"/>
                  </a:solidFill>
                  <a:latin typeface="Arial" panose="020B0604020202020204" pitchFamily="34" charset="0"/>
                </a:rPr>
                <a:t>1  1  1</a:t>
              </a:r>
              <a:endParaRPr lang="en-US" altLang="zh-CN" sz="1600">
                <a:solidFill>
                  <a:srgbClr val="D42A7F"/>
                </a:solidFill>
                <a:latin typeface="Arial" panose="020B0604020202020204" pitchFamily="34" charset="0"/>
              </a:endParaRPr>
            </a:p>
          </p:txBody>
        </p:sp>
        <p:sp>
          <p:nvSpPr>
            <p:cNvPr id="28693" name="Rectangle 95"/>
            <p:cNvSpPr>
              <a:spLocks noChangeArrowheads="1"/>
            </p:cNvSpPr>
            <p:nvPr/>
          </p:nvSpPr>
          <p:spPr bwMode="auto">
            <a:xfrm>
              <a:off x="4150" y="3187"/>
              <a:ext cx="836"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D42A7F"/>
                  </a:solidFill>
                  <a:latin typeface="Arial" panose="020B0604020202020204" pitchFamily="34" charset="0"/>
                </a:rPr>
                <a:t>1</a:t>
              </a:r>
              <a:endParaRPr lang="en-US" altLang="zh-CN" sz="1600">
                <a:solidFill>
                  <a:srgbClr val="D42A7F"/>
                </a:solidFill>
                <a:latin typeface="Arial" panose="020B0604020202020204" pitchFamily="34" charset="0"/>
              </a:endParaRPr>
            </a:p>
          </p:txBody>
        </p:sp>
        <p:sp>
          <p:nvSpPr>
            <p:cNvPr id="28694" name="Rectangle 96"/>
            <p:cNvSpPr>
              <a:spLocks noChangeArrowheads="1"/>
            </p:cNvSpPr>
            <p:nvPr/>
          </p:nvSpPr>
          <p:spPr bwMode="auto">
            <a:xfrm>
              <a:off x="3402" y="3187"/>
              <a:ext cx="748"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D42A7F"/>
                  </a:solidFill>
                  <a:latin typeface="Arial" panose="020B0604020202020204" pitchFamily="34" charset="0"/>
                </a:rPr>
                <a:t>1  1  0</a:t>
              </a:r>
              <a:endParaRPr lang="en-US" altLang="zh-CN" sz="1600">
                <a:solidFill>
                  <a:srgbClr val="D42A7F"/>
                </a:solidFill>
                <a:latin typeface="Arial" panose="020B0604020202020204" pitchFamily="34" charset="0"/>
              </a:endParaRPr>
            </a:p>
          </p:txBody>
        </p:sp>
        <p:sp>
          <p:nvSpPr>
            <p:cNvPr id="28695" name="Rectangle 97"/>
            <p:cNvSpPr>
              <a:spLocks noChangeArrowheads="1"/>
            </p:cNvSpPr>
            <p:nvPr/>
          </p:nvSpPr>
          <p:spPr bwMode="auto">
            <a:xfrm>
              <a:off x="4150" y="2993"/>
              <a:ext cx="836"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D42A7F"/>
                  </a:solidFill>
                  <a:latin typeface="Arial" panose="020B0604020202020204" pitchFamily="34" charset="0"/>
                </a:rPr>
                <a:t>1</a:t>
              </a:r>
              <a:endParaRPr lang="en-US" altLang="zh-CN" sz="1600">
                <a:solidFill>
                  <a:srgbClr val="D42A7F"/>
                </a:solidFill>
                <a:latin typeface="Arial" panose="020B0604020202020204" pitchFamily="34" charset="0"/>
              </a:endParaRPr>
            </a:p>
          </p:txBody>
        </p:sp>
        <p:sp>
          <p:nvSpPr>
            <p:cNvPr id="28696" name="Rectangle 98"/>
            <p:cNvSpPr>
              <a:spLocks noChangeArrowheads="1"/>
            </p:cNvSpPr>
            <p:nvPr/>
          </p:nvSpPr>
          <p:spPr bwMode="auto">
            <a:xfrm>
              <a:off x="3402" y="2993"/>
              <a:ext cx="748"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D42A7F"/>
                  </a:solidFill>
                  <a:latin typeface="Arial" panose="020B0604020202020204" pitchFamily="34" charset="0"/>
                </a:rPr>
                <a:t>1  0  1</a:t>
              </a:r>
              <a:endParaRPr lang="en-US" altLang="zh-CN" sz="1600" dirty="0">
                <a:solidFill>
                  <a:srgbClr val="D42A7F"/>
                </a:solidFill>
                <a:latin typeface="Arial" panose="020B0604020202020204" pitchFamily="34" charset="0"/>
              </a:endParaRPr>
            </a:p>
          </p:txBody>
        </p:sp>
        <p:sp>
          <p:nvSpPr>
            <p:cNvPr id="28697" name="Rectangle 99"/>
            <p:cNvSpPr>
              <a:spLocks noChangeArrowheads="1"/>
            </p:cNvSpPr>
            <p:nvPr/>
          </p:nvSpPr>
          <p:spPr bwMode="auto">
            <a:xfrm>
              <a:off x="4150" y="2799"/>
              <a:ext cx="836"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000000"/>
                  </a:solidFill>
                  <a:latin typeface="Arial" panose="020B0604020202020204" pitchFamily="34" charset="0"/>
                </a:rPr>
                <a:t>0</a:t>
              </a:r>
              <a:endParaRPr lang="en-US" altLang="zh-CN" sz="1600">
                <a:solidFill>
                  <a:srgbClr val="000000"/>
                </a:solidFill>
                <a:latin typeface="Arial" panose="020B0604020202020204" pitchFamily="34" charset="0"/>
              </a:endParaRPr>
            </a:p>
          </p:txBody>
        </p:sp>
        <p:sp>
          <p:nvSpPr>
            <p:cNvPr id="28698" name="Rectangle 100"/>
            <p:cNvSpPr>
              <a:spLocks noChangeArrowheads="1"/>
            </p:cNvSpPr>
            <p:nvPr/>
          </p:nvSpPr>
          <p:spPr bwMode="auto">
            <a:xfrm>
              <a:off x="3402" y="2799"/>
              <a:ext cx="748"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Arial" panose="020B0604020202020204" pitchFamily="34" charset="0"/>
                </a:rPr>
                <a:t>1  0  0</a:t>
              </a:r>
              <a:endParaRPr lang="en-US" altLang="zh-CN" sz="1600" dirty="0">
                <a:solidFill>
                  <a:srgbClr val="000000"/>
                </a:solidFill>
                <a:latin typeface="Arial" panose="020B0604020202020204" pitchFamily="34" charset="0"/>
              </a:endParaRPr>
            </a:p>
          </p:txBody>
        </p:sp>
        <p:sp>
          <p:nvSpPr>
            <p:cNvPr id="28699" name="Rectangle 101"/>
            <p:cNvSpPr>
              <a:spLocks noChangeArrowheads="1"/>
            </p:cNvSpPr>
            <p:nvPr/>
          </p:nvSpPr>
          <p:spPr bwMode="auto">
            <a:xfrm>
              <a:off x="4150" y="2604"/>
              <a:ext cx="836" cy="195"/>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D42A7F"/>
                  </a:solidFill>
                  <a:latin typeface="Arial" panose="020B0604020202020204" pitchFamily="34" charset="0"/>
                </a:rPr>
                <a:t>1</a:t>
              </a:r>
              <a:endParaRPr lang="en-US" altLang="zh-CN" sz="1600">
                <a:solidFill>
                  <a:srgbClr val="D42A7F"/>
                </a:solidFill>
                <a:latin typeface="Arial" panose="020B0604020202020204" pitchFamily="34" charset="0"/>
              </a:endParaRPr>
            </a:p>
          </p:txBody>
        </p:sp>
        <p:sp>
          <p:nvSpPr>
            <p:cNvPr id="28700" name="Rectangle 102"/>
            <p:cNvSpPr>
              <a:spLocks noChangeArrowheads="1"/>
            </p:cNvSpPr>
            <p:nvPr/>
          </p:nvSpPr>
          <p:spPr bwMode="auto">
            <a:xfrm>
              <a:off x="3402" y="2604"/>
              <a:ext cx="748" cy="195"/>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D42A7F"/>
                  </a:solidFill>
                  <a:latin typeface="Arial" panose="020B0604020202020204" pitchFamily="34" charset="0"/>
                </a:rPr>
                <a:t>0  1  1</a:t>
              </a:r>
              <a:endParaRPr lang="en-US" altLang="zh-CN" sz="1600" dirty="0">
                <a:solidFill>
                  <a:srgbClr val="D42A7F"/>
                </a:solidFill>
                <a:latin typeface="Arial" panose="020B0604020202020204" pitchFamily="34" charset="0"/>
              </a:endParaRPr>
            </a:p>
          </p:txBody>
        </p:sp>
        <p:sp>
          <p:nvSpPr>
            <p:cNvPr id="28701" name="Rectangle 103"/>
            <p:cNvSpPr>
              <a:spLocks noChangeArrowheads="1"/>
            </p:cNvSpPr>
            <p:nvPr/>
          </p:nvSpPr>
          <p:spPr bwMode="auto">
            <a:xfrm>
              <a:off x="4150" y="2410"/>
              <a:ext cx="836"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000000"/>
                  </a:solidFill>
                  <a:latin typeface="Arial" panose="020B0604020202020204" pitchFamily="34" charset="0"/>
                </a:rPr>
                <a:t>0</a:t>
              </a:r>
              <a:endParaRPr lang="en-US" altLang="zh-CN" sz="1600">
                <a:solidFill>
                  <a:srgbClr val="000000"/>
                </a:solidFill>
                <a:latin typeface="Arial" panose="020B0604020202020204" pitchFamily="34" charset="0"/>
              </a:endParaRPr>
            </a:p>
          </p:txBody>
        </p:sp>
        <p:sp>
          <p:nvSpPr>
            <p:cNvPr id="28702" name="Rectangle 104"/>
            <p:cNvSpPr>
              <a:spLocks noChangeArrowheads="1"/>
            </p:cNvSpPr>
            <p:nvPr/>
          </p:nvSpPr>
          <p:spPr bwMode="auto">
            <a:xfrm>
              <a:off x="3402" y="2410"/>
              <a:ext cx="748"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dirty="0">
                  <a:solidFill>
                    <a:srgbClr val="000000"/>
                  </a:solidFill>
                  <a:latin typeface="Arial" panose="020B0604020202020204" pitchFamily="34" charset="0"/>
                </a:rPr>
                <a:t>0  1  0</a:t>
              </a:r>
              <a:endParaRPr lang="en-US" altLang="zh-CN" sz="1600" dirty="0">
                <a:solidFill>
                  <a:srgbClr val="000000"/>
                </a:solidFill>
                <a:latin typeface="Arial" panose="020B0604020202020204" pitchFamily="34" charset="0"/>
              </a:endParaRPr>
            </a:p>
          </p:txBody>
        </p:sp>
        <p:sp>
          <p:nvSpPr>
            <p:cNvPr id="28703" name="Rectangle 105"/>
            <p:cNvSpPr>
              <a:spLocks noChangeArrowheads="1"/>
            </p:cNvSpPr>
            <p:nvPr/>
          </p:nvSpPr>
          <p:spPr bwMode="auto">
            <a:xfrm>
              <a:off x="4150" y="2216"/>
              <a:ext cx="836"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000000"/>
                  </a:solidFill>
                  <a:latin typeface="Arial" panose="020B0604020202020204" pitchFamily="34" charset="0"/>
                </a:rPr>
                <a:t>0</a:t>
              </a:r>
              <a:endParaRPr lang="en-US" altLang="zh-CN" sz="1600">
                <a:solidFill>
                  <a:srgbClr val="000000"/>
                </a:solidFill>
                <a:latin typeface="Arial" panose="020B0604020202020204" pitchFamily="34" charset="0"/>
              </a:endParaRPr>
            </a:p>
          </p:txBody>
        </p:sp>
        <p:sp>
          <p:nvSpPr>
            <p:cNvPr id="28704" name="Rectangle 106"/>
            <p:cNvSpPr>
              <a:spLocks noChangeArrowheads="1"/>
            </p:cNvSpPr>
            <p:nvPr/>
          </p:nvSpPr>
          <p:spPr bwMode="auto">
            <a:xfrm>
              <a:off x="3402" y="2216"/>
              <a:ext cx="748" cy="194"/>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000000"/>
                  </a:solidFill>
                  <a:latin typeface="Arial" panose="020B0604020202020204" pitchFamily="34" charset="0"/>
                </a:rPr>
                <a:t>0  0  1</a:t>
              </a:r>
              <a:endParaRPr lang="en-US" altLang="zh-CN" sz="1600">
                <a:solidFill>
                  <a:srgbClr val="000000"/>
                </a:solidFill>
                <a:latin typeface="Arial" panose="020B0604020202020204" pitchFamily="34" charset="0"/>
              </a:endParaRPr>
            </a:p>
          </p:txBody>
        </p:sp>
        <p:sp>
          <p:nvSpPr>
            <p:cNvPr id="28705" name="Rectangle 107"/>
            <p:cNvSpPr>
              <a:spLocks noChangeArrowheads="1"/>
            </p:cNvSpPr>
            <p:nvPr/>
          </p:nvSpPr>
          <p:spPr bwMode="auto">
            <a:xfrm>
              <a:off x="4150" y="1802"/>
              <a:ext cx="836" cy="220"/>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a:solidFill>
                    <a:srgbClr val="000000"/>
                  </a:solidFill>
                  <a:latin typeface="Arial" panose="020B0604020202020204" pitchFamily="34" charset="0"/>
                </a:rPr>
                <a:t>F</a:t>
              </a:r>
              <a:endParaRPr lang="en-US" altLang="zh-CN" sz="1600" i="1">
                <a:solidFill>
                  <a:srgbClr val="000000"/>
                </a:solidFill>
                <a:latin typeface="Arial" panose="020B0604020202020204" pitchFamily="34" charset="0"/>
              </a:endParaRPr>
            </a:p>
          </p:txBody>
        </p:sp>
        <p:sp>
          <p:nvSpPr>
            <p:cNvPr id="28706" name="Rectangle 108"/>
            <p:cNvSpPr>
              <a:spLocks noChangeArrowheads="1"/>
            </p:cNvSpPr>
            <p:nvPr/>
          </p:nvSpPr>
          <p:spPr bwMode="auto">
            <a:xfrm>
              <a:off x="3402" y="1802"/>
              <a:ext cx="748" cy="220"/>
            </a:xfrm>
            <a:prstGeom prst="rect">
              <a:avLst/>
            </a:prstGeom>
            <a:noFill/>
            <a:ln w="9525">
              <a:noFill/>
              <a:miter lim="800000"/>
            </a:ln>
          </p:spPr>
          <p:txBody>
            <a:body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a:solidFill>
                    <a:srgbClr val="000000"/>
                  </a:solidFill>
                  <a:latin typeface="Arial" panose="020B0604020202020204" pitchFamily="34" charset="0"/>
                </a:rPr>
                <a:t>A  B  C</a:t>
              </a:r>
              <a:endParaRPr lang="en-US" altLang="zh-CN" sz="1600" i="1">
                <a:solidFill>
                  <a:srgbClr val="000000"/>
                </a:solidFill>
                <a:latin typeface="Arial" panose="020B0604020202020204" pitchFamily="34" charset="0"/>
              </a:endParaRPr>
            </a:p>
          </p:txBody>
        </p:sp>
        <p:sp>
          <p:nvSpPr>
            <p:cNvPr id="28707" name="Line 109"/>
            <p:cNvSpPr>
              <a:spLocks noChangeShapeType="1"/>
            </p:cNvSpPr>
            <p:nvPr/>
          </p:nvSpPr>
          <p:spPr bwMode="auto">
            <a:xfrm>
              <a:off x="3402" y="1802"/>
              <a:ext cx="1435" cy="0"/>
            </a:xfrm>
            <a:prstGeom prst="line">
              <a:avLst/>
            </a:prstGeom>
            <a:noFill/>
            <a:ln w="28575" cap="sq">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28715" name="Line 117"/>
            <p:cNvSpPr>
              <a:spLocks noChangeShapeType="1"/>
            </p:cNvSpPr>
            <p:nvPr/>
          </p:nvSpPr>
          <p:spPr bwMode="auto">
            <a:xfrm>
              <a:off x="3402" y="3576"/>
              <a:ext cx="1435" cy="0"/>
            </a:xfrm>
            <a:prstGeom prst="line">
              <a:avLst/>
            </a:prstGeom>
            <a:noFill/>
            <a:ln w="12700">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28716" name="Line 118"/>
            <p:cNvSpPr>
              <a:spLocks noChangeShapeType="1"/>
            </p:cNvSpPr>
            <p:nvPr/>
          </p:nvSpPr>
          <p:spPr bwMode="auto">
            <a:xfrm>
              <a:off x="3312" y="3770"/>
              <a:ext cx="1584" cy="0"/>
            </a:xfrm>
            <a:prstGeom prst="line">
              <a:avLst/>
            </a:prstGeom>
            <a:noFill/>
            <a:ln w="28575" cap="sq">
              <a:no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28718" name="Line 120"/>
            <p:cNvSpPr>
              <a:spLocks noChangeShapeType="1"/>
            </p:cNvSpPr>
            <p:nvPr/>
          </p:nvSpPr>
          <p:spPr bwMode="auto">
            <a:xfrm>
              <a:off x="4150" y="1802"/>
              <a:ext cx="0" cy="1774"/>
            </a:xfrm>
            <a:prstGeom prst="line">
              <a:avLst/>
            </a:prstGeom>
            <a:noFill/>
            <a:ln w="12700">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28720" name="Line 122"/>
            <p:cNvSpPr>
              <a:spLocks noChangeShapeType="1"/>
            </p:cNvSpPr>
            <p:nvPr/>
          </p:nvSpPr>
          <p:spPr bwMode="auto">
            <a:xfrm>
              <a:off x="3402" y="2022"/>
              <a:ext cx="1435" cy="0"/>
            </a:xfrm>
            <a:prstGeom prst="line">
              <a:avLst/>
            </a:prstGeom>
            <a:noFill/>
            <a:ln w="12700">
              <a:solidFill>
                <a:schemeClr val="tx1"/>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28721" name="Line 123"/>
            <p:cNvSpPr>
              <a:spLocks noChangeShapeType="1"/>
            </p:cNvSpPr>
            <p:nvPr/>
          </p:nvSpPr>
          <p:spPr bwMode="auto">
            <a:xfrm>
              <a:off x="4896" y="3576"/>
              <a:ext cx="0" cy="194"/>
            </a:xfrm>
            <a:prstGeom prst="line">
              <a:avLst/>
            </a:prstGeom>
            <a:noFill/>
            <a:ln w="28575" cap="sq">
              <a:no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28722" name="Line 124"/>
            <p:cNvSpPr>
              <a:spLocks noChangeShapeType="1"/>
            </p:cNvSpPr>
            <p:nvPr/>
          </p:nvSpPr>
          <p:spPr bwMode="auto">
            <a:xfrm>
              <a:off x="3312" y="3576"/>
              <a:ext cx="0" cy="194"/>
            </a:xfrm>
            <a:prstGeom prst="line">
              <a:avLst/>
            </a:prstGeom>
            <a:noFill/>
            <a:ln w="28575" cap="sq">
              <a:no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sp>
        <p:nvSpPr>
          <p:cNvPr id="28686" name="Rectangle 131"/>
          <p:cNvSpPr>
            <a:spLocks noChangeArrowheads="1"/>
          </p:cNvSpPr>
          <p:nvPr/>
        </p:nvSpPr>
        <p:spPr bwMode="auto">
          <a:xfrm>
            <a:off x="983440" y="4631308"/>
            <a:ext cx="10708060" cy="1486383"/>
          </a:xfrm>
          <a:prstGeom prst="rect">
            <a:avLst/>
          </a:prstGeom>
          <a:solidFill>
            <a:srgbClr val="FFFFCC"/>
          </a:solidFill>
          <a:ln w="9525">
            <a:solidFill>
              <a:srgbClr val="C00000"/>
            </a:solidFill>
            <a:miter lim="800000"/>
          </a:ln>
          <a:effectLst/>
        </p:spPr>
        <p:txBody>
          <a:bodyPr/>
          <a:lstStyle/>
          <a:p>
            <a:pPr marL="381000" indent="-381000" eaLnBrk="1" hangingPunct="1">
              <a:lnSpc>
                <a:spcPct val="200000"/>
              </a:lnSpc>
              <a:spcBef>
                <a:spcPts val="600"/>
              </a:spcBef>
              <a:buClr>
                <a:srgbClr val="FC0128"/>
              </a:buClr>
              <a:buSzTx/>
              <a:buFont typeface="Wingdings" panose="05000000000000000000" pitchFamily="2" charset="2"/>
              <a:buChar char="v"/>
            </a:pPr>
            <a:r>
              <a:rPr kumimoji="1" lang="zh-CN" altLang="en-US" sz="2000" b="0" dirty="0">
                <a:solidFill>
                  <a:srgbClr val="063DE8"/>
                </a:solidFill>
                <a:latin typeface="微软雅黑" panose="020B0503020204020204" pitchFamily="34" charset="-122"/>
                <a:ea typeface="微软雅黑" panose="020B0503020204020204" pitchFamily="34" charset="-122"/>
              </a:rPr>
              <a:t>最小项推导法：</a:t>
            </a:r>
            <a:r>
              <a:rPr lang="zh-CN" altLang="en-US" sz="2000" b="0" dirty="0">
                <a:solidFill>
                  <a:srgbClr val="000000"/>
                </a:solidFill>
                <a:latin typeface="微软雅黑" panose="020B0503020204020204" pitchFamily="34" charset="-122"/>
                <a:ea typeface="微软雅黑" panose="020B0503020204020204" pitchFamily="34" charset="-122"/>
              </a:rPr>
              <a:t>从真值表推出逻辑函数表达式的一种方法 。</a:t>
            </a:r>
            <a:endParaRPr lang="en-US" altLang="zh-CN" sz="2000" b="0" dirty="0">
              <a:solidFill>
                <a:srgbClr val="000000"/>
              </a:solidFill>
              <a:latin typeface="微软雅黑" panose="020B0503020204020204" pitchFamily="34" charset="-122"/>
              <a:ea typeface="微软雅黑" panose="020B0503020204020204" pitchFamily="34" charset="-122"/>
            </a:endParaRPr>
          </a:p>
          <a:p>
            <a:pPr marL="360680" indent="-360680" eaLnBrk="1" hangingPunct="1">
              <a:lnSpc>
                <a:spcPct val="100000"/>
              </a:lnSpc>
              <a:spcBef>
                <a:spcPts val="600"/>
              </a:spcBef>
              <a:buClr>
                <a:srgbClr val="FC0128"/>
              </a:buClr>
              <a:buSzTx/>
              <a:buFontTx/>
              <a:buNone/>
            </a:pPr>
            <a:r>
              <a:rPr kumimoji="1" lang="en-US" altLang="zh-CN" sz="2000" b="0" dirty="0">
                <a:solidFill>
                  <a:srgbClr val="000000"/>
                </a:solidFill>
                <a:latin typeface="微软雅黑" panose="020B0503020204020204" pitchFamily="34" charset="-122"/>
                <a:ea typeface="微软雅黑" panose="020B0503020204020204" pitchFamily="34" charset="-122"/>
              </a:rPr>
              <a:t>     </a:t>
            </a:r>
            <a:r>
              <a:rPr kumimoji="1" lang="zh-CN" altLang="en-US" sz="2000" b="0" dirty="0">
                <a:solidFill>
                  <a:srgbClr val="000000"/>
                </a:solidFill>
                <a:latin typeface="微软雅黑" panose="020B0503020204020204" pitchFamily="34" charset="-122"/>
                <a:ea typeface="微软雅黑" panose="020B0503020204020204" pitchFamily="34" charset="-122"/>
              </a:rPr>
              <a:t>使</a:t>
            </a:r>
            <a:r>
              <a:rPr kumimoji="1" lang="zh-CN" altLang="en-US" sz="2000" b="0" dirty="0">
                <a:solidFill>
                  <a:srgbClr val="FC0128"/>
                </a:solidFill>
                <a:latin typeface="微软雅黑" panose="020B0503020204020204" pitchFamily="34" charset="-122"/>
                <a:ea typeface="微软雅黑" panose="020B0503020204020204" pitchFamily="34" charset="-122"/>
              </a:rPr>
              <a:t>输出为</a:t>
            </a:r>
            <a:r>
              <a:rPr kumimoji="1" lang="en-US" altLang="zh-CN" sz="2000" b="0" dirty="0">
                <a:solidFill>
                  <a:srgbClr val="FC0128"/>
                </a:solidFill>
                <a:latin typeface="微软雅黑" panose="020B0503020204020204" pitchFamily="34" charset="-122"/>
                <a:ea typeface="微软雅黑" panose="020B0503020204020204" pitchFamily="34" charset="-122"/>
              </a:rPr>
              <a:t>1</a:t>
            </a:r>
            <a:r>
              <a:rPr kumimoji="1" lang="zh-CN" altLang="en-US" sz="2000" b="0" dirty="0">
                <a:solidFill>
                  <a:srgbClr val="FC0128"/>
                </a:solidFill>
                <a:latin typeface="微软雅黑" panose="020B0503020204020204" pitchFamily="34" charset="-122"/>
                <a:ea typeface="微软雅黑" panose="020B0503020204020204" pitchFamily="34" charset="-122"/>
              </a:rPr>
              <a:t>的输入组合写成乘积项</a:t>
            </a:r>
            <a:r>
              <a:rPr kumimoji="1" lang="zh-CN" altLang="en-US" sz="2000" b="0" dirty="0">
                <a:solidFill>
                  <a:srgbClr val="000000"/>
                </a:solidFill>
                <a:latin typeface="微软雅黑" panose="020B0503020204020204" pitchFamily="34" charset="-122"/>
                <a:ea typeface="微软雅黑" panose="020B0503020204020204" pitchFamily="34" charset="-122"/>
              </a:rPr>
              <a:t>的形式，其中取值为</a:t>
            </a:r>
            <a:r>
              <a:rPr kumimoji="1" lang="en-US" altLang="zh-CN" sz="2000" b="0" dirty="0">
                <a:solidFill>
                  <a:srgbClr val="FF0000"/>
                </a:solidFill>
                <a:latin typeface="微软雅黑" panose="020B0503020204020204" pitchFamily="34" charset="-122"/>
                <a:ea typeface="微软雅黑" panose="020B0503020204020204" pitchFamily="34" charset="-122"/>
              </a:rPr>
              <a:t>1</a:t>
            </a:r>
            <a:r>
              <a:rPr kumimoji="1" lang="zh-CN" altLang="en-US" sz="2000" b="0" dirty="0">
                <a:solidFill>
                  <a:srgbClr val="FF0000"/>
                </a:solidFill>
                <a:latin typeface="微软雅黑" panose="020B0503020204020204" pitchFamily="34" charset="-122"/>
                <a:ea typeface="微软雅黑" panose="020B0503020204020204" pitchFamily="34" charset="-122"/>
              </a:rPr>
              <a:t>的输入用原变量</a:t>
            </a:r>
            <a:r>
              <a:rPr kumimoji="1" lang="zh-CN" altLang="en-US" sz="2000" b="0" dirty="0">
                <a:solidFill>
                  <a:srgbClr val="000000"/>
                </a:solidFill>
                <a:latin typeface="微软雅黑" panose="020B0503020204020204" pitchFamily="34" charset="-122"/>
                <a:ea typeface="微软雅黑" panose="020B0503020204020204" pitchFamily="34" charset="-122"/>
              </a:rPr>
              <a:t>表示，取值为</a:t>
            </a:r>
            <a:r>
              <a:rPr kumimoji="1" lang="en-US" altLang="zh-CN" sz="2000" b="0" dirty="0">
                <a:solidFill>
                  <a:srgbClr val="000000"/>
                </a:solidFill>
                <a:latin typeface="微软雅黑" panose="020B0503020204020204" pitchFamily="34" charset="-122"/>
                <a:ea typeface="微软雅黑" panose="020B0503020204020204" pitchFamily="34" charset="-122"/>
              </a:rPr>
              <a:t>0</a:t>
            </a:r>
            <a:r>
              <a:rPr kumimoji="1" lang="zh-CN" altLang="en-US" sz="2000" b="0" dirty="0">
                <a:solidFill>
                  <a:srgbClr val="000000"/>
                </a:solidFill>
                <a:latin typeface="微软雅黑" panose="020B0503020204020204" pitchFamily="34" charset="-122"/>
                <a:ea typeface="微软雅黑" panose="020B0503020204020204" pitchFamily="34" charset="-122"/>
              </a:rPr>
              <a:t>的输入用反变量表示，然后把这些</a:t>
            </a:r>
            <a:r>
              <a:rPr kumimoji="1" lang="zh-CN" altLang="en-US" sz="2000" b="0" dirty="0">
                <a:solidFill>
                  <a:srgbClr val="FC0128"/>
                </a:solidFill>
                <a:latin typeface="微软雅黑" panose="020B0503020204020204" pitchFamily="34" charset="-122"/>
                <a:ea typeface="微软雅黑" panose="020B0503020204020204" pitchFamily="34" charset="-122"/>
              </a:rPr>
              <a:t>乘积项加起来</a:t>
            </a:r>
            <a:r>
              <a:rPr kumimoji="1" lang="zh-CN" altLang="en-US" sz="2000" b="0" dirty="0">
                <a:solidFill>
                  <a:srgbClr val="000000"/>
                </a:solidFill>
                <a:latin typeface="微软雅黑" panose="020B0503020204020204" pitchFamily="34" charset="-122"/>
                <a:ea typeface="微软雅黑" panose="020B0503020204020204" pitchFamily="34" charset="-122"/>
              </a:rPr>
              <a:t>。</a:t>
            </a:r>
            <a:endParaRPr kumimoji="1" lang="zh-CN" altLang="en-US" sz="20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latin typeface="+mj-ea"/>
              </a:rPr>
              <a:t>最大项</a:t>
            </a:r>
            <a:endParaRPr lang="zh-CN" altLang="en-US" i="0" dirty="0">
              <a:solidFill>
                <a:schemeClr val="accent1"/>
              </a:solidFill>
              <a:latin typeface="+mj-ea"/>
            </a:endParaRPr>
          </a:p>
        </p:txBody>
      </p:sp>
      <p:sp>
        <p:nvSpPr>
          <p:cNvPr id="137274" name="Text Box 58"/>
          <p:cNvSpPr txBox="1">
            <a:spLocks noChangeArrowheads="1"/>
          </p:cNvSpPr>
          <p:nvPr/>
        </p:nvSpPr>
        <p:spPr bwMode="auto">
          <a:xfrm>
            <a:off x="612000" y="900000"/>
            <a:ext cx="10884600" cy="2631490"/>
          </a:xfrm>
          <a:prstGeom prst="rect">
            <a:avLst/>
          </a:prstGeom>
          <a:noFill/>
          <a:ln w="9525">
            <a:noFill/>
            <a:miter lim="800000"/>
          </a:ln>
        </p:spPr>
        <p:txBody>
          <a:bodyPr wrap="square">
            <a:spAutoFit/>
          </a:bodyPr>
          <a:lstStyle/>
          <a:p>
            <a:pPr marL="361950" indent="-179705" eaLnBrk="1" hangingPunct="1">
              <a:lnSpc>
                <a:spcPct val="150000"/>
              </a:lnSpc>
              <a:spcBef>
                <a:spcPct val="50000"/>
              </a:spcBef>
              <a:buClr>
                <a:srgbClr val="FC0128"/>
              </a:buClr>
              <a:buSzTx/>
              <a:buFont typeface="Wingdings" panose="05000000000000000000" pitchFamily="2" charset="2"/>
              <a:buChar char="v"/>
            </a:pPr>
            <a:r>
              <a:rPr kumimoji="1" lang="zh-CN" altLang="en-US" sz="2400" dirty="0">
                <a:solidFill>
                  <a:srgbClr val="FC0128"/>
                </a:solidFill>
                <a:latin typeface="微软雅黑" panose="020B0503020204020204" pitchFamily="34" charset="-122"/>
                <a:ea typeface="微软雅黑" panose="020B0503020204020204" pitchFamily="34" charset="-122"/>
                <a:cs typeface="Times New Roman" panose="02020603050405020304" pitchFamily="18" charset="0"/>
              </a:rPr>
              <a:t>最大项</a:t>
            </a:r>
            <a:endParaRPr kumimoji="1" lang="zh-CN" altLang="en-US" sz="2400" dirty="0">
              <a:solidFill>
                <a:srgbClr val="FC0128"/>
              </a:solidFill>
              <a:latin typeface="微软雅黑" panose="020B0503020204020204" pitchFamily="34" charset="-122"/>
              <a:ea typeface="微软雅黑" panose="020B0503020204020204" pitchFamily="34" charset="-122"/>
              <a:cs typeface="Times New Roman" panose="02020603050405020304" pitchFamily="18" charset="0"/>
            </a:endParaRPr>
          </a:p>
          <a:p>
            <a:pPr marL="1143000" lvl="2" indent="-457200" eaLnBrk="1" hangingPunct="1">
              <a:lnSpc>
                <a:spcPct val="150000"/>
              </a:lnSpc>
              <a:spcBef>
                <a:spcPts val="0"/>
              </a:spcBef>
              <a:buClr>
                <a:srgbClr val="063DE8"/>
              </a:buClr>
              <a:buSzTx/>
            </a:pP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设有</a:t>
            </a:r>
            <a:r>
              <a:rPr kumimoji="1" lang="en-US"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个变量，它们所组成的具有</a:t>
            </a:r>
            <a:r>
              <a:rPr kumimoji="1" lang="en-US"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个变量的“或” 项（</a:t>
            </a:r>
            <a:r>
              <a:rPr kumimoji="1" lang="zh-CN" altLang="en-US" sz="2200" b="0" dirty="0">
                <a:solidFill>
                  <a:srgbClr val="D42A7F"/>
                </a:solidFill>
                <a:latin typeface="微软雅黑" panose="020B0503020204020204" pitchFamily="34" charset="-122"/>
                <a:ea typeface="微软雅黑" panose="020B0503020204020204" pitchFamily="34" charset="-122"/>
                <a:cs typeface="Times New Roman" panose="02020603050405020304" pitchFamily="18" charset="0"/>
              </a:rPr>
              <a:t>和项</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）中，每个变量以原变量或反变量的形式出现且仅出现一次，则这个和项称为最大项。</a:t>
            </a:r>
            <a:endPar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marL="736600" lvl="1" indent="-285750" eaLnBrk="1" hangingPunct="1">
              <a:lnSpc>
                <a:spcPct val="125000"/>
              </a:lnSpc>
              <a:spcBef>
                <a:spcPts val="0"/>
              </a:spcBef>
              <a:buClr>
                <a:srgbClr val="063DE8"/>
              </a:buClr>
              <a:buSzTx/>
            </a:pPr>
            <a:r>
              <a:rPr kumimoji="1" lang="en-US" altLang="zh-CN" sz="2200" b="0" dirty="0">
                <a:solidFill>
                  <a:srgbClr val="000000"/>
                </a:solidFill>
                <a:latin typeface="微软雅黑" panose="020B0503020204020204" pitchFamily="34" charset="-122"/>
                <a:ea typeface="微软雅黑" panose="020B0503020204020204" pitchFamily="34" charset="-122"/>
              </a:rPr>
              <a:t>n</a:t>
            </a:r>
            <a:r>
              <a:rPr kumimoji="1" lang="zh-CN" altLang="en-US" sz="2200" b="0" dirty="0">
                <a:solidFill>
                  <a:srgbClr val="000000"/>
                </a:solidFill>
                <a:latin typeface="微软雅黑" panose="020B0503020204020204" pitchFamily="34" charset="-122"/>
                <a:ea typeface="微软雅黑" panose="020B0503020204020204" pitchFamily="34" charset="-122"/>
              </a:rPr>
              <a:t>个变量有</a:t>
            </a:r>
            <a:r>
              <a:rPr kumimoji="1" lang="en-US" altLang="zh-CN" sz="2200" b="0" dirty="0">
                <a:solidFill>
                  <a:srgbClr val="000000"/>
                </a:solidFill>
                <a:latin typeface="微软雅黑" panose="020B0503020204020204" pitchFamily="34" charset="-122"/>
                <a:ea typeface="微软雅黑" panose="020B0503020204020204" pitchFamily="34" charset="-122"/>
              </a:rPr>
              <a:t>2</a:t>
            </a:r>
            <a:r>
              <a:rPr kumimoji="1" lang="en-US" altLang="zh-CN" sz="2200" b="0" baseline="30000" dirty="0">
                <a:solidFill>
                  <a:srgbClr val="000000"/>
                </a:solidFill>
                <a:latin typeface="微软雅黑" panose="020B0503020204020204" pitchFamily="34" charset="-122"/>
                <a:ea typeface="微软雅黑" panose="020B0503020204020204" pitchFamily="34" charset="-122"/>
              </a:rPr>
              <a:t>n</a:t>
            </a:r>
            <a:r>
              <a:rPr kumimoji="1" lang="zh-CN" altLang="en-US" sz="2200" b="0" dirty="0">
                <a:solidFill>
                  <a:srgbClr val="000000"/>
                </a:solidFill>
                <a:latin typeface="微软雅黑" panose="020B0503020204020204" pitchFamily="34" charset="-122"/>
                <a:ea typeface="微软雅黑" panose="020B0503020204020204" pitchFamily="34" charset="-122"/>
              </a:rPr>
              <a:t>个最大项。</a:t>
            </a:r>
            <a:r>
              <a:rPr kumimoji="1" lang="zh-CN" altLang="en-US" sz="2400" b="0" dirty="0">
                <a:solidFill>
                  <a:srgbClr val="FF0000"/>
                </a:solidFill>
                <a:latin typeface="微软雅黑" panose="020B0503020204020204" pitchFamily="34" charset="-122"/>
                <a:ea typeface="微软雅黑" panose="020B0503020204020204" pitchFamily="34" charset="-122"/>
              </a:rPr>
              <a:t>有多少个不同的最大项表达式？</a:t>
            </a:r>
            <a:endParaRPr kumimoji="1" lang="en-US" altLang="zh-CN" sz="2400" b="0" dirty="0">
              <a:solidFill>
                <a:srgbClr val="FF0000"/>
              </a:solidFill>
              <a:latin typeface="微软雅黑" panose="020B0503020204020204" pitchFamily="34" charset="-122"/>
              <a:ea typeface="微软雅黑" panose="020B0503020204020204" pitchFamily="34" charset="-122"/>
            </a:endParaRPr>
          </a:p>
          <a:p>
            <a:pPr marL="685800" lvl="2" eaLnBrk="1" hangingPunct="1">
              <a:lnSpc>
                <a:spcPct val="150000"/>
              </a:lnSpc>
              <a:spcBef>
                <a:spcPts val="0"/>
              </a:spcBef>
              <a:buClr>
                <a:srgbClr val="063DE8"/>
              </a:buClr>
              <a:buSzTx/>
              <a:buFontTx/>
              <a:buNone/>
            </a:pPr>
            <a:r>
              <a:rPr kumimoji="1" lang="en-US" altLang="zh-CN" sz="2200" b="0" dirty="0">
                <a:solidFill>
                  <a:srgbClr val="000000"/>
                </a:solidFill>
                <a:latin typeface="微软雅黑" panose="020B0503020204020204" pitchFamily="34" charset="-122"/>
                <a:ea typeface="微软雅黑" panose="020B0503020204020204" pitchFamily="34" charset="-122"/>
              </a:rPr>
              <a:t>3</a:t>
            </a:r>
            <a:r>
              <a:rPr kumimoji="1" lang="zh-CN" altLang="en-US" sz="2200" b="0" dirty="0">
                <a:solidFill>
                  <a:srgbClr val="000000"/>
                </a:solidFill>
                <a:latin typeface="微软雅黑" panose="020B0503020204020204" pitchFamily="34" charset="-122"/>
                <a:ea typeface="微软雅黑" panose="020B0503020204020204" pitchFamily="34" charset="-122"/>
              </a:rPr>
              <a:t>变量（</a:t>
            </a:r>
            <a:r>
              <a:rPr kumimoji="1" lang="en-US" altLang="zh-CN" sz="2200" b="0" i="1" dirty="0">
                <a:solidFill>
                  <a:srgbClr val="000000"/>
                </a:solidFill>
                <a:latin typeface="微软雅黑" panose="020B0503020204020204" pitchFamily="34" charset="-122"/>
                <a:ea typeface="微软雅黑" panose="020B0503020204020204" pitchFamily="34" charset="-122"/>
              </a:rPr>
              <a:t>A</a:t>
            </a:r>
            <a:r>
              <a:rPr kumimoji="1" lang="en-US" altLang="zh-CN" sz="2200" b="0" dirty="0">
                <a:solidFill>
                  <a:srgbClr val="000000"/>
                </a:solidFill>
                <a:latin typeface="微软雅黑" panose="020B0503020204020204" pitchFamily="34" charset="-122"/>
                <a:ea typeface="微软雅黑" panose="020B0503020204020204" pitchFamily="34" charset="-122"/>
              </a:rPr>
              <a:t>,</a:t>
            </a:r>
            <a:r>
              <a:rPr kumimoji="1" lang="en-US" altLang="zh-CN" sz="2200" b="0" i="1" dirty="0">
                <a:solidFill>
                  <a:srgbClr val="000000"/>
                </a:solidFill>
                <a:latin typeface="微软雅黑" panose="020B0503020204020204" pitchFamily="34" charset="-122"/>
                <a:ea typeface="微软雅黑" panose="020B0503020204020204" pitchFamily="34" charset="-122"/>
              </a:rPr>
              <a:t>B</a:t>
            </a:r>
            <a:r>
              <a:rPr kumimoji="1" lang="en-US" altLang="zh-CN" sz="2200" b="0" dirty="0">
                <a:solidFill>
                  <a:srgbClr val="000000"/>
                </a:solidFill>
                <a:latin typeface="微软雅黑" panose="020B0503020204020204" pitchFamily="34" charset="-122"/>
                <a:ea typeface="微软雅黑" panose="020B0503020204020204" pitchFamily="34" charset="-122"/>
              </a:rPr>
              <a:t>,</a:t>
            </a:r>
            <a:r>
              <a:rPr kumimoji="1" lang="en-US" altLang="zh-CN" sz="2200" b="0" i="1" dirty="0">
                <a:solidFill>
                  <a:srgbClr val="000000"/>
                </a:solidFill>
                <a:latin typeface="微软雅黑" panose="020B0503020204020204" pitchFamily="34" charset="-122"/>
                <a:ea typeface="微软雅黑" panose="020B0503020204020204" pitchFamily="34" charset="-122"/>
              </a:rPr>
              <a:t>C</a:t>
            </a:r>
            <a:r>
              <a:rPr kumimoji="1" lang="zh-CN" altLang="en-US" sz="2200" b="0" dirty="0">
                <a:solidFill>
                  <a:srgbClr val="000000"/>
                </a:solidFill>
                <a:latin typeface="微软雅黑" panose="020B0503020204020204" pitchFamily="34" charset="-122"/>
                <a:ea typeface="微软雅黑" panose="020B0503020204020204" pitchFamily="34" charset="-122"/>
              </a:rPr>
              <a:t>）有</a:t>
            </a:r>
            <a:r>
              <a:rPr kumimoji="1" lang="en-US" altLang="zh-CN" sz="2200" b="0" dirty="0">
                <a:solidFill>
                  <a:srgbClr val="000000"/>
                </a:solidFill>
                <a:latin typeface="微软雅黑" panose="020B0503020204020204" pitchFamily="34" charset="-122"/>
                <a:ea typeface="微软雅黑" panose="020B0503020204020204" pitchFamily="34" charset="-122"/>
              </a:rPr>
              <a:t>8</a:t>
            </a:r>
            <a:r>
              <a:rPr kumimoji="1" lang="zh-CN" altLang="en-US" sz="2200" b="0" dirty="0">
                <a:solidFill>
                  <a:srgbClr val="000000"/>
                </a:solidFill>
                <a:latin typeface="微软雅黑" panose="020B0503020204020204" pitchFamily="34" charset="-122"/>
                <a:ea typeface="微软雅黑" panose="020B0503020204020204" pitchFamily="34" charset="-122"/>
              </a:rPr>
              <a:t>个最大项</a:t>
            </a:r>
            <a:endParaRPr kumimoji="1" lang="zh-CN" altLang="en-US" sz="2200" b="0" dirty="0">
              <a:solidFill>
                <a:srgbClr val="000000"/>
              </a:solidFill>
              <a:latin typeface="微软雅黑" panose="020B0503020204020204" pitchFamily="34" charset="-122"/>
              <a:ea typeface="微软雅黑" panose="020B0503020204020204" pitchFamily="34" charset="-122"/>
            </a:endParaRPr>
          </a:p>
        </p:txBody>
      </p:sp>
      <p:graphicFrame>
        <p:nvGraphicFramePr>
          <p:cNvPr id="137335" name="Object 119"/>
          <p:cNvGraphicFramePr>
            <a:graphicFrameLocks noGrp="1" noChangeAspect="1"/>
          </p:cNvGraphicFramePr>
          <p:nvPr>
            <p:ph sz="half" idx="2"/>
          </p:nvPr>
        </p:nvGraphicFramePr>
        <p:xfrm>
          <a:off x="2442159" y="3738094"/>
          <a:ext cx="7307682" cy="951386"/>
        </p:xfrm>
        <a:graphic>
          <a:graphicData uri="http://schemas.openxmlformats.org/presentationml/2006/ole">
            <mc:AlternateContent xmlns:mc="http://schemas.openxmlformats.org/markup-compatibility/2006">
              <mc:Choice xmlns:v="urn:schemas-microsoft-com:vml" Requires="v">
                <p:oleObj spid="_x0000_s2" name="公式" r:id="rId1" imgW="84429600" imgH="12192000" progId="Equation.3">
                  <p:embed/>
                </p:oleObj>
              </mc:Choice>
              <mc:Fallback>
                <p:oleObj name="公式" r:id="rId1" imgW="84429600" imgH="12192000" progId="Equation.3">
                  <p:embed/>
                  <p:pic>
                    <p:nvPicPr>
                      <p:cNvPr id="0" name="图片 1"/>
                      <p:cNvPicPr>
                        <a:picLocks noGrp="1" noChangeAspect="1" noChangeArrowheads="1"/>
                      </p:cNvPicPr>
                      <p:nvPr/>
                    </p:nvPicPr>
                    <p:blipFill>
                      <a:blip r:embed="rId2"/>
                      <a:srcRect/>
                      <a:stretch>
                        <a:fillRect/>
                      </a:stretch>
                    </p:blipFill>
                    <p:spPr bwMode="auto">
                      <a:xfrm>
                        <a:off x="2442159" y="3738094"/>
                        <a:ext cx="7307682" cy="951386"/>
                      </a:xfrm>
                      <a:prstGeom prst="rect">
                        <a:avLst/>
                      </a:prstGeom>
                      <a:noFill/>
                    </p:spPr>
                  </p:pic>
                </p:oleObj>
              </mc:Fallback>
            </mc:AlternateContent>
          </a:graphicData>
        </a:graphic>
      </p:graphicFrame>
      <p:sp>
        <p:nvSpPr>
          <p:cNvPr id="7" name="Rectangle 6"/>
          <p:cNvSpPr>
            <a:spLocks noChangeArrowheads="1"/>
          </p:cNvSpPr>
          <p:nvPr/>
        </p:nvSpPr>
        <p:spPr bwMode="auto">
          <a:xfrm>
            <a:off x="1415480" y="4909742"/>
            <a:ext cx="9145015" cy="1471586"/>
          </a:xfrm>
          <a:prstGeom prst="rect">
            <a:avLst/>
          </a:prstGeom>
          <a:solidFill>
            <a:srgbClr val="FFFFCC"/>
          </a:solidFill>
          <a:ln w="9525">
            <a:solidFill>
              <a:srgbClr val="C00000"/>
            </a:solidFill>
            <a:miter lim="800000"/>
          </a:ln>
          <a:effectLst/>
        </p:spPr>
        <p:txBody>
          <a:bodyPr/>
          <a:lstStyle/>
          <a:p>
            <a:pPr marL="624205" indent="-342900" eaLnBrk="1" hangingPunct="1">
              <a:lnSpc>
                <a:spcPct val="130000"/>
              </a:lnSpc>
              <a:spcBef>
                <a:spcPct val="0"/>
              </a:spcBef>
              <a:buClr>
                <a:srgbClr val="063DE8"/>
              </a:buClr>
              <a:buSzPts val="2400"/>
            </a:pPr>
            <a:r>
              <a:rPr lang="zh-CN" altLang="en-US" sz="2000" b="0" dirty="0">
                <a:solidFill>
                  <a:srgbClr val="000000"/>
                </a:solidFill>
                <a:latin typeface="微软雅黑" panose="020B0503020204020204" pitchFamily="34" charset="-122"/>
                <a:ea typeface="微软雅黑" panose="020B0503020204020204" pitchFamily="34" charset="-122"/>
              </a:rPr>
              <a:t>为书写方便，把最大项记做</a:t>
            </a:r>
            <a:r>
              <a:rPr lang="en-US" altLang="zh-CN" sz="2000" b="0" i="1" dirty="0">
                <a:solidFill>
                  <a:srgbClr val="000000"/>
                </a:solidFill>
                <a:latin typeface="微软雅黑" panose="020B0503020204020204" pitchFamily="34" charset="-122"/>
                <a:ea typeface="微软雅黑" panose="020B0503020204020204" pitchFamily="34" charset="-122"/>
              </a:rPr>
              <a:t>M</a:t>
            </a:r>
            <a:r>
              <a:rPr lang="en-US" altLang="zh-CN" sz="2000" b="0" baseline="-25000" dirty="0">
                <a:solidFill>
                  <a:srgbClr val="000000"/>
                </a:solidFill>
                <a:latin typeface="微软雅黑" panose="020B0503020204020204" pitchFamily="34" charset="-122"/>
                <a:ea typeface="微软雅黑" panose="020B0503020204020204" pitchFamily="34" charset="-122"/>
              </a:rPr>
              <a:t>i</a:t>
            </a:r>
            <a:r>
              <a:rPr lang="zh-CN" altLang="en-US" sz="2000" b="0" dirty="0">
                <a:solidFill>
                  <a:srgbClr val="000000"/>
                </a:solidFill>
                <a:latin typeface="微软雅黑" panose="020B0503020204020204" pitchFamily="34" charset="-122"/>
                <a:ea typeface="微软雅黑" panose="020B0503020204020204" pitchFamily="34" charset="-122"/>
              </a:rPr>
              <a:t>。</a:t>
            </a:r>
            <a:endParaRPr lang="zh-CN" altLang="en-US" sz="2000" b="0" dirty="0">
              <a:solidFill>
                <a:srgbClr val="000000"/>
              </a:solidFill>
              <a:latin typeface="微软雅黑" panose="020B0503020204020204" pitchFamily="34" charset="-122"/>
              <a:ea typeface="微软雅黑" panose="020B0503020204020204" pitchFamily="34" charset="-122"/>
            </a:endParaRPr>
          </a:p>
          <a:p>
            <a:pPr marL="624205" indent="-342900" eaLnBrk="1" hangingPunct="1">
              <a:lnSpc>
                <a:spcPct val="130000"/>
              </a:lnSpc>
              <a:spcBef>
                <a:spcPct val="0"/>
              </a:spcBef>
              <a:buClr>
                <a:srgbClr val="063DE8"/>
              </a:buClr>
              <a:buSzPts val="2400"/>
            </a:pPr>
            <a:r>
              <a:rPr lang="zh-CN" altLang="en-US" sz="2000" b="0" dirty="0">
                <a:solidFill>
                  <a:srgbClr val="000000"/>
                </a:solidFill>
                <a:latin typeface="微软雅黑" panose="020B0503020204020204" pitchFamily="34" charset="-122"/>
                <a:ea typeface="微软雅黑" panose="020B0503020204020204" pitchFamily="34" charset="-122"/>
              </a:rPr>
              <a:t>下标 </a:t>
            </a:r>
            <a:r>
              <a:rPr lang="en-US" altLang="zh-CN" sz="2000" b="0" dirty="0" err="1">
                <a:solidFill>
                  <a:srgbClr val="000000"/>
                </a:solidFill>
                <a:latin typeface="微软雅黑" panose="020B0503020204020204" pitchFamily="34" charset="-122"/>
                <a:ea typeface="微软雅黑" panose="020B0503020204020204" pitchFamily="34" charset="-122"/>
              </a:rPr>
              <a:t>i</a:t>
            </a:r>
            <a:r>
              <a:rPr lang="en-US" altLang="zh-CN" sz="2000" b="0" dirty="0">
                <a:solidFill>
                  <a:srgbClr val="000000"/>
                </a:solidFill>
                <a:latin typeface="微软雅黑" panose="020B0503020204020204" pitchFamily="34" charset="-122"/>
                <a:ea typeface="微软雅黑" panose="020B0503020204020204" pitchFamily="34" charset="-122"/>
              </a:rPr>
              <a:t> </a:t>
            </a:r>
            <a:r>
              <a:rPr lang="zh-CN" altLang="en-US" sz="2000" b="0" dirty="0">
                <a:solidFill>
                  <a:srgbClr val="000000"/>
                </a:solidFill>
                <a:latin typeface="微软雅黑" panose="020B0503020204020204" pitchFamily="34" charset="-122"/>
                <a:ea typeface="微软雅黑" panose="020B0503020204020204" pitchFamily="34" charset="-122"/>
              </a:rPr>
              <a:t>的取值规则：按照变量顺序将最大项中的</a:t>
            </a:r>
            <a:r>
              <a:rPr lang="zh-CN" altLang="en-US" sz="2000" b="0" dirty="0">
                <a:solidFill>
                  <a:srgbClr val="FC0128"/>
                </a:solidFill>
                <a:latin typeface="微软雅黑" panose="020B0503020204020204" pitchFamily="34" charset="-122"/>
                <a:ea typeface="微软雅黑" panose="020B0503020204020204" pitchFamily="34" charset="-122"/>
              </a:rPr>
              <a:t>原变量用</a:t>
            </a:r>
            <a:r>
              <a:rPr kumimoji="1" lang="en-US" altLang="zh-CN" sz="2000" b="0" dirty="0">
                <a:solidFill>
                  <a:srgbClr val="FC0128"/>
                </a:solidFill>
                <a:latin typeface="微软雅黑" panose="020B0503020204020204" pitchFamily="34" charset="-122"/>
                <a:ea typeface="微软雅黑" panose="020B0503020204020204" pitchFamily="34" charset="-122"/>
              </a:rPr>
              <a:t>0</a:t>
            </a:r>
            <a:r>
              <a:rPr lang="zh-CN" altLang="en-US" sz="2000" b="0" dirty="0">
                <a:solidFill>
                  <a:srgbClr val="FC0128"/>
                </a:solidFill>
                <a:latin typeface="微软雅黑" panose="020B0503020204020204" pitchFamily="34" charset="-122"/>
                <a:ea typeface="微软雅黑" panose="020B0503020204020204" pitchFamily="34" charset="-122"/>
              </a:rPr>
              <a:t>表示</a:t>
            </a:r>
            <a:r>
              <a:rPr lang="zh-CN" altLang="en-US" sz="2000" b="0" dirty="0">
                <a:solidFill>
                  <a:srgbClr val="000000"/>
                </a:solidFill>
                <a:latin typeface="微软雅黑" panose="020B0503020204020204" pitchFamily="34" charset="-122"/>
                <a:ea typeface="微软雅黑" panose="020B0503020204020204" pitchFamily="34" charset="-122"/>
              </a:rPr>
              <a:t>、</a:t>
            </a:r>
            <a:r>
              <a:rPr lang="zh-CN" altLang="en-US" sz="2000" b="0" dirty="0">
                <a:solidFill>
                  <a:srgbClr val="FC0128"/>
                </a:solidFill>
                <a:latin typeface="微软雅黑" panose="020B0503020204020204" pitchFamily="34" charset="-122"/>
                <a:ea typeface="微软雅黑" panose="020B0503020204020204" pitchFamily="34" charset="-122"/>
              </a:rPr>
              <a:t>反变量用</a:t>
            </a:r>
            <a:r>
              <a:rPr kumimoji="1" lang="en-US" altLang="zh-CN" sz="2000" b="0" dirty="0">
                <a:solidFill>
                  <a:srgbClr val="FC0128"/>
                </a:solidFill>
                <a:latin typeface="微软雅黑" panose="020B0503020204020204" pitchFamily="34" charset="-122"/>
                <a:ea typeface="微软雅黑" panose="020B0503020204020204" pitchFamily="34" charset="-122"/>
              </a:rPr>
              <a:t>1</a:t>
            </a:r>
            <a:r>
              <a:rPr lang="zh-CN" altLang="en-US" sz="2000" b="0" dirty="0">
                <a:solidFill>
                  <a:srgbClr val="FC0128"/>
                </a:solidFill>
                <a:latin typeface="微软雅黑" panose="020B0503020204020204" pitchFamily="34" charset="-122"/>
                <a:ea typeface="微软雅黑" panose="020B0503020204020204" pitchFamily="34" charset="-122"/>
              </a:rPr>
              <a:t>表示</a:t>
            </a:r>
            <a:r>
              <a:rPr lang="zh-CN" altLang="en-US" sz="2000" b="0" dirty="0">
                <a:solidFill>
                  <a:srgbClr val="000000"/>
                </a:solidFill>
                <a:latin typeface="微软雅黑" panose="020B0503020204020204" pitchFamily="34" charset="-122"/>
                <a:ea typeface="微软雅黑" panose="020B0503020204020204" pitchFamily="34" charset="-122"/>
              </a:rPr>
              <a:t>，得到一个二进制数，与其对应的十进制数即该最大项的编号</a:t>
            </a:r>
            <a:r>
              <a:rPr lang="en-US" altLang="zh-CN" sz="2000" b="0" dirty="0" err="1">
                <a:solidFill>
                  <a:srgbClr val="000000"/>
                </a:solidFill>
                <a:latin typeface="微软雅黑" panose="020B0503020204020204" pitchFamily="34" charset="-122"/>
                <a:ea typeface="微软雅黑" panose="020B0503020204020204" pitchFamily="34" charset="-122"/>
              </a:rPr>
              <a:t>i</a:t>
            </a:r>
            <a:r>
              <a:rPr lang="zh-CN" altLang="en-US" sz="2000" b="0" dirty="0">
                <a:solidFill>
                  <a:srgbClr val="000000"/>
                </a:solidFill>
                <a:latin typeface="微软雅黑" panose="020B0503020204020204" pitchFamily="34" charset="-122"/>
                <a:ea typeface="微软雅黑" panose="020B0503020204020204" pitchFamily="34" charset="-122"/>
              </a:rPr>
              <a:t>。</a:t>
            </a:r>
            <a:endParaRPr lang="zh-CN" altLang="en-US" sz="20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37274">
                                            <p:txEl>
                                              <p:pRg st="0" end="0"/>
                                            </p:txEl>
                                          </p:spTgt>
                                        </p:tgtEl>
                                        <p:attrNameLst>
                                          <p:attrName>style.visibility</p:attrName>
                                        </p:attrNameLst>
                                      </p:cBhvr>
                                      <p:to>
                                        <p:strVal val="visible"/>
                                      </p:to>
                                    </p:set>
                                    <p:anim calcmode="lin" valueType="num">
                                      <p:cBhvr additive="base">
                                        <p:cTn id="7" dur="500" fill="hold"/>
                                        <p:tgtEl>
                                          <p:spTgt spid="1372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7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37274">
                                            <p:txEl>
                                              <p:pRg st="1" end="1"/>
                                            </p:txEl>
                                          </p:spTgt>
                                        </p:tgtEl>
                                        <p:attrNameLst>
                                          <p:attrName>style.visibility</p:attrName>
                                        </p:attrNameLst>
                                      </p:cBhvr>
                                      <p:to>
                                        <p:strVal val="visible"/>
                                      </p:to>
                                    </p:set>
                                    <p:anim calcmode="lin" valueType="num">
                                      <p:cBhvr additive="base">
                                        <p:cTn id="11" dur="500" fill="hold"/>
                                        <p:tgtEl>
                                          <p:spTgt spid="13727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727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37274">
                                            <p:txEl>
                                              <p:pRg st="2" end="2"/>
                                            </p:txEl>
                                          </p:spTgt>
                                        </p:tgtEl>
                                        <p:attrNameLst>
                                          <p:attrName>style.visibility</p:attrName>
                                        </p:attrNameLst>
                                      </p:cBhvr>
                                      <p:to>
                                        <p:strVal val="visible"/>
                                      </p:to>
                                    </p:set>
                                    <p:anim calcmode="lin" valueType="num">
                                      <p:cBhvr additive="base">
                                        <p:cTn id="17" dur="500" fill="hold"/>
                                        <p:tgtEl>
                                          <p:spTgt spid="13727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727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37274">
                                            <p:txEl>
                                              <p:pRg st="3" end="3"/>
                                            </p:txEl>
                                          </p:spTgt>
                                        </p:tgtEl>
                                        <p:attrNameLst>
                                          <p:attrName>style.visibility</p:attrName>
                                        </p:attrNameLst>
                                      </p:cBhvr>
                                      <p:to>
                                        <p:strVal val="visible"/>
                                      </p:to>
                                    </p:set>
                                    <p:anim calcmode="lin" valueType="num">
                                      <p:cBhvr additive="base">
                                        <p:cTn id="23" dur="500" fill="hold"/>
                                        <p:tgtEl>
                                          <p:spTgt spid="13727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727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37335"/>
                                        </p:tgtEl>
                                        <p:attrNameLst>
                                          <p:attrName>style.visibility</p:attrName>
                                        </p:attrNameLst>
                                      </p:cBhvr>
                                      <p:to>
                                        <p:strVal val="visible"/>
                                      </p:to>
                                    </p:set>
                                    <p:anim calcmode="lin" valueType="num">
                                      <p:cBhvr additive="base">
                                        <p:cTn id="27" dur="500" fill="hold"/>
                                        <p:tgtEl>
                                          <p:spTgt spid="137335"/>
                                        </p:tgtEl>
                                        <p:attrNameLst>
                                          <p:attrName>ppt_x</p:attrName>
                                        </p:attrNameLst>
                                      </p:cBhvr>
                                      <p:tavLst>
                                        <p:tav tm="0">
                                          <p:val>
                                            <p:strVal val="0-#ppt_w/2"/>
                                          </p:val>
                                        </p:tav>
                                        <p:tav tm="100000">
                                          <p:val>
                                            <p:strVal val="#ppt_x"/>
                                          </p:val>
                                        </p:tav>
                                      </p:tavLst>
                                    </p:anim>
                                    <p:anim calcmode="lin" valueType="num">
                                      <p:cBhvr additive="base">
                                        <p:cTn id="28" dur="500" fill="hold"/>
                                        <p:tgtEl>
                                          <p:spTgt spid="13733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7" name="Rectangle 2"/>
          <p:cNvSpPr>
            <a:spLocks noGrp="1" noChangeArrowheads="1"/>
          </p:cNvSpPr>
          <p:nvPr>
            <p:ph type="title"/>
          </p:nvPr>
        </p:nvSpPr>
        <p:spPr>
          <a:xfrm>
            <a:off x="612000" y="252000"/>
            <a:ext cx="6858000" cy="372603"/>
          </a:xfrm>
        </p:spPr>
        <p:txBody>
          <a:bodyPr/>
          <a:lstStyle/>
          <a:p>
            <a:r>
              <a:rPr lang="zh-CN" altLang="en-US" i="0" dirty="0">
                <a:solidFill>
                  <a:schemeClr val="accent1"/>
                </a:solidFill>
                <a:latin typeface="+mj-ea"/>
              </a:rPr>
              <a:t>最大项编号</a:t>
            </a:r>
            <a:endParaRPr lang="zh-CN" altLang="en-US" i="0" dirty="0">
              <a:solidFill>
                <a:schemeClr val="accent1"/>
              </a:solidFill>
              <a:latin typeface="+mj-ea"/>
            </a:endParaRPr>
          </a:p>
        </p:txBody>
      </p:sp>
      <mc:AlternateContent xmlns:mc="http://schemas.openxmlformats.org/markup-compatibility/2006" xmlns:a14="http://schemas.microsoft.com/office/drawing/2010/main">
        <mc:Choice Requires="a14">
          <p:graphicFrame>
            <p:nvGraphicFramePr>
              <p:cNvPr id="149665" name="Group 161"/>
              <p:cNvGraphicFramePr>
                <a:graphicFrameLocks noGrp="1"/>
              </p:cNvGraphicFramePr>
              <p:nvPr>
                <p:ph idx="4294967295"/>
              </p:nvPr>
            </p:nvGraphicFramePr>
            <p:xfrm>
              <a:off x="2567608" y="1170904"/>
              <a:ext cx="6877050" cy="4778377"/>
            </p:xfrm>
            <a:graphic>
              <a:graphicData uri="http://schemas.openxmlformats.org/drawingml/2006/table">
                <a:tbl>
                  <a:tblPr/>
                  <a:tblGrid>
                    <a:gridCol w="2398712"/>
                    <a:gridCol w="2281238"/>
                    <a:gridCol w="2197100"/>
                  </a:tblGrid>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最大项</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取值</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编号表示</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e>
                                </m:acc>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defRPr/>
                          </a:pPr>
                          <a14:m>
                            <m:oMathPara xmlns:m="http://schemas.openxmlformats.org/officeDocument/2006/math">
                              <m:oMathParaPr>
                                <m:jc m:val="centerGroup"/>
                              </m:oMathParaPr>
                              <m:oMath xmlns:m="http://schemas.openxmlformats.org/officeDocument/2006/math">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defRPr/>
                          </a:pPr>
                          <a14:m>
                            <m:oMathPara xmlns:m="http://schemas.openxmlformats.org/officeDocument/2006/math">
                              <m:oMathParaPr>
                                <m:jc m:val="centerGroup"/>
                              </m:oMathParaPr>
                              <m:oMath xmlns:m="http://schemas.openxmlformats.org/officeDocument/2006/math">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e>
                                </m:acc>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e>
                                </m:acc>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011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e>
                                </m:acc>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010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813">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acc>
                                  <m:accPr>
                                    <m:chr m:val="̅"/>
                                    <m:ctrlP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ctrlPr>
                                  </m:accPr>
                                  <m:e>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e>
                                </m:acc>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001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𝐴</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𝐵</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𝐶</m:t>
                                </m:r>
                              </m:oMath>
                            </m:oMathPara>
                          </a14:m>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000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Choice>
        <mc:Fallback xmlns="">
          <p:graphicFrame>
            <p:nvGraphicFramePr>
              <p:cNvPr id="149665" name="Group 161"/>
              <p:cNvGraphicFramePr>
                <a:graphicFrameLocks noGrp="1"/>
              </p:cNvGraphicFramePr>
              <p:nvPr>
                <p:ph idx="4294967295"/>
              </p:nvPr>
            </p:nvGraphicFramePr>
            <p:xfrm>
              <a:off x="2567608" y="1170904"/>
              <a:ext cx="6877050" cy="4778377"/>
            </p:xfrm>
            <a:graphic>
              <a:graphicData uri="http://schemas.openxmlformats.org/drawingml/2006/table">
                <a:tbl>
                  <a:tblPr/>
                  <a:tblGrid>
                    <a:gridCol w="2398712"/>
                    <a:gridCol w="2281238"/>
                    <a:gridCol w="2197100"/>
                  </a:tblGrid>
                  <a:tr h="530225">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最大项</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取值</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编号表示</a:t>
                          </a:r>
                          <a:endPar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2130">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7</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6</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495">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5</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4</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2130">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011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3</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010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2</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1495">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001</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1</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endParaRPr lang="zh-CN"/>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000</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Tx/>
                            <a:buFont typeface="Wingdings" panose="05000000000000000000" pitchFamily="2" charset="2"/>
                            <a:buNone/>
                          </a:pPr>
                          <a:r>
                            <a:rPr kumimoji="0" lang="en-US" altLang="zh-CN" sz="24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0</a:t>
                          </a:r>
                          <a:endParaRPr kumimoji="0" lang="en-US" altLang="zh-CN" sz="24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Fallback>
      </mc:AlternateContent>
      <p:grpSp>
        <p:nvGrpSpPr>
          <p:cNvPr id="4" name="Group 162"/>
          <p:cNvGrpSpPr/>
          <p:nvPr/>
        </p:nvGrpSpPr>
        <p:grpSpPr bwMode="auto">
          <a:xfrm>
            <a:off x="186571" y="6092967"/>
            <a:ext cx="11737303" cy="765039"/>
            <a:chOff x="439" y="3698"/>
            <a:chExt cx="4586" cy="641"/>
          </a:xfrm>
        </p:grpSpPr>
        <p:sp>
          <p:nvSpPr>
            <p:cNvPr id="5" name="Rectangle 157"/>
            <p:cNvSpPr>
              <a:spLocks noChangeArrowheads="1"/>
            </p:cNvSpPr>
            <p:nvPr/>
          </p:nvSpPr>
          <p:spPr bwMode="auto">
            <a:xfrm>
              <a:off x="439" y="3706"/>
              <a:ext cx="4586" cy="633"/>
            </a:xfrm>
            <a:prstGeom prst="rect">
              <a:avLst/>
            </a:prstGeom>
            <a:solidFill>
              <a:srgbClr val="FFFFCC"/>
            </a:solidFill>
            <a:ln w="9525">
              <a:noFill/>
              <a:miter lim="800000"/>
            </a:ln>
            <a:effectLst>
              <a:prstShdw prst="shdw13" dist="53882" dir="13500000">
                <a:schemeClr val="bg2">
                  <a:alpha val="50000"/>
                </a:schemeClr>
              </a:prstShdw>
            </a:effectLst>
          </p:spPr>
          <p:txBody>
            <a:bodyPr/>
            <a:lstStyle/>
            <a:p>
              <a:pPr marL="281305" eaLnBrk="1" hangingPunct="1">
                <a:lnSpc>
                  <a:spcPct val="100000"/>
                </a:lnSpc>
                <a:spcBef>
                  <a:spcPct val="0"/>
                </a:spcBef>
                <a:buClr>
                  <a:srgbClr val="063DE8"/>
                </a:buClr>
                <a:buSzPts val="2400"/>
                <a:buFontTx/>
                <a:buNone/>
              </a:pPr>
              <a:r>
                <a:rPr lang="zh-CN" altLang="en-US" sz="2400" dirty="0">
                  <a:solidFill>
                    <a:srgbClr val="000000"/>
                  </a:solidFill>
                  <a:latin typeface="楷体_GB2312" pitchFamily="49" charset="-122"/>
                  <a:ea typeface="楷体_GB2312" pitchFamily="49" charset="-122"/>
                </a:rPr>
                <a:t>最小项与最大项的关系：下标</a:t>
              </a:r>
              <a:r>
                <a:rPr lang="en-US" altLang="zh-CN" sz="2400" dirty="0" err="1">
                  <a:solidFill>
                    <a:srgbClr val="000000"/>
                  </a:solidFill>
                  <a:latin typeface="楷体_GB2312" pitchFamily="49" charset="-122"/>
                  <a:ea typeface="楷体_GB2312" pitchFamily="49" charset="-122"/>
                </a:rPr>
                <a:t>i</a:t>
              </a:r>
              <a:r>
                <a:rPr lang="zh-CN" altLang="en-US" sz="2400" dirty="0">
                  <a:solidFill>
                    <a:srgbClr val="000000"/>
                  </a:solidFill>
                  <a:latin typeface="楷体_GB2312" pitchFamily="49" charset="-122"/>
                  <a:ea typeface="楷体_GB2312" pitchFamily="49" charset="-122"/>
                </a:rPr>
                <a:t>相同的最小项与最大项互补，即</a:t>
              </a:r>
              <a:endParaRPr lang="zh-CN" altLang="en-US" sz="2400" dirty="0">
                <a:solidFill>
                  <a:srgbClr val="000000"/>
                </a:solidFill>
                <a:latin typeface="楷体_GB2312" pitchFamily="49" charset="-122"/>
                <a:ea typeface="楷体_GB2312" pitchFamily="49" charset="-122"/>
              </a:endParaRPr>
            </a:p>
          </p:txBody>
        </p:sp>
        <p:graphicFrame>
          <p:nvGraphicFramePr>
            <p:cNvPr id="6" name="Object 158"/>
            <p:cNvGraphicFramePr>
              <a:graphicFrameLocks noChangeAspect="1"/>
            </p:cNvGraphicFramePr>
            <p:nvPr/>
          </p:nvGraphicFramePr>
          <p:xfrm>
            <a:off x="3901" y="3698"/>
            <a:ext cx="841" cy="382"/>
          </p:xfrm>
          <a:graphic>
            <a:graphicData uri="http://schemas.openxmlformats.org/presentationml/2006/ole">
              <mc:AlternateContent xmlns:mc="http://schemas.openxmlformats.org/markup-compatibility/2006">
                <mc:Choice xmlns:v="urn:schemas-microsoft-com:vml" Requires="v">
                  <p:oleObj spid="_x0000_s2" name="公式" r:id="rId2" imgW="558800" imgH="254000" progId="Equation.3">
                    <p:embed/>
                  </p:oleObj>
                </mc:Choice>
                <mc:Fallback>
                  <p:oleObj name="公式" r:id="rId2" imgW="558800" imgH="254000" progId="Equation.3">
                    <p:embed/>
                    <p:pic>
                      <p:nvPicPr>
                        <p:cNvPr id="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 y="3698"/>
                          <a:ext cx="841" cy="3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latin typeface="+mj-ea"/>
              </a:rPr>
              <a:t>最大项的性质</a:t>
            </a:r>
            <a:endParaRPr lang="zh-CN" altLang="en-US" i="0" dirty="0">
              <a:solidFill>
                <a:schemeClr val="accent1"/>
              </a:solidFill>
              <a:latin typeface="+mj-ea"/>
            </a:endParaRPr>
          </a:p>
        </p:txBody>
      </p:sp>
      <p:sp>
        <p:nvSpPr>
          <p:cNvPr id="26629" name="Text Box 3"/>
          <p:cNvSpPr txBox="1">
            <a:spLocks noChangeArrowheads="1"/>
          </p:cNvSpPr>
          <p:nvPr/>
        </p:nvSpPr>
        <p:spPr bwMode="auto">
          <a:xfrm>
            <a:off x="612000" y="900000"/>
            <a:ext cx="10884600" cy="4573560"/>
          </a:xfrm>
          <a:prstGeom prst="rect">
            <a:avLst/>
          </a:prstGeom>
          <a:noFill/>
          <a:ln w="9525">
            <a:noFill/>
            <a:miter lim="800000"/>
          </a:ln>
        </p:spPr>
        <p:txBody>
          <a:bodyPr wrap="square">
            <a:spAutoFit/>
          </a:bodyPr>
          <a:lstStyle/>
          <a:p>
            <a:pPr marL="625475" lvl="1" indent="-351155" eaLnBrk="1" hangingPunct="1">
              <a:lnSpc>
                <a:spcPct val="130000"/>
              </a:lnSpc>
              <a:spcBef>
                <a:spcPts val="0"/>
              </a:spcBef>
              <a:buClr>
                <a:srgbClr val="063DE8"/>
              </a:buClr>
              <a:buSzTx/>
            </a:pPr>
            <a:r>
              <a:rPr kumimoji="1" lang="zh-CN" altLang="en-US" sz="2400" dirty="0">
                <a:solidFill>
                  <a:srgbClr val="000000"/>
                </a:solidFill>
                <a:latin typeface="微软雅黑" panose="020B0503020204020204" pitchFamily="34" charset="-122"/>
                <a:ea typeface="微软雅黑" panose="020B0503020204020204" pitchFamily="34" charset="-122"/>
              </a:rPr>
              <a:t>相邻性</a:t>
            </a:r>
            <a:endParaRPr kumimoji="1" lang="en-US" altLang="zh-CN" sz="2400" dirty="0">
              <a:solidFill>
                <a:srgbClr val="000000"/>
              </a:solidFill>
              <a:latin typeface="微软雅黑" panose="020B0503020204020204" pitchFamily="34" charset="-122"/>
              <a:ea typeface="微软雅黑" panose="020B0503020204020204" pitchFamily="34" charset="-122"/>
            </a:endParaRPr>
          </a:p>
          <a:p>
            <a:pPr marL="1082675" lvl="2" indent="-351155" eaLnBrk="1" hangingPunct="1">
              <a:lnSpc>
                <a:spcPct val="130000"/>
              </a:lnSpc>
              <a:spcBef>
                <a:spcPts val="0"/>
              </a:spcBef>
              <a:buClr>
                <a:srgbClr val="063DE8"/>
              </a:buClr>
              <a:buSzTx/>
            </a:pPr>
            <a:r>
              <a:rPr kumimoji="1" lang="zh-CN" altLang="en-US" sz="2200" b="0" dirty="0">
                <a:solidFill>
                  <a:srgbClr val="000000"/>
                </a:solidFill>
                <a:latin typeface="微软雅黑" panose="020B0503020204020204" pitchFamily="34" charset="-122"/>
                <a:ea typeface="微软雅黑" panose="020B0503020204020204" pitchFamily="34" charset="-122"/>
              </a:rPr>
              <a:t>若</a:t>
            </a:r>
            <a:r>
              <a:rPr kumimoji="1" lang="en-US" altLang="zh-CN" sz="2200" b="0" dirty="0">
                <a:solidFill>
                  <a:srgbClr val="000000"/>
                </a:solidFill>
                <a:latin typeface="微软雅黑" panose="020B0503020204020204" pitchFamily="34" charset="-122"/>
                <a:ea typeface="微软雅黑" panose="020B0503020204020204" pitchFamily="34" charset="-122"/>
              </a:rPr>
              <a:t>2</a:t>
            </a:r>
            <a:r>
              <a:rPr kumimoji="1" lang="zh-CN" altLang="en-US" sz="2200" b="0" dirty="0">
                <a:solidFill>
                  <a:srgbClr val="000000"/>
                </a:solidFill>
                <a:latin typeface="微软雅黑" panose="020B0503020204020204" pitchFamily="34" charset="-122"/>
                <a:ea typeface="微软雅黑" panose="020B0503020204020204" pitchFamily="34" charset="-122"/>
              </a:rPr>
              <a:t>个最大项中只有</a:t>
            </a:r>
            <a:r>
              <a:rPr kumimoji="1" lang="en-US" altLang="zh-CN" sz="2200" b="0" dirty="0">
                <a:solidFill>
                  <a:srgbClr val="000000"/>
                </a:solidFill>
                <a:latin typeface="微软雅黑" panose="020B0503020204020204" pitchFamily="34" charset="-122"/>
                <a:ea typeface="微软雅黑" panose="020B0503020204020204" pitchFamily="34" charset="-122"/>
              </a:rPr>
              <a:t>1</a:t>
            </a:r>
            <a:r>
              <a:rPr kumimoji="1" lang="zh-CN" altLang="en-US" sz="2200" b="0" dirty="0">
                <a:solidFill>
                  <a:srgbClr val="000000"/>
                </a:solidFill>
                <a:latin typeface="微软雅黑" panose="020B0503020204020204" pitchFamily="34" charset="-122"/>
                <a:ea typeface="微软雅黑" panose="020B0503020204020204" pitchFamily="34" charset="-122"/>
              </a:rPr>
              <a:t>个变量分别以原变量和反变量的形式出现，其余的变量分别相同，则称这</a:t>
            </a:r>
            <a:r>
              <a:rPr kumimoji="1" lang="en-US" altLang="zh-CN" sz="2200" b="0" dirty="0">
                <a:solidFill>
                  <a:srgbClr val="000000"/>
                </a:solidFill>
                <a:latin typeface="微软雅黑" panose="020B0503020204020204" pitchFamily="34" charset="-122"/>
                <a:ea typeface="微软雅黑" panose="020B0503020204020204" pitchFamily="34" charset="-122"/>
              </a:rPr>
              <a:t>2</a:t>
            </a:r>
            <a:r>
              <a:rPr kumimoji="1" lang="zh-CN" altLang="en-US" sz="2200" b="0" dirty="0">
                <a:solidFill>
                  <a:srgbClr val="000000"/>
                </a:solidFill>
                <a:latin typeface="微软雅黑" panose="020B0503020204020204" pitchFamily="34" charset="-122"/>
                <a:ea typeface="微软雅黑" panose="020B0503020204020204" pitchFamily="34" charset="-122"/>
              </a:rPr>
              <a:t>个变量具有</a:t>
            </a:r>
            <a:r>
              <a:rPr kumimoji="1" lang="zh-CN" altLang="en-US" sz="2200" b="0" dirty="0">
                <a:solidFill>
                  <a:srgbClr val="FC0128"/>
                </a:solidFill>
                <a:latin typeface="微软雅黑" panose="020B0503020204020204" pitchFamily="34" charset="-122"/>
                <a:ea typeface="微软雅黑" panose="020B0503020204020204" pitchFamily="34" charset="-122"/>
              </a:rPr>
              <a:t>相邻性。</a:t>
            </a:r>
            <a:endParaRPr kumimoji="1" lang="en-US" altLang="zh-CN" sz="2200" b="0" dirty="0">
              <a:solidFill>
                <a:srgbClr val="FC0128"/>
              </a:solidFill>
              <a:latin typeface="微软雅黑" panose="020B0503020204020204" pitchFamily="34" charset="-122"/>
              <a:ea typeface="微软雅黑" panose="020B0503020204020204" pitchFamily="34" charset="-122"/>
            </a:endParaRPr>
          </a:p>
          <a:p>
            <a:pPr marL="625475" lvl="1" indent="-351155" eaLnBrk="1" hangingPunct="1">
              <a:lnSpc>
                <a:spcPct val="130000"/>
              </a:lnSpc>
              <a:spcBef>
                <a:spcPts val="0"/>
              </a:spcBef>
              <a:buClr>
                <a:srgbClr val="063DE8"/>
              </a:buClr>
              <a:buSzTx/>
            </a:pPr>
            <a:r>
              <a:rPr kumimoji="1" lang="zh-CN" altLang="en-US" sz="2400" dirty="0">
                <a:solidFill>
                  <a:srgbClr val="000000"/>
                </a:solidFill>
                <a:latin typeface="微软雅黑" panose="020B0503020204020204" pitchFamily="34" charset="-122"/>
                <a:ea typeface="微软雅黑" panose="020B0503020204020204" pitchFamily="34" charset="-122"/>
              </a:rPr>
              <a:t>最大项的</a:t>
            </a:r>
            <a:r>
              <a:rPr kumimoji="1" lang="zh-CN" altLang="en-US" sz="2400" dirty="0">
                <a:solidFill>
                  <a:srgbClr val="D42A7F"/>
                </a:solidFill>
                <a:latin typeface="微软雅黑" panose="020B0503020204020204" pitchFamily="34" charset="-122"/>
                <a:ea typeface="微软雅黑" panose="020B0503020204020204" pitchFamily="34" charset="-122"/>
              </a:rPr>
              <a:t>性质</a:t>
            </a:r>
            <a:endParaRPr kumimoji="1" lang="zh-CN" altLang="en-US" sz="2400" dirty="0">
              <a:solidFill>
                <a:srgbClr val="D42A7F"/>
              </a:solidFill>
              <a:latin typeface="微软雅黑" panose="020B0503020204020204" pitchFamily="34" charset="-122"/>
              <a:ea typeface="微软雅黑" panose="020B0503020204020204" pitchFamily="34" charset="-122"/>
            </a:endParaRPr>
          </a:p>
          <a:p>
            <a:pPr marL="1188720" lvl="2" indent="-457200" eaLnBrk="1" hangingPunct="1">
              <a:lnSpc>
                <a:spcPct val="130000"/>
              </a:lnSpc>
              <a:spcBef>
                <a:spcPts val="0"/>
              </a:spcBef>
              <a:buClr>
                <a:srgbClr val="FF0000"/>
              </a:buClr>
              <a:buSzTx/>
              <a:buFont typeface="+mj-ea"/>
              <a:buAutoNum type="circleNumDbPlain"/>
            </a:pPr>
            <a:r>
              <a:rPr kumimoji="1" lang="zh-CN" altLang="en-US" sz="2200" b="0" dirty="0">
                <a:solidFill>
                  <a:srgbClr val="000000"/>
                </a:solidFill>
                <a:latin typeface="微软雅黑" panose="020B0503020204020204" pitchFamily="34" charset="-122"/>
                <a:ea typeface="微软雅黑" panose="020B0503020204020204" pitchFamily="34" charset="-122"/>
              </a:rPr>
              <a:t>对于任何一个最大项，只有对应的一组变量取值，使其值为</a:t>
            </a:r>
            <a:r>
              <a:rPr kumimoji="1" lang="en-US" altLang="zh-CN" sz="2200" b="0" dirty="0">
                <a:solidFill>
                  <a:srgbClr val="D42A7F"/>
                </a:solidFill>
                <a:latin typeface="微软雅黑" panose="020B0503020204020204" pitchFamily="34" charset="-122"/>
                <a:ea typeface="微软雅黑" panose="020B0503020204020204" pitchFamily="34" charset="-122"/>
              </a:rPr>
              <a:t>0</a:t>
            </a:r>
            <a:r>
              <a:rPr kumimoji="1" lang="zh-CN" altLang="en-US" sz="2200" b="0" dirty="0">
                <a:solidFill>
                  <a:srgbClr val="000000"/>
                </a:solidFill>
                <a:latin typeface="微软雅黑" panose="020B0503020204020204" pitchFamily="34" charset="-122"/>
                <a:ea typeface="微软雅黑" panose="020B0503020204020204" pitchFamily="34" charset="-122"/>
              </a:rPr>
              <a:t>，其余情况下均为</a:t>
            </a:r>
            <a:r>
              <a:rPr kumimoji="1" lang="en-US" altLang="zh-CN" sz="2200" b="0" dirty="0">
                <a:solidFill>
                  <a:srgbClr val="000000"/>
                </a:solidFill>
                <a:latin typeface="微软雅黑" panose="020B0503020204020204" pitchFamily="34" charset="-122"/>
                <a:ea typeface="微软雅黑" panose="020B0503020204020204" pitchFamily="34" charset="-122"/>
              </a:rPr>
              <a:t>1</a:t>
            </a:r>
            <a:r>
              <a:rPr kumimoji="1" lang="zh-CN" altLang="en-US" sz="2200" b="0" dirty="0">
                <a:solidFill>
                  <a:srgbClr val="000000"/>
                </a:solidFill>
                <a:latin typeface="微软雅黑" panose="020B0503020204020204" pitchFamily="34" charset="-122"/>
                <a:ea typeface="微软雅黑" panose="020B0503020204020204" pitchFamily="34" charset="-122"/>
              </a:rPr>
              <a:t>；</a:t>
            </a:r>
            <a:endParaRPr kumimoji="1" lang="zh-CN" altLang="en-US" sz="2200" b="0" dirty="0">
              <a:solidFill>
                <a:srgbClr val="000000"/>
              </a:solidFill>
              <a:latin typeface="微软雅黑" panose="020B0503020204020204" pitchFamily="34" charset="-122"/>
              <a:ea typeface="微软雅黑" panose="020B0503020204020204" pitchFamily="34" charset="-122"/>
            </a:endParaRPr>
          </a:p>
          <a:p>
            <a:pPr marL="1188720" lvl="2" indent="-457200" eaLnBrk="1" hangingPunct="1">
              <a:lnSpc>
                <a:spcPct val="130000"/>
              </a:lnSpc>
              <a:spcBef>
                <a:spcPts val="0"/>
              </a:spcBef>
              <a:buClr>
                <a:srgbClr val="FF0000"/>
              </a:buClr>
              <a:buSzTx/>
              <a:buFont typeface="+mj-ea"/>
              <a:buAutoNum type="circleNumDbPlain"/>
            </a:pPr>
            <a:r>
              <a:rPr kumimoji="1" lang="zh-CN" altLang="en-US" sz="2200" b="0" dirty="0">
                <a:solidFill>
                  <a:srgbClr val="000000"/>
                </a:solidFill>
                <a:latin typeface="微软雅黑" panose="020B0503020204020204" pitchFamily="34" charset="-122"/>
                <a:ea typeface="微软雅黑" panose="020B0503020204020204" pitchFamily="34" charset="-122"/>
              </a:rPr>
              <a:t>全体最大项之积为</a:t>
            </a:r>
            <a:r>
              <a:rPr kumimoji="1" lang="en-US" altLang="zh-CN" sz="2200" b="0" dirty="0">
                <a:solidFill>
                  <a:srgbClr val="000000"/>
                </a:solidFill>
                <a:latin typeface="微软雅黑" panose="020B0503020204020204" pitchFamily="34" charset="-122"/>
                <a:ea typeface="微软雅黑" panose="020B0503020204020204" pitchFamily="34" charset="-122"/>
              </a:rPr>
              <a:t>0 </a:t>
            </a:r>
            <a:r>
              <a:rPr kumimoji="1" lang="zh-CN" altLang="en-US" sz="2200" b="0" dirty="0">
                <a:solidFill>
                  <a:srgbClr val="000000"/>
                </a:solidFill>
                <a:latin typeface="微软雅黑" panose="020B0503020204020204" pitchFamily="34" charset="-122"/>
                <a:ea typeface="微软雅黑" panose="020B0503020204020204" pitchFamily="34" charset="-122"/>
              </a:rPr>
              <a:t>；</a:t>
            </a:r>
            <a:endParaRPr kumimoji="1" lang="zh-CN" altLang="en-US" sz="2200" b="0" dirty="0">
              <a:solidFill>
                <a:srgbClr val="000000"/>
              </a:solidFill>
              <a:latin typeface="微软雅黑" panose="020B0503020204020204" pitchFamily="34" charset="-122"/>
              <a:ea typeface="微软雅黑" panose="020B0503020204020204" pitchFamily="34" charset="-122"/>
            </a:endParaRPr>
          </a:p>
          <a:p>
            <a:pPr marL="1188720" lvl="2" indent="-457200" eaLnBrk="1" hangingPunct="1">
              <a:lnSpc>
                <a:spcPct val="130000"/>
              </a:lnSpc>
              <a:spcBef>
                <a:spcPts val="0"/>
              </a:spcBef>
              <a:buClr>
                <a:srgbClr val="FF0000"/>
              </a:buClr>
              <a:buSzTx/>
              <a:buFont typeface="+mj-ea"/>
              <a:buAutoNum type="circleNumDbPlain"/>
            </a:pPr>
            <a:r>
              <a:rPr kumimoji="1" lang="zh-CN" altLang="en-US" sz="2200" b="0" dirty="0">
                <a:solidFill>
                  <a:srgbClr val="000000"/>
                </a:solidFill>
                <a:latin typeface="微软雅黑" panose="020B0503020204020204" pitchFamily="34" charset="-122"/>
                <a:ea typeface="微软雅黑" panose="020B0503020204020204" pitchFamily="34" charset="-122"/>
              </a:rPr>
              <a:t>任意两个最大项之和为</a:t>
            </a:r>
            <a:r>
              <a:rPr kumimoji="1" lang="en-US" altLang="zh-CN" sz="2200" b="0" dirty="0">
                <a:solidFill>
                  <a:srgbClr val="000000"/>
                </a:solidFill>
                <a:latin typeface="微软雅黑" panose="020B0503020204020204" pitchFamily="34" charset="-122"/>
                <a:ea typeface="微软雅黑" panose="020B0503020204020204" pitchFamily="34" charset="-122"/>
              </a:rPr>
              <a:t>1</a:t>
            </a:r>
            <a:r>
              <a:rPr kumimoji="1" lang="zh-CN" altLang="en-US" sz="2200" b="0" dirty="0">
                <a:solidFill>
                  <a:srgbClr val="000000"/>
                </a:solidFill>
                <a:latin typeface="微软雅黑" panose="020B0503020204020204" pitchFamily="34" charset="-122"/>
                <a:ea typeface="微软雅黑" panose="020B0503020204020204" pitchFamily="34" charset="-122"/>
              </a:rPr>
              <a:t>。</a:t>
            </a:r>
            <a:endParaRPr kumimoji="1" lang="zh-CN" altLang="en-US" sz="2200" b="0" dirty="0">
              <a:solidFill>
                <a:srgbClr val="000000"/>
              </a:solidFill>
              <a:latin typeface="微软雅黑" panose="020B0503020204020204" pitchFamily="34" charset="-122"/>
              <a:ea typeface="微软雅黑" panose="020B0503020204020204" pitchFamily="34" charset="-122"/>
            </a:endParaRPr>
          </a:p>
          <a:p>
            <a:pPr marL="1188720" lvl="2" indent="-457200" eaLnBrk="1" hangingPunct="1">
              <a:lnSpc>
                <a:spcPct val="130000"/>
              </a:lnSpc>
              <a:spcBef>
                <a:spcPts val="0"/>
              </a:spcBef>
              <a:buClr>
                <a:srgbClr val="FF0000"/>
              </a:buClr>
              <a:buSzTx/>
              <a:buFont typeface="+mj-ea"/>
              <a:buAutoNum type="circleNumDbPlain"/>
            </a:pPr>
            <a:r>
              <a:rPr kumimoji="1" lang="zh-CN" altLang="en-US" sz="2200" b="0" dirty="0">
                <a:solidFill>
                  <a:srgbClr val="000000"/>
                </a:solidFill>
                <a:latin typeface="微软雅黑" panose="020B0503020204020204" pitchFamily="34" charset="-122"/>
                <a:ea typeface="微软雅黑" panose="020B0503020204020204" pitchFamily="34" charset="-122"/>
              </a:rPr>
              <a:t>具有</a:t>
            </a:r>
            <a:r>
              <a:rPr kumimoji="1" lang="zh-CN" altLang="en-US" sz="2200" b="0" dirty="0">
                <a:solidFill>
                  <a:srgbClr val="D42A7F"/>
                </a:solidFill>
                <a:latin typeface="微软雅黑" panose="020B0503020204020204" pitchFamily="34" charset="-122"/>
                <a:ea typeface="微软雅黑" panose="020B0503020204020204" pitchFamily="34" charset="-122"/>
                <a:cs typeface="Arial" panose="020B0604020202020204" pitchFamily="34" charset="0"/>
              </a:rPr>
              <a:t>相邻性</a:t>
            </a:r>
            <a:r>
              <a:rPr kumimoji="1" lang="zh-CN" altLang="en-US" sz="2200" b="0" dirty="0">
                <a:solidFill>
                  <a:srgbClr val="000000"/>
                </a:solidFill>
                <a:latin typeface="微软雅黑" panose="020B0503020204020204" pitchFamily="34" charset="-122"/>
                <a:ea typeface="微软雅黑" panose="020B0503020204020204" pitchFamily="34" charset="-122"/>
              </a:rPr>
              <a:t>的两个最大项之</a:t>
            </a:r>
            <a:r>
              <a:rPr kumimoji="1" lang="zh-CN" altLang="en-US" sz="2200" b="0" dirty="0">
                <a:solidFill>
                  <a:srgbClr val="D42A7F"/>
                </a:solidFill>
                <a:latin typeface="微软雅黑" panose="020B0503020204020204" pitchFamily="34" charset="-122"/>
                <a:ea typeface="微软雅黑" panose="020B0503020204020204" pitchFamily="34" charset="-122"/>
                <a:cs typeface="Arial" panose="020B0604020202020204" pitchFamily="34" charset="0"/>
              </a:rPr>
              <a:t>积</a:t>
            </a:r>
            <a:r>
              <a:rPr kumimoji="1" lang="zh-CN" altLang="en-US" sz="2200" b="0" dirty="0">
                <a:solidFill>
                  <a:srgbClr val="000000"/>
                </a:solidFill>
                <a:latin typeface="微软雅黑" panose="020B0503020204020204" pitchFamily="34" charset="-122"/>
                <a:ea typeface="微软雅黑" panose="020B0503020204020204" pitchFamily="34" charset="-122"/>
              </a:rPr>
              <a:t>可以合并为一个和项，消去一个以原变量和反变量形式出现的变量，保留由没有变化的变量构成的和项。 </a:t>
            </a:r>
            <a:endParaRPr kumimoji="1" lang="zh-CN" altLang="en-US" sz="2200" b="0" dirty="0">
              <a:solidFill>
                <a:srgbClr val="000000"/>
              </a:solidFill>
              <a:latin typeface="微软雅黑" panose="020B0503020204020204" pitchFamily="34" charset="-122"/>
              <a:ea typeface="微软雅黑" panose="020B0503020204020204" pitchFamily="34" charset="-122"/>
            </a:endParaRPr>
          </a:p>
        </p:txBody>
      </p:sp>
      <p:sp>
        <p:nvSpPr>
          <p:cNvPr id="26631" name="Rectangle 7"/>
          <p:cNvSpPr>
            <a:spLocks noChangeArrowheads="1"/>
          </p:cNvSpPr>
          <p:nvPr/>
        </p:nvSpPr>
        <p:spPr bwMode="auto">
          <a:xfrm>
            <a:off x="1524001" y="-230832"/>
            <a:ext cx="184731" cy="461665"/>
          </a:xfrm>
          <a:prstGeom prst="rect">
            <a:avLst/>
          </a:prstGeom>
          <a:noFill/>
          <a:ln w="9525" algn="ctr">
            <a:noFill/>
            <a:miter lim="800000"/>
          </a:ln>
          <a:effectLst>
            <a:prstShdw prst="shdw17" dist="17961" dir="2700000">
              <a:srgbClr val="999999">
                <a:alpha val="50000"/>
              </a:srgbClr>
            </a:prstShdw>
          </a:effectLst>
        </p:spPr>
        <p:txBody>
          <a:bodyPr wrap="none" anchor="ctr">
            <a:spAutoFit/>
          </a:bodyPr>
          <a:lstStyle/>
          <a:p>
            <a:pPr eaLnBrk="1" hangingPunct="1">
              <a:lnSpc>
                <a:spcPct val="100000"/>
              </a:lnSpc>
              <a:spcBef>
                <a:spcPct val="0"/>
              </a:spcBef>
              <a:buClrTx/>
              <a:buSzTx/>
              <a:buFontTx/>
              <a:buNone/>
            </a:pPr>
            <a:endParaRPr lang="zh-CN" altLang="en-US" sz="2400">
              <a:solidFill>
                <a:srgbClr val="000000"/>
              </a:solidFill>
            </a:endParaRPr>
          </a:p>
        </p:txBody>
      </p:sp>
      <p:graphicFrame>
        <p:nvGraphicFramePr>
          <p:cNvPr id="68614" name="Object 6" descr="纸莎草纸"/>
          <p:cNvGraphicFramePr>
            <a:graphicFrameLocks noChangeAspect="1"/>
          </p:cNvGraphicFramePr>
          <p:nvPr/>
        </p:nvGraphicFramePr>
        <p:xfrm>
          <a:off x="1829962" y="5473560"/>
          <a:ext cx="8448675" cy="400050"/>
        </p:xfrm>
        <a:graphic>
          <a:graphicData uri="http://schemas.openxmlformats.org/presentationml/2006/ole">
            <mc:AlternateContent xmlns:mc="http://schemas.openxmlformats.org/markup-compatibility/2006">
              <mc:Choice xmlns:v="urn:schemas-microsoft-com:vml" Requires="v">
                <p:oleObj spid="_x0000_s2" name="公式" r:id="rId1" imgW="120700800" imgH="5791200" progId="Equation.3">
                  <p:embed/>
                </p:oleObj>
              </mc:Choice>
              <mc:Fallback>
                <p:oleObj name="公式" r:id="rId1" imgW="120700800" imgH="5791200" progId="Equation.3">
                  <p:embed/>
                  <p:pic>
                    <p:nvPicPr>
                      <p:cNvPr id="0" name="图片 1"/>
                      <p:cNvPicPr>
                        <a:picLocks noChangeAspect="1" noChangeArrowheads="1"/>
                      </p:cNvPicPr>
                      <p:nvPr/>
                    </p:nvPicPr>
                    <p:blipFill>
                      <a:blip r:embed="rId2"/>
                      <a:srcRect/>
                      <a:stretch>
                        <a:fillRect/>
                      </a:stretch>
                    </p:blipFill>
                    <p:spPr bwMode="auto">
                      <a:xfrm>
                        <a:off x="1829962" y="5473560"/>
                        <a:ext cx="8448675" cy="400050"/>
                      </a:xfrm>
                      <a:prstGeom prst="rect">
                        <a:avLst/>
                      </a:prstGeom>
                      <a:solidFill>
                        <a:schemeClr val="bg1"/>
                      </a:solidFill>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8614"/>
                                        </p:tgtEl>
                                        <p:attrNameLst>
                                          <p:attrName>style.visibility</p:attrName>
                                        </p:attrNameLst>
                                      </p:cBhvr>
                                      <p:to>
                                        <p:strVal val="visible"/>
                                      </p:to>
                                    </p:set>
                                    <p:anim calcmode="lin" valueType="num">
                                      <p:cBhvr>
                                        <p:cTn id="7" dur="500" fill="hold"/>
                                        <p:tgtEl>
                                          <p:spTgt spid="68614"/>
                                        </p:tgtEl>
                                        <p:attrNameLst>
                                          <p:attrName>ppt_w</p:attrName>
                                        </p:attrNameLst>
                                      </p:cBhvr>
                                      <p:tavLst>
                                        <p:tav tm="0">
                                          <p:val>
                                            <p:fltVal val="0"/>
                                          </p:val>
                                        </p:tav>
                                        <p:tav tm="100000">
                                          <p:val>
                                            <p:strVal val="#ppt_w"/>
                                          </p:val>
                                        </p:tav>
                                      </p:tavLst>
                                    </p:anim>
                                    <p:anim calcmode="lin" valueType="num">
                                      <p:cBhvr>
                                        <p:cTn id="8" dur="500" fill="hold"/>
                                        <p:tgtEl>
                                          <p:spTgt spid="686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2"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mj-ea"/>
              </a:rPr>
              <a:t>最大项表达式</a:t>
            </a:r>
            <a:endParaRPr lang="zh-CN" altLang="en-US" dirty="0">
              <a:solidFill>
                <a:schemeClr val="accent1"/>
              </a:solidFill>
              <a:latin typeface="+mj-ea"/>
            </a:endParaRPr>
          </a:p>
        </p:txBody>
      </p:sp>
      <p:sp>
        <p:nvSpPr>
          <p:cNvPr id="726021" name="Text Box 5"/>
          <p:cNvSpPr txBox="1">
            <a:spLocks noChangeArrowheads="1"/>
          </p:cNvSpPr>
          <p:nvPr/>
        </p:nvSpPr>
        <p:spPr bwMode="auto">
          <a:xfrm>
            <a:off x="611999" y="900000"/>
            <a:ext cx="8796361" cy="941155"/>
          </a:xfrm>
          <a:prstGeom prst="rect">
            <a:avLst/>
          </a:prstGeom>
          <a:noFill/>
          <a:ln w="9525">
            <a:noFill/>
            <a:miter lim="800000"/>
          </a:ln>
        </p:spPr>
        <p:txBody>
          <a:bodyPr wrap="square">
            <a:spAutoFit/>
          </a:bodyPr>
          <a:lstStyle/>
          <a:p>
            <a:pPr marL="342900" indent="-342900" eaLnBrk="1" hangingPunct="1">
              <a:lnSpc>
                <a:spcPct val="120000"/>
              </a:lnSpc>
              <a:spcBef>
                <a:spcPts val="0"/>
              </a:spcBef>
              <a:buClr>
                <a:srgbClr val="FF0000"/>
              </a:buClr>
              <a:buSzPct val="110000"/>
              <a:buFont typeface="Wingdings" panose="05000000000000000000" pitchFamily="2" charset="2"/>
              <a:buChar char=""/>
            </a:pPr>
            <a:r>
              <a:rPr kumimoji="1" lang="zh-CN" altLang="en-US" sz="2400" b="0" dirty="0">
                <a:solidFill>
                  <a:srgbClr val="000000"/>
                </a:solidFill>
                <a:latin typeface="微软雅黑" panose="020B0503020204020204" pitchFamily="34" charset="-122"/>
                <a:ea typeface="微软雅黑" panose="020B0503020204020204" pitchFamily="34" charset="-122"/>
              </a:rPr>
              <a:t>全部由最大项构成的或与式，也称</a:t>
            </a:r>
            <a:r>
              <a:rPr kumimoji="1" lang="zh-CN" altLang="en-US" sz="2400" b="0" dirty="0">
                <a:solidFill>
                  <a:srgbClr val="FC0128"/>
                </a:solidFill>
                <a:latin typeface="微软雅黑" panose="020B0503020204020204" pitchFamily="34" charset="-122"/>
                <a:ea typeface="微软雅黑" panose="020B0503020204020204" pitchFamily="34" charset="-122"/>
              </a:rPr>
              <a:t>标准或与式</a:t>
            </a:r>
            <a:r>
              <a:rPr kumimoji="1" lang="zh-CN" altLang="en-US" sz="2400" b="0" dirty="0">
                <a:solidFill>
                  <a:srgbClr val="000000"/>
                </a:solidFill>
                <a:latin typeface="微软雅黑" panose="020B0503020204020204" pitchFamily="34" charset="-122"/>
                <a:ea typeface="微软雅黑" panose="020B0503020204020204" pitchFamily="34" charset="-122"/>
              </a:rPr>
              <a:t>，可由最大项推导法直接从真值表中导出。</a:t>
            </a:r>
            <a:endParaRPr kumimoji="1" lang="zh-CN" altLang="en-US" sz="2400" b="0" dirty="0">
              <a:solidFill>
                <a:srgbClr val="000000"/>
              </a:solidFill>
              <a:latin typeface="微软雅黑" panose="020B0503020204020204" pitchFamily="34" charset="-122"/>
              <a:ea typeface="微软雅黑" panose="020B0503020204020204" pitchFamily="34" charset="-122"/>
            </a:endParaRPr>
          </a:p>
        </p:txBody>
      </p:sp>
      <p:graphicFrame>
        <p:nvGraphicFramePr>
          <p:cNvPr id="29700" name="Object 7"/>
          <p:cNvGraphicFramePr>
            <a:graphicFrameLocks noChangeAspect="1"/>
          </p:cNvGraphicFramePr>
          <p:nvPr/>
        </p:nvGraphicFramePr>
        <p:xfrm>
          <a:off x="1415480" y="2408660"/>
          <a:ext cx="6402551" cy="1380280"/>
        </p:xfrm>
        <a:graphic>
          <a:graphicData uri="http://schemas.openxmlformats.org/presentationml/2006/ole">
            <mc:AlternateContent xmlns:mc="http://schemas.openxmlformats.org/markup-compatibility/2006">
              <mc:Choice xmlns:v="urn:schemas-microsoft-com:vml" Requires="v">
                <p:oleObj spid="_x0000_s2" name="公式" r:id="rId1" imgW="77724000" imgH="16764000" progId="Equation.3">
                  <p:embed/>
                </p:oleObj>
              </mc:Choice>
              <mc:Fallback>
                <p:oleObj name="公式" r:id="rId1" imgW="77724000" imgH="16764000" progId="Equation.3">
                  <p:embed/>
                  <p:pic>
                    <p:nvPicPr>
                      <p:cNvPr id="0" name="图片 1"/>
                      <p:cNvPicPr>
                        <a:picLocks noChangeAspect="1" noChangeArrowheads="1"/>
                      </p:cNvPicPr>
                      <p:nvPr/>
                    </p:nvPicPr>
                    <p:blipFill>
                      <a:blip r:embed="rId2"/>
                      <a:srcRect/>
                      <a:stretch>
                        <a:fillRect/>
                      </a:stretch>
                    </p:blipFill>
                    <p:spPr bwMode="auto">
                      <a:xfrm>
                        <a:off x="1415480" y="2408660"/>
                        <a:ext cx="6402551" cy="1380280"/>
                      </a:xfrm>
                      <a:prstGeom prst="rect">
                        <a:avLst/>
                      </a:prstGeom>
                      <a:noFill/>
                    </p:spPr>
                  </p:pic>
                </p:oleObj>
              </mc:Fallback>
            </mc:AlternateContent>
          </a:graphicData>
        </a:graphic>
      </p:graphicFrame>
      <p:sp>
        <p:nvSpPr>
          <p:cNvPr id="726033" name="Rectangle 17"/>
          <p:cNvSpPr>
            <a:spLocks noChangeArrowheads="1"/>
          </p:cNvSpPr>
          <p:nvPr/>
        </p:nvSpPr>
        <p:spPr bwMode="black">
          <a:xfrm>
            <a:off x="737014" y="2004615"/>
            <a:ext cx="5291137" cy="430887"/>
          </a:xfrm>
          <a:prstGeom prst="rect">
            <a:avLst/>
          </a:prstGeom>
          <a:noFill/>
          <a:ln w="9525" algn="ctr">
            <a:noFill/>
            <a:miter lim="800000"/>
          </a:ln>
        </p:spPr>
        <p:txBody>
          <a:bodyPr>
            <a:spAutoFit/>
          </a:bodyPr>
          <a:lstStyle/>
          <a:p>
            <a:pPr algn="dist" eaLnBrk="1" hangingPunct="1">
              <a:lnSpc>
                <a:spcPct val="100000"/>
              </a:lnSpc>
              <a:spcBef>
                <a:spcPct val="50000"/>
              </a:spcBef>
              <a:buClr>
                <a:srgbClr val="FC0128"/>
              </a:buClr>
              <a:buSzPct val="110000"/>
              <a:buFontTx/>
              <a:buNone/>
            </a:pPr>
            <a:r>
              <a:rPr kumimoji="1" lang="en-US" altLang="zh-CN" sz="2200" b="0" dirty="0">
                <a:solidFill>
                  <a:srgbClr val="FF0000"/>
                </a:solidFill>
                <a:latin typeface="微软雅黑" panose="020B0503020204020204" pitchFamily="34" charset="-122"/>
                <a:ea typeface="微软雅黑" panose="020B0503020204020204" pitchFamily="34" charset="-122"/>
              </a:rPr>
              <a:t> 【</a:t>
            </a:r>
            <a:r>
              <a:rPr kumimoji="1" lang="zh-CN" altLang="en-US" sz="2200" b="0" dirty="0">
                <a:solidFill>
                  <a:srgbClr val="FF0000"/>
                </a:solidFill>
                <a:latin typeface="微软雅黑" panose="020B0503020204020204" pitchFamily="34" charset="-122"/>
                <a:ea typeface="微软雅黑" panose="020B0503020204020204" pitchFamily="34" charset="-122"/>
              </a:rPr>
              <a:t>例</a:t>
            </a:r>
            <a:r>
              <a:rPr kumimoji="1" lang="en-US" altLang="zh-CN" sz="2200" b="0" dirty="0">
                <a:solidFill>
                  <a:srgbClr val="FF0000"/>
                </a:solidFill>
                <a:latin typeface="微软雅黑" panose="020B0503020204020204" pitchFamily="34" charset="-122"/>
                <a:ea typeface="微软雅黑" panose="020B0503020204020204" pitchFamily="34" charset="-122"/>
              </a:rPr>
              <a:t>】</a:t>
            </a:r>
            <a:r>
              <a:rPr kumimoji="1" lang="zh-CN" altLang="en-US" sz="2200" b="0" dirty="0">
                <a:solidFill>
                  <a:srgbClr val="000000"/>
                </a:solidFill>
                <a:latin typeface="微软雅黑" panose="020B0503020204020204" pitchFamily="34" charset="-122"/>
                <a:ea typeface="微软雅黑" panose="020B0503020204020204" pitchFamily="34" charset="-122"/>
              </a:rPr>
              <a:t>：三人表决器设计的输出表达式</a:t>
            </a:r>
            <a:endParaRPr kumimoji="1" lang="zh-CN" altLang="en-US" sz="2200" b="0" dirty="0">
              <a:solidFill>
                <a:srgbClr val="000000"/>
              </a:solidFill>
              <a:latin typeface="微软雅黑" panose="020B0503020204020204" pitchFamily="34" charset="-122"/>
              <a:ea typeface="微软雅黑" panose="020B0503020204020204" pitchFamily="34" charset="-122"/>
            </a:endParaRPr>
          </a:p>
        </p:txBody>
      </p:sp>
      <p:sp>
        <p:nvSpPr>
          <p:cNvPr id="45" name="Rectangle 50"/>
          <p:cNvSpPr>
            <a:spLocks noChangeArrowheads="1"/>
          </p:cNvSpPr>
          <p:nvPr/>
        </p:nvSpPr>
        <p:spPr bwMode="black">
          <a:xfrm>
            <a:off x="1010365" y="4335187"/>
            <a:ext cx="7999627" cy="1384353"/>
          </a:xfrm>
          <a:prstGeom prst="rect">
            <a:avLst/>
          </a:prstGeom>
          <a:solidFill>
            <a:srgbClr val="FFFFCC"/>
          </a:solidFill>
          <a:ln w="9525" algn="ctr">
            <a:solidFill>
              <a:srgbClr val="C00000"/>
            </a:solidFill>
            <a:miter lim="800000"/>
          </a:ln>
        </p:spPr>
        <p:txBody>
          <a:bodyPr wrap="square">
            <a:spAutoFit/>
          </a:bodyPr>
          <a:lstStyle/>
          <a:p>
            <a:pPr marL="186055" indent="-186055" eaLnBrk="1" hangingPunct="1">
              <a:lnSpc>
                <a:spcPct val="120000"/>
              </a:lnSpc>
              <a:spcBef>
                <a:spcPct val="0"/>
              </a:spcBef>
              <a:buClr>
                <a:srgbClr val="FC0128"/>
              </a:buClr>
              <a:buSzPct val="110000"/>
              <a:buFont typeface="Wingdings" panose="05000000000000000000" pitchFamily="2" charset="2"/>
              <a:buChar char="v"/>
            </a:pPr>
            <a:r>
              <a:rPr kumimoji="1" lang="zh-CN" altLang="en-US" sz="2400" b="0" dirty="0">
                <a:solidFill>
                  <a:srgbClr val="063DE8"/>
                </a:solidFill>
                <a:latin typeface="微软雅黑" panose="020B0503020204020204" pitchFamily="34" charset="-122"/>
                <a:ea typeface="微软雅黑" panose="020B0503020204020204" pitchFamily="34" charset="-122"/>
              </a:rPr>
              <a:t>最大项推导法 ：</a:t>
            </a:r>
            <a:r>
              <a:rPr kumimoji="1" lang="zh-CN" altLang="en-US" sz="2400" b="0" dirty="0">
                <a:solidFill>
                  <a:srgbClr val="000000"/>
                </a:solidFill>
                <a:latin typeface="微软雅黑" panose="020B0503020204020204" pitchFamily="34" charset="-122"/>
                <a:ea typeface="微软雅黑" panose="020B0503020204020204" pitchFamily="34" charset="-122"/>
              </a:rPr>
              <a:t>把使</a:t>
            </a:r>
            <a:r>
              <a:rPr kumimoji="1" lang="zh-CN" altLang="en-US" sz="2400" b="0" dirty="0">
                <a:solidFill>
                  <a:srgbClr val="FC0128"/>
                </a:solidFill>
                <a:latin typeface="微软雅黑" panose="020B0503020204020204" pitchFamily="34" charset="-122"/>
                <a:ea typeface="微软雅黑" panose="020B0503020204020204" pitchFamily="34" charset="-122"/>
              </a:rPr>
              <a:t>输出为</a:t>
            </a:r>
            <a:r>
              <a:rPr kumimoji="1" lang="en-US" altLang="zh-CN" sz="2400" b="0" dirty="0">
                <a:solidFill>
                  <a:srgbClr val="FC0128"/>
                </a:solidFill>
                <a:latin typeface="微软雅黑" panose="020B0503020204020204" pitchFamily="34" charset="-122"/>
                <a:ea typeface="微软雅黑" panose="020B0503020204020204" pitchFamily="34" charset="-122"/>
              </a:rPr>
              <a:t>0</a:t>
            </a:r>
            <a:r>
              <a:rPr kumimoji="1" lang="zh-CN" altLang="en-US" sz="2400" b="0" dirty="0">
                <a:solidFill>
                  <a:srgbClr val="FC0128"/>
                </a:solidFill>
                <a:latin typeface="微软雅黑" panose="020B0503020204020204" pitchFamily="34" charset="-122"/>
                <a:ea typeface="微软雅黑" panose="020B0503020204020204" pitchFamily="34" charset="-122"/>
              </a:rPr>
              <a:t>的输入组合写成和项</a:t>
            </a:r>
            <a:r>
              <a:rPr kumimoji="1" lang="zh-CN" altLang="en-US" sz="2400" b="0" dirty="0">
                <a:solidFill>
                  <a:srgbClr val="000000"/>
                </a:solidFill>
                <a:latin typeface="微软雅黑" panose="020B0503020204020204" pitchFamily="34" charset="-122"/>
                <a:ea typeface="微软雅黑" panose="020B0503020204020204" pitchFamily="34" charset="-122"/>
              </a:rPr>
              <a:t>的形式，其中取值为</a:t>
            </a:r>
            <a:r>
              <a:rPr kumimoji="1" lang="en-US" altLang="zh-CN" sz="2400" b="0" dirty="0">
                <a:solidFill>
                  <a:srgbClr val="FF0000"/>
                </a:solidFill>
                <a:latin typeface="微软雅黑" panose="020B0503020204020204" pitchFamily="34" charset="-122"/>
                <a:ea typeface="微软雅黑" panose="020B0503020204020204" pitchFamily="34" charset="-122"/>
              </a:rPr>
              <a:t>0</a:t>
            </a:r>
            <a:r>
              <a:rPr kumimoji="1" lang="zh-CN" altLang="en-US" sz="2400" b="0" dirty="0">
                <a:solidFill>
                  <a:srgbClr val="FF0000"/>
                </a:solidFill>
                <a:latin typeface="微软雅黑" panose="020B0503020204020204" pitchFamily="34" charset="-122"/>
                <a:ea typeface="微软雅黑" panose="020B0503020204020204" pitchFamily="34" charset="-122"/>
              </a:rPr>
              <a:t>的输入用原变量</a:t>
            </a:r>
            <a:r>
              <a:rPr kumimoji="1" lang="zh-CN" altLang="en-US" sz="2400" b="0" dirty="0">
                <a:solidFill>
                  <a:srgbClr val="000000"/>
                </a:solidFill>
                <a:latin typeface="微软雅黑" panose="020B0503020204020204" pitchFamily="34" charset="-122"/>
                <a:ea typeface="微软雅黑" panose="020B0503020204020204" pitchFamily="34" charset="-122"/>
              </a:rPr>
              <a:t>表示，取值为</a:t>
            </a:r>
            <a:r>
              <a:rPr kumimoji="1" lang="en-US" altLang="zh-CN" sz="2400" b="0" dirty="0">
                <a:solidFill>
                  <a:srgbClr val="000000"/>
                </a:solidFill>
                <a:latin typeface="微软雅黑" panose="020B0503020204020204" pitchFamily="34" charset="-122"/>
                <a:ea typeface="微软雅黑" panose="020B0503020204020204" pitchFamily="34" charset="-122"/>
              </a:rPr>
              <a:t>1</a:t>
            </a:r>
            <a:r>
              <a:rPr kumimoji="1" lang="zh-CN" altLang="en-US" sz="2400" b="0" dirty="0">
                <a:solidFill>
                  <a:srgbClr val="000000"/>
                </a:solidFill>
                <a:latin typeface="微软雅黑" panose="020B0503020204020204" pitchFamily="34" charset="-122"/>
                <a:ea typeface="微软雅黑" panose="020B0503020204020204" pitchFamily="34" charset="-122"/>
              </a:rPr>
              <a:t>的输入用反变量表示，然后把这些</a:t>
            </a:r>
            <a:r>
              <a:rPr kumimoji="1" lang="zh-CN" altLang="en-US" sz="2400" b="0" dirty="0">
                <a:solidFill>
                  <a:srgbClr val="FF0000"/>
                </a:solidFill>
                <a:latin typeface="微软雅黑" panose="020B0503020204020204" pitchFamily="34" charset="-122"/>
                <a:ea typeface="微软雅黑" panose="020B0503020204020204" pitchFamily="34" charset="-122"/>
              </a:rPr>
              <a:t>和项乘起来</a:t>
            </a:r>
            <a:r>
              <a:rPr kumimoji="1" lang="zh-CN" altLang="en-US" sz="2400" b="0" dirty="0">
                <a:solidFill>
                  <a:srgbClr val="000000"/>
                </a:solidFill>
                <a:latin typeface="微软雅黑" panose="020B0503020204020204" pitchFamily="34" charset="-122"/>
                <a:ea typeface="微软雅黑" panose="020B0503020204020204" pitchFamily="34" charset="-122"/>
              </a:rPr>
              <a:t>。 </a:t>
            </a:r>
            <a:endParaRPr kumimoji="1" lang="zh-CN" altLang="en-US" sz="2400" b="0" dirty="0">
              <a:solidFill>
                <a:srgbClr val="000000"/>
              </a:solidFill>
              <a:latin typeface="微软雅黑" panose="020B0503020204020204" pitchFamily="34" charset="-122"/>
              <a:ea typeface="微软雅黑" panose="020B0503020204020204" pitchFamily="34" charset="-122"/>
            </a:endParaRPr>
          </a:p>
        </p:txBody>
      </p:sp>
      <p:grpSp>
        <p:nvGrpSpPr>
          <p:cNvPr id="11" name="Group 18"/>
          <p:cNvGrpSpPr/>
          <p:nvPr/>
        </p:nvGrpSpPr>
        <p:grpSpPr bwMode="auto">
          <a:xfrm>
            <a:off x="9102144" y="1600200"/>
            <a:ext cx="2100262" cy="3657600"/>
            <a:chOff x="3312" y="1466"/>
            <a:chExt cx="1674" cy="2304"/>
          </a:xfrm>
        </p:grpSpPr>
        <p:sp>
          <p:nvSpPr>
            <p:cNvPr id="12" name="Text Box 19"/>
            <p:cNvSpPr txBox="1">
              <a:spLocks noChangeArrowheads="1"/>
            </p:cNvSpPr>
            <p:nvPr/>
          </p:nvSpPr>
          <p:spPr bwMode="auto">
            <a:xfrm>
              <a:off x="3456" y="146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50000"/>
                </a:spcBef>
                <a:buClrTx/>
                <a:buSzTx/>
                <a:buFontTx/>
                <a:buNone/>
              </a:pPr>
              <a:r>
                <a:rPr kumimoji="1" lang="zh-CN" altLang="en-US" sz="2000">
                  <a:solidFill>
                    <a:srgbClr val="000000"/>
                  </a:solidFill>
                  <a:latin typeface="Arial" panose="020B0604020202020204" pitchFamily="34" charset="0"/>
                </a:rPr>
                <a:t>真值表</a:t>
              </a:r>
              <a:endParaRPr kumimoji="1" lang="zh-CN" altLang="en-US" sz="2000">
                <a:solidFill>
                  <a:srgbClr val="000000"/>
                </a:solidFill>
                <a:latin typeface="Arial" panose="020B0604020202020204" pitchFamily="34" charset="0"/>
              </a:endParaRPr>
            </a:p>
          </p:txBody>
        </p:sp>
        <p:sp>
          <p:nvSpPr>
            <p:cNvPr id="13" name="Rectangle 20"/>
            <p:cNvSpPr>
              <a:spLocks noChangeArrowheads="1"/>
            </p:cNvSpPr>
            <p:nvPr/>
          </p:nvSpPr>
          <p:spPr bwMode="auto">
            <a:xfrm>
              <a:off x="4150" y="2022"/>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CC0066"/>
                  </a:solidFill>
                  <a:latin typeface="Arial" panose="020B0604020202020204" pitchFamily="34" charset="0"/>
                </a:rPr>
                <a:t>0</a:t>
              </a:r>
              <a:endParaRPr lang="en-US" altLang="zh-CN" sz="1600">
                <a:solidFill>
                  <a:srgbClr val="CC0066"/>
                </a:solidFill>
                <a:latin typeface="Arial" panose="020B0604020202020204" pitchFamily="34" charset="0"/>
              </a:endParaRPr>
            </a:p>
          </p:txBody>
        </p:sp>
        <p:sp>
          <p:nvSpPr>
            <p:cNvPr id="14" name="Rectangle 21"/>
            <p:cNvSpPr>
              <a:spLocks noChangeArrowheads="1"/>
            </p:cNvSpPr>
            <p:nvPr/>
          </p:nvSpPr>
          <p:spPr bwMode="auto">
            <a:xfrm>
              <a:off x="3402" y="2022"/>
              <a:ext cx="7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CC0066"/>
                  </a:solidFill>
                  <a:latin typeface="Arial" panose="020B0604020202020204" pitchFamily="34" charset="0"/>
                </a:rPr>
                <a:t>0  0  0</a:t>
              </a:r>
              <a:endParaRPr lang="en-US" altLang="zh-CN" sz="1600" b="0">
                <a:solidFill>
                  <a:srgbClr val="CC0066"/>
                </a:solidFill>
                <a:latin typeface="Arial" panose="020B0604020202020204" pitchFamily="34" charset="0"/>
              </a:endParaRPr>
            </a:p>
          </p:txBody>
        </p:sp>
        <p:sp>
          <p:nvSpPr>
            <p:cNvPr id="15" name="Rectangle 22"/>
            <p:cNvSpPr>
              <a:spLocks noChangeArrowheads="1"/>
            </p:cNvSpPr>
            <p:nvPr/>
          </p:nvSpPr>
          <p:spPr bwMode="auto">
            <a:xfrm>
              <a:off x="3312" y="3576"/>
              <a:ext cx="15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endParaRPr lang="zh-CN" altLang="en-US" sz="1200" b="0">
                <a:solidFill>
                  <a:srgbClr val="000000"/>
                </a:solidFill>
                <a:latin typeface="Arial" panose="020B0604020202020204" pitchFamily="34" charset="0"/>
              </a:endParaRPr>
            </a:p>
          </p:txBody>
        </p:sp>
        <p:sp>
          <p:nvSpPr>
            <p:cNvPr id="16" name="Rectangle 23"/>
            <p:cNvSpPr>
              <a:spLocks noChangeArrowheads="1"/>
            </p:cNvSpPr>
            <p:nvPr/>
          </p:nvSpPr>
          <p:spPr bwMode="auto">
            <a:xfrm>
              <a:off x="4150" y="3381"/>
              <a:ext cx="83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1</a:t>
              </a:r>
              <a:endParaRPr lang="en-US" altLang="zh-CN" sz="1600" b="0">
                <a:solidFill>
                  <a:srgbClr val="663300"/>
                </a:solidFill>
                <a:latin typeface="Arial" panose="020B0604020202020204" pitchFamily="34" charset="0"/>
              </a:endParaRPr>
            </a:p>
          </p:txBody>
        </p:sp>
        <p:sp>
          <p:nvSpPr>
            <p:cNvPr id="17" name="Rectangle 24"/>
            <p:cNvSpPr>
              <a:spLocks noChangeArrowheads="1"/>
            </p:cNvSpPr>
            <p:nvPr/>
          </p:nvSpPr>
          <p:spPr bwMode="auto">
            <a:xfrm>
              <a:off x="3402" y="3381"/>
              <a:ext cx="7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1  1  1</a:t>
              </a:r>
              <a:endParaRPr lang="en-US" altLang="zh-CN" sz="1600" b="0">
                <a:solidFill>
                  <a:srgbClr val="663300"/>
                </a:solidFill>
                <a:latin typeface="Arial" panose="020B0604020202020204" pitchFamily="34" charset="0"/>
              </a:endParaRPr>
            </a:p>
          </p:txBody>
        </p:sp>
        <p:sp>
          <p:nvSpPr>
            <p:cNvPr id="18" name="Rectangle 25"/>
            <p:cNvSpPr>
              <a:spLocks noChangeArrowheads="1"/>
            </p:cNvSpPr>
            <p:nvPr/>
          </p:nvSpPr>
          <p:spPr bwMode="auto">
            <a:xfrm>
              <a:off x="4150" y="3187"/>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1</a:t>
              </a:r>
              <a:endParaRPr lang="en-US" altLang="zh-CN" sz="1600" b="0">
                <a:solidFill>
                  <a:srgbClr val="663300"/>
                </a:solidFill>
                <a:latin typeface="Arial" panose="020B0604020202020204" pitchFamily="34" charset="0"/>
              </a:endParaRPr>
            </a:p>
          </p:txBody>
        </p:sp>
        <p:sp>
          <p:nvSpPr>
            <p:cNvPr id="19" name="Rectangle 26"/>
            <p:cNvSpPr>
              <a:spLocks noChangeArrowheads="1"/>
            </p:cNvSpPr>
            <p:nvPr/>
          </p:nvSpPr>
          <p:spPr bwMode="auto">
            <a:xfrm>
              <a:off x="3402" y="3187"/>
              <a:ext cx="7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1  1  0</a:t>
              </a:r>
              <a:endParaRPr lang="en-US" altLang="zh-CN" sz="1600" b="0">
                <a:solidFill>
                  <a:srgbClr val="663300"/>
                </a:solidFill>
                <a:latin typeface="Arial" panose="020B0604020202020204" pitchFamily="34" charset="0"/>
              </a:endParaRPr>
            </a:p>
          </p:txBody>
        </p:sp>
        <p:sp>
          <p:nvSpPr>
            <p:cNvPr id="20" name="Rectangle 27"/>
            <p:cNvSpPr>
              <a:spLocks noChangeArrowheads="1"/>
            </p:cNvSpPr>
            <p:nvPr/>
          </p:nvSpPr>
          <p:spPr bwMode="auto">
            <a:xfrm>
              <a:off x="4150" y="2993"/>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1</a:t>
              </a:r>
              <a:endParaRPr lang="en-US" altLang="zh-CN" sz="1600" b="0">
                <a:solidFill>
                  <a:srgbClr val="663300"/>
                </a:solidFill>
                <a:latin typeface="Arial" panose="020B0604020202020204" pitchFamily="34" charset="0"/>
              </a:endParaRPr>
            </a:p>
          </p:txBody>
        </p:sp>
        <p:sp>
          <p:nvSpPr>
            <p:cNvPr id="21" name="Rectangle 28"/>
            <p:cNvSpPr>
              <a:spLocks noChangeArrowheads="1"/>
            </p:cNvSpPr>
            <p:nvPr/>
          </p:nvSpPr>
          <p:spPr bwMode="auto">
            <a:xfrm>
              <a:off x="3402" y="2993"/>
              <a:ext cx="7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1  0  1</a:t>
              </a:r>
              <a:endParaRPr lang="en-US" altLang="zh-CN" sz="1600" b="0">
                <a:solidFill>
                  <a:srgbClr val="663300"/>
                </a:solidFill>
                <a:latin typeface="Arial" panose="020B0604020202020204" pitchFamily="34" charset="0"/>
              </a:endParaRPr>
            </a:p>
          </p:txBody>
        </p:sp>
        <p:sp>
          <p:nvSpPr>
            <p:cNvPr id="22" name="Rectangle 29"/>
            <p:cNvSpPr>
              <a:spLocks noChangeArrowheads="1"/>
            </p:cNvSpPr>
            <p:nvPr/>
          </p:nvSpPr>
          <p:spPr bwMode="auto">
            <a:xfrm>
              <a:off x="4150" y="2799"/>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CC0066"/>
                  </a:solidFill>
                  <a:latin typeface="Arial" panose="020B0604020202020204" pitchFamily="34" charset="0"/>
                </a:rPr>
                <a:t>0</a:t>
              </a:r>
              <a:endParaRPr lang="en-US" altLang="zh-CN" sz="1600">
                <a:solidFill>
                  <a:srgbClr val="CC0066"/>
                </a:solidFill>
                <a:latin typeface="Arial" panose="020B0604020202020204" pitchFamily="34" charset="0"/>
              </a:endParaRPr>
            </a:p>
          </p:txBody>
        </p:sp>
        <p:sp>
          <p:nvSpPr>
            <p:cNvPr id="23" name="Rectangle 30"/>
            <p:cNvSpPr>
              <a:spLocks noChangeArrowheads="1"/>
            </p:cNvSpPr>
            <p:nvPr/>
          </p:nvSpPr>
          <p:spPr bwMode="auto">
            <a:xfrm>
              <a:off x="3402" y="2799"/>
              <a:ext cx="7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CC0066"/>
                  </a:solidFill>
                  <a:latin typeface="Arial" panose="020B0604020202020204" pitchFamily="34" charset="0"/>
                </a:rPr>
                <a:t>1  0  0</a:t>
              </a:r>
              <a:endParaRPr lang="en-US" altLang="zh-CN" sz="1600" b="0">
                <a:solidFill>
                  <a:srgbClr val="CC0066"/>
                </a:solidFill>
                <a:latin typeface="Arial" panose="020B0604020202020204" pitchFamily="34" charset="0"/>
              </a:endParaRPr>
            </a:p>
          </p:txBody>
        </p:sp>
        <p:sp>
          <p:nvSpPr>
            <p:cNvPr id="24" name="Rectangle 31"/>
            <p:cNvSpPr>
              <a:spLocks noChangeArrowheads="1"/>
            </p:cNvSpPr>
            <p:nvPr/>
          </p:nvSpPr>
          <p:spPr bwMode="auto">
            <a:xfrm>
              <a:off x="4150" y="2604"/>
              <a:ext cx="83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1</a:t>
              </a:r>
              <a:endParaRPr lang="en-US" altLang="zh-CN" sz="1600" b="0">
                <a:solidFill>
                  <a:srgbClr val="663300"/>
                </a:solidFill>
                <a:latin typeface="Arial" panose="020B0604020202020204" pitchFamily="34" charset="0"/>
              </a:endParaRPr>
            </a:p>
          </p:txBody>
        </p:sp>
        <p:sp>
          <p:nvSpPr>
            <p:cNvPr id="25" name="Rectangle 32"/>
            <p:cNvSpPr>
              <a:spLocks noChangeArrowheads="1"/>
            </p:cNvSpPr>
            <p:nvPr/>
          </p:nvSpPr>
          <p:spPr bwMode="auto">
            <a:xfrm>
              <a:off x="3402" y="2604"/>
              <a:ext cx="748"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663300"/>
                  </a:solidFill>
                  <a:latin typeface="Arial" panose="020B0604020202020204" pitchFamily="34" charset="0"/>
                </a:rPr>
                <a:t>0  1  1</a:t>
              </a:r>
              <a:endParaRPr lang="en-US" altLang="zh-CN" sz="1600" b="0">
                <a:solidFill>
                  <a:srgbClr val="663300"/>
                </a:solidFill>
                <a:latin typeface="Arial" panose="020B0604020202020204" pitchFamily="34" charset="0"/>
              </a:endParaRPr>
            </a:p>
          </p:txBody>
        </p:sp>
        <p:sp>
          <p:nvSpPr>
            <p:cNvPr id="26" name="Rectangle 33"/>
            <p:cNvSpPr>
              <a:spLocks noChangeArrowheads="1"/>
            </p:cNvSpPr>
            <p:nvPr/>
          </p:nvSpPr>
          <p:spPr bwMode="auto">
            <a:xfrm>
              <a:off x="4150" y="2410"/>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CC0066"/>
                  </a:solidFill>
                  <a:latin typeface="Arial" panose="020B0604020202020204" pitchFamily="34" charset="0"/>
                </a:rPr>
                <a:t>0</a:t>
              </a:r>
              <a:endParaRPr lang="en-US" altLang="zh-CN" sz="1600">
                <a:solidFill>
                  <a:srgbClr val="CC0066"/>
                </a:solidFill>
                <a:latin typeface="Arial" panose="020B0604020202020204" pitchFamily="34" charset="0"/>
              </a:endParaRPr>
            </a:p>
          </p:txBody>
        </p:sp>
        <p:sp>
          <p:nvSpPr>
            <p:cNvPr id="27" name="Rectangle 34"/>
            <p:cNvSpPr>
              <a:spLocks noChangeArrowheads="1"/>
            </p:cNvSpPr>
            <p:nvPr/>
          </p:nvSpPr>
          <p:spPr bwMode="auto">
            <a:xfrm>
              <a:off x="3402" y="2410"/>
              <a:ext cx="7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CC0066"/>
                  </a:solidFill>
                  <a:latin typeface="Arial" panose="020B0604020202020204" pitchFamily="34" charset="0"/>
                </a:rPr>
                <a:t>0 </a:t>
              </a:r>
              <a:r>
                <a:rPr lang="en-US" altLang="zh-CN" sz="1600" b="0">
                  <a:solidFill>
                    <a:srgbClr val="000000"/>
                  </a:solidFill>
                  <a:latin typeface="Arial" panose="020B0604020202020204" pitchFamily="34" charset="0"/>
                </a:rPr>
                <a:t> </a:t>
              </a:r>
              <a:r>
                <a:rPr lang="en-US" altLang="zh-CN" sz="1600" b="0">
                  <a:solidFill>
                    <a:srgbClr val="CC0066"/>
                  </a:solidFill>
                  <a:latin typeface="Arial" panose="020B0604020202020204" pitchFamily="34" charset="0"/>
                </a:rPr>
                <a:t>1  0</a:t>
              </a:r>
              <a:endParaRPr lang="en-US" altLang="zh-CN" sz="1600" b="0">
                <a:solidFill>
                  <a:srgbClr val="CC0066"/>
                </a:solidFill>
                <a:latin typeface="Arial" panose="020B0604020202020204" pitchFamily="34" charset="0"/>
              </a:endParaRPr>
            </a:p>
          </p:txBody>
        </p:sp>
        <p:sp>
          <p:nvSpPr>
            <p:cNvPr id="28" name="Rectangle 35"/>
            <p:cNvSpPr>
              <a:spLocks noChangeArrowheads="1"/>
            </p:cNvSpPr>
            <p:nvPr/>
          </p:nvSpPr>
          <p:spPr bwMode="auto">
            <a:xfrm>
              <a:off x="4150" y="2216"/>
              <a:ext cx="83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a:solidFill>
                    <a:srgbClr val="CC0066"/>
                  </a:solidFill>
                  <a:latin typeface="Arial" panose="020B0604020202020204" pitchFamily="34" charset="0"/>
                </a:rPr>
                <a:t>0</a:t>
              </a:r>
              <a:endParaRPr lang="en-US" altLang="zh-CN" sz="1600">
                <a:solidFill>
                  <a:srgbClr val="CC0066"/>
                </a:solidFill>
                <a:latin typeface="Arial" panose="020B0604020202020204" pitchFamily="34" charset="0"/>
              </a:endParaRPr>
            </a:p>
          </p:txBody>
        </p:sp>
        <p:sp>
          <p:nvSpPr>
            <p:cNvPr id="29" name="Rectangle 36"/>
            <p:cNvSpPr>
              <a:spLocks noChangeArrowheads="1"/>
            </p:cNvSpPr>
            <p:nvPr/>
          </p:nvSpPr>
          <p:spPr bwMode="auto">
            <a:xfrm>
              <a:off x="3402" y="2216"/>
              <a:ext cx="7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b="0">
                  <a:solidFill>
                    <a:srgbClr val="CC0066"/>
                  </a:solidFill>
                  <a:latin typeface="Arial" panose="020B0604020202020204" pitchFamily="34" charset="0"/>
                </a:rPr>
                <a:t>0  0  1</a:t>
              </a:r>
              <a:endParaRPr lang="en-US" altLang="zh-CN" sz="1600" b="0">
                <a:solidFill>
                  <a:srgbClr val="CC0066"/>
                </a:solidFill>
                <a:latin typeface="Arial" panose="020B0604020202020204" pitchFamily="34" charset="0"/>
              </a:endParaRPr>
            </a:p>
          </p:txBody>
        </p:sp>
        <p:sp>
          <p:nvSpPr>
            <p:cNvPr id="30" name="Rectangle 37"/>
            <p:cNvSpPr>
              <a:spLocks noChangeArrowheads="1"/>
            </p:cNvSpPr>
            <p:nvPr/>
          </p:nvSpPr>
          <p:spPr bwMode="auto">
            <a:xfrm>
              <a:off x="4150" y="1802"/>
              <a:ext cx="83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a:solidFill>
                    <a:srgbClr val="000000"/>
                  </a:solidFill>
                  <a:latin typeface="Arial" panose="020B0604020202020204" pitchFamily="34" charset="0"/>
                </a:rPr>
                <a:t>F</a:t>
              </a:r>
              <a:endParaRPr lang="en-US" altLang="zh-CN" sz="1600" i="1">
                <a:solidFill>
                  <a:srgbClr val="000000"/>
                </a:solidFill>
                <a:latin typeface="Arial" panose="020B0604020202020204" pitchFamily="34" charset="0"/>
              </a:endParaRPr>
            </a:p>
          </p:txBody>
        </p:sp>
        <p:sp>
          <p:nvSpPr>
            <p:cNvPr id="31" name="Rectangle 38"/>
            <p:cNvSpPr>
              <a:spLocks noChangeArrowheads="1"/>
            </p:cNvSpPr>
            <p:nvPr/>
          </p:nvSpPr>
          <p:spPr bwMode="auto">
            <a:xfrm>
              <a:off x="3402" y="1802"/>
              <a:ext cx="74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宋体" panose="02010600030101010101" pitchFamily="2" charset="-122"/>
                  <a:ea typeface="宋体" panose="02010600030101010101" pitchFamily="2" charset="-122"/>
                </a:defRPr>
              </a:lvl1pPr>
              <a:lvl2pPr marL="742950" indent="-285750">
                <a:defRPr sz="2400" b="1">
                  <a:solidFill>
                    <a:schemeClr val="tx1"/>
                  </a:solidFill>
                  <a:latin typeface="宋体" panose="02010600030101010101" pitchFamily="2" charset="-122"/>
                  <a:ea typeface="宋体" panose="02010600030101010101" pitchFamily="2" charset="-122"/>
                </a:defRPr>
              </a:lvl2pPr>
              <a:lvl3pPr marL="1143000" indent="-228600">
                <a:defRPr sz="2400" b="1">
                  <a:solidFill>
                    <a:schemeClr val="tx1"/>
                  </a:solidFill>
                  <a:latin typeface="宋体" panose="02010600030101010101" pitchFamily="2" charset="-122"/>
                  <a:ea typeface="宋体" panose="02010600030101010101" pitchFamily="2" charset="-122"/>
                </a:defRPr>
              </a:lvl3pPr>
              <a:lvl4pPr marL="1600200" indent="-228600">
                <a:defRPr sz="2400" b="1">
                  <a:solidFill>
                    <a:schemeClr val="tx1"/>
                  </a:solidFill>
                  <a:latin typeface="宋体" panose="02010600030101010101" pitchFamily="2" charset="-122"/>
                  <a:ea typeface="宋体" panose="02010600030101010101" pitchFamily="2" charset="-122"/>
                </a:defRPr>
              </a:lvl4pPr>
              <a:lvl5pPr marL="2057400" indent="-228600">
                <a:defRPr sz="2400" b="1">
                  <a:solidFill>
                    <a:schemeClr val="tx1"/>
                  </a:solidFill>
                  <a:latin typeface="宋体" panose="02010600030101010101" pitchFamily="2" charset="-122"/>
                  <a:ea typeface="宋体" panose="02010600030101010101" pitchFamily="2" charset="-122"/>
                </a:defRPr>
              </a:lvl5pPr>
              <a:lvl6pPr marL="25146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6pPr>
              <a:lvl7pPr marL="29718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7pPr>
              <a:lvl8pPr marL="34290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8pPr>
              <a:lvl9pPr marL="3886200" indent="-228600" algn="just" eaLnBrk="0" fontAlgn="base" hangingPunct="0">
                <a:lnSpc>
                  <a:spcPct val="110000"/>
                </a:lnSpc>
                <a:spcBef>
                  <a:spcPct val="20000"/>
                </a:spcBef>
                <a:spcAft>
                  <a:spcPct val="0"/>
                </a:spcAft>
                <a:buClr>
                  <a:schemeClr val="folHlink"/>
                </a:buClr>
                <a:buFont typeface="Wingdings" panose="05000000000000000000" pitchFamily="2" charset="2"/>
                <a:buChar char="§"/>
                <a:defRPr sz="2400" b="1">
                  <a:solidFill>
                    <a:schemeClr val="tx1"/>
                  </a:solidFill>
                  <a:latin typeface="宋体" panose="02010600030101010101" pitchFamily="2" charset="-122"/>
                  <a:ea typeface="宋体" panose="02010600030101010101" pitchFamily="2" charset="-122"/>
                </a:defRPr>
              </a:lvl9pPr>
            </a:lstStyle>
            <a:p>
              <a:pPr algn="ctr" eaLnBrk="1" hangingPunct="1">
                <a:lnSpc>
                  <a:spcPct val="100000"/>
                </a:lnSpc>
                <a:spcBef>
                  <a:spcPct val="0"/>
                </a:spcBef>
                <a:buClr>
                  <a:srgbClr val="919191"/>
                </a:buClr>
                <a:buSzTx/>
                <a:buFont typeface="Wingdings" panose="05000000000000000000" pitchFamily="2" charset="2"/>
                <a:buNone/>
              </a:pPr>
              <a:r>
                <a:rPr lang="en-US" altLang="zh-CN" sz="1600" i="1">
                  <a:solidFill>
                    <a:srgbClr val="000000"/>
                  </a:solidFill>
                  <a:latin typeface="Arial" panose="020B0604020202020204" pitchFamily="34" charset="0"/>
                </a:rPr>
                <a:t>A  B  C</a:t>
              </a:r>
              <a:endParaRPr lang="en-US" altLang="zh-CN" sz="1600" i="1">
                <a:solidFill>
                  <a:srgbClr val="000000"/>
                </a:solidFill>
                <a:latin typeface="Arial" panose="020B0604020202020204" pitchFamily="34" charset="0"/>
              </a:endParaRPr>
            </a:p>
          </p:txBody>
        </p:sp>
        <p:sp>
          <p:nvSpPr>
            <p:cNvPr id="32" name="Line 39"/>
            <p:cNvSpPr>
              <a:spLocks noChangeShapeType="1"/>
            </p:cNvSpPr>
            <p:nvPr/>
          </p:nvSpPr>
          <p:spPr bwMode="auto">
            <a:xfrm>
              <a:off x="3402" y="1802"/>
              <a:ext cx="1584"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33" name="Line 40"/>
            <p:cNvSpPr>
              <a:spLocks noChangeShapeType="1"/>
            </p:cNvSpPr>
            <p:nvPr/>
          </p:nvSpPr>
          <p:spPr bwMode="auto">
            <a:xfrm>
              <a:off x="3402" y="2216"/>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34" name="Line 41"/>
            <p:cNvSpPr>
              <a:spLocks noChangeShapeType="1"/>
            </p:cNvSpPr>
            <p:nvPr/>
          </p:nvSpPr>
          <p:spPr bwMode="auto">
            <a:xfrm>
              <a:off x="3402" y="2410"/>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35" name="Line 42"/>
            <p:cNvSpPr>
              <a:spLocks noChangeShapeType="1"/>
            </p:cNvSpPr>
            <p:nvPr/>
          </p:nvSpPr>
          <p:spPr bwMode="auto">
            <a:xfrm>
              <a:off x="3402" y="2604"/>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36" name="Line 43"/>
            <p:cNvSpPr>
              <a:spLocks noChangeShapeType="1"/>
            </p:cNvSpPr>
            <p:nvPr/>
          </p:nvSpPr>
          <p:spPr bwMode="auto">
            <a:xfrm>
              <a:off x="3402" y="2799"/>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37" name="Line 44"/>
            <p:cNvSpPr>
              <a:spLocks noChangeShapeType="1"/>
            </p:cNvSpPr>
            <p:nvPr/>
          </p:nvSpPr>
          <p:spPr bwMode="auto">
            <a:xfrm>
              <a:off x="3402" y="2993"/>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38" name="Line 45"/>
            <p:cNvSpPr>
              <a:spLocks noChangeShapeType="1"/>
            </p:cNvSpPr>
            <p:nvPr/>
          </p:nvSpPr>
          <p:spPr bwMode="auto">
            <a:xfrm>
              <a:off x="3402" y="3187"/>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39" name="Line 46"/>
            <p:cNvSpPr>
              <a:spLocks noChangeShapeType="1"/>
            </p:cNvSpPr>
            <p:nvPr/>
          </p:nvSpPr>
          <p:spPr bwMode="auto">
            <a:xfrm>
              <a:off x="3402" y="3381"/>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0" name="Line 47"/>
            <p:cNvSpPr>
              <a:spLocks noChangeShapeType="1"/>
            </p:cNvSpPr>
            <p:nvPr/>
          </p:nvSpPr>
          <p:spPr bwMode="auto">
            <a:xfrm>
              <a:off x="3402" y="3576"/>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1" name="Line 48"/>
            <p:cNvSpPr>
              <a:spLocks noChangeShapeType="1"/>
            </p:cNvSpPr>
            <p:nvPr/>
          </p:nvSpPr>
          <p:spPr bwMode="auto">
            <a:xfrm>
              <a:off x="3312" y="3770"/>
              <a:ext cx="158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2" name="Line 49"/>
            <p:cNvSpPr>
              <a:spLocks noChangeShapeType="1"/>
            </p:cNvSpPr>
            <p:nvPr/>
          </p:nvSpPr>
          <p:spPr bwMode="auto">
            <a:xfrm>
              <a:off x="3402" y="1802"/>
              <a:ext cx="0" cy="177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3" name="Line 50"/>
            <p:cNvSpPr>
              <a:spLocks noChangeShapeType="1"/>
            </p:cNvSpPr>
            <p:nvPr/>
          </p:nvSpPr>
          <p:spPr bwMode="auto">
            <a:xfrm>
              <a:off x="4150" y="1802"/>
              <a:ext cx="0" cy="177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4" name="Line 51"/>
            <p:cNvSpPr>
              <a:spLocks noChangeShapeType="1"/>
            </p:cNvSpPr>
            <p:nvPr/>
          </p:nvSpPr>
          <p:spPr bwMode="auto">
            <a:xfrm>
              <a:off x="4986" y="1802"/>
              <a:ext cx="0" cy="1774"/>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6" name="Line 52"/>
            <p:cNvSpPr>
              <a:spLocks noChangeShapeType="1"/>
            </p:cNvSpPr>
            <p:nvPr/>
          </p:nvSpPr>
          <p:spPr bwMode="auto">
            <a:xfrm>
              <a:off x="3402" y="2022"/>
              <a:ext cx="158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7" name="Line 53"/>
            <p:cNvSpPr>
              <a:spLocks noChangeShapeType="1"/>
            </p:cNvSpPr>
            <p:nvPr/>
          </p:nvSpPr>
          <p:spPr bwMode="auto">
            <a:xfrm>
              <a:off x="4896" y="3576"/>
              <a:ext cx="0" cy="19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sp>
          <p:nvSpPr>
            <p:cNvPr id="48" name="Line 54"/>
            <p:cNvSpPr>
              <a:spLocks noChangeShapeType="1"/>
            </p:cNvSpPr>
            <p:nvPr/>
          </p:nvSpPr>
          <p:spPr bwMode="auto">
            <a:xfrm>
              <a:off x="3312" y="3576"/>
              <a:ext cx="0" cy="194"/>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eaLnBrk="1" hangingPunct="1">
                <a:lnSpc>
                  <a:spcPct val="100000"/>
                </a:lnSpc>
                <a:spcBef>
                  <a:spcPct val="0"/>
                </a:spcBef>
                <a:buClrTx/>
                <a:buSzTx/>
                <a:buFontTx/>
                <a:buNone/>
              </a:pPr>
              <a:endParaRPr lang="zh-CN" altLang="en-US" sz="2400" b="0">
                <a:solidFill>
                  <a:srgbClr val="FC0128"/>
                </a:solidFill>
              </a:endParaRPr>
            </a:p>
          </p:txBody>
        </p:sp>
      </p:grpSp>
      <p:sp>
        <p:nvSpPr>
          <p:cNvPr id="3" name="文本框 2"/>
          <p:cNvSpPr txBox="1"/>
          <p:nvPr/>
        </p:nvSpPr>
        <p:spPr>
          <a:xfrm>
            <a:off x="335360" y="6163531"/>
            <a:ext cx="11665296" cy="461665"/>
          </a:xfrm>
          <a:prstGeom prst="rect">
            <a:avLst/>
          </a:prstGeom>
          <a:noFill/>
        </p:spPr>
        <p:txBody>
          <a:bodyPr wrap="square" rtlCol="0">
            <a:spAutoFit/>
          </a:bodyPr>
          <a:lstStyle/>
          <a:p>
            <a:pPr eaLnBrk="1" hangingPunct="1">
              <a:lnSpc>
                <a:spcPct val="100000"/>
              </a:lnSpc>
              <a:spcBef>
                <a:spcPct val="0"/>
              </a:spcBef>
              <a:buClrTx/>
              <a:buSzTx/>
              <a:buFontTx/>
              <a:buNone/>
            </a:pPr>
            <a:r>
              <a:rPr lang="zh-CN" altLang="en-US" sz="2400" dirty="0">
                <a:solidFill>
                  <a:srgbClr val="FC0128"/>
                </a:solidFill>
                <a:latin typeface="黑体" panose="02010609060101010101" pitchFamily="49" charset="-122"/>
                <a:ea typeface="黑体" panose="02010609060101010101" pitchFamily="49" charset="-122"/>
              </a:rPr>
              <a:t>可以用反演定律证明，由最小项表达式和最大项表达式表示的三人表决器是等价的。</a:t>
            </a:r>
            <a:endParaRPr lang="zh-CN" altLang="en-US" sz="2400" dirty="0">
              <a:solidFill>
                <a:srgbClr val="FC0128"/>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6033"/>
                                        </p:tgtEl>
                                        <p:attrNameLst>
                                          <p:attrName>style.visibility</p:attrName>
                                        </p:attrNameLst>
                                      </p:cBhvr>
                                      <p:to>
                                        <p:strVal val="visible"/>
                                      </p:to>
                                    </p:set>
                                    <p:anim calcmode="lin" valueType="num">
                                      <p:cBhvr additive="base">
                                        <p:cTn id="7" dur="500" fill="hold"/>
                                        <p:tgtEl>
                                          <p:spTgt spid="726033"/>
                                        </p:tgtEl>
                                        <p:attrNameLst>
                                          <p:attrName>ppt_x</p:attrName>
                                        </p:attrNameLst>
                                      </p:cBhvr>
                                      <p:tavLst>
                                        <p:tav tm="0">
                                          <p:val>
                                            <p:strVal val="0-#ppt_w/2"/>
                                          </p:val>
                                        </p:tav>
                                        <p:tav tm="100000">
                                          <p:val>
                                            <p:strVal val="#ppt_x"/>
                                          </p:val>
                                        </p:tav>
                                      </p:tavLst>
                                    </p:anim>
                                    <p:anim calcmode="lin" valueType="num">
                                      <p:cBhvr additive="base">
                                        <p:cTn id="8" dur="500" fill="hold"/>
                                        <p:tgtEl>
                                          <p:spTgt spid="7260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 calcmode="lin" valueType="num">
                                      <p:cBhvr additive="base">
                                        <p:cTn id="12" dur="5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3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2"/>
          <p:cNvSpPr>
            <a:spLocks noChangeArrowheads="1"/>
          </p:cNvSpPr>
          <p:nvPr/>
        </p:nvSpPr>
        <p:spPr bwMode="auto">
          <a:xfrm>
            <a:off x="3701734" y="735481"/>
            <a:ext cx="4338482" cy="426844"/>
          </a:xfrm>
          <a:prstGeom prst="rect">
            <a:avLst/>
          </a:prstGeom>
          <a:noFill/>
          <a:ln w="9525">
            <a:noFill/>
            <a:miter lim="800000"/>
          </a:ln>
        </p:spPr>
        <p:txBody>
          <a:bodyPr/>
          <a:lstStyle/>
          <a:p>
            <a:pPr algn="ctr">
              <a:lnSpc>
                <a:spcPct val="87000"/>
              </a:lnSpc>
            </a:pPr>
            <a:r>
              <a:rPr lang="zh-CN" altLang="en-US" sz="2800" dirty="0">
                <a:latin typeface="微软雅黑" panose="020B0503020204020204" pitchFamily="34" charset="-122"/>
                <a:ea typeface="微软雅黑" panose="020B0503020204020204" pitchFamily="34" charset="-122"/>
                <a:cs typeface="楷体_GB2312"/>
              </a:rPr>
              <a:t>第二部分：数制与运算</a:t>
            </a:r>
            <a:endParaRPr lang="zh-CN" altLang="en-US" sz="2800" dirty="0">
              <a:latin typeface="微软雅黑" panose="020B0503020204020204" pitchFamily="34" charset="-122"/>
              <a:ea typeface="微软雅黑" panose="020B0503020204020204" pitchFamily="34" charset="-122"/>
              <a:cs typeface="楷体_GB2312"/>
            </a:endParaRPr>
          </a:p>
        </p:txBody>
      </p:sp>
      <p:sp>
        <p:nvSpPr>
          <p:cNvPr id="13" name="Rectangle 13"/>
          <p:cNvSpPr>
            <a:spLocks noChangeArrowheads="1"/>
          </p:cNvSpPr>
          <p:nvPr/>
        </p:nvSpPr>
        <p:spPr bwMode="auto">
          <a:xfrm>
            <a:off x="4295800" y="1412776"/>
            <a:ext cx="4050449" cy="5256584"/>
          </a:xfrm>
          <a:prstGeom prst="rect">
            <a:avLst/>
          </a:prstGeom>
          <a:noFill/>
          <a:ln w="28575">
            <a:noFill/>
            <a:miter lim="800000"/>
          </a:ln>
        </p:spPr>
        <p:txBody>
          <a:bodyPr wrap="square" lIns="47625" tIns="99900" rIns="47625" bIns="99900">
            <a:noAutofit/>
          </a:bodyPr>
          <a:lstStyle/>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定点数表示及运算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浮点数表示及运算</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solidFill>
                  <a:srgbClr val="DDDDDD"/>
                </a:solidFill>
                <a:latin typeface="微软雅黑" panose="020B0503020204020204" pitchFamily="34" charset="-122"/>
                <a:ea typeface="微软雅黑" panose="020B0503020204020204" pitchFamily="34" charset="-122"/>
              </a:rPr>
              <a:t>非数值数据的表示</a:t>
            </a:r>
            <a:endParaRPr lang="en-US" altLang="zh-CN" dirty="0">
              <a:solidFill>
                <a:srgbClr val="DDDDDD"/>
              </a:solidFill>
              <a:latin typeface="微软雅黑" panose="020B0503020204020204" pitchFamily="34" charset="-122"/>
              <a:ea typeface="微软雅黑" panose="020B0503020204020204" pitchFamily="34" charset="-122"/>
            </a:endParaRPr>
          </a:p>
          <a:p>
            <a:pPr marL="457200" indent="-457200">
              <a:lnSpc>
                <a:spcPct val="150000"/>
              </a:lnSpc>
              <a:spcBef>
                <a:spcPts val="0"/>
              </a:spcBef>
              <a:buClr>
                <a:srgbClr val="FF0000"/>
              </a:buClr>
              <a:buFont typeface="Wingdings" panose="05000000000000000000" pitchFamily="2" charset="2"/>
              <a:buAutoNum type="ea1JpnChsDbPeriod"/>
            </a:pPr>
            <a:r>
              <a:rPr lang="zh-CN" altLang="en-US" dirty="0">
                <a:latin typeface="微软雅黑" panose="020B0503020204020204" pitchFamily="34" charset="-122"/>
                <a:ea typeface="微软雅黑" panose="020B0503020204020204" pitchFamily="34" charset="-122"/>
              </a:rPr>
              <a:t>布尔代数简介</a:t>
            </a:r>
            <a:endParaRPr lang="en-US" altLang="zh-CN" dirty="0">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DDDDDD"/>
                </a:solidFill>
                <a:latin typeface="微软雅黑" panose="020B0503020204020204" pitchFamily="34" charset="-122"/>
                <a:ea typeface="微软雅黑" panose="020B0503020204020204" pitchFamily="34" charset="-122"/>
              </a:rPr>
              <a:t>逻辑代数基本概念</a:t>
            </a:r>
            <a:r>
              <a:rPr lang="zh-CN" altLang="en-US" sz="1600" dirty="0">
                <a:solidFill>
                  <a:srgbClr val="000000"/>
                </a:solidFill>
                <a:latin typeface="微软雅黑" panose="020B0503020204020204" pitchFamily="34" charset="-122"/>
                <a:ea typeface="微软雅黑" panose="020B0503020204020204" pitchFamily="34" charset="-122"/>
              </a:rPr>
              <a:t> </a:t>
            </a:r>
            <a:endParaRPr lang="zh-CN" altLang="en-US" sz="1600" dirty="0">
              <a:solidFill>
                <a:srgbClr val="000000"/>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DDDDDD"/>
                </a:solidFill>
                <a:latin typeface="微软雅黑" panose="020B0503020204020204" pitchFamily="34" charset="-122"/>
                <a:ea typeface="微软雅黑" panose="020B0503020204020204" pitchFamily="34" charset="-122"/>
              </a:rPr>
              <a:t>逻辑代数的公理、定理与规则</a:t>
            </a:r>
            <a:endParaRPr lang="zh-CN" altLang="en-US" sz="1600" dirty="0">
              <a:solidFill>
                <a:srgbClr val="DDDDDD"/>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DDDDDD"/>
                </a:solidFill>
                <a:latin typeface="微软雅黑" panose="020B0503020204020204" pitchFamily="34" charset="-122"/>
                <a:ea typeface="微软雅黑" panose="020B0503020204020204" pitchFamily="34" charset="-122"/>
              </a:rPr>
              <a:t>逻辑函数的表达式</a:t>
            </a:r>
            <a:endParaRPr lang="en-US" altLang="zh-CN" sz="1600" dirty="0">
              <a:solidFill>
                <a:srgbClr val="DDDDDD"/>
              </a:solidFill>
              <a:latin typeface="微软雅黑" panose="020B0503020204020204" pitchFamily="34" charset="-122"/>
              <a:ea typeface="微软雅黑" panose="020B0503020204020204" pitchFamily="34" charset="-122"/>
            </a:endParaRPr>
          </a:p>
          <a:p>
            <a:pPr marL="720090" lvl="1" indent="-443230">
              <a:lnSpc>
                <a:spcPct val="150000"/>
              </a:lnSpc>
              <a:spcBef>
                <a:spcPts val="0"/>
              </a:spcBef>
              <a:buClr>
                <a:srgbClr val="063DE8"/>
              </a:buClr>
              <a:buFont typeface="+mj-lt"/>
              <a:buAutoNum type="arabicPeriod"/>
            </a:pPr>
            <a:r>
              <a:rPr lang="zh-CN" altLang="en-US" sz="1600" dirty="0">
                <a:solidFill>
                  <a:srgbClr val="000000"/>
                </a:solidFill>
                <a:latin typeface="微软雅黑" panose="020B0503020204020204" pitchFamily="34" charset="-122"/>
                <a:ea typeface="微软雅黑" panose="020B0503020204020204" pitchFamily="34" charset="-122"/>
              </a:rPr>
              <a:t>逻辑函数化简</a:t>
            </a:r>
            <a:endParaRPr lang="en-US" altLang="zh-CN" sz="160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0"/>
              </a:spcBef>
              <a:buClr>
                <a:srgbClr val="FF0000"/>
              </a:buClr>
              <a:buNone/>
            </a:pPr>
            <a:endParaRPr lang="en-US" altLang="zh-CN" sz="1500" dirty="0">
              <a:latin typeface="微软雅黑" panose="020B0503020204020204" pitchFamily="34" charset="-122"/>
              <a:ea typeface="微软雅黑" panose="020B0503020204020204" pitchFamily="34" charset="-122"/>
            </a:endParaRPr>
          </a:p>
        </p:txBody>
      </p:sp>
      <p:sp>
        <p:nvSpPr>
          <p:cNvPr id="2" name="矩形 1"/>
          <p:cNvSpPr/>
          <p:nvPr/>
        </p:nvSpPr>
        <p:spPr bwMode="auto">
          <a:xfrm>
            <a:off x="3881541" y="1402184"/>
            <a:ext cx="4158462" cy="3394968"/>
          </a:xfrm>
          <a:prstGeom prst="rect">
            <a:avLst/>
          </a:prstGeom>
          <a:noFill/>
          <a:ln w="19050" cap="flat" cmpd="sng" algn="ctr">
            <a:solidFill>
              <a:schemeClr val="accent2"/>
            </a:solidFill>
            <a:prstDash val="solid"/>
            <a:round/>
            <a:headEnd type="none" w="med" len="med"/>
            <a:tailEnd type="none" w="med" len="med"/>
          </a:ln>
          <a:effectLst/>
        </p:spPr>
        <p:txBody>
          <a:bodyPr vert="horz" wrap="square" lIns="68580" tIns="34290" rIns="68580" bIns="34290" numCol="1" rtlCol="0" anchor="t" anchorCtr="0" compatLnSpc="1"/>
          <a:lstStyle/>
          <a:p>
            <a:pPr algn="ctr">
              <a:lnSpc>
                <a:spcPct val="100000"/>
              </a:lnSpc>
              <a:spcBef>
                <a:spcPct val="0"/>
              </a:spcBef>
              <a:buClrTx/>
              <a:buSzTx/>
              <a:buNone/>
            </a:pPr>
            <a:endParaRPr lang="zh-CN" altLang="en-US" b="0" dirty="0">
              <a:solidFill>
                <a:schemeClr val="accen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latin typeface="+mj-ea"/>
              </a:rPr>
              <a:t>逻辑函数化简</a:t>
            </a:r>
            <a:endParaRPr lang="zh-CN" altLang="en-US" i="0" dirty="0">
              <a:solidFill>
                <a:schemeClr val="accent1"/>
              </a:solidFill>
              <a:latin typeface="+mj-ea"/>
            </a:endParaRPr>
          </a:p>
        </p:txBody>
      </p:sp>
      <p:sp>
        <p:nvSpPr>
          <p:cNvPr id="97283" name="Rectangle 3"/>
          <p:cNvSpPr>
            <a:spLocks noGrp="1" noChangeArrowheads="1"/>
          </p:cNvSpPr>
          <p:nvPr>
            <p:ph type="body" sz="half" idx="1"/>
          </p:nvPr>
        </p:nvSpPr>
        <p:spPr>
          <a:xfrm>
            <a:off x="612000" y="900000"/>
            <a:ext cx="10164520" cy="2920095"/>
          </a:xfrm>
        </p:spPr>
        <p:txBody>
          <a:bodyPr/>
          <a:lstStyle/>
          <a:p>
            <a:pPr marL="365125" indent="-365125" eaLnBrk="1" hangingPunct="1">
              <a:lnSpc>
                <a:spcPct val="150000"/>
              </a:lnSpc>
              <a:spcBef>
                <a:spcPct val="0"/>
              </a:spcBef>
            </a:pPr>
            <a:r>
              <a:rPr lang="zh-CN" altLang="en-US" b="0" dirty="0">
                <a:latin typeface="微软雅黑" panose="020B0503020204020204" pitchFamily="34" charset="-122"/>
                <a:ea typeface="微软雅黑" panose="020B0503020204020204" pitchFamily="34" charset="-122"/>
              </a:rPr>
              <a:t>设计优化</a:t>
            </a:r>
            <a:endParaRPr lang="zh-CN" altLang="en-US" b="0" dirty="0">
              <a:latin typeface="微软雅黑" panose="020B0503020204020204" pitchFamily="34" charset="-122"/>
              <a:ea typeface="微软雅黑" panose="020B0503020204020204" pitchFamily="34" charset="-122"/>
            </a:endParaRPr>
          </a:p>
          <a:p>
            <a:pPr marL="900430" lvl="1" indent="-266700" eaLnBrk="1" hangingPunct="1">
              <a:lnSpc>
                <a:spcPct val="150000"/>
              </a:lnSpc>
              <a:spcBef>
                <a:spcPct val="0"/>
              </a:spcBef>
            </a:pPr>
            <a:r>
              <a:rPr lang="zh-CN" altLang="en-US" sz="2200" b="0" dirty="0">
                <a:solidFill>
                  <a:srgbClr val="FF0000"/>
                </a:solidFill>
                <a:latin typeface="微软雅黑" panose="020B0503020204020204" pitchFamily="34" charset="-122"/>
                <a:ea typeface="微软雅黑" panose="020B0503020204020204" pitchFamily="34" charset="-122"/>
              </a:rPr>
              <a:t>面积优化</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使设计的电路或系统占用的逻辑资源尽量少</a:t>
            </a:r>
            <a:endParaRPr lang="zh-CN" altLang="en-US" sz="2200" b="0" dirty="0">
              <a:latin typeface="微软雅黑" panose="020B0503020204020204" pitchFamily="34" charset="-122"/>
              <a:ea typeface="微软雅黑" panose="020B0503020204020204" pitchFamily="34" charset="-122"/>
            </a:endParaRPr>
          </a:p>
          <a:p>
            <a:pPr marL="900430" lvl="1" indent="-266700" eaLnBrk="1" hangingPunct="1">
              <a:lnSpc>
                <a:spcPct val="150000"/>
              </a:lnSpc>
              <a:spcBef>
                <a:spcPct val="0"/>
              </a:spcBef>
            </a:pPr>
            <a:r>
              <a:rPr lang="zh-CN" altLang="en-US" sz="2200" b="0" dirty="0">
                <a:solidFill>
                  <a:srgbClr val="FF0000"/>
                </a:solidFill>
                <a:latin typeface="微软雅黑" panose="020B0503020204020204" pitchFamily="34" charset="-122"/>
                <a:ea typeface="微软雅黑" panose="020B0503020204020204" pitchFamily="34" charset="-122"/>
              </a:rPr>
              <a:t>时间优化</a:t>
            </a:r>
            <a:r>
              <a:rPr lang="en-US" altLang="zh-CN" sz="2200" b="0" dirty="0">
                <a:latin typeface="微软雅黑" panose="020B0503020204020204" pitchFamily="34" charset="-122"/>
                <a:ea typeface="微软雅黑" panose="020B0503020204020204" pitchFamily="34" charset="-122"/>
              </a:rPr>
              <a:t>——</a:t>
            </a:r>
            <a:r>
              <a:rPr lang="zh-CN" altLang="en-US" sz="2200" b="0" dirty="0">
                <a:latin typeface="微软雅黑" panose="020B0503020204020204" pitchFamily="34" charset="-122"/>
                <a:ea typeface="微软雅黑" panose="020B0503020204020204" pitchFamily="34" charset="-122"/>
              </a:rPr>
              <a:t>使设计的电路或系统的输入信号到达输出的路程尽量短</a:t>
            </a:r>
            <a:endParaRPr lang="zh-CN" altLang="en-US" sz="2200" b="0" dirty="0">
              <a:latin typeface="微软雅黑" panose="020B0503020204020204" pitchFamily="34" charset="-122"/>
              <a:ea typeface="微软雅黑" panose="020B0503020204020204" pitchFamily="34" charset="-122"/>
            </a:endParaRPr>
          </a:p>
          <a:p>
            <a:pPr marL="900430" lvl="1" indent="-266700" eaLnBrk="1" hangingPunct="1">
              <a:lnSpc>
                <a:spcPct val="110000"/>
              </a:lnSpc>
              <a:spcBef>
                <a:spcPct val="0"/>
              </a:spcBef>
            </a:pPr>
            <a:endParaRPr lang="zh-CN" altLang="en-US" b="0" dirty="0">
              <a:latin typeface="微软雅黑" panose="020B0503020204020204" pitchFamily="34" charset="-122"/>
              <a:ea typeface="微软雅黑" panose="020B0503020204020204" pitchFamily="34" charset="-122"/>
            </a:endParaRPr>
          </a:p>
        </p:txBody>
      </p:sp>
      <p:sp>
        <p:nvSpPr>
          <p:cNvPr id="97356" name="Rectangle 76"/>
          <p:cNvSpPr>
            <a:spLocks noChangeArrowheads="1"/>
          </p:cNvSpPr>
          <p:nvPr/>
        </p:nvSpPr>
        <p:spPr bwMode="auto">
          <a:xfrm>
            <a:off x="586848" y="2636912"/>
            <a:ext cx="10757352" cy="2664296"/>
          </a:xfrm>
          <a:prstGeom prst="rect">
            <a:avLst/>
          </a:prstGeom>
          <a:noFill/>
          <a:ln w="9525">
            <a:noFill/>
            <a:miter lim="800000"/>
          </a:ln>
        </p:spPr>
        <p:txBody>
          <a:bodyPr/>
          <a:lstStyle/>
          <a:p>
            <a:pPr marL="365125" indent="-365125" eaLnBrk="1" hangingPunct="1">
              <a:lnSpc>
                <a:spcPct val="200000"/>
              </a:lnSpc>
              <a:spcBef>
                <a:spcPct val="0"/>
              </a:spcBef>
              <a:buClr>
                <a:srgbClr val="FC0128"/>
              </a:buClr>
              <a:buSzTx/>
              <a:buFont typeface="Wingdings" panose="05000000000000000000" pitchFamily="2" charset="2"/>
              <a:buChar char="v"/>
            </a:pPr>
            <a:r>
              <a:rPr lang="zh-CN" altLang="en-US" sz="2400" b="0" dirty="0">
                <a:solidFill>
                  <a:srgbClr val="000000"/>
                </a:solidFill>
                <a:latin typeface="微软雅黑" panose="020B0503020204020204" pitchFamily="34" charset="-122"/>
                <a:ea typeface="微软雅黑" panose="020B0503020204020204" pitchFamily="34" charset="-122"/>
              </a:rPr>
              <a:t>逻辑函数的简化是实现</a:t>
            </a:r>
            <a:r>
              <a:rPr lang="zh-CN" altLang="en-US" sz="2400" b="0" dirty="0">
                <a:solidFill>
                  <a:srgbClr val="FF0000"/>
                </a:solidFill>
                <a:latin typeface="微软雅黑" panose="020B0503020204020204" pitchFamily="34" charset="-122"/>
                <a:ea typeface="微软雅黑" panose="020B0503020204020204" pitchFamily="34" charset="-122"/>
              </a:rPr>
              <a:t>面积优化</a:t>
            </a:r>
            <a:r>
              <a:rPr lang="zh-CN" altLang="en-US" sz="2400" b="0" dirty="0">
                <a:solidFill>
                  <a:srgbClr val="000000"/>
                </a:solidFill>
                <a:latin typeface="微软雅黑" panose="020B0503020204020204" pitchFamily="34" charset="-122"/>
                <a:ea typeface="微软雅黑" panose="020B0503020204020204" pitchFamily="34" charset="-122"/>
              </a:rPr>
              <a:t>的一种方式。</a:t>
            </a:r>
            <a:endParaRPr lang="zh-CN" altLang="en-US" sz="2400" b="0" dirty="0">
              <a:solidFill>
                <a:srgbClr val="000000"/>
              </a:solidFill>
              <a:latin typeface="微软雅黑" panose="020B0503020204020204" pitchFamily="34" charset="-122"/>
              <a:ea typeface="微软雅黑" panose="020B0503020204020204" pitchFamily="34" charset="-122"/>
            </a:endParaRPr>
          </a:p>
          <a:p>
            <a:pPr marL="365125" indent="-365125" eaLnBrk="1" hangingPunct="1">
              <a:lnSpc>
                <a:spcPct val="150000"/>
              </a:lnSpc>
              <a:spcBef>
                <a:spcPct val="0"/>
              </a:spcBef>
              <a:buClr>
                <a:srgbClr val="FC0128"/>
              </a:buClr>
              <a:buSzTx/>
              <a:buFont typeface="Wingdings" panose="05000000000000000000" pitchFamily="2" charset="2"/>
              <a:buChar char="v"/>
            </a:pPr>
            <a:r>
              <a:rPr lang="zh-CN" altLang="en-US" sz="2400" b="0" dirty="0">
                <a:solidFill>
                  <a:srgbClr val="000000"/>
                </a:solidFill>
                <a:latin typeface="微软雅黑" panose="020B0503020204020204" pitchFamily="34" charset="-122"/>
                <a:ea typeface="微软雅黑" panose="020B0503020204020204" pitchFamily="34" charset="-122"/>
              </a:rPr>
              <a:t>过去逻辑函数的简化是非常重要而又繁琐的工作，在现代数字电路或系统的设计中，设计优化主要由</a:t>
            </a:r>
            <a:r>
              <a:rPr lang="en-US" altLang="zh-CN"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EDA</a:t>
            </a:r>
            <a:r>
              <a:rPr lang="zh-CN" altLang="en-US" sz="24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工具</a:t>
            </a:r>
            <a:r>
              <a:rPr lang="zh-CN" altLang="en-US" sz="2400" b="0" dirty="0">
                <a:solidFill>
                  <a:srgbClr val="000000"/>
                </a:solidFill>
                <a:latin typeface="微软雅黑" panose="020B0503020204020204" pitchFamily="34" charset="-122"/>
                <a:ea typeface="微软雅黑" panose="020B0503020204020204" pitchFamily="34" charset="-122"/>
              </a:rPr>
              <a:t>自动完成，一般无须设计者介入。</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7283"/>
                                        </p:tgtEl>
                                        <p:attrNameLst>
                                          <p:attrName>style.visibility</p:attrName>
                                        </p:attrNameLst>
                                      </p:cBhvr>
                                      <p:to>
                                        <p:strVal val="visible"/>
                                      </p:to>
                                    </p:set>
                                    <p:anim calcmode="lin" valueType="num">
                                      <p:cBhvr additive="base">
                                        <p:cTn id="7" dur="500" fill="hold"/>
                                        <p:tgtEl>
                                          <p:spTgt spid="97283"/>
                                        </p:tgtEl>
                                        <p:attrNameLst>
                                          <p:attrName>ppt_x</p:attrName>
                                        </p:attrNameLst>
                                      </p:cBhvr>
                                      <p:tavLst>
                                        <p:tav tm="0">
                                          <p:val>
                                            <p:strVal val="0-#ppt_w/2"/>
                                          </p:val>
                                        </p:tav>
                                        <p:tav tm="100000">
                                          <p:val>
                                            <p:strVal val="#ppt_x"/>
                                          </p:val>
                                        </p:tav>
                                      </p:tavLst>
                                    </p:anim>
                                    <p:anim calcmode="lin" valueType="num">
                                      <p:cBhvr additive="base">
                                        <p:cTn id="8" dur="500" fill="hold"/>
                                        <p:tgtEl>
                                          <p:spTgt spid="972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356"/>
                                        </p:tgtEl>
                                        <p:attrNameLst>
                                          <p:attrName>style.visibility</p:attrName>
                                        </p:attrNameLst>
                                      </p:cBhvr>
                                      <p:to>
                                        <p:strVal val="visible"/>
                                      </p:to>
                                    </p:set>
                                    <p:anim calcmode="lin" valueType="num">
                                      <p:cBhvr additive="base">
                                        <p:cTn id="13" dur="500" fill="hold"/>
                                        <p:tgtEl>
                                          <p:spTgt spid="97356"/>
                                        </p:tgtEl>
                                        <p:attrNameLst>
                                          <p:attrName>ppt_x</p:attrName>
                                        </p:attrNameLst>
                                      </p:cBhvr>
                                      <p:tavLst>
                                        <p:tav tm="0">
                                          <p:val>
                                            <p:strVal val="0-#ppt_w/2"/>
                                          </p:val>
                                        </p:tav>
                                        <p:tav tm="100000">
                                          <p:val>
                                            <p:strVal val="#ppt_x"/>
                                          </p:val>
                                        </p:tav>
                                      </p:tavLst>
                                    </p:anim>
                                    <p:anim calcmode="lin" valueType="num">
                                      <p:cBhvr additive="base">
                                        <p:cTn id="14" dur="500" fill="hold"/>
                                        <p:tgtEl>
                                          <p:spTgt spid="973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356"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a:xfrm>
            <a:off x="612000" y="252000"/>
            <a:ext cx="5257800" cy="372603"/>
          </a:xfrm>
        </p:spPr>
        <p:txBody>
          <a:bodyPr/>
          <a:lstStyle/>
          <a:p>
            <a:r>
              <a:rPr lang="zh-CN" altLang="en-US" i="0" dirty="0">
                <a:solidFill>
                  <a:schemeClr val="accent1"/>
                </a:solidFill>
                <a:latin typeface="+mj-ea"/>
              </a:rPr>
              <a:t>逻辑函数化简</a:t>
            </a:r>
            <a:r>
              <a:rPr lang="en-US" altLang="zh-CN" i="0" dirty="0">
                <a:solidFill>
                  <a:schemeClr val="accent1"/>
                </a:solidFill>
                <a:latin typeface="+mj-ea"/>
              </a:rPr>
              <a:t>—</a:t>
            </a:r>
            <a:r>
              <a:rPr lang="zh-CN" altLang="en-US" i="0" dirty="0">
                <a:solidFill>
                  <a:schemeClr val="accent1"/>
                </a:solidFill>
                <a:latin typeface="+mj-ea"/>
              </a:rPr>
              <a:t>代数法</a:t>
            </a:r>
            <a:endParaRPr lang="zh-CN" altLang="en-US" i="0" dirty="0">
              <a:solidFill>
                <a:schemeClr val="accent1"/>
              </a:solidFill>
              <a:latin typeface="+mj-ea"/>
            </a:endParaRPr>
          </a:p>
        </p:txBody>
      </p:sp>
      <p:grpSp>
        <p:nvGrpSpPr>
          <p:cNvPr id="2" name="组合 59"/>
          <p:cNvGrpSpPr/>
          <p:nvPr/>
        </p:nvGrpSpPr>
        <p:grpSpPr bwMode="auto">
          <a:xfrm>
            <a:off x="767408" y="3108885"/>
            <a:ext cx="5260171" cy="430887"/>
            <a:chOff x="-28" y="2330451"/>
            <a:chExt cx="5477103" cy="441520"/>
          </a:xfrm>
        </p:grpSpPr>
        <p:graphicFrame>
          <p:nvGraphicFramePr>
            <p:cNvPr id="30723" name="Object 5"/>
            <p:cNvGraphicFramePr>
              <a:graphicFrameLocks noChangeAspect="1"/>
            </p:cNvGraphicFramePr>
            <p:nvPr/>
          </p:nvGraphicFramePr>
          <p:xfrm>
            <a:off x="1979615" y="2363935"/>
            <a:ext cx="3497460" cy="385615"/>
          </p:xfrm>
          <a:graphic>
            <a:graphicData uri="http://schemas.openxmlformats.org/presentationml/2006/ole">
              <mc:AlternateContent xmlns:mc="http://schemas.openxmlformats.org/markup-compatibility/2006">
                <mc:Choice xmlns:v="urn:schemas-microsoft-com:vml" Requires="v">
                  <p:oleObj spid="_x0000_s3" name="公式" r:id="rId1" imgW="1955165" imgH="215900" progId="Equation.3">
                    <p:embed/>
                  </p:oleObj>
                </mc:Choice>
                <mc:Fallback>
                  <p:oleObj name="公式" r:id="rId1" imgW="1955165" imgH="215900" progId="Equation.3">
                    <p:embed/>
                    <p:pic>
                      <p:nvPicPr>
                        <p:cNvPr id="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5" y="2363935"/>
                          <a:ext cx="3497460" cy="385615"/>
                        </a:xfrm>
                        <a:prstGeom prst="rect">
                          <a:avLst/>
                        </a:prstGeom>
                        <a:noFill/>
                      </p:spPr>
                    </p:pic>
                  </p:oleObj>
                </mc:Fallback>
              </mc:AlternateContent>
            </a:graphicData>
          </a:graphic>
        </p:graphicFrame>
        <p:sp>
          <p:nvSpPr>
            <p:cNvPr id="30779" name="Text Box 6"/>
            <p:cNvSpPr txBox="1">
              <a:spLocks noChangeArrowheads="1"/>
            </p:cNvSpPr>
            <p:nvPr/>
          </p:nvSpPr>
          <p:spPr bwMode="auto">
            <a:xfrm>
              <a:off x="-28" y="2330451"/>
              <a:ext cx="2170141" cy="441520"/>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en-US" altLang="zh-CN" sz="2200" b="0" dirty="0">
                  <a:solidFill>
                    <a:srgbClr val="FF0066"/>
                  </a:solidFill>
                  <a:latin typeface="微软雅黑" panose="020B0503020204020204" pitchFamily="34" charset="-122"/>
                  <a:ea typeface="微软雅黑" panose="020B0503020204020204" pitchFamily="34" charset="-122"/>
                </a:rPr>
                <a:t>【</a:t>
              </a:r>
              <a:r>
                <a:rPr kumimoji="1" lang="zh-CN" altLang="en-US" sz="2200" b="0" dirty="0">
                  <a:solidFill>
                    <a:srgbClr val="FF0066"/>
                  </a:solidFill>
                  <a:latin typeface="微软雅黑" panose="020B0503020204020204" pitchFamily="34" charset="-122"/>
                  <a:ea typeface="微软雅黑" panose="020B0503020204020204" pitchFamily="34" charset="-122"/>
                </a:rPr>
                <a:t>例</a:t>
              </a:r>
              <a:r>
                <a:rPr kumimoji="1" lang="en-US" altLang="zh-CN" sz="2200" b="0" dirty="0">
                  <a:solidFill>
                    <a:srgbClr val="FF0066"/>
                  </a:solidFill>
                  <a:latin typeface="微软雅黑" panose="020B0503020204020204" pitchFamily="34" charset="-122"/>
                  <a:ea typeface="微软雅黑" panose="020B0503020204020204" pitchFamily="34" charset="-122"/>
                </a:rPr>
                <a:t>】</a:t>
              </a:r>
              <a:r>
                <a:rPr kumimoji="1" lang="zh-CN" altLang="en-US" sz="2200" b="0" dirty="0">
                  <a:solidFill>
                    <a:srgbClr val="FC0128"/>
                  </a:solidFill>
                  <a:latin typeface="微软雅黑" panose="020B0503020204020204" pitchFamily="34" charset="-122"/>
                  <a:ea typeface="微软雅黑" panose="020B0503020204020204" pitchFamily="34" charset="-122"/>
                </a:rPr>
                <a:t>化简</a:t>
              </a:r>
              <a:endParaRPr kumimoji="1" lang="zh-CN" altLang="en-US" sz="2200" b="0" dirty="0">
                <a:solidFill>
                  <a:srgbClr val="FC0128"/>
                </a:solidFill>
                <a:latin typeface="微软雅黑" panose="020B0503020204020204" pitchFamily="34" charset="-122"/>
                <a:ea typeface="微软雅黑" panose="020B0503020204020204" pitchFamily="34" charset="-122"/>
              </a:endParaRPr>
            </a:p>
          </p:txBody>
        </p:sp>
      </p:grpSp>
      <p:grpSp>
        <p:nvGrpSpPr>
          <p:cNvPr id="4" name="Group 7"/>
          <p:cNvGrpSpPr/>
          <p:nvPr/>
        </p:nvGrpSpPr>
        <p:grpSpPr bwMode="auto">
          <a:xfrm>
            <a:off x="2279576" y="3706159"/>
            <a:ext cx="4847499" cy="2269980"/>
            <a:chOff x="499" y="2167"/>
            <a:chExt cx="3254" cy="1596"/>
          </a:xfrm>
        </p:grpSpPr>
        <p:graphicFrame>
          <p:nvGraphicFramePr>
            <p:cNvPr id="30722" name="Object 8"/>
            <p:cNvGraphicFramePr>
              <a:graphicFrameLocks noChangeAspect="1"/>
            </p:cNvGraphicFramePr>
            <p:nvPr/>
          </p:nvGraphicFramePr>
          <p:xfrm>
            <a:off x="816" y="2183"/>
            <a:ext cx="2937" cy="1580"/>
          </p:xfrm>
          <a:graphic>
            <a:graphicData uri="http://schemas.openxmlformats.org/presentationml/2006/ole">
              <mc:AlternateContent xmlns:mc="http://schemas.openxmlformats.org/markup-compatibility/2006">
                <mc:Choice xmlns:v="urn:schemas-microsoft-com:vml" Requires="v">
                  <p:oleObj spid="_x0000_s5" name="Equation" r:id="rId3" imgW="2413000" imgH="1270000" progId="">
                    <p:embed/>
                  </p:oleObj>
                </mc:Choice>
                <mc:Fallback>
                  <p:oleObj name="Equation" r:id="rId3" imgW="2413000" imgH="1270000" progId="">
                    <p:embed/>
                    <p:pic>
                      <p:nvPicPr>
                        <p:cNvPr id="0"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183"/>
                          <a:ext cx="2937" cy="1580"/>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30778" name="Text Box 9"/>
            <p:cNvSpPr txBox="1">
              <a:spLocks noChangeArrowheads="1"/>
            </p:cNvSpPr>
            <p:nvPr/>
          </p:nvSpPr>
          <p:spPr bwMode="auto">
            <a:xfrm>
              <a:off x="499" y="2167"/>
              <a:ext cx="240" cy="325"/>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400" dirty="0">
                  <a:solidFill>
                    <a:srgbClr val="000000"/>
                  </a:solidFill>
                  <a:latin typeface="Arial" panose="020B0604020202020204" pitchFamily="34" charset="0"/>
                </a:rPr>
                <a:t>解</a:t>
              </a:r>
              <a:endParaRPr kumimoji="1" lang="zh-CN" altLang="en-US" sz="2400" dirty="0">
                <a:solidFill>
                  <a:srgbClr val="000000"/>
                </a:solidFill>
                <a:latin typeface="Arial" panose="020B0604020202020204" pitchFamily="34" charset="0"/>
              </a:endParaRPr>
            </a:p>
          </p:txBody>
        </p:sp>
      </p:grpSp>
      <p:sp>
        <p:nvSpPr>
          <p:cNvPr id="619572" name="Rectangle 52"/>
          <p:cNvSpPr>
            <a:spLocks noGrp="1" noChangeArrowheads="1"/>
          </p:cNvSpPr>
          <p:nvPr>
            <p:ph type="body" sz="half" idx="1"/>
          </p:nvPr>
        </p:nvSpPr>
        <p:spPr>
          <a:xfrm>
            <a:off x="612000" y="651564"/>
            <a:ext cx="10812592" cy="2821285"/>
          </a:xfrm>
        </p:spPr>
        <p:txBody>
          <a:bodyPr/>
          <a:lstStyle/>
          <a:p>
            <a:pPr eaLnBrk="1" hangingPunct="1">
              <a:lnSpc>
                <a:spcPct val="150000"/>
              </a:lnSpc>
              <a:spcBef>
                <a:spcPct val="0"/>
              </a:spcBef>
            </a:pPr>
            <a:r>
              <a:rPr lang="zh-CN" altLang="en-US" b="0" dirty="0">
                <a:latin typeface="Arial" panose="020B0604020202020204" pitchFamily="34" charset="0"/>
              </a:rPr>
              <a:t>同一个逻辑函数可以写成不同的逻辑式；</a:t>
            </a:r>
            <a:endParaRPr lang="zh-CN" altLang="en-US" b="0" dirty="0">
              <a:latin typeface="Arial" panose="020B0604020202020204" pitchFamily="34" charset="0"/>
            </a:endParaRPr>
          </a:p>
          <a:p>
            <a:pPr eaLnBrk="1" hangingPunct="1">
              <a:lnSpc>
                <a:spcPct val="150000"/>
              </a:lnSpc>
              <a:spcBef>
                <a:spcPct val="0"/>
              </a:spcBef>
            </a:pPr>
            <a:r>
              <a:rPr lang="zh-CN" altLang="en-US" b="0" dirty="0">
                <a:latin typeface="Arial" panose="020B0604020202020204" pitchFamily="34" charset="0"/>
              </a:rPr>
              <a:t>逻辑表达式越简单，实现它的电路越简单，电路工作越稳定可靠；</a:t>
            </a:r>
            <a:endParaRPr lang="zh-CN" altLang="en-US" b="0" dirty="0">
              <a:latin typeface="Arial" panose="020B0604020202020204" pitchFamily="34" charset="0"/>
            </a:endParaRPr>
          </a:p>
          <a:p>
            <a:pPr eaLnBrk="1" hangingPunct="1">
              <a:lnSpc>
                <a:spcPct val="150000"/>
              </a:lnSpc>
              <a:spcBef>
                <a:spcPct val="0"/>
              </a:spcBef>
            </a:pPr>
            <a:r>
              <a:rPr lang="zh-CN" altLang="en-US" b="0" dirty="0">
                <a:latin typeface="Arial" panose="020B0604020202020204" pitchFamily="34" charset="0"/>
              </a:rPr>
              <a:t>因此需要通过化简找出最简逻辑式；</a:t>
            </a:r>
            <a:endParaRPr lang="en-US" altLang="zh-CN" b="0" dirty="0">
              <a:latin typeface="Arial" panose="020B0604020202020204" pitchFamily="34" charset="0"/>
            </a:endParaRPr>
          </a:p>
          <a:p>
            <a:pPr eaLnBrk="1" hangingPunct="1">
              <a:lnSpc>
                <a:spcPct val="150000"/>
              </a:lnSpc>
              <a:spcBef>
                <a:spcPct val="0"/>
              </a:spcBef>
            </a:pPr>
            <a:r>
              <a:rPr lang="zh-CN" altLang="en-US" b="0" dirty="0">
                <a:latin typeface="Arial" panose="020B0604020202020204" pitchFamily="34" charset="0"/>
              </a:rPr>
              <a:t>最简与或表达式：与门个数最少，门输入个数最少，门种类最少。</a:t>
            </a:r>
            <a:endParaRPr lang="zh-CN" altLang="en-US" b="0" dirty="0">
              <a:latin typeface="Arial" panose="020B0604020202020204" pitchFamily="34" charset="0"/>
            </a:endParaRPr>
          </a:p>
          <a:p>
            <a:pPr eaLnBrk="1" hangingPunct="1">
              <a:lnSpc>
                <a:spcPct val="150000"/>
              </a:lnSpc>
              <a:spcBef>
                <a:spcPct val="0"/>
              </a:spcBef>
            </a:pPr>
            <a:endParaRPr lang="zh-CN" altLang="en-US" b="0" dirty="0">
              <a:latin typeface="Arial" panose="020B0604020202020204" pitchFamily="34" charset="0"/>
            </a:endParaRPr>
          </a:p>
        </p:txBody>
      </p:sp>
      <p:sp>
        <p:nvSpPr>
          <p:cNvPr id="619582" name="Rectangle 62"/>
          <p:cNvSpPr>
            <a:spLocks noChangeArrowheads="1"/>
          </p:cNvSpPr>
          <p:nvPr/>
        </p:nvSpPr>
        <p:spPr bwMode="auto">
          <a:xfrm>
            <a:off x="911424" y="6264548"/>
            <a:ext cx="8458696" cy="404812"/>
          </a:xfrm>
          <a:prstGeom prst="rect">
            <a:avLst/>
          </a:prstGeom>
          <a:noFill/>
          <a:ln w="9525">
            <a:noFill/>
            <a:miter lim="800000"/>
          </a:ln>
        </p:spPr>
        <p:txBody>
          <a:bodyPr/>
          <a:lstStyle/>
          <a:p>
            <a:pPr lvl="1" eaLnBrk="1" hangingPunct="1">
              <a:lnSpc>
                <a:spcPct val="100000"/>
              </a:lnSpc>
              <a:spcBef>
                <a:spcPct val="0"/>
              </a:spcBef>
              <a:buClr>
                <a:srgbClr val="063DE8"/>
              </a:buClr>
              <a:buSzPct val="110000"/>
              <a:buFontTx/>
              <a:buNone/>
            </a:pPr>
            <a:r>
              <a:rPr lang="zh-CN" altLang="en-US" sz="2400" b="0" dirty="0">
                <a:solidFill>
                  <a:srgbClr val="063DE8"/>
                </a:solidFill>
                <a:latin typeface="微软雅黑" panose="020B0503020204020204" pitchFamily="34" charset="-122"/>
                <a:ea typeface="微软雅黑" panose="020B0503020204020204" pitchFamily="34" charset="-122"/>
              </a:rPr>
              <a:t>若不化简，需要</a:t>
            </a:r>
            <a:r>
              <a:rPr kumimoji="1" lang="en-US" altLang="zh-CN" sz="2400" b="0" dirty="0">
                <a:solidFill>
                  <a:srgbClr val="063DE8"/>
                </a:solidFill>
                <a:latin typeface="微软雅黑" panose="020B0503020204020204" pitchFamily="34" charset="-122"/>
                <a:ea typeface="微软雅黑" panose="020B0503020204020204" pitchFamily="34" charset="-122"/>
              </a:rPr>
              <a:t>3</a:t>
            </a:r>
            <a:r>
              <a:rPr lang="zh-CN" altLang="en-US" sz="2400" b="0" dirty="0">
                <a:solidFill>
                  <a:srgbClr val="063DE8"/>
                </a:solidFill>
                <a:latin typeface="微软雅黑" panose="020B0503020204020204" pitchFamily="34" charset="-122"/>
                <a:ea typeface="微软雅黑" panose="020B0503020204020204" pitchFamily="34" charset="-122"/>
              </a:rPr>
              <a:t>个非门、</a:t>
            </a:r>
            <a:r>
              <a:rPr kumimoji="1" lang="en-US" altLang="zh-CN" sz="2400" b="0" dirty="0">
                <a:solidFill>
                  <a:srgbClr val="063DE8"/>
                </a:solidFill>
                <a:latin typeface="微软雅黑" panose="020B0503020204020204" pitchFamily="34" charset="-122"/>
                <a:ea typeface="微软雅黑" panose="020B0503020204020204" pitchFamily="34" charset="-122"/>
              </a:rPr>
              <a:t>4</a:t>
            </a:r>
            <a:r>
              <a:rPr lang="zh-CN" altLang="en-US" sz="2400" b="0" dirty="0">
                <a:solidFill>
                  <a:srgbClr val="063DE8"/>
                </a:solidFill>
                <a:latin typeface="微软雅黑" panose="020B0503020204020204" pitchFamily="34" charset="-122"/>
                <a:ea typeface="微软雅黑" panose="020B0503020204020204" pitchFamily="34" charset="-122"/>
              </a:rPr>
              <a:t>个</a:t>
            </a:r>
            <a:r>
              <a:rPr lang="en-US" altLang="zh-CN" sz="2400" b="0" dirty="0">
                <a:solidFill>
                  <a:srgbClr val="063DE8"/>
                </a:solidFill>
                <a:latin typeface="微软雅黑" panose="020B0503020204020204" pitchFamily="34" charset="-122"/>
                <a:ea typeface="微软雅黑" panose="020B0503020204020204" pitchFamily="34" charset="-122"/>
              </a:rPr>
              <a:t>3</a:t>
            </a:r>
            <a:r>
              <a:rPr lang="zh-CN" altLang="en-US" sz="2400" b="0" dirty="0">
                <a:solidFill>
                  <a:srgbClr val="063DE8"/>
                </a:solidFill>
                <a:latin typeface="微软雅黑" panose="020B0503020204020204" pitchFamily="34" charset="-122"/>
                <a:ea typeface="微软雅黑" panose="020B0503020204020204" pitchFamily="34" charset="-122"/>
              </a:rPr>
              <a:t>输入与门和</a:t>
            </a:r>
            <a:r>
              <a:rPr kumimoji="1" lang="en-US" altLang="zh-CN" sz="2400" b="0" dirty="0">
                <a:solidFill>
                  <a:srgbClr val="063DE8"/>
                </a:solidFill>
                <a:latin typeface="微软雅黑" panose="020B0503020204020204" pitchFamily="34" charset="-122"/>
                <a:ea typeface="微软雅黑" panose="020B0503020204020204" pitchFamily="34" charset="-122"/>
              </a:rPr>
              <a:t>1</a:t>
            </a:r>
            <a:r>
              <a:rPr lang="zh-CN" altLang="en-US" sz="2400" b="0" dirty="0">
                <a:solidFill>
                  <a:srgbClr val="063DE8"/>
                </a:solidFill>
                <a:latin typeface="微软雅黑" panose="020B0503020204020204" pitchFamily="34" charset="-122"/>
                <a:ea typeface="微软雅黑" panose="020B0503020204020204" pitchFamily="34" charset="-122"/>
              </a:rPr>
              <a:t>个</a:t>
            </a:r>
            <a:r>
              <a:rPr lang="en-US" altLang="zh-CN" sz="2400" b="0" dirty="0">
                <a:solidFill>
                  <a:srgbClr val="063DE8"/>
                </a:solidFill>
                <a:latin typeface="微软雅黑" panose="020B0503020204020204" pitchFamily="34" charset="-122"/>
                <a:ea typeface="微软雅黑" panose="020B0503020204020204" pitchFamily="34" charset="-122"/>
              </a:rPr>
              <a:t>4</a:t>
            </a:r>
            <a:r>
              <a:rPr lang="zh-CN" altLang="en-US" sz="2400" b="0" dirty="0">
                <a:solidFill>
                  <a:srgbClr val="063DE8"/>
                </a:solidFill>
                <a:latin typeface="微软雅黑" panose="020B0503020204020204" pitchFamily="34" charset="-122"/>
                <a:ea typeface="微软雅黑" panose="020B0503020204020204" pitchFamily="34" charset="-122"/>
              </a:rPr>
              <a:t>输入或门。 </a:t>
            </a:r>
            <a:endParaRPr lang="zh-CN" altLang="en-US" sz="2400" b="0" dirty="0">
              <a:solidFill>
                <a:srgbClr val="063DE8"/>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5"/>
          <a:stretch>
            <a:fillRect/>
          </a:stretch>
        </p:blipFill>
        <p:spPr>
          <a:xfrm>
            <a:off x="7392144" y="3125234"/>
            <a:ext cx="3358936" cy="2873451"/>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9572"/>
                                        </p:tgtEl>
                                        <p:attrNameLst>
                                          <p:attrName>style.visibility</p:attrName>
                                        </p:attrNameLst>
                                      </p:cBhvr>
                                      <p:to>
                                        <p:strVal val="visible"/>
                                      </p:to>
                                    </p:set>
                                    <p:anim calcmode="lin" valueType="num">
                                      <p:cBhvr additive="base">
                                        <p:cTn id="7" dur="500" fill="hold"/>
                                        <p:tgtEl>
                                          <p:spTgt spid="619572"/>
                                        </p:tgtEl>
                                        <p:attrNameLst>
                                          <p:attrName>ppt_x</p:attrName>
                                        </p:attrNameLst>
                                      </p:cBhvr>
                                      <p:tavLst>
                                        <p:tav tm="0">
                                          <p:val>
                                            <p:strVal val="0-#ppt_w/2"/>
                                          </p:val>
                                        </p:tav>
                                        <p:tav tm="100000">
                                          <p:val>
                                            <p:strVal val="#ppt_x"/>
                                          </p:val>
                                        </p:tav>
                                      </p:tavLst>
                                    </p:anim>
                                    <p:anim calcmode="lin" valueType="num">
                                      <p:cBhvr additive="base">
                                        <p:cTn id="8" dur="500" fill="hold"/>
                                        <p:tgtEl>
                                          <p:spTgt spid="6195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19582"/>
                                        </p:tgtEl>
                                        <p:attrNameLst>
                                          <p:attrName>style.visibility</p:attrName>
                                        </p:attrNameLst>
                                      </p:cBhvr>
                                      <p:to>
                                        <p:strVal val="visible"/>
                                      </p:to>
                                    </p:set>
                                    <p:anim calcmode="lin" valueType="num">
                                      <p:cBhvr additive="base">
                                        <p:cTn id="18" dur="500" fill="hold"/>
                                        <p:tgtEl>
                                          <p:spTgt spid="619582"/>
                                        </p:tgtEl>
                                        <p:attrNameLst>
                                          <p:attrName>ppt_x</p:attrName>
                                        </p:attrNameLst>
                                      </p:cBhvr>
                                      <p:tavLst>
                                        <p:tav tm="0">
                                          <p:val>
                                            <p:strVal val="0-#ppt_w/2"/>
                                          </p:val>
                                        </p:tav>
                                        <p:tav tm="100000">
                                          <p:val>
                                            <p:strVal val="#ppt_x"/>
                                          </p:val>
                                        </p:tav>
                                      </p:tavLst>
                                    </p:anim>
                                    <p:anim calcmode="lin" valueType="num">
                                      <p:cBhvr additive="base">
                                        <p:cTn id="19" dur="500" fill="hold"/>
                                        <p:tgtEl>
                                          <p:spTgt spid="61958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72" grpId="0"/>
      <p:bldP spid="61958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mj-ea"/>
                <a:cs typeface="Times New Roman" panose="02020603050405020304" pitchFamily="18" charset="0"/>
              </a:rPr>
              <a:t>逻辑函数化简</a:t>
            </a:r>
            <a:r>
              <a:rPr lang="en-US" altLang="zh-CN" dirty="0">
                <a:solidFill>
                  <a:schemeClr val="accent1"/>
                </a:solidFill>
                <a:latin typeface="+mj-ea"/>
              </a:rPr>
              <a:t>—</a:t>
            </a:r>
            <a:r>
              <a:rPr lang="zh-CN" altLang="en-US" dirty="0">
                <a:solidFill>
                  <a:schemeClr val="accent1"/>
                </a:solidFill>
                <a:latin typeface="+mj-ea"/>
              </a:rPr>
              <a:t>代数法</a:t>
            </a:r>
            <a:endParaRPr kumimoji="1" lang="zh-CN" altLang="en-US" dirty="0">
              <a:solidFill>
                <a:schemeClr val="accent1"/>
              </a:solidFill>
              <a:latin typeface="+mj-ea"/>
              <a:cs typeface="Times New Roman" panose="02020603050405020304" pitchFamily="18" charset="0"/>
            </a:endParaRPr>
          </a:p>
        </p:txBody>
      </p:sp>
      <p:sp>
        <p:nvSpPr>
          <p:cNvPr id="623619" name="Rectangle 3"/>
          <p:cNvSpPr>
            <a:spLocks noGrp="1" noChangeArrowheads="1"/>
          </p:cNvSpPr>
          <p:nvPr>
            <p:ph type="body" idx="1"/>
          </p:nvPr>
        </p:nvSpPr>
        <p:spPr>
          <a:xfrm>
            <a:off x="406559" y="776995"/>
            <a:ext cx="9238310" cy="1678858"/>
          </a:xfrm>
        </p:spPr>
        <p:txBody>
          <a:bodyPr/>
          <a:lstStyle/>
          <a:p>
            <a:pPr>
              <a:lnSpc>
                <a:spcPct val="120000"/>
              </a:lnSpc>
            </a:pPr>
            <a:r>
              <a:rPr kumimoji="1" lang="zh-CN" altLang="en-US" sz="2400" b="0" dirty="0">
                <a:solidFill>
                  <a:srgbClr val="FF0000"/>
                </a:solidFill>
                <a:cs typeface="Times New Roman" panose="02020603050405020304" pitchFamily="18" charset="0"/>
              </a:rPr>
              <a:t>最简或与表达式</a:t>
            </a:r>
            <a:endParaRPr kumimoji="1" lang="zh-CN" altLang="en-US" sz="2400" b="0" dirty="0">
              <a:solidFill>
                <a:srgbClr val="FF0000"/>
              </a:solidFill>
              <a:cs typeface="Times New Roman" panose="02020603050405020304" pitchFamily="18" charset="0"/>
            </a:endParaRPr>
          </a:p>
          <a:p>
            <a:pPr marL="474980" lvl="1" indent="0">
              <a:lnSpc>
                <a:spcPct val="120000"/>
              </a:lnSpc>
              <a:buNone/>
            </a:pPr>
            <a:r>
              <a:rPr kumimoji="1" lang="en-US" altLang="zh-CN" b="0" dirty="0">
                <a:cs typeface="Times New Roman" panose="02020603050405020304" pitchFamily="18" charset="0"/>
              </a:rPr>
              <a:t>1</a:t>
            </a:r>
            <a:r>
              <a:rPr kumimoji="1" lang="zh-CN" altLang="en-US" b="0" dirty="0">
                <a:cs typeface="Times New Roman" panose="02020603050405020304" pitchFamily="18" charset="0"/>
              </a:rPr>
              <a:t>、</a:t>
            </a:r>
            <a:r>
              <a:rPr kumimoji="1" lang="zh-CN" altLang="en-US" sz="2200" b="0" dirty="0">
                <a:cs typeface="Times New Roman" panose="02020603050405020304" pitchFamily="18" charset="0"/>
              </a:rPr>
              <a:t>或项个数最少（或门用的最少）；</a:t>
            </a:r>
            <a:endParaRPr kumimoji="1" lang="zh-CN" altLang="en-US" sz="2200" b="0" dirty="0">
              <a:cs typeface="Times New Roman" panose="02020603050405020304" pitchFamily="18" charset="0"/>
            </a:endParaRPr>
          </a:p>
          <a:p>
            <a:pPr marL="474980" lvl="1" indent="0">
              <a:lnSpc>
                <a:spcPct val="120000"/>
              </a:lnSpc>
              <a:buNone/>
            </a:pPr>
            <a:r>
              <a:rPr kumimoji="1" lang="en-US" altLang="zh-CN" sz="2200" b="0" dirty="0">
                <a:cs typeface="Times New Roman" panose="02020603050405020304" pitchFamily="18" charset="0"/>
              </a:rPr>
              <a:t>2</a:t>
            </a:r>
            <a:r>
              <a:rPr kumimoji="1" lang="zh-CN" altLang="en-US" sz="2200" b="0" dirty="0">
                <a:cs typeface="Times New Roman" panose="02020603050405020304" pitchFamily="18" charset="0"/>
              </a:rPr>
              <a:t>、在满足</a:t>
            </a:r>
            <a:r>
              <a:rPr kumimoji="1" lang="en-US" altLang="zh-CN" sz="2200" b="0" dirty="0">
                <a:cs typeface="Times New Roman" panose="02020603050405020304" pitchFamily="18" charset="0"/>
              </a:rPr>
              <a:t>1</a:t>
            </a:r>
            <a:r>
              <a:rPr kumimoji="1" lang="zh-CN" altLang="en-US" sz="2200" b="0" dirty="0">
                <a:cs typeface="Times New Roman" panose="02020603050405020304" pitchFamily="18" charset="0"/>
              </a:rPr>
              <a:t>的条件下，或项中变量数最少（或门的输入端最少） 。</a:t>
            </a:r>
            <a:endParaRPr kumimoji="1" lang="zh-CN" altLang="en-US" sz="2200" b="0" dirty="0">
              <a:cs typeface="Times New Roman" panose="02020603050405020304" pitchFamily="18" charset="0"/>
            </a:endParaRPr>
          </a:p>
        </p:txBody>
      </p:sp>
      <p:sp>
        <p:nvSpPr>
          <p:cNvPr id="623620" name="Rectangle 4"/>
          <p:cNvSpPr>
            <a:spLocks noChangeArrowheads="1"/>
          </p:cNvSpPr>
          <p:nvPr/>
        </p:nvSpPr>
        <p:spPr bwMode="auto">
          <a:xfrm>
            <a:off x="935579" y="2204864"/>
            <a:ext cx="9768933" cy="1850782"/>
          </a:xfrm>
          <a:prstGeom prst="rect">
            <a:avLst/>
          </a:prstGeom>
          <a:solidFill>
            <a:srgbClr val="FFFFCC"/>
          </a:solidFill>
          <a:ln w="9525">
            <a:solidFill>
              <a:srgbClr val="C00000"/>
            </a:solidFill>
            <a:miter lim="800000"/>
          </a:ln>
          <a:effectLst/>
        </p:spPr>
        <p:txBody>
          <a:bodyPr/>
          <a:lstStyle/>
          <a:p>
            <a:pPr marL="342900" indent="-342900" eaLnBrk="1" hangingPunct="1">
              <a:lnSpc>
                <a:spcPct val="120000"/>
              </a:lnSpc>
              <a:spcBef>
                <a:spcPct val="0"/>
              </a:spcBef>
              <a:buClr>
                <a:srgbClr val="063DE8"/>
              </a:buClr>
              <a:buSzTx/>
            </a:pPr>
            <a:r>
              <a:rPr kumimoji="1" lang="zh-CN" altLang="en-US" sz="2400" b="0" dirty="0">
                <a:solidFill>
                  <a:srgbClr val="FC0128"/>
                </a:solidFill>
                <a:latin typeface="微软雅黑" panose="020B0503020204020204" pitchFamily="34" charset="-122"/>
                <a:ea typeface="微软雅黑" panose="020B0503020204020204" pitchFamily="34" charset="-122"/>
                <a:cs typeface="Times New Roman" panose="02020603050405020304" pitchFamily="18" charset="0"/>
              </a:rPr>
              <a:t>化简方法</a:t>
            </a:r>
            <a:endParaRPr kumimoji="1" lang="zh-CN" altLang="en-US" sz="2400" b="0" dirty="0">
              <a:solidFill>
                <a:srgbClr val="FC0128"/>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20000"/>
              </a:lnSpc>
              <a:spcBef>
                <a:spcPct val="0"/>
              </a:spcBef>
              <a:buClr>
                <a:srgbClr val="00B050"/>
              </a:buClr>
              <a:buSzPct val="110000"/>
              <a:buFontTx/>
              <a:buNone/>
            </a:pPr>
            <a:r>
              <a:rPr kumimoji="1" lang="en-US"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、利用对偶规则，将“或与”表达式转换为 “与或”表达式。</a:t>
            </a:r>
            <a:endPar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20000"/>
              </a:lnSpc>
              <a:spcBef>
                <a:spcPct val="0"/>
              </a:spcBef>
              <a:buClr>
                <a:srgbClr val="00B050"/>
              </a:buClr>
              <a:buSzPct val="110000"/>
              <a:buFontTx/>
              <a:buNone/>
            </a:pPr>
            <a:r>
              <a:rPr kumimoji="1" lang="en-US"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、实际化简“与或”表达式。</a:t>
            </a:r>
            <a:endPar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120000"/>
              </a:lnSpc>
              <a:spcBef>
                <a:spcPct val="0"/>
              </a:spcBef>
              <a:buClr>
                <a:srgbClr val="00B050"/>
              </a:buClr>
              <a:buSzPct val="110000"/>
              <a:buFontTx/>
              <a:buNone/>
            </a:pPr>
            <a:r>
              <a:rPr kumimoji="1" lang="en-US" altLang="zh-CN"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3</a:t>
            </a:r>
            <a:r>
              <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、利用对偶规则将最简“与或” 表达式转为最简“或与” 表达式。</a:t>
            </a:r>
            <a:endParaRPr kumimoji="1" lang="zh-CN" altLang="en-US" sz="2200" b="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 name="Group 23"/>
          <p:cNvGrpSpPr/>
          <p:nvPr/>
        </p:nvGrpSpPr>
        <p:grpSpPr bwMode="auto">
          <a:xfrm>
            <a:off x="935579" y="4135699"/>
            <a:ext cx="6030913" cy="493713"/>
            <a:chOff x="516" y="890"/>
            <a:chExt cx="3799" cy="311"/>
          </a:xfrm>
        </p:grpSpPr>
        <p:sp>
          <p:nvSpPr>
            <p:cNvPr id="6" name="Rectangle 6"/>
            <p:cNvSpPr>
              <a:spLocks noChangeArrowheads="1"/>
            </p:cNvSpPr>
            <p:nvPr/>
          </p:nvSpPr>
          <p:spPr bwMode="auto">
            <a:xfrm>
              <a:off x="516" y="890"/>
              <a:ext cx="1500" cy="311"/>
            </a:xfrm>
            <a:prstGeom prst="rect">
              <a:avLst/>
            </a:prstGeom>
            <a:noFill/>
            <a:ln w="9525">
              <a:noFill/>
              <a:miter lim="800000"/>
            </a:ln>
          </p:spPr>
          <p:txBody>
            <a:bodyPr anchor="ctr"/>
            <a:lstStyle/>
            <a:p>
              <a:pPr eaLnBrk="1" hangingPunct="1">
                <a:lnSpc>
                  <a:spcPct val="100000"/>
                </a:lnSpc>
                <a:spcBef>
                  <a:spcPct val="0"/>
                </a:spcBef>
                <a:buClrTx/>
                <a:buSzTx/>
                <a:buFontTx/>
                <a:buNone/>
              </a:pPr>
              <a:r>
                <a:rPr lang="en-US" altLang="zh-CN" sz="2400" b="0" dirty="0">
                  <a:solidFill>
                    <a:srgbClr val="D42A7F"/>
                  </a:solidFill>
                  <a:latin typeface="微软雅黑" panose="020B0503020204020204" pitchFamily="34" charset="-122"/>
                  <a:ea typeface="微软雅黑" panose="020B0503020204020204" pitchFamily="34" charset="-122"/>
                </a:rPr>
                <a:t>【</a:t>
              </a:r>
              <a:r>
                <a:rPr lang="zh-CN" altLang="en-US" sz="2400" b="0" dirty="0">
                  <a:solidFill>
                    <a:srgbClr val="D42A7F"/>
                  </a:solidFill>
                  <a:latin typeface="微软雅黑" panose="020B0503020204020204" pitchFamily="34" charset="-122"/>
                  <a:ea typeface="微软雅黑" panose="020B0503020204020204" pitchFamily="34" charset="-122"/>
                </a:rPr>
                <a:t>例</a:t>
              </a:r>
              <a:r>
                <a:rPr lang="en-US" altLang="zh-CN" sz="2400" b="0" dirty="0">
                  <a:solidFill>
                    <a:srgbClr val="D42A7F"/>
                  </a:solidFill>
                  <a:latin typeface="微软雅黑" panose="020B0503020204020204" pitchFamily="34" charset="-122"/>
                  <a:ea typeface="微软雅黑" panose="020B0503020204020204" pitchFamily="34" charset="-122"/>
                </a:rPr>
                <a:t>】</a:t>
              </a:r>
              <a:r>
                <a:rPr lang="zh-CN" altLang="en-US" sz="2400" b="0" dirty="0">
                  <a:solidFill>
                    <a:srgbClr val="000000"/>
                  </a:solidFill>
                  <a:latin typeface="微软雅黑" panose="020B0503020204020204" pitchFamily="34" charset="-122"/>
                  <a:ea typeface="微软雅黑" panose="020B0503020204020204" pitchFamily="34" charset="-122"/>
                </a:rPr>
                <a:t>化简</a:t>
              </a:r>
              <a:endParaRPr lang="zh-CN" altLang="en-US" sz="2400" b="0" dirty="0">
                <a:solidFill>
                  <a:srgbClr val="000000"/>
                </a:solidFill>
                <a:latin typeface="微软雅黑" panose="020B0503020204020204" pitchFamily="34" charset="-122"/>
                <a:ea typeface="微软雅黑" panose="020B0503020204020204" pitchFamily="34" charset="-122"/>
              </a:endParaRPr>
            </a:p>
          </p:txBody>
        </p:sp>
        <p:grpSp>
          <p:nvGrpSpPr>
            <p:cNvPr id="7" name="Group 22"/>
            <p:cNvGrpSpPr/>
            <p:nvPr/>
          </p:nvGrpSpPr>
          <p:grpSpPr bwMode="auto">
            <a:xfrm>
              <a:off x="1488" y="914"/>
              <a:ext cx="2827" cy="271"/>
              <a:chOff x="1488" y="979"/>
              <a:chExt cx="2827" cy="271"/>
            </a:xfrm>
          </p:grpSpPr>
          <p:grpSp>
            <p:nvGrpSpPr>
              <p:cNvPr id="8" name="Group 7"/>
              <p:cNvGrpSpPr/>
              <p:nvPr/>
            </p:nvGrpSpPr>
            <p:grpSpPr bwMode="auto">
              <a:xfrm>
                <a:off x="1488" y="979"/>
                <a:ext cx="2827" cy="271"/>
                <a:chOff x="427" y="1459"/>
                <a:chExt cx="2827" cy="271"/>
              </a:xfrm>
            </p:grpSpPr>
            <p:sp>
              <p:nvSpPr>
                <p:cNvPr id="10" name="Text Box 8"/>
                <p:cNvSpPr txBox="1">
                  <a:spLocks noChangeArrowheads="1"/>
                </p:cNvSpPr>
                <p:nvPr/>
              </p:nvSpPr>
              <p:spPr bwMode="auto">
                <a:xfrm>
                  <a:off x="427" y="1459"/>
                  <a:ext cx="2827" cy="271"/>
                </a:xfrm>
                <a:prstGeom prst="rect">
                  <a:avLst/>
                </a:prstGeom>
                <a:noFill/>
                <a:ln w="38100">
                  <a:noFill/>
                  <a:miter lim="800000"/>
                </a:ln>
              </p:spPr>
              <p:txBody>
                <a:bodyPr>
                  <a:spAutoFit/>
                </a:bodyPr>
                <a:lstStyle/>
                <a:p>
                  <a:pPr marL="563880" indent="-282575" eaLnBrk="1" hangingPunct="1">
                    <a:lnSpc>
                      <a:spcPct val="100000"/>
                    </a:lnSpc>
                    <a:spcBef>
                      <a:spcPct val="0"/>
                    </a:spcBef>
                    <a:buClrTx/>
                    <a:buSzTx/>
                    <a:buFontTx/>
                    <a:buNone/>
                  </a:pPr>
                  <a:r>
                    <a:rPr lang="en-US" altLang="zh-CN" sz="2200" i="1" dirty="0">
                      <a:solidFill>
                        <a:srgbClr val="000000"/>
                      </a:solidFill>
                      <a:latin typeface="Times New Roman" panose="02020603050405020304" pitchFamily="18" charset="0"/>
                    </a:rPr>
                    <a:t>F</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B</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C</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B</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C</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C</a:t>
                  </a:r>
                  <a:r>
                    <a:rPr lang="en-US" altLang="zh-CN" sz="2200" dirty="0">
                      <a:solidFill>
                        <a:srgbClr val="000000"/>
                      </a:solidFill>
                      <a:latin typeface="Times New Roman" panose="02020603050405020304" pitchFamily="18" charset="0"/>
                    </a:rPr>
                    <a:t>)</a:t>
                  </a:r>
                  <a:endParaRPr lang="en-US" altLang="zh-CN" sz="2200" dirty="0">
                    <a:solidFill>
                      <a:srgbClr val="000000"/>
                    </a:solidFill>
                  </a:endParaRPr>
                </a:p>
              </p:txBody>
            </p:sp>
            <p:sp>
              <p:nvSpPr>
                <p:cNvPr id="11" name="Line 9"/>
                <p:cNvSpPr>
                  <a:spLocks noChangeShapeType="1"/>
                </p:cNvSpPr>
                <p:nvPr/>
              </p:nvSpPr>
              <p:spPr bwMode="auto">
                <a:xfrm>
                  <a:off x="1801" y="1487"/>
                  <a:ext cx="126" cy="0"/>
                </a:xfrm>
                <a:prstGeom prst="line">
                  <a:avLst/>
                </a:prstGeom>
                <a:noFill/>
                <a:ln w="38100">
                  <a:solidFill>
                    <a:schemeClr val="bg1"/>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sp>
            <p:nvSpPr>
              <p:cNvPr id="9" name="Line 20"/>
              <p:cNvSpPr>
                <a:spLocks noChangeShapeType="1"/>
              </p:cNvSpPr>
              <p:nvPr/>
            </p:nvSpPr>
            <p:spPr bwMode="auto">
              <a:xfrm>
                <a:off x="2466" y="1007"/>
                <a:ext cx="126" cy="0"/>
              </a:xfrm>
              <a:prstGeom prst="line">
                <a:avLst/>
              </a:prstGeom>
              <a:noFill/>
              <a:ln w="28575">
                <a:solidFill>
                  <a:srgbClr val="0000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grpSp>
      <p:grpSp>
        <p:nvGrpSpPr>
          <p:cNvPr id="3" name="Group 2"/>
          <p:cNvGrpSpPr/>
          <p:nvPr/>
        </p:nvGrpSpPr>
        <p:grpSpPr>
          <a:xfrm>
            <a:off x="1295619" y="4648462"/>
            <a:ext cx="4622800" cy="1528919"/>
            <a:chOff x="1295619" y="4648462"/>
            <a:chExt cx="4622800" cy="1528919"/>
          </a:xfrm>
        </p:grpSpPr>
        <p:grpSp>
          <p:nvGrpSpPr>
            <p:cNvPr id="12" name="组合 11"/>
            <p:cNvGrpSpPr/>
            <p:nvPr/>
          </p:nvGrpSpPr>
          <p:grpSpPr>
            <a:xfrm>
              <a:off x="1295619" y="4648462"/>
              <a:ext cx="4622800" cy="1152174"/>
              <a:chOff x="1729383" y="2276826"/>
              <a:chExt cx="4622800" cy="1152174"/>
            </a:xfrm>
          </p:grpSpPr>
          <p:sp>
            <p:nvSpPr>
              <p:cNvPr id="13" name="Text Box 17"/>
              <p:cNvSpPr txBox="1">
                <a:spLocks noChangeArrowheads="1"/>
              </p:cNvSpPr>
              <p:nvPr/>
            </p:nvSpPr>
            <p:spPr bwMode="auto">
              <a:xfrm>
                <a:off x="3435945" y="2998113"/>
                <a:ext cx="1579563" cy="430887"/>
              </a:xfrm>
              <a:prstGeom prst="rect">
                <a:avLst/>
              </a:prstGeom>
              <a:noFill/>
              <a:ln w="38100">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AB</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C</a:t>
                </a:r>
                <a:endParaRPr lang="en-US" altLang="zh-CN" sz="2200" i="1" dirty="0">
                  <a:solidFill>
                    <a:srgbClr val="000000"/>
                  </a:solidFill>
                  <a:latin typeface="Times New Roman" panose="02020603050405020304" pitchFamily="18" charset="0"/>
                </a:endParaRPr>
              </a:p>
            </p:txBody>
          </p:sp>
          <p:grpSp>
            <p:nvGrpSpPr>
              <p:cNvPr id="14" name="Group 24"/>
              <p:cNvGrpSpPr/>
              <p:nvPr/>
            </p:nvGrpSpPr>
            <p:grpSpPr bwMode="auto">
              <a:xfrm>
                <a:off x="1729383" y="2276826"/>
                <a:ext cx="4622800" cy="430213"/>
                <a:chOff x="1079" y="1525"/>
                <a:chExt cx="2912" cy="271"/>
              </a:xfrm>
            </p:grpSpPr>
            <p:grpSp>
              <p:nvGrpSpPr>
                <p:cNvPr id="20" name="Group 10"/>
                <p:cNvGrpSpPr/>
                <p:nvPr/>
              </p:nvGrpSpPr>
              <p:grpSpPr bwMode="auto">
                <a:xfrm>
                  <a:off x="1854" y="1525"/>
                  <a:ext cx="2137" cy="271"/>
                  <a:chOff x="796" y="1749"/>
                  <a:chExt cx="2137" cy="271"/>
                </a:xfrm>
              </p:grpSpPr>
              <p:sp>
                <p:nvSpPr>
                  <p:cNvPr id="23" name="Text Box 11"/>
                  <p:cNvSpPr txBox="1">
                    <a:spLocks noChangeArrowheads="1"/>
                  </p:cNvSpPr>
                  <p:nvPr/>
                </p:nvSpPr>
                <p:spPr bwMode="auto">
                  <a:xfrm>
                    <a:off x="796" y="1749"/>
                    <a:ext cx="2137" cy="271"/>
                  </a:xfrm>
                  <a:prstGeom prst="rect">
                    <a:avLst/>
                  </a:prstGeom>
                  <a:noFill/>
                  <a:ln w="38100">
                    <a:noFill/>
                    <a:miter lim="800000"/>
                  </a:ln>
                </p:spPr>
                <p:txBody>
                  <a:bodyPr>
                    <a:spAutoFit/>
                  </a:bodyPr>
                  <a:lstStyle/>
                  <a:p>
                    <a:pPr marL="563880" indent="-282575" eaLnBrk="1" hangingPunct="1">
                      <a:lnSpc>
                        <a:spcPct val="100000"/>
                      </a:lnSpc>
                      <a:spcBef>
                        <a:spcPct val="0"/>
                      </a:spcBef>
                      <a:buClrTx/>
                      <a:buSzTx/>
                      <a:buFontTx/>
                      <a:buNone/>
                    </a:pPr>
                    <a:r>
                      <a:rPr lang="en-US" altLang="zh-CN" sz="2200" i="1" dirty="0">
                        <a:solidFill>
                          <a:srgbClr val="000000"/>
                        </a:solidFill>
                        <a:latin typeface="Times New Roman" panose="02020603050405020304" pitchFamily="18" charset="0"/>
                      </a:rPr>
                      <a:t>F</a:t>
                    </a:r>
                    <a:r>
                      <a:rPr lang="en-US" altLang="zh-CN" sz="2200" dirty="0">
                        <a:solidFill>
                          <a:srgbClr val="000000"/>
                        </a:solidFill>
                        <a:latin typeface="Times New Roman" panose="02020603050405020304" pitchFamily="18" charset="0"/>
                        <a:sym typeface="Symbol" panose="05050102010706020507" pitchFamily="18" charset="2"/>
                      </a:rPr>
                      <a:t></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AB</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AC</a:t>
                    </a:r>
                    <a:r>
                      <a:rPr lang="en-US" altLang="zh-CN" sz="2200" dirty="0">
                        <a:solidFill>
                          <a:srgbClr val="000000"/>
                        </a:solidFill>
                        <a:latin typeface="Times New Roman" panose="02020603050405020304" pitchFamily="18" charset="0"/>
                      </a:rPr>
                      <a:t>+</a:t>
                    </a:r>
                    <a:r>
                      <a:rPr lang="en-US" altLang="zh-CN" sz="2200" i="1" dirty="0">
                        <a:solidFill>
                          <a:srgbClr val="D42A7F"/>
                        </a:solidFill>
                        <a:latin typeface="Times New Roman" panose="02020603050405020304" pitchFamily="18" charset="0"/>
                      </a:rPr>
                      <a:t>BC</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AC</a:t>
                    </a:r>
                    <a:endParaRPr lang="en-US" altLang="zh-CN" sz="2200" i="1" dirty="0">
                      <a:solidFill>
                        <a:srgbClr val="000000"/>
                      </a:solidFill>
                      <a:latin typeface="Times New Roman" panose="02020603050405020304" pitchFamily="18" charset="0"/>
                    </a:endParaRPr>
                  </a:p>
                </p:txBody>
              </p:sp>
              <p:sp>
                <p:nvSpPr>
                  <p:cNvPr id="24" name="Line 12"/>
                  <p:cNvSpPr>
                    <a:spLocks noChangeShapeType="1"/>
                  </p:cNvSpPr>
                  <p:nvPr/>
                </p:nvSpPr>
                <p:spPr bwMode="auto">
                  <a:xfrm>
                    <a:off x="1634" y="1801"/>
                    <a:ext cx="136" cy="0"/>
                  </a:xfrm>
                  <a:prstGeom prst="line">
                    <a:avLst/>
                  </a:prstGeom>
                  <a:noFill/>
                  <a:ln w="38100">
                    <a:solidFill>
                      <a:schemeClr val="bg1"/>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sp>
              <p:nvSpPr>
                <p:cNvPr id="21" name="Text Box 13"/>
                <p:cNvSpPr txBox="1">
                  <a:spLocks noChangeArrowheads="1"/>
                </p:cNvSpPr>
                <p:nvPr/>
              </p:nvSpPr>
              <p:spPr bwMode="auto">
                <a:xfrm>
                  <a:off x="1079" y="1525"/>
                  <a:ext cx="894" cy="271"/>
                </a:xfrm>
                <a:prstGeom prst="rect">
                  <a:avLst/>
                </a:prstGeom>
                <a:noFill/>
                <a:ln w="38100">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zh-CN" altLang="en-US" sz="2200" b="0" dirty="0">
                      <a:solidFill>
                        <a:srgbClr val="000000"/>
                      </a:solidFill>
                      <a:latin typeface="微软雅黑" panose="020B0503020204020204" pitchFamily="34" charset="-122"/>
                      <a:ea typeface="微软雅黑" panose="020B0503020204020204" pitchFamily="34" charset="-122"/>
                    </a:rPr>
                    <a:t>对偶规则</a:t>
                  </a:r>
                  <a:endParaRPr lang="zh-CN" altLang="en-US" sz="2200" b="0" dirty="0">
                    <a:solidFill>
                      <a:srgbClr val="000000"/>
                    </a:solidFill>
                    <a:latin typeface="微软雅黑" panose="020B0503020204020204" pitchFamily="34" charset="-122"/>
                    <a:ea typeface="微软雅黑" panose="020B0503020204020204" pitchFamily="34" charset="-122"/>
                  </a:endParaRPr>
                </a:p>
              </p:txBody>
            </p:sp>
            <p:sp>
              <p:nvSpPr>
                <p:cNvPr id="22" name="Line 21"/>
                <p:cNvSpPr>
                  <a:spLocks noChangeShapeType="1"/>
                </p:cNvSpPr>
                <p:nvPr/>
              </p:nvSpPr>
              <p:spPr bwMode="auto">
                <a:xfrm>
                  <a:off x="2686" y="1570"/>
                  <a:ext cx="126" cy="0"/>
                </a:xfrm>
                <a:prstGeom prst="line">
                  <a:avLst/>
                </a:prstGeom>
                <a:noFill/>
                <a:ln w="28575">
                  <a:solidFill>
                    <a:srgbClr val="0000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grpSp>
            <p:nvGrpSpPr>
              <p:cNvPr id="15" name="Group 32"/>
              <p:cNvGrpSpPr/>
              <p:nvPr/>
            </p:nvGrpSpPr>
            <p:grpSpPr bwMode="auto">
              <a:xfrm>
                <a:off x="3462933" y="2636912"/>
                <a:ext cx="2493962" cy="430213"/>
                <a:chOff x="2004" y="2124"/>
                <a:chExt cx="1571" cy="271"/>
              </a:xfrm>
            </p:grpSpPr>
            <p:grpSp>
              <p:nvGrpSpPr>
                <p:cNvPr id="16" name="Group 14"/>
                <p:cNvGrpSpPr/>
                <p:nvPr/>
              </p:nvGrpSpPr>
              <p:grpSpPr bwMode="auto">
                <a:xfrm>
                  <a:off x="2004" y="2124"/>
                  <a:ext cx="1571" cy="271"/>
                  <a:chOff x="1791" y="1833"/>
                  <a:chExt cx="1571" cy="271"/>
                </a:xfrm>
              </p:grpSpPr>
              <p:sp>
                <p:nvSpPr>
                  <p:cNvPr id="18" name="Text Box 15"/>
                  <p:cNvSpPr txBox="1">
                    <a:spLocks noChangeArrowheads="1"/>
                  </p:cNvSpPr>
                  <p:nvPr/>
                </p:nvSpPr>
                <p:spPr bwMode="auto">
                  <a:xfrm>
                    <a:off x="1791" y="1833"/>
                    <a:ext cx="1571" cy="271"/>
                  </a:xfrm>
                  <a:prstGeom prst="rect">
                    <a:avLst/>
                  </a:prstGeom>
                  <a:noFill/>
                  <a:ln w="38100">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AB</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AC</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AC</a:t>
                    </a:r>
                    <a:endParaRPr lang="en-US" altLang="zh-CN" sz="2200" i="1" dirty="0">
                      <a:solidFill>
                        <a:srgbClr val="000000"/>
                      </a:solidFill>
                      <a:latin typeface="Times New Roman" panose="02020603050405020304" pitchFamily="18" charset="0"/>
                    </a:endParaRPr>
                  </a:p>
                </p:txBody>
              </p:sp>
              <p:sp>
                <p:nvSpPr>
                  <p:cNvPr id="19" name="Line 16"/>
                  <p:cNvSpPr>
                    <a:spLocks noChangeShapeType="1"/>
                  </p:cNvSpPr>
                  <p:nvPr/>
                </p:nvSpPr>
                <p:spPr bwMode="auto">
                  <a:xfrm>
                    <a:off x="2440" y="1895"/>
                    <a:ext cx="115" cy="0"/>
                  </a:xfrm>
                  <a:prstGeom prst="line">
                    <a:avLst/>
                  </a:prstGeom>
                  <a:noFill/>
                  <a:ln w="38100">
                    <a:solidFill>
                      <a:schemeClr val="bg1"/>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sp>
              <p:nvSpPr>
                <p:cNvPr id="17" name="Line 25"/>
                <p:cNvSpPr>
                  <a:spLocks noChangeShapeType="1"/>
                </p:cNvSpPr>
                <p:nvPr/>
              </p:nvSpPr>
              <p:spPr bwMode="auto">
                <a:xfrm>
                  <a:off x="2494" y="2175"/>
                  <a:ext cx="126" cy="0"/>
                </a:xfrm>
                <a:prstGeom prst="line">
                  <a:avLst/>
                </a:prstGeom>
                <a:noFill/>
                <a:ln w="28575">
                  <a:solidFill>
                    <a:srgbClr val="0000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grpSp>
        <p:grpSp>
          <p:nvGrpSpPr>
            <p:cNvPr id="25" name="Group 38"/>
            <p:cNvGrpSpPr/>
            <p:nvPr/>
          </p:nvGrpSpPr>
          <p:grpSpPr bwMode="auto">
            <a:xfrm>
              <a:off x="2011532" y="5731293"/>
              <a:ext cx="2884487" cy="446088"/>
              <a:chOff x="1517" y="3045"/>
              <a:chExt cx="1817" cy="281"/>
            </a:xfrm>
          </p:grpSpPr>
          <p:sp>
            <p:nvSpPr>
              <p:cNvPr id="26" name="Text Box 18"/>
              <p:cNvSpPr txBox="1">
                <a:spLocks noChangeArrowheads="1"/>
              </p:cNvSpPr>
              <p:nvPr/>
            </p:nvSpPr>
            <p:spPr bwMode="auto">
              <a:xfrm>
                <a:off x="1517" y="3045"/>
                <a:ext cx="617" cy="271"/>
              </a:xfrm>
              <a:prstGeom prst="rect">
                <a:avLst/>
              </a:prstGeom>
              <a:noFill/>
              <a:ln w="38100">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zh-CN" altLang="en-US" sz="2200" b="0" dirty="0">
                    <a:solidFill>
                      <a:srgbClr val="000000"/>
                    </a:solidFill>
                    <a:latin typeface="微软雅黑" panose="020B0503020204020204" pitchFamily="34" charset="-122"/>
                    <a:ea typeface="微软雅黑" panose="020B0503020204020204" pitchFamily="34" charset="-122"/>
                  </a:rPr>
                  <a:t>则：</a:t>
                </a:r>
                <a:endParaRPr lang="zh-CN" altLang="en-US" sz="2200" b="0" dirty="0">
                  <a:solidFill>
                    <a:srgbClr val="000000"/>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2025" y="3055"/>
                <a:ext cx="1309" cy="271"/>
              </a:xfrm>
              <a:prstGeom prst="rect">
                <a:avLst/>
              </a:prstGeom>
              <a:noFill/>
              <a:ln w="38100">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en-US" altLang="zh-CN" sz="2200" i="1" dirty="0">
                    <a:solidFill>
                      <a:srgbClr val="000000"/>
                    </a:solidFill>
                    <a:latin typeface="Times New Roman" panose="02020603050405020304" pitchFamily="18" charset="0"/>
                  </a:rPr>
                  <a:t>F</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A</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B</a:t>
                </a:r>
                <a:r>
                  <a:rPr lang="en-US" altLang="zh-CN" sz="2200" dirty="0">
                    <a:solidFill>
                      <a:srgbClr val="000000"/>
                    </a:solidFill>
                    <a:latin typeface="Times New Roman" panose="02020603050405020304" pitchFamily="18" charset="0"/>
                  </a:rPr>
                  <a:t>)•</a:t>
                </a:r>
                <a:r>
                  <a:rPr lang="en-US" altLang="zh-CN" sz="2200" i="1" dirty="0">
                    <a:solidFill>
                      <a:srgbClr val="000000"/>
                    </a:solidFill>
                    <a:latin typeface="Times New Roman" panose="02020603050405020304" pitchFamily="18" charset="0"/>
                  </a:rPr>
                  <a:t>C</a:t>
                </a:r>
                <a:endParaRPr lang="en-US" altLang="zh-CN" sz="2200" i="1" dirty="0">
                  <a:solidFill>
                    <a:srgbClr val="000000"/>
                  </a:solidFill>
                  <a:latin typeface="Times New Roman" panose="02020603050405020304" pitchFamily="18" charset="0"/>
                </a:endParaRPr>
              </a:p>
            </p:txBody>
          </p:sp>
        </p:grpSp>
      </p:grpSp>
      <p:grpSp>
        <p:nvGrpSpPr>
          <p:cNvPr id="28" name="Group 39"/>
          <p:cNvGrpSpPr/>
          <p:nvPr/>
        </p:nvGrpSpPr>
        <p:grpSpPr bwMode="auto">
          <a:xfrm>
            <a:off x="6240932" y="5187574"/>
            <a:ext cx="2959100" cy="730250"/>
            <a:chOff x="496" y="2113"/>
            <a:chExt cx="1864" cy="460"/>
          </a:xfrm>
        </p:grpSpPr>
        <p:sp>
          <p:nvSpPr>
            <p:cNvPr id="29" name="AutoShape 27"/>
            <p:cNvSpPr>
              <a:spLocks noChangeArrowheads="1"/>
            </p:cNvSpPr>
            <p:nvPr/>
          </p:nvSpPr>
          <p:spPr bwMode="auto">
            <a:xfrm>
              <a:off x="496" y="2113"/>
              <a:ext cx="1864" cy="460"/>
            </a:xfrm>
            <a:prstGeom prst="wedgeRoundRectCallout">
              <a:avLst>
                <a:gd name="adj1" fmla="val -65614"/>
                <a:gd name="adj2" fmla="val -92609"/>
                <a:gd name="adj3" fmla="val 16667"/>
              </a:avLst>
            </a:prstGeom>
            <a:solidFill>
              <a:srgbClr val="FFCC66"/>
            </a:solidFill>
            <a:ln w="9525">
              <a:solidFill>
                <a:schemeClr val="accent6"/>
              </a:solidFill>
              <a:miter lim="800000"/>
            </a:ln>
          </p:spPr>
          <p:txBody>
            <a:bodyPr anchor="b"/>
            <a:lstStyle/>
            <a:p>
              <a:pPr eaLnBrk="1" fontAlgn="t" hangingPunct="1">
                <a:lnSpc>
                  <a:spcPct val="100000"/>
                </a:lnSpc>
                <a:spcBef>
                  <a:spcPct val="0"/>
                </a:spcBef>
                <a:buClrTx/>
                <a:buSzTx/>
                <a:buFontTx/>
                <a:buNone/>
              </a:pPr>
              <a:r>
                <a:rPr lang="zh-CN" altLang="en-US" sz="2000" dirty="0">
                  <a:solidFill>
                    <a:srgbClr val="000000"/>
                  </a:solidFill>
                  <a:latin typeface="Arial" panose="020B0604020202020204" pitchFamily="34" charset="0"/>
                  <a:ea typeface="楷体_GB2312" pitchFamily="49" charset="-122"/>
                </a:rPr>
                <a:t>由包含律</a:t>
              </a:r>
              <a:r>
                <a:rPr lang="en-US" altLang="zh-CN" sz="2000" i="1" dirty="0">
                  <a:solidFill>
                    <a:srgbClr val="000000"/>
                  </a:solidFill>
                  <a:latin typeface="Arial" panose="020B0604020202020204" pitchFamily="34" charset="0"/>
                  <a:ea typeface="楷体_GB2312" pitchFamily="49" charset="-122"/>
                </a:rPr>
                <a:t>AB</a:t>
              </a:r>
              <a:r>
                <a:rPr lang="en-US" altLang="zh-CN" sz="2000" dirty="0">
                  <a:solidFill>
                    <a:srgbClr val="000000"/>
                  </a:solidFill>
                  <a:latin typeface="Arial" panose="020B0604020202020204" pitchFamily="34" charset="0"/>
                  <a:ea typeface="楷体_GB2312" pitchFamily="49" charset="-122"/>
                </a:rPr>
                <a:t>+</a:t>
              </a:r>
              <a:r>
                <a:rPr lang="en-US" altLang="zh-CN" sz="2000" i="1" dirty="0">
                  <a:solidFill>
                    <a:srgbClr val="000000"/>
                  </a:solidFill>
                  <a:latin typeface="Arial" panose="020B0604020202020204" pitchFamily="34" charset="0"/>
                  <a:ea typeface="楷体_GB2312" pitchFamily="49" charset="-122"/>
                </a:rPr>
                <a:t>AC</a:t>
              </a:r>
              <a:r>
                <a:rPr lang="en-US" altLang="zh-CN" sz="2000" dirty="0">
                  <a:solidFill>
                    <a:srgbClr val="000000"/>
                  </a:solidFill>
                  <a:latin typeface="Arial" panose="020B0604020202020204" pitchFamily="34" charset="0"/>
                  <a:ea typeface="楷体_GB2312" pitchFamily="49" charset="-122"/>
                </a:rPr>
                <a:t>+</a:t>
              </a:r>
              <a:r>
                <a:rPr lang="en-US" altLang="zh-CN" sz="2000" i="1" dirty="0">
                  <a:solidFill>
                    <a:srgbClr val="000000"/>
                  </a:solidFill>
                  <a:latin typeface="Arial" panose="020B0604020202020204" pitchFamily="34" charset="0"/>
                  <a:ea typeface="楷体_GB2312" pitchFamily="49" charset="-122"/>
                </a:rPr>
                <a:t>BC</a:t>
              </a:r>
              <a:r>
                <a:rPr lang="en-US" altLang="zh-CN" sz="2000" dirty="0">
                  <a:solidFill>
                    <a:srgbClr val="000000"/>
                  </a:solidFill>
                  <a:latin typeface="Arial" panose="020B0604020202020204" pitchFamily="34" charset="0"/>
                  <a:ea typeface="楷体_GB2312" pitchFamily="49" charset="-122"/>
                </a:rPr>
                <a:t>=</a:t>
              </a:r>
              <a:r>
                <a:rPr lang="en-US" altLang="zh-CN" sz="2000" i="1" dirty="0">
                  <a:solidFill>
                    <a:srgbClr val="000000"/>
                  </a:solidFill>
                  <a:latin typeface="Arial" panose="020B0604020202020204" pitchFamily="34" charset="0"/>
                  <a:ea typeface="楷体_GB2312" pitchFamily="49" charset="-122"/>
                </a:rPr>
                <a:t>AB</a:t>
              </a:r>
              <a:r>
                <a:rPr lang="en-US" altLang="zh-CN" sz="2000" dirty="0">
                  <a:solidFill>
                    <a:srgbClr val="000000"/>
                  </a:solidFill>
                  <a:latin typeface="Arial" panose="020B0604020202020204" pitchFamily="34" charset="0"/>
                  <a:ea typeface="楷体_GB2312" pitchFamily="49" charset="-122"/>
                </a:rPr>
                <a:t>+</a:t>
              </a:r>
              <a:r>
                <a:rPr lang="en-US" altLang="zh-CN" sz="2000" i="1" dirty="0">
                  <a:solidFill>
                    <a:srgbClr val="000000"/>
                  </a:solidFill>
                  <a:latin typeface="Arial" panose="020B0604020202020204" pitchFamily="34" charset="0"/>
                  <a:ea typeface="楷体_GB2312" pitchFamily="49" charset="-122"/>
                </a:rPr>
                <a:t>AC</a:t>
              </a:r>
              <a:endParaRPr lang="en-US" altLang="zh-CN" sz="2000" i="1" dirty="0">
                <a:solidFill>
                  <a:srgbClr val="000000"/>
                </a:solidFill>
                <a:latin typeface="Arial" panose="020B0604020202020204" pitchFamily="34" charset="0"/>
                <a:ea typeface="楷体_GB2312" pitchFamily="49" charset="-122"/>
              </a:endParaRPr>
            </a:p>
          </p:txBody>
        </p:sp>
        <p:sp>
          <p:nvSpPr>
            <p:cNvPr id="30" name="Line 28"/>
            <p:cNvSpPr>
              <a:spLocks noChangeShapeType="1"/>
            </p:cNvSpPr>
            <p:nvPr/>
          </p:nvSpPr>
          <p:spPr bwMode="auto">
            <a:xfrm>
              <a:off x="641" y="2351"/>
              <a:ext cx="113" cy="0"/>
            </a:xfrm>
            <a:prstGeom prst="line">
              <a:avLst/>
            </a:prstGeom>
            <a:noFill/>
            <a:ln w="19050">
              <a:solidFill>
                <a:schemeClr val="accent6"/>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sp>
          <p:nvSpPr>
            <p:cNvPr id="31" name="Line 29"/>
            <p:cNvSpPr>
              <a:spLocks noChangeShapeType="1"/>
            </p:cNvSpPr>
            <p:nvPr/>
          </p:nvSpPr>
          <p:spPr bwMode="auto">
            <a:xfrm>
              <a:off x="1575" y="2348"/>
              <a:ext cx="113" cy="0"/>
            </a:xfrm>
            <a:prstGeom prst="line">
              <a:avLst/>
            </a:prstGeom>
            <a:noFill/>
            <a:ln w="19050">
              <a:solidFill>
                <a:schemeClr val="accent6"/>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3619"/>
                                        </p:tgtEl>
                                        <p:attrNameLst>
                                          <p:attrName>style.visibility</p:attrName>
                                        </p:attrNameLst>
                                      </p:cBhvr>
                                      <p:to>
                                        <p:strVal val="visible"/>
                                      </p:to>
                                    </p:set>
                                    <p:anim calcmode="lin" valueType="num">
                                      <p:cBhvr additive="base">
                                        <p:cTn id="7" dur="500" fill="hold"/>
                                        <p:tgtEl>
                                          <p:spTgt spid="623619"/>
                                        </p:tgtEl>
                                        <p:attrNameLst>
                                          <p:attrName>ppt_x</p:attrName>
                                        </p:attrNameLst>
                                      </p:cBhvr>
                                      <p:tavLst>
                                        <p:tav tm="0">
                                          <p:val>
                                            <p:strVal val="0-#ppt_w/2"/>
                                          </p:val>
                                        </p:tav>
                                        <p:tav tm="100000">
                                          <p:val>
                                            <p:strVal val="#ppt_x"/>
                                          </p:val>
                                        </p:tav>
                                      </p:tavLst>
                                    </p:anim>
                                    <p:anim calcmode="lin" valueType="num">
                                      <p:cBhvr additive="base">
                                        <p:cTn id="8" dur="500" fill="hold"/>
                                        <p:tgtEl>
                                          <p:spTgt spid="6236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23620"/>
                                        </p:tgtEl>
                                        <p:attrNameLst>
                                          <p:attrName>style.visibility</p:attrName>
                                        </p:attrNameLst>
                                      </p:cBhvr>
                                      <p:to>
                                        <p:strVal val="visible"/>
                                      </p:to>
                                    </p:set>
                                    <p:animEffect transition="in" filter="blinds(horizontal)">
                                      <p:cBhvr>
                                        <p:cTn id="13" dur="500"/>
                                        <p:tgtEl>
                                          <p:spTgt spid="62362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p:bldP spid="6236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mj-ea"/>
              </a:rPr>
              <a:t>逻辑函数化简</a:t>
            </a:r>
            <a:r>
              <a:rPr lang="en-US" altLang="zh-CN" dirty="0">
                <a:solidFill>
                  <a:schemeClr val="accent1"/>
                </a:solidFill>
                <a:latin typeface="+mj-ea"/>
              </a:rPr>
              <a:t>—</a:t>
            </a:r>
            <a:r>
              <a:rPr lang="zh-CN" altLang="en-US" dirty="0">
                <a:solidFill>
                  <a:schemeClr val="accent1"/>
                </a:solidFill>
                <a:latin typeface="+mj-ea"/>
              </a:rPr>
              <a:t>代数法</a:t>
            </a:r>
            <a:endParaRPr lang="zh-CN" altLang="en-US" dirty="0">
              <a:solidFill>
                <a:schemeClr val="accent1"/>
              </a:solidFill>
              <a:latin typeface="+mj-ea"/>
            </a:endParaRPr>
          </a:p>
        </p:txBody>
      </p:sp>
      <p:sp>
        <p:nvSpPr>
          <p:cNvPr id="622595" name="Rectangle 3"/>
          <p:cNvSpPr>
            <a:spLocks noGrp="1" noChangeArrowheads="1"/>
          </p:cNvSpPr>
          <p:nvPr>
            <p:ph type="body" idx="1"/>
          </p:nvPr>
        </p:nvSpPr>
        <p:spPr>
          <a:xfrm>
            <a:off x="612000" y="900000"/>
            <a:ext cx="10596568" cy="1436291"/>
          </a:xfrm>
        </p:spPr>
        <p:txBody>
          <a:bodyPr/>
          <a:lstStyle/>
          <a:p>
            <a:r>
              <a:rPr lang="en-US" altLang="zh-CN" sz="2400" b="0" dirty="0"/>
              <a:t> </a:t>
            </a:r>
            <a:r>
              <a:rPr lang="zh-CN" altLang="en-US" sz="2400" b="0" dirty="0"/>
              <a:t>逻辑函数的公式简化常用的方法</a:t>
            </a:r>
            <a:endParaRPr lang="en-US" altLang="zh-CN" sz="2400" b="0" dirty="0"/>
          </a:p>
          <a:p>
            <a:r>
              <a:rPr lang="zh-CN" altLang="en-US" b="0" dirty="0">
                <a:latin typeface="微软雅黑" panose="020B0503020204020204" pitchFamily="34" charset="-122"/>
                <a:ea typeface="微软雅黑" panose="020B0503020204020204" pitchFamily="34" charset="-122"/>
              </a:rPr>
              <a:t> </a:t>
            </a:r>
            <a:r>
              <a:rPr lang="zh-CN" altLang="en-US" sz="2400" b="0" dirty="0"/>
              <a:t>以与或表达式的化简为例有：合并乘积项法（相邻最小项）、吸收项法（</a:t>
            </a:r>
            <a:r>
              <a:rPr lang="en-US" altLang="zh-CN" sz="2400" b="0" dirty="0"/>
              <a:t>3</a:t>
            </a:r>
            <a:r>
              <a:rPr lang="zh-CN" altLang="en-US" sz="2400" b="0" dirty="0"/>
              <a:t>个吸收律）、配项法（互补律、重叠率）、消除冗余项法（包含律）</a:t>
            </a:r>
            <a:endParaRPr lang="zh-CN" altLang="en-US" sz="2400" b="0" dirty="0"/>
          </a:p>
        </p:txBody>
      </p:sp>
      <p:sp>
        <p:nvSpPr>
          <p:cNvPr id="622596" name="Text Box 4"/>
          <p:cNvSpPr txBox="1">
            <a:spLocks noChangeArrowheads="1"/>
          </p:cNvSpPr>
          <p:nvPr/>
        </p:nvSpPr>
        <p:spPr bwMode="auto">
          <a:xfrm>
            <a:off x="911424" y="2530084"/>
            <a:ext cx="8248972" cy="432426"/>
          </a:xfrm>
          <a:prstGeom prst="rect">
            <a:avLst/>
          </a:prstGeom>
          <a:noFill/>
          <a:ln w="9525">
            <a:noFill/>
            <a:miter lim="800000"/>
          </a:ln>
        </p:spPr>
        <p:txBody>
          <a:bodyPr wrap="square">
            <a:spAutoFit/>
          </a:bodyPr>
          <a:lstStyle/>
          <a:p>
            <a:pPr eaLnBrk="1" hangingPunct="1">
              <a:spcBef>
                <a:spcPct val="50000"/>
              </a:spcBef>
              <a:buClrTx/>
              <a:buSzTx/>
              <a:buFontTx/>
              <a:buNone/>
            </a:pPr>
            <a:r>
              <a:rPr kumimoji="1" lang="en-US" altLang="zh-CN" sz="2600" b="0" dirty="0">
                <a:solidFill>
                  <a:srgbClr val="0536D2"/>
                </a:solidFill>
                <a:latin typeface="微软雅黑" panose="020B0503020204020204" pitchFamily="34" charset="-122"/>
                <a:ea typeface="微软雅黑" panose="020B0503020204020204" pitchFamily="34" charset="-122"/>
              </a:rPr>
              <a:t>1</a:t>
            </a:r>
            <a:r>
              <a:rPr kumimoji="1" lang="zh-CN" altLang="en-US" sz="2600" b="0" dirty="0">
                <a:solidFill>
                  <a:srgbClr val="0536D2"/>
                </a:solidFill>
                <a:latin typeface="微软雅黑" panose="020B0503020204020204" pitchFamily="34" charset="-122"/>
                <a:ea typeface="微软雅黑" panose="020B0503020204020204" pitchFamily="34" charset="-122"/>
              </a:rPr>
              <a:t>、合并乘积项法</a:t>
            </a:r>
            <a:r>
              <a:rPr kumimoji="1" lang="en-US" altLang="zh-CN" sz="2600" b="0" dirty="0">
                <a:solidFill>
                  <a:srgbClr val="0536D2"/>
                </a:solidFill>
                <a:latin typeface="微软雅黑" panose="020B0503020204020204" pitchFamily="34" charset="-122"/>
                <a:ea typeface="微软雅黑" panose="020B0503020204020204" pitchFamily="34" charset="-122"/>
              </a:rPr>
              <a:t>——</a:t>
            </a:r>
            <a:r>
              <a:rPr kumimoji="1" lang="zh-CN" altLang="en-US" sz="2600" b="0" dirty="0">
                <a:solidFill>
                  <a:srgbClr val="0536D2"/>
                </a:solidFill>
                <a:latin typeface="微软雅黑" panose="020B0503020204020204" pitchFamily="34" charset="-122"/>
                <a:ea typeface="微软雅黑" panose="020B0503020204020204" pitchFamily="34" charset="-122"/>
              </a:rPr>
              <a:t>利用互补律消去</a:t>
            </a:r>
            <a:r>
              <a:rPr kumimoji="1" lang="en-US" altLang="zh-CN" sz="2600" b="0" dirty="0">
                <a:solidFill>
                  <a:srgbClr val="0536D2"/>
                </a:solidFill>
                <a:latin typeface="微软雅黑" panose="020B0503020204020204" pitchFamily="34" charset="-122"/>
                <a:ea typeface="微软雅黑" panose="020B0503020204020204" pitchFamily="34" charset="-122"/>
              </a:rPr>
              <a:t>1</a:t>
            </a:r>
            <a:r>
              <a:rPr kumimoji="1" lang="zh-CN" altLang="en-US" sz="2600" b="0" dirty="0">
                <a:solidFill>
                  <a:srgbClr val="0536D2"/>
                </a:solidFill>
                <a:latin typeface="微软雅黑" panose="020B0503020204020204" pitchFamily="34" charset="-122"/>
                <a:ea typeface="微软雅黑" panose="020B0503020204020204" pitchFamily="34" charset="-122"/>
              </a:rPr>
              <a:t>个变量</a:t>
            </a:r>
            <a:endParaRPr kumimoji="1" lang="zh-CN" altLang="en-US" sz="2600" b="0" dirty="0">
              <a:solidFill>
                <a:srgbClr val="0536D2"/>
              </a:solidFill>
              <a:latin typeface="微软雅黑" panose="020B0503020204020204" pitchFamily="34" charset="-122"/>
              <a:ea typeface="微软雅黑" panose="020B0503020204020204" pitchFamily="34" charset="-122"/>
            </a:endParaRPr>
          </a:p>
        </p:txBody>
      </p:sp>
      <p:grpSp>
        <p:nvGrpSpPr>
          <p:cNvPr id="2" name="Group 9"/>
          <p:cNvGrpSpPr/>
          <p:nvPr/>
        </p:nvGrpSpPr>
        <p:grpSpPr bwMode="auto">
          <a:xfrm>
            <a:off x="1411945" y="3068960"/>
            <a:ext cx="6033763" cy="521571"/>
            <a:chOff x="-108" y="1965"/>
            <a:chExt cx="3177" cy="287"/>
          </a:xfrm>
        </p:grpSpPr>
        <p:sp>
          <p:nvSpPr>
            <p:cNvPr id="36878" name="Text Box 5"/>
            <p:cNvSpPr txBox="1">
              <a:spLocks noChangeArrowheads="1"/>
            </p:cNvSpPr>
            <p:nvPr/>
          </p:nvSpPr>
          <p:spPr bwMode="auto">
            <a:xfrm>
              <a:off x="-108" y="1978"/>
              <a:ext cx="726" cy="271"/>
            </a:xfrm>
            <a:prstGeom prst="rect">
              <a:avLst/>
            </a:prstGeom>
            <a:noFill/>
            <a:ln w="9525">
              <a:noFill/>
              <a:miter lim="800000"/>
            </a:ln>
          </p:spPr>
          <p:txBody>
            <a:bodyPr wrap="square">
              <a:spAutoFit/>
            </a:bodyPr>
            <a:lstStyle/>
            <a:p>
              <a:pPr eaLnBrk="1" hangingPunct="1">
                <a:lnSpc>
                  <a:spcPct val="100000"/>
                </a:lnSpc>
                <a:spcBef>
                  <a:spcPct val="50000"/>
                </a:spcBef>
                <a:buClrTx/>
                <a:buSzTx/>
                <a:buFontTx/>
                <a:buNone/>
              </a:pPr>
              <a:r>
                <a:rPr kumimoji="1" lang="zh-CN" altLang="en-US" sz="2200" b="0" dirty="0">
                  <a:solidFill>
                    <a:srgbClr val="000000"/>
                  </a:solidFill>
                  <a:latin typeface="微软雅黑" panose="020B0503020204020204" pitchFamily="34" charset="-122"/>
                  <a:ea typeface="微软雅黑" panose="020B0503020204020204" pitchFamily="34" charset="-122"/>
                </a:rPr>
                <a:t>化简</a:t>
              </a:r>
              <a:r>
                <a:rPr kumimoji="1" lang="zh-CN" altLang="en-US" sz="2000" b="0" dirty="0">
                  <a:solidFill>
                    <a:srgbClr val="000000"/>
                  </a:solidFill>
                  <a:latin typeface="微软雅黑" panose="020B0503020204020204" pitchFamily="34" charset="-122"/>
                  <a:ea typeface="微软雅黑" panose="020B0503020204020204" pitchFamily="34" charset="-122"/>
                </a:rPr>
                <a:t> </a:t>
              </a:r>
              <a:endParaRPr kumimoji="1" lang="zh-CN" altLang="en-US" sz="2000" b="0" dirty="0">
                <a:solidFill>
                  <a:srgbClr val="000000"/>
                </a:solidFill>
                <a:latin typeface="微软雅黑" panose="020B0503020204020204" pitchFamily="34" charset="-122"/>
                <a:ea typeface="微软雅黑" panose="020B0503020204020204" pitchFamily="34" charset="-122"/>
              </a:endParaRPr>
            </a:p>
          </p:txBody>
        </p:sp>
        <p:graphicFrame>
          <p:nvGraphicFramePr>
            <p:cNvPr id="36867" name="Object 6"/>
            <p:cNvGraphicFramePr>
              <a:graphicFrameLocks noChangeAspect="1"/>
            </p:cNvGraphicFramePr>
            <p:nvPr/>
          </p:nvGraphicFramePr>
          <p:xfrm>
            <a:off x="527" y="1965"/>
            <a:ext cx="2542" cy="287"/>
          </p:xfrm>
          <a:graphic>
            <a:graphicData uri="http://schemas.openxmlformats.org/presentationml/2006/ole">
              <mc:AlternateContent xmlns:mc="http://schemas.openxmlformats.org/markup-compatibility/2006">
                <mc:Choice xmlns:v="urn:schemas-microsoft-com:vml" Requires="v">
                  <p:oleObj spid="_x0000_s3" name="公式" r:id="rId1" imgW="1993900" imgH="241300" progId="Equation.3">
                    <p:embed/>
                  </p:oleObj>
                </mc:Choice>
                <mc:Fallback>
                  <p:oleObj name="公式" r:id="rId1" imgW="1993900" imgH="241300" progId="Equation.3">
                    <p:embed/>
                    <p:pic>
                      <p:nvPicPr>
                        <p:cNvPr id="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 y="1965"/>
                          <a:ext cx="2542" cy="287"/>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4" name="Group 3"/>
          <p:cNvGrpSpPr/>
          <p:nvPr/>
        </p:nvGrpSpPr>
        <p:grpSpPr>
          <a:xfrm>
            <a:off x="1271464" y="3790958"/>
            <a:ext cx="8856984" cy="2662378"/>
            <a:chOff x="1271464" y="3790958"/>
            <a:chExt cx="8856984" cy="2662378"/>
          </a:xfrm>
        </p:grpSpPr>
        <p:sp>
          <p:nvSpPr>
            <p:cNvPr id="622599" name="Text Box 7"/>
            <p:cNvSpPr txBox="1">
              <a:spLocks noChangeArrowheads="1"/>
            </p:cNvSpPr>
            <p:nvPr/>
          </p:nvSpPr>
          <p:spPr bwMode="auto">
            <a:xfrm>
              <a:off x="1271464" y="3832757"/>
              <a:ext cx="1346533" cy="454331"/>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dirty="0">
                  <a:solidFill>
                    <a:srgbClr val="FC0128"/>
                  </a:solidFill>
                </a:rPr>
                <a:t>  解：</a:t>
              </a:r>
              <a:r>
                <a:rPr kumimoji="1" lang="zh-CN" altLang="en-US" sz="2000" dirty="0">
                  <a:solidFill>
                    <a:srgbClr val="FFFF00"/>
                  </a:solidFill>
                  <a:latin typeface="Arial" panose="020B0604020202020204" pitchFamily="34" charset="0"/>
                </a:rPr>
                <a:t> </a:t>
              </a:r>
              <a:endParaRPr kumimoji="1" lang="zh-CN" altLang="en-US" sz="2000" dirty="0">
                <a:solidFill>
                  <a:srgbClr val="FFFF00"/>
                </a:solidFill>
                <a:latin typeface="Arial" panose="020B0604020202020204" pitchFamily="34" charset="0"/>
              </a:endParaRPr>
            </a:p>
          </p:txBody>
        </p:sp>
        <p:graphicFrame>
          <p:nvGraphicFramePr>
            <p:cNvPr id="622600" name="Object 8"/>
            <p:cNvGraphicFramePr>
              <a:graphicFrameLocks noChangeAspect="1"/>
            </p:cNvGraphicFramePr>
            <p:nvPr/>
          </p:nvGraphicFramePr>
          <p:xfrm>
            <a:off x="2195484" y="3790958"/>
            <a:ext cx="5042379" cy="2662378"/>
          </p:xfrm>
          <a:graphic>
            <a:graphicData uri="http://schemas.openxmlformats.org/presentationml/2006/ole">
              <mc:AlternateContent xmlns:mc="http://schemas.openxmlformats.org/markup-compatibility/2006">
                <mc:Choice xmlns:v="urn:schemas-microsoft-com:vml" Requires="v">
                  <p:oleObj spid="_x0000_s5" name="公式" r:id="rId3" imgW="2082800" imgH="1231900" progId="Equation.3">
                    <p:embed/>
                  </p:oleObj>
                </mc:Choice>
                <mc:Fallback>
                  <p:oleObj name="公式" r:id="rId3" imgW="2082800" imgH="1231900" progId="Equation.3">
                    <p:embed/>
                    <p:pic>
                      <p:nvPicPr>
                        <p:cNvPr id="0"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484" y="3790958"/>
                          <a:ext cx="5042379" cy="2662378"/>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sp>
          <p:nvSpPr>
            <p:cNvPr id="622602" name="Text Box 10"/>
            <p:cNvSpPr txBox="1">
              <a:spLocks noChangeArrowheads="1"/>
            </p:cNvSpPr>
            <p:nvPr/>
          </p:nvSpPr>
          <p:spPr bwMode="auto">
            <a:xfrm>
              <a:off x="7581620" y="3897926"/>
              <a:ext cx="2546828" cy="458034"/>
            </a:xfrm>
            <a:prstGeom prst="rect">
              <a:avLst/>
            </a:prstGeom>
            <a:noFill/>
            <a:ln w="9525" algn="ctr">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zh-CN" altLang="en-US" sz="2000" dirty="0">
                  <a:solidFill>
                    <a:srgbClr val="CC0066"/>
                  </a:solidFill>
                  <a:latin typeface="楷体_GB2312" pitchFamily="49" charset="-122"/>
                  <a:ea typeface="楷体_GB2312" pitchFamily="49" charset="-122"/>
                </a:rPr>
                <a:t>利用分配律展开</a:t>
              </a:r>
              <a:endParaRPr lang="en-US" altLang="zh-CN" sz="2000" dirty="0">
                <a:solidFill>
                  <a:srgbClr val="FC0128"/>
                </a:solidFill>
              </a:endParaRPr>
            </a:p>
          </p:txBody>
        </p:sp>
        <p:sp>
          <p:nvSpPr>
            <p:cNvPr id="622603" name="Text Box 11"/>
            <p:cNvSpPr txBox="1">
              <a:spLocks noChangeArrowheads="1"/>
            </p:cNvSpPr>
            <p:nvPr/>
          </p:nvSpPr>
          <p:spPr bwMode="auto">
            <a:xfrm>
              <a:off x="7581620" y="4386785"/>
              <a:ext cx="1826748" cy="400110"/>
            </a:xfrm>
            <a:prstGeom prst="rect">
              <a:avLst/>
            </a:prstGeom>
            <a:noFill/>
            <a:ln w="9525" algn="ctr">
              <a:noFill/>
              <a:miter lim="800000"/>
            </a:ln>
          </p:spPr>
          <p:txBody>
            <a:bodyPr wrap="square">
              <a:spAutoFit/>
            </a:bodyPr>
            <a:lstStyle/>
            <a:p>
              <a:pPr eaLnBrk="1" hangingPunct="1">
                <a:lnSpc>
                  <a:spcPct val="100000"/>
                </a:lnSpc>
                <a:spcBef>
                  <a:spcPct val="0"/>
                </a:spcBef>
                <a:buClrTx/>
                <a:buSzTx/>
                <a:buFont typeface="Wingdings" panose="05000000000000000000" pitchFamily="2" charset="2"/>
                <a:buNone/>
              </a:pPr>
              <a:r>
                <a:rPr lang="zh-CN" altLang="en-US" sz="2000" dirty="0">
                  <a:solidFill>
                    <a:srgbClr val="CC0066"/>
                  </a:solidFill>
                  <a:latin typeface="楷体_GB2312" pitchFamily="49" charset="-122"/>
                  <a:ea typeface="楷体_GB2312" pitchFamily="49" charset="-122"/>
                </a:rPr>
                <a:t>合并最小项</a:t>
              </a:r>
              <a:endParaRPr lang="en-US" altLang="zh-CN" sz="2000" dirty="0">
                <a:solidFill>
                  <a:srgbClr val="FC0128"/>
                </a:solidFill>
              </a:endParaRPr>
            </a:p>
          </p:txBody>
        </p:sp>
        <p:sp>
          <p:nvSpPr>
            <p:cNvPr id="622604" name="Text Box 12"/>
            <p:cNvSpPr txBox="1">
              <a:spLocks noChangeArrowheads="1"/>
            </p:cNvSpPr>
            <p:nvPr/>
          </p:nvSpPr>
          <p:spPr bwMode="auto">
            <a:xfrm>
              <a:off x="7581620" y="5418274"/>
              <a:ext cx="1464284" cy="458034"/>
            </a:xfrm>
            <a:prstGeom prst="rect">
              <a:avLst/>
            </a:prstGeom>
            <a:noFill/>
            <a:ln w="9525" algn="ctr">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zh-CN" altLang="en-US" sz="2000">
                  <a:solidFill>
                    <a:srgbClr val="CC0066"/>
                  </a:solidFill>
                  <a:latin typeface="楷体_GB2312" pitchFamily="49" charset="-122"/>
                  <a:ea typeface="楷体_GB2312" pitchFamily="49" charset="-122"/>
                </a:rPr>
                <a:t>互补律</a:t>
              </a:r>
              <a:endParaRPr lang="en-US" altLang="zh-CN" sz="2000">
                <a:solidFill>
                  <a:srgbClr val="CC0066"/>
                </a:solidFill>
                <a:latin typeface="楷体_GB2312" pitchFamily="49" charset="-122"/>
                <a:ea typeface="楷体_GB2312" pitchFamily="49" charset="-122"/>
              </a:endParaRPr>
            </a:p>
          </p:txBody>
        </p:sp>
        <p:sp>
          <p:nvSpPr>
            <p:cNvPr id="622605" name="Text Box 13"/>
            <p:cNvSpPr txBox="1">
              <a:spLocks noChangeArrowheads="1"/>
            </p:cNvSpPr>
            <p:nvPr/>
          </p:nvSpPr>
          <p:spPr bwMode="auto">
            <a:xfrm>
              <a:off x="7581620" y="5958740"/>
              <a:ext cx="1464284" cy="458034"/>
            </a:xfrm>
            <a:prstGeom prst="rect">
              <a:avLst/>
            </a:prstGeom>
            <a:noFill/>
            <a:ln w="9525" algn="ctr">
              <a:noFill/>
              <a:miter lim="800000"/>
            </a:ln>
          </p:spPr>
          <p:txBody>
            <a:bodyPr>
              <a:spAutoFit/>
            </a:bodyPr>
            <a:lstStyle/>
            <a:p>
              <a:pPr eaLnBrk="1" hangingPunct="1">
                <a:lnSpc>
                  <a:spcPct val="100000"/>
                </a:lnSpc>
                <a:spcBef>
                  <a:spcPct val="0"/>
                </a:spcBef>
                <a:buClrTx/>
                <a:buSzTx/>
                <a:buFont typeface="Wingdings" panose="05000000000000000000" pitchFamily="2" charset="2"/>
                <a:buNone/>
              </a:pPr>
              <a:r>
                <a:rPr lang="zh-CN" altLang="en-US" sz="2000" dirty="0">
                  <a:solidFill>
                    <a:srgbClr val="CC0066"/>
                  </a:solidFill>
                  <a:latin typeface="楷体_GB2312" pitchFamily="49" charset="-122"/>
                  <a:ea typeface="楷体_GB2312" pitchFamily="49" charset="-122"/>
                </a:rPr>
                <a:t>互补律</a:t>
              </a:r>
              <a:endParaRPr lang="en-US" altLang="zh-CN" sz="2000" dirty="0">
                <a:solidFill>
                  <a:srgbClr val="CC0066"/>
                </a:solidFill>
                <a:latin typeface="楷体_GB2312" pitchFamily="49" charset="-122"/>
                <a:ea typeface="楷体_GB2312" pitchFamily="49" charset="-122"/>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0" y="252000"/>
            <a:ext cx="5257800" cy="1080120"/>
          </a:xfrm>
        </p:spPr>
        <p:txBody>
          <a:bodyPr>
            <a:normAutofit/>
          </a:bodyPr>
          <a:lstStyle/>
          <a:p>
            <a:r>
              <a:rPr lang="zh-CN" altLang="en-US" sz="2400" i="0" dirty="0">
                <a:solidFill>
                  <a:schemeClr val="accent1"/>
                </a:solidFill>
                <a:latin typeface="+mn-lt"/>
              </a:rPr>
              <a:t> 二进制与十六进制相互转换</a:t>
            </a:r>
            <a:endParaRPr lang="zh-CN" altLang="en-US" sz="2400" i="0" dirty="0">
              <a:solidFill>
                <a:schemeClr val="accent1"/>
              </a:solidFill>
              <a:latin typeface="+mn-lt"/>
            </a:endParaRPr>
          </a:p>
        </p:txBody>
      </p:sp>
      <p:sp>
        <p:nvSpPr>
          <p:cNvPr id="83971" name="Rectangle 3"/>
          <p:cNvSpPr>
            <a:spLocks noGrp="1" noChangeArrowheads="1"/>
          </p:cNvSpPr>
          <p:nvPr>
            <p:ph type="body" idx="4294967295"/>
          </p:nvPr>
        </p:nvSpPr>
        <p:spPr>
          <a:xfrm>
            <a:off x="1199456" y="1029179"/>
            <a:ext cx="10123319" cy="592138"/>
          </a:xfrm>
        </p:spPr>
        <p:txBody>
          <a:bodyPr>
            <a:noAutofit/>
          </a:bodyPr>
          <a:lstStyle/>
          <a:p>
            <a:pPr algn="ctr">
              <a:buNone/>
            </a:pPr>
            <a:r>
              <a:rPr kumimoji="1" lang="zh-CN" altLang="en-US" sz="2000" dirty="0"/>
              <a:t>因为</a:t>
            </a:r>
            <a:r>
              <a:rPr kumimoji="1" lang="en-US" altLang="zh-CN" sz="2000" dirty="0"/>
              <a:t>2</a:t>
            </a:r>
            <a:r>
              <a:rPr kumimoji="1" lang="en-US" altLang="zh-CN" sz="2000" baseline="30000" dirty="0"/>
              <a:t>4</a:t>
            </a:r>
            <a:r>
              <a:rPr kumimoji="1" lang="en-US" altLang="zh-CN" sz="2000" dirty="0"/>
              <a:t>=16</a:t>
            </a:r>
            <a:r>
              <a:rPr kumimoji="1" lang="zh-CN" altLang="en-US" sz="2000" dirty="0"/>
              <a:t>，所以</a:t>
            </a:r>
            <a:r>
              <a:rPr kumimoji="1" lang="en-US" altLang="zh-CN" sz="2000" dirty="0"/>
              <a:t>4</a:t>
            </a:r>
            <a:r>
              <a:rPr kumimoji="1" lang="zh-CN" altLang="en-US" sz="2000" dirty="0"/>
              <a:t>位二进制数对应</a:t>
            </a:r>
            <a:r>
              <a:rPr kumimoji="1" lang="en-US" altLang="zh-CN" sz="2000" dirty="0"/>
              <a:t>1</a:t>
            </a:r>
            <a:r>
              <a:rPr kumimoji="1" lang="zh-CN" altLang="en-US" sz="2000" dirty="0"/>
              <a:t>位十六进制数，而</a:t>
            </a:r>
            <a:r>
              <a:rPr kumimoji="1" lang="en-US" altLang="zh-CN" sz="2000" dirty="0"/>
              <a:t>1</a:t>
            </a:r>
            <a:r>
              <a:rPr kumimoji="1" lang="zh-CN" altLang="en-US" sz="2000" dirty="0"/>
              <a:t>位十六进制数对应为</a:t>
            </a:r>
            <a:r>
              <a:rPr kumimoji="1" lang="en-US" altLang="zh-CN" sz="2000" dirty="0"/>
              <a:t>4</a:t>
            </a:r>
            <a:r>
              <a:rPr kumimoji="1" lang="zh-CN" altLang="en-US" sz="2000" dirty="0"/>
              <a:t>位二进制数。</a:t>
            </a:r>
            <a:endParaRPr kumimoji="1" lang="zh-CN" altLang="en-US" sz="2000" dirty="0"/>
          </a:p>
        </p:txBody>
      </p:sp>
      <p:sp>
        <p:nvSpPr>
          <p:cNvPr id="83974" name="Rectangle 6"/>
          <p:cNvSpPr>
            <a:spLocks noChangeArrowheads="1"/>
          </p:cNvSpPr>
          <p:nvPr/>
        </p:nvSpPr>
        <p:spPr bwMode="black">
          <a:xfrm>
            <a:off x="2999657" y="3107031"/>
            <a:ext cx="5951726" cy="430887"/>
          </a:xfrm>
          <a:prstGeom prst="rect">
            <a:avLst/>
          </a:prstGeom>
          <a:noFill/>
          <a:ln w="9525" algn="ctr">
            <a:noFill/>
            <a:miter lim="800000"/>
          </a:ln>
        </p:spPr>
        <p:txBody>
          <a:bodyPr wrap="square">
            <a:spAutoFit/>
          </a:bodyPr>
          <a:lstStyle/>
          <a:p>
            <a:pPr algn="l">
              <a:lnSpc>
                <a:spcPct val="110000"/>
              </a:lnSpc>
              <a:buNone/>
            </a:pPr>
            <a:r>
              <a:rPr kumimoji="1" lang="en-US" altLang="zh-CN" sz="2000" dirty="0">
                <a:solidFill>
                  <a:srgbClr val="FF0066"/>
                </a:solidFill>
                <a:latin typeface="宋体" panose="02010600030101010101" pitchFamily="2" charset="-122"/>
              </a:rPr>
              <a:t>【</a:t>
            </a:r>
            <a:r>
              <a:rPr kumimoji="1" lang="zh-CN" altLang="en-US" sz="2000" dirty="0">
                <a:solidFill>
                  <a:srgbClr val="FF0066"/>
                </a:solidFill>
                <a:latin typeface="宋体" panose="02010600030101010101" pitchFamily="2" charset="-122"/>
              </a:rPr>
              <a:t>例</a:t>
            </a:r>
            <a:r>
              <a:rPr kumimoji="1" lang="en-US" altLang="zh-CN" sz="2000" dirty="0">
                <a:solidFill>
                  <a:srgbClr val="FF0066"/>
                </a:solidFill>
                <a:latin typeface="Arial" panose="020B0604020202020204" pitchFamily="34" charset="0"/>
                <a:cs typeface="Arial" panose="020B0604020202020204" pitchFamily="34" charset="0"/>
              </a:rPr>
              <a:t>1.8</a:t>
            </a:r>
            <a:r>
              <a:rPr kumimoji="1" lang="en-US" altLang="zh-CN" sz="2000" dirty="0">
                <a:solidFill>
                  <a:srgbClr val="FF0066"/>
                </a:solidFill>
                <a:latin typeface="宋体" panose="02010600030101010101" pitchFamily="2" charset="-122"/>
              </a:rPr>
              <a:t>】</a:t>
            </a:r>
            <a:r>
              <a:rPr kumimoji="1" lang="en-US" altLang="zh-CN" sz="2000" dirty="0">
                <a:latin typeface="Arial" panose="020B0604020202020204" pitchFamily="34" charset="0"/>
              </a:rPr>
              <a:t>(</a:t>
            </a:r>
            <a:r>
              <a:rPr kumimoji="1" lang="en-US" altLang="zh-CN" sz="2000" dirty="0">
                <a:solidFill>
                  <a:srgbClr val="CC0066"/>
                </a:solidFill>
                <a:latin typeface="Arial" panose="020B0604020202020204" pitchFamily="34" charset="0"/>
              </a:rPr>
              <a:t>1101 </a:t>
            </a:r>
            <a:r>
              <a:rPr kumimoji="1" lang="en-US" altLang="zh-CN" sz="2000" dirty="0">
                <a:latin typeface="Arial" panose="020B0604020202020204" pitchFamily="34" charset="0"/>
              </a:rPr>
              <a:t>0011.</a:t>
            </a:r>
            <a:r>
              <a:rPr kumimoji="1" lang="en-US" altLang="zh-CN" sz="2000" dirty="0">
                <a:solidFill>
                  <a:srgbClr val="CC0066"/>
                </a:solidFill>
                <a:latin typeface="Arial" panose="020B0604020202020204" pitchFamily="34" charset="0"/>
              </a:rPr>
              <a:t>1101 </a:t>
            </a:r>
            <a:r>
              <a:rPr kumimoji="1" lang="en-US" altLang="zh-CN" sz="2000" dirty="0">
                <a:solidFill>
                  <a:srgbClr val="FF0000"/>
                </a:solidFill>
                <a:latin typeface="Arial" panose="020B0604020202020204" pitchFamily="34" charset="0"/>
              </a:rPr>
              <a:t>101</a:t>
            </a:r>
            <a:r>
              <a:rPr kumimoji="1" lang="en-US" altLang="zh-CN" sz="2000" dirty="0">
                <a:latin typeface="Arial" panose="020B0604020202020204" pitchFamily="34" charset="0"/>
              </a:rPr>
              <a:t>)</a:t>
            </a:r>
            <a:r>
              <a:rPr kumimoji="1" lang="en-US" altLang="zh-CN" sz="2000" baseline="-25000" dirty="0">
                <a:latin typeface="Arial" panose="020B0604020202020204" pitchFamily="34" charset="0"/>
              </a:rPr>
              <a:t>2</a:t>
            </a:r>
            <a:r>
              <a:rPr kumimoji="1" lang="en-US" altLang="zh-CN" sz="2000" dirty="0">
                <a:latin typeface="Arial" panose="020B0604020202020204" pitchFamily="34" charset="0"/>
              </a:rPr>
              <a:t>=(D3.DA)</a:t>
            </a:r>
            <a:r>
              <a:rPr kumimoji="1" lang="en-US" altLang="zh-CN" sz="2000" baseline="-25000" dirty="0">
                <a:latin typeface="Arial" panose="020B0604020202020204" pitchFamily="34" charset="0"/>
              </a:rPr>
              <a:t>16</a:t>
            </a:r>
            <a:endParaRPr kumimoji="1" lang="en-US" altLang="zh-CN" sz="2000" baseline="-25000" dirty="0">
              <a:latin typeface="Arial" panose="020B0604020202020204" pitchFamily="34" charset="0"/>
            </a:endParaRPr>
          </a:p>
        </p:txBody>
      </p:sp>
      <p:sp>
        <p:nvSpPr>
          <p:cNvPr id="83980" name="Rectangle 12"/>
          <p:cNvSpPr>
            <a:spLocks noChangeArrowheads="1"/>
          </p:cNvSpPr>
          <p:nvPr/>
        </p:nvSpPr>
        <p:spPr bwMode="auto">
          <a:xfrm>
            <a:off x="2223595" y="2025552"/>
            <a:ext cx="7704855" cy="788214"/>
          </a:xfrm>
          <a:prstGeom prst="rect">
            <a:avLst/>
          </a:prstGeom>
          <a:noFill/>
          <a:ln w="9525">
            <a:noFill/>
            <a:miter lim="800000"/>
          </a:ln>
        </p:spPr>
        <p:txBody>
          <a:bodyPr/>
          <a:lstStyle/>
          <a:p>
            <a:pPr marL="257175" indent="-257175">
              <a:spcBef>
                <a:spcPct val="20000"/>
              </a:spcBef>
              <a:buClr>
                <a:schemeClr val="bg2"/>
              </a:buClr>
              <a:buNone/>
            </a:pPr>
            <a:r>
              <a:rPr kumimoji="1" lang="zh-CN" altLang="en-US" sz="2000" dirty="0">
                <a:solidFill>
                  <a:srgbClr val="990000"/>
                </a:solidFill>
                <a:latin typeface="Arial" panose="020B0604020202020204" pitchFamily="34" charset="0"/>
              </a:rPr>
              <a:t>将二进制数转换为十六进制数</a:t>
            </a:r>
            <a:endParaRPr kumimoji="1" lang="zh-CN" altLang="en-US" sz="2000" dirty="0">
              <a:solidFill>
                <a:srgbClr val="990000"/>
              </a:solidFill>
              <a:latin typeface="Arial" panose="020B0604020202020204" pitchFamily="34" charset="0"/>
            </a:endParaRPr>
          </a:p>
          <a:p>
            <a:pPr marL="557530" lvl="1" indent="-214630">
              <a:spcBef>
                <a:spcPct val="20000"/>
              </a:spcBef>
              <a:buClr>
                <a:srgbClr val="006666"/>
              </a:buClr>
              <a:buSzPct val="110000"/>
              <a:buNone/>
            </a:pPr>
            <a:r>
              <a:rPr kumimoji="1" lang="zh-CN" altLang="en-US" sz="2000" dirty="0">
                <a:latin typeface="Arial" panose="020B0604020202020204" pitchFamily="34" charset="0"/>
              </a:rPr>
              <a:t>每</a:t>
            </a:r>
            <a:r>
              <a:rPr kumimoji="1" lang="en-US" altLang="zh-CN" sz="2000" dirty="0">
                <a:solidFill>
                  <a:srgbClr val="CC0066"/>
                </a:solidFill>
                <a:latin typeface="Arial" panose="020B0604020202020204" pitchFamily="34" charset="0"/>
              </a:rPr>
              <a:t>4</a:t>
            </a:r>
            <a:r>
              <a:rPr kumimoji="1" lang="zh-CN" altLang="en-US" sz="2000" dirty="0">
                <a:latin typeface="Arial" panose="020B0604020202020204" pitchFamily="34" charset="0"/>
              </a:rPr>
              <a:t>位二进制数为一组，用等值的</a:t>
            </a:r>
            <a:r>
              <a:rPr kumimoji="1" lang="en-US" altLang="zh-CN" sz="2000" dirty="0">
                <a:latin typeface="Arial" panose="020B0604020202020204" pitchFamily="34" charset="0"/>
              </a:rPr>
              <a:t>1</a:t>
            </a:r>
            <a:r>
              <a:rPr kumimoji="1" lang="zh-CN" altLang="en-US" sz="2000" dirty="0">
                <a:latin typeface="Arial" panose="020B0604020202020204" pitchFamily="34" charset="0"/>
              </a:rPr>
              <a:t>位十六进制数（</a:t>
            </a:r>
            <a:r>
              <a:rPr kumimoji="1" lang="en-US" altLang="zh-CN" sz="2000" dirty="0">
                <a:latin typeface="Arial" panose="020B0604020202020204" pitchFamily="34" charset="0"/>
              </a:rPr>
              <a:t>0~F</a:t>
            </a:r>
            <a:r>
              <a:rPr kumimoji="1" lang="zh-CN" altLang="en-US" sz="2000" dirty="0">
                <a:latin typeface="Arial" panose="020B0604020202020204" pitchFamily="34" charset="0"/>
              </a:rPr>
              <a:t>）代替。</a:t>
            </a:r>
            <a:endParaRPr kumimoji="1" lang="zh-CN" altLang="en-US" sz="2000" dirty="0">
              <a:latin typeface="Arial" panose="020B0604020202020204" pitchFamily="34" charset="0"/>
            </a:endParaRPr>
          </a:p>
        </p:txBody>
      </p:sp>
      <p:sp>
        <p:nvSpPr>
          <p:cNvPr id="83981" name="Rectangle 13"/>
          <p:cNvSpPr>
            <a:spLocks noChangeArrowheads="1"/>
          </p:cNvSpPr>
          <p:nvPr/>
        </p:nvSpPr>
        <p:spPr bwMode="auto">
          <a:xfrm>
            <a:off x="2135561" y="4321550"/>
            <a:ext cx="6997510" cy="594122"/>
          </a:xfrm>
          <a:prstGeom prst="rect">
            <a:avLst/>
          </a:prstGeom>
          <a:noFill/>
          <a:ln w="9525">
            <a:noFill/>
            <a:miter lim="800000"/>
          </a:ln>
        </p:spPr>
        <p:txBody>
          <a:bodyPr/>
          <a:lstStyle/>
          <a:p>
            <a:pPr marL="257175" indent="-257175">
              <a:spcBef>
                <a:spcPct val="20000"/>
              </a:spcBef>
              <a:buClr>
                <a:schemeClr val="bg2"/>
              </a:buClr>
              <a:buNone/>
            </a:pPr>
            <a:r>
              <a:rPr kumimoji="1" lang="zh-CN" altLang="en-US" sz="2000" dirty="0">
                <a:solidFill>
                  <a:srgbClr val="990000"/>
                </a:solidFill>
                <a:latin typeface="Arial" panose="020B0604020202020204" pitchFamily="34" charset="0"/>
              </a:rPr>
              <a:t>将十六进制数转换为二进制数</a:t>
            </a:r>
            <a:endParaRPr kumimoji="1" lang="zh-CN" altLang="en-US" sz="2000" dirty="0">
              <a:solidFill>
                <a:srgbClr val="990000"/>
              </a:solidFill>
              <a:latin typeface="Arial" panose="020B0604020202020204" pitchFamily="34" charset="0"/>
            </a:endParaRPr>
          </a:p>
          <a:p>
            <a:pPr marL="557530" lvl="1" indent="-214630">
              <a:spcBef>
                <a:spcPct val="20000"/>
              </a:spcBef>
              <a:buClr>
                <a:srgbClr val="006666"/>
              </a:buClr>
              <a:buSzPct val="110000"/>
              <a:buNone/>
            </a:pPr>
            <a:r>
              <a:rPr kumimoji="1" lang="zh-CN" altLang="en-US" sz="2000" dirty="0">
                <a:latin typeface="Arial" panose="020B0604020202020204" pitchFamily="34" charset="0"/>
              </a:rPr>
              <a:t>将十六进制数的每一位用等值的</a:t>
            </a:r>
            <a:r>
              <a:rPr kumimoji="1" lang="en-US" altLang="zh-CN" sz="2000" dirty="0">
                <a:latin typeface="Arial" panose="020B0604020202020204" pitchFamily="34" charset="0"/>
              </a:rPr>
              <a:t>4</a:t>
            </a:r>
            <a:r>
              <a:rPr kumimoji="1" lang="zh-CN" altLang="en-US" sz="2000" dirty="0">
                <a:latin typeface="Arial" panose="020B0604020202020204" pitchFamily="34" charset="0"/>
              </a:rPr>
              <a:t>位二进制数代替。</a:t>
            </a:r>
            <a:endParaRPr kumimoji="1" lang="zh-CN" altLang="en-US" sz="2000" dirty="0">
              <a:latin typeface="Arial" panose="020B0604020202020204" pitchFamily="34" charset="0"/>
            </a:endParaRPr>
          </a:p>
        </p:txBody>
      </p:sp>
      <p:sp>
        <p:nvSpPr>
          <p:cNvPr id="83982" name="Rectangle 14"/>
          <p:cNvSpPr>
            <a:spLocks noChangeArrowheads="1"/>
          </p:cNvSpPr>
          <p:nvPr/>
        </p:nvSpPr>
        <p:spPr bwMode="black">
          <a:xfrm>
            <a:off x="2551255" y="5427733"/>
            <a:ext cx="6400128" cy="430887"/>
          </a:xfrm>
          <a:prstGeom prst="rect">
            <a:avLst/>
          </a:prstGeom>
          <a:noFill/>
          <a:ln w="9525" algn="ctr">
            <a:noFill/>
            <a:miter lim="800000"/>
          </a:ln>
        </p:spPr>
        <p:txBody>
          <a:bodyPr wrap="square">
            <a:spAutoFit/>
          </a:bodyPr>
          <a:lstStyle/>
          <a:p>
            <a:pPr algn="l">
              <a:lnSpc>
                <a:spcPct val="110000"/>
              </a:lnSpc>
              <a:buNone/>
            </a:pPr>
            <a:r>
              <a:rPr kumimoji="1" lang="en-US" altLang="zh-CN" sz="2000" dirty="0">
                <a:solidFill>
                  <a:srgbClr val="FF0066"/>
                </a:solidFill>
                <a:latin typeface="宋体" panose="02010600030101010101" pitchFamily="2" charset="-122"/>
              </a:rPr>
              <a:t>【</a:t>
            </a:r>
            <a:r>
              <a:rPr kumimoji="1" lang="zh-CN" altLang="en-US" sz="2000" dirty="0">
                <a:solidFill>
                  <a:srgbClr val="FF0066"/>
                </a:solidFill>
                <a:latin typeface="宋体" panose="02010600030101010101" pitchFamily="2" charset="-122"/>
              </a:rPr>
              <a:t>例</a:t>
            </a:r>
            <a:r>
              <a:rPr kumimoji="1" lang="en-US" altLang="zh-CN" sz="2000" dirty="0">
                <a:solidFill>
                  <a:srgbClr val="FF0066"/>
                </a:solidFill>
                <a:latin typeface="Arial" panose="020B0604020202020204" pitchFamily="34" charset="0"/>
                <a:cs typeface="Arial" panose="020B0604020202020204" pitchFamily="34" charset="0"/>
              </a:rPr>
              <a:t>1.9</a:t>
            </a:r>
            <a:r>
              <a:rPr kumimoji="1" lang="en-US" altLang="zh-CN" sz="2000" dirty="0">
                <a:solidFill>
                  <a:srgbClr val="FF0066"/>
                </a:solidFill>
                <a:latin typeface="宋体" panose="02010600030101010101" pitchFamily="2" charset="-122"/>
              </a:rPr>
              <a:t>】</a:t>
            </a:r>
            <a:r>
              <a:rPr kumimoji="1" lang="en-US" altLang="zh-CN" sz="2000" dirty="0">
                <a:latin typeface="Arial" panose="020B0604020202020204" pitchFamily="34" charset="0"/>
              </a:rPr>
              <a:t>(17C.5F)</a:t>
            </a:r>
            <a:r>
              <a:rPr kumimoji="1" lang="en-US" altLang="zh-CN" sz="2000" baseline="-25000" dirty="0">
                <a:latin typeface="Arial" panose="020B0604020202020204" pitchFamily="34" charset="0"/>
              </a:rPr>
              <a:t>16</a:t>
            </a:r>
            <a:r>
              <a:rPr kumimoji="1" lang="en-US" altLang="zh-CN" sz="2000" dirty="0">
                <a:latin typeface="Arial" panose="020B0604020202020204" pitchFamily="34" charset="0"/>
              </a:rPr>
              <a:t>=(1 0111 1100.0101 1111)</a:t>
            </a:r>
            <a:r>
              <a:rPr kumimoji="1" lang="en-US" altLang="zh-CN" sz="2000" baseline="-25000" dirty="0">
                <a:latin typeface="Arial" panose="020B0604020202020204" pitchFamily="34" charset="0"/>
              </a:rPr>
              <a:t>2</a:t>
            </a:r>
            <a:endParaRPr kumimoji="1" lang="en-US" altLang="zh-CN" sz="2000" baseline="-25000" dirty="0">
              <a:latin typeface="Arial" panose="020B0604020202020204" pitchFamily="34" charset="0"/>
            </a:endParaRPr>
          </a:p>
        </p:txBody>
      </p:sp>
      <p:sp>
        <p:nvSpPr>
          <p:cNvPr id="83983" name="Rectangle 15"/>
          <p:cNvSpPr>
            <a:spLocks noChangeArrowheads="1"/>
          </p:cNvSpPr>
          <p:nvPr/>
        </p:nvSpPr>
        <p:spPr bwMode="black">
          <a:xfrm>
            <a:off x="3662730" y="3463903"/>
            <a:ext cx="4625579" cy="404663"/>
          </a:xfrm>
          <a:prstGeom prst="rect">
            <a:avLst/>
          </a:prstGeom>
          <a:noFill/>
          <a:ln w="9525" algn="ctr">
            <a:noFill/>
            <a:miter lim="800000"/>
          </a:ln>
        </p:spPr>
        <p:txBody>
          <a:bodyPr>
            <a:spAutoFit/>
          </a:bodyPr>
          <a:lstStyle/>
          <a:p>
            <a:pPr algn="l">
              <a:lnSpc>
                <a:spcPct val="110000"/>
              </a:lnSpc>
              <a:buNone/>
            </a:pPr>
            <a:r>
              <a:rPr kumimoji="1" lang="en-US" altLang="zh-CN" sz="2000" dirty="0">
                <a:latin typeface="Arial" panose="020B0604020202020204" pitchFamily="34" charset="0"/>
              </a:rPr>
              <a:t>        (   D      3   .   D    </a:t>
            </a:r>
            <a:r>
              <a:rPr kumimoji="1" lang="en-US" altLang="zh-CN" sz="2000" dirty="0">
                <a:solidFill>
                  <a:srgbClr val="FF0000"/>
                </a:solidFill>
                <a:latin typeface="Arial" panose="020B0604020202020204" pitchFamily="34" charset="0"/>
              </a:rPr>
              <a:t>A</a:t>
            </a:r>
            <a:r>
              <a:rPr kumimoji="1" lang="en-US" altLang="zh-CN" sz="2000" dirty="0">
                <a:latin typeface="Arial" panose="020B0604020202020204" pitchFamily="34" charset="0"/>
              </a:rPr>
              <a:t>  )</a:t>
            </a:r>
            <a:r>
              <a:rPr kumimoji="1" lang="en-US" altLang="zh-CN" sz="2000" baseline="-25000" dirty="0">
                <a:latin typeface="Arial" panose="020B0604020202020204" pitchFamily="34" charset="0"/>
              </a:rPr>
              <a:t>16</a:t>
            </a:r>
            <a:endParaRPr kumimoji="1" lang="en-US" altLang="zh-CN" sz="2000" baseline="-25000" dirty="0">
              <a:latin typeface="Arial" panose="020B0604020202020204" pitchFamily="34" charset="0"/>
            </a:endParaRPr>
          </a:p>
        </p:txBody>
      </p:sp>
      <p:sp>
        <p:nvSpPr>
          <p:cNvPr id="83984" name="Oval 16"/>
          <p:cNvSpPr>
            <a:spLocks noChangeArrowheads="1"/>
          </p:cNvSpPr>
          <p:nvPr/>
        </p:nvSpPr>
        <p:spPr bwMode="black">
          <a:xfrm>
            <a:off x="6251326" y="3529672"/>
            <a:ext cx="216694" cy="370285"/>
          </a:xfrm>
          <a:prstGeom prst="ellipse">
            <a:avLst/>
          </a:prstGeom>
          <a:noFill/>
          <a:ln w="28575" algn="ctr">
            <a:solidFill>
              <a:srgbClr val="FF0000"/>
            </a:solidFill>
            <a:round/>
          </a:ln>
        </p:spPr>
        <p:txBody>
          <a:bodyPr wrap="none" anchor="ctr"/>
          <a:lstStyle/>
          <a:p>
            <a:pPr>
              <a:buNone/>
            </a:pPr>
            <a:endParaRPr lang="zh-CN" altLang="en-US"/>
          </a:p>
        </p:txBody>
      </p:sp>
      <p:sp>
        <p:nvSpPr>
          <p:cNvPr id="83985" name="AutoShape 17"/>
          <p:cNvSpPr>
            <a:spLocks noChangeArrowheads="1"/>
          </p:cNvSpPr>
          <p:nvPr/>
        </p:nvSpPr>
        <p:spPr bwMode="auto">
          <a:xfrm>
            <a:off x="8400256" y="3645024"/>
            <a:ext cx="3123653" cy="1088939"/>
          </a:xfrm>
          <a:prstGeom prst="wedgeRoundRectCallout">
            <a:avLst>
              <a:gd name="adj1" fmla="val -112104"/>
              <a:gd name="adj2" fmla="val -69651"/>
              <a:gd name="adj3" fmla="val 16667"/>
            </a:avLst>
          </a:prstGeom>
          <a:solidFill>
            <a:schemeClr val="accent1">
              <a:lumMod val="20000"/>
              <a:lumOff val="80000"/>
            </a:schemeClr>
          </a:solidFill>
          <a:ln w="9525">
            <a:solidFill>
              <a:srgbClr val="3399FF"/>
            </a:solidFill>
            <a:miter lim="800000"/>
          </a:ln>
        </p:spPr>
        <p:txBody>
          <a:bodyPr anchor="b"/>
          <a:lstStyle/>
          <a:p>
            <a:pPr algn="l">
              <a:lnSpc>
                <a:spcPct val="100000"/>
              </a:lnSpc>
              <a:buNone/>
            </a:pPr>
            <a:r>
              <a:rPr kumimoji="1" lang="zh-CN" altLang="en-US" sz="2000" dirty="0">
                <a:solidFill>
                  <a:srgbClr val="000000"/>
                </a:solidFill>
                <a:latin typeface="Arial" panose="020B0604020202020204" pitchFamily="34" charset="0"/>
                <a:ea typeface="楷体_GB2312" pitchFamily="49" charset="-122"/>
              </a:rPr>
              <a:t>当小数部分最后剩下的数不足</a:t>
            </a:r>
            <a:r>
              <a:rPr kumimoji="1" lang="en-US" altLang="zh-CN" sz="2000" dirty="0">
                <a:solidFill>
                  <a:srgbClr val="000000"/>
                </a:solidFill>
                <a:latin typeface="Arial" panose="020B0604020202020204" pitchFamily="34" charset="0"/>
                <a:ea typeface="楷体_GB2312" pitchFamily="49" charset="-122"/>
              </a:rPr>
              <a:t>4</a:t>
            </a:r>
            <a:r>
              <a:rPr kumimoji="1" lang="zh-CN" altLang="en-US" sz="2000" dirty="0">
                <a:solidFill>
                  <a:srgbClr val="000000"/>
                </a:solidFill>
                <a:latin typeface="Arial" panose="020B0604020202020204" pitchFamily="34" charset="0"/>
                <a:ea typeface="楷体_GB2312" pitchFamily="49" charset="-122"/>
              </a:rPr>
              <a:t>位时，其右边补</a:t>
            </a:r>
            <a:r>
              <a:rPr kumimoji="1" lang="en-US" altLang="zh-CN" sz="2000" dirty="0">
                <a:solidFill>
                  <a:srgbClr val="000000"/>
                </a:solidFill>
                <a:latin typeface="Arial" panose="020B0604020202020204" pitchFamily="34" charset="0"/>
                <a:ea typeface="楷体_GB2312" pitchFamily="49" charset="-122"/>
              </a:rPr>
              <a:t>0</a:t>
            </a:r>
            <a:r>
              <a:rPr kumimoji="1" lang="zh-CN" altLang="en-US" sz="2000" dirty="0">
                <a:solidFill>
                  <a:srgbClr val="000000"/>
                </a:solidFill>
                <a:latin typeface="Arial" panose="020B0604020202020204" pitchFamily="34" charset="0"/>
                <a:ea typeface="楷体_GB2312" pitchFamily="49" charset="-122"/>
              </a:rPr>
              <a:t>，补齐</a:t>
            </a:r>
            <a:r>
              <a:rPr kumimoji="1" lang="en-US" altLang="zh-CN" sz="2000" dirty="0">
                <a:solidFill>
                  <a:srgbClr val="000000"/>
                </a:solidFill>
                <a:latin typeface="Arial" panose="020B0604020202020204" pitchFamily="34" charset="0"/>
                <a:ea typeface="楷体_GB2312" pitchFamily="49" charset="-122"/>
              </a:rPr>
              <a:t>4</a:t>
            </a:r>
            <a:r>
              <a:rPr kumimoji="1" lang="zh-CN" altLang="en-US" sz="2000" dirty="0">
                <a:solidFill>
                  <a:srgbClr val="000000"/>
                </a:solidFill>
                <a:latin typeface="Arial" panose="020B0604020202020204" pitchFamily="34" charset="0"/>
                <a:ea typeface="楷体_GB2312" pitchFamily="49" charset="-122"/>
              </a:rPr>
              <a:t>位</a:t>
            </a:r>
            <a:endParaRPr kumimoji="1" lang="zh-CN" altLang="en-US" sz="2000" dirty="0">
              <a:solidFill>
                <a:srgbClr val="000000"/>
              </a:solidFill>
              <a:latin typeface="Arial" panose="020B0604020202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3980">
                                            <p:txEl>
                                              <p:pRg st="0" end="0"/>
                                            </p:txEl>
                                          </p:spTgt>
                                        </p:tgtEl>
                                        <p:attrNameLst>
                                          <p:attrName>style.visibility</p:attrName>
                                        </p:attrNameLst>
                                      </p:cBhvr>
                                      <p:to>
                                        <p:strVal val="visible"/>
                                      </p:to>
                                    </p:set>
                                    <p:anim calcmode="lin" valueType="num">
                                      <p:cBhvr additive="base">
                                        <p:cTn id="13" dur="500" fill="hold"/>
                                        <p:tgtEl>
                                          <p:spTgt spid="8398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3980">
                                            <p:txEl>
                                              <p:pRg st="1" end="1"/>
                                            </p:txEl>
                                          </p:spTgt>
                                        </p:tgtEl>
                                        <p:attrNameLst>
                                          <p:attrName>style.visibility</p:attrName>
                                        </p:attrNameLst>
                                      </p:cBhvr>
                                      <p:to>
                                        <p:strVal val="visible"/>
                                      </p:to>
                                    </p:set>
                                    <p:anim calcmode="lin" valueType="num">
                                      <p:cBhvr additive="base">
                                        <p:cTn id="19" dur="500" fill="hold"/>
                                        <p:tgtEl>
                                          <p:spTgt spid="8398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4"/>
                                        </p:tgtEl>
                                        <p:attrNameLst>
                                          <p:attrName>style.visibility</p:attrName>
                                        </p:attrNameLst>
                                      </p:cBhvr>
                                      <p:to>
                                        <p:strVal val="visible"/>
                                      </p:to>
                                    </p:set>
                                    <p:anim calcmode="lin" valueType="num">
                                      <p:cBhvr additive="base">
                                        <p:cTn id="25" dur="500" fill="hold"/>
                                        <p:tgtEl>
                                          <p:spTgt spid="83974"/>
                                        </p:tgtEl>
                                        <p:attrNameLst>
                                          <p:attrName>ppt_x</p:attrName>
                                        </p:attrNameLst>
                                      </p:cBhvr>
                                      <p:tavLst>
                                        <p:tav tm="0">
                                          <p:val>
                                            <p:strVal val="0-#ppt_w/2"/>
                                          </p:val>
                                        </p:tav>
                                        <p:tav tm="100000">
                                          <p:val>
                                            <p:strVal val="#ppt_x"/>
                                          </p:val>
                                        </p:tav>
                                      </p:tavLst>
                                    </p:anim>
                                    <p:anim calcmode="lin" valueType="num">
                                      <p:cBhvr additive="base">
                                        <p:cTn id="26" dur="500" fill="hold"/>
                                        <p:tgtEl>
                                          <p:spTgt spid="8397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3983"/>
                                        </p:tgtEl>
                                        <p:attrNameLst>
                                          <p:attrName>style.visibility</p:attrName>
                                        </p:attrNameLst>
                                      </p:cBhvr>
                                      <p:to>
                                        <p:strVal val="visible"/>
                                      </p:to>
                                    </p:set>
                                    <p:animEffect transition="in" filter="dissolve">
                                      <p:cBhvr>
                                        <p:cTn id="31" dur="500"/>
                                        <p:tgtEl>
                                          <p:spTgt spid="8398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3985"/>
                                        </p:tgtEl>
                                        <p:attrNameLst>
                                          <p:attrName>style.visibility</p:attrName>
                                        </p:attrNameLst>
                                      </p:cBhvr>
                                      <p:to>
                                        <p:strVal val="visible"/>
                                      </p:to>
                                    </p:set>
                                    <p:animEffect transition="in" filter="dissolve">
                                      <p:cBhvr>
                                        <p:cTn id="36" dur="500"/>
                                        <p:tgtEl>
                                          <p:spTgt spid="83985"/>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83984"/>
                                        </p:tgtEl>
                                        <p:attrNameLst>
                                          <p:attrName>style.visibility</p:attrName>
                                        </p:attrNameLst>
                                      </p:cBhvr>
                                      <p:to>
                                        <p:strVal val="visible"/>
                                      </p:to>
                                    </p:set>
                                    <p:anim calcmode="lin" valueType="num">
                                      <p:cBhvr>
                                        <p:cTn id="41" dur="500" fill="hold"/>
                                        <p:tgtEl>
                                          <p:spTgt spid="83984"/>
                                        </p:tgtEl>
                                        <p:attrNameLst>
                                          <p:attrName>ppt_w</p:attrName>
                                        </p:attrNameLst>
                                      </p:cBhvr>
                                      <p:tavLst>
                                        <p:tav tm="0">
                                          <p:val>
                                            <p:fltVal val="0"/>
                                          </p:val>
                                        </p:tav>
                                        <p:tav tm="100000">
                                          <p:val>
                                            <p:strVal val="#ppt_w"/>
                                          </p:val>
                                        </p:tav>
                                      </p:tavLst>
                                    </p:anim>
                                    <p:anim calcmode="lin" valueType="num">
                                      <p:cBhvr>
                                        <p:cTn id="42" dur="500" fill="hold"/>
                                        <p:tgtEl>
                                          <p:spTgt spid="83984"/>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83981">
                                            <p:txEl>
                                              <p:pRg st="0" end="0"/>
                                            </p:txEl>
                                          </p:spTgt>
                                        </p:tgtEl>
                                        <p:attrNameLst>
                                          <p:attrName>style.visibility</p:attrName>
                                        </p:attrNameLst>
                                      </p:cBhvr>
                                      <p:to>
                                        <p:strVal val="visible"/>
                                      </p:to>
                                    </p:set>
                                    <p:anim calcmode="lin" valueType="num">
                                      <p:cBhvr additive="base">
                                        <p:cTn id="47" dur="500" fill="hold"/>
                                        <p:tgtEl>
                                          <p:spTgt spid="83981">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39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83981">
                                            <p:txEl>
                                              <p:pRg st="1" end="1"/>
                                            </p:txEl>
                                          </p:spTgt>
                                        </p:tgtEl>
                                        <p:attrNameLst>
                                          <p:attrName>style.visibility</p:attrName>
                                        </p:attrNameLst>
                                      </p:cBhvr>
                                      <p:to>
                                        <p:strVal val="visible"/>
                                      </p:to>
                                    </p:set>
                                    <p:anim calcmode="lin" valueType="num">
                                      <p:cBhvr additive="base">
                                        <p:cTn id="53" dur="500" fill="hold"/>
                                        <p:tgtEl>
                                          <p:spTgt spid="83981">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39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83982"/>
                                        </p:tgtEl>
                                        <p:attrNameLst>
                                          <p:attrName>style.visibility</p:attrName>
                                        </p:attrNameLst>
                                      </p:cBhvr>
                                      <p:to>
                                        <p:strVal val="visible"/>
                                      </p:to>
                                    </p:set>
                                    <p:anim calcmode="lin" valueType="num">
                                      <p:cBhvr additive="base">
                                        <p:cTn id="59" dur="500" fill="hold"/>
                                        <p:tgtEl>
                                          <p:spTgt spid="83982"/>
                                        </p:tgtEl>
                                        <p:attrNameLst>
                                          <p:attrName>ppt_x</p:attrName>
                                        </p:attrNameLst>
                                      </p:cBhvr>
                                      <p:tavLst>
                                        <p:tav tm="0">
                                          <p:val>
                                            <p:strVal val="0-#ppt_w/2"/>
                                          </p:val>
                                        </p:tav>
                                        <p:tav tm="100000">
                                          <p:val>
                                            <p:strVal val="#ppt_x"/>
                                          </p:val>
                                        </p:tav>
                                      </p:tavLst>
                                    </p:anim>
                                    <p:anim calcmode="lin" valueType="num">
                                      <p:cBhvr additive="base">
                                        <p:cTn id="60" dur="500" fill="hold"/>
                                        <p:tgtEl>
                                          <p:spTgt spid="83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p:bldP spid="83982" grpId="0"/>
      <p:bldP spid="83983" grpId="0"/>
      <p:bldP spid="83984" grpId="0" animBg="1"/>
      <p:bldP spid="83985"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5" name="Rectangle 2"/>
          <p:cNvSpPr>
            <a:spLocks noGrp="1" noChangeArrowheads="1"/>
          </p:cNvSpPr>
          <p:nvPr>
            <p:ph type="title"/>
          </p:nvPr>
        </p:nvSpPr>
        <p:spPr>
          <a:xfrm>
            <a:off x="612000" y="252000"/>
            <a:ext cx="5257800" cy="372603"/>
          </a:xfrm>
        </p:spPr>
        <p:txBody>
          <a:bodyPr/>
          <a:lstStyle/>
          <a:p>
            <a:r>
              <a:rPr lang="zh-CN" altLang="en-US" dirty="0">
                <a:solidFill>
                  <a:schemeClr val="accent1"/>
                </a:solidFill>
                <a:latin typeface="+mj-ea"/>
              </a:rPr>
              <a:t>逻辑函数化简</a:t>
            </a:r>
            <a:r>
              <a:rPr lang="en-US" altLang="zh-CN" dirty="0">
                <a:solidFill>
                  <a:schemeClr val="accent1"/>
                </a:solidFill>
                <a:latin typeface="+mj-ea"/>
              </a:rPr>
              <a:t>—</a:t>
            </a:r>
            <a:r>
              <a:rPr lang="zh-CN" altLang="en-US" dirty="0">
                <a:solidFill>
                  <a:schemeClr val="accent1"/>
                </a:solidFill>
                <a:latin typeface="+mj-ea"/>
              </a:rPr>
              <a:t>代数法</a:t>
            </a:r>
            <a:endParaRPr lang="en-US" altLang="zh-CN" dirty="0">
              <a:solidFill>
                <a:schemeClr val="accent1"/>
              </a:solidFill>
              <a:latin typeface="+mj-ea"/>
            </a:endParaRPr>
          </a:p>
        </p:txBody>
      </p:sp>
      <p:sp>
        <p:nvSpPr>
          <p:cNvPr id="100356" name="Text Box 4"/>
          <p:cNvSpPr txBox="1">
            <a:spLocks noChangeArrowheads="1"/>
          </p:cNvSpPr>
          <p:nvPr/>
        </p:nvSpPr>
        <p:spPr bwMode="auto">
          <a:xfrm>
            <a:off x="612000" y="900000"/>
            <a:ext cx="7923212" cy="436979"/>
          </a:xfrm>
          <a:prstGeom prst="rect">
            <a:avLst/>
          </a:prstGeom>
          <a:noFill/>
          <a:ln w="9525">
            <a:noFill/>
            <a:miter lim="800000"/>
          </a:ln>
        </p:spPr>
        <p:txBody>
          <a:bodyPr wrap="square">
            <a:spAutoFit/>
          </a:bodyPr>
          <a:lstStyle>
            <a:defPPr>
              <a:defRPr lang="en-US"/>
            </a:defPPr>
            <a:lvl1pPr eaLnBrk="1" hangingPunct="1">
              <a:lnSpc>
                <a:spcPct val="85000"/>
              </a:lnSpc>
              <a:spcBef>
                <a:spcPct val="50000"/>
              </a:spcBef>
              <a:buClrTx/>
              <a:buFontTx/>
              <a:buNone/>
              <a:defRPr kumimoji="1" sz="2600">
                <a:solidFill>
                  <a:schemeClr val="accent6"/>
                </a:solidFill>
                <a:latin typeface="微软雅黑" panose="020B0503020204020204" pitchFamily="34" charset="-122"/>
                <a:ea typeface="微软雅黑" panose="020B0503020204020204" pitchFamily="34" charset="-122"/>
              </a:defRPr>
            </a:lvl1pPr>
          </a:lstStyle>
          <a:p>
            <a:pPr>
              <a:buSzTx/>
            </a:pPr>
            <a:r>
              <a:rPr lang="en-US" altLang="zh-CN" b="0" dirty="0">
                <a:solidFill>
                  <a:srgbClr val="0536D2"/>
                </a:solidFill>
              </a:rPr>
              <a:t>2</a:t>
            </a:r>
            <a:r>
              <a:rPr lang="zh-CN" altLang="en-US" b="0" dirty="0">
                <a:solidFill>
                  <a:srgbClr val="0536D2"/>
                </a:solidFill>
              </a:rPr>
              <a:t>、吸收项法</a:t>
            </a:r>
            <a:r>
              <a:rPr lang="en-US" altLang="zh-CN" b="0" dirty="0">
                <a:solidFill>
                  <a:srgbClr val="0536D2"/>
                </a:solidFill>
              </a:rPr>
              <a:t>——</a:t>
            </a:r>
            <a:r>
              <a:rPr lang="zh-CN" altLang="en-US" b="0" dirty="0">
                <a:solidFill>
                  <a:srgbClr val="0536D2"/>
                </a:solidFill>
              </a:rPr>
              <a:t>利用吸收律和包含律减少“与”项</a:t>
            </a:r>
            <a:endParaRPr lang="zh-CN" altLang="en-US" b="0" dirty="0">
              <a:solidFill>
                <a:srgbClr val="0536D2"/>
              </a:solidFill>
            </a:endParaRPr>
          </a:p>
        </p:txBody>
      </p:sp>
      <p:sp>
        <p:nvSpPr>
          <p:cNvPr id="100358" name="Text Box 6"/>
          <p:cNvSpPr txBox="1">
            <a:spLocks noChangeArrowheads="1"/>
          </p:cNvSpPr>
          <p:nvPr/>
        </p:nvSpPr>
        <p:spPr bwMode="auto">
          <a:xfrm>
            <a:off x="612000" y="3640952"/>
            <a:ext cx="6764337" cy="436979"/>
          </a:xfrm>
          <a:prstGeom prst="rect">
            <a:avLst/>
          </a:prstGeom>
          <a:noFill/>
          <a:ln w="9525">
            <a:noFill/>
            <a:miter lim="800000"/>
          </a:ln>
        </p:spPr>
        <p:txBody>
          <a:bodyPr wrap="square">
            <a:spAutoFit/>
          </a:bodyPr>
          <a:lstStyle>
            <a:defPPr>
              <a:defRPr lang="en-US"/>
            </a:defPPr>
            <a:lvl1pPr eaLnBrk="1" hangingPunct="1">
              <a:lnSpc>
                <a:spcPct val="85000"/>
              </a:lnSpc>
              <a:spcBef>
                <a:spcPct val="50000"/>
              </a:spcBef>
              <a:buClrTx/>
              <a:buFontTx/>
              <a:buNone/>
              <a:defRPr kumimoji="1" sz="2600">
                <a:solidFill>
                  <a:schemeClr val="accent6"/>
                </a:solidFill>
                <a:latin typeface="微软雅黑" panose="020B0503020204020204" pitchFamily="34" charset="-122"/>
                <a:ea typeface="微软雅黑" panose="020B0503020204020204" pitchFamily="34" charset="-122"/>
              </a:defRPr>
            </a:lvl1pPr>
          </a:lstStyle>
          <a:p>
            <a:pPr>
              <a:buSzTx/>
            </a:pPr>
            <a:r>
              <a:rPr lang="en-US" altLang="zh-CN" b="0" dirty="0">
                <a:solidFill>
                  <a:srgbClr val="0536D2"/>
                </a:solidFill>
              </a:rPr>
              <a:t>3</a:t>
            </a:r>
            <a:r>
              <a:rPr lang="zh-CN" altLang="en-US" b="0" dirty="0">
                <a:solidFill>
                  <a:srgbClr val="0536D2"/>
                </a:solidFill>
              </a:rPr>
              <a:t>、配项法</a:t>
            </a:r>
            <a:r>
              <a:rPr lang="en-US" altLang="zh-CN" b="0" dirty="0">
                <a:solidFill>
                  <a:srgbClr val="0536D2"/>
                </a:solidFill>
              </a:rPr>
              <a:t>——</a:t>
            </a:r>
            <a:r>
              <a:rPr lang="zh-CN" altLang="en-US" b="0" dirty="0">
                <a:solidFill>
                  <a:srgbClr val="0536D2"/>
                </a:solidFill>
              </a:rPr>
              <a:t>利用互补律，配在乘积项上</a:t>
            </a:r>
            <a:endParaRPr lang="zh-CN" altLang="en-US" b="0" dirty="0">
              <a:solidFill>
                <a:srgbClr val="0536D2"/>
              </a:solidFill>
            </a:endParaRPr>
          </a:p>
        </p:txBody>
      </p:sp>
      <p:grpSp>
        <p:nvGrpSpPr>
          <p:cNvPr id="2" name="Group 31"/>
          <p:cNvGrpSpPr/>
          <p:nvPr/>
        </p:nvGrpSpPr>
        <p:grpSpPr bwMode="auto">
          <a:xfrm>
            <a:off x="983432" y="1443884"/>
            <a:ext cx="5941492" cy="468570"/>
            <a:chOff x="-300" y="1026"/>
            <a:chExt cx="3303" cy="291"/>
          </a:xfrm>
        </p:grpSpPr>
        <p:sp>
          <p:nvSpPr>
            <p:cNvPr id="37923" name="Text Box 9"/>
            <p:cNvSpPr txBox="1">
              <a:spLocks noChangeArrowheads="1"/>
            </p:cNvSpPr>
            <p:nvPr/>
          </p:nvSpPr>
          <p:spPr bwMode="auto">
            <a:xfrm>
              <a:off x="-300" y="1026"/>
              <a:ext cx="583" cy="291"/>
            </a:xfrm>
            <a:prstGeom prst="rect">
              <a:avLst/>
            </a:prstGeom>
            <a:noFill/>
            <a:ln w="9525">
              <a:noFill/>
              <a:miter lim="800000"/>
            </a:ln>
          </p:spPr>
          <p:txBody>
            <a:bodyPr wrap="square">
              <a:spAutoFit/>
            </a:bodyPr>
            <a:lstStyle/>
            <a:p>
              <a:pPr algn="r" eaLnBrk="1" hangingPunct="1">
                <a:lnSpc>
                  <a:spcPct val="100000"/>
                </a:lnSpc>
                <a:spcBef>
                  <a:spcPct val="50000"/>
                </a:spcBef>
                <a:buClrTx/>
                <a:buSzTx/>
                <a:buFontTx/>
                <a:buNone/>
              </a:pPr>
              <a:r>
                <a:rPr kumimoji="1" lang="zh-CN" altLang="en-US" sz="2200" dirty="0">
                  <a:solidFill>
                    <a:srgbClr val="000000"/>
                  </a:solidFill>
                </a:rPr>
                <a:t>化简</a:t>
              </a:r>
              <a:r>
                <a:rPr kumimoji="1" lang="zh-CN" altLang="en-US" sz="2400" dirty="0">
                  <a:solidFill>
                    <a:srgbClr val="000000"/>
                  </a:solidFill>
                </a:rPr>
                <a:t> </a:t>
              </a:r>
              <a:endParaRPr kumimoji="1" lang="zh-CN" altLang="en-US" sz="2400" dirty="0">
                <a:solidFill>
                  <a:srgbClr val="000000"/>
                </a:solidFill>
              </a:endParaRPr>
            </a:p>
          </p:txBody>
        </p:sp>
        <p:graphicFrame>
          <p:nvGraphicFramePr>
            <p:cNvPr id="37893" name="Object 10"/>
            <p:cNvGraphicFramePr>
              <a:graphicFrameLocks noChangeAspect="1"/>
            </p:cNvGraphicFramePr>
            <p:nvPr/>
          </p:nvGraphicFramePr>
          <p:xfrm>
            <a:off x="445" y="1042"/>
            <a:ext cx="2558" cy="241"/>
          </p:xfrm>
          <a:graphic>
            <a:graphicData uri="http://schemas.openxmlformats.org/presentationml/2006/ole">
              <mc:AlternateContent xmlns:mc="http://schemas.openxmlformats.org/markup-compatibility/2006">
                <mc:Choice xmlns:v="urn:schemas-microsoft-com:vml" Requires="v">
                  <p:oleObj spid="_x0000_s3" name="公式" r:id="rId1" imgW="2005965" imgH="203200" progId="Equation.3">
                    <p:embed/>
                  </p:oleObj>
                </mc:Choice>
                <mc:Fallback>
                  <p:oleObj name="公式" r:id="rId1" imgW="2005965" imgH="203200" progId="Equation.3">
                    <p:embed/>
                    <p:pic>
                      <p:nvPicPr>
                        <p:cNvPr id="0"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 y="1042"/>
                          <a:ext cx="2558" cy="241"/>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5" name="Group 4"/>
          <p:cNvGrpSpPr/>
          <p:nvPr/>
        </p:nvGrpSpPr>
        <p:grpSpPr>
          <a:xfrm>
            <a:off x="1550060" y="1957539"/>
            <a:ext cx="8794412" cy="1687281"/>
            <a:chOff x="1550060" y="1957539"/>
            <a:chExt cx="8794412" cy="1687281"/>
          </a:xfrm>
        </p:grpSpPr>
        <p:grpSp>
          <p:nvGrpSpPr>
            <p:cNvPr id="4" name="Group 37"/>
            <p:cNvGrpSpPr/>
            <p:nvPr/>
          </p:nvGrpSpPr>
          <p:grpSpPr bwMode="auto">
            <a:xfrm>
              <a:off x="8426934" y="2934721"/>
              <a:ext cx="1917538" cy="710099"/>
              <a:chOff x="3737" y="1832"/>
              <a:chExt cx="1066" cy="441"/>
            </a:xfrm>
          </p:grpSpPr>
          <p:sp>
            <p:nvSpPr>
              <p:cNvPr id="37920" name="AutoShape 35"/>
              <p:cNvSpPr>
                <a:spLocks noChangeArrowheads="1"/>
              </p:cNvSpPr>
              <p:nvPr/>
            </p:nvSpPr>
            <p:spPr bwMode="auto">
              <a:xfrm>
                <a:off x="3737" y="1832"/>
                <a:ext cx="1066" cy="441"/>
              </a:xfrm>
              <a:prstGeom prst="wedgeRoundRectCallout">
                <a:avLst>
                  <a:gd name="adj1" fmla="val -162508"/>
                  <a:gd name="adj2" fmla="val -28614"/>
                  <a:gd name="adj3" fmla="val 16667"/>
                </a:avLst>
              </a:prstGeom>
              <a:solidFill>
                <a:srgbClr val="FFCC66"/>
              </a:solidFill>
              <a:ln w="9525">
                <a:solidFill>
                  <a:srgbClr val="C00000"/>
                </a:solidFill>
                <a:miter lim="800000"/>
              </a:ln>
            </p:spPr>
            <p:txBody>
              <a:bodyPr anchor="b"/>
              <a:lstStyle/>
              <a:p>
                <a:pPr eaLnBrk="1" fontAlgn="t" hangingPunct="1">
                  <a:lnSpc>
                    <a:spcPct val="100000"/>
                  </a:lnSpc>
                  <a:spcBef>
                    <a:spcPct val="0"/>
                  </a:spcBef>
                  <a:buClrTx/>
                  <a:buSzTx/>
                  <a:buFontTx/>
                  <a:buNone/>
                </a:pPr>
                <a:r>
                  <a:rPr lang="zh-CN" altLang="en-US" sz="2000" dirty="0">
                    <a:solidFill>
                      <a:srgbClr val="000000"/>
                    </a:solidFill>
                    <a:latin typeface="楷体_GB2312" pitchFamily="49" charset="-122"/>
                    <a:ea typeface="楷体_GB2312" pitchFamily="49" charset="-122"/>
                  </a:rPr>
                  <a:t>由吸收律</a:t>
                </a:r>
                <a:r>
                  <a:rPr lang="en-US" altLang="zh-CN" sz="2000" dirty="0">
                    <a:solidFill>
                      <a:srgbClr val="000000"/>
                    </a:solidFill>
                    <a:latin typeface="楷体_GB2312" pitchFamily="49" charset="-122"/>
                    <a:ea typeface="楷体_GB2312" pitchFamily="49" charset="-122"/>
                  </a:rPr>
                  <a:t>2</a:t>
                </a:r>
                <a:endParaRPr lang="en-US" altLang="zh-CN" sz="2000" dirty="0">
                  <a:solidFill>
                    <a:srgbClr val="000000"/>
                  </a:solidFill>
                  <a:latin typeface="Arial" panose="020B0604020202020204" pitchFamily="34" charset="0"/>
                  <a:ea typeface="楷体_GB2312" pitchFamily="49" charset="-122"/>
                </a:endParaRPr>
              </a:p>
              <a:p>
                <a:pPr eaLnBrk="1" fontAlgn="t" hangingPunct="1">
                  <a:lnSpc>
                    <a:spcPct val="100000"/>
                  </a:lnSpc>
                  <a:spcBef>
                    <a:spcPct val="0"/>
                  </a:spcBef>
                  <a:buClrTx/>
                  <a:buSzTx/>
                  <a:buFontTx/>
                  <a:buNone/>
                </a:pPr>
                <a:r>
                  <a:rPr lang="en-US" altLang="zh-CN" sz="2000" i="1" dirty="0">
                    <a:solidFill>
                      <a:srgbClr val="000000"/>
                    </a:solidFill>
                    <a:latin typeface="楷体_GB2312" pitchFamily="49" charset="-122"/>
                    <a:ea typeface="楷体_GB2312" pitchFamily="49" charset="-122"/>
                  </a:rPr>
                  <a:t>A</a:t>
                </a:r>
                <a:r>
                  <a:rPr lang="en-US" altLang="zh-CN" sz="2000" dirty="0">
                    <a:solidFill>
                      <a:srgbClr val="000000"/>
                    </a:solidFill>
                    <a:latin typeface="楷体_GB2312" pitchFamily="49" charset="-122"/>
                    <a:ea typeface="楷体_GB2312" pitchFamily="49" charset="-122"/>
                  </a:rPr>
                  <a:t>+</a:t>
                </a:r>
                <a:r>
                  <a:rPr lang="en-US" altLang="zh-CN" sz="2000" i="1" dirty="0">
                    <a:solidFill>
                      <a:srgbClr val="000000"/>
                    </a:solidFill>
                    <a:latin typeface="楷体_GB2312" pitchFamily="49" charset="-122"/>
                    <a:ea typeface="楷体_GB2312" pitchFamily="49" charset="-122"/>
                  </a:rPr>
                  <a:t>AB</a:t>
                </a:r>
                <a:r>
                  <a:rPr lang="en-US" altLang="zh-CN" sz="2000" dirty="0">
                    <a:solidFill>
                      <a:srgbClr val="000000"/>
                    </a:solidFill>
                    <a:latin typeface="楷体_GB2312" pitchFamily="49" charset="-122"/>
                    <a:ea typeface="楷体_GB2312" pitchFamily="49" charset="-122"/>
                  </a:rPr>
                  <a:t>=</a:t>
                </a:r>
                <a:r>
                  <a:rPr lang="en-US" altLang="zh-CN" sz="2000" i="1" dirty="0">
                    <a:solidFill>
                      <a:srgbClr val="000000"/>
                    </a:solidFill>
                    <a:latin typeface="楷体_GB2312" pitchFamily="49" charset="-122"/>
                    <a:ea typeface="楷体_GB2312" pitchFamily="49" charset="-122"/>
                  </a:rPr>
                  <a:t>A</a:t>
                </a:r>
                <a:r>
                  <a:rPr lang="en-US" altLang="zh-CN" sz="2000" dirty="0">
                    <a:solidFill>
                      <a:srgbClr val="000000"/>
                    </a:solidFill>
                    <a:latin typeface="楷体_GB2312" pitchFamily="49" charset="-122"/>
                    <a:ea typeface="楷体_GB2312" pitchFamily="49" charset="-122"/>
                  </a:rPr>
                  <a:t>+</a:t>
                </a:r>
                <a:r>
                  <a:rPr lang="en-US" altLang="zh-CN" sz="2000" i="1" dirty="0">
                    <a:solidFill>
                      <a:srgbClr val="000000"/>
                    </a:solidFill>
                    <a:latin typeface="楷体_GB2312" pitchFamily="49" charset="-122"/>
                    <a:ea typeface="楷体_GB2312" pitchFamily="49" charset="-122"/>
                  </a:rPr>
                  <a:t>B</a:t>
                </a:r>
                <a:endParaRPr lang="en-US" altLang="zh-CN" sz="2000" i="1" dirty="0">
                  <a:solidFill>
                    <a:srgbClr val="000000"/>
                  </a:solidFill>
                  <a:latin typeface="楷体_GB2312" pitchFamily="49" charset="-122"/>
                  <a:ea typeface="楷体_GB2312" pitchFamily="49" charset="-122"/>
                </a:endParaRPr>
              </a:p>
            </p:txBody>
          </p:sp>
          <p:sp>
            <p:nvSpPr>
              <p:cNvPr id="37921" name="Line 36"/>
              <p:cNvSpPr>
                <a:spLocks noChangeShapeType="1"/>
              </p:cNvSpPr>
              <p:nvPr/>
            </p:nvSpPr>
            <p:spPr bwMode="auto">
              <a:xfrm>
                <a:off x="4044" y="2050"/>
                <a:ext cx="113" cy="0"/>
              </a:xfrm>
              <a:prstGeom prst="line">
                <a:avLst/>
              </a:prstGeom>
              <a:noFill/>
              <a:ln w="19050">
                <a:solidFill>
                  <a:srgbClr val="C00000"/>
                </a:solidFill>
                <a:round/>
              </a:ln>
            </p:spPr>
            <p:txBody>
              <a:bodyPr/>
              <a:lstStyle/>
              <a:p>
                <a:pPr eaLnBrk="1" hangingPunct="1">
                  <a:lnSpc>
                    <a:spcPct val="100000"/>
                  </a:lnSpc>
                  <a:spcBef>
                    <a:spcPct val="0"/>
                  </a:spcBef>
                  <a:buClrTx/>
                  <a:buSzTx/>
                  <a:buFontTx/>
                  <a:buNone/>
                </a:pPr>
                <a:endParaRPr lang="zh-CN" altLang="en-US" sz="2400">
                  <a:solidFill>
                    <a:srgbClr val="000000"/>
                  </a:solidFill>
                </a:endParaRPr>
              </a:p>
            </p:txBody>
          </p:sp>
        </p:grpSp>
        <p:sp>
          <p:nvSpPr>
            <p:cNvPr id="37918" name="Text Box 16"/>
            <p:cNvSpPr txBox="1">
              <a:spLocks noChangeArrowheads="1"/>
            </p:cNvSpPr>
            <p:nvPr/>
          </p:nvSpPr>
          <p:spPr bwMode="auto">
            <a:xfrm>
              <a:off x="1550060" y="1957539"/>
              <a:ext cx="1030721" cy="402551"/>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dirty="0">
                  <a:solidFill>
                    <a:srgbClr val="000000"/>
                  </a:solidFill>
                </a:rPr>
                <a:t>解：</a:t>
              </a:r>
              <a:r>
                <a:rPr kumimoji="1" lang="zh-CN" altLang="en-US" sz="2000" dirty="0">
                  <a:solidFill>
                    <a:srgbClr val="000000"/>
                  </a:solidFill>
                  <a:latin typeface="Arial" panose="020B0604020202020204" pitchFamily="34" charset="0"/>
                </a:rPr>
                <a:t> </a:t>
              </a:r>
              <a:endParaRPr kumimoji="1" lang="zh-CN" altLang="en-US" sz="2000" dirty="0">
                <a:solidFill>
                  <a:srgbClr val="000000"/>
                </a:solidFill>
                <a:latin typeface="Arial" panose="020B0604020202020204" pitchFamily="34" charset="0"/>
              </a:endParaRPr>
            </a:p>
          </p:txBody>
        </p:sp>
        <p:graphicFrame>
          <p:nvGraphicFramePr>
            <p:cNvPr id="37891" name="Object 17"/>
            <p:cNvGraphicFramePr>
              <a:graphicFrameLocks noChangeAspect="1"/>
            </p:cNvGraphicFramePr>
            <p:nvPr/>
          </p:nvGraphicFramePr>
          <p:xfrm>
            <a:off x="2231811" y="1980082"/>
            <a:ext cx="6303401" cy="1252738"/>
          </p:xfrm>
          <a:graphic>
            <a:graphicData uri="http://schemas.openxmlformats.org/presentationml/2006/ole">
              <mc:AlternateContent xmlns:mc="http://schemas.openxmlformats.org/markup-compatibility/2006">
                <mc:Choice xmlns:v="urn:schemas-microsoft-com:vml" Requires="v">
                  <p:oleObj spid="_x0000_s6" name="公式" r:id="rId3" imgW="55778400" imgH="16459200" progId="Equation.3">
                    <p:embed/>
                  </p:oleObj>
                </mc:Choice>
                <mc:Fallback>
                  <p:oleObj name="公式" r:id="rId3" imgW="55778400" imgH="16459200" progId="Equation.3">
                    <p:embed/>
                    <p:pic>
                      <p:nvPicPr>
                        <p:cNvPr id="0" name="图片 5"/>
                        <p:cNvPicPr>
                          <a:picLocks noChangeAspect="1" noChangeArrowheads="1"/>
                        </p:cNvPicPr>
                        <p:nvPr/>
                      </p:nvPicPr>
                      <p:blipFill>
                        <a:blip r:embed="rId4"/>
                        <a:srcRect/>
                        <a:stretch>
                          <a:fillRect/>
                        </a:stretch>
                      </p:blipFill>
                      <p:spPr bwMode="auto">
                        <a:xfrm>
                          <a:off x="2231811" y="1980082"/>
                          <a:ext cx="6303401" cy="1252738"/>
                        </a:xfrm>
                        <a:prstGeom prst="rect">
                          <a:avLst/>
                        </a:prstGeom>
                        <a:noFill/>
                      </p:spPr>
                    </p:pic>
                  </p:oleObj>
                </mc:Fallback>
              </mc:AlternateContent>
            </a:graphicData>
          </a:graphic>
        </p:graphicFrame>
      </p:grpSp>
      <p:grpSp>
        <p:nvGrpSpPr>
          <p:cNvPr id="7" name="Group 32"/>
          <p:cNvGrpSpPr/>
          <p:nvPr/>
        </p:nvGrpSpPr>
        <p:grpSpPr bwMode="auto">
          <a:xfrm>
            <a:off x="1009444" y="4187095"/>
            <a:ext cx="4932173" cy="454025"/>
            <a:chOff x="41" y="2566"/>
            <a:chExt cx="2370" cy="286"/>
          </a:xfrm>
        </p:grpSpPr>
        <p:sp>
          <p:nvSpPr>
            <p:cNvPr id="37922" name="Text Box 22"/>
            <p:cNvSpPr txBox="1">
              <a:spLocks noChangeArrowheads="1"/>
            </p:cNvSpPr>
            <p:nvPr/>
          </p:nvSpPr>
          <p:spPr bwMode="auto">
            <a:xfrm>
              <a:off x="41" y="2581"/>
              <a:ext cx="527" cy="271"/>
            </a:xfrm>
            <a:prstGeom prst="rect">
              <a:avLst/>
            </a:prstGeom>
            <a:noFill/>
            <a:ln w="9525">
              <a:noFill/>
              <a:miter lim="800000"/>
            </a:ln>
          </p:spPr>
          <p:txBody>
            <a:bodyPr wrap="square">
              <a:spAutoFit/>
            </a:bodyPr>
            <a:lstStyle/>
            <a:p>
              <a:pPr algn="r" eaLnBrk="1" hangingPunct="1">
                <a:lnSpc>
                  <a:spcPct val="100000"/>
                </a:lnSpc>
                <a:spcBef>
                  <a:spcPct val="50000"/>
                </a:spcBef>
                <a:buClrTx/>
                <a:buSzTx/>
                <a:buFontTx/>
                <a:buNone/>
              </a:pPr>
              <a:r>
                <a:rPr kumimoji="1" lang="zh-CN" altLang="en-US" sz="2200" dirty="0">
                  <a:solidFill>
                    <a:srgbClr val="000000"/>
                  </a:solidFill>
                </a:rPr>
                <a:t>化简</a:t>
              </a:r>
              <a:r>
                <a:rPr kumimoji="1" lang="zh-CN" altLang="en-US" sz="2000" dirty="0">
                  <a:solidFill>
                    <a:srgbClr val="000000"/>
                  </a:solidFill>
                </a:rPr>
                <a:t> </a:t>
              </a:r>
              <a:endParaRPr kumimoji="1" lang="zh-CN" altLang="en-US" sz="2000" dirty="0">
                <a:solidFill>
                  <a:srgbClr val="000000"/>
                </a:solidFill>
              </a:endParaRPr>
            </a:p>
          </p:txBody>
        </p:sp>
        <p:graphicFrame>
          <p:nvGraphicFramePr>
            <p:cNvPr id="37892" name="Object 23"/>
            <p:cNvGraphicFramePr>
              <a:graphicFrameLocks noChangeAspect="1"/>
            </p:cNvGraphicFramePr>
            <p:nvPr/>
          </p:nvGraphicFramePr>
          <p:xfrm>
            <a:off x="711" y="2566"/>
            <a:ext cx="1700" cy="242"/>
          </p:xfrm>
          <a:graphic>
            <a:graphicData uri="http://schemas.openxmlformats.org/presentationml/2006/ole">
              <mc:AlternateContent xmlns:mc="http://schemas.openxmlformats.org/markup-compatibility/2006">
                <mc:Choice xmlns:v="urn:schemas-microsoft-com:vml" Requires="v">
                  <p:oleObj spid="_x0000_s8" name="公式" r:id="rId5" imgW="1333500" imgH="203200" progId="Equation.3">
                    <p:embed/>
                  </p:oleObj>
                </mc:Choice>
                <mc:Fallback>
                  <p:oleObj name="公式" r:id="rId5" imgW="1333500" imgH="203200" progId="Equation.3">
                    <p:embed/>
                    <p:pic>
                      <p:nvPicPr>
                        <p:cNvPr id="0" name="图片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 y="2566"/>
                          <a:ext cx="1700" cy="242"/>
                        </a:xfrm>
                        <a:prstGeom prst="rect">
                          <a:avLst/>
                        </a:prstGeom>
                        <a:noFill/>
                        <a:extLst>
                          <a:ext uri="{909E8E84-426E-40DD-AFC4-6F175D3DCCD1}">
                            <a14:hiddenFill xmlns:a14="http://schemas.microsoft.com/office/drawing/2010/main">
                              <a:solidFill>
                                <a:schemeClr val="bg2"/>
                              </a:solidFill>
                            </a14:hiddenFill>
                          </a:ext>
                        </a:extLst>
                      </p:spPr>
                    </p:pic>
                  </p:oleObj>
                </mc:Fallback>
              </mc:AlternateContent>
            </a:graphicData>
          </a:graphic>
        </p:graphicFrame>
      </p:grpSp>
      <p:grpSp>
        <p:nvGrpSpPr>
          <p:cNvPr id="9" name="Group 5"/>
          <p:cNvGrpSpPr/>
          <p:nvPr/>
        </p:nvGrpSpPr>
        <p:grpSpPr>
          <a:xfrm>
            <a:off x="1365916" y="4607684"/>
            <a:ext cx="7169296" cy="1922807"/>
            <a:chOff x="1365916" y="4607684"/>
            <a:chExt cx="7169296" cy="1922807"/>
          </a:xfrm>
        </p:grpSpPr>
        <p:sp>
          <p:nvSpPr>
            <p:cNvPr id="37917" name="Text Box 26"/>
            <p:cNvSpPr txBox="1">
              <a:spLocks noChangeArrowheads="1"/>
            </p:cNvSpPr>
            <p:nvPr/>
          </p:nvSpPr>
          <p:spPr bwMode="auto">
            <a:xfrm>
              <a:off x="1365916" y="4607684"/>
              <a:ext cx="1253052" cy="400110"/>
            </a:xfrm>
            <a:prstGeom prst="rect">
              <a:avLst/>
            </a:prstGeom>
            <a:noFill/>
            <a:ln w="9525">
              <a:noFill/>
              <a:miter lim="800000"/>
            </a:ln>
          </p:spPr>
          <p:txBody>
            <a:bodyPr>
              <a:spAutoFit/>
            </a:bodyPr>
            <a:lstStyle/>
            <a:p>
              <a:pPr eaLnBrk="1" hangingPunct="1">
                <a:lnSpc>
                  <a:spcPct val="100000"/>
                </a:lnSpc>
                <a:spcBef>
                  <a:spcPct val="50000"/>
                </a:spcBef>
                <a:buClrTx/>
                <a:buSzTx/>
                <a:buFontTx/>
                <a:buNone/>
              </a:pPr>
              <a:r>
                <a:rPr kumimoji="1" lang="zh-CN" altLang="en-US" sz="2000" dirty="0">
                  <a:solidFill>
                    <a:srgbClr val="000000"/>
                  </a:solidFill>
                </a:rPr>
                <a:t>解：</a:t>
              </a:r>
              <a:r>
                <a:rPr kumimoji="1" lang="zh-CN" altLang="en-US" sz="2000" dirty="0">
                  <a:solidFill>
                    <a:srgbClr val="000000"/>
                  </a:solidFill>
                  <a:latin typeface="Arial" panose="020B0604020202020204" pitchFamily="34" charset="0"/>
                </a:rPr>
                <a:t> </a:t>
              </a:r>
              <a:endParaRPr kumimoji="1" lang="zh-CN" altLang="en-US" sz="2000" dirty="0">
                <a:solidFill>
                  <a:srgbClr val="000000"/>
                </a:solidFill>
                <a:latin typeface="Arial" panose="020B0604020202020204" pitchFamily="34" charset="0"/>
              </a:endParaRPr>
            </a:p>
          </p:txBody>
        </p:sp>
        <p:graphicFrame>
          <p:nvGraphicFramePr>
            <p:cNvPr id="37890" name="Object 27"/>
            <p:cNvGraphicFramePr>
              <a:graphicFrameLocks noChangeAspect="1"/>
            </p:cNvGraphicFramePr>
            <p:nvPr/>
          </p:nvGraphicFramePr>
          <p:xfrm>
            <a:off x="2310123" y="4629086"/>
            <a:ext cx="6225089" cy="1901405"/>
          </p:xfrm>
          <a:graphic>
            <a:graphicData uri="http://schemas.openxmlformats.org/presentationml/2006/ole">
              <mc:AlternateContent xmlns:mc="http://schemas.openxmlformats.org/markup-compatibility/2006">
                <mc:Choice xmlns:v="urn:schemas-microsoft-com:vml" Requires="v">
                  <p:oleObj spid="_x0000_s10" name="公式" r:id="rId7" imgW="56997600" imgH="26822400" progId="Equation.3">
                    <p:embed/>
                  </p:oleObj>
                </mc:Choice>
                <mc:Fallback>
                  <p:oleObj name="公式" r:id="rId7" imgW="56997600" imgH="26822400" progId="Equation.3">
                    <p:embed/>
                    <p:pic>
                      <p:nvPicPr>
                        <p:cNvPr id="0" name="图片 9"/>
                        <p:cNvPicPr>
                          <a:picLocks noChangeAspect="1" noChangeArrowheads="1"/>
                        </p:cNvPicPr>
                        <p:nvPr/>
                      </p:nvPicPr>
                      <p:blipFill>
                        <a:blip r:embed="rId8"/>
                        <a:srcRect/>
                        <a:stretch>
                          <a:fillRect/>
                        </a:stretch>
                      </p:blipFill>
                      <p:spPr bwMode="auto">
                        <a:xfrm>
                          <a:off x="2310123" y="4629086"/>
                          <a:ext cx="6225089" cy="1901405"/>
                        </a:xfrm>
                        <a:prstGeom prst="rect">
                          <a:avLst/>
                        </a:prstGeom>
                        <a:noFill/>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wipe(left)">
                                      <p:cBhvr>
                                        <p:cTn id="7" dur="500"/>
                                        <p:tgtEl>
                                          <p:spTgt spid="1003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0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P spid="10035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2000" y="252000"/>
            <a:ext cx="7010400" cy="372603"/>
          </a:xfrm>
        </p:spPr>
        <p:txBody>
          <a:bodyPr/>
          <a:lstStyle/>
          <a:p>
            <a:r>
              <a:rPr lang="zh-CN" altLang="en-US" dirty="0"/>
              <a:t>小结</a:t>
            </a:r>
            <a:endParaRPr lang="zh-CN" altLang="en-US" dirty="0"/>
          </a:p>
        </p:txBody>
      </p:sp>
      <p:grpSp>
        <p:nvGrpSpPr>
          <p:cNvPr id="13" name="组合 12"/>
          <p:cNvGrpSpPr/>
          <p:nvPr/>
        </p:nvGrpSpPr>
        <p:grpSpPr>
          <a:xfrm>
            <a:off x="1559496" y="2681262"/>
            <a:ext cx="8928992" cy="1371339"/>
            <a:chOff x="683568" y="2924944"/>
            <a:chExt cx="7776864" cy="1152128"/>
          </a:xfrm>
        </p:grpSpPr>
        <p:sp>
          <p:nvSpPr>
            <p:cNvPr id="12" name="矩形 11"/>
            <p:cNvSpPr/>
            <p:nvPr/>
          </p:nvSpPr>
          <p:spPr bwMode="auto">
            <a:xfrm>
              <a:off x="683568" y="2924944"/>
              <a:ext cx="7776864" cy="1152128"/>
            </a:xfrm>
            <a:prstGeom prst="rect">
              <a:avLst/>
            </a:prstGeom>
            <a:solidFill>
              <a:srgbClr val="FFFFCC"/>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800" b="0">
                <a:solidFill>
                  <a:srgbClr val="FC0128"/>
                </a:solidFill>
              </a:endParaRPr>
            </a:p>
          </p:txBody>
        </p:sp>
        <p:sp>
          <p:nvSpPr>
            <p:cNvPr id="6" name="文本框 5"/>
            <p:cNvSpPr txBox="1"/>
            <p:nvPr/>
          </p:nvSpPr>
          <p:spPr>
            <a:xfrm>
              <a:off x="755576" y="2996952"/>
              <a:ext cx="5321623" cy="982596"/>
            </a:xfrm>
            <a:prstGeom prst="rect">
              <a:avLst/>
            </a:prstGeom>
            <a:noFill/>
          </p:spPr>
          <p:txBody>
            <a:bodyPr wrap="square" rtlCol="0">
              <a:spAutoFit/>
            </a:bodyPr>
            <a:lstStyle/>
            <a:p>
              <a:pPr eaLnBrk="1" hangingPunct="1">
                <a:lnSpc>
                  <a:spcPct val="125000"/>
                </a:lnSpc>
                <a:spcBef>
                  <a:spcPct val="0"/>
                </a:spcBef>
                <a:buClrTx/>
                <a:buSzTx/>
                <a:buFontTx/>
                <a:buNone/>
              </a:pPr>
              <a:r>
                <a:rPr lang="zh-CN" altLang="en-US" sz="2000" b="0" dirty="0">
                  <a:solidFill>
                    <a:srgbClr val="000000"/>
                  </a:solidFill>
                  <a:latin typeface="微软雅黑" panose="020B0503020204020204" pitchFamily="34" charset="-122"/>
                  <a:ea typeface="微软雅黑" panose="020B0503020204020204" pitchFamily="34" charset="-122"/>
                </a:rPr>
                <a:t>逻辑函数的标准表达式（由真值表到表达式）：</a:t>
              </a:r>
              <a:endParaRPr lang="en-US" altLang="zh-CN" sz="2000" b="0" dirty="0">
                <a:solidFill>
                  <a:srgbClr val="000000"/>
                </a:solidFill>
                <a:latin typeface="微软雅黑" panose="020B0503020204020204" pitchFamily="34" charset="-122"/>
                <a:ea typeface="微软雅黑" panose="020B0503020204020204" pitchFamily="34" charset="-122"/>
              </a:endParaRPr>
            </a:p>
            <a:p>
              <a:pPr marL="285750" indent="-285750" eaLnBrk="1" hangingPunct="1">
                <a:lnSpc>
                  <a:spcPct val="125000"/>
                </a:lnSpc>
                <a:spcBef>
                  <a:spcPct val="0"/>
                </a:spcBef>
                <a:buClrTx/>
                <a:buSzTx/>
                <a:buFont typeface="Arial" panose="020B0604020202020204" pitchFamily="34" charset="0"/>
                <a:buChar char="•"/>
              </a:pPr>
              <a:r>
                <a:rPr lang="zh-CN" altLang="en-US" b="0" dirty="0">
                  <a:solidFill>
                    <a:srgbClr val="000000"/>
                  </a:solidFill>
                  <a:latin typeface="微软雅黑" panose="020B0503020204020204" pitchFamily="34" charset="-122"/>
                  <a:ea typeface="微软雅黑" panose="020B0503020204020204" pitchFamily="34" charset="-122"/>
                </a:rPr>
                <a:t>最小项表达式：最小项构成的与或式</a:t>
              </a:r>
              <a:endParaRPr lang="en-US" altLang="zh-CN" b="0" dirty="0">
                <a:solidFill>
                  <a:srgbClr val="000000"/>
                </a:solidFill>
                <a:latin typeface="微软雅黑" panose="020B0503020204020204" pitchFamily="34" charset="-122"/>
                <a:ea typeface="微软雅黑" panose="020B0503020204020204" pitchFamily="34" charset="-122"/>
              </a:endParaRPr>
            </a:p>
            <a:p>
              <a:pPr marL="285750" indent="-285750" eaLnBrk="1" hangingPunct="1">
                <a:lnSpc>
                  <a:spcPct val="125000"/>
                </a:lnSpc>
                <a:spcBef>
                  <a:spcPct val="0"/>
                </a:spcBef>
                <a:buClrTx/>
                <a:buSzTx/>
                <a:buFont typeface="Arial" panose="020B0604020202020204" pitchFamily="34" charset="0"/>
                <a:buChar char="•"/>
              </a:pPr>
              <a:r>
                <a:rPr lang="zh-CN" altLang="en-US" b="0" dirty="0">
                  <a:solidFill>
                    <a:srgbClr val="000000"/>
                  </a:solidFill>
                  <a:latin typeface="微软雅黑" panose="020B0503020204020204" pitchFamily="34" charset="-122"/>
                  <a:ea typeface="微软雅黑" panose="020B0503020204020204" pitchFamily="34" charset="-122"/>
                </a:rPr>
                <a:t>最大项表达式：最大项构成的或与式</a:t>
              </a:r>
              <a:endParaRPr lang="zh-CN" altLang="en-US" b="0" dirty="0">
                <a:solidFill>
                  <a:srgbClr val="000000"/>
                </a:solidFill>
                <a:latin typeface="微软雅黑" panose="020B0503020204020204" pitchFamily="34" charset="-122"/>
                <a:ea typeface="微软雅黑" panose="020B0503020204020204" pitchFamily="34" charset="-122"/>
              </a:endParaRPr>
            </a:p>
          </p:txBody>
        </p:sp>
        <p:graphicFrame>
          <p:nvGraphicFramePr>
            <p:cNvPr id="8" name="Object 30"/>
            <p:cNvGraphicFramePr>
              <a:graphicFrameLocks noChangeAspect="1"/>
            </p:cNvGraphicFramePr>
            <p:nvPr/>
          </p:nvGraphicFramePr>
          <p:xfrm>
            <a:off x="4499992" y="3356992"/>
            <a:ext cx="3672408" cy="627198"/>
          </p:xfrm>
          <a:graphic>
            <a:graphicData uri="http://schemas.openxmlformats.org/presentationml/2006/ole">
              <mc:AlternateContent xmlns:mc="http://schemas.openxmlformats.org/markup-compatibility/2006">
                <mc:Choice xmlns:v="urn:schemas-microsoft-com:vml" Requires="v">
                  <p:oleObj spid="_x0000_s3" name="公式" r:id="rId1" imgW="71323200" imgH="12192000" progId="Equation.3">
                    <p:embed/>
                  </p:oleObj>
                </mc:Choice>
                <mc:Fallback>
                  <p:oleObj name="公式" r:id="rId1" imgW="71323200" imgH="12192000" progId="Equation.3">
                    <p:embed/>
                    <p:pic>
                      <p:nvPicPr>
                        <p:cNvPr id="0" name="图片 2"/>
                        <p:cNvPicPr>
                          <a:picLocks noChangeAspect="1" noChangeArrowheads="1"/>
                        </p:cNvPicPr>
                        <p:nvPr/>
                      </p:nvPicPr>
                      <p:blipFill>
                        <a:blip r:embed="rId2">
                          <a:lum bright="-100000"/>
                        </a:blip>
                        <a:srcRect/>
                        <a:stretch>
                          <a:fillRect/>
                        </a:stretch>
                      </p:blipFill>
                      <p:spPr bwMode="auto">
                        <a:xfrm>
                          <a:off x="4499992" y="3356992"/>
                          <a:ext cx="3672408" cy="627198"/>
                        </a:xfrm>
                        <a:prstGeom prst="rect">
                          <a:avLst/>
                        </a:prstGeom>
                        <a:noFill/>
                        <a:ln>
                          <a:noFill/>
                        </a:ln>
                        <a:effectLst/>
                      </p:spPr>
                    </p:pic>
                  </p:oleObj>
                </mc:Fallback>
              </mc:AlternateContent>
            </a:graphicData>
          </a:graphic>
        </p:graphicFrame>
      </p:grpSp>
      <p:grpSp>
        <p:nvGrpSpPr>
          <p:cNvPr id="16" name="组合 15"/>
          <p:cNvGrpSpPr/>
          <p:nvPr/>
        </p:nvGrpSpPr>
        <p:grpSpPr>
          <a:xfrm>
            <a:off x="2855640" y="4819799"/>
            <a:ext cx="6696744" cy="1489521"/>
            <a:chOff x="611560" y="5013176"/>
            <a:chExt cx="5184576" cy="1745030"/>
          </a:xfrm>
        </p:grpSpPr>
        <p:sp>
          <p:nvSpPr>
            <p:cNvPr id="15" name="矩形 14"/>
            <p:cNvSpPr/>
            <p:nvPr/>
          </p:nvSpPr>
          <p:spPr bwMode="auto">
            <a:xfrm>
              <a:off x="611560" y="5013176"/>
              <a:ext cx="5184576" cy="1745030"/>
            </a:xfrm>
            <a:prstGeom prst="rect">
              <a:avLst/>
            </a:prstGeom>
            <a:solidFill>
              <a:srgbClr val="E7F6FF"/>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3200" b="0">
                <a:solidFill>
                  <a:srgbClr val="FC0128"/>
                </a:solidFill>
              </a:endParaRPr>
            </a:p>
          </p:txBody>
        </p:sp>
        <p:sp>
          <p:nvSpPr>
            <p:cNvPr id="14" name="文本框 13"/>
            <p:cNvSpPr txBox="1"/>
            <p:nvPr/>
          </p:nvSpPr>
          <p:spPr>
            <a:xfrm>
              <a:off x="683568" y="5085185"/>
              <a:ext cx="5112568" cy="1550458"/>
            </a:xfrm>
            <a:prstGeom prst="rect">
              <a:avLst/>
            </a:prstGeom>
            <a:solidFill>
              <a:srgbClr val="E7F6FF"/>
            </a:solidFill>
          </p:spPr>
          <p:txBody>
            <a:bodyPr wrap="square" rtlCol="0">
              <a:spAutoFit/>
            </a:bodyPr>
            <a:lstStyle/>
            <a:p>
              <a:pPr eaLnBrk="1" hangingPunct="1">
                <a:lnSpc>
                  <a:spcPct val="125000"/>
                </a:lnSpc>
                <a:spcBef>
                  <a:spcPct val="0"/>
                </a:spcBef>
                <a:buClrTx/>
                <a:buSzTx/>
                <a:buFontTx/>
                <a:buNone/>
              </a:pPr>
              <a:r>
                <a:rPr lang="zh-CN" altLang="en-US" sz="2400" b="0" dirty="0">
                  <a:solidFill>
                    <a:srgbClr val="000000"/>
                  </a:solidFill>
                  <a:latin typeface="微软雅黑" panose="020B0503020204020204" pitchFamily="34" charset="-122"/>
                  <a:ea typeface="微软雅黑" panose="020B0503020204020204" pitchFamily="34" charset="-122"/>
                </a:rPr>
                <a:t>逻辑函数表达式的化简：</a:t>
              </a:r>
              <a:endParaRPr lang="en-US" altLang="zh-CN" sz="2400" b="0" dirty="0">
                <a:solidFill>
                  <a:srgbClr val="000000"/>
                </a:solidFill>
                <a:latin typeface="微软雅黑" panose="020B0503020204020204" pitchFamily="34" charset="-122"/>
                <a:ea typeface="微软雅黑" panose="020B0503020204020204" pitchFamily="34" charset="-122"/>
              </a:endParaRPr>
            </a:p>
            <a:p>
              <a:pPr marL="285750" indent="-285750" eaLnBrk="1" hangingPunct="1">
                <a:lnSpc>
                  <a:spcPct val="125000"/>
                </a:lnSpc>
                <a:spcBef>
                  <a:spcPct val="0"/>
                </a:spcBef>
                <a:buClrTx/>
                <a:buSzTx/>
                <a:buFont typeface="Arial" panose="020B0604020202020204" pitchFamily="34" charset="0"/>
                <a:buChar char="•"/>
              </a:pPr>
              <a:r>
                <a:rPr lang="zh-CN" altLang="en-US" sz="2000" b="0" dirty="0">
                  <a:solidFill>
                    <a:srgbClr val="000000"/>
                  </a:solidFill>
                  <a:latin typeface="微软雅黑" panose="020B0503020204020204" pitchFamily="34" charset="-122"/>
                  <a:ea typeface="微软雅黑" panose="020B0503020204020204" pitchFamily="34" charset="-122"/>
                </a:rPr>
                <a:t>代数化简：利用公理、定理和规则进行化简</a:t>
              </a:r>
              <a:endParaRPr lang="en-US" altLang="zh-CN" sz="2000" b="0" dirty="0">
                <a:solidFill>
                  <a:srgbClr val="000000"/>
                </a:solidFill>
                <a:latin typeface="微软雅黑" panose="020B0503020204020204" pitchFamily="34" charset="-122"/>
                <a:ea typeface="微软雅黑" panose="020B0503020204020204" pitchFamily="34" charset="-122"/>
              </a:endParaRPr>
            </a:p>
            <a:p>
              <a:pPr marL="285750" indent="-285750" eaLnBrk="1" hangingPunct="1">
                <a:lnSpc>
                  <a:spcPct val="125000"/>
                </a:lnSpc>
                <a:spcBef>
                  <a:spcPct val="0"/>
                </a:spcBef>
                <a:buClrTx/>
                <a:buSzTx/>
                <a:buFont typeface="Arial" panose="020B0604020202020204" pitchFamily="34" charset="0"/>
                <a:buChar char="•"/>
              </a:pPr>
              <a:r>
                <a:rPr lang="zh-CN" altLang="en-US" sz="2000" b="0" dirty="0">
                  <a:solidFill>
                    <a:srgbClr val="000000"/>
                  </a:solidFill>
                  <a:latin typeface="微软雅黑" panose="020B0503020204020204" pitchFamily="34" charset="-122"/>
                  <a:ea typeface="微软雅黑" panose="020B0503020204020204" pitchFamily="34" charset="-122"/>
                </a:rPr>
                <a:t>卡诺图化简：利用卡诺图进行化简（本课程未涉及）</a:t>
              </a:r>
              <a:endParaRPr lang="zh-CN" altLang="en-US" sz="2000" b="0" dirty="0">
                <a:solidFill>
                  <a:srgbClr val="000000"/>
                </a:solidFill>
                <a:latin typeface="微软雅黑" panose="020B0503020204020204" pitchFamily="34" charset="-122"/>
                <a:ea typeface="微软雅黑" panose="020B0503020204020204" pitchFamily="34" charset="-122"/>
              </a:endParaRPr>
            </a:p>
          </p:txBody>
        </p:sp>
      </p:grpSp>
      <p:sp>
        <p:nvSpPr>
          <p:cNvPr id="17" name="下箭头 16"/>
          <p:cNvSpPr/>
          <p:nvPr/>
        </p:nvSpPr>
        <p:spPr bwMode="auto">
          <a:xfrm>
            <a:off x="6023992" y="1988840"/>
            <a:ext cx="360040" cy="635079"/>
          </a:xfrm>
          <a:prstGeom prst="downArrow">
            <a:avLst/>
          </a:prstGeom>
          <a:solidFill>
            <a:srgbClr val="CC66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sp>
        <p:nvSpPr>
          <p:cNvPr id="18" name="下箭头 17"/>
          <p:cNvSpPr/>
          <p:nvPr/>
        </p:nvSpPr>
        <p:spPr bwMode="auto">
          <a:xfrm>
            <a:off x="6023992" y="4135106"/>
            <a:ext cx="360040" cy="635079"/>
          </a:xfrm>
          <a:prstGeom prst="downArrow">
            <a:avLst/>
          </a:prstGeom>
          <a:solidFill>
            <a:srgbClr val="CC66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lnSpc>
                <a:spcPct val="100000"/>
              </a:lnSpc>
              <a:spcBef>
                <a:spcPct val="0"/>
              </a:spcBef>
              <a:buClrTx/>
              <a:buSzTx/>
              <a:buFontTx/>
              <a:buNone/>
            </a:pPr>
            <a:endParaRPr lang="zh-CN" altLang="en-US" sz="2400" b="0">
              <a:solidFill>
                <a:srgbClr val="FC0128"/>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7768" y="707108"/>
            <a:ext cx="5362550" cy="14073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idx="4294967295"/>
          </p:nvPr>
        </p:nvSpPr>
        <p:spPr>
          <a:xfrm>
            <a:off x="0" y="252000"/>
            <a:ext cx="10515600" cy="372603"/>
          </a:xfrm>
        </p:spPr>
        <p:txBody>
          <a:bodyPr/>
          <a:lstStyle/>
          <a:p>
            <a:r>
              <a:rPr lang="zh-CN" altLang="en-US" sz="2400" dirty="0">
                <a:latin typeface="+mn-lt"/>
                <a:cs typeface="Times New Roman" panose="02020603050405020304" pitchFamily="18" charset="0"/>
              </a:rPr>
              <a:t> 无符号数和有符号数</a:t>
            </a:r>
            <a:endParaRPr lang="zh-CN" altLang="en-US" sz="2400" dirty="0">
              <a:latin typeface="+mn-lt"/>
              <a:cs typeface="Times New Roman" panose="02020603050405020304" pitchFamily="18" charset="0"/>
            </a:endParaRPr>
          </a:p>
        </p:txBody>
      </p:sp>
      <p:sp>
        <p:nvSpPr>
          <p:cNvPr id="177155" name="Rectangle 3"/>
          <p:cNvSpPr>
            <a:spLocks noGrp="1" noChangeArrowheads="1"/>
          </p:cNvSpPr>
          <p:nvPr>
            <p:ph idx="4294967295"/>
          </p:nvPr>
        </p:nvSpPr>
        <p:spPr>
          <a:xfrm>
            <a:off x="335360" y="836712"/>
            <a:ext cx="8616320" cy="2493016"/>
          </a:xfrm>
        </p:spPr>
        <p:txBody>
          <a:bodyPr>
            <a:normAutofit/>
          </a:bodyPr>
          <a:lstStyle/>
          <a:p>
            <a:pPr>
              <a:lnSpc>
                <a:spcPct val="120000"/>
              </a:lnSpc>
              <a:spcBef>
                <a:spcPts val="0"/>
              </a:spcBef>
            </a:pPr>
            <a:r>
              <a:rPr lang="zh-CN" altLang="en-US" sz="2400" dirty="0"/>
              <a:t>无符号数（</a:t>
            </a:r>
            <a:r>
              <a:rPr lang="en-US" altLang="zh-CN" sz="2400" dirty="0"/>
              <a:t>unsigned</a:t>
            </a:r>
            <a:r>
              <a:rPr lang="zh-CN" altLang="en-US" sz="2400" dirty="0"/>
              <a:t>）</a:t>
            </a:r>
            <a:endParaRPr lang="zh-CN" altLang="en-US" sz="2400" dirty="0"/>
          </a:p>
          <a:p>
            <a:pPr marL="609600" lvl="1" indent="-253365">
              <a:lnSpc>
                <a:spcPct val="120000"/>
              </a:lnSpc>
              <a:spcBef>
                <a:spcPts val="0"/>
              </a:spcBef>
            </a:pPr>
            <a:r>
              <a:rPr lang="zh-CN" altLang="en-US" sz="2000" dirty="0"/>
              <a:t> 数的编码中所有位均为数值位，没有符号位</a:t>
            </a:r>
            <a:endParaRPr lang="zh-CN" altLang="en-US" sz="2000" dirty="0"/>
          </a:p>
          <a:p>
            <a:pPr marL="609600" lvl="1" indent="-253365">
              <a:lnSpc>
                <a:spcPct val="120000"/>
              </a:lnSpc>
              <a:spcBef>
                <a:spcPts val="0"/>
              </a:spcBef>
            </a:pPr>
            <a:r>
              <a:rPr lang="zh-CN" altLang="en-US" sz="2000" dirty="0"/>
              <a:t> 只能表示  </a:t>
            </a:r>
            <a:r>
              <a:rPr lang="en-US" altLang="zh-CN" sz="2000" dirty="0"/>
              <a:t>&gt;=0  </a:t>
            </a:r>
            <a:r>
              <a:rPr lang="zh-CN" altLang="en-US" sz="2000" dirty="0"/>
              <a:t>的正整数</a:t>
            </a:r>
            <a:endParaRPr lang="zh-CN" altLang="en-US" sz="2000" dirty="0"/>
          </a:p>
          <a:p>
            <a:pPr marL="609600" lvl="1" indent="-253365">
              <a:lnSpc>
                <a:spcPct val="120000"/>
              </a:lnSpc>
              <a:spcBef>
                <a:spcPts val="0"/>
              </a:spcBef>
            </a:pPr>
            <a:r>
              <a:rPr lang="en-US" altLang="zh-CN" sz="2000" dirty="0"/>
              <a:t> 16</a:t>
            </a:r>
            <a:r>
              <a:rPr lang="zh-CN" altLang="en-US" sz="2000" dirty="0"/>
              <a:t>位无符号数的表示范围： </a:t>
            </a:r>
            <a:r>
              <a:rPr lang="en-US" altLang="zh-CN" sz="2000" dirty="0"/>
              <a:t>0 ~ 65535</a:t>
            </a:r>
            <a:r>
              <a:rPr lang="zh-CN" altLang="en-US" sz="2000" dirty="0"/>
              <a:t>（</a:t>
            </a:r>
            <a:r>
              <a:rPr lang="en-US" altLang="zh-CN" sz="2000" dirty="0"/>
              <a:t>2</a:t>
            </a:r>
            <a:r>
              <a:rPr lang="en-US" altLang="zh-CN" sz="2000" baseline="30000" dirty="0"/>
              <a:t>n</a:t>
            </a:r>
            <a:r>
              <a:rPr lang="en-US" altLang="zh-CN" sz="2000" dirty="0"/>
              <a:t>-1</a:t>
            </a:r>
            <a:r>
              <a:rPr lang="zh-CN" altLang="en-US" sz="2000" dirty="0"/>
              <a:t>）</a:t>
            </a:r>
            <a:endParaRPr lang="en-US" altLang="zh-CN" sz="2000" dirty="0"/>
          </a:p>
          <a:p>
            <a:pPr marL="609600" lvl="1" indent="-253365">
              <a:lnSpc>
                <a:spcPct val="120000"/>
              </a:lnSpc>
              <a:spcBef>
                <a:spcPts val="0"/>
              </a:spcBef>
            </a:pPr>
            <a:r>
              <a:rPr lang="zh-CN" altLang="en-US" sz="2000" dirty="0"/>
              <a:t> 一般在全部是正数运算且不出现负值结果的场合下，可使用无符号数表示，例如地址运算，</a:t>
            </a:r>
            <a:r>
              <a:rPr lang="en-US" altLang="zh-CN" sz="2000" dirty="0"/>
              <a:t>ASCII</a:t>
            </a:r>
            <a:r>
              <a:rPr lang="zh-CN" altLang="en-US" sz="2000" dirty="0"/>
              <a:t>码。</a:t>
            </a:r>
            <a:endParaRPr lang="en-US" altLang="zh-CN" sz="2000" dirty="0"/>
          </a:p>
        </p:txBody>
      </p:sp>
      <p:sp>
        <p:nvSpPr>
          <p:cNvPr id="4" name="线形标注 3(带强调线) 3"/>
          <p:cNvSpPr/>
          <p:nvPr/>
        </p:nvSpPr>
        <p:spPr bwMode="auto">
          <a:xfrm>
            <a:off x="4691844" y="2888942"/>
            <a:ext cx="685800" cy="273921"/>
          </a:xfrm>
          <a:prstGeom prst="accentCallout3">
            <a:avLst/>
          </a:prstGeom>
          <a:noFill/>
          <a:ln w="12700" cap="flat" cmpd="sng" algn="ctr">
            <a:noFill/>
            <a:prstDash val="solid"/>
            <a:round/>
            <a:headEnd type="none" w="med" len="med"/>
            <a:tailEnd type="none" w="med" len="med"/>
          </a:ln>
          <a:effectLst/>
        </p:spPr>
        <p:txBody>
          <a:bodyPr vert="horz" wrap="square" lIns="47625" tIns="19050" rIns="47625" bIns="19050" numCol="1" rtlCol="0" anchor="t" anchorCtr="0" compatLnSpc="1">
            <a:spAutoFit/>
          </a:bodyPr>
          <a:lstStyle/>
          <a:p>
            <a:pPr marL="501015" indent="-145415"/>
            <a:endParaRPr lang="zh-CN" altLang="en-US"/>
          </a:p>
        </p:txBody>
      </p:sp>
    </p:spTree>
  </p:cSld>
  <p:clrMapOvr>
    <a:masterClrMapping/>
  </p:clrMapOvr>
</p:sld>
</file>

<file path=ppt/theme/theme1.xml><?xml version="1.0" encoding="utf-8"?>
<a:theme xmlns:a="http://schemas.openxmlformats.org/drawingml/2006/main" name="新硬件基础模板">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60000"/>
            <a:lumOff val="40000"/>
          </a:schemeClr>
        </a:solidFill>
        <a:ln w="12700" cap="flat" cmpd="sng" algn="ctr">
          <a:solidFill>
            <a:srgbClr val="00B050"/>
          </a:solidFill>
          <a:prstDash val="solid"/>
          <a:round/>
          <a:headEnd type="none" w="med" len="med"/>
          <a:tailEnd type="none" w="med" len="med"/>
        </a:ln>
      </a:spPr>
      <a:bodyPr vert="horz" wrap="square" lIns="91440" tIns="45720" rIns="91440" bIns="45720" numCol="1" rtlCol="0"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sz="24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lumMod val="60000"/>
            <a:lumOff val="40000"/>
          </a:schemeClr>
        </a:solidFill>
        <a:ln w="12700" cap="flat" cmpd="sng" algn="ctr">
          <a:solidFill>
            <a:srgbClr val="00B050"/>
          </a:solidFill>
          <a:prstDash val="solid"/>
          <a:round/>
          <a:headEnd type="none" w="med" len="med"/>
          <a:tailEnd type="none" w="med" len="med"/>
        </a:ln>
      </a:spPr>
      <a:bodyPr vert="horz" wrap="square" lIns="91440" tIns="45720" rIns="91440" bIns="45720" numCol="1" rtlCol="0"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sz="2400" b="0"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新硬件基础模板</Template>
  <TotalTime>0</TotalTime>
  <Words>16744</Words>
  <Application>WPS 演示</Application>
  <PresentationFormat>Widescreen</PresentationFormat>
  <Paragraphs>2035</Paragraphs>
  <Slides>81</Slides>
  <Notes>56</Notes>
  <HiddenSlides>0</HiddenSlides>
  <MMClips>0</MMClips>
  <ScaleCrop>false</ScaleCrop>
  <HeadingPairs>
    <vt:vector size="8" baseType="variant">
      <vt:variant>
        <vt:lpstr>已用的字体</vt:lpstr>
      </vt:variant>
      <vt:variant>
        <vt:i4>28</vt:i4>
      </vt:variant>
      <vt:variant>
        <vt:lpstr>主题</vt:lpstr>
      </vt:variant>
      <vt:variant>
        <vt:i4>2</vt:i4>
      </vt:variant>
      <vt:variant>
        <vt:lpstr>嵌入 OLE 服务器</vt:lpstr>
      </vt:variant>
      <vt:variant>
        <vt:i4>66</vt:i4>
      </vt:variant>
      <vt:variant>
        <vt:lpstr>幻灯片标题</vt:lpstr>
      </vt:variant>
      <vt:variant>
        <vt:i4>81</vt:i4>
      </vt:variant>
    </vt:vector>
  </HeadingPairs>
  <TitlesOfParts>
    <vt:vector size="177" baseType="lpstr">
      <vt:lpstr>Arial</vt:lpstr>
      <vt:lpstr>宋体</vt:lpstr>
      <vt:lpstr>Wingdings</vt:lpstr>
      <vt:lpstr>Yu Gothic</vt:lpstr>
      <vt:lpstr>楷体_GB2312</vt:lpstr>
      <vt:lpstr>新宋体</vt:lpstr>
      <vt:lpstr>楷体_GB2312</vt:lpstr>
      <vt:lpstr>Times New Roman</vt:lpstr>
      <vt:lpstr>微软雅黑</vt:lpstr>
      <vt:lpstr>Arial Unicode MS</vt:lpstr>
      <vt:lpstr>华文楷体</vt:lpstr>
      <vt:lpstr>黑体</vt:lpstr>
      <vt:lpstr>Arial Unicode MS</vt:lpstr>
      <vt:lpstr>Tahoma</vt:lpstr>
      <vt:lpstr>Gill Sans</vt:lpstr>
      <vt:lpstr>Gill Sans MT</vt:lpstr>
      <vt:lpstr>Monaco</vt:lpstr>
      <vt:lpstr>ヒラギノ角ゴ ProN W3</vt:lpstr>
      <vt:lpstr>Calibri</vt:lpstr>
      <vt:lpstr>Lucida Grande</vt:lpstr>
      <vt:lpstr>Arial Narrow</vt:lpstr>
      <vt:lpstr>Courier New Bold</vt:lpstr>
      <vt:lpstr>Symbol</vt:lpstr>
      <vt:lpstr>MingLiU</vt:lpstr>
      <vt:lpstr>Cambria Math</vt:lpstr>
      <vt:lpstr>Wingdings 2</vt:lpstr>
      <vt:lpstr>AMGDT</vt:lpstr>
      <vt:lpstr>Courier New</vt:lpstr>
      <vt:lpstr>新硬件基础模板</vt:lpstr>
      <vt:lpstr>CS152-SP98</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计算机硬件基础 （2023级）</vt:lpstr>
      <vt:lpstr>PowerPoint 演示文稿</vt:lpstr>
      <vt:lpstr>不同层次的数据表示</vt:lpstr>
      <vt:lpstr>PowerPoint 演示文稿</vt:lpstr>
      <vt:lpstr>数值数据的表示</vt:lpstr>
      <vt:lpstr> 十进制转换为二进制示例</vt:lpstr>
      <vt:lpstr> 十进制转换为二进制——纯小数的转换</vt:lpstr>
      <vt:lpstr> 二进制与十六进制相互转换</vt:lpstr>
      <vt:lpstr> 无符号数和有符号数</vt:lpstr>
      <vt:lpstr> 无符号数和有符号数</vt:lpstr>
      <vt:lpstr> 无符号数和有符号数</vt:lpstr>
      <vt:lpstr> 定点数表示（定点整数与定点小数）</vt:lpstr>
      <vt:lpstr> 定点数（定点整数与定点小数）</vt:lpstr>
      <vt:lpstr> 定点数（定点整数与定点小数）</vt:lpstr>
      <vt:lpstr> 定点数（定点整数与定点小数）</vt:lpstr>
      <vt:lpstr> 补码运算规则</vt:lpstr>
      <vt:lpstr>PowerPoint 演示文稿</vt:lpstr>
      <vt:lpstr> 浮点数表示</vt:lpstr>
      <vt:lpstr> 浮点数表示（IEEE 754）</vt:lpstr>
      <vt:lpstr>浮点数(Floating Point)的表示范围</vt:lpstr>
      <vt:lpstr> 浮点数表示（IEEE 754标准）</vt:lpstr>
      <vt:lpstr>非规格化浮点数可以填补0到最小数的空白（E=0,M≠0）</vt:lpstr>
      <vt:lpstr> 浮点数表示（IEEE 754标准）</vt:lpstr>
      <vt:lpstr> 浮点数表示（IEEE 754标准）</vt:lpstr>
      <vt:lpstr>浮点数舍入举例</vt:lpstr>
      <vt:lpstr>浮点数比较运算举例</vt:lpstr>
      <vt:lpstr>举例：Ariana火箭爆炸</vt:lpstr>
      <vt:lpstr>浮点数运算的精度问题</vt:lpstr>
      <vt:lpstr>数据的大小端存储</vt:lpstr>
      <vt:lpstr>指令中数据的存放</vt:lpstr>
      <vt:lpstr>C语言程序中位运算</vt:lpstr>
      <vt:lpstr>C语言程序中的逻辑运算</vt:lpstr>
      <vt:lpstr>C语言程序中的移位运算</vt:lpstr>
      <vt:lpstr>C语言程序中涉及的运算</vt:lpstr>
      <vt:lpstr>如何实现高级语言源程序中的运算？</vt:lpstr>
      <vt:lpstr>数据的运算小结</vt:lpstr>
      <vt:lpstr>PowerPoint 演示文稿</vt:lpstr>
      <vt:lpstr> 非数值数据的表示</vt:lpstr>
      <vt:lpstr> 非数值数据的表示</vt:lpstr>
      <vt:lpstr> 非数值数据的表示</vt:lpstr>
      <vt:lpstr>PowerPoint 演示文稿</vt:lpstr>
      <vt:lpstr>逻辑代数的基本概念</vt:lpstr>
      <vt:lpstr>逻辑代数的基本概念</vt:lpstr>
      <vt:lpstr>逻辑代数的基本概念</vt:lpstr>
      <vt:lpstr>逻辑代数的基本概念</vt:lpstr>
      <vt:lpstr>逻辑代数的基本概念</vt:lpstr>
      <vt:lpstr>逻辑代数的基本概念</vt:lpstr>
      <vt:lpstr>逻辑代数的基本概念</vt:lpstr>
      <vt:lpstr>逻辑代数的基本概念</vt:lpstr>
      <vt:lpstr>PowerPoint 演示文稿</vt:lpstr>
      <vt:lpstr>逻辑代数基本公理</vt:lpstr>
      <vt:lpstr>逻辑代数基本定理</vt:lpstr>
      <vt:lpstr>逻辑代数基本定理</vt:lpstr>
      <vt:lpstr>逻辑代数基本定理</vt:lpstr>
      <vt:lpstr>逻辑代数基本定理</vt:lpstr>
      <vt:lpstr>逻辑代数基本定理</vt:lpstr>
      <vt:lpstr>PowerPoint 演示文稿</vt:lpstr>
      <vt:lpstr>逻辑代数的规则</vt:lpstr>
      <vt:lpstr>逻辑代数的规则</vt:lpstr>
      <vt:lpstr>逻辑代数的规则</vt:lpstr>
      <vt:lpstr>逻辑代数的基本定律和规则小结</vt:lpstr>
      <vt:lpstr>逻辑代数的基本定律和规则小结</vt:lpstr>
      <vt:lpstr>PowerPoint 演示文稿</vt:lpstr>
      <vt:lpstr>逻辑函数</vt:lpstr>
      <vt:lpstr>逻辑函数的常用表达式</vt:lpstr>
      <vt:lpstr>逻辑函数的标准表达式</vt:lpstr>
      <vt:lpstr>最小项</vt:lpstr>
      <vt:lpstr>最小项编号</vt:lpstr>
      <vt:lpstr>最小项的性质</vt:lpstr>
      <vt:lpstr>最小项表达式</vt:lpstr>
      <vt:lpstr>最大项</vt:lpstr>
      <vt:lpstr>最大项编号</vt:lpstr>
      <vt:lpstr>最大项的性质</vt:lpstr>
      <vt:lpstr>最大项表达式</vt:lpstr>
      <vt:lpstr>PowerPoint 演示文稿</vt:lpstr>
      <vt:lpstr>逻辑函数化简</vt:lpstr>
      <vt:lpstr>逻辑函数化简—代数法</vt:lpstr>
      <vt:lpstr>逻辑函数化简—代数法</vt:lpstr>
      <vt:lpstr>逻辑函数化简—代数法</vt:lpstr>
      <vt:lpstr>逻辑函数化简—代数法</vt:lpstr>
      <vt:lpstr>小结</vt:lpstr>
    </vt:vector>
  </TitlesOfParts>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计算机硬件基础 （2020级）</dc:title>
  <dc:creator>Administrator</dc:creator>
  <dc:description>lecture 1</dc:description>
  <cp:lastModifiedBy>Rye</cp:lastModifiedBy>
  <cp:revision>438</cp:revision>
  <cp:lastPrinted>2015-09-14T05:54:00Z</cp:lastPrinted>
  <dcterms:created xsi:type="dcterms:W3CDTF">2021-07-22T03:01:00Z</dcterms:created>
  <dcterms:modified xsi:type="dcterms:W3CDTF">2024-12-21T16:16:34Z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01A6CD9882804AAEB09A353A396DF2A1_12</vt:lpwstr>
  </property>
  <property fmtid="{D5CDD505-2E9C-101B-9397-08002B2CF9AE}" pid="3" name="KSOProductBuildVer">
    <vt:lpwstr>2052-12.1.0.19302</vt:lpwstr>
  </property>
</Properties>
</file>