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3" r:id="rId2"/>
  </p:sldMasterIdLst>
  <p:notesMasterIdLst>
    <p:notesMasterId r:id="rId57"/>
  </p:notesMasterIdLst>
  <p:handoutMasterIdLst>
    <p:handoutMasterId r:id="rId58"/>
  </p:handoutMasterIdLst>
  <p:sldIdLst>
    <p:sldId id="640" r:id="rId3"/>
    <p:sldId id="945" r:id="rId4"/>
    <p:sldId id="372" r:id="rId5"/>
    <p:sldId id="503" r:id="rId6"/>
    <p:sldId id="402" r:id="rId7"/>
    <p:sldId id="374" r:id="rId8"/>
    <p:sldId id="380" r:id="rId9"/>
    <p:sldId id="519" r:id="rId10"/>
    <p:sldId id="471" r:id="rId11"/>
    <p:sldId id="379" r:id="rId12"/>
    <p:sldId id="378" r:id="rId13"/>
    <p:sldId id="400" r:id="rId14"/>
    <p:sldId id="473" r:id="rId15"/>
    <p:sldId id="401" r:id="rId16"/>
    <p:sldId id="474" r:id="rId17"/>
    <p:sldId id="475" r:id="rId18"/>
    <p:sldId id="477" r:id="rId19"/>
    <p:sldId id="479" r:id="rId20"/>
    <p:sldId id="480" r:id="rId21"/>
    <p:sldId id="481" r:id="rId22"/>
    <p:sldId id="483" r:id="rId23"/>
    <p:sldId id="484" r:id="rId24"/>
    <p:sldId id="505" r:id="rId25"/>
    <p:sldId id="946" r:id="rId26"/>
    <p:sldId id="1073" r:id="rId27"/>
    <p:sldId id="1074" r:id="rId28"/>
    <p:sldId id="428" r:id="rId29"/>
    <p:sldId id="488" r:id="rId30"/>
    <p:sldId id="429" r:id="rId31"/>
    <p:sldId id="1088" r:id="rId32"/>
    <p:sldId id="430" r:id="rId33"/>
    <p:sldId id="431" r:id="rId34"/>
    <p:sldId id="432" r:id="rId35"/>
    <p:sldId id="506" r:id="rId36"/>
    <p:sldId id="1075" r:id="rId37"/>
    <p:sldId id="1076" r:id="rId38"/>
    <p:sldId id="1077" r:id="rId39"/>
    <p:sldId id="1078" r:id="rId40"/>
    <p:sldId id="433" r:id="rId41"/>
    <p:sldId id="1079" r:id="rId42"/>
    <p:sldId id="1080" r:id="rId43"/>
    <p:sldId id="497" r:id="rId44"/>
    <p:sldId id="1081" r:id="rId45"/>
    <p:sldId id="508" r:id="rId46"/>
    <p:sldId id="1070" r:id="rId47"/>
    <p:sldId id="509" r:id="rId48"/>
    <p:sldId id="1071" r:id="rId49"/>
    <p:sldId id="1082" r:id="rId50"/>
    <p:sldId id="1083" r:id="rId51"/>
    <p:sldId id="1084" r:id="rId52"/>
    <p:sldId id="1072" r:id="rId53"/>
    <p:sldId id="1086" r:id="rId54"/>
    <p:sldId id="1087" r:id="rId55"/>
    <p:sldId id="1085" r:id="rId56"/>
  </p:sldIdLst>
  <p:sldSz cx="12192000" cy="6858000"/>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lnSpc>
        <a:spcPct val="85000"/>
      </a:lnSpc>
      <a:spcBef>
        <a:spcPct val="40000"/>
      </a:spcBef>
      <a:spcAft>
        <a:spcPct val="0"/>
      </a:spcAft>
      <a:buClr>
        <a:srgbClr val="001ADC"/>
      </a:buClr>
      <a:buSzPct val="100000"/>
      <a:buFont typeface="Wingdings" pitchFamily="2" charset="2"/>
      <a:buChar char="Ø"/>
      <a:defRPr b="1" kern="1200">
        <a:solidFill>
          <a:schemeClr val="tx1"/>
        </a:solidFill>
        <a:latin typeface="Arial" pitchFamily="34" charset="0"/>
        <a:ea typeface="宋体" pitchFamily="2" charset="-122"/>
        <a:cs typeface="+mn-cs"/>
      </a:defRPr>
    </a:lvl1pPr>
    <a:lvl2pPr marL="457200" algn="l" rtl="0" eaLnBrk="0" fontAlgn="base" hangingPunct="0">
      <a:lnSpc>
        <a:spcPct val="85000"/>
      </a:lnSpc>
      <a:spcBef>
        <a:spcPct val="40000"/>
      </a:spcBef>
      <a:spcAft>
        <a:spcPct val="0"/>
      </a:spcAft>
      <a:buClr>
        <a:srgbClr val="001ADC"/>
      </a:buClr>
      <a:buSzPct val="100000"/>
      <a:buFont typeface="Wingdings" pitchFamily="2" charset="2"/>
      <a:buChar char="Ø"/>
      <a:defRPr b="1" kern="1200">
        <a:solidFill>
          <a:schemeClr val="tx1"/>
        </a:solidFill>
        <a:latin typeface="Arial" pitchFamily="34" charset="0"/>
        <a:ea typeface="宋体" pitchFamily="2" charset="-122"/>
        <a:cs typeface="+mn-cs"/>
      </a:defRPr>
    </a:lvl2pPr>
    <a:lvl3pPr marL="914400" algn="l" rtl="0" eaLnBrk="0" fontAlgn="base" hangingPunct="0">
      <a:lnSpc>
        <a:spcPct val="85000"/>
      </a:lnSpc>
      <a:spcBef>
        <a:spcPct val="40000"/>
      </a:spcBef>
      <a:spcAft>
        <a:spcPct val="0"/>
      </a:spcAft>
      <a:buClr>
        <a:srgbClr val="001ADC"/>
      </a:buClr>
      <a:buSzPct val="100000"/>
      <a:buFont typeface="Wingdings" pitchFamily="2" charset="2"/>
      <a:buChar char="Ø"/>
      <a:defRPr b="1" kern="1200">
        <a:solidFill>
          <a:schemeClr val="tx1"/>
        </a:solidFill>
        <a:latin typeface="Arial" pitchFamily="34" charset="0"/>
        <a:ea typeface="宋体" pitchFamily="2" charset="-122"/>
        <a:cs typeface="+mn-cs"/>
      </a:defRPr>
    </a:lvl3pPr>
    <a:lvl4pPr marL="1371600" algn="l" rtl="0" eaLnBrk="0" fontAlgn="base" hangingPunct="0">
      <a:lnSpc>
        <a:spcPct val="85000"/>
      </a:lnSpc>
      <a:spcBef>
        <a:spcPct val="40000"/>
      </a:spcBef>
      <a:spcAft>
        <a:spcPct val="0"/>
      </a:spcAft>
      <a:buClr>
        <a:srgbClr val="001ADC"/>
      </a:buClr>
      <a:buSzPct val="100000"/>
      <a:buFont typeface="Wingdings" pitchFamily="2" charset="2"/>
      <a:buChar char="Ø"/>
      <a:defRPr b="1" kern="1200">
        <a:solidFill>
          <a:schemeClr val="tx1"/>
        </a:solidFill>
        <a:latin typeface="Arial" pitchFamily="34" charset="0"/>
        <a:ea typeface="宋体" pitchFamily="2" charset="-122"/>
        <a:cs typeface="+mn-cs"/>
      </a:defRPr>
    </a:lvl4pPr>
    <a:lvl5pPr marL="1828800" algn="l" rtl="0" eaLnBrk="0" fontAlgn="base" hangingPunct="0">
      <a:lnSpc>
        <a:spcPct val="85000"/>
      </a:lnSpc>
      <a:spcBef>
        <a:spcPct val="40000"/>
      </a:spcBef>
      <a:spcAft>
        <a:spcPct val="0"/>
      </a:spcAft>
      <a:buClr>
        <a:srgbClr val="001ADC"/>
      </a:buClr>
      <a:buSzPct val="100000"/>
      <a:buFont typeface="Wingdings" pitchFamily="2" charset="2"/>
      <a:buChar char="Ø"/>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3">
          <p15:clr>
            <a:srgbClr val="A4A3A4"/>
          </p15:clr>
        </p15:guide>
        <p15:guide id="2" pos="2202">
          <p15:clr>
            <a:srgbClr val="A4A3A4"/>
          </p15:clr>
        </p15:guide>
        <p15:guide id="3" orient="horz" pos="3223">
          <p15:clr>
            <a:srgbClr val="A4A3A4"/>
          </p15:clr>
        </p15:guide>
        <p15:guide id="4"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BD"/>
    <a:srgbClr val="F9FDC7"/>
    <a:srgbClr val="000099"/>
    <a:srgbClr val="535CA1"/>
    <a:srgbClr val="DDDDDD"/>
    <a:srgbClr val="EAEAEA"/>
    <a:srgbClr val="FFDA3F"/>
    <a:srgbClr val="0000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79456" autoAdjust="0"/>
  </p:normalViewPr>
  <p:slideViewPr>
    <p:cSldViewPr>
      <p:cViewPr varScale="1">
        <p:scale>
          <a:sx n="100" d="100"/>
          <a:sy n="100" d="100"/>
        </p:scale>
        <p:origin x="1584" y="176"/>
      </p:cViewPr>
      <p:guideLst>
        <p:guide orient="horz" pos="2160"/>
        <p:guide pos="384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846"/>
    </p:cViewPr>
  </p:sorterViewPr>
  <p:notesViewPr>
    <p:cSldViewPr>
      <p:cViewPr varScale="1">
        <p:scale>
          <a:sx n="42" d="100"/>
          <a:sy n="42" d="100"/>
        </p:scale>
        <p:origin x="-1230" y="-96"/>
      </p:cViewPr>
      <p:guideLst>
        <p:guide orient="horz" pos="2923"/>
        <p:guide pos="2202"/>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7563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60338" y="658813"/>
            <a:ext cx="6792912" cy="3822700"/>
          </a:xfrm>
          <a:prstGeom prst="rect">
            <a:avLst/>
          </a:prstGeom>
          <a:noFill/>
          <a:ln w="12700">
            <a:noFill/>
            <a:miter lim="800000"/>
            <a:headEnd/>
            <a:tailEnd/>
          </a:ln>
          <a:effectLst/>
        </p:spPr>
      </p:sp>
      <p:sp>
        <p:nvSpPr>
          <p:cNvPr id="2051" name="Rectangle 3"/>
          <p:cNvSpPr>
            <a:spLocks noGrp="1" noChangeArrowheads="1"/>
          </p:cNvSpPr>
          <p:nvPr>
            <p:ph type="body" sz="quarter" idx="3"/>
          </p:nvPr>
        </p:nvSpPr>
        <p:spPr bwMode="auto">
          <a:xfrm>
            <a:off x="533576" y="4860873"/>
            <a:ext cx="6119197" cy="4605312"/>
          </a:xfrm>
          <a:prstGeom prst="rect">
            <a:avLst/>
          </a:prstGeom>
          <a:noFill/>
          <a:ln w="12700">
            <a:noFill/>
            <a:miter lim="800000"/>
            <a:headEnd/>
            <a:tailEnd/>
          </a:ln>
          <a:effectLst/>
        </p:spPr>
        <p:txBody>
          <a:bodyPr vert="horz" wrap="square" lIns="98007" tIns="48144" rIns="98007" bIns="48144" numCol="1" anchor="t" anchorCtr="0" compatLnSpc="1">
            <a:prstTxWarp prst="textNoShape">
              <a:avLst/>
            </a:prstTxWarp>
          </a:bodyPr>
          <a:lstStyle/>
          <a:p>
            <a:pPr lvl="0"/>
            <a:r>
              <a:rPr lang="en-US" altLang="zh-CN"/>
              <a:t>We want this to be in font 11 and justify.</a:t>
            </a:r>
          </a:p>
        </p:txBody>
      </p:sp>
    </p:spTree>
    <p:extLst>
      <p:ext uri="{BB962C8B-B14F-4D97-AF65-F5344CB8AC3E}">
        <p14:creationId xmlns:p14="http://schemas.microsoft.com/office/powerpoint/2010/main" val="2150836398"/>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xfrm>
            <a:off x="160338" y="658813"/>
            <a:ext cx="6792912" cy="3822700"/>
          </a:xfrm>
        </p:spPr>
      </p:sp>
      <p:sp>
        <p:nvSpPr>
          <p:cNvPr id="13312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9926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6145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r>
              <a:rPr lang="en-US" altLang="zh-CN" dirty="0"/>
              <a:t>A:</a:t>
            </a:r>
            <a:r>
              <a:rPr lang="zh-CN" altLang="en-US" dirty="0"/>
              <a:t>形式地址</a:t>
            </a:r>
          </a:p>
        </p:txBody>
      </p:sp>
    </p:spTree>
    <p:extLst>
      <p:ext uri="{BB962C8B-B14F-4D97-AF65-F5344CB8AC3E}">
        <p14:creationId xmlns:p14="http://schemas.microsoft.com/office/powerpoint/2010/main" val="400405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pPr latinLnBrk="0"/>
            <a:r>
              <a:rPr lang="zh-CN" altLang="en-US" sz="1100" b="0" i="0" kern="1200" dirty="0">
                <a:solidFill>
                  <a:schemeClr val="tx1"/>
                </a:solidFill>
                <a:effectLst/>
                <a:latin typeface="Arial" pitchFamily="34" charset="0"/>
                <a:ea typeface="+mn-ea"/>
                <a:cs typeface="+mn-cs"/>
              </a:rPr>
              <a:t>基址寻址主要用于为程序或数据分配存储空间，故基址寄存器的内容通常由操作系统或管理程序确定，在程序运行过程中，值是不可变的，而指令字中的地址码是可变的。</a:t>
            </a:r>
          </a:p>
          <a:p>
            <a:pPr latinLnBrk="0"/>
            <a:r>
              <a:rPr lang="zh-CN" altLang="en-US" sz="1100" b="0" i="0" kern="1200" dirty="0">
                <a:solidFill>
                  <a:schemeClr val="tx1"/>
                </a:solidFill>
                <a:effectLst/>
                <a:latin typeface="Arial" pitchFamily="34" charset="0"/>
                <a:ea typeface="+mn-ea"/>
                <a:cs typeface="+mn-cs"/>
              </a:rPr>
              <a:t>变址寻址中，变址寄存器的内容是用户自己设定的，在程序运行过程中是可变的，而指令字中的地址码是不可变的。变制寻址主要用于处理数组等问题，并且特别适合编制循环程序。</a:t>
            </a:r>
          </a:p>
          <a:p>
            <a:endParaRPr lang="zh-CN" altLang="en-US" dirty="0"/>
          </a:p>
        </p:txBody>
      </p:sp>
    </p:spTree>
    <p:extLst>
      <p:ext uri="{BB962C8B-B14F-4D97-AF65-F5344CB8AC3E}">
        <p14:creationId xmlns:p14="http://schemas.microsoft.com/office/powerpoint/2010/main" val="1041988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10008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88378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a:xfrm>
            <a:off x="160338" y="658813"/>
            <a:ext cx="6792912" cy="3822700"/>
          </a:xfrm>
        </p:spPr>
      </p:sp>
      <p:sp>
        <p:nvSpPr>
          <p:cNvPr id="251907" name="Rectangle 3"/>
          <p:cNvSpPr>
            <a:spLocks noGrp="1" noChangeArrowheads="1"/>
          </p:cNvSpPr>
          <p:nvPr>
            <p:ph type="body" idx="1"/>
          </p:nvPr>
        </p:nvSpPr>
        <p:spPr/>
        <p:txBody>
          <a:bodyPr/>
          <a:lstStyle/>
          <a:p>
            <a:r>
              <a:rPr lang="en-US" altLang="zh-CN" dirty="0"/>
              <a:t>MIPS</a:t>
            </a:r>
            <a:r>
              <a:rPr lang="zh-CN" altLang="en-US" dirty="0"/>
              <a:t>能够最大程度上避免数据的相关性。</a:t>
            </a:r>
            <a:r>
              <a:rPr lang="en-US" altLang="zh-CN" dirty="0"/>
              <a:t>MIPS</a:t>
            </a:r>
            <a:r>
              <a:rPr lang="zh-CN" altLang="en-US" dirty="0"/>
              <a:t>架构是由斯坦福大学的教授约翰</a:t>
            </a:r>
            <a:r>
              <a:rPr lang="en-US" altLang="zh-CN" dirty="0"/>
              <a:t>·</a:t>
            </a:r>
            <a:r>
              <a:rPr lang="zh-CN" altLang="en-US" dirty="0"/>
              <a:t>轩尼诗带领他的团队开发的一款处理器。</a:t>
            </a:r>
            <a:endParaRPr lang="en-US" altLang="zh-CN" dirty="0"/>
          </a:p>
          <a:p>
            <a:r>
              <a:rPr lang="en-US" altLang="zh-CN" sz="1100" b="0" i="0" kern="1200" dirty="0">
                <a:solidFill>
                  <a:schemeClr val="tx1"/>
                </a:solidFill>
                <a:effectLst/>
                <a:latin typeface="Arial" pitchFamily="34" charset="0"/>
                <a:ea typeface="+mn-ea"/>
                <a:cs typeface="+mn-cs"/>
              </a:rPr>
              <a:t>1990</a:t>
            </a:r>
            <a:r>
              <a:rPr lang="zh-CN" altLang="en-US" sz="1100" b="0" i="0" kern="1200" dirty="0">
                <a:solidFill>
                  <a:schemeClr val="tx1"/>
                </a:solidFill>
                <a:effectLst/>
                <a:latin typeface="Arial" pitchFamily="34" charset="0"/>
                <a:ea typeface="+mn-ea"/>
                <a:cs typeface="+mn-cs"/>
              </a:rPr>
              <a:t>年帕特森与轩尼诗合著了</a:t>
            </a:r>
            <a:r>
              <a:rPr lang="en-US" altLang="zh-CN" sz="1100" b="0" i="0" kern="1200" dirty="0">
                <a:solidFill>
                  <a:schemeClr val="tx1"/>
                </a:solidFill>
                <a:effectLst/>
                <a:latin typeface="Arial" pitchFamily="34" charset="0"/>
                <a:ea typeface="+mn-ea"/>
                <a:cs typeface="+mn-cs"/>
              </a:rPr>
              <a:t>《Computer Architecture: A Quantitative Approach》</a:t>
            </a:r>
            <a:r>
              <a:rPr lang="zh-CN" altLang="en-US" sz="1100" b="0" i="0" kern="1200" dirty="0">
                <a:solidFill>
                  <a:schemeClr val="tx1"/>
                </a:solidFill>
                <a:effectLst/>
                <a:latin typeface="Arial" pitchFamily="34" charset="0"/>
                <a:ea typeface="+mn-ea"/>
                <a:cs typeface="+mn-cs"/>
              </a:rPr>
              <a:t>。</a:t>
            </a:r>
            <a:endParaRPr lang="en-US" altLang="zh-CN" sz="1100" b="0" i="0" kern="1200" dirty="0">
              <a:solidFill>
                <a:schemeClr val="tx1"/>
              </a:solidFill>
              <a:effectLst/>
              <a:latin typeface="Arial" pitchFamily="34" charset="0"/>
              <a:ea typeface="+mn-ea"/>
              <a:cs typeface="+mn-cs"/>
            </a:endParaRPr>
          </a:p>
          <a:p>
            <a:r>
              <a:rPr lang="zh-CN" altLang="en-US" sz="1100" b="0" i="0" kern="1200" dirty="0">
                <a:solidFill>
                  <a:schemeClr val="tx1"/>
                </a:solidFill>
                <a:effectLst/>
                <a:latin typeface="Arial" pitchFamily="34" charset="0"/>
                <a:ea typeface="+mn-ea"/>
                <a:cs typeface="+mn-cs"/>
              </a:rPr>
              <a:t>大卫</a:t>
            </a:r>
            <a:r>
              <a:rPr lang="en-US" altLang="zh-CN" sz="1100" b="0" i="0" kern="1200" dirty="0">
                <a:solidFill>
                  <a:schemeClr val="tx1"/>
                </a:solidFill>
                <a:effectLst/>
                <a:latin typeface="Arial" pitchFamily="34" charset="0"/>
                <a:ea typeface="+mn-ea"/>
                <a:cs typeface="+mn-cs"/>
              </a:rPr>
              <a:t>·</a:t>
            </a:r>
            <a:r>
              <a:rPr lang="zh-CN" altLang="en-US" sz="1100" b="0" i="0" kern="1200" dirty="0">
                <a:solidFill>
                  <a:schemeClr val="tx1"/>
                </a:solidFill>
                <a:effectLst/>
                <a:latin typeface="Arial" pitchFamily="34" charset="0"/>
                <a:ea typeface="+mn-ea"/>
                <a:cs typeface="+mn-cs"/>
              </a:rPr>
              <a:t>帕特森和约翰</a:t>
            </a:r>
            <a:r>
              <a:rPr lang="en-US" altLang="zh-CN" sz="1100" b="0" i="0" kern="1200" dirty="0">
                <a:solidFill>
                  <a:schemeClr val="tx1"/>
                </a:solidFill>
                <a:effectLst/>
                <a:latin typeface="Arial" pitchFamily="34" charset="0"/>
                <a:ea typeface="+mn-ea"/>
                <a:cs typeface="+mn-cs"/>
              </a:rPr>
              <a:t>·</a:t>
            </a:r>
            <a:r>
              <a:rPr lang="zh-CN" altLang="en-US" sz="1100" b="0" i="0" kern="1200" dirty="0">
                <a:solidFill>
                  <a:schemeClr val="tx1"/>
                </a:solidFill>
                <a:effectLst/>
                <a:latin typeface="Arial" pitchFamily="34" charset="0"/>
                <a:ea typeface="+mn-ea"/>
                <a:cs typeface="+mn-cs"/>
              </a:rPr>
              <a:t>亨尼斯</a:t>
            </a:r>
            <a:r>
              <a:rPr lang="en-US" altLang="zh-CN" sz="1100" b="0" i="0" kern="1200" dirty="0">
                <a:solidFill>
                  <a:schemeClr val="tx1"/>
                </a:solidFill>
                <a:effectLst/>
                <a:latin typeface="Arial" pitchFamily="34" charset="0"/>
                <a:ea typeface="+mn-ea"/>
                <a:cs typeface="+mn-cs"/>
              </a:rPr>
              <a:t>(John Hennessy)</a:t>
            </a:r>
            <a:r>
              <a:rPr lang="zh-CN" altLang="en-US" sz="1100" b="0" i="0" kern="1200" dirty="0">
                <a:solidFill>
                  <a:schemeClr val="tx1"/>
                </a:solidFill>
                <a:effectLst/>
                <a:latin typeface="Arial" pitchFamily="34" charset="0"/>
                <a:ea typeface="+mn-ea"/>
                <a:cs typeface="+mn-cs"/>
              </a:rPr>
              <a:t>因发明</a:t>
            </a:r>
            <a:r>
              <a:rPr lang="en-US" altLang="zh-CN" sz="1100" b="0" i="0" kern="1200" dirty="0">
                <a:solidFill>
                  <a:schemeClr val="tx1"/>
                </a:solidFill>
                <a:effectLst/>
                <a:latin typeface="Arial" pitchFamily="34" charset="0"/>
                <a:ea typeface="+mn-ea"/>
                <a:cs typeface="+mn-cs"/>
              </a:rPr>
              <a:t>RISC</a:t>
            </a:r>
            <a:r>
              <a:rPr lang="zh-CN" altLang="en-US" sz="1100" b="0" i="0" kern="1200" dirty="0">
                <a:solidFill>
                  <a:schemeClr val="tx1"/>
                </a:solidFill>
                <a:effectLst/>
                <a:latin typeface="Arial" pitchFamily="34" charset="0"/>
                <a:ea typeface="+mn-ea"/>
                <a:cs typeface="+mn-cs"/>
              </a:rPr>
              <a:t>处理器而获得</a:t>
            </a:r>
            <a:r>
              <a:rPr lang="en-US" altLang="zh-CN" sz="1100" b="0" i="0" kern="1200" dirty="0">
                <a:solidFill>
                  <a:schemeClr val="tx1"/>
                </a:solidFill>
                <a:effectLst/>
                <a:latin typeface="Arial" pitchFamily="34" charset="0"/>
                <a:ea typeface="+mn-ea"/>
                <a:cs typeface="+mn-cs"/>
              </a:rPr>
              <a:t>2017</a:t>
            </a:r>
            <a:r>
              <a:rPr lang="zh-CN" altLang="en-US" sz="1100" b="0" i="0" kern="1200" dirty="0">
                <a:solidFill>
                  <a:schemeClr val="tx1"/>
                </a:solidFill>
                <a:effectLst/>
                <a:latin typeface="Arial" pitchFamily="34" charset="0"/>
                <a:ea typeface="+mn-ea"/>
                <a:cs typeface="+mn-cs"/>
              </a:rPr>
              <a:t>届</a:t>
            </a:r>
            <a:r>
              <a:rPr lang="en-US" altLang="zh-CN" sz="1100" b="0" i="0" kern="1200" dirty="0">
                <a:solidFill>
                  <a:schemeClr val="tx1"/>
                </a:solidFill>
                <a:effectLst/>
                <a:latin typeface="Arial" pitchFamily="34" charset="0"/>
                <a:ea typeface="+mn-ea"/>
                <a:cs typeface="+mn-cs"/>
              </a:rPr>
              <a:t>ACM</a:t>
            </a:r>
            <a:r>
              <a:rPr lang="zh-CN" altLang="en-US" sz="1100" b="0" i="0" kern="1200" dirty="0">
                <a:solidFill>
                  <a:schemeClr val="tx1"/>
                </a:solidFill>
                <a:effectLst/>
                <a:latin typeface="Arial" pitchFamily="34" charset="0"/>
                <a:ea typeface="+mn-ea"/>
                <a:cs typeface="+mn-cs"/>
              </a:rPr>
              <a:t>图灵奖。</a:t>
            </a:r>
            <a:endParaRPr lang="en-US" altLang="zh-CN" sz="1100" b="0" i="0" kern="1200" dirty="0">
              <a:solidFill>
                <a:schemeClr val="tx1"/>
              </a:solidFill>
              <a:effectLst/>
              <a:latin typeface="Arial" pitchFamily="34" charset="0"/>
              <a:ea typeface="+mn-ea"/>
              <a:cs typeface="+mn-cs"/>
            </a:endParaRPr>
          </a:p>
          <a:p>
            <a:r>
              <a:rPr lang="en-US" altLang="zh-CN" sz="1100" b="0" i="0" kern="1200" dirty="0">
                <a:solidFill>
                  <a:schemeClr val="tx1"/>
                </a:solidFill>
                <a:effectLst/>
                <a:latin typeface="Arial" pitchFamily="34" charset="0"/>
                <a:ea typeface="+mn-ea"/>
                <a:cs typeface="+mn-cs"/>
              </a:rPr>
              <a:t>RISC V</a:t>
            </a:r>
            <a:r>
              <a:rPr lang="zh-CN" altLang="en-US" sz="1100" b="0" i="0" kern="1200" dirty="0">
                <a:solidFill>
                  <a:schemeClr val="tx1"/>
                </a:solidFill>
                <a:effectLst/>
                <a:latin typeface="Arial" pitchFamily="34" charset="0"/>
                <a:ea typeface="+mn-ea"/>
                <a:cs typeface="+mn-cs"/>
              </a:rPr>
              <a:t>处理器都是在加州大学伯克利分校的</a:t>
            </a:r>
            <a:r>
              <a:rPr lang="en-US" altLang="zh-CN" sz="1100" b="0" i="0" kern="1200" dirty="0">
                <a:solidFill>
                  <a:schemeClr val="tx1"/>
                </a:solidFill>
                <a:effectLst/>
                <a:latin typeface="Arial" pitchFamily="34" charset="0"/>
                <a:ea typeface="+mn-ea"/>
                <a:cs typeface="+mn-cs"/>
              </a:rPr>
              <a:t>David A. Patterson</a:t>
            </a:r>
            <a:r>
              <a:rPr lang="zh-CN" altLang="en-US" sz="1100" b="0" i="0" kern="1200" dirty="0">
                <a:solidFill>
                  <a:schemeClr val="tx1"/>
                </a:solidFill>
                <a:effectLst/>
                <a:latin typeface="Arial" pitchFamily="34" charset="0"/>
                <a:ea typeface="+mn-ea"/>
                <a:cs typeface="+mn-cs"/>
              </a:rPr>
              <a:t>教授带领下研发出来的。</a:t>
            </a:r>
            <a:endParaRPr lang="en-US" altLang="zh-CN" dirty="0"/>
          </a:p>
        </p:txBody>
      </p:sp>
    </p:spTree>
    <p:extLst>
      <p:ext uri="{BB962C8B-B14F-4D97-AF65-F5344CB8AC3E}">
        <p14:creationId xmlns:p14="http://schemas.microsoft.com/office/powerpoint/2010/main" val="1636626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a:xfrm>
            <a:off x="160338" y="658813"/>
            <a:ext cx="6792912" cy="3822700"/>
          </a:xfrm>
        </p:spPr>
      </p:sp>
      <p:sp>
        <p:nvSpPr>
          <p:cNvPr id="2519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46954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90000"/>
              </a:lnSpc>
              <a:spcBef>
                <a:spcPct val="40000"/>
              </a:spcBef>
              <a:spcAft>
                <a:spcPct val="0"/>
              </a:spcAft>
              <a:buClrTx/>
              <a:buSzTx/>
              <a:buFontTx/>
              <a:buNone/>
              <a:tabLst/>
              <a:defRPr/>
            </a:pPr>
            <a:r>
              <a:rPr lang="zh-CN" altLang="en-US" sz="1100" b="0" i="0" kern="1200" dirty="0">
                <a:solidFill>
                  <a:schemeClr val="tx1"/>
                </a:solidFill>
                <a:effectLst/>
                <a:latin typeface="Arial" pitchFamily="34" charset="0"/>
                <a:ea typeface="+mn-ea"/>
                <a:cs typeface="+mn-cs"/>
              </a:rPr>
              <a:t>全局指针是</a:t>
            </a:r>
            <a:r>
              <a:rPr lang="en-US" altLang="zh-CN" sz="1100" b="0" i="0" kern="1200" dirty="0">
                <a:solidFill>
                  <a:schemeClr val="tx1"/>
                </a:solidFill>
                <a:effectLst/>
                <a:latin typeface="Arial" pitchFamily="34" charset="0"/>
                <a:ea typeface="+mn-ea"/>
                <a:cs typeface="+mn-cs"/>
              </a:rPr>
              <a:t>MIPS</a:t>
            </a:r>
            <a:r>
              <a:rPr lang="zh-CN" altLang="en-US" sz="1100" b="0" i="0" kern="1200" dirty="0">
                <a:solidFill>
                  <a:schemeClr val="tx1"/>
                </a:solidFill>
                <a:effectLst/>
                <a:latin typeface="Arial" pitchFamily="34" charset="0"/>
                <a:ea typeface="+mn-ea"/>
                <a:cs typeface="+mn-cs"/>
              </a:rPr>
              <a:t>软件系统的一个重要概念。我们已经知道，每条</a:t>
            </a:r>
            <a:r>
              <a:rPr lang="en-US" altLang="zh-CN" sz="1100" b="0" i="0" kern="1200" dirty="0">
                <a:solidFill>
                  <a:schemeClr val="tx1"/>
                </a:solidFill>
                <a:effectLst/>
                <a:latin typeface="Arial" pitchFamily="34" charset="0"/>
                <a:ea typeface="+mn-ea"/>
                <a:cs typeface="+mn-cs"/>
              </a:rPr>
              <a:t>MIPS</a:t>
            </a:r>
            <a:r>
              <a:rPr lang="zh-CN" altLang="en-US" sz="1100" b="0" i="0" kern="1200" dirty="0">
                <a:solidFill>
                  <a:schemeClr val="tx1"/>
                </a:solidFill>
                <a:effectLst/>
                <a:latin typeface="Arial" pitchFamily="34" charset="0"/>
                <a:ea typeface="+mn-ea"/>
                <a:cs typeface="+mn-cs"/>
              </a:rPr>
              <a:t>指令都是</a:t>
            </a:r>
            <a:r>
              <a:rPr lang="en-US" altLang="zh-CN" sz="1100" b="0" i="0" kern="1200" dirty="0">
                <a:solidFill>
                  <a:schemeClr val="tx1"/>
                </a:solidFill>
                <a:effectLst/>
                <a:latin typeface="Arial" pitchFamily="34" charset="0"/>
                <a:ea typeface="+mn-ea"/>
                <a:cs typeface="+mn-cs"/>
              </a:rPr>
              <a:t>32</a:t>
            </a:r>
            <a:r>
              <a:rPr lang="zh-CN" altLang="en-US" sz="1100" b="0" i="0" kern="1200" dirty="0">
                <a:solidFill>
                  <a:schemeClr val="tx1"/>
                </a:solidFill>
                <a:effectLst/>
                <a:latin typeface="Arial" pitchFamily="34" charset="0"/>
                <a:ea typeface="+mn-ea"/>
                <a:cs typeface="+mn-cs"/>
              </a:rPr>
              <a:t>位的指令，所以单条指令无法容纳</a:t>
            </a:r>
            <a:r>
              <a:rPr lang="en-US" altLang="zh-CN" sz="1100" b="0" i="0" kern="1200" dirty="0">
                <a:solidFill>
                  <a:schemeClr val="tx1"/>
                </a:solidFill>
                <a:effectLst/>
                <a:latin typeface="Arial" pitchFamily="34" charset="0"/>
                <a:ea typeface="+mn-ea"/>
                <a:cs typeface="+mn-cs"/>
              </a:rPr>
              <a:t>32</a:t>
            </a:r>
            <a:r>
              <a:rPr lang="zh-CN" altLang="en-US" sz="1100" b="0" i="0" kern="1200" dirty="0">
                <a:solidFill>
                  <a:schemeClr val="tx1"/>
                </a:solidFill>
                <a:effectLst/>
                <a:latin typeface="Arial" pitchFamily="34" charset="0"/>
                <a:ea typeface="+mn-ea"/>
                <a:cs typeface="+mn-cs"/>
              </a:rPr>
              <a:t>位地址（指针）。这种情况下</a:t>
            </a:r>
            <a:r>
              <a:rPr lang="en-US" altLang="zh-CN" sz="1100" b="0" i="0" kern="1200" dirty="0">
                <a:solidFill>
                  <a:schemeClr val="tx1"/>
                </a:solidFill>
                <a:effectLst/>
                <a:latin typeface="Arial" pitchFamily="34" charset="0"/>
                <a:ea typeface="+mn-ea"/>
                <a:cs typeface="+mn-cs"/>
              </a:rPr>
              <a:t>MIPS</a:t>
            </a:r>
            <a:r>
              <a:rPr lang="zh-CN" altLang="en-US" sz="1100" b="0" i="0" kern="1200" dirty="0">
                <a:solidFill>
                  <a:schemeClr val="tx1"/>
                </a:solidFill>
                <a:effectLst/>
                <a:latin typeface="Arial" pitchFamily="34" charset="0"/>
                <a:ea typeface="+mn-ea"/>
                <a:cs typeface="+mn-cs"/>
              </a:rPr>
              <a:t>就得传递一对指令才能使用一个完整的指针。在前文的例子中，</a:t>
            </a:r>
            <a:r>
              <a:rPr lang="en-US" altLang="zh-CN" sz="1100" b="0" i="0" kern="1200" dirty="0">
                <a:solidFill>
                  <a:schemeClr val="tx1"/>
                </a:solidFill>
                <a:effectLst/>
                <a:latin typeface="Arial" pitchFamily="34" charset="0"/>
                <a:ea typeface="+mn-ea"/>
                <a:cs typeface="+mn-cs"/>
              </a:rPr>
              <a:t>GCC</a:t>
            </a:r>
            <a:r>
              <a:rPr lang="zh-CN" altLang="en-US" sz="1100" b="0" i="0" kern="1200" dirty="0">
                <a:solidFill>
                  <a:schemeClr val="tx1"/>
                </a:solidFill>
                <a:effectLst/>
                <a:latin typeface="Arial" pitchFamily="34" charset="0"/>
                <a:ea typeface="+mn-ea"/>
                <a:cs typeface="+mn-cs"/>
              </a:rPr>
              <a:t>在生成文本字符串的地址时，就采用了类似的技术。</a:t>
            </a:r>
          </a:p>
          <a:p>
            <a:pPr marL="0" marR="0" lvl="0" indent="0" algn="just" defTabSz="914400" rtl="0" eaLnBrk="0" fontAlgn="base" latinLnBrk="0" hangingPunct="0">
              <a:lnSpc>
                <a:spcPct val="90000"/>
              </a:lnSpc>
              <a:spcBef>
                <a:spcPct val="40000"/>
              </a:spcBef>
              <a:spcAft>
                <a:spcPct val="0"/>
              </a:spcAft>
              <a:buClrTx/>
              <a:buSzTx/>
              <a:buFontTx/>
              <a:buNone/>
              <a:tabLst/>
              <a:defRPr/>
            </a:pPr>
            <a:r>
              <a:rPr lang="zh-CN" altLang="en-US" sz="1100" b="0" i="0" kern="1200" dirty="0">
                <a:solidFill>
                  <a:schemeClr val="tx1"/>
                </a:solidFill>
                <a:effectLst/>
                <a:latin typeface="Arial" pitchFamily="34" charset="0"/>
                <a:ea typeface="+mn-ea"/>
                <a:cs typeface="+mn-cs"/>
              </a:rPr>
              <a:t>从另一方面来说，单条指令确实可以容纳一组由寄存器的符号、有符号的</a:t>
            </a:r>
            <a:r>
              <a:rPr lang="en-US" altLang="zh-CN" sz="1100" b="0" i="0" kern="1200" dirty="0">
                <a:solidFill>
                  <a:schemeClr val="tx1"/>
                </a:solidFill>
                <a:effectLst/>
                <a:latin typeface="Arial" pitchFamily="34" charset="0"/>
                <a:ea typeface="+mn-ea"/>
                <a:cs typeface="+mn-cs"/>
              </a:rPr>
              <a:t>16</a:t>
            </a:r>
            <a:r>
              <a:rPr lang="zh-CN" altLang="en-US" sz="1100" b="0" i="0" kern="1200" dirty="0">
                <a:solidFill>
                  <a:schemeClr val="tx1"/>
                </a:solidFill>
                <a:effectLst/>
                <a:latin typeface="Arial" pitchFamily="34" charset="0"/>
                <a:ea typeface="+mn-ea"/>
                <a:cs typeface="+mn-cs"/>
              </a:rPr>
              <a:t>位偏移量（有符号数）。因此任何一条指令都可以构成的表达式，访问某个取值范围为“寄存器−</a:t>
            </a:r>
            <a:r>
              <a:rPr lang="en-US" altLang="zh-CN" sz="1100" b="0" i="0" kern="1200" dirty="0">
                <a:solidFill>
                  <a:schemeClr val="tx1"/>
                </a:solidFill>
                <a:effectLst/>
                <a:latin typeface="Arial" pitchFamily="34" charset="0"/>
                <a:ea typeface="+mn-ea"/>
                <a:cs typeface="+mn-cs"/>
              </a:rPr>
              <a:t>32768”</a:t>
            </a:r>
            <a:r>
              <a:rPr lang="zh-CN" altLang="en-US" sz="1100" b="0" i="0" kern="1200" dirty="0">
                <a:solidFill>
                  <a:schemeClr val="tx1"/>
                </a:solidFill>
                <a:effectLst/>
                <a:latin typeface="Arial" pitchFamily="34" charset="0"/>
                <a:ea typeface="+mn-ea"/>
                <a:cs typeface="+mn-cs"/>
              </a:rPr>
              <a:t>～“寄存器＋</a:t>
            </a:r>
            <a:r>
              <a:rPr lang="en-US" altLang="zh-CN" sz="1100" b="0" i="0" kern="1200" dirty="0">
                <a:solidFill>
                  <a:schemeClr val="tx1"/>
                </a:solidFill>
                <a:effectLst/>
                <a:latin typeface="Arial" pitchFamily="34" charset="0"/>
                <a:ea typeface="+mn-ea"/>
                <a:cs typeface="+mn-cs"/>
              </a:rPr>
              <a:t>32767”</a:t>
            </a:r>
            <a:r>
              <a:rPr lang="zh-CN" altLang="en-US" sz="1100" b="0" i="0" kern="1200" dirty="0">
                <a:solidFill>
                  <a:schemeClr val="tx1"/>
                </a:solidFill>
                <a:effectLst/>
                <a:latin typeface="Arial" pitchFamily="34" charset="0"/>
                <a:ea typeface="+mn-ea"/>
                <a:cs typeface="+mn-cs"/>
              </a:rPr>
              <a:t>之间的地址（总共</a:t>
            </a:r>
            <a:r>
              <a:rPr lang="en-US" altLang="zh-CN" sz="1100" b="0" i="0" kern="1200" dirty="0">
                <a:solidFill>
                  <a:schemeClr val="tx1"/>
                </a:solidFill>
                <a:effectLst/>
                <a:latin typeface="Arial" pitchFamily="34" charset="0"/>
                <a:ea typeface="+mn-ea"/>
                <a:cs typeface="+mn-cs"/>
              </a:rPr>
              <a:t>69KB</a:t>
            </a:r>
            <a:r>
              <a:rPr lang="zh-CN" altLang="en-US" sz="1100" b="0" i="0" kern="1200" dirty="0">
                <a:solidFill>
                  <a:schemeClr val="tx1"/>
                </a:solidFill>
                <a:effectLst/>
                <a:latin typeface="Arial" pitchFamily="34" charset="0"/>
                <a:ea typeface="+mn-ea"/>
                <a:cs typeface="+mn-cs"/>
              </a:rPr>
              <a:t>）。为了简化静态数据的访问操作，</a:t>
            </a:r>
            <a:r>
              <a:rPr lang="en-US" altLang="zh-CN" sz="1100" b="0" i="0" kern="1200" dirty="0">
                <a:solidFill>
                  <a:schemeClr val="tx1"/>
                </a:solidFill>
                <a:effectLst/>
                <a:latin typeface="Arial" pitchFamily="34" charset="0"/>
                <a:ea typeface="+mn-ea"/>
                <a:cs typeface="+mn-cs"/>
              </a:rPr>
              <a:t>MIPS</a:t>
            </a:r>
            <a:r>
              <a:rPr lang="zh-CN" altLang="en-US" sz="1100" b="0" i="0" kern="1200" dirty="0">
                <a:solidFill>
                  <a:schemeClr val="tx1"/>
                </a:solidFill>
                <a:effectLst/>
                <a:latin typeface="Arial" pitchFamily="34" charset="0"/>
                <a:ea typeface="+mn-ea"/>
                <a:cs typeface="+mn-cs"/>
              </a:rPr>
              <a:t>平台特地为此保留了一个专用的寄存器，并且把常用数据分配到了一个大小为</a:t>
            </a:r>
            <a:r>
              <a:rPr lang="en-US" altLang="zh-CN" sz="1100" b="0" i="0" kern="1200" dirty="0">
                <a:solidFill>
                  <a:schemeClr val="tx1"/>
                </a:solidFill>
                <a:effectLst/>
                <a:latin typeface="Arial" pitchFamily="34" charset="0"/>
                <a:ea typeface="+mn-ea"/>
                <a:cs typeface="+mn-cs"/>
              </a:rPr>
              <a:t>64KB</a:t>
            </a:r>
            <a:r>
              <a:rPr lang="zh-CN" altLang="en-US" sz="1100" b="0" i="0" kern="1200" dirty="0">
                <a:solidFill>
                  <a:schemeClr val="tx1"/>
                </a:solidFill>
                <a:effectLst/>
                <a:latin typeface="Arial" pitchFamily="34" charset="0"/>
                <a:ea typeface="+mn-ea"/>
                <a:cs typeface="+mn-cs"/>
              </a:rPr>
              <a:t>的内存数据空间里。这种专用的寄存器就叫作“全局指针”寄存器。它的值是一个指针，指向</a:t>
            </a:r>
            <a:r>
              <a:rPr lang="en-US" altLang="zh-CN" sz="1100" b="0" i="0" kern="1200" dirty="0">
                <a:solidFill>
                  <a:schemeClr val="tx1"/>
                </a:solidFill>
                <a:effectLst/>
                <a:latin typeface="Arial" pitchFamily="34" charset="0"/>
                <a:ea typeface="+mn-ea"/>
                <a:cs typeface="+mn-cs"/>
              </a:rPr>
              <a:t>64KB</a:t>
            </a:r>
            <a:r>
              <a:rPr lang="zh-CN" altLang="en-US" sz="1100" b="0" i="0" kern="1200" dirty="0">
                <a:solidFill>
                  <a:schemeClr val="tx1"/>
                </a:solidFill>
                <a:effectLst/>
                <a:latin typeface="Arial" pitchFamily="34" charset="0"/>
                <a:ea typeface="+mn-ea"/>
                <a:cs typeface="+mn-cs"/>
              </a:rPr>
              <a:t>（静态）数据空间的正中间。而这</a:t>
            </a:r>
            <a:r>
              <a:rPr lang="en-US" altLang="zh-CN" sz="1100" b="0" i="0" kern="1200" dirty="0">
                <a:solidFill>
                  <a:schemeClr val="tx1"/>
                </a:solidFill>
                <a:effectLst/>
                <a:latin typeface="Arial" pitchFamily="34" charset="0"/>
                <a:ea typeface="+mn-ea"/>
                <a:cs typeface="+mn-cs"/>
              </a:rPr>
              <a:t>64KB</a:t>
            </a:r>
            <a:r>
              <a:rPr lang="zh-CN" altLang="en-US" sz="1100" b="0" i="0" kern="1200" dirty="0">
                <a:solidFill>
                  <a:schemeClr val="tx1"/>
                </a:solidFill>
                <a:effectLst/>
                <a:latin typeface="Arial" pitchFamily="34" charset="0"/>
                <a:ea typeface="+mn-ea"/>
                <a:cs typeface="+mn-cs"/>
              </a:rPr>
              <a:t>空间通常用于存储全局变量，以及</a:t>
            </a:r>
            <a:r>
              <a:rPr lang="en-US" altLang="zh-CN" sz="1100" b="0" i="0" kern="1200" dirty="0" err="1">
                <a:solidFill>
                  <a:schemeClr val="tx1"/>
                </a:solidFill>
                <a:effectLst/>
                <a:latin typeface="Arial" pitchFamily="34" charset="0"/>
                <a:ea typeface="+mn-ea"/>
                <a:cs typeface="+mn-cs"/>
              </a:rPr>
              <a:t>printf</a:t>
            </a:r>
            <a:r>
              <a:rPr lang="en-US" altLang="zh-CN" sz="1100" b="0" i="0" kern="1200" dirty="0">
                <a:solidFill>
                  <a:schemeClr val="tx1"/>
                </a:solidFill>
                <a:effectLst/>
                <a:latin typeface="Arial" pitchFamily="34" charset="0"/>
                <a:ea typeface="+mn-ea"/>
                <a:cs typeface="+mn-cs"/>
              </a:rPr>
              <a:t>()</a:t>
            </a:r>
            <a:r>
              <a:rPr lang="zh-CN" altLang="en-US" sz="1100" b="0" i="0" kern="1200" dirty="0">
                <a:solidFill>
                  <a:schemeClr val="tx1"/>
                </a:solidFill>
                <a:effectLst/>
                <a:latin typeface="Arial" pitchFamily="34" charset="0"/>
                <a:ea typeface="+mn-ea"/>
                <a:cs typeface="+mn-cs"/>
              </a:rPr>
              <a:t>这类由外部导入的的外部函数地址。</a:t>
            </a:r>
            <a:r>
              <a:rPr lang="en-US" altLang="zh-CN" sz="1100" b="0" i="0" kern="1200" dirty="0">
                <a:solidFill>
                  <a:schemeClr val="tx1"/>
                </a:solidFill>
                <a:effectLst/>
                <a:latin typeface="Arial" pitchFamily="34" charset="0"/>
                <a:ea typeface="+mn-ea"/>
                <a:cs typeface="+mn-cs"/>
              </a:rPr>
              <a:t>GCC</a:t>
            </a:r>
            <a:r>
              <a:rPr lang="zh-CN" altLang="en-US" sz="1100" b="0" i="0" kern="1200" dirty="0">
                <a:solidFill>
                  <a:schemeClr val="tx1"/>
                </a:solidFill>
                <a:effectLst/>
                <a:latin typeface="Arial" pitchFamily="34" charset="0"/>
                <a:ea typeface="+mn-ea"/>
                <a:cs typeface="+mn-cs"/>
              </a:rPr>
              <a:t>的开发团队认为：获取函数地址这类的操作，应当由单条指令完成；双指令取址的运行效率不可接受。</a:t>
            </a:r>
          </a:p>
          <a:p>
            <a:pPr marL="0" marR="0" lvl="0" indent="0" algn="just" defTabSz="914400" rtl="0" eaLnBrk="0" fontAlgn="base" latinLnBrk="0" hangingPunct="0">
              <a:lnSpc>
                <a:spcPct val="90000"/>
              </a:lnSpc>
              <a:spcBef>
                <a:spcPct val="40000"/>
              </a:spcBef>
              <a:spcAft>
                <a:spcPct val="0"/>
              </a:spcAft>
              <a:buClrTx/>
              <a:buSzTx/>
              <a:buFontTx/>
              <a:buNone/>
              <a:tabLst/>
              <a:defRPr/>
            </a:pPr>
            <a:r>
              <a:rPr lang="zh-CN" altLang="en-US" sz="1100" b="0" i="0" kern="1200" dirty="0">
                <a:solidFill>
                  <a:schemeClr val="tx1"/>
                </a:solidFill>
                <a:effectLst/>
                <a:latin typeface="Arial" pitchFamily="34" charset="0"/>
                <a:ea typeface="+mn-ea"/>
                <a:cs typeface="+mn-cs"/>
              </a:rPr>
              <a:t>在</a:t>
            </a:r>
            <a:r>
              <a:rPr lang="en-US" altLang="zh-CN" sz="1100" b="0" i="0" kern="1200" dirty="0">
                <a:solidFill>
                  <a:schemeClr val="tx1"/>
                </a:solidFill>
                <a:effectLst/>
                <a:latin typeface="Arial" pitchFamily="34" charset="0"/>
                <a:ea typeface="+mn-ea"/>
                <a:cs typeface="+mn-cs"/>
              </a:rPr>
              <a:t>ELF</a:t>
            </a:r>
            <a:r>
              <a:rPr lang="zh-CN" altLang="en-US" sz="1100" b="0" i="0" kern="1200" dirty="0">
                <a:solidFill>
                  <a:schemeClr val="tx1"/>
                </a:solidFill>
                <a:effectLst/>
                <a:latin typeface="Arial" pitchFamily="34" charset="0"/>
                <a:ea typeface="+mn-ea"/>
                <a:cs typeface="+mn-cs"/>
              </a:rPr>
              <a:t>格式的文件中，这个</a:t>
            </a:r>
            <a:r>
              <a:rPr lang="en-US" altLang="zh-CN" sz="1100" b="0" i="0" kern="1200" dirty="0">
                <a:solidFill>
                  <a:schemeClr val="tx1"/>
                </a:solidFill>
                <a:effectLst/>
                <a:latin typeface="Arial" pitchFamily="34" charset="0"/>
                <a:ea typeface="+mn-ea"/>
                <a:cs typeface="+mn-cs"/>
              </a:rPr>
              <a:t>64KB</a:t>
            </a:r>
            <a:r>
              <a:rPr lang="zh-CN" altLang="en-US" sz="1100" b="0" i="0" kern="1200" dirty="0">
                <a:solidFill>
                  <a:schemeClr val="tx1"/>
                </a:solidFill>
                <a:effectLst/>
                <a:latin typeface="Arial" pitchFamily="34" charset="0"/>
                <a:ea typeface="+mn-ea"/>
                <a:cs typeface="+mn-cs"/>
              </a:rPr>
              <a:t>的静态数据位于</a:t>
            </a:r>
            <a:r>
              <a:rPr lang="en-US" altLang="zh-CN" sz="1100" b="0" i="0" kern="1200" dirty="0">
                <a:solidFill>
                  <a:schemeClr val="tx1"/>
                </a:solidFill>
                <a:effectLst/>
                <a:latin typeface="Arial" pitchFamily="34" charset="0"/>
                <a:ea typeface="+mn-ea"/>
                <a:cs typeface="+mn-cs"/>
              </a:rPr>
              <a:t>.</a:t>
            </a:r>
            <a:r>
              <a:rPr lang="en-US" altLang="zh-CN" sz="1100" b="0" i="0" kern="1200" dirty="0" err="1">
                <a:solidFill>
                  <a:schemeClr val="tx1"/>
                </a:solidFill>
                <a:effectLst/>
                <a:latin typeface="Arial" pitchFamily="34" charset="0"/>
                <a:ea typeface="+mn-ea"/>
                <a:cs typeface="+mn-cs"/>
              </a:rPr>
              <a:t>sbss</a:t>
            </a:r>
            <a:r>
              <a:rPr lang="en-US" altLang="zh-CN" sz="1100" b="0" i="0" kern="1200" dirty="0">
                <a:solidFill>
                  <a:schemeClr val="tx1"/>
                </a:solidFill>
                <a:effectLst/>
                <a:latin typeface="Arial" pitchFamily="34" charset="0"/>
                <a:ea typeface="+mn-ea"/>
                <a:cs typeface="+mn-cs"/>
              </a:rPr>
              <a:t> </a:t>
            </a:r>
            <a:r>
              <a:rPr lang="zh-CN" altLang="en-US" sz="1100" b="0" i="0" kern="1200" dirty="0">
                <a:solidFill>
                  <a:schemeClr val="tx1"/>
                </a:solidFill>
                <a:effectLst/>
                <a:latin typeface="Arial" pitchFamily="34" charset="0"/>
                <a:ea typeface="+mn-ea"/>
                <a:cs typeface="+mn-cs"/>
              </a:rPr>
              <a:t>和</a:t>
            </a:r>
            <a:r>
              <a:rPr lang="en-US" altLang="zh-CN" sz="1100" b="0" i="0" kern="1200" dirty="0">
                <a:solidFill>
                  <a:schemeClr val="tx1"/>
                </a:solidFill>
                <a:effectLst/>
                <a:latin typeface="Arial" pitchFamily="34" charset="0"/>
                <a:ea typeface="+mn-ea"/>
                <a:cs typeface="+mn-cs"/>
              </a:rPr>
              <a:t>.</a:t>
            </a:r>
            <a:r>
              <a:rPr lang="en-US" altLang="zh-CN" sz="1100" b="0" i="0" kern="1200" dirty="0" err="1">
                <a:solidFill>
                  <a:schemeClr val="tx1"/>
                </a:solidFill>
                <a:effectLst/>
                <a:latin typeface="Arial" pitchFamily="34" charset="0"/>
                <a:ea typeface="+mn-ea"/>
                <a:cs typeface="+mn-cs"/>
              </a:rPr>
              <a:t>sdata</a:t>
            </a:r>
            <a:r>
              <a:rPr lang="zh-CN" altLang="en-US" sz="1100" b="0" i="0" kern="1200" dirty="0">
                <a:solidFill>
                  <a:schemeClr val="tx1"/>
                </a:solidFill>
                <a:effectLst/>
                <a:latin typeface="Arial" pitchFamily="34" charset="0"/>
                <a:ea typeface="+mn-ea"/>
                <a:cs typeface="+mn-cs"/>
              </a:rPr>
              <a:t>之中。“</a:t>
            </a:r>
            <a:r>
              <a:rPr lang="en-US" altLang="zh-CN" sz="1100" b="0" i="0" kern="1200" dirty="0">
                <a:solidFill>
                  <a:schemeClr val="tx1"/>
                </a:solidFill>
                <a:effectLst/>
                <a:latin typeface="Arial" pitchFamily="34" charset="0"/>
                <a:ea typeface="+mn-ea"/>
                <a:cs typeface="+mn-cs"/>
              </a:rPr>
              <a:t>.</a:t>
            </a:r>
            <a:r>
              <a:rPr lang="en-US" altLang="zh-CN" sz="1100" b="0" i="0" kern="1200" dirty="0" err="1">
                <a:solidFill>
                  <a:schemeClr val="tx1"/>
                </a:solidFill>
                <a:effectLst/>
                <a:latin typeface="Arial" pitchFamily="34" charset="0"/>
                <a:ea typeface="+mn-ea"/>
                <a:cs typeface="+mn-cs"/>
              </a:rPr>
              <a:t>sbss</a:t>
            </a:r>
            <a:r>
              <a:rPr lang="en-US" altLang="zh-CN" sz="1100" b="0" i="0" kern="1200" dirty="0">
                <a:solidFill>
                  <a:schemeClr val="tx1"/>
                </a:solidFill>
                <a:effectLst/>
                <a:latin typeface="Arial" pitchFamily="34" charset="0"/>
                <a:ea typeface="+mn-ea"/>
                <a:cs typeface="+mn-cs"/>
              </a:rPr>
              <a:t>”</a:t>
            </a:r>
            <a:r>
              <a:rPr lang="zh-CN" altLang="en-US" sz="1100" b="0" i="0" kern="1200" dirty="0">
                <a:solidFill>
                  <a:schemeClr val="tx1"/>
                </a:solidFill>
                <a:effectLst/>
                <a:latin typeface="Arial" pitchFamily="34" charset="0"/>
                <a:ea typeface="+mn-ea"/>
                <a:cs typeface="+mn-cs"/>
              </a:rPr>
              <a:t>是</a:t>
            </a:r>
            <a:r>
              <a:rPr lang="en-US" altLang="zh-CN" sz="1100" b="0" i="0" kern="1200" dirty="0">
                <a:solidFill>
                  <a:schemeClr val="tx1"/>
                </a:solidFill>
                <a:effectLst/>
                <a:latin typeface="Arial" pitchFamily="34" charset="0"/>
                <a:ea typeface="+mn-ea"/>
                <a:cs typeface="+mn-cs"/>
              </a:rPr>
              <a:t>small BSS</a:t>
            </a:r>
            <a:r>
              <a:rPr lang="zh-CN" altLang="en-US" sz="1100" b="0" i="0" kern="1200" dirty="0">
                <a:solidFill>
                  <a:schemeClr val="tx1"/>
                </a:solidFill>
                <a:effectLst/>
                <a:latin typeface="Arial" pitchFamily="34" charset="0"/>
                <a:ea typeface="+mn-ea"/>
                <a:cs typeface="+mn-cs"/>
              </a:rPr>
              <a:t>（</a:t>
            </a:r>
            <a:r>
              <a:rPr lang="en-US" altLang="zh-CN" sz="1100" b="0" i="0" kern="1200" dirty="0">
                <a:solidFill>
                  <a:schemeClr val="tx1"/>
                </a:solidFill>
                <a:effectLst/>
                <a:latin typeface="Arial" pitchFamily="34" charset="0"/>
                <a:ea typeface="+mn-ea"/>
                <a:cs typeface="+mn-cs"/>
              </a:rPr>
              <a:t>Block Started by Symbol</a:t>
            </a:r>
            <a:r>
              <a:rPr lang="zh-CN" altLang="en-US" sz="1100" b="0" i="0" kern="1200" dirty="0">
                <a:solidFill>
                  <a:schemeClr val="tx1"/>
                </a:solidFill>
                <a:effectLst/>
                <a:latin typeface="Arial" pitchFamily="34" charset="0"/>
                <a:ea typeface="+mn-ea"/>
                <a:cs typeface="+mn-cs"/>
              </a:rPr>
              <a:t>）的缩写，用于存储非初始化的数据。“</a:t>
            </a:r>
            <a:r>
              <a:rPr lang="en-US" altLang="zh-CN" sz="1100" b="0" i="0" kern="1200" dirty="0">
                <a:solidFill>
                  <a:schemeClr val="tx1"/>
                </a:solidFill>
                <a:effectLst/>
                <a:latin typeface="Arial" pitchFamily="34" charset="0"/>
                <a:ea typeface="+mn-ea"/>
                <a:cs typeface="+mn-cs"/>
              </a:rPr>
              <a:t>.</a:t>
            </a:r>
            <a:r>
              <a:rPr lang="en-US" altLang="zh-CN" sz="1100" b="0" i="0" kern="1200" dirty="0" err="1">
                <a:solidFill>
                  <a:schemeClr val="tx1"/>
                </a:solidFill>
                <a:effectLst/>
                <a:latin typeface="Arial" pitchFamily="34" charset="0"/>
                <a:ea typeface="+mn-ea"/>
                <a:cs typeface="+mn-cs"/>
              </a:rPr>
              <a:t>sdata</a:t>
            </a:r>
            <a:r>
              <a:rPr lang="en-US" altLang="zh-CN" sz="1100" b="0" i="0" kern="1200" dirty="0">
                <a:solidFill>
                  <a:schemeClr val="tx1"/>
                </a:solidFill>
                <a:effectLst/>
                <a:latin typeface="Arial" pitchFamily="34" charset="0"/>
                <a:ea typeface="+mn-ea"/>
                <a:cs typeface="+mn-cs"/>
              </a:rPr>
              <a:t>”</a:t>
            </a:r>
            <a:r>
              <a:rPr lang="zh-CN" altLang="en-US" sz="1100" b="0" i="0" kern="1200" dirty="0">
                <a:solidFill>
                  <a:schemeClr val="tx1"/>
                </a:solidFill>
                <a:effectLst/>
                <a:latin typeface="Arial" pitchFamily="34" charset="0"/>
                <a:ea typeface="+mn-ea"/>
                <a:cs typeface="+mn-cs"/>
              </a:rPr>
              <a:t>是</a:t>
            </a:r>
            <a:r>
              <a:rPr lang="en-US" altLang="zh-CN" sz="1100" b="0" i="0" kern="1200" dirty="0">
                <a:solidFill>
                  <a:schemeClr val="tx1"/>
                </a:solidFill>
                <a:effectLst/>
                <a:latin typeface="Arial" pitchFamily="34" charset="0"/>
                <a:ea typeface="+mn-ea"/>
                <a:cs typeface="+mn-cs"/>
              </a:rPr>
              <a:t>small data</a:t>
            </a:r>
            <a:r>
              <a:rPr lang="zh-CN" altLang="en-US" sz="1100" b="0" i="0" kern="1200" dirty="0">
                <a:solidFill>
                  <a:schemeClr val="tx1"/>
                </a:solidFill>
                <a:effectLst/>
                <a:latin typeface="Arial" pitchFamily="34" charset="0"/>
                <a:ea typeface="+mn-ea"/>
                <a:cs typeface="+mn-cs"/>
              </a:rPr>
              <a:t>的缩写，用于存储有初始化数值的数据。</a:t>
            </a:r>
          </a:p>
          <a:p>
            <a:pPr marL="0" marR="0" lvl="0" indent="0" algn="just" defTabSz="914400" rtl="0" eaLnBrk="0" fontAlgn="base" latinLnBrk="0" hangingPunct="0">
              <a:lnSpc>
                <a:spcPct val="90000"/>
              </a:lnSpc>
              <a:spcBef>
                <a:spcPct val="40000"/>
              </a:spcBef>
              <a:spcAft>
                <a:spcPct val="0"/>
              </a:spcAft>
              <a:buClrTx/>
              <a:buSzTx/>
              <a:buFontTx/>
              <a:buNone/>
              <a:tabLst/>
              <a:defRPr/>
            </a:pPr>
            <a:r>
              <a:rPr lang="zh-CN" altLang="en-US" sz="1100" b="0" i="0" kern="1200" dirty="0">
                <a:solidFill>
                  <a:schemeClr val="tx1"/>
                </a:solidFill>
                <a:effectLst/>
                <a:latin typeface="Arial" pitchFamily="34" charset="0"/>
                <a:ea typeface="+mn-ea"/>
                <a:cs typeface="+mn-cs"/>
              </a:rPr>
              <a:t>根据这种数据布局编程人员可以自行决定把需要快速访问的数据放在</a:t>
            </a:r>
            <a:r>
              <a:rPr lang="en-US" altLang="zh-CN" sz="1100" b="0" i="0" kern="1200" dirty="0">
                <a:solidFill>
                  <a:schemeClr val="tx1"/>
                </a:solidFill>
                <a:effectLst/>
                <a:latin typeface="Arial" pitchFamily="34" charset="0"/>
                <a:ea typeface="+mn-ea"/>
                <a:cs typeface="+mn-cs"/>
              </a:rPr>
              <a:t>.</a:t>
            </a:r>
            <a:r>
              <a:rPr lang="en-US" altLang="zh-CN" sz="1100" b="0" i="0" kern="1200" dirty="0" err="1">
                <a:solidFill>
                  <a:schemeClr val="tx1"/>
                </a:solidFill>
                <a:effectLst/>
                <a:latin typeface="Arial" pitchFamily="34" charset="0"/>
                <a:ea typeface="+mn-ea"/>
                <a:cs typeface="+mn-cs"/>
              </a:rPr>
              <a:t>sdata</a:t>
            </a:r>
            <a:r>
              <a:rPr lang="zh-CN" altLang="en-US" sz="1100" b="0" i="0" kern="1200" dirty="0">
                <a:solidFill>
                  <a:schemeClr val="tx1"/>
                </a:solidFill>
                <a:effectLst/>
                <a:latin typeface="Arial" pitchFamily="34" charset="0"/>
                <a:ea typeface="+mn-ea"/>
                <a:cs typeface="+mn-cs"/>
              </a:rPr>
              <a:t>、还是</a:t>
            </a:r>
            <a:r>
              <a:rPr lang="en-US" altLang="zh-CN" sz="1100" b="0" i="0" kern="1200" dirty="0">
                <a:solidFill>
                  <a:schemeClr val="tx1"/>
                </a:solidFill>
                <a:effectLst/>
                <a:latin typeface="Arial" pitchFamily="34" charset="0"/>
                <a:ea typeface="+mn-ea"/>
                <a:cs typeface="+mn-cs"/>
              </a:rPr>
              <a:t>.</a:t>
            </a:r>
            <a:r>
              <a:rPr lang="en-US" altLang="zh-CN" sz="1100" b="0" i="0" kern="1200" dirty="0" err="1">
                <a:solidFill>
                  <a:schemeClr val="tx1"/>
                </a:solidFill>
                <a:effectLst/>
                <a:latin typeface="Arial" pitchFamily="34" charset="0"/>
                <a:ea typeface="+mn-ea"/>
                <a:cs typeface="+mn-cs"/>
              </a:rPr>
              <a:t>sbss</a:t>
            </a:r>
            <a:r>
              <a:rPr lang="zh-CN" altLang="en-US" sz="1100" b="0" i="0" kern="1200" dirty="0">
                <a:solidFill>
                  <a:schemeClr val="tx1"/>
                </a:solidFill>
                <a:effectLst/>
                <a:latin typeface="Arial" pitchFamily="34" charset="0"/>
                <a:ea typeface="+mn-ea"/>
                <a:cs typeface="+mn-cs"/>
              </a:rPr>
              <a:t>数据段中</a:t>
            </a:r>
            <a:endParaRPr lang="en-US" altLang="zh-CN" sz="1100" b="0" i="0" kern="1200" dirty="0">
              <a:solidFill>
                <a:schemeClr val="tx1"/>
              </a:solidFill>
              <a:effectLst/>
              <a:latin typeface="Arial" pitchFamily="34" charset="0"/>
              <a:ea typeface="+mn-ea"/>
              <a:cs typeface="+mn-cs"/>
            </a:endParaRPr>
          </a:p>
          <a:p>
            <a:pPr marL="0" marR="0" lvl="0" indent="0" algn="just" defTabSz="914400" rtl="0" eaLnBrk="0" fontAlgn="base" latinLnBrk="0" hangingPunct="0">
              <a:lnSpc>
                <a:spcPct val="90000"/>
              </a:lnSpc>
              <a:spcBef>
                <a:spcPct val="40000"/>
              </a:spcBef>
              <a:spcAft>
                <a:spcPct val="0"/>
              </a:spcAft>
              <a:buClrTx/>
              <a:buSzTx/>
              <a:buFontTx/>
              <a:buNone/>
              <a:tabLst/>
              <a:defRPr/>
            </a:pPr>
            <a:endParaRPr lang="en-US" altLang="zh-CN" sz="1100" b="0" i="0" kern="1200" dirty="0">
              <a:solidFill>
                <a:schemeClr val="tx1"/>
              </a:solidFill>
              <a:effectLst/>
              <a:latin typeface="Arial" pitchFamily="34" charset="0"/>
              <a:ea typeface="+mn-ea"/>
              <a:cs typeface="+mn-cs"/>
            </a:endParaRPr>
          </a:p>
          <a:p>
            <a:pPr marL="0" marR="0" lvl="0" indent="0" algn="just" defTabSz="914400" rtl="0" eaLnBrk="0" fontAlgn="base" latinLnBrk="0" hangingPunct="0">
              <a:lnSpc>
                <a:spcPct val="90000"/>
              </a:lnSpc>
              <a:spcBef>
                <a:spcPct val="40000"/>
              </a:spcBef>
              <a:spcAft>
                <a:spcPct val="0"/>
              </a:spcAft>
              <a:buClrTx/>
              <a:buSzTx/>
              <a:buFontTx/>
              <a:buNone/>
              <a:tabLst/>
              <a:defRPr/>
            </a:pPr>
            <a:r>
              <a:rPr lang="en-US" altLang="zh-CN" sz="1100" b="0" i="0" kern="1200" dirty="0">
                <a:solidFill>
                  <a:schemeClr val="tx1"/>
                </a:solidFill>
                <a:effectLst/>
                <a:latin typeface="Arial" pitchFamily="34" charset="0"/>
                <a:ea typeface="+mn-ea"/>
                <a:cs typeface="+mn-cs"/>
              </a:rPr>
              <a:t>Caller saved</a:t>
            </a:r>
            <a:r>
              <a:rPr lang="zh-CN" altLang="en-US" sz="1100" b="0" i="0" kern="1200" dirty="0">
                <a:solidFill>
                  <a:schemeClr val="tx1"/>
                </a:solidFill>
                <a:effectLst/>
                <a:latin typeface="Arial" pitchFamily="34" charset="0"/>
                <a:ea typeface="+mn-ea"/>
                <a:cs typeface="+mn-cs"/>
              </a:rPr>
              <a:t>： </a:t>
            </a:r>
            <a:r>
              <a:rPr lang="en-US" altLang="zh-CN" sz="1100" b="0" i="0" kern="1200" dirty="0">
                <a:solidFill>
                  <a:schemeClr val="tx1"/>
                </a:solidFill>
                <a:effectLst/>
                <a:latin typeface="Arial" pitchFamily="34" charset="0"/>
                <a:ea typeface="+mn-ea"/>
                <a:cs typeface="+mn-cs"/>
              </a:rPr>
              <a:t>$t0-t9  -- if you plan to use your temps after the return, save them. note that </a:t>
            </a:r>
            <a:r>
              <a:rPr lang="en-US" altLang="zh-CN" sz="1100" b="0" i="0" kern="1200" dirty="0" err="1">
                <a:solidFill>
                  <a:schemeClr val="tx1"/>
                </a:solidFill>
                <a:effectLst/>
                <a:latin typeface="Arial" pitchFamily="34" charset="0"/>
                <a:ea typeface="+mn-ea"/>
                <a:cs typeface="+mn-cs"/>
              </a:rPr>
              <a:t>callees</a:t>
            </a:r>
            <a:r>
              <a:rPr lang="en-US" altLang="zh-CN" sz="1100" b="0" i="0" kern="1200" dirty="0">
                <a:solidFill>
                  <a:schemeClr val="tx1"/>
                </a:solidFill>
                <a:effectLst/>
                <a:latin typeface="Arial" pitchFamily="34" charset="0"/>
                <a:ea typeface="+mn-ea"/>
                <a:cs typeface="+mn-cs"/>
              </a:rPr>
              <a:t> are free to use temps as they please</a:t>
            </a:r>
            <a:endParaRPr lang="zh-CN" altLang="en-US" dirty="0"/>
          </a:p>
          <a:p>
            <a:r>
              <a:rPr lang="en-US" altLang="zh-CN" sz="1100" b="0" i="0" kern="1200" dirty="0" err="1">
                <a:solidFill>
                  <a:schemeClr val="tx1"/>
                </a:solidFill>
                <a:effectLst/>
                <a:latin typeface="Arial" pitchFamily="34" charset="0"/>
                <a:ea typeface="+mn-ea"/>
                <a:cs typeface="+mn-cs"/>
              </a:rPr>
              <a:t>Callee</a:t>
            </a:r>
            <a:r>
              <a:rPr lang="en-US" altLang="zh-CN" sz="1100" b="0" i="0" kern="1200" baseline="0" dirty="0">
                <a:solidFill>
                  <a:schemeClr val="tx1"/>
                </a:solidFill>
                <a:effectLst/>
                <a:latin typeface="Arial" pitchFamily="34" charset="0"/>
                <a:ea typeface="+mn-ea"/>
                <a:cs typeface="+mn-cs"/>
              </a:rPr>
              <a:t> s</a:t>
            </a:r>
            <a:r>
              <a:rPr lang="en-US" altLang="zh-CN" sz="1100" b="0" i="0" kern="1200" dirty="0">
                <a:solidFill>
                  <a:schemeClr val="tx1"/>
                </a:solidFill>
                <a:effectLst/>
                <a:latin typeface="Arial" pitchFamily="34" charset="0"/>
                <a:ea typeface="+mn-ea"/>
                <a:cs typeface="+mn-cs"/>
              </a:rPr>
              <a:t>aved</a:t>
            </a:r>
            <a:r>
              <a:rPr lang="zh-CN" altLang="en-US" sz="1100" b="0" i="0" kern="1200" dirty="0">
                <a:solidFill>
                  <a:schemeClr val="tx1"/>
                </a:solidFill>
                <a:effectLst/>
                <a:latin typeface="Arial" pitchFamily="34" charset="0"/>
                <a:ea typeface="+mn-ea"/>
                <a:cs typeface="+mn-cs"/>
              </a:rPr>
              <a:t>： </a:t>
            </a:r>
            <a:r>
              <a:rPr lang="en-US" altLang="zh-CN" sz="1100" b="0" i="0" kern="1200" dirty="0">
                <a:solidFill>
                  <a:schemeClr val="tx1"/>
                </a:solidFill>
                <a:effectLst/>
                <a:latin typeface="Arial" pitchFamily="34" charset="0"/>
                <a:ea typeface="+mn-ea"/>
                <a:cs typeface="+mn-cs"/>
              </a:rPr>
              <a:t>$s0-s7  -- before the </a:t>
            </a:r>
            <a:r>
              <a:rPr lang="en-US" altLang="zh-CN" sz="1100" b="0" i="0" kern="1200" dirty="0" err="1">
                <a:solidFill>
                  <a:schemeClr val="tx1"/>
                </a:solidFill>
                <a:effectLst/>
                <a:latin typeface="Arial" pitchFamily="34" charset="0"/>
                <a:ea typeface="+mn-ea"/>
                <a:cs typeface="+mn-cs"/>
              </a:rPr>
              <a:t>callee</a:t>
            </a:r>
            <a:r>
              <a:rPr lang="en-US" altLang="zh-CN" sz="1100" b="0" i="0" kern="1200" dirty="0">
                <a:solidFill>
                  <a:schemeClr val="tx1"/>
                </a:solidFill>
                <a:effectLst/>
                <a:latin typeface="Arial" pitchFamily="34" charset="0"/>
                <a:ea typeface="+mn-ea"/>
                <a:cs typeface="+mn-cs"/>
              </a:rPr>
              <a:t> uses such a register, it must save the old contents since the caller will usually need it on return</a:t>
            </a:r>
          </a:p>
        </p:txBody>
      </p:sp>
    </p:spTree>
    <p:extLst>
      <p:ext uri="{BB962C8B-B14F-4D97-AF65-F5344CB8AC3E}">
        <p14:creationId xmlns:p14="http://schemas.microsoft.com/office/powerpoint/2010/main" val="910227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100" b="0" i="0" kern="1200" dirty="0">
                <a:solidFill>
                  <a:schemeClr val="tx1"/>
                </a:solidFill>
                <a:effectLst/>
                <a:latin typeface="Arial" pitchFamily="34" charset="0"/>
                <a:ea typeface="+mn-ea"/>
                <a:cs typeface="+mn-cs"/>
              </a:rPr>
              <a:t>32</a:t>
            </a:r>
            <a:r>
              <a:rPr lang="zh-CN" altLang="en-US" sz="1100" b="0" i="0" kern="1200" dirty="0">
                <a:solidFill>
                  <a:schemeClr val="tx1"/>
                </a:solidFill>
                <a:effectLst/>
                <a:latin typeface="Arial" pitchFamily="34" charset="0"/>
                <a:ea typeface="+mn-ea"/>
                <a:cs typeface="+mn-cs"/>
              </a:rPr>
              <a:t>位程序的寻址能力是</a:t>
            </a:r>
            <a:r>
              <a:rPr lang="en-US" altLang="zh-CN" sz="1100" b="0" i="0" kern="1200" dirty="0">
                <a:solidFill>
                  <a:schemeClr val="tx1"/>
                </a:solidFill>
                <a:effectLst/>
                <a:latin typeface="Arial" pitchFamily="34" charset="0"/>
                <a:ea typeface="+mn-ea"/>
                <a:cs typeface="+mn-cs"/>
              </a:rPr>
              <a:t>2^32</a:t>
            </a:r>
            <a:r>
              <a:rPr lang="zh-CN" altLang="en-US" sz="1100" b="0" i="0" kern="1200" dirty="0">
                <a:solidFill>
                  <a:schemeClr val="tx1"/>
                </a:solidFill>
                <a:effectLst/>
                <a:latin typeface="Arial" pitchFamily="34" charset="0"/>
                <a:ea typeface="+mn-ea"/>
                <a:cs typeface="+mn-cs"/>
              </a:rPr>
              <a:t>，也就是</a:t>
            </a:r>
            <a:r>
              <a:rPr lang="en-US" altLang="zh-CN" sz="1100" b="0" i="0" kern="1200" dirty="0">
                <a:solidFill>
                  <a:schemeClr val="tx1"/>
                </a:solidFill>
                <a:effectLst/>
                <a:latin typeface="Arial" pitchFamily="34" charset="0"/>
                <a:ea typeface="+mn-ea"/>
                <a:cs typeface="+mn-cs"/>
              </a:rPr>
              <a:t>4G</a:t>
            </a:r>
            <a:r>
              <a:rPr lang="zh-CN" altLang="en-US" sz="1100" b="0" i="0" kern="1200" dirty="0">
                <a:solidFill>
                  <a:schemeClr val="tx1"/>
                </a:solidFill>
                <a:effectLst/>
                <a:latin typeface="Arial" pitchFamily="34" charset="0"/>
                <a:ea typeface="+mn-ea"/>
                <a:cs typeface="+mn-cs"/>
              </a:rPr>
              <a:t>。对于</a:t>
            </a:r>
            <a:r>
              <a:rPr lang="en-US" altLang="zh-CN" sz="1100" b="0" i="0" kern="1200" dirty="0">
                <a:solidFill>
                  <a:schemeClr val="tx1"/>
                </a:solidFill>
                <a:effectLst/>
                <a:latin typeface="Arial" pitchFamily="34" charset="0"/>
                <a:ea typeface="+mn-ea"/>
                <a:cs typeface="+mn-cs"/>
              </a:rPr>
              <a:t>32</a:t>
            </a:r>
            <a:r>
              <a:rPr lang="zh-CN" altLang="en-US" sz="1100" b="0" i="0" kern="1200" dirty="0">
                <a:solidFill>
                  <a:schemeClr val="tx1"/>
                </a:solidFill>
                <a:effectLst/>
                <a:latin typeface="Arial" pitchFamily="34" charset="0"/>
                <a:ea typeface="+mn-ea"/>
                <a:cs typeface="+mn-cs"/>
              </a:rPr>
              <a:t>位程序只能申请到</a:t>
            </a:r>
            <a:r>
              <a:rPr lang="en-US" altLang="zh-CN" sz="1100" b="0" i="0" kern="1200" dirty="0">
                <a:solidFill>
                  <a:schemeClr val="tx1"/>
                </a:solidFill>
                <a:effectLst/>
                <a:latin typeface="Arial" pitchFamily="34" charset="0"/>
                <a:ea typeface="+mn-ea"/>
                <a:cs typeface="+mn-cs"/>
              </a:rPr>
              <a:t>4G</a:t>
            </a:r>
            <a:r>
              <a:rPr lang="zh-CN" altLang="en-US" sz="1100" b="0" i="0" kern="1200" dirty="0">
                <a:solidFill>
                  <a:schemeClr val="tx1"/>
                </a:solidFill>
                <a:effectLst/>
                <a:latin typeface="Arial" pitchFamily="34" charset="0"/>
                <a:ea typeface="+mn-ea"/>
                <a:cs typeface="+mn-cs"/>
              </a:rPr>
              <a:t>的内存。而且这</a:t>
            </a:r>
            <a:r>
              <a:rPr lang="en-US" altLang="zh-CN" sz="1100" b="0" i="0" kern="1200" dirty="0">
                <a:solidFill>
                  <a:schemeClr val="tx1"/>
                </a:solidFill>
                <a:effectLst/>
                <a:latin typeface="Arial" pitchFamily="34" charset="0"/>
                <a:ea typeface="+mn-ea"/>
                <a:cs typeface="+mn-cs"/>
              </a:rPr>
              <a:t>4G</a:t>
            </a:r>
            <a:r>
              <a:rPr lang="zh-CN" altLang="en-US" sz="1100" b="0" i="0" kern="1200" dirty="0">
                <a:solidFill>
                  <a:schemeClr val="tx1"/>
                </a:solidFill>
                <a:effectLst/>
                <a:latin typeface="Arial" pitchFamily="34" charset="0"/>
                <a:ea typeface="+mn-ea"/>
                <a:cs typeface="+mn-cs"/>
              </a:rPr>
              <a:t>内存中，在</a:t>
            </a:r>
            <a:r>
              <a:rPr lang="en-US" altLang="zh-CN" sz="1100" b="0" i="0" kern="1200" dirty="0">
                <a:solidFill>
                  <a:schemeClr val="tx1"/>
                </a:solidFill>
                <a:effectLst/>
                <a:latin typeface="Arial" pitchFamily="34" charset="0"/>
                <a:ea typeface="+mn-ea"/>
                <a:cs typeface="+mn-cs"/>
              </a:rPr>
              <a:t>windows</a:t>
            </a:r>
            <a:r>
              <a:rPr lang="zh-CN" altLang="en-US" sz="1100" b="0" i="0" kern="1200" dirty="0">
                <a:solidFill>
                  <a:schemeClr val="tx1"/>
                </a:solidFill>
                <a:effectLst/>
                <a:latin typeface="Arial" pitchFamily="34" charset="0"/>
                <a:ea typeface="+mn-ea"/>
                <a:cs typeface="+mn-cs"/>
              </a:rPr>
              <a:t>下有</a:t>
            </a:r>
            <a:r>
              <a:rPr lang="en-US" altLang="zh-CN" sz="1100" b="0" i="0" kern="1200" dirty="0">
                <a:solidFill>
                  <a:schemeClr val="tx1"/>
                </a:solidFill>
                <a:effectLst/>
                <a:latin typeface="Arial" pitchFamily="34" charset="0"/>
                <a:ea typeface="+mn-ea"/>
                <a:cs typeface="+mn-cs"/>
              </a:rPr>
              <a:t>2G</a:t>
            </a:r>
            <a:r>
              <a:rPr lang="zh-CN" altLang="en-US" sz="1100" b="0" i="0" kern="1200" dirty="0">
                <a:solidFill>
                  <a:schemeClr val="tx1"/>
                </a:solidFill>
                <a:effectLst/>
                <a:latin typeface="Arial" pitchFamily="34" charset="0"/>
                <a:ea typeface="+mn-ea"/>
                <a:cs typeface="+mn-cs"/>
              </a:rPr>
              <a:t>，</a:t>
            </a:r>
            <a:r>
              <a:rPr lang="en-US" altLang="zh-CN" sz="1100" b="0" i="0" kern="1200" dirty="0" err="1">
                <a:solidFill>
                  <a:schemeClr val="tx1"/>
                </a:solidFill>
                <a:effectLst/>
                <a:latin typeface="Arial" pitchFamily="34" charset="0"/>
                <a:ea typeface="+mn-ea"/>
                <a:cs typeface="+mn-cs"/>
              </a:rPr>
              <a:t>linux</a:t>
            </a:r>
            <a:r>
              <a:rPr lang="zh-CN" altLang="en-US" sz="1100" b="0" i="0" kern="1200" dirty="0">
                <a:solidFill>
                  <a:schemeClr val="tx1"/>
                </a:solidFill>
                <a:effectLst/>
                <a:latin typeface="Arial" pitchFamily="34" charset="0"/>
                <a:ea typeface="+mn-ea"/>
                <a:cs typeface="+mn-cs"/>
              </a:rPr>
              <a:t>下有</a:t>
            </a:r>
            <a:r>
              <a:rPr lang="en-US" altLang="zh-CN" sz="1100" b="0" i="0" kern="1200" dirty="0">
                <a:solidFill>
                  <a:schemeClr val="tx1"/>
                </a:solidFill>
                <a:effectLst/>
                <a:latin typeface="Arial" pitchFamily="34" charset="0"/>
                <a:ea typeface="+mn-ea"/>
                <a:cs typeface="+mn-cs"/>
              </a:rPr>
              <a:t>1G</a:t>
            </a:r>
            <a:r>
              <a:rPr lang="zh-CN" altLang="en-US" sz="1100" b="0" i="0" kern="1200" dirty="0">
                <a:solidFill>
                  <a:schemeClr val="tx1"/>
                </a:solidFill>
                <a:effectLst/>
                <a:latin typeface="Arial" pitchFamily="34" charset="0"/>
                <a:ea typeface="+mn-ea"/>
                <a:cs typeface="+mn-cs"/>
              </a:rPr>
              <a:t>是保留给内核态使用，用户态无法访问。故只能分配</a:t>
            </a:r>
            <a:r>
              <a:rPr lang="en-US" altLang="zh-CN" sz="1100" b="0" i="0" kern="1200" dirty="0">
                <a:solidFill>
                  <a:schemeClr val="tx1"/>
                </a:solidFill>
                <a:effectLst/>
                <a:latin typeface="Arial" pitchFamily="34" charset="0"/>
                <a:ea typeface="+mn-ea"/>
                <a:cs typeface="+mn-cs"/>
              </a:rPr>
              <a:t>2G</a:t>
            </a:r>
            <a:r>
              <a:rPr lang="zh-CN" altLang="en-US" sz="1100" b="0" i="0" kern="1200" dirty="0">
                <a:solidFill>
                  <a:schemeClr val="tx1"/>
                </a:solidFill>
                <a:effectLst/>
                <a:latin typeface="Arial" pitchFamily="34" charset="0"/>
                <a:ea typeface="+mn-ea"/>
                <a:cs typeface="+mn-cs"/>
              </a:rPr>
              <a:t>、</a:t>
            </a:r>
            <a:r>
              <a:rPr lang="en-US" altLang="zh-CN" sz="1100" b="0" i="0" kern="1200" dirty="0">
                <a:solidFill>
                  <a:schemeClr val="tx1"/>
                </a:solidFill>
                <a:effectLst/>
                <a:latin typeface="Arial" pitchFamily="34" charset="0"/>
                <a:ea typeface="+mn-ea"/>
                <a:cs typeface="+mn-cs"/>
              </a:rPr>
              <a:t>3G</a:t>
            </a:r>
            <a:r>
              <a:rPr lang="zh-CN" altLang="en-US" sz="1100" b="0" i="0" kern="1200" dirty="0">
                <a:solidFill>
                  <a:schemeClr val="tx1"/>
                </a:solidFill>
                <a:effectLst/>
                <a:latin typeface="Arial" pitchFamily="34" charset="0"/>
                <a:ea typeface="+mn-ea"/>
                <a:cs typeface="+mn-cs"/>
              </a:rPr>
              <a:t>的内存使用。</a:t>
            </a:r>
            <a:endParaRPr lang="zh-CN" altLang="en-US" dirty="0"/>
          </a:p>
        </p:txBody>
      </p:sp>
    </p:spTree>
    <p:extLst>
      <p:ext uri="{BB962C8B-B14F-4D97-AF65-F5344CB8AC3E}">
        <p14:creationId xmlns:p14="http://schemas.microsoft.com/office/powerpoint/2010/main" val="2457143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r>
              <a:rPr lang="en-US" altLang="zh-CN" dirty="0"/>
              <a:t>R</a:t>
            </a:r>
            <a:r>
              <a:rPr lang="zh-CN" altLang="en-US" dirty="0"/>
              <a:t>指令：算术</a:t>
            </a:r>
            <a:r>
              <a:rPr lang="en-US" altLang="zh-CN" dirty="0"/>
              <a:t>/</a:t>
            </a:r>
            <a:r>
              <a:rPr lang="zh-CN" altLang="en-US" dirty="0"/>
              <a:t>逻辑运算；</a:t>
            </a:r>
            <a:r>
              <a:rPr lang="en-US" altLang="zh-CN" dirty="0"/>
              <a:t>JR/JALR</a:t>
            </a:r>
            <a:r>
              <a:rPr lang="zh-CN" altLang="en-US" dirty="0"/>
              <a:t>；寄存器移位指令</a:t>
            </a:r>
            <a:endParaRPr lang="en-US" altLang="zh-CN" dirty="0"/>
          </a:p>
          <a:p>
            <a:r>
              <a:rPr lang="en-US" altLang="zh-CN" dirty="0"/>
              <a:t>I</a:t>
            </a:r>
            <a:r>
              <a:rPr lang="zh-CN" altLang="en-US" dirty="0"/>
              <a:t>指令：</a:t>
            </a:r>
            <a:r>
              <a:rPr lang="en-US" altLang="zh-CN" dirty="0"/>
              <a:t>LD/ST</a:t>
            </a:r>
            <a:r>
              <a:rPr lang="zh-CN" altLang="en-US" dirty="0"/>
              <a:t>；立即数算术逻辑指令；</a:t>
            </a:r>
            <a:r>
              <a:rPr lang="en-US" altLang="zh-CN" dirty="0"/>
              <a:t>B</a:t>
            </a:r>
            <a:r>
              <a:rPr lang="zh-CN" altLang="en-US" dirty="0"/>
              <a:t>指令</a:t>
            </a:r>
            <a:endParaRPr lang="en-US" altLang="zh-CN" dirty="0"/>
          </a:p>
          <a:p>
            <a:r>
              <a:rPr lang="en-US" altLang="zh-CN" dirty="0"/>
              <a:t>J</a:t>
            </a:r>
            <a:r>
              <a:rPr lang="zh-CN" altLang="en-US" dirty="0"/>
              <a:t>：</a:t>
            </a:r>
            <a:r>
              <a:rPr lang="en-US" altLang="zh-CN" dirty="0"/>
              <a:t>J</a:t>
            </a:r>
            <a:r>
              <a:rPr lang="zh-CN" altLang="en-US" dirty="0"/>
              <a:t>；</a:t>
            </a:r>
            <a:r>
              <a:rPr lang="en-US" altLang="zh-CN" dirty="0"/>
              <a:t>JAL</a:t>
            </a:r>
          </a:p>
          <a:p>
            <a:pPr lvl="1" eaLnBrk="1" hangingPunct="1">
              <a:spcBef>
                <a:spcPts val="864"/>
              </a:spcBef>
            </a:pPr>
            <a:r>
              <a:rPr lang="zh-CN" altLang="zh-CN" u="sng" dirty="0">
                <a:solidFill>
                  <a:schemeClr val="accent2"/>
                </a:solidFill>
                <a:latin typeface="Courier New" panose="02070309020205020404" pitchFamily="49" charset="0"/>
              </a:rPr>
              <a:t>rs</a:t>
            </a:r>
            <a:r>
              <a:rPr lang="zh-CN" altLang="zh-CN" dirty="0"/>
              <a:t> (</a:t>
            </a:r>
            <a:r>
              <a:rPr lang="zh-CN" altLang="zh-CN" dirty="0">
                <a:solidFill>
                  <a:schemeClr val="accent2"/>
                </a:solidFill>
              </a:rPr>
              <a:t>S</a:t>
            </a:r>
            <a:r>
              <a:rPr lang="zh-CN" altLang="zh-CN" dirty="0"/>
              <a:t>ource </a:t>
            </a:r>
            <a:r>
              <a:rPr lang="zh-CN" altLang="zh-CN" dirty="0">
                <a:solidFill>
                  <a:schemeClr val="accent2"/>
                </a:solidFill>
              </a:rPr>
              <a:t>R</a:t>
            </a:r>
            <a:r>
              <a:rPr lang="zh-CN" altLang="zh-CN" dirty="0"/>
              <a:t>egister):</a:t>
            </a:r>
            <a:r>
              <a:rPr lang="en-US" altLang="zh-CN" dirty="0"/>
              <a:t> </a:t>
            </a:r>
            <a:r>
              <a:rPr lang="zh-CN" altLang="en-US" i="1" dirty="0"/>
              <a:t>通常</a:t>
            </a:r>
            <a:r>
              <a:rPr lang="zh-CN" altLang="en-US" dirty="0"/>
              <a:t>指定存放第一个操作数的寄存器</a:t>
            </a:r>
            <a:endParaRPr lang="zh-CN" altLang="zh-CN" dirty="0"/>
          </a:p>
          <a:p>
            <a:pPr lvl="1" eaLnBrk="1" hangingPunct="1"/>
            <a:r>
              <a:rPr lang="zh-CN" altLang="zh-CN" u="sng" dirty="0">
                <a:solidFill>
                  <a:schemeClr val="accent2"/>
                </a:solidFill>
                <a:latin typeface="Courier New" panose="02070309020205020404" pitchFamily="49" charset="0"/>
              </a:rPr>
              <a:t>rt</a:t>
            </a:r>
            <a:r>
              <a:rPr lang="zh-CN" altLang="zh-CN" dirty="0"/>
              <a:t> (</a:t>
            </a:r>
            <a:r>
              <a:rPr lang="zh-CN" altLang="zh-CN" dirty="0">
                <a:solidFill>
                  <a:schemeClr val="accent2"/>
                </a:solidFill>
              </a:rPr>
              <a:t>T</a:t>
            </a:r>
            <a:r>
              <a:rPr lang="zh-CN" altLang="zh-CN" dirty="0"/>
              <a:t>arget </a:t>
            </a:r>
            <a:r>
              <a:rPr lang="zh-CN" altLang="zh-CN" dirty="0">
                <a:solidFill>
                  <a:schemeClr val="accent2"/>
                </a:solidFill>
              </a:rPr>
              <a:t>R</a:t>
            </a:r>
            <a:r>
              <a:rPr lang="zh-CN" altLang="zh-CN" dirty="0"/>
              <a:t>egister):</a:t>
            </a:r>
            <a:r>
              <a:rPr lang="en-US" altLang="zh-CN" dirty="0"/>
              <a:t> </a:t>
            </a:r>
            <a:r>
              <a:rPr lang="zh-CN" altLang="en-US" i="1" dirty="0"/>
              <a:t>通常</a:t>
            </a:r>
            <a:r>
              <a:rPr lang="zh-CN" altLang="en-US" dirty="0"/>
              <a:t>指定存放第二个操作数的寄存器</a:t>
            </a:r>
            <a:endParaRPr lang="zh-CN" altLang="zh-CN" dirty="0"/>
          </a:p>
          <a:p>
            <a:pPr lvl="1" eaLnBrk="1" hangingPunct="1"/>
            <a:r>
              <a:rPr lang="zh-CN" altLang="zh-CN" u="sng" dirty="0">
                <a:solidFill>
                  <a:schemeClr val="accent2"/>
                </a:solidFill>
                <a:latin typeface="Courier New" panose="02070309020205020404" pitchFamily="49" charset="0"/>
              </a:rPr>
              <a:t>rd</a:t>
            </a:r>
            <a:r>
              <a:rPr lang="zh-CN" altLang="zh-CN" dirty="0"/>
              <a:t> (</a:t>
            </a:r>
            <a:r>
              <a:rPr lang="zh-CN" altLang="zh-CN" dirty="0">
                <a:solidFill>
                  <a:schemeClr val="accent2"/>
                </a:solidFill>
              </a:rPr>
              <a:t>D</a:t>
            </a:r>
            <a:r>
              <a:rPr lang="zh-CN" altLang="zh-CN" dirty="0"/>
              <a:t>estination </a:t>
            </a:r>
            <a:r>
              <a:rPr lang="zh-CN" altLang="zh-CN" dirty="0">
                <a:solidFill>
                  <a:schemeClr val="accent2"/>
                </a:solidFill>
              </a:rPr>
              <a:t>R</a:t>
            </a:r>
            <a:r>
              <a:rPr lang="zh-CN" altLang="zh-CN" dirty="0"/>
              <a:t>egister):</a:t>
            </a:r>
            <a:r>
              <a:rPr lang="en-US" altLang="zh-CN" dirty="0"/>
              <a:t> </a:t>
            </a:r>
            <a:r>
              <a:rPr lang="zh-CN" altLang="en-US" i="1" dirty="0"/>
              <a:t>通常</a:t>
            </a:r>
            <a:r>
              <a:rPr lang="zh-CN" altLang="en-US" dirty="0"/>
              <a:t>指定存放计算结果的寄存器</a:t>
            </a:r>
            <a:endParaRPr lang="en-US" altLang="zh-CN" dirty="0"/>
          </a:p>
          <a:p>
            <a:pPr lvl="1" eaLnBrk="1" hangingPunct="1"/>
            <a:r>
              <a:rPr lang="en-US" altLang="zh-CN" dirty="0" err="1"/>
              <a:t>Shamt</a:t>
            </a:r>
            <a:r>
              <a:rPr lang="zh-CN" altLang="en-US" dirty="0"/>
              <a:t>（</a:t>
            </a:r>
            <a:r>
              <a:rPr lang="en-US" altLang="zh-CN" dirty="0"/>
              <a:t>Shift </a:t>
            </a:r>
            <a:r>
              <a:rPr lang="en-US" altLang="zh-CN" dirty="0" err="1"/>
              <a:t>AMounT</a:t>
            </a:r>
            <a:r>
              <a:rPr lang="zh-CN" altLang="en-US" dirty="0"/>
              <a:t>）：位移量</a:t>
            </a:r>
            <a:endParaRPr lang="en-US" altLang="zh-CN" dirty="0"/>
          </a:p>
          <a:p>
            <a:endParaRPr lang="zh-CN" altLang="en-US" dirty="0"/>
          </a:p>
        </p:txBody>
      </p:sp>
    </p:spTree>
    <p:extLst>
      <p:ext uri="{BB962C8B-B14F-4D97-AF65-F5344CB8AC3E}">
        <p14:creationId xmlns:p14="http://schemas.microsoft.com/office/powerpoint/2010/main" val="2522631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17221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519818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6200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pPr lvl="1" eaLnBrk="1" hangingPunct="1">
              <a:spcBef>
                <a:spcPts val="864"/>
              </a:spcBef>
            </a:pPr>
            <a:r>
              <a:rPr lang="zh-CN" altLang="zh-CN" u="sng" dirty="0">
                <a:solidFill>
                  <a:schemeClr val="accent2"/>
                </a:solidFill>
                <a:latin typeface="Courier New" panose="02070309020205020404" pitchFamily="49" charset="0"/>
              </a:rPr>
              <a:t>rs</a:t>
            </a:r>
            <a:r>
              <a:rPr lang="zh-CN" altLang="zh-CN" dirty="0"/>
              <a:t> (</a:t>
            </a:r>
            <a:r>
              <a:rPr lang="zh-CN" altLang="zh-CN" dirty="0">
                <a:solidFill>
                  <a:schemeClr val="accent2"/>
                </a:solidFill>
              </a:rPr>
              <a:t>S</a:t>
            </a:r>
            <a:r>
              <a:rPr lang="zh-CN" altLang="zh-CN" dirty="0"/>
              <a:t>ource </a:t>
            </a:r>
            <a:r>
              <a:rPr lang="zh-CN" altLang="zh-CN" dirty="0">
                <a:solidFill>
                  <a:schemeClr val="accent2"/>
                </a:solidFill>
              </a:rPr>
              <a:t>R</a:t>
            </a:r>
            <a:r>
              <a:rPr lang="zh-CN" altLang="zh-CN" dirty="0"/>
              <a:t>egister):</a:t>
            </a:r>
            <a:r>
              <a:rPr lang="en-US" altLang="zh-CN" dirty="0"/>
              <a:t> </a:t>
            </a:r>
            <a:r>
              <a:rPr lang="zh-CN" altLang="en-US" i="1" dirty="0"/>
              <a:t>通常</a:t>
            </a:r>
            <a:r>
              <a:rPr lang="zh-CN" altLang="en-US" dirty="0"/>
              <a:t>指定存放第一个操作数的寄存器</a:t>
            </a:r>
            <a:endParaRPr lang="zh-CN" altLang="zh-CN" dirty="0"/>
          </a:p>
          <a:p>
            <a:pPr lvl="1" eaLnBrk="1" hangingPunct="1"/>
            <a:r>
              <a:rPr lang="zh-CN" altLang="zh-CN" u="sng" dirty="0">
                <a:solidFill>
                  <a:schemeClr val="accent2"/>
                </a:solidFill>
                <a:latin typeface="Courier New" panose="02070309020205020404" pitchFamily="49" charset="0"/>
              </a:rPr>
              <a:t>rt</a:t>
            </a:r>
            <a:r>
              <a:rPr lang="zh-CN" altLang="zh-CN" dirty="0"/>
              <a:t> (</a:t>
            </a:r>
            <a:r>
              <a:rPr lang="zh-CN" altLang="zh-CN" dirty="0">
                <a:solidFill>
                  <a:schemeClr val="accent2"/>
                </a:solidFill>
              </a:rPr>
              <a:t>T</a:t>
            </a:r>
            <a:r>
              <a:rPr lang="zh-CN" altLang="zh-CN" dirty="0"/>
              <a:t>arget </a:t>
            </a:r>
            <a:r>
              <a:rPr lang="zh-CN" altLang="zh-CN" dirty="0">
                <a:solidFill>
                  <a:schemeClr val="accent2"/>
                </a:solidFill>
              </a:rPr>
              <a:t>R</a:t>
            </a:r>
            <a:r>
              <a:rPr lang="zh-CN" altLang="zh-CN" dirty="0"/>
              <a:t>egister):</a:t>
            </a:r>
            <a:r>
              <a:rPr lang="en-US" altLang="zh-CN" dirty="0"/>
              <a:t> </a:t>
            </a:r>
            <a:r>
              <a:rPr lang="zh-CN" altLang="en-US" i="1" dirty="0"/>
              <a:t>通常</a:t>
            </a:r>
            <a:r>
              <a:rPr lang="zh-CN" altLang="en-US" dirty="0"/>
              <a:t>指定存放第二个操作数的寄存器</a:t>
            </a:r>
            <a:endParaRPr lang="zh-CN" altLang="zh-CN" dirty="0"/>
          </a:p>
          <a:p>
            <a:pPr lvl="1" eaLnBrk="1" hangingPunct="1"/>
            <a:r>
              <a:rPr lang="zh-CN" altLang="zh-CN" u="sng" dirty="0">
                <a:solidFill>
                  <a:schemeClr val="accent2"/>
                </a:solidFill>
                <a:latin typeface="Courier New" panose="02070309020205020404" pitchFamily="49" charset="0"/>
              </a:rPr>
              <a:t>rd</a:t>
            </a:r>
            <a:r>
              <a:rPr lang="zh-CN" altLang="zh-CN" dirty="0"/>
              <a:t> (</a:t>
            </a:r>
            <a:r>
              <a:rPr lang="zh-CN" altLang="zh-CN" dirty="0">
                <a:solidFill>
                  <a:schemeClr val="accent2"/>
                </a:solidFill>
              </a:rPr>
              <a:t>D</a:t>
            </a:r>
            <a:r>
              <a:rPr lang="zh-CN" altLang="zh-CN" dirty="0"/>
              <a:t>estination </a:t>
            </a:r>
            <a:r>
              <a:rPr lang="zh-CN" altLang="zh-CN" dirty="0">
                <a:solidFill>
                  <a:schemeClr val="accent2"/>
                </a:solidFill>
              </a:rPr>
              <a:t>R</a:t>
            </a:r>
            <a:r>
              <a:rPr lang="zh-CN" altLang="zh-CN" dirty="0"/>
              <a:t>egister):</a:t>
            </a:r>
            <a:r>
              <a:rPr lang="en-US" altLang="zh-CN" dirty="0"/>
              <a:t> </a:t>
            </a:r>
            <a:r>
              <a:rPr lang="zh-CN" altLang="en-US" i="1" dirty="0"/>
              <a:t>通常</a:t>
            </a:r>
            <a:r>
              <a:rPr lang="zh-CN" altLang="en-US" dirty="0"/>
              <a:t>指定存放计算结果的寄存器</a:t>
            </a:r>
            <a:endParaRPr lang="en-US" altLang="zh-CN" dirty="0"/>
          </a:p>
          <a:p>
            <a:pPr lvl="1" eaLnBrk="1" hangingPunct="1"/>
            <a:r>
              <a:rPr lang="en-US" altLang="zh-CN" dirty="0" err="1"/>
              <a:t>Shamt</a:t>
            </a:r>
            <a:r>
              <a:rPr lang="zh-CN" altLang="en-US" dirty="0"/>
              <a:t>（</a:t>
            </a:r>
            <a:r>
              <a:rPr lang="en-US" altLang="zh-CN" dirty="0"/>
              <a:t>Shift </a:t>
            </a:r>
            <a:r>
              <a:rPr lang="en-US" altLang="zh-CN" dirty="0" err="1"/>
              <a:t>AMounT</a:t>
            </a:r>
            <a:r>
              <a:rPr lang="zh-CN" altLang="en-US" dirty="0"/>
              <a:t>）：位移量</a:t>
            </a:r>
            <a:endParaRPr lang="en-US" altLang="zh-CN" dirty="0"/>
          </a:p>
          <a:p>
            <a:endParaRPr lang="en-US" altLang="zh-CN" dirty="0"/>
          </a:p>
          <a:p>
            <a:r>
              <a:rPr lang="en-US" altLang="zh-CN" dirty="0"/>
              <a:t>T0: $8</a:t>
            </a:r>
          </a:p>
          <a:p>
            <a:r>
              <a:rPr lang="en-US" altLang="zh-CN" dirty="0"/>
              <a:t>S0:</a:t>
            </a:r>
            <a:r>
              <a:rPr lang="en-US" altLang="zh-CN" baseline="0" dirty="0"/>
              <a:t> $16</a:t>
            </a:r>
            <a:endParaRPr lang="zh-CN" altLang="en-US" dirty="0"/>
          </a:p>
        </p:txBody>
      </p:sp>
    </p:spTree>
    <p:extLst>
      <p:ext uri="{BB962C8B-B14F-4D97-AF65-F5344CB8AC3E}">
        <p14:creationId xmlns:p14="http://schemas.microsoft.com/office/powerpoint/2010/main" val="3815955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pPr lvl="1" eaLnBrk="1" hangingPunct="1">
              <a:spcBef>
                <a:spcPts val="864"/>
              </a:spcBef>
            </a:pPr>
            <a:endParaRPr lang="zh-CN" altLang="en-US" dirty="0"/>
          </a:p>
        </p:txBody>
      </p:sp>
    </p:spTree>
    <p:extLst>
      <p:ext uri="{BB962C8B-B14F-4D97-AF65-F5344CB8AC3E}">
        <p14:creationId xmlns:p14="http://schemas.microsoft.com/office/powerpoint/2010/main" val="1626637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pPr lvl="1" eaLnBrk="1" hangingPunct="1">
              <a:spcBef>
                <a:spcPts val="864"/>
              </a:spcBef>
            </a:pPr>
            <a:endParaRPr lang="zh-CN" altLang="en-US" dirty="0"/>
          </a:p>
        </p:txBody>
      </p:sp>
    </p:spTree>
    <p:extLst>
      <p:ext uri="{BB962C8B-B14F-4D97-AF65-F5344CB8AC3E}">
        <p14:creationId xmlns:p14="http://schemas.microsoft.com/office/powerpoint/2010/main" val="204532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pPr lvl="1" eaLnBrk="1" hangingPunct="1">
              <a:spcBef>
                <a:spcPts val="864"/>
              </a:spcBef>
            </a:pPr>
            <a:endParaRPr lang="zh-CN" altLang="en-US" dirty="0"/>
          </a:p>
        </p:txBody>
      </p:sp>
    </p:spTree>
    <p:extLst>
      <p:ext uri="{BB962C8B-B14F-4D97-AF65-F5344CB8AC3E}">
        <p14:creationId xmlns:p14="http://schemas.microsoft.com/office/powerpoint/2010/main" val="1803810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Imm16</a:t>
            </a:r>
            <a:r>
              <a:rPr lang="zh-CN" altLang="en-US" dirty="0"/>
              <a:t>需要符号扩展</a:t>
            </a:r>
            <a:endParaRPr lang="en-US" altLang="zh-CN" dirty="0"/>
          </a:p>
          <a:p>
            <a:r>
              <a:rPr lang="en-US" altLang="zh-CN" dirty="0"/>
              <a:t>ANDI:imm16</a:t>
            </a:r>
            <a:r>
              <a:rPr lang="zh-CN" altLang="en-US" dirty="0"/>
              <a:t>零扩展</a:t>
            </a:r>
            <a:endParaRPr lang="en-US" altLang="zh-CN" dirty="0"/>
          </a:p>
          <a:p>
            <a:pPr marL="0" marR="0" lvl="0" indent="0" algn="just" defTabSz="914400" rtl="0" eaLnBrk="0" fontAlgn="base" latinLnBrk="0" hangingPunct="0">
              <a:lnSpc>
                <a:spcPct val="90000"/>
              </a:lnSpc>
              <a:spcBef>
                <a:spcPct val="40000"/>
              </a:spcBef>
              <a:spcAft>
                <a:spcPct val="0"/>
              </a:spcAft>
              <a:buClrTx/>
              <a:buSzTx/>
              <a:buFontTx/>
              <a:buNone/>
              <a:tabLst/>
              <a:defRPr/>
            </a:pPr>
            <a:r>
              <a:rPr lang="en-US" altLang="zh-CN" dirty="0"/>
              <a:t>LW</a:t>
            </a:r>
            <a:r>
              <a:rPr lang="zh-CN" altLang="en-US" dirty="0"/>
              <a:t>：</a:t>
            </a:r>
            <a:r>
              <a:rPr lang="en-US" altLang="zh-CN" sz="1100" dirty="0"/>
              <a:t>rt ← memory[</a:t>
            </a:r>
            <a:r>
              <a:rPr lang="en-US" altLang="zh-CN" sz="1100" dirty="0" err="1"/>
              <a:t>rs+offset</a:t>
            </a:r>
            <a:r>
              <a:rPr lang="en-US" altLang="zh-CN" sz="1100" dirty="0"/>
              <a:t>] offset</a:t>
            </a:r>
            <a:r>
              <a:rPr lang="zh-CN" altLang="en-US" sz="1100" dirty="0"/>
              <a:t>是一个有符号数。在该指令中，目标寄存器为什么使用</a:t>
            </a:r>
            <a:r>
              <a:rPr lang="en-US" altLang="zh-CN" sz="1100" dirty="0"/>
              <a:t>rt</a:t>
            </a:r>
            <a:r>
              <a:rPr lang="zh-CN" altLang="en-US" sz="1100" dirty="0"/>
              <a:t>而不是</a:t>
            </a:r>
            <a:r>
              <a:rPr lang="en-US" altLang="zh-CN" sz="1100" dirty="0" err="1"/>
              <a:t>rd</a:t>
            </a:r>
            <a:r>
              <a:rPr lang="zh-CN" altLang="en-US" sz="1100" dirty="0"/>
              <a:t>？</a:t>
            </a:r>
            <a:endParaRPr lang="en-US" altLang="zh-CN" dirty="0"/>
          </a:p>
          <a:p>
            <a:endParaRPr lang="zh-CN" altLang="en-US" dirty="0"/>
          </a:p>
        </p:txBody>
      </p:sp>
    </p:spTree>
    <p:extLst>
      <p:ext uri="{BB962C8B-B14F-4D97-AF65-F5344CB8AC3E}">
        <p14:creationId xmlns:p14="http://schemas.microsoft.com/office/powerpoint/2010/main" val="23777777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BGEZ</a:t>
            </a:r>
            <a:r>
              <a:rPr lang="zh-CN" altLang="en-US" dirty="0"/>
              <a:t>：</a:t>
            </a:r>
            <a:r>
              <a:rPr lang="en-US" altLang="zh-CN" dirty="0"/>
              <a:t>Branch if RS is Greater and</a:t>
            </a:r>
            <a:r>
              <a:rPr lang="zh-CN" altLang="en-US" dirty="0"/>
              <a:t> </a:t>
            </a:r>
            <a:r>
              <a:rPr lang="en-US" altLang="zh-CN" dirty="0"/>
              <a:t>Equal than Zero</a:t>
            </a:r>
          </a:p>
          <a:p>
            <a:r>
              <a:rPr lang="en-US" altLang="zh-CN" dirty="0"/>
              <a:t>BLEZ:   Branch if RS is Less and</a:t>
            </a:r>
            <a:r>
              <a:rPr lang="zh-CN" altLang="en-US" dirty="0"/>
              <a:t> </a:t>
            </a:r>
            <a:r>
              <a:rPr lang="en-US" altLang="zh-CN" dirty="0"/>
              <a:t>Equal than Zero</a:t>
            </a:r>
          </a:p>
          <a:p>
            <a:r>
              <a:rPr lang="en-US" altLang="zh-CN" dirty="0"/>
              <a:t>BLTZ:   Branch if RS is Less Than Zero</a:t>
            </a:r>
          </a:p>
          <a:p>
            <a:pPr marL="0" marR="0" lvl="0" indent="0" algn="just" defTabSz="914400" rtl="0" eaLnBrk="0" fontAlgn="base" latinLnBrk="0" hangingPunct="0">
              <a:lnSpc>
                <a:spcPct val="90000"/>
              </a:lnSpc>
              <a:spcBef>
                <a:spcPct val="40000"/>
              </a:spcBef>
              <a:spcAft>
                <a:spcPct val="0"/>
              </a:spcAft>
              <a:buClrTx/>
              <a:buSzTx/>
              <a:buFontTx/>
              <a:buNone/>
              <a:tabLst/>
              <a:defRPr/>
            </a:pPr>
            <a:r>
              <a:rPr lang="en-US" altLang="zh-CN" dirty="0"/>
              <a:t>BLTZAL:   Branch if RS is Less Than Zero And Link</a:t>
            </a:r>
          </a:p>
          <a:p>
            <a:pPr marL="0" marR="0" lvl="0" indent="0" algn="just" defTabSz="914400" rtl="0" eaLnBrk="0" fontAlgn="base" latinLnBrk="0" hangingPunct="0">
              <a:lnSpc>
                <a:spcPct val="90000"/>
              </a:lnSpc>
              <a:spcBef>
                <a:spcPct val="40000"/>
              </a:spcBef>
              <a:spcAft>
                <a:spcPct val="0"/>
              </a:spcAft>
              <a:buClrTx/>
              <a:buSzTx/>
              <a:buFontTx/>
              <a:buNone/>
              <a:tabLst/>
              <a:defRPr/>
            </a:pPr>
            <a:r>
              <a:rPr lang="en-US" altLang="zh-CN" dirty="0"/>
              <a:t>BGEZAL:   Branch if RS is Greater and Equal than Zero And Link</a:t>
            </a:r>
          </a:p>
          <a:p>
            <a:endParaRPr lang="zh-CN" altLang="en-US" dirty="0"/>
          </a:p>
        </p:txBody>
      </p:sp>
    </p:spTree>
    <p:extLst>
      <p:ext uri="{BB962C8B-B14F-4D97-AF65-F5344CB8AC3E}">
        <p14:creationId xmlns:p14="http://schemas.microsoft.com/office/powerpoint/2010/main" val="377406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r>
              <a:rPr lang="en-US" altLang="zh-CN" sz="1200" dirty="0"/>
              <a:t>J imm26; PC ← PC</a:t>
            </a:r>
            <a:r>
              <a:rPr lang="en-US" altLang="zh-CN" sz="1200" baseline="-25000" dirty="0"/>
              <a:t>GPRLEN..28</a:t>
            </a:r>
            <a:r>
              <a:rPr lang="en-US" altLang="zh-CN" sz="1200" dirty="0"/>
              <a:t> || </a:t>
            </a:r>
            <a:r>
              <a:rPr lang="en-US" altLang="zh-CN" sz="1200" dirty="0" err="1"/>
              <a:t>instr_index</a:t>
            </a:r>
            <a:r>
              <a:rPr lang="en-US" altLang="zh-CN" sz="1200" dirty="0"/>
              <a:t> (26bits) || 0</a:t>
            </a:r>
            <a:r>
              <a:rPr lang="en-US" altLang="zh-CN" sz="1200" baseline="30000" dirty="0"/>
              <a:t>2 </a:t>
            </a:r>
            <a:r>
              <a:rPr lang="en-US" altLang="zh-CN" sz="1200" dirty="0"/>
              <a:t> #J</a:t>
            </a:r>
            <a:r>
              <a:rPr lang="zh-CN" altLang="en-US" sz="1200" dirty="0"/>
              <a:t>型指令</a:t>
            </a:r>
            <a:endParaRPr lang="en-US" altLang="zh-CN" sz="1200" dirty="0"/>
          </a:p>
          <a:p>
            <a:endParaRPr lang="zh-CN" altLang="en-US" dirty="0"/>
          </a:p>
        </p:txBody>
      </p:sp>
    </p:spTree>
    <p:extLst>
      <p:ext uri="{BB962C8B-B14F-4D97-AF65-F5344CB8AC3E}">
        <p14:creationId xmlns:p14="http://schemas.microsoft.com/office/powerpoint/2010/main" val="948943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01906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99017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lw</a:t>
            </a:r>
            <a:r>
              <a:rPr lang="en-US" altLang="zh-CN" dirty="0"/>
              <a:t>, </a:t>
            </a:r>
            <a:r>
              <a:rPr lang="en-US" altLang="zh-CN" dirty="0" err="1"/>
              <a:t>sw</a:t>
            </a:r>
            <a:r>
              <a:rPr lang="en-US" altLang="zh-CN" dirty="0"/>
              <a:t>, </a:t>
            </a:r>
            <a:r>
              <a:rPr lang="en-US" altLang="zh-CN" dirty="0" err="1"/>
              <a:t>beq</a:t>
            </a:r>
            <a:r>
              <a:rPr lang="en-US" altLang="zh-CN" dirty="0"/>
              <a:t>, add, </a:t>
            </a:r>
            <a:r>
              <a:rPr lang="en-US" altLang="zh-CN" dirty="0" err="1"/>
              <a:t>addi</a:t>
            </a:r>
            <a:r>
              <a:rPr lang="en-US" altLang="zh-CN" dirty="0"/>
              <a:t>, j, </a:t>
            </a:r>
            <a:r>
              <a:rPr lang="en-US" altLang="zh-CN" dirty="0" err="1"/>
              <a:t>jal</a:t>
            </a:r>
            <a:r>
              <a:rPr lang="en-US" altLang="zh-CN" dirty="0"/>
              <a:t>, </a:t>
            </a:r>
            <a:r>
              <a:rPr lang="en-US" altLang="zh-CN" dirty="0" err="1"/>
              <a:t>slt</a:t>
            </a:r>
            <a:r>
              <a:rPr lang="en-US" altLang="zh-CN" dirty="0"/>
              <a:t>, </a:t>
            </a:r>
          </a:p>
          <a:p>
            <a:endParaRPr lang="en-US" altLang="zh-CN" dirty="0"/>
          </a:p>
          <a:p>
            <a:r>
              <a:rPr lang="en-US" altLang="zh-CN" dirty="0"/>
              <a:t>MFHI </a:t>
            </a:r>
            <a:r>
              <a:rPr lang="en-US" altLang="zh-CN" dirty="0" err="1"/>
              <a:t>rd</a:t>
            </a:r>
            <a:r>
              <a:rPr lang="zh-CN" altLang="en-US" dirty="0"/>
              <a:t>：</a:t>
            </a:r>
            <a:r>
              <a:rPr lang="en-US" altLang="zh-CN" dirty="0"/>
              <a:t>move from HI</a:t>
            </a:r>
            <a:r>
              <a:rPr lang="zh-CN" altLang="en-US" dirty="0"/>
              <a:t>，</a:t>
            </a:r>
            <a:r>
              <a:rPr lang="en-US" altLang="zh-CN" dirty="0" err="1"/>
              <a:t>rd</a:t>
            </a:r>
            <a:r>
              <a:rPr lang="en-US" altLang="zh-CN" dirty="0"/>
              <a:t> ← HI</a:t>
            </a:r>
          </a:p>
          <a:p>
            <a:r>
              <a:rPr lang="en-US" altLang="zh-CN" dirty="0"/>
              <a:t>MTHI rs</a:t>
            </a:r>
            <a:r>
              <a:rPr lang="zh-CN" altLang="en-US" dirty="0"/>
              <a:t>：</a:t>
            </a:r>
            <a:r>
              <a:rPr lang="en-US" altLang="zh-CN" dirty="0"/>
              <a:t>HI ← rs</a:t>
            </a:r>
          </a:p>
          <a:p>
            <a:r>
              <a:rPr lang="en-US" altLang="zh-CN" sz="1100" b="0" i="0" u="none" strike="noStrike" baseline="0" dirty="0">
                <a:latin typeface="Arial" panose="020B0604020202020204" pitchFamily="34" charset="0"/>
              </a:rPr>
              <a:t>MFLO </a:t>
            </a:r>
            <a:r>
              <a:rPr lang="en-US" altLang="zh-CN" sz="1100" b="0" i="0" u="none" strike="noStrike" baseline="0" dirty="0" err="1">
                <a:latin typeface="Arial" panose="020B0604020202020204" pitchFamily="34" charset="0"/>
              </a:rPr>
              <a:t>rd</a:t>
            </a:r>
            <a:r>
              <a:rPr lang="zh-CN" altLang="en-US" sz="1100" b="0" i="0" u="none" strike="noStrike" baseline="0" dirty="0">
                <a:latin typeface="Arial" panose="020B0604020202020204" pitchFamily="34" charset="0"/>
              </a:rPr>
              <a:t>：</a:t>
            </a:r>
            <a:r>
              <a:rPr lang="en-US" altLang="zh-CN" sz="1100" b="0" i="0" u="none" strike="noStrike" baseline="0" dirty="0" err="1">
                <a:latin typeface="Arial" panose="020B0604020202020204" pitchFamily="34" charset="0"/>
              </a:rPr>
              <a:t>rd</a:t>
            </a:r>
            <a:r>
              <a:rPr lang="en-US" altLang="zh-CN" sz="1100" b="0" i="0" u="none" strike="noStrike" baseline="0" dirty="0">
                <a:latin typeface="Arial" panose="020B0604020202020204" pitchFamily="34" charset="0"/>
              </a:rPr>
              <a:t> ← LO</a:t>
            </a:r>
          </a:p>
          <a:p>
            <a:pPr marL="0" marR="0" lvl="0" indent="0" algn="just" defTabSz="914400" rtl="0" eaLnBrk="0" fontAlgn="base" latinLnBrk="0" hangingPunct="0">
              <a:lnSpc>
                <a:spcPct val="90000"/>
              </a:lnSpc>
              <a:spcBef>
                <a:spcPct val="40000"/>
              </a:spcBef>
              <a:spcAft>
                <a:spcPct val="0"/>
              </a:spcAft>
              <a:buClrTx/>
              <a:buSzTx/>
              <a:buFontTx/>
              <a:buNone/>
              <a:tabLst/>
              <a:defRPr/>
            </a:pPr>
            <a:r>
              <a:rPr lang="en-US" altLang="zh-CN" dirty="0"/>
              <a:t>MTLO rs</a:t>
            </a:r>
            <a:r>
              <a:rPr lang="zh-CN" altLang="en-US" dirty="0"/>
              <a:t>：</a:t>
            </a:r>
            <a:r>
              <a:rPr lang="en-US" altLang="zh-CN" dirty="0"/>
              <a:t>LO ← rs</a:t>
            </a:r>
          </a:p>
          <a:p>
            <a:endParaRPr lang="zh-CN" altLang="en-US" dirty="0"/>
          </a:p>
        </p:txBody>
      </p:sp>
    </p:spTree>
    <p:extLst>
      <p:ext uri="{BB962C8B-B14F-4D97-AF65-F5344CB8AC3E}">
        <p14:creationId xmlns:p14="http://schemas.microsoft.com/office/powerpoint/2010/main" val="27799621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en-US" altLang="zh-CN" sz="1100" b="0" kern="1200" dirty="0" err="1">
                <a:solidFill>
                  <a:schemeClr val="tx1"/>
                </a:solidFill>
                <a:effectLst/>
                <a:latin typeface="Arial" panose="020B0604020202020204" pitchFamily="34" charset="0"/>
                <a:ea typeface="+mn-ea"/>
                <a:cs typeface="+mn-cs"/>
              </a:rPr>
              <a:t>Blt</a:t>
            </a:r>
            <a:r>
              <a:rPr lang="zh-CN" altLang="en-US" sz="1100" b="0" kern="1200" dirty="0">
                <a:solidFill>
                  <a:schemeClr val="tx1"/>
                </a:solidFill>
                <a:effectLst/>
                <a:latin typeface="Arial" panose="020B0604020202020204" pitchFamily="34" charset="0"/>
                <a:ea typeface="+mn-ea"/>
                <a:cs typeface="+mn-cs"/>
              </a:rPr>
              <a:t>：</a:t>
            </a:r>
            <a:r>
              <a:rPr lang="en-US" altLang="zh-CN" sz="1100" b="0" kern="1200" dirty="0">
                <a:solidFill>
                  <a:schemeClr val="tx1"/>
                </a:solidFill>
                <a:effectLst/>
                <a:latin typeface="Arial" panose="020B0604020202020204" pitchFamily="34" charset="0"/>
                <a:ea typeface="+mn-ea"/>
                <a:cs typeface="+mn-cs"/>
              </a:rPr>
              <a:t>if $t1</a:t>
            </a:r>
            <a:r>
              <a:rPr lang="en-US" altLang="zh-CN" sz="1100" b="0" kern="1200" baseline="0" dirty="0">
                <a:solidFill>
                  <a:schemeClr val="tx1"/>
                </a:solidFill>
                <a:effectLst/>
                <a:latin typeface="Arial" panose="020B0604020202020204" pitchFamily="34" charset="0"/>
                <a:ea typeface="+mn-ea"/>
                <a:cs typeface="+mn-cs"/>
              </a:rPr>
              <a:t> &lt; $t2 then j label</a:t>
            </a:r>
            <a:endParaRPr lang="en-US" altLang="zh-CN" sz="1100" b="0" kern="1200" dirty="0">
              <a:solidFill>
                <a:schemeClr val="tx1"/>
              </a:solidFill>
              <a:effectLst/>
              <a:latin typeface="Arial" panose="020B0604020202020204" pitchFamily="34" charset="0"/>
              <a:ea typeface="+mn-ea"/>
              <a:cs typeface="+mn-cs"/>
            </a:endParaRPr>
          </a:p>
          <a:p>
            <a:endParaRPr lang="zh-CN" altLang="en-US" dirty="0"/>
          </a:p>
        </p:txBody>
      </p:sp>
    </p:spTree>
    <p:extLst>
      <p:ext uri="{BB962C8B-B14F-4D97-AF65-F5344CB8AC3E}">
        <p14:creationId xmlns:p14="http://schemas.microsoft.com/office/powerpoint/2010/main" val="21694830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en-US" altLang="zh-CN" sz="1100" b="0" kern="1200" dirty="0">
                <a:solidFill>
                  <a:schemeClr val="tx1"/>
                </a:solidFill>
                <a:effectLst/>
                <a:latin typeface="Arial" panose="020B0604020202020204" pitchFamily="34" charset="0"/>
                <a:ea typeface="+mn-ea"/>
                <a:cs typeface="+mn-cs"/>
              </a:rPr>
              <a:t>$s0-$s7</a:t>
            </a:r>
            <a:r>
              <a:rPr lang="zh-CN" altLang="en-US" sz="1100" b="0" kern="1200" dirty="0">
                <a:solidFill>
                  <a:schemeClr val="tx1"/>
                </a:solidFill>
                <a:effectLst/>
                <a:latin typeface="Arial" panose="020B0604020202020204" pitchFamily="34" charset="0"/>
                <a:ea typeface="+mn-ea"/>
                <a:cs typeface="+mn-cs"/>
              </a:rPr>
              <a:t>保存的</a:t>
            </a:r>
            <a:r>
              <a:rPr lang="en-US" altLang="zh-CN" sz="1100" b="0" kern="1200" dirty="0">
                <a:solidFill>
                  <a:schemeClr val="tx1"/>
                </a:solidFill>
                <a:effectLst/>
                <a:latin typeface="Arial" panose="020B0604020202020204" pitchFamily="34" charset="0"/>
                <a:ea typeface="+mn-ea"/>
                <a:cs typeface="+mn-cs"/>
              </a:rPr>
              <a:t>(</a:t>
            </a:r>
            <a:r>
              <a:rPr lang="zh-CN" altLang="en-US" sz="1100" b="0" kern="1200" dirty="0">
                <a:solidFill>
                  <a:schemeClr val="tx1"/>
                </a:solidFill>
                <a:effectLst/>
                <a:latin typeface="Arial" panose="020B0604020202020204" pitchFamily="34" charset="0"/>
                <a:ea typeface="+mn-ea"/>
                <a:cs typeface="+mn-cs"/>
              </a:rPr>
              <a:t>或如果用，需要</a:t>
            </a:r>
            <a:r>
              <a:rPr lang="en-US" altLang="zh-CN" sz="1100" b="0" kern="1200" dirty="0">
                <a:solidFill>
                  <a:schemeClr val="tx1"/>
                </a:solidFill>
                <a:effectLst/>
                <a:latin typeface="Arial" panose="020B0604020202020204" pitchFamily="34" charset="0"/>
                <a:ea typeface="+mn-ea"/>
                <a:cs typeface="+mn-cs"/>
              </a:rPr>
              <a:t>SAVE/RESTORE</a:t>
            </a:r>
            <a:r>
              <a:rPr lang="zh-CN" altLang="en-US" sz="1100" b="0" kern="1200" dirty="0">
                <a:solidFill>
                  <a:schemeClr val="tx1"/>
                </a:solidFill>
                <a:effectLst/>
                <a:latin typeface="Arial" panose="020B0604020202020204" pitchFamily="34" charset="0"/>
                <a:ea typeface="+mn-ea"/>
                <a:cs typeface="+mn-cs"/>
              </a:rPr>
              <a:t>的</a:t>
            </a:r>
            <a:r>
              <a:rPr lang="en-US" altLang="zh-CN" sz="1100" b="0" kern="1200" dirty="0">
                <a:solidFill>
                  <a:schemeClr val="tx1"/>
                </a:solidFill>
                <a:effectLst/>
                <a:latin typeface="Arial" panose="020B0604020202020204" pitchFamily="34" charset="0"/>
                <a:ea typeface="+mn-ea"/>
                <a:cs typeface="+mn-cs"/>
              </a:rPr>
              <a:t>)(saved)</a:t>
            </a:r>
          </a:p>
          <a:p>
            <a:pPr latinLnBrk="1"/>
            <a:r>
              <a:rPr lang="en-US" altLang="zh-CN" sz="1100" b="0" kern="1200" dirty="0">
                <a:solidFill>
                  <a:schemeClr val="tx1"/>
                </a:solidFill>
                <a:effectLst/>
                <a:latin typeface="Arial" panose="020B0604020202020204" pitchFamily="34" charset="0"/>
                <a:ea typeface="+mn-ea"/>
                <a:cs typeface="+mn-cs"/>
              </a:rPr>
              <a:t>$t0-$t7</a:t>
            </a:r>
            <a:r>
              <a:rPr lang="zh-CN" altLang="en-US" sz="1100" b="0" kern="1200" dirty="0">
                <a:solidFill>
                  <a:schemeClr val="tx1"/>
                </a:solidFill>
                <a:effectLst/>
                <a:latin typeface="Arial" panose="020B0604020202020204" pitchFamily="34" charset="0"/>
                <a:ea typeface="+mn-ea"/>
                <a:cs typeface="+mn-cs"/>
              </a:rPr>
              <a:t>暂时的</a:t>
            </a:r>
            <a:r>
              <a:rPr lang="en-US" altLang="zh-CN" sz="1100" b="0" kern="1200" dirty="0">
                <a:solidFill>
                  <a:schemeClr val="tx1"/>
                </a:solidFill>
                <a:effectLst/>
                <a:latin typeface="Arial" panose="020B0604020202020204" pitchFamily="34" charset="0"/>
                <a:ea typeface="+mn-ea"/>
                <a:cs typeface="+mn-cs"/>
              </a:rPr>
              <a:t>(</a:t>
            </a:r>
            <a:r>
              <a:rPr lang="zh-CN" altLang="en-US" sz="1100" b="0" kern="1200" dirty="0">
                <a:solidFill>
                  <a:schemeClr val="tx1"/>
                </a:solidFill>
                <a:effectLst/>
                <a:latin typeface="Arial" panose="020B0604020202020204" pitchFamily="34" charset="0"/>
                <a:ea typeface="+mn-ea"/>
                <a:cs typeface="+mn-cs"/>
              </a:rPr>
              <a:t>或随便用的</a:t>
            </a:r>
            <a:r>
              <a:rPr lang="en-US" altLang="zh-CN" sz="1100" b="0" kern="1200" dirty="0">
                <a:solidFill>
                  <a:schemeClr val="tx1"/>
                </a:solidFill>
                <a:effectLst/>
                <a:latin typeface="Arial" panose="020B0604020202020204" pitchFamily="34" charset="0"/>
                <a:ea typeface="+mn-ea"/>
                <a:cs typeface="+mn-cs"/>
              </a:rPr>
              <a:t>)</a:t>
            </a:r>
            <a:endParaRPr lang="zh-CN" altLang="en-US" sz="1100" b="0" kern="1200" dirty="0">
              <a:solidFill>
                <a:schemeClr val="tx1"/>
              </a:solidFill>
              <a:effectLst/>
              <a:latin typeface="Arial" panose="020B0604020202020204" pitchFamily="34" charset="0"/>
              <a:ea typeface="+mn-ea"/>
              <a:cs typeface="+mn-cs"/>
            </a:endParaRPr>
          </a:p>
          <a:p>
            <a:pPr latinLnBrk="1"/>
            <a:endParaRPr lang="en-US" altLang="zh-CN" sz="1100" b="0" kern="1200" dirty="0">
              <a:solidFill>
                <a:schemeClr val="tx1"/>
              </a:solidFill>
              <a:effectLst/>
              <a:latin typeface="Arial" panose="020B0604020202020204" pitchFamily="34" charset="0"/>
              <a:ea typeface="+mn-ea"/>
              <a:cs typeface="+mn-cs"/>
            </a:endParaRPr>
          </a:p>
          <a:p>
            <a:endParaRPr lang="zh-CN" altLang="en-US" dirty="0"/>
          </a:p>
        </p:txBody>
      </p:sp>
    </p:spTree>
    <p:extLst>
      <p:ext uri="{BB962C8B-B14F-4D97-AF65-F5344CB8AC3E}">
        <p14:creationId xmlns:p14="http://schemas.microsoft.com/office/powerpoint/2010/main" val="33428478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endParaRPr lang="en-US" altLang="zh-CN" sz="1100" b="0" kern="1200" dirty="0">
              <a:solidFill>
                <a:schemeClr val="tx1"/>
              </a:solidFill>
              <a:effectLst/>
              <a:latin typeface="Arial" panose="020B0604020202020204" pitchFamily="34" charset="0"/>
              <a:ea typeface="+mn-ea"/>
              <a:cs typeface="+mn-cs"/>
            </a:endParaRPr>
          </a:p>
          <a:p>
            <a:endParaRPr lang="zh-CN" altLang="en-US" dirty="0"/>
          </a:p>
        </p:txBody>
      </p:sp>
    </p:spTree>
    <p:extLst>
      <p:ext uri="{BB962C8B-B14F-4D97-AF65-F5344CB8AC3E}">
        <p14:creationId xmlns:p14="http://schemas.microsoft.com/office/powerpoint/2010/main" val="33565063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endParaRPr lang="en-US" altLang="zh-CN" sz="1100" b="0" kern="1200" dirty="0">
              <a:solidFill>
                <a:schemeClr val="tx1"/>
              </a:solidFill>
              <a:effectLst/>
              <a:latin typeface="Arial" panose="020B0604020202020204" pitchFamily="34" charset="0"/>
              <a:ea typeface="+mn-ea"/>
              <a:cs typeface="+mn-cs"/>
            </a:endParaRPr>
          </a:p>
          <a:p>
            <a:endParaRPr lang="zh-CN" altLang="en-US" dirty="0"/>
          </a:p>
        </p:txBody>
      </p:sp>
    </p:spTree>
    <p:extLst>
      <p:ext uri="{BB962C8B-B14F-4D97-AF65-F5344CB8AC3E}">
        <p14:creationId xmlns:p14="http://schemas.microsoft.com/office/powerpoint/2010/main" val="11736147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endParaRPr lang="en-US" altLang="zh-CN" sz="1100" b="0" kern="1200" dirty="0">
              <a:solidFill>
                <a:schemeClr val="tx1"/>
              </a:solidFill>
              <a:effectLst/>
              <a:latin typeface="Arial" panose="020B0604020202020204" pitchFamily="34" charset="0"/>
              <a:ea typeface="+mn-ea"/>
              <a:cs typeface="+mn-cs"/>
            </a:endParaRPr>
          </a:p>
          <a:p>
            <a:endParaRPr lang="zh-CN" altLang="en-US" dirty="0"/>
          </a:p>
        </p:txBody>
      </p:sp>
    </p:spTree>
    <p:extLst>
      <p:ext uri="{BB962C8B-B14F-4D97-AF65-F5344CB8AC3E}">
        <p14:creationId xmlns:p14="http://schemas.microsoft.com/office/powerpoint/2010/main" val="11435318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en-US" altLang="zh-CN" dirty="0" err="1"/>
              <a:t>bge</a:t>
            </a:r>
            <a:r>
              <a:rPr lang="en-US" altLang="zh-CN" dirty="0"/>
              <a:t> </a:t>
            </a:r>
            <a:r>
              <a:rPr lang="zh-CN" altLang="en-US" dirty="0"/>
              <a:t>是</a:t>
            </a:r>
            <a:r>
              <a:rPr lang="en-US" altLang="zh-CN" dirty="0"/>
              <a:t>MIPS</a:t>
            </a:r>
            <a:r>
              <a:rPr lang="zh-CN" altLang="en-US" dirty="0"/>
              <a:t>伪指令，</a:t>
            </a:r>
            <a:r>
              <a:rPr lang="en-US" altLang="zh-CN" dirty="0"/>
              <a:t>greater </a:t>
            </a:r>
            <a:r>
              <a:rPr lang="en-US" altLang="zh-CN"/>
              <a:t>or equal</a:t>
            </a:r>
          </a:p>
          <a:p>
            <a:pPr latinLnBrk="1"/>
            <a:endParaRPr lang="en-US" altLang="zh-CN" sz="1100" b="0" kern="1200" dirty="0">
              <a:solidFill>
                <a:schemeClr val="tx1"/>
              </a:solidFill>
              <a:effectLst/>
              <a:latin typeface="Arial" panose="020B0604020202020204" pitchFamily="34" charset="0"/>
              <a:ea typeface="+mn-ea"/>
              <a:cs typeface="+mn-cs"/>
            </a:endParaRPr>
          </a:p>
          <a:p>
            <a:endParaRPr lang="zh-CN" altLang="en-US" dirty="0"/>
          </a:p>
        </p:txBody>
      </p:sp>
    </p:spTree>
    <p:extLst>
      <p:ext uri="{BB962C8B-B14F-4D97-AF65-F5344CB8AC3E}">
        <p14:creationId xmlns:p14="http://schemas.microsoft.com/office/powerpoint/2010/main" val="28840500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endParaRPr lang="en-US" altLang="zh-CN" sz="1100" b="0" kern="1200" dirty="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27198315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endParaRPr lang="en-US" altLang="zh-CN" sz="1100" b="0" kern="1200" dirty="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27523184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en-US" altLang="zh-CN" sz="1100" b="0" kern="1200" dirty="0">
                <a:solidFill>
                  <a:schemeClr val="tx1"/>
                </a:solidFill>
                <a:effectLst/>
                <a:latin typeface="Arial" panose="020B0604020202020204" pitchFamily="34" charset="0"/>
                <a:ea typeface="+mn-ea"/>
                <a:cs typeface="+mn-cs"/>
              </a:rPr>
              <a:t>.data</a:t>
            </a:r>
          </a:p>
          <a:p>
            <a:pPr latinLnBrk="1"/>
            <a:r>
              <a:rPr lang="en-US" altLang="zh-CN" sz="1100" b="0" kern="1200" dirty="0">
                <a:solidFill>
                  <a:schemeClr val="tx1"/>
                </a:solidFill>
                <a:effectLst/>
                <a:latin typeface="Arial" panose="020B0604020202020204" pitchFamily="34" charset="0"/>
                <a:ea typeface="+mn-ea"/>
                <a:cs typeface="+mn-cs"/>
              </a:rPr>
              <a:t>	arrow:.</a:t>
            </a:r>
            <a:r>
              <a:rPr lang="en-US" altLang="zh-CN" sz="1100" b="0" kern="1200" dirty="0" err="1">
                <a:solidFill>
                  <a:schemeClr val="tx1"/>
                </a:solidFill>
                <a:effectLst/>
                <a:latin typeface="Arial" panose="020B0604020202020204" pitchFamily="34" charset="0"/>
                <a:ea typeface="+mn-ea"/>
                <a:cs typeface="+mn-cs"/>
              </a:rPr>
              <a:t>asciiz</a:t>
            </a:r>
            <a:r>
              <a:rPr lang="en-US" altLang="zh-CN" sz="1100" b="0" kern="1200" dirty="0">
                <a:solidFill>
                  <a:schemeClr val="tx1"/>
                </a:solidFill>
                <a:effectLst/>
                <a:latin typeface="Arial" panose="020B0604020202020204" pitchFamily="34" charset="0"/>
                <a:ea typeface="+mn-ea"/>
                <a:cs typeface="+mn-cs"/>
              </a:rPr>
              <a:t>"-&gt;"</a:t>
            </a:r>
          </a:p>
          <a:p>
            <a:pPr latinLnBrk="1"/>
            <a:r>
              <a:rPr lang="en-US" altLang="zh-CN" sz="1100" b="0" kern="1200" dirty="0">
                <a:solidFill>
                  <a:schemeClr val="tx1"/>
                </a:solidFill>
                <a:effectLst/>
                <a:latin typeface="Arial" panose="020B0604020202020204" pitchFamily="34" charset="0"/>
                <a:ea typeface="+mn-ea"/>
                <a:cs typeface="+mn-cs"/>
              </a:rPr>
              <a:t>	newline:.</a:t>
            </a:r>
            <a:r>
              <a:rPr lang="en-US" altLang="zh-CN" sz="1100" b="0" kern="1200" dirty="0" err="1">
                <a:solidFill>
                  <a:schemeClr val="tx1"/>
                </a:solidFill>
                <a:effectLst/>
                <a:latin typeface="Arial" panose="020B0604020202020204" pitchFamily="34" charset="0"/>
                <a:ea typeface="+mn-ea"/>
                <a:cs typeface="+mn-cs"/>
              </a:rPr>
              <a:t>asciiz</a:t>
            </a:r>
            <a:r>
              <a:rPr lang="en-US" altLang="zh-CN" sz="1100" b="0" kern="1200" dirty="0">
                <a:solidFill>
                  <a:schemeClr val="tx1"/>
                </a:solidFill>
                <a:effectLst/>
                <a:latin typeface="Arial" panose="020B0604020202020204" pitchFamily="34" charset="0"/>
                <a:ea typeface="+mn-ea"/>
                <a:cs typeface="+mn-cs"/>
              </a:rPr>
              <a:t> "\n"</a:t>
            </a:r>
          </a:p>
          <a:p>
            <a:pPr latinLnBrk="1"/>
            <a:r>
              <a:rPr lang="en-US" altLang="zh-CN" sz="1100" b="0" kern="1200" dirty="0">
                <a:solidFill>
                  <a:schemeClr val="tx1"/>
                </a:solidFill>
                <a:effectLst/>
                <a:latin typeface="Arial" panose="020B0604020202020204" pitchFamily="34" charset="0"/>
                <a:ea typeface="+mn-ea"/>
                <a:cs typeface="+mn-cs"/>
              </a:rPr>
              <a:t>.text</a:t>
            </a:r>
          </a:p>
          <a:p>
            <a:pPr latinLnBrk="1"/>
            <a:r>
              <a:rPr lang="en-US" altLang="zh-CN" sz="1100" b="0" kern="1200" dirty="0">
                <a:solidFill>
                  <a:schemeClr val="tx1"/>
                </a:solidFill>
                <a:effectLst/>
                <a:latin typeface="Arial" panose="020B0604020202020204" pitchFamily="34" charset="0"/>
                <a:ea typeface="+mn-ea"/>
                <a:cs typeface="+mn-cs"/>
              </a:rPr>
              <a:t>.</a:t>
            </a:r>
            <a:r>
              <a:rPr lang="en-US" altLang="zh-CN" sz="1100" b="0" kern="1200" dirty="0" err="1">
                <a:solidFill>
                  <a:schemeClr val="tx1"/>
                </a:solidFill>
                <a:effectLst/>
                <a:latin typeface="Arial" panose="020B0604020202020204" pitchFamily="34" charset="0"/>
                <a:ea typeface="+mn-ea"/>
                <a:cs typeface="+mn-cs"/>
              </a:rPr>
              <a:t>globl</a:t>
            </a:r>
            <a:r>
              <a:rPr lang="en-US" altLang="zh-CN" sz="1100" b="0" kern="1200" dirty="0">
                <a:solidFill>
                  <a:schemeClr val="tx1"/>
                </a:solidFill>
                <a:effectLst/>
                <a:latin typeface="Arial" panose="020B0604020202020204" pitchFamily="34" charset="0"/>
                <a:ea typeface="+mn-ea"/>
                <a:cs typeface="+mn-cs"/>
              </a:rPr>
              <a:t> main</a:t>
            </a:r>
          </a:p>
          <a:p>
            <a:pPr latinLnBrk="1"/>
            <a:r>
              <a:rPr lang="en-US" altLang="zh-CN" sz="1100" b="0" kern="1200" dirty="0">
                <a:solidFill>
                  <a:schemeClr val="tx1"/>
                </a:solidFill>
                <a:effectLst/>
                <a:latin typeface="Arial" panose="020B0604020202020204" pitchFamily="34" charset="0"/>
                <a:ea typeface="+mn-ea"/>
                <a:cs typeface="+mn-cs"/>
              </a:rPr>
              <a:t>main:		# </a:t>
            </a:r>
            <a:r>
              <a:rPr lang="zh-CN" altLang="en-US" sz="1100" b="0" kern="1200" dirty="0">
                <a:solidFill>
                  <a:schemeClr val="tx1"/>
                </a:solidFill>
                <a:effectLst/>
                <a:latin typeface="Arial" panose="020B0604020202020204" pitchFamily="34" charset="0"/>
                <a:ea typeface="+mn-ea"/>
                <a:cs typeface="+mn-cs"/>
              </a:rPr>
              <a:t>主函数</a:t>
            </a:r>
          </a:p>
          <a:p>
            <a:pPr latinLnBrk="1"/>
            <a:r>
              <a:rPr lang="zh-CN" altLang="en-US" sz="1100" b="0" kern="1200" dirty="0">
                <a:solidFill>
                  <a:schemeClr val="tx1"/>
                </a:solidFill>
                <a:effectLst/>
                <a:latin typeface="Arial" panose="020B0604020202020204" pitchFamily="34" charset="0"/>
                <a:ea typeface="+mn-ea"/>
                <a:cs typeface="+mn-cs"/>
              </a:rPr>
              <a:t>	</a:t>
            </a:r>
            <a:r>
              <a:rPr lang="en-US" altLang="zh-CN" sz="1100" b="0" kern="1200" dirty="0">
                <a:solidFill>
                  <a:schemeClr val="tx1"/>
                </a:solidFill>
                <a:effectLst/>
                <a:latin typeface="Arial" panose="020B0604020202020204" pitchFamily="34" charset="0"/>
                <a:ea typeface="+mn-ea"/>
                <a:cs typeface="+mn-cs"/>
              </a:rPr>
              <a:t>li $v0,5</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syscall</a:t>
            </a:r>
            <a:endParaRPr lang="en-US" altLang="zh-CN" sz="1100" b="0" kern="1200" dirty="0">
              <a:solidFill>
                <a:schemeClr val="tx1"/>
              </a:solidFill>
              <a:effectLst/>
              <a:latin typeface="Arial" panose="020B0604020202020204" pitchFamily="34" charset="0"/>
              <a:ea typeface="+mn-ea"/>
              <a:cs typeface="+mn-cs"/>
            </a:endParaRPr>
          </a:p>
          <a:p>
            <a:pPr latinLnBrk="1"/>
            <a:r>
              <a:rPr lang="en-US" altLang="zh-CN" sz="1100" b="0" kern="1200" dirty="0">
                <a:solidFill>
                  <a:schemeClr val="tx1"/>
                </a:solidFill>
                <a:effectLst/>
                <a:latin typeface="Arial" panose="020B0604020202020204" pitchFamily="34" charset="0"/>
                <a:ea typeface="+mn-ea"/>
                <a:cs typeface="+mn-cs"/>
              </a:rPr>
              <a:t>	move $s0,$v0 #use $s0 as n</a:t>
            </a:r>
          </a:p>
          <a:p>
            <a:pPr latinLnBrk="1"/>
            <a:r>
              <a:rPr lang="en-US" altLang="zh-CN" sz="1100" b="0" kern="1200" dirty="0">
                <a:solidFill>
                  <a:schemeClr val="tx1"/>
                </a:solidFill>
                <a:effectLst/>
                <a:latin typeface="Arial" panose="020B0604020202020204" pitchFamily="34" charset="0"/>
                <a:ea typeface="+mn-ea"/>
                <a:cs typeface="+mn-cs"/>
              </a:rPr>
              <a:t>	li $s1,0</a:t>
            </a:r>
          </a:p>
          <a:p>
            <a:pPr latinLnBrk="1"/>
            <a:r>
              <a:rPr lang="en-US" altLang="zh-CN" sz="1100" b="0" kern="1200" dirty="0">
                <a:solidFill>
                  <a:schemeClr val="tx1"/>
                </a:solidFill>
                <a:effectLst/>
                <a:latin typeface="Arial" panose="020B0604020202020204" pitchFamily="34" charset="0"/>
                <a:ea typeface="+mn-ea"/>
                <a:cs typeface="+mn-cs"/>
              </a:rPr>
              <a:t>	# </a:t>
            </a:r>
            <a:r>
              <a:rPr lang="zh-CN" altLang="en-US" sz="1100" b="0" kern="1200" dirty="0">
                <a:solidFill>
                  <a:schemeClr val="tx1"/>
                </a:solidFill>
                <a:effectLst/>
                <a:latin typeface="Arial" panose="020B0604020202020204" pitchFamily="34" charset="0"/>
                <a:ea typeface="+mn-ea"/>
                <a:cs typeface="+mn-cs"/>
              </a:rPr>
              <a:t>函数传参</a:t>
            </a:r>
          </a:p>
          <a:p>
            <a:pPr latinLnBrk="1"/>
            <a:r>
              <a:rPr lang="zh-CN" altLang="en-US" sz="1100" b="0" kern="1200" dirty="0">
                <a:solidFill>
                  <a:schemeClr val="tx1"/>
                </a:solidFill>
                <a:effectLst/>
                <a:latin typeface="Arial" panose="020B0604020202020204" pitchFamily="34" charset="0"/>
                <a:ea typeface="+mn-ea"/>
                <a:cs typeface="+mn-cs"/>
              </a:rPr>
              <a:t>	</a:t>
            </a:r>
            <a:r>
              <a:rPr lang="en-US" altLang="zh-CN" sz="1100" b="0" kern="1200" dirty="0">
                <a:solidFill>
                  <a:schemeClr val="tx1"/>
                </a:solidFill>
                <a:effectLst/>
                <a:latin typeface="Arial" panose="020B0604020202020204" pitchFamily="34" charset="0"/>
                <a:ea typeface="+mn-ea"/>
                <a:cs typeface="+mn-cs"/>
              </a:rPr>
              <a:t>li $a0,65	# </a:t>
            </a:r>
            <a:r>
              <a:rPr lang="zh-CN" altLang="en-US" sz="1100" b="0" kern="1200" dirty="0">
                <a:solidFill>
                  <a:schemeClr val="tx1"/>
                </a:solidFill>
                <a:effectLst/>
                <a:latin typeface="Arial" panose="020B0604020202020204" pitchFamily="34" charset="0"/>
                <a:ea typeface="+mn-ea"/>
                <a:cs typeface="+mn-cs"/>
              </a:rPr>
              <a:t>字符</a:t>
            </a:r>
            <a:r>
              <a:rPr lang="en-US" altLang="zh-CN" sz="1100" b="0" kern="1200" dirty="0">
                <a:solidFill>
                  <a:schemeClr val="tx1"/>
                </a:solidFill>
                <a:effectLst/>
                <a:latin typeface="Arial" panose="020B0604020202020204" pitchFamily="34" charset="0"/>
                <a:ea typeface="+mn-ea"/>
                <a:cs typeface="+mn-cs"/>
              </a:rPr>
              <a:t>'A'</a:t>
            </a:r>
          </a:p>
          <a:p>
            <a:pPr latinLnBrk="1"/>
            <a:r>
              <a:rPr lang="en-US" altLang="zh-CN" sz="1100" b="0" kern="1200" dirty="0">
                <a:solidFill>
                  <a:schemeClr val="tx1"/>
                </a:solidFill>
                <a:effectLst/>
                <a:latin typeface="Arial" panose="020B0604020202020204" pitchFamily="34" charset="0"/>
                <a:ea typeface="+mn-ea"/>
                <a:cs typeface="+mn-cs"/>
              </a:rPr>
              <a:t>	li $a1,66	# </a:t>
            </a:r>
            <a:r>
              <a:rPr lang="zh-CN" altLang="en-US" sz="1100" b="0" kern="1200" dirty="0">
                <a:solidFill>
                  <a:schemeClr val="tx1"/>
                </a:solidFill>
                <a:effectLst/>
                <a:latin typeface="Arial" panose="020B0604020202020204" pitchFamily="34" charset="0"/>
                <a:ea typeface="+mn-ea"/>
                <a:cs typeface="+mn-cs"/>
              </a:rPr>
              <a:t>字符</a:t>
            </a:r>
            <a:r>
              <a:rPr lang="en-US" altLang="zh-CN" sz="1100" b="0" kern="1200" dirty="0">
                <a:solidFill>
                  <a:schemeClr val="tx1"/>
                </a:solidFill>
                <a:effectLst/>
                <a:latin typeface="Arial" panose="020B0604020202020204" pitchFamily="34" charset="0"/>
                <a:ea typeface="+mn-ea"/>
                <a:cs typeface="+mn-cs"/>
              </a:rPr>
              <a:t>'B'</a:t>
            </a:r>
          </a:p>
          <a:p>
            <a:pPr latinLnBrk="1"/>
            <a:r>
              <a:rPr lang="en-US" altLang="zh-CN" sz="1100" b="0" kern="1200" dirty="0">
                <a:solidFill>
                  <a:schemeClr val="tx1"/>
                </a:solidFill>
                <a:effectLst/>
                <a:latin typeface="Arial" panose="020B0604020202020204" pitchFamily="34" charset="0"/>
                <a:ea typeface="+mn-ea"/>
                <a:cs typeface="+mn-cs"/>
              </a:rPr>
              <a:t>	li $a2,67	# </a:t>
            </a:r>
            <a:r>
              <a:rPr lang="zh-CN" altLang="en-US" sz="1100" b="0" kern="1200" dirty="0">
                <a:solidFill>
                  <a:schemeClr val="tx1"/>
                </a:solidFill>
                <a:effectLst/>
                <a:latin typeface="Arial" panose="020B0604020202020204" pitchFamily="34" charset="0"/>
                <a:ea typeface="+mn-ea"/>
                <a:cs typeface="+mn-cs"/>
              </a:rPr>
              <a:t>字符</a:t>
            </a:r>
            <a:r>
              <a:rPr lang="en-US" altLang="zh-CN" sz="1100" b="0" kern="1200" dirty="0">
                <a:solidFill>
                  <a:schemeClr val="tx1"/>
                </a:solidFill>
                <a:effectLst/>
                <a:latin typeface="Arial" panose="020B0604020202020204" pitchFamily="34" charset="0"/>
                <a:ea typeface="+mn-ea"/>
                <a:cs typeface="+mn-cs"/>
              </a:rPr>
              <a:t>'C'</a:t>
            </a:r>
          </a:p>
          <a:p>
            <a:pPr latinLnBrk="1"/>
            <a:r>
              <a:rPr lang="en-US" altLang="zh-CN" sz="1100" b="0" kern="1200" dirty="0">
                <a:solidFill>
                  <a:schemeClr val="tx1"/>
                </a:solidFill>
                <a:effectLst/>
                <a:latin typeface="Arial" panose="020B0604020202020204" pitchFamily="34" charset="0"/>
                <a:ea typeface="+mn-ea"/>
                <a:cs typeface="+mn-cs"/>
              </a:rPr>
              <a:t>	move $t9,$s0 </a:t>
            </a:r>
          </a:p>
          <a:p>
            <a:pPr latinLnBrk="1"/>
            <a:r>
              <a:rPr lang="en-US" altLang="zh-CN" sz="1100" b="0" kern="1200" dirty="0">
                <a:solidFill>
                  <a:schemeClr val="tx1"/>
                </a:solidFill>
                <a:effectLst/>
                <a:latin typeface="Arial" panose="020B0604020202020204" pitchFamily="34" charset="0"/>
                <a:ea typeface="+mn-ea"/>
                <a:cs typeface="+mn-cs"/>
              </a:rPr>
              <a:t>	# call </a:t>
            </a:r>
            <a:r>
              <a:rPr lang="en-US" altLang="zh-CN" sz="1100" b="0" kern="1200" dirty="0" err="1">
                <a:solidFill>
                  <a:schemeClr val="tx1"/>
                </a:solidFill>
                <a:effectLst/>
                <a:latin typeface="Arial" panose="020B0604020202020204" pitchFamily="34" charset="0"/>
                <a:ea typeface="+mn-ea"/>
                <a:cs typeface="+mn-cs"/>
              </a:rPr>
              <a:t>hanoi</a:t>
            </a:r>
            <a:r>
              <a:rPr lang="en-US" altLang="zh-CN" sz="1100" b="0" kern="1200" dirty="0">
                <a:solidFill>
                  <a:schemeClr val="tx1"/>
                </a:solidFill>
                <a:effectLst/>
                <a:latin typeface="Arial" panose="020B0604020202020204" pitchFamily="34" charset="0"/>
                <a:ea typeface="+mn-ea"/>
                <a:cs typeface="+mn-cs"/>
              </a:rPr>
              <a:t>('A', 'B', 'C', n)</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jal</a:t>
            </a:r>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hanoi</a:t>
            </a:r>
            <a:endParaRPr lang="en-US" altLang="zh-CN" sz="1100" b="0" kern="1200" dirty="0">
              <a:solidFill>
                <a:schemeClr val="tx1"/>
              </a:solidFill>
              <a:effectLst/>
              <a:latin typeface="Arial" panose="020B0604020202020204" pitchFamily="34" charset="0"/>
              <a:ea typeface="+mn-ea"/>
              <a:cs typeface="+mn-cs"/>
            </a:endParaRPr>
          </a:p>
          <a:p>
            <a:pPr latinLnBrk="1"/>
            <a:endParaRPr lang="en-US" altLang="zh-CN" sz="1100" b="0" kern="1200" dirty="0">
              <a:solidFill>
                <a:schemeClr val="tx1"/>
              </a:solidFill>
              <a:effectLst/>
              <a:latin typeface="Arial" panose="020B0604020202020204" pitchFamily="34" charset="0"/>
              <a:ea typeface="+mn-ea"/>
              <a:cs typeface="+mn-cs"/>
            </a:endParaRPr>
          </a:p>
          <a:p>
            <a:pPr latinLnBrk="1"/>
            <a:r>
              <a:rPr lang="en-US" altLang="zh-CN" sz="1100" b="0" kern="1200" dirty="0">
                <a:solidFill>
                  <a:schemeClr val="tx1"/>
                </a:solidFill>
                <a:effectLst/>
                <a:latin typeface="Arial" panose="020B0604020202020204" pitchFamily="34" charset="0"/>
                <a:ea typeface="+mn-ea"/>
                <a:cs typeface="+mn-cs"/>
              </a:rPr>
              <a:t>	j end</a:t>
            </a:r>
          </a:p>
          <a:p>
            <a:pPr latinLnBrk="1"/>
            <a:r>
              <a:rPr lang="en-US" altLang="zh-CN" sz="1100" b="0" kern="1200" dirty="0" err="1">
                <a:solidFill>
                  <a:schemeClr val="tx1"/>
                </a:solidFill>
                <a:effectLst/>
                <a:latin typeface="Arial" panose="020B0604020202020204" pitchFamily="34" charset="0"/>
                <a:ea typeface="+mn-ea"/>
                <a:cs typeface="+mn-cs"/>
              </a:rPr>
              <a:t>hanoi</a:t>
            </a:r>
            <a:r>
              <a:rPr lang="en-US" altLang="zh-CN" sz="1100" b="0" kern="1200" dirty="0">
                <a:solidFill>
                  <a:schemeClr val="tx1"/>
                </a:solidFill>
                <a:effectLst/>
                <a:latin typeface="Arial" panose="020B0604020202020204" pitchFamily="34" charset="0"/>
                <a:ea typeface="+mn-ea"/>
                <a:cs typeface="+mn-cs"/>
              </a:rPr>
              <a:t>:</a:t>
            </a:r>
          </a:p>
          <a:p>
            <a:pPr latinLnBrk="1"/>
            <a:r>
              <a:rPr lang="en-US" altLang="zh-CN" sz="1100" b="0" kern="1200" dirty="0">
                <a:solidFill>
                  <a:schemeClr val="tx1"/>
                </a:solidFill>
                <a:effectLst/>
                <a:latin typeface="Arial" panose="020B0604020202020204" pitchFamily="34" charset="0"/>
                <a:ea typeface="+mn-ea"/>
                <a:cs typeface="+mn-cs"/>
              </a:rPr>
              <a:t>	li $t0,1</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beq</a:t>
            </a:r>
            <a:r>
              <a:rPr lang="en-US" altLang="zh-CN" sz="1100" b="0" kern="1200" dirty="0">
                <a:solidFill>
                  <a:schemeClr val="tx1"/>
                </a:solidFill>
                <a:effectLst/>
                <a:latin typeface="Arial" panose="020B0604020202020204" pitchFamily="34" charset="0"/>
                <a:ea typeface="+mn-ea"/>
                <a:cs typeface="+mn-cs"/>
              </a:rPr>
              <a:t> $t9,$t0,print $t9</a:t>
            </a:r>
            <a:r>
              <a:rPr lang="zh-CN" altLang="en-US" sz="1100" b="0" kern="1200" dirty="0">
                <a:solidFill>
                  <a:schemeClr val="tx1"/>
                </a:solidFill>
                <a:effectLst/>
                <a:latin typeface="Arial" panose="020B0604020202020204" pitchFamily="34" charset="0"/>
                <a:ea typeface="+mn-ea"/>
                <a:cs typeface="+mn-cs"/>
              </a:rPr>
              <a:t>是当前</a:t>
            </a:r>
            <a:r>
              <a:rPr lang="en-US" altLang="zh-CN" sz="1100" b="0" kern="1200" dirty="0">
                <a:solidFill>
                  <a:schemeClr val="tx1"/>
                </a:solidFill>
                <a:effectLst/>
                <a:latin typeface="Arial" panose="020B0604020202020204" pitchFamily="34" charset="0"/>
                <a:ea typeface="+mn-ea"/>
                <a:cs typeface="+mn-cs"/>
              </a:rPr>
              <a:t>n</a:t>
            </a:r>
            <a:r>
              <a:rPr lang="zh-CN" altLang="en-US" sz="1100" b="0" kern="1200" dirty="0">
                <a:solidFill>
                  <a:schemeClr val="tx1"/>
                </a:solidFill>
                <a:effectLst/>
                <a:latin typeface="Arial" panose="020B0604020202020204" pitchFamily="34" charset="0"/>
                <a:ea typeface="+mn-ea"/>
                <a:cs typeface="+mn-cs"/>
              </a:rPr>
              <a:t>的值</a:t>
            </a:r>
            <a:endParaRPr lang="en-US" altLang="zh-CN" sz="1100" b="0" kern="1200" dirty="0">
              <a:solidFill>
                <a:schemeClr val="tx1"/>
              </a:solidFill>
              <a:effectLst/>
              <a:latin typeface="Arial" panose="020B0604020202020204" pitchFamily="34" charset="0"/>
              <a:ea typeface="+mn-ea"/>
              <a:cs typeface="+mn-cs"/>
            </a:endParaRPr>
          </a:p>
          <a:p>
            <a:pPr latinLnBrk="1"/>
            <a:r>
              <a:rPr lang="en-US" altLang="zh-CN" sz="1100" b="0" kern="1200" dirty="0">
                <a:solidFill>
                  <a:schemeClr val="tx1"/>
                </a:solidFill>
                <a:effectLst/>
                <a:latin typeface="Arial" panose="020B0604020202020204" pitchFamily="34" charset="0"/>
                <a:ea typeface="+mn-ea"/>
                <a:cs typeface="+mn-cs"/>
              </a:rPr>
              <a:t>	</a:t>
            </a:r>
          </a:p>
          <a:p>
            <a:pPr latinLnBrk="1"/>
            <a:r>
              <a:rPr lang="en-US" altLang="zh-CN" sz="1100" b="0" kern="1200" dirty="0">
                <a:solidFill>
                  <a:schemeClr val="tx1"/>
                </a:solidFill>
                <a:effectLst/>
                <a:latin typeface="Arial" panose="020B0604020202020204" pitchFamily="34" charset="0"/>
                <a:ea typeface="+mn-ea"/>
                <a:cs typeface="+mn-cs"/>
              </a:rPr>
              <a:t>	# </a:t>
            </a:r>
            <a:r>
              <a:rPr lang="zh-CN" altLang="en-US" sz="1100" b="0" kern="1200" dirty="0">
                <a:solidFill>
                  <a:schemeClr val="tx1"/>
                </a:solidFill>
                <a:effectLst/>
                <a:latin typeface="Arial" panose="020B0604020202020204" pitchFamily="34" charset="0"/>
                <a:ea typeface="+mn-ea"/>
                <a:cs typeface="+mn-cs"/>
              </a:rPr>
              <a:t>分配栈空间，保存当前环境，包括参数，临时寄存器和返回地址</a:t>
            </a:r>
          </a:p>
          <a:p>
            <a:pPr latinLnBrk="1"/>
            <a:r>
              <a:rPr lang="zh-CN" altLang="en-US"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sw</a:t>
            </a:r>
            <a:r>
              <a:rPr lang="en-US" altLang="zh-CN" sz="1100" b="0" kern="1200" dirty="0">
                <a:solidFill>
                  <a:schemeClr val="tx1"/>
                </a:solidFill>
                <a:effectLst/>
                <a:latin typeface="Arial" panose="020B0604020202020204" pitchFamily="34" charset="0"/>
                <a:ea typeface="+mn-ea"/>
                <a:cs typeface="+mn-cs"/>
              </a:rPr>
              <a:t> $a0,0($</a:t>
            </a:r>
            <a:r>
              <a:rPr lang="en-US" altLang="zh-CN" sz="1100" b="0" kern="1200" dirty="0" err="1">
                <a:solidFill>
                  <a:schemeClr val="tx1"/>
                </a:solidFill>
                <a:effectLst/>
                <a:latin typeface="Arial" panose="020B0604020202020204" pitchFamily="34" charset="0"/>
                <a:ea typeface="+mn-ea"/>
                <a:cs typeface="+mn-cs"/>
              </a:rPr>
              <a:t>sp</a:t>
            </a:r>
            <a:r>
              <a:rPr lang="en-US" altLang="zh-CN" sz="1100" b="0" kern="1200" dirty="0">
                <a:solidFill>
                  <a:schemeClr val="tx1"/>
                </a:solidFill>
                <a:effectLst/>
                <a:latin typeface="Arial" panose="020B0604020202020204" pitchFamily="34" charset="0"/>
                <a:ea typeface="+mn-ea"/>
                <a:cs typeface="+mn-cs"/>
              </a:rPr>
              <a:t>)</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subi</a:t>
            </a:r>
            <a:r>
              <a:rPr lang="en-US" altLang="zh-CN" sz="1100" b="0" kern="1200" dirty="0">
                <a:solidFill>
                  <a:schemeClr val="tx1"/>
                </a:solidFill>
                <a:effectLst/>
                <a:latin typeface="Arial" panose="020B0604020202020204" pitchFamily="34" charset="0"/>
                <a:ea typeface="+mn-ea"/>
                <a:cs typeface="+mn-cs"/>
              </a:rPr>
              <a:t> $sp,$sp,4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sw</a:t>
            </a:r>
            <a:r>
              <a:rPr lang="en-US" altLang="zh-CN" sz="1100" b="0" kern="1200" dirty="0">
                <a:solidFill>
                  <a:schemeClr val="tx1"/>
                </a:solidFill>
                <a:effectLst/>
                <a:latin typeface="Arial" panose="020B0604020202020204" pitchFamily="34" charset="0"/>
                <a:ea typeface="+mn-ea"/>
                <a:cs typeface="+mn-cs"/>
              </a:rPr>
              <a:t> $a1,0($</a:t>
            </a:r>
            <a:r>
              <a:rPr lang="en-US" altLang="zh-CN" sz="1100" b="0" kern="1200" dirty="0" err="1">
                <a:solidFill>
                  <a:schemeClr val="tx1"/>
                </a:solidFill>
                <a:effectLst/>
                <a:latin typeface="Arial" panose="020B0604020202020204" pitchFamily="34" charset="0"/>
                <a:ea typeface="+mn-ea"/>
                <a:cs typeface="+mn-cs"/>
              </a:rPr>
              <a:t>sp</a:t>
            </a:r>
            <a:r>
              <a:rPr lang="en-US" altLang="zh-CN" sz="1100" b="0" kern="1200" dirty="0">
                <a:solidFill>
                  <a:schemeClr val="tx1"/>
                </a:solidFill>
                <a:effectLst/>
                <a:latin typeface="Arial" panose="020B0604020202020204" pitchFamily="34" charset="0"/>
                <a:ea typeface="+mn-ea"/>
                <a:cs typeface="+mn-cs"/>
              </a:rPr>
              <a:t>)</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subi</a:t>
            </a:r>
            <a:r>
              <a:rPr lang="en-US" altLang="zh-CN" sz="1100" b="0" kern="1200" dirty="0">
                <a:solidFill>
                  <a:schemeClr val="tx1"/>
                </a:solidFill>
                <a:effectLst/>
                <a:latin typeface="Arial" panose="020B0604020202020204" pitchFamily="34" charset="0"/>
                <a:ea typeface="+mn-ea"/>
                <a:cs typeface="+mn-cs"/>
              </a:rPr>
              <a:t> $sp,$sp,4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sw</a:t>
            </a:r>
            <a:r>
              <a:rPr lang="en-US" altLang="zh-CN" sz="1100" b="0" kern="1200" dirty="0">
                <a:solidFill>
                  <a:schemeClr val="tx1"/>
                </a:solidFill>
                <a:effectLst/>
                <a:latin typeface="Arial" panose="020B0604020202020204" pitchFamily="34" charset="0"/>
                <a:ea typeface="+mn-ea"/>
                <a:cs typeface="+mn-cs"/>
              </a:rPr>
              <a:t> $a2,0($</a:t>
            </a:r>
            <a:r>
              <a:rPr lang="en-US" altLang="zh-CN" sz="1100" b="0" kern="1200" dirty="0" err="1">
                <a:solidFill>
                  <a:schemeClr val="tx1"/>
                </a:solidFill>
                <a:effectLst/>
                <a:latin typeface="Arial" panose="020B0604020202020204" pitchFamily="34" charset="0"/>
                <a:ea typeface="+mn-ea"/>
                <a:cs typeface="+mn-cs"/>
              </a:rPr>
              <a:t>sp</a:t>
            </a:r>
            <a:r>
              <a:rPr lang="en-US" altLang="zh-CN" sz="1100" b="0" kern="1200" dirty="0">
                <a:solidFill>
                  <a:schemeClr val="tx1"/>
                </a:solidFill>
                <a:effectLst/>
                <a:latin typeface="Arial" panose="020B0604020202020204" pitchFamily="34" charset="0"/>
                <a:ea typeface="+mn-ea"/>
                <a:cs typeface="+mn-cs"/>
              </a:rPr>
              <a:t>)</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subi</a:t>
            </a:r>
            <a:r>
              <a:rPr lang="en-US" altLang="zh-CN" sz="1100" b="0" kern="1200" dirty="0">
                <a:solidFill>
                  <a:schemeClr val="tx1"/>
                </a:solidFill>
                <a:effectLst/>
                <a:latin typeface="Arial" panose="020B0604020202020204" pitchFamily="34" charset="0"/>
                <a:ea typeface="+mn-ea"/>
                <a:cs typeface="+mn-cs"/>
              </a:rPr>
              <a:t> $sp,$sp,4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sw</a:t>
            </a:r>
            <a:r>
              <a:rPr lang="en-US" altLang="zh-CN" sz="1100" b="0" kern="1200" dirty="0">
                <a:solidFill>
                  <a:schemeClr val="tx1"/>
                </a:solidFill>
                <a:effectLst/>
                <a:latin typeface="Arial" panose="020B0604020202020204" pitchFamily="34" charset="0"/>
                <a:ea typeface="+mn-ea"/>
                <a:cs typeface="+mn-cs"/>
              </a:rPr>
              <a:t> $t9,0($</a:t>
            </a:r>
            <a:r>
              <a:rPr lang="en-US" altLang="zh-CN" sz="1100" b="0" kern="1200" dirty="0" err="1">
                <a:solidFill>
                  <a:schemeClr val="tx1"/>
                </a:solidFill>
                <a:effectLst/>
                <a:latin typeface="Arial" panose="020B0604020202020204" pitchFamily="34" charset="0"/>
                <a:ea typeface="+mn-ea"/>
                <a:cs typeface="+mn-cs"/>
              </a:rPr>
              <a:t>sp</a:t>
            </a:r>
            <a:r>
              <a:rPr lang="en-US" altLang="zh-CN" sz="1100" b="0" kern="1200" dirty="0">
                <a:solidFill>
                  <a:schemeClr val="tx1"/>
                </a:solidFill>
                <a:effectLst/>
                <a:latin typeface="Arial" panose="020B0604020202020204" pitchFamily="34" charset="0"/>
                <a:ea typeface="+mn-ea"/>
                <a:cs typeface="+mn-cs"/>
              </a:rPr>
              <a:t>)</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subi</a:t>
            </a:r>
            <a:r>
              <a:rPr lang="en-US" altLang="zh-CN" sz="1100" b="0" kern="1200" dirty="0">
                <a:solidFill>
                  <a:schemeClr val="tx1"/>
                </a:solidFill>
                <a:effectLst/>
                <a:latin typeface="Arial" panose="020B0604020202020204" pitchFamily="34" charset="0"/>
                <a:ea typeface="+mn-ea"/>
                <a:cs typeface="+mn-cs"/>
              </a:rPr>
              <a:t> $sp,$sp,4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sw</a:t>
            </a:r>
            <a:r>
              <a:rPr lang="en-US" altLang="zh-CN" sz="1100" b="0" kern="1200" dirty="0">
                <a:solidFill>
                  <a:schemeClr val="tx1"/>
                </a:solidFill>
                <a:effectLst/>
                <a:latin typeface="Arial" panose="020B0604020202020204" pitchFamily="34" charset="0"/>
                <a:ea typeface="+mn-ea"/>
                <a:cs typeface="+mn-cs"/>
              </a:rPr>
              <a:t> $ra,0($</a:t>
            </a:r>
            <a:r>
              <a:rPr lang="en-US" altLang="zh-CN" sz="1100" b="0" kern="1200" dirty="0" err="1">
                <a:solidFill>
                  <a:schemeClr val="tx1"/>
                </a:solidFill>
                <a:effectLst/>
                <a:latin typeface="Arial" panose="020B0604020202020204" pitchFamily="34" charset="0"/>
                <a:ea typeface="+mn-ea"/>
                <a:cs typeface="+mn-cs"/>
              </a:rPr>
              <a:t>sp</a:t>
            </a:r>
            <a:r>
              <a:rPr lang="en-US" altLang="zh-CN" sz="1100" b="0" kern="1200" dirty="0">
                <a:solidFill>
                  <a:schemeClr val="tx1"/>
                </a:solidFill>
                <a:effectLst/>
                <a:latin typeface="Arial" panose="020B0604020202020204" pitchFamily="34" charset="0"/>
                <a:ea typeface="+mn-ea"/>
                <a:cs typeface="+mn-cs"/>
              </a:rPr>
              <a:t>)</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subi</a:t>
            </a:r>
            <a:r>
              <a:rPr lang="en-US" altLang="zh-CN" sz="1100" b="0" kern="1200" dirty="0">
                <a:solidFill>
                  <a:schemeClr val="tx1"/>
                </a:solidFill>
                <a:effectLst/>
                <a:latin typeface="Arial" panose="020B0604020202020204" pitchFamily="34" charset="0"/>
                <a:ea typeface="+mn-ea"/>
                <a:cs typeface="+mn-cs"/>
              </a:rPr>
              <a:t> $sp,$sp,4</a:t>
            </a:r>
          </a:p>
          <a:p>
            <a:pPr latinLnBrk="1"/>
            <a:endParaRPr lang="en-US" altLang="zh-CN" sz="1100" b="0" kern="1200" dirty="0">
              <a:solidFill>
                <a:schemeClr val="tx1"/>
              </a:solidFill>
              <a:effectLst/>
              <a:latin typeface="Arial" panose="020B0604020202020204" pitchFamily="34" charset="0"/>
              <a:ea typeface="+mn-ea"/>
              <a:cs typeface="+mn-cs"/>
            </a:endParaRPr>
          </a:p>
          <a:p>
            <a:pPr latinLnBrk="1"/>
            <a:r>
              <a:rPr lang="en-US" altLang="zh-CN" sz="1100" b="0" kern="1200" dirty="0">
                <a:solidFill>
                  <a:schemeClr val="tx1"/>
                </a:solidFill>
                <a:effectLst/>
                <a:latin typeface="Arial" panose="020B0604020202020204" pitchFamily="34" charset="0"/>
                <a:ea typeface="+mn-ea"/>
                <a:cs typeface="+mn-cs"/>
              </a:rPr>
              <a:t>	# call </a:t>
            </a:r>
            <a:r>
              <a:rPr lang="en-US" altLang="zh-CN" sz="1100" b="0" kern="1200" dirty="0" err="1">
                <a:solidFill>
                  <a:schemeClr val="tx1"/>
                </a:solidFill>
                <a:effectLst/>
                <a:latin typeface="Arial" panose="020B0604020202020204" pitchFamily="34" charset="0"/>
                <a:ea typeface="+mn-ea"/>
                <a:cs typeface="+mn-cs"/>
              </a:rPr>
              <a:t>hanoi</a:t>
            </a:r>
            <a:r>
              <a:rPr lang="en-US" altLang="zh-CN" sz="1100" b="0" kern="1200" dirty="0">
                <a:solidFill>
                  <a:schemeClr val="tx1"/>
                </a:solidFill>
                <a:effectLst/>
                <a:latin typeface="Arial" panose="020B0604020202020204" pitchFamily="34" charset="0"/>
                <a:ea typeface="+mn-ea"/>
                <a:cs typeface="+mn-cs"/>
              </a:rPr>
              <a:t>('A', 'C', 'B', n-1)</a:t>
            </a:r>
          </a:p>
          <a:p>
            <a:pPr latinLnBrk="1"/>
            <a:r>
              <a:rPr lang="en-US" altLang="zh-CN" sz="1100" b="0" kern="1200" dirty="0">
                <a:solidFill>
                  <a:schemeClr val="tx1"/>
                </a:solidFill>
                <a:effectLst/>
                <a:latin typeface="Arial" panose="020B0604020202020204" pitchFamily="34" charset="0"/>
                <a:ea typeface="+mn-ea"/>
                <a:cs typeface="+mn-cs"/>
              </a:rPr>
              <a:t>	move $t1,$a1</a:t>
            </a:r>
          </a:p>
          <a:p>
            <a:pPr latinLnBrk="1"/>
            <a:r>
              <a:rPr lang="en-US" altLang="zh-CN" sz="1100" b="0" kern="1200" dirty="0">
                <a:solidFill>
                  <a:schemeClr val="tx1"/>
                </a:solidFill>
                <a:effectLst/>
                <a:latin typeface="Arial" panose="020B0604020202020204" pitchFamily="34" charset="0"/>
                <a:ea typeface="+mn-ea"/>
                <a:cs typeface="+mn-cs"/>
              </a:rPr>
              <a:t>	move $a1,$a2</a:t>
            </a:r>
          </a:p>
          <a:p>
            <a:pPr latinLnBrk="1"/>
            <a:r>
              <a:rPr lang="en-US" altLang="zh-CN" sz="1100" b="0" kern="1200" dirty="0">
                <a:solidFill>
                  <a:schemeClr val="tx1"/>
                </a:solidFill>
                <a:effectLst/>
                <a:latin typeface="Arial" panose="020B0604020202020204" pitchFamily="34" charset="0"/>
                <a:ea typeface="+mn-ea"/>
                <a:cs typeface="+mn-cs"/>
              </a:rPr>
              <a:t>	move $a2,$t1</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subi</a:t>
            </a:r>
            <a:r>
              <a:rPr lang="en-US" altLang="zh-CN" sz="1100" b="0" kern="1200" dirty="0">
                <a:solidFill>
                  <a:schemeClr val="tx1"/>
                </a:solidFill>
                <a:effectLst/>
                <a:latin typeface="Arial" panose="020B0604020202020204" pitchFamily="34" charset="0"/>
                <a:ea typeface="+mn-ea"/>
                <a:cs typeface="+mn-cs"/>
              </a:rPr>
              <a:t> $t9,$t9,1</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jal</a:t>
            </a:r>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hanoi</a:t>
            </a:r>
            <a:endParaRPr lang="en-US" altLang="zh-CN" sz="1100" b="0" kern="1200" dirty="0">
              <a:solidFill>
                <a:schemeClr val="tx1"/>
              </a:solidFill>
              <a:effectLst/>
              <a:latin typeface="Arial" panose="020B0604020202020204" pitchFamily="34" charset="0"/>
              <a:ea typeface="+mn-ea"/>
              <a:cs typeface="+mn-cs"/>
            </a:endParaRPr>
          </a:p>
          <a:p>
            <a:pPr latinLnBrk="1"/>
            <a:endParaRPr lang="en-US" altLang="zh-CN" sz="1100" b="0" kern="1200" dirty="0">
              <a:solidFill>
                <a:schemeClr val="tx1"/>
              </a:solidFill>
              <a:effectLst/>
              <a:latin typeface="Arial" panose="020B0604020202020204" pitchFamily="34" charset="0"/>
              <a:ea typeface="+mn-ea"/>
              <a:cs typeface="+mn-cs"/>
            </a:endParaRPr>
          </a:p>
          <a:p>
            <a:pPr latinLnBrk="1"/>
            <a:r>
              <a:rPr lang="en-US" altLang="zh-CN" sz="1100" b="0" kern="1200" dirty="0">
                <a:solidFill>
                  <a:schemeClr val="tx1"/>
                </a:solidFill>
                <a:effectLst/>
                <a:latin typeface="Arial" panose="020B0604020202020204" pitchFamily="34" charset="0"/>
                <a:ea typeface="+mn-ea"/>
                <a:cs typeface="+mn-cs"/>
              </a:rPr>
              <a:t>	# </a:t>
            </a:r>
            <a:r>
              <a:rPr lang="zh-CN" altLang="en-US" sz="1100" b="0" kern="1200" dirty="0">
                <a:solidFill>
                  <a:schemeClr val="tx1"/>
                </a:solidFill>
                <a:effectLst/>
                <a:latin typeface="Arial" panose="020B0604020202020204" pitchFamily="34" charset="0"/>
                <a:ea typeface="+mn-ea"/>
                <a:cs typeface="+mn-cs"/>
              </a:rPr>
              <a:t>调用函数返回后，恢复原函数环境</a:t>
            </a:r>
          </a:p>
          <a:p>
            <a:pPr latinLnBrk="1"/>
            <a:r>
              <a:rPr lang="zh-CN" altLang="en-US"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addi</a:t>
            </a:r>
            <a:r>
              <a:rPr lang="en-US" altLang="zh-CN" sz="1100" b="0" kern="1200" dirty="0">
                <a:solidFill>
                  <a:schemeClr val="tx1"/>
                </a:solidFill>
                <a:effectLst/>
                <a:latin typeface="Arial" panose="020B0604020202020204" pitchFamily="34" charset="0"/>
                <a:ea typeface="+mn-ea"/>
                <a:cs typeface="+mn-cs"/>
              </a:rPr>
              <a:t> $sp,$sp,4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lw</a:t>
            </a:r>
            <a:r>
              <a:rPr lang="en-US" altLang="zh-CN" sz="1100" b="0" kern="1200" dirty="0">
                <a:solidFill>
                  <a:schemeClr val="tx1"/>
                </a:solidFill>
                <a:effectLst/>
                <a:latin typeface="Arial" panose="020B0604020202020204" pitchFamily="34" charset="0"/>
                <a:ea typeface="+mn-ea"/>
                <a:cs typeface="+mn-cs"/>
              </a:rPr>
              <a:t> $ra,0($</a:t>
            </a:r>
            <a:r>
              <a:rPr lang="en-US" altLang="zh-CN" sz="1100" b="0" kern="1200" dirty="0" err="1">
                <a:solidFill>
                  <a:schemeClr val="tx1"/>
                </a:solidFill>
                <a:effectLst/>
                <a:latin typeface="Arial" panose="020B0604020202020204" pitchFamily="34" charset="0"/>
                <a:ea typeface="+mn-ea"/>
                <a:cs typeface="+mn-cs"/>
              </a:rPr>
              <a:t>sp</a:t>
            </a:r>
            <a:r>
              <a:rPr lang="en-US" altLang="zh-CN" sz="1100" b="0" kern="1200" dirty="0">
                <a:solidFill>
                  <a:schemeClr val="tx1"/>
                </a:solidFill>
                <a:effectLst/>
                <a:latin typeface="Arial" panose="020B0604020202020204" pitchFamily="34" charset="0"/>
                <a:ea typeface="+mn-ea"/>
                <a:cs typeface="+mn-cs"/>
              </a:rPr>
              <a:t>)</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addi</a:t>
            </a:r>
            <a:r>
              <a:rPr lang="en-US" altLang="zh-CN" sz="1100" b="0" kern="1200" dirty="0">
                <a:solidFill>
                  <a:schemeClr val="tx1"/>
                </a:solidFill>
                <a:effectLst/>
                <a:latin typeface="Arial" panose="020B0604020202020204" pitchFamily="34" charset="0"/>
                <a:ea typeface="+mn-ea"/>
                <a:cs typeface="+mn-cs"/>
              </a:rPr>
              <a:t> $sp,$sp,4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lw</a:t>
            </a:r>
            <a:r>
              <a:rPr lang="en-US" altLang="zh-CN" sz="1100" b="0" kern="1200" dirty="0">
                <a:solidFill>
                  <a:schemeClr val="tx1"/>
                </a:solidFill>
                <a:effectLst/>
                <a:latin typeface="Arial" panose="020B0604020202020204" pitchFamily="34" charset="0"/>
                <a:ea typeface="+mn-ea"/>
                <a:cs typeface="+mn-cs"/>
              </a:rPr>
              <a:t> $t9,0($</a:t>
            </a:r>
            <a:r>
              <a:rPr lang="en-US" altLang="zh-CN" sz="1100" b="0" kern="1200" dirty="0" err="1">
                <a:solidFill>
                  <a:schemeClr val="tx1"/>
                </a:solidFill>
                <a:effectLst/>
                <a:latin typeface="Arial" panose="020B0604020202020204" pitchFamily="34" charset="0"/>
                <a:ea typeface="+mn-ea"/>
                <a:cs typeface="+mn-cs"/>
              </a:rPr>
              <a:t>sp</a:t>
            </a:r>
            <a:r>
              <a:rPr lang="en-US" altLang="zh-CN" sz="1100" b="0" kern="1200" dirty="0">
                <a:solidFill>
                  <a:schemeClr val="tx1"/>
                </a:solidFill>
                <a:effectLst/>
                <a:latin typeface="Arial" panose="020B0604020202020204" pitchFamily="34" charset="0"/>
                <a:ea typeface="+mn-ea"/>
                <a:cs typeface="+mn-cs"/>
              </a:rPr>
              <a:t>)</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addi</a:t>
            </a:r>
            <a:r>
              <a:rPr lang="en-US" altLang="zh-CN" sz="1100" b="0" kern="1200" dirty="0">
                <a:solidFill>
                  <a:schemeClr val="tx1"/>
                </a:solidFill>
                <a:effectLst/>
                <a:latin typeface="Arial" panose="020B0604020202020204" pitchFamily="34" charset="0"/>
                <a:ea typeface="+mn-ea"/>
                <a:cs typeface="+mn-cs"/>
              </a:rPr>
              <a:t> $sp,$sp,4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lw</a:t>
            </a:r>
            <a:r>
              <a:rPr lang="en-US" altLang="zh-CN" sz="1100" b="0" kern="1200" dirty="0">
                <a:solidFill>
                  <a:schemeClr val="tx1"/>
                </a:solidFill>
                <a:effectLst/>
                <a:latin typeface="Arial" panose="020B0604020202020204" pitchFamily="34" charset="0"/>
                <a:ea typeface="+mn-ea"/>
                <a:cs typeface="+mn-cs"/>
              </a:rPr>
              <a:t> $a2,0($</a:t>
            </a:r>
            <a:r>
              <a:rPr lang="en-US" altLang="zh-CN" sz="1100" b="0" kern="1200" dirty="0" err="1">
                <a:solidFill>
                  <a:schemeClr val="tx1"/>
                </a:solidFill>
                <a:effectLst/>
                <a:latin typeface="Arial" panose="020B0604020202020204" pitchFamily="34" charset="0"/>
                <a:ea typeface="+mn-ea"/>
                <a:cs typeface="+mn-cs"/>
              </a:rPr>
              <a:t>sp</a:t>
            </a:r>
            <a:r>
              <a:rPr lang="en-US" altLang="zh-CN" sz="1100" b="0" kern="1200" dirty="0">
                <a:solidFill>
                  <a:schemeClr val="tx1"/>
                </a:solidFill>
                <a:effectLst/>
                <a:latin typeface="Arial" panose="020B0604020202020204" pitchFamily="34" charset="0"/>
                <a:ea typeface="+mn-ea"/>
                <a:cs typeface="+mn-cs"/>
              </a:rPr>
              <a:t>)</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addi</a:t>
            </a:r>
            <a:r>
              <a:rPr lang="en-US" altLang="zh-CN" sz="1100" b="0" kern="1200" dirty="0">
                <a:solidFill>
                  <a:schemeClr val="tx1"/>
                </a:solidFill>
                <a:effectLst/>
                <a:latin typeface="Arial" panose="020B0604020202020204" pitchFamily="34" charset="0"/>
                <a:ea typeface="+mn-ea"/>
                <a:cs typeface="+mn-cs"/>
              </a:rPr>
              <a:t> $sp,$sp,4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lw</a:t>
            </a:r>
            <a:r>
              <a:rPr lang="en-US" altLang="zh-CN" sz="1100" b="0" kern="1200" dirty="0">
                <a:solidFill>
                  <a:schemeClr val="tx1"/>
                </a:solidFill>
                <a:effectLst/>
                <a:latin typeface="Arial" panose="020B0604020202020204" pitchFamily="34" charset="0"/>
                <a:ea typeface="+mn-ea"/>
                <a:cs typeface="+mn-cs"/>
              </a:rPr>
              <a:t> $a1,0($</a:t>
            </a:r>
            <a:r>
              <a:rPr lang="en-US" altLang="zh-CN" sz="1100" b="0" kern="1200" dirty="0" err="1">
                <a:solidFill>
                  <a:schemeClr val="tx1"/>
                </a:solidFill>
                <a:effectLst/>
                <a:latin typeface="Arial" panose="020B0604020202020204" pitchFamily="34" charset="0"/>
                <a:ea typeface="+mn-ea"/>
                <a:cs typeface="+mn-cs"/>
              </a:rPr>
              <a:t>sp</a:t>
            </a:r>
            <a:r>
              <a:rPr lang="en-US" altLang="zh-CN" sz="1100" b="0" kern="1200" dirty="0">
                <a:solidFill>
                  <a:schemeClr val="tx1"/>
                </a:solidFill>
                <a:effectLst/>
                <a:latin typeface="Arial" panose="020B0604020202020204" pitchFamily="34" charset="0"/>
                <a:ea typeface="+mn-ea"/>
                <a:cs typeface="+mn-cs"/>
              </a:rPr>
              <a:t>)</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addi</a:t>
            </a:r>
            <a:r>
              <a:rPr lang="en-US" altLang="zh-CN" sz="1100" b="0" kern="1200" dirty="0">
                <a:solidFill>
                  <a:schemeClr val="tx1"/>
                </a:solidFill>
                <a:effectLst/>
                <a:latin typeface="Arial" panose="020B0604020202020204" pitchFamily="34" charset="0"/>
                <a:ea typeface="+mn-ea"/>
                <a:cs typeface="+mn-cs"/>
              </a:rPr>
              <a:t> $sp,$sp,4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lw</a:t>
            </a:r>
            <a:r>
              <a:rPr lang="en-US" altLang="zh-CN" sz="1100" b="0" kern="1200" dirty="0">
                <a:solidFill>
                  <a:schemeClr val="tx1"/>
                </a:solidFill>
                <a:effectLst/>
                <a:latin typeface="Arial" panose="020B0604020202020204" pitchFamily="34" charset="0"/>
                <a:ea typeface="+mn-ea"/>
                <a:cs typeface="+mn-cs"/>
              </a:rPr>
              <a:t> $a0,0($</a:t>
            </a:r>
            <a:r>
              <a:rPr lang="en-US" altLang="zh-CN" sz="1100" b="0" kern="1200" dirty="0" err="1">
                <a:solidFill>
                  <a:schemeClr val="tx1"/>
                </a:solidFill>
                <a:effectLst/>
                <a:latin typeface="Arial" panose="020B0604020202020204" pitchFamily="34" charset="0"/>
                <a:ea typeface="+mn-ea"/>
                <a:cs typeface="+mn-cs"/>
              </a:rPr>
              <a:t>sp</a:t>
            </a:r>
            <a:r>
              <a:rPr lang="en-US" altLang="zh-CN" sz="1100" b="0" kern="1200" dirty="0">
                <a:solidFill>
                  <a:schemeClr val="tx1"/>
                </a:solidFill>
                <a:effectLst/>
                <a:latin typeface="Arial" panose="020B0604020202020204" pitchFamily="34" charset="0"/>
                <a:ea typeface="+mn-ea"/>
                <a:cs typeface="+mn-cs"/>
              </a:rPr>
              <a:t>)</a:t>
            </a:r>
          </a:p>
          <a:p>
            <a:pPr latinLnBrk="1"/>
            <a:endParaRPr lang="en-US" altLang="zh-CN" sz="1100" b="0" kern="1200" dirty="0">
              <a:solidFill>
                <a:schemeClr val="tx1"/>
              </a:solidFill>
              <a:effectLst/>
              <a:latin typeface="Arial" panose="020B0604020202020204" pitchFamily="34" charset="0"/>
              <a:ea typeface="+mn-ea"/>
              <a:cs typeface="+mn-cs"/>
            </a:endParaRPr>
          </a:p>
          <a:p>
            <a:pPr latinLnBrk="1"/>
            <a:r>
              <a:rPr lang="en-US" altLang="zh-CN" sz="1100" b="0" kern="1200" dirty="0">
                <a:solidFill>
                  <a:schemeClr val="tx1"/>
                </a:solidFill>
                <a:effectLst/>
                <a:latin typeface="Arial" panose="020B0604020202020204" pitchFamily="34" charset="0"/>
                <a:ea typeface="+mn-ea"/>
                <a:cs typeface="+mn-cs"/>
              </a:rPr>
              <a:t>	# </a:t>
            </a:r>
            <a:r>
              <a:rPr lang="zh-CN" altLang="en-US" sz="1100" b="0" kern="1200" dirty="0">
                <a:solidFill>
                  <a:schemeClr val="tx1"/>
                </a:solidFill>
                <a:effectLst/>
                <a:latin typeface="Arial" panose="020B0604020202020204" pitchFamily="34" charset="0"/>
                <a:ea typeface="+mn-ea"/>
                <a:cs typeface="+mn-cs"/>
              </a:rPr>
              <a:t>再次保存当前环境</a:t>
            </a:r>
          </a:p>
          <a:p>
            <a:pPr latinLnBrk="1"/>
            <a:r>
              <a:rPr lang="zh-CN" altLang="en-US"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sw</a:t>
            </a:r>
            <a:r>
              <a:rPr lang="en-US" altLang="zh-CN" sz="1100" b="0" kern="1200" dirty="0">
                <a:solidFill>
                  <a:schemeClr val="tx1"/>
                </a:solidFill>
                <a:effectLst/>
                <a:latin typeface="Arial" panose="020B0604020202020204" pitchFamily="34" charset="0"/>
                <a:ea typeface="+mn-ea"/>
                <a:cs typeface="+mn-cs"/>
              </a:rPr>
              <a:t> $a0,0($</a:t>
            </a:r>
            <a:r>
              <a:rPr lang="en-US" altLang="zh-CN" sz="1100" b="0" kern="1200" dirty="0" err="1">
                <a:solidFill>
                  <a:schemeClr val="tx1"/>
                </a:solidFill>
                <a:effectLst/>
                <a:latin typeface="Arial" panose="020B0604020202020204" pitchFamily="34" charset="0"/>
                <a:ea typeface="+mn-ea"/>
                <a:cs typeface="+mn-cs"/>
              </a:rPr>
              <a:t>sp</a:t>
            </a:r>
            <a:r>
              <a:rPr lang="en-US" altLang="zh-CN" sz="1100" b="0" kern="1200" dirty="0">
                <a:solidFill>
                  <a:schemeClr val="tx1"/>
                </a:solidFill>
                <a:effectLst/>
                <a:latin typeface="Arial" panose="020B0604020202020204" pitchFamily="34" charset="0"/>
                <a:ea typeface="+mn-ea"/>
                <a:cs typeface="+mn-cs"/>
              </a:rPr>
              <a:t>)</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subi</a:t>
            </a:r>
            <a:r>
              <a:rPr lang="en-US" altLang="zh-CN" sz="1100" b="0" kern="1200" dirty="0">
                <a:solidFill>
                  <a:schemeClr val="tx1"/>
                </a:solidFill>
                <a:effectLst/>
                <a:latin typeface="Arial" panose="020B0604020202020204" pitchFamily="34" charset="0"/>
                <a:ea typeface="+mn-ea"/>
                <a:cs typeface="+mn-cs"/>
              </a:rPr>
              <a:t> $sp,$sp,4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sw</a:t>
            </a:r>
            <a:r>
              <a:rPr lang="en-US" altLang="zh-CN" sz="1100" b="0" kern="1200" dirty="0">
                <a:solidFill>
                  <a:schemeClr val="tx1"/>
                </a:solidFill>
                <a:effectLst/>
                <a:latin typeface="Arial" panose="020B0604020202020204" pitchFamily="34" charset="0"/>
                <a:ea typeface="+mn-ea"/>
                <a:cs typeface="+mn-cs"/>
              </a:rPr>
              <a:t> $a1,0($</a:t>
            </a:r>
            <a:r>
              <a:rPr lang="en-US" altLang="zh-CN" sz="1100" b="0" kern="1200" dirty="0" err="1">
                <a:solidFill>
                  <a:schemeClr val="tx1"/>
                </a:solidFill>
                <a:effectLst/>
                <a:latin typeface="Arial" panose="020B0604020202020204" pitchFamily="34" charset="0"/>
                <a:ea typeface="+mn-ea"/>
                <a:cs typeface="+mn-cs"/>
              </a:rPr>
              <a:t>sp</a:t>
            </a:r>
            <a:r>
              <a:rPr lang="en-US" altLang="zh-CN" sz="1100" b="0" kern="1200" dirty="0">
                <a:solidFill>
                  <a:schemeClr val="tx1"/>
                </a:solidFill>
                <a:effectLst/>
                <a:latin typeface="Arial" panose="020B0604020202020204" pitchFamily="34" charset="0"/>
                <a:ea typeface="+mn-ea"/>
                <a:cs typeface="+mn-cs"/>
              </a:rPr>
              <a:t>)</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subi</a:t>
            </a:r>
            <a:r>
              <a:rPr lang="en-US" altLang="zh-CN" sz="1100" b="0" kern="1200" dirty="0">
                <a:solidFill>
                  <a:schemeClr val="tx1"/>
                </a:solidFill>
                <a:effectLst/>
                <a:latin typeface="Arial" panose="020B0604020202020204" pitchFamily="34" charset="0"/>
                <a:ea typeface="+mn-ea"/>
                <a:cs typeface="+mn-cs"/>
              </a:rPr>
              <a:t> $sp,$sp,4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sw</a:t>
            </a:r>
            <a:r>
              <a:rPr lang="en-US" altLang="zh-CN" sz="1100" b="0" kern="1200" dirty="0">
                <a:solidFill>
                  <a:schemeClr val="tx1"/>
                </a:solidFill>
                <a:effectLst/>
                <a:latin typeface="Arial" panose="020B0604020202020204" pitchFamily="34" charset="0"/>
                <a:ea typeface="+mn-ea"/>
                <a:cs typeface="+mn-cs"/>
              </a:rPr>
              <a:t> $a2,0($</a:t>
            </a:r>
            <a:r>
              <a:rPr lang="en-US" altLang="zh-CN" sz="1100" b="0" kern="1200" dirty="0" err="1">
                <a:solidFill>
                  <a:schemeClr val="tx1"/>
                </a:solidFill>
                <a:effectLst/>
                <a:latin typeface="Arial" panose="020B0604020202020204" pitchFamily="34" charset="0"/>
                <a:ea typeface="+mn-ea"/>
                <a:cs typeface="+mn-cs"/>
              </a:rPr>
              <a:t>sp</a:t>
            </a:r>
            <a:r>
              <a:rPr lang="en-US" altLang="zh-CN" sz="1100" b="0" kern="1200" dirty="0">
                <a:solidFill>
                  <a:schemeClr val="tx1"/>
                </a:solidFill>
                <a:effectLst/>
                <a:latin typeface="Arial" panose="020B0604020202020204" pitchFamily="34" charset="0"/>
                <a:ea typeface="+mn-ea"/>
                <a:cs typeface="+mn-cs"/>
              </a:rPr>
              <a:t>)</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subi</a:t>
            </a:r>
            <a:r>
              <a:rPr lang="en-US" altLang="zh-CN" sz="1100" b="0" kern="1200" dirty="0">
                <a:solidFill>
                  <a:schemeClr val="tx1"/>
                </a:solidFill>
                <a:effectLst/>
                <a:latin typeface="Arial" panose="020B0604020202020204" pitchFamily="34" charset="0"/>
                <a:ea typeface="+mn-ea"/>
                <a:cs typeface="+mn-cs"/>
              </a:rPr>
              <a:t> $sp,$sp,4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sw</a:t>
            </a:r>
            <a:r>
              <a:rPr lang="en-US" altLang="zh-CN" sz="1100" b="0" kern="1200" dirty="0">
                <a:solidFill>
                  <a:schemeClr val="tx1"/>
                </a:solidFill>
                <a:effectLst/>
                <a:latin typeface="Arial" panose="020B0604020202020204" pitchFamily="34" charset="0"/>
                <a:ea typeface="+mn-ea"/>
                <a:cs typeface="+mn-cs"/>
              </a:rPr>
              <a:t> $t9,0($</a:t>
            </a:r>
            <a:r>
              <a:rPr lang="en-US" altLang="zh-CN" sz="1100" b="0" kern="1200" dirty="0" err="1">
                <a:solidFill>
                  <a:schemeClr val="tx1"/>
                </a:solidFill>
                <a:effectLst/>
                <a:latin typeface="Arial" panose="020B0604020202020204" pitchFamily="34" charset="0"/>
                <a:ea typeface="+mn-ea"/>
                <a:cs typeface="+mn-cs"/>
              </a:rPr>
              <a:t>sp</a:t>
            </a:r>
            <a:r>
              <a:rPr lang="en-US" altLang="zh-CN" sz="1100" b="0" kern="1200" dirty="0">
                <a:solidFill>
                  <a:schemeClr val="tx1"/>
                </a:solidFill>
                <a:effectLst/>
                <a:latin typeface="Arial" panose="020B0604020202020204" pitchFamily="34" charset="0"/>
                <a:ea typeface="+mn-ea"/>
                <a:cs typeface="+mn-cs"/>
              </a:rPr>
              <a:t>)</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subi</a:t>
            </a:r>
            <a:r>
              <a:rPr lang="en-US" altLang="zh-CN" sz="1100" b="0" kern="1200" dirty="0">
                <a:solidFill>
                  <a:schemeClr val="tx1"/>
                </a:solidFill>
                <a:effectLst/>
                <a:latin typeface="Arial" panose="020B0604020202020204" pitchFamily="34" charset="0"/>
                <a:ea typeface="+mn-ea"/>
                <a:cs typeface="+mn-cs"/>
              </a:rPr>
              <a:t> $sp,$sp,4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sw</a:t>
            </a:r>
            <a:r>
              <a:rPr lang="en-US" altLang="zh-CN" sz="1100" b="0" kern="1200" dirty="0">
                <a:solidFill>
                  <a:schemeClr val="tx1"/>
                </a:solidFill>
                <a:effectLst/>
                <a:latin typeface="Arial" panose="020B0604020202020204" pitchFamily="34" charset="0"/>
                <a:ea typeface="+mn-ea"/>
                <a:cs typeface="+mn-cs"/>
              </a:rPr>
              <a:t> $ra,0($</a:t>
            </a:r>
            <a:r>
              <a:rPr lang="en-US" altLang="zh-CN" sz="1100" b="0" kern="1200" dirty="0" err="1">
                <a:solidFill>
                  <a:schemeClr val="tx1"/>
                </a:solidFill>
                <a:effectLst/>
                <a:latin typeface="Arial" panose="020B0604020202020204" pitchFamily="34" charset="0"/>
                <a:ea typeface="+mn-ea"/>
                <a:cs typeface="+mn-cs"/>
              </a:rPr>
              <a:t>sp</a:t>
            </a:r>
            <a:r>
              <a:rPr lang="en-US" altLang="zh-CN" sz="1100" b="0" kern="1200" dirty="0">
                <a:solidFill>
                  <a:schemeClr val="tx1"/>
                </a:solidFill>
                <a:effectLst/>
                <a:latin typeface="Arial" panose="020B0604020202020204" pitchFamily="34" charset="0"/>
                <a:ea typeface="+mn-ea"/>
                <a:cs typeface="+mn-cs"/>
              </a:rPr>
              <a:t>)</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subi</a:t>
            </a:r>
            <a:r>
              <a:rPr lang="en-US" altLang="zh-CN" sz="1100" b="0" kern="1200" dirty="0">
                <a:solidFill>
                  <a:schemeClr val="tx1"/>
                </a:solidFill>
                <a:effectLst/>
                <a:latin typeface="Arial" panose="020B0604020202020204" pitchFamily="34" charset="0"/>
                <a:ea typeface="+mn-ea"/>
                <a:cs typeface="+mn-cs"/>
              </a:rPr>
              <a:t> $sp,$sp,4</a:t>
            </a:r>
          </a:p>
          <a:p>
            <a:pPr latinLnBrk="1"/>
            <a:endParaRPr lang="en-US" altLang="zh-CN" sz="1100" b="0" kern="1200" dirty="0">
              <a:solidFill>
                <a:schemeClr val="tx1"/>
              </a:solidFill>
              <a:effectLst/>
              <a:latin typeface="Arial" panose="020B0604020202020204" pitchFamily="34" charset="0"/>
              <a:ea typeface="+mn-ea"/>
              <a:cs typeface="+mn-cs"/>
            </a:endParaRPr>
          </a:p>
          <a:p>
            <a:pPr latinLnBrk="1"/>
            <a:r>
              <a:rPr lang="en-US" altLang="zh-CN" sz="1100" b="0" kern="1200" dirty="0">
                <a:solidFill>
                  <a:schemeClr val="tx1"/>
                </a:solidFill>
                <a:effectLst/>
                <a:latin typeface="Arial" panose="020B0604020202020204" pitchFamily="34" charset="0"/>
                <a:ea typeface="+mn-ea"/>
                <a:cs typeface="+mn-cs"/>
              </a:rPr>
              <a:t>	# print</a:t>
            </a:r>
            <a:r>
              <a:rPr lang="zh-CN" altLang="en-US" sz="1100" b="0" kern="1200" dirty="0">
                <a:solidFill>
                  <a:schemeClr val="tx1"/>
                </a:solidFill>
                <a:effectLst/>
                <a:latin typeface="Arial" panose="020B0604020202020204" pitchFamily="34" charset="0"/>
                <a:ea typeface="+mn-ea"/>
                <a:cs typeface="+mn-cs"/>
              </a:rPr>
              <a:t>参数里的</a:t>
            </a:r>
            <a:r>
              <a:rPr lang="en-US" altLang="zh-CN" sz="1100" b="0" kern="1200" dirty="0">
                <a:solidFill>
                  <a:schemeClr val="tx1"/>
                </a:solidFill>
                <a:effectLst/>
                <a:latin typeface="Arial" panose="020B0604020202020204" pitchFamily="34" charset="0"/>
                <a:ea typeface="+mn-ea"/>
                <a:cs typeface="+mn-cs"/>
              </a:rPr>
              <a:t>begin-&gt;end</a:t>
            </a:r>
          </a:p>
          <a:p>
            <a:pPr latinLnBrk="1"/>
            <a:r>
              <a:rPr lang="en-US" altLang="zh-CN" sz="1100" b="0" kern="1200" dirty="0">
                <a:solidFill>
                  <a:schemeClr val="tx1"/>
                </a:solidFill>
                <a:effectLst/>
                <a:latin typeface="Arial" panose="020B0604020202020204" pitchFamily="34" charset="0"/>
                <a:ea typeface="+mn-ea"/>
                <a:cs typeface="+mn-cs"/>
              </a:rPr>
              <a:t>	# print a0</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addi</a:t>
            </a:r>
            <a:r>
              <a:rPr lang="en-US" altLang="zh-CN" sz="1100" b="0" kern="1200" dirty="0">
                <a:solidFill>
                  <a:schemeClr val="tx1"/>
                </a:solidFill>
                <a:effectLst/>
                <a:latin typeface="Arial" panose="020B0604020202020204" pitchFamily="34" charset="0"/>
                <a:ea typeface="+mn-ea"/>
                <a:cs typeface="+mn-cs"/>
              </a:rPr>
              <a:t> $a0,$a0,0</a:t>
            </a:r>
          </a:p>
          <a:p>
            <a:pPr latinLnBrk="1"/>
            <a:r>
              <a:rPr lang="en-US" altLang="zh-CN" sz="1100" b="0" kern="1200" dirty="0">
                <a:solidFill>
                  <a:schemeClr val="tx1"/>
                </a:solidFill>
                <a:effectLst/>
                <a:latin typeface="Arial" panose="020B0604020202020204" pitchFamily="34" charset="0"/>
                <a:ea typeface="+mn-ea"/>
                <a:cs typeface="+mn-cs"/>
              </a:rPr>
              <a:t>	li $v0, 11</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syscall</a:t>
            </a:r>
            <a:endParaRPr lang="en-US" altLang="zh-CN" sz="1100" b="0" kern="1200" dirty="0">
              <a:solidFill>
                <a:schemeClr val="tx1"/>
              </a:solidFill>
              <a:effectLst/>
              <a:latin typeface="Arial" panose="020B0604020202020204" pitchFamily="34" charset="0"/>
              <a:ea typeface="+mn-ea"/>
              <a:cs typeface="+mn-cs"/>
            </a:endParaRPr>
          </a:p>
          <a:p>
            <a:pPr latinLnBrk="1"/>
            <a:r>
              <a:rPr lang="en-US" altLang="zh-CN" sz="1100" b="0" kern="1200" dirty="0">
                <a:solidFill>
                  <a:schemeClr val="tx1"/>
                </a:solidFill>
                <a:effectLst/>
                <a:latin typeface="Arial" panose="020B0604020202020204" pitchFamily="34" charset="0"/>
                <a:ea typeface="+mn-ea"/>
                <a:cs typeface="+mn-cs"/>
              </a:rPr>
              <a:t>	# print '-&gt;'</a:t>
            </a:r>
          </a:p>
          <a:p>
            <a:pPr latinLnBrk="1"/>
            <a:r>
              <a:rPr lang="en-US" altLang="zh-CN" sz="1100" b="0" kern="1200" dirty="0">
                <a:solidFill>
                  <a:schemeClr val="tx1"/>
                </a:solidFill>
                <a:effectLst/>
                <a:latin typeface="Arial" panose="020B0604020202020204" pitchFamily="34" charset="0"/>
                <a:ea typeface="+mn-ea"/>
                <a:cs typeface="+mn-cs"/>
              </a:rPr>
              <a:t>	la $a0, arrow</a:t>
            </a:r>
          </a:p>
          <a:p>
            <a:pPr latinLnBrk="1"/>
            <a:r>
              <a:rPr lang="en-US" altLang="zh-CN" sz="1100" b="0" kern="1200" dirty="0">
                <a:solidFill>
                  <a:schemeClr val="tx1"/>
                </a:solidFill>
                <a:effectLst/>
                <a:latin typeface="Arial" panose="020B0604020202020204" pitchFamily="34" charset="0"/>
                <a:ea typeface="+mn-ea"/>
                <a:cs typeface="+mn-cs"/>
              </a:rPr>
              <a:t>	li $v0, 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syscall</a:t>
            </a:r>
            <a:endParaRPr lang="en-US" altLang="zh-CN" sz="1100" b="0" kern="1200" dirty="0">
              <a:solidFill>
                <a:schemeClr val="tx1"/>
              </a:solidFill>
              <a:effectLst/>
              <a:latin typeface="Arial" panose="020B0604020202020204" pitchFamily="34" charset="0"/>
              <a:ea typeface="+mn-ea"/>
              <a:cs typeface="+mn-cs"/>
            </a:endParaRPr>
          </a:p>
          <a:p>
            <a:pPr latinLnBrk="1"/>
            <a:r>
              <a:rPr lang="en-US" altLang="zh-CN" sz="1100" b="0" kern="1200" dirty="0">
                <a:solidFill>
                  <a:schemeClr val="tx1"/>
                </a:solidFill>
                <a:effectLst/>
                <a:latin typeface="Arial" panose="020B0604020202020204" pitchFamily="34" charset="0"/>
                <a:ea typeface="+mn-ea"/>
                <a:cs typeface="+mn-cs"/>
              </a:rPr>
              <a:t>	# print a2</a:t>
            </a:r>
          </a:p>
          <a:p>
            <a:pPr latinLnBrk="1"/>
            <a:r>
              <a:rPr lang="en-US" altLang="zh-CN" sz="1100" b="0" kern="1200" dirty="0">
                <a:solidFill>
                  <a:schemeClr val="tx1"/>
                </a:solidFill>
                <a:effectLst/>
                <a:latin typeface="Arial" panose="020B0604020202020204" pitchFamily="34" charset="0"/>
                <a:ea typeface="+mn-ea"/>
                <a:cs typeface="+mn-cs"/>
              </a:rPr>
              <a:t>	move $a0,$a2</a:t>
            </a:r>
          </a:p>
          <a:p>
            <a:pPr latinLnBrk="1"/>
            <a:r>
              <a:rPr lang="en-US" altLang="zh-CN" sz="1100" b="0" kern="1200" dirty="0">
                <a:solidFill>
                  <a:schemeClr val="tx1"/>
                </a:solidFill>
                <a:effectLst/>
                <a:latin typeface="Arial" panose="020B0604020202020204" pitchFamily="34" charset="0"/>
                <a:ea typeface="+mn-ea"/>
                <a:cs typeface="+mn-cs"/>
              </a:rPr>
              <a:t>	li $v0, 11</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syscall</a:t>
            </a:r>
            <a:endParaRPr lang="en-US" altLang="zh-CN" sz="1100" b="0" kern="1200" dirty="0">
              <a:solidFill>
                <a:schemeClr val="tx1"/>
              </a:solidFill>
              <a:effectLst/>
              <a:latin typeface="Arial" panose="020B0604020202020204" pitchFamily="34" charset="0"/>
              <a:ea typeface="+mn-ea"/>
              <a:cs typeface="+mn-cs"/>
            </a:endParaRPr>
          </a:p>
          <a:p>
            <a:pPr latinLnBrk="1"/>
            <a:r>
              <a:rPr lang="en-US" altLang="zh-CN" sz="1100" b="0" kern="1200" dirty="0">
                <a:solidFill>
                  <a:schemeClr val="tx1"/>
                </a:solidFill>
                <a:effectLst/>
                <a:latin typeface="Arial" panose="020B0604020202020204" pitchFamily="34" charset="0"/>
                <a:ea typeface="+mn-ea"/>
                <a:cs typeface="+mn-cs"/>
              </a:rPr>
              <a:t>	# print '\n'</a:t>
            </a:r>
          </a:p>
          <a:p>
            <a:pPr latinLnBrk="1"/>
            <a:r>
              <a:rPr lang="en-US" altLang="zh-CN" sz="1100" b="0" kern="1200" dirty="0">
                <a:solidFill>
                  <a:schemeClr val="tx1"/>
                </a:solidFill>
                <a:effectLst/>
                <a:latin typeface="Arial" panose="020B0604020202020204" pitchFamily="34" charset="0"/>
                <a:ea typeface="+mn-ea"/>
                <a:cs typeface="+mn-cs"/>
              </a:rPr>
              <a:t>	la $a0, newline</a:t>
            </a:r>
          </a:p>
          <a:p>
            <a:pPr latinLnBrk="1"/>
            <a:r>
              <a:rPr lang="en-US" altLang="zh-CN" sz="1100" b="0" kern="1200" dirty="0">
                <a:solidFill>
                  <a:schemeClr val="tx1"/>
                </a:solidFill>
                <a:effectLst/>
                <a:latin typeface="Arial" panose="020B0604020202020204" pitchFamily="34" charset="0"/>
                <a:ea typeface="+mn-ea"/>
                <a:cs typeface="+mn-cs"/>
              </a:rPr>
              <a:t>	li $v0, 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syscall</a:t>
            </a:r>
            <a:endParaRPr lang="en-US" altLang="zh-CN" sz="1100" b="0" kern="1200" dirty="0">
              <a:solidFill>
                <a:schemeClr val="tx1"/>
              </a:solidFill>
              <a:effectLst/>
              <a:latin typeface="Arial" panose="020B0604020202020204" pitchFamily="34" charset="0"/>
              <a:ea typeface="+mn-ea"/>
              <a:cs typeface="+mn-cs"/>
            </a:endParaRPr>
          </a:p>
          <a:p>
            <a:pPr latinLnBrk="1"/>
            <a:endParaRPr lang="en-US" altLang="zh-CN" sz="1100" b="0" kern="1200" dirty="0">
              <a:solidFill>
                <a:schemeClr val="tx1"/>
              </a:solidFill>
              <a:effectLst/>
              <a:latin typeface="Arial" panose="020B0604020202020204" pitchFamily="34" charset="0"/>
              <a:ea typeface="+mn-ea"/>
              <a:cs typeface="+mn-cs"/>
            </a:endParaRPr>
          </a:p>
          <a:p>
            <a:pPr latinLnBrk="1"/>
            <a:r>
              <a:rPr lang="en-US" altLang="zh-CN" sz="1100" b="0" kern="1200" dirty="0">
                <a:solidFill>
                  <a:schemeClr val="tx1"/>
                </a:solidFill>
                <a:effectLst/>
                <a:latin typeface="Arial" panose="020B0604020202020204" pitchFamily="34" charset="0"/>
                <a:ea typeface="+mn-ea"/>
                <a:cs typeface="+mn-cs"/>
              </a:rPr>
              <a:t>	# </a:t>
            </a:r>
            <a:r>
              <a:rPr lang="zh-CN" altLang="en-US" sz="1100" b="0" kern="1200" dirty="0">
                <a:solidFill>
                  <a:schemeClr val="tx1"/>
                </a:solidFill>
                <a:effectLst/>
                <a:latin typeface="Arial" panose="020B0604020202020204" pitchFamily="34" charset="0"/>
                <a:ea typeface="+mn-ea"/>
                <a:cs typeface="+mn-cs"/>
              </a:rPr>
              <a:t>恢复环境</a:t>
            </a:r>
          </a:p>
          <a:p>
            <a:pPr latinLnBrk="1"/>
            <a:r>
              <a:rPr lang="zh-CN" altLang="en-US"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addi</a:t>
            </a:r>
            <a:r>
              <a:rPr lang="en-US" altLang="zh-CN" sz="1100" b="0" kern="1200" dirty="0">
                <a:solidFill>
                  <a:schemeClr val="tx1"/>
                </a:solidFill>
                <a:effectLst/>
                <a:latin typeface="Arial" panose="020B0604020202020204" pitchFamily="34" charset="0"/>
                <a:ea typeface="+mn-ea"/>
                <a:cs typeface="+mn-cs"/>
              </a:rPr>
              <a:t> $sp,$sp,4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lw</a:t>
            </a:r>
            <a:r>
              <a:rPr lang="en-US" altLang="zh-CN" sz="1100" b="0" kern="1200" dirty="0">
                <a:solidFill>
                  <a:schemeClr val="tx1"/>
                </a:solidFill>
                <a:effectLst/>
                <a:latin typeface="Arial" panose="020B0604020202020204" pitchFamily="34" charset="0"/>
                <a:ea typeface="+mn-ea"/>
                <a:cs typeface="+mn-cs"/>
              </a:rPr>
              <a:t> $ra,0($</a:t>
            </a:r>
            <a:r>
              <a:rPr lang="en-US" altLang="zh-CN" sz="1100" b="0" kern="1200" dirty="0" err="1">
                <a:solidFill>
                  <a:schemeClr val="tx1"/>
                </a:solidFill>
                <a:effectLst/>
                <a:latin typeface="Arial" panose="020B0604020202020204" pitchFamily="34" charset="0"/>
                <a:ea typeface="+mn-ea"/>
                <a:cs typeface="+mn-cs"/>
              </a:rPr>
              <a:t>sp</a:t>
            </a:r>
            <a:r>
              <a:rPr lang="en-US" altLang="zh-CN" sz="1100" b="0" kern="1200" dirty="0">
                <a:solidFill>
                  <a:schemeClr val="tx1"/>
                </a:solidFill>
                <a:effectLst/>
                <a:latin typeface="Arial" panose="020B0604020202020204" pitchFamily="34" charset="0"/>
                <a:ea typeface="+mn-ea"/>
                <a:cs typeface="+mn-cs"/>
              </a:rPr>
              <a:t>)</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addi</a:t>
            </a:r>
            <a:r>
              <a:rPr lang="en-US" altLang="zh-CN" sz="1100" b="0" kern="1200" dirty="0">
                <a:solidFill>
                  <a:schemeClr val="tx1"/>
                </a:solidFill>
                <a:effectLst/>
                <a:latin typeface="Arial" panose="020B0604020202020204" pitchFamily="34" charset="0"/>
                <a:ea typeface="+mn-ea"/>
                <a:cs typeface="+mn-cs"/>
              </a:rPr>
              <a:t> $sp,$sp,4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lw</a:t>
            </a:r>
            <a:r>
              <a:rPr lang="en-US" altLang="zh-CN" sz="1100" b="0" kern="1200" dirty="0">
                <a:solidFill>
                  <a:schemeClr val="tx1"/>
                </a:solidFill>
                <a:effectLst/>
                <a:latin typeface="Arial" panose="020B0604020202020204" pitchFamily="34" charset="0"/>
                <a:ea typeface="+mn-ea"/>
                <a:cs typeface="+mn-cs"/>
              </a:rPr>
              <a:t> $t9,0($</a:t>
            </a:r>
            <a:r>
              <a:rPr lang="en-US" altLang="zh-CN" sz="1100" b="0" kern="1200" dirty="0" err="1">
                <a:solidFill>
                  <a:schemeClr val="tx1"/>
                </a:solidFill>
                <a:effectLst/>
                <a:latin typeface="Arial" panose="020B0604020202020204" pitchFamily="34" charset="0"/>
                <a:ea typeface="+mn-ea"/>
                <a:cs typeface="+mn-cs"/>
              </a:rPr>
              <a:t>sp</a:t>
            </a:r>
            <a:r>
              <a:rPr lang="en-US" altLang="zh-CN" sz="1100" b="0" kern="1200" dirty="0">
                <a:solidFill>
                  <a:schemeClr val="tx1"/>
                </a:solidFill>
                <a:effectLst/>
                <a:latin typeface="Arial" panose="020B0604020202020204" pitchFamily="34" charset="0"/>
                <a:ea typeface="+mn-ea"/>
                <a:cs typeface="+mn-cs"/>
              </a:rPr>
              <a:t>)</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addi</a:t>
            </a:r>
            <a:r>
              <a:rPr lang="en-US" altLang="zh-CN" sz="1100" b="0" kern="1200" dirty="0">
                <a:solidFill>
                  <a:schemeClr val="tx1"/>
                </a:solidFill>
                <a:effectLst/>
                <a:latin typeface="Arial" panose="020B0604020202020204" pitchFamily="34" charset="0"/>
                <a:ea typeface="+mn-ea"/>
                <a:cs typeface="+mn-cs"/>
              </a:rPr>
              <a:t> $sp,$sp,4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lw</a:t>
            </a:r>
            <a:r>
              <a:rPr lang="en-US" altLang="zh-CN" sz="1100" b="0" kern="1200" dirty="0">
                <a:solidFill>
                  <a:schemeClr val="tx1"/>
                </a:solidFill>
                <a:effectLst/>
                <a:latin typeface="Arial" panose="020B0604020202020204" pitchFamily="34" charset="0"/>
                <a:ea typeface="+mn-ea"/>
                <a:cs typeface="+mn-cs"/>
              </a:rPr>
              <a:t> $a2,0($</a:t>
            </a:r>
            <a:r>
              <a:rPr lang="en-US" altLang="zh-CN" sz="1100" b="0" kern="1200" dirty="0" err="1">
                <a:solidFill>
                  <a:schemeClr val="tx1"/>
                </a:solidFill>
                <a:effectLst/>
                <a:latin typeface="Arial" panose="020B0604020202020204" pitchFamily="34" charset="0"/>
                <a:ea typeface="+mn-ea"/>
                <a:cs typeface="+mn-cs"/>
              </a:rPr>
              <a:t>sp</a:t>
            </a:r>
            <a:r>
              <a:rPr lang="en-US" altLang="zh-CN" sz="1100" b="0" kern="1200" dirty="0">
                <a:solidFill>
                  <a:schemeClr val="tx1"/>
                </a:solidFill>
                <a:effectLst/>
                <a:latin typeface="Arial" panose="020B0604020202020204" pitchFamily="34" charset="0"/>
                <a:ea typeface="+mn-ea"/>
                <a:cs typeface="+mn-cs"/>
              </a:rPr>
              <a:t>)</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addi</a:t>
            </a:r>
            <a:r>
              <a:rPr lang="en-US" altLang="zh-CN" sz="1100" b="0" kern="1200" dirty="0">
                <a:solidFill>
                  <a:schemeClr val="tx1"/>
                </a:solidFill>
                <a:effectLst/>
                <a:latin typeface="Arial" panose="020B0604020202020204" pitchFamily="34" charset="0"/>
                <a:ea typeface="+mn-ea"/>
                <a:cs typeface="+mn-cs"/>
              </a:rPr>
              <a:t> $sp,$sp,4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lw</a:t>
            </a:r>
            <a:r>
              <a:rPr lang="en-US" altLang="zh-CN" sz="1100" b="0" kern="1200" dirty="0">
                <a:solidFill>
                  <a:schemeClr val="tx1"/>
                </a:solidFill>
                <a:effectLst/>
                <a:latin typeface="Arial" panose="020B0604020202020204" pitchFamily="34" charset="0"/>
                <a:ea typeface="+mn-ea"/>
                <a:cs typeface="+mn-cs"/>
              </a:rPr>
              <a:t> $a1,0($</a:t>
            </a:r>
            <a:r>
              <a:rPr lang="en-US" altLang="zh-CN" sz="1100" b="0" kern="1200" dirty="0" err="1">
                <a:solidFill>
                  <a:schemeClr val="tx1"/>
                </a:solidFill>
                <a:effectLst/>
                <a:latin typeface="Arial" panose="020B0604020202020204" pitchFamily="34" charset="0"/>
                <a:ea typeface="+mn-ea"/>
                <a:cs typeface="+mn-cs"/>
              </a:rPr>
              <a:t>sp</a:t>
            </a:r>
            <a:r>
              <a:rPr lang="en-US" altLang="zh-CN" sz="1100" b="0" kern="1200" dirty="0">
                <a:solidFill>
                  <a:schemeClr val="tx1"/>
                </a:solidFill>
                <a:effectLst/>
                <a:latin typeface="Arial" panose="020B0604020202020204" pitchFamily="34" charset="0"/>
                <a:ea typeface="+mn-ea"/>
                <a:cs typeface="+mn-cs"/>
              </a:rPr>
              <a:t>)</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addi</a:t>
            </a:r>
            <a:r>
              <a:rPr lang="en-US" altLang="zh-CN" sz="1100" b="0" kern="1200" dirty="0">
                <a:solidFill>
                  <a:schemeClr val="tx1"/>
                </a:solidFill>
                <a:effectLst/>
                <a:latin typeface="Arial" panose="020B0604020202020204" pitchFamily="34" charset="0"/>
                <a:ea typeface="+mn-ea"/>
                <a:cs typeface="+mn-cs"/>
              </a:rPr>
              <a:t> $sp,$sp,4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lw</a:t>
            </a:r>
            <a:r>
              <a:rPr lang="en-US" altLang="zh-CN" sz="1100" b="0" kern="1200" dirty="0">
                <a:solidFill>
                  <a:schemeClr val="tx1"/>
                </a:solidFill>
                <a:effectLst/>
                <a:latin typeface="Arial" panose="020B0604020202020204" pitchFamily="34" charset="0"/>
                <a:ea typeface="+mn-ea"/>
                <a:cs typeface="+mn-cs"/>
              </a:rPr>
              <a:t> $a0,0($</a:t>
            </a:r>
            <a:r>
              <a:rPr lang="en-US" altLang="zh-CN" sz="1100" b="0" kern="1200" dirty="0" err="1">
                <a:solidFill>
                  <a:schemeClr val="tx1"/>
                </a:solidFill>
                <a:effectLst/>
                <a:latin typeface="Arial" panose="020B0604020202020204" pitchFamily="34" charset="0"/>
                <a:ea typeface="+mn-ea"/>
                <a:cs typeface="+mn-cs"/>
              </a:rPr>
              <a:t>sp</a:t>
            </a:r>
            <a:r>
              <a:rPr lang="en-US" altLang="zh-CN" sz="1100" b="0" kern="1200" dirty="0">
                <a:solidFill>
                  <a:schemeClr val="tx1"/>
                </a:solidFill>
                <a:effectLst/>
                <a:latin typeface="Arial" panose="020B0604020202020204" pitchFamily="34" charset="0"/>
                <a:ea typeface="+mn-ea"/>
                <a:cs typeface="+mn-cs"/>
              </a:rPr>
              <a:t>)</a:t>
            </a:r>
          </a:p>
          <a:p>
            <a:pPr latinLnBrk="1"/>
            <a:endParaRPr lang="en-US" altLang="zh-CN" sz="1100" b="0" kern="1200" dirty="0">
              <a:solidFill>
                <a:schemeClr val="tx1"/>
              </a:solidFill>
              <a:effectLst/>
              <a:latin typeface="Arial" panose="020B0604020202020204" pitchFamily="34" charset="0"/>
              <a:ea typeface="+mn-ea"/>
              <a:cs typeface="+mn-cs"/>
            </a:endParaRPr>
          </a:p>
          <a:p>
            <a:pPr latinLnBrk="1"/>
            <a:r>
              <a:rPr lang="en-US" altLang="zh-CN" sz="1100" b="0" kern="1200" dirty="0">
                <a:solidFill>
                  <a:schemeClr val="tx1"/>
                </a:solidFill>
                <a:effectLst/>
                <a:latin typeface="Arial" panose="020B0604020202020204" pitchFamily="34" charset="0"/>
                <a:ea typeface="+mn-ea"/>
                <a:cs typeface="+mn-cs"/>
              </a:rPr>
              <a:t>	# </a:t>
            </a:r>
            <a:r>
              <a:rPr lang="zh-CN" altLang="en-US" sz="1100" b="0" kern="1200" dirty="0">
                <a:solidFill>
                  <a:schemeClr val="tx1"/>
                </a:solidFill>
                <a:effectLst/>
                <a:latin typeface="Arial" panose="020B0604020202020204" pitchFamily="34" charset="0"/>
                <a:ea typeface="+mn-ea"/>
                <a:cs typeface="+mn-cs"/>
              </a:rPr>
              <a:t>保存环境</a:t>
            </a:r>
          </a:p>
          <a:p>
            <a:pPr latinLnBrk="1"/>
            <a:r>
              <a:rPr lang="zh-CN" altLang="en-US"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sw</a:t>
            </a:r>
            <a:r>
              <a:rPr lang="en-US" altLang="zh-CN" sz="1100" b="0" kern="1200" dirty="0">
                <a:solidFill>
                  <a:schemeClr val="tx1"/>
                </a:solidFill>
                <a:effectLst/>
                <a:latin typeface="Arial" panose="020B0604020202020204" pitchFamily="34" charset="0"/>
                <a:ea typeface="+mn-ea"/>
                <a:cs typeface="+mn-cs"/>
              </a:rPr>
              <a:t> $a0,0($</a:t>
            </a:r>
            <a:r>
              <a:rPr lang="en-US" altLang="zh-CN" sz="1100" b="0" kern="1200" dirty="0" err="1">
                <a:solidFill>
                  <a:schemeClr val="tx1"/>
                </a:solidFill>
                <a:effectLst/>
                <a:latin typeface="Arial" panose="020B0604020202020204" pitchFamily="34" charset="0"/>
                <a:ea typeface="+mn-ea"/>
                <a:cs typeface="+mn-cs"/>
              </a:rPr>
              <a:t>sp</a:t>
            </a:r>
            <a:r>
              <a:rPr lang="en-US" altLang="zh-CN" sz="1100" b="0" kern="1200" dirty="0">
                <a:solidFill>
                  <a:schemeClr val="tx1"/>
                </a:solidFill>
                <a:effectLst/>
                <a:latin typeface="Arial" panose="020B0604020202020204" pitchFamily="34" charset="0"/>
                <a:ea typeface="+mn-ea"/>
                <a:cs typeface="+mn-cs"/>
              </a:rPr>
              <a:t>)</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subi</a:t>
            </a:r>
            <a:r>
              <a:rPr lang="en-US" altLang="zh-CN" sz="1100" b="0" kern="1200" dirty="0">
                <a:solidFill>
                  <a:schemeClr val="tx1"/>
                </a:solidFill>
                <a:effectLst/>
                <a:latin typeface="Arial" panose="020B0604020202020204" pitchFamily="34" charset="0"/>
                <a:ea typeface="+mn-ea"/>
                <a:cs typeface="+mn-cs"/>
              </a:rPr>
              <a:t> $sp,$sp,4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sw</a:t>
            </a:r>
            <a:r>
              <a:rPr lang="en-US" altLang="zh-CN" sz="1100" b="0" kern="1200" dirty="0">
                <a:solidFill>
                  <a:schemeClr val="tx1"/>
                </a:solidFill>
                <a:effectLst/>
                <a:latin typeface="Arial" panose="020B0604020202020204" pitchFamily="34" charset="0"/>
                <a:ea typeface="+mn-ea"/>
                <a:cs typeface="+mn-cs"/>
              </a:rPr>
              <a:t> $a1,0($</a:t>
            </a:r>
            <a:r>
              <a:rPr lang="en-US" altLang="zh-CN" sz="1100" b="0" kern="1200" dirty="0" err="1">
                <a:solidFill>
                  <a:schemeClr val="tx1"/>
                </a:solidFill>
                <a:effectLst/>
                <a:latin typeface="Arial" panose="020B0604020202020204" pitchFamily="34" charset="0"/>
                <a:ea typeface="+mn-ea"/>
                <a:cs typeface="+mn-cs"/>
              </a:rPr>
              <a:t>sp</a:t>
            </a:r>
            <a:r>
              <a:rPr lang="en-US" altLang="zh-CN" sz="1100" b="0" kern="1200" dirty="0">
                <a:solidFill>
                  <a:schemeClr val="tx1"/>
                </a:solidFill>
                <a:effectLst/>
                <a:latin typeface="Arial" panose="020B0604020202020204" pitchFamily="34" charset="0"/>
                <a:ea typeface="+mn-ea"/>
                <a:cs typeface="+mn-cs"/>
              </a:rPr>
              <a:t>)</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subi</a:t>
            </a:r>
            <a:r>
              <a:rPr lang="en-US" altLang="zh-CN" sz="1100" b="0" kern="1200" dirty="0">
                <a:solidFill>
                  <a:schemeClr val="tx1"/>
                </a:solidFill>
                <a:effectLst/>
                <a:latin typeface="Arial" panose="020B0604020202020204" pitchFamily="34" charset="0"/>
                <a:ea typeface="+mn-ea"/>
                <a:cs typeface="+mn-cs"/>
              </a:rPr>
              <a:t> $sp,$sp,4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sw</a:t>
            </a:r>
            <a:r>
              <a:rPr lang="en-US" altLang="zh-CN" sz="1100" b="0" kern="1200" dirty="0">
                <a:solidFill>
                  <a:schemeClr val="tx1"/>
                </a:solidFill>
                <a:effectLst/>
                <a:latin typeface="Arial" panose="020B0604020202020204" pitchFamily="34" charset="0"/>
                <a:ea typeface="+mn-ea"/>
                <a:cs typeface="+mn-cs"/>
              </a:rPr>
              <a:t> $a2,0($</a:t>
            </a:r>
            <a:r>
              <a:rPr lang="en-US" altLang="zh-CN" sz="1100" b="0" kern="1200" dirty="0" err="1">
                <a:solidFill>
                  <a:schemeClr val="tx1"/>
                </a:solidFill>
                <a:effectLst/>
                <a:latin typeface="Arial" panose="020B0604020202020204" pitchFamily="34" charset="0"/>
                <a:ea typeface="+mn-ea"/>
                <a:cs typeface="+mn-cs"/>
              </a:rPr>
              <a:t>sp</a:t>
            </a:r>
            <a:r>
              <a:rPr lang="en-US" altLang="zh-CN" sz="1100" b="0" kern="1200" dirty="0">
                <a:solidFill>
                  <a:schemeClr val="tx1"/>
                </a:solidFill>
                <a:effectLst/>
                <a:latin typeface="Arial" panose="020B0604020202020204" pitchFamily="34" charset="0"/>
                <a:ea typeface="+mn-ea"/>
                <a:cs typeface="+mn-cs"/>
              </a:rPr>
              <a:t>)</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subi</a:t>
            </a:r>
            <a:r>
              <a:rPr lang="en-US" altLang="zh-CN" sz="1100" b="0" kern="1200" dirty="0">
                <a:solidFill>
                  <a:schemeClr val="tx1"/>
                </a:solidFill>
                <a:effectLst/>
                <a:latin typeface="Arial" panose="020B0604020202020204" pitchFamily="34" charset="0"/>
                <a:ea typeface="+mn-ea"/>
                <a:cs typeface="+mn-cs"/>
              </a:rPr>
              <a:t> $sp,$sp,4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sw</a:t>
            </a:r>
            <a:r>
              <a:rPr lang="en-US" altLang="zh-CN" sz="1100" b="0" kern="1200" dirty="0">
                <a:solidFill>
                  <a:schemeClr val="tx1"/>
                </a:solidFill>
                <a:effectLst/>
                <a:latin typeface="Arial" panose="020B0604020202020204" pitchFamily="34" charset="0"/>
                <a:ea typeface="+mn-ea"/>
                <a:cs typeface="+mn-cs"/>
              </a:rPr>
              <a:t> $t9,0($</a:t>
            </a:r>
            <a:r>
              <a:rPr lang="en-US" altLang="zh-CN" sz="1100" b="0" kern="1200" dirty="0" err="1">
                <a:solidFill>
                  <a:schemeClr val="tx1"/>
                </a:solidFill>
                <a:effectLst/>
                <a:latin typeface="Arial" panose="020B0604020202020204" pitchFamily="34" charset="0"/>
                <a:ea typeface="+mn-ea"/>
                <a:cs typeface="+mn-cs"/>
              </a:rPr>
              <a:t>sp</a:t>
            </a:r>
            <a:r>
              <a:rPr lang="en-US" altLang="zh-CN" sz="1100" b="0" kern="1200" dirty="0">
                <a:solidFill>
                  <a:schemeClr val="tx1"/>
                </a:solidFill>
                <a:effectLst/>
                <a:latin typeface="Arial" panose="020B0604020202020204" pitchFamily="34" charset="0"/>
                <a:ea typeface="+mn-ea"/>
                <a:cs typeface="+mn-cs"/>
              </a:rPr>
              <a:t>)</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subi</a:t>
            </a:r>
            <a:r>
              <a:rPr lang="en-US" altLang="zh-CN" sz="1100" b="0" kern="1200" dirty="0">
                <a:solidFill>
                  <a:schemeClr val="tx1"/>
                </a:solidFill>
                <a:effectLst/>
                <a:latin typeface="Arial" panose="020B0604020202020204" pitchFamily="34" charset="0"/>
                <a:ea typeface="+mn-ea"/>
                <a:cs typeface="+mn-cs"/>
              </a:rPr>
              <a:t> $sp,$sp,4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sw</a:t>
            </a:r>
            <a:r>
              <a:rPr lang="en-US" altLang="zh-CN" sz="1100" b="0" kern="1200" dirty="0">
                <a:solidFill>
                  <a:schemeClr val="tx1"/>
                </a:solidFill>
                <a:effectLst/>
                <a:latin typeface="Arial" panose="020B0604020202020204" pitchFamily="34" charset="0"/>
                <a:ea typeface="+mn-ea"/>
                <a:cs typeface="+mn-cs"/>
              </a:rPr>
              <a:t> $ra,0($</a:t>
            </a:r>
            <a:r>
              <a:rPr lang="en-US" altLang="zh-CN" sz="1100" b="0" kern="1200" dirty="0" err="1">
                <a:solidFill>
                  <a:schemeClr val="tx1"/>
                </a:solidFill>
                <a:effectLst/>
                <a:latin typeface="Arial" panose="020B0604020202020204" pitchFamily="34" charset="0"/>
                <a:ea typeface="+mn-ea"/>
                <a:cs typeface="+mn-cs"/>
              </a:rPr>
              <a:t>sp</a:t>
            </a:r>
            <a:r>
              <a:rPr lang="en-US" altLang="zh-CN" sz="1100" b="0" kern="1200" dirty="0">
                <a:solidFill>
                  <a:schemeClr val="tx1"/>
                </a:solidFill>
                <a:effectLst/>
                <a:latin typeface="Arial" panose="020B0604020202020204" pitchFamily="34" charset="0"/>
                <a:ea typeface="+mn-ea"/>
                <a:cs typeface="+mn-cs"/>
              </a:rPr>
              <a:t>)</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subi</a:t>
            </a:r>
            <a:r>
              <a:rPr lang="en-US" altLang="zh-CN" sz="1100" b="0" kern="1200" dirty="0">
                <a:solidFill>
                  <a:schemeClr val="tx1"/>
                </a:solidFill>
                <a:effectLst/>
                <a:latin typeface="Arial" panose="020B0604020202020204" pitchFamily="34" charset="0"/>
                <a:ea typeface="+mn-ea"/>
                <a:cs typeface="+mn-cs"/>
              </a:rPr>
              <a:t> $sp,$sp,4</a:t>
            </a:r>
          </a:p>
          <a:p>
            <a:pPr latinLnBrk="1"/>
            <a:endParaRPr lang="en-US" altLang="zh-CN" sz="1100" b="0" kern="1200" dirty="0">
              <a:solidFill>
                <a:schemeClr val="tx1"/>
              </a:solidFill>
              <a:effectLst/>
              <a:latin typeface="Arial" panose="020B0604020202020204" pitchFamily="34" charset="0"/>
              <a:ea typeface="+mn-ea"/>
              <a:cs typeface="+mn-cs"/>
            </a:endParaRPr>
          </a:p>
          <a:p>
            <a:pPr latinLnBrk="1"/>
            <a:r>
              <a:rPr lang="en-US" altLang="zh-CN" sz="1100" b="0" kern="1200" dirty="0">
                <a:solidFill>
                  <a:schemeClr val="tx1"/>
                </a:solidFill>
                <a:effectLst/>
                <a:latin typeface="Arial" panose="020B0604020202020204" pitchFamily="34" charset="0"/>
                <a:ea typeface="+mn-ea"/>
                <a:cs typeface="+mn-cs"/>
              </a:rPr>
              <a:t>	# call </a:t>
            </a:r>
            <a:r>
              <a:rPr lang="en-US" altLang="zh-CN" sz="1100" b="0" kern="1200" dirty="0" err="1">
                <a:solidFill>
                  <a:schemeClr val="tx1"/>
                </a:solidFill>
                <a:effectLst/>
                <a:latin typeface="Arial" panose="020B0604020202020204" pitchFamily="34" charset="0"/>
                <a:ea typeface="+mn-ea"/>
                <a:cs typeface="+mn-cs"/>
              </a:rPr>
              <a:t>hanoi</a:t>
            </a:r>
            <a:r>
              <a:rPr lang="en-US" altLang="zh-CN" sz="1100" b="0" kern="1200" dirty="0">
                <a:solidFill>
                  <a:schemeClr val="tx1"/>
                </a:solidFill>
                <a:effectLst/>
                <a:latin typeface="Arial" panose="020B0604020202020204" pitchFamily="34" charset="0"/>
                <a:ea typeface="+mn-ea"/>
                <a:cs typeface="+mn-cs"/>
              </a:rPr>
              <a:t>('B', 'A', 'C', n-1)</a:t>
            </a:r>
          </a:p>
          <a:p>
            <a:pPr latinLnBrk="1"/>
            <a:r>
              <a:rPr lang="en-US" altLang="zh-CN" sz="1100" b="0" kern="1200" dirty="0">
                <a:solidFill>
                  <a:schemeClr val="tx1"/>
                </a:solidFill>
                <a:effectLst/>
                <a:latin typeface="Arial" panose="020B0604020202020204" pitchFamily="34" charset="0"/>
                <a:ea typeface="+mn-ea"/>
                <a:cs typeface="+mn-cs"/>
              </a:rPr>
              <a:t>	move $t1,$a0</a:t>
            </a:r>
          </a:p>
          <a:p>
            <a:pPr latinLnBrk="1"/>
            <a:r>
              <a:rPr lang="en-US" altLang="zh-CN" sz="1100" b="0" kern="1200" dirty="0">
                <a:solidFill>
                  <a:schemeClr val="tx1"/>
                </a:solidFill>
                <a:effectLst/>
                <a:latin typeface="Arial" panose="020B0604020202020204" pitchFamily="34" charset="0"/>
                <a:ea typeface="+mn-ea"/>
                <a:cs typeface="+mn-cs"/>
              </a:rPr>
              <a:t>	move $a0,$a1</a:t>
            </a:r>
          </a:p>
          <a:p>
            <a:pPr latinLnBrk="1"/>
            <a:r>
              <a:rPr lang="en-US" altLang="zh-CN" sz="1100" b="0" kern="1200" dirty="0">
                <a:solidFill>
                  <a:schemeClr val="tx1"/>
                </a:solidFill>
                <a:effectLst/>
                <a:latin typeface="Arial" panose="020B0604020202020204" pitchFamily="34" charset="0"/>
                <a:ea typeface="+mn-ea"/>
                <a:cs typeface="+mn-cs"/>
              </a:rPr>
              <a:t>	move $a1,$t1</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subi</a:t>
            </a:r>
            <a:r>
              <a:rPr lang="en-US" altLang="zh-CN" sz="1100" b="0" kern="1200" dirty="0">
                <a:solidFill>
                  <a:schemeClr val="tx1"/>
                </a:solidFill>
                <a:effectLst/>
                <a:latin typeface="Arial" panose="020B0604020202020204" pitchFamily="34" charset="0"/>
                <a:ea typeface="+mn-ea"/>
                <a:cs typeface="+mn-cs"/>
              </a:rPr>
              <a:t> $t9,$t9,1</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jal</a:t>
            </a:r>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hanoi</a:t>
            </a:r>
            <a:endParaRPr lang="en-US" altLang="zh-CN" sz="1100" b="0" kern="1200" dirty="0">
              <a:solidFill>
                <a:schemeClr val="tx1"/>
              </a:solidFill>
              <a:effectLst/>
              <a:latin typeface="Arial" panose="020B0604020202020204" pitchFamily="34" charset="0"/>
              <a:ea typeface="+mn-ea"/>
              <a:cs typeface="+mn-cs"/>
            </a:endParaRPr>
          </a:p>
          <a:p>
            <a:pPr latinLnBrk="1"/>
            <a:endParaRPr lang="en-US" altLang="zh-CN" sz="1100" b="0" kern="1200" dirty="0">
              <a:solidFill>
                <a:schemeClr val="tx1"/>
              </a:solidFill>
              <a:effectLst/>
              <a:latin typeface="Arial" panose="020B0604020202020204" pitchFamily="34" charset="0"/>
              <a:ea typeface="+mn-ea"/>
              <a:cs typeface="+mn-cs"/>
            </a:endParaRPr>
          </a:p>
          <a:p>
            <a:pPr latinLnBrk="1"/>
            <a:r>
              <a:rPr lang="en-US" altLang="zh-CN" sz="1100" b="0" kern="1200" dirty="0">
                <a:solidFill>
                  <a:schemeClr val="tx1"/>
                </a:solidFill>
                <a:effectLst/>
                <a:latin typeface="Arial" panose="020B0604020202020204" pitchFamily="34" charset="0"/>
                <a:ea typeface="+mn-ea"/>
                <a:cs typeface="+mn-cs"/>
              </a:rPr>
              <a:t>	# </a:t>
            </a:r>
            <a:r>
              <a:rPr lang="zh-CN" altLang="en-US" sz="1100" b="0" kern="1200" dirty="0">
                <a:solidFill>
                  <a:schemeClr val="tx1"/>
                </a:solidFill>
                <a:effectLst/>
                <a:latin typeface="Arial" panose="020B0604020202020204" pitchFamily="34" charset="0"/>
                <a:ea typeface="+mn-ea"/>
                <a:cs typeface="+mn-cs"/>
              </a:rPr>
              <a:t>恢复环境</a:t>
            </a:r>
          </a:p>
          <a:p>
            <a:pPr latinLnBrk="1"/>
            <a:r>
              <a:rPr lang="zh-CN" altLang="en-US"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addi</a:t>
            </a:r>
            <a:r>
              <a:rPr lang="en-US" altLang="zh-CN" sz="1100" b="0" kern="1200" dirty="0">
                <a:solidFill>
                  <a:schemeClr val="tx1"/>
                </a:solidFill>
                <a:effectLst/>
                <a:latin typeface="Arial" panose="020B0604020202020204" pitchFamily="34" charset="0"/>
                <a:ea typeface="+mn-ea"/>
                <a:cs typeface="+mn-cs"/>
              </a:rPr>
              <a:t> $sp,$sp,4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lw</a:t>
            </a:r>
            <a:r>
              <a:rPr lang="en-US" altLang="zh-CN" sz="1100" b="0" kern="1200" dirty="0">
                <a:solidFill>
                  <a:schemeClr val="tx1"/>
                </a:solidFill>
                <a:effectLst/>
                <a:latin typeface="Arial" panose="020B0604020202020204" pitchFamily="34" charset="0"/>
                <a:ea typeface="+mn-ea"/>
                <a:cs typeface="+mn-cs"/>
              </a:rPr>
              <a:t> $ra,0($</a:t>
            </a:r>
            <a:r>
              <a:rPr lang="en-US" altLang="zh-CN" sz="1100" b="0" kern="1200" dirty="0" err="1">
                <a:solidFill>
                  <a:schemeClr val="tx1"/>
                </a:solidFill>
                <a:effectLst/>
                <a:latin typeface="Arial" panose="020B0604020202020204" pitchFamily="34" charset="0"/>
                <a:ea typeface="+mn-ea"/>
                <a:cs typeface="+mn-cs"/>
              </a:rPr>
              <a:t>sp</a:t>
            </a:r>
            <a:r>
              <a:rPr lang="en-US" altLang="zh-CN" sz="1100" b="0" kern="1200" dirty="0">
                <a:solidFill>
                  <a:schemeClr val="tx1"/>
                </a:solidFill>
                <a:effectLst/>
                <a:latin typeface="Arial" panose="020B0604020202020204" pitchFamily="34" charset="0"/>
                <a:ea typeface="+mn-ea"/>
                <a:cs typeface="+mn-cs"/>
              </a:rPr>
              <a:t>)</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addi</a:t>
            </a:r>
            <a:r>
              <a:rPr lang="en-US" altLang="zh-CN" sz="1100" b="0" kern="1200" dirty="0">
                <a:solidFill>
                  <a:schemeClr val="tx1"/>
                </a:solidFill>
                <a:effectLst/>
                <a:latin typeface="Arial" panose="020B0604020202020204" pitchFamily="34" charset="0"/>
                <a:ea typeface="+mn-ea"/>
                <a:cs typeface="+mn-cs"/>
              </a:rPr>
              <a:t> $sp,$sp,4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lw</a:t>
            </a:r>
            <a:r>
              <a:rPr lang="en-US" altLang="zh-CN" sz="1100" b="0" kern="1200" dirty="0">
                <a:solidFill>
                  <a:schemeClr val="tx1"/>
                </a:solidFill>
                <a:effectLst/>
                <a:latin typeface="Arial" panose="020B0604020202020204" pitchFamily="34" charset="0"/>
                <a:ea typeface="+mn-ea"/>
                <a:cs typeface="+mn-cs"/>
              </a:rPr>
              <a:t> $t9,0($</a:t>
            </a:r>
            <a:r>
              <a:rPr lang="en-US" altLang="zh-CN" sz="1100" b="0" kern="1200" dirty="0" err="1">
                <a:solidFill>
                  <a:schemeClr val="tx1"/>
                </a:solidFill>
                <a:effectLst/>
                <a:latin typeface="Arial" panose="020B0604020202020204" pitchFamily="34" charset="0"/>
                <a:ea typeface="+mn-ea"/>
                <a:cs typeface="+mn-cs"/>
              </a:rPr>
              <a:t>sp</a:t>
            </a:r>
            <a:r>
              <a:rPr lang="en-US" altLang="zh-CN" sz="1100" b="0" kern="1200" dirty="0">
                <a:solidFill>
                  <a:schemeClr val="tx1"/>
                </a:solidFill>
                <a:effectLst/>
                <a:latin typeface="Arial" panose="020B0604020202020204" pitchFamily="34" charset="0"/>
                <a:ea typeface="+mn-ea"/>
                <a:cs typeface="+mn-cs"/>
              </a:rPr>
              <a:t>)</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addi</a:t>
            </a:r>
            <a:r>
              <a:rPr lang="en-US" altLang="zh-CN" sz="1100" b="0" kern="1200" dirty="0">
                <a:solidFill>
                  <a:schemeClr val="tx1"/>
                </a:solidFill>
                <a:effectLst/>
                <a:latin typeface="Arial" panose="020B0604020202020204" pitchFamily="34" charset="0"/>
                <a:ea typeface="+mn-ea"/>
                <a:cs typeface="+mn-cs"/>
              </a:rPr>
              <a:t> $sp,$sp,4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lw</a:t>
            </a:r>
            <a:r>
              <a:rPr lang="en-US" altLang="zh-CN" sz="1100" b="0" kern="1200" dirty="0">
                <a:solidFill>
                  <a:schemeClr val="tx1"/>
                </a:solidFill>
                <a:effectLst/>
                <a:latin typeface="Arial" panose="020B0604020202020204" pitchFamily="34" charset="0"/>
                <a:ea typeface="+mn-ea"/>
                <a:cs typeface="+mn-cs"/>
              </a:rPr>
              <a:t> $a2,0($</a:t>
            </a:r>
            <a:r>
              <a:rPr lang="en-US" altLang="zh-CN" sz="1100" b="0" kern="1200" dirty="0" err="1">
                <a:solidFill>
                  <a:schemeClr val="tx1"/>
                </a:solidFill>
                <a:effectLst/>
                <a:latin typeface="Arial" panose="020B0604020202020204" pitchFamily="34" charset="0"/>
                <a:ea typeface="+mn-ea"/>
                <a:cs typeface="+mn-cs"/>
              </a:rPr>
              <a:t>sp</a:t>
            </a:r>
            <a:r>
              <a:rPr lang="en-US" altLang="zh-CN" sz="1100" b="0" kern="1200" dirty="0">
                <a:solidFill>
                  <a:schemeClr val="tx1"/>
                </a:solidFill>
                <a:effectLst/>
                <a:latin typeface="Arial" panose="020B0604020202020204" pitchFamily="34" charset="0"/>
                <a:ea typeface="+mn-ea"/>
                <a:cs typeface="+mn-cs"/>
              </a:rPr>
              <a:t>)</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addi</a:t>
            </a:r>
            <a:r>
              <a:rPr lang="en-US" altLang="zh-CN" sz="1100" b="0" kern="1200" dirty="0">
                <a:solidFill>
                  <a:schemeClr val="tx1"/>
                </a:solidFill>
                <a:effectLst/>
                <a:latin typeface="Arial" panose="020B0604020202020204" pitchFamily="34" charset="0"/>
                <a:ea typeface="+mn-ea"/>
                <a:cs typeface="+mn-cs"/>
              </a:rPr>
              <a:t> $sp,$sp,4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lw</a:t>
            </a:r>
            <a:r>
              <a:rPr lang="en-US" altLang="zh-CN" sz="1100" b="0" kern="1200" dirty="0">
                <a:solidFill>
                  <a:schemeClr val="tx1"/>
                </a:solidFill>
                <a:effectLst/>
                <a:latin typeface="Arial" panose="020B0604020202020204" pitchFamily="34" charset="0"/>
                <a:ea typeface="+mn-ea"/>
                <a:cs typeface="+mn-cs"/>
              </a:rPr>
              <a:t> $a1,0($</a:t>
            </a:r>
            <a:r>
              <a:rPr lang="en-US" altLang="zh-CN" sz="1100" b="0" kern="1200" dirty="0" err="1">
                <a:solidFill>
                  <a:schemeClr val="tx1"/>
                </a:solidFill>
                <a:effectLst/>
                <a:latin typeface="Arial" panose="020B0604020202020204" pitchFamily="34" charset="0"/>
                <a:ea typeface="+mn-ea"/>
                <a:cs typeface="+mn-cs"/>
              </a:rPr>
              <a:t>sp</a:t>
            </a:r>
            <a:r>
              <a:rPr lang="en-US" altLang="zh-CN" sz="1100" b="0" kern="1200" dirty="0">
                <a:solidFill>
                  <a:schemeClr val="tx1"/>
                </a:solidFill>
                <a:effectLst/>
                <a:latin typeface="Arial" panose="020B0604020202020204" pitchFamily="34" charset="0"/>
                <a:ea typeface="+mn-ea"/>
                <a:cs typeface="+mn-cs"/>
              </a:rPr>
              <a:t>)</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addi</a:t>
            </a:r>
            <a:r>
              <a:rPr lang="en-US" altLang="zh-CN" sz="1100" b="0" kern="1200" dirty="0">
                <a:solidFill>
                  <a:schemeClr val="tx1"/>
                </a:solidFill>
                <a:effectLst/>
                <a:latin typeface="Arial" panose="020B0604020202020204" pitchFamily="34" charset="0"/>
                <a:ea typeface="+mn-ea"/>
                <a:cs typeface="+mn-cs"/>
              </a:rPr>
              <a:t> $sp,$sp,4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lw</a:t>
            </a:r>
            <a:r>
              <a:rPr lang="en-US" altLang="zh-CN" sz="1100" b="0" kern="1200" dirty="0">
                <a:solidFill>
                  <a:schemeClr val="tx1"/>
                </a:solidFill>
                <a:effectLst/>
                <a:latin typeface="Arial" panose="020B0604020202020204" pitchFamily="34" charset="0"/>
                <a:ea typeface="+mn-ea"/>
                <a:cs typeface="+mn-cs"/>
              </a:rPr>
              <a:t> $a0,0($</a:t>
            </a:r>
            <a:r>
              <a:rPr lang="en-US" altLang="zh-CN" sz="1100" b="0" kern="1200" dirty="0" err="1">
                <a:solidFill>
                  <a:schemeClr val="tx1"/>
                </a:solidFill>
                <a:effectLst/>
                <a:latin typeface="Arial" panose="020B0604020202020204" pitchFamily="34" charset="0"/>
                <a:ea typeface="+mn-ea"/>
                <a:cs typeface="+mn-cs"/>
              </a:rPr>
              <a:t>sp</a:t>
            </a:r>
            <a:r>
              <a:rPr lang="en-US" altLang="zh-CN" sz="1100" b="0" kern="1200" dirty="0">
                <a:solidFill>
                  <a:schemeClr val="tx1"/>
                </a:solidFill>
                <a:effectLst/>
                <a:latin typeface="Arial" panose="020B0604020202020204" pitchFamily="34" charset="0"/>
                <a:ea typeface="+mn-ea"/>
                <a:cs typeface="+mn-cs"/>
              </a:rPr>
              <a:t>)</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jr</a:t>
            </a:r>
            <a:r>
              <a:rPr lang="en-US" altLang="zh-CN" sz="1100" b="0" kern="1200" dirty="0">
                <a:solidFill>
                  <a:schemeClr val="tx1"/>
                </a:solidFill>
                <a:effectLst/>
                <a:latin typeface="Arial" panose="020B0604020202020204" pitchFamily="34" charset="0"/>
                <a:ea typeface="+mn-ea"/>
                <a:cs typeface="+mn-cs"/>
              </a:rPr>
              <a:t> $31</a:t>
            </a:r>
          </a:p>
          <a:p>
            <a:pPr latinLnBrk="1"/>
            <a:endParaRPr lang="en-US" altLang="zh-CN" sz="1100" b="0" kern="1200" dirty="0">
              <a:solidFill>
                <a:schemeClr val="tx1"/>
              </a:solidFill>
              <a:effectLst/>
              <a:latin typeface="Arial" panose="020B0604020202020204" pitchFamily="34" charset="0"/>
              <a:ea typeface="+mn-ea"/>
              <a:cs typeface="+mn-cs"/>
            </a:endParaRPr>
          </a:p>
          <a:p>
            <a:pPr latinLnBrk="1"/>
            <a:r>
              <a:rPr lang="en-US" altLang="zh-CN" sz="1100" b="0" kern="1200" dirty="0">
                <a:solidFill>
                  <a:schemeClr val="tx1"/>
                </a:solidFill>
                <a:effectLst/>
                <a:latin typeface="Arial" panose="020B0604020202020204" pitchFamily="34" charset="0"/>
                <a:ea typeface="+mn-ea"/>
                <a:cs typeface="+mn-cs"/>
              </a:rPr>
              <a:t>	print:</a:t>
            </a:r>
          </a:p>
          <a:p>
            <a:pPr latinLnBrk="1"/>
            <a:r>
              <a:rPr lang="en-US" altLang="zh-CN" sz="1100" b="0" kern="1200" dirty="0">
                <a:solidFill>
                  <a:schemeClr val="tx1"/>
                </a:solidFill>
                <a:effectLst/>
                <a:latin typeface="Arial" panose="020B0604020202020204" pitchFamily="34" charset="0"/>
                <a:ea typeface="+mn-ea"/>
                <a:cs typeface="+mn-cs"/>
              </a:rPr>
              <a:t>		# </a:t>
            </a:r>
            <a:r>
              <a:rPr lang="zh-CN" altLang="en-US" sz="1100" b="0" kern="1200" dirty="0">
                <a:solidFill>
                  <a:schemeClr val="tx1"/>
                </a:solidFill>
                <a:effectLst/>
                <a:latin typeface="Arial" panose="020B0604020202020204" pitchFamily="34" charset="0"/>
                <a:ea typeface="+mn-ea"/>
                <a:cs typeface="+mn-cs"/>
              </a:rPr>
              <a:t>最后打印并返回主函数</a:t>
            </a:r>
          </a:p>
          <a:p>
            <a:pPr latinLnBrk="1"/>
            <a:r>
              <a:rPr lang="zh-CN" altLang="en-US"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addi</a:t>
            </a:r>
            <a:r>
              <a:rPr lang="en-US" altLang="zh-CN" sz="1100" b="0" kern="1200" dirty="0">
                <a:solidFill>
                  <a:schemeClr val="tx1"/>
                </a:solidFill>
                <a:effectLst/>
                <a:latin typeface="Arial" panose="020B0604020202020204" pitchFamily="34" charset="0"/>
                <a:ea typeface="+mn-ea"/>
                <a:cs typeface="+mn-cs"/>
              </a:rPr>
              <a:t> $a0,$a0,0</a:t>
            </a:r>
          </a:p>
          <a:p>
            <a:pPr latinLnBrk="1"/>
            <a:r>
              <a:rPr lang="en-US" altLang="zh-CN" sz="1100" b="0" kern="1200" dirty="0">
                <a:solidFill>
                  <a:schemeClr val="tx1"/>
                </a:solidFill>
                <a:effectLst/>
                <a:latin typeface="Arial" panose="020B0604020202020204" pitchFamily="34" charset="0"/>
                <a:ea typeface="+mn-ea"/>
                <a:cs typeface="+mn-cs"/>
              </a:rPr>
              <a:t>		li $v0, 11</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syscall</a:t>
            </a:r>
            <a:endParaRPr lang="en-US" altLang="zh-CN" sz="1100" b="0" kern="1200" dirty="0">
              <a:solidFill>
                <a:schemeClr val="tx1"/>
              </a:solidFill>
              <a:effectLst/>
              <a:latin typeface="Arial" panose="020B0604020202020204" pitchFamily="34" charset="0"/>
              <a:ea typeface="+mn-ea"/>
              <a:cs typeface="+mn-cs"/>
            </a:endParaRPr>
          </a:p>
          <a:p>
            <a:pPr latinLnBrk="1"/>
            <a:r>
              <a:rPr lang="en-US" altLang="zh-CN" sz="1100" b="0" kern="1200" dirty="0">
                <a:solidFill>
                  <a:schemeClr val="tx1"/>
                </a:solidFill>
                <a:effectLst/>
                <a:latin typeface="Arial" panose="020B0604020202020204" pitchFamily="34" charset="0"/>
                <a:ea typeface="+mn-ea"/>
                <a:cs typeface="+mn-cs"/>
              </a:rPr>
              <a:t>		la $a0, arrow</a:t>
            </a:r>
          </a:p>
          <a:p>
            <a:pPr latinLnBrk="1"/>
            <a:r>
              <a:rPr lang="en-US" altLang="zh-CN" sz="1100" b="0" kern="1200" dirty="0">
                <a:solidFill>
                  <a:schemeClr val="tx1"/>
                </a:solidFill>
                <a:effectLst/>
                <a:latin typeface="Arial" panose="020B0604020202020204" pitchFamily="34" charset="0"/>
                <a:ea typeface="+mn-ea"/>
                <a:cs typeface="+mn-cs"/>
              </a:rPr>
              <a:t>		li $v0, 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syscall</a:t>
            </a:r>
            <a:endParaRPr lang="en-US" altLang="zh-CN" sz="1100" b="0" kern="1200" dirty="0">
              <a:solidFill>
                <a:schemeClr val="tx1"/>
              </a:solidFill>
              <a:effectLst/>
              <a:latin typeface="Arial" panose="020B0604020202020204" pitchFamily="34" charset="0"/>
              <a:ea typeface="+mn-ea"/>
              <a:cs typeface="+mn-cs"/>
            </a:endParaRPr>
          </a:p>
          <a:p>
            <a:pPr latinLnBrk="1"/>
            <a:r>
              <a:rPr lang="en-US" altLang="zh-CN" sz="1100" b="0" kern="1200" dirty="0">
                <a:solidFill>
                  <a:schemeClr val="tx1"/>
                </a:solidFill>
                <a:effectLst/>
                <a:latin typeface="Arial" panose="020B0604020202020204" pitchFamily="34" charset="0"/>
                <a:ea typeface="+mn-ea"/>
                <a:cs typeface="+mn-cs"/>
              </a:rPr>
              <a:t>		move $a0,$a2</a:t>
            </a:r>
          </a:p>
          <a:p>
            <a:pPr latinLnBrk="1"/>
            <a:r>
              <a:rPr lang="en-US" altLang="zh-CN" sz="1100" b="0" kern="1200" dirty="0">
                <a:solidFill>
                  <a:schemeClr val="tx1"/>
                </a:solidFill>
                <a:effectLst/>
                <a:latin typeface="Arial" panose="020B0604020202020204" pitchFamily="34" charset="0"/>
                <a:ea typeface="+mn-ea"/>
                <a:cs typeface="+mn-cs"/>
              </a:rPr>
              <a:t>		li $v0, 11</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syscall</a:t>
            </a:r>
            <a:endParaRPr lang="en-US" altLang="zh-CN" sz="1100" b="0" kern="1200" dirty="0">
              <a:solidFill>
                <a:schemeClr val="tx1"/>
              </a:solidFill>
              <a:effectLst/>
              <a:latin typeface="Arial" panose="020B0604020202020204" pitchFamily="34" charset="0"/>
              <a:ea typeface="+mn-ea"/>
              <a:cs typeface="+mn-cs"/>
            </a:endParaRPr>
          </a:p>
          <a:p>
            <a:pPr latinLnBrk="1"/>
            <a:r>
              <a:rPr lang="en-US" altLang="zh-CN" sz="1100" b="0" kern="1200" dirty="0">
                <a:solidFill>
                  <a:schemeClr val="tx1"/>
                </a:solidFill>
                <a:effectLst/>
                <a:latin typeface="Arial" panose="020B0604020202020204" pitchFamily="34" charset="0"/>
                <a:ea typeface="+mn-ea"/>
                <a:cs typeface="+mn-cs"/>
              </a:rPr>
              <a:t>		la $a0, newline</a:t>
            </a:r>
          </a:p>
          <a:p>
            <a:pPr latinLnBrk="1"/>
            <a:r>
              <a:rPr lang="en-US" altLang="zh-CN" sz="1100" b="0" kern="1200" dirty="0">
                <a:solidFill>
                  <a:schemeClr val="tx1"/>
                </a:solidFill>
                <a:effectLst/>
                <a:latin typeface="Arial" panose="020B0604020202020204" pitchFamily="34" charset="0"/>
                <a:ea typeface="+mn-ea"/>
                <a:cs typeface="+mn-cs"/>
              </a:rPr>
              <a:t>		li $v0, 4</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syscall</a:t>
            </a:r>
            <a:endParaRPr lang="en-US" altLang="zh-CN" sz="1100" b="0" kern="1200" dirty="0">
              <a:solidFill>
                <a:schemeClr val="tx1"/>
              </a:solidFill>
              <a:effectLst/>
              <a:latin typeface="Arial" panose="020B0604020202020204" pitchFamily="34" charset="0"/>
              <a:ea typeface="+mn-ea"/>
              <a:cs typeface="+mn-cs"/>
            </a:endParaRP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jr</a:t>
            </a:r>
            <a:r>
              <a:rPr lang="en-US" altLang="zh-CN" sz="1100" b="0" kern="1200" dirty="0">
                <a:solidFill>
                  <a:schemeClr val="tx1"/>
                </a:solidFill>
                <a:effectLst/>
                <a:latin typeface="Arial" panose="020B0604020202020204" pitchFamily="34" charset="0"/>
                <a:ea typeface="+mn-ea"/>
                <a:cs typeface="+mn-cs"/>
              </a:rPr>
              <a:t> $31</a:t>
            </a:r>
          </a:p>
          <a:p>
            <a:pPr latinLnBrk="1"/>
            <a:r>
              <a:rPr lang="en-US" altLang="zh-CN" sz="1100" b="0" kern="1200" dirty="0">
                <a:solidFill>
                  <a:schemeClr val="tx1"/>
                </a:solidFill>
                <a:effectLst/>
                <a:latin typeface="Arial" panose="020B0604020202020204" pitchFamily="34" charset="0"/>
                <a:ea typeface="+mn-ea"/>
                <a:cs typeface="+mn-cs"/>
              </a:rPr>
              <a:t>end:    </a:t>
            </a:r>
          </a:p>
          <a:p>
            <a:pPr latinLnBrk="1"/>
            <a:r>
              <a:rPr lang="en-US" altLang="zh-CN" sz="1100" b="0" kern="1200" dirty="0">
                <a:solidFill>
                  <a:schemeClr val="tx1"/>
                </a:solidFill>
                <a:effectLst/>
                <a:latin typeface="Arial" panose="020B0604020202020204" pitchFamily="34" charset="0"/>
                <a:ea typeface="+mn-ea"/>
                <a:cs typeface="+mn-cs"/>
              </a:rPr>
              <a:t>	li $v0 10</a:t>
            </a:r>
          </a:p>
          <a:p>
            <a:pPr latinLnBrk="1"/>
            <a:r>
              <a:rPr lang="en-US" altLang="zh-CN" sz="1100" b="0" kern="1200" dirty="0">
                <a:solidFill>
                  <a:schemeClr val="tx1"/>
                </a:solidFill>
                <a:effectLst/>
                <a:latin typeface="Arial" panose="020B0604020202020204" pitchFamily="34" charset="0"/>
                <a:ea typeface="+mn-ea"/>
                <a:cs typeface="+mn-cs"/>
              </a:rPr>
              <a:t>	</a:t>
            </a:r>
            <a:r>
              <a:rPr lang="en-US" altLang="zh-CN" sz="1100" b="0" kern="1200" dirty="0" err="1">
                <a:solidFill>
                  <a:schemeClr val="tx1"/>
                </a:solidFill>
                <a:effectLst/>
                <a:latin typeface="Arial" panose="020B0604020202020204" pitchFamily="34" charset="0"/>
                <a:ea typeface="+mn-ea"/>
                <a:cs typeface="+mn-cs"/>
              </a:rPr>
              <a:t>syscall</a:t>
            </a:r>
            <a:endParaRPr lang="en-US" altLang="zh-CN" sz="1100" b="0" kern="1200" dirty="0">
              <a:solidFill>
                <a:schemeClr val="tx1"/>
              </a:solidFill>
              <a:effectLst/>
              <a:latin typeface="Arial" panose="020B0604020202020204" pitchFamily="34" charset="0"/>
              <a:ea typeface="+mn-ea"/>
              <a:cs typeface="+mn-cs"/>
            </a:endParaRPr>
          </a:p>
          <a:p>
            <a:pPr latinLnBrk="1"/>
            <a:endParaRPr lang="en-US" altLang="zh-CN" sz="1100" b="0" kern="1200" dirty="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1535589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r>
              <a:rPr lang="en-US" altLang="zh-CN" dirty="0"/>
              <a:t>CPU</a:t>
            </a:r>
            <a:r>
              <a:rPr lang="zh-CN" altLang="en-US" dirty="0"/>
              <a:t>在进行数据计算时，总是要先把数据取到某种寄存器中才能开始。而这寄存器的类型有堆栈型、累加器型和通用寄存器型三种。使用哪种存储方式来存放操作数的，就把指令系统集结构分成堆栈型、累加器型和通用寄存器型三类。它们是有区别的，堆栈型结构中，操作数总是被默认存放在栈顶，累加器结构中，操作数总是被默认存放在累加器中；而在通用寄存器中，所有的操作数都必须被说明是存放在哪一个寄存器或存储器的哪个单元中。</a:t>
            </a:r>
            <a:endParaRPr lang="en-US" altLang="zh-CN" dirty="0"/>
          </a:p>
          <a:p>
            <a:endParaRPr lang="en-US" altLang="zh-CN" dirty="0"/>
          </a:p>
          <a:p>
            <a:r>
              <a:rPr lang="en-US" altLang="zh-CN" dirty="0"/>
              <a:t>8008</a:t>
            </a:r>
            <a:r>
              <a:rPr lang="zh-CN" altLang="en-US" dirty="0"/>
              <a:t>的直接后继产品</a:t>
            </a:r>
            <a:r>
              <a:rPr lang="en-US" altLang="zh-CN" dirty="0"/>
              <a:t>——8080</a:t>
            </a:r>
            <a:r>
              <a:rPr lang="zh-CN" altLang="en-US" dirty="0"/>
              <a:t>与</a:t>
            </a:r>
            <a:r>
              <a:rPr lang="en-US" altLang="zh-CN" dirty="0"/>
              <a:t>8086</a:t>
            </a:r>
            <a:r>
              <a:rPr lang="zh-CN" altLang="en-US" dirty="0"/>
              <a:t>，开创了</a:t>
            </a:r>
            <a:r>
              <a:rPr lang="en-US" altLang="zh-CN" dirty="0"/>
              <a:t>x86</a:t>
            </a:r>
            <a:r>
              <a:rPr lang="zh-CN" altLang="en-US" dirty="0"/>
              <a:t>指令集体系结构，使用了两个累加器：主累加器 </a:t>
            </a:r>
            <a:r>
              <a:rPr lang="en-US" altLang="zh-CN" dirty="0"/>
              <a:t>EAX </a:t>
            </a:r>
            <a:r>
              <a:rPr lang="zh-CN" altLang="en-US" dirty="0"/>
              <a:t>与从累加器 </a:t>
            </a:r>
            <a:r>
              <a:rPr lang="en-US" altLang="zh-CN" dirty="0"/>
              <a:t>EDX </a:t>
            </a:r>
            <a:r>
              <a:rPr lang="zh-CN" altLang="en-US" dirty="0"/>
              <a:t>用于乘法与除法的大数运算。现今的 </a:t>
            </a:r>
            <a:r>
              <a:rPr lang="en-US" altLang="zh-CN" dirty="0"/>
              <a:t>CPU </a:t>
            </a:r>
            <a:r>
              <a:rPr lang="zh-CN" altLang="en-US" dirty="0"/>
              <a:t>通常有很多寄存器，所有或多数都可以被用来当作累加器。因此，累机器几乎已经不在现代微处理器中使用了。</a:t>
            </a:r>
          </a:p>
        </p:txBody>
      </p:sp>
    </p:spTree>
    <p:extLst>
      <p:ext uri="{BB962C8B-B14F-4D97-AF65-F5344CB8AC3E}">
        <p14:creationId xmlns:p14="http://schemas.microsoft.com/office/powerpoint/2010/main" val="2558183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r>
              <a:rPr lang="zh-CN" altLang="en-US" sz="1100" b="0" i="0" kern="1200" dirty="0">
                <a:solidFill>
                  <a:schemeClr val="tx1"/>
                </a:solidFill>
                <a:effectLst/>
                <a:latin typeface="Arial" pitchFamily="34" charset="0"/>
                <a:ea typeface="+mn-ea"/>
                <a:cs typeface="+mn-cs"/>
              </a:rPr>
              <a:t>在</a:t>
            </a:r>
            <a:r>
              <a:rPr lang="en-US" altLang="zh-CN" sz="1100" b="0" i="0" kern="1200" dirty="0">
                <a:solidFill>
                  <a:schemeClr val="tx1"/>
                </a:solidFill>
                <a:effectLst/>
                <a:latin typeface="Arial" pitchFamily="34" charset="0"/>
                <a:ea typeface="+mn-ea"/>
                <a:cs typeface="+mn-cs"/>
              </a:rPr>
              <a:t>X86</a:t>
            </a:r>
            <a:r>
              <a:rPr lang="zh-CN" altLang="en-US" sz="1100" b="0" i="0" kern="1200" dirty="0">
                <a:solidFill>
                  <a:schemeClr val="tx1"/>
                </a:solidFill>
                <a:effectLst/>
                <a:latin typeface="Arial" pitchFamily="34" charset="0"/>
                <a:ea typeface="+mn-ea"/>
                <a:cs typeface="+mn-cs"/>
              </a:rPr>
              <a:t>汇编中，</a:t>
            </a:r>
            <a:r>
              <a:rPr lang="en-US" altLang="zh-CN" sz="1100" b="0" i="0" kern="1200" dirty="0">
                <a:solidFill>
                  <a:schemeClr val="tx1"/>
                </a:solidFill>
                <a:effectLst/>
                <a:latin typeface="Arial" pitchFamily="34" charset="0"/>
                <a:ea typeface="+mn-ea"/>
                <a:cs typeface="+mn-cs"/>
              </a:rPr>
              <a:t>MOV [0012H], [0016H]</a:t>
            </a:r>
            <a:r>
              <a:rPr lang="zh-CN" altLang="en-US" sz="1100" b="0" i="0" kern="1200" dirty="0">
                <a:solidFill>
                  <a:schemeClr val="tx1"/>
                </a:solidFill>
                <a:effectLst/>
                <a:latin typeface="Arial" pitchFamily="34" charset="0"/>
                <a:ea typeface="+mn-ea"/>
                <a:cs typeface="+mn-cs"/>
              </a:rPr>
              <a:t>这种指令是不允许的，至少得有一个操作数是寄存器。当然，这种问题在用高级语言的时候看不到，感觉好像基本上都是从内存到内存啊，为什么到了汇编就不行了？这个问题在</a:t>
            </a:r>
            <a:r>
              <a:rPr lang="en-US" altLang="zh-CN" sz="1100" b="0" i="0" kern="1200" dirty="0">
                <a:solidFill>
                  <a:schemeClr val="tx1"/>
                </a:solidFill>
                <a:effectLst/>
                <a:latin typeface="Arial" pitchFamily="34" charset="0"/>
                <a:ea typeface="+mn-ea"/>
                <a:cs typeface="+mn-cs"/>
              </a:rPr>
              <a:t>stack overflow</a:t>
            </a:r>
            <a:r>
              <a:rPr lang="zh-CN" altLang="en-US" sz="1100" b="0" i="0" kern="1200" dirty="0">
                <a:solidFill>
                  <a:schemeClr val="tx1"/>
                </a:solidFill>
                <a:effectLst/>
                <a:latin typeface="Arial" pitchFamily="34" charset="0"/>
                <a:ea typeface="+mn-ea"/>
                <a:cs typeface="+mn-cs"/>
              </a:rPr>
              <a:t>有个解释不错： </a:t>
            </a:r>
          </a:p>
          <a:p>
            <a:r>
              <a:rPr lang="en-US" altLang="zh-CN" sz="1100" b="0" i="0" kern="1200" dirty="0">
                <a:solidFill>
                  <a:schemeClr val="tx1"/>
                </a:solidFill>
                <a:effectLst/>
                <a:latin typeface="Arial" pitchFamily="34" charset="0"/>
                <a:ea typeface="+mn-ea"/>
                <a:cs typeface="+mn-cs"/>
              </a:rPr>
              <a:t>The answer involves a fuller understanding of RAM. Simply stated, RAM can only be in two states, read mode or write mode. If you wish to copy one byte in ram to another location, you </a:t>
            </a:r>
            <a:r>
              <a:rPr lang="en-US" altLang="zh-CN" sz="1100" b="0" i="1" kern="1200" dirty="0">
                <a:solidFill>
                  <a:schemeClr val="tx1"/>
                </a:solidFill>
                <a:effectLst/>
                <a:latin typeface="Arial" pitchFamily="34" charset="0"/>
                <a:ea typeface="+mn-ea"/>
                <a:cs typeface="+mn-cs"/>
              </a:rPr>
              <a:t>must</a:t>
            </a:r>
            <a:r>
              <a:rPr lang="en-US" altLang="zh-CN" sz="1100" b="0" i="0" kern="1200" dirty="0">
                <a:solidFill>
                  <a:schemeClr val="tx1"/>
                </a:solidFill>
                <a:effectLst/>
                <a:latin typeface="Arial" pitchFamily="34" charset="0"/>
                <a:ea typeface="+mn-ea"/>
                <a:cs typeface="+mn-cs"/>
              </a:rPr>
              <a:t> have a temporary storage area outside of RAM as you switch from read to write.</a:t>
            </a:r>
          </a:p>
          <a:p>
            <a:r>
              <a:rPr lang="en-US" altLang="zh-CN" sz="1100" b="0" i="0" kern="1200" dirty="0">
                <a:solidFill>
                  <a:schemeClr val="tx1"/>
                </a:solidFill>
                <a:effectLst/>
                <a:latin typeface="Arial" pitchFamily="34" charset="0"/>
                <a:ea typeface="+mn-ea"/>
                <a:cs typeface="+mn-cs"/>
              </a:rPr>
              <a:t>It is certainly possible for the architecture to have such a RAM to RAM instruction, but it would be a high level instruction that in microcode would translate to copying of data from RAM to a register then back to RAM. Alternatively, it could be possible to extend the RAM controller to have such a temporary </a:t>
            </a:r>
            <a:r>
              <a:rPr lang="en-US" altLang="zh-CN" sz="1100" b="0" i="0" kern="1200" dirty="0" err="1">
                <a:solidFill>
                  <a:schemeClr val="tx1"/>
                </a:solidFill>
                <a:effectLst/>
                <a:latin typeface="Arial" pitchFamily="34" charset="0"/>
                <a:ea typeface="+mn-ea"/>
                <a:cs typeface="+mn-cs"/>
              </a:rPr>
              <a:t>register</a:t>
            </a:r>
            <a:r>
              <a:rPr lang="en-US" altLang="zh-CN" sz="1100" b="0" i="1" kern="1200" dirty="0" err="1">
                <a:solidFill>
                  <a:schemeClr val="tx1"/>
                </a:solidFill>
                <a:effectLst/>
                <a:latin typeface="Arial" pitchFamily="34" charset="0"/>
                <a:ea typeface="+mn-ea"/>
                <a:cs typeface="+mn-cs"/>
              </a:rPr>
              <a:t>just</a:t>
            </a:r>
            <a:r>
              <a:rPr lang="en-US" altLang="zh-CN" sz="1100" b="0" i="0" kern="1200" dirty="0">
                <a:solidFill>
                  <a:schemeClr val="tx1"/>
                </a:solidFill>
                <a:effectLst/>
                <a:latin typeface="Arial" pitchFamily="34" charset="0"/>
                <a:ea typeface="+mn-ea"/>
                <a:cs typeface="+mn-cs"/>
              </a:rPr>
              <a:t> for this copying of data, but it </a:t>
            </a:r>
            <a:r>
              <a:rPr lang="en-US" altLang="zh-CN" sz="1100" b="0" i="0" kern="1200" dirty="0" err="1">
                <a:solidFill>
                  <a:schemeClr val="tx1"/>
                </a:solidFill>
                <a:effectLst/>
                <a:latin typeface="Arial" pitchFamily="34" charset="0"/>
                <a:ea typeface="+mn-ea"/>
                <a:cs typeface="+mn-cs"/>
              </a:rPr>
              <a:t>wouldn</a:t>
            </a:r>
            <a:r>
              <a:rPr lang="zh-CN" altLang="en-US" sz="1100" b="0" i="0" kern="1200" dirty="0">
                <a:solidFill>
                  <a:schemeClr val="tx1"/>
                </a:solidFill>
                <a:effectLst/>
                <a:latin typeface="Arial" pitchFamily="34" charset="0"/>
                <a:ea typeface="+mn-ea"/>
                <a:cs typeface="+mn-cs"/>
              </a:rPr>
              <a:t>‘</a:t>
            </a:r>
            <a:r>
              <a:rPr lang="en-US" altLang="zh-CN" sz="1100" b="0" i="0" kern="1200" dirty="0">
                <a:solidFill>
                  <a:schemeClr val="tx1"/>
                </a:solidFill>
                <a:effectLst/>
                <a:latin typeface="Arial" pitchFamily="34" charset="0"/>
                <a:ea typeface="+mn-ea"/>
                <a:cs typeface="+mn-cs"/>
              </a:rPr>
              <a:t>t provide much of a benefit for the added complexity of CPU/Hardware interaction.</a:t>
            </a:r>
          </a:p>
          <a:p>
            <a:endParaRPr lang="zh-CN" altLang="en-US" dirty="0"/>
          </a:p>
          <a:p>
            <a:endParaRPr lang="zh-CN" altLang="en-US" dirty="0"/>
          </a:p>
        </p:txBody>
      </p:sp>
    </p:spTree>
    <p:extLst>
      <p:ext uri="{BB962C8B-B14F-4D97-AF65-F5344CB8AC3E}">
        <p14:creationId xmlns:p14="http://schemas.microsoft.com/office/powerpoint/2010/main" val="2558183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62249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62415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a:xfrm>
            <a:off x="160338" y="658813"/>
            <a:ext cx="6792912" cy="3822700"/>
          </a:xfrm>
        </p:spPr>
      </p:sp>
      <p:sp>
        <p:nvSpPr>
          <p:cNvPr id="242691" name="Rectangle 3"/>
          <p:cNvSpPr>
            <a:spLocks noGrp="1" noChangeArrowheads="1"/>
          </p:cNvSpPr>
          <p:nvPr>
            <p:ph type="body" idx="1"/>
          </p:nvPr>
        </p:nvSpPr>
        <p:spPr/>
        <p:txBody>
          <a:bodyPr/>
          <a:lstStyle/>
          <a:p>
            <a:r>
              <a:rPr lang="zh-CN" altLang="en-US" dirty="0"/>
              <a:t>装箱问题</a:t>
            </a:r>
            <a:endParaRPr lang="en-US" altLang="zh-CN" dirty="0"/>
          </a:p>
        </p:txBody>
      </p:sp>
    </p:spTree>
    <p:extLst>
      <p:ext uri="{BB962C8B-B14F-4D97-AF65-F5344CB8AC3E}">
        <p14:creationId xmlns:p14="http://schemas.microsoft.com/office/powerpoint/2010/main" val="3585996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r>
              <a:rPr lang="zh-CN" altLang="en-US" dirty="0"/>
              <a:t>一般来说，变址寻址中变址寄存器提供修改量</a:t>
            </a:r>
            <a:r>
              <a:rPr lang="en-US" altLang="zh-CN" dirty="0"/>
              <a:t>(</a:t>
            </a:r>
            <a:r>
              <a:rPr lang="zh-CN" altLang="en-US" dirty="0"/>
              <a:t>可变的</a:t>
            </a:r>
            <a:r>
              <a:rPr lang="en-US" altLang="zh-CN" dirty="0"/>
              <a:t>)</a:t>
            </a:r>
            <a:r>
              <a:rPr lang="zh-CN" altLang="en-US" dirty="0"/>
              <a:t>，而指令中提供基准值</a:t>
            </a:r>
            <a:r>
              <a:rPr lang="en-US" altLang="zh-CN" dirty="0"/>
              <a:t>(</a:t>
            </a:r>
            <a:r>
              <a:rPr lang="zh-CN" altLang="en-US" dirty="0"/>
              <a:t>固定的</a:t>
            </a:r>
            <a:r>
              <a:rPr lang="en-US" altLang="zh-CN" dirty="0"/>
              <a:t>)</a:t>
            </a:r>
            <a:r>
              <a:rPr lang="zh-CN" altLang="en-US" dirty="0"/>
              <a:t>；基址寻址中基址寄存器提供基准值</a:t>
            </a:r>
            <a:r>
              <a:rPr lang="en-US" altLang="zh-CN" dirty="0"/>
              <a:t>(</a:t>
            </a:r>
            <a:r>
              <a:rPr lang="zh-CN" altLang="en-US" dirty="0"/>
              <a:t>固定的</a:t>
            </a:r>
            <a:r>
              <a:rPr lang="en-US" altLang="zh-CN" dirty="0"/>
              <a:t>)</a:t>
            </a:r>
            <a:r>
              <a:rPr lang="zh-CN" altLang="en-US" dirty="0"/>
              <a:t>，而指令中提供位移量</a:t>
            </a:r>
            <a:r>
              <a:rPr lang="en-US" altLang="zh-CN" dirty="0"/>
              <a:t>(</a:t>
            </a:r>
            <a:r>
              <a:rPr lang="zh-CN" altLang="en-US" dirty="0"/>
              <a:t>可变的</a:t>
            </a:r>
            <a:r>
              <a:rPr lang="en-US" altLang="zh-CN" dirty="0"/>
              <a:t>)</a:t>
            </a:r>
            <a:r>
              <a:rPr lang="zh-CN" altLang="en-US" dirty="0"/>
              <a:t>。这两种寻址方式应用的场合也不同，变址寻址是面向用户的，用于访问字符串、向量和数组等成批数据；而基址寻址面向系统，主要用于逻辑地址和物理地址的变换，决定程序在主存中的再定位和扩大寻址空间等问题。在某些大型机中，基址寄存器只能由特权指令来管理，用户指令无权操作和修改。</a:t>
            </a:r>
            <a:endParaRPr lang="en-US" altLang="zh-CN" dirty="0"/>
          </a:p>
          <a:p>
            <a:endParaRPr lang="en-US" altLang="zh-CN" dirty="0"/>
          </a:p>
          <a:p>
            <a:r>
              <a:rPr lang="en-US" altLang="zh-CN" dirty="0"/>
              <a:t>S</a:t>
            </a:r>
            <a:r>
              <a:rPr lang="zh-CN" altLang="en-US" dirty="0"/>
              <a:t>：</a:t>
            </a:r>
            <a:r>
              <a:rPr lang="en-US" altLang="zh-CN" dirty="0"/>
              <a:t>scale </a:t>
            </a:r>
            <a:r>
              <a:rPr lang="zh-CN" altLang="en-US" dirty="0"/>
              <a:t>比例因子</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457259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7051" name="Rectangle 11"/>
          <p:cNvSpPr>
            <a:spLocks noChangeArrowheads="1"/>
          </p:cNvSpPr>
          <p:nvPr userDrawn="1"/>
        </p:nvSpPr>
        <p:spPr bwMode="auto">
          <a:xfrm>
            <a:off x="1" y="1"/>
            <a:ext cx="9935633" cy="549275"/>
          </a:xfrm>
          <a:prstGeom prst="rect">
            <a:avLst/>
          </a:prstGeom>
          <a:solidFill>
            <a:srgbClr val="C30224"/>
          </a:solidFill>
          <a:ln w="9525">
            <a:noFill/>
            <a:miter lim="800000"/>
            <a:headEnd/>
            <a:tailEnd/>
          </a:ln>
          <a:effectLst/>
        </p:spPr>
        <p:txBody>
          <a:bodyPr wrap="none" anchor="ctr"/>
          <a:lstStyle/>
          <a:p>
            <a:pPr eaLnBrk="1" hangingPunct="1">
              <a:lnSpc>
                <a:spcPct val="100000"/>
              </a:lnSpc>
              <a:spcBef>
                <a:spcPct val="0"/>
              </a:spcBef>
              <a:buClrTx/>
              <a:buSzTx/>
              <a:buFontTx/>
              <a:buNone/>
            </a:pPr>
            <a:endParaRPr lang="zh-CN" altLang="en-US" sz="3200">
              <a:solidFill>
                <a:schemeClr val="tx2"/>
              </a:solidFill>
            </a:endParaRPr>
          </a:p>
        </p:txBody>
      </p:sp>
      <p:grpSp>
        <p:nvGrpSpPr>
          <p:cNvPr id="87054" name="Group 14"/>
          <p:cNvGrpSpPr>
            <a:grpSpLocks/>
          </p:cNvGrpSpPr>
          <p:nvPr userDrawn="1"/>
        </p:nvGrpSpPr>
        <p:grpSpPr bwMode="auto">
          <a:xfrm>
            <a:off x="10128251" y="188913"/>
            <a:ext cx="1784349" cy="2189162"/>
            <a:chOff x="4704" y="1885"/>
            <a:chExt cx="843" cy="1379"/>
          </a:xfrm>
        </p:grpSpPr>
        <p:sp>
          <p:nvSpPr>
            <p:cNvPr id="87055" name="Oval 15"/>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87056" name="Oval 16"/>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87057" name="Oval 17"/>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87058" name="Oval 18"/>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87059" name="Oval 19"/>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87060" name="Oval 20"/>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87061" name="Oval 21"/>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87062" name="Oval 22"/>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87063" name="Oval 23"/>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87064" name="Oval 24"/>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87065" name="Oval 25"/>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87066" name="Oval 26"/>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87067" name="Oval 27"/>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zh-CN" altLang="en-US"/>
            </a:p>
          </p:txBody>
        </p:sp>
        <p:sp>
          <p:nvSpPr>
            <p:cNvPr id="87068" name="Oval 28"/>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87069" name="Oval 29"/>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87070" name="Oval 30"/>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87071" name="Oval 31"/>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87072" name="Oval 32"/>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87073" name="Oval 33"/>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87074" name="Oval 34"/>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87075" name="Oval 35"/>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zh-CN" altLang="en-US"/>
            </a:p>
          </p:txBody>
        </p:sp>
        <p:sp>
          <p:nvSpPr>
            <p:cNvPr id="87076" name="Oval 36"/>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87077" name="Oval 37"/>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87078" name="Oval 38"/>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87079" name="Oval 39"/>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87080" name="Oval 40"/>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87081" name="Oval 41"/>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87082" name="Oval 42"/>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87083" name="Oval 43"/>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87084" name="Oval 44"/>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87085" name="Oval 45"/>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zh-CN" altLang="en-US"/>
            </a:p>
          </p:txBody>
        </p:sp>
      </p:grpSp>
      <p:sp>
        <p:nvSpPr>
          <p:cNvPr id="87086" name="Rectangle 46"/>
          <p:cNvSpPr>
            <a:spLocks noChangeArrowheads="1"/>
          </p:cNvSpPr>
          <p:nvPr userDrawn="1"/>
        </p:nvSpPr>
        <p:spPr bwMode="auto">
          <a:xfrm>
            <a:off x="6351" y="6742114"/>
            <a:ext cx="11465983" cy="71437"/>
          </a:xfrm>
          <a:prstGeom prst="rect">
            <a:avLst/>
          </a:prstGeom>
          <a:solidFill>
            <a:srgbClr val="E88000"/>
          </a:solidFill>
          <a:ln w="9525">
            <a:noFill/>
            <a:miter lim="800000"/>
            <a:headEnd/>
            <a:tailEnd/>
          </a:ln>
          <a:effectLst/>
        </p:spPr>
        <p:txBody>
          <a:bodyPr wrap="none" anchor="ctr"/>
          <a:lstStyle/>
          <a:p>
            <a:endParaRPr lang="zh-CN" altLang="en-US"/>
          </a:p>
        </p:txBody>
      </p:sp>
      <p:sp>
        <p:nvSpPr>
          <p:cNvPr id="87087" name="Rectangle 47"/>
          <p:cNvSpPr>
            <a:spLocks noChangeArrowheads="1"/>
          </p:cNvSpPr>
          <p:nvPr userDrawn="1"/>
        </p:nvSpPr>
        <p:spPr bwMode="auto">
          <a:xfrm>
            <a:off x="14818" y="6811964"/>
            <a:ext cx="12187767" cy="73025"/>
          </a:xfrm>
          <a:prstGeom prst="rect">
            <a:avLst/>
          </a:prstGeom>
          <a:solidFill>
            <a:srgbClr val="C95616"/>
          </a:solidFill>
          <a:ln w="9525">
            <a:noFill/>
            <a:miter lim="800000"/>
            <a:headEnd/>
            <a:tailEnd/>
          </a:ln>
          <a:effectLst/>
        </p:spPr>
        <p:txBody>
          <a:bodyPr wrap="none" anchor="ctr"/>
          <a:lstStyle/>
          <a:p>
            <a:endParaRPr lang="zh-CN" altLang="en-US"/>
          </a:p>
        </p:txBody>
      </p:sp>
      <p:sp>
        <p:nvSpPr>
          <p:cNvPr id="87088" name="Rectangle 48"/>
          <p:cNvSpPr>
            <a:spLocks noChangeArrowheads="1"/>
          </p:cNvSpPr>
          <p:nvPr userDrawn="1"/>
        </p:nvSpPr>
        <p:spPr bwMode="auto">
          <a:xfrm>
            <a:off x="2117" y="6577013"/>
            <a:ext cx="11463867" cy="165100"/>
          </a:xfrm>
          <a:prstGeom prst="rect">
            <a:avLst/>
          </a:prstGeom>
          <a:solidFill>
            <a:srgbClr val="FCC24F"/>
          </a:solidFill>
          <a:ln w="9525">
            <a:noFill/>
            <a:miter lim="800000"/>
            <a:headEnd/>
            <a:tailEnd/>
          </a:ln>
          <a:effectLst/>
        </p:spPr>
        <p:txBody>
          <a:bodyPr wrap="none" anchor="ctr"/>
          <a:lstStyle/>
          <a:p>
            <a:endParaRPr lang="zh-CN" altLang="en-US"/>
          </a:p>
        </p:txBody>
      </p:sp>
      <p:pic>
        <p:nvPicPr>
          <p:cNvPr id="87089" name="Picture 49" descr="buaa_1"/>
          <p:cNvPicPr>
            <a:picLocks noChangeAspect="1" noChangeArrowheads="1"/>
          </p:cNvPicPr>
          <p:nvPr userDrawn="1"/>
        </p:nvPicPr>
        <p:blipFill>
          <a:blip r:embed="rId2" cstate="print"/>
          <a:srcRect/>
          <a:stretch>
            <a:fillRect/>
          </a:stretch>
        </p:blipFill>
        <p:spPr bwMode="auto">
          <a:xfrm>
            <a:off x="1" y="6597650"/>
            <a:ext cx="1775884" cy="287338"/>
          </a:xfrm>
          <a:prstGeom prst="rect">
            <a:avLst/>
          </a:prstGeom>
          <a:noFill/>
          <a:ln w="9525">
            <a:noFill/>
            <a:miter lim="800000"/>
            <a:headEnd/>
            <a:tailEnd/>
          </a:ln>
        </p:spPr>
      </p:pic>
      <p:sp>
        <p:nvSpPr>
          <p:cNvPr id="87090" name="Line 50"/>
          <p:cNvSpPr>
            <a:spLocks noChangeShapeType="1"/>
          </p:cNvSpPr>
          <p:nvPr userDrawn="1"/>
        </p:nvSpPr>
        <p:spPr bwMode="auto">
          <a:xfrm flipV="1">
            <a:off x="624417" y="2852738"/>
            <a:ext cx="10752667" cy="0"/>
          </a:xfrm>
          <a:prstGeom prst="line">
            <a:avLst/>
          </a:prstGeom>
          <a:noFill/>
          <a:ln w="38100">
            <a:solidFill>
              <a:schemeClr val="bg2"/>
            </a:solidFill>
            <a:round/>
            <a:headEnd/>
            <a:tailEnd/>
          </a:ln>
          <a:effectLst/>
        </p:spPr>
        <p:txBody>
          <a:bodyPr anchor="ctr">
            <a:spAutoFit/>
          </a:bodyPr>
          <a:lstStyle/>
          <a:p>
            <a:endParaRPr lang="zh-CN" altLang="en-US"/>
          </a:p>
        </p:txBody>
      </p:sp>
      <p:sp>
        <p:nvSpPr>
          <p:cNvPr id="87091" name="Line 51"/>
          <p:cNvSpPr>
            <a:spLocks noChangeShapeType="1"/>
          </p:cNvSpPr>
          <p:nvPr userDrawn="1"/>
        </p:nvSpPr>
        <p:spPr bwMode="auto">
          <a:xfrm>
            <a:off x="9935633" y="0"/>
            <a:ext cx="0" cy="5949950"/>
          </a:xfrm>
          <a:prstGeom prst="line">
            <a:avLst/>
          </a:prstGeom>
          <a:noFill/>
          <a:ln w="38100">
            <a:solidFill>
              <a:schemeClr val="bg2"/>
            </a:solidFill>
            <a:round/>
            <a:headEnd/>
            <a:tailEnd/>
          </a:ln>
          <a:effectLst/>
        </p:spPr>
        <p:txBody>
          <a:bodyPr anchor="ctr">
            <a:spAutoFit/>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7840795" y="1125538"/>
            <a:ext cx="3538405" cy="220265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608348" y="404814"/>
            <a:ext cx="770852" cy="2898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36950" y="404814"/>
            <a:ext cx="2922851" cy="2898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4" y="404814"/>
            <a:ext cx="7010400" cy="372603"/>
          </a:xfrm>
        </p:spPr>
        <p:txBody>
          <a:bodyPr/>
          <a:lstStyle>
            <a:lvl1pPr>
              <a:defRPr i="0"/>
            </a:lvl1pPr>
          </a:lstStyle>
          <a:p>
            <a:r>
              <a:rPr lang="zh-CN" altLang="en-US"/>
              <a:t>单击此处编辑母版标题样式</a:t>
            </a:r>
          </a:p>
        </p:txBody>
      </p:sp>
      <p:sp>
        <p:nvSpPr>
          <p:cNvPr id="3" name="文本占位符 2"/>
          <p:cNvSpPr>
            <a:spLocks noGrp="1"/>
          </p:cNvSpPr>
          <p:nvPr>
            <p:ph type="body" sz="half" idx="1"/>
          </p:nvPr>
        </p:nvSpPr>
        <p:spPr>
          <a:xfrm>
            <a:off x="914400" y="1125538"/>
            <a:ext cx="5130800" cy="18610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248400" y="1125539"/>
            <a:ext cx="5130800" cy="18610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248400" y="2290764"/>
            <a:ext cx="5130800" cy="18610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4" y="404813"/>
            <a:ext cx="7010400" cy="372603"/>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125538"/>
            <a:ext cx="5130800" cy="18610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48400" y="1125538"/>
            <a:ext cx="5130800" cy="18610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41" name="图片 40"/>
          <p:cNvPicPr>
            <a:picLocks noChangeAspect="1"/>
          </p:cNvPicPr>
          <p:nvPr userDrawn="1"/>
        </p:nvPicPr>
        <p:blipFill>
          <a:blip r:embed="rId2"/>
          <a:stretch>
            <a:fillRect/>
          </a:stretch>
        </p:blipFill>
        <p:spPr>
          <a:xfrm>
            <a:off x="-529" y="-297"/>
            <a:ext cx="12193057" cy="6858594"/>
          </a:xfrm>
          <a:prstGeom prst="rect">
            <a:avLst/>
          </a:prstGeom>
        </p:spPr>
      </p:pic>
      <p:sp>
        <p:nvSpPr>
          <p:cNvPr id="42" name="矩形 41"/>
          <p:cNvSpPr/>
          <p:nvPr userDrawn="1"/>
        </p:nvSpPr>
        <p:spPr>
          <a:xfrm>
            <a:off x="0" y="3627545"/>
            <a:ext cx="12192000" cy="122564"/>
          </a:xfrm>
          <a:prstGeom prst="rect">
            <a:avLst/>
          </a:prstGeom>
          <a:solidFill>
            <a:srgbClr val="196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lnSpc>
                <a:spcPct val="100000"/>
              </a:lnSpc>
              <a:spcBef>
                <a:spcPct val="0"/>
              </a:spcBef>
              <a:buClrTx/>
              <a:buSzTx/>
              <a:buFontTx/>
              <a:buNone/>
            </a:pPr>
            <a:endParaRPr lang="zh-CN" altLang="en-US" sz="1013" b="0">
              <a:solidFill>
                <a:srgbClr val="FFFFFF"/>
              </a:solidFill>
            </a:endParaRPr>
          </a:p>
        </p:txBody>
      </p:sp>
      <p:sp>
        <p:nvSpPr>
          <p:cNvPr id="43" name="矩形 42"/>
          <p:cNvSpPr/>
          <p:nvPr userDrawn="1"/>
        </p:nvSpPr>
        <p:spPr>
          <a:xfrm>
            <a:off x="0" y="1963271"/>
            <a:ext cx="12192000" cy="1532812"/>
          </a:xfrm>
          <a:prstGeom prst="rect">
            <a:avLst/>
          </a:prstGeom>
          <a:gradFill>
            <a:gsLst>
              <a:gs pos="0">
                <a:srgbClr val="2085E1"/>
              </a:gs>
              <a:gs pos="100000">
                <a:srgbClr val="1967A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lnSpc>
                <a:spcPct val="100000"/>
              </a:lnSpc>
              <a:spcBef>
                <a:spcPct val="0"/>
              </a:spcBef>
              <a:buClrTx/>
              <a:buSzTx/>
              <a:buFontTx/>
              <a:buNone/>
            </a:pPr>
            <a:endParaRPr lang="zh-CN" altLang="en-US" sz="1013" b="0">
              <a:solidFill>
                <a:srgbClr val="FFFFFF"/>
              </a:solidFill>
            </a:endParaRPr>
          </a:p>
        </p:txBody>
      </p:sp>
      <p:sp>
        <p:nvSpPr>
          <p:cNvPr id="44" name="Subtitle 2"/>
          <p:cNvSpPr>
            <a:spLocks noGrp="1"/>
          </p:cNvSpPr>
          <p:nvPr>
            <p:ph type="subTitle" idx="1"/>
          </p:nvPr>
        </p:nvSpPr>
        <p:spPr>
          <a:xfrm>
            <a:off x="1524000" y="3750112"/>
            <a:ext cx="9144000" cy="1004407"/>
          </a:xfrm>
          <a:prstGeom prst="rect">
            <a:avLst/>
          </a:prstGeom>
        </p:spPr>
        <p:txBody>
          <a:bodyPr anchor="ctr">
            <a:normAutofit/>
          </a:bodyPr>
          <a:lstStyle>
            <a:lvl1pPr marL="0" indent="0" algn="ctr">
              <a:buNone/>
              <a:defRPr lang="en-US" sz="2700" b="1" kern="1200" dirty="0">
                <a:solidFill>
                  <a:schemeClr val="tx1"/>
                </a:solidFill>
                <a:latin typeface="微软雅黑" panose="020B0503020204020204" pitchFamily="34" charset="-122"/>
                <a:ea typeface="微软雅黑" panose="020B0503020204020204" pitchFamily="34" charset="-122"/>
                <a:cs typeface="+mj-cs"/>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pic>
        <p:nvPicPr>
          <p:cNvPr id="45" name="图片 4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432" y="564342"/>
            <a:ext cx="5567281" cy="632410"/>
          </a:xfrm>
          <a:prstGeom prst="rect">
            <a:avLst/>
          </a:prstGeom>
        </p:spPr>
      </p:pic>
      <p:sp>
        <p:nvSpPr>
          <p:cNvPr id="46" name="Title 1"/>
          <p:cNvSpPr>
            <a:spLocks noGrp="1"/>
          </p:cNvSpPr>
          <p:nvPr>
            <p:ph type="ctrTitle"/>
          </p:nvPr>
        </p:nvSpPr>
        <p:spPr>
          <a:xfrm>
            <a:off x="914400" y="1963271"/>
            <a:ext cx="10363200" cy="1501946"/>
          </a:xfrm>
          <a:prstGeom prst="rect">
            <a:avLst/>
          </a:prstGeom>
        </p:spPr>
        <p:txBody>
          <a:bodyPr anchor="ctr">
            <a:normAutofit/>
          </a:bodyPr>
          <a:lstStyle>
            <a:lvl1pPr marL="0" algn="ctr" defTabSz="685800" rtl="0" eaLnBrk="1" latinLnBrk="0" hangingPunct="1">
              <a:lnSpc>
                <a:spcPct val="100000"/>
              </a:lnSpc>
              <a:spcBef>
                <a:spcPct val="0"/>
              </a:spcBef>
              <a:buNone/>
              <a:defRPr lang="en-US" sz="3600" b="1" i="0" kern="1200" dirty="0">
                <a:solidFill>
                  <a:schemeClr val="bg1"/>
                </a:solidFill>
                <a:latin typeface="微软雅黑" panose="020B0503020204020204" pitchFamily="34" charset="-122"/>
                <a:ea typeface="微软雅黑" panose="020B0503020204020204" pitchFamily="34" charset="-122"/>
                <a:cs typeface="+mj-cs"/>
              </a:defRPr>
            </a:lvl1pPr>
          </a:lstStyle>
          <a:p>
            <a:r>
              <a:rPr lang="zh-CN" altLang="en-US"/>
              <a:t>单击此处编辑母版标题样式</a:t>
            </a:r>
            <a:endParaRPr lang="en-US" dirty="0"/>
          </a:p>
        </p:txBody>
      </p:sp>
      <p:pic>
        <p:nvPicPr>
          <p:cNvPr id="63490" name="Picture 2" descr="E:\Work buaa\Other\北航\软件学院图标.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320136" y="492333"/>
            <a:ext cx="3312368" cy="677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487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41" name="图片 40"/>
          <p:cNvPicPr>
            <a:picLocks noChangeAspect="1"/>
          </p:cNvPicPr>
          <p:nvPr userDrawn="1"/>
        </p:nvPicPr>
        <p:blipFill>
          <a:blip r:embed="rId2"/>
          <a:stretch>
            <a:fillRect/>
          </a:stretch>
        </p:blipFill>
        <p:spPr>
          <a:xfrm>
            <a:off x="-529" y="-297"/>
            <a:ext cx="12193057" cy="6858594"/>
          </a:xfrm>
          <a:prstGeom prst="rect">
            <a:avLst/>
          </a:prstGeom>
        </p:spPr>
      </p:pic>
      <p:sp>
        <p:nvSpPr>
          <p:cNvPr id="42" name="矩形 41"/>
          <p:cNvSpPr/>
          <p:nvPr userDrawn="1"/>
        </p:nvSpPr>
        <p:spPr>
          <a:xfrm>
            <a:off x="0" y="3627545"/>
            <a:ext cx="12192000" cy="122564"/>
          </a:xfrm>
          <a:prstGeom prst="rect">
            <a:avLst/>
          </a:prstGeom>
          <a:solidFill>
            <a:srgbClr val="196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3" name="矩形 42"/>
          <p:cNvSpPr/>
          <p:nvPr userDrawn="1"/>
        </p:nvSpPr>
        <p:spPr>
          <a:xfrm>
            <a:off x="0" y="1963271"/>
            <a:ext cx="12192000" cy="1532812"/>
          </a:xfrm>
          <a:prstGeom prst="rect">
            <a:avLst/>
          </a:prstGeom>
          <a:gradFill>
            <a:gsLst>
              <a:gs pos="0">
                <a:srgbClr val="2085E1"/>
              </a:gs>
              <a:gs pos="100000">
                <a:srgbClr val="1967A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4" name="Subtitle 2"/>
          <p:cNvSpPr>
            <a:spLocks noGrp="1"/>
          </p:cNvSpPr>
          <p:nvPr>
            <p:ph type="subTitle" idx="1"/>
          </p:nvPr>
        </p:nvSpPr>
        <p:spPr>
          <a:xfrm>
            <a:off x="1524000" y="3750110"/>
            <a:ext cx="9144000" cy="1004407"/>
          </a:xfrm>
          <a:prstGeom prst="rect">
            <a:avLst/>
          </a:prstGeom>
        </p:spPr>
        <p:txBody>
          <a:bodyPr anchor="ctr">
            <a:normAutofit/>
          </a:bodyPr>
          <a:lstStyle>
            <a:lvl1pPr marL="0" indent="0" algn="ctr">
              <a:buNone/>
              <a:defRPr lang="en-US" sz="3600" b="1" kern="1200" dirty="0">
                <a:solidFill>
                  <a:schemeClr val="tx1"/>
                </a:solidFill>
                <a:latin typeface="微软雅黑" panose="020B0503020204020204" pitchFamily="34" charset="-122"/>
                <a:ea typeface="微软雅黑" panose="020B0503020204020204" pitchFamily="34" charset="-122"/>
                <a:cs typeface="+mj-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pic>
        <p:nvPicPr>
          <p:cNvPr id="45" name="图片 4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68878" y="564339"/>
            <a:ext cx="8254245" cy="663787"/>
          </a:xfrm>
          <a:prstGeom prst="rect">
            <a:avLst/>
          </a:prstGeom>
        </p:spPr>
      </p:pic>
      <p:sp>
        <p:nvSpPr>
          <p:cNvPr id="46" name="Title 1"/>
          <p:cNvSpPr>
            <a:spLocks noGrp="1"/>
          </p:cNvSpPr>
          <p:nvPr>
            <p:ph type="ctrTitle"/>
          </p:nvPr>
        </p:nvSpPr>
        <p:spPr>
          <a:xfrm>
            <a:off x="914400" y="1963271"/>
            <a:ext cx="10363200" cy="1501946"/>
          </a:xfrm>
          <a:prstGeom prst="rect">
            <a:avLst/>
          </a:prstGeom>
        </p:spPr>
        <p:txBody>
          <a:bodyPr anchor="ctr">
            <a:normAutofit/>
          </a:bodyPr>
          <a:lstStyle>
            <a:lvl1pPr marL="0" algn="ctr" defTabSz="914400" rtl="0" eaLnBrk="1" latinLnBrk="0" hangingPunct="1">
              <a:lnSpc>
                <a:spcPct val="100000"/>
              </a:lnSpc>
              <a:spcBef>
                <a:spcPct val="0"/>
              </a:spcBef>
              <a:buNone/>
              <a:defRPr lang="en-US" sz="4800" b="1" i="0" kern="1200" dirty="0">
                <a:solidFill>
                  <a:schemeClr val="bg1"/>
                </a:solidFill>
                <a:latin typeface="微软雅黑" panose="020B0503020204020204" pitchFamily="34" charset="-122"/>
                <a:ea typeface="微软雅黑" panose="020B0503020204020204" pitchFamily="34" charset="-122"/>
                <a:cs typeface="+mj-cs"/>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38775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4" y="188641"/>
            <a:ext cx="7010400" cy="372603"/>
          </a:xfrm>
        </p:spPr>
        <p:txBody>
          <a:bodyPr/>
          <a:lstStyle>
            <a:lvl1pPr>
              <a:defRPr i="0" baseline="0">
                <a:latin typeface="Arial Unicode MS" panose="020B0604020202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914400" y="764705"/>
            <a:ext cx="10464800" cy="1897955"/>
          </a:xfrm>
        </p:spPr>
        <p:txBody>
          <a:bodyPr/>
          <a:lstStyle>
            <a:lvl1pPr>
              <a:lnSpc>
                <a:spcPct val="125000"/>
              </a:lnSpc>
              <a:spcBef>
                <a:spcPts val="0"/>
              </a:spcBef>
              <a:defRPr sz="2200">
                <a:latin typeface="微软雅黑" panose="020B0503020204020204" pitchFamily="34" charset="-122"/>
                <a:ea typeface="微软雅黑" panose="020B0503020204020204" pitchFamily="34" charset="-122"/>
              </a:defRPr>
            </a:lvl1pPr>
            <a:lvl2pPr>
              <a:lnSpc>
                <a:spcPct val="125000"/>
              </a:lnSpc>
              <a:spcBef>
                <a:spcPts val="0"/>
              </a:spcBef>
              <a:defRPr sz="2000">
                <a:latin typeface="微软雅黑" panose="020B0503020204020204" pitchFamily="34" charset="-122"/>
                <a:ea typeface="微软雅黑" panose="020B0503020204020204" pitchFamily="34" charset="-122"/>
              </a:defRPr>
            </a:lvl2pPr>
            <a:lvl3pPr>
              <a:lnSpc>
                <a:spcPct val="125000"/>
              </a:lnSpc>
              <a:spcBef>
                <a:spcPts val="0"/>
              </a:spcBef>
              <a:defRPr>
                <a:latin typeface="微软雅黑" panose="020B0503020204020204" pitchFamily="34" charset="-122"/>
                <a:ea typeface="微软雅黑" panose="020B0503020204020204" pitchFamily="34" charset="-122"/>
              </a:defRPr>
            </a:lvl3pPr>
            <a:lvl4pPr>
              <a:lnSpc>
                <a:spcPct val="125000"/>
              </a:lnSpc>
              <a:spcBef>
                <a:spcPts val="0"/>
              </a:spcBef>
              <a:defRPr sz="1800">
                <a:latin typeface="微软雅黑" panose="020B0503020204020204" pitchFamily="34" charset="-122"/>
                <a:ea typeface="微软雅黑" panose="020B0503020204020204" pitchFamily="34" charset="-122"/>
              </a:defRPr>
            </a:lvl4pPr>
            <a:lvl5pPr>
              <a:lnSpc>
                <a:spcPct val="125000"/>
              </a:lnSpc>
              <a:spcBef>
                <a:spcPts val="0"/>
              </a:spcBef>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088598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125538"/>
            <a:ext cx="51308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48400" y="1125538"/>
            <a:ext cx="51308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709164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372603"/>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704746"/>
            <a:ext cx="5386917" cy="47012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183486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704746"/>
            <a:ext cx="5389033" cy="47012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183486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471734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1489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4" y="404814"/>
            <a:ext cx="7010400" cy="372603"/>
          </a:xfrm>
        </p:spPr>
        <p:txBody>
          <a:bodyPr/>
          <a:lstStyle>
            <a:lvl1pPr>
              <a:defRPr i="0"/>
            </a:lvl1pPr>
          </a:lstStyle>
          <a:p>
            <a:r>
              <a:rPr lang="zh-CN" altLang="en-US" dirty="0"/>
              <a:t>单击此处编辑母版标题样式</a:t>
            </a:r>
          </a:p>
        </p:txBody>
      </p:sp>
      <p:sp>
        <p:nvSpPr>
          <p:cNvPr id="3" name="内容占位符 2"/>
          <p:cNvSpPr>
            <a:spLocks noGrp="1"/>
          </p:cNvSpPr>
          <p:nvPr>
            <p:ph idx="1"/>
          </p:nvPr>
        </p:nvSpPr>
        <p:spPr>
          <a:xfrm>
            <a:off x="914400" y="1125538"/>
            <a:ext cx="10464800" cy="18610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75584" y="260648"/>
            <a:ext cx="7010400" cy="372603"/>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125538"/>
            <a:ext cx="5130800" cy="19441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48400" y="1125538"/>
            <a:ext cx="5130800" cy="19441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984632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60648"/>
            <a:ext cx="7010400" cy="372603"/>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125538"/>
            <a:ext cx="5130800" cy="19441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248400" y="1125539"/>
            <a:ext cx="5130800" cy="19441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248400" y="2290764"/>
            <a:ext cx="5130800" cy="19441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767224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15413" y="116633"/>
            <a:ext cx="9144000" cy="372603"/>
          </a:xfrm>
        </p:spPr>
        <p:txBody>
          <a:bodyPr anchor="ctr"/>
          <a:lstStyle>
            <a:lvl1pPr algn="l">
              <a:defRPr/>
            </a:lvl1pPr>
          </a:lstStyle>
          <a:p>
            <a:r>
              <a:rPr lang="zh-CN" altLang="en-US" dirty="0"/>
              <a:t>单击此处编辑母版标题样式</a:t>
            </a:r>
          </a:p>
        </p:txBody>
      </p:sp>
    </p:spTree>
    <p:extLst>
      <p:ext uri="{BB962C8B-B14F-4D97-AF65-F5344CB8AC3E}">
        <p14:creationId xmlns:p14="http://schemas.microsoft.com/office/powerpoint/2010/main" val="60378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586827"/>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4047827"/>
            <a:ext cx="10363200" cy="35907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125538"/>
            <a:ext cx="5130800" cy="200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48400" y="1125538"/>
            <a:ext cx="5130800" cy="200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372603"/>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754247"/>
            <a:ext cx="5386917" cy="42062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17502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754247"/>
            <a:ext cx="5389033" cy="42062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17502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1116038"/>
            <a:ext cx="4011084" cy="3190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22919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2667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5048276"/>
            <a:ext cx="7315200" cy="31906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5437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2667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5.png"/><Relationship Id="rId4" Type="http://schemas.openxmlformats.org/officeDocument/2006/relationships/slideLayout" Target="../slideLayouts/slideLayout18.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2284" y="404814"/>
            <a:ext cx="7010400" cy="372603"/>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zh-CN" altLang="en-US"/>
              <a:t>标题</a:t>
            </a:r>
          </a:p>
        </p:txBody>
      </p:sp>
      <p:sp>
        <p:nvSpPr>
          <p:cNvPr id="1029" name="Rectangle 5"/>
          <p:cNvSpPr>
            <a:spLocks noGrp="1" noChangeArrowheads="1"/>
          </p:cNvSpPr>
          <p:nvPr>
            <p:ph type="body" idx="1"/>
          </p:nvPr>
        </p:nvSpPr>
        <p:spPr bwMode="auto">
          <a:xfrm>
            <a:off x="914400" y="1125538"/>
            <a:ext cx="10464800" cy="2202654"/>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altLang="zh-CN"/>
              <a:t>This is our 1st Level Bullet</a:t>
            </a:r>
          </a:p>
          <a:p>
            <a:pPr lvl="1"/>
            <a:r>
              <a:rPr lang="en-US" altLang="zh-CN"/>
              <a:t>This is our 2nd level bullet</a:t>
            </a:r>
          </a:p>
          <a:p>
            <a:pPr lvl="2"/>
            <a:r>
              <a:rPr lang="en-US" altLang="zh-CN"/>
              <a:t>This is our 3rd level bullet</a:t>
            </a:r>
          </a:p>
          <a:p>
            <a:pPr lvl="0"/>
            <a:r>
              <a:rPr lang="en-US" altLang="zh-CN"/>
              <a:t>This is our next 1st Level Bullet</a:t>
            </a:r>
          </a:p>
          <a:p>
            <a:pPr lvl="1"/>
            <a:r>
              <a:rPr lang="en-US" altLang="zh-CN"/>
              <a:t>This is our 2nd level bullet</a:t>
            </a:r>
          </a:p>
          <a:p>
            <a:pPr lvl="2"/>
            <a:r>
              <a:rPr lang="en-US" altLang="zh-CN"/>
              <a:t>This is our 3rd level bullet</a:t>
            </a:r>
          </a:p>
        </p:txBody>
      </p:sp>
      <p:sp>
        <p:nvSpPr>
          <p:cNvPr id="1035" name="Rectangle 11"/>
          <p:cNvSpPr>
            <a:spLocks noChangeArrowheads="1"/>
          </p:cNvSpPr>
          <p:nvPr/>
        </p:nvSpPr>
        <p:spPr bwMode="auto">
          <a:xfrm>
            <a:off x="0" y="0"/>
            <a:ext cx="9840384" cy="260350"/>
          </a:xfrm>
          <a:prstGeom prst="rect">
            <a:avLst/>
          </a:prstGeom>
          <a:solidFill>
            <a:srgbClr val="C30224"/>
          </a:solidFill>
          <a:ln w="9525">
            <a:noFill/>
            <a:miter lim="800000"/>
            <a:headEnd/>
            <a:tailEnd/>
          </a:ln>
          <a:effectLst/>
        </p:spPr>
        <p:txBody>
          <a:bodyPr wrap="none" anchor="ctr"/>
          <a:lstStyle/>
          <a:p>
            <a:pPr eaLnBrk="1" hangingPunct="1">
              <a:lnSpc>
                <a:spcPct val="100000"/>
              </a:lnSpc>
              <a:spcBef>
                <a:spcPct val="0"/>
              </a:spcBef>
              <a:buClrTx/>
              <a:buSzTx/>
              <a:buFontTx/>
              <a:buNone/>
            </a:pPr>
            <a:endParaRPr lang="zh-CN" altLang="en-US" sz="2400" b="0">
              <a:solidFill>
                <a:schemeClr val="tx2"/>
              </a:solidFill>
              <a:latin typeface="Times New Roman" pitchFamily="18" charset="0"/>
            </a:endParaRPr>
          </a:p>
        </p:txBody>
      </p:sp>
      <p:sp>
        <p:nvSpPr>
          <p:cNvPr id="1037" name="Line 13"/>
          <p:cNvSpPr>
            <a:spLocks noChangeShapeType="1"/>
          </p:cNvSpPr>
          <p:nvPr/>
        </p:nvSpPr>
        <p:spPr bwMode="auto">
          <a:xfrm flipV="1">
            <a:off x="814917" y="836613"/>
            <a:ext cx="10752667" cy="0"/>
          </a:xfrm>
          <a:prstGeom prst="line">
            <a:avLst/>
          </a:prstGeom>
          <a:noFill/>
          <a:ln w="38100">
            <a:solidFill>
              <a:schemeClr val="bg2"/>
            </a:solidFill>
            <a:round/>
            <a:headEnd/>
            <a:tailEnd/>
          </a:ln>
          <a:effectLst/>
        </p:spPr>
        <p:txBody>
          <a:bodyPr anchor="ctr">
            <a:spAutoFit/>
          </a:bodyPr>
          <a:lstStyle/>
          <a:p>
            <a:endParaRPr lang="zh-CN" altLang="en-US"/>
          </a:p>
        </p:txBody>
      </p:sp>
      <p:sp>
        <p:nvSpPr>
          <p:cNvPr id="1038" name="Rectangle 14"/>
          <p:cNvSpPr>
            <a:spLocks noChangeArrowheads="1"/>
          </p:cNvSpPr>
          <p:nvPr/>
        </p:nvSpPr>
        <p:spPr bwMode="auto">
          <a:xfrm>
            <a:off x="6351" y="6742114"/>
            <a:ext cx="11465983" cy="71437"/>
          </a:xfrm>
          <a:prstGeom prst="rect">
            <a:avLst/>
          </a:prstGeom>
          <a:solidFill>
            <a:srgbClr val="E88000"/>
          </a:solidFill>
          <a:ln w="9525">
            <a:noFill/>
            <a:miter lim="800000"/>
            <a:headEnd/>
            <a:tailEnd/>
          </a:ln>
          <a:effectLst/>
        </p:spPr>
        <p:txBody>
          <a:bodyPr wrap="none" anchor="ctr"/>
          <a:lstStyle/>
          <a:p>
            <a:endParaRPr lang="zh-CN" altLang="en-US"/>
          </a:p>
        </p:txBody>
      </p:sp>
      <p:sp>
        <p:nvSpPr>
          <p:cNvPr id="1039" name="Rectangle 15"/>
          <p:cNvSpPr>
            <a:spLocks noChangeArrowheads="1"/>
          </p:cNvSpPr>
          <p:nvPr/>
        </p:nvSpPr>
        <p:spPr bwMode="auto">
          <a:xfrm>
            <a:off x="14818" y="6811964"/>
            <a:ext cx="12187767" cy="73025"/>
          </a:xfrm>
          <a:prstGeom prst="rect">
            <a:avLst/>
          </a:prstGeom>
          <a:solidFill>
            <a:srgbClr val="C95616"/>
          </a:solidFill>
          <a:ln w="9525">
            <a:noFill/>
            <a:miter lim="800000"/>
            <a:headEnd/>
            <a:tailEnd/>
          </a:ln>
          <a:effectLst/>
        </p:spPr>
        <p:txBody>
          <a:bodyPr wrap="none" anchor="ctr"/>
          <a:lstStyle/>
          <a:p>
            <a:endParaRPr lang="zh-CN" altLang="en-US"/>
          </a:p>
        </p:txBody>
      </p:sp>
      <p:sp>
        <p:nvSpPr>
          <p:cNvPr id="1040" name="Rectangle 16"/>
          <p:cNvSpPr>
            <a:spLocks noChangeArrowheads="1"/>
          </p:cNvSpPr>
          <p:nvPr/>
        </p:nvSpPr>
        <p:spPr bwMode="auto">
          <a:xfrm>
            <a:off x="2117" y="6577013"/>
            <a:ext cx="11463867" cy="165100"/>
          </a:xfrm>
          <a:prstGeom prst="rect">
            <a:avLst/>
          </a:prstGeom>
          <a:solidFill>
            <a:srgbClr val="FCC24F"/>
          </a:solidFill>
          <a:ln w="9525">
            <a:noFill/>
            <a:miter lim="800000"/>
            <a:headEnd/>
            <a:tailEnd/>
          </a:ln>
          <a:effectLst/>
        </p:spPr>
        <p:txBody>
          <a:bodyPr wrap="none" anchor="ctr"/>
          <a:lstStyle/>
          <a:p>
            <a:endParaRPr lang="zh-CN" altLang="en-US"/>
          </a:p>
        </p:txBody>
      </p:sp>
      <p:sp>
        <p:nvSpPr>
          <p:cNvPr id="1041" name="Text Box 17"/>
          <p:cNvSpPr txBox="1">
            <a:spLocks noChangeArrowheads="1"/>
          </p:cNvSpPr>
          <p:nvPr/>
        </p:nvSpPr>
        <p:spPr bwMode="auto">
          <a:xfrm>
            <a:off x="11377084" y="6524625"/>
            <a:ext cx="768349" cy="304800"/>
          </a:xfrm>
          <a:prstGeom prst="rect">
            <a:avLst/>
          </a:prstGeom>
          <a:noFill/>
          <a:ln w="9525">
            <a:noFill/>
            <a:miter lim="800000"/>
            <a:headEnd/>
            <a:tailEnd/>
          </a:ln>
          <a:effectLst/>
        </p:spPr>
        <p:txBody>
          <a:bodyPr>
            <a:spAutoFit/>
          </a:bodyPr>
          <a:lstStyle/>
          <a:p>
            <a:pPr algn="ctr">
              <a:lnSpc>
                <a:spcPct val="100000"/>
              </a:lnSpc>
              <a:spcBef>
                <a:spcPct val="50000"/>
              </a:spcBef>
              <a:buClrTx/>
              <a:buSzTx/>
              <a:buFontTx/>
              <a:buNone/>
            </a:pPr>
            <a:fld id="{8E6141A4-B4DF-417A-BE19-BD33A1D78EA3}" type="slidenum">
              <a:rPr lang="zh-CN" altLang="en-US" sz="1400" b="0">
                <a:solidFill>
                  <a:srgbClr val="000099"/>
                </a:solidFill>
              </a:rPr>
              <a:pPr algn="ctr">
                <a:lnSpc>
                  <a:spcPct val="100000"/>
                </a:lnSpc>
                <a:spcBef>
                  <a:spcPct val="50000"/>
                </a:spcBef>
                <a:buClrTx/>
                <a:buSzTx/>
                <a:buFontTx/>
                <a:buNone/>
              </a:pPr>
              <a:t>‹#›</a:t>
            </a:fld>
            <a:endParaRPr lang="en-US" altLang="zh-CN" sz="1400" b="0">
              <a:solidFill>
                <a:srgbClr val="000099"/>
              </a:solidFill>
            </a:endParaRPr>
          </a:p>
        </p:txBody>
      </p:sp>
      <p:pic>
        <p:nvPicPr>
          <p:cNvPr id="1044" name="Picture 20" descr="buaa_1"/>
          <p:cNvPicPr>
            <a:picLocks noChangeAspect="1" noChangeArrowheads="1"/>
          </p:cNvPicPr>
          <p:nvPr/>
        </p:nvPicPr>
        <p:blipFill>
          <a:blip r:embed="rId16" cstate="print"/>
          <a:srcRect/>
          <a:stretch>
            <a:fillRect/>
          </a:stretch>
        </p:blipFill>
        <p:spPr bwMode="auto">
          <a:xfrm>
            <a:off x="1" y="6597650"/>
            <a:ext cx="1775884" cy="2873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72" r:id="rId14"/>
  </p:sldLayoutIdLst>
  <p:txStyles>
    <p:titleStyle>
      <a:lvl1pPr algn="l" rtl="0" eaLnBrk="0" fontAlgn="base" hangingPunct="0">
        <a:lnSpc>
          <a:spcPct val="87000"/>
        </a:lnSpc>
        <a:spcBef>
          <a:spcPct val="0"/>
        </a:spcBef>
        <a:spcAft>
          <a:spcPct val="0"/>
        </a:spcAft>
        <a:defRPr sz="2400" b="1" i="1">
          <a:solidFill>
            <a:srgbClr val="FF0000"/>
          </a:solidFill>
          <a:latin typeface="+mn-lt"/>
          <a:ea typeface="+mj-ea"/>
          <a:cs typeface="+mj-cs"/>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spcBef>
          <a:spcPct val="10000"/>
        </a:spcBef>
        <a:spcAft>
          <a:spcPct val="1000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spcBef>
          <a:spcPct val="10000"/>
        </a:spcBef>
        <a:spcAft>
          <a:spcPct val="10000"/>
        </a:spcAft>
        <a:buClr>
          <a:srgbClr val="001ADC"/>
        </a:buClr>
        <a:buSzPct val="100000"/>
        <a:buFont typeface="Wingdings" pitchFamily="2" charset="2"/>
        <a:buChar char="Ø"/>
        <a:defRPr b="1">
          <a:solidFill>
            <a:schemeClr val="tx1"/>
          </a:solidFill>
          <a:latin typeface="+mn-lt"/>
          <a:ea typeface="+mn-ea"/>
        </a:defRPr>
      </a:lvl2pPr>
      <a:lvl3pPr marL="1050925" indent="-192088" algn="l" rtl="0" eaLnBrk="0" fontAlgn="base" hangingPunct="0">
        <a:spcBef>
          <a:spcPct val="10000"/>
        </a:spcBef>
        <a:spcAft>
          <a:spcPct val="10000"/>
        </a:spcAft>
        <a:buClr>
          <a:srgbClr val="05AD01"/>
        </a:buClr>
        <a:buSzPct val="100000"/>
        <a:buFont typeface="Wingdings" pitchFamily="2" charset="2"/>
        <a:buChar char="§"/>
        <a:defRPr b="1">
          <a:solidFill>
            <a:schemeClr val="tx1"/>
          </a:solidFill>
          <a:latin typeface="+mn-lt"/>
          <a:ea typeface="+mn-ea"/>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10">
            <a:extLst>
              <a:ext uri="{28A0092B-C50C-407E-A947-70E740481C1C}">
                <a14:useLocalDpi xmlns:a14="http://schemas.microsoft.com/office/drawing/2010/main" val="0"/>
              </a:ext>
            </a:extLst>
          </a:blip>
          <a:srcRect l="19240"/>
          <a:stretch/>
        </p:blipFill>
        <p:spPr>
          <a:xfrm>
            <a:off x="0" y="0"/>
            <a:ext cx="12192000" cy="692696"/>
          </a:xfrm>
          <a:prstGeom prst="rect">
            <a:avLst/>
          </a:prstGeom>
        </p:spPr>
      </p:pic>
      <p:sp>
        <p:nvSpPr>
          <p:cNvPr id="36867" name="Rectangle 12"/>
          <p:cNvSpPr>
            <a:spLocks noGrp="1" noChangeArrowheads="1"/>
          </p:cNvSpPr>
          <p:nvPr>
            <p:ph type="title"/>
          </p:nvPr>
        </p:nvSpPr>
        <p:spPr bwMode="auto">
          <a:xfrm>
            <a:off x="912284" y="188641"/>
            <a:ext cx="7010400" cy="372603"/>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zh-CN" altLang="en-US"/>
              <a:t>标题</a:t>
            </a:r>
          </a:p>
        </p:txBody>
      </p:sp>
      <p:sp>
        <p:nvSpPr>
          <p:cNvPr id="36869" name="Rectangle 14"/>
          <p:cNvSpPr>
            <a:spLocks noGrp="1" noChangeArrowheads="1"/>
          </p:cNvSpPr>
          <p:nvPr>
            <p:ph type="body" idx="1"/>
          </p:nvPr>
        </p:nvSpPr>
        <p:spPr bwMode="auto">
          <a:xfrm>
            <a:off x="914400" y="908720"/>
            <a:ext cx="10464800" cy="235962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altLang="zh-CN" dirty="0"/>
              <a:t>This is our 1st Level Bullet</a:t>
            </a:r>
          </a:p>
          <a:p>
            <a:pPr lvl="1"/>
            <a:r>
              <a:rPr lang="en-US" altLang="zh-CN" dirty="0"/>
              <a:t>This is our 2nd level bullet</a:t>
            </a:r>
          </a:p>
          <a:p>
            <a:pPr lvl="2"/>
            <a:r>
              <a:rPr lang="en-US" altLang="zh-CN" dirty="0"/>
              <a:t>This is our 3rd level bullet</a:t>
            </a:r>
          </a:p>
          <a:p>
            <a:pPr lvl="0"/>
            <a:r>
              <a:rPr lang="en-US" altLang="zh-CN" dirty="0"/>
              <a:t>This is our next 1st Level Bullet</a:t>
            </a:r>
          </a:p>
          <a:p>
            <a:pPr lvl="1"/>
            <a:r>
              <a:rPr lang="en-US" altLang="zh-CN" dirty="0"/>
              <a:t>This is our 2nd level bullet</a:t>
            </a:r>
          </a:p>
          <a:p>
            <a:pPr lvl="2"/>
            <a:r>
              <a:rPr lang="en-US" altLang="zh-CN" dirty="0"/>
              <a:t>This is our 3rd level bullet</a:t>
            </a:r>
          </a:p>
        </p:txBody>
      </p:sp>
      <p:sp>
        <p:nvSpPr>
          <p:cNvPr id="12" name="Text Box 17"/>
          <p:cNvSpPr txBox="1">
            <a:spLocks noChangeArrowheads="1"/>
          </p:cNvSpPr>
          <p:nvPr userDrawn="1"/>
        </p:nvSpPr>
        <p:spPr bwMode="auto">
          <a:xfrm>
            <a:off x="11280577" y="6553201"/>
            <a:ext cx="864096" cy="276999"/>
          </a:xfrm>
          <a:prstGeom prst="rect">
            <a:avLst/>
          </a:prstGeom>
          <a:noFill/>
          <a:ln w="9525">
            <a:noFill/>
            <a:miter lim="800000"/>
            <a:headEnd/>
            <a:tailEnd/>
          </a:ln>
          <a:effectLst/>
        </p:spPr>
        <p:txBody>
          <a:bodyPr wrap="square">
            <a:spAutoFit/>
          </a:bodyPr>
          <a:lstStyle/>
          <a:p>
            <a:pPr algn="ctr">
              <a:lnSpc>
                <a:spcPct val="100000"/>
              </a:lnSpc>
              <a:spcBef>
                <a:spcPct val="50000"/>
              </a:spcBef>
              <a:buClrTx/>
              <a:buSzTx/>
              <a:buFontTx/>
              <a:buNone/>
            </a:pPr>
            <a:fld id="{8E6141A4-B4DF-417A-BE19-BD33A1D78EA3}" type="slidenum">
              <a:rPr lang="zh-CN" altLang="en-US" sz="1200" b="0">
                <a:solidFill>
                  <a:srgbClr val="000099"/>
                </a:solidFill>
                <a:latin typeface="Arial" panose="020B0604020202020204" pitchFamily="34" charset="0"/>
                <a:ea typeface="Yu Gothic" panose="020B0400000000000000" pitchFamily="34" charset="-128"/>
                <a:cs typeface="Arial" panose="020B0604020202020204" pitchFamily="34" charset="0"/>
              </a:rPr>
              <a:pPr algn="ctr">
                <a:lnSpc>
                  <a:spcPct val="100000"/>
                </a:lnSpc>
                <a:spcBef>
                  <a:spcPct val="50000"/>
                </a:spcBef>
                <a:buClrTx/>
                <a:buSzTx/>
                <a:buFontTx/>
                <a:buNone/>
              </a:pPr>
              <a:t>‹#›</a:t>
            </a:fld>
            <a:endParaRPr lang="en-US" altLang="zh-CN" sz="1200" b="0" dirty="0">
              <a:solidFill>
                <a:srgbClr val="000099"/>
              </a:solidFill>
              <a:latin typeface="Arial" panose="020B0604020202020204" pitchFamily="34" charset="0"/>
              <a:ea typeface="Yu Gothic" panose="020B0400000000000000" pitchFamily="34" charset="-128"/>
              <a:cs typeface="Arial" panose="020B0604020202020204" pitchFamily="34" charset="0"/>
            </a:endParaRPr>
          </a:p>
        </p:txBody>
      </p:sp>
    </p:spTree>
    <p:extLst>
      <p:ext uri="{BB962C8B-B14F-4D97-AF65-F5344CB8AC3E}">
        <p14:creationId xmlns:p14="http://schemas.microsoft.com/office/powerpoint/2010/main" val="90086948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Lst>
  <p:txStyles>
    <p:titleStyle>
      <a:lvl1pPr algn="l" rtl="0" eaLnBrk="0" fontAlgn="base" hangingPunct="0">
        <a:lnSpc>
          <a:spcPct val="87000"/>
        </a:lnSpc>
        <a:spcBef>
          <a:spcPct val="0"/>
        </a:spcBef>
        <a:spcAft>
          <a:spcPct val="0"/>
        </a:spcAft>
        <a:defRPr sz="2400" b="1" i="0">
          <a:solidFill>
            <a:srgbClr val="FF0000"/>
          </a:solidFill>
          <a:latin typeface="+mj-lt"/>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lnSpc>
          <a:spcPct val="125000"/>
        </a:lnSpc>
        <a:spcBef>
          <a:spcPts val="0"/>
        </a:spcBef>
        <a:spcAft>
          <a:spcPct val="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lnSpc>
          <a:spcPct val="125000"/>
        </a:lnSpc>
        <a:spcBef>
          <a:spcPts val="0"/>
        </a:spcBef>
        <a:spcAft>
          <a:spcPct val="0"/>
        </a:spcAft>
        <a:buClr>
          <a:srgbClr val="001ADC"/>
        </a:buClr>
        <a:buSzPct val="100000"/>
        <a:buFont typeface="Wingdings" pitchFamily="2" charset="2"/>
        <a:buChar char="Ø"/>
        <a:defRPr b="1">
          <a:solidFill>
            <a:schemeClr val="tx1"/>
          </a:solidFill>
          <a:latin typeface="+mn-lt"/>
        </a:defRPr>
      </a:lvl2pPr>
      <a:lvl3pPr marL="1050925" indent="-192088" algn="l" rtl="0" eaLnBrk="0" fontAlgn="base" hangingPunct="0">
        <a:lnSpc>
          <a:spcPct val="125000"/>
        </a:lnSpc>
        <a:spcBef>
          <a:spcPts val="0"/>
        </a:spcBef>
        <a:spcAft>
          <a:spcPct val="0"/>
        </a:spcAft>
        <a:buClr>
          <a:srgbClr val="05AD01"/>
        </a:buClr>
        <a:buSzPct val="100000"/>
        <a:buFont typeface="Wingdings" pitchFamily="2" charset="2"/>
        <a:buChar char="§"/>
        <a:defRPr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9.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9.xm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9.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9.xml"/><Relationship Id="rId1" Type="http://schemas.openxmlformats.org/officeDocument/2006/relationships/vmlDrawing" Target="../drawings/vmlDrawing1.vml"/><Relationship Id="rId5" Type="http://schemas.openxmlformats.org/officeDocument/2006/relationships/image" Target="../media/image17.emf"/><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9.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9.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9.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9.xml"/><Relationship Id="rId1" Type="http://schemas.openxmlformats.org/officeDocument/2006/relationships/vmlDrawing" Target="../drawings/vmlDrawing2.vml"/><Relationship Id="rId5" Type="http://schemas.openxmlformats.org/officeDocument/2006/relationships/image" Target="../media/image32.emf"/><Relationship Id="rId4" Type="http://schemas.openxmlformats.org/officeDocument/2006/relationships/package" Target="../embeddings/Microsoft_Word_Document.docx"/></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计算机硬件基础</a:t>
            </a:r>
            <a:br>
              <a:rPr lang="zh-CN" altLang="en-US" dirty="0"/>
            </a:br>
            <a:r>
              <a:rPr lang="zh-CN" altLang="en-US" dirty="0"/>
              <a:t>（</a:t>
            </a:r>
            <a:r>
              <a:rPr lang="en-US" altLang="zh-CN" dirty="0"/>
              <a:t>2023</a:t>
            </a:r>
            <a:r>
              <a:rPr lang="zh-CN" altLang="en-US" dirty="0"/>
              <a:t>级）</a:t>
            </a:r>
          </a:p>
        </p:txBody>
      </p:sp>
      <p:sp>
        <p:nvSpPr>
          <p:cNvPr id="6" name="Subtitle 5"/>
          <p:cNvSpPr>
            <a:spLocks noGrp="1" noChangeArrowheads="1"/>
          </p:cNvSpPr>
          <p:nvPr>
            <p:ph type="subTitle" idx="4294967295"/>
          </p:nvPr>
        </p:nvSpPr>
        <p:spPr bwMode="auto">
          <a:xfrm>
            <a:off x="2927648" y="3861048"/>
            <a:ext cx="6336704" cy="875565"/>
          </a:xfrm>
          <a:prstGeom prst="rect">
            <a:avLst/>
          </a:prstGeom>
          <a:noFill/>
          <a:ln>
            <a:miter lim="800000"/>
            <a:headEnd/>
            <a:tailEnd/>
          </a:ln>
        </p:spPr>
        <p:txBody>
          <a:bodyPr vert="horz" wrap="square" lIns="47625" tIns="72900" rIns="47625" bIns="72900" numCol="1" anchor="t" anchorCtr="0" compatLnSpc="1">
            <a:prstTxWarp prst="textNoShape">
              <a:avLst/>
            </a:prstTxWarp>
            <a:spAutoFit/>
          </a:bodyPr>
          <a:lstStyle/>
          <a:p>
            <a:pPr marL="0" indent="0" algn="ctr">
              <a:lnSpc>
                <a:spcPct val="150000"/>
              </a:lnSpc>
              <a:spcAft>
                <a:spcPts val="0"/>
              </a:spcAft>
              <a:buNone/>
            </a:pPr>
            <a:r>
              <a:rPr lang="zh-CN" altLang="en-US" sz="3600" baseline="30000" dirty="0">
                <a:solidFill>
                  <a:srgbClr val="000066"/>
                </a:solidFill>
                <a:latin typeface="华文楷体" pitchFamily="2" charset="-122"/>
                <a:ea typeface="华文楷体" pitchFamily="2" charset="-122"/>
                <a:cs typeface="Times New Roman" pitchFamily="18" charset="0"/>
              </a:rPr>
              <a:t>牛建伟  刘子鹏  邓莹莹  李辉勇  李莹</a:t>
            </a:r>
            <a:endParaRPr lang="en-US" altLang="zh-CN" b="0" dirty="0">
              <a:solidFill>
                <a:srgbClr val="000066"/>
              </a:solidFill>
              <a:ea typeface="华文楷体" pitchFamily="2" charset="-122"/>
              <a:cs typeface="Times New Roman" panose="02020603050405020304" pitchFamily="18" charset="0"/>
            </a:endParaRPr>
          </a:p>
        </p:txBody>
      </p:sp>
    </p:spTree>
    <p:extLst>
      <p:ext uri="{BB962C8B-B14F-4D97-AF65-F5344CB8AC3E}">
        <p14:creationId xmlns:p14="http://schemas.microsoft.com/office/powerpoint/2010/main" val="1340310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5746" y="211825"/>
            <a:ext cx="7010400" cy="479747"/>
          </a:xfrm>
        </p:spPr>
        <p:txBody>
          <a:bodyPr/>
          <a:lstStyle/>
          <a:p>
            <a:r>
              <a:rPr lang="en-US" altLang="zh-CN" sz="3200" dirty="0"/>
              <a:t>1.2 </a:t>
            </a:r>
            <a:r>
              <a:rPr lang="zh-CN" altLang="en-US" sz="3200" dirty="0"/>
              <a:t>指令格式</a:t>
            </a:r>
          </a:p>
        </p:txBody>
      </p:sp>
      <p:sp>
        <p:nvSpPr>
          <p:cNvPr id="3" name="内容占位符 2"/>
          <p:cNvSpPr>
            <a:spLocks noGrp="1"/>
          </p:cNvSpPr>
          <p:nvPr>
            <p:ph idx="4294967295"/>
          </p:nvPr>
        </p:nvSpPr>
        <p:spPr>
          <a:xfrm>
            <a:off x="191344" y="842953"/>
            <a:ext cx="12097344" cy="4070858"/>
          </a:xfrm>
        </p:spPr>
        <p:txBody>
          <a:bodyPr/>
          <a:lstStyle/>
          <a:p>
            <a:pPr>
              <a:lnSpc>
                <a:spcPct val="150000"/>
              </a:lnSpc>
              <a:spcBef>
                <a:spcPts val="0"/>
              </a:spcBef>
              <a:spcAft>
                <a:spcPts val="0"/>
              </a:spcAft>
            </a:pPr>
            <a:r>
              <a:rPr lang="zh-CN" altLang="en-US" dirty="0"/>
              <a:t>指令的表示</a:t>
            </a:r>
            <a:endParaRPr lang="en-US" altLang="zh-CN" dirty="0"/>
          </a:p>
          <a:p>
            <a:pPr lvl="1">
              <a:lnSpc>
                <a:spcPct val="150000"/>
              </a:lnSpc>
              <a:spcBef>
                <a:spcPts val="0"/>
              </a:spcBef>
              <a:spcAft>
                <a:spcPts val="0"/>
              </a:spcAft>
            </a:pPr>
            <a:r>
              <a:rPr lang="zh-CN" altLang="en-US" sz="2200" dirty="0"/>
              <a:t>机器表示：二进制代码形式</a:t>
            </a:r>
            <a:endParaRPr lang="en-US" altLang="zh-CN" sz="2200" dirty="0"/>
          </a:p>
          <a:p>
            <a:pPr lvl="1">
              <a:lnSpc>
                <a:spcPct val="150000"/>
              </a:lnSpc>
              <a:spcBef>
                <a:spcPts val="0"/>
              </a:spcBef>
              <a:spcAft>
                <a:spcPts val="0"/>
              </a:spcAft>
            </a:pPr>
            <a:r>
              <a:rPr lang="zh-CN" altLang="en-US" sz="2200" dirty="0"/>
              <a:t>符号化表示（汇编语言）：助记符，如 </a:t>
            </a:r>
            <a:r>
              <a:rPr lang="en-US" altLang="zh-CN" sz="2200" dirty="0"/>
              <a:t>MOV AX</a:t>
            </a:r>
            <a:r>
              <a:rPr lang="zh-CN" altLang="en-US" sz="2200" dirty="0"/>
              <a:t>，</a:t>
            </a:r>
            <a:r>
              <a:rPr lang="en-US" altLang="zh-CN" sz="2200" dirty="0"/>
              <a:t>BX</a:t>
            </a:r>
          </a:p>
          <a:p>
            <a:pPr>
              <a:lnSpc>
                <a:spcPct val="150000"/>
              </a:lnSpc>
              <a:spcBef>
                <a:spcPts val="0"/>
              </a:spcBef>
              <a:spcAft>
                <a:spcPts val="0"/>
              </a:spcAft>
            </a:pPr>
            <a:r>
              <a:rPr lang="zh-CN" altLang="en-US" dirty="0"/>
              <a:t>操作数地址的数目</a:t>
            </a:r>
            <a:endParaRPr lang="en-US" altLang="zh-CN" dirty="0"/>
          </a:p>
          <a:p>
            <a:pPr lvl="1">
              <a:lnSpc>
                <a:spcPct val="140000"/>
              </a:lnSpc>
              <a:spcBef>
                <a:spcPts val="0"/>
              </a:spcBef>
              <a:spcAft>
                <a:spcPts val="0"/>
              </a:spcAft>
            </a:pPr>
            <a:r>
              <a:rPr lang="zh-CN" altLang="en-US" sz="2200" dirty="0"/>
              <a:t>三地址：</a:t>
            </a:r>
            <a:r>
              <a:rPr lang="en-US" altLang="zh-CN" sz="2200" dirty="0">
                <a:ea typeface="宋体" pitchFamily="2" charset="-122"/>
              </a:rPr>
              <a:t> Des </a:t>
            </a:r>
            <a:r>
              <a:rPr lang="en-US" altLang="zh-CN" sz="2200" dirty="0">
                <a:ea typeface="宋体" pitchFamily="2" charset="-122"/>
                <a:sym typeface="Wingdings" pitchFamily="2" charset="2"/>
              </a:rPr>
              <a:t> (Sur1) OP (Sur2)</a:t>
            </a:r>
            <a:endParaRPr lang="en-US" altLang="zh-CN" sz="2200" dirty="0"/>
          </a:p>
          <a:p>
            <a:pPr lvl="1">
              <a:lnSpc>
                <a:spcPct val="140000"/>
              </a:lnSpc>
              <a:spcBef>
                <a:spcPts val="0"/>
              </a:spcBef>
              <a:spcAft>
                <a:spcPts val="0"/>
              </a:spcAft>
            </a:pPr>
            <a:r>
              <a:rPr lang="zh-CN" altLang="en-US" sz="2200" dirty="0"/>
              <a:t>双地址：</a:t>
            </a:r>
            <a:r>
              <a:rPr lang="en-US" altLang="zh-CN" sz="2200" dirty="0">
                <a:ea typeface="宋体" pitchFamily="2" charset="-122"/>
              </a:rPr>
              <a:t> Des </a:t>
            </a:r>
            <a:r>
              <a:rPr lang="en-US" altLang="zh-CN" sz="2200" dirty="0">
                <a:ea typeface="宋体" pitchFamily="2" charset="-122"/>
                <a:sym typeface="Wingdings" pitchFamily="2" charset="2"/>
              </a:rPr>
              <a:t> (Sur) OP (Des)</a:t>
            </a:r>
            <a:endParaRPr lang="en-US" altLang="zh-CN" sz="2200" dirty="0"/>
          </a:p>
          <a:p>
            <a:pPr lvl="1">
              <a:lnSpc>
                <a:spcPct val="140000"/>
              </a:lnSpc>
              <a:spcAft>
                <a:spcPts val="0"/>
              </a:spcAft>
            </a:pPr>
            <a:r>
              <a:rPr lang="zh-CN" altLang="en-US" sz="2200" dirty="0"/>
              <a:t>单地址：</a:t>
            </a:r>
            <a:r>
              <a:rPr lang="zh-CN" altLang="en-US" sz="2200" dirty="0">
                <a:ea typeface="宋体" pitchFamily="2" charset="-122"/>
              </a:rPr>
              <a:t>累加器作为默认操作数的双操作数型，或单操作数型（如取反指令），跳转指令</a:t>
            </a:r>
            <a:endParaRPr lang="en-US" altLang="zh-CN" sz="2200" dirty="0">
              <a:ea typeface="宋体" pitchFamily="2" charset="-122"/>
            </a:endParaRPr>
          </a:p>
          <a:p>
            <a:pPr lvl="1">
              <a:lnSpc>
                <a:spcPct val="140000"/>
              </a:lnSpc>
              <a:spcBef>
                <a:spcPts val="0"/>
              </a:spcBef>
              <a:spcAft>
                <a:spcPts val="0"/>
              </a:spcAft>
            </a:pPr>
            <a:r>
              <a:rPr lang="zh-CN" altLang="en-US" sz="2200" dirty="0"/>
              <a:t>无地址：</a:t>
            </a:r>
            <a:r>
              <a:rPr lang="zh-CN" altLang="en-US" sz="2200" dirty="0">
                <a:ea typeface="宋体" pitchFamily="2" charset="-122"/>
              </a:rPr>
              <a:t>隐含操作数型，或无操作数型，</a:t>
            </a:r>
            <a:r>
              <a:rPr lang="en-US" altLang="zh-CN" sz="2200" dirty="0" err="1">
                <a:ea typeface="宋体" pitchFamily="2" charset="-122"/>
              </a:rPr>
              <a:t>syscall</a:t>
            </a:r>
            <a:endParaRPr lang="zh-CN" altLang="en-US" sz="2200" dirty="0"/>
          </a:p>
        </p:txBody>
      </p:sp>
      <p:grpSp>
        <p:nvGrpSpPr>
          <p:cNvPr id="17" name="组合 16"/>
          <p:cNvGrpSpPr/>
          <p:nvPr/>
        </p:nvGrpSpPr>
        <p:grpSpPr>
          <a:xfrm>
            <a:off x="2927648" y="5065192"/>
            <a:ext cx="6246957" cy="1662122"/>
            <a:chOff x="1357290" y="4429132"/>
            <a:chExt cx="6246957" cy="1662122"/>
          </a:xfrm>
        </p:grpSpPr>
        <p:grpSp>
          <p:nvGrpSpPr>
            <p:cNvPr id="18" name="Group 11"/>
            <p:cNvGrpSpPr>
              <a:grpSpLocks/>
            </p:cNvGrpSpPr>
            <p:nvPr/>
          </p:nvGrpSpPr>
          <p:grpSpPr bwMode="auto">
            <a:xfrm>
              <a:off x="1357290" y="4429132"/>
              <a:ext cx="6246957" cy="304800"/>
              <a:chOff x="528" y="1104"/>
              <a:chExt cx="4032" cy="192"/>
            </a:xfrm>
          </p:grpSpPr>
          <p:sp>
            <p:nvSpPr>
              <p:cNvPr id="27" name="Rectangle 7"/>
              <p:cNvSpPr>
                <a:spLocks noChangeArrowheads="1"/>
              </p:cNvSpPr>
              <p:nvPr/>
            </p:nvSpPr>
            <p:spPr bwMode="auto">
              <a:xfrm>
                <a:off x="528" y="1104"/>
                <a:ext cx="1008" cy="192"/>
              </a:xfrm>
              <a:prstGeom prst="rect">
                <a:avLst/>
              </a:prstGeom>
              <a:noFill/>
              <a:ln w="12700">
                <a:solidFill>
                  <a:schemeClr val="tx1"/>
                </a:solidFill>
                <a:miter lim="800000"/>
                <a:headEnd/>
                <a:tailEnd/>
              </a:ln>
              <a:effectLst/>
            </p:spPr>
            <p:txBody>
              <a:bodyPr wrap="none" anchor="ctr"/>
              <a:lstStyle/>
              <a:p>
                <a:pPr algn="ctr">
                  <a:buNone/>
                </a:pPr>
                <a:r>
                  <a:rPr lang="en-US" altLang="zh-CN" sz="1600" b="0"/>
                  <a:t>OP</a:t>
                </a:r>
              </a:p>
            </p:txBody>
          </p:sp>
          <p:sp>
            <p:nvSpPr>
              <p:cNvPr id="28" name="Rectangle 8"/>
              <p:cNvSpPr>
                <a:spLocks noChangeArrowheads="1"/>
              </p:cNvSpPr>
              <p:nvPr/>
            </p:nvSpPr>
            <p:spPr bwMode="auto">
              <a:xfrm>
                <a:off x="1536" y="1104"/>
                <a:ext cx="1008" cy="192"/>
              </a:xfrm>
              <a:prstGeom prst="rect">
                <a:avLst/>
              </a:prstGeom>
              <a:noFill/>
              <a:ln w="12700">
                <a:solidFill>
                  <a:schemeClr val="tx1"/>
                </a:solidFill>
                <a:miter lim="800000"/>
                <a:headEnd/>
                <a:tailEnd/>
              </a:ln>
              <a:effectLst/>
            </p:spPr>
            <p:txBody>
              <a:bodyPr wrap="none" anchor="ctr"/>
              <a:lstStyle/>
              <a:p>
                <a:pPr algn="ctr">
                  <a:buNone/>
                </a:pPr>
                <a:r>
                  <a:rPr lang="en-US" altLang="zh-CN" sz="1600" b="0"/>
                  <a:t>Des Add</a:t>
                </a:r>
              </a:p>
            </p:txBody>
          </p:sp>
          <p:sp>
            <p:nvSpPr>
              <p:cNvPr id="29" name="Rectangle 9"/>
              <p:cNvSpPr>
                <a:spLocks noChangeArrowheads="1"/>
              </p:cNvSpPr>
              <p:nvPr/>
            </p:nvSpPr>
            <p:spPr bwMode="auto">
              <a:xfrm>
                <a:off x="2544" y="1104"/>
                <a:ext cx="1008" cy="192"/>
              </a:xfrm>
              <a:prstGeom prst="rect">
                <a:avLst/>
              </a:prstGeom>
              <a:noFill/>
              <a:ln w="12700">
                <a:solidFill>
                  <a:schemeClr val="tx1"/>
                </a:solidFill>
                <a:miter lim="800000"/>
                <a:headEnd/>
                <a:tailEnd/>
              </a:ln>
              <a:effectLst/>
            </p:spPr>
            <p:txBody>
              <a:bodyPr wrap="none" anchor="ctr"/>
              <a:lstStyle/>
              <a:p>
                <a:pPr algn="ctr">
                  <a:buNone/>
                </a:pPr>
                <a:r>
                  <a:rPr lang="en-US" altLang="zh-CN" sz="1600" b="0"/>
                  <a:t>Sur1 Add</a:t>
                </a:r>
              </a:p>
            </p:txBody>
          </p:sp>
          <p:sp>
            <p:nvSpPr>
              <p:cNvPr id="30" name="Rectangle 10"/>
              <p:cNvSpPr>
                <a:spLocks noChangeArrowheads="1"/>
              </p:cNvSpPr>
              <p:nvPr/>
            </p:nvSpPr>
            <p:spPr bwMode="auto">
              <a:xfrm>
                <a:off x="3552" y="1104"/>
                <a:ext cx="1008" cy="192"/>
              </a:xfrm>
              <a:prstGeom prst="rect">
                <a:avLst/>
              </a:prstGeom>
              <a:noFill/>
              <a:ln w="12700">
                <a:solidFill>
                  <a:schemeClr val="tx1"/>
                </a:solidFill>
                <a:miter lim="800000"/>
                <a:headEnd/>
                <a:tailEnd/>
              </a:ln>
              <a:effectLst/>
            </p:spPr>
            <p:txBody>
              <a:bodyPr wrap="none" anchor="ctr"/>
              <a:lstStyle/>
              <a:p>
                <a:pPr algn="ctr">
                  <a:buNone/>
                </a:pPr>
                <a:r>
                  <a:rPr lang="en-US" altLang="zh-CN" sz="1600" b="0"/>
                  <a:t>Sur2 Add</a:t>
                </a:r>
              </a:p>
            </p:txBody>
          </p:sp>
        </p:grpSp>
        <p:grpSp>
          <p:nvGrpSpPr>
            <p:cNvPr id="19" name="Group 25"/>
            <p:cNvGrpSpPr>
              <a:grpSpLocks/>
            </p:cNvGrpSpPr>
            <p:nvPr/>
          </p:nvGrpSpPr>
          <p:grpSpPr bwMode="auto">
            <a:xfrm>
              <a:off x="1357290" y="4929198"/>
              <a:ext cx="4685217" cy="304800"/>
              <a:chOff x="480" y="1776"/>
              <a:chExt cx="3024" cy="192"/>
            </a:xfrm>
          </p:grpSpPr>
          <p:sp>
            <p:nvSpPr>
              <p:cNvPr id="24" name="Rectangle 14"/>
              <p:cNvSpPr>
                <a:spLocks noChangeArrowheads="1"/>
              </p:cNvSpPr>
              <p:nvPr/>
            </p:nvSpPr>
            <p:spPr bwMode="auto">
              <a:xfrm>
                <a:off x="480" y="1776"/>
                <a:ext cx="1008" cy="192"/>
              </a:xfrm>
              <a:prstGeom prst="rect">
                <a:avLst/>
              </a:prstGeom>
              <a:noFill/>
              <a:ln w="12700">
                <a:solidFill>
                  <a:schemeClr val="tx1"/>
                </a:solidFill>
                <a:miter lim="800000"/>
                <a:headEnd/>
                <a:tailEnd/>
              </a:ln>
              <a:effectLst/>
            </p:spPr>
            <p:txBody>
              <a:bodyPr wrap="none" anchor="ctr"/>
              <a:lstStyle/>
              <a:p>
                <a:pPr algn="ctr">
                  <a:buNone/>
                </a:pPr>
                <a:r>
                  <a:rPr lang="en-US" altLang="zh-CN" sz="1600" b="0"/>
                  <a:t>OP</a:t>
                </a:r>
              </a:p>
            </p:txBody>
          </p:sp>
          <p:sp>
            <p:nvSpPr>
              <p:cNvPr id="25" name="Rectangle 15"/>
              <p:cNvSpPr>
                <a:spLocks noChangeArrowheads="1"/>
              </p:cNvSpPr>
              <p:nvPr/>
            </p:nvSpPr>
            <p:spPr bwMode="auto">
              <a:xfrm>
                <a:off x="1488" y="1776"/>
                <a:ext cx="1008" cy="192"/>
              </a:xfrm>
              <a:prstGeom prst="rect">
                <a:avLst/>
              </a:prstGeom>
              <a:noFill/>
              <a:ln w="12700">
                <a:solidFill>
                  <a:schemeClr val="tx1"/>
                </a:solidFill>
                <a:miter lim="800000"/>
                <a:headEnd/>
                <a:tailEnd/>
              </a:ln>
              <a:effectLst/>
            </p:spPr>
            <p:txBody>
              <a:bodyPr wrap="none" anchor="ctr"/>
              <a:lstStyle/>
              <a:p>
                <a:pPr algn="ctr">
                  <a:buNone/>
                </a:pPr>
                <a:r>
                  <a:rPr lang="en-US" altLang="zh-CN" sz="1600" b="0"/>
                  <a:t>Des Add</a:t>
                </a:r>
              </a:p>
            </p:txBody>
          </p:sp>
          <p:sp>
            <p:nvSpPr>
              <p:cNvPr id="26" name="Rectangle 16"/>
              <p:cNvSpPr>
                <a:spLocks noChangeArrowheads="1"/>
              </p:cNvSpPr>
              <p:nvPr/>
            </p:nvSpPr>
            <p:spPr bwMode="auto">
              <a:xfrm>
                <a:off x="2496" y="1776"/>
                <a:ext cx="1008" cy="192"/>
              </a:xfrm>
              <a:prstGeom prst="rect">
                <a:avLst/>
              </a:prstGeom>
              <a:noFill/>
              <a:ln w="12700">
                <a:solidFill>
                  <a:schemeClr val="tx1"/>
                </a:solidFill>
                <a:miter lim="800000"/>
                <a:headEnd/>
                <a:tailEnd/>
              </a:ln>
              <a:effectLst/>
            </p:spPr>
            <p:txBody>
              <a:bodyPr wrap="none" anchor="ctr"/>
              <a:lstStyle/>
              <a:p>
                <a:pPr algn="ctr">
                  <a:buNone/>
                </a:pPr>
                <a:r>
                  <a:rPr lang="en-US" altLang="zh-CN" sz="1600" b="0" dirty="0"/>
                  <a:t>Sur  Add</a:t>
                </a:r>
              </a:p>
            </p:txBody>
          </p:sp>
        </p:grpSp>
        <p:grpSp>
          <p:nvGrpSpPr>
            <p:cNvPr id="20" name="Group 26"/>
            <p:cNvGrpSpPr>
              <a:grpSpLocks/>
            </p:cNvGrpSpPr>
            <p:nvPr/>
          </p:nvGrpSpPr>
          <p:grpSpPr bwMode="auto">
            <a:xfrm>
              <a:off x="1357290" y="5357826"/>
              <a:ext cx="3123478" cy="304800"/>
              <a:chOff x="432" y="2496"/>
              <a:chExt cx="2016" cy="192"/>
            </a:xfrm>
          </p:grpSpPr>
          <p:sp>
            <p:nvSpPr>
              <p:cNvPr id="22" name="Rectangle 19"/>
              <p:cNvSpPr>
                <a:spLocks noChangeArrowheads="1"/>
              </p:cNvSpPr>
              <p:nvPr/>
            </p:nvSpPr>
            <p:spPr bwMode="auto">
              <a:xfrm>
                <a:off x="432" y="2496"/>
                <a:ext cx="1008" cy="192"/>
              </a:xfrm>
              <a:prstGeom prst="rect">
                <a:avLst/>
              </a:prstGeom>
              <a:noFill/>
              <a:ln w="12700">
                <a:solidFill>
                  <a:schemeClr val="tx1"/>
                </a:solidFill>
                <a:miter lim="800000"/>
                <a:headEnd/>
                <a:tailEnd/>
              </a:ln>
              <a:effectLst/>
            </p:spPr>
            <p:txBody>
              <a:bodyPr wrap="none" anchor="ctr"/>
              <a:lstStyle/>
              <a:p>
                <a:pPr algn="ctr">
                  <a:buNone/>
                </a:pPr>
                <a:r>
                  <a:rPr lang="en-US" altLang="zh-CN" sz="1600" b="0"/>
                  <a:t>OP</a:t>
                </a:r>
              </a:p>
            </p:txBody>
          </p:sp>
          <p:sp>
            <p:nvSpPr>
              <p:cNvPr id="23" name="Rectangle 20"/>
              <p:cNvSpPr>
                <a:spLocks noChangeArrowheads="1"/>
              </p:cNvSpPr>
              <p:nvPr/>
            </p:nvSpPr>
            <p:spPr bwMode="auto">
              <a:xfrm>
                <a:off x="1440" y="2496"/>
                <a:ext cx="1008" cy="192"/>
              </a:xfrm>
              <a:prstGeom prst="rect">
                <a:avLst/>
              </a:prstGeom>
              <a:noFill/>
              <a:ln w="12700">
                <a:solidFill>
                  <a:schemeClr val="tx1"/>
                </a:solidFill>
                <a:miter lim="800000"/>
                <a:headEnd/>
                <a:tailEnd/>
              </a:ln>
              <a:effectLst/>
            </p:spPr>
            <p:txBody>
              <a:bodyPr wrap="none" anchor="ctr"/>
              <a:lstStyle/>
              <a:p>
                <a:pPr algn="ctr">
                  <a:buNone/>
                </a:pPr>
                <a:r>
                  <a:rPr lang="en-US" altLang="zh-CN" sz="1600" b="0"/>
                  <a:t> Add</a:t>
                </a:r>
              </a:p>
            </p:txBody>
          </p:sp>
        </p:grpSp>
        <p:sp>
          <p:nvSpPr>
            <p:cNvPr id="21" name="Rectangle 23"/>
            <p:cNvSpPr>
              <a:spLocks noChangeArrowheads="1"/>
            </p:cNvSpPr>
            <p:nvPr/>
          </p:nvSpPr>
          <p:spPr bwMode="auto">
            <a:xfrm>
              <a:off x="1357290" y="5786454"/>
              <a:ext cx="1561739" cy="304800"/>
            </a:xfrm>
            <a:prstGeom prst="rect">
              <a:avLst/>
            </a:prstGeom>
            <a:noFill/>
            <a:ln w="12700">
              <a:solidFill>
                <a:schemeClr val="tx1"/>
              </a:solidFill>
              <a:miter lim="800000"/>
              <a:headEnd/>
              <a:tailEnd/>
            </a:ln>
            <a:effectLst/>
          </p:spPr>
          <p:txBody>
            <a:bodyPr wrap="none" anchor="ctr"/>
            <a:lstStyle/>
            <a:p>
              <a:pPr algn="ctr">
                <a:buNone/>
              </a:pPr>
              <a:r>
                <a:rPr lang="en-US" altLang="zh-CN" sz="1600" b="0"/>
                <a:t>OP</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idx="4294967295"/>
          </p:nvPr>
        </p:nvSpPr>
        <p:spPr>
          <a:xfrm>
            <a:off x="186900" y="188640"/>
            <a:ext cx="5867400" cy="479747"/>
          </a:xfrm>
          <a:noFill/>
          <a:ln/>
        </p:spPr>
        <p:txBody>
          <a:bodyPr/>
          <a:lstStyle/>
          <a:p>
            <a:r>
              <a:rPr lang="en-US" altLang="zh-CN" sz="3200" dirty="0"/>
              <a:t>1.2 </a:t>
            </a:r>
            <a:r>
              <a:rPr lang="zh-CN" altLang="en-US" sz="3200" dirty="0"/>
              <a:t>指令格式</a:t>
            </a:r>
          </a:p>
        </p:txBody>
      </p:sp>
      <p:sp>
        <p:nvSpPr>
          <p:cNvPr id="140291" name="Rectangle 3"/>
          <p:cNvSpPr>
            <a:spLocks noChangeArrowheads="1"/>
          </p:cNvSpPr>
          <p:nvPr/>
        </p:nvSpPr>
        <p:spPr bwMode="auto">
          <a:xfrm>
            <a:off x="612000" y="900000"/>
            <a:ext cx="10956608" cy="5680529"/>
          </a:xfrm>
          <a:prstGeom prst="rect">
            <a:avLst/>
          </a:prstGeom>
          <a:noFill/>
          <a:ln w="12700">
            <a:noFill/>
            <a:miter lim="800000"/>
            <a:headEnd/>
            <a:tailEnd/>
          </a:ln>
          <a:effectLst/>
        </p:spPr>
        <p:txBody>
          <a:bodyPr wrap="square" lIns="63500" tIns="25400" rIns="63500" bIns="25400">
            <a:spAutoFit/>
          </a:bodyPr>
          <a:lstStyle/>
          <a:p>
            <a:pPr marL="284163" indent="-284163">
              <a:spcBef>
                <a:spcPct val="65000"/>
              </a:spcBef>
              <a:buClr>
                <a:srgbClr val="FF0000"/>
              </a:buClr>
              <a:buFont typeface="Wingdings" pitchFamily="2" charset="2"/>
              <a:buChar char="v"/>
            </a:pPr>
            <a:r>
              <a:rPr lang="zh-CN" altLang="en-US" sz="2800" dirty="0">
                <a:latin typeface="黑体" panose="02010609060101010101" pitchFamily="49" charset="-122"/>
                <a:ea typeface="黑体" panose="02010609060101010101" pitchFamily="49" charset="-122"/>
              </a:rPr>
              <a:t>操作码结构</a:t>
            </a:r>
          </a:p>
          <a:p>
            <a:pPr marL="668338" lvl="1" indent="-193675"/>
            <a:r>
              <a:rPr lang="zh-CN" altLang="en-US" sz="2400" dirty="0">
                <a:latin typeface="黑体" panose="02010609060101010101" pitchFamily="49" charset="-122"/>
                <a:ea typeface="黑体" panose="02010609060101010101" pitchFamily="49" charset="-122"/>
              </a:rPr>
              <a:t>固定长度操作码：操作码长度（占二进制位数）固定不变。</a:t>
            </a:r>
          </a:p>
          <a:p>
            <a:pPr marL="1050925" lvl="2" indent="-192088">
              <a:buClr>
                <a:srgbClr val="05AD01"/>
              </a:buClr>
              <a:buFont typeface="Wingdings" pitchFamily="2" charset="2"/>
              <a:buChar char="§"/>
            </a:pPr>
            <a:r>
              <a:rPr lang="zh-CN" altLang="en-US" sz="2400" dirty="0">
                <a:latin typeface="黑体" panose="02010609060101010101" pitchFamily="49" charset="-122"/>
                <a:ea typeface="黑体" panose="02010609060101010101" pitchFamily="49" charset="-122"/>
              </a:rPr>
              <a:t>硬件设计简单</a:t>
            </a:r>
          </a:p>
          <a:p>
            <a:pPr marL="1050925" lvl="2" indent="-192088">
              <a:buClr>
                <a:srgbClr val="05AD01"/>
              </a:buClr>
              <a:buFont typeface="Wingdings" pitchFamily="2" charset="2"/>
              <a:buChar char="§"/>
            </a:pPr>
            <a:r>
              <a:rPr lang="zh-CN" altLang="en-US" sz="2400" dirty="0">
                <a:latin typeface="黑体" panose="02010609060101010101" pitchFamily="49" charset="-122"/>
                <a:ea typeface="黑体" panose="02010609060101010101" pitchFamily="49" charset="-122"/>
              </a:rPr>
              <a:t>指令译码时间开销较小</a:t>
            </a:r>
          </a:p>
          <a:p>
            <a:pPr marL="1050925" lvl="2" indent="-192088">
              <a:buClr>
                <a:srgbClr val="05AD01"/>
              </a:buClr>
              <a:buFont typeface="Wingdings" pitchFamily="2" charset="2"/>
              <a:buChar char="§"/>
            </a:pPr>
            <a:r>
              <a:rPr lang="zh-CN" altLang="en-US" sz="2400" dirty="0">
                <a:latin typeface="黑体" panose="02010609060101010101" pitchFamily="49" charset="-122"/>
                <a:ea typeface="黑体" panose="02010609060101010101" pitchFamily="49" charset="-122"/>
              </a:rPr>
              <a:t>指令空间效率较低</a:t>
            </a:r>
          </a:p>
          <a:p>
            <a:pPr marL="668338" lvl="1" indent="-193675"/>
            <a:r>
              <a:rPr lang="zh-CN" altLang="en-US" sz="2400" dirty="0">
                <a:latin typeface="黑体" panose="02010609060101010101" pitchFamily="49" charset="-122"/>
                <a:ea typeface="黑体" panose="02010609060101010101" pitchFamily="49" charset="-122"/>
              </a:rPr>
              <a:t>可变长度操作码：操作码长度随指令地址数目的不同而不同，哈夫曼编码</a:t>
            </a:r>
          </a:p>
          <a:p>
            <a:pPr marL="1050925" lvl="2" indent="-192088">
              <a:buClr>
                <a:srgbClr val="05AD01"/>
              </a:buClr>
              <a:buFont typeface="Wingdings" pitchFamily="2" charset="2"/>
              <a:buChar char="§"/>
            </a:pPr>
            <a:r>
              <a:rPr lang="zh-CN" altLang="en-US" sz="2400" dirty="0">
                <a:latin typeface="黑体" panose="02010609060101010101" pitchFamily="49" charset="-122"/>
                <a:ea typeface="黑体" panose="02010609060101010101" pitchFamily="49" charset="-122"/>
              </a:rPr>
              <a:t>硬件设计相对复杂</a:t>
            </a:r>
          </a:p>
          <a:p>
            <a:pPr marL="1050925" lvl="2" indent="-192088">
              <a:buClr>
                <a:srgbClr val="05AD01"/>
              </a:buClr>
              <a:buFont typeface="Wingdings" pitchFamily="2" charset="2"/>
              <a:buChar char="§"/>
            </a:pPr>
            <a:r>
              <a:rPr lang="zh-CN" altLang="en-US" sz="2400" dirty="0">
                <a:latin typeface="黑体" panose="02010609060101010101" pitchFamily="49" charset="-122"/>
                <a:ea typeface="黑体" panose="02010609060101010101" pitchFamily="49" charset="-122"/>
              </a:rPr>
              <a:t>指令译码时间开销较大</a:t>
            </a:r>
          </a:p>
          <a:p>
            <a:pPr marL="1050925" lvl="2" indent="-192088">
              <a:buClr>
                <a:srgbClr val="05AD01"/>
              </a:buClr>
              <a:buFont typeface="Wingdings" pitchFamily="2" charset="2"/>
              <a:buChar char="§"/>
            </a:pPr>
            <a:r>
              <a:rPr lang="zh-CN" altLang="en-US" sz="2400" dirty="0">
                <a:latin typeface="黑体" panose="02010609060101010101" pitchFamily="49" charset="-122"/>
                <a:ea typeface="黑体" panose="02010609060101010101" pitchFamily="49" charset="-122"/>
              </a:rPr>
              <a:t>指令空间利用率较高</a:t>
            </a:r>
          </a:p>
          <a:p>
            <a:pPr marL="284163" indent="-284163">
              <a:spcBef>
                <a:spcPct val="65000"/>
              </a:spcBef>
              <a:buClr>
                <a:srgbClr val="FF0000"/>
              </a:buClr>
              <a:buFont typeface="Wingdings" pitchFamily="2" charset="2"/>
              <a:buChar char="v"/>
            </a:pPr>
            <a:r>
              <a:rPr lang="zh-CN" altLang="en-US" sz="2800" dirty="0">
                <a:latin typeface="黑体" panose="02010609060101010101" pitchFamily="49" charset="-122"/>
                <a:ea typeface="黑体" panose="02010609060101010101" pitchFamily="49" charset="-122"/>
              </a:rPr>
              <a:t>指令长度</a:t>
            </a:r>
          </a:p>
          <a:p>
            <a:pPr marL="668338" lvl="1" indent="-193675"/>
            <a:r>
              <a:rPr lang="zh-CN" altLang="en-US" sz="2400" dirty="0">
                <a:latin typeface="黑体" panose="02010609060101010101" pitchFamily="49" charset="-122"/>
                <a:ea typeface="黑体" panose="02010609060101010101" pitchFamily="49" charset="-122"/>
              </a:rPr>
              <a:t>定长指令系统，如</a:t>
            </a:r>
            <a:r>
              <a:rPr lang="en-US" altLang="zh-CN" sz="2400" dirty="0">
                <a:latin typeface="黑体" panose="02010609060101010101" pitchFamily="49" charset="-122"/>
                <a:ea typeface="黑体" panose="02010609060101010101" pitchFamily="49" charset="-122"/>
              </a:rPr>
              <a:t>MIPS</a:t>
            </a:r>
            <a:r>
              <a:rPr lang="zh-CN" altLang="en-US" sz="2400" dirty="0">
                <a:latin typeface="黑体" panose="02010609060101010101" pitchFamily="49" charset="-122"/>
                <a:ea typeface="黑体" panose="02010609060101010101" pitchFamily="49" charset="-122"/>
              </a:rPr>
              <a:t>指令</a:t>
            </a:r>
          </a:p>
          <a:p>
            <a:pPr marL="668338" lvl="1" indent="-193675"/>
            <a:r>
              <a:rPr lang="zh-CN" altLang="en-US" sz="2400" dirty="0">
                <a:latin typeface="黑体" panose="02010609060101010101" pitchFamily="49" charset="-122"/>
                <a:ea typeface="黑体" panose="02010609060101010101" pitchFamily="49" charset="-122"/>
              </a:rPr>
              <a:t>变长指令系统：一般为字节的整数倍，如</a:t>
            </a:r>
            <a:r>
              <a:rPr lang="en-US" altLang="zh-CN" sz="2400" dirty="0">
                <a:latin typeface="黑体" panose="02010609060101010101" pitchFamily="49" charset="-122"/>
                <a:ea typeface="黑体" panose="02010609060101010101" pitchFamily="49" charset="-122"/>
              </a:rPr>
              <a:t>X86</a:t>
            </a:r>
            <a:r>
              <a:rPr lang="zh-CN" altLang="en-US" sz="2400" dirty="0">
                <a:latin typeface="黑体" panose="02010609060101010101" pitchFamily="49" charset="-122"/>
                <a:ea typeface="黑体" panose="02010609060101010101" pitchFamily="49" charset="-122"/>
              </a:rPr>
              <a:t>指令</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 calcmode="lin" valueType="num">
                                      <p:cBhvr additive="base">
                                        <p:cTn id="7" dur="500" fill="hold"/>
                                        <p:tgtEl>
                                          <p:spTgt spid="140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0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0291">
                                            <p:txEl>
                                              <p:pRg st="1" end="1"/>
                                            </p:txEl>
                                          </p:spTgt>
                                        </p:tgtEl>
                                        <p:attrNameLst>
                                          <p:attrName>style.visibility</p:attrName>
                                        </p:attrNameLst>
                                      </p:cBhvr>
                                      <p:to>
                                        <p:strVal val="visible"/>
                                      </p:to>
                                    </p:set>
                                    <p:anim calcmode="lin" valueType="num">
                                      <p:cBhvr additive="base">
                                        <p:cTn id="13" dur="500" fill="hold"/>
                                        <p:tgtEl>
                                          <p:spTgt spid="1402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0291">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 calcmode="lin" valueType="num">
                                      <p:cBhvr additive="base">
                                        <p:cTn id="17" dur="500" fill="hold"/>
                                        <p:tgtEl>
                                          <p:spTgt spid="14029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4029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40291">
                                            <p:txEl>
                                              <p:pRg st="3" end="3"/>
                                            </p:txEl>
                                          </p:spTgt>
                                        </p:tgtEl>
                                        <p:attrNameLst>
                                          <p:attrName>style.visibility</p:attrName>
                                        </p:attrNameLst>
                                      </p:cBhvr>
                                      <p:to>
                                        <p:strVal val="visible"/>
                                      </p:to>
                                    </p:set>
                                    <p:anim calcmode="lin" valueType="num">
                                      <p:cBhvr additive="base">
                                        <p:cTn id="21" dur="500" fill="hold"/>
                                        <p:tgtEl>
                                          <p:spTgt spid="14029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4029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40291">
                                            <p:txEl>
                                              <p:pRg st="4" end="4"/>
                                            </p:txEl>
                                          </p:spTgt>
                                        </p:tgtEl>
                                        <p:attrNameLst>
                                          <p:attrName>style.visibility</p:attrName>
                                        </p:attrNameLst>
                                      </p:cBhvr>
                                      <p:to>
                                        <p:strVal val="visible"/>
                                      </p:to>
                                    </p:set>
                                    <p:anim calcmode="lin" valueType="num">
                                      <p:cBhvr additive="base">
                                        <p:cTn id="25" dur="500" fill="hold"/>
                                        <p:tgtEl>
                                          <p:spTgt spid="14029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02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0291">
                                            <p:txEl>
                                              <p:pRg st="5" end="5"/>
                                            </p:txEl>
                                          </p:spTgt>
                                        </p:tgtEl>
                                        <p:attrNameLst>
                                          <p:attrName>style.visibility</p:attrName>
                                        </p:attrNameLst>
                                      </p:cBhvr>
                                      <p:to>
                                        <p:strVal val="visible"/>
                                      </p:to>
                                    </p:set>
                                    <p:anim calcmode="lin" valueType="num">
                                      <p:cBhvr additive="base">
                                        <p:cTn id="31" dur="500" fill="hold"/>
                                        <p:tgtEl>
                                          <p:spTgt spid="14029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0291">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40291">
                                            <p:txEl>
                                              <p:pRg st="6" end="6"/>
                                            </p:txEl>
                                          </p:spTgt>
                                        </p:tgtEl>
                                        <p:attrNameLst>
                                          <p:attrName>style.visibility</p:attrName>
                                        </p:attrNameLst>
                                      </p:cBhvr>
                                      <p:to>
                                        <p:strVal val="visible"/>
                                      </p:to>
                                    </p:set>
                                    <p:anim calcmode="lin" valueType="num">
                                      <p:cBhvr additive="base">
                                        <p:cTn id="35" dur="500" fill="hold"/>
                                        <p:tgtEl>
                                          <p:spTgt spid="140291">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40291">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40291">
                                            <p:txEl>
                                              <p:pRg st="7" end="7"/>
                                            </p:txEl>
                                          </p:spTgt>
                                        </p:tgtEl>
                                        <p:attrNameLst>
                                          <p:attrName>style.visibility</p:attrName>
                                        </p:attrNameLst>
                                      </p:cBhvr>
                                      <p:to>
                                        <p:strVal val="visible"/>
                                      </p:to>
                                    </p:set>
                                    <p:anim calcmode="lin" valueType="num">
                                      <p:cBhvr additive="base">
                                        <p:cTn id="39" dur="500" fill="hold"/>
                                        <p:tgtEl>
                                          <p:spTgt spid="140291">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40291">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40291">
                                            <p:txEl>
                                              <p:pRg st="8" end="8"/>
                                            </p:txEl>
                                          </p:spTgt>
                                        </p:tgtEl>
                                        <p:attrNameLst>
                                          <p:attrName>style.visibility</p:attrName>
                                        </p:attrNameLst>
                                      </p:cBhvr>
                                      <p:to>
                                        <p:strVal val="visible"/>
                                      </p:to>
                                    </p:set>
                                    <p:anim calcmode="lin" valueType="num">
                                      <p:cBhvr additive="base">
                                        <p:cTn id="43" dur="500" fill="hold"/>
                                        <p:tgtEl>
                                          <p:spTgt spid="140291">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4029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40291">
                                            <p:txEl>
                                              <p:pRg st="9" end="9"/>
                                            </p:txEl>
                                          </p:spTgt>
                                        </p:tgtEl>
                                        <p:attrNameLst>
                                          <p:attrName>style.visibility</p:attrName>
                                        </p:attrNameLst>
                                      </p:cBhvr>
                                      <p:to>
                                        <p:strVal val="visible"/>
                                      </p:to>
                                    </p:set>
                                    <p:anim calcmode="lin" valueType="num">
                                      <p:cBhvr additive="base">
                                        <p:cTn id="49" dur="500" fill="hold"/>
                                        <p:tgtEl>
                                          <p:spTgt spid="140291">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4029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40291">
                                            <p:txEl>
                                              <p:pRg st="10" end="10"/>
                                            </p:txEl>
                                          </p:spTgt>
                                        </p:tgtEl>
                                        <p:attrNameLst>
                                          <p:attrName>style.visibility</p:attrName>
                                        </p:attrNameLst>
                                      </p:cBhvr>
                                      <p:to>
                                        <p:strVal val="visible"/>
                                      </p:to>
                                    </p:set>
                                    <p:anim calcmode="lin" valueType="num">
                                      <p:cBhvr additive="base">
                                        <p:cTn id="55" dur="500" fill="hold"/>
                                        <p:tgtEl>
                                          <p:spTgt spid="140291">
                                            <p:txEl>
                                              <p:pRg st="10" end="1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4029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40291">
                                            <p:txEl>
                                              <p:pRg st="11" end="11"/>
                                            </p:txEl>
                                          </p:spTgt>
                                        </p:tgtEl>
                                        <p:attrNameLst>
                                          <p:attrName>style.visibility</p:attrName>
                                        </p:attrNameLst>
                                      </p:cBhvr>
                                      <p:to>
                                        <p:strVal val="visible"/>
                                      </p:to>
                                    </p:set>
                                    <p:anim calcmode="lin" valueType="num">
                                      <p:cBhvr additive="base">
                                        <p:cTn id="61" dur="500" fill="hold"/>
                                        <p:tgtEl>
                                          <p:spTgt spid="140291">
                                            <p:txEl>
                                              <p:pRg st="11" end="11"/>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40291">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91344" y="188640"/>
            <a:ext cx="7010400" cy="479747"/>
          </a:xfrm>
        </p:spPr>
        <p:txBody>
          <a:bodyPr/>
          <a:lstStyle/>
          <a:p>
            <a:r>
              <a:rPr lang="en-US" altLang="zh-CN" sz="3200" dirty="0"/>
              <a:t>1.3  </a:t>
            </a:r>
            <a:r>
              <a:rPr lang="zh-CN" altLang="en-US" sz="3200" dirty="0"/>
              <a:t>寻址方式</a:t>
            </a:r>
          </a:p>
        </p:txBody>
      </p:sp>
      <p:sp>
        <p:nvSpPr>
          <p:cNvPr id="3" name="内容占位符 2"/>
          <p:cNvSpPr>
            <a:spLocks noGrp="1"/>
          </p:cNvSpPr>
          <p:nvPr>
            <p:ph idx="4294967295"/>
          </p:nvPr>
        </p:nvSpPr>
        <p:spPr>
          <a:xfrm>
            <a:off x="612000" y="900000"/>
            <a:ext cx="11460664" cy="6149889"/>
          </a:xfrm>
        </p:spPr>
        <p:txBody>
          <a:bodyPr/>
          <a:lstStyle/>
          <a:p>
            <a:pPr>
              <a:lnSpc>
                <a:spcPct val="120000"/>
              </a:lnSpc>
            </a:pPr>
            <a:r>
              <a:rPr lang="zh-CN" altLang="en-US" dirty="0"/>
              <a:t>常用寻址方式</a:t>
            </a:r>
            <a:endParaRPr lang="en-US" altLang="zh-CN" dirty="0"/>
          </a:p>
          <a:p>
            <a:pPr marL="474663" lvl="1" indent="0">
              <a:lnSpc>
                <a:spcPct val="120000"/>
              </a:lnSpc>
              <a:buNone/>
            </a:pPr>
            <a:r>
              <a:rPr lang="zh-CN" altLang="en-US" sz="2200" dirty="0"/>
              <a:t>立即寻址</a:t>
            </a:r>
            <a:endParaRPr lang="en-US" altLang="zh-CN" sz="2200" dirty="0"/>
          </a:p>
          <a:p>
            <a:pPr marL="474663" lvl="1" indent="0">
              <a:lnSpc>
                <a:spcPct val="120000"/>
              </a:lnSpc>
              <a:buNone/>
            </a:pPr>
            <a:r>
              <a:rPr lang="zh-CN" altLang="en-US" sz="2200" dirty="0"/>
              <a:t>寄存器直接寻址</a:t>
            </a:r>
            <a:endParaRPr lang="en-US" altLang="zh-CN" sz="2200" dirty="0"/>
          </a:p>
          <a:p>
            <a:pPr marL="474663" lvl="1" indent="0">
              <a:lnSpc>
                <a:spcPct val="120000"/>
              </a:lnSpc>
              <a:buNone/>
            </a:pPr>
            <a:r>
              <a:rPr lang="zh-CN" altLang="en-US" sz="2200" dirty="0"/>
              <a:t>寄存器间接寻址</a:t>
            </a:r>
            <a:endParaRPr lang="en-US" altLang="zh-CN" sz="2200" dirty="0"/>
          </a:p>
          <a:p>
            <a:pPr marL="474663" lvl="1" indent="0">
              <a:lnSpc>
                <a:spcPct val="120000"/>
              </a:lnSpc>
              <a:buNone/>
            </a:pPr>
            <a:r>
              <a:rPr lang="zh-CN" altLang="en-US" sz="2200" dirty="0"/>
              <a:t>基址寻址</a:t>
            </a:r>
            <a:r>
              <a:rPr lang="en-US" altLang="zh-CN" sz="2200" dirty="0"/>
              <a:t>/</a:t>
            </a:r>
            <a:r>
              <a:rPr lang="zh-CN" altLang="en-US" sz="2200" dirty="0"/>
              <a:t>变址寻址：</a:t>
            </a:r>
            <a:r>
              <a:rPr lang="en-US" altLang="zh-CN" sz="2000" dirty="0" err="1"/>
              <a:t>lw</a:t>
            </a:r>
            <a:r>
              <a:rPr lang="en-US" altLang="zh-CN" sz="2000" dirty="0"/>
              <a:t> $t1, 4($t2) </a:t>
            </a:r>
            <a:r>
              <a:rPr lang="en-US" altLang="zh-CN" sz="2200" dirty="0"/>
              <a:t>/ </a:t>
            </a:r>
            <a:r>
              <a:rPr lang="en-US" altLang="zh-CN" sz="2200" dirty="0" err="1"/>
              <a:t>lb</a:t>
            </a:r>
            <a:r>
              <a:rPr lang="en-US" altLang="zh-CN" sz="2200" dirty="0"/>
              <a:t> $t1, string($t0) #string</a:t>
            </a:r>
            <a:r>
              <a:rPr lang="zh-CN" altLang="en-US" sz="2200" dirty="0"/>
              <a:t>是一个字符串首地址</a:t>
            </a:r>
            <a:endParaRPr lang="en-US" altLang="zh-CN" sz="2200" dirty="0"/>
          </a:p>
          <a:p>
            <a:pPr marL="474663" lvl="1" indent="0">
              <a:lnSpc>
                <a:spcPct val="120000"/>
              </a:lnSpc>
              <a:buNone/>
            </a:pPr>
            <a:r>
              <a:rPr lang="zh-CN" altLang="en-US" sz="2200" dirty="0"/>
              <a:t>相对寻址：</a:t>
            </a:r>
            <a:r>
              <a:rPr lang="zh-CN" altLang="en-US" sz="2200" dirty="0">
                <a:solidFill>
                  <a:srgbClr val="FF0000"/>
                </a:solidFill>
                <a:ea typeface="宋体" pitchFamily="2" charset="-122"/>
              </a:rPr>
              <a:t>基址寻址的特例，程序计数器</a:t>
            </a:r>
            <a:r>
              <a:rPr lang="en-US" altLang="zh-CN" sz="2200" dirty="0">
                <a:solidFill>
                  <a:srgbClr val="FF0000"/>
                </a:solidFill>
                <a:ea typeface="宋体" pitchFamily="2" charset="-122"/>
              </a:rPr>
              <a:t>PC</a:t>
            </a:r>
            <a:r>
              <a:rPr lang="zh-CN" altLang="en-US" sz="2200" dirty="0">
                <a:solidFill>
                  <a:srgbClr val="FF0000"/>
                </a:solidFill>
                <a:ea typeface="宋体" pitchFamily="2" charset="-122"/>
              </a:rPr>
              <a:t>作为基址寄存器，一般用于跳转指令</a:t>
            </a:r>
            <a:endParaRPr lang="en-US" altLang="zh-CN" sz="2200" dirty="0">
              <a:solidFill>
                <a:srgbClr val="FF0000"/>
              </a:solidFill>
            </a:endParaRPr>
          </a:p>
          <a:p>
            <a:pPr marL="474663" lvl="1" indent="0">
              <a:lnSpc>
                <a:spcPct val="120000"/>
              </a:lnSpc>
              <a:buNone/>
            </a:pPr>
            <a:r>
              <a:rPr lang="zh-CN" altLang="en-US" sz="2200" dirty="0"/>
              <a:t>堆栈寻址</a:t>
            </a:r>
            <a:endParaRPr lang="en-US" altLang="zh-CN" sz="2200" dirty="0"/>
          </a:p>
          <a:p>
            <a:pPr marL="474663" lvl="1" indent="0">
              <a:lnSpc>
                <a:spcPct val="120000"/>
              </a:lnSpc>
              <a:buNone/>
            </a:pPr>
            <a:endParaRPr lang="en-US" altLang="zh-CN" dirty="0"/>
          </a:p>
          <a:p>
            <a:r>
              <a:rPr lang="zh-CN" altLang="en-US" dirty="0"/>
              <a:t>形式地址与有效地址</a:t>
            </a:r>
          </a:p>
          <a:p>
            <a:pPr marL="474663" lvl="1" indent="0">
              <a:buNone/>
            </a:pPr>
            <a:r>
              <a:rPr lang="zh-CN" altLang="en-US" sz="2200" dirty="0"/>
              <a:t>形式地址：指令中直接给出的地址编码。</a:t>
            </a:r>
          </a:p>
          <a:p>
            <a:pPr marL="474663" lvl="1" indent="0">
              <a:buNone/>
            </a:pPr>
            <a:r>
              <a:rPr lang="zh-CN" altLang="en-US" sz="2200" dirty="0"/>
              <a:t>有效地址：根据形式地址和寻址方式计算出来的操作数在</a:t>
            </a:r>
            <a:r>
              <a:rPr lang="zh-CN" altLang="en-US" sz="2200" dirty="0">
                <a:solidFill>
                  <a:srgbClr val="FF0000"/>
                </a:solidFill>
              </a:rPr>
              <a:t>内存单元中的地址</a:t>
            </a:r>
            <a:r>
              <a:rPr lang="zh-CN" altLang="en-US" sz="2200" dirty="0"/>
              <a:t>。</a:t>
            </a:r>
          </a:p>
          <a:p>
            <a:pPr marL="474663" lvl="1" indent="0">
              <a:buNone/>
            </a:pPr>
            <a:r>
              <a:rPr lang="zh-CN" altLang="en-US" sz="2200" dirty="0"/>
              <a:t>寻址方式：根据形式地址计算有效地址的方式（算法）。例如，</a:t>
            </a:r>
            <a:r>
              <a:rPr lang="en-US" altLang="zh-CN" sz="2400" dirty="0" err="1"/>
              <a:t>lw</a:t>
            </a:r>
            <a:r>
              <a:rPr lang="en-US" altLang="zh-CN" sz="2400" dirty="0"/>
              <a:t> $t1, 4($t2)</a:t>
            </a:r>
          </a:p>
          <a:p>
            <a:pPr marL="474663" lvl="1" indent="0">
              <a:buNone/>
            </a:pPr>
            <a:endParaRPr lang="en-US" altLang="zh-CN" sz="2200" dirty="0"/>
          </a:p>
          <a:p>
            <a:pPr lvl="1"/>
            <a:endParaRPr lang="en-US" altLang="zh-CN" dirty="0"/>
          </a:p>
          <a:p>
            <a:pPr lvl="1"/>
            <a:endParaRPr lang="en-US" altLang="zh-CN"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6720" y="674757"/>
            <a:ext cx="10651240" cy="5544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框 4"/>
          <p:cNvSpPr txBox="1"/>
          <p:nvPr/>
        </p:nvSpPr>
        <p:spPr>
          <a:xfrm>
            <a:off x="14880976" y="188640"/>
            <a:ext cx="5832648" cy="510909"/>
          </a:xfrm>
          <a:prstGeom prst="rect">
            <a:avLst/>
          </a:prstGeom>
          <a:noFill/>
        </p:spPr>
        <p:txBody>
          <a:bodyPr wrap="square" rtlCol="0">
            <a:spAutoFit/>
          </a:bodyPr>
          <a:lstStyle/>
          <a:p>
            <a:pPr algn="ctr">
              <a:buNone/>
            </a:pPr>
            <a:r>
              <a:rPr lang="en-US" altLang="zh-CN" sz="3200" dirty="0">
                <a:latin typeface="Calibri" pitchFamily="34" charset="0"/>
              </a:rPr>
              <a:t>X86</a:t>
            </a:r>
            <a:r>
              <a:rPr lang="zh-CN" altLang="en-US" sz="3200" dirty="0">
                <a:latin typeface="Calibri" pitchFamily="34" charset="0"/>
              </a:rPr>
              <a:t>指令寻址方式</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75411" y="177918"/>
            <a:ext cx="7010400" cy="479747"/>
          </a:xfrm>
        </p:spPr>
        <p:txBody>
          <a:bodyPr/>
          <a:lstStyle/>
          <a:p>
            <a:r>
              <a:rPr lang="en-US" altLang="zh-CN" sz="3200" dirty="0"/>
              <a:t>1.3  </a:t>
            </a:r>
            <a:r>
              <a:rPr lang="zh-CN" altLang="en-US" sz="3200" dirty="0"/>
              <a:t>寻址方式</a:t>
            </a:r>
          </a:p>
        </p:txBody>
      </p:sp>
      <p:sp>
        <p:nvSpPr>
          <p:cNvPr id="3" name="内容占位符 2"/>
          <p:cNvSpPr>
            <a:spLocks noGrp="1"/>
          </p:cNvSpPr>
          <p:nvPr>
            <p:ph idx="4294967295"/>
          </p:nvPr>
        </p:nvSpPr>
        <p:spPr>
          <a:xfrm>
            <a:off x="479376" y="698055"/>
            <a:ext cx="9876488" cy="2897075"/>
          </a:xfrm>
        </p:spPr>
        <p:txBody>
          <a:bodyPr/>
          <a:lstStyle/>
          <a:p>
            <a:pPr>
              <a:lnSpc>
                <a:spcPct val="120000"/>
              </a:lnSpc>
            </a:pPr>
            <a:r>
              <a:rPr lang="zh-CN" altLang="en-US" dirty="0"/>
              <a:t>寻址方式的确定</a:t>
            </a:r>
          </a:p>
          <a:p>
            <a:pPr lvl="1">
              <a:lnSpc>
                <a:spcPct val="120000"/>
              </a:lnSpc>
            </a:pPr>
            <a:r>
              <a:rPr lang="zh-CN" altLang="en-US" sz="2200" dirty="0"/>
              <a:t>在操作码中给定寻址方式：</a:t>
            </a:r>
            <a:endParaRPr lang="en-US" altLang="zh-CN" sz="2200" dirty="0"/>
          </a:p>
          <a:p>
            <a:pPr lvl="2">
              <a:lnSpc>
                <a:spcPct val="120000"/>
              </a:lnSpc>
            </a:pPr>
            <a:r>
              <a:rPr lang="zh-CN" altLang="en-US" sz="2200" dirty="0"/>
              <a:t>如</a:t>
            </a:r>
            <a:r>
              <a:rPr lang="en-US" altLang="zh-CN" sz="2200" dirty="0"/>
              <a:t>MIPS</a:t>
            </a:r>
            <a:r>
              <a:rPr lang="zh-CN" altLang="en-US" sz="2200" dirty="0"/>
              <a:t>指令，指令中仅有一个主</a:t>
            </a:r>
            <a:r>
              <a:rPr lang="en-US" altLang="zh-CN" sz="2200" dirty="0"/>
              <a:t>(</a:t>
            </a:r>
            <a:r>
              <a:rPr lang="zh-CN" altLang="en-US" sz="2200" dirty="0"/>
              <a:t>虚</a:t>
            </a:r>
            <a:r>
              <a:rPr lang="en-US" altLang="zh-CN" sz="2200" dirty="0"/>
              <a:t>)</a:t>
            </a:r>
            <a:r>
              <a:rPr lang="zh-CN" altLang="en-US" sz="2200" dirty="0"/>
              <a:t>存地址的，且指令中仅有一</a:t>
            </a:r>
            <a:r>
              <a:rPr lang="en-US" altLang="zh-CN" sz="2200" dirty="0"/>
              <a:t>/</a:t>
            </a:r>
            <a:r>
              <a:rPr lang="zh-CN" altLang="en-US" sz="2200" dirty="0"/>
              <a:t>二种寻址方式。</a:t>
            </a:r>
            <a:r>
              <a:rPr lang="en-US" altLang="zh-CN" sz="2200" dirty="0"/>
              <a:t>Load/store</a:t>
            </a:r>
            <a:r>
              <a:rPr lang="zh-CN" altLang="en-US" sz="2200" dirty="0"/>
              <a:t>型机器指令属于这种情况。</a:t>
            </a:r>
          </a:p>
          <a:p>
            <a:pPr lvl="1">
              <a:lnSpc>
                <a:spcPct val="120000"/>
              </a:lnSpc>
            </a:pPr>
            <a:r>
              <a:rPr lang="zh-CN" altLang="en-US" sz="2200" dirty="0"/>
              <a:t>专门的寻址方式位</a:t>
            </a:r>
            <a:endParaRPr lang="en-US" altLang="zh-CN" sz="2200" dirty="0"/>
          </a:p>
          <a:p>
            <a:pPr lvl="2">
              <a:lnSpc>
                <a:spcPct val="120000"/>
              </a:lnSpc>
            </a:pPr>
            <a:r>
              <a:rPr lang="zh-CN" altLang="en-US" sz="2200" dirty="0"/>
              <a:t>如</a:t>
            </a:r>
            <a:r>
              <a:rPr lang="en-US" altLang="zh-CN" sz="2200" dirty="0"/>
              <a:t>X86</a:t>
            </a:r>
            <a:r>
              <a:rPr lang="zh-CN" altLang="en-US" sz="2200" dirty="0"/>
              <a:t>指令，指令中有多个操作数，且寻址方式各不相同，需要各自说明寻址方式。</a:t>
            </a:r>
          </a:p>
        </p:txBody>
      </p:sp>
      <p:grpSp>
        <p:nvGrpSpPr>
          <p:cNvPr id="4" name="组合 3"/>
          <p:cNvGrpSpPr/>
          <p:nvPr/>
        </p:nvGrpSpPr>
        <p:grpSpPr>
          <a:xfrm>
            <a:off x="3431704" y="4001395"/>
            <a:ext cx="5723545" cy="2520280"/>
            <a:chOff x="1428728" y="3357562"/>
            <a:chExt cx="5715000" cy="2895600"/>
          </a:xfrm>
        </p:grpSpPr>
        <p:grpSp>
          <p:nvGrpSpPr>
            <p:cNvPr id="5" name="Group 1028"/>
            <p:cNvGrpSpPr>
              <a:grpSpLocks/>
            </p:cNvGrpSpPr>
            <p:nvPr/>
          </p:nvGrpSpPr>
          <p:grpSpPr bwMode="auto">
            <a:xfrm>
              <a:off x="1428728" y="3357562"/>
              <a:ext cx="4800600" cy="381000"/>
              <a:chOff x="624" y="1632"/>
              <a:chExt cx="3024" cy="240"/>
            </a:xfrm>
          </p:grpSpPr>
          <p:sp>
            <p:nvSpPr>
              <p:cNvPr id="16" name="Rectangle 1029"/>
              <p:cNvSpPr>
                <a:spLocks noChangeArrowheads="1"/>
              </p:cNvSpPr>
              <p:nvPr/>
            </p:nvSpPr>
            <p:spPr bwMode="auto">
              <a:xfrm>
                <a:off x="624" y="1632"/>
                <a:ext cx="1008" cy="240"/>
              </a:xfrm>
              <a:prstGeom prst="rect">
                <a:avLst/>
              </a:prstGeom>
              <a:noFill/>
              <a:ln w="12700">
                <a:solidFill>
                  <a:schemeClr val="tx1"/>
                </a:solidFill>
                <a:miter lim="800000"/>
                <a:headEnd/>
                <a:tailEnd/>
              </a:ln>
              <a:effectLst/>
            </p:spPr>
            <p:txBody>
              <a:bodyPr wrap="none" anchor="ctr"/>
              <a:lstStyle/>
              <a:p>
                <a:pPr algn="ctr">
                  <a:buNone/>
                </a:pPr>
                <a:r>
                  <a:rPr lang="en-US" altLang="zh-CN" sz="1600"/>
                  <a:t>OP</a:t>
                </a:r>
              </a:p>
            </p:txBody>
          </p:sp>
          <p:sp>
            <p:nvSpPr>
              <p:cNvPr id="17" name="Rectangle 1030"/>
              <p:cNvSpPr>
                <a:spLocks noChangeArrowheads="1"/>
              </p:cNvSpPr>
              <p:nvPr/>
            </p:nvSpPr>
            <p:spPr bwMode="auto">
              <a:xfrm>
                <a:off x="1632" y="1632"/>
                <a:ext cx="1008" cy="240"/>
              </a:xfrm>
              <a:prstGeom prst="rect">
                <a:avLst/>
              </a:prstGeom>
              <a:noFill/>
              <a:ln w="12700">
                <a:solidFill>
                  <a:schemeClr val="tx1"/>
                </a:solidFill>
                <a:miter lim="800000"/>
                <a:headEnd/>
                <a:tailEnd/>
              </a:ln>
              <a:effectLst/>
            </p:spPr>
            <p:txBody>
              <a:bodyPr wrap="none" anchor="ctr"/>
              <a:lstStyle/>
              <a:p>
                <a:pPr algn="ctr">
                  <a:buNone/>
                </a:pPr>
                <a:r>
                  <a:rPr lang="zh-CN" altLang="en-US" sz="1600"/>
                  <a:t>目的地址</a:t>
                </a:r>
              </a:p>
            </p:txBody>
          </p:sp>
          <p:sp>
            <p:nvSpPr>
              <p:cNvPr id="18" name="Rectangle 1031"/>
              <p:cNvSpPr>
                <a:spLocks noChangeArrowheads="1"/>
              </p:cNvSpPr>
              <p:nvPr/>
            </p:nvSpPr>
            <p:spPr bwMode="auto">
              <a:xfrm>
                <a:off x="2640" y="1632"/>
                <a:ext cx="1008" cy="240"/>
              </a:xfrm>
              <a:prstGeom prst="rect">
                <a:avLst/>
              </a:prstGeom>
              <a:noFill/>
              <a:ln w="12700">
                <a:solidFill>
                  <a:schemeClr val="tx1"/>
                </a:solidFill>
                <a:miter lim="800000"/>
                <a:headEnd/>
                <a:tailEnd/>
              </a:ln>
              <a:effectLst/>
            </p:spPr>
            <p:txBody>
              <a:bodyPr wrap="none" anchor="ctr"/>
              <a:lstStyle/>
              <a:p>
                <a:pPr algn="ctr">
                  <a:buNone/>
                </a:pPr>
                <a:r>
                  <a:rPr lang="zh-CN" altLang="en-US" sz="1600"/>
                  <a:t>源地址</a:t>
                </a:r>
              </a:p>
            </p:txBody>
          </p:sp>
        </p:grpSp>
        <p:grpSp>
          <p:nvGrpSpPr>
            <p:cNvPr id="6" name="Group 1044"/>
            <p:cNvGrpSpPr>
              <a:grpSpLocks/>
            </p:cNvGrpSpPr>
            <p:nvPr/>
          </p:nvGrpSpPr>
          <p:grpSpPr bwMode="auto">
            <a:xfrm>
              <a:off x="1657328" y="3738562"/>
              <a:ext cx="3581400" cy="1600200"/>
              <a:chOff x="768" y="1872"/>
              <a:chExt cx="2256" cy="1008"/>
            </a:xfrm>
          </p:grpSpPr>
          <p:sp>
            <p:nvSpPr>
              <p:cNvPr id="13" name="Rectangle 1033"/>
              <p:cNvSpPr>
                <a:spLocks noChangeArrowheads="1"/>
              </p:cNvSpPr>
              <p:nvPr/>
            </p:nvSpPr>
            <p:spPr bwMode="auto">
              <a:xfrm>
                <a:off x="768" y="2640"/>
                <a:ext cx="1536"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zh-CN" altLang="en-US" sz="1600" dirty="0">
                    <a:solidFill>
                      <a:srgbClr val="0532C3"/>
                    </a:solidFill>
                  </a:rPr>
                  <a:t>目的操作数寻址方式</a:t>
                </a:r>
              </a:p>
            </p:txBody>
          </p:sp>
          <p:sp>
            <p:nvSpPr>
              <p:cNvPr id="14" name="Rectangle 1034"/>
              <p:cNvSpPr>
                <a:spLocks noChangeArrowheads="1"/>
              </p:cNvSpPr>
              <p:nvPr/>
            </p:nvSpPr>
            <p:spPr bwMode="auto">
              <a:xfrm>
                <a:off x="2304" y="2640"/>
                <a:ext cx="720"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1600">
                    <a:solidFill>
                      <a:srgbClr val="0532C3"/>
                    </a:solidFill>
                  </a:rPr>
                  <a:t>Add.</a:t>
                </a:r>
              </a:p>
            </p:txBody>
          </p:sp>
          <p:sp>
            <p:nvSpPr>
              <p:cNvPr id="15" name="AutoShape 1035"/>
              <p:cNvSpPr>
                <a:spLocks noChangeArrowheads="1"/>
              </p:cNvSpPr>
              <p:nvPr/>
            </p:nvSpPr>
            <p:spPr bwMode="auto">
              <a:xfrm>
                <a:off x="1980" y="1872"/>
                <a:ext cx="326" cy="765"/>
              </a:xfrm>
              <a:prstGeom prst="upDownArrow">
                <a:avLst>
                  <a:gd name="adj1" fmla="val 50000"/>
                  <a:gd name="adj2" fmla="val 46933"/>
                </a:avLst>
              </a:prstGeom>
              <a:noFill/>
              <a:ln w="12700">
                <a:solidFill>
                  <a:schemeClr val="tx1"/>
                </a:solidFill>
                <a:miter lim="800000"/>
                <a:headEnd/>
                <a:tailEnd/>
              </a:ln>
              <a:effectLst/>
            </p:spPr>
            <p:txBody>
              <a:bodyPr wrap="none" anchor="ctr"/>
              <a:lstStyle/>
              <a:p>
                <a:pPr algn="ctr">
                  <a:buNone/>
                </a:pPr>
                <a:endParaRPr lang="zh-CN" altLang="en-US" sz="1400"/>
              </a:p>
            </p:txBody>
          </p:sp>
        </p:grpSp>
        <p:sp>
          <p:nvSpPr>
            <p:cNvPr id="7" name="Rectangle 1036"/>
            <p:cNvSpPr>
              <a:spLocks noChangeArrowheads="1"/>
            </p:cNvSpPr>
            <p:nvPr/>
          </p:nvSpPr>
          <p:spPr bwMode="auto">
            <a:xfrm>
              <a:off x="3028928" y="3357562"/>
              <a:ext cx="1600200" cy="381000"/>
            </a:xfrm>
            <a:prstGeom prst="rect">
              <a:avLst/>
            </a:prstGeom>
            <a:solidFill>
              <a:srgbClr val="C0C0C0"/>
            </a:solidFill>
            <a:ln w="12700">
              <a:solidFill>
                <a:schemeClr val="tx1"/>
              </a:solidFill>
              <a:miter lim="800000"/>
              <a:headEnd/>
              <a:tailEnd/>
            </a:ln>
            <a:effectLst/>
          </p:spPr>
          <p:txBody>
            <a:bodyPr wrap="none" anchor="ctr"/>
            <a:lstStyle/>
            <a:p>
              <a:pPr algn="ctr">
                <a:buNone/>
              </a:pPr>
              <a:r>
                <a:rPr lang="zh-CN" altLang="en-US" sz="1600" dirty="0">
                  <a:solidFill>
                    <a:srgbClr val="0532C3"/>
                  </a:solidFill>
                </a:rPr>
                <a:t>目的地址</a:t>
              </a:r>
            </a:p>
          </p:txBody>
        </p:sp>
        <p:grpSp>
          <p:nvGrpSpPr>
            <p:cNvPr id="8" name="Group 1045"/>
            <p:cNvGrpSpPr>
              <a:grpSpLocks/>
            </p:cNvGrpSpPr>
            <p:nvPr/>
          </p:nvGrpSpPr>
          <p:grpSpPr bwMode="auto">
            <a:xfrm>
              <a:off x="3105128" y="3738562"/>
              <a:ext cx="4038600" cy="2514600"/>
              <a:chOff x="1680" y="1872"/>
              <a:chExt cx="2544" cy="1584"/>
            </a:xfrm>
          </p:grpSpPr>
          <p:sp>
            <p:nvSpPr>
              <p:cNvPr id="10" name="Rectangle 1040"/>
              <p:cNvSpPr>
                <a:spLocks noChangeArrowheads="1"/>
              </p:cNvSpPr>
              <p:nvPr/>
            </p:nvSpPr>
            <p:spPr bwMode="auto">
              <a:xfrm>
                <a:off x="1680" y="3216"/>
                <a:ext cx="1630" cy="240"/>
              </a:xfrm>
              <a:prstGeom prst="rect">
                <a:avLst/>
              </a:prstGeom>
              <a:solidFill>
                <a:srgbClr val="FFFF49"/>
              </a:solidFill>
              <a:ln w="12700">
                <a:solidFill>
                  <a:schemeClr val="tx1"/>
                </a:solidFill>
                <a:miter lim="800000"/>
                <a:headEnd/>
                <a:tailEnd/>
              </a:ln>
              <a:effectLst/>
            </p:spPr>
            <p:txBody>
              <a:bodyPr wrap="none" anchor="ctr"/>
              <a:lstStyle/>
              <a:p>
                <a:pPr algn="ctr">
                  <a:buNone/>
                </a:pPr>
                <a:r>
                  <a:rPr lang="zh-CN" altLang="en-US" sz="1600">
                    <a:solidFill>
                      <a:srgbClr val="0532C3"/>
                    </a:solidFill>
                  </a:rPr>
                  <a:t>源操作数寻址方式</a:t>
                </a:r>
              </a:p>
            </p:txBody>
          </p:sp>
          <p:sp>
            <p:nvSpPr>
              <p:cNvPr id="11" name="Rectangle 1041"/>
              <p:cNvSpPr>
                <a:spLocks noChangeArrowheads="1"/>
              </p:cNvSpPr>
              <p:nvPr/>
            </p:nvSpPr>
            <p:spPr bwMode="auto">
              <a:xfrm>
                <a:off x="3310" y="3216"/>
                <a:ext cx="914" cy="240"/>
              </a:xfrm>
              <a:prstGeom prst="rect">
                <a:avLst/>
              </a:prstGeom>
              <a:solidFill>
                <a:srgbClr val="FFFF49"/>
              </a:solidFill>
              <a:ln w="12700">
                <a:solidFill>
                  <a:schemeClr val="tx1"/>
                </a:solidFill>
                <a:miter lim="800000"/>
                <a:headEnd/>
                <a:tailEnd/>
              </a:ln>
              <a:effectLst/>
            </p:spPr>
            <p:txBody>
              <a:bodyPr wrap="none" anchor="ctr"/>
              <a:lstStyle/>
              <a:p>
                <a:pPr algn="ctr">
                  <a:buNone/>
                </a:pPr>
                <a:r>
                  <a:rPr lang="en-US" altLang="zh-CN" sz="1600">
                    <a:solidFill>
                      <a:srgbClr val="0532C3"/>
                    </a:solidFill>
                  </a:rPr>
                  <a:t>Add</a:t>
                </a:r>
              </a:p>
            </p:txBody>
          </p:sp>
          <p:sp>
            <p:nvSpPr>
              <p:cNvPr id="12" name="AutoShape 1042"/>
              <p:cNvSpPr>
                <a:spLocks noChangeArrowheads="1"/>
              </p:cNvSpPr>
              <p:nvPr/>
            </p:nvSpPr>
            <p:spPr bwMode="auto">
              <a:xfrm>
                <a:off x="3180" y="1872"/>
                <a:ext cx="326" cy="1341"/>
              </a:xfrm>
              <a:prstGeom prst="upDownArrow">
                <a:avLst>
                  <a:gd name="adj1" fmla="val 50000"/>
                  <a:gd name="adj2" fmla="val 82270"/>
                </a:avLst>
              </a:prstGeom>
              <a:noFill/>
              <a:ln w="12700">
                <a:solidFill>
                  <a:schemeClr val="tx1"/>
                </a:solidFill>
                <a:miter lim="800000"/>
                <a:headEnd/>
                <a:tailEnd/>
              </a:ln>
              <a:effectLst/>
            </p:spPr>
            <p:txBody>
              <a:bodyPr wrap="none" anchor="ctr"/>
              <a:lstStyle/>
              <a:p>
                <a:pPr algn="ctr">
                  <a:buNone/>
                </a:pPr>
                <a:endParaRPr lang="zh-CN" altLang="en-US" sz="1400"/>
              </a:p>
            </p:txBody>
          </p:sp>
        </p:grpSp>
        <p:sp>
          <p:nvSpPr>
            <p:cNvPr id="9" name="Rectangle 1043"/>
            <p:cNvSpPr>
              <a:spLocks noChangeArrowheads="1"/>
            </p:cNvSpPr>
            <p:nvPr/>
          </p:nvSpPr>
          <p:spPr bwMode="auto">
            <a:xfrm>
              <a:off x="4629128" y="3357562"/>
              <a:ext cx="1600200" cy="381000"/>
            </a:xfrm>
            <a:prstGeom prst="rect">
              <a:avLst/>
            </a:prstGeom>
            <a:solidFill>
              <a:srgbClr val="FFFF49"/>
            </a:solidFill>
            <a:ln w="12700">
              <a:solidFill>
                <a:schemeClr val="tx1"/>
              </a:solidFill>
              <a:miter lim="800000"/>
              <a:headEnd/>
              <a:tailEnd/>
            </a:ln>
            <a:effectLst/>
          </p:spPr>
          <p:txBody>
            <a:bodyPr wrap="none" anchor="ctr"/>
            <a:lstStyle/>
            <a:p>
              <a:pPr algn="ctr">
                <a:buNone/>
              </a:pPr>
              <a:r>
                <a:rPr lang="zh-CN" altLang="en-US" sz="1600" dirty="0">
                  <a:solidFill>
                    <a:srgbClr val="0532C3"/>
                  </a:solidFill>
                </a:rPr>
                <a:t>源地址</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2000" y="188640"/>
            <a:ext cx="7010400" cy="479747"/>
          </a:xfrm>
        </p:spPr>
        <p:txBody>
          <a:bodyPr/>
          <a:lstStyle/>
          <a:p>
            <a:r>
              <a:rPr lang="en-US" altLang="zh-CN" sz="3200" dirty="0"/>
              <a:t>1.3  </a:t>
            </a:r>
            <a:r>
              <a:rPr lang="zh-CN" altLang="en-US" sz="3200" dirty="0"/>
              <a:t>寻址方式</a:t>
            </a:r>
          </a:p>
        </p:txBody>
      </p:sp>
      <p:sp>
        <p:nvSpPr>
          <p:cNvPr id="3" name="内容占位符 2"/>
          <p:cNvSpPr>
            <a:spLocks noGrp="1"/>
          </p:cNvSpPr>
          <p:nvPr>
            <p:ph idx="4294967295"/>
          </p:nvPr>
        </p:nvSpPr>
        <p:spPr>
          <a:xfrm>
            <a:off x="911424" y="764704"/>
            <a:ext cx="5334288" cy="5849937"/>
          </a:xfrm>
        </p:spPr>
        <p:txBody>
          <a:bodyPr/>
          <a:lstStyle/>
          <a:p>
            <a:pPr marL="0" indent="0" algn="ctr">
              <a:lnSpc>
                <a:spcPct val="120000"/>
              </a:lnSpc>
              <a:buNone/>
            </a:pPr>
            <a:r>
              <a:rPr lang="zh-CN" altLang="en-US" dirty="0"/>
              <a:t>指令代码和寻址描述中有关缩写的约定</a:t>
            </a:r>
          </a:p>
          <a:p>
            <a:pPr marL="474663" lvl="1" indent="0">
              <a:lnSpc>
                <a:spcPct val="120000"/>
              </a:lnSpc>
              <a:spcBef>
                <a:spcPts val="0"/>
              </a:spcBef>
              <a:spcAft>
                <a:spcPts val="0"/>
              </a:spcAft>
              <a:buNone/>
            </a:pPr>
            <a:r>
              <a:rPr lang="en-US" altLang="zh-CN" dirty="0"/>
              <a:t>OP</a:t>
            </a:r>
            <a:r>
              <a:rPr lang="zh-CN" altLang="en-US" dirty="0"/>
              <a:t>：操作码</a:t>
            </a:r>
          </a:p>
          <a:p>
            <a:pPr marL="474663" lvl="1" indent="0">
              <a:lnSpc>
                <a:spcPct val="120000"/>
              </a:lnSpc>
              <a:spcBef>
                <a:spcPts val="0"/>
              </a:spcBef>
              <a:spcAft>
                <a:spcPts val="0"/>
              </a:spcAft>
              <a:buNone/>
            </a:pPr>
            <a:r>
              <a:rPr lang="en-US" altLang="zh-CN" dirty="0"/>
              <a:t>Des</a:t>
            </a:r>
            <a:r>
              <a:rPr lang="zh-CN" altLang="en-US" dirty="0"/>
              <a:t>：目的操作数地址</a:t>
            </a:r>
          </a:p>
          <a:p>
            <a:pPr marL="474663" lvl="1" indent="0">
              <a:lnSpc>
                <a:spcPct val="120000"/>
              </a:lnSpc>
              <a:spcBef>
                <a:spcPts val="0"/>
              </a:spcBef>
              <a:spcAft>
                <a:spcPts val="0"/>
              </a:spcAft>
              <a:buNone/>
            </a:pPr>
            <a:r>
              <a:rPr lang="en-US" altLang="zh-CN" dirty="0"/>
              <a:t>Sur</a:t>
            </a:r>
            <a:r>
              <a:rPr lang="zh-CN" altLang="en-US" dirty="0"/>
              <a:t>：源操作数地址</a:t>
            </a:r>
          </a:p>
          <a:p>
            <a:pPr marL="474663" lvl="1" indent="0">
              <a:lnSpc>
                <a:spcPct val="120000"/>
              </a:lnSpc>
              <a:spcBef>
                <a:spcPts val="0"/>
              </a:spcBef>
              <a:spcAft>
                <a:spcPts val="0"/>
              </a:spcAft>
              <a:buNone/>
            </a:pPr>
            <a:r>
              <a:rPr lang="en-US" altLang="zh-CN" dirty="0"/>
              <a:t>A</a:t>
            </a:r>
            <a:r>
              <a:rPr lang="zh-CN" altLang="en-US" dirty="0"/>
              <a:t>或</a:t>
            </a:r>
            <a:r>
              <a:rPr lang="en-US" altLang="zh-CN" dirty="0"/>
              <a:t>Add</a:t>
            </a:r>
            <a:r>
              <a:rPr lang="zh-CN" altLang="en-US" dirty="0"/>
              <a:t>： 形式地址（内存地址）</a:t>
            </a:r>
          </a:p>
          <a:p>
            <a:pPr marL="474663" lvl="1" indent="0">
              <a:lnSpc>
                <a:spcPct val="120000"/>
              </a:lnSpc>
              <a:spcBef>
                <a:spcPts val="0"/>
              </a:spcBef>
              <a:spcAft>
                <a:spcPts val="0"/>
              </a:spcAft>
              <a:buNone/>
            </a:pPr>
            <a:r>
              <a:rPr lang="en-US" altLang="zh-CN" dirty="0"/>
              <a:t>Mod</a:t>
            </a:r>
            <a:r>
              <a:rPr lang="zh-CN" altLang="en-US" dirty="0"/>
              <a:t>：寻址方式</a:t>
            </a:r>
          </a:p>
          <a:p>
            <a:pPr marL="474663" lvl="1" indent="0">
              <a:lnSpc>
                <a:spcPct val="120000"/>
              </a:lnSpc>
              <a:spcBef>
                <a:spcPts val="0"/>
              </a:spcBef>
              <a:spcAft>
                <a:spcPts val="0"/>
              </a:spcAft>
              <a:buNone/>
            </a:pPr>
            <a:r>
              <a:rPr lang="en-US" altLang="zh-CN" dirty="0" err="1"/>
              <a:t>Rn</a:t>
            </a:r>
            <a:r>
              <a:rPr lang="en-US" altLang="zh-CN" dirty="0"/>
              <a:t> </a:t>
            </a:r>
            <a:r>
              <a:rPr lang="zh-CN" altLang="en-US" dirty="0"/>
              <a:t>： 通用寄存器</a:t>
            </a:r>
          </a:p>
          <a:p>
            <a:pPr marL="474663" lvl="1" indent="0">
              <a:lnSpc>
                <a:spcPct val="120000"/>
              </a:lnSpc>
              <a:spcBef>
                <a:spcPts val="0"/>
              </a:spcBef>
              <a:spcAft>
                <a:spcPts val="0"/>
              </a:spcAft>
              <a:buNone/>
            </a:pPr>
            <a:r>
              <a:rPr lang="en-US" altLang="zh-CN" dirty="0"/>
              <a:t>Rx </a:t>
            </a:r>
            <a:r>
              <a:rPr lang="zh-CN" altLang="en-US" dirty="0"/>
              <a:t>：变址寄存器</a:t>
            </a:r>
          </a:p>
          <a:p>
            <a:pPr marL="474663" lvl="1" indent="0">
              <a:lnSpc>
                <a:spcPct val="120000"/>
              </a:lnSpc>
              <a:spcBef>
                <a:spcPts val="0"/>
              </a:spcBef>
              <a:spcAft>
                <a:spcPts val="0"/>
              </a:spcAft>
              <a:buNone/>
            </a:pPr>
            <a:r>
              <a:rPr lang="en-US" altLang="zh-CN" dirty="0" err="1"/>
              <a:t>Rb</a:t>
            </a:r>
            <a:r>
              <a:rPr lang="en-US" altLang="zh-CN" dirty="0"/>
              <a:t> </a:t>
            </a:r>
            <a:r>
              <a:rPr lang="zh-CN" altLang="en-US" dirty="0"/>
              <a:t>： 基址寄存器</a:t>
            </a:r>
          </a:p>
          <a:p>
            <a:pPr marL="474663" lvl="1" indent="0">
              <a:lnSpc>
                <a:spcPct val="120000"/>
              </a:lnSpc>
              <a:spcBef>
                <a:spcPts val="0"/>
              </a:spcBef>
              <a:spcAft>
                <a:spcPts val="0"/>
              </a:spcAft>
              <a:buNone/>
            </a:pPr>
            <a:r>
              <a:rPr lang="en-US" altLang="zh-CN" dirty="0"/>
              <a:t>SP</a:t>
            </a:r>
            <a:r>
              <a:rPr lang="zh-CN" altLang="en-US" dirty="0"/>
              <a:t>：堆栈指针（寄存器）</a:t>
            </a:r>
          </a:p>
          <a:p>
            <a:pPr marL="474663" lvl="1" indent="0">
              <a:lnSpc>
                <a:spcPct val="120000"/>
              </a:lnSpc>
              <a:spcBef>
                <a:spcPts val="0"/>
              </a:spcBef>
              <a:spcAft>
                <a:spcPts val="0"/>
              </a:spcAft>
              <a:buNone/>
            </a:pPr>
            <a:r>
              <a:rPr lang="en-US" altLang="zh-CN" dirty="0"/>
              <a:t>EA </a:t>
            </a:r>
            <a:r>
              <a:rPr lang="zh-CN" altLang="en-US" dirty="0"/>
              <a:t>：有效地址</a:t>
            </a:r>
          </a:p>
          <a:p>
            <a:pPr marL="474663" lvl="1" indent="0">
              <a:lnSpc>
                <a:spcPct val="120000"/>
              </a:lnSpc>
              <a:spcBef>
                <a:spcPts val="0"/>
              </a:spcBef>
              <a:spcAft>
                <a:spcPts val="0"/>
              </a:spcAft>
              <a:buNone/>
            </a:pPr>
            <a:r>
              <a:rPr lang="en-US" altLang="zh-CN" dirty="0"/>
              <a:t>Data </a:t>
            </a:r>
            <a:r>
              <a:rPr lang="zh-CN" altLang="en-US" dirty="0"/>
              <a:t>：数据</a:t>
            </a:r>
          </a:p>
          <a:p>
            <a:pPr marL="474663" lvl="1" indent="0">
              <a:lnSpc>
                <a:spcPct val="120000"/>
              </a:lnSpc>
              <a:spcBef>
                <a:spcPts val="0"/>
              </a:spcBef>
              <a:spcAft>
                <a:spcPts val="0"/>
              </a:spcAft>
              <a:buNone/>
            </a:pPr>
            <a:r>
              <a:rPr lang="en-US" altLang="zh-CN" dirty="0"/>
              <a:t>Operand </a:t>
            </a:r>
            <a:r>
              <a:rPr lang="zh-CN" altLang="en-US" dirty="0"/>
              <a:t>：操作数</a:t>
            </a:r>
          </a:p>
          <a:p>
            <a:pPr marL="474663" lvl="1" indent="0">
              <a:lnSpc>
                <a:spcPct val="120000"/>
              </a:lnSpc>
              <a:spcBef>
                <a:spcPts val="0"/>
              </a:spcBef>
              <a:spcAft>
                <a:spcPts val="0"/>
              </a:spcAft>
              <a:buNone/>
            </a:pPr>
            <a:r>
              <a:rPr lang="en-US" altLang="zh-CN" dirty="0"/>
              <a:t>(Rn)</a:t>
            </a:r>
            <a:r>
              <a:rPr lang="zh-CN" altLang="en-US" dirty="0"/>
              <a:t>：寄存器</a:t>
            </a:r>
            <a:r>
              <a:rPr lang="en-US" altLang="zh-CN" dirty="0"/>
              <a:t>Rn</a:t>
            </a:r>
            <a:r>
              <a:rPr lang="zh-CN" altLang="en-US" dirty="0"/>
              <a:t>的内容（值）</a:t>
            </a:r>
            <a:endParaRPr lang="en-US" altLang="zh-CN" dirty="0"/>
          </a:p>
          <a:p>
            <a:pPr marL="474663" lvl="1" indent="0">
              <a:lnSpc>
                <a:spcPct val="120000"/>
              </a:lnSpc>
              <a:spcBef>
                <a:spcPts val="0"/>
              </a:spcBef>
              <a:spcAft>
                <a:spcPts val="0"/>
              </a:spcAft>
              <a:buNone/>
            </a:pPr>
            <a:r>
              <a:rPr lang="en-US" altLang="zh-CN" dirty="0"/>
              <a:t>Mem[A]</a:t>
            </a:r>
            <a:r>
              <a:rPr lang="zh-CN" altLang="en-US" dirty="0"/>
              <a:t>：内存地址为</a:t>
            </a:r>
            <a:r>
              <a:rPr lang="en-US" altLang="zh-CN" dirty="0"/>
              <a:t>A</a:t>
            </a:r>
            <a:r>
              <a:rPr lang="zh-CN" altLang="en-US" dirty="0"/>
              <a:t>的单元的内容</a:t>
            </a:r>
            <a:endParaRPr lang="en-US" altLang="zh-CN" dirty="0"/>
          </a:p>
          <a:p>
            <a:pPr marL="474663" lvl="1" indent="0">
              <a:lnSpc>
                <a:spcPct val="120000"/>
              </a:lnSpc>
              <a:spcBef>
                <a:spcPts val="0"/>
              </a:spcBef>
              <a:spcAft>
                <a:spcPts val="0"/>
              </a:spcAft>
              <a:buNone/>
            </a:pPr>
            <a:r>
              <a:rPr lang="en-US" altLang="zh-CN" dirty="0" err="1"/>
              <a:t>Imme.Data</a:t>
            </a:r>
            <a:r>
              <a:rPr lang="en-US" altLang="zh-CN" dirty="0"/>
              <a:t> </a:t>
            </a:r>
            <a:r>
              <a:rPr lang="zh-CN" altLang="en-US" dirty="0"/>
              <a:t>： 立即数</a:t>
            </a:r>
          </a:p>
          <a:p>
            <a:pPr marL="474663" lvl="1" indent="0">
              <a:lnSpc>
                <a:spcPct val="120000"/>
              </a:lnSpc>
              <a:spcBef>
                <a:spcPts val="0"/>
              </a:spcBef>
              <a:spcAft>
                <a:spcPts val="0"/>
              </a:spcAft>
              <a:buNone/>
            </a:pPr>
            <a:r>
              <a:rPr lang="en-US" altLang="zh-CN" dirty="0"/>
              <a:t>XXH</a:t>
            </a:r>
            <a:r>
              <a:rPr lang="zh-CN" altLang="en-US" dirty="0"/>
              <a:t>：</a:t>
            </a:r>
            <a:r>
              <a:rPr lang="en-US" altLang="zh-CN" dirty="0"/>
              <a:t>16</a:t>
            </a:r>
            <a:r>
              <a:rPr lang="zh-CN" altLang="en-US" dirty="0"/>
              <a:t>进制数</a:t>
            </a:r>
            <a:r>
              <a:rPr lang="en-US" altLang="zh-CN" dirty="0"/>
              <a:t>XX</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ChangeArrowheads="1"/>
          </p:cNvSpPr>
          <p:nvPr>
            <p:ph type="title" idx="4294967295"/>
          </p:nvPr>
        </p:nvSpPr>
        <p:spPr>
          <a:xfrm>
            <a:off x="612000" y="252000"/>
            <a:ext cx="7010400" cy="373062"/>
          </a:xfrm>
        </p:spPr>
        <p:txBody>
          <a:bodyPr/>
          <a:lstStyle/>
          <a:p>
            <a:r>
              <a:rPr lang="en-US" altLang="zh-CN" dirty="0"/>
              <a:t>1.3 </a:t>
            </a:r>
            <a:r>
              <a:rPr lang="zh-CN" altLang="en-US" dirty="0"/>
              <a:t>寻址方式</a:t>
            </a:r>
            <a:endParaRPr lang="en-US" altLang="zh-CN" dirty="0"/>
          </a:p>
        </p:txBody>
      </p:sp>
      <p:sp>
        <p:nvSpPr>
          <p:cNvPr id="143363" name="Rectangle 3"/>
          <p:cNvSpPr>
            <a:spLocks noGrp="1" noChangeArrowheads="1"/>
          </p:cNvSpPr>
          <p:nvPr>
            <p:ph type="body" idx="4294967295"/>
          </p:nvPr>
        </p:nvSpPr>
        <p:spPr>
          <a:xfrm>
            <a:off x="612000" y="900000"/>
            <a:ext cx="7848600" cy="891526"/>
          </a:xfrm>
        </p:spPr>
        <p:txBody>
          <a:bodyPr/>
          <a:lstStyle/>
          <a:p>
            <a:r>
              <a:rPr lang="zh-CN" altLang="en-US" dirty="0">
                <a:ea typeface="宋体" pitchFamily="2" charset="-122"/>
              </a:rPr>
              <a:t>立即寻址</a:t>
            </a:r>
          </a:p>
          <a:p>
            <a:pPr lvl="1"/>
            <a:r>
              <a:rPr lang="zh-CN" altLang="en-US" sz="2200" dirty="0">
                <a:ea typeface="宋体" pitchFamily="2" charset="-122"/>
              </a:rPr>
              <a:t>操作数直接在指令代码中给出。</a:t>
            </a:r>
          </a:p>
        </p:txBody>
      </p:sp>
      <p:grpSp>
        <p:nvGrpSpPr>
          <p:cNvPr id="2" name="Group 15"/>
          <p:cNvGrpSpPr>
            <a:grpSpLocks/>
          </p:cNvGrpSpPr>
          <p:nvPr/>
        </p:nvGrpSpPr>
        <p:grpSpPr bwMode="auto">
          <a:xfrm>
            <a:off x="2362200" y="2209800"/>
            <a:ext cx="5334000" cy="381000"/>
            <a:chOff x="624" y="1728"/>
            <a:chExt cx="3360" cy="240"/>
          </a:xfrm>
        </p:grpSpPr>
        <p:sp>
          <p:nvSpPr>
            <p:cNvPr id="143365" name="Rectangle 5"/>
            <p:cNvSpPr>
              <a:spLocks noChangeArrowheads="1"/>
            </p:cNvSpPr>
            <p:nvPr/>
          </p:nvSpPr>
          <p:spPr bwMode="auto">
            <a:xfrm>
              <a:off x="624" y="1728"/>
              <a:ext cx="1008" cy="240"/>
            </a:xfrm>
            <a:prstGeom prst="rect">
              <a:avLst/>
            </a:prstGeom>
            <a:noFill/>
            <a:ln w="12700">
              <a:solidFill>
                <a:schemeClr val="tx1"/>
              </a:solidFill>
              <a:miter lim="800000"/>
              <a:headEnd/>
              <a:tailEnd/>
            </a:ln>
            <a:effectLst/>
          </p:spPr>
          <p:txBody>
            <a:bodyPr wrap="none" anchor="ctr"/>
            <a:lstStyle/>
            <a:p>
              <a:pPr algn="ctr">
                <a:buNone/>
              </a:pPr>
              <a:r>
                <a:rPr lang="en-US" altLang="zh-CN" sz="2000"/>
                <a:t>OP</a:t>
              </a:r>
            </a:p>
          </p:txBody>
        </p:sp>
        <p:sp>
          <p:nvSpPr>
            <p:cNvPr id="143366" name="Rectangle 6"/>
            <p:cNvSpPr>
              <a:spLocks noChangeArrowheads="1"/>
            </p:cNvSpPr>
            <p:nvPr/>
          </p:nvSpPr>
          <p:spPr bwMode="auto">
            <a:xfrm>
              <a:off x="1632" y="1728"/>
              <a:ext cx="1008" cy="240"/>
            </a:xfrm>
            <a:prstGeom prst="rect">
              <a:avLst/>
            </a:prstGeom>
            <a:noFill/>
            <a:ln w="12700">
              <a:solidFill>
                <a:schemeClr val="tx1"/>
              </a:solidFill>
              <a:miter lim="800000"/>
              <a:headEnd/>
              <a:tailEnd/>
            </a:ln>
            <a:effectLst/>
          </p:spPr>
          <p:txBody>
            <a:bodyPr wrap="none" anchor="ctr"/>
            <a:lstStyle/>
            <a:p>
              <a:pPr algn="ctr">
                <a:buNone/>
              </a:pPr>
              <a:r>
                <a:rPr lang="en-US" altLang="zh-CN" sz="2000"/>
                <a:t>Des</a:t>
              </a:r>
            </a:p>
          </p:txBody>
        </p:sp>
        <p:sp>
          <p:nvSpPr>
            <p:cNvPr id="143367" name="Rectangle 7"/>
            <p:cNvSpPr>
              <a:spLocks noChangeArrowheads="1"/>
            </p:cNvSpPr>
            <p:nvPr/>
          </p:nvSpPr>
          <p:spPr bwMode="auto">
            <a:xfrm>
              <a:off x="2976" y="1728"/>
              <a:ext cx="1008"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2000">
                  <a:solidFill>
                    <a:srgbClr val="0532C3"/>
                  </a:solidFill>
                </a:rPr>
                <a:t>Imme</a:t>
              </a:r>
              <a:r>
                <a:rPr lang="en-US" altLang="zh-CN" sz="2000"/>
                <a:t>. </a:t>
              </a:r>
              <a:r>
                <a:rPr lang="en-US" altLang="zh-CN" sz="2000">
                  <a:solidFill>
                    <a:srgbClr val="0532C3"/>
                  </a:solidFill>
                </a:rPr>
                <a:t>Data</a:t>
              </a:r>
            </a:p>
          </p:txBody>
        </p:sp>
        <p:sp>
          <p:nvSpPr>
            <p:cNvPr id="143374" name="Rectangle 14"/>
            <p:cNvSpPr>
              <a:spLocks noChangeArrowheads="1"/>
            </p:cNvSpPr>
            <p:nvPr/>
          </p:nvSpPr>
          <p:spPr bwMode="auto">
            <a:xfrm>
              <a:off x="2640" y="1728"/>
              <a:ext cx="336"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1600" dirty="0">
                  <a:solidFill>
                    <a:srgbClr val="0532C3"/>
                  </a:solidFill>
                </a:rPr>
                <a:t>Mod</a:t>
              </a:r>
            </a:p>
          </p:txBody>
        </p:sp>
      </p:grpSp>
      <p:sp>
        <p:nvSpPr>
          <p:cNvPr id="143381" name="Rectangle 21"/>
          <p:cNvSpPr>
            <a:spLocks noChangeArrowheads="1"/>
          </p:cNvSpPr>
          <p:nvPr/>
        </p:nvSpPr>
        <p:spPr bwMode="auto">
          <a:xfrm>
            <a:off x="611999" y="3333612"/>
            <a:ext cx="8652349" cy="2021066"/>
          </a:xfrm>
          <a:prstGeom prst="rect">
            <a:avLst/>
          </a:prstGeom>
          <a:noFill/>
          <a:ln w="12700">
            <a:noFill/>
            <a:miter lim="800000"/>
            <a:headEnd/>
            <a:tailEnd/>
          </a:ln>
          <a:effectLst/>
        </p:spPr>
        <p:txBody>
          <a:bodyPr wrap="square" lIns="63500" tIns="25400" rIns="63500" bIns="25400">
            <a:spAutoFit/>
          </a:bodyPr>
          <a:lstStyle/>
          <a:p>
            <a:pPr marL="284163" indent="-284163">
              <a:lnSpc>
                <a:spcPct val="75000"/>
              </a:lnSpc>
              <a:spcBef>
                <a:spcPct val="65000"/>
              </a:spcBef>
              <a:buClr>
                <a:srgbClr val="FF0000"/>
              </a:buClr>
              <a:buFont typeface="Wingdings" pitchFamily="2" charset="2"/>
              <a:buChar char="v"/>
            </a:pPr>
            <a:r>
              <a:rPr lang="zh-CN" altLang="en-US" sz="2400" dirty="0"/>
              <a:t>说明</a:t>
            </a:r>
          </a:p>
          <a:p>
            <a:pPr marL="668338" lvl="1" indent="-193675"/>
            <a:r>
              <a:rPr lang="zh-CN" altLang="en-US" sz="2200" dirty="0"/>
              <a:t>立即寻址只能作为源操作数。</a:t>
            </a:r>
          </a:p>
          <a:p>
            <a:pPr marL="668338" lvl="1" indent="-193675"/>
            <a:r>
              <a:rPr lang="en-US" altLang="zh-CN" sz="2200" dirty="0"/>
              <a:t>Operand = </a:t>
            </a:r>
            <a:r>
              <a:rPr lang="en-US" altLang="zh-CN" sz="2200" dirty="0" err="1"/>
              <a:t>Imme</a:t>
            </a:r>
            <a:r>
              <a:rPr lang="en-US" altLang="zh-CN" sz="2200" dirty="0"/>
              <a:t>. Data</a:t>
            </a:r>
          </a:p>
          <a:p>
            <a:pPr marL="668338" lvl="1" indent="-193675"/>
            <a:r>
              <a:rPr lang="zh-CN" altLang="en-US" sz="2200" dirty="0"/>
              <a:t>例：</a:t>
            </a:r>
            <a:r>
              <a:rPr lang="en-US" altLang="zh-CN" sz="2200" dirty="0"/>
              <a:t>MOV  AX,</a:t>
            </a:r>
            <a:r>
              <a:rPr lang="en-US" altLang="zh-CN" sz="2200" dirty="0">
                <a:solidFill>
                  <a:srgbClr val="FF0000"/>
                </a:solidFill>
              </a:rPr>
              <a:t>1000H </a:t>
            </a:r>
            <a:r>
              <a:rPr lang="zh-CN" altLang="en-US" sz="2200" dirty="0"/>
              <a:t>（</a:t>
            </a:r>
            <a:r>
              <a:rPr lang="en-US" altLang="zh-CN" sz="2200" dirty="0"/>
              <a:t>80X86</a:t>
            </a:r>
            <a:r>
              <a:rPr lang="zh-CN" altLang="en-US" sz="2200" dirty="0"/>
              <a:t>指令， </a:t>
            </a:r>
            <a:r>
              <a:rPr lang="en-US" altLang="zh-CN" sz="2200" dirty="0"/>
              <a:t>AX</a:t>
            </a:r>
            <a:r>
              <a:rPr lang="en-US" altLang="zh-CN" sz="2200" dirty="0">
                <a:sym typeface="Wingdings" pitchFamily="2" charset="2"/>
              </a:rPr>
              <a:t>1000H</a:t>
            </a:r>
            <a:r>
              <a:rPr lang="zh-CN" altLang="en-US" sz="2200" dirty="0"/>
              <a:t>）</a:t>
            </a:r>
            <a:endParaRPr lang="en-US" altLang="zh-CN" sz="2200" dirty="0"/>
          </a:p>
          <a:p>
            <a:pPr marL="668338" lvl="1" indent="-193675">
              <a:buNone/>
            </a:pPr>
            <a:r>
              <a:rPr lang="en-US" altLang="zh-CN" sz="2200" dirty="0"/>
              <a:t>           </a:t>
            </a:r>
            <a:r>
              <a:rPr lang="en-US" altLang="zh-CN" sz="2200" dirty="0" err="1"/>
              <a:t>addi</a:t>
            </a:r>
            <a:r>
              <a:rPr lang="en-US" altLang="zh-CN" sz="2200" dirty="0"/>
              <a:t> $s1, $s2, </a:t>
            </a:r>
            <a:r>
              <a:rPr lang="en-US" altLang="zh-CN" sz="2200" dirty="0">
                <a:solidFill>
                  <a:srgbClr val="FF0000"/>
                </a:solidFill>
              </a:rPr>
              <a:t>100</a:t>
            </a:r>
            <a:r>
              <a:rPr lang="en-US" altLang="zh-CN" sz="2200" dirty="0"/>
              <a:t> </a:t>
            </a:r>
            <a:r>
              <a:rPr lang="zh-CN" altLang="en-US" sz="2200" dirty="0"/>
              <a:t>（</a:t>
            </a:r>
            <a:r>
              <a:rPr lang="en-US" altLang="zh-CN" sz="2200" dirty="0"/>
              <a:t>MIPS</a:t>
            </a:r>
            <a:r>
              <a:rPr lang="zh-CN" altLang="en-US" sz="2200" dirty="0"/>
              <a:t>指令</a:t>
            </a:r>
            <a:r>
              <a:rPr lang="en-US" altLang="zh-CN" sz="2200" dirty="0"/>
              <a:t>, $s1 </a:t>
            </a:r>
            <a:r>
              <a:rPr lang="en-US" altLang="zh-CN" sz="2200" dirty="0">
                <a:sym typeface="Wingdings" pitchFamily="2" charset="2"/>
              </a:rPr>
              <a:t> $s2+100</a:t>
            </a:r>
            <a:r>
              <a:rPr lang="zh-CN" altLang="en-US" sz="2200" dirty="0"/>
              <a:t>）</a:t>
            </a:r>
            <a:endParaRPr lang="en-US" altLang="zh-CN" sz="2200" dirty="0"/>
          </a:p>
        </p:txBody>
      </p:sp>
      <p:grpSp>
        <p:nvGrpSpPr>
          <p:cNvPr id="3" name="Group 24"/>
          <p:cNvGrpSpPr>
            <a:grpSpLocks/>
          </p:cNvGrpSpPr>
          <p:nvPr/>
        </p:nvGrpSpPr>
        <p:grpSpPr bwMode="auto">
          <a:xfrm>
            <a:off x="5638800" y="2636913"/>
            <a:ext cx="2209800" cy="708025"/>
            <a:chOff x="2592" y="1824"/>
            <a:chExt cx="1392" cy="446"/>
          </a:xfrm>
        </p:grpSpPr>
        <p:sp>
          <p:nvSpPr>
            <p:cNvPr id="143382" name="Text Box 22"/>
            <p:cNvSpPr txBox="1">
              <a:spLocks noChangeArrowheads="1"/>
            </p:cNvSpPr>
            <p:nvPr/>
          </p:nvSpPr>
          <p:spPr bwMode="auto">
            <a:xfrm>
              <a:off x="2592" y="2064"/>
              <a:ext cx="1392" cy="206"/>
            </a:xfrm>
            <a:prstGeom prst="rect">
              <a:avLst/>
            </a:prstGeom>
            <a:noFill/>
            <a:ln w="12700">
              <a:noFill/>
              <a:miter lim="800000"/>
              <a:headEnd/>
              <a:tailEnd/>
            </a:ln>
            <a:effectLst/>
          </p:spPr>
          <p:txBody>
            <a:bodyPr>
              <a:spAutoFit/>
            </a:bodyPr>
            <a:lstStyle/>
            <a:p>
              <a:pPr algn="ctr">
                <a:spcBef>
                  <a:spcPct val="50000"/>
                </a:spcBef>
                <a:buNone/>
              </a:pPr>
              <a:r>
                <a:rPr lang="zh-CN" altLang="en-US" b="1" dirty="0">
                  <a:solidFill>
                    <a:srgbClr val="0532C3"/>
                  </a:solidFill>
                  <a:ea typeface="宋体" pitchFamily="2" charset="-122"/>
                </a:rPr>
                <a:t>源操作数</a:t>
              </a:r>
            </a:p>
          </p:txBody>
        </p:sp>
        <p:sp>
          <p:nvSpPr>
            <p:cNvPr id="143383" name="Line 23"/>
            <p:cNvSpPr>
              <a:spLocks noChangeShapeType="1"/>
            </p:cNvSpPr>
            <p:nvPr/>
          </p:nvSpPr>
          <p:spPr bwMode="auto">
            <a:xfrm flipV="1">
              <a:off x="3264" y="1824"/>
              <a:ext cx="0" cy="288"/>
            </a:xfrm>
            <a:prstGeom prst="line">
              <a:avLst/>
            </a:prstGeom>
            <a:noFill/>
            <a:ln w="12700">
              <a:solidFill>
                <a:schemeClr val="tx1"/>
              </a:solidFill>
              <a:round/>
              <a:headEnd/>
              <a:tailEnd type="triangle" w="med" len="med"/>
            </a:ln>
            <a:effectLst/>
          </p:spPr>
          <p:txBody>
            <a:bodyPr/>
            <a:lstStyle/>
            <a:p>
              <a:endParaRPr lang="zh-CN" altLang="en-US"/>
            </a:p>
          </p:txBody>
        </p:sp>
      </p:grpSp>
      <p:sp>
        <p:nvSpPr>
          <p:cNvPr id="143385" name="Rectangle 25"/>
          <p:cNvSpPr>
            <a:spLocks noChangeArrowheads="1"/>
          </p:cNvSpPr>
          <p:nvPr/>
        </p:nvSpPr>
        <p:spPr bwMode="auto">
          <a:xfrm>
            <a:off x="612000" y="5431319"/>
            <a:ext cx="7848600" cy="1174681"/>
          </a:xfrm>
          <a:prstGeom prst="rect">
            <a:avLst/>
          </a:prstGeom>
          <a:noFill/>
          <a:ln w="12700">
            <a:noFill/>
            <a:miter lim="800000"/>
            <a:headEnd/>
            <a:tailEnd/>
          </a:ln>
          <a:effectLst/>
        </p:spPr>
        <p:txBody>
          <a:bodyPr lIns="63500" tIns="25400" rIns="63500" bIns="25400">
            <a:spAutoFit/>
          </a:bodyPr>
          <a:lstStyle/>
          <a:p>
            <a:pPr marL="284163" indent="-284163">
              <a:lnSpc>
                <a:spcPct val="75000"/>
              </a:lnSpc>
              <a:spcBef>
                <a:spcPct val="65000"/>
              </a:spcBef>
              <a:buClr>
                <a:srgbClr val="FF0000"/>
              </a:buClr>
              <a:buFont typeface="Wingdings" pitchFamily="2" charset="2"/>
              <a:buChar char="v"/>
            </a:pPr>
            <a:r>
              <a:rPr lang="zh-CN" altLang="en-US" sz="2400" dirty="0"/>
              <a:t>思考</a:t>
            </a:r>
          </a:p>
          <a:p>
            <a:pPr marL="668338" lvl="1" indent="-193675"/>
            <a:r>
              <a:rPr lang="zh-CN" altLang="en-US" sz="2200" dirty="0"/>
              <a:t>立即寻址的操作数在什么地方，存储器 </a:t>
            </a:r>
            <a:r>
              <a:rPr lang="en-US" altLang="zh-CN" sz="2200" dirty="0"/>
              <a:t>or </a:t>
            </a:r>
            <a:r>
              <a:rPr lang="zh-CN" altLang="en-US" sz="2200" dirty="0"/>
              <a:t>寄存器？</a:t>
            </a:r>
          </a:p>
          <a:p>
            <a:pPr marL="668338" lvl="1" indent="-193675"/>
            <a:r>
              <a:rPr lang="zh-CN" altLang="en-US" sz="2200" dirty="0"/>
              <a:t>立即数的地址？</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idx="4294967295"/>
          </p:nvPr>
        </p:nvSpPr>
        <p:spPr>
          <a:xfrm>
            <a:off x="383400" y="141123"/>
            <a:ext cx="7010400" cy="479747"/>
          </a:xfrm>
        </p:spPr>
        <p:txBody>
          <a:bodyPr/>
          <a:lstStyle/>
          <a:p>
            <a:r>
              <a:rPr lang="en-US" altLang="zh-CN" sz="3200" dirty="0"/>
              <a:t>1.3 </a:t>
            </a:r>
            <a:r>
              <a:rPr lang="zh-CN" altLang="en-US" sz="3200" dirty="0"/>
              <a:t>寻址方式</a:t>
            </a:r>
            <a:endParaRPr lang="en-US" altLang="zh-CN" sz="3200" dirty="0"/>
          </a:p>
        </p:txBody>
      </p:sp>
      <p:sp>
        <p:nvSpPr>
          <p:cNvPr id="144388" name="Rectangle 4"/>
          <p:cNvSpPr>
            <a:spLocks noChangeArrowheads="1"/>
          </p:cNvSpPr>
          <p:nvPr/>
        </p:nvSpPr>
        <p:spPr bwMode="auto">
          <a:xfrm>
            <a:off x="612000" y="900000"/>
            <a:ext cx="9444440" cy="2021066"/>
          </a:xfrm>
          <a:prstGeom prst="rect">
            <a:avLst/>
          </a:prstGeom>
          <a:noFill/>
          <a:ln w="12700">
            <a:noFill/>
            <a:miter lim="800000"/>
            <a:headEnd/>
            <a:tailEnd/>
          </a:ln>
          <a:effectLst/>
        </p:spPr>
        <p:txBody>
          <a:bodyPr wrap="square" lIns="63500" tIns="25400" rIns="63500" bIns="25400">
            <a:spAutoFit/>
          </a:bodyPr>
          <a:lstStyle/>
          <a:p>
            <a:pPr marL="284163" indent="-284163">
              <a:lnSpc>
                <a:spcPct val="75000"/>
              </a:lnSpc>
              <a:spcBef>
                <a:spcPct val="65000"/>
              </a:spcBef>
              <a:buClr>
                <a:srgbClr val="FF0000"/>
              </a:buClr>
              <a:buFont typeface="Wingdings" pitchFamily="2" charset="2"/>
              <a:buChar char="v"/>
            </a:pPr>
            <a:r>
              <a:rPr lang="zh-CN" altLang="en-US" sz="2400" dirty="0"/>
              <a:t>寄存器直接寻址</a:t>
            </a:r>
          </a:p>
          <a:p>
            <a:pPr marL="474663" lvl="1">
              <a:buNone/>
            </a:pPr>
            <a:r>
              <a:rPr lang="zh-CN" altLang="en-US" sz="2200" dirty="0"/>
              <a:t>操作数在寄存器中，指令地址字段给出寄存器的地址（编码）</a:t>
            </a:r>
          </a:p>
          <a:p>
            <a:pPr marL="474663" lvl="1">
              <a:buNone/>
            </a:pPr>
            <a:r>
              <a:rPr lang="en-US" altLang="zh-CN" sz="2200" dirty="0"/>
              <a:t>EA = Rn, Operand = (Rn)</a:t>
            </a:r>
          </a:p>
          <a:p>
            <a:pPr marL="474663" lvl="1">
              <a:buNone/>
            </a:pPr>
            <a:r>
              <a:rPr lang="zh-CN" altLang="en-US" sz="2200" dirty="0"/>
              <a:t>例：</a:t>
            </a:r>
            <a:r>
              <a:rPr lang="en-US" altLang="zh-CN" sz="2200" dirty="0"/>
              <a:t>MOV  [BX], </a:t>
            </a:r>
            <a:r>
              <a:rPr lang="en-US" altLang="zh-CN" sz="2200" dirty="0">
                <a:solidFill>
                  <a:srgbClr val="FF0000"/>
                </a:solidFill>
              </a:rPr>
              <a:t>AX</a:t>
            </a:r>
            <a:r>
              <a:rPr lang="zh-CN" altLang="en-US" sz="2200" dirty="0"/>
              <a:t> （</a:t>
            </a:r>
            <a:r>
              <a:rPr lang="en-US" altLang="zh-CN" sz="2200" dirty="0"/>
              <a:t>80X86</a:t>
            </a:r>
            <a:r>
              <a:rPr lang="zh-CN" altLang="en-US" sz="2200" dirty="0"/>
              <a:t>指令）</a:t>
            </a:r>
            <a:endParaRPr lang="en-US" altLang="zh-CN" sz="2200" dirty="0"/>
          </a:p>
          <a:p>
            <a:pPr marL="474663" lvl="1">
              <a:buNone/>
            </a:pPr>
            <a:r>
              <a:rPr lang="en-US" altLang="zh-CN" sz="2200" dirty="0">
                <a:solidFill>
                  <a:srgbClr val="FF0000"/>
                </a:solidFill>
              </a:rPr>
              <a:t>           </a:t>
            </a:r>
            <a:r>
              <a:rPr lang="en-US" altLang="zh-CN" sz="2200" dirty="0"/>
              <a:t>add $s1,$s2,$s3 </a:t>
            </a:r>
            <a:r>
              <a:rPr lang="zh-CN" altLang="en-US" sz="2200" dirty="0"/>
              <a:t>（</a:t>
            </a:r>
            <a:r>
              <a:rPr lang="en-US" altLang="zh-CN" sz="2200" dirty="0"/>
              <a:t>MIPS</a:t>
            </a:r>
            <a:r>
              <a:rPr lang="zh-CN" altLang="en-US" sz="2200" dirty="0"/>
              <a:t>指令， </a:t>
            </a:r>
            <a:r>
              <a:rPr lang="en-US" altLang="zh-CN" sz="2200" dirty="0"/>
              <a:t>$s1</a:t>
            </a:r>
            <a:r>
              <a:rPr lang="en-US" altLang="zh-CN" sz="2200" dirty="0">
                <a:sym typeface="Wingdings" pitchFamily="2" charset="2"/>
              </a:rPr>
              <a:t>$s2+$s3</a:t>
            </a:r>
            <a:r>
              <a:rPr lang="zh-CN" altLang="en-US" sz="2200" dirty="0">
                <a:sym typeface="Wingdings" pitchFamily="2" charset="2"/>
              </a:rPr>
              <a:t>）</a:t>
            </a:r>
            <a:endParaRPr lang="en-US" altLang="zh-CN" sz="2200" dirty="0"/>
          </a:p>
        </p:txBody>
      </p:sp>
      <p:grpSp>
        <p:nvGrpSpPr>
          <p:cNvPr id="2" name="Group 10"/>
          <p:cNvGrpSpPr>
            <a:grpSpLocks/>
          </p:cNvGrpSpPr>
          <p:nvPr/>
        </p:nvGrpSpPr>
        <p:grpSpPr bwMode="auto">
          <a:xfrm>
            <a:off x="2288400" y="3200196"/>
            <a:ext cx="5334000" cy="381000"/>
            <a:chOff x="624" y="1728"/>
            <a:chExt cx="3360" cy="240"/>
          </a:xfrm>
        </p:grpSpPr>
        <p:sp>
          <p:nvSpPr>
            <p:cNvPr id="144395" name="Rectangle 11"/>
            <p:cNvSpPr>
              <a:spLocks noChangeArrowheads="1"/>
            </p:cNvSpPr>
            <p:nvPr/>
          </p:nvSpPr>
          <p:spPr bwMode="auto">
            <a:xfrm>
              <a:off x="624" y="1728"/>
              <a:ext cx="1008" cy="240"/>
            </a:xfrm>
            <a:prstGeom prst="rect">
              <a:avLst/>
            </a:prstGeom>
            <a:noFill/>
            <a:ln w="12700">
              <a:solidFill>
                <a:schemeClr val="tx1"/>
              </a:solidFill>
              <a:miter lim="800000"/>
              <a:headEnd/>
              <a:tailEnd/>
            </a:ln>
            <a:effectLst/>
          </p:spPr>
          <p:txBody>
            <a:bodyPr wrap="none" anchor="ctr"/>
            <a:lstStyle/>
            <a:p>
              <a:pPr algn="ctr">
                <a:buNone/>
              </a:pPr>
              <a:r>
                <a:rPr lang="en-US" altLang="zh-CN" sz="2000"/>
                <a:t>OP</a:t>
              </a:r>
            </a:p>
          </p:txBody>
        </p:sp>
        <p:sp>
          <p:nvSpPr>
            <p:cNvPr id="144396" name="Rectangle 12"/>
            <p:cNvSpPr>
              <a:spLocks noChangeArrowheads="1"/>
            </p:cNvSpPr>
            <p:nvPr/>
          </p:nvSpPr>
          <p:spPr bwMode="auto">
            <a:xfrm>
              <a:off x="1632" y="1728"/>
              <a:ext cx="1008" cy="240"/>
            </a:xfrm>
            <a:prstGeom prst="rect">
              <a:avLst/>
            </a:prstGeom>
            <a:noFill/>
            <a:ln w="12700">
              <a:solidFill>
                <a:schemeClr val="tx1"/>
              </a:solidFill>
              <a:miter lim="800000"/>
              <a:headEnd/>
              <a:tailEnd/>
            </a:ln>
            <a:effectLst/>
          </p:spPr>
          <p:txBody>
            <a:bodyPr wrap="none" anchor="ctr"/>
            <a:lstStyle/>
            <a:p>
              <a:pPr algn="ctr">
                <a:buNone/>
              </a:pPr>
              <a:r>
                <a:rPr lang="en-US" altLang="zh-CN" sz="2000"/>
                <a:t>Des</a:t>
              </a:r>
            </a:p>
          </p:txBody>
        </p:sp>
        <p:sp>
          <p:nvSpPr>
            <p:cNvPr id="144397" name="Rectangle 13"/>
            <p:cNvSpPr>
              <a:spLocks noChangeArrowheads="1"/>
            </p:cNvSpPr>
            <p:nvPr/>
          </p:nvSpPr>
          <p:spPr bwMode="auto">
            <a:xfrm>
              <a:off x="2976" y="1728"/>
              <a:ext cx="1008"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2000">
                  <a:solidFill>
                    <a:srgbClr val="0532C3"/>
                  </a:solidFill>
                </a:rPr>
                <a:t>Rn</a:t>
              </a:r>
            </a:p>
          </p:txBody>
        </p:sp>
        <p:sp>
          <p:nvSpPr>
            <p:cNvPr id="144398" name="Rectangle 14"/>
            <p:cNvSpPr>
              <a:spLocks noChangeArrowheads="1"/>
            </p:cNvSpPr>
            <p:nvPr/>
          </p:nvSpPr>
          <p:spPr bwMode="auto">
            <a:xfrm>
              <a:off x="2640" y="1728"/>
              <a:ext cx="336"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1600">
                  <a:solidFill>
                    <a:srgbClr val="0532C3"/>
                  </a:solidFill>
                </a:rPr>
                <a:t>Mod</a:t>
              </a:r>
            </a:p>
          </p:txBody>
        </p:sp>
      </p:grpSp>
      <p:grpSp>
        <p:nvGrpSpPr>
          <p:cNvPr id="3" name="Group 29"/>
          <p:cNvGrpSpPr>
            <a:grpSpLocks/>
          </p:cNvGrpSpPr>
          <p:nvPr/>
        </p:nvGrpSpPr>
        <p:grpSpPr bwMode="auto">
          <a:xfrm>
            <a:off x="6631800" y="3581196"/>
            <a:ext cx="990600" cy="1905000"/>
            <a:chOff x="3312" y="1824"/>
            <a:chExt cx="624" cy="1200"/>
          </a:xfrm>
        </p:grpSpPr>
        <p:sp>
          <p:nvSpPr>
            <p:cNvPr id="144410" name="Line 26"/>
            <p:cNvSpPr>
              <a:spLocks noChangeShapeType="1"/>
            </p:cNvSpPr>
            <p:nvPr/>
          </p:nvSpPr>
          <p:spPr bwMode="auto">
            <a:xfrm>
              <a:off x="3312" y="1824"/>
              <a:ext cx="0" cy="1200"/>
            </a:xfrm>
            <a:prstGeom prst="line">
              <a:avLst/>
            </a:prstGeom>
            <a:noFill/>
            <a:ln w="28575">
              <a:solidFill>
                <a:schemeClr val="accent1"/>
              </a:solidFill>
              <a:round/>
              <a:headEnd/>
              <a:tailEnd/>
            </a:ln>
            <a:effectLst/>
          </p:spPr>
          <p:txBody>
            <a:bodyPr/>
            <a:lstStyle/>
            <a:p>
              <a:endParaRPr lang="zh-CN" altLang="en-US"/>
            </a:p>
          </p:txBody>
        </p:sp>
        <p:sp>
          <p:nvSpPr>
            <p:cNvPr id="144411" name="Line 27"/>
            <p:cNvSpPr>
              <a:spLocks noChangeShapeType="1"/>
            </p:cNvSpPr>
            <p:nvPr/>
          </p:nvSpPr>
          <p:spPr bwMode="auto">
            <a:xfrm>
              <a:off x="3312" y="3024"/>
              <a:ext cx="624" cy="0"/>
            </a:xfrm>
            <a:prstGeom prst="line">
              <a:avLst/>
            </a:prstGeom>
            <a:noFill/>
            <a:ln w="28575">
              <a:solidFill>
                <a:schemeClr val="accent1"/>
              </a:solidFill>
              <a:round/>
              <a:headEnd/>
              <a:tailEnd type="triangle" w="med" len="med"/>
            </a:ln>
            <a:effectLst/>
          </p:spPr>
          <p:txBody>
            <a:bodyPr/>
            <a:lstStyle/>
            <a:p>
              <a:endParaRPr lang="zh-CN" altLang="en-US"/>
            </a:p>
          </p:txBody>
        </p:sp>
      </p:grpSp>
      <p:sp>
        <p:nvSpPr>
          <p:cNvPr id="144412" name="Rectangle 28"/>
          <p:cNvSpPr>
            <a:spLocks noChangeArrowheads="1"/>
          </p:cNvSpPr>
          <p:nvPr/>
        </p:nvSpPr>
        <p:spPr bwMode="auto">
          <a:xfrm>
            <a:off x="7622400" y="5333796"/>
            <a:ext cx="2057400" cy="38100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2000" dirty="0">
                <a:solidFill>
                  <a:srgbClr val="0532C3"/>
                </a:solidFill>
              </a:rPr>
              <a:t>Data</a:t>
            </a:r>
          </a:p>
        </p:txBody>
      </p:sp>
      <p:grpSp>
        <p:nvGrpSpPr>
          <p:cNvPr id="4" name="Group 31"/>
          <p:cNvGrpSpPr>
            <a:grpSpLocks/>
          </p:cNvGrpSpPr>
          <p:nvPr/>
        </p:nvGrpSpPr>
        <p:grpSpPr bwMode="auto">
          <a:xfrm>
            <a:off x="7622400" y="3657396"/>
            <a:ext cx="2057400" cy="2819400"/>
            <a:chOff x="3936" y="1872"/>
            <a:chExt cx="1296" cy="1776"/>
          </a:xfrm>
        </p:grpSpPr>
        <p:sp>
          <p:nvSpPr>
            <p:cNvPr id="144402" name="Rectangle 18"/>
            <p:cNvSpPr>
              <a:spLocks noChangeArrowheads="1"/>
            </p:cNvSpPr>
            <p:nvPr/>
          </p:nvSpPr>
          <p:spPr bwMode="auto">
            <a:xfrm>
              <a:off x="3936" y="2208"/>
              <a:ext cx="1296" cy="240"/>
            </a:xfrm>
            <a:prstGeom prst="rect">
              <a:avLst/>
            </a:prstGeom>
            <a:noFill/>
            <a:ln w="12700">
              <a:solidFill>
                <a:schemeClr val="tx1"/>
              </a:solidFill>
              <a:miter lim="800000"/>
              <a:headEnd/>
              <a:tailEnd/>
            </a:ln>
            <a:effectLst/>
          </p:spPr>
          <p:txBody>
            <a:bodyPr wrap="none" anchor="ctr"/>
            <a:lstStyle/>
            <a:p>
              <a:pPr>
                <a:buNone/>
              </a:pPr>
              <a:endParaRPr lang="zh-CN" altLang="en-US"/>
            </a:p>
          </p:txBody>
        </p:sp>
        <p:sp>
          <p:nvSpPr>
            <p:cNvPr id="144403" name="Rectangle 19"/>
            <p:cNvSpPr>
              <a:spLocks noChangeArrowheads="1"/>
            </p:cNvSpPr>
            <p:nvPr/>
          </p:nvSpPr>
          <p:spPr bwMode="auto">
            <a:xfrm>
              <a:off x="3936" y="2448"/>
              <a:ext cx="1296" cy="240"/>
            </a:xfrm>
            <a:prstGeom prst="rect">
              <a:avLst/>
            </a:prstGeom>
            <a:noFill/>
            <a:ln w="12700">
              <a:solidFill>
                <a:schemeClr val="tx1"/>
              </a:solidFill>
              <a:miter lim="800000"/>
              <a:headEnd/>
              <a:tailEnd/>
            </a:ln>
            <a:effectLst/>
          </p:spPr>
          <p:txBody>
            <a:bodyPr wrap="none" anchor="ctr"/>
            <a:lstStyle/>
            <a:p>
              <a:pPr>
                <a:buNone/>
              </a:pPr>
              <a:endParaRPr lang="zh-CN" altLang="en-US"/>
            </a:p>
          </p:txBody>
        </p:sp>
        <p:sp>
          <p:nvSpPr>
            <p:cNvPr id="144404" name="Rectangle 20"/>
            <p:cNvSpPr>
              <a:spLocks noChangeArrowheads="1"/>
            </p:cNvSpPr>
            <p:nvPr/>
          </p:nvSpPr>
          <p:spPr bwMode="auto">
            <a:xfrm>
              <a:off x="3936" y="2688"/>
              <a:ext cx="1296" cy="240"/>
            </a:xfrm>
            <a:prstGeom prst="rect">
              <a:avLst/>
            </a:prstGeom>
            <a:noFill/>
            <a:ln w="12700">
              <a:solidFill>
                <a:schemeClr val="tx1"/>
              </a:solidFill>
              <a:miter lim="800000"/>
              <a:headEnd/>
              <a:tailEnd/>
            </a:ln>
            <a:effectLst/>
          </p:spPr>
          <p:txBody>
            <a:bodyPr wrap="none" anchor="ctr"/>
            <a:lstStyle/>
            <a:p>
              <a:pPr>
                <a:buNone/>
              </a:pPr>
              <a:endParaRPr lang="zh-CN" altLang="en-US"/>
            </a:p>
          </p:txBody>
        </p:sp>
        <p:sp>
          <p:nvSpPr>
            <p:cNvPr id="144405" name="Rectangle 21"/>
            <p:cNvSpPr>
              <a:spLocks noChangeArrowheads="1"/>
            </p:cNvSpPr>
            <p:nvPr/>
          </p:nvSpPr>
          <p:spPr bwMode="auto">
            <a:xfrm>
              <a:off x="3936" y="2928"/>
              <a:ext cx="1296" cy="240"/>
            </a:xfrm>
            <a:prstGeom prst="rect">
              <a:avLst/>
            </a:prstGeom>
            <a:noFill/>
            <a:ln w="12700">
              <a:solidFill>
                <a:schemeClr val="tx1"/>
              </a:solidFill>
              <a:miter lim="800000"/>
              <a:headEnd/>
              <a:tailEnd/>
            </a:ln>
            <a:effectLst/>
          </p:spPr>
          <p:txBody>
            <a:bodyPr wrap="none" anchor="ctr"/>
            <a:lstStyle/>
            <a:p>
              <a:pPr>
                <a:buNone/>
              </a:pPr>
              <a:endParaRPr lang="en-US" altLang="zh-CN" sz="2000"/>
            </a:p>
          </p:txBody>
        </p:sp>
        <p:sp>
          <p:nvSpPr>
            <p:cNvPr id="144406" name="Rectangle 22"/>
            <p:cNvSpPr>
              <a:spLocks noChangeArrowheads="1"/>
            </p:cNvSpPr>
            <p:nvPr/>
          </p:nvSpPr>
          <p:spPr bwMode="auto">
            <a:xfrm>
              <a:off x="3936" y="3168"/>
              <a:ext cx="1296" cy="240"/>
            </a:xfrm>
            <a:prstGeom prst="rect">
              <a:avLst/>
            </a:prstGeom>
            <a:noFill/>
            <a:ln w="12700">
              <a:solidFill>
                <a:schemeClr val="tx1"/>
              </a:solidFill>
              <a:miter lim="800000"/>
              <a:headEnd/>
              <a:tailEnd/>
            </a:ln>
            <a:effectLst/>
          </p:spPr>
          <p:txBody>
            <a:bodyPr wrap="none" anchor="ctr"/>
            <a:lstStyle/>
            <a:p>
              <a:pPr>
                <a:buNone/>
              </a:pPr>
              <a:endParaRPr lang="zh-CN" altLang="en-US"/>
            </a:p>
          </p:txBody>
        </p:sp>
        <p:sp>
          <p:nvSpPr>
            <p:cNvPr id="144407" name="Rectangle 23"/>
            <p:cNvSpPr>
              <a:spLocks noChangeArrowheads="1"/>
            </p:cNvSpPr>
            <p:nvPr/>
          </p:nvSpPr>
          <p:spPr bwMode="auto">
            <a:xfrm>
              <a:off x="3936" y="3408"/>
              <a:ext cx="1296" cy="240"/>
            </a:xfrm>
            <a:prstGeom prst="rect">
              <a:avLst/>
            </a:prstGeom>
            <a:noFill/>
            <a:ln w="12700">
              <a:solidFill>
                <a:schemeClr val="tx1"/>
              </a:solidFill>
              <a:miter lim="800000"/>
              <a:headEnd/>
              <a:tailEnd/>
            </a:ln>
            <a:effectLst/>
          </p:spPr>
          <p:txBody>
            <a:bodyPr wrap="none" anchor="ctr"/>
            <a:lstStyle/>
            <a:p>
              <a:pPr>
                <a:buNone/>
              </a:pPr>
              <a:endParaRPr lang="zh-CN" altLang="en-US"/>
            </a:p>
          </p:txBody>
        </p:sp>
        <p:sp>
          <p:nvSpPr>
            <p:cNvPr id="144414" name="Text Box 30"/>
            <p:cNvSpPr txBox="1">
              <a:spLocks noChangeArrowheads="1"/>
            </p:cNvSpPr>
            <p:nvPr/>
          </p:nvSpPr>
          <p:spPr bwMode="auto">
            <a:xfrm>
              <a:off x="3936" y="1872"/>
              <a:ext cx="1248" cy="190"/>
            </a:xfrm>
            <a:prstGeom prst="rect">
              <a:avLst/>
            </a:prstGeom>
            <a:noFill/>
            <a:ln w="12700">
              <a:noFill/>
              <a:miter lim="800000"/>
              <a:headEnd/>
              <a:tailEnd/>
            </a:ln>
            <a:effectLst/>
          </p:spPr>
          <p:txBody>
            <a:bodyPr>
              <a:spAutoFit/>
            </a:bodyPr>
            <a:lstStyle/>
            <a:p>
              <a:pPr>
                <a:spcBef>
                  <a:spcPct val="50000"/>
                </a:spcBef>
                <a:buNone/>
              </a:pPr>
              <a:r>
                <a:rPr lang="zh-CN" altLang="en-US" sz="1600" dirty="0">
                  <a:ea typeface="楷体_GB2312" pitchFamily="49" charset="-122"/>
                </a:rPr>
                <a:t>通用寄存器组</a:t>
              </a:r>
              <a:r>
                <a:rPr lang="en-US" altLang="zh-CN" sz="1600" dirty="0">
                  <a:ea typeface="楷体_GB2312" pitchFamily="49" charset="-122"/>
                </a:rPr>
                <a:t>GR</a:t>
              </a:r>
            </a:p>
          </p:txBody>
        </p:sp>
      </p:gr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idx="4294967295"/>
          </p:nvPr>
        </p:nvSpPr>
        <p:spPr>
          <a:xfrm>
            <a:off x="612000" y="252000"/>
            <a:ext cx="7010400" cy="373062"/>
          </a:xfrm>
        </p:spPr>
        <p:txBody>
          <a:bodyPr/>
          <a:lstStyle/>
          <a:p>
            <a:r>
              <a:rPr lang="en-US" altLang="zh-CN" dirty="0"/>
              <a:t>1.3 </a:t>
            </a:r>
            <a:r>
              <a:rPr lang="zh-CN" altLang="en-US" dirty="0"/>
              <a:t>寻址方式</a:t>
            </a:r>
            <a:endParaRPr lang="en-US" altLang="zh-CN" dirty="0"/>
          </a:p>
        </p:txBody>
      </p:sp>
      <p:sp>
        <p:nvSpPr>
          <p:cNvPr id="146435" name="Rectangle 3"/>
          <p:cNvSpPr>
            <a:spLocks noChangeArrowheads="1"/>
          </p:cNvSpPr>
          <p:nvPr/>
        </p:nvSpPr>
        <p:spPr bwMode="auto">
          <a:xfrm>
            <a:off x="611999" y="900000"/>
            <a:ext cx="10164513" cy="2113399"/>
          </a:xfrm>
          <a:prstGeom prst="rect">
            <a:avLst/>
          </a:prstGeom>
          <a:noFill/>
          <a:ln w="12700">
            <a:noFill/>
            <a:miter lim="800000"/>
            <a:headEnd/>
            <a:tailEnd/>
          </a:ln>
          <a:effectLst/>
        </p:spPr>
        <p:txBody>
          <a:bodyPr wrap="square" lIns="63500" tIns="25400" rIns="63500" bIns="25400">
            <a:spAutoFit/>
          </a:bodyPr>
          <a:lstStyle/>
          <a:p>
            <a:pPr marL="284163" indent="-284163">
              <a:lnSpc>
                <a:spcPct val="100000"/>
              </a:lnSpc>
              <a:spcBef>
                <a:spcPts val="0"/>
              </a:spcBef>
              <a:buClr>
                <a:srgbClr val="FF0000"/>
              </a:buClr>
              <a:buFont typeface="Wingdings" pitchFamily="2" charset="2"/>
              <a:buChar char="v"/>
            </a:pPr>
            <a:r>
              <a:rPr lang="zh-CN" altLang="en-US" sz="2400" dirty="0"/>
              <a:t>寄存器间接寻址</a:t>
            </a:r>
          </a:p>
          <a:p>
            <a:pPr marL="668338" lvl="1" indent="-193675">
              <a:lnSpc>
                <a:spcPct val="100000"/>
              </a:lnSpc>
              <a:spcBef>
                <a:spcPts val="0"/>
              </a:spcBef>
            </a:pPr>
            <a:r>
              <a:rPr lang="zh-CN" altLang="en-US" sz="2200" dirty="0"/>
              <a:t>操作数在存储器中，指令地址字段中给出的寄存器的内容是操作数在存储器中的地址。</a:t>
            </a:r>
          </a:p>
          <a:p>
            <a:pPr marL="668338" lvl="1" indent="-193675">
              <a:lnSpc>
                <a:spcPct val="100000"/>
              </a:lnSpc>
              <a:spcBef>
                <a:spcPts val="0"/>
              </a:spcBef>
            </a:pPr>
            <a:r>
              <a:rPr lang="en-US" altLang="zh-CN" sz="2200" dirty="0"/>
              <a:t>EA = (</a:t>
            </a:r>
            <a:r>
              <a:rPr lang="en-US" altLang="zh-CN" sz="2200" dirty="0" err="1"/>
              <a:t>Rn</a:t>
            </a:r>
            <a:r>
              <a:rPr lang="en-US" altLang="zh-CN" sz="2200" dirty="0"/>
              <a:t>), Operand = </a:t>
            </a:r>
            <a:r>
              <a:rPr lang="en-US" altLang="zh-CN" sz="2200" dirty="0" err="1"/>
              <a:t>Mem</a:t>
            </a:r>
            <a:r>
              <a:rPr lang="en-US" altLang="zh-CN" sz="2200" dirty="0"/>
              <a:t>[(</a:t>
            </a:r>
            <a:r>
              <a:rPr lang="en-US" altLang="zh-CN" sz="2200" dirty="0" err="1"/>
              <a:t>Rn</a:t>
            </a:r>
            <a:r>
              <a:rPr lang="en-US" altLang="zh-CN" sz="2200" dirty="0"/>
              <a:t>)]</a:t>
            </a:r>
          </a:p>
          <a:p>
            <a:pPr marL="668338" lvl="1" indent="-193675">
              <a:lnSpc>
                <a:spcPct val="100000"/>
              </a:lnSpc>
              <a:spcBef>
                <a:spcPts val="0"/>
              </a:spcBef>
            </a:pPr>
            <a:r>
              <a:rPr lang="zh-CN" altLang="en-US" sz="2200" dirty="0"/>
              <a:t>例：</a:t>
            </a:r>
            <a:r>
              <a:rPr lang="en-US" altLang="zh-CN" sz="2200" dirty="0"/>
              <a:t>MOV  AX</a:t>
            </a:r>
            <a:r>
              <a:rPr lang="en-US" altLang="zh-CN" sz="2200" dirty="0">
                <a:solidFill>
                  <a:srgbClr val="FF0000"/>
                </a:solidFill>
              </a:rPr>
              <a:t>, [BX]</a:t>
            </a:r>
            <a:r>
              <a:rPr lang="zh-CN" altLang="en-US" sz="2200" dirty="0"/>
              <a:t> （</a:t>
            </a:r>
            <a:r>
              <a:rPr lang="en-US" altLang="zh-CN" sz="2200" dirty="0"/>
              <a:t>80X86</a:t>
            </a:r>
            <a:r>
              <a:rPr lang="zh-CN" altLang="en-US" sz="2200" dirty="0"/>
              <a:t>指令</a:t>
            </a:r>
            <a:r>
              <a:rPr lang="en-US" altLang="zh-CN" sz="2200" dirty="0"/>
              <a:t>, AX </a:t>
            </a:r>
            <a:r>
              <a:rPr lang="en-US" altLang="zh-CN" sz="2200" dirty="0">
                <a:sym typeface="Wingdings" pitchFamily="2" charset="2"/>
              </a:rPr>
              <a:t>Mem[(BX)]</a:t>
            </a:r>
            <a:r>
              <a:rPr lang="zh-CN" altLang="en-US" sz="2200" dirty="0"/>
              <a:t>）</a:t>
            </a:r>
            <a:endParaRPr lang="en-US" altLang="zh-CN" sz="2200" dirty="0"/>
          </a:p>
          <a:p>
            <a:pPr marL="474663" lvl="1">
              <a:lnSpc>
                <a:spcPct val="100000"/>
              </a:lnSpc>
              <a:spcBef>
                <a:spcPts val="0"/>
              </a:spcBef>
              <a:buNone/>
            </a:pPr>
            <a:r>
              <a:rPr lang="en-US" altLang="zh-CN" sz="2200" dirty="0"/>
              <a:t>          </a:t>
            </a:r>
            <a:r>
              <a:rPr lang="en-US" altLang="zh-CN" sz="2200" dirty="0" err="1"/>
              <a:t>lw</a:t>
            </a:r>
            <a:r>
              <a:rPr lang="en-US" altLang="zh-CN" sz="2200" dirty="0"/>
              <a:t>  $s1, 0($s2)</a:t>
            </a:r>
            <a:endParaRPr lang="en-US" altLang="zh-CN" sz="2200" dirty="0">
              <a:solidFill>
                <a:srgbClr val="FF0000"/>
              </a:solidFill>
            </a:endParaRPr>
          </a:p>
        </p:txBody>
      </p:sp>
      <p:grpSp>
        <p:nvGrpSpPr>
          <p:cNvPr id="2" name="Group 4"/>
          <p:cNvGrpSpPr>
            <a:grpSpLocks/>
          </p:cNvGrpSpPr>
          <p:nvPr/>
        </p:nvGrpSpPr>
        <p:grpSpPr bwMode="auto">
          <a:xfrm>
            <a:off x="2495600" y="2949783"/>
            <a:ext cx="5334000" cy="381000"/>
            <a:chOff x="624" y="1728"/>
            <a:chExt cx="3360" cy="240"/>
          </a:xfrm>
        </p:grpSpPr>
        <p:sp>
          <p:nvSpPr>
            <p:cNvPr id="146437" name="Rectangle 5"/>
            <p:cNvSpPr>
              <a:spLocks noChangeArrowheads="1"/>
            </p:cNvSpPr>
            <p:nvPr/>
          </p:nvSpPr>
          <p:spPr bwMode="auto">
            <a:xfrm>
              <a:off x="624" y="1728"/>
              <a:ext cx="1008" cy="240"/>
            </a:xfrm>
            <a:prstGeom prst="rect">
              <a:avLst/>
            </a:prstGeom>
            <a:noFill/>
            <a:ln w="12700">
              <a:solidFill>
                <a:schemeClr val="tx1"/>
              </a:solidFill>
              <a:miter lim="800000"/>
              <a:headEnd/>
              <a:tailEnd/>
            </a:ln>
            <a:effectLst/>
          </p:spPr>
          <p:txBody>
            <a:bodyPr wrap="none" anchor="ctr"/>
            <a:lstStyle/>
            <a:p>
              <a:pPr algn="ctr">
                <a:buNone/>
              </a:pPr>
              <a:r>
                <a:rPr lang="en-US" altLang="zh-CN" sz="2000"/>
                <a:t>OP</a:t>
              </a:r>
            </a:p>
          </p:txBody>
        </p:sp>
        <p:sp>
          <p:nvSpPr>
            <p:cNvPr id="146438" name="Rectangle 6"/>
            <p:cNvSpPr>
              <a:spLocks noChangeArrowheads="1"/>
            </p:cNvSpPr>
            <p:nvPr/>
          </p:nvSpPr>
          <p:spPr bwMode="auto">
            <a:xfrm>
              <a:off x="1632" y="1728"/>
              <a:ext cx="1008" cy="240"/>
            </a:xfrm>
            <a:prstGeom prst="rect">
              <a:avLst/>
            </a:prstGeom>
            <a:noFill/>
            <a:ln w="12700">
              <a:solidFill>
                <a:schemeClr val="tx1"/>
              </a:solidFill>
              <a:miter lim="800000"/>
              <a:headEnd/>
              <a:tailEnd/>
            </a:ln>
            <a:effectLst/>
          </p:spPr>
          <p:txBody>
            <a:bodyPr wrap="none" anchor="ctr"/>
            <a:lstStyle/>
            <a:p>
              <a:pPr algn="ctr">
                <a:buNone/>
              </a:pPr>
              <a:r>
                <a:rPr lang="en-US" altLang="zh-CN" sz="2000"/>
                <a:t>Des</a:t>
              </a:r>
            </a:p>
          </p:txBody>
        </p:sp>
        <p:sp>
          <p:nvSpPr>
            <p:cNvPr id="146439" name="Rectangle 7"/>
            <p:cNvSpPr>
              <a:spLocks noChangeArrowheads="1"/>
            </p:cNvSpPr>
            <p:nvPr/>
          </p:nvSpPr>
          <p:spPr bwMode="auto">
            <a:xfrm>
              <a:off x="2976" y="1728"/>
              <a:ext cx="1008"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2000">
                  <a:solidFill>
                    <a:srgbClr val="0532C3"/>
                  </a:solidFill>
                </a:rPr>
                <a:t>Rn</a:t>
              </a:r>
            </a:p>
          </p:txBody>
        </p:sp>
        <p:sp>
          <p:nvSpPr>
            <p:cNvPr id="146440" name="Rectangle 8"/>
            <p:cNvSpPr>
              <a:spLocks noChangeArrowheads="1"/>
            </p:cNvSpPr>
            <p:nvPr/>
          </p:nvSpPr>
          <p:spPr bwMode="auto">
            <a:xfrm>
              <a:off x="2640" y="1728"/>
              <a:ext cx="336"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1600">
                  <a:solidFill>
                    <a:srgbClr val="0532C3"/>
                  </a:solidFill>
                </a:rPr>
                <a:t>Mod</a:t>
              </a:r>
            </a:p>
          </p:txBody>
        </p:sp>
      </p:grpSp>
      <p:sp>
        <p:nvSpPr>
          <p:cNvPr id="146444" name="Rectangle 12"/>
          <p:cNvSpPr>
            <a:spLocks noChangeArrowheads="1"/>
          </p:cNvSpPr>
          <p:nvPr/>
        </p:nvSpPr>
        <p:spPr bwMode="auto">
          <a:xfrm>
            <a:off x="2648000" y="5311983"/>
            <a:ext cx="2057400" cy="38100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2000">
                <a:solidFill>
                  <a:srgbClr val="0532C3"/>
                </a:solidFill>
              </a:rPr>
              <a:t>Data</a:t>
            </a:r>
          </a:p>
        </p:txBody>
      </p:sp>
      <p:sp>
        <p:nvSpPr>
          <p:cNvPr id="146453" name="Line 21"/>
          <p:cNvSpPr>
            <a:spLocks noChangeShapeType="1"/>
          </p:cNvSpPr>
          <p:nvPr/>
        </p:nvSpPr>
        <p:spPr bwMode="auto">
          <a:xfrm>
            <a:off x="6991400" y="3330783"/>
            <a:ext cx="0" cy="1981200"/>
          </a:xfrm>
          <a:prstGeom prst="line">
            <a:avLst/>
          </a:prstGeom>
          <a:noFill/>
          <a:ln w="28575">
            <a:solidFill>
              <a:schemeClr val="accent1"/>
            </a:solidFill>
            <a:round/>
            <a:headEnd/>
            <a:tailEnd type="triangle" w="med" len="med"/>
          </a:ln>
          <a:effectLst/>
        </p:spPr>
        <p:txBody>
          <a:bodyPr/>
          <a:lstStyle/>
          <a:p>
            <a:pPr algn="ctr">
              <a:buNone/>
            </a:pPr>
            <a:endParaRPr lang="zh-CN" altLang="en-US"/>
          </a:p>
        </p:txBody>
      </p:sp>
      <p:sp>
        <p:nvSpPr>
          <p:cNvPr id="146454" name="Line 22"/>
          <p:cNvSpPr>
            <a:spLocks noChangeShapeType="1"/>
          </p:cNvSpPr>
          <p:nvPr/>
        </p:nvSpPr>
        <p:spPr bwMode="auto">
          <a:xfrm flipH="1">
            <a:off x="4705400" y="5540583"/>
            <a:ext cx="1524000" cy="0"/>
          </a:xfrm>
          <a:prstGeom prst="line">
            <a:avLst/>
          </a:prstGeom>
          <a:noFill/>
          <a:ln w="28575">
            <a:solidFill>
              <a:schemeClr val="accent1"/>
            </a:solidFill>
            <a:round/>
            <a:headEnd/>
            <a:tailEnd type="triangle" w="med" len="med"/>
          </a:ln>
          <a:effectLst/>
        </p:spPr>
        <p:txBody>
          <a:bodyPr/>
          <a:lstStyle/>
          <a:p>
            <a:pPr algn="ctr">
              <a:buNone/>
            </a:pPr>
            <a:endParaRPr lang="zh-CN" altLang="en-US"/>
          </a:p>
        </p:txBody>
      </p:sp>
      <p:grpSp>
        <p:nvGrpSpPr>
          <p:cNvPr id="3" name="Group 26"/>
          <p:cNvGrpSpPr>
            <a:grpSpLocks/>
          </p:cNvGrpSpPr>
          <p:nvPr/>
        </p:nvGrpSpPr>
        <p:grpSpPr bwMode="auto">
          <a:xfrm>
            <a:off x="6229400" y="5311983"/>
            <a:ext cx="3200400" cy="381000"/>
            <a:chOff x="2928" y="3168"/>
            <a:chExt cx="2016" cy="240"/>
          </a:xfrm>
        </p:grpSpPr>
        <p:sp>
          <p:nvSpPr>
            <p:cNvPr id="146452" name="Rectangle 20"/>
            <p:cNvSpPr>
              <a:spLocks noChangeArrowheads="1"/>
            </p:cNvSpPr>
            <p:nvPr/>
          </p:nvSpPr>
          <p:spPr bwMode="auto">
            <a:xfrm>
              <a:off x="2928" y="3168"/>
              <a:ext cx="1056" cy="240"/>
            </a:xfrm>
            <a:prstGeom prst="rect">
              <a:avLst/>
            </a:prstGeom>
            <a:noFill/>
            <a:ln w="12700">
              <a:solidFill>
                <a:schemeClr val="tx1"/>
              </a:solidFill>
              <a:miter lim="800000"/>
              <a:headEnd/>
              <a:tailEnd/>
            </a:ln>
            <a:effectLst/>
          </p:spPr>
          <p:txBody>
            <a:bodyPr wrap="none" anchor="ctr"/>
            <a:lstStyle/>
            <a:p>
              <a:pPr algn="ctr">
                <a:buNone/>
              </a:pPr>
              <a:r>
                <a:rPr lang="en-US" altLang="zh-CN" sz="2000">
                  <a:solidFill>
                    <a:srgbClr val="0532C3"/>
                  </a:solidFill>
                </a:rPr>
                <a:t>A</a:t>
              </a:r>
            </a:p>
          </p:txBody>
        </p:sp>
        <p:sp>
          <p:nvSpPr>
            <p:cNvPr id="146455" name="Text Box 23"/>
            <p:cNvSpPr txBox="1">
              <a:spLocks noChangeArrowheads="1"/>
            </p:cNvSpPr>
            <p:nvPr/>
          </p:nvSpPr>
          <p:spPr bwMode="auto">
            <a:xfrm>
              <a:off x="4032" y="3168"/>
              <a:ext cx="912" cy="206"/>
            </a:xfrm>
            <a:prstGeom prst="rect">
              <a:avLst/>
            </a:prstGeom>
            <a:noFill/>
            <a:ln w="12700">
              <a:noFill/>
              <a:miter lim="800000"/>
              <a:headEnd/>
              <a:tailEnd/>
            </a:ln>
            <a:effectLst/>
          </p:spPr>
          <p:txBody>
            <a:bodyPr>
              <a:spAutoFit/>
            </a:bodyPr>
            <a:lstStyle/>
            <a:p>
              <a:pPr algn="ctr">
                <a:spcBef>
                  <a:spcPct val="50000"/>
                </a:spcBef>
                <a:buNone/>
              </a:pPr>
              <a:r>
                <a:rPr lang="en-US" altLang="zh-CN" dirty="0">
                  <a:ea typeface="楷体_GB2312" pitchFamily="49" charset="-122"/>
                </a:rPr>
                <a:t>(Rn)</a:t>
              </a:r>
            </a:p>
          </p:txBody>
        </p:sp>
      </p:grpSp>
      <p:grpSp>
        <p:nvGrpSpPr>
          <p:cNvPr id="4" name="Group 25"/>
          <p:cNvGrpSpPr>
            <a:grpSpLocks/>
          </p:cNvGrpSpPr>
          <p:nvPr/>
        </p:nvGrpSpPr>
        <p:grpSpPr bwMode="auto">
          <a:xfrm>
            <a:off x="2190800" y="3635583"/>
            <a:ext cx="2514600" cy="2819400"/>
            <a:chOff x="384" y="2112"/>
            <a:chExt cx="1584" cy="1776"/>
          </a:xfrm>
        </p:grpSpPr>
        <p:grpSp>
          <p:nvGrpSpPr>
            <p:cNvPr id="5" name="Group 13"/>
            <p:cNvGrpSpPr>
              <a:grpSpLocks/>
            </p:cNvGrpSpPr>
            <p:nvPr/>
          </p:nvGrpSpPr>
          <p:grpSpPr bwMode="auto">
            <a:xfrm>
              <a:off x="672" y="2112"/>
              <a:ext cx="1296" cy="1776"/>
              <a:chOff x="3936" y="1968"/>
              <a:chExt cx="1296" cy="1776"/>
            </a:xfrm>
          </p:grpSpPr>
          <p:sp>
            <p:nvSpPr>
              <p:cNvPr id="146446" name="Rectangle 14"/>
              <p:cNvSpPr>
                <a:spLocks noChangeArrowheads="1"/>
              </p:cNvSpPr>
              <p:nvPr/>
            </p:nvSpPr>
            <p:spPr bwMode="auto">
              <a:xfrm>
                <a:off x="3936" y="2160"/>
                <a:ext cx="1296" cy="624"/>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46447" name="Rectangle 15"/>
              <p:cNvSpPr>
                <a:spLocks noChangeArrowheads="1"/>
              </p:cNvSpPr>
              <p:nvPr/>
            </p:nvSpPr>
            <p:spPr bwMode="auto">
              <a:xfrm>
                <a:off x="3936" y="2784"/>
                <a:ext cx="1296" cy="240"/>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46448" name="Rectangle 16"/>
              <p:cNvSpPr>
                <a:spLocks noChangeArrowheads="1"/>
              </p:cNvSpPr>
              <p:nvPr/>
            </p:nvSpPr>
            <p:spPr bwMode="auto">
              <a:xfrm>
                <a:off x="3936" y="3024"/>
                <a:ext cx="1296" cy="240"/>
              </a:xfrm>
              <a:prstGeom prst="rect">
                <a:avLst/>
              </a:prstGeom>
              <a:noFill/>
              <a:ln w="12700">
                <a:solidFill>
                  <a:schemeClr val="tx1"/>
                </a:solidFill>
                <a:miter lim="800000"/>
                <a:headEnd/>
                <a:tailEnd/>
              </a:ln>
              <a:effectLst/>
            </p:spPr>
            <p:txBody>
              <a:bodyPr wrap="none" anchor="ctr"/>
              <a:lstStyle/>
              <a:p>
                <a:pPr algn="ctr">
                  <a:buNone/>
                </a:pPr>
                <a:endParaRPr lang="en-US" altLang="zh-CN" sz="2000"/>
              </a:p>
            </p:txBody>
          </p:sp>
          <p:sp>
            <p:nvSpPr>
              <p:cNvPr id="146449" name="Rectangle 17"/>
              <p:cNvSpPr>
                <a:spLocks noChangeArrowheads="1"/>
              </p:cNvSpPr>
              <p:nvPr/>
            </p:nvSpPr>
            <p:spPr bwMode="auto">
              <a:xfrm>
                <a:off x="3936" y="3264"/>
                <a:ext cx="1296" cy="240"/>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46450" name="Rectangle 18"/>
              <p:cNvSpPr>
                <a:spLocks noChangeArrowheads="1"/>
              </p:cNvSpPr>
              <p:nvPr/>
            </p:nvSpPr>
            <p:spPr bwMode="auto">
              <a:xfrm>
                <a:off x="3936" y="3504"/>
                <a:ext cx="1296" cy="240"/>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46451" name="Text Box 19"/>
              <p:cNvSpPr txBox="1">
                <a:spLocks noChangeArrowheads="1"/>
              </p:cNvSpPr>
              <p:nvPr/>
            </p:nvSpPr>
            <p:spPr bwMode="auto">
              <a:xfrm>
                <a:off x="3936" y="1968"/>
                <a:ext cx="1248" cy="190"/>
              </a:xfrm>
              <a:prstGeom prst="rect">
                <a:avLst/>
              </a:prstGeom>
              <a:noFill/>
              <a:ln w="12700">
                <a:noFill/>
                <a:miter lim="800000"/>
                <a:headEnd/>
                <a:tailEnd/>
              </a:ln>
              <a:effectLst/>
            </p:spPr>
            <p:txBody>
              <a:bodyPr>
                <a:spAutoFit/>
              </a:bodyPr>
              <a:lstStyle/>
              <a:p>
                <a:pPr algn="ctr">
                  <a:spcBef>
                    <a:spcPct val="50000"/>
                  </a:spcBef>
                  <a:buNone/>
                </a:pPr>
                <a:r>
                  <a:rPr lang="zh-CN" altLang="en-US" sz="1600">
                    <a:ea typeface="楷体_GB2312" pitchFamily="49" charset="-122"/>
                  </a:rPr>
                  <a:t>存储器</a:t>
                </a:r>
              </a:p>
            </p:txBody>
          </p:sp>
        </p:grpSp>
        <p:sp>
          <p:nvSpPr>
            <p:cNvPr id="146456" name="Text Box 24"/>
            <p:cNvSpPr txBox="1">
              <a:spLocks noChangeArrowheads="1"/>
            </p:cNvSpPr>
            <p:nvPr/>
          </p:nvSpPr>
          <p:spPr bwMode="auto">
            <a:xfrm>
              <a:off x="384" y="3168"/>
              <a:ext cx="240" cy="206"/>
            </a:xfrm>
            <a:prstGeom prst="rect">
              <a:avLst/>
            </a:prstGeom>
            <a:noFill/>
            <a:ln w="12700">
              <a:noFill/>
              <a:miter lim="800000"/>
              <a:headEnd/>
              <a:tailEnd/>
            </a:ln>
            <a:effectLst/>
          </p:spPr>
          <p:txBody>
            <a:bodyPr>
              <a:spAutoFit/>
            </a:bodyPr>
            <a:lstStyle/>
            <a:p>
              <a:pPr algn="ctr">
                <a:spcBef>
                  <a:spcPct val="50000"/>
                </a:spcBef>
                <a:buNone/>
              </a:pPr>
              <a:r>
                <a:rPr lang="en-US" altLang="zh-CN"/>
                <a:t>A</a:t>
              </a:r>
            </a:p>
          </p:txBody>
        </p:sp>
      </p:gr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a:xfrm>
            <a:off x="612000" y="252000"/>
            <a:ext cx="7010400" cy="373062"/>
          </a:xfrm>
        </p:spPr>
        <p:txBody>
          <a:bodyPr/>
          <a:lstStyle/>
          <a:p>
            <a:r>
              <a:rPr lang="en-US" altLang="zh-CN" dirty="0"/>
              <a:t>1.3 </a:t>
            </a:r>
            <a:r>
              <a:rPr lang="zh-CN" altLang="en-US" dirty="0"/>
              <a:t>寻址方式</a:t>
            </a:r>
            <a:endParaRPr lang="en-US" altLang="zh-CN" dirty="0"/>
          </a:p>
        </p:txBody>
      </p:sp>
      <p:sp>
        <p:nvSpPr>
          <p:cNvPr id="148483" name="Rectangle 3"/>
          <p:cNvSpPr>
            <a:spLocks noChangeArrowheads="1"/>
          </p:cNvSpPr>
          <p:nvPr/>
        </p:nvSpPr>
        <p:spPr bwMode="auto">
          <a:xfrm>
            <a:off x="611999" y="900000"/>
            <a:ext cx="11028615" cy="2113399"/>
          </a:xfrm>
          <a:prstGeom prst="rect">
            <a:avLst/>
          </a:prstGeom>
          <a:noFill/>
          <a:ln w="12700">
            <a:noFill/>
            <a:miter lim="800000"/>
            <a:headEnd/>
            <a:tailEnd/>
          </a:ln>
          <a:effectLst/>
        </p:spPr>
        <p:txBody>
          <a:bodyPr wrap="square" lIns="63500" tIns="25400" rIns="63500" bIns="25400">
            <a:spAutoFit/>
          </a:bodyPr>
          <a:lstStyle/>
          <a:p>
            <a:pPr marL="284163" indent="-284163">
              <a:lnSpc>
                <a:spcPct val="100000"/>
              </a:lnSpc>
              <a:spcBef>
                <a:spcPts val="0"/>
              </a:spcBef>
              <a:buClr>
                <a:srgbClr val="FF0000"/>
              </a:buClr>
              <a:buFont typeface="Wingdings" pitchFamily="2" charset="2"/>
              <a:buChar char="v"/>
            </a:pPr>
            <a:r>
              <a:rPr lang="zh-CN" altLang="en-US" sz="2400" dirty="0"/>
              <a:t>基址寻址</a:t>
            </a:r>
          </a:p>
          <a:p>
            <a:pPr marL="668338" lvl="1" indent="-193675">
              <a:lnSpc>
                <a:spcPct val="100000"/>
              </a:lnSpc>
              <a:spcBef>
                <a:spcPts val="0"/>
              </a:spcBef>
            </a:pPr>
            <a:r>
              <a:rPr lang="zh-CN" altLang="en-US" sz="2200" dirty="0"/>
              <a:t>操作数在存储器中，指令地址字段给出一基址寄存器和一形式地址，基址寄存器的内容与形式地址之和是操作数的内存地址。</a:t>
            </a:r>
          </a:p>
          <a:p>
            <a:pPr marL="668338" lvl="1" indent="-193675">
              <a:lnSpc>
                <a:spcPct val="100000"/>
              </a:lnSpc>
              <a:spcBef>
                <a:spcPts val="0"/>
              </a:spcBef>
            </a:pPr>
            <a:r>
              <a:rPr lang="en-US" altLang="zh-CN" sz="2200" dirty="0"/>
              <a:t>EA = (</a:t>
            </a:r>
            <a:r>
              <a:rPr lang="en-US" altLang="zh-CN" sz="2200" dirty="0" err="1"/>
              <a:t>Rb</a:t>
            </a:r>
            <a:r>
              <a:rPr lang="en-US" altLang="zh-CN" sz="2200" dirty="0"/>
              <a:t>)+A, Operand = </a:t>
            </a:r>
            <a:r>
              <a:rPr lang="en-US" altLang="zh-CN" sz="2200" dirty="0" err="1"/>
              <a:t>Mem</a:t>
            </a:r>
            <a:r>
              <a:rPr lang="en-US" altLang="zh-CN" sz="2200" dirty="0"/>
              <a:t>[(</a:t>
            </a:r>
            <a:r>
              <a:rPr lang="en-US" altLang="zh-CN" sz="2200" dirty="0" err="1"/>
              <a:t>Rb</a:t>
            </a:r>
            <a:r>
              <a:rPr lang="en-US" altLang="zh-CN" sz="2200" dirty="0"/>
              <a:t>)+A]</a:t>
            </a:r>
          </a:p>
          <a:p>
            <a:pPr marL="668338" lvl="1" indent="-193675">
              <a:lnSpc>
                <a:spcPct val="100000"/>
              </a:lnSpc>
              <a:spcBef>
                <a:spcPts val="0"/>
              </a:spcBef>
            </a:pPr>
            <a:r>
              <a:rPr lang="zh-CN" altLang="en-US" sz="2200" dirty="0"/>
              <a:t>例：</a:t>
            </a:r>
            <a:r>
              <a:rPr lang="en-US" altLang="zh-CN" sz="2200" dirty="0"/>
              <a:t>MOV  AX, </a:t>
            </a:r>
            <a:r>
              <a:rPr lang="en-US" altLang="zh-CN" sz="2200" dirty="0">
                <a:solidFill>
                  <a:srgbClr val="FF0000"/>
                </a:solidFill>
              </a:rPr>
              <a:t>1000H[BX]</a:t>
            </a:r>
            <a:r>
              <a:rPr lang="zh-CN" altLang="en-US" sz="2200" dirty="0"/>
              <a:t> （</a:t>
            </a:r>
            <a:r>
              <a:rPr lang="en-US" altLang="zh-CN" sz="2200" dirty="0"/>
              <a:t>80X86</a:t>
            </a:r>
            <a:r>
              <a:rPr lang="zh-CN" altLang="en-US" sz="2200" dirty="0"/>
              <a:t>指令，</a:t>
            </a:r>
            <a:r>
              <a:rPr lang="en-US" altLang="zh-CN" sz="2200" dirty="0" err="1"/>
              <a:t>AX</a:t>
            </a:r>
            <a:r>
              <a:rPr lang="en-US" altLang="zh-CN" sz="2200" dirty="0" err="1">
                <a:sym typeface="Wingdings" pitchFamily="2" charset="2"/>
              </a:rPr>
              <a:t>Mem</a:t>
            </a:r>
            <a:r>
              <a:rPr lang="en-US" altLang="zh-CN" sz="2200" dirty="0">
                <a:sym typeface="Wingdings" pitchFamily="2" charset="2"/>
              </a:rPr>
              <a:t>[(</a:t>
            </a:r>
            <a:r>
              <a:rPr lang="en-US" altLang="zh-CN" sz="2200" dirty="0" err="1">
                <a:sym typeface="Wingdings" pitchFamily="2" charset="2"/>
              </a:rPr>
              <a:t>Bx</a:t>
            </a:r>
            <a:r>
              <a:rPr lang="en-US" altLang="zh-CN" sz="2200" dirty="0">
                <a:sym typeface="Wingdings" pitchFamily="2" charset="2"/>
              </a:rPr>
              <a:t>)+1000]</a:t>
            </a:r>
            <a:r>
              <a:rPr lang="zh-CN" altLang="en-US" sz="2200" dirty="0"/>
              <a:t>）</a:t>
            </a:r>
            <a:endParaRPr lang="en-US" altLang="zh-CN" sz="2200" dirty="0"/>
          </a:p>
          <a:p>
            <a:pPr marL="668338" lvl="1" indent="-193675">
              <a:lnSpc>
                <a:spcPct val="100000"/>
              </a:lnSpc>
              <a:spcBef>
                <a:spcPts val="0"/>
              </a:spcBef>
              <a:buNone/>
            </a:pPr>
            <a:r>
              <a:rPr lang="en-US" altLang="zh-CN" sz="2200" dirty="0">
                <a:solidFill>
                  <a:srgbClr val="FF0000"/>
                </a:solidFill>
              </a:rPr>
              <a:t>           </a:t>
            </a:r>
            <a:r>
              <a:rPr lang="en-US" altLang="zh-CN" sz="2200" dirty="0" err="1"/>
              <a:t>lw</a:t>
            </a:r>
            <a:r>
              <a:rPr lang="en-US" altLang="zh-CN" sz="2200" dirty="0"/>
              <a:t>  $s1,100($s2)  </a:t>
            </a:r>
            <a:r>
              <a:rPr lang="zh-CN" altLang="en-US" sz="2200" dirty="0"/>
              <a:t>（</a:t>
            </a:r>
            <a:r>
              <a:rPr lang="en-US" altLang="zh-CN" sz="2200" dirty="0"/>
              <a:t>MIPS</a:t>
            </a:r>
            <a:r>
              <a:rPr lang="zh-CN" altLang="en-US" sz="2200" dirty="0"/>
              <a:t>指令，</a:t>
            </a:r>
            <a:r>
              <a:rPr lang="en-US" altLang="zh-CN" sz="2200" dirty="0"/>
              <a:t>$s1 </a:t>
            </a:r>
            <a:r>
              <a:rPr lang="en-US" altLang="zh-CN" sz="2200" dirty="0">
                <a:sym typeface="Wingdings" pitchFamily="2" charset="2"/>
              </a:rPr>
              <a:t></a:t>
            </a:r>
            <a:r>
              <a:rPr lang="en-US" altLang="zh-CN" sz="2200" dirty="0" err="1">
                <a:sym typeface="Wingdings" pitchFamily="2" charset="2"/>
              </a:rPr>
              <a:t>Mem</a:t>
            </a:r>
            <a:r>
              <a:rPr lang="en-US" altLang="zh-CN" sz="2200" dirty="0">
                <a:sym typeface="Wingdings" pitchFamily="2" charset="2"/>
              </a:rPr>
              <a:t>[$s2+100]</a:t>
            </a:r>
            <a:r>
              <a:rPr lang="zh-CN" altLang="en-US" sz="2200" dirty="0">
                <a:sym typeface="Wingdings" pitchFamily="2" charset="2"/>
              </a:rPr>
              <a:t>）</a:t>
            </a:r>
            <a:endParaRPr lang="zh-CN" altLang="en-US" sz="2200" dirty="0"/>
          </a:p>
        </p:txBody>
      </p:sp>
      <p:grpSp>
        <p:nvGrpSpPr>
          <p:cNvPr id="2" name="Group 27"/>
          <p:cNvGrpSpPr>
            <a:grpSpLocks/>
          </p:cNvGrpSpPr>
          <p:nvPr/>
        </p:nvGrpSpPr>
        <p:grpSpPr bwMode="auto">
          <a:xfrm>
            <a:off x="1919536" y="3196208"/>
            <a:ext cx="5181600" cy="381000"/>
            <a:chOff x="672" y="1872"/>
            <a:chExt cx="3456" cy="240"/>
          </a:xfrm>
        </p:grpSpPr>
        <p:sp>
          <p:nvSpPr>
            <p:cNvPr id="148485" name="Rectangle 5"/>
            <p:cNvSpPr>
              <a:spLocks noChangeArrowheads="1"/>
            </p:cNvSpPr>
            <p:nvPr/>
          </p:nvSpPr>
          <p:spPr bwMode="auto">
            <a:xfrm>
              <a:off x="672" y="1872"/>
              <a:ext cx="1008" cy="240"/>
            </a:xfrm>
            <a:prstGeom prst="rect">
              <a:avLst/>
            </a:prstGeom>
            <a:noFill/>
            <a:ln w="12700">
              <a:solidFill>
                <a:schemeClr val="tx1"/>
              </a:solidFill>
              <a:miter lim="800000"/>
              <a:headEnd/>
              <a:tailEnd/>
            </a:ln>
            <a:effectLst/>
          </p:spPr>
          <p:txBody>
            <a:bodyPr wrap="none" anchor="ctr"/>
            <a:lstStyle/>
            <a:p>
              <a:pPr algn="ctr">
                <a:buNone/>
              </a:pPr>
              <a:r>
                <a:rPr lang="en-US" altLang="zh-CN" sz="2000"/>
                <a:t>OP</a:t>
              </a:r>
            </a:p>
          </p:txBody>
        </p:sp>
        <p:sp>
          <p:nvSpPr>
            <p:cNvPr id="148486" name="Rectangle 6"/>
            <p:cNvSpPr>
              <a:spLocks noChangeArrowheads="1"/>
            </p:cNvSpPr>
            <p:nvPr/>
          </p:nvSpPr>
          <p:spPr bwMode="auto">
            <a:xfrm>
              <a:off x="1680" y="1872"/>
              <a:ext cx="1008" cy="240"/>
            </a:xfrm>
            <a:prstGeom prst="rect">
              <a:avLst/>
            </a:prstGeom>
            <a:noFill/>
            <a:ln w="12700">
              <a:solidFill>
                <a:schemeClr val="tx1"/>
              </a:solidFill>
              <a:miter lim="800000"/>
              <a:headEnd/>
              <a:tailEnd/>
            </a:ln>
            <a:effectLst/>
          </p:spPr>
          <p:txBody>
            <a:bodyPr wrap="none" anchor="ctr"/>
            <a:lstStyle/>
            <a:p>
              <a:pPr algn="ctr">
                <a:buNone/>
              </a:pPr>
              <a:r>
                <a:rPr lang="en-US" altLang="zh-CN" sz="2000"/>
                <a:t>Des</a:t>
              </a:r>
            </a:p>
          </p:txBody>
        </p:sp>
        <p:sp>
          <p:nvSpPr>
            <p:cNvPr id="148487" name="Rectangle 7"/>
            <p:cNvSpPr>
              <a:spLocks noChangeArrowheads="1"/>
            </p:cNvSpPr>
            <p:nvPr/>
          </p:nvSpPr>
          <p:spPr bwMode="auto">
            <a:xfrm>
              <a:off x="3360" y="1872"/>
              <a:ext cx="768"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2000">
                  <a:solidFill>
                    <a:srgbClr val="0532C3"/>
                  </a:solidFill>
                </a:rPr>
                <a:t>A</a:t>
              </a:r>
            </a:p>
          </p:txBody>
        </p:sp>
        <p:sp>
          <p:nvSpPr>
            <p:cNvPr id="148488" name="Rectangle 8"/>
            <p:cNvSpPr>
              <a:spLocks noChangeArrowheads="1"/>
            </p:cNvSpPr>
            <p:nvPr/>
          </p:nvSpPr>
          <p:spPr bwMode="auto">
            <a:xfrm>
              <a:off x="2688" y="1872"/>
              <a:ext cx="336"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1600">
                  <a:solidFill>
                    <a:srgbClr val="0532C3"/>
                  </a:solidFill>
                </a:rPr>
                <a:t>Mod</a:t>
              </a:r>
            </a:p>
          </p:txBody>
        </p:sp>
        <p:sp>
          <p:nvSpPr>
            <p:cNvPr id="148506" name="Rectangle 26"/>
            <p:cNvSpPr>
              <a:spLocks noChangeArrowheads="1"/>
            </p:cNvSpPr>
            <p:nvPr/>
          </p:nvSpPr>
          <p:spPr bwMode="auto">
            <a:xfrm>
              <a:off x="3024" y="1872"/>
              <a:ext cx="336"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1600">
                  <a:solidFill>
                    <a:srgbClr val="0532C3"/>
                  </a:solidFill>
                </a:rPr>
                <a:t>Rb</a:t>
              </a:r>
            </a:p>
          </p:txBody>
        </p:sp>
      </p:grpSp>
      <p:grpSp>
        <p:nvGrpSpPr>
          <p:cNvPr id="3" name="Group 43"/>
          <p:cNvGrpSpPr>
            <a:grpSpLocks/>
          </p:cNvGrpSpPr>
          <p:nvPr/>
        </p:nvGrpSpPr>
        <p:grpSpPr bwMode="auto">
          <a:xfrm>
            <a:off x="3291136" y="4644008"/>
            <a:ext cx="2514600" cy="381000"/>
            <a:chOff x="1248" y="2928"/>
            <a:chExt cx="1584" cy="240"/>
          </a:xfrm>
        </p:grpSpPr>
        <p:sp>
          <p:nvSpPr>
            <p:cNvPr id="148510" name="Rectangle 30"/>
            <p:cNvSpPr>
              <a:spLocks noChangeArrowheads="1"/>
            </p:cNvSpPr>
            <p:nvPr/>
          </p:nvSpPr>
          <p:spPr bwMode="auto">
            <a:xfrm>
              <a:off x="2016" y="2928"/>
              <a:ext cx="816" cy="240"/>
            </a:xfrm>
            <a:prstGeom prst="rect">
              <a:avLst/>
            </a:prstGeom>
            <a:noFill/>
            <a:ln w="12700">
              <a:solidFill>
                <a:schemeClr val="tx1"/>
              </a:solidFill>
              <a:miter lim="800000"/>
              <a:headEnd/>
              <a:tailEnd/>
            </a:ln>
            <a:effectLst/>
          </p:spPr>
          <p:txBody>
            <a:bodyPr wrap="none" anchor="ctr"/>
            <a:lstStyle/>
            <a:p>
              <a:pPr algn="ctr">
                <a:buNone/>
              </a:pPr>
              <a:r>
                <a:rPr lang="en-US" altLang="zh-CN" sz="2000">
                  <a:solidFill>
                    <a:srgbClr val="0532C3"/>
                  </a:solidFill>
                </a:rPr>
                <a:t>N</a:t>
              </a:r>
            </a:p>
          </p:txBody>
        </p:sp>
        <p:sp>
          <p:nvSpPr>
            <p:cNvPr id="148511" name="Text Box 31"/>
            <p:cNvSpPr txBox="1">
              <a:spLocks noChangeArrowheads="1"/>
            </p:cNvSpPr>
            <p:nvPr/>
          </p:nvSpPr>
          <p:spPr bwMode="auto">
            <a:xfrm>
              <a:off x="1248" y="2928"/>
              <a:ext cx="792" cy="206"/>
            </a:xfrm>
            <a:prstGeom prst="rect">
              <a:avLst/>
            </a:prstGeom>
            <a:noFill/>
            <a:ln w="12700">
              <a:noFill/>
              <a:miter lim="800000"/>
              <a:headEnd/>
              <a:tailEnd/>
            </a:ln>
            <a:effectLst/>
          </p:spPr>
          <p:txBody>
            <a:bodyPr>
              <a:spAutoFit/>
            </a:bodyPr>
            <a:lstStyle/>
            <a:p>
              <a:pPr algn="ctr">
                <a:spcBef>
                  <a:spcPct val="50000"/>
                </a:spcBef>
                <a:buNone/>
              </a:pPr>
              <a:r>
                <a:rPr lang="en-US" altLang="zh-CN" dirty="0">
                  <a:ea typeface="楷体_GB2312" pitchFamily="49" charset="-122"/>
                </a:rPr>
                <a:t>(</a:t>
              </a:r>
              <a:r>
                <a:rPr lang="en-US" altLang="zh-CN" dirty="0" err="1">
                  <a:ea typeface="楷体_GB2312" pitchFamily="49" charset="-122"/>
                </a:rPr>
                <a:t>Rb</a:t>
              </a:r>
              <a:r>
                <a:rPr lang="en-US" altLang="zh-CN" dirty="0">
                  <a:ea typeface="楷体_GB2312" pitchFamily="49" charset="-122"/>
                </a:rPr>
                <a:t>)</a:t>
              </a:r>
            </a:p>
          </p:txBody>
        </p:sp>
      </p:grpSp>
      <p:sp>
        <p:nvSpPr>
          <p:cNvPr id="148514" name="Line 34"/>
          <p:cNvSpPr>
            <a:spLocks noChangeShapeType="1"/>
          </p:cNvSpPr>
          <p:nvPr/>
        </p:nvSpPr>
        <p:spPr bwMode="auto">
          <a:xfrm>
            <a:off x="5653336" y="3577208"/>
            <a:ext cx="0" cy="1066800"/>
          </a:xfrm>
          <a:prstGeom prst="line">
            <a:avLst/>
          </a:prstGeom>
          <a:noFill/>
          <a:ln w="19050">
            <a:solidFill>
              <a:schemeClr val="accent1"/>
            </a:solidFill>
            <a:round/>
            <a:headEnd/>
            <a:tailEnd type="triangle" w="med" len="med"/>
          </a:ln>
          <a:effectLst/>
        </p:spPr>
        <p:txBody>
          <a:bodyPr/>
          <a:lstStyle/>
          <a:p>
            <a:pPr algn="ctr">
              <a:buNone/>
            </a:pPr>
            <a:endParaRPr lang="zh-CN" altLang="en-US"/>
          </a:p>
        </p:txBody>
      </p:sp>
      <p:grpSp>
        <p:nvGrpSpPr>
          <p:cNvPr id="4" name="Group 46"/>
          <p:cNvGrpSpPr>
            <a:grpSpLocks/>
          </p:cNvGrpSpPr>
          <p:nvPr/>
        </p:nvGrpSpPr>
        <p:grpSpPr bwMode="auto">
          <a:xfrm>
            <a:off x="5805736" y="3577208"/>
            <a:ext cx="914400" cy="1447800"/>
            <a:chOff x="2832" y="2256"/>
            <a:chExt cx="576" cy="912"/>
          </a:xfrm>
        </p:grpSpPr>
        <p:sp>
          <p:nvSpPr>
            <p:cNvPr id="148516" name="Oval 36"/>
            <p:cNvSpPr>
              <a:spLocks noChangeArrowheads="1"/>
            </p:cNvSpPr>
            <p:nvPr/>
          </p:nvSpPr>
          <p:spPr bwMode="auto">
            <a:xfrm>
              <a:off x="3120" y="2880"/>
              <a:ext cx="288" cy="288"/>
            </a:xfrm>
            <a:prstGeom prst="ellipse">
              <a:avLst/>
            </a:prstGeom>
            <a:noFill/>
            <a:ln w="12700">
              <a:solidFill>
                <a:schemeClr val="tx1"/>
              </a:solidFill>
              <a:round/>
              <a:headEnd/>
              <a:tailEnd/>
            </a:ln>
            <a:effectLst/>
          </p:spPr>
          <p:txBody>
            <a:bodyPr wrap="none" anchor="ctr"/>
            <a:lstStyle/>
            <a:p>
              <a:pPr algn="ctr">
                <a:buNone/>
              </a:pPr>
              <a:r>
                <a:rPr lang="zh-CN" altLang="en-US" sz="2800"/>
                <a:t>+</a:t>
              </a:r>
            </a:p>
          </p:txBody>
        </p:sp>
        <p:sp>
          <p:nvSpPr>
            <p:cNvPr id="148517" name="Line 37"/>
            <p:cNvSpPr>
              <a:spLocks noChangeShapeType="1"/>
            </p:cNvSpPr>
            <p:nvPr/>
          </p:nvSpPr>
          <p:spPr bwMode="auto">
            <a:xfrm>
              <a:off x="3264" y="2256"/>
              <a:ext cx="0" cy="624"/>
            </a:xfrm>
            <a:prstGeom prst="line">
              <a:avLst/>
            </a:prstGeom>
            <a:noFill/>
            <a:ln w="19050">
              <a:solidFill>
                <a:schemeClr val="accent1"/>
              </a:solidFill>
              <a:round/>
              <a:headEnd/>
              <a:tailEnd type="triangle" w="med" len="med"/>
            </a:ln>
            <a:effectLst/>
          </p:spPr>
          <p:txBody>
            <a:bodyPr/>
            <a:lstStyle/>
            <a:p>
              <a:pPr algn="ctr">
                <a:buNone/>
              </a:pPr>
              <a:endParaRPr lang="zh-CN" altLang="en-US"/>
            </a:p>
          </p:txBody>
        </p:sp>
        <p:sp>
          <p:nvSpPr>
            <p:cNvPr id="148518" name="Line 38"/>
            <p:cNvSpPr>
              <a:spLocks noChangeShapeType="1"/>
            </p:cNvSpPr>
            <p:nvPr/>
          </p:nvSpPr>
          <p:spPr bwMode="auto">
            <a:xfrm>
              <a:off x="2832" y="3024"/>
              <a:ext cx="288" cy="0"/>
            </a:xfrm>
            <a:prstGeom prst="line">
              <a:avLst/>
            </a:prstGeom>
            <a:noFill/>
            <a:ln w="19050">
              <a:solidFill>
                <a:schemeClr val="accent1"/>
              </a:solidFill>
              <a:round/>
              <a:headEnd/>
              <a:tailEnd type="triangle" w="med" len="med"/>
            </a:ln>
            <a:effectLst/>
          </p:spPr>
          <p:txBody>
            <a:bodyPr/>
            <a:lstStyle/>
            <a:p>
              <a:pPr algn="ctr">
                <a:buNone/>
              </a:pPr>
              <a:endParaRPr lang="zh-CN" altLang="en-US"/>
            </a:p>
          </p:txBody>
        </p:sp>
      </p:grpSp>
      <p:sp>
        <p:nvSpPr>
          <p:cNvPr id="148489" name="Rectangle 9"/>
          <p:cNvSpPr>
            <a:spLocks noChangeArrowheads="1"/>
          </p:cNvSpPr>
          <p:nvPr/>
        </p:nvSpPr>
        <p:spPr bwMode="auto">
          <a:xfrm>
            <a:off x="7405936" y="5710808"/>
            <a:ext cx="2057400" cy="38100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2000" dirty="0">
                <a:solidFill>
                  <a:srgbClr val="0532C3"/>
                </a:solidFill>
              </a:rPr>
              <a:t>Data</a:t>
            </a:r>
          </a:p>
        </p:txBody>
      </p:sp>
      <p:grpSp>
        <p:nvGrpSpPr>
          <p:cNvPr id="5" name="Group 47"/>
          <p:cNvGrpSpPr>
            <a:grpSpLocks/>
          </p:cNvGrpSpPr>
          <p:nvPr/>
        </p:nvGrpSpPr>
        <p:grpSpPr bwMode="auto">
          <a:xfrm>
            <a:off x="7405939" y="3272408"/>
            <a:ext cx="5381628" cy="2819400"/>
            <a:chOff x="3840" y="2064"/>
            <a:chExt cx="3390" cy="1776"/>
          </a:xfrm>
        </p:grpSpPr>
        <p:sp>
          <p:nvSpPr>
            <p:cNvPr id="148497" name="Text Box 17"/>
            <p:cNvSpPr txBox="1">
              <a:spLocks noChangeArrowheads="1"/>
            </p:cNvSpPr>
            <p:nvPr/>
          </p:nvSpPr>
          <p:spPr bwMode="auto">
            <a:xfrm>
              <a:off x="5184" y="3600"/>
              <a:ext cx="463" cy="206"/>
            </a:xfrm>
            <a:prstGeom prst="rect">
              <a:avLst/>
            </a:prstGeom>
            <a:noFill/>
            <a:ln w="12700">
              <a:noFill/>
              <a:miter lim="800000"/>
              <a:headEnd/>
              <a:tailEnd/>
            </a:ln>
            <a:effectLst/>
          </p:spPr>
          <p:txBody>
            <a:bodyPr wrap="square">
              <a:spAutoFit/>
            </a:bodyPr>
            <a:lstStyle/>
            <a:p>
              <a:pPr>
                <a:spcBef>
                  <a:spcPct val="50000"/>
                </a:spcBef>
                <a:buNone/>
              </a:pPr>
              <a:r>
                <a:rPr lang="en-US" altLang="zh-CN" dirty="0"/>
                <a:t>N+A</a:t>
              </a:r>
            </a:p>
          </p:txBody>
        </p:sp>
        <p:grpSp>
          <p:nvGrpSpPr>
            <p:cNvPr id="6" name="Group 42"/>
            <p:cNvGrpSpPr>
              <a:grpSpLocks/>
            </p:cNvGrpSpPr>
            <p:nvPr/>
          </p:nvGrpSpPr>
          <p:grpSpPr bwMode="auto">
            <a:xfrm>
              <a:off x="3840" y="2064"/>
              <a:ext cx="3390" cy="1776"/>
              <a:chOff x="3840" y="2064"/>
              <a:chExt cx="3390" cy="1776"/>
            </a:xfrm>
          </p:grpSpPr>
          <p:sp>
            <p:nvSpPr>
              <p:cNvPr id="148491" name="Rectangle 11"/>
              <p:cNvSpPr>
                <a:spLocks noChangeArrowheads="1"/>
              </p:cNvSpPr>
              <p:nvPr/>
            </p:nvSpPr>
            <p:spPr bwMode="auto">
              <a:xfrm>
                <a:off x="3840" y="2256"/>
                <a:ext cx="1296" cy="624"/>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48492" name="Rectangle 12"/>
              <p:cNvSpPr>
                <a:spLocks noChangeArrowheads="1"/>
              </p:cNvSpPr>
              <p:nvPr/>
            </p:nvSpPr>
            <p:spPr bwMode="auto">
              <a:xfrm>
                <a:off x="3840" y="2880"/>
                <a:ext cx="1296" cy="240"/>
              </a:xfrm>
              <a:prstGeom prst="rect">
                <a:avLst/>
              </a:prstGeom>
              <a:noFill/>
              <a:ln w="12700">
                <a:solidFill>
                  <a:schemeClr val="tx1"/>
                </a:solidFill>
                <a:miter lim="800000"/>
                <a:headEnd/>
                <a:tailEnd/>
              </a:ln>
              <a:effectLst/>
            </p:spPr>
            <p:txBody>
              <a:bodyPr wrap="none" anchor="ctr"/>
              <a:lstStyle/>
              <a:p>
                <a:pPr algn="ctr">
                  <a:buNone/>
                </a:pPr>
                <a:endParaRPr lang="en-US" altLang="zh-CN" sz="2000"/>
              </a:p>
            </p:txBody>
          </p:sp>
          <p:sp>
            <p:nvSpPr>
              <p:cNvPr id="148493" name="Rectangle 13"/>
              <p:cNvSpPr>
                <a:spLocks noChangeArrowheads="1"/>
              </p:cNvSpPr>
              <p:nvPr/>
            </p:nvSpPr>
            <p:spPr bwMode="auto">
              <a:xfrm>
                <a:off x="3840" y="3120"/>
                <a:ext cx="1296" cy="240"/>
              </a:xfrm>
              <a:prstGeom prst="rect">
                <a:avLst/>
              </a:prstGeom>
              <a:noFill/>
              <a:ln w="12700">
                <a:solidFill>
                  <a:schemeClr val="tx1"/>
                </a:solidFill>
                <a:miter lim="800000"/>
                <a:headEnd/>
                <a:tailEnd/>
              </a:ln>
              <a:effectLst/>
            </p:spPr>
            <p:txBody>
              <a:bodyPr wrap="none" anchor="ctr"/>
              <a:lstStyle/>
              <a:p>
                <a:pPr algn="ctr">
                  <a:buNone/>
                </a:pPr>
                <a:endParaRPr lang="en-US" altLang="zh-CN" sz="2000"/>
              </a:p>
            </p:txBody>
          </p:sp>
          <p:sp>
            <p:nvSpPr>
              <p:cNvPr id="148494" name="Rectangle 14"/>
              <p:cNvSpPr>
                <a:spLocks noChangeArrowheads="1"/>
              </p:cNvSpPr>
              <p:nvPr/>
            </p:nvSpPr>
            <p:spPr bwMode="auto">
              <a:xfrm>
                <a:off x="3840" y="3360"/>
                <a:ext cx="1296" cy="240"/>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48495" name="Rectangle 15"/>
              <p:cNvSpPr>
                <a:spLocks noChangeArrowheads="1"/>
              </p:cNvSpPr>
              <p:nvPr/>
            </p:nvSpPr>
            <p:spPr bwMode="auto">
              <a:xfrm>
                <a:off x="3840" y="3600"/>
                <a:ext cx="1296" cy="240"/>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48496" name="Text Box 16"/>
              <p:cNvSpPr txBox="1">
                <a:spLocks noChangeArrowheads="1"/>
              </p:cNvSpPr>
              <p:nvPr/>
            </p:nvSpPr>
            <p:spPr bwMode="auto">
              <a:xfrm>
                <a:off x="4032" y="2064"/>
                <a:ext cx="1248" cy="190"/>
              </a:xfrm>
              <a:prstGeom prst="rect">
                <a:avLst/>
              </a:prstGeom>
              <a:noFill/>
              <a:ln w="12700">
                <a:noFill/>
                <a:miter lim="800000"/>
                <a:headEnd/>
                <a:tailEnd/>
              </a:ln>
              <a:effectLst/>
            </p:spPr>
            <p:txBody>
              <a:bodyPr>
                <a:spAutoFit/>
              </a:bodyPr>
              <a:lstStyle/>
              <a:p>
                <a:pPr algn="ctr">
                  <a:spcBef>
                    <a:spcPct val="50000"/>
                  </a:spcBef>
                  <a:buNone/>
                </a:pPr>
                <a:r>
                  <a:rPr lang="zh-CN" altLang="en-US" sz="1600">
                    <a:ea typeface="楷体_GB2312" pitchFamily="49" charset="-122"/>
                  </a:rPr>
                  <a:t>存储器</a:t>
                </a:r>
              </a:p>
            </p:txBody>
          </p:sp>
          <p:sp>
            <p:nvSpPr>
              <p:cNvPr id="148498" name="Text Box 18"/>
              <p:cNvSpPr txBox="1">
                <a:spLocks noChangeArrowheads="1"/>
              </p:cNvSpPr>
              <p:nvPr/>
            </p:nvSpPr>
            <p:spPr bwMode="auto">
              <a:xfrm>
                <a:off x="5184" y="2880"/>
                <a:ext cx="2046" cy="206"/>
              </a:xfrm>
              <a:prstGeom prst="rect">
                <a:avLst/>
              </a:prstGeom>
              <a:noFill/>
              <a:ln w="12700">
                <a:noFill/>
                <a:miter lim="800000"/>
                <a:headEnd/>
                <a:tailEnd/>
              </a:ln>
              <a:effectLst/>
            </p:spPr>
            <p:txBody>
              <a:bodyPr wrap="square">
                <a:spAutoFit/>
              </a:bodyPr>
              <a:lstStyle/>
              <a:p>
                <a:pPr>
                  <a:spcBef>
                    <a:spcPct val="50000"/>
                  </a:spcBef>
                  <a:buNone/>
                </a:pPr>
                <a:r>
                  <a:rPr lang="en-US" altLang="zh-CN" dirty="0"/>
                  <a:t>N</a:t>
                </a:r>
                <a:r>
                  <a:rPr lang="zh-CN" altLang="en-US" dirty="0"/>
                  <a:t>值不变，</a:t>
                </a:r>
                <a:r>
                  <a:rPr lang="en-US" altLang="zh-CN" dirty="0"/>
                  <a:t>A</a:t>
                </a:r>
                <a:r>
                  <a:rPr lang="zh-CN" altLang="en-US" dirty="0"/>
                  <a:t>值变化</a:t>
                </a:r>
                <a:endParaRPr lang="en-US" altLang="zh-CN" dirty="0"/>
              </a:p>
            </p:txBody>
          </p:sp>
          <p:sp>
            <p:nvSpPr>
              <p:cNvPr id="148519" name="Text Box 39"/>
              <p:cNvSpPr txBox="1">
                <a:spLocks noChangeArrowheads="1"/>
              </p:cNvSpPr>
              <p:nvPr/>
            </p:nvSpPr>
            <p:spPr bwMode="auto">
              <a:xfrm>
                <a:off x="5192" y="3120"/>
                <a:ext cx="703" cy="206"/>
              </a:xfrm>
              <a:prstGeom prst="rect">
                <a:avLst/>
              </a:prstGeom>
              <a:noFill/>
              <a:ln w="12700">
                <a:noFill/>
                <a:miter lim="800000"/>
                <a:headEnd/>
                <a:tailEnd/>
              </a:ln>
              <a:effectLst/>
            </p:spPr>
            <p:txBody>
              <a:bodyPr wrap="square">
                <a:spAutoFit/>
              </a:bodyPr>
              <a:lstStyle/>
              <a:p>
                <a:pPr algn="ctr">
                  <a:spcBef>
                    <a:spcPct val="50000"/>
                  </a:spcBef>
                  <a:buNone/>
                </a:pPr>
                <a:r>
                  <a:rPr lang="en-US" altLang="zh-CN" dirty="0" err="1"/>
                  <a:t>N+offset</a:t>
                </a:r>
                <a:endParaRPr lang="en-US" altLang="zh-CN" dirty="0"/>
              </a:p>
            </p:txBody>
          </p:sp>
        </p:grpSp>
      </p:grpSp>
      <p:grpSp>
        <p:nvGrpSpPr>
          <p:cNvPr id="7" name="Group 44"/>
          <p:cNvGrpSpPr>
            <a:grpSpLocks/>
          </p:cNvGrpSpPr>
          <p:nvPr/>
        </p:nvGrpSpPr>
        <p:grpSpPr bwMode="auto">
          <a:xfrm>
            <a:off x="6491536" y="5025008"/>
            <a:ext cx="914400" cy="914400"/>
            <a:chOff x="3264" y="3168"/>
            <a:chExt cx="576" cy="576"/>
          </a:xfrm>
        </p:grpSpPr>
        <p:sp>
          <p:nvSpPr>
            <p:cNvPr id="148520" name="Line 40"/>
            <p:cNvSpPr>
              <a:spLocks noChangeShapeType="1"/>
            </p:cNvSpPr>
            <p:nvPr/>
          </p:nvSpPr>
          <p:spPr bwMode="auto">
            <a:xfrm>
              <a:off x="3264" y="3168"/>
              <a:ext cx="0" cy="576"/>
            </a:xfrm>
            <a:prstGeom prst="line">
              <a:avLst/>
            </a:prstGeom>
            <a:noFill/>
            <a:ln w="28575">
              <a:solidFill>
                <a:schemeClr val="accent1"/>
              </a:solidFill>
              <a:round/>
              <a:headEnd/>
              <a:tailEnd/>
            </a:ln>
            <a:effectLst/>
          </p:spPr>
          <p:txBody>
            <a:bodyPr/>
            <a:lstStyle/>
            <a:p>
              <a:pPr algn="ctr">
                <a:buNone/>
              </a:pPr>
              <a:endParaRPr lang="zh-CN" altLang="en-US"/>
            </a:p>
          </p:txBody>
        </p:sp>
        <p:sp>
          <p:nvSpPr>
            <p:cNvPr id="148521" name="Line 41"/>
            <p:cNvSpPr>
              <a:spLocks noChangeShapeType="1"/>
            </p:cNvSpPr>
            <p:nvPr/>
          </p:nvSpPr>
          <p:spPr bwMode="auto">
            <a:xfrm>
              <a:off x="3264" y="3744"/>
              <a:ext cx="576" cy="0"/>
            </a:xfrm>
            <a:prstGeom prst="line">
              <a:avLst/>
            </a:prstGeom>
            <a:noFill/>
            <a:ln w="28575">
              <a:solidFill>
                <a:schemeClr val="accent1"/>
              </a:solidFill>
              <a:round/>
              <a:headEnd/>
              <a:tailEnd type="triangle" w="med" len="med"/>
            </a:ln>
            <a:effectLst/>
          </p:spPr>
          <p:txBody>
            <a:bodyPr/>
            <a:lstStyle/>
            <a:p>
              <a:pPr algn="ctr">
                <a:buNone/>
              </a:pPr>
              <a:endParaRPr lang="zh-CN" altLang="en-US"/>
            </a:p>
          </p:txBody>
        </p:sp>
      </p:grpSp>
      <p:sp>
        <p:nvSpPr>
          <p:cNvPr id="148528" name="Text Box 48"/>
          <p:cNvSpPr txBox="1">
            <a:spLocks noChangeArrowheads="1"/>
          </p:cNvSpPr>
          <p:nvPr/>
        </p:nvSpPr>
        <p:spPr bwMode="auto">
          <a:xfrm>
            <a:off x="186330" y="6312423"/>
            <a:ext cx="11382277" cy="353943"/>
          </a:xfrm>
          <a:prstGeom prst="rect">
            <a:avLst/>
          </a:prstGeom>
          <a:noFill/>
          <a:ln w="12700">
            <a:noFill/>
            <a:miter lim="800000"/>
            <a:headEnd/>
            <a:tailEnd/>
          </a:ln>
          <a:effectLst/>
        </p:spPr>
        <p:txBody>
          <a:bodyPr wrap="square">
            <a:spAutoFit/>
          </a:bodyPr>
          <a:lstStyle/>
          <a:p>
            <a:pPr algn="ctr">
              <a:spcBef>
                <a:spcPct val="50000"/>
              </a:spcBef>
              <a:buNone/>
            </a:pPr>
            <a:r>
              <a:rPr lang="zh-CN" altLang="en-US" sz="2000" b="1" dirty="0">
                <a:solidFill>
                  <a:srgbClr val="0532C3"/>
                </a:solidFill>
                <a:ea typeface="宋体" pitchFamily="2" charset="-122"/>
              </a:rPr>
              <a:t>基址寻址：基址寄存器值（不变）</a:t>
            </a:r>
            <a:r>
              <a:rPr lang="en-US" altLang="zh-CN" sz="2000" b="1" dirty="0">
                <a:solidFill>
                  <a:srgbClr val="0532C3"/>
                </a:solidFill>
                <a:ea typeface="宋体" pitchFamily="2" charset="-122"/>
              </a:rPr>
              <a:t>+</a:t>
            </a:r>
            <a:r>
              <a:rPr lang="zh-CN" altLang="en-US" sz="2000" b="1" dirty="0">
                <a:solidFill>
                  <a:srgbClr val="0532C3"/>
                </a:solidFill>
                <a:ea typeface="宋体" pitchFamily="2" charset="-122"/>
              </a:rPr>
              <a:t>偏移量，较短的形式地址长度可以实现较大的存储空间的寻址</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idx="4294967295"/>
          </p:nvPr>
        </p:nvSpPr>
        <p:spPr>
          <a:xfrm>
            <a:off x="612000" y="252000"/>
            <a:ext cx="7010400" cy="373062"/>
          </a:xfrm>
        </p:spPr>
        <p:txBody>
          <a:bodyPr/>
          <a:lstStyle/>
          <a:p>
            <a:r>
              <a:rPr lang="en-US" altLang="zh-CN"/>
              <a:t>1.3 </a:t>
            </a:r>
            <a:r>
              <a:rPr lang="zh-CN" altLang="en-US"/>
              <a:t>寻址方式</a:t>
            </a:r>
            <a:endParaRPr lang="en-US" altLang="zh-CN"/>
          </a:p>
        </p:txBody>
      </p:sp>
      <p:sp>
        <p:nvSpPr>
          <p:cNvPr id="149507" name="Rectangle 3"/>
          <p:cNvSpPr>
            <a:spLocks noChangeArrowheads="1"/>
          </p:cNvSpPr>
          <p:nvPr/>
        </p:nvSpPr>
        <p:spPr bwMode="auto">
          <a:xfrm>
            <a:off x="611999" y="900000"/>
            <a:ext cx="11388657" cy="2513509"/>
          </a:xfrm>
          <a:prstGeom prst="rect">
            <a:avLst/>
          </a:prstGeom>
          <a:noFill/>
          <a:ln w="12700">
            <a:noFill/>
            <a:miter lim="800000"/>
            <a:headEnd/>
            <a:tailEnd/>
          </a:ln>
          <a:effectLst/>
        </p:spPr>
        <p:txBody>
          <a:bodyPr wrap="square" lIns="63500" tIns="25400" rIns="63500" bIns="25400">
            <a:spAutoFit/>
          </a:bodyPr>
          <a:lstStyle/>
          <a:p>
            <a:pPr marL="284163" indent="-284163">
              <a:lnSpc>
                <a:spcPct val="100000"/>
              </a:lnSpc>
              <a:spcBef>
                <a:spcPts val="0"/>
              </a:spcBef>
              <a:buClr>
                <a:srgbClr val="FF0000"/>
              </a:buClr>
              <a:buFont typeface="Wingdings" pitchFamily="2" charset="2"/>
              <a:buChar char="v"/>
            </a:pPr>
            <a:r>
              <a:rPr lang="zh-CN" altLang="en-US" sz="2800" dirty="0"/>
              <a:t>变址寻址</a:t>
            </a:r>
          </a:p>
          <a:p>
            <a:pPr marL="812800" lvl="1" indent="-338138">
              <a:lnSpc>
                <a:spcPct val="100000"/>
              </a:lnSpc>
              <a:spcBef>
                <a:spcPts val="0"/>
              </a:spcBef>
            </a:pPr>
            <a:r>
              <a:rPr lang="zh-CN" altLang="en-US" sz="2200" dirty="0"/>
              <a:t>操作数在存储器中，指令地址字段给出一变址寄存器和一形式地址，变址寄存器的内容与形式地址之和是操作数的内存地址。</a:t>
            </a:r>
          </a:p>
          <a:p>
            <a:pPr marL="812800" lvl="1" indent="-338138">
              <a:lnSpc>
                <a:spcPct val="100000"/>
              </a:lnSpc>
              <a:spcBef>
                <a:spcPts val="0"/>
              </a:spcBef>
            </a:pPr>
            <a:r>
              <a:rPr lang="en-US" altLang="zh-CN" sz="2200" dirty="0"/>
              <a:t>EA = (Rx)+A, Operand = </a:t>
            </a:r>
            <a:r>
              <a:rPr lang="en-US" altLang="zh-CN" sz="2200" dirty="0" err="1"/>
              <a:t>Mem</a:t>
            </a:r>
            <a:r>
              <a:rPr lang="en-US" altLang="zh-CN" sz="2200" dirty="0"/>
              <a:t>[(Rx)+A]</a:t>
            </a:r>
          </a:p>
          <a:p>
            <a:pPr marL="812800" lvl="1" indent="-338138">
              <a:lnSpc>
                <a:spcPct val="100000"/>
              </a:lnSpc>
              <a:spcBef>
                <a:spcPts val="0"/>
              </a:spcBef>
            </a:pPr>
            <a:r>
              <a:rPr lang="zh-CN" altLang="en-US" sz="2200" dirty="0"/>
              <a:t>有的系统中，变址寻址完成后，变址寄存器的内容将自动进行调整。</a:t>
            </a:r>
            <a:r>
              <a:rPr lang="en-US" altLang="zh-CN" sz="2200" dirty="0"/>
              <a:t>Rx </a:t>
            </a:r>
            <a:r>
              <a:rPr lang="en-US" altLang="zh-CN" sz="2200" dirty="0">
                <a:sym typeface="Wingdings" pitchFamily="2" charset="2"/>
              </a:rPr>
              <a:t> (Rx) + </a:t>
            </a:r>
            <a:r>
              <a:rPr lang="en-US" altLang="zh-CN" sz="2200" dirty="0">
                <a:ea typeface="Arial Unicode MS" pitchFamily="34" charset="-122"/>
                <a:cs typeface="Arial Unicode MS" pitchFamily="34" charset="-122"/>
              </a:rPr>
              <a:t>∆（</a:t>
            </a:r>
            <a:r>
              <a:rPr lang="zh-CN" altLang="en-US" sz="2200" dirty="0">
                <a:ea typeface="Arial Unicode MS" pitchFamily="34" charset="-122"/>
                <a:cs typeface="Arial Unicode MS" pitchFamily="34" charset="-122"/>
              </a:rPr>
              <a:t>操作数</a:t>
            </a:r>
            <a:r>
              <a:rPr lang="en-US" altLang="zh-CN" sz="2200" dirty="0">
                <a:ea typeface="Arial Unicode MS" pitchFamily="34" charset="-122"/>
                <a:cs typeface="Arial Unicode MS" pitchFamily="34" charset="-122"/>
              </a:rPr>
              <a:t>Data</a:t>
            </a:r>
            <a:r>
              <a:rPr lang="zh-CN" altLang="en-US" sz="2200" dirty="0">
                <a:ea typeface="Arial Unicode MS" pitchFamily="34" charset="-122"/>
                <a:cs typeface="Arial Unicode MS" pitchFamily="34" charset="-122"/>
              </a:rPr>
              <a:t>的字节数）</a:t>
            </a:r>
            <a:endParaRPr lang="zh-CN" altLang="en-US" sz="2200" dirty="0"/>
          </a:p>
          <a:p>
            <a:pPr marL="812800" lvl="1" indent="-338138">
              <a:lnSpc>
                <a:spcPct val="100000"/>
              </a:lnSpc>
              <a:spcBef>
                <a:spcPts val="0"/>
              </a:spcBef>
            </a:pPr>
            <a:r>
              <a:rPr lang="zh-CN" altLang="en-US" sz="2200" dirty="0"/>
              <a:t>例：</a:t>
            </a:r>
            <a:r>
              <a:rPr lang="en-US" altLang="zh-CN" sz="2200" dirty="0"/>
              <a:t>MOV  AX, </a:t>
            </a:r>
            <a:r>
              <a:rPr lang="en-US" altLang="zh-CN" sz="2200" dirty="0">
                <a:solidFill>
                  <a:srgbClr val="FF0000"/>
                </a:solidFill>
              </a:rPr>
              <a:t>1000H[DI]</a:t>
            </a:r>
            <a:r>
              <a:rPr lang="zh-CN" altLang="en-US" sz="2200" dirty="0"/>
              <a:t> （</a:t>
            </a:r>
            <a:r>
              <a:rPr lang="en-US" altLang="zh-CN" sz="2200" dirty="0"/>
              <a:t>80X86</a:t>
            </a:r>
            <a:r>
              <a:rPr lang="zh-CN" altLang="en-US" sz="2200" dirty="0"/>
              <a:t>指令）              </a:t>
            </a:r>
            <a:r>
              <a:rPr lang="en-US" altLang="zh-CN" sz="2200" dirty="0" err="1"/>
              <a:t>lb</a:t>
            </a:r>
            <a:r>
              <a:rPr lang="en-US" altLang="zh-CN" sz="2200" dirty="0"/>
              <a:t> $t1, string($t0) </a:t>
            </a:r>
            <a:r>
              <a:rPr lang="zh-CN" altLang="en-US" sz="2200" dirty="0"/>
              <a:t>（</a:t>
            </a:r>
            <a:r>
              <a:rPr lang="en-US" altLang="zh-CN" sz="2200" dirty="0"/>
              <a:t>MIPS</a:t>
            </a:r>
            <a:r>
              <a:rPr lang="zh-CN" altLang="en-US" sz="2200" dirty="0"/>
              <a:t>指令）</a:t>
            </a:r>
            <a:endParaRPr lang="zh-CN" altLang="en-US" sz="2200" dirty="0">
              <a:solidFill>
                <a:srgbClr val="FF0000"/>
              </a:solidFill>
            </a:endParaRPr>
          </a:p>
        </p:txBody>
      </p:sp>
      <p:grpSp>
        <p:nvGrpSpPr>
          <p:cNvPr id="2" name="Group 4"/>
          <p:cNvGrpSpPr>
            <a:grpSpLocks/>
          </p:cNvGrpSpPr>
          <p:nvPr/>
        </p:nvGrpSpPr>
        <p:grpSpPr bwMode="auto">
          <a:xfrm>
            <a:off x="2135997" y="3408809"/>
            <a:ext cx="5181600" cy="381000"/>
            <a:chOff x="672" y="1872"/>
            <a:chExt cx="3456" cy="240"/>
          </a:xfrm>
        </p:grpSpPr>
        <p:sp>
          <p:nvSpPr>
            <p:cNvPr id="149509" name="Rectangle 5"/>
            <p:cNvSpPr>
              <a:spLocks noChangeArrowheads="1"/>
            </p:cNvSpPr>
            <p:nvPr/>
          </p:nvSpPr>
          <p:spPr bwMode="auto">
            <a:xfrm>
              <a:off x="672" y="1872"/>
              <a:ext cx="1008" cy="240"/>
            </a:xfrm>
            <a:prstGeom prst="rect">
              <a:avLst/>
            </a:prstGeom>
            <a:noFill/>
            <a:ln w="12700">
              <a:solidFill>
                <a:schemeClr val="tx1"/>
              </a:solidFill>
              <a:miter lim="800000"/>
              <a:headEnd/>
              <a:tailEnd/>
            </a:ln>
            <a:effectLst/>
          </p:spPr>
          <p:txBody>
            <a:bodyPr wrap="none" anchor="ctr"/>
            <a:lstStyle/>
            <a:p>
              <a:pPr algn="ctr">
                <a:buNone/>
              </a:pPr>
              <a:r>
                <a:rPr lang="en-US" altLang="zh-CN" sz="2000"/>
                <a:t>OP</a:t>
              </a:r>
            </a:p>
          </p:txBody>
        </p:sp>
        <p:sp>
          <p:nvSpPr>
            <p:cNvPr id="149510" name="Rectangle 6"/>
            <p:cNvSpPr>
              <a:spLocks noChangeArrowheads="1"/>
            </p:cNvSpPr>
            <p:nvPr/>
          </p:nvSpPr>
          <p:spPr bwMode="auto">
            <a:xfrm>
              <a:off x="1680" y="1872"/>
              <a:ext cx="1008" cy="240"/>
            </a:xfrm>
            <a:prstGeom prst="rect">
              <a:avLst/>
            </a:prstGeom>
            <a:noFill/>
            <a:ln w="12700">
              <a:solidFill>
                <a:schemeClr val="tx1"/>
              </a:solidFill>
              <a:miter lim="800000"/>
              <a:headEnd/>
              <a:tailEnd/>
            </a:ln>
            <a:effectLst/>
          </p:spPr>
          <p:txBody>
            <a:bodyPr wrap="none" anchor="ctr"/>
            <a:lstStyle/>
            <a:p>
              <a:pPr algn="ctr">
                <a:buNone/>
              </a:pPr>
              <a:r>
                <a:rPr lang="en-US" altLang="zh-CN" sz="2000"/>
                <a:t>Des</a:t>
              </a:r>
            </a:p>
          </p:txBody>
        </p:sp>
        <p:sp>
          <p:nvSpPr>
            <p:cNvPr id="149511" name="Rectangle 7"/>
            <p:cNvSpPr>
              <a:spLocks noChangeArrowheads="1"/>
            </p:cNvSpPr>
            <p:nvPr/>
          </p:nvSpPr>
          <p:spPr bwMode="auto">
            <a:xfrm>
              <a:off x="3360" y="1872"/>
              <a:ext cx="768"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2000"/>
                <a:t>A</a:t>
              </a:r>
            </a:p>
          </p:txBody>
        </p:sp>
        <p:sp>
          <p:nvSpPr>
            <p:cNvPr id="149512" name="Rectangle 8"/>
            <p:cNvSpPr>
              <a:spLocks noChangeArrowheads="1"/>
            </p:cNvSpPr>
            <p:nvPr/>
          </p:nvSpPr>
          <p:spPr bwMode="auto">
            <a:xfrm>
              <a:off x="2688" y="1872"/>
              <a:ext cx="336"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1600">
                  <a:solidFill>
                    <a:srgbClr val="0532C3"/>
                  </a:solidFill>
                </a:rPr>
                <a:t>Mod</a:t>
              </a:r>
            </a:p>
          </p:txBody>
        </p:sp>
        <p:sp>
          <p:nvSpPr>
            <p:cNvPr id="149513" name="Rectangle 9"/>
            <p:cNvSpPr>
              <a:spLocks noChangeArrowheads="1"/>
            </p:cNvSpPr>
            <p:nvPr/>
          </p:nvSpPr>
          <p:spPr bwMode="auto">
            <a:xfrm>
              <a:off x="3024" y="1872"/>
              <a:ext cx="336"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1600">
                  <a:solidFill>
                    <a:srgbClr val="0532C3"/>
                  </a:solidFill>
                </a:rPr>
                <a:t>Rx</a:t>
              </a:r>
            </a:p>
          </p:txBody>
        </p:sp>
      </p:grpSp>
      <p:grpSp>
        <p:nvGrpSpPr>
          <p:cNvPr id="3" name="Group 10"/>
          <p:cNvGrpSpPr>
            <a:grpSpLocks/>
          </p:cNvGrpSpPr>
          <p:nvPr/>
        </p:nvGrpSpPr>
        <p:grpSpPr bwMode="auto">
          <a:xfrm>
            <a:off x="3507597" y="4856609"/>
            <a:ext cx="2514600" cy="381000"/>
            <a:chOff x="1248" y="2928"/>
            <a:chExt cx="1584" cy="240"/>
          </a:xfrm>
        </p:grpSpPr>
        <p:sp>
          <p:nvSpPr>
            <p:cNvPr id="149515" name="Rectangle 11"/>
            <p:cNvSpPr>
              <a:spLocks noChangeArrowheads="1"/>
            </p:cNvSpPr>
            <p:nvPr/>
          </p:nvSpPr>
          <p:spPr bwMode="auto">
            <a:xfrm>
              <a:off x="2016" y="2928"/>
              <a:ext cx="816" cy="240"/>
            </a:xfrm>
            <a:prstGeom prst="rect">
              <a:avLst/>
            </a:prstGeom>
            <a:noFill/>
            <a:ln w="12700">
              <a:solidFill>
                <a:schemeClr val="tx1"/>
              </a:solidFill>
              <a:miter lim="800000"/>
              <a:headEnd/>
              <a:tailEnd/>
            </a:ln>
            <a:effectLst/>
          </p:spPr>
          <p:txBody>
            <a:bodyPr wrap="none" anchor="ctr"/>
            <a:lstStyle/>
            <a:p>
              <a:pPr algn="ctr">
                <a:buNone/>
              </a:pPr>
              <a:r>
                <a:rPr lang="en-US" altLang="zh-CN" sz="2000">
                  <a:solidFill>
                    <a:srgbClr val="0532C3"/>
                  </a:solidFill>
                </a:rPr>
                <a:t>N</a:t>
              </a:r>
            </a:p>
          </p:txBody>
        </p:sp>
        <p:sp>
          <p:nvSpPr>
            <p:cNvPr id="149516" name="Text Box 12"/>
            <p:cNvSpPr txBox="1">
              <a:spLocks noChangeArrowheads="1"/>
            </p:cNvSpPr>
            <p:nvPr/>
          </p:nvSpPr>
          <p:spPr bwMode="auto">
            <a:xfrm>
              <a:off x="1248" y="2928"/>
              <a:ext cx="792" cy="206"/>
            </a:xfrm>
            <a:prstGeom prst="rect">
              <a:avLst/>
            </a:prstGeom>
            <a:noFill/>
            <a:ln w="12700">
              <a:noFill/>
              <a:miter lim="800000"/>
              <a:headEnd/>
              <a:tailEnd/>
            </a:ln>
            <a:effectLst/>
          </p:spPr>
          <p:txBody>
            <a:bodyPr>
              <a:spAutoFit/>
            </a:bodyPr>
            <a:lstStyle/>
            <a:p>
              <a:pPr algn="ctr">
                <a:spcBef>
                  <a:spcPct val="50000"/>
                </a:spcBef>
                <a:buNone/>
              </a:pPr>
              <a:r>
                <a:rPr lang="zh-CN" altLang="en-US">
                  <a:latin typeface="楷体_GB2312" pitchFamily="49" charset="-122"/>
                  <a:ea typeface="楷体_GB2312" pitchFamily="49" charset="-122"/>
                </a:rPr>
                <a:t>寄存器</a:t>
              </a:r>
              <a:r>
                <a:rPr lang="en-US" altLang="zh-CN">
                  <a:ea typeface="楷体_GB2312" pitchFamily="49" charset="-122"/>
                </a:rPr>
                <a:t>Rx</a:t>
              </a:r>
            </a:p>
          </p:txBody>
        </p:sp>
      </p:grpSp>
      <p:sp>
        <p:nvSpPr>
          <p:cNvPr id="149517" name="Line 13"/>
          <p:cNvSpPr>
            <a:spLocks noChangeShapeType="1"/>
          </p:cNvSpPr>
          <p:nvPr/>
        </p:nvSpPr>
        <p:spPr bwMode="auto">
          <a:xfrm>
            <a:off x="5869797" y="3789809"/>
            <a:ext cx="0" cy="1066800"/>
          </a:xfrm>
          <a:prstGeom prst="line">
            <a:avLst/>
          </a:prstGeom>
          <a:noFill/>
          <a:ln w="19050">
            <a:solidFill>
              <a:schemeClr val="accent1"/>
            </a:solidFill>
            <a:round/>
            <a:headEnd/>
            <a:tailEnd type="triangle" w="med" len="med"/>
          </a:ln>
          <a:effectLst/>
        </p:spPr>
        <p:txBody>
          <a:bodyPr/>
          <a:lstStyle/>
          <a:p>
            <a:pPr algn="ctr">
              <a:buNone/>
            </a:pPr>
            <a:endParaRPr lang="zh-CN" altLang="en-US"/>
          </a:p>
        </p:txBody>
      </p:sp>
      <p:grpSp>
        <p:nvGrpSpPr>
          <p:cNvPr id="4" name="Group 14"/>
          <p:cNvGrpSpPr>
            <a:grpSpLocks/>
          </p:cNvGrpSpPr>
          <p:nvPr/>
        </p:nvGrpSpPr>
        <p:grpSpPr bwMode="auto">
          <a:xfrm>
            <a:off x="6022197" y="3789809"/>
            <a:ext cx="914400" cy="1447800"/>
            <a:chOff x="2832" y="2256"/>
            <a:chExt cx="576" cy="912"/>
          </a:xfrm>
        </p:grpSpPr>
        <p:sp>
          <p:nvSpPr>
            <p:cNvPr id="149519" name="Oval 15"/>
            <p:cNvSpPr>
              <a:spLocks noChangeArrowheads="1"/>
            </p:cNvSpPr>
            <p:nvPr/>
          </p:nvSpPr>
          <p:spPr bwMode="auto">
            <a:xfrm>
              <a:off x="3120" y="2880"/>
              <a:ext cx="288" cy="288"/>
            </a:xfrm>
            <a:prstGeom prst="ellipse">
              <a:avLst/>
            </a:prstGeom>
            <a:noFill/>
            <a:ln w="12700">
              <a:solidFill>
                <a:schemeClr val="tx1"/>
              </a:solidFill>
              <a:round/>
              <a:headEnd/>
              <a:tailEnd/>
            </a:ln>
            <a:effectLst/>
          </p:spPr>
          <p:txBody>
            <a:bodyPr wrap="none" anchor="ctr"/>
            <a:lstStyle/>
            <a:p>
              <a:pPr algn="ctr">
                <a:buNone/>
              </a:pPr>
              <a:r>
                <a:rPr lang="zh-CN" altLang="en-US" sz="2800"/>
                <a:t>+</a:t>
              </a:r>
            </a:p>
          </p:txBody>
        </p:sp>
        <p:sp>
          <p:nvSpPr>
            <p:cNvPr id="149520" name="Line 16"/>
            <p:cNvSpPr>
              <a:spLocks noChangeShapeType="1"/>
            </p:cNvSpPr>
            <p:nvPr/>
          </p:nvSpPr>
          <p:spPr bwMode="auto">
            <a:xfrm>
              <a:off x="3264" y="2256"/>
              <a:ext cx="0" cy="624"/>
            </a:xfrm>
            <a:prstGeom prst="line">
              <a:avLst/>
            </a:prstGeom>
            <a:noFill/>
            <a:ln w="19050">
              <a:solidFill>
                <a:schemeClr val="accent1"/>
              </a:solidFill>
              <a:round/>
              <a:headEnd/>
              <a:tailEnd type="triangle" w="med" len="med"/>
            </a:ln>
            <a:effectLst/>
          </p:spPr>
          <p:txBody>
            <a:bodyPr/>
            <a:lstStyle/>
            <a:p>
              <a:pPr algn="ctr">
                <a:buNone/>
              </a:pPr>
              <a:endParaRPr lang="zh-CN" altLang="en-US"/>
            </a:p>
          </p:txBody>
        </p:sp>
        <p:sp>
          <p:nvSpPr>
            <p:cNvPr id="149521" name="Line 17"/>
            <p:cNvSpPr>
              <a:spLocks noChangeShapeType="1"/>
            </p:cNvSpPr>
            <p:nvPr/>
          </p:nvSpPr>
          <p:spPr bwMode="auto">
            <a:xfrm>
              <a:off x="2832" y="3024"/>
              <a:ext cx="288" cy="0"/>
            </a:xfrm>
            <a:prstGeom prst="line">
              <a:avLst/>
            </a:prstGeom>
            <a:noFill/>
            <a:ln w="19050">
              <a:solidFill>
                <a:schemeClr val="accent1"/>
              </a:solidFill>
              <a:round/>
              <a:headEnd/>
              <a:tailEnd type="triangle" w="med" len="med"/>
            </a:ln>
            <a:effectLst/>
          </p:spPr>
          <p:txBody>
            <a:bodyPr/>
            <a:lstStyle/>
            <a:p>
              <a:pPr algn="ctr">
                <a:buNone/>
              </a:pPr>
              <a:endParaRPr lang="zh-CN" altLang="en-US"/>
            </a:p>
          </p:txBody>
        </p:sp>
      </p:grpSp>
      <p:sp>
        <p:nvSpPr>
          <p:cNvPr id="149522" name="Rectangle 18"/>
          <p:cNvSpPr>
            <a:spLocks noChangeArrowheads="1"/>
          </p:cNvSpPr>
          <p:nvPr/>
        </p:nvSpPr>
        <p:spPr bwMode="auto">
          <a:xfrm>
            <a:off x="7622397" y="5923409"/>
            <a:ext cx="2057400" cy="38100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2000">
                <a:solidFill>
                  <a:srgbClr val="0532C3"/>
                </a:solidFill>
              </a:rPr>
              <a:t>Data</a:t>
            </a:r>
          </a:p>
        </p:txBody>
      </p:sp>
      <p:grpSp>
        <p:nvGrpSpPr>
          <p:cNvPr id="5" name="Group 19"/>
          <p:cNvGrpSpPr>
            <a:grpSpLocks/>
          </p:cNvGrpSpPr>
          <p:nvPr/>
        </p:nvGrpSpPr>
        <p:grpSpPr bwMode="auto">
          <a:xfrm>
            <a:off x="7622400" y="3485009"/>
            <a:ext cx="3405189" cy="2819400"/>
            <a:chOff x="3840" y="2064"/>
            <a:chExt cx="2145" cy="1776"/>
          </a:xfrm>
        </p:grpSpPr>
        <p:sp>
          <p:nvSpPr>
            <p:cNvPr id="149524" name="Text Box 20"/>
            <p:cNvSpPr txBox="1">
              <a:spLocks noChangeArrowheads="1"/>
            </p:cNvSpPr>
            <p:nvPr/>
          </p:nvSpPr>
          <p:spPr bwMode="auto">
            <a:xfrm>
              <a:off x="5184" y="3600"/>
              <a:ext cx="508" cy="206"/>
            </a:xfrm>
            <a:prstGeom prst="rect">
              <a:avLst/>
            </a:prstGeom>
            <a:noFill/>
            <a:ln w="12700">
              <a:noFill/>
              <a:miter lim="800000"/>
              <a:headEnd/>
              <a:tailEnd/>
            </a:ln>
            <a:effectLst/>
          </p:spPr>
          <p:txBody>
            <a:bodyPr wrap="square">
              <a:spAutoFit/>
            </a:bodyPr>
            <a:lstStyle/>
            <a:p>
              <a:pPr>
                <a:spcBef>
                  <a:spcPct val="50000"/>
                </a:spcBef>
                <a:buNone/>
              </a:pPr>
              <a:r>
                <a:rPr lang="en-US" altLang="zh-CN" dirty="0"/>
                <a:t>A+N</a:t>
              </a:r>
            </a:p>
          </p:txBody>
        </p:sp>
        <p:grpSp>
          <p:nvGrpSpPr>
            <p:cNvPr id="6" name="Group 21"/>
            <p:cNvGrpSpPr>
              <a:grpSpLocks/>
            </p:cNvGrpSpPr>
            <p:nvPr/>
          </p:nvGrpSpPr>
          <p:grpSpPr bwMode="auto">
            <a:xfrm>
              <a:off x="3840" y="2064"/>
              <a:ext cx="2145" cy="1776"/>
              <a:chOff x="3840" y="2064"/>
              <a:chExt cx="2145" cy="1776"/>
            </a:xfrm>
          </p:grpSpPr>
          <p:sp>
            <p:nvSpPr>
              <p:cNvPr id="149526" name="Rectangle 22"/>
              <p:cNvSpPr>
                <a:spLocks noChangeArrowheads="1"/>
              </p:cNvSpPr>
              <p:nvPr/>
            </p:nvSpPr>
            <p:spPr bwMode="auto">
              <a:xfrm>
                <a:off x="3840" y="2256"/>
                <a:ext cx="1296" cy="624"/>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49527" name="Rectangle 23"/>
              <p:cNvSpPr>
                <a:spLocks noChangeArrowheads="1"/>
              </p:cNvSpPr>
              <p:nvPr/>
            </p:nvSpPr>
            <p:spPr bwMode="auto">
              <a:xfrm>
                <a:off x="3840" y="2880"/>
                <a:ext cx="1296" cy="240"/>
              </a:xfrm>
              <a:prstGeom prst="rect">
                <a:avLst/>
              </a:prstGeom>
              <a:noFill/>
              <a:ln w="12700">
                <a:solidFill>
                  <a:schemeClr val="tx1"/>
                </a:solidFill>
                <a:miter lim="800000"/>
                <a:headEnd/>
                <a:tailEnd/>
              </a:ln>
              <a:effectLst/>
            </p:spPr>
            <p:txBody>
              <a:bodyPr wrap="none" anchor="ctr"/>
              <a:lstStyle/>
              <a:p>
                <a:pPr algn="ctr">
                  <a:buNone/>
                </a:pPr>
                <a:endParaRPr lang="en-US" altLang="zh-CN" sz="2000"/>
              </a:p>
            </p:txBody>
          </p:sp>
          <p:sp>
            <p:nvSpPr>
              <p:cNvPr id="149528" name="Rectangle 24"/>
              <p:cNvSpPr>
                <a:spLocks noChangeArrowheads="1"/>
              </p:cNvSpPr>
              <p:nvPr/>
            </p:nvSpPr>
            <p:spPr bwMode="auto">
              <a:xfrm>
                <a:off x="3840" y="3120"/>
                <a:ext cx="1296" cy="240"/>
              </a:xfrm>
              <a:prstGeom prst="rect">
                <a:avLst/>
              </a:prstGeom>
              <a:noFill/>
              <a:ln w="12700">
                <a:solidFill>
                  <a:schemeClr val="tx1"/>
                </a:solidFill>
                <a:miter lim="800000"/>
                <a:headEnd/>
                <a:tailEnd/>
              </a:ln>
              <a:effectLst/>
            </p:spPr>
            <p:txBody>
              <a:bodyPr wrap="none" anchor="ctr"/>
              <a:lstStyle/>
              <a:p>
                <a:pPr algn="ctr">
                  <a:buNone/>
                </a:pPr>
                <a:endParaRPr lang="en-US" altLang="zh-CN" sz="2000"/>
              </a:p>
            </p:txBody>
          </p:sp>
          <p:sp>
            <p:nvSpPr>
              <p:cNvPr id="149529" name="Rectangle 25"/>
              <p:cNvSpPr>
                <a:spLocks noChangeArrowheads="1"/>
              </p:cNvSpPr>
              <p:nvPr/>
            </p:nvSpPr>
            <p:spPr bwMode="auto">
              <a:xfrm>
                <a:off x="3840" y="3360"/>
                <a:ext cx="1296" cy="240"/>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49530" name="Rectangle 26"/>
              <p:cNvSpPr>
                <a:spLocks noChangeArrowheads="1"/>
              </p:cNvSpPr>
              <p:nvPr/>
            </p:nvSpPr>
            <p:spPr bwMode="auto">
              <a:xfrm>
                <a:off x="3840" y="3600"/>
                <a:ext cx="1296" cy="240"/>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49531" name="Text Box 27"/>
              <p:cNvSpPr txBox="1">
                <a:spLocks noChangeArrowheads="1"/>
              </p:cNvSpPr>
              <p:nvPr/>
            </p:nvSpPr>
            <p:spPr bwMode="auto">
              <a:xfrm>
                <a:off x="4032" y="2064"/>
                <a:ext cx="1248" cy="190"/>
              </a:xfrm>
              <a:prstGeom prst="rect">
                <a:avLst/>
              </a:prstGeom>
              <a:noFill/>
              <a:ln w="12700">
                <a:noFill/>
                <a:miter lim="800000"/>
                <a:headEnd/>
                <a:tailEnd/>
              </a:ln>
              <a:effectLst/>
            </p:spPr>
            <p:txBody>
              <a:bodyPr>
                <a:spAutoFit/>
              </a:bodyPr>
              <a:lstStyle/>
              <a:p>
                <a:pPr algn="ctr">
                  <a:spcBef>
                    <a:spcPct val="50000"/>
                  </a:spcBef>
                  <a:buNone/>
                </a:pPr>
                <a:r>
                  <a:rPr lang="zh-CN" altLang="en-US" sz="1600">
                    <a:ea typeface="楷体_GB2312" pitchFamily="49" charset="-122"/>
                  </a:rPr>
                  <a:t>存储器</a:t>
                </a:r>
              </a:p>
            </p:txBody>
          </p:sp>
          <p:sp>
            <p:nvSpPr>
              <p:cNvPr id="149532" name="Text Box 28"/>
              <p:cNvSpPr txBox="1">
                <a:spLocks noChangeArrowheads="1"/>
              </p:cNvSpPr>
              <p:nvPr/>
            </p:nvSpPr>
            <p:spPr bwMode="auto">
              <a:xfrm>
                <a:off x="5184" y="2880"/>
                <a:ext cx="735" cy="206"/>
              </a:xfrm>
              <a:prstGeom prst="rect">
                <a:avLst/>
              </a:prstGeom>
              <a:noFill/>
              <a:ln w="12700">
                <a:noFill/>
                <a:miter lim="800000"/>
                <a:headEnd/>
                <a:tailEnd/>
              </a:ln>
              <a:effectLst/>
            </p:spPr>
            <p:txBody>
              <a:bodyPr wrap="square">
                <a:spAutoFit/>
              </a:bodyPr>
              <a:lstStyle/>
              <a:p>
                <a:pPr>
                  <a:spcBef>
                    <a:spcPct val="50000"/>
                  </a:spcBef>
                  <a:buNone/>
                </a:pPr>
                <a:r>
                  <a:rPr lang="en-US" altLang="zh-CN" dirty="0"/>
                  <a:t>A</a:t>
                </a:r>
                <a:r>
                  <a:rPr lang="zh-CN" altLang="en-US" dirty="0"/>
                  <a:t>值不变</a:t>
                </a:r>
                <a:endParaRPr lang="en-US" altLang="zh-CN" dirty="0"/>
              </a:p>
            </p:txBody>
          </p:sp>
          <p:sp>
            <p:nvSpPr>
              <p:cNvPr id="149533" name="Text Box 29"/>
              <p:cNvSpPr txBox="1">
                <a:spLocks noChangeArrowheads="1"/>
              </p:cNvSpPr>
              <p:nvPr/>
            </p:nvSpPr>
            <p:spPr bwMode="auto">
              <a:xfrm>
                <a:off x="5192" y="3120"/>
                <a:ext cx="793" cy="206"/>
              </a:xfrm>
              <a:prstGeom prst="rect">
                <a:avLst/>
              </a:prstGeom>
              <a:noFill/>
              <a:ln w="12700">
                <a:noFill/>
                <a:miter lim="800000"/>
                <a:headEnd/>
                <a:tailEnd/>
              </a:ln>
              <a:effectLst/>
            </p:spPr>
            <p:txBody>
              <a:bodyPr wrap="square">
                <a:spAutoFit/>
              </a:bodyPr>
              <a:lstStyle/>
              <a:p>
                <a:pPr>
                  <a:spcBef>
                    <a:spcPct val="50000"/>
                  </a:spcBef>
                  <a:buNone/>
                </a:pPr>
                <a:r>
                  <a:rPr lang="en-US" altLang="zh-CN" dirty="0" err="1"/>
                  <a:t>A+offset</a:t>
                </a:r>
                <a:endParaRPr lang="en-US" altLang="zh-CN" dirty="0"/>
              </a:p>
            </p:txBody>
          </p:sp>
        </p:grpSp>
      </p:grpSp>
      <p:grpSp>
        <p:nvGrpSpPr>
          <p:cNvPr id="7" name="Group 30"/>
          <p:cNvGrpSpPr>
            <a:grpSpLocks/>
          </p:cNvGrpSpPr>
          <p:nvPr/>
        </p:nvGrpSpPr>
        <p:grpSpPr bwMode="auto">
          <a:xfrm>
            <a:off x="6707997" y="5237609"/>
            <a:ext cx="914400" cy="914400"/>
            <a:chOff x="3264" y="3168"/>
            <a:chExt cx="576" cy="576"/>
          </a:xfrm>
        </p:grpSpPr>
        <p:sp>
          <p:nvSpPr>
            <p:cNvPr id="149535" name="Line 31"/>
            <p:cNvSpPr>
              <a:spLocks noChangeShapeType="1"/>
            </p:cNvSpPr>
            <p:nvPr/>
          </p:nvSpPr>
          <p:spPr bwMode="auto">
            <a:xfrm>
              <a:off x="3264" y="3168"/>
              <a:ext cx="0" cy="576"/>
            </a:xfrm>
            <a:prstGeom prst="line">
              <a:avLst/>
            </a:prstGeom>
            <a:noFill/>
            <a:ln w="28575">
              <a:solidFill>
                <a:schemeClr val="accent1"/>
              </a:solidFill>
              <a:round/>
              <a:headEnd/>
              <a:tailEnd/>
            </a:ln>
            <a:effectLst/>
          </p:spPr>
          <p:txBody>
            <a:bodyPr/>
            <a:lstStyle/>
            <a:p>
              <a:pPr algn="ctr">
                <a:buNone/>
              </a:pPr>
              <a:endParaRPr lang="zh-CN" altLang="en-US"/>
            </a:p>
          </p:txBody>
        </p:sp>
        <p:sp>
          <p:nvSpPr>
            <p:cNvPr id="149536" name="Line 32"/>
            <p:cNvSpPr>
              <a:spLocks noChangeShapeType="1"/>
            </p:cNvSpPr>
            <p:nvPr/>
          </p:nvSpPr>
          <p:spPr bwMode="auto">
            <a:xfrm>
              <a:off x="3264" y="3744"/>
              <a:ext cx="576" cy="0"/>
            </a:xfrm>
            <a:prstGeom prst="line">
              <a:avLst/>
            </a:prstGeom>
            <a:noFill/>
            <a:ln w="28575">
              <a:solidFill>
                <a:schemeClr val="accent1"/>
              </a:solidFill>
              <a:round/>
              <a:headEnd/>
              <a:tailEnd type="triangle" w="med" len="med"/>
            </a:ln>
            <a:effectLst/>
          </p:spPr>
          <p:txBody>
            <a:bodyPr/>
            <a:lstStyle/>
            <a:p>
              <a:pPr algn="ctr">
                <a:buNone/>
              </a:pPr>
              <a:endParaRPr lang="zh-CN" altLang="en-US"/>
            </a:p>
          </p:txBody>
        </p:sp>
      </p:grpSp>
      <p:sp>
        <p:nvSpPr>
          <p:cNvPr id="149537" name="Text Box 33"/>
          <p:cNvSpPr txBox="1">
            <a:spLocks noChangeArrowheads="1"/>
          </p:cNvSpPr>
          <p:nvPr/>
        </p:nvSpPr>
        <p:spPr bwMode="auto">
          <a:xfrm>
            <a:off x="261619" y="6435412"/>
            <a:ext cx="11305256" cy="353943"/>
          </a:xfrm>
          <a:prstGeom prst="rect">
            <a:avLst/>
          </a:prstGeom>
          <a:noFill/>
          <a:ln w="12700">
            <a:noFill/>
            <a:miter lim="800000"/>
            <a:headEnd/>
            <a:tailEnd/>
          </a:ln>
          <a:effectLst/>
        </p:spPr>
        <p:txBody>
          <a:bodyPr wrap="square">
            <a:spAutoFit/>
          </a:bodyPr>
          <a:lstStyle/>
          <a:p>
            <a:pPr algn="ctr">
              <a:spcBef>
                <a:spcPct val="50000"/>
              </a:spcBef>
              <a:buNone/>
            </a:pPr>
            <a:r>
              <a:rPr lang="zh-CN" altLang="en-US" sz="2000" b="1" dirty="0">
                <a:solidFill>
                  <a:srgbClr val="0532C3"/>
                </a:solidFill>
                <a:ea typeface="宋体" pitchFamily="2" charset="-122"/>
              </a:rPr>
              <a:t> 变址寻址：数组操作，字符串操作，用于循环操作，每次循环中改变寄存器的值</a:t>
            </a:r>
          </a:p>
        </p:txBody>
      </p:sp>
      <p:grpSp>
        <p:nvGrpSpPr>
          <p:cNvPr id="8" name="Group 37"/>
          <p:cNvGrpSpPr>
            <a:grpSpLocks/>
          </p:cNvGrpSpPr>
          <p:nvPr/>
        </p:nvGrpSpPr>
        <p:grpSpPr bwMode="auto">
          <a:xfrm>
            <a:off x="2745597" y="5542409"/>
            <a:ext cx="3352800" cy="381000"/>
            <a:chOff x="768" y="3360"/>
            <a:chExt cx="2112" cy="240"/>
          </a:xfrm>
        </p:grpSpPr>
        <p:sp>
          <p:nvSpPr>
            <p:cNvPr id="149539" name="Rectangle 35"/>
            <p:cNvSpPr>
              <a:spLocks noChangeArrowheads="1"/>
            </p:cNvSpPr>
            <p:nvPr/>
          </p:nvSpPr>
          <p:spPr bwMode="auto">
            <a:xfrm>
              <a:off x="2064" y="3360"/>
              <a:ext cx="816" cy="240"/>
            </a:xfrm>
            <a:prstGeom prst="rect">
              <a:avLst/>
            </a:prstGeom>
            <a:noFill/>
            <a:ln w="12700">
              <a:solidFill>
                <a:schemeClr val="tx1"/>
              </a:solidFill>
              <a:miter lim="800000"/>
              <a:headEnd/>
              <a:tailEnd/>
            </a:ln>
            <a:effectLst/>
          </p:spPr>
          <p:txBody>
            <a:bodyPr wrap="none" anchor="ctr"/>
            <a:lstStyle/>
            <a:p>
              <a:pPr algn="ctr">
                <a:buNone/>
              </a:pPr>
              <a:r>
                <a:rPr lang="en-US" altLang="zh-CN" sz="2000">
                  <a:solidFill>
                    <a:srgbClr val="0532C3"/>
                  </a:solidFill>
                </a:rPr>
                <a:t>N＋</a:t>
              </a:r>
              <a:r>
                <a:rPr lang="en-US" altLang="zh-CN" sz="2000">
                  <a:solidFill>
                    <a:srgbClr val="0532C3"/>
                  </a:solidFill>
                  <a:ea typeface="Arial Unicode MS" pitchFamily="34" charset="-122"/>
                  <a:cs typeface="Arial Unicode MS" pitchFamily="34" charset="-122"/>
                </a:rPr>
                <a:t>∆</a:t>
              </a:r>
              <a:endParaRPr lang="en-US" altLang="zh-CN" sz="2000">
                <a:solidFill>
                  <a:srgbClr val="0532C3"/>
                </a:solidFill>
              </a:endParaRPr>
            </a:p>
          </p:txBody>
        </p:sp>
        <p:sp>
          <p:nvSpPr>
            <p:cNvPr id="149540" name="Text Box 36"/>
            <p:cNvSpPr txBox="1">
              <a:spLocks noChangeArrowheads="1"/>
            </p:cNvSpPr>
            <p:nvPr/>
          </p:nvSpPr>
          <p:spPr bwMode="auto">
            <a:xfrm>
              <a:off x="768" y="3360"/>
              <a:ext cx="1320" cy="206"/>
            </a:xfrm>
            <a:prstGeom prst="rect">
              <a:avLst/>
            </a:prstGeom>
            <a:noFill/>
            <a:ln w="12700">
              <a:noFill/>
              <a:miter lim="800000"/>
              <a:headEnd/>
              <a:tailEnd/>
            </a:ln>
            <a:effectLst/>
          </p:spPr>
          <p:txBody>
            <a:bodyPr>
              <a:spAutoFit/>
            </a:bodyPr>
            <a:lstStyle/>
            <a:p>
              <a:pPr algn="ctr">
                <a:spcBef>
                  <a:spcPct val="50000"/>
                </a:spcBef>
                <a:buNone/>
              </a:pPr>
              <a:r>
                <a:rPr lang="zh-CN" altLang="en-US">
                  <a:latin typeface="楷体_GB2312" pitchFamily="49" charset="-122"/>
                  <a:ea typeface="楷体_GB2312" pitchFamily="49" charset="-122"/>
                </a:rPr>
                <a:t>寻址后寄存器</a:t>
              </a:r>
              <a:r>
                <a:rPr lang="en-US" altLang="zh-CN">
                  <a:ea typeface="楷体_GB2312" pitchFamily="49" charset="-122"/>
                </a:rPr>
                <a:t>Rx</a:t>
              </a:r>
            </a:p>
          </p:txBody>
        </p:sp>
      </p:gr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2"/>
          <p:cNvSpPr>
            <a:spLocks noChangeArrowheads="1"/>
          </p:cNvSpPr>
          <p:nvPr/>
        </p:nvSpPr>
        <p:spPr bwMode="auto">
          <a:xfrm>
            <a:off x="3648012" y="986958"/>
            <a:ext cx="5039990" cy="537940"/>
          </a:xfrm>
          <a:prstGeom prst="rect">
            <a:avLst/>
          </a:prstGeom>
          <a:noFill/>
          <a:ln w="9525">
            <a:noFill/>
            <a:miter lim="800000"/>
            <a:headEnd/>
            <a:tailEnd/>
          </a:ln>
        </p:spPr>
        <p:txBody>
          <a:bodyPr/>
          <a:lstStyle/>
          <a:p>
            <a:pPr marL="0" marR="0" lvl="0" indent="0" algn="ctr" defTabSz="914400" rtl="0" eaLnBrk="0" fontAlgn="base" latinLnBrk="0" hangingPunct="0">
              <a:lnSpc>
                <a:spcPct val="87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楷体_GB2312"/>
              </a:rPr>
              <a:t>第四讲：指令系统与</a:t>
            </a:r>
            <a:r>
              <a:rPr kumimoji="0" lang="en-US" altLang="zh-CN"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楷体_GB2312"/>
              </a:rPr>
              <a:t>MIPS</a:t>
            </a:r>
            <a:r>
              <a:rPr kumimoji="0"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楷体_GB2312"/>
              </a:rPr>
              <a:t>汇编</a:t>
            </a:r>
          </a:p>
        </p:txBody>
      </p:sp>
      <p:grpSp>
        <p:nvGrpSpPr>
          <p:cNvPr id="3" name="组合 2"/>
          <p:cNvGrpSpPr/>
          <p:nvPr/>
        </p:nvGrpSpPr>
        <p:grpSpPr>
          <a:xfrm>
            <a:off x="839416" y="1772816"/>
            <a:ext cx="4896543" cy="4574628"/>
            <a:chOff x="3575720" y="1734692"/>
            <a:chExt cx="4896543" cy="4574628"/>
          </a:xfrm>
        </p:grpSpPr>
        <p:sp>
          <p:nvSpPr>
            <p:cNvPr id="13" name="Rectangle 13"/>
            <p:cNvSpPr>
              <a:spLocks noChangeArrowheads="1"/>
            </p:cNvSpPr>
            <p:nvPr/>
          </p:nvSpPr>
          <p:spPr bwMode="auto">
            <a:xfrm>
              <a:off x="3863752" y="1853044"/>
              <a:ext cx="4608511" cy="4312260"/>
            </a:xfrm>
            <a:prstGeom prst="rect">
              <a:avLst/>
            </a:prstGeom>
            <a:noFill/>
            <a:ln w="28575">
              <a:noFill/>
              <a:miter lim="800000"/>
              <a:headEnd/>
              <a:tailEnd/>
            </a:ln>
          </p:spPr>
          <p:txBody>
            <a:bodyPr wrap="square" lIns="63500" tIns="133200" rIns="63500" bIns="133200">
              <a:noAutofit/>
            </a:bodyPr>
            <a:lstStyle/>
            <a:p>
              <a:pPr marL="609600" lvl="0" indent="-609600">
                <a:lnSpc>
                  <a:spcPct val="120000"/>
                </a:lnSpc>
                <a:spcBef>
                  <a:spcPct val="5000"/>
                </a:spcBef>
                <a:spcAft>
                  <a:spcPct val="5000"/>
                </a:spcAft>
                <a:buClr>
                  <a:srgbClr val="FF0000"/>
                </a:buClr>
                <a:buFont typeface="Wingdings" pitchFamily="2" charset="2"/>
                <a:buAutoNum type="ea1JpnChsDbPeriod"/>
              </a:pPr>
              <a:r>
                <a:rPr lang="zh-CN" altLang="en-US" sz="2800" dirty="0">
                  <a:solidFill>
                    <a:srgbClr val="000066"/>
                  </a:solidFill>
                </a:rPr>
                <a:t>指令格式</a:t>
              </a:r>
            </a:p>
            <a:p>
              <a:pPr marL="444500" lvl="1">
                <a:lnSpc>
                  <a:spcPct val="120000"/>
                </a:lnSpc>
                <a:spcBef>
                  <a:spcPct val="5000"/>
                </a:spcBef>
                <a:spcAft>
                  <a:spcPct val="5000"/>
                </a:spcAft>
                <a:buNone/>
              </a:pPr>
              <a:r>
                <a:rPr lang="en-US" altLang="zh-CN" sz="2000" dirty="0">
                  <a:solidFill>
                    <a:srgbClr val="FF0000"/>
                  </a:solidFill>
                </a:rPr>
                <a:t>1.1 </a:t>
              </a:r>
              <a:r>
                <a:rPr lang="zh-CN" altLang="en-US" sz="2000" dirty="0">
                  <a:solidFill>
                    <a:srgbClr val="FF0000"/>
                  </a:solidFill>
                </a:rPr>
                <a:t>指令系统概述</a:t>
              </a:r>
            </a:p>
            <a:p>
              <a:pPr marL="444500" lvl="1">
                <a:lnSpc>
                  <a:spcPct val="120000"/>
                </a:lnSpc>
                <a:spcBef>
                  <a:spcPct val="5000"/>
                </a:spcBef>
                <a:spcAft>
                  <a:spcPct val="5000"/>
                </a:spcAft>
                <a:buNone/>
              </a:pPr>
              <a:r>
                <a:rPr lang="en-US" altLang="zh-CN" sz="2000" dirty="0">
                  <a:solidFill>
                    <a:srgbClr val="FF0000"/>
                  </a:solidFill>
                </a:rPr>
                <a:t>1.2 </a:t>
              </a:r>
              <a:r>
                <a:rPr lang="zh-CN" altLang="en-US" sz="2000" dirty="0">
                  <a:solidFill>
                    <a:srgbClr val="FF0000"/>
                  </a:solidFill>
                </a:rPr>
                <a:t>指令格式</a:t>
              </a:r>
              <a:endParaRPr lang="en-US" altLang="zh-CN" sz="2000" dirty="0">
                <a:solidFill>
                  <a:srgbClr val="FF0000"/>
                </a:solidFill>
              </a:endParaRPr>
            </a:p>
            <a:p>
              <a:pPr marL="444500" lvl="1">
                <a:lnSpc>
                  <a:spcPct val="120000"/>
                </a:lnSpc>
                <a:spcBef>
                  <a:spcPct val="5000"/>
                </a:spcBef>
                <a:spcAft>
                  <a:spcPct val="5000"/>
                </a:spcAft>
                <a:buNone/>
              </a:pPr>
              <a:r>
                <a:rPr lang="en-US" altLang="zh-CN" sz="2000" dirty="0">
                  <a:solidFill>
                    <a:srgbClr val="FF0000"/>
                  </a:solidFill>
                </a:rPr>
                <a:t>1.3 </a:t>
              </a:r>
              <a:r>
                <a:rPr lang="zh-CN" altLang="en-US" sz="2000" dirty="0">
                  <a:solidFill>
                    <a:srgbClr val="FF0000"/>
                  </a:solidFill>
                </a:rPr>
                <a:t>寻址方式</a:t>
              </a:r>
            </a:p>
            <a:p>
              <a:pPr marL="609600" lvl="0" indent="-609600">
                <a:lnSpc>
                  <a:spcPct val="120000"/>
                </a:lnSpc>
                <a:spcBef>
                  <a:spcPct val="5000"/>
                </a:spcBef>
                <a:spcAft>
                  <a:spcPct val="5000"/>
                </a:spcAft>
                <a:buClr>
                  <a:srgbClr val="FF0000"/>
                </a:buClr>
                <a:buFont typeface="Wingdings" pitchFamily="2" charset="2"/>
                <a:buAutoNum type="ea1JpnChsDbPeriod"/>
              </a:pPr>
              <a:r>
                <a:rPr lang="en-US" altLang="zh-CN" sz="2800" dirty="0">
                  <a:solidFill>
                    <a:srgbClr val="000066"/>
                  </a:solidFill>
                </a:rPr>
                <a:t>MIPS</a:t>
              </a:r>
              <a:r>
                <a:rPr lang="zh-CN" altLang="en-US" sz="2800" dirty="0">
                  <a:solidFill>
                    <a:srgbClr val="000066"/>
                  </a:solidFill>
                </a:rPr>
                <a:t>指令与汇编程序</a:t>
              </a:r>
            </a:p>
            <a:p>
              <a:pPr marL="444500" lvl="1">
                <a:lnSpc>
                  <a:spcPct val="120000"/>
                </a:lnSpc>
                <a:spcBef>
                  <a:spcPct val="5000"/>
                </a:spcBef>
                <a:spcAft>
                  <a:spcPct val="5000"/>
                </a:spcAft>
                <a:buNone/>
              </a:pPr>
              <a:r>
                <a:rPr lang="en-US" altLang="zh-CN" sz="2000" dirty="0">
                  <a:solidFill>
                    <a:srgbClr val="000066"/>
                  </a:solidFill>
                </a:rPr>
                <a:t>2.1 CISC</a:t>
              </a:r>
              <a:r>
                <a:rPr lang="zh-CN" altLang="en-US" sz="2000" dirty="0">
                  <a:solidFill>
                    <a:srgbClr val="000066"/>
                  </a:solidFill>
                </a:rPr>
                <a:t>与</a:t>
              </a:r>
              <a:r>
                <a:rPr lang="en-US" altLang="zh-CN" sz="2000" dirty="0">
                  <a:solidFill>
                    <a:srgbClr val="000066"/>
                  </a:solidFill>
                </a:rPr>
                <a:t>RISC</a:t>
              </a:r>
            </a:p>
            <a:p>
              <a:pPr marL="444500" lvl="1">
                <a:lnSpc>
                  <a:spcPct val="120000"/>
                </a:lnSpc>
                <a:spcBef>
                  <a:spcPct val="5000"/>
                </a:spcBef>
                <a:spcAft>
                  <a:spcPct val="5000"/>
                </a:spcAft>
                <a:buNone/>
              </a:pPr>
              <a:r>
                <a:rPr lang="en-US" altLang="zh-CN" sz="2000" dirty="0">
                  <a:solidFill>
                    <a:srgbClr val="000066"/>
                  </a:solidFill>
                </a:rPr>
                <a:t>2.2 MIPS</a:t>
              </a:r>
              <a:r>
                <a:rPr lang="zh-CN" altLang="en-US" sz="2000" dirty="0">
                  <a:solidFill>
                    <a:srgbClr val="000066"/>
                  </a:solidFill>
                </a:rPr>
                <a:t>指令系统</a:t>
              </a:r>
              <a:endParaRPr lang="en-US" altLang="zh-CN" sz="2000" dirty="0">
                <a:solidFill>
                  <a:srgbClr val="000066"/>
                </a:solidFill>
              </a:endParaRPr>
            </a:p>
            <a:p>
              <a:pPr marL="444500" lvl="1">
                <a:lnSpc>
                  <a:spcPct val="120000"/>
                </a:lnSpc>
                <a:spcBef>
                  <a:spcPct val="5000"/>
                </a:spcBef>
                <a:spcAft>
                  <a:spcPct val="5000"/>
                </a:spcAft>
                <a:buNone/>
              </a:pPr>
              <a:r>
                <a:rPr lang="en-US" altLang="zh-CN" sz="2000" dirty="0">
                  <a:solidFill>
                    <a:srgbClr val="000066"/>
                  </a:solidFill>
                </a:rPr>
                <a:t>2.3 MIPS</a:t>
              </a:r>
              <a:r>
                <a:rPr lang="zh-CN" altLang="en-US" sz="2000" dirty="0">
                  <a:solidFill>
                    <a:srgbClr val="000066"/>
                  </a:solidFill>
                </a:rPr>
                <a:t>汇编程序</a:t>
              </a:r>
              <a:endParaRPr lang="en-US" altLang="zh-CN" sz="2000" dirty="0">
                <a:solidFill>
                  <a:srgbClr val="000066"/>
                </a:solidFill>
              </a:endParaRPr>
            </a:p>
          </p:txBody>
        </p:sp>
        <p:sp>
          <p:nvSpPr>
            <p:cNvPr id="2" name="矩形 1"/>
            <p:cNvSpPr/>
            <p:nvPr/>
          </p:nvSpPr>
          <p:spPr bwMode="auto">
            <a:xfrm>
              <a:off x="3575720" y="1734692"/>
              <a:ext cx="4680520" cy="4574628"/>
            </a:xfrm>
            <a:prstGeom prst="rect">
              <a:avLst/>
            </a:prstGeom>
            <a:no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FC0128"/>
                </a:solidFill>
                <a:effectLst/>
                <a:uLnTx/>
                <a:uFillTx/>
                <a:latin typeface="Arial" pitchFamily="34" charset="0"/>
                <a:ea typeface="宋体" pitchFamily="2" charset="-122"/>
                <a:cs typeface="+mn-cs"/>
              </a:endParaRPr>
            </a:p>
          </p:txBody>
        </p:sp>
      </p:grpSp>
      <p:sp>
        <p:nvSpPr>
          <p:cNvPr id="4" name="文本框 3"/>
          <p:cNvSpPr txBox="1"/>
          <p:nvPr/>
        </p:nvSpPr>
        <p:spPr>
          <a:xfrm>
            <a:off x="5879976" y="1891168"/>
            <a:ext cx="6192688" cy="4724370"/>
          </a:xfrm>
          <a:prstGeom prst="rect">
            <a:avLst/>
          </a:prstGeom>
          <a:noFill/>
          <a:ln w="19050">
            <a:solidFill>
              <a:schemeClr val="accent2"/>
            </a:solidFill>
          </a:ln>
        </p:spPr>
        <p:txBody>
          <a:bodyPr wrap="square" rtlCol="0">
            <a:spAutoFit/>
          </a:bodyPr>
          <a:lstStyle/>
          <a:p>
            <a:pPr>
              <a:buNone/>
            </a:pPr>
            <a:r>
              <a:rPr lang="zh-CN" altLang="en-US" sz="2000" dirty="0">
                <a:latin typeface="黑体" panose="02010609060101010101" pitchFamily="49" charset="-122"/>
                <a:ea typeface="黑体" panose="02010609060101010101" pitchFamily="49" charset="-122"/>
              </a:rPr>
              <a:t>对应章节的参考教材：</a:t>
            </a:r>
            <a:endParaRPr lang="en-US" altLang="zh-CN" sz="2000" dirty="0">
              <a:latin typeface="黑体" panose="02010609060101010101" pitchFamily="49" charset="-122"/>
              <a:ea typeface="黑体" panose="02010609060101010101" pitchFamily="49" charset="-122"/>
            </a:endParaRPr>
          </a:p>
          <a:p>
            <a:pPr>
              <a:buNone/>
            </a:pPr>
            <a:endParaRPr lang="en-US" altLang="zh-CN" sz="2000" dirty="0">
              <a:latin typeface="黑体" panose="02010609060101010101" pitchFamily="49" charset="-122"/>
              <a:ea typeface="黑体" panose="02010609060101010101" pitchFamily="49" charset="-122"/>
            </a:endParaRPr>
          </a:p>
          <a:p>
            <a:pPr>
              <a:buNone/>
            </a:pPr>
            <a:r>
              <a:rPr lang="en-US" altLang="zh-CN" sz="2000" dirty="0">
                <a:latin typeface="黑体" panose="02010609060101010101" pitchFamily="49" charset="-122"/>
                <a:ea typeface="黑体" panose="02010609060101010101" pitchFamily="49" charset="-122"/>
              </a:rPr>
              <a:t>2.1</a:t>
            </a:r>
            <a:r>
              <a:rPr lang="zh-CN" altLang="en-US" sz="2000" dirty="0">
                <a:latin typeface="黑体" panose="02010609060101010101" pitchFamily="49" charset="-122"/>
                <a:ea typeface="黑体" panose="02010609060101010101" pitchFamily="49" charset="-122"/>
              </a:rPr>
              <a:t>节 可</a:t>
            </a:r>
            <a:r>
              <a:rPr lang="zh-CN" altLang="en-US" sz="2000" dirty="0">
                <a:solidFill>
                  <a:srgbClr val="000066"/>
                </a:solidFill>
              </a:rPr>
              <a:t>参考：</a:t>
            </a:r>
            <a:endParaRPr lang="en-US" altLang="zh-CN" sz="2000" dirty="0">
              <a:solidFill>
                <a:srgbClr val="000066"/>
              </a:solidFill>
            </a:endParaRPr>
          </a:p>
          <a:p>
            <a:pPr marL="457200" indent="-457200">
              <a:buFont typeface="+mj-ea"/>
              <a:buAutoNum type="circleNumDbPlain"/>
            </a:pPr>
            <a:r>
              <a:rPr lang="zh-CN" altLang="en-US" sz="2000" dirty="0">
                <a:latin typeface="黑体" panose="02010609060101010101" pitchFamily="49" charset="-122"/>
                <a:ea typeface="黑体" panose="02010609060101010101" pitchFamily="49" charset="-122"/>
              </a:rPr>
              <a:t>布莱恩特，深入理解计算机系统（第</a:t>
            </a:r>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版）的</a:t>
            </a:r>
            <a:r>
              <a:rPr lang="en-US" altLang="zh-CN" sz="2000" dirty="0">
                <a:latin typeface="黑体" panose="02010609060101010101" pitchFamily="49" charset="-122"/>
                <a:ea typeface="黑体" panose="02010609060101010101" pitchFamily="49" charset="-122"/>
              </a:rPr>
              <a:t>3.3,3.4,3.5</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3.7</a:t>
            </a:r>
          </a:p>
          <a:p>
            <a:pPr marL="457200" indent="-457200">
              <a:buFont typeface="+mj-ea"/>
              <a:buAutoNum type="circleNumDbPlain"/>
            </a:pPr>
            <a:r>
              <a:rPr lang="zh-CN" altLang="en-US" sz="2000" dirty="0">
                <a:latin typeface="黑体" panose="02010609060101010101" pitchFamily="49" charset="-122"/>
                <a:ea typeface="黑体" panose="02010609060101010101" pitchFamily="49" charset="-122"/>
              </a:rPr>
              <a:t>袁春风，余子濠，计算机系统基础（第</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版）的</a:t>
            </a:r>
            <a:r>
              <a:rPr lang="en-US" altLang="zh-CN" sz="2000" dirty="0">
                <a:latin typeface="黑体" panose="02010609060101010101" pitchFamily="49" charset="-122"/>
                <a:ea typeface="黑体" panose="02010609060101010101" pitchFamily="49" charset="-122"/>
              </a:rPr>
              <a:t>3.1,3.2,3.3</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3.4</a:t>
            </a:r>
            <a:r>
              <a:rPr lang="zh-CN" altLang="en-US" sz="2000" dirty="0">
                <a:latin typeface="黑体" panose="02010609060101010101" pitchFamily="49" charset="-122"/>
                <a:ea typeface="黑体" panose="02010609060101010101" pitchFamily="49" charset="-122"/>
              </a:rPr>
              <a:t>节</a:t>
            </a:r>
            <a:endParaRPr lang="en-US" altLang="zh-CN" sz="2000" dirty="0">
              <a:latin typeface="黑体" panose="02010609060101010101" pitchFamily="49" charset="-122"/>
              <a:ea typeface="黑体" panose="02010609060101010101" pitchFamily="49" charset="-122"/>
            </a:endParaRPr>
          </a:p>
          <a:p>
            <a:pPr>
              <a:buNone/>
            </a:pPr>
            <a:r>
              <a:rPr lang="en-US" altLang="zh-CN" sz="2000" dirty="0">
                <a:latin typeface="黑体" panose="02010609060101010101" pitchFamily="49" charset="-122"/>
                <a:ea typeface="黑体" panose="02010609060101010101" pitchFamily="49" charset="-122"/>
              </a:rPr>
              <a:t>2.2</a:t>
            </a:r>
            <a:r>
              <a:rPr lang="zh-CN" altLang="en-US" sz="2000" dirty="0">
                <a:latin typeface="黑体" panose="02010609060101010101" pitchFamily="49" charset="-122"/>
                <a:ea typeface="黑体" panose="02010609060101010101" pitchFamily="49" charset="-122"/>
              </a:rPr>
              <a:t>节 可</a:t>
            </a:r>
            <a:r>
              <a:rPr lang="zh-CN" altLang="en-US" sz="2000" dirty="0">
                <a:solidFill>
                  <a:srgbClr val="000066"/>
                </a:solidFill>
              </a:rPr>
              <a:t>参考：</a:t>
            </a:r>
            <a:endParaRPr lang="en-US" altLang="zh-CN" sz="2000" dirty="0">
              <a:solidFill>
                <a:srgbClr val="000066"/>
              </a:solidFill>
            </a:endParaRPr>
          </a:p>
          <a:p>
            <a:pPr>
              <a:buNone/>
            </a:pPr>
            <a:endParaRPr lang="en-US" altLang="zh-CN" sz="2000" dirty="0">
              <a:latin typeface="黑体" panose="02010609060101010101" pitchFamily="49" charset="-122"/>
              <a:ea typeface="黑体" panose="02010609060101010101" pitchFamily="49" charset="-122"/>
            </a:endParaRPr>
          </a:p>
          <a:p>
            <a:pPr>
              <a:buNone/>
            </a:pPr>
            <a:endParaRPr lang="en-US" altLang="zh-CN" sz="2000" dirty="0">
              <a:latin typeface="黑体" panose="02010609060101010101" pitchFamily="49" charset="-122"/>
              <a:ea typeface="黑体" panose="02010609060101010101" pitchFamily="49" charset="-122"/>
            </a:endParaRPr>
          </a:p>
          <a:p>
            <a:pPr>
              <a:buNone/>
            </a:pPr>
            <a:endParaRPr lang="en-US" altLang="zh-CN" sz="2000" dirty="0">
              <a:latin typeface="黑体" panose="02010609060101010101" pitchFamily="49" charset="-122"/>
              <a:ea typeface="黑体" panose="02010609060101010101" pitchFamily="49" charset="-122"/>
            </a:endParaRPr>
          </a:p>
          <a:p>
            <a:pPr>
              <a:buNone/>
            </a:pPr>
            <a:endParaRPr lang="en-US" altLang="zh-CN" sz="2000" dirty="0">
              <a:latin typeface="黑体" panose="02010609060101010101" pitchFamily="49" charset="-122"/>
              <a:ea typeface="黑体" panose="02010609060101010101" pitchFamily="49" charset="-122"/>
            </a:endParaRPr>
          </a:p>
          <a:p>
            <a:pPr>
              <a:buNone/>
            </a:pPr>
            <a:endParaRPr lang="zh-CN" altLang="en-US"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78074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idx="4294967295"/>
          </p:nvPr>
        </p:nvSpPr>
        <p:spPr>
          <a:xfrm>
            <a:off x="612000" y="252000"/>
            <a:ext cx="7010400" cy="373062"/>
          </a:xfrm>
        </p:spPr>
        <p:txBody>
          <a:bodyPr/>
          <a:lstStyle/>
          <a:p>
            <a:r>
              <a:rPr lang="en-US" altLang="zh-CN" dirty="0"/>
              <a:t>1.3 </a:t>
            </a:r>
            <a:r>
              <a:rPr lang="zh-CN" altLang="en-US" dirty="0"/>
              <a:t>寻址方式</a:t>
            </a:r>
            <a:endParaRPr lang="en-US" altLang="zh-CN" dirty="0"/>
          </a:p>
        </p:txBody>
      </p:sp>
      <p:sp>
        <p:nvSpPr>
          <p:cNvPr id="150531" name="Rectangle 3"/>
          <p:cNvSpPr>
            <a:spLocks noChangeArrowheads="1"/>
          </p:cNvSpPr>
          <p:nvPr/>
        </p:nvSpPr>
        <p:spPr bwMode="auto">
          <a:xfrm>
            <a:off x="612000" y="900000"/>
            <a:ext cx="10812592" cy="2485424"/>
          </a:xfrm>
          <a:prstGeom prst="rect">
            <a:avLst/>
          </a:prstGeom>
          <a:noFill/>
          <a:ln w="12700">
            <a:noFill/>
            <a:miter lim="800000"/>
            <a:headEnd/>
            <a:tailEnd/>
          </a:ln>
          <a:effectLst/>
        </p:spPr>
        <p:txBody>
          <a:bodyPr wrap="square" lIns="63500" tIns="25400" rIns="63500" bIns="25400">
            <a:spAutoFit/>
          </a:bodyPr>
          <a:lstStyle/>
          <a:p>
            <a:pPr marL="284163" indent="-284163">
              <a:lnSpc>
                <a:spcPct val="120000"/>
              </a:lnSpc>
              <a:spcBef>
                <a:spcPts val="0"/>
              </a:spcBef>
              <a:buClr>
                <a:srgbClr val="FF0000"/>
              </a:buClr>
              <a:buFont typeface="Wingdings" pitchFamily="2" charset="2"/>
              <a:buChar char="v"/>
            </a:pPr>
            <a:r>
              <a:rPr lang="zh-CN" altLang="en-US" sz="2400" dirty="0"/>
              <a:t>相对寻址</a:t>
            </a:r>
          </a:p>
          <a:p>
            <a:pPr marL="668338" lvl="1" indent="-193675">
              <a:lnSpc>
                <a:spcPct val="120000"/>
              </a:lnSpc>
              <a:spcBef>
                <a:spcPts val="0"/>
              </a:spcBef>
            </a:pPr>
            <a:r>
              <a:rPr lang="zh-CN" altLang="en-US" sz="2200" dirty="0"/>
              <a:t>基址寻址的特例，由程序计数器</a:t>
            </a:r>
            <a:r>
              <a:rPr lang="en-US" altLang="zh-CN" sz="2200" dirty="0"/>
              <a:t>PC</a:t>
            </a:r>
            <a:r>
              <a:rPr lang="zh-CN" altLang="en-US" sz="2200" dirty="0"/>
              <a:t>作为基址寄存器，指令中给出的形式地址作为位移量，二者之和是操作数的内存地址。</a:t>
            </a:r>
          </a:p>
          <a:p>
            <a:pPr marL="668338" lvl="1" indent="-193675">
              <a:lnSpc>
                <a:spcPct val="120000"/>
              </a:lnSpc>
              <a:spcBef>
                <a:spcPts val="0"/>
              </a:spcBef>
            </a:pPr>
            <a:r>
              <a:rPr lang="en-US" altLang="zh-CN" sz="2200" dirty="0"/>
              <a:t>EA = (PC</a:t>
            </a:r>
            <a:r>
              <a:rPr lang="zh-CN" altLang="en-US" sz="2200" dirty="0"/>
              <a:t>)+</a:t>
            </a:r>
            <a:r>
              <a:rPr lang="en-US" altLang="zh-CN" sz="2200" dirty="0"/>
              <a:t>A, Operand = </a:t>
            </a:r>
            <a:r>
              <a:rPr lang="en-US" altLang="zh-CN" sz="2200" dirty="0" err="1"/>
              <a:t>Mem</a:t>
            </a:r>
            <a:r>
              <a:rPr lang="en-US" altLang="zh-CN" sz="2200" dirty="0"/>
              <a:t>[(PC)+A]</a:t>
            </a:r>
          </a:p>
          <a:p>
            <a:pPr marL="668338" lvl="1" indent="-193675">
              <a:lnSpc>
                <a:spcPct val="120000"/>
              </a:lnSpc>
              <a:spcBef>
                <a:spcPts val="0"/>
              </a:spcBef>
            </a:pPr>
            <a:r>
              <a:rPr lang="zh-CN" altLang="en-US" sz="2200" dirty="0"/>
              <a:t>例：</a:t>
            </a:r>
            <a:r>
              <a:rPr lang="en-US" altLang="zh-CN" sz="2200" dirty="0"/>
              <a:t>JNE  A</a:t>
            </a:r>
            <a:r>
              <a:rPr lang="zh-CN" altLang="en-US" sz="2200" dirty="0"/>
              <a:t> （</a:t>
            </a:r>
            <a:r>
              <a:rPr lang="en-US" altLang="zh-CN" sz="2200" dirty="0"/>
              <a:t>80X86</a:t>
            </a:r>
            <a:r>
              <a:rPr lang="zh-CN" altLang="en-US" sz="2200" dirty="0"/>
              <a:t>指令）</a:t>
            </a:r>
            <a:endParaRPr lang="en-US" altLang="zh-CN" sz="2200" dirty="0"/>
          </a:p>
          <a:p>
            <a:pPr marL="474663" lvl="1">
              <a:lnSpc>
                <a:spcPct val="120000"/>
              </a:lnSpc>
              <a:spcBef>
                <a:spcPts val="0"/>
              </a:spcBef>
              <a:buNone/>
            </a:pPr>
            <a:r>
              <a:rPr lang="en-US" altLang="zh-CN" sz="2200" dirty="0"/>
              <a:t>           </a:t>
            </a:r>
            <a:r>
              <a:rPr lang="en-US" altLang="zh-CN" sz="2200" dirty="0" err="1"/>
              <a:t>beq</a:t>
            </a:r>
            <a:r>
              <a:rPr lang="en-US" altLang="zh-CN" sz="2200" dirty="0"/>
              <a:t>  $s1, $s2,  100   (MIPS</a:t>
            </a:r>
            <a:r>
              <a:rPr lang="zh-CN" altLang="en-US" sz="2200" dirty="0"/>
              <a:t>指令）</a:t>
            </a:r>
          </a:p>
        </p:txBody>
      </p:sp>
      <p:grpSp>
        <p:nvGrpSpPr>
          <p:cNvPr id="2" name="Group 33"/>
          <p:cNvGrpSpPr>
            <a:grpSpLocks/>
          </p:cNvGrpSpPr>
          <p:nvPr/>
        </p:nvGrpSpPr>
        <p:grpSpPr bwMode="auto">
          <a:xfrm>
            <a:off x="2049757" y="3584162"/>
            <a:ext cx="5113338" cy="381000"/>
            <a:chOff x="384" y="2016"/>
            <a:chExt cx="3221" cy="240"/>
          </a:xfrm>
        </p:grpSpPr>
        <p:sp>
          <p:nvSpPr>
            <p:cNvPr id="150533" name="Rectangle 5"/>
            <p:cNvSpPr>
              <a:spLocks noChangeArrowheads="1"/>
            </p:cNvSpPr>
            <p:nvPr/>
          </p:nvSpPr>
          <p:spPr bwMode="auto">
            <a:xfrm>
              <a:off x="384" y="2016"/>
              <a:ext cx="952" cy="240"/>
            </a:xfrm>
            <a:prstGeom prst="rect">
              <a:avLst/>
            </a:prstGeom>
            <a:noFill/>
            <a:ln w="12700">
              <a:solidFill>
                <a:schemeClr val="tx1"/>
              </a:solidFill>
              <a:miter lim="800000"/>
              <a:headEnd/>
              <a:tailEnd/>
            </a:ln>
            <a:effectLst/>
          </p:spPr>
          <p:txBody>
            <a:bodyPr wrap="none" anchor="ctr"/>
            <a:lstStyle/>
            <a:p>
              <a:pPr algn="ctr">
                <a:buNone/>
              </a:pPr>
              <a:r>
                <a:rPr lang="en-US" altLang="zh-CN" sz="2000"/>
                <a:t>OP</a:t>
              </a:r>
            </a:p>
          </p:txBody>
        </p:sp>
        <p:sp>
          <p:nvSpPr>
            <p:cNvPr id="150534" name="Rectangle 6"/>
            <p:cNvSpPr>
              <a:spLocks noChangeArrowheads="1"/>
            </p:cNvSpPr>
            <p:nvPr/>
          </p:nvSpPr>
          <p:spPr bwMode="auto">
            <a:xfrm>
              <a:off x="1336" y="2016"/>
              <a:ext cx="952" cy="240"/>
            </a:xfrm>
            <a:prstGeom prst="rect">
              <a:avLst/>
            </a:prstGeom>
            <a:noFill/>
            <a:ln w="12700">
              <a:solidFill>
                <a:schemeClr val="tx1"/>
              </a:solidFill>
              <a:miter lim="800000"/>
              <a:headEnd/>
              <a:tailEnd/>
            </a:ln>
            <a:effectLst/>
          </p:spPr>
          <p:txBody>
            <a:bodyPr wrap="none" anchor="ctr"/>
            <a:lstStyle/>
            <a:p>
              <a:pPr algn="ctr">
                <a:buNone/>
              </a:pPr>
              <a:r>
                <a:rPr lang="en-US" altLang="zh-CN" sz="2000"/>
                <a:t>Des</a:t>
              </a:r>
            </a:p>
          </p:txBody>
        </p:sp>
        <p:sp>
          <p:nvSpPr>
            <p:cNvPr id="150535" name="Rectangle 7"/>
            <p:cNvSpPr>
              <a:spLocks noChangeArrowheads="1"/>
            </p:cNvSpPr>
            <p:nvPr/>
          </p:nvSpPr>
          <p:spPr bwMode="auto">
            <a:xfrm>
              <a:off x="2592" y="2016"/>
              <a:ext cx="1013"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2000">
                  <a:solidFill>
                    <a:srgbClr val="0532C3"/>
                  </a:solidFill>
                </a:rPr>
                <a:t>A</a:t>
              </a:r>
            </a:p>
          </p:txBody>
        </p:sp>
        <p:sp>
          <p:nvSpPr>
            <p:cNvPr id="150536" name="Rectangle 8"/>
            <p:cNvSpPr>
              <a:spLocks noChangeArrowheads="1"/>
            </p:cNvSpPr>
            <p:nvPr/>
          </p:nvSpPr>
          <p:spPr bwMode="auto">
            <a:xfrm>
              <a:off x="2288" y="2016"/>
              <a:ext cx="317"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1600">
                  <a:solidFill>
                    <a:srgbClr val="0532C3"/>
                  </a:solidFill>
                </a:rPr>
                <a:t>Mod</a:t>
              </a:r>
            </a:p>
          </p:txBody>
        </p:sp>
      </p:grpSp>
      <p:grpSp>
        <p:nvGrpSpPr>
          <p:cNvPr id="3" name="Group 10"/>
          <p:cNvGrpSpPr>
            <a:grpSpLocks/>
          </p:cNvGrpSpPr>
          <p:nvPr/>
        </p:nvGrpSpPr>
        <p:grpSpPr bwMode="auto">
          <a:xfrm>
            <a:off x="3421357" y="5031962"/>
            <a:ext cx="2514600" cy="381000"/>
            <a:chOff x="1248" y="2928"/>
            <a:chExt cx="1584" cy="240"/>
          </a:xfrm>
        </p:grpSpPr>
        <p:sp>
          <p:nvSpPr>
            <p:cNvPr id="150539" name="Rectangle 11"/>
            <p:cNvSpPr>
              <a:spLocks noChangeArrowheads="1"/>
            </p:cNvSpPr>
            <p:nvPr/>
          </p:nvSpPr>
          <p:spPr bwMode="auto">
            <a:xfrm>
              <a:off x="2016" y="2928"/>
              <a:ext cx="816" cy="240"/>
            </a:xfrm>
            <a:prstGeom prst="rect">
              <a:avLst/>
            </a:prstGeom>
            <a:noFill/>
            <a:ln w="12700">
              <a:solidFill>
                <a:schemeClr val="tx1"/>
              </a:solidFill>
              <a:miter lim="800000"/>
              <a:headEnd/>
              <a:tailEnd/>
            </a:ln>
            <a:effectLst/>
          </p:spPr>
          <p:txBody>
            <a:bodyPr wrap="none" anchor="ctr"/>
            <a:lstStyle/>
            <a:p>
              <a:pPr algn="ctr">
                <a:buNone/>
              </a:pPr>
              <a:r>
                <a:rPr lang="en-US" altLang="zh-CN" sz="2000">
                  <a:solidFill>
                    <a:srgbClr val="0532C3"/>
                  </a:solidFill>
                </a:rPr>
                <a:t>N</a:t>
              </a:r>
            </a:p>
          </p:txBody>
        </p:sp>
        <p:sp>
          <p:nvSpPr>
            <p:cNvPr id="150540" name="Text Box 12"/>
            <p:cNvSpPr txBox="1">
              <a:spLocks noChangeArrowheads="1"/>
            </p:cNvSpPr>
            <p:nvPr/>
          </p:nvSpPr>
          <p:spPr bwMode="auto">
            <a:xfrm>
              <a:off x="1248" y="2928"/>
              <a:ext cx="792" cy="206"/>
            </a:xfrm>
            <a:prstGeom prst="rect">
              <a:avLst/>
            </a:prstGeom>
            <a:noFill/>
            <a:ln w="12700">
              <a:noFill/>
              <a:miter lim="800000"/>
              <a:headEnd/>
              <a:tailEnd/>
            </a:ln>
            <a:effectLst/>
          </p:spPr>
          <p:txBody>
            <a:bodyPr>
              <a:spAutoFit/>
            </a:bodyPr>
            <a:lstStyle/>
            <a:p>
              <a:pPr algn="ctr">
                <a:spcBef>
                  <a:spcPct val="50000"/>
                </a:spcBef>
                <a:buNone/>
              </a:pPr>
              <a:r>
                <a:rPr lang="en-US" altLang="zh-CN">
                  <a:ea typeface="楷体_GB2312" pitchFamily="49" charset="-122"/>
                </a:rPr>
                <a:t>         PC</a:t>
              </a:r>
            </a:p>
          </p:txBody>
        </p:sp>
      </p:grpSp>
      <p:grpSp>
        <p:nvGrpSpPr>
          <p:cNvPr id="4" name="Group 14"/>
          <p:cNvGrpSpPr>
            <a:grpSpLocks/>
          </p:cNvGrpSpPr>
          <p:nvPr/>
        </p:nvGrpSpPr>
        <p:grpSpPr bwMode="auto">
          <a:xfrm>
            <a:off x="5935957" y="3965162"/>
            <a:ext cx="914400" cy="1447800"/>
            <a:chOff x="2832" y="2256"/>
            <a:chExt cx="576" cy="912"/>
          </a:xfrm>
        </p:grpSpPr>
        <p:sp>
          <p:nvSpPr>
            <p:cNvPr id="150543" name="Oval 15"/>
            <p:cNvSpPr>
              <a:spLocks noChangeArrowheads="1"/>
            </p:cNvSpPr>
            <p:nvPr/>
          </p:nvSpPr>
          <p:spPr bwMode="auto">
            <a:xfrm>
              <a:off x="3120" y="2880"/>
              <a:ext cx="288" cy="288"/>
            </a:xfrm>
            <a:prstGeom prst="ellipse">
              <a:avLst/>
            </a:prstGeom>
            <a:noFill/>
            <a:ln w="12700">
              <a:solidFill>
                <a:schemeClr val="tx1"/>
              </a:solidFill>
              <a:round/>
              <a:headEnd/>
              <a:tailEnd/>
            </a:ln>
            <a:effectLst/>
          </p:spPr>
          <p:txBody>
            <a:bodyPr wrap="none" anchor="ctr"/>
            <a:lstStyle/>
            <a:p>
              <a:pPr algn="ctr">
                <a:buNone/>
              </a:pPr>
              <a:r>
                <a:rPr lang="zh-CN" altLang="en-US" sz="2800"/>
                <a:t>+</a:t>
              </a:r>
            </a:p>
          </p:txBody>
        </p:sp>
        <p:sp>
          <p:nvSpPr>
            <p:cNvPr id="150544" name="Line 16"/>
            <p:cNvSpPr>
              <a:spLocks noChangeShapeType="1"/>
            </p:cNvSpPr>
            <p:nvPr/>
          </p:nvSpPr>
          <p:spPr bwMode="auto">
            <a:xfrm>
              <a:off x="3264" y="2256"/>
              <a:ext cx="0" cy="624"/>
            </a:xfrm>
            <a:prstGeom prst="line">
              <a:avLst/>
            </a:prstGeom>
            <a:noFill/>
            <a:ln w="19050">
              <a:solidFill>
                <a:schemeClr val="accent1"/>
              </a:solidFill>
              <a:round/>
              <a:headEnd/>
              <a:tailEnd type="triangle" w="med" len="med"/>
            </a:ln>
            <a:effectLst/>
          </p:spPr>
          <p:txBody>
            <a:bodyPr/>
            <a:lstStyle/>
            <a:p>
              <a:pPr algn="ctr">
                <a:buNone/>
              </a:pPr>
              <a:endParaRPr lang="zh-CN" altLang="en-US"/>
            </a:p>
          </p:txBody>
        </p:sp>
        <p:sp>
          <p:nvSpPr>
            <p:cNvPr id="150545" name="Line 17"/>
            <p:cNvSpPr>
              <a:spLocks noChangeShapeType="1"/>
            </p:cNvSpPr>
            <p:nvPr/>
          </p:nvSpPr>
          <p:spPr bwMode="auto">
            <a:xfrm>
              <a:off x="2832" y="3024"/>
              <a:ext cx="288" cy="0"/>
            </a:xfrm>
            <a:prstGeom prst="line">
              <a:avLst/>
            </a:prstGeom>
            <a:noFill/>
            <a:ln w="19050">
              <a:solidFill>
                <a:schemeClr val="accent1"/>
              </a:solidFill>
              <a:round/>
              <a:headEnd/>
              <a:tailEnd type="triangle" w="med" len="med"/>
            </a:ln>
            <a:effectLst/>
          </p:spPr>
          <p:txBody>
            <a:bodyPr/>
            <a:lstStyle/>
            <a:p>
              <a:pPr algn="ctr">
                <a:buNone/>
              </a:pPr>
              <a:endParaRPr lang="zh-CN" altLang="en-US"/>
            </a:p>
          </p:txBody>
        </p:sp>
      </p:grpSp>
      <p:sp>
        <p:nvSpPr>
          <p:cNvPr id="150546" name="Rectangle 18"/>
          <p:cNvSpPr>
            <a:spLocks noChangeArrowheads="1"/>
          </p:cNvSpPr>
          <p:nvPr/>
        </p:nvSpPr>
        <p:spPr bwMode="auto">
          <a:xfrm>
            <a:off x="7536157" y="6098762"/>
            <a:ext cx="2057400" cy="38100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2000">
                <a:solidFill>
                  <a:srgbClr val="0532C3"/>
                </a:solidFill>
              </a:rPr>
              <a:t>Data</a:t>
            </a:r>
          </a:p>
        </p:txBody>
      </p:sp>
      <p:grpSp>
        <p:nvGrpSpPr>
          <p:cNvPr id="5" name="Group 19"/>
          <p:cNvGrpSpPr>
            <a:grpSpLocks/>
          </p:cNvGrpSpPr>
          <p:nvPr/>
        </p:nvGrpSpPr>
        <p:grpSpPr bwMode="auto">
          <a:xfrm>
            <a:off x="7536160" y="3660362"/>
            <a:ext cx="3155951" cy="2819400"/>
            <a:chOff x="3840" y="2064"/>
            <a:chExt cx="1988" cy="1776"/>
          </a:xfrm>
        </p:grpSpPr>
        <p:sp>
          <p:nvSpPr>
            <p:cNvPr id="150548" name="Text Box 20"/>
            <p:cNvSpPr txBox="1">
              <a:spLocks noChangeArrowheads="1"/>
            </p:cNvSpPr>
            <p:nvPr/>
          </p:nvSpPr>
          <p:spPr bwMode="auto">
            <a:xfrm>
              <a:off x="5184" y="3600"/>
              <a:ext cx="576" cy="206"/>
            </a:xfrm>
            <a:prstGeom prst="rect">
              <a:avLst/>
            </a:prstGeom>
            <a:noFill/>
            <a:ln w="12700">
              <a:noFill/>
              <a:miter lim="800000"/>
              <a:headEnd/>
              <a:tailEnd/>
            </a:ln>
            <a:effectLst/>
          </p:spPr>
          <p:txBody>
            <a:bodyPr>
              <a:spAutoFit/>
            </a:bodyPr>
            <a:lstStyle/>
            <a:p>
              <a:pPr>
                <a:spcBef>
                  <a:spcPct val="50000"/>
                </a:spcBef>
                <a:buNone/>
              </a:pPr>
              <a:r>
                <a:rPr lang="en-US" altLang="zh-CN" dirty="0"/>
                <a:t>N+A</a:t>
              </a:r>
            </a:p>
          </p:txBody>
        </p:sp>
        <p:grpSp>
          <p:nvGrpSpPr>
            <p:cNvPr id="6" name="Group 21"/>
            <p:cNvGrpSpPr>
              <a:grpSpLocks/>
            </p:cNvGrpSpPr>
            <p:nvPr/>
          </p:nvGrpSpPr>
          <p:grpSpPr bwMode="auto">
            <a:xfrm>
              <a:off x="3840" y="2064"/>
              <a:ext cx="1988" cy="1776"/>
              <a:chOff x="3840" y="2064"/>
              <a:chExt cx="1988" cy="1776"/>
            </a:xfrm>
          </p:grpSpPr>
          <p:sp>
            <p:nvSpPr>
              <p:cNvPr id="150550" name="Rectangle 22"/>
              <p:cNvSpPr>
                <a:spLocks noChangeArrowheads="1"/>
              </p:cNvSpPr>
              <p:nvPr/>
            </p:nvSpPr>
            <p:spPr bwMode="auto">
              <a:xfrm>
                <a:off x="3840" y="2256"/>
                <a:ext cx="1296" cy="624"/>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50551" name="Rectangle 23"/>
              <p:cNvSpPr>
                <a:spLocks noChangeArrowheads="1"/>
              </p:cNvSpPr>
              <p:nvPr/>
            </p:nvSpPr>
            <p:spPr bwMode="auto">
              <a:xfrm>
                <a:off x="3840" y="2880"/>
                <a:ext cx="1296" cy="240"/>
              </a:xfrm>
              <a:prstGeom prst="rect">
                <a:avLst/>
              </a:prstGeom>
              <a:noFill/>
              <a:ln w="12700">
                <a:solidFill>
                  <a:schemeClr val="tx1"/>
                </a:solidFill>
                <a:miter lim="800000"/>
                <a:headEnd/>
                <a:tailEnd/>
              </a:ln>
              <a:effectLst/>
            </p:spPr>
            <p:txBody>
              <a:bodyPr wrap="none" anchor="ctr"/>
              <a:lstStyle/>
              <a:p>
                <a:pPr algn="ctr">
                  <a:buNone/>
                </a:pPr>
                <a:endParaRPr lang="en-US" altLang="zh-CN" sz="2000"/>
              </a:p>
            </p:txBody>
          </p:sp>
          <p:sp>
            <p:nvSpPr>
              <p:cNvPr id="150552" name="Rectangle 24"/>
              <p:cNvSpPr>
                <a:spLocks noChangeArrowheads="1"/>
              </p:cNvSpPr>
              <p:nvPr/>
            </p:nvSpPr>
            <p:spPr bwMode="auto">
              <a:xfrm>
                <a:off x="3840" y="3120"/>
                <a:ext cx="1296" cy="240"/>
              </a:xfrm>
              <a:prstGeom prst="rect">
                <a:avLst/>
              </a:prstGeom>
              <a:noFill/>
              <a:ln w="12700">
                <a:solidFill>
                  <a:schemeClr val="tx1"/>
                </a:solidFill>
                <a:miter lim="800000"/>
                <a:headEnd/>
                <a:tailEnd/>
              </a:ln>
              <a:effectLst/>
            </p:spPr>
            <p:txBody>
              <a:bodyPr wrap="none" anchor="ctr"/>
              <a:lstStyle/>
              <a:p>
                <a:pPr algn="ctr">
                  <a:buNone/>
                </a:pPr>
                <a:endParaRPr lang="en-US" altLang="zh-CN" sz="2000"/>
              </a:p>
            </p:txBody>
          </p:sp>
          <p:sp>
            <p:nvSpPr>
              <p:cNvPr id="150553" name="Rectangle 25"/>
              <p:cNvSpPr>
                <a:spLocks noChangeArrowheads="1"/>
              </p:cNvSpPr>
              <p:nvPr/>
            </p:nvSpPr>
            <p:spPr bwMode="auto">
              <a:xfrm>
                <a:off x="3840" y="3360"/>
                <a:ext cx="1296" cy="240"/>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50554" name="Rectangle 26"/>
              <p:cNvSpPr>
                <a:spLocks noChangeArrowheads="1"/>
              </p:cNvSpPr>
              <p:nvPr/>
            </p:nvSpPr>
            <p:spPr bwMode="auto">
              <a:xfrm>
                <a:off x="3840" y="3600"/>
                <a:ext cx="1296" cy="240"/>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50555" name="Text Box 27"/>
              <p:cNvSpPr txBox="1">
                <a:spLocks noChangeArrowheads="1"/>
              </p:cNvSpPr>
              <p:nvPr/>
            </p:nvSpPr>
            <p:spPr bwMode="auto">
              <a:xfrm>
                <a:off x="4032" y="2064"/>
                <a:ext cx="1248" cy="190"/>
              </a:xfrm>
              <a:prstGeom prst="rect">
                <a:avLst/>
              </a:prstGeom>
              <a:noFill/>
              <a:ln w="12700">
                <a:noFill/>
                <a:miter lim="800000"/>
                <a:headEnd/>
                <a:tailEnd/>
              </a:ln>
              <a:effectLst/>
            </p:spPr>
            <p:txBody>
              <a:bodyPr>
                <a:spAutoFit/>
              </a:bodyPr>
              <a:lstStyle/>
              <a:p>
                <a:pPr algn="ctr">
                  <a:spcBef>
                    <a:spcPct val="50000"/>
                  </a:spcBef>
                  <a:buNone/>
                </a:pPr>
                <a:r>
                  <a:rPr lang="zh-CN" altLang="en-US" sz="1600">
                    <a:ea typeface="楷体_GB2312" pitchFamily="49" charset="-122"/>
                  </a:rPr>
                  <a:t>存储器</a:t>
                </a:r>
              </a:p>
            </p:txBody>
          </p:sp>
          <p:sp>
            <p:nvSpPr>
              <p:cNvPr id="150556" name="Text Box 28"/>
              <p:cNvSpPr txBox="1">
                <a:spLocks noChangeArrowheads="1"/>
              </p:cNvSpPr>
              <p:nvPr/>
            </p:nvSpPr>
            <p:spPr bwMode="auto">
              <a:xfrm>
                <a:off x="5184" y="2880"/>
                <a:ext cx="384" cy="206"/>
              </a:xfrm>
              <a:prstGeom prst="rect">
                <a:avLst/>
              </a:prstGeom>
              <a:noFill/>
              <a:ln w="12700">
                <a:noFill/>
                <a:miter lim="800000"/>
                <a:headEnd/>
                <a:tailEnd/>
              </a:ln>
              <a:effectLst/>
            </p:spPr>
            <p:txBody>
              <a:bodyPr>
                <a:spAutoFit/>
              </a:bodyPr>
              <a:lstStyle/>
              <a:p>
                <a:pPr>
                  <a:spcBef>
                    <a:spcPct val="50000"/>
                  </a:spcBef>
                  <a:buNone/>
                </a:pPr>
                <a:r>
                  <a:rPr lang="en-US" altLang="zh-CN" dirty="0"/>
                  <a:t>N</a:t>
                </a:r>
              </a:p>
            </p:txBody>
          </p:sp>
          <p:sp>
            <p:nvSpPr>
              <p:cNvPr id="150557" name="Text Box 29"/>
              <p:cNvSpPr txBox="1">
                <a:spLocks noChangeArrowheads="1"/>
              </p:cNvSpPr>
              <p:nvPr/>
            </p:nvSpPr>
            <p:spPr bwMode="auto">
              <a:xfrm>
                <a:off x="5080" y="3120"/>
                <a:ext cx="748" cy="206"/>
              </a:xfrm>
              <a:prstGeom prst="rect">
                <a:avLst/>
              </a:prstGeom>
              <a:noFill/>
              <a:ln w="12700">
                <a:noFill/>
                <a:miter lim="800000"/>
                <a:headEnd/>
                <a:tailEnd/>
              </a:ln>
              <a:effectLst/>
            </p:spPr>
            <p:txBody>
              <a:bodyPr wrap="square">
                <a:spAutoFit/>
              </a:bodyPr>
              <a:lstStyle/>
              <a:p>
                <a:pPr algn="ctr">
                  <a:spcBef>
                    <a:spcPct val="50000"/>
                  </a:spcBef>
                  <a:buNone/>
                </a:pPr>
                <a:r>
                  <a:rPr lang="en-US" altLang="zh-CN" dirty="0" err="1"/>
                  <a:t>N+offset</a:t>
                </a:r>
                <a:endParaRPr lang="en-US" altLang="zh-CN" dirty="0"/>
              </a:p>
            </p:txBody>
          </p:sp>
        </p:grpSp>
      </p:grpSp>
      <p:grpSp>
        <p:nvGrpSpPr>
          <p:cNvPr id="7" name="Group 30"/>
          <p:cNvGrpSpPr>
            <a:grpSpLocks/>
          </p:cNvGrpSpPr>
          <p:nvPr/>
        </p:nvGrpSpPr>
        <p:grpSpPr bwMode="auto">
          <a:xfrm>
            <a:off x="6621757" y="5412962"/>
            <a:ext cx="914400" cy="914400"/>
            <a:chOff x="3264" y="3168"/>
            <a:chExt cx="576" cy="576"/>
          </a:xfrm>
        </p:grpSpPr>
        <p:sp>
          <p:nvSpPr>
            <p:cNvPr id="150559" name="Line 31"/>
            <p:cNvSpPr>
              <a:spLocks noChangeShapeType="1"/>
            </p:cNvSpPr>
            <p:nvPr/>
          </p:nvSpPr>
          <p:spPr bwMode="auto">
            <a:xfrm>
              <a:off x="3264" y="3168"/>
              <a:ext cx="0" cy="576"/>
            </a:xfrm>
            <a:prstGeom prst="line">
              <a:avLst/>
            </a:prstGeom>
            <a:noFill/>
            <a:ln w="28575">
              <a:solidFill>
                <a:schemeClr val="accent1"/>
              </a:solidFill>
              <a:round/>
              <a:headEnd/>
              <a:tailEnd/>
            </a:ln>
            <a:effectLst/>
          </p:spPr>
          <p:txBody>
            <a:bodyPr/>
            <a:lstStyle/>
            <a:p>
              <a:pPr algn="ctr">
                <a:buNone/>
              </a:pPr>
              <a:endParaRPr lang="zh-CN" altLang="en-US"/>
            </a:p>
          </p:txBody>
        </p:sp>
        <p:sp>
          <p:nvSpPr>
            <p:cNvPr id="150560" name="Line 32"/>
            <p:cNvSpPr>
              <a:spLocks noChangeShapeType="1"/>
            </p:cNvSpPr>
            <p:nvPr/>
          </p:nvSpPr>
          <p:spPr bwMode="auto">
            <a:xfrm>
              <a:off x="3264" y="3744"/>
              <a:ext cx="576" cy="0"/>
            </a:xfrm>
            <a:prstGeom prst="line">
              <a:avLst/>
            </a:prstGeom>
            <a:noFill/>
            <a:ln w="28575">
              <a:solidFill>
                <a:schemeClr val="accent1"/>
              </a:solidFill>
              <a:round/>
              <a:headEnd/>
              <a:tailEnd type="triangle" w="med" len="med"/>
            </a:ln>
            <a:effectLst/>
          </p:spPr>
          <p:txBody>
            <a:bodyPr/>
            <a:lstStyle/>
            <a:p>
              <a:pPr algn="ctr">
                <a:buNone/>
              </a:pPr>
              <a:endParaRPr lang="zh-CN" alt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idx="4294967295"/>
          </p:nvPr>
        </p:nvSpPr>
        <p:spPr>
          <a:xfrm>
            <a:off x="612000" y="252000"/>
            <a:ext cx="7010400" cy="373062"/>
          </a:xfrm>
        </p:spPr>
        <p:txBody>
          <a:bodyPr/>
          <a:lstStyle/>
          <a:p>
            <a:r>
              <a:rPr lang="en-US" altLang="zh-CN" dirty="0"/>
              <a:t>1.3 </a:t>
            </a:r>
            <a:r>
              <a:rPr lang="zh-CN" altLang="en-US" dirty="0"/>
              <a:t>寻址方式</a:t>
            </a:r>
            <a:endParaRPr lang="en-US" altLang="zh-CN" dirty="0"/>
          </a:p>
        </p:txBody>
      </p:sp>
      <p:sp>
        <p:nvSpPr>
          <p:cNvPr id="152579" name="Rectangle 3"/>
          <p:cNvSpPr>
            <a:spLocks noChangeArrowheads="1"/>
          </p:cNvSpPr>
          <p:nvPr/>
        </p:nvSpPr>
        <p:spPr bwMode="auto">
          <a:xfrm>
            <a:off x="612000" y="900000"/>
            <a:ext cx="10956608" cy="2174954"/>
          </a:xfrm>
          <a:prstGeom prst="rect">
            <a:avLst/>
          </a:prstGeom>
          <a:noFill/>
          <a:ln w="12700">
            <a:noFill/>
            <a:miter lim="800000"/>
            <a:headEnd/>
            <a:tailEnd/>
          </a:ln>
          <a:effectLst/>
        </p:spPr>
        <p:txBody>
          <a:bodyPr wrap="square" lIns="63500" tIns="25400" rIns="63500" bIns="25400">
            <a:spAutoFit/>
          </a:bodyPr>
          <a:lstStyle/>
          <a:p>
            <a:pPr marL="284163" indent="-284163">
              <a:lnSpc>
                <a:spcPct val="75000"/>
              </a:lnSpc>
              <a:spcBef>
                <a:spcPct val="65000"/>
              </a:spcBef>
              <a:buClr>
                <a:srgbClr val="FF0000"/>
              </a:buClr>
              <a:buFont typeface="Wingdings" pitchFamily="2" charset="2"/>
              <a:buChar char="v"/>
            </a:pPr>
            <a:r>
              <a:rPr lang="zh-CN" altLang="en-US" sz="2400" dirty="0"/>
              <a:t>堆栈寻址</a:t>
            </a:r>
          </a:p>
          <a:p>
            <a:pPr marL="668338" lvl="1" indent="-193675"/>
            <a:r>
              <a:rPr lang="zh-CN" altLang="en-US" sz="2400" dirty="0"/>
              <a:t>堆栈的结构：一段内存区域。</a:t>
            </a:r>
          </a:p>
          <a:p>
            <a:pPr marL="668338" lvl="1" indent="-193675"/>
            <a:r>
              <a:rPr lang="zh-CN" altLang="en-US" sz="2400" dirty="0"/>
              <a:t>堆栈指针(</a:t>
            </a:r>
            <a:r>
              <a:rPr lang="en-US" altLang="zh-CN" sz="2400" dirty="0"/>
              <a:t>SP)：</a:t>
            </a:r>
            <a:r>
              <a:rPr lang="zh-CN" altLang="en-US" sz="2400" dirty="0"/>
              <a:t>是一个特殊寄存器部件, 指向栈顶</a:t>
            </a:r>
            <a:endParaRPr lang="en-US" altLang="zh-CN" sz="2400" dirty="0"/>
          </a:p>
          <a:p>
            <a:pPr marL="668338" lvl="1" indent="-193675"/>
            <a:r>
              <a:rPr lang="zh-CN" altLang="en-US" sz="2400" b="1" dirty="0">
                <a:solidFill>
                  <a:schemeClr val="tx1"/>
                </a:solidFill>
                <a:ea typeface="宋体" pitchFamily="2" charset="-122"/>
              </a:rPr>
              <a:t>压栈操作：</a:t>
            </a:r>
            <a:r>
              <a:rPr lang="en-US" altLang="zh-CN" sz="2400" b="1" dirty="0">
                <a:solidFill>
                  <a:schemeClr val="tx1"/>
                </a:solidFill>
                <a:ea typeface="宋体" pitchFamily="2" charset="-122"/>
              </a:rPr>
              <a:t>PUSH   </a:t>
            </a:r>
            <a:r>
              <a:rPr lang="en-US" altLang="zh-CN" sz="2400" b="1" dirty="0" err="1">
                <a:solidFill>
                  <a:schemeClr val="tx1"/>
                </a:solidFill>
                <a:ea typeface="宋体" pitchFamily="2" charset="-122"/>
              </a:rPr>
              <a:t>Rn</a:t>
            </a:r>
            <a:r>
              <a:rPr lang="en-US" altLang="zh-CN" sz="2400" b="1" dirty="0">
                <a:solidFill>
                  <a:schemeClr val="tx1"/>
                </a:solidFill>
                <a:ea typeface="宋体" pitchFamily="2" charset="-122"/>
              </a:rPr>
              <a:t>，</a:t>
            </a:r>
            <a:r>
              <a:rPr lang="zh-CN" altLang="en-US" sz="2400" b="1" dirty="0">
                <a:solidFill>
                  <a:schemeClr val="tx1"/>
                </a:solidFill>
                <a:ea typeface="宋体" pitchFamily="2" charset="-122"/>
              </a:rPr>
              <a:t>假定寄存器</a:t>
            </a:r>
            <a:r>
              <a:rPr lang="en-US" altLang="zh-CN" sz="2400" b="1" dirty="0">
                <a:solidFill>
                  <a:schemeClr val="tx1"/>
                </a:solidFill>
                <a:ea typeface="宋体" pitchFamily="2" charset="-122"/>
              </a:rPr>
              <a:t>Rn</a:t>
            </a:r>
            <a:r>
              <a:rPr lang="zh-CN" altLang="en-US" sz="2400" b="1" dirty="0">
                <a:solidFill>
                  <a:schemeClr val="tx1"/>
                </a:solidFill>
                <a:ea typeface="宋体" pitchFamily="2" charset="-122"/>
              </a:rPr>
              <a:t>为</a:t>
            </a:r>
            <a:r>
              <a:rPr lang="en-US" altLang="zh-CN" sz="2400" b="1" dirty="0">
                <a:solidFill>
                  <a:schemeClr val="tx1"/>
                </a:solidFill>
                <a:ea typeface="宋体" pitchFamily="2" charset="-122"/>
              </a:rPr>
              <a:t>32</a:t>
            </a:r>
            <a:r>
              <a:rPr lang="zh-CN" altLang="en-US" sz="2400" b="1" dirty="0">
                <a:solidFill>
                  <a:schemeClr val="tx1"/>
                </a:solidFill>
                <a:ea typeface="宋体" pitchFamily="2" charset="-122"/>
              </a:rPr>
              <a:t>位寄存器</a:t>
            </a:r>
          </a:p>
          <a:p>
            <a:pPr marL="668338" lvl="1" indent="-193675">
              <a:buNone/>
            </a:pPr>
            <a:r>
              <a:rPr lang="zh-CN" altLang="en-US" sz="2400" dirty="0"/>
              <a:t>  </a:t>
            </a:r>
            <a:r>
              <a:rPr lang="en-US" altLang="zh-CN" sz="2400" dirty="0"/>
              <a:t>[</a:t>
            </a:r>
            <a:r>
              <a:rPr lang="zh-CN" altLang="en-US" sz="2400" dirty="0"/>
              <a:t>(</a:t>
            </a:r>
            <a:r>
              <a:rPr lang="en-US" altLang="zh-CN" sz="2400" dirty="0"/>
              <a:t>SP)] </a:t>
            </a:r>
            <a:r>
              <a:rPr lang="en-US" altLang="zh-CN" sz="2400" dirty="0">
                <a:sym typeface="Wingdings" pitchFamily="2" charset="2"/>
              </a:rPr>
              <a:t> (Rn),  SP  (SP)-4</a:t>
            </a:r>
            <a:endParaRPr lang="en-US" altLang="zh-CN" sz="2400" dirty="0"/>
          </a:p>
        </p:txBody>
      </p:sp>
      <p:sp>
        <p:nvSpPr>
          <p:cNvPr id="152588" name="Rectangle 12"/>
          <p:cNvSpPr>
            <a:spLocks noChangeArrowheads="1"/>
          </p:cNvSpPr>
          <p:nvPr/>
        </p:nvSpPr>
        <p:spPr bwMode="auto">
          <a:xfrm>
            <a:off x="4096544" y="4416691"/>
            <a:ext cx="1512168" cy="381000"/>
          </a:xfrm>
          <a:prstGeom prst="rect">
            <a:avLst/>
          </a:prstGeom>
          <a:noFill/>
          <a:ln w="12700">
            <a:solidFill>
              <a:schemeClr val="tx1"/>
            </a:solidFill>
            <a:miter lim="800000"/>
            <a:headEnd/>
            <a:tailEnd/>
          </a:ln>
          <a:effectLst/>
        </p:spPr>
        <p:txBody>
          <a:bodyPr wrap="none" anchor="ctr"/>
          <a:lstStyle/>
          <a:p>
            <a:pPr algn="ctr">
              <a:buNone/>
            </a:pPr>
            <a:r>
              <a:rPr lang="en-US" altLang="zh-CN">
                <a:ea typeface="宋体" pitchFamily="2" charset="-122"/>
              </a:rPr>
              <a:t>A</a:t>
            </a:r>
          </a:p>
        </p:txBody>
      </p:sp>
      <p:sp>
        <p:nvSpPr>
          <p:cNvPr id="152589" name="Text Box 13"/>
          <p:cNvSpPr txBox="1">
            <a:spLocks noChangeArrowheads="1"/>
          </p:cNvSpPr>
          <p:nvPr/>
        </p:nvSpPr>
        <p:spPr bwMode="auto">
          <a:xfrm>
            <a:off x="2800400" y="4454952"/>
            <a:ext cx="1296144" cy="327782"/>
          </a:xfrm>
          <a:prstGeom prst="rect">
            <a:avLst/>
          </a:prstGeom>
          <a:noFill/>
          <a:ln w="12700">
            <a:noFill/>
            <a:miter lim="800000"/>
            <a:headEnd/>
            <a:tailEnd/>
          </a:ln>
          <a:effectLst/>
        </p:spPr>
        <p:txBody>
          <a:bodyPr wrap="square">
            <a:spAutoFit/>
          </a:bodyPr>
          <a:lstStyle/>
          <a:p>
            <a:pPr algn="ctr">
              <a:spcBef>
                <a:spcPct val="50000"/>
              </a:spcBef>
              <a:buNone/>
            </a:pPr>
            <a:r>
              <a:rPr lang="zh-CN" altLang="en-US" dirty="0"/>
              <a:t>压栈前</a:t>
            </a:r>
            <a:r>
              <a:rPr lang="en-US" altLang="zh-CN" dirty="0">
                <a:solidFill>
                  <a:schemeClr val="tx1"/>
                </a:solidFill>
                <a:ea typeface="宋体" pitchFamily="2" charset="-122"/>
              </a:rPr>
              <a:t>SP</a:t>
            </a:r>
          </a:p>
        </p:txBody>
      </p:sp>
      <p:sp>
        <p:nvSpPr>
          <p:cNvPr id="152590" name="Line 14"/>
          <p:cNvSpPr>
            <a:spLocks noChangeShapeType="1"/>
          </p:cNvSpPr>
          <p:nvPr/>
        </p:nvSpPr>
        <p:spPr bwMode="auto">
          <a:xfrm>
            <a:off x="5608712" y="4638719"/>
            <a:ext cx="775320" cy="6573"/>
          </a:xfrm>
          <a:prstGeom prst="line">
            <a:avLst/>
          </a:prstGeom>
          <a:noFill/>
          <a:ln w="12700">
            <a:solidFill>
              <a:schemeClr val="tx1"/>
            </a:solidFill>
            <a:round/>
            <a:headEnd/>
            <a:tailEnd type="triangle" w="med" len="med"/>
          </a:ln>
          <a:effectLst/>
        </p:spPr>
        <p:txBody>
          <a:bodyPr/>
          <a:lstStyle/>
          <a:p>
            <a:pPr algn="ctr">
              <a:buNone/>
            </a:pPr>
            <a:endParaRPr lang="zh-CN" altLang="en-US"/>
          </a:p>
        </p:txBody>
      </p:sp>
      <p:grpSp>
        <p:nvGrpSpPr>
          <p:cNvPr id="4" name="Group 28"/>
          <p:cNvGrpSpPr>
            <a:grpSpLocks/>
          </p:cNvGrpSpPr>
          <p:nvPr/>
        </p:nvGrpSpPr>
        <p:grpSpPr bwMode="auto">
          <a:xfrm>
            <a:off x="6384032" y="3349892"/>
            <a:ext cx="2743200" cy="3478213"/>
            <a:chOff x="2688" y="1728"/>
            <a:chExt cx="1728" cy="2191"/>
          </a:xfrm>
        </p:grpSpPr>
        <p:sp>
          <p:nvSpPr>
            <p:cNvPr id="152584" name="Text Box 8"/>
            <p:cNvSpPr txBox="1">
              <a:spLocks noChangeArrowheads="1"/>
            </p:cNvSpPr>
            <p:nvPr/>
          </p:nvSpPr>
          <p:spPr bwMode="auto">
            <a:xfrm>
              <a:off x="3984" y="2400"/>
              <a:ext cx="336" cy="206"/>
            </a:xfrm>
            <a:prstGeom prst="rect">
              <a:avLst/>
            </a:prstGeom>
            <a:noFill/>
            <a:ln w="12700">
              <a:noFill/>
              <a:miter lim="800000"/>
              <a:headEnd/>
              <a:tailEnd/>
            </a:ln>
            <a:effectLst/>
          </p:spPr>
          <p:txBody>
            <a:bodyPr>
              <a:spAutoFit/>
            </a:bodyPr>
            <a:lstStyle/>
            <a:p>
              <a:pPr algn="ctr">
                <a:spcBef>
                  <a:spcPct val="50000"/>
                </a:spcBef>
                <a:buNone/>
              </a:pPr>
              <a:r>
                <a:rPr lang="en-US" altLang="zh-CN">
                  <a:ea typeface="楷体_GB2312" pitchFamily="49" charset="-122"/>
                </a:rPr>
                <a:t>A</a:t>
              </a:r>
            </a:p>
          </p:txBody>
        </p:sp>
        <p:sp>
          <p:nvSpPr>
            <p:cNvPr id="152593" name="Rectangle 17" descr="浅色上对角线"/>
            <p:cNvSpPr>
              <a:spLocks noChangeArrowheads="1"/>
            </p:cNvSpPr>
            <p:nvPr/>
          </p:nvSpPr>
          <p:spPr bwMode="auto">
            <a:xfrm>
              <a:off x="2688" y="3360"/>
              <a:ext cx="1296" cy="240"/>
            </a:xfrm>
            <a:prstGeom prst="rect">
              <a:avLst/>
            </a:prstGeom>
            <a:pattFill prst="ltUpDiag">
              <a:fgClr>
                <a:srgbClr val="5F5F5F"/>
              </a:fgClr>
              <a:bgClr>
                <a:schemeClr val="bg1"/>
              </a:bgClr>
            </a:pattFill>
            <a:ln w="12700">
              <a:solidFill>
                <a:schemeClr val="tx1"/>
              </a:solidFill>
              <a:miter lim="800000"/>
              <a:headEnd/>
              <a:tailEnd/>
            </a:ln>
            <a:effectLst/>
          </p:spPr>
          <p:txBody>
            <a:bodyPr wrap="none" anchor="ctr"/>
            <a:lstStyle/>
            <a:p>
              <a:pPr algn="ctr">
                <a:buNone/>
              </a:pPr>
              <a:endParaRPr lang="zh-CN" altLang="en-US"/>
            </a:p>
          </p:txBody>
        </p:sp>
        <p:sp>
          <p:nvSpPr>
            <p:cNvPr id="152594" name="Rectangle 18" descr="浅色上对角线"/>
            <p:cNvSpPr>
              <a:spLocks noChangeArrowheads="1"/>
            </p:cNvSpPr>
            <p:nvPr/>
          </p:nvSpPr>
          <p:spPr bwMode="auto">
            <a:xfrm>
              <a:off x="2688" y="3120"/>
              <a:ext cx="1296" cy="240"/>
            </a:xfrm>
            <a:prstGeom prst="rect">
              <a:avLst/>
            </a:prstGeom>
            <a:pattFill prst="ltUpDiag">
              <a:fgClr>
                <a:srgbClr val="5F5F5F"/>
              </a:fgClr>
              <a:bgClr>
                <a:schemeClr val="bg1"/>
              </a:bgClr>
            </a:pattFill>
            <a:ln w="12700">
              <a:solidFill>
                <a:schemeClr val="tx1"/>
              </a:solidFill>
              <a:miter lim="800000"/>
              <a:headEnd/>
              <a:tailEnd/>
            </a:ln>
            <a:effectLst/>
          </p:spPr>
          <p:txBody>
            <a:bodyPr wrap="none" anchor="ctr"/>
            <a:lstStyle/>
            <a:p>
              <a:pPr algn="ctr">
                <a:buNone/>
              </a:pPr>
              <a:endParaRPr lang="zh-CN" altLang="en-US"/>
            </a:p>
          </p:txBody>
        </p:sp>
        <p:sp>
          <p:nvSpPr>
            <p:cNvPr id="152595" name="Rectangle 19" descr="浅色上对角线"/>
            <p:cNvSpPr>
              <a:spLocks noChangeArrowheads="1"/>
            </p:cNvSpPr>
            <p:nvPr/>
          </p:nvSpPr>
          <p:spPr bwMode="auto">
            <a:xfrm>
              <a:off x="2688" y="2880"/>
              <a:ext cx="1296" cy="240"/>
            </a:xfrm>
            <a:prstGeom prst="rect">
              <a:avLst/>
            </a:prstGeom>
            <a:pattFill prst="ltUpDiag">
              <a:fgClr>
                <a:srgbClr val="5F5F5F"/>
              </a:fgClr>
              <a:bgClr>
                <a:schemeClr val="bg1"/>
              </a:bgClr>
            </a:pattFill>
            <a:ln w="12700">
              <a:solidFill>
                <a:schemeClr val="tx1"/>
              </a:solidFill>
              <a:miter lim="800000"/>
              <a:headEnd/>
              <a:tailEnd/>
            </a:ln>
            <a:effectLst/>
          </p:spPr>
          <p:txBody>
            <a:bodyPr wrap="none" anchor="ctr"/>
            <a:lstStyle/>
            <a:p>
              <a:pPr algn="ctr">
                <a:buNone/>
              </a:pPr>
              <a:endParaRPr lang="zh-CN" altLang="en-US"/>
            </a:p>
          </p:txBody>
        </p:sp>
        <p:sp>
          <p:nvSpPr>
            <p:cNvPr id="152596" name="Rectangle 20" descr="浅色上对角线"/>
            <p:cNvSpPr>
              <a:spLocks noChangeArrowheads="1"/>
            </p:cNvSpPr>
            <p:nvPr/>
          </p:nvSpPr>
          <p:spPr bwMode="auto">
            <a:xfrm>
              <a:off x="2688" y="2640"/>
              <a:ext cx="1296" cy="240"/>
            </a:xfrm>
            <a:prstGeom prst="rect">
              <a:avLst/>
            </a:prstGeom>
            <a:pattFill prst="ltUpDiag">
              <a:fgClr>
                <a:srgbClr val="5F5F5F"/>
              </a:fgClr>
              <a:bgClr>
                <a:schemeClr val="bg1"/>
              </a:bgClr>
            </a:pattFill>
            <a:ln w="12700">
              <a:solidFill>
                <a:schemeClr val="tx1"/>
              </a:solidFill>
              <a:miter lim="800000"/>
              <a:headEnd/>
              <a:tailEnd/>
            </a:ln>
            <a:effectLst/>
          </p:spPr>
          <p:txBody>
            <a:bodyPr wrap="none" anchor="ctr"/>
            <a:lstStyle/>
            <a:p>
              <a:pPr algn="ctr">
                <a:buNone/>
              </a:pPr>
              <a:endParaRPr lang="zh-CN" altLang="en-US"/>
            </a:p>
          </p:txBody>
        </p:sp>
        <p:sp>
          <p:nvSpPr>
            <p:cNvPr id="152597" name="Rectangle 21"/>
            <p:cNvSpPr>
              <a:spLocks noChangeArrowheads="1"/>
            </p:cNvSpPr>
            <p:nvPr/>
          </p:nvSpPr>
          <p:spPr bwMode="auto">
            <a:xfrm>
              <a:off x="2688" y="2400"/>
              <a:ext cx="1296" cy="240"/>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52598" name="Line 22"/>
            <p:cNvSpPr>
              <a:spLocks noChangeShapeType="1"/>
            </p:cNvSpPr>
            <p:nvPr/>
          </p:nvSpPr>
          <p:spPr bwMode="auto">
            <a:xfrm flipV="1">
              <a:off x="2688" y="1728"/>
              <a:ext cx="0" cy="672"/>
            </a:xfrm>
            <a:prstGeom prst="line">
              <a:avLst/>
            </a:prstGeom>
            <a:noFill/>
            <a:ln w="12700">
              <a:solidFill>
                <a:schemeClr val="tx1"/>
              </a:solidFill>
              <a:round/>
              <a:headEnd/>
              <a:tailEnd/>
            </a:ln>
            <a:effectLst/>
          </p:spPr>
          <p:txBody>
            <a:bodyPr/>
            <a:lstStyle/>
            <a:p>
              <a:pPr algn="ctr">
                <a:buNone/>
              </a:pPr>
              <a:endParaRPr lang="zh-CN" altLang="en-US"/>
            </a:p>
          </p:txBody>
        </p:sp>
        <p:sp>
          <p:nvSpPr>
            <p:cNvPr id="152599" name="Line 23"/>
            <p:cNvSpPr>
              <a:spLocks noChangeShapeType="1"/>
            </p:cNvSpPr>
            <p:nvPr/>
          </p:nvSpPr>
          <p:spPr bwMode="auto">
            <a:xfrm flipV="1">
              <a:off x="3984" y="1728"/>
              <a:ext cx="0" cy="672"/>
            </a:xfrm>
            <a:prstGeom prst="line">
              <a:avLst/>
            </a:prstGeom>
            <a:noFill/>
            <a:ln w="12700">
              <a:solidFill>
                <a:schemeClr val="tx1"/>
              </a:solidFill>
              <a:round/>
              <a:headEnd/>
              <a:tailEnd/>
            </a:ln>
            <a:effectLst/>
          </p:spPr>
          <p:txBody>
            <a:bodyPr/>
            <a:lstStyle/>
            <a:p>
              <a:pPr algn="ctr">
                <a:buNone/>
              </a:pPr>
              <a:endParaRPr lang="zh-CN" altLang="en-US"/>
            </a:p>
          </p:txBody>
        </p:sp>
        <p:sp>
          <p:nvSpPr>
            <p:cNvPr id="152600" name="Text Box 24"/>
            <p:cNvSpPr txBox="1">
              <a:spLocks noChangeArrowheads="1"/>
            </p:cNvSpPr>
            <p:nvPr/>
          </p:nvSpPr>
          <p:spPr bwMode="auto">
            <a:xfrm>
              <a:off x="2688" y="3696"/>
              <a:ext cx="1296" cy="223"/>
            </a:xfrm>
            <a:prstGeom prst="rect">
              <a:avLst/>
            </a:prstGeom>
            <a:noFill/>
            <a:ln w="12700">
              <a:noFill/>
              <a:miter lim="800000"/>
              <a:headEnd/>
              <a:tailEnd/>
            </a:ln>
            <a:effectLst/>
          </p:spPr>
          <p:txBody>
            <a:bodyPr>
              <a:spAutoFit/>
            </a:bodyPr>
            <a:lstStyle/>
            <a:p>
              <a:pPr algn="ctr">
                <a:spcBef>
                  <a:spcPct val="50000"/>
                </a:spcBef>
                <a:buNone/>
              </a:pPr>
              <a:r>
                <a:rPr lang="zh-CN" altLang="en-US" sz="2000">
                  <a:ea typeface="楷体_GB2312" pitchFamily="49" charset="-122"/>
                </a:rPr>
                <a:t>堆栈</a:t>
              </a:r>
            </a:p>
          </p:txBody>
        </p:sp>
        <p:sp>
          <p:nvSpPr>
            <p:cNvPr id="152602" name="Rectangle 26"/>
            <p:cNvSpPr>
              <a:spLocks noChangeArrowheads="1"/>
            </p:cNvSpPr>
            <p:nvPr/>
          </p:nvSpPr>
          <p:spPr bwMode="auto">
            <a:xfrm>
              <a:off x="2688" y="2160"/>
              <a:ext cx="1296" cy="240"/>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52603" name="Text Box 27"/>
            <p:cNvSpPr txBox="1">
              <a:spLocks noChangeArrowheads="1"/>
            </p:cNvSpPr>
            <p:nvPr/>
          </p:nvSpPr>
          <p:spPr bwMode="auto">
            <a:xfrm>
              <a:off x="3984" y="2160"/>
              <a:ext cx="432" cy="206"/>
            </a:xfrm>
            <a:prstGeom prst="rect">
              <a:avLst/>
            </a:prstGeom>
            <a:noFill/>
            <a:ln w="12700">
              <a:noFill/>
              <a:miter lim="800000"/>
              <a:headEnd/>
              <a:tailEnd/>
            </a:ln>
            <a:effectLst/>
          </p:spPr>
          <p:txBody>
            <a:bodyPr>
              <a:spAutoFit/>
            </a:bodyPr>
            <a:lstStyle/>
            <a:p>
              <a:pPr algn="ctr">
                <a:spcBef>
                  <a:spcPct val="50000"/>
                </a:spcBef>
                <a:buNone/>
              </a:pPr>
              <a:r>
                <a:rPr lang="en-US" altLang="zh-CN" dirty="0">
                  <a:ea typeface="楷体_GB2312" pitchFamily="49" charset="-122"/>
                </a:rPr>
                <a:t>A-4</a:t>
              </a:r>
            </a:p>
          </p:txBody>
        </p:sp>
      </p:grpSp>
      <p:sp>
        <p:nvSpPr>
          <p:cNvPr id="152605" name="Rectangle 29"/>
          <p:cNvSpPr>
            <a:spLocks noChangeArrowheads="1"/>
          </p:cNvSpPr>
          <p:nvPr/>
        </p:nvSpPr>
        <p:spPr bwMode="auto">
          <a:xfrm>
            <a:off x="4098032" y="3101398"/>
            <a:ext cx="1524000" cy="457200"/>
          </a:xfrm>
          <a:prstGeom prst="rect">
            <a:avLst/>
          </a:prstGeom>
          <a:noFill/>
          <a:ln w="12700">
            <a:solidFill>
              <a:schemeClr val="tx1"/>
            </a:solidFill>
            <a:miter lim="800000"/>
            <a:headEnd/>
            <a:tailEnd/>
          </a:ln>
          <a:effectLst/>
        </p:spPr>
        <p:txBody>
          <a:bodyPr wrap="none" anchor="ctr"/>
          <a:lstStyle/>
          <a:p>
            <a:pPr algn="ctr">
              <a:buNone/>
            </a:pPr>
            <a:endParaRPr lang="en-US" altLang="zh-CN" sz="2000" dirty="0">
              <a:solidFill>
                <a:schemeClr val="accent2"/>
              </a:solidFill>
            </a:endParaRPr>
          </a:p>
        </p:txBody>
      </p:sp>
      <p:sp>
        <p:nvSpPr>
          <p:cNvPr id="152606" name="Text Box 30"/>
          <p:cNvSpPr txBox="1">
            <a:spLocks noChangeArrowheads="1"/>
          </p:cNvSpPr>
          <p:nvPr/>
        </p:nvSpPr>
        <p:spPr bwMode="auto">
          <a:xfrm>
            <a:off x="3232448" y="3170282"/>
            <a:ext cx="838200" cy="353943"/>
          </a:xfrm>
          <a:prstGeom prst="rect">
            <a:avLst/>
          </a:prstGeom>
          <a:noFill/>
          <a:ln w="12700">
            <a:noFill/>
            <a:miter lim="800000"/>
            <a:headEnd/>
            <a:tailEnd/>
          </a:ln>
          <a:effectLst/>
        </p:spPr>
        <p:txBody>
          <a:bodyPr>
            <a:spAutoFit/>
          </a:bodyPr>
          <a:lstStyle/>
          <a:p>
            <a:pPr algn="ctr">
              <a:spcBef>
                <a:spcPct val="50000"/>
              </a:spcBef>
              <a:buNone/>
            </a:pPr>
            <a:r>
              <a:rPr lang="en-US" altLang="zh-CN" sz="2000" dirty="0" err="1"/>
              <a:t>Rn</a:t>
            </a:r>
            <a:endParaRPr lang="en-US" altLang="zh-CN" sz="2000" dirty="0"/>
          </a:p>
        </p:txBody>
      </p:sp>
      <p:sp>
        <p:nvSpPr>
          <p:cNvPr id="152610" name="Rectangle 34"/>
          <p:cNvSpPr>
            <a:spLocks noChangeArrowheads="1"/>
          </p:cNvSpPr>
          <p:nvPr/>
        </p:nvSpPr>
        <p:spPr bwMode="auto">
          <a:xfrm>
            <a:off x="4384576" y="3173407"/>
            <a:ext cx="1080120" cy="353943"/>
          </a:xfrm>
          <a:prstGeom prst="rect">
            <a:avLst/>
          </a:prstGeom>
          <a:noFill/>
          <a:ln w="12700">
            <a:noFill/>
            <a:miter lim="800000"/>
            <a:headEnd/>
            <a:tailEnd/>
          </a:ln>
          <a:effectLst/>
        </p:spPr>
        <p:txBody>
          <a:bodyPr wrap="square">
            <a:spAutoFit/>
          </a:bodyPr>
          <a:lstStyle/>
          <a:p>
            <a:pPr>
              <a:buNone/>
            </a:pPr>
            <a:r>
              <a:rPr lang="en-US" altLang="zh-CN" sz="2000" dirty="0">
                <a:solidFill>
                  <a:schemeClr val="accent2"/>
                </a:solidFill>
              </a:rPr>
              <a:t>Data</a:t>
            </a:r>
            <a:endParaRPr lang="zh-CN" altLang="en-US" sz="2000" dirty="0">
              <a:solidFill>
                <a:schemeClr val="accent2"/>
              </a:solidFill>
            </a:endParaRPr>
          </a:p>
        </p:txBody>
      </p:sp>
      <p:grpSp>
        <p:nvGrpSpPr>
          <p:cNvPr id="28" name="组合 27"/>
          <p:cNvGrpSpPr/>
          <p:nvPr/>
        </p:nvGrpSpPr>
        <p:grpSpPr>
          <a:xfrm>
            <a:off x="2800400" y="3883291"/>
            <a:ext cx="3528392" cy="381000"/>
            <a:chOff x="683568" y="3681685"/>
            <a:chExt cx="3528392" cy="381000"/>
          </a:xfrm>
        </p:grpSpPr>
        <p:sp>
          <p:nvSpPr>
            <p:cNvPr id="152613" name="Rectangle 37"/>
            <p:cNvSpPr>
              <a:spLocks noChangeArrowheads="1"/>
            </p:cNvSpPr>
            <p:nvPr/>
          </p:nvSpPr>
          <p:spPr bwMode="auto">
            <a:xfrm>
              <a:off x="1979712" y="3681685"/>
              <a:ext cx="1524000" cy="381000"/>
            </a:xfrm>
            <a:prstGeom prst="rect">
              <a:avLst/>
            </a:prstGeom>
            <a:noFill/>
            <a:ln w="12700">
              <a:solidFill>
                <a:schemeClr val="tx1"/>
              </a:solidFill>
              <a:miter lim="800000"/>
              <a:headEnd/>
              <a:tailEnd/>
            </a:ln>
            <a:effectLst/>
          </p:spPr>
          <p:txBody>
            <a:bodyPr wrap="none" anchor="ctr"/>
            <a:lstStyle/>
            <a:p>
              <a:pPr algn="ctr">
                <a:buNone/>
              </a:pPr>
              <a:r>
                <a:rPr lang="en-US" altLang="zh-CN" dirty="0">
                  <a:solidFill>
                    <a:srgbClr val="FF0000"/>
                  </a:solidFill>
                  <a:ea typeface="宋体" pitchFamily="2" charset="-122"/>
                </a:rPr>
                <a:t>A-4</a:t>
              </a:r>
            </a:p>
          </p:txBody>
        </p:sp>
        <p:sp>
          <p:nvSpPr>
            <p:cNvPr id="152614" name="Text Box 38"/>
            <p:cNvSpPr txBox="1">
              <a:spLocks noChangeArrowheads="1"/>
            </p:cNvSpPr>
            <p:nvPr/>
          </p:nvSpPr>
          <p:spPr bwMode="auto">
            <a:xfrm>
              <a:off x="683568" y="3717032"/>
              <a:ext cx="1296144" cy="327782"/>
            </a:xfrm>
            <a:prstGeom prst="rect">
              <a:avLst/>
            </a:prstGeom>
            <a:noFill/>
            <a:ln w="12700">
              <a:noFill/>
              <a:miter lim="800000"/>
              <a:headEnd/>
              <a:tailEnd/>
            </a:ln>
            <a:effectLst/>
          </p:spPr>
          <p:txBody>
            <a:bodyPr wrap="square">
              <a:spAutoFit/>
            </a:bodyPr>
            <a:lstStyle/>
            <a:p>
              <a:pPr algn="ctr">
                <a:spcBef>
                  <a:spcPct val="50000"/>
                </a:spcBef>
                <a:buNone/>
              </a:pPr>
              <a:r>
                <a:rPr lang="zh-CN" altLang="en-US" dirty="0">
                  <a:solidFill>
                    <a:srgbClr val="FF0000"/>
                  </a:solidFill>
                  <a:ea typeface="宋体" pitchFamily="2" charset="-122"/>
                </a:rPr>
                <a:t>压栈后</a:t>
              </a:r>
              <a:r>
                <a:rPr lang="en-US" altLang="zh-CN" dirty="0">
                  <a:solidFill>
                    <a:srgbClr val="FF0000"/>
                  </a:solidFill>
                  <a:ea typeface="宋体" pitchFamily="2" charset="-122"/>
                </a:rPr>
                <a:t>SP</a:t>
              </a:r>
            </a:p>
          </p:txBody>
        </p:sp>
        <p:sp>
          <p:nvSpPr>
            <p:cNvPr id="152615" name="Line 39"/>
            <p:cNvSpPr>
              <a:spLocks noChangeShapeType="1"/>
            </p:cNvSpPr>
            <p:nvPr/>
          </p:nvSpPr>
          <p:spPr bwMode="auto">
            <a:xfrm flipV="1">
              <a:off x="3491880" y="3933056"/>
              <a:ext cx="720080" cy="0"/>
            </a:xfrm>
            <a:prstGeom prst="line">
              <a:avLst/>
            </a:prstGeom>
            <a:noFill/>
            <a:ln w="12700">
              <a:solidFill>
                <a:srgbClr val="FF0000"/>
              </a:solidFill>
              <a:round/>
              <a:headEnd/>
              <a:tailEnd type="triangle" w="med" len="med"/>
            </a:ln>
            <a:effectLst/>
          </p:spPr>
          <p:txBody>
            <a:bodyPr/>
            <a:lstStyle/>
            <a:p>
              <a:pPr algn="ctr">
                <a:buNone/>
              </a:pPr>
              <a:endParaRPr lang="zh-CN" altLang="en-US"/>
            </a:p>
          </p:txBody>
        </p:sp>
      </p:grpSp>
      <p:sp>
        <p:nvSpPr>
          <p:cNvPr id="30" name="Rectangle 34"/>
          <p:cNvSpPr>
            <a:spLocks noChangeArrowheads="1"/>
          </p:cNvSpPr>
          <p:nvPr/>
        </p:nvSpPr>
        <p:spPr bwMode="auto">
          <a:xfrm>
            <a:off x="4384576" y="3173407"/>
            <a:ext cx="1080120" cy="353943"/>
          </a:xfrm>
          <a:prstGeom prst="rect">
            <a:avLst/>
          </a:prstGeom>
          <a:noFill/>
          <a:ln w="12700">
            <a:noFill/>
            <a:miter lim="800000"/>
            <a:headEnd/>
            <a:tailEnd/>
          </a:ln>
          <a:effectLst/>
        </p:spPr>
        <p:txBody>
          <a:bodyPr wrap="square">
            <a:spAutoFit/>
          </a:bodyPr>
          <a:lstStyle/>
          <a:p>
            <a:pPr>
              <a:buNone/>
            </a:pPr>
            <a:r>
              <a:rPr lang="en-US" altLang="zh-CN" sz="2000" dirty="0">
                <a:solidFill>
                  <a:schemeClr val="accent2"/>
                </a:solidFill>
              </a:rPr>
              <a:t>Data</a:t>
            </a:r>
            <a:endParaRPr lang="zh-CN" altLang="en-US" sz="2000" dirty="0">
              <a:solidFill>
                <a:schemeClr val="accent2"/>
              </a:solidFill>
            </a:endParaRPr>
          </a:p>
        </p:txBody>
      </p:sp>
      <p:sp>
        <p:nvSpPr>
          <p:cNvPr id="2" name="文本框 1"/>
          <p:cNvSpPr txBox="1"/>
          <p:nvPr/>
        </p:nvSpPr>
        <p:spPr>
          <a:xfrm>
            <a:off x="2800400" y="5718838"/>
            <a:ext cx="2520280" cy="327782"/>
          </a:xfrm>
          <a:prstGeom prst="rect">
            <a:avLst/>
          </a:prstGeom>
          <a:noFill/>
        </p:spPr>
        <p:txBody>
          <a:bodyPr wrap="square" rtlCol="0">
            <a:spAutoFit/>
          </a:bodyPr>
          <a:lstStyle/>
          <a:p>
            <a:pPr>
              <a:buNone/>
            </a:pPr>
            <a:r>
              <a:rPr lang="zh-CN" altLang="en-US" dirty="0"/>
              <a:t>堆栈类型：空递减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1" nodeType="clickEffect">
                                  <p:stCondLst>
                                    <p:cond delay="0"/>
                                  </p:stCondLst>
                                  <p:childTnLst>
                                    <p:animMotion origin="layout" path="M 3.75E-6 4.07407E-6 L 0.22604 0.18796 " pathEditMode="relative" rAng="0" ptsTypes="AA">
                                      <p:cBhvr>
                                        <p:cTn id="6" dur="2000" fill="hold"/>
                                        <p:tgtEl>
                                          <p:spTgt spid="152610"/>
                                        </p:tgtEl>
                                        <p:attrNameLst>
                                          <p:attrName>ppt_x</p:attrName>
                                          <p:attrName>ppt_y</p:attrName>
                                        </p:attrNameLst>
                                      </p:cBhvr>
                                      <p:rCtr x="11302" y="9398"/>
                                    </p:animMotion>
                                  </p:childTnLst>
                                </p:cTn>
                              </p:par>
                            </p:childTnLst>
                          </p:cTn>
                        </p:par>
                        <p:par>
                          <p:cTn id="7" fill="hold">
                            <p:stCondLst>
                              <p:cond delay="2000"/>
                            </p:stCondLst>
                            <p:childTnLst>
                              <p:par>
                                <p:cTn id="8" presetID="2" presetClass="entr" presetSubtype="8" fill="hold" nodeType="afterEffect">
                                  <p:stCondLst>
                                    <p:cond delay="0"/>
                                  </p:stCondLst>
                                  <p:childTnLst>
                                    <p:set>
                                      <p:cBhvr>
                                        <p:cTn id="9" dur="1" fill="hold">
                                          <p:stCondLst>
                                            <p:cond delay="0"/>
                                          </p:stCondLst>
                                        </p:cTn>
                                        <p:tgtEl>
                                          <p:spTgt spid="28"/>
                                        </p:tgtEl>
                                        <p:attrNameLst>
                                          <p:attrName>style.visibility</p:attrName>
                                        </p:attrNameLst>
                                      </p:cBhvr>
                                      <p:to>
                                        <p:strVal val="visible"/>
                                      </p:to>
                                    </p:set>
                                    <p:anim calcmode="lin" valueType="num">
                                      <p:cBhvr additive="base">
                                        <p:cTn id="10" dur="500" fill="hold"/>
                                        <p:tgtEl>
                                          <p:spTgt spid="28"/>
                                        </p:tgtEl>
                                        <p:attrNameLst>
                                          <p:attrName>ppt_x</p:attrName>
                                        </p:attrNameLst>
                                      </p:cBhvr>
                                      <p:tavLst>
                                        <p:tav tm="0">
                                          <p:val>
                                            <p:strVal val="0-#ppt_w/2"/>
                                          </p:val>
                                        </p:tav>
                                        <p:tav tm="100000">
                                          <p:val>
                                            <p:strVal val="#ppt_x"/>
                                          </p:val>
                                        </p:tav>
                                      </p:tavLst>
                                    </p:anim>
                                    <p:anim calcmode="lin" valueType="num">
                                      <p:cBhvr additive="base">
                                        <p:cTn id="11"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10"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idx="4294967295"/>
          </p:nvPr>
        </p:nvSpPr>
        <p:spPr>
          <a:xfrm>
            <a:off x="612000" y="252000"/>
            <a:ext cx="7010400" cy="373062"/>
          </a:xfrm>
        </p:spPr>
        <p:txBody>
          <a:bodyPr/>
          <a:lstStyle/>
          <a:p>
            <a:r>
              <a:rPr lang="en-US" altLang="zh-CN" dirty="0"/>
              <a:t>1.3 </a:t>
            </a:r>
            <a:r>
              <a:rPr lang="zh-CN" altLang="en-US" dirty="0"/>
              <a:t>寻址方式</a:t>
            </a:r>
            <a:endParaRPr lang="en-US" altLang="zh-CN" dirty="0"/>
          </a:p>
        </p:txBody>
      </p:sp>
      <p:sp>
        <p:nvSpPr>
          <p:cNvPr id="153603" name="Rectangle 3"/>
          <p:cNvSpPr>
            <a:spLocks noChangeArrowheads="1"/>
          </p:cNvSpPr>
          <p:nvPr/>
        </p:nvSpPr>
        <p:spPr bwMode="auto">
          <a:xfrm>
            <a:off x="611999" y="900000"/>
            <a:ext cx="10020501" cy="1251625"/>
          </a:xfrm>
          <a:prstGeom prst="rect">
            <a:avLst/>
          </a:prstGeom>
          <a:noFill/>
          <a:ln w="12700">
            <a:noFill/>
            <a:miter lim="800000"/>
            <a:headEnd/>
            <a:tailEnd/>
          </a:ln>
          <a:effectLst/>
        </p:spPr>
        <p:txBody>
          <a:bodyPr wrap="square" lIns="63500" tIns="25400" rIns="63500" bIns="25400">
            <a:spAutoFit/>
          </a:bodyPr>
          <a:lstStyle/>
          <a:p>
            <a:pPr marL="284163" indent="-284163">
              <a:lnSpc>
                <a:spcPct val="75000"/>
              </a:lnSpc>
              <a:spcBef>
                <a:spcPct val="65000"/>
              </a:spcBef>
              <a:buClr>
                <a:srgbClr val="FF0000"/>
              </a:buClr>
              <a:buFont typeface="Wingdings" pitchFamily="2" charset="2"/>
              <a:buChar char="v"/>
            </a:pPr>
            <a:r>
              <a:rPr lang="zh-CN" altLang="en-US" sz="2400" dirty="0"/>
              <a:t>堆栈寻址</a:t>
            </a:r>
          </a:p>
          <a:p>
            <a:pPr marL="668338" lvl="1" indent="-193675"/>
            <a:r>
              <a:rPr lang="zh-CN" altLang="en-US" sz="2400" dirty="0"/>
              <a:t>出栈操作：</a:t>
            </a:r>
            <a:r>
              <a:rPr lang="en-US" altLang="zh-CN" sz="2400" dirty="0"/>
              <a:t>POP   </a:t>
            </a:r>
            <a:r>
              <a:rPr lang="en-US" altLang="zh-CN" sz="2400" dirty="0" err="1"/>
              <a:t>Rn</a:t>
            </a:r>
            <a:r>
              <a:rPr lang="en-US" altLang="zh-CN" sz="2400" dirty="0"/>
              <a:t>，</a:t>
            </a:r>
            <a:r>
              <a:rPr lang="zh-CN" altLang="en-US" sz="2400" dirty="0"/>
              <a:t>假定寄存器</a:t>
            </a:r>
            <a:r>
              <a:rPr lang="en-US" altLang="zh-CN" sz="2400" dirty="0"/>
              <a:t>Rn</a:t>
            </a:r>
            <a:r>
              <a:rPr lang="zh-CN" altLang="en-US" sz="2400" dirty="0"/>
              <a:t>为</a:t>
            </a:r>
            <a:r>
              <a:rPr lang="en-US" altLang="zh-CN" sz="2400" dirty="0"/>
              <a:t>32</a:t>
            </a:r>
            <a:r>
              <a:rPr lang="zh-CN" altLang="en-US" sz="2400" dirty="0"/>
              <a:t>位寄存器</a:t>
            </a:r>
          </a:p>
          <a:p>
            <a:pPr marL="668338" lvl="1" indent="-193675">
              <a:buNone/>
            </a:pPr>
            <a:r>
              <a:rPr lang="zh-CN" altLang="en-US" sz="2400" dirty="0"/>
              <a:t>   </a:t>
            </a:r>
            <a:r>
              <a:rPr lang="en-US" altLang="zh-CN" sz="2400" dirty="0">
                <a:sym typeface="Wingdings" pitchFamily="2" charset="2"/>
              </a:rPr>
              <a:t> SP  (SP) + 4， Rn  [(SP)]</a:t>
            </a:r>
            <a:endParaRPr lang="en-US" altLang="zh-CN" sz="2400" dirty="0"/>
          </a:p>
        </p:txBody>
      </p:sp>
      <p:sp>
        <p:nvSpPr>
          <p:cNvPr id="153606" name="Rectangle 6"/>
          <p:cNvSpPr>
            <a:spLocks noChangeArrowheads="1"/>
          </p:cNvSpPr>
          <p:nvPr/>
        </p:nvSpPr>
        <p:spPr bwMode="auto">
          <a:xfrm>
            <a:off x="3563888" y="3552056"/>
            <a:ext cx="1451992" cy="381000"/>
          </a:xfrm>
          <a:prstGeom prst="rect">
            <a:avLst/>
          </a:prstGeom>
          <a:noFill/>
          <a:ln w="12700">
            <a:solidFill>
              <a:schemeClr val="tx1"/>
            </a:solidFill>
            <a:miter lim="800000"/>
            <a:headEnd/>
            <a:tailEnd/>
          </a:ln>
          <a:effectLst/>
        </p:spPr>
        <p:txBody>
          <a:bodyPr wrap="none" anchor="ctr"/>
          <a:lstStyle/>
          <a:p>
            <a:pPr algn="ctr">
              <a:buNone/>
            </a:pPr>
            <a:r>
              <a:rPr lang="en-US" altLang="zh-CN" dirty="0">
                <a:ea typeface="宋体" pitchFamily="2" charset="-122"/>
              </a:rPr>
              <a:t>A</a:t>
            </a:r>
          </a:p>
        </p:txBody>
      </p:sp>
      <p:sp>
        <p:nvSpPr>
          <p:cNvPr id="153607" name="Text Box 7"/>
          <p:cNvSpPr txBox="1">
            <a:spLocks noChangeArrowheads="1"/>
          </p:cNvSpPr>
          <p:nvPr/>
        </p:nvSpPr>
        <p:spPr bwMode="auto">
          <a:xfrm>
            <a:off x="2351584" y="3605274"/>
            <a:ext cx="1224136" cy="327782"/>
          </a:xfrm>
          <a:prstGeom prst="rect">
            <a:avLst/>
          </a:prstGeom>
          <a:noFill/>
          <a:ln w="12700">
            <a:noFill/>
            <a:miter lim="800000"/>
            <a:headEnd/>
            <a:tailEnd/>
          </a:ln>
          <a:effectLst/>
        </p:spPr>
        <p:txBody>
          <a:bodyPr wrap="square">
            <a:spAutoFit/>
          </a:bodyPr>
          <a:lstStyle/>
          <a:p>
            <a:pPr algn="ctr">
              <a:spcBef>
                <a:spcPct val="50000"/>
              </a:spcBef>
              <a:buNone/>
            </a:pPr>
            <a:r>
              <a:rPr lang="zh-CN" altLang="en-US" dirty="0">
                <a:solidFill>
                  <a:schemeClr val="tx1"/>
                </a:solidFill>
                <a:ea typeface="宋体" pitchFamily="2" charset="-122"/>
              </a:rPr>
              <a:t>出栈前</a:t>
            </a:r>
            <a:r>
              <a:rPr lang="en-US" altLang="zh-CN" dirty="0">
                <a:solidFill>
                  <a:schemeClr val="tx1"/>
                </a:solidFill>
                <a:ea typeface="宋体" pitchFamily="2" charset="-122"/>
              </a:rPr>
              <a:t>SP</a:t>
            </a:r>
          </a:p>
        </p:txBody>
      </p:sp>
      <p:sp>
        <p:nvSpPr>
          <p:cNvPr id="153608" name="Line 8"/>
          <p:cNvSpPr>
            <a:spLocks noChangeShapeType="1"/>
          </p:cNvSpPr>
          <p:nvPr/>
        </p:nvSpPr>
        <p:spPr bwMode="auto">
          <a:xfrm flipV="1">
            <a:off x="5015880" y="3789040"/>
            <a:ext cx="792088" cy="0"/>
          </a:xfrm>
          <a:prstGeom prst="line">
            <a:avLst/>
          </a:prstGeom>
          <a:noFill/>
          <a:ln w="12700">
            <a:solidFill>
              <a:schemeClr val="tx1"/>
            </a:solidFill>
            <a:round/>
            <a:headEnd/>
            <a:tailEnd type="triangle" w="med" len="med"/>
          </a:ln>
          <a:effectLst/>
        </p:spPr>
        <p:txBody>
          <a:bodyPr/>
          <a:lstStyle/>
          <a:p>
            <a:pPr algn="ctr">
              <a:buNone/>
            </a:pPr>
            <a:endParaRPr lang="zh-CN" altLang="en-US"/>
          </a:p>
        </p:txBody>
      </p:sp>
      <p:grpSp>
        <p:nvGrpSpPr>
          <p:cNvPr id="4" name="Group 21"/>
          <p:cNvGrpSpPr>
            <a:grpSpLocks/>
          </p:cNvGrpSpPr>
          <p:nvPr/>
        </p:nvGrpSpPr>
        <p:grpSpPr bwMode="auto">
          <a:xfrm>
            <a:off x="2495600" y="2492896"/>
            <a:ext cx="2232248" cy="457200"/>
            <a:chOff x="720" y="1872"/>
            <a:chExt cx="1488" cy="288"/>
          </a:xfrm>
        </p:grpSpPr>
        <p:sp>
          <p:nvSpPr>
            <p:cNvPr id="153622" name="Rectangle 22"/>
            <p:cNvSpPr>
              <a:spLocks noChangeArrowheads="1"/>
            </p:cNvSpPr>
            <p:nvPr/>
          </p:nvSpPr>
          <p:spPr bwMode="auto">
            <a:xfrm>
              <a:off x="1248" y="1872"/>
              <a:ext cx="960" cy="288"/>
            </a:xfrm>
            <a:prstGeom prst="rect">
              <a:avLst/>
            </a:prstGeom>
            <a:noFill/>
            <a:ln w="12700">
              <a:solidFill>
                <a:schemeClr val="tx1"/>
              </a:solidFill>
              <a:miter lim="800000"/>
              <a:headEnd/>
              <a:tailEnd/>
            </a:ln>
            <a:effectLst/>
          </p:spPr>
          <p:txBody>
            <a:bodyPr wrap="none" anchor="ctr"/>
            <a:lstStyle/>
            <a:p>
              <a:pPr algn="ctr">
                <a:buNone/>
              </a:pPr>
              <a:endParaRPr lang="en-US" altLang="zh-CN" sz="2000">
                <a:solidFill>
                  <a:schemeClr val="accent2"/>
                </a:solidFill>
              </a:endParaRPr>
            </a:p>
          </p:txBody>
        </p:sp>
        <p:sp>
          <p:nvSpPr>
            <p:cNvPr id="153623" name="Text Box 23"/>
            <p:cNvSpPr txBox="1">
              <a:spLocks noChangeArrowheads="1"/>
            </p:cNvSpPr>
            <p:nvPr/>
          </p:nvSpPr>
          <p:spPr bwMode="auto">
            <a:xfrm>
              <a:off x="720" y="1872"/>
              <a:ext cx="528" cy="223"/>
            </a:xfrm>
            <a:prstGeom prst="rect">
              <a:avLst/>
            </a:prstGeom>
            <a:noFill/>
            <a:ln w="12700">
              <a:noFill/>
              <a:miter lim="800000"/>
              <a:headEnd/>
              <a:tailEnd/>
            </a:ln>
            <a:effectLst/>
          </p:spPr>
          <p:txBody>
            <a:bodyPr>
              <a:spAutoFit/>
            </a:bodyPr>
            <a:lstStyle/>
            <a:p>
              <a:pPr algn="ctr">
                <a:spcBef>
                  <a:spcPct val="50000"/>
                </a:spcBef>
                <a:buNone/>
              </a:pPr>
              <a:r>
                <a:rPr lang="en-US" altLang="zh-CN" sz="2000"/>
                <a:t>Rn</a:t>
              </a:r>
            </a:p>
          </p:txBody>
        </p:sp>
      </p:grpSp>
      <p:grpSp>
        <p:nvGrpSpPr>
          <p:cNvPr id="6" name="Group 9"/>
          <p:cNvGrpSpPr>
            <a:grpSpLocks/>
          </p:cNvGrpSpPr>
          <p:nvPr/>
        </p:nvGrpSpPr>
        <p:grpSpPr bwMode="auto">
          <a:xfrm>
            <a:off x="5791201" y="2987825"/>
            <a:ext cx="2752725" cy="3478213"/>
            <a:chOff x="2688" y="1728"/>
            <a:chExt cx="1734" cy="2191"/>
          </a:xfrm>
        </p:grpSpPr>
        <p:sp>
          <p:nvSpPr>
            <p:cNvPr id="153610" name="Text Box 10"/>
            <p:cNvSpPr txBox="1">
              <a:spLocks noChangeArrowheads="1"/>
            </p:cNvSpPr>
            <p:nvPr/>
          </p:nvSpPr>
          <p:spPr bwMode="auto">
            <a:xfrm>
              <a:off x="3984" y="2400"/>
              <a:ext cx="438" cy="206"/>
            </a:xfrm>
            <a:prstGeom prst="rect">
              <a:avLst/>
            </a:prstGeom>
            <a:noFill/>
            <a:ln w="12700">
              <a:noFill/>
              <a:miter lim="800000"/>
              <a:headEnd/>
              <a:tailEnd/>
            </a:ln>
            <a:effectLst/>
          </p:spPr>
          <p:txBody>
            <a:bodyPr wrap="square">
              <a:spAutoFit/>
            </a:bodyPr>
            <a:lstStyle/>
            <a:p>
              <a:pPr>
                <a:spcBef>
                  <a:spcPct val="50000"/>
                </a:spcBef>
                <a:buNone/>
              </a:pPr>
              <a:r>
                <a:rPr lang="en-US" altLang="zh-CN" dirty="0">
                  <a:ea typeface="楷体_GB2312" pitchFamily="49" charset="-122"/>
                </a:rPr>
                <a:t>A+4</a:t>
              </a:r>
            </a:p>
          </p:txBody>
        </p:sp>
        <p:sp>
          <p:nvSpPr>
            <p:cNvPr id="153611" name="Rectangle 11" descr="浅色上对角线"/>
            <p:cNvSpPr>
              <a:spLocks noChangeArrowheads="1"/>
            </p:cNvSpPr>
            <p:nvPr/>
          </p:nvSpPr>
          <p:spPr bwMode="auto">
            <a:xfrm>
              <a:off x="2688" y="3360"/>
              <a:ext cx="1296" cy="240"/>
            </a:xfrm>
            <a:prstGeom prst="rect">
              <a:avLst/>
            </a:prstGeom>
            <a:pattFill prst="ltUpDiag">
              <a:fgClr>
                <a:srgbClr val="5F5F5F"/>
              </a:fgClr>
              <a:bgClr>
                <a:schemeClr val="bg1"/>
              </a:bgClr>
            </a:pattFill>
            <a:ln w="12700">
              <a:solidFill>
                <a:schemeClr val="tx1"/>
              </a:solidFill>
              <a:miter lim="800000"/>
              <a:headEnd/>
              <a:tailEnd/>
            </a:ln>
            <a:effectLst/>
          </p:spPr>
          <p:txBody>
            <a:bodyPr wrap="none" anchor="ctr"/>
            <a:lstStyle/>
            <a:p>
              <a:pPr algn="ctr">
                <a:buNone/>
              </a:pPr>
              <a:endParaRPr lang="zh-CN" altLang="en-US"/>
            </a:p>
          </p:txBody>
        </p:sp>
        <p:sp>
          <p:nvSpPr>
            <p:cNvPr id="153612" name="Rectangle 12" descr="浅色上对角线"/>
            <p:cNvSpPr>
              <a:spLocks noChangeArrowheads="1"/>
            </p:cNvSpPr>
            <p:nvPr/>
          </p:nvSpPr>
          <p:spPr bwMode="auto">
            <a:xfrm>
              <a:off x="2688" y="3120"/>
              <a:ext cx="1296" cy="240"/>
            </a:xfrm>
            <a:prstGeom prst="rect">
              <a:avLst/>
            </a:prstGeom>
            <a:pattFill prst="ltUpDiag">
              <a:fgClr>
                <a:srgbClr val="5F5F5F"/>
              </a:fgClr>
              <a:bgClr>
                <a:schemeClr val="bg1"/>
              </a:bgClr>
            </a:pattFill>
            <a:ln w="12700">
              <a:solidFill>
                <a:schemeClr val="tx1"/>
              </a:solidFill>
              <a:miter lim="800000"/>
              <a:headEnd/>
              <a:tailEnd/>
            </a:ln>
            <a:effectLst/>
          </p:spPr>
          <p:txBody>
            <a:bodyPr wrap="none" anchor="ctr"/>
            <a:lstStyle/>
            <a:p>
              <a:pPr algn="ctr">
                <a:buNone/>
              </a:pPr>
              <a:endParaRPr lang="zh-CN" altLang="en-US"/>
            </a:p>
          </p:txBody>
        </p:sp>
        <p:sp>
          <p:nvSpPr>
            <p:cNvPr id="153613" name="Rectangle 13" descr="浅色上对角线"/>
            <p:cNvSpPr>
              <a:spLocks noChangeArrowheads="1"/>
            </p:cNvSpPr>
            <p:nvPr/>
          </p:nvSpPr>
          <p:spPr bwMode="auto">
            <a:xfrm>
              <a:off x="2688" y="2880"/>
              <a:ext cx="1296" cy="240"/>
            </a:xfrm>
            <a:prstGeom prst="rect">
              <a:avLst/>
            </a:prstGeom>
            <a:pattFill prst="ltUpDiag">
              <a:fgClr>
                <a:srgbClr val="5F5F5F"/>
              </a:fgClr>
              <a:bgClr>
                <a:schemeClr val="bg1"/>
              </a:bgClr>
            </a:pattFill>
            <a:ln w="12700">
              <a:solidFill>
                <a:schemeClr val="tx1"/>
              </a:solidFill>
              <a:miter lim="800000"/>
              <a:headEnd/>
              <a:tailEnd/>
            </a:ln>
            <a:effectLst/>
          </p:spPr>
          <p:txBody>
            <a:bodyPr wrap="none" anchor="ctr"/>
            <a:lstStyle/>
            <a:p>
              <a:pPr algn="ctr">
                <a:buNone/>
              </a:pPr>
              <a:endParaRPr lang="zh-CN" altLang="en-US"/>
            </a:p>
          </p:txBody>
        </p:sp>
        <p:sp>
          <p:nvSpPr>
            <p:cNvPr id="153614" name="Rectangle 14" descr="浅色上对角线"/>
            <p:cNvSpPr>
              <a:spLocks noChangeArrowheads="1"/>
            </p:cNvSpPr>
            <p:nvPr/>
          </p:nvSpPr>
          <p:spPr bwMode="auto">
            <a:xfrm>
              <a:off x="2688" y="2640"/>
              <a:ext cx="1296" cy="240"/>
            </a:xfrm>
            <a:prstGeom prst="rect">
              <a:avLst/>
            </a:prstGeom>
            <a:pattFill prst="ltUpDiag">
              <a:fgClr>
                <a:srgbClr val="5F5F5F"/>
              </a:fgClr>
              <a:bgClr>
                <a:schemeClr val="bg1"/>
              </a:bgClr>
            </a:pattFill>
            <a:ln w="12700">
              <a:solidFill>
                <a:schemeClr val="tx1"/>
              </a:solidFill>
              <a:miter lim="800000"/>
              <a:headEnd/>
              <a:tailEnd/>
            </a:ln>
            <a:effectLst/>
          </p:spPr>
          <p:txBody>
            <a:bodyPr wrap="none" anchor="ctr"/>
            <a:lstStyle/>
            <a:p>
              <a:pPr algn="ctr">
                <a:buNone/>
              </a:pPr>
              <a:endParaRPr lang="zh-CN" altLang="en-US"/>
            </a:p>
          </p:txBody>
        </p:sp>
        <p:sp>
          <p:nvSpPr>
            <p:cNvPr id="153615" name="Rectangle 15"/>
            <p:cNvSpPr>
              <a:spLocks noChangeArrowheads="1"/>
            </p:cNvSpPr>
            <p:nvPr/>
          </p:nvSpPr>
          <p:spPr bwMode="auto">
            <a:xfrm>
              <a:off x="2688" y="2400"/>
              <a:ext cx="1296" cy="240"/>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53616" name="Line 16"/>
            <p:cNvSpPr>
              <a:spLocks noChangeShapeType="1"/>
            </p:cNvSpPr>
            <p:nvPr/>
          </p:nvSpPr>
          <p:spPr bwMode="auto">
            <a:xfrm flipV="1">
              <a:off x="2688" y="1728"/>
              <a:ext cx="0" cy="672"/>
            </a:xfrm>
            <a:prstGeom prst="line">
              <a:avLst/>
            </a:prstGeom>
            <a:noFill/>
            <a:ln w="12700">
              <a:solidFill>
                <a:schemeClr val="tx1"/>
              </a:solidFill>
              <a:round/>
              <a:headEnd/>
              <a:tailEnd/>
            </a:ln>
            <a:effectLst/>
          </p:spPr>
          <p:txBody>
            <a:bodyPr/>
            <a:lstStyle/>
            <a:p>
              <a:pPr algn="ctr">
                <a:buNone/>
              </a:pPr>
              <a:endParaRPr lang="zh-CN" altLang="en-US"/>
            </a:p>
          </p:txBody>
        </p:sp>
        <p:sp>
          <p:nvSpPr>
            <p:cNvPr id="153617" name="Line 17"/>
            <p:cNvSpPr>
              <a:spLocks noChangeShapeType="1"/>
            </p:cNvSpPr>
            <p:nvPr/>
          </p:nvSpPr>
          <p:spPr bwMode="auto">
            <a:xfrm flipV="1">
              <a:off x="3984" y="1728"/>
              <a:ext cx="0" cy="672"/>
            </a:xfrm>
            <a:prstGeom prst="line">
              <a:avLst/>
            </a:prstGeom>
            <a:noFill/>
            <a:ln w="12700">
              <a:solidFill>
                <a:schemeClr val="tx1"/>
              </a:solidFill>
              <a:round/>
              <a:headEnd/>
              <a:tailEnd/>
            </a:ln>
            <a:effectLst/>
          </p:spPr>
          <p:txBody>
            <a:bodyPr/>
            <a:lstStyle/>
            <a:p>
              <a:pPr algn="ctr">
                <a:buNone/>
              </a:pPr>
              <a:endParaRPr lang="zh-CN" altLang="en-US"/>
            </a:p>
          </p:txBody>
        </p:sp>
        <p:sp>
          <p:nvSpPr>
            <p:cNvPr id="153618" name="Text Box 18"/>
            <p:cNvSpPr txBox="1">
              <a:spLocks noChangeArrowheads="1"/>
            </p:cNvSpPr>
            <p:nvPr/>
          </p:nvSpPr>
          <p:spPr bwMode="auto">
            <a:xfrm>
              <a:off x="2688" y="3696"/>
              <a:ext cx="1296" cy="223"/>
            </a:xfrm>
            <a:prstGeom prst="rect">
              <a:avLst/>
            </a:prstGeom>
            <a:noFill/>
            <a:ln w="12700">
              <a:noFill/>
              <a:miter lim="800000"/>
              <a:headEnd/>
              <a:tailEnd/>
            </a:ln>
            <a:effectLst/>
          </p:spPr>
          <p:txBody>
            <a:bodyPr>
              <a:spAutoFit/>
            </a:bodyPr>
            <a:lstStyle/>
            <a:p>
              <a:pPr algn="ctr">
                <a:spcBef>
                  <a:spcPct val="50000"/>
                </a:spcBef>
                <a:buNone/>
              </a:pPr>
              <a:r>
                <a:rPr lang="zh-CN" altLang="en-US" sz="2000">
                  <a:ea typeface="楷体_GB2312" pitchFamily="49" charset="-122"/>
                </a:rPr>
                <a:t>堆栈</a:t>
              </a:r>
            </a:p>
          </p:txBody>
        </p:sp>
        <p:sp>
          <p:nvSpPr>
            <p:cNvPr id="153619" name="Rectangle 19"/>
            <p:cNvSpPr>
              <a:spLocks noChangeArrowheads="1"/>
            </p:cNvSpPr>
            <p:nvPr/>
          </p:nvSpPr>
          <p:spPr bwMode="auto">
            <a:xfrm>
              <a:off x="2688" y="2160"/>
              <a:ext cx="1296" cy="240"/>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53620" name="Text Box 20"/>
            <p:cNvSpPr txBox="1">
              <a:spLocks noChangeArrowheads="1"/>
            </p:cNvSpPr>
            <p:nvPr/>
          </p:nvSpPr>
          <p:spPr bwMode="auto">
            <a:xfrm>
              <a:off x="3984" y="2160"/>
              <a:ext cx="432" cy="206"/>
            </a:xfrm>
            <a:prstGeom prst="rect">
              <a:avLst/>
            </a:prstGeom>
            <a:noFill/>
            <a:ln w="12700">
              <a:noFill/>
              <a:miter lim="800000"/>
              <a:headEnd/>
              <a:tailEnd/>
            </a:ln>
            <a:effectLst/>
          </p:spPr>
          <p:txBody>
            <a:bodyPr>
              <a:spAutoFit/>
            </a:bodyPr>
            <a:lstStyle/>
            <a:p>
              <a:pPr>
                <a:spcBef>
                  <a:spcPct val="50000"/>
                </a:spcBef>
                <a:buNone/>
              </a:pPr>
              <a:r>
                <a:rPr lang="en-US" altLang="zh-CN" dirty="0">
                  <a:ea typeface="楷体_GB2312" pitchFamily="49" charset="-122"/>
                </a:rPr>
                <a:t>A</a:t>
              </a:r>
            </a:p>
          </p:txBody>
        </p:sp>
      </p:grpSp>
      <p:sp>
        <p:nvSpPr>
          <p:cNvPr id="153625" name="Rectangle 25"/>
          <p:cNvSpPr>
            <a:spLocks noChangeArrowheads="1"/>
          </p:cNvSpPr>
          <p:nvPr/>
        </p:nvSpPr>
        <p:spPr bwMode="auto">
          <a:xfrm>
            <a:off x="6456040" y="4083170"/>
            <a:ext cx="1080120" cy="353943"/>
          </a:xfrm>
          <a:prstGeom prst="rect">
            <a:avLst/>
          </a:prstGeom>
          <a:noFill/>
          <a:ln w="12700">
            <a:noFill/>
            <a:miter lim="800000"/>
            <a:headEnd/>
            <a:tailEnd/>
          </a:ln>
          <a:effectLst/>
        </p:spPr>
        <p:txBody>
          <a:bodyPr wrap="square">
            <a:spAutoFit/>
          </a:bodyPr>
          <a:lstStyle/>
          <a:p>
            <a:pPr algn="ctr">
              <a:buNone/>
            </a:pPr>
            <a:r>
              <a:rPr lang="en-US" altLang="zh-CN" sz="2000" dirty="0">
                <a:solidFill>
                  <a:schemeClr val="accent2"/>
                </a:solidFill>
              </a:rPr>
              <a:t>Data</a:t>
            </a:r>
            <a:endParaRPr lang="zh-CN" altLang="en-US" sz="2000" dirty="0">
              <a:solidFill>
                <a:schemeClr val="accent2"/>
              </a:solidFill>
            </a:endParaRPr>
          </a:p>
        </p:txBody>
      </p:sp>
      <p:grpSp>
        <p:nvGrpSpPr>
          <p:cNvPr id="37" name="组合 36"/>
          <p:cNvGrpSpPr/>
          <p:nvPr/>
        </p:nvGrpSpPr>
        <p:grpSpPr>
          <a:xfrm>
            <a:off x="2351584" y="4054628"/>
            <a:ext cx="3456384" cy="382485"/>
            <a:chOff x="827584" y="4198643"/>
            <a:chExt cx="3456384" cy="382485"/>
          </a:xfrm>
        </p:grpSpPr>
        <p:sp>
          <p:nvSpPr>
            <p:cNvPr id="153629" name="Rectangle 29"/>
            <p:cNvSpPr>
              <a:spLocks noChangeArrowheads="1"/>
            </p:cNvSpPr>
            <p:nvPr/>
          </p:nvSpPr>
          <p:spPr bwMode="auto">
            <a:xfrm>
              <a:off x="2051720" y="4198643"/>
              <a:ext cx="1440160" cy="381000"/>
            </a:xfrm>
            <a:prstGeom prst="rect">
              <a:avLst/>
            </a:prstGeom>
            <a:noFill/>
            <a:ln w="12700">
              <a:solidFill>
                <a:schemeClr val="tx1"/>
              </a:solidFill>
              <a:miter lim="800000"/>
              <a:headEnd/>
              <a:tailEnd/>
            </a:ln>
            <a:effectLst/>
          </p:spPr>
          <p:txBody>
            <a:bodyPr wrap="none" anchor="ctr"/>
            <a:lstStyle/>
            <a:p>
              <a:pPr algn="ctr">
                <a:buNone/>
              </a:pPr>
              <a:r>
                <a:rPr lang="en-US" altLang="zh-CN" dirty="0">
                  <a:solidFill>
                    <a:srgbClr val="FF0000"/>
                  </a:solidFill>
                  <a:ea typeface="宋体" pitchFamily="2" charset="-122"/>
                </a:rPr>
                <a:t>A+4</a:t>
              </a:r>
            </a:p>
          </p:txBody>
        </p:sp>
        <p:sp>
          <p:nvSpPr>
            <p:cNvPr id="153630" name="Text Box 30"/>
            <p:cNvSpPr txBox="1">
              <a:spLocks noChangeArrowheads="1"/>
            </p:cNvSpPr>
            <p:nvPr/>
          </p:nvSpPr>
          <p:spPr bwMode="auto">
            <a:xfrm>
              <a:off x="827584" y="4253346"/>
              <a:ext cx="1224136" cy="327782"/>
            </a:xfrm>
            <a:prstGeom prst="rect">
              <a:avLst/>
            </a:prstGeom>
            <a:noFill/>
            <a:ln w="12700">
              <a:noFill/>
              <a:miter lim="800000"/>
              <a:headEnd/>
              <a:tailEnd/>
            </a:ln>
            <a:effectLst/>
          </p:spPr>
          <p:txBody>
            <a:bodyPr wrap="square">
              <a:spAutoFit/>
            </a:bodyPr>
            <a:lstStyle/>
            <a:p>
              <a:pPr algn="ctr">
                <a:spcBef>
                  <a:spcPct val="50000"/>
                </a:spcBef>
                <a:buNone/>
              </a:pPr>
              <a:r>
                <a:rPr lang="zh-CN" altLang="en-US" dirty="0">
                  <a:solidFill>
                    <a:srgbClr val="FF0000"/>
                  </a:solidFill>
                  <a:ea typeface="宋体" pitchFamily="2" charset="-122"/>
                </a:rPr>
                <a:t>出栈后</a:t>
              </a:r>
              <a:r>
                <a:rPr lang="en-US" altLang="zh-CN" dirty="0">
                  <a:solidFill>
                    <a:srgbClr val="FF0000"/>
                  </a:solidFill>
                  <a:ea typeface="宋体" pitchFamily="2" charset="-122"/>
                </a:rPr>
                <a:t>SP</a:t>
              </a:r>
            </a:p>
          </p:txBody>
        </p:sp>
        <p:sp>
          <p:nvSpPr>
            <p:cNvPr id="153631" name="Line 31"/>
            <p:cNvSpPr>
              <a:spLocks noChangeShapeType="1"/>
            </p:cNvSpPr>
            <p:nvPr/>
          </p:nvSpPr>
          <p:spPr bwMode="auto">
            <a:xfrm>
              <a:off x="3491880" y="4437110"/>
              <a:ext cx="792088" cy="1"/>
            </a:xfrm>
            <a:prstGeom prst="line">
              <a:avLst/>
            </a:prstGeom>
            <a:noFill/>
            <a:ln w="12700">
              <a:solidFill>
                <a:srgbClr val="FF0000"/>
              </a:solidFill>
              <a:round/>
              <a:headEnd/>
              <a:tailEnd type="triangle" w="med" len="med"/>
            </a:ln>
            <a:effectLst/>
          </p:spPr>
          <p:txBody>
            <a:bodyPr/>
            <a:lstStyle/>
            <a:p>
              <a:pPr algn="ctr">
                <a:buNone/>
              </a:pPr>
              <a:endParaRPr lang="zh-CN" altLang="en-US"/>
            </a:p>
          </p:txBody>
        </p:sp>
      </p:grpSp>
      <p:sp>
        <p:nvSpPr>
          <p:cNvPr id="36" name="Rectangle 25"/>
          <p:cNvSpPr>
            <a:spLocks noChangeArrowheads="1"/>
          </p:cNvSpPr>
          <p:nvPr/>
        </p:nvSpPr>
        <p:spPr bwMode="auto">
          <a:xfrm>
            <a:off x="6456040" y="4077072"/>
            <a:ext cx="1080120" cy="360041"/>
          </a:xfrm>
          <a:prstGeom prst="rect">
            <a:avLst/>
          </a:prstGeom>
          <a:noFill/>
          <a:ln w="12700">
            <a:noFill/>
            <a:miter lim="800000"/>
            <a:headEnd/>
            <a:tailEnd/>
          </a:ln>
          <a:effectLst/>
        </p:spPr>
        <p:txBody>
          <a:bodyPr wrap="square">
            <a:spAutoFit/>
          </a:bodyPr>
          <a:lstStyle/>
          <a:p>
            <a:pPr algn="ctr">
              <a:buNone/>
            </a:pPr>
            <a:r>
              <a:rPr lang="en-US" altLang="zh-CN" sz="2000" dirty="0">
                <a:solidFill>
                  <a:schemeClr val="accent2"/>
                </a:solidFill>
              </a:rPr>
              <a:t>Data</a:t>
            </a:r>
            <a:endParaRPr lang="zh-CN" altLang="en-US" sz="20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5026 -0.01134 L -0.24505 -0.21643 " pathEditMode="relative" rAng="0" ptsTypes="AA">
                                      <p:cBhvr>
                                        <p:cTn id="6" dur="2000" fill="hold"/>
                                        <p:tgtEl>
                                          <p:spTgt spid="153625"/>
                                        </p:tgtEl>
                                        <p:attrNameLst>
                                          <p:attrName>ppt_x</p:attrName>
                                          <p:attrName>ppt_y</p:attrName>
                                        </p:attrNameLst>
                                      </p:cBhvr>
                                      <p:rCtr x="-14766" y="-10255"/>
                                    </p:animMotion>
                                  </p:childTnLst>
                                </p:cTn>
                              </p:par>
                            </p:childTnLst>
                          </p:cTn>
                        </p:par>
                        <p:par>
                          <p:cTn id="7" fill="hold">
                            <p:stCondLst>
                              <p:cond delay="2000"/>
                            </p:stCondLst>
                            <p:childTnLst>
                              <p:par>
                                <p:cTn id="8" presetID="2" presetClass="entr" presetSubtype="8" fill="hold" nodeType="afterEffect">
                                  <p:stCondLst>
                                    <p:cond delay="500"/>
                                  </p:stCondLst>
                                  <p:childTnLst>
                                    <p:set>
                                      <p:cBhvr>
                                        <p:cTn id="9" dur="1" fill="hold">
                                          <p:stCondLst>
                                            <p:cond delay="0"/>
                                          </p:stCondLst>
                                        </p:cTn>
                                        <p:tgtEl>
                                          <p:spTgt spid="37"/>
                                        </p:tgtEl>
                                        <p:attrNameLst>
                                          <p:attrName>style.visibility</p:attrName>
                                        </p:attrNameLst>
                                      </p:cBhvr>
                                      <p:to>
                                        <p:strVal val="visible"/>
                                      </p:to>
                                    </p:set>
                                    <p:anim calcmode="lin" valueType="num">
                                      <p:cBhvr additive="base">
                                        <p:cTn id="10" dur="500" fill="hold"/>
                                        <p:tgtEl>
                                          <p:spTgt spid="37"/>
                                        </p:tgtEl>
                                        <p:attrNameLst>
                                          <p:attrName>ppt_x</p:attrName>
                                        </p:attrNameLst>
                                      </p:cBhvr>
                                      <p:tavLst>
                                        <p:tav tm="0">
                                          <p:val>
                                            <p:strVal val="0-#ppt_w/2"/>
                                          </p:val>
                                        </p:tav>
                                        <p:tav tm="100000">
                                          <p:val>
                                            <p:strVal val="#ppt_x"/>
                                          </p:val>
                                        </p:tav>
                                      </p:tavLst>
                                    </p:anim>
                                    <p:anim calcmode="lin" valueType="num">
                                      <p:cBhvr additive="base">
                                        <p:cTn id="11"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2000" y="252000"/>
            <a:ext cx="7010400" cy="373062"/>
          </a:xfrm>
        </p:spPr>
        <p:txBody>
          <a:bodyPr/>
          <a:lstStyle/>
          <a:p>
            <a:r>
              <a:rPr lang="en-US" altLang="zh-CN" dirty="0"/>
              <a:t>1.3 </a:t>
            </a:r>
            <a:r>
              <a:rPr lang="zh-CN" altLang="en-US" dirty="0"/>
              <a:t>寻址方式</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1848700653"/>
              </p:ext>
            </p:extLst>
          </p:nvPr>
        </p:nvGraphicFramePr>
        <p:xfrm>
          <a:off x="1415480" y="2492896"/>
          <a:ext cx="9217024" cy="3721585"/>
        </p:xfrm>
        <a:graphic>
          <a:graphicData uri="http://schemas.openxmlformats.org/drawingml/2006/table">
            <a:tbl>
              <a:tblPr firstRow="1" bandRow="1">
                <a:tableStyleId>{68D230F3-CF80-4859-8CE7-A43EE81993B5}</a:tableStyleId>
              </a:tblPr>
              <a:tblGrid>
                <a:gridCol w="1775818">
                  <a:extLst>
                    <a:ext uri="{9D8B030D-6E8A-4147-A177-3AD203B41FA5}">
                      <a16:colId xmlns:a16="http://schemas.microsoft.com/office/drawing/2014/main" val="20000"/>
                    </a:ext>
                  </a:extLst>
                </a:gridCol>
                <a:gridCol w="2198633">
                  <a:extLst>
                    <a:ext uri="{9D8B030D-6E8A-4147-A177-3AD203B41FA5}">
                      <a16:colId xmlns:a16="http://schemas.microsoft.com/office/drawing/2014/main" val="20001"/>
                    </a:ext>
                  </a:extLst>
                </a:gridCol>
                <a:gridCol w="2621446">
                  <a:extLst>
                    <a:ext uri="{9D8B030D-6E8A-4147-A177-3AD203B41FA5}">
                      <a16:colId xmlns:a16="http://schemas.microsoft.com/office/drawing/2014/main" val="20002"/>
                    </a:ext>
                  </a:extLst>
                </a:gridCol>
                <a:gridCol w="2621127">
                  <a:extLst>
                    <a:ext uri="{9D8B030D-6E8A-4147-A177-3AD203B41FA5}">
                      <a16:colId xmlns:a16="http://schemas.microsoft.com/office/drawing/2014/main" val="20003"/>
                    </a:ext>
                  </a:extLst>
                </a:gridCol>
              </a:tblGrid>
              <a:tr h="531655">
                <a:tc>
                  <a:txBody>
                    <a:bodyPr/>
                    <a:lstStyle/>
                    <a:p>
                      <a:pPr algn="l" fontAlgn="ctr"/>
                      <a:r>
                        <a:rPr lang="zh-CN" altLang="en-US" sz="2400" b="1" i="0" u="none" strike="noStrike" dirty="0">
                          <a:solidFill>
                            <a:srgbClr val="FF0000"/>
                          </a:solidFill>
                          <a:effectLst/>
                          <a:latin typeface="+mn-lt"/>
                        </a:rPr>
                        <a:t>方式</a:t>
                      </a:r>
                    </a:p>
                  </a:txBody>
                  <a:tcPr marL="9525" marR="9525" marT="9525" marB="0" anchor="ctr"/>
                </a:tc>
                <a:tc>
                  <a:txBody>
                    <a:bodyPr/>
                    <a:lstStyle/>
                    <a:p>
                      <a:pPr algn="l" fontAlgn="ctr"/>
                      <a:r>
                        <a:rPr lang="zh-CN" altLang="en-US" sz="2400" b="1" i="0" u="none" strike="noStrike">
                          <a:solidFill>
                            <a:srgbClr val="FF0000"/>
                          </a:solidFill>
                          <a:effectLst/>
                          <a:latin typeface="+mn-lt"/>
                        </a:rPr>
                        <a:t>算法</a:t>
                      </a:r>
                    </a:p>
                  </a:txBody>
                  <a:tcPr marL="9525" marR="9525" marT="9525" marB="0" anchor="ctr"/>
                </a:tc>
                <a:tc>
                  <a:txBody>
                    <a:bodyPr/>
                    <a:lstStyle/>
                    <a:p>
                      <a:pPr algn="l" fontAlgn="ctr"/>
                      <a:r>
                        <a:rPr lang="zh-CN" altLang="en-US" sz="2400" b="1" i="0" u="none" strike="noStrike" dirty="0">
                          <a:solidFill>
                            <a:srgbClr val="FF0000"/>
                          </a:solidFill>
                          <a:effectLst/>
                          <a:latin typeface="+mn-lt"/>
                        </a:rPr>
                        <a:t>主要优点</a:t>
                      </a:r>
                    </a:p>
                  </a:txBody>
                  <a:tcPr marL="9525" marR="9525" marT="9525" marB="0" anchor="ctr"/>
                </a:tc>
                <a:tc>
                  <a:txBody>
                    <a:bodyPr/>
                    <a:lstStyle/>
                    <a:p>
                      <a:pPr algn="l" fontAlgn="ctr"/>
                      <a:r>
                        <a:rPr lang="zh-CN" altLang="en-US" sz="2400" b="1" i="0" u="none" strike="noStrike">
                          <a:solidFill>
                            <a:srgbClr val="FF0000"/>
                          </a:solidFill>
                          <a:effectLst/>
                          <a:latin typeface="+mn-lt"/>
                        </a:rPr>
                        <a:t>主要缺点</a:t>
                      </a:r>
                    </a:p>
                  </a:txBody>
                  <a:tcPr marL="9525" marR="9525" marT="9525" marB="0" anchor="ctr"/>
                </a:tc>
                <a:extLst>
                  <a:ext uri="{0D108BD9-81ED-4DB2-BD59-A6C34878D82A}">
                    <a16:rowId xmlns:a16="http://schemas.microsoft.com/office/drawing/2014/main" val="10000"/>
                  </a:ext>
                </a:extLst>
              </a:tr>
              <a:tr h="531655">
                <a:tc>
                  <a:txBody>
                    <a:bodyPr/>
                    <a:lstStyle/>
                    <a:p>
                      <a:pPr algn="l" fontAlgn="ctr"/>
                      <a:r>
                        <a:rPr lang="zh-CN" altLang="en-US" sz="2000" b="1" i="0" u="none" strike="noStrike" dirty="0">
                          <a:solidFill>
                            <a:srgbClr val="000000"/>
                          </a:solidFill>
                          <a:effectLst/>
                          <a:latin typeface="+mn-lt"/>
                        </a:rPr>
                        <a:t>立即</a:t>
                      </a:r>
                    </a:p>
                  </a:txBody>
                  <a:tcPr marL="9525" marR="9525" marT="9525" marB="0" anchor="ctr"/>
                </a:tc>
                <a:tc>
                  <a:txBody>
                    <a:bodyPr/>
                    <a:lstStyle/>
                    <a:p>
                      <a:pPr algn="l" fontAlgn="ctr"/>
                      <a:r>
                        <a:rPr lang="zh-CN" altLang="en-US" sz="2000" b="1" i="0" u="none" strike="noStrike" dirty="0">
                          <a:solidFill>
                            <a:srgbClr val="000000"/>
                          </a:solidFill>
                          <a:effectLst/>
                          <a:latin typeface="+mn-lt"/>
                        </a:rPr>
                        <a:t>操作数</a:t>
                      </a:r>
                      <a:r>
                        <a:rPr lang="en-US" altLang="zh-CN" sz="2000" b="1" i="0" u="none" strike="noStrike" dirty="0">
                          <a:solidFill>
                            <a:srgbClr val="000000"/>
                          </a:solidFill>
                          <a:effectLst/>
                          <a:latin typeface="+mn-lt"/>
                        </a:rPr>
                        <a:t>=</a:t>
                      </a:r>
                      <a:r>
                        <a:rPr lang="en-US" sz="2000" b="1" i="0" u="none" strike="noStrike" dirty="0">
                          <a:solidFill>
                            <a:srgbClr val="000000"/>
                          </a:solidFill>
                          <a:effectLst/>
                          <a:latin typeface="+mn-lt"/>
                        </a:rPr>
                        <a:t>A</a:t>
                      </a:r>
                    </a:p>
                  </a:txBody>
                  <a:tcPr marL="9525" marR="9525" marT="9525" marB="0" anchor="ctr"/>
                </a:tc>
                <a:tc>
                  <a:txBody>
                    <a:bodyPr/>
                    <a:lstStyle/>
                    <a:p>
                      <a:pPr algn="l" fontAlgn="ctr"/>
                      <a:r>
                        <a:rPr lang="zh-CN" altLang="en-US" sz="2000" b="1" i="0" u="none" strike="noStrike">
                          <a:solidFill>
                            <a:srgbClr val="000000"/>
                          </a:solidFill>
                          <a:effectLst/>
                          <a:latin typeface="+mn-lt"/>
                        </a:rPr>
                        <a:t>指令执行快</a:t>
                      </a:r>
                    </a:p>
                  </a:txBody>
                  <a:tcPr marL="9525" marR="9525" marT="9525" marB="0" anchor="ctr"/>
                </a:tc>
                <a:tc>
                  <a:txBody>
                    <a:bodyPr/>
                    <a:lstStyle/>
                    <a:p>
                      <a:pPr algn="l" fontAlgn="ctr"/>
                      <a:r>
                        <a:rPr lang="zh-CN" altLang="en-US" sz="2000" b="1" i="0" u="none" strike="noStrike">
                          <a:solidFill>
                            <a:srgbClr val="000000"/>
                          </a:solidFill>
                          <a:effectLst/>
                          <a:latin typeface="+mn-lt"/>
                        </a:rPr>
                        <a:t>操作数幅值有限</a:t>
                      </a:r>
                    </a:p>
                  </a:txBody>
                  <a:tcPr marL="9525" marR="9525" marT="9525" marB="0" anchor="ctr"/>
                </a:tc>
                <a:extLst>
                  <a:ext uri="{0D108BD9-81ED-4DB2-BD59-A6C34878D82A}">
                    <a16:rowId xmlns:a16="http://schemas.microsoft.com/office/drawing/2014/main" val="10001"/>
                  </a:ext>
                </a:extLst>
              </a:tr>
              <a:tr h="531655">
                <a:tc>
                  <a:txBody>
                    <a:bodyPr/>
                    <a:lstStyle/>
                    <a:p>
                      <a:pPr algn="l" fontAlgn="ctr"/>
                      <a:r>
                        <a:rPr lang="zh-CN" altLang="en-US" sz="2000" b="1" i="0" u="none" strike="noStrike" dirty="0">
                          <a:solidFill>
                            <a:srgbClr val="000000"/>
                          </a:solidFill>
                          <a:effectLst/>
                          <a:latin typeface="+mn-lt"/>
                        </a:rPr>
                        <a:t>存储器直接</a:t>
                      </a:r>
                    </a:p>
                  </a:txBody>
                  <a:tcPr marL="9525" marR="9525" marT="9525" marB="0" anchor="ctr"/>
                </a:tc>
                <a:tc>
                  <a:txBody>
                    <a:bodyPr/>
                    <a:lstStyle/>
                    <a:p>
                      <a:pPr algn="l" fontAlgn="ctr"/>
                      <a:r>
                        <a:rPr lang="en-US" sz="2000" b="1" i="0" u="none" strike="noStrike" dirty="0">
                          <a:solidFill>
                            <a:srgbClr val="000000"/>
                          </a:solidFill>
                          <a:effectLst/>
                          <a:latin typeface="+mn-lt"/>
                        </a:rPr>
                        <a:t>EA=A</a:t>
                      </a:r>
                    </a:p>
                  </a:txBody>
                  <a:tcPr marL="9525" marR="9525" marT="9525" marB="0" anchor="ctr"/>
                </a:tc>
                <a:tc>
                  <a:txBody>
                    <a:bodyPr/>
                    <a:lstStyle/>
                    <a:p>
                      <a:pPr algn="l" fontAlgn="ctr"/>
                      <a:r>
                        <a:rPr lang="zh-CN" altLang="en-US" sz="2000" b="1" i="0" u="none" strike="noStrike">
                          <a:solidFill>
                            <a:srgbClr val="000000"/>
                          </a:solidFill>
                          <a:effectLst/>
                          <a:latin typeface="+mn-lt"/>
                        </a:rPr>
                        <a:t>有效地址计算简单</a:t>
                      </a:r>
                    </a:p>
                  </a:txBody>
                  <a:tcPr marL="9525" marR="9525" marT="9525" marB="0" anchor="ctr"/>
                </a:tc>
                <a:tc>
                  <a:txBody>
                    <a:bodyPr/>
                    <a:lstStyle/>
                    <a:p>
                      <a:pPr algn="l" fontAlgn="ctr"/>
                      <a:r>
                        <a:rPr lang="zh-CN" altLang="en-US" sz="2000" b="1" i="0" u="none" strike="noStrike" dirty="0">
                          <a:solidFill>
                            <a:srgbClr val="000000"/>
                          </a:solidFill>
                          <a:effectLst/>
                          <a:latin typeface="+mn-lt"/>
                        </a:rPr>
                        <a:t>地址范围有限，不灵活</a:t>
                      </a:r>
                    </a:p>
                  </a:txBody>
                  <a:tcPr marL="9525" marR="9525" marT="9525" marB="0" anchor="ctr"/>
                </a:tc>
                <a:extLst>
                  <a:ext uri="{0D108BD9-81ED-4DB2-BD59-A6C34878D82A}">
                    <a16:rowId xmlns:a16="http://schemas.microsoft.com/office/drawing/2014/main" val="10002"/>
                  </a:ext>
                </a:extLst>
              </a:tr>
              <a:tr h="531655">
                <a:tc>
                  <a:txBody>
                    <a:bodyPr/>
                    <a:lstStyle/>
                    <a:p>
                      <a:pPr algn="l" fontAlgn="ctr"/>
                      <a:r>
                        <a:rPr lang="zh-CN" altLang="en-US" sz="2000" b="1" i="0" u="none" strike="noStrike">
                          <a:solidFill>
                            <a:srgbClr val="000000"/>
                          </a:solidFill>
                          <a:effectLst/>
                          <a:latin typeface="+mn-lt"/>
                        </a:rPr>
                        <a:t>寄存器直接</a:t>
                      </a:r>
                    </a:p>
                  </a:txBody>
                  <a:tcPr marL="9525" marR="9525" marT="9525" marB="0" anchor="ctr"/>
                </a:tc>
                <a:tc>
                  <a:txBody>
                    <a:bodyPr/>
                    <a:lstStyle/>
                    <a:p>
                      <a:pPr algn="l" fontAlgn="ctr"/>
                      <a:r>
                        <a:rPr lang="zh-CN" altLang="en-US" sz="2000" b="1" i="0" u="none" strike="noStrike" dirty="0">
                          <a:solidFill>
                            <a:srgbClr val="000000"/>
                          </a:solidFill>
                          <a:effectLst/>
                          <a:latin typeface="+mn-lt"/>
                        </a:rPr>
                        <a:t>操作数</a:t>
                      </a:r>
                      <a:r>
                        <a:rPr lang="en-US" altLang="zh-CN" sz="2000" b="1" i="0" u="none" strike="noStrike" dirty="0">
                          <a:solidFill>
                            <a:srgbClr val="000000"/>
                          </a:solidFill>
                          <a:effectLst/>
                          <a:latin typeface="+mn-lt"/>
                        </a:rPr>
                        <a:t>=</a:t>
                      </a:r>
                      <a:r>
                        <a:rPr lang="zh-CN" altLang="en-US" sz="2000" b="1" i="0" u="none" strike="noStrike" dirty="0">
                          <a:solidFill>
                            <a:srgbClr val="000000"/>
                          </a:solidFill>
                          <a:effectLst/>
                          <a:latin typeface="+mn-lt"/>
                        </a:rPr>
                        <a:t>（</a:t>
                      </a:r>
                      <a:r>
                        <a:rPr lang="en-US" sz="2000" b="1" i="0" u="none" strike="noStrike" dirty="0">
                          <a:solidFill>
                            <a:srgbClr val="000000"/>
                          </a:solidFill>
                          <a:effectLst/>
                          <a:latin typeface="+mn-lt"/>
                        </a:rPr>
                        <a:t>R）</a:t>
                      </a:r>
                    </a:p>
                  </a:txBody>
                  <a:tcPr marL="9525" marR="9525" marT="9525" marB="0" anchor="ctr"/>
                </a:tc>
                <a:tc>
                  <a:txBody>
                    <a:bodyPr/>
                    <a:lstStyle/>
                    <a:p>
                      <a:pPr algn="l" fontAlgn="ctr"/>
                      <a:r>
                        <a:rPr lang="zh-CN" altLang="en-US" sz="2000" b="1" i="0" u="none" strike="noStrike" dirty="0">
                          <a:solidFill>
                            <a:srgbClr val="000000"/>
                          </a:solidFill>
                          <a:effectLst/>
                          <a:latin typeface="+mn-lt"/>
                        </a:rPr>
                        <a:t>指令执行快，指令短</a:t>
                      </a:r>
                    </a:p>
                  </a:txBody>
                  <a:tcPr marL="9525" marR="9525" marT="9525" marB="0" anchor="ctr"/>
                </a:tc>
                <a:tc>
                  <a:txBody>
                    <a:bodyPr/>
                    <a:lstStyle/>
                    <a:p>
                      <a:pPr algn="l" fontAlgn="ctr"/>
                      <a:r>
                        <a:rPr lang="zh-CN" altLang="en-US" sz="2000" b="1" i="0" u="none" strike="noStrike" dirty="0">
                          <a:solidFill>
                            <a:srgbClr val="000000"/>
                          </a:solidFill>
                          <a:effectLst/>
                          <a:latin typeface="+mn-lt"/>
                        </a:rPr>
                        <a:t>地址范围有限</a:t>
                      </a:r>
                    </a:p>
                  </a:txBody>
                  <a:tcPr marL="9525" marR="9525" marT="9525" marB="0" anchor="ctr"/>
                </a:tc>
                <a:extLst>
                  <a:ext uri="{0D108BD9-81ED-4DB2-BD59-A6C34878D82A}">
                    <a16:rowId xmlns:a16="http://schemas.microsoft.com/office/drawing/2014/main" val="10003"/>
                  </a:ext>
                </a:extLst>
              </a:tr>
              <a:tr h="531655">
                <a:tc>
                  <a:txBody>
                    <a:bodyPr/>
                    <a:lstStyle/>
                    <a:p>
                      <a:pPr algn="l" fontAlgn="ctr"/>
                      <a:r>
                        <a:rPr lang="zh-CN" altLang="en-US" sz="2000" b="1" i="0" u="none" strike="noStrike">
                          <a:solidFill>
                            <a:srgbClr val="000000"/>
                          </a:solidFill>
                          <a:effectLst/>
                          <a:latin typeface="+mn-lt"/>
                        </a:rPr>
                        <a:t>寄存器间接</a:t>
                      </a:r>
                    </a:p>
                  </a:txBody>
                  <a:tcPr marL="9525" marR="9525" marT="9525" marB="0" anchor="ctr"/>
                </a:tc>
                <a:tc>
                  <a:txBody>
                    <a:bodyPr/>
                    <a:lstStyle/>
                    <a:p>
                      <a:pPr algn="l" fontAlgn="ctr"/>
                      <a:r>
                        <a:rPr lang="en-US" sz="2000" b="1" i="0" u="none" strike="noStrike">
                          <a:solidFill>
                            <a:srgbClr val="000000"/>
                          </a:solidFill>
                          <a:effectLst/>
                          <a:latin typeface="+mn-lt"/>
                        </a:rPr>
                        <a:t>EA=（R）</a:t>
                      </a:r>
                    </a:p>
                  </a:txBody>
                  <a:tcPr marL="9525" marR="9525" marT="9525" marB="0" anchor="ctr"/>
                </a:tc>
                <a:tc>
                  <a:txBody>
                    <a:bodyPr/>
                    <a:lstStyle/>
                    <a:p>
                      <a:pPr algn="l" fontAlgn="ctr"/>
                      <a:r>
                        <a:rPr lang="zh-CN" altLang="en-US" sz="2000" b="1" i="0" u="none" strike="noStrike" dirty="0">
                          <a:solidFill>
                            <a:srgbClr val="000000"/>
                          </a:solidFill>
                          <a:effectLst/>
                          <a:latin typeface="+mn-lt"/>
                        </a:rPr>
                        <a:t>地址范围大</a:t>
                      </a:r>
                    </a:p>
                  </a:txBody>
                  <a:tcPr marL="9525" marR="9525" marT="9525" marB="0" anchor="ctr"/>
                </a:tc>
                <a:tc>
                  <a:txBody>
                    <a:bodyPr/>
                    <a:lstStyle/>
                    <a:p>
                      <a:pPr algn="l" fontAlgn="ctr"/>
                      <a:r>
                        <a:rPr lang="zh-CN" altLang="en-US" sz="2000" b="1" i="0" u="none" strike="noStrike">
                          <a:solidFill>
                            <a:srgbClr val="000000"/>
                          </a:solidFill>
                          <a:effectLst/>
                          <a:latin typeface="+mn-lt"/>
                        </a:rPr>
                        <a:t>额外存储器访问</a:t>
                      </a:r>
                    </a:p>
                  </a:txBody>
                  <a:tcPr marL="9525" marR="9525" marT="9525" marB="0" anchor="ctr"/>
                </a:tc>
                <a:extLst>
                  <a:ext uri="{0D108BD9-81ED-4DB2-BD59-A6C34878D82A}">
                    <a16:rowId xmlns:a16="http://schemas.microsoft.com/office/drawing/2014/main" val="10004"/>
                  </a:ext>
                </a:extLst>
              </a:tr>
              <a:tr h="531655">
                <a:tc>
                  <a:txBody>
                    <a:bodyPr/>
                    <a:lstStyle/>
                    <a:p>
                      <a:pPr algn="l" fontAlgn="ctr"/>
                      <a:r>
                        <a:rPr lang="zh-CN" altLang="en-US" sz="2000" b="1" i="0" u="none" strike="noStrike">
                          <a:solidFill>
                            <a:srgbClr val="000000"/>
                          </a:solidFill>
                          <a:effectLst/>
                          <a:latin typeface="+mn-lt"/>
                        </a:rPr>
                        <a:t>相对</a:t>
                      </a:r>
                    </a:p>
                  </a:txBody>
                  <a:tcPr marL="9525" marR="9525" marT="9525" marB="0" anchor="ctr"/>
                </a:tc>
                <a:tc>
                  <a:txBody>
                    <a:bodyPr/>
                    <a:lstStyle/>
                    <a:p>
                      <a:pPr algn="l" fontAlgn="ctr"/>
                      <a:r>
                        <a:rPr lang="en-US" sz="2000" b="1" i="0" u="none" strike="noStrike" dirty="0">
                          <a:solidFill>
                            <a:srgbClr val="000000"/>
                          </a:solidFill>
                          <a:effectLst/>
                          <a:latin typeface="+mn-lt"/>
                        </a:rPr>
                        <a:t>EA=A+（R）</a:t>
                      </a:r>
                    </a:p>
                  </a:txBody>
                  <a:tcPr marL="9525" marR="9525" marT="9525" marB="0" anchor="ctr"/>
                </a:tc>
                <a:tc>
                  <a:txBody>
                    <a:bodyPr/>
                    <a:lstStyle/>
                    <a:p>
                      <a:pPr algn="l" fontAlgn="ctr"/>
                      <a:r>
                        <a:rPr lang="zh-CN" altLang="en-US" sz="2000" b="1" i="0" u="none" strike="noStrike" dirty="0">
                          <a:solidFill>
                            <a:srgbClr val="000000"/>
                          </a:solidFill>
                          <a:effectLst/>
                          <a:latin typeface="+mn-lt"/>
                        </a:rPr>
                        <a:t>寻址灵活</a:t>
                      </a:r>
                    </a:p>
                  </a:txBody>
                  <a:tcPr marL="9525" marR="9525" marT="9525" marB="0" anchor="ctr"/>
                </a:tc>
                <a:tc>
                  <a:txBody>
                    <a:bodyPr/>
                    <a:lstStyle/>
                    <a:p>
                      <a:pPr algn="l" fontAlgn="ctr"/>
                      <a:r>
                        <a:rPr lang="zh-CN" altLang="en-US" sz="2000" b="1" i="0" u="none" strike="noStrike" dirty="0">
                          <a:solidFill>
                            <a:srgbClr val="000000"/>
                          </a:solidFill>
                          <a:effectLst/>
                          <a:latin typeface="+mn-lt"/>
                        </a:rPr>
                        <a:t>寻址方式复杂</a:t>
                      </a:r>
                    </a:p>
                  </a:txBody>
                  <a:tcPr marL="9525" marR="9525" marT="9525" marB="0" anchor="ctr"/>
                </a:tc>
                <a:extLst>
                  <a:ext uri="{0D108BD9-81ED-4DB2-BD59-A6C34878D82A}">
                    <a16:rowId xmlns:a16="http://schemas.microsoft.com/office/drawing/2014/main" val="10005"/>
                  </a:ext>
                </a:extLst>
              </a:tr>
              <a:tr h="531655">
                <a:tc>
                  <a:txBody>
                    <a:bodyPr/>
                    <a:lstStyle/>
                    <a:p>
                      <a:pPr algn="l" fontAlgn="ctr"/>
                      <a:r>
                        <a:rPr lang="zh-CN" altLang="en-US" sz="2000" b="1" i="0" u="none" strike="noStrike" dirty="0">
                          <a:solidFill>
                            <a:srgbClr val="000000"/>
                          </a:solidFill>
                          <a:effectLst/>
                          <a:latin typeface="+mn-lt"/>
                        </a:rPr>
                        <a:t>堆栈</a:t>
                      </a:r>
                    </a:p>
                  </a:txBody>
                  <a:tcPr marL="9525" marR="9525" marT="9525" marB="0" anchor="ctr"/>
                </a:tc>
                <a:tc>
                  <a:txBody>
                    <a:bodyPr/>
                    <a:lstStyle/>
                    <a:p>
                      <a:pPr algn="l" fontAlgn="ctr"/>
                      <a:r>
                        <a:rPr lang="en-US" sz="2000" b="1" i="0" u="none" strike="noStrike">
                          <a:solidFill>
                            <a:srgbClr val="000000"/>
                          </a:solidFill>
                          <a:effectLst/>
                          <a:latin typeface="+mn-lt"/>
                        </a:rPr>
                        <a:t>EA=</a:t>
                      </a:r>
                      <a:r>
                        <a:rPr lang="zh-CN" altLang="en-US" sz="2000" b="1" i="0" u="none" strike="noStrike">
                          <a:solidFill>
                            <a:srgbClr val="000000"/>
                          </a:solidFill>
                          <a:effectLst/>
                          <a:latin typeface="+mn-lt"/>
                        </a:rPr>
                        <a:t>栈顶</a:t>
                      </a:r>
                    </a:p>
                  </a:txBody>
                  <a:tcPr marL="9525" marR="9525" marT="9525" marB="0" anchor="ctr"/>
                </a:tc>
                <a:tc>
                  <a:txBody>
                    <a:bodyPr/>
                    <a:lstStyle/>
                    <a:p>
                      <a:pPr algn="l" fontAlgn="ctr"/>
                      <a:r>
                        <a:rPr lang="zh-CN" altLang="en-US" sz="2000" b="1" i="0" u="none" strike="noStrike">
                          <a:solidFill>
                            <a:srgbClr val="000000"/>
                          </a:solidFill>
                          <a:effectLst/>
                          <a:latin typeface="+mn-lt"/>
                        </a:rPr>
                        <a:t>指令短</a:t>
                      </a:r>
                    </a:p>
                  </a:txBody>
                  <a:tcPr marL="9525" marR="9525" marT="9525" marB="0" anchor="ctr"/>
                </a:tc>
                <a:tc>
                  <a:txBody>
                    <a:bodyPr/>
                    <a:lstStyle/>
                    <a:p>
                      <a:pPr algn="l" fontAlgn="ctr"/>
                      <a:r>
                        <a:rPr lang="zh-CN" altLang="en-US" sz="2000" b="1" i="0" u="none" strike="noStrike" dirty="0">
                          <a:solidFill>
                            <a:srgbClr val="000000"/>
                          </a:solidFill>
                          <a:effectLst/>
                          <a:latin typeface="+mn-lt"/>
                        </a:rPr>
                        <a:t>寻址不灵活，应用有限</a:t>
                      </a:r>
                    </a:p>
                  </a:txBody>
                  <a:tcPr marL="9525" marR="9525" marT="9525" marB="0" anchor="ctr"/>
                </a:tc>
                <a:extLst>
                  <a:ext uri="{0D108BD9-81ED-4DB2-BD59-A6C34878D82A}">
                    <a16:rowId xmlns:a16="http://schemas.microsoft.com/office/drawing/2014/main" val="10006"/>
                  </a:ext>
                </a:extLst>
              </a:tr>
            </a:tbl>
          </a:graphicData>
        </a:graphic>
      </p:graphicFrame>
      <p:sp>
        <p:nvSpPr>
          <p:cNvPr id="8" name="TextBox 7"/>
          <p:cNvSpPr txBox="1"/>
          <p:nvPr/>
        </p:nvSpPr>
        <p:spPr>
          <a:xfrm>
            <a:off x="612000" y="900000"/>
            <a:ext cx="7877675" cy="406265"/>
          </a:xfrm>
          <a:prstGeom prst="rect">
            <a:avLst/>
          </a:prstGeom>
          <a:noFill/>
        </p:spPr>
        <p:txBody>
          <a:bodyPr wrap="square" rtlCol="0">
            <a:spAutoFit/>
          </a:bodyPr>
          <a:lstStyle/>
          <a:p>
            <a:pPr marL="285750" indent="-285750" algn="just">
              <a:buClr>
                <a:schemeClr val="accent1"/>
              </a:buClr>
              <a:buFont typeface="Wingdings" pitchFamily="2" charset="2"/>
              <a:buChar char="u"/>
            </a:pPr>
            <a:r>
              <a:rPr lang="zh-CN" altLang="en-US" sz="2400" dirty="0"/>
              <a:t>基本寻址方式的对比</a:t>
            </a:r>
          </a:p>
        </p:txBody>
      </p:sp>
      <p:pic>
        <p:nvPicPr>
          <p:cNvPr id="1126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7790" y="1700808"/>
            <a:ext cx="8352417" cy="606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7302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2"/>
          <p:cNvSpPr>
            <a:spLocks noChangeArrowheads="1"/>
          </p:cNvSpPr>
          <p:nvPr/>
        </p:nvSpPr>
        <p:spPr bwMode="auto">
          <a:xfrm>
            <a:off x="3215680" y="1141686"/>
            <a:ext cx="5039990" cy="537940"/>
          </a:xfrm>
          <a:prstGeom prst="rect">
            <a:avLst/>
          </a:prstGeom>
          <a:noFill/>
          <a:ln w="9525">
            <a:noFill/>
            <a:miter lim="800000"/>
            <a:headEnd/>
            <a:tailEnd/>
          </a:ln>
        </p:spPr>
        <p:txBody>
          <a:bodyPr/>
          <a:lstStyle/>
          <a:p>
            <a:pPr marL="0" marR="0" lvl="0" indent="0" algn="ctr" defTabSz="914400" rtl="0" eaLnBrk="0" fontAlgn="base" latinLnBrk="0" hangingPunct="0">
              <a:lnSpc>
                <a:spcPct val="87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楷体_GB2312"/>
              </a:rPr>
              <a:t>第</a:t>
            </a:r>
            <a:r>
              <a:rPr lang="zh-CN" altLang="en-US" sz="2800" dirty="0">
                <a:solidFill>
                  <a:srgbClr val="000000"/>
                </a:solidFill>
                <a:latin typeface="微软雅黑" panose="020B0503020204020204" pitchFamily="34" charset="-122"/>
                <a:ea typeface="微软雅黑" panose="020B0503020204020204" pitchFamily="34" charset="-122"/>
                <a:cs typeface="楷体_GB2312"/>
              </a:rPr>
              <a:t>五</a:t>
            </a:r>
            <a:r>
              <a:rPr kumimoji="0"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楷体_GB2312"/>
              </a:rPr>
              <a:t>讲：指令系统与</a:t>
            </a:r>
            <a:r>
              <a:rPr kumimoji="0" lang="en-US" altLang="zh-CN"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楷体_GB2312"/>
              </a:rPr>
              <a:t>MIPS</a:t>
            </a:r>
            <a:r>
              <a:rPr kumimoji="0"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楷体_GB2312"/>
              </a:rPr>
              <a:t>汇编</a:t>
            </a:r>
          </a:p>
        </p:txBody>
      </p:sp>
      <p:sp>
        <p:nvSpPr>
          <p:cNvPr id="13" name="Rectangle 13"/>
          <p:cNvSpPr>
            <a:spLocks noChangeArrowheads="1"/>
          </p:cNvSpPr>
          <p:nvPr/>
        </p:nvSpPr>
        <p:spPr bwMode="auto">
          <a:xfrm>
            <a:off x="3863752" y="1853044"/>
            <a:ext cx="4608511" cy="4312260"/>
          </a:xfrm>
          <a:prstGeom prst="rect">
            <a:avLst/>
          </a:prstGeom>
          <a:noFill/>
          <a:ln w="28575">
            <a:noFill/>
            <a:miter lim="800000"/>
            <a:headEnd/>
            <a:tailEnd/>
          </a:ln>
        </p:spPr>
        <p:txBody>
          <a:bodyPr wrap="square" lIns="63500" tIns="133200" rIns="63500" bIns="133200">
            <a:noAutofit/>
          </a:bodyPr>
          <a:lstStyle/>
          <a:p>
            <a:pPr marL="609600" lvl="0" indent="-609600">
              <a:lnSpc>
                <a:spcPct val="120000"/>
              </a:lnSpc>
              <a:spcBef>
                <a:spcPct val="5000"/>
              </a:spcBef>
              <a:spcAft>
                <a:spcPct val="5000"/>
              </a:spcAft>
              <a:buClr>
                <a:srgbClr val="FF0000"/>
              </a:buClr>
              <a:buFont typeface="Wingdings" pitchFamily="2" charset="2"/>
              <a:buAutoNum type="ea1JpnChsDbPeriod"/>
            </a:pPr>
            <a:r>
              <a:rPr lang="zh-CN" altLang="en-US" sz="2800" dirty="0">
                <a:solidFill>
                  <a:schemeClr val="bg2"/>
                </a:solidFill>
              </a:rPr>
              <a:t>指令格式</a:t>
            </a:r>
          </a:p>
          <a:p>
            <a:pPr marL="901700" lvl="1" indent="-457200">
              <a:lnSpc>
                <a:spcPct val="120000"/>
              </a:lnSpc>
              <a:spcBef>
                <a:spcPct val="5000"/>
              </a:spcBef>
              <a:spcAft>
                <a:spcPct val="5000"/>
              </a:spcAft>
              <a:buFont typeface="Wingdings" pitchFamily="2" charset="2"/>
              <a:buAutoNum type="arabicPeriod"/>
            </a:pPr>
            <a:r>
              <a:rPr lang="zh-CN" altLang="en-US" sz="2000" dirty="0">
                <a:solidFill>
                  <a:schemeClr val="bg2"/>
                </a:solidFill>
              </a:rPr>
              <a:t>指令系统概述</a:t>
            </a:r>
          </a:p>
          <a:p>
            <a:pPr marL="901700" lvl="1" indent="-457200">
              <a:lnSpc>
                <a:spcPct val="120000"/>
              </a:lnSpc>
              <a:spcBef>
                <a:spcPct val="5000"/>
              </a:spcBef>
              <a:spcAft>
                <a:spcPct val="5000"/>
              </a:spcAft>
              <a:buFont typeface="Wingdings" pitchFamily="2" charset="2"/>
              <a:buAutoNum type="arabicPeriod"/>
            </a:pPr>
            <a:r>
              <a:rPr lang="zh-CN" altLang="en-US" sz="2000" dirty="0">
                <a:solidFill>
                  <a:schemeClr val="bg2"/>
                </a:solidFill>
              </a:rPr>
              <a:t>指令格式</a:t>
            </a:r>
            <a:endParaRPr lang="en-US" altLang="zh-CN" sz="2000" dirty="0">
              <a:solidFill>
                <a:schemeClr val="bg2"/>
              </a:solidFill>
            </a:endParaRPr>
          </a:p>
          <a:p>
            <a:pPr marL="901700" lvl="1" indent="-457200">
              <a:lnSpc>
                <a:spcPct val="120000"/>
              </a:lnSpc>
              <a:spcBef>
                <a:spcPct val="5000"/>
              </a:spcBef>
              <a:spcAft>
                <a:spcPct val="5000"/>
              </a:spcAft>
              <a:buFont typeface="Wingdings" pitchFamily="2" charset="2"/>
              <a:buAutoNum type="arabicPeriod"/>
            </a:pPr>
            <a:r>
              <a:rPr lang="zh-CN" altLang="en-US" sz="2000" dirty="0">
                <a:solidFill>
                  <a:schemeClr val="bg2"/>
                </a:solidFill>
              </a:rPr>
              <a:t>寻址方式</a:t>
            </a:r>
          </a:p>
          <a:p>
            <a:pPr marL="609600" lvl="0" indent="-609600">
              <a:lnSpc>
                <a:spcPct val="120000"/>
              </a:lnSpc>
              <a:spcBef>
                <a:spcPct val="5000"/>
              </a:spcBef>
              <a:spcAft>
                <a:spcPct val="5000"/>
              </a:spcAft>
              <a:buClr>
                <a:srgbClr val="FF0000"/>
              </a:buClr>
              <a:buFont typeface="Wingdings" pitchFamily="2" charset="2"/>
              <a:buAutoNum type="ea1JpnChsDbPeriod"/>
            </a:pPr>
            <a:r>
              <a:rPr lang="zh-CN" altLang="en-US" sz="2800" dirty="0">
                <a:solidFill>
                  <a:srgbClr val="000066"/>
                </a:solidFill>
              </a:rPr>
              <a:t>典型指令系统介绍</a:t>
            </a:r>
          </a:p>
          <a:p>
            <a:pPr marL="901700" lvl="1" indent="-457200">
              <a:lnSpc>
                <a:spcPct val="120000"/>
              </a:lnSpc>
              <a:spcBef>
                <a:spcPct val="5000"/>
              </a:spcBef>
              <a:spcAft>
                <a:spcPct val="5000"/>
              </a:spcAft>
              <a:buFont typeface="Wingdings" pitchFamily="2" charset="2"/>
              <a:buAutoNum type="arabicPeriod"/>
            </a:pPr>
            <a:r>
              <a:rPr lang="en-US" altLang="zh-CN" sz="2000" dirty="0">
                <a:solidFill>
                  <a:schemeClr val="accent1"/>
                </a:solidFill>
              </a:rPr>
              <a:t>CISC</a:t>
            </a:r>
            <a:r>
              <a:rPr lang="zh-CN" altLang="en-US" sz="2000" dirty="0">
                <a:solidFill>
                  <a:schemeClr val="accent1"/>
                </a:solidFill>
              </a:rPr>
              <a:t>与</a:t>
            </a:r>
            <a:r>
              <a:rPr lang="en-US" altLang="zh-CN" sz="2000" dirty="0">
                <a:solidFill>
                  <a:schemeClr val="accent1"/>
                </a:solidFill>
              </a:rPr>
              <a:t>RISC</a:t>
            </a:r>
          </a:p>
          <a:p>
            <a:pPr marL="901700" lvl="1" indent="-457200">
              <a:lnSpc>
                <a:spcPct val="120000"/>
              </a:lnSpc>
              <a:spcBef>
                <a:spcPct val="5000"/>
              </a:spcBef>
              <a:spcAft>
                <a:spcPct val="5000"/>
              </a:spcAft>
              <a:buFont typeface="Wingdings" pitchFamily="2" charset="2"/>
              <a:buAutoNum type="arabicPeriod"/>
            </a:pPr>
            <a:r>
              <a:rPr lang="en-US" altLang="zh-CN" sz="2000" dirty="0">
                <a:solidFill>
                  <a:schemeClr val="accent1"/>
                </a:solidFill>
              </a:rPr>
              <a:t>MIPS</a:t>
            </a:r>
            <a:r>
              <a:rPr lang="zh-CN" altLang="en-US" sz="2000" dirty="0">
                <a:solidFill>
                  <a:schemeClr val="accent1"/>
                </a:solidFill>
              </a:rPr>
              <a:t>指令系统</a:t>
            </a:r>
            <a:endParaRPr lang="en-US" altLang="zh-CN" sz="2000" dirty="0">
              <a:solidFill>
                <a:schemeClr val="accent1"/>
              </a:solidFill>
            </a:endParaRPr>
          </a:p>
          <a:p>
            <a:pPr marL="901700" lvl="1" indent="-457200">
              <a:lnSpc>
                <a:spcPct val="120000"/>
              </a:lnSpc>
              <a:spcBef>
                <a:spcPct val="5000"/>
              </a:spcBef>
              <a:spcAft>
                <a:spcPct val="5000"/>
              </a:spcAft>
              <a:buFont typeface="Wingdings" pitchFamily="2" charset="2"/>
              <a:buAutoNum type="arabicPeriod"/>
            </a:pPr>
            <a:r>
              <a:rPr lang="en-US" altLang="zh-CN" sz="2000" dirty="0">
                <a:solidFill>
                  <a:schemeClr val="accent1"/>
                </a:solidFill>
              </a:rPr>
              <a:t>MIPS</a:t>
            </a:r>
            <a:r>
              <a:rPr lang="zh-CN" altLang="en-US" sz="2000" dirty="0">
                <a:solidFill>
                  <a:schemeClr val="accent1"/>
                </a:solidFill>
              </a:rPr>
              <a:t>汇编程序</a:t>
            </a:r>
            <a:endParaRPr lang="en-US" altLang="zh-CN" sz="2000" dirty="0">
              <a:solidFill>
                <a:schemeClr val="accent1"/>
              </a:solidFill>
            </a:endParaRPr>
          </a:p>
        </p:txBody>
      </p:sp>
      <p:sp>
        <p:nvSpPr>
          <p:cNvPr id="2" name="矩形 1"/>
          <p:cNvSpPr/>
          <p:nvPr/>
        </p:nvSpPr>
        <p:spPr bwMode="auto">
          <a:xfrm>
            <a:off x="3575720" y="1734692"/>
            <a:ext cx="4248471" cy="4574628"/>
          </a:xfrm>
          <a:prstGeom prst="rect">
            <a:avLst/>
          </a:prstGeom>
          <a:no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FC0128"/>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4180367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idx="4294967295"/>
          </p:nvPr>
        </p:nvSpPr>
        <p:spPr>
          <a:xfrm>
            <a:off x="612000" y="252000"/>
            <a:ext cx="7010400" cy="373062"/>
          </a:xfrm>
        </p:spPr>
        <p:txBody>
          <a:bodyPr/>
          <a:lstStyle/>
          <a:p>
            <a:r>
              <a:rPr lang="en-US" altLang="zh-CN" dirty="0">
                <a:latin typeface="Times New Roman" pitchFamily="18" charset="0"/>
                <a:cs typeface="Times New Roman" pitchFamily="18" charset="0"/>
              </a:rPr>
              <a:t>2.1 CISC</a:t>
            </a:r>
            <a:r>
              <a:rPr lang="zh-CN" altLang="en-US" dirty="0">
                <a:latin typeface="Times New Roman" pitchFamily="18" charset="0"/>
                <a:cs typeface="Times New Roman" pitchFamily="18" charset="0"/>
              </a:rPr>
              <a:t>与</a:t>
            </a:r>
            <a:r>
              <a:rPr lang="en-US" altLang="zh-CN" dirty="0">
                <a:latin typeface="Times New Roman" pitchFamily="18" charset="0"/>
                <a:cs typeface="Times New Roman" pitchFamily="18" charset="0"/>
              </a:rPr>
              <a:t>RISC</a:t>
            </a:r>
            <a:endParaRPr lang="zh-CN" altLang="en-US" dirty="0">
              <a:latin typeface="Times New Roman" pitchFamily="18" charset="0"/>
              <a:cs typeface="Times New Roman" pitchFamily="18" charset="0"/>
            </a:endParaRPr>
          </a:p>
        </p:txBody>
      </p:sp>
      <p:sp>
        <p:nvSpPr>
          <p:cNvPr id="254979" name="Rectangle 3"/>
          <p:cNvSpPr>
            <a:spLocks noGrp="1" noChangeArrowheads="1"/>
          </p:cNvSpPr>
          <p:nvPr>
            <p:ph type="body" idx="4294967295"/>
          </p:nvPr>
        </p:nvSpPr>
        <p:spPr>
          <a:xfrm>
            <a:off x="33941" y="764704"/>
            <a:ext cx="7214187" cy="5314275"/>
          </a:xfrm>
        </p:spPr>
        <p:txBody>
          <a:bodyPr/>
          <a:lstStyle/>
          <a:p>
            <a:pPr>
              <a:lnSpc>
                <a:spcPct val="150000"/>
              </a:lnSpc>
              <a:spcBef>
                <a:spcPts val="0"/>
              </a:spcBef>
              <a:spcAft>
                <a:spcPts val="0"/>
              </a:spcAft>
            </a:pPr>
            <a:r>
              <a:rPr lang="zh-CN" altLang="en-US" sz="2800" dirty="0">
                <a:latin typeface="黑体" panose="02010609060101010101" pitchFamily="49" charset="-122"/>
                <a:ea typeface="黑体" panose="02010609060101010101" pitchFamily="49" charset="-122"/>
              </a:rPr>
              <a:t>指令系统优化设计的两种方向</a:t>
            </a:r>
          </a:p>
          <a:p>
            <a:pPr lvl="1">
              <a:lnSpc>
                <a:spcPct val="150000"/>
              </a:lnSpc>
              <a:spcBef>
                <a:spcPts val="0"/>
              </a:spcBef>
              <a:spcAft>
                <a:spcPts val="0"/>
              </a:spcAft>
            </a:pPr>
            <a:r>
              <a:rPr lang="zh-CN" altLang="en-US" sz="2000" dirty="0">
                <a:latin typeface="黑体" panose="02010609060101010101" pitchFamily="49" charset="-122"/>
                <a:ea typeface="黑体" panose="02010609060101010101" pitchFamily="49" charset="-122"/>
              </a:rPr>
              <a:t>增强指令功能：</a:t>
            </a:r>
            <a:r>
              <a:rPr lang="en-US" altLang="zh-CN" sz="2000" dirty="0">
                <a:solidFill>
                  <a:schemeClr val="accent1"/>
                </a:solidFill>
                <a:latin typeface="黑体" panose="02010609060101010101" pitchFamily="49" charset="-122"/>
                <a:ea typeface="黑体" panose="02010609060101010101" pitchFamily="49" charset="-122"/>
              </a:rPr>
              <a:t>CISC</a:t>
            </a:r>
            <a:r>
              <a:rPr lang="zh-CN" altLang="en-US" sz="2000" dirty="0">
                <a:solidFill>
                  <a:schemeClr val="accent1"/>
                </a:solidFill>
                <a:latin typeface="黑体" panose="02010609060101010101" pitchFamily="49" charset="-122"/>
                <a:ea typeface="黑体" panose="02010609060101010101" pitchFamily="49" charset="-122"/>
              </a:rPr>
              <a:t>（</a:t>
            </a:r>
            <a:r>
              <a:rPr lang="en-US" altLang="zh-CN" sz="2000" dirty="0">
                <a:solidFill>
                  <a:schemeClr val="accent1"/>
                </a:solidFill>
                <a:latin typeface="黑体" panose="02010609060101010101" pitchFamily="49" charset="-122"/>
                <a:ea typeface="黑体" panose="02010609060101010101" pitchFamily="49" charset="-122"/>
              </a:rPr>
              <a:t>C</a:t>
            </a:r>
            <a:r>
              <a:rPr lang="en-US" altLang="zh-CN" sz="2000" dirty="0">
                <a:latin typeface="黑体" panose="02010609060101010101" pitchFamily="49" charset="-122"/>
                <a:ea typeface="黑体" panose="02010609060101010101" pitchFamily="49" charset="-122"/>
              </a:rPr>
              <a:t>omplex </a:t>
            </a:r>
            <a:r>
              <a:rPr lang="en-US" altLang="zh-CN" sz="2000" dirty="0">
                <a:solidFill>
                  <a:schemeClr val="accent1"/>
                </a:solidFill>
                <a:latin typeface="黑体" panose="02010609060101010101" pitchFamily="49" charset="-122"/>
                <a:ea typeface="黑体" panose="02010609060101010101" pitchFamily="49" charset="-122"/>
              </a:rPr>
              <a:t>I</a:t>
            </a:r>
            <a:r>
              <a:rPr lang="en-US" altLang="zh-CN" sz="2000" dirty="0">
                <a:latin typeface="黑体" panose="02010609060101010101" pitchFamily="49" charset="-122"/>
                <a:ea typeface="黑体" panose="02010609060101010101" pitchFamily="49" charset="-122"/>
              </a:rPr>
              <a:t>nstruction </a:t>
            </a:r>
            <a:r>
              <a:rPr lang="en-US" altLang="zh-CN" sz="2000" dirty="0">
                <a:solidFill>
                  <a:schemeClr val="accent1"/>
                </a:solidFill>
                <a:latin typeface="黑体" panose="02010609060101010101" pitchFamily="49" charset="-122"/>
                <a:ea typeface="黑体" panose="02010609060101010101" pitchFamily="49" charset="-122"/>
              </a:rPr>
              <a:t>S</a:t>
            </a:r>
            <a:r>
              <a:rPr lang="en-US" altLang="zh-CN" sz="2000" dirty="0">
                <a:latin typeface="黑体" panose="02010609060101010101" pitchFamily="49" charset="-122"/>
                <a:ea typeface="黑体" panose="02010609060101010101" pitchFamily="49" charset="-122"/>
              </a:rPr>
              <a:t>et </a:t>
            </a:r>
            <a:r>
              <a:rPr lang="en-US" altLang="zh-CN" sz="2000" dirty="0">
                <a:solidFill>
                  <a:schemeClr val="accent1"/>
                </a:solidFill>
                <a:latin typeface="黑体" panose="02010609060101010101" pitchFamily="49" charset="-122"/>
                <a:ea typeface="黑体" panose="02010609060101010101" pitchFamily="49" charset="-122"/>
              </a:rPr>
              <a:t>C</a:t>
            </a:r>
            <a:r>
              <a:rPr lang="en-US" altLang="zh-CN" sz="2000" dirty="0">
                <a:latin typeface="黑体" panose="02010609060101010101" pitchFamily="49" charset="-122"/>
                <a:ea typeface="黑体" panose="02010609060101010101" pitchFamily="49" charset="-122"/>
              </a:rPr>
              <a:t>omputer</a:t>
            </a:r>
            <a:r>
              <a:rPr lang="zh-CN" altLang="en-US" sz="2000" dirty="0">
                <a:latin typeface="黑体" panose="02010609060101010101" pitchFamily="49" charset="-122"/>
                <a:ea typeface="黑体" panose="02010609060101010101" pitchFamily="49" charset="-122"/>
              </a:rPr>
              <a:t>），即复杂指令系统计算机</a:t>
            </a:r>
          </a:p>
          <a:p>
            <a:pPr lvl="2">
              <a:lnSpc>
                <a:spcPct val="150000"/>
              </a:lnSpc>
              <a:spcBef>
                <a:spcPts val="0"/>
              </a:spcBef>
              <a:spcAft>
                <a:spcPts val="0"/>
              </a:spcAft>
            </a:pPr>
            <a:r>
              <a:rPr lang="zh-CN" altLang="en-US" sz="2000" dirty="0">
                <a:latin typeface="黑体" panose="02010609060101010101" pitchFamily="49" charset="-122"/>
                <a:ea typeface="黑体" panose="02010609060101010101" pitchFamily="49" charset="-122"/>
              </a:rPr>
              <a:t>特点：格式复杂，寻址方式复杂，指令种类多；把一些原来由软件实现的、常用的功能改用硬件的指令系统来实现</a:t>
            </a:r>
            <a:endParaRPr lang="en-US" altLang="zh-CN" sz="2000" dirty="0">
              <a:latin typeface="黑体" panose="02010609060101010101" pitchFamily="49" charset="-122"/>
              <a:ea typeface="黑体" panose="02010609060101010101" pitchFamily="49" charset="-122"/>
            </a:endParaRPr>
          </a:p>
          <a:p>
            <a:pPr lvl="2">
              <a:lnSpc>
                <a:spcPct val="150000"/>
              </a:lnSpc>
              <a:spcBef>
                <a:spcPts val="0"/>
              </a:spcBef>
              <a:spcAft>
                <a:spcPts val="0"/>
              </a:spcAft>
            </a:pPr>
            <a:r>
              <a:rPr lang="zh-CN" altLang="en-US" sz="2000" dirty="0">
                <a:latin typeface="黑体" panose="02010609060101010101" pitchFamily="49" charset="-122"/>
                <a:ea typeface="黑体" panose="02010609060101010101" pitchFamily="49" charset="-122"/>
              </a:rPr>
              <a:t>实例：</a:t>
            </a:r>
            <a:r>
              <a:rPr lang="en-US" altLang="zh-CN" sz="2000" dirty="0">
                <a:latin typeface="黑体" panose="02010609060101010101" pitchFamily="49" charset="-122"/>
                <a:ea typeface="黑体" panose="02010609060101010101" pitchFamily="49" charset="-122"/>
              </a:rPr>
              <a:t>80X86</a:t>
            </a:r>
            <a:r>
              <a:rPr lang="zh-CN" altLang="en-US" sz="2000" dirty="0">
                <a:latin typeface="黑体" panose="02010609060101010101" pitchFamily="49" charset="-122"/>
                <a:ea typeface="黑体" panose="02010609060101010101" pitchFamily="49" charset="-122"/>
              </a:rPr>
              <a:t>指令系统</a:t>
            </a:r>
            <a:endParaRPr lang="en-US" altLang="zh-CN" sz="2000" dirty="0">
              <a:latin typeface="黑体" panose="02010609060101010101" pitchFamily="49" charset="-122"/>
              <a:ea typeface="黑体" panose="02010609060101010101" pitchFamily="49" charset="-122"/>
            </a:endParaRPr>
          </a:p>
          <a:p>
            <a:pPr lvl="1">
              <a:lnSpc>
                <a:spcPct val="150000"/>
              </a:lnSpc>
              <a:spcBef>
                <a:spcPts val="0"/>
              </a:spcBef>
              <a:spcAft>
                <a:spcPts val="0"/>
              </a:spcAft>
            </a:pPr>
            <a:r>
              <a:rPr lang="zh-CN" altLang="en-US" sz="2000" dirty="0">
                <a:latin typeface="黑体" panose="02010609060101010101" pitchFamily="49" charset="-122"/>
                <a:ea typeface="黑体" panose="02010609060101010101" pitchFamily="49" charset="-122"/>
              </a:rPr>
              <a:t>简化指令功能：</a:t>
            </a:r>
            <a:r>
              <a:rPr lang="en-US" altLang="zh-CN" sz="2000" dirty="0">
                <a:latin typeface="黑体" panose="02010609060101010101" pitchFamily="49" charset="-122"/>
                <a:ea typeface="黑体" panose="02010609060101010101" pitchFamily="49" charset="-122"/>
              </a:rPr>
              <a:t>RISC</a:t>
            </a:r>
            <a:r>
              <a:rPr lang="zh-CN" altLang="en-US" sz="2000" dirty="0">
                <a:latin typeface="黑体" panose="02010609060101010101" pitchFamily="49" charset="-122"/>
                <a:ea typeface="黑体" panose="02010609060101010101" pitchFamily="49" charset="-122"/>
              </a:rPr>
              <a:t>（</a:t>
            </a:r>
            <a:r>
              <a:rPr lang="en-US" altLang="zh-CN" sz="2000" dirty="0">
                <a:solidFill>
                  <a:schemeClr val="accent1"/>
                </a:solidFill>
                <a:latin typeface="黑体" panose="02010609060101010101" pitchFamily="49" charset="-122"/>
                <a:ea typeface="黑体" panose="02010609060101010101" pitchFamily="49" charset="-122"/>
              </a:rPr>
              <a:t> R</a:t>
            </a:r>
            <a:r>
              <a:rPr lang="en-US" altLang="zh-CN" sz="2000" dirty="0">
                <a:latin typeface="黑体" panose="02010609060101010101" pitchFamily="49" charset="-122"/>
                <a:ea typeface="黑体" panose="02010609060101010101" pitchFamily="49" charset="-122"/>
              </a:rPr>
              <a:t>educed </a:t>
            </a:r>
            <a:r>
              <a:rPr lang="en-US" altLang="zh-CN" sz="2000" dirty="0">
                <a:solidFill>
                  <a:schemeClr val="accent1"/>
                </a:solidFill>
                <a:latin typeface="黑体" panose="02010609060101010101" pitchFamily="49" charset="-122"/>
                <a:ea typeface="黑体" panose="02010609060101010101" pitchFamily="49" charset="-122"/>
              </a:rPr>
              <a:t>I</a:t>
            </a:r>
            <a:r>
              <a:rPr lang="en-US" altLang="zh-CN" sz="2000" dirty="0">
                <a:latin typeface="黑体" panose="02010609060101010101" pitchFamily="49" charset="-122"/>
                <a:ea typeface="黑体" panose="02010609060101010101" pitchFamily="49" charset="-122"/>
              </a:rPr>
              <a:t>nstruction </a:t>
            </a:r>
            <a:r>
              <a:rPr lang="en-US" altLang="zh-CN" sz="2000" dirty="0">
                <a:solidFill>
                  <a:schemeClr val="accent1"/>
                </a:solidFill>
                <a:latin typeface="黑体" panose="02010609060101010101" pitchFamily="49" charset="-122"/>
                <a:ea typeface="黑体" panose="02010609060101010101" pitchFamily="49" charset="-122"/>
              </a:rPr>
              <a:t>S</a:t>
            </a:r>
            <a:r>
              <a:rPr lang="en-US" altLang="zh-CN" sz="2000" dirty="0">
                <a:latin typeface="黑体" panose="02010609060101010101" pitchFamily="49" charset="-122"/>
                <a:ea typeface="黑体" panose="02010609060101010101" pitchFamily="49" charset="-122"/>
              </a:rPr>
              <a:t>et </a:t>
            </a:r>
            <a:r>
              <a:rPr lang="en-US" altLang="zh-CN" sz="2000" dirty="0">
                <a:solidFill>
                  <a:schemeClr val="accent1"/>
                </a:solidFill>
                <a:latin typeface="黑体" panose="02010609060101010101" pitchFamily="49" charset="-122"/>
                <a:ea typeface="黑体" panose="02010609060101010101" pitchFamily="49" charset="-122"/>
              </a:rPr>
              <a:t>C</a:t>
            </a:r>
            <a:r>
              <a:rPr lang="en-US" altLang="zh-CN" sz="2000" dirty="0">
                <a:latin typeface="黑体" panose="02010609060101010101" pitchFamily="49" charset="-122"/>
                <a:ea typeface="黑体" panose="02010609060101010101" pitchFamily="49" charset="-122"/>
              </a:rPr>
              <a:t>omputer</a:t>
            </a:r>
            <a:r>
              <a:rPr lang="zh-CN" altLang="en-US" sz="2000" dirty="0">
                <a:latin typeface="黑体" panose="02010609060101010101" pitchFamily="49" charset="-122"/>
                <a:ea typeface="黑体" panose="02010609060101010101" pitchFamily="49" charset="-122"/>
              </a:rPr>
              <a:t>），即精简指令系统计算机</a:t>
            </a:r>
            <a:r>
              <a:rPr lang="en-US" altLang="zh-CN" sz="2000" dirty="0">
                <a:latin typeface="黑体" panose="02010609060101010101" pitchFamily="49" charset="-122"/>
                <a:ea typeface="黑体" panose="02010609060101010101" pitchFamily="49" charset="-122"/>
              </a:rPr>
              <a:t> </a:t>
            </a:r>
          </a:p>
          <a:p>
            <a:pPr lvl="2">
              <a:lnSpc>
                <a:spcPct val="150000"/>
              </a:lnSpc>
              <a:spcBef>
                <a:spcPts val="0"/>
              </a:spcBef>
              <a:spcAft>
                <a:spcPts val="0"/>
              </a:spcAft>
            </a:pPr>
            <a:r>
              <a:rPr lang="zh-CN" altLang="en-US" sz="2000" dirty="0">
                <a:latin typeface="黑体" panose="02010609060101010101" pitchFamily="49" charset="-122"/>
                <a:ea typeface="黑体" panose="02010609060101010101" pitchFamily="49" charset="-122"/>
              </a:rPr>
              <a:t>特点：格式简单，指令长度和操作码长度固定；简单寻址方式，大部分指令使用寄存器直接寻址。</a:t>
            </a:r>
            <a:endParaRPr lang="en-US" altLang="zh-CN" sz="2000" dirty="0">
              <a:latin typeface="黑体" panose="02010609060101010101" pitchFamily="49" charset="-122"/>
              <a:ea typeface="黑体" panose="02010609060101010101" pitchFamily="49" charset="-122"/>
            </a:endParaRPr>
          </a:p>
          <a:p>
            <a:pPr lvl="2">
              <a:lnSpc>
                <a:spcPct val="150000"/>
              </a:lnSpc>
              <a:spcBef>
                <a:spcPts val="0"/>
              </a:spcBef>
              <a:spcAft>
                <a:spcPts val="0"/>
              </a:spcAft>
            </a:pPr>
            <a:r>
              <a:rPr lang="zh-CN" altLang="en-US" sz="2000" dirty="0">
                <a:latin typeface="黑体" panose="02010609060101010101" pitchFamily="49" charset="-122"/>
                <a:ea typeface="黑体" panose="02010609060101010101" pitchFamily="49" charset="-122"/>
              </a:rPr>
              <a:t>实例：</a:t>
            </a:r>
            <a:r>
              <a:rPr lang="en-US" altLang="zh-CN" sz="2000" dirty="0">
                <a:latin typeface="黑体" panose="02010609060101010101" pitchFamily="49" charset="-122"/>
                <a:ea typeface="黑体" panose="02010609060101010101" pitchFamily="49" charset="-122"/>
              </a:rPr>
              <a:t>MIPS</a:t>
            </a:r>
            <a:r>
              <a:rPr lang="zh-CN" altLang="en-US" sz="2000" dirty="0">
                <a:latin typeface="黑体" panose="02010609060101010101" pitchFamily="49" charset="-122"/>
                <a:ea typeface="黑体" panose="02010609060101010101" pitchFamily="49" charset="-122"/>
              </a:rPr>
              <a:t> 指令系统</a:t>
            </a:r>
            <a:endParaRPr lang="en-US" altLang="zh-CN" sz="2000" dirty="0">
              <a:latin typeface="黑体" panose="02010609060101010101" pitchFamily="49" charset="-122"/>
              <a:ea typeface="黑体" panose="02010609060101010101" pitchFamily="49" charset="-122"/>
            </a:endParaRPr>
          </a:p>
        </p:txBody>
      </p:sp>
      <p:pic>
        <p:nvPicPr>
          <p:cNvPr id="254976" name="图片 254975"/>
          <p:cNvPicPr>
            <a:picLocks noChangeAspect="1"/>
          </p:cNvPicPr>
          <p:nvPr/>
        </p:nvPicPr>
        <p:blipFill>
          <a:blip r:embed="rId2"/>
          <a:stretch>
            <a:fillRect/>
          </a:stretch>
        </p:blipFill>
        <p:spPr>
          <a:xfrm>
            <a:off x="6960096" y="1628800"/>
            <a:ext cx="5066139" cy="4306163"/>
          </a:xfrm>
          <a:prstGeom prst="rect">
            <a:avLst/>
          </a:prstGeom>
        </p:spPr>
      </p:pic>
    </p:spTree>
    <p:extLst>
      <p:ext uri="{BB962C8B-B14F-4D97-AF65-F5344CB8AC3E}">
        <p14:creationId xmlns:p14="http://schemas.microsoft.com/office/powerpoint/2010/main" val="918894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idx="4294967295"/>
          </p:nvPr>
        </p:nvSpPr>
        <p:spPr>
          <a:xfrm>
            <a:off x="612000" y="252000"/>
            <a:ext cx="7010400" cy="373062"/>
          </a:xfrm>
        </p:spPr>
        <p:txBody>
          <a:bodyPr/>
          <a:lstStyle/>
          <a:p>
            <a:r>
              <a:rPr lang="en-US" altLang="zh-CN" dirty="0"/>
              <a:t>2.1 CISC</a:t>
            </a:r>
            <a:r>
              <a:rPr lang="zh-CN" altLang="en-US" dirty="0"/>
              <a:t>与</a:t>
            </a:r>
            <a:r>
              <a:rPr lang="en-US" altLang="zh-CN" dirty="0"/>
              <a:t>RISC</a:t>
            </a:r>
          </a:p>
        </p:txBody>
      </p:sp>
      <p:sp>
        <p:nvSpPr>
          <p:cNvPr id="262147" name="Rectangle 3"/>
          <p:cNvSpPr>
            <a:spLocks noGrp="1" noChangeArrowheads="1"/>
          </p:cNvSpPr>
          <p:nvPr>
            <p:ph type="body" idx="4294967295"/>
          </p:nvPr>
        </p:nvSpPr>
        <p:spPr>
          <a:xfrm>
            <a:off x="119336" y="692696"/>
            <a:ext cx="11737304" cy="5806718"/>
          </a:xfrm>
        </p:spPr>
        <p:txBody>
          <a:bodyPr/>
          <a:lstStyle/>
          <a:p>
            <a:pPr>
              <a:lnSpc>
                <a:spcPct val="110000"/>
              </a:lnSpc>
            </a:pPr>
            <a:r>
              <a:rPr lang="en-US" altLang="zh-CN" dirty="0">
                <a:latin typeface="Times New Roman" panose="02020603050405020304" pitchFamily="18" charset="0"/>
                <a:ea typeface="黑体" panose="02010609060101010101" pitchFamily="49" charset="-122"/>
                <a:cs typeface="Times New Roman" panose="02020603050405020304" pitchFamily="18" charset="0"/>
              </a:rPr>
              <a:t>RISC</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与</a:t>
            </a:r>
            <a:r>
              <a:rPr lang="en-US" altLang="zh-CN" dirty="0">
                <a:latin typeface="Times New Roman" panose="02020603050405020304" pitchFamily="18" charset="0"/>
                <a:ea typeface="黑体" panose="02010609060101010101" pitchFamily="49" charset="-122"/>
                <a:cs typeface="Times New Roman" panose="02020603050405020304" pitchFamily="18" charset="0"/>
              </a:rPr>
              <a:t>CISC</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性能对比</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pP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RISC</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比</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CISC</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机器的</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CPI</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Cycles per Instruction</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，平均周期数）要小；</a:t>
            </a:r>
          </a:p>
          <a:p>
            <a:pPr lvl="1">
              <a:lnSpc>
                <a:spcPct val="150000"/>
              </a:lnSpc>
            </a:pP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CISC</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一般用微码技术，一条指令往往要用好几个周期才能实现，复杂指令所需的周期数则更多，</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CISC</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机器</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CPI</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一般为</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4-6</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a:t>
            </a:r>
          </a:p>
          <a:p>
            <a:pPr lvl="1">
              <a:lnSpc>
                <a:spcPct val="150000"/>
              </a:lnSpc>
            </a:pP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RISC</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一般指令一个周期完成，所以</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CPI=1</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，但</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LOAD</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STORE</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等指令要长些，所以</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RISC</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机器的</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CPI</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约大于</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10000"/>
              </a:lnSpc>
            </a:pP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实现同样功能的汇编程序，一般地</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RISC</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指令要比</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CISC</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多，但平均每条指令执行时间短。</a:t>
            </a:r>
            <a:endParaRPr lang="en-US" altLang="zh-CN" sz="22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10000"/>
              </a:lnSpc>
            </a:pPr>
            <a:r>
              <a:rPr lang="en-US" altLang="zh-CN" dirty="0">
                <a:latin typeface="Times New Roman" panose="02020603050405020304" pitchFamily="18" charset="0"/>
                <a:ea typeface="黑体" panose="02010609060101010101" pitchFamily="49" charset="-122"/>
                <a:cs typeface="Times New Roman" panose="02020603050405020304" pitchFamily="18" charset="0"/>
              </a:rPr>
              <a:t>RISC</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与</a:t>
            </a:r>
            <a:r>
              <a:rPr lang="en-US" altLang="zh-CN" dirty="0">
                <a:latin typeface="Times New Roman" panose="02020603050405020304" pitchFamily="18" charset="0"/>
                <a:ea typeface="黑体" panose="02010609060101010101" pitchFamily="49" charset="-122"/>
                <a:cs typeface="Times New Roman" panose="02020603050405020304" pitchFamily="18" charset="0"/>
              </a:rPr>
              <a:t>CISC</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技术的融合</a:t>
            </a:r>
          </a:p>
          <a:p>
            <a:pPr lvl="1">
              <a:lnSpc>
                <a:spcPct val="150000"/>
              </a:lnSpc>
            </a:pP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随着芯片集成度和硬件速度的增大，</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RISC</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系统也越来越复杂；</a:t>
            </a:r>
          </a:p>
          <a:p>
            <a:pPr lvl="1">
              <a:lnSpc>
                <a:spcPct val="150000"/>
              </a:lnSpc>
            </a:pP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CISC</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也吸收了很多</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RISC</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的设计思想，出现了二者相互借鉴融合发展的趋势</a:t>
            </a:r>
          </a:p>
          <a:p>
            <a:pPr lvl="2">
              <a:lnSpc>
                <a:spcPct val="150000"/>
              </a:lnSpc>
            </a:pP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例如：</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Inter 80486</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比</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80286</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更加注重常用指令的执行效率，减少常用指令执行所需的周期数</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4068540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Rectangle 2"/>
          <p:cNvSpPr>
            <a:spLocks noGrp="1" noChangeArrowheads="1"/>
          </p:cNvSpPr>
          <p:nvPr>
            <p:ph type="title" idx="4294967295"/>
          </p:nvPr>
        </p:nvSpPr>
        <p:spPr>
          <a:xfrm>
            <a:off x="612000" y="252000"/>
            <a:ext cx="7086600" cy="373062"/>
          </a:xfrm>
        </p:spPr>
        <p:txBody>
          <a:bodyPr/>
          <a:lstStyle/>
          <a:p>
            <a:r>
              <a:rPr lang="en-US" altLang="zh-CN" dirty="0"/>
              <a:t>2.2 MIPS </a:t>
            </a:r>
            <a:r>
              <a:rPr lang="zh-CN" altLang="en-US" dirty="0"/>
              <a:t>指令格式简介</a:t>
            </a:r>
          </a:p>
        </p:txBody>
      </p:sp>
      <p:sp>
        <p:nvSpPr>
          <p:cNvPr id="218115" name="Rectangle 3"/>
          <p:cNvSpPr>
            <a:spLocks noGrp="1" noChangeArrowheads="1"/>
          </p:cNvSpPr>
          <p:nvPr>
            <p:ph type="body" idx="4294967295"/>
          </p:nvPr>
        </p:nvSpPr>
        <p:spPr>
          <a:xfrm>
            <a:off x="612000" y="900000"/>
            <a:ext cx="9444440" cy="5822107"/>
          </a:xfrm>
        </p:spPr>
        <p:txBody>
          <a:bodyPr/>
          <a:lstStyle/>
          <a:p>
            <a:r>
              <a:rPr lang="en-US" altLang="zh-CN" sz="2000" dirty="0">
                <a:ea typeface="宋体" pitchFamily="2" charset="-122"/>
              </a:rPr>
              <a:t>MIPS R</a:t>
            </a:r>
            <a:r>
              <a:rPr lang="zh-CN" altLang="en-US" sz="2000" dirty="0">
                <a:ea typeface="宋体" pitchFamily="2" charset="-122"/>
              </a:rPr>
              <a:t>系列</a:t>
            </a:r>
            <a:r>
              <a:rPr lang="en-US" altLang="zh-CN" sz="2000" dirty="0">
                <a:ea typeface="宋体" pitchFamily="2" charset="-122"/>
              </a:rPr>
              <a:t>CPU</a:t>
            </a:r>
            <a:r>
              <a:rPr lang="zh-CN" altLang="en-US" sz="2000" dirty="0">
                <a:ea typeface="宋体" pitchFamily="2" charset="-122"/>
              </a:rPr>
              <a:t>简介</a:t>
            </a:r>
          </a:p>
          <a:p>
            <a:pPr marL="623888" lvl="1" indent="-266700"/>
            <a:r>
              <a:rPr lang="en-US" altLang="zh-CN" sz="2000" dirty="0">
                <a:ea typeface="宋体" pitchFamily="2" charset="-122"/>
              </a:rPr>
              <a:t>RISC</a:t>
            </a:r>
            <a:r>
              <a:rPr lang="zh-CN" altLang="en-US" sz="2000" dirty="0">
                <a:ea typeface="宋体" pitchFamily="2" charset="-122"/>
              </a:rPr>
              <a:t>（</a:t>
            </a:r>
            <a:r>
              <a:rPr lang="en-US" altLang="zh-CN" sz="2000" dirty="0">
                <a:ea typeface="宋体" pitchFamily="2" charset="-122"/>
              </a:rPr>
              <a:t>Reduced  Instruction set Computer</a:t>
            </a:r>
            <a:r>
              <a:rPr lang="zh-CN" altLang="en-US" sz="2000" dirty="0">
                <a:ea typeface="宋体" pitchFamily="2" charset="-122"/>
              </a:rPr>
              <a:t>，精简指令集计算机）微处理器</a:t>
            </a:r>
            <a:endParaRPr lang="en-US" altLang="zh-CN" sz="2000" dirty="0">
              <a:ea typeface="宋体" pitchFamily="2" charset="-122"/>
            </a:endParaRPr>
          </a:p>
          <a:p>
            <a:pPr marL="623888" lvl="1" indent="-266700"/>
            <a:r>
              <a:rPr lang="en-US" altLang="zh-CN" sz="2000" dirty="0">
                <a:ea typeface="宋体" pitchFamily="2" charset="-122"/>
              </a:rPr>
              <a:t>MIPS</a:t>
            </a:r>
            <a:r>
              <a:rPr lang="zh-CN" altLang="en-US" sz="2000" dirty="0">
                <a:ea typeface="宋体" pitchFamily="2" charset="-122"/>
              </a:rPr>
              <a:t>（</a:t>
            </a:r>
            <a:r>
              <a:rPr lang="en-US" altLang="zh-CN" sz="2000" dirty="0">
                <a:ea typeface="宋体" pitchFamily="2" charset="-122"/>
              </a:rPr>
              <a:t>Microprocessor without interlocked piped stages</a:t>
            </a:r>
            <a:r>
              <a:rPr lang="zh-CN" altLang="en-US" sz="2000" dirty="0">
                <a:ea typeface="宋体" pitchFamily="2" charset="-122"/>
              </a:rPr>
              <a:t>，无内部互锁流水级的微处理器），最早在</a:t>
            </a:r>
            <a:r>
              <a:rPr lang="en-US" altLang="zh-CN" sz="2000" dirty="0">
                <a:ea typeface="宋体" pitchFamily="2" charset="-122"/>
              </a:rPr>
              <a:t>80</a:t>
            </a:r>
            <a:r>
              <a:rPr lang="zh-CN" altLang="en-US" sz="2000" dirty="0">
                <a:ea typeface="宋体" pitchFamily="2" charset="-122"/>
              </a:rPr>
              <a:t>年代初由斯坦福</a:t>
            </a:r>
            <a:r>
              <a:rPr lang="en-US" altLang="zh-CN" sz="2000" dirty="0">
                <a:ea typeface="宋体" pitchFamily="2" charset="-122"/>
              </a:rPr>
              <a:t>(Stanford)</a:t>
            </a:r>
            <a:r>
              <a:rPr lang="zh-CN" altLang="en-US" sz="2000" dirty="0">
                <a:ea typeface="宋体" pitchFamily="2" charset="-122"/>
              </a:rPr>
              <a:t>大学</a:t>
            </a:r>
            <a:r>
              <a:rPr lang="en-US" altLang="zh-CN" sz="2000" dirty="0">
                <a:ea typeface="宋体" pitchFamily="2" charset="-122"/>
              </a:rPr>
              <a:t>Hennessy</a:t>
            </a:r>
            <a:r>
              <a:rPr lang="zh-CN" altLang="en-US" sz="2000" dirty="0">
                <a:ea typeface="宋体" pitchFamily="2" charset="-122"/>
              </a:rPr>
              <a:t>教授（斯坦福大学校长、谷歌董事会主席）领导的研究小组研制出来，</a:t>
            </a:r>
            <a:r>
              <a:rPr lang="en-US" altLang="zh-CN" sz="2000" dirty="0">
                <a:ea typeface="宋体" pitchFamily="2" charset="-122"/>
              </a:rPr>
              <a:t>MIPS</a:t>
            </a:r>
            <a:r>
              <a:rPr lang="zh-CN" altLang="en-US" sz="2000" dirty="0">
                <a:ea typeface="宋体" pitchFamily="2" charset="-122"/>
              </a:rPr>
              <a:t>公司的</a:t>
            </a:r>
            <a:r>
              <a:rPr lang="en-US" altLang="zh-CN" sz="2000" dirty="0">
                <a:ea typeface="宋体" pitchFamily="2" charset="-122"/>
              </a:rPr>
              <a:t>R</a:t>
            </a:r>
            <a:r>
              <a:rPr lang="zh-CN" altLang="en-US" sz="2000" dirty="0">
                <a:ea typeface="宋体" pitchFamily="2" charset="-122"/>
              </a:rPr>
              <a:t>系列就是在此基础上开发的</a:t>
            </a:r>
            <a:r>
              <a:rPr lang="en-US" altLang="zh-CN" sz="2000" dirty="0">
                <a:ea typeface="宋体" pitchFamily="2" charset="-122"/>
              </a:rPr>
              <a:t>RISC</a:t>
            </a:r>
            <a:r>
              <a:rPr lang="zh-CN" altLang="en-US" sz="2000" dirty="0">
                <a:ea typeface="宋体" pitchFamily="2" charset="-122"/>
              </a:rPr>
              <a:t>微处理器。</a:t>
            </a:r>
          </a:p>
          <a:p>
            <a:pPr lvl="1"/>
            <a:r>
              <a:rPr lang="en-US" altLang="zh-CN" sz="2000" dirty="0">
                <a:ea typeface="宋体" pitchFamily="2" charset="-122"/>
              </a:rPr>
              <a:t>1986</a:t>
            </a:r>
            <a:r>
              <a:rPr lang="zh-CN" altLang="en-US" sz="2000" dirty="0">
                <a:ea typeface="宋体" pitchFamily="2" charset="-122"/>
              </a:rPr>
              <a:t>年，推出</a:t>
            </a:r>
            <a:r>
              <a:rPr lang="en-US" altLang="zh-CN" sz="2000" dirty="0">
                <a:ea typeface="宋体" pitchFamily="2" charset="-122"/>
              </a:rPr>
              <a:t>R2000</a:t>
            </a:r>
            <a:r>
              <a:rPr lang="zh-CN" altLang="en-US" sz="2000" dirty="0">
                <a:ea typeface="宋体" pitchFamily="2" charset="-122"/>
              </a:rPr>
              <a:t>（</a:t>
            </a:r>
            <a:r>
              <a:rPr lang="en-US" altLang="zh-CN" sz="2000" dirty="0">
                <a:ea typeface="宋体" pitchFamily="2" charset="-122"/>
              </a:rPr>
              <a:t>32</a:t>
            </a:r>
            <a:r>
              <a:rPr lang="zh-CN" altLang="en-US" sz="2000" dirty="0">
                <a:ea typeface="宋体" pitchFamily="2" charset="-122"/>
              </a:rPr>
              <a:t>位）</a:t>
            </a:r>
            <a:endParaRPr lang="en-US" altLang="zh-CN" sz="2000" dirty="0">
              <a:ea typeface="宋体" pitchFamily="2" charset="-122"/>
            </a:endParaRPr>
          </a:p>
          <a:p>
            <a:pPr lvl="1"/>
            <a:r>
              <a:rPr lang="en-US" altLang="zh-CN" sz="2000" dirty="0">
                <a:ea typeface="宋体" pitchFamily="2" charset="-122"/>
              </a:rPr>
              <a:t>1988</a:t>
            </a:r>
            <a:r>
              <a:rPr lang="zh-CN" altLang="en-US" sz="2000" dirty="0">
                <a:ea typeface="宋体" pitchFamily="2" charset="-122"/>
              </a:rPr>
              <a:t>年，推出</a:t>
            </a:r>
            <a:r>
              <a:rPr lang="en-US" altLang="zh-CN" sz="2000" dirty="0">
                <a:ea typeface="宋体" pitchFamily="2" charset="-122"/>
              </a:rPr>
              <a:t>R3000</a:t>
            </a:r>
            <a:r>
              <a:rPr lang="zh-CN" altLang="en-US" sz="2000" dirty="0">
                <a:ea typeface="宋体" pitchFamily="2" charset="-122"/>
              </a:rPr>
              <a:t>（</a:t>
            </a:r>
            <a:r>
              <a:rPr lang="en-US" altLang="zh-CN" sz="2000" dirty="0">
                <a:ea typeface="宋体" pitchFamily="2" charset="-122"/>
              </a:rPr>
              <a:t>32</a:t>
            </a:r>
            <a:r>
              <a:rPr lang="zh-CN" altLang="en-US" sz="2000" dirty="0">
                <a:ea typeface="宋体" pitchFamily="2" charset="-122"/>
              </a:rPr>
              <a:t>位）</a:t>
            </a:r>
            <a:endParaRPr lang="en-US" altLang="zh-CN" sz="2000" dirty="0">
              <a:ea typeface="宋体" pitchFamily="2" charset="-122"/>
            </a:endParaRPr>
          </a:p>
          <a:p>
            <a:pPr lvl="1"/>
            <a:r>
              <a:rPr lang="en-US" altLang="zh-CN" sz="2000" dirty="0">
                <a:ea typeface="宋体" pitchFamily="2" charset="-122"/>
              </a:rPr>
              <a:t>1991</a:t>
            </a:r>
            <a:r>
              <a:rPr lang="zh-CN" altLang="en-US" sz="2000" dirty="0">
                <a:ea typeface="宋体" pitchFamily="2" charset="-122"/>
              </a:rPr>
              <a:t>年，推出</a:t>
            </a:r>
            <a:r>
              <a:rPr lang="en-US" altLang="zh-CN" sz="2000" dirty="0">
                <a:ea typeface="宋体" pitchFamily="2" charset="-122"/>
              </a:rPr>
              <a:t>R4000</a:t>
            </a:r>
            <a:r>
              <a:rPr lang="zh-CN" altLang="en-US" sz="2000" dirty="0">
                <a:ea typeface="宋体" pitchFamily="2" charset="-122"/>
              </a:rPr>
              <a:t>（</a:t>
            </a:r>
            <a:r>
              <a:rPr lang="en-US" altLang="zh-CN" sz="2000" dirty="0">
                <a:ea typeface="宋体" pitchFamily="2" charset="-122"/>
              </a:rPr>
              <a:t>64</a:t>
            </a:r>
            <a:r>
              <a:rPr lang="zh-CN" altLang="en-US" sz="2000" dirty="0">
                <a:ea typeface="宋体" pitchFamily="2" charset="-122"/>
              </a:rPr>
              <a:t>位）：</a:t>
            </a:r>
            <a:r>
              <a:rPr lang="en-US" altLang="zh-CN" sz="2000" dirty="0">
                <a:ea typeface="宋体" pitchFamily="2" charset="-122"/>
              </a:rPr>
              <a:t>2012</a:t>
            </a:r>
            <a:r>
              <a:rPr lang="zh-CN" altLang="en-US" sz="2000" dirty="0">
                <a:ea typeface="宋体" pitchFamily="2" charset="-122"/>
              </a:rPr>
              <a:t>年</a:t>
            </a:r>
            <a:r>
              <a:rPr lang="en-US" altLang="zh-CN" sz="2000" dirty="0">
                <a:ea typeface="宋体" pitchFamily="2" charset="-122"/>
              </a:rPr>
              <a:t>ARM</a:t>
            </a:r>
            <a:r>
              <a:rPr lang="zh-CN" altLang="en-US" sz="2000" dirty="0">
                <a:ea typeface="宋体" pitchFamily="2" charset="-122"/>
              </a:rPr>
              <a:t>才推出</a:t>
            </a:r>
            <a:r>
              <a:rPr lang="en-US" altLang="zh-CN" sz="2000" dirty="0">
                <a:ea typeface="宋体" pitchFamily="2" charset="-122"/>
              </a:rPr>
              <a:t>64</a:t>
            </a:r>
            <a:r>
              <a:rPr lang="zh-CN" altLang="en-US" sz="2000" dirty="0">
                <a:ea typeface="宋体" pitchFamily="2" charset="-122"/>
              </a:rPr>
              <a:t>位</a:t>
            </a:r>
            <a:r>
              <a:rPr lang="en-US" altLang="zh-CN" sz="2000" dirty="0">
                <a:ea typeface="宋体" pitchFamily="2" charset="-122"/>
              </a:rPr>
              <a:t>CPU</a:t>
            </a:r>
          </a:p>
          <a:p>
            <a:pPr lvl="1"/>
            <a:r>
              <a:rPr lang="en-US" altLang="zh-CN" sz="2000" dirty="0">
                <a:ea typeface="宋体" pitchFamily="2" charset="-122"/>
              </a:rPr>
              <a:t>1994</a:t>
            </a:r>
            <a:r>
              <a:rPr lang="zh-CN" altLang="en-US" sz="2000" dirty="0">
                <a:ea typeface="宋体" pitchFamily="2" charset="-122"/>
              </a:rPr>
              <a:t>年，推出</a:t>
            </a:r>
            <a:r>
              <a:rPr lang="en-US" altLang="zh-CN" sz="2000" dirty="0">
                <a:ea typeface="宋体" pitchFamily="2" charset="-122"/>
              </a:rPr>
              <a:t>R8000</a:t>
            </a:r>
            <a:r>
              <a:rPr lang="zh-CN" altLang="en-US" sz="2000" dirty="0">
                <a:ea typeface="宋体" pitchFamily="2" charset="-122"/>
              </a:rPr>
              <a:t> （</a:t>
            </a:r>
            <a:r>
              <a:rPr lang="en-US" altLang="zh-CN" sz="2000" dirty="0">
                <a:ea typeface="宋体" pitchFamily="2" charset="-122"/>
              </a:rPr>
              <a:t>64</a:t>
            </a:r>
            <a:r>
              <a:rPr lang="zh-CN" altLang="en-US" sz="2000" dirty="0">
                <a:ea typeface="宋体" pitchFamily="2" charset="-122"/>
              </a:rPr>
              <a:t>位）</a:t>
            </a:r>
            <a:endParaRPr lang="en-US" altLang="zh-CN" sz="2000" dirty="0">
              <a:ea typeface="宋体" pitchFamily="2" charset="-122"/>
            </a:endParaRPr>
          </a:p>
          <a:p>
            <a:pPr lvl="1"/>
            <a:r>
              <a:rPr lang="en-US" altLang="zh-CN" sz="2000" dirty="0">
                <a:ea typeface="宋体" pitchFamily="2" charset="-122"/>
              </a:rPr>
              <a:t>1996</a:t>
            </a:r>
            <a:r>
              <a:rPr lang="zh-CN" altLang="en-US" sz="2000" dirty="0">
                <a:ea typeface="宋体" pitchFamily="2" charset="-122"/>
              </a:rPr>
              <a:t>年，推出</a:t>
            </a:r>
            <a:r>
              <a:rPr lang="en-US" altLang="zh-CN" sz="2000" dirty="0">
                <a:ea typeface="宋体" pitchFamily="2" charset="-122"/>
              </a:rPr>
              <a:t>R10000</a:t>
            </a:r>
          </a:p>
          <a:p>
            <a:pPr lvl="1"/>
            <a:r>
              <a:rPr lang="en-US" altLang="zh-CN" sz="2000" dirty="0">
                <a:ea typeface="宋体" pitchFamily="2" charset="-122"/>
              </a:rPr>
              <a:t>1997</a:t>
            </a:r>
            <a:r>
              <a:rPr lang="zh-CN" altLang="en-US" sz="2000" dirty="0">
                <a:ea typeface="宋体" pitchFamily="2" charset="-122"/>
              </a:rPr>
              <a:t>年，推出</a:t>
            </a:r>
            <a:r>
              <a:rPr lang="en-US" altLang="zh-CN" sz="2000" dirty="0">
                <a:ea typeface="宋体" pitchFamily="2" charset="-122"/>
              </a:rPr>
              <a:t>R20000</a:t>
            </a:r>
          </a:p>
          <a:p>
            <a:pPr lvl="1"/>
            <a:r>
              <a:rPr lang="zh-CN" altLang="en-US" sz="2000" dirty="0">
                <a:ea typeface="宋体" pitchFamily="2" charset="-122"/>
              </a:rPr>
              <a:t>指令体系</a:t>
            </a:r>
            <a:r>
              <a:rPr lang="en-US" altLang="zh-CN" sz="2000" dirty="0">
                <a:ea typeface="宋体" pitchFamily="2" charset="-122"/>
              </a:rPr>
              <a:t>MIPS I</a:t>
            </a:r>
            <a:r>
              <a:rPr lang="zh-CN" altLang="en-US" sz="2000" dirty="0">
                <a:ea typeface="宋体" pitchFamily="2" charset="-122"/>
              </a:rPr>
              <a:t>、</a:t>
            </a:r>
            <a:r>
              <a:rPr lang="en-US" altLang="zh-CN" sz="2000" dirty="0">
                <a:ea typeface="宋体" pitchFamily="2" charset="-122"/>
              </a:rPr>
              <a:t>MIPS II</a:t>
            </a:r>
            <a:r>
              <a:rPr lang="zh-CN" altLang="en-US" sz="2000" dirty="0">
                <a:ea typeface="宋体" pitchFamily="2" charset="-122"/>
              </a:rPr>
              <a:t>、</a:t>
            </a:r>
            <a:r>
              <a:rPr lang="en-US" altLang="zh-CN" sz="2000" dirty="0">
                <a:ea typeface="宋体" pitchFamily="2" charset="-122"/>
              </a:rPr>
              <a:t>MIPS III</a:t>
            </a:r>
            <a:r>
              <a:rPr lang="zh-CN" altLang="en-US" sz="2000" dirty="0">
                <a:ea typeface="宋体" pitchFamily="2" charset="-122"/>
              </a:rPr>
              <a:t>、</a:t>
            </a:r>
            <a:r>
              <a:rPr lang="en-US" altLang="zh-CN" sz="2000" dirty="0">
                <a:ea typeface="宋体" pitchFamily="2" charset="-122"/>
              </a:rPr>
              <a:t>MIPS IV</a:t>
            </a:r>
            <a:r>
              <a:rPr lang="zh-CN" altLang="en-US" sz="2000" dirty="0">
                <a:ea typeface="宋体" pitchFamily="2" charset="-122"/>
              </a:rPr>
              <a:t>到</a:t>
            </a:r>
            <a:r>
              <a:rPr lang="en-US" altLang="zh-CN" sz="2000" dirty="0">
                <a:ea typeface="宋体" pitchFamily="2" charset="-122"/>
              </a:rPr>
              <a:t>MIPS V</a:t>
            </a:r>
            <a:r>
              <a:rPr lang="zh-CN" altLang="en-US" sz="2000" dirty="0">
                <a:ea typeface="宋体" pitchFamily="2" charset="-122"/>
              </a:rPr>
              <a:t>，嵌入式指令体系</a:t>
            </a:r>
            <a:r>
              <a:rPr lang="en-US" altLang="zh-CN" sz="2000" dirty="0">
                <a:ea typeface="宋体" pitchFamily="2" charset="-122"/>
              </a:rPr>
              <a:t>MIPS16</a:t>
            </a:r>
            <a:r>
              <a:rPr lang="zh-CN" altLang="en-US" sz="2000" dirty="0">
                <a:ea typeface="宋体" pitchFamily="2" charset="-122"/>
              </a:rPr>
              <a:t>、</a:t>
            </a:r>
            <a:r>
              <a:rPr lang="en-US" altLang="zh-CN" sz="2000" dirty="0">
                <a:ea typeface="宋体" pitchFamily="2" charset="-122"/>
              </a:rPr>
              <a:t>MIPS32</a:t>
            </a:r>
            <a:r>
              <a:rPr lang="zh-CN" altLang="en-US" sz="2000" dirty="0">
                <a:ea typeface="宋体" pitchFamily="2" charset="-122"/>
              </a:rPr>
              <a:t>到</a:t>
            </a:r>
            <a:r>
              <a:rPr lang="en-US" altLang="zh-CN" sz="2000" dirty="0">
                <a:ea typeface="宋体" pitchFamily="2" charset="-122"/>
              </a:rPr>
              <a:t>MIPS64</a:t>
            </a:r>
            <a:r>
              <a:rPr lang="zh-CN" altLang="en-US" sz="2000" dirty="0">
                <a:ea typeface="宋体" pitchFamily="2" charset="-122"/>
              </a:rPr>
              <a:t>的发展已经十分成熟。在设计理念上</a:t>
            </a:r>
            <a:r>
              <a:rPr lang="en-US" altLang="zh-CN" sz="2000" dirty="0">
                <a:ea typeface="宋体" pitchFamily="2" charset="-122"/>
              </a:rPr>
              <a:t>MIPS</a:t>
            </a:r>
            <a:r>
              <a:rPr lang="zh-CN" altLang="en-US" sz="2000" dirty="0">
                <a:ea typeface="宋体" pitchFamily="2" charset="-122"/>
              </a:rPr>
              <a:t>强调软硬件协同提高性能，同时简化硬件设计</a:t>
            </a:r>
            <a:r>
              <a:rPr lang="zh-CN" altLang="en-US" dirty="0">
                <a:ea typeface="宋体" pitchFamily="2" charset="-122"/>
              </a:rPr>
              <a:t>。</a:t>
            </a:r>
          </a:p>
        </p:txBody>
      </p:sp>
      <p:pic>
        <p:nvPicPr>
          <p:cNvPr id="68610" name="Picture 2" descr="http://www.cnhuu.com/Article/UploadFiles/200905/2009053010532866.jpg"/>
          <p:cNvPicPr>
            <a:picLocks noChangeAspect="1" noChangeArrowheads="1"/>
          </p:cNvPicPr>
          <p:nvPr/>
        </p:nvPicPr>
        <p:blipFill>
          <a:blip r:embed="rId3" cstate="print"/>
          <a:srcRect/>
          <a:stretch>
            <a:fillRect/>
          </a:stretch>
        </p:blipFill>
        <p:spPr bwMode="auto">
          <a:xfrm>
            <a:off x="9959752" y="2694929"/>
            <a:ext cx="2232248" cy="2232248"/>
          </a:xfrm>
          <a:prstGeom prst="rect">
            <a:avLst/>
          </a:prstGeom>
          <a:noFill/>
          <a:ln>
            <a:solidFill>
              <a:srgbClr val="C00000"/>
            </a:solidFill>
          </a:ln>
        </p:spPr>
      </p:pic>
      <p:pic>
        <p:nvPicPr>
          <p:cNvPr id="68611" name="Picture 3"/>
          <p:cNvPicPr>
            <a:picLocks noChangeAspect="1" noChangeArrowheads="1"/>
          </p:cNvPicPr>
          <p:nvPr/>
        </p:nvPicPr>
        <p:blipFill>
          <a:blip r:embed="rId4" cstate="print"/>
          <a:srcRect/>
          <a:stretch>
            <a:fillRect/>
          </a:stretch>
        </p:blipFill>
        <p:spPr bwMode="auto">
          <a:xfrm>
            <a:off x="7888141" y="3224831"/>
            <a:ext cx="1801216" cy="629506"/>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Rectangle 2"/>
          <p:cNvSpPr>
            <a:spLocks noGrp="1" noChangeArrowheads="1"/>
          </p:cNvSpPr>
          <p:nvPr>
            <p:ph type="title" idx="4294967295"/>
          </p:nvPr>
        </p:nvSpPr>
        <p:spPr>
          <a:xfrm>
            <a:off x="612000" y="252000"/>
            <a:ext cx="7086600" cy="373062"/>
          </a:xfrm>
        </p:spPr>
        <p:txBody>
          <a:bodyPr/>
          <a:lstStyle/>
          <a:p>
            <a:r>
              <a:rPr lang="en-US" altLang="zh-CN" dirty="0"/>
              <a:t>2.2 MIPS </a:t>
            </a:r>
            <a:r>
              <a:rPr lang="zh-CN" altLang="en-US" dirty="0"/>
              <a:t>指令格式简介</a:t>
            </a:r>
          </a:p>
        </p:txBody>
      </p:sp>
      <p:sp>
        <p:nvSpPr>
          <p:cNvPr id="218115" name="Rectangle 3"/>
          <p:cNvSpPr>
            <a:spLocks noGrp="1" noChangeArrowheads="1"/>
          </p:cNvSpPr>
          <p:nvPr>
            <p:ph type="body" idx="4294967295"/>
          </p:nvPr>
        </p:nvSpPr>
        <p:spPr>
          <a:xfrm>
            <a:off x="612000" y="900000"/>
            <a:ext cx="7086600" cy="2782813"/>
          </a:xfrm>
        </p:spPr>
        <p:txBody>
          <a:bodyPr/>
          <a:lstStyle/>
          <a:p>
            <a:r>
              <a:rPr lang="en-US" altLang="zh-CN" dirty="0">
                <a:ea typeface="宋体" pitchFamily="2" charset="-122"/>
              </a:rPr>
              <a:t>MIPS R2000/R3000</a:t>
            </a:r>
            <a:r>
              <a:rPr lang="zh-CN" altLang="en-US" dirty="0">
                <a:ea typeface="宋体" pitchFamily="2" charset="-122"/>
              </a:rPr>
              <a:t> 寄存器结构</a:t>
            </a:r>
          </a:p>
          <a:p>
            <a:pPr marL="812800" lvl="1" indent="-338138"/>
            <a:r>
              <a:rPr lang="en-US" altLang="zh-CN" sz="2000" dirty="0">
                <a:ea typeface="宋体" pitchFamily="2" charset="-122"/>
              </a:rPr>
              <a:t>32</a:t>
            </a:r>
            <a:r>
              <a:rPr lang="zh-CN" altLang="en-US" sz="2000" dirty="0">
                <a:ea typeface="宋体" pitchFamily="2" charset="-122"/>
              </a:rPr>
              <a:t>位虚拟地址空间</a:t>
            </a:r>
            <a:endParaRPr lang="en-US" altLang="zh-CN" sz="2000" dirty="0">
              <a:ea typeface="宋体" pitchFamily="2" charset="-122"/>
            </a:endParaRPr>
          </a:p>
          <a:p>
            <a:pPr marL="812800" lvl="1" indent="-338138"/>
            <a:r>
              <a:rPr lang="en-US" altLang="zh-CN" sz="2000" dirty="0">
                <a:ea typeface="宋体" pitchFamily="2" charset="-122"/>
              </a:rPr>
              <a:t>32</a:t>
            </a:r>
            <a:r>
              <a:rPr lang="zh-CN" altLang="en-US" sz="2000" dirty="0">
                <a:ea typeface="宋体" pitchFamily="2" charset="-122"/>
              </a:rPr>
              <a:t>个</a:t>
            </a:r>
            <a:r>
              <a:rPr lang="en-US" altLang="zh-CN" sz="2000" dirty="0">
                <a:ea typeface="宋体" pitchFamily="2" charset="-122"/>
              </a:rPr>
              <a:t>32</a:t>
            </a:r>
            <a:r>
              <a:rPr lang="zh-CN" altLang="en-US" sz="2000" dirty="0">
                <a:ea typeface="宋体" pitchFamily="2" charset="-122"/>
              </a:rPr>
              <a:t>位</a:t>
            </a:r>
            <a:r>
              <a:rPr lang="en-US" altLang="zh-CN" sz="2000" dirty="0">
                <a:ea typeface="宋体" pitchFamily="2" charset="-122"/>
              </a:rPr>
              <a:t>GPRs</a:t>
            </a:r>
            <a:r>
              <a:rPr lang="zh-CN" altLang="en-US" sz="2000" dirty="0">
                <a:ea typeface="宋体" pitchFamily="2" charset="-122"/>
              </a:rPr>
              <a:t>（通用寄存器）</a:t>
            </a:r>
            <a:endParaRPr lang="en-US" altLang="zh-CN" sz="2000" dirty="0">
              <a:ea typeface="宋体" pitchFamily="2" charset="-122"/>
            </a:endParaRPr>
          </a:p>
          <a:p>
            <a:pPr marL="812800" lvl="1" indent="-338138"/>
            <a:r>
              <a:rPr lang="en-US" altLang="zh-CN" sz="2000" dirty="0">
                <a:ea typeface="宋体" pitchFamily="2" charset="-122"/>
              </a:rPr>
              <a:t>32</a:t>
            </a:r>
            <a:r>
              <a:rPr lang="zh-CN" altLang="en-US" sz="2000" dirty="0">
                <a:ea typeface="宋体" pitchFamily="2" charset="-122"/>
              </a:rPr>
              <a:t>个</a:t>
            </a:r>
            <a:r>
              <a:rPr lang="en-US" altLang="zh-CN" sz="2000" dirty="0">
                <a:ea typeface="宋体" pitchFamily="2" charset="-122"/>
              </a:rPr>
              <a:t>32 </a:t>
            </a:r>
            <a:r>
              <a:rPr lang="zh-CN" altLang="en-US" sz="2000" dirty="0">
                <a:ea typeface="宋体" pitchFamily="2" charset="-122"/>
              </a:rPr>
              <a:t>位</a:t>
            </a:r>
            <a:r>
              <a:rPr lang="en-US" altLang="zh-CN" sz="2000" dirty="0">
                <a:ea typeface="宋体" pitchFamily="2" charset="-122"/>
              </a:rPr>
              <a:t>FPRs</a:t>
            </a:r>
            <a:r>
              <a:rPr lang="zh-CN" altLang="en-US" sz="2000" dirty="0">
                <a:ea typeface="宋体" pitchFamily="2" charset="-122"/>
              </a:rPr>
              <a:t>（浮点数寄存器，用于</a:t>
            </a:r>
            <a:r>
              <a:rPr lang="en-US" altLang="zh-CN" sz="2000" dirty="0">
                <a:ea typeface="宋体" pitchFamily="2" charset="-122"/>
              </a:rPr>
              <a:t>Coproc1</a:t>
            </a:r>
            <a:r>
              <a:rPr lang="zh-CN" altLang="en-US" sz="2000" dirty="0">
                <a:ea typeface="宋体" pitchFamily="2" charset="-122"/>
              </a:rPr>
              <a:t>）</a:t>
            </a:r>
            <a:endParaRPr lang="en-US" altLang="zh-CN" sz="2000" dirty="0">
              <a:ea typeface="宋体" pitchFamily="2" charset="-122"/>
            </a:endParaRPr>
          </a:p>
          <a:p>
            <a:pPr marL="812800" lvl="1" indent="-338138"/>
            <a:r>
              <a:rPr lang="en-US" altLang="zh-CN" sz="2000" dirty="0">
                <a:ea typeface="宋体" pitchFamily="2" charset="-122"/>
              </a:rPr>
              <a:t>HI, LO, PC</a:t>
            </a:r>
          </a:p>
          <a:p>
            <a:pPr lvl="1"/>
            <a:endParaRPr lang="zh-CN" altLang="en-US" dirty="0">
              <a:ea typeface="宋体" pitchFamily="2" charset="-122"/>
            </a:endParaRPr>
          </a:p>
        </p:txBody>
      </p:sp>
      <p:pic>
        <p:nvPicPr>
          <p:cNvPr id="218116" name="Picture 4"/>
          <p:cNvPicPr>
            <a:picLocks noChangeAspect="1" noChangeArrowheads="1"/>
          </p:cNvPicPr>
          <p:nvPr/>
        </p:nvPicPr>
        <p:blipFill>
          <a:blip r:embed="rId3" cstate="print"/>
          <a:srcRect/>
          <a:stretch>
            <a:fillRect/>
          </a:stretch>
        </p:blipFill>
        <p:spPr bwMode="auto">
          <a:xfrm>
            <a:off x="7392144" y="1556792"/>
            <a:ext cx="3314290" cy="4005461"/>
          </a:xfrm>
          <a:prstGeom prst="rect">
            <a:avLst/>
          </a:prstGeom>
          <a:noFill/>
        </p:spPr>
      </p:pic>
      <p:pic>
        <p:nvPicPr>
          <p:cNvPr id="95233" name="Picture 1"/>
          <p:cNvPicPr>
            <a:picLocks noChangeAspect="1" noChangeArrowheads="1"/>
          </p:cNvPicPr>
          <p:nvPr/>
        </p:nvPicPr>
        <p:blipFill>
          <a:blip r:embed="rId4" cstate="print"/>
          <a:srcRect/>
          <a:stretch>
            <a:fillRect/>
          </a:stretch>
        </p:blipFill>
        <p:spPr bwMode="auto">
          <a:xfrm>
            <a:off x="1779513" y="3033994"/>
            <a:ext cx="4824413" cy="334733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82" name="Rectangle 2"/>
          <p:cNvSpPr>
            <a:spLocks noGrp="1" noChangeArrowheads="1"/>
          </p:cNvSpPr>
          <p:nvPr>
            <p:ph type="title" idx="4294967295"/>
          </p:nvPr>
        </p:nvSpPr>
        <p:spPr>
          <a:xfrm>
            <a:off x="612000" y="252000"/>
            <a:ext cx="7086600" cy="373063"/>
          </a:xfrm>
        </p:spPr>
        <p:txBody>
          <a:bodyPr/>
          <a:lstStyle/>
          <a:p>
            <a:r>
              <a:rPr lang="en-US" altLang="zh-CN" dirty="0"/>
              <a:t>2.2 MIPS </a:t>
            </a:r>
            <a:r>
              <a:rPr lang="zh-CN" altLang="en-US" dirty="0"/>
              <a:t>指令格式简介</a:t>
            </a:r>
          </a:p>
        </p:txBody>
      </p:sp>
      <p:sp>
        <p:nvSpPr>
          <p:cNvPr id="225283" name="Rectangle 3"/>
          <p:cNvSpPr>
            <a:spLocks noGrp="1" noChangeArrowheads="1"/>
          </p:cNvSpPr>
          <p:nvPr>
            <p:ph type="body" idx="4294967295"/>
          </p:nvPr>
        </p:nvSpPr>
        <p:spPr>
          <a:xfrm>
            <a:off x="612000" y="900000"/>
            <a:ext cx="7343775" cy="863600"/>
          </a:xfrm>
        </p:spPr>
        <p:txBody>
          <a:bodyPr/>
          <a:lstStyle/>
          <a:p>
            <a:r>
              <a:rPr lang="en-US" altLang="zh-CN" sz="2800" dirty="0">
                <a:ea typeface="宋体" pitchFamily="2" charset="-122"/>
              </a:rPr>
              <a:t>MIPS   </a:t>
            </a:r>
            <a:r>
              <a:rPr lang="zh-CN" altLang="en-US" sz="2800" dirty="0">
                <a:ea typeface="宋体" pitchFamily="2" charset="-122"/>
              </a:rPr>
              <a:t>寄存器使用的约定</a:t>
            </a:r>
            <a:endParaRPr lang="en-US" altLang="zh-CN" sz="2800" dirty="0">
              <a:ea typeface="宋体" pitchFamily="2" charset="-122"/>
            </a:endParaRPr>
          </a:p>
          <a:p>
            <a:pPr lvl="1"/>
            <a:endParaRPr lang="zh-CN" altLang="en-US" sz="2000" dirty="0">
              <a:ea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730511872"/>
              </p:ext>
            </p:extLst>
          </p:nvPr>
        </p:nvGraphicFramePr>
        <p:xfrm>
          <a:off x="2423592" y="1484784"/>
          <a:ext cx="7632848" cy="4754880"/>
        </p:xfrm>
        <a:graphic>
          <a:graphicData uri="http://schemas.openxmlformats.org/drawingml/2006/table">
            <a:tbl>
              <a:tblPr firstRow="1" bandRow="1">
                <a:tableStyleId>{68D230F3-CF80-4859-8CE7-A43EE81993B5}</a:tableStyleId>
              </a:tblPr>
              <a:tblGrid>
                <a:gridCol w="1521478">
                  <a:extLst>
                    <a:ext uri="{9D8B030D-6E8A-4147-A177-3AD203B41FA5}">
                      <a16:colId xmlns:a16="http://schemas.microsoft.com/office/drawing/2014/main" val="20000"/>
                    </a:ext>
                  </a:extLst>
                </a:gridCol>
                <a:gridCol w="1355366">
                  <a:extLst>
                    <a:ext uri="{9D8B030D-6E8A-4147-A177-3AD203B41FA5}">
                      <a16:colId xmlns:a16="http://schemas.microsoft.com/office/drawing/2014/main" val="20001"/>
                    </a:ext>
                  </a:extLst>
                </a:gridCol>
                <a:gridCol w="4756004">
                  <a:extLst>
                    <a:ext uri="{9D8B030D-6E8A-4147-A177-3AD203B41FA5}">
                      <a16:colId xmlns:a16="http://schemas.microsoft.com/office/drawing/2014/main" val="20002"/>
                    </a:ext>
                  </a:extLst>
                </a:gridCol>
              </a:tblGrid>
              <a:tr h="365579">
                <a:tc>
                  <a:txBody>
                    <a:bodyPr/>
                    <a:lstStyle/>
                    <a:p>
                      <a:pPr algn="ctr"/>
                      <a:r>
                        <a:rPr lang="en-US" altLang="zh-CN" sz="1800" dirty="0">
                          <a:solidFill>
                            <a:srgbClr val="FF0000"/>
                          </a:solidFill>
                        </a:rPr>
                        <a:t>Name</a:t>
                      </a:r>
                      <a:endParaRPr lang="zh-CN" altLang="en-US" sz="1800" dirty="0">
                        <a:solidFill>
                          <a:srgbClr val="FF0000"/>
                        </a:solidFill>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solidFill>
                            <a:srgbClr val="FF0000"/>
                          </a:solidFill>
                        </a:rPr>
                        <a:t>Reg. </a:t>
                      </a:r>
                      <a:r>
                        <a:rPr lang="en-US" altLang="zh-CN" sz="1800" dirty="0" err="1">
                          <a:solidFill>
                            <a:srgbClr val="FF0000"/>
                          </a:solidFill>
                        </a:rPr>
                        <a:t>Num</a:t>
                      </a:r>
                      <a:endParaRPr lang="zh-CN" altLang="en-US"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solidFill>
                            <a:srgbClr val="FF0000"/>
                          </a:solidFill>
                        </a:rPr>
                        <a:t>Usage</a:t>
                      </a:r>
                      <a:endParaRPr lang="zh-CN" altLang="en-US" sz="1800" dirty="0">
                        <a:solidFill>
                          <a:srgbClr val="FF0000"/>
                        </a:solidFill>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579">
                <a:tc>
                  <a:txBody>
                    <a:bodyPr/>
                    <a:lstStyle/>
                    <a:p>
                      <a:pPr algn="ctr"/>
                      <a:r>
                        <a:rPr lang="en-US" altLang="zh-CN" dirty="0"/>
                        <a:t>zero</a:t>
                      </a:r>
                      <a:endParaRPr lang="zh-CN" alt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1" i="0" u="none" strike="noStrike" kern="1200" baseline="0" dirty="0">
                          <a:solidFill>
                            <a:schemeClr val="tx1"/>
                          </a:solidFill>
                          <a:latin typeface="+mn-lt"/>
                          <a:ea typeface="+mn-ea"/>
                          <a:cs typeface="+mn-cs"/>
                        </a:rPr>
                        <a:t>constant value =0</a:t>
                      </a:r>
                      <a:r>
                        <a:rPr lang="en-US" altLang="zh-CN" sz="1800" b="1" i="0" u="none" strike="noStrike" kern="1200" baseline="0" dirty="0">
                          <a:solidFill>
                            <a:srgbClr val="FF0000"/>
                          </a:solidFill>
                          <a:latin typeface="+mn-lt"/>
                          <a:ea typeface="+mn-ea"/>
                          <a:cs typeface="+mn-cs"/>
                        </a:rPr>
                        <a:t>(</a:t>
                      </a:r>
                      <a:r>
                        <a:rPr lang="zh-CN" altLang="en-US" sz="1800" b="0" i="0" u="none" strike="noStrike" kern="1200" baseline="0" dirty="0">
                          <a:solidFill>
                            <a:srgbClr val="FF0000"/>
                          </a:solidFill>
                          <a:latin typeface="+mn-lt"/>
                          <a:ea typeface="+mn-ea"/>
                          <a:cs typeface="+mn-cs"/>
                        </a:rPr>
                        <a:t>恒为</a:t>
                      </a:r>
                      <a:r>
                        <a:rPr lang="en-US" altLang="zh-CN" sz="1800" b="1" i="0" u="none" strike="noStrike" kern="1200" baseline="0" dirty="0">
                          <a:solidFill>
                            <a:srgbClr val="FF0000"/>
                          </a:solidFill>
                          <a:latin typeface="+mn-lt"/>
                          <a:ea typeface="+mn-ea"/>
                          <a:cs typeface="+mn-cs"/>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5579">
                <a:tc>
                  <a:txBody>
                    <a:bodyPr/>
                    <a:lstStyle/>
                    <a:p>
                      <a:pPr algn="ctr"/>
                      <a:r>
                        <a:rPr lang="en-US" altLang="zh-CN" dirty="0"/>
                        <a:t>at</a:t>
                      </a:r>
                      <a:endParaRPr lang="zh-CN" alt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1" i="0" u="none" strike="noStrike" kern="1200" baseline="0" dirty="0">
                          <a:solidFill>
                            <a:schemeClr val="tx1"/>
                          </a:solidFill>
                          <a:latin typeface="+mn-lt"/>
                          <a:ea typeface="+mn-ea"/>
                          <a:cs typeface="+mn-cs"/>
                        </a:rPr>
                        <a:t>reserved for assembler(</a:t>
                      </a:r>
                      <a:r>
                        <a:rPr lang="zh-CN" altLang="en-US" sz="1800" b="0" i="0" u="none" strike="noStrike" kern="1200" baseline="0" dirty="0">
                          <a:solidFill>
                            <a:schemeClr val="tx1"/>
                          </a:solidFill>
                          <a:latin typeface="+mn-lt"/>
                          <a:ea typeface="+mn-ea"/>
                          <a:cs typeface="+mn-cs"/>
                        </a:rPr>
                        <a:t>为汇编程序保留</a:t>
                      </a:r>
                      <a:r>
                        <a:rPr lang="en-US" altLang="zh-CN" sz="1800" b="1" i="0" u="none" strike="noStrike" kern="1200" baseline="0" dirty="0">
                          <a:solidFill>
                            <a:schemeClr val="tx1"/>
                          </a:solidFill>
                          <a:latin typeface="+mn-lt"/>
                          <a:ea typeface="+mn-ea"/>
                          <a:cs typeface="+mn-cs"/>
                        </a:rPr>
                        <a:t>)</a:t>
                      </a:r>
                      <a:endParaRPr lang="zh-CN"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5579">
                <a:tc>
                  <a:txBody>
                    <a:bodyPr/>
                    <a:lstStyle/>
                    <a:p>
                      <a:pPr algn="ctr"/>
                      <a:r>
                        <a:rPr lang="en-US" altLang="zh-CN" dirty="0"/>
                        <a:t>v0</a:t>
                      </a:r>
                      <a:r>
                        <a:rPr lang="en-US" altLang="zh-CN" baseline="0" dirty="0"/>
                        <a:t> – v1</a:t>
                      </a:r>
                      <a:endParaRPr lang="zh-CN" alt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2 – 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1" i="0" u="none" strike="noStrike" kern="1200" baseline="0" dirty="0">
                          <a:solidFill>
                            <a:schemeClr val="tx1"/>
                          </a:solidFill>
                          <a:latin typeface="+mn-lt"/>
                          <a:ea typeface="+mn-ea"/>
                          <a:cs typeface="+mn-cs"/>
                        </a:rPr>
                        <a:t>values for results(</a:t>
                      </a:r>
                      <a:r>
                        <a:rPr lang="zh-CN" altLang="en-US" sz="1800" b="0" i="0" u="none" strike="noStrike" kern="1200" baseline="0" dirty="0">
                          <a:solidFill>
                            <a:schemeClr val="tx1"/>
                          </a:solidFill>
                          <a:latin typeface="+mn-lt"/>
                          <a:ea typeface="+mn-ea"/>
                          <a:cs typeface="+mn-cs"/>
                        </a:rPr>
                        <a:t>过程调用返回值</a:t>
                      </a:r>
                      <a:r>
                        <a:rPr lang="en-US" altLang="zh-CN" sz="1800" b="1" i="0" u="none" strike="noStrike" kern="1200" baseline="0" dirty="0">
                          <a:solidFill>
                            <a:schemeClr val="tx1"/>
                          </a:solidFill>
                          <a:latin typeface="+mn-lt"/>
                          <a:ea typeface="+mn-ea"/>
                          <a:cs typeface="+mn-cs"/>
                        </a:rPr>
                        <a:t>)</a:t>
                      </a:r>
                      <a:endParaRPr lang="zh-CN"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5579">
                <a:tc>
                  <a:txBody>
                    <a:bodyPr/>
                    <a:lstStyle/>
                    <a:p>
                      <a:pPr algn="ctr"/>
                      <a:r>
                        <a:rPr lang="en-US" altLang="zh-CN" dirty="0"/>
                        <a:t>a0</a:t>
                      </a:r>
                      <a:r>
                        <a:rPr lang="en-US" altLang="zh-CN" baseline="0" dirty="0"/>
                        <a:t> – a3</a:t>
                      </a:r>
                      <a:endParaRPr lang="zh-CN" alt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4 – 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1" i="0" u="none" strike="noStrike" kern="1200" baseline="0" dirty="0">
                          <a:solidFill>
                            <a:schemeClr val="tx1"/>
                          </a:solidFill>
                          <a:latin typeface="+mn-lt"/>
                          <a:ea typeface="+mn-ea"/>
                          <a:cs typeface="+mn-cs"/>
                        </a:rPr>
                        <a:t>Arguments(</a:t>
                      </a:r>
                      <a:r>
                        <a:rPr lang="zh-CN" altLang="en-US" sz="1800" b="0" i="0" u="none" strike="noStrike" kern="1200" baseline="0" dirty="0">
                          <a:solidFill>
                            <a:schemeClr val="tx1"/>
                          </a:solidFill>
                          <a:latin typeface="+mn-lt"/>
                          <a:ea typeface="+mn-ea"/>
                          <a:cs typeface="+mn-cs"/>
                        </a:rPr>
                        <a:t>过程调用参数</a:t>
                      </a:r>
                      <a:r>
                        <a:rPr lang="en-US" altLang="zh-CN" sz="1800" b="1" i="0" u="none" strike="noStrike" kern="1200" baseline="0" dirty="0">
                          <a:solidFill>
                            <a:schemeClr val="tx1"/>
                          </a:solidFill>
                          <a:latin typeface="+mn-lt"/>
                          <a:ea typeface="+mn-ea"/>
                          <a:cs typeface="+mn-cs"/>
                        </a:rPr>
                        <a:t>)</a:t>
                      </a:r>
                      <a:endParaRPr lang="zh-CN"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5579">
                <a:tc>
                  <a:txBody>
                    <a:bodyPr/>
                    <a:lstStyle/>
                    <a:p>
                      <a:pPr algn="ctr"/>
                      <a:r>
                        <a:rPr lang="en-US" altLang="zh-CN" dirty="0"/>
                        <a:t>t0</a:t>
                      </a:r>
                      <a:r>
                        <a:rPr lang="en-US" altLang="zh-CN" baseline="0" dirty="0"/>
                        <a:t> – t7</a:t>
                      </a:r>
                      <a:endParaRPr lang="zh-CN" alt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8 – 15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1" i="0" u="none" strike="noStrike" kern="1200" baseline="0" dirty="0">
                          <a:solidFill>
                            <a:schemeClr val="tx1"/>
                          </a:solidFill>
                          <a:latin typeface="+mn-lt"/>
                          <a:ea typeface="+mn-ea"/>
                          <a:cs typeface="+mn-cs"/>
                        </a:rPr>
                        <a:t>Temporaries(</a:t>
                      </a:r>
                      <a:r>
                        <a:rPr lang="zh-CN" altLang="en-US" sz="1800" b="0" i="0" u="none" strike="noStrike" kern="1200" baseline="0" dirty="0">
                          <a:solidFill>
                            <a:schemeClr val="tx1"/>
                          </a:solidFill>
                          <a:latin typeface="+mn-lt"/>
                          <a:ea typeface="+mn-ea"/>
                          <a:cs typeface="+mn-cs"/>
                        </a:rPr>
                        <a:t>临时变量</a:t>
                      </a:r>
                      <a:r>
                        <a:rPr lang="en-US" altLang="zh-CN" sz="1800" b="1" i="0" u="none" strike="noStrike" kern="1200" baseline="0" dirty="0">
                          <a:solidFill>
                            <a:schemeClr val="tx1"/>
                          </a:solidFill>
                          <a:latin typeface="+mn-lt"/>
                          <a:ea typeface="+mn-ea"/>
                          <a:cs typeface="+mn-cs"/>
                        </a:rPr>
                        <a:t>) Caller</a:t>
                      </a:r>
                      <a:r>
                        <a:rPr lang="zh-CN" altLang="en-US" sz="1800" b="1" i="0" u="none" strike="noStrike" kern="1200" baseline="0" dirty="0">
                          <a:solidFill>
                            <a:schemeClr val="tx1"/>
                          </a:solidFill>
                          <a:latin typeface="+mn-lt"/>
                          <a:ea typeface="+mn-ea"/>
                          <a:cs typeface="+mn-cs"/>
                        </a:rPr>
                        <a:t>保存</a:t>
                      </a:r>
                      <a:endParaRPr lang="zh-CN"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5579">
                <a:tc>
                  <a:txBody>
                    <a:bodyPr/>
                    <a:lstStyle/>
                    <a:p>
                      <a:pPr algn="ctr"/>
                      <a:r>
                        <a:rPr lang="en-US" altLang="zh-CN" dirty="0">
                          <a:solidFill>
                            <a:srgbClr val="FF0000"/>
                          </a:solidFill>
                        </a:rPr>
                        <a:t>s0</a:t>
                      </a:r>
                      <a:r>
                        <a:rPr lang="en-US" altLang="zh-CN" baseline="0" dirty="0">
                          <a:solidFill>
                            <a:srgbClr val="FF0000"/>
                          </a:solidFill>
                        </a:rPr>
                        <a:t> – s7</a:t>
                      </a:r>
                      <a:endParaRPr lang="zh-CN" altLang="en-US" dirty="0">
                        <a:solidFill>
                          <a:srgbClr val="FF0000"/>
                        </a:solidFill>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16 – 23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1" i="0" u="none" strike="noStrike" kern="1200" baseline="0" dirty="0">
                          <a:solidFill>
                            <a:schemeClr val="tx1"/>
                          </a:solidFill>
                          <a:latin typeface="+mn-lt"/>
                          <a:ea typeface="+mn-ea"/>
                          <a:cs typeface="+mn-cs"/>
                        </a:rPr>
                        <a:t>Saved(</a:t>
                      </a:r>
                      <a:r>
                        <a:rPr lang="zh-CN" altLang="en-US" sz="1800" b="0" i="0" u="none" strike="noStrike" kern="1200" baseline="0" dirty="0">
                          <a:solidFill>
                            <a:schemeClr val="tx1"/>
                          </a:solidFill>
                          <a:latin typeface="+mn-lt"/>
                          <a:ea typeface="+mn-ea"/>
                          <a:cs typeface="+mn-cs"/>
                        </a:rPr>
                        <a:t>保存</a:t>
                      </a:r>
                      <a:r>
                        <a:rPr lang="en-US" altLang="zh-CN" sz="1800" b="1" i="0" u="none" strike="noStrike" kern="1200" baseline="0" dirty="0">
                          <a:solidFill>
                            <a:schemeClr val="tx1"/>
                          </a:solidFill>
                          <a:latin typeface="+mn-lt"/>
                          <a:ea typeface="+mn-ea"/>
                          <a:cs typeface="+mn-cs"/>
                        </a:rPr>
                        <a:t>) </a:t>
                      </a:r>
                      <a:r>
                        <a:rPr lang="en-US" altLang="zh-CN" sz="1800" b="1" i="0" u="none" strike="noStrike" kern="1200" baseline="0" dirty="0" err="1">
                          <a:solidFill>
                            <a:schemeClr val="tx1"/>
                          </a:solidFill>
                          <a:latin typeface="+mn-lt"/>
                          <a:ea typeface="+mn-ea"/>
                          <a:cs typeface="+mn-cs"/>
                        </a:rPr>
                        <a:t>Callee</a:t>
                      </a:r>
                      <a:r>
                        <a:rPr lang="zh-CN" altLang="en-US" sz="1800" b="1" i="0" u="none" strike="noStrike" kern="1200" baseline="0" dirty="0">
                          <a:solidFill>
                            <a:schemeClr val="tx1"/>
                          </a:solidFill>
                          <a:latin typeface="+mn-lt"/>
                          <a:ea typeface="+mn-ea"/>
                          <a:cs typeface="+mn-cs"/>
                        </a:rPr>
                        <a:t>保存</a:t>
                      </a:r>
                      <a:endParaRPr lang="zh-CN"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65579">
                <a:tc>
                  <a:txBody>
                    <a:bodyPr/>
                    <a:lstStyle/>
                    <a:p>
                      <a:pPr algn="ctr"/>
                      <a:r>
                        <a:rPr lang="en-US" altLang="zh-CN" dirty="0"/>
                        <a:t>t8</a:t>
                      </a:r>
                      <a:r>
                        <a:rPr lang="en-US" altLang="zh-CN" baseline="0" dirty="0"/>
                        <a:t> – t9</a:t>
                      </a:r>
                      <a:endParaRPr lang="zh-CN" alt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24 – 25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1" i="0" u="none" strike="noStrike" kern="1200" baseline="0" dirty="0">
                          <a:solidFill>
                            <a:schemeClr val="tx1"/>
                          </a:solidFill>
                          <a:latin typeface="+mn-lt"/>
                          <a:ea typeface="+mn-ea"/>
                          <a:cs typeface="+mn-cs"/>
                        </a:rPr>
                        <a:t>more temporaries(</a:t>
                      </a:r>
                      <a:r>
                        <a:rPr lang="zh-CN" altLang="en-US" sz="1800" b="0" i="0" u="none" strike="noStrike" kern="1200" baseline="0" dirty="0">
                          <a:solidFill>
                            <a:schemeClr val="tx1"/>
                          </a:solidFill>
                          <a:latin typeface="+mn-lt"/>
                          <a:ea typeface="+mn-ea"/>
                          <a:cs typeface="+mn-cs"/>
                        </a:rPr>
                        <a:t>其他临时变量</a:t>
                      </a:r>
                      <a:r>
                        <a:rPr lang="en-US" altLang="zh-CN" sz="1800" b="1" i="0" u="none" strike="noStrike" kern="1200" baseline="0" dirty="0">
                          <a:solidFill>
                            <a:schemeClr val="tx1"/>
                          </a:solidFill>
                          <a:latin typeface="+mn-lt"/>
                          <a:ea typeface="+mn-ea"/>
                          <a:cs typeface="+mn-cs"/>
                        </a:rPr>
                        <a:t>)</a:t>
                      </a:r>
                      <a:endParaRPr lang="zh-CN"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65579">
                <a:tc>
                  <a:txBody>
                    <a:bodyPr/>
                    <a:lstStyle/>
                    <a:p>
                      <a:pPr algn="ctr"/>
                      <a:r>
                        <a:rPr lang="en-US" altLang="zh-CN" dirty="0"/>
                        <a:t>k0</a:t>
                      </a:r>
                      <a:r>
                        <a:rPr lang="en-US" altLang="zh-CN" baseline="0" dirty="0"/>
                        <a:t> – k1</a:t>
                      </a:r>
                      <a:endParaRPr lang="zh-CN" alt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26 –</a:t>
                      </a:r>
                      <a:r>
                        <a:rPr lang="en-US" altLang="zh-CN" baseline="0" dirty="0"/>
                        <a:t> 27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1" i="0" u="none" strike="noStrike" kern="1200" baseline="0" dirty="0">
                          <a:solidFill>
                            <a:schemeClr val="tx1"/>
                          </a:solidFill>
                          <a:latin typeface="+mn-lt"/>
                          <a:ea typeface="+mn-ea"/>
                          <a:cs typeface="+mn-cs"/>
                        </a:rPr>
                        <a:t>reserved for kernel(</a:t>
                      </a:r>
                      <a:r>
                        <a:rPr lang="zh-CN" altLang="en-US" sz="1800" b="0" i="0" u="none" strike="noStrike" kern="1200" baseline="0" dirty="0">
                          <a:solidFill>
                            <a:schemeClr val="tx1"/>
                          </a:solidFill>
                          <a:latin typeface="+mn-lt"/>
                          <a:ea typeface="+mn-ea"/>
                          <a:cs typeface="+mn-cs"/>
                        </a:rPr>
                        <a:t>为</a:t>
                      </a:r>
                      <a:r>
                        <a:rPr lang="en-US" altLang="zh-CN" sz="1800" b="1" i="0" u="none" strike="noStrike" kern="1200" baseline="0" dirty="0">
                          <a:solidFill>
                            <a:schemeClr val="tx1"/>
                          </a:solidFill>
                          <a:latin typeface="+mn-lt"/>
                          <a:ea typeface="+mn-ea"/>
                          <a:cs typeface="+mn-cs"/>
                        </a:rPr>
                        <a:t>OS</a:t>
                      </a:r>
                      <a:r>
                        <a:rPr lang="zh-CN" altLang="en-US" sz="1800" b="0" i="0" u="none" strike="noStrike" kern="1200" baseline="0" dirty="0">
                          <a:solidFill>
                            <a:schemeClr val="tx1"/>
                          </a:solidFill>
                          <a:latin typeface="+mn-lt"/>
                          <a:ea typeface="+mn-ea"/>
                          <a:cs typeface="+mn-cs"/>
                        </a:rPr>
                        <a:t>保留</a:t>
                      </a:r>
                      <a:r>
                        <a:rPr lang="en-US" altLang="zh-CN" sz="1800" b="1" i="0" u="none" strike="noStrike" kern="1200" baseline="0" dirty="0">
                          <a:solidFill>
                            <a:schemeClr val="tx1"/>
                          </a:solidFill>
                          <a:latin typeface="+mn-lt"/>
                          <a:ea typeface="+mn-ea"/>
                          <a:cs typeface="+mn-cs"/>
                        </a:rPr>
                        <a:t>)</a:t>
                      </a:r>
                      <a:endParaRPr lang="zh-CN"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65579">
                <a:tc>
                  <a:txBody>
                    <a:bodyPr/>
                    <a:lstStyle/>
                    <a:p>
                      <a:pPr algn="ctr"/>
                      <a:r>
                        <a:rPr lang="en-US" altLang="zh-CN" dirty="0" err="1"/>
                        <a:t>gp</a:t>
                      </a:r>
                      <a:endParaRPr lang="zh-CN" alt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28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1" i="0" u="none" strike="noStrike" kern="1200" baseline="0" dirty="0">
                          <a:solidFill>
                            <a:schemeClr val="tx1"/>
                          </a:solidFill>
                          <a:latin typeface="+mn-lt"/>
                          <a:ea typeface="+mn-ea"/>
                          <a:cs typeface="+mn-cs"/>
                        </a:rPr>
                        <a:t>global pointer(</a:t>
                      </a:r>
                      <a:r>
                        <a:rPr lang="zh-CN" altLang="en-US" sz="1800" b="0" i="0" u="none" strike="noStrike" kern="1200" baseline="0" dirty="0">
                          <a:solidFill>
                            <a:schemeClr val="tx1"/>
                          </a:solidFill>
                          <a:latin typeface="+mn-lt"/>
                          <a:ea typeface="+mn-ea"/>
                          <a:cs typeface="+mn-cs"/>
                        </a:rPr>
                        <a:t>全局指针</a:t>
                      </a:r>
                      <a:r>
                        <a:rPr lang="en-US" altLang="zh-CN" sz="1800" b="1" i="0" u="none" strike="noStrike" kern="1200" baseline="0" dirty="0">
                          <a:solidFill>
                            <a:schemeClr val="tx1"/>
                          </a:solidFill>
                          <a:latin typeface="+mn-lt"/>
                          <a:ea typeface="+mn-ea"/>
                          <a:cs typeface="+mn-cs"/>
                        </a:rPr>
                        <a:t>)</a:t>
                      </a:r>
                      <a:endParaRPr lang="zh-CN"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65579">
                <a:tc>
                  <a:txBody>
                    <a:bodyPr/>
                    <a:lstStyle/>
                    <a:p>
                      <a:pPr algn="ctr"/>
                      <a:r>
                        <a:rPr lang="en-US" altLang="zh-CN" dirty="0" err="1"/>
                        <a:t>sp</a:t>
                      </a:r>
                      <a:endParaRPr lang="zh-CN" alt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29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1" i="0" u="none" strike="noStrike" kern="1200" baseline="0" dirty="0">
                          <a:solidFill>
                            <a:schemeClr val="tx1"/>
                          </a:solidFill>
                          <a:latin typeface="+mn-lt"/>
                          <a:ea typeface="+mn-ea"/>
                          <a:cs typeface="+mn-cs"/>
                        </a:rPr>
                        <a:t>stack pointer (</a:t>
                      </a:r>
                      <a:r>
                        <a:rPr lang="zh-CN" altLang="en-US" sz="1800" b="0" i="0" u="none" strike="noStrike" kern="1200" baseline="0" dirty="0">
                          <a:solidFill>
                            <a:schemeClr val="tx1"/>
                          </a:solidFill>
                          <a:latin typeface="+mn-lt"/>
                          <a:ea typeface="+mn-ea"/>
                          <a:cs typeface="+mn-cs"/>
                        </a:rPr>
                        <a:t>栈指针</a:t>
                      </a:r>
                      <a:r>
                        <a:rPr lang="en-US" altLang="zh-CN" sz="1800" b="1" i="0" u="none" strike="noStrike" kern="1200" baseline="0" dirty="0">
                          <a:solidFill>
                            <a:schemeClr val="tx1"/>
                          </a:solidFill>
                          <a:latin typeface="+mn-lt"/>
                          <a:ea typeface="+mn-ea"/>
                          <a:cs typeface="+mn-cs"/>
                        </a:rPr>
                        <a:t>)</a:t>
                      </a:r>
                      <a:endParaRPr lang="zh-CN"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65579">
                <a:tc>
                  <a:txBody>
                    <a:bodyPr/>
                    <a:lstStyle/>
                    <a:p>
                      <a:pPr algn="ctr"/>
                      <a:r>
                        <a:rPr lang="en-US" altLang="zh-CN" dirty="0" err="1"/>
                        <a:t>fp</a:t>
                      </a:r>
                      <a:endParaRPr lang="zh-CN" alt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30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1" i="0" u="none" strike="noStrike" kern="1200" baseline="0" dirty="0">
                          <a:solidFill>
                            <a:schemeClr val="tx1"/>
                          </a:solidFill>
                          <a:latin typeface="+mn-lt"/>
                          <a:ea typeface="+mn-ea"/>
                          <a:cs typeface="+mn-cs"/>
                        </a:rPr>
                        <a:t>frame pointer (</a:t>
                      </a:r>
                      <a:r>
                        <a:rPr lang="zh-CN" altLang="en-US" sz="1800" b="0" i="0" u="none" strike="noStrike" kern="1200" baseline="0" dirty="0">
                          <a:solidFill>
                            <a:schemeClr val="tx1"/>
                          </a:solidFill>
                          <a:latin typeface="+mn-lt"/>
                          <a:ea typeface="+mn-ea"/>
                          <a:cs typeface="+mn-cs"/>
                        </a:rPr>
                        <a:t>帧指针</a:t>
                      </a:r>
                      <a:r>
                        <a:rPr lang="en-US" altLang="zh-CN" sz="1800" b="1" i="0" u="none" strike="noStrike" kern="1200" baseline="0" dirty="0">
                          <a:solidFill>
                            <a:schemeClr val="tx1"/>
                          </a:solidFill>
                          <a:latin typeface="+mn-lt"/>
                          <a:ea typeface="+mn-ea"/>
                          <a:cs typeface="+mn-cs"/>
                        </a:rPr>
                        <a:t>)</a:t>
                      </a:r>
                      <a:endParaRPr lang="zh-CN"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65579">
                <a:tc>
                  <a:txBody>
                    <a:bodyPr/>
                    <a:lstStyle/>
                    <a:p>
                      <a:pPr algn="ctr"/>
                      <a:r>
                        <a:rPr lang="en-US" altLang="zh-CN" dirty="0" err="1"/>
                        <a:t>ra</a:t>
                      </a:r>
                      <a:endParaRPr lang="zh-CN" alt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dirty="0"/>
                        <a:t>31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altLang="zh-CN" sz="1800" b="1" i="0" u="none" strike="noStrike" kern="1200" baseline="0" dirty="0">
                          <a:solidFill>
                            <a:schemeClr val="tx1"/>
                          </a:solidFill>
                          <a:latin typeface="+mn-lt"/>
                          <a:ea typeface="+mn-ea"/>
                          <a:cs typeface="+mn-cs"/>
                        </a:rPr>
                        <a:t>return address (</a:t>
                      </a:r>
                      <a:r>
                        <a:rPr lang="zh-CN" altLang="en-US" sz="1800" b="0" i="0" u="none" strike="noStrike" kern="1200" baseline="0" dirty="0">
                          <a:solidFill>
                            <a:schemeClr val="tx1"/>
                          </a:solidFill>
                          <a:latin typeface="+mn-lt"/>
                          <a:ea typeface="+mn-ea"/>
                          <a:cs typeface="+mn-cs"/>
                        </a:rPr>
                        <a:t>过程调用返回地址</a:t>
                      </a:r>
                      <a:r>
                        <a:rPr lang="en-US" altLang="zh-CN" sz="1800" b="1" i="0" u="none" strike="noStrike" kern="1200" baseline="0" dirty="0">
                          <a:solidFill>
                            <a:schemeClr val="tx1"/>
                          </a:solidFill>
                          <a:latin typeface="+mn-lt"/>
                          <a:ea typeface="+mn-ea"/>
                          <a:cs typeface="+mn-cs"/>
                        </a:rPr>
                        <a:t>)</a:t>
                      </a:r>
                      <a:endParaRPr lang="zh-CN"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3" name="矩形 2"/>
          <p:cNvSpPr/>
          <p:nvPr/>
        </p:nvSpPr>
        <p:spPr>
          <a:xfrm>
            <a:off x="1667508" y="6352650"/>
            <a:ext cx="9145016" cy="327782"/>
          </a:xfrm>
          <a:prstGeom prst="rect">
            <a:avLst/>
          </a:prstGeom>
        </p:spPr>
        <p:txBody>
          <a:bodyPr wrap="square">
            <a:spAutoFit/>
          </a:bodyPr>
          <a:lstStyle/>
          <a:p>
            <a:pPr>
              <a:buNone/>
            </a:pPr>
            <a:r>
              <a:rPr lang="en-US" altLang="zh-CN" dirty="0">
                <a:solidFill>
                  <a:srgbClr val="FF0000"/>
                </a:solidFill>
              </a:rPr>
              <a:t>Registers are referenced either by number—$0…$31, or by name —$t0,$s1…$</a:t>
            </a:r>
            <a:r>
              <a:rPr lang="en-US" altLang="zh-CN" dirty="0" err="1">
                <a:solidFill>
                  <a:srgbClr val="FF0000"/>
                </a:solidFill>
              </a:rPr>
              <a:t>ra.</a:t>
            </a:r>
            <a:endParaRPr lang="zh-CN" altLang="en-US" dirty="0">
              <a:solidFill>
                <a:srgbClr val="FF0000"/>
              </a:solidFill>
            </a:endParaRPr>
          </a:p>
        </p:txBody>
      </p:sp>
      <p:pic>
        <p:nvPicPr>
          <p:cNvPr id="11266" name="Picture 2" descr="http://blog.chinaunix.net/attachment/201109/30/25871104_1317397448ARN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32704" y="1010256"/>
            <a:ext cx="6550511" cy="52565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6" name="Rectangle 2"/>
          <p:cNvSpPr>
            <a:spLocks noGrp="1" noChangeArrowheads="1"/>
          </p:cNvSpPr>
          <p:nvPr>
            <p:ph type="title" idx="4294967295"/>
          </p:nvPr>
        </p:nvSpPr>
        <p:spPr>
          <a:xfrm>
            <a:off x="119336" y="188640"/>
            <a:ext cx="5867400" cy="479747"/>
          </a:xfrm>
          <a:noFill/>
          <a:ln/>
        </p:spPr>
        <p:txBody>
          <a:bodyPr/>
          <a:lstStyle/>
          <a:p>
            <a:r>
              <a:rPr lang="en-US" altLang="zh-CN" sz="3200" dirty="0"/>
              <a:t>1.1 </a:t>
            </a:r>
            <a:r>
              <a:rPr lang="zh-CN" altLang="en-US" sz="3200" dirty="0"/>
              <a:t>指令系统概述</a:t>
            </a:r>
          </a:p>
        </p:txBody>
      </p:sp>
      <p:sp>
        <p:nvSpPr>
          <p:cNvPr id="205827" name="Rectangle 3"/>
          <p:cNvSpPr>
            <a:spLocks noGrp="1" noChangeArrowheads="1"/>
          </p:cNvSpPr>
          <p:nvPr>
            <p:ph type="body" idx="4294967295"/>
          </p:nvPr>
        </p:nvSpPr>
        <p:spPr>
          <a:xfrm>
            <a:off x="612000" y="900000"/>
            <a:ext cx="10596568" cy="5443541"/>
          </a:xfrm>
          <a:noFill/>
          <a:ln/>
        </p:spPr>
        <p:txBody>
          <a:bodyPr/>
          <a:lstStyle/>
          <a:p>
            <a:pPr>
              <a:lnSpc>
                <a:spcPct val="120000"/>
              </a:lnSpc>
              <a:spcBef>
                <a:spcPts val="0"/>
              </a:spcBef>
              <a:spcAft>
                <a:spcPts val="0"/>
              </a:spcAft>
            </a:pPr>
            <a:r>
              <a:rPr lang="zh-CN" altLang="en-US" sz="2800" dirty="0">
                <a:latin typeface="黑体" panose="02010609060101010101" pitchFamily="49" charset="-122"/>
                <a:ea typeface="黑体" panose="02010609060101010101" pitchFamily="49" charset="-122"/>
              </a:rPr>
              <a:t>机器指令的要素</a:t>
            </a:r>
          </a:p>
          <a:p>
            <a:pPr marL="808038" lvl="1" indent="-333375">
              <a:lnSpc>
                <a:spcPct val="160000"/>
              </a:lnSpc>
              <a:spcBef>
                <a:spcPts val="0"/>
              </a:spcBef>
              <a:spcAft>
                <a:spcPts val="0"/>
              </a:spcAft>
            </a:pPr>
            <a:r>
              <a:rPr lang="zh-CN" altLang="en-US" sz="2200" dirty="0">
                <a:latin typeface="黑体" panose="02010609060101010101" pitchFamily="49" charset="-122"/>
                <a:ea typeface="黑体" panose="02010609060101010101" pitchFamily="49" charset="-122"/>
              </a:rPr>
              <a:t>操作码</a:t>
            </a:r>
            <a:r>
              <a:rPr lang="zh-CN" altLang="en-US" sz="2200" dirty="0">
                <a:latin typeface="黑体" panose="02010609060101010101" pitchFamily="49" charset="-122"/>
                <a:ea typeface="黑体" panose="02010609060101010101" pitchFamily="49" charset="-122"/>
                <a:cs typeface="Times New Roman" pitchFamily="18" charset="0"/>
              </a:rPr>
              <a:t>(</a:t>
            </a:r>
            <a:r>
              <a:rPr lang="en-US" altLang="zh-CN" sz="2200" dirty="0">
                <a:latin typeface="黑体" panose="02010609060101010101" pitchFamily="49" charset="-122"/>
                <a:ea typeface="黑体" panose="02010609060101010101" pitchFamily="49" charset="-122"/>
                <a:cs typeface="Times New Roman" pitchFamily="18" charset="0"/>
              </a:rPr>
              <a:t>Operation Code)</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指明进行的何种操作</a:t>
            </a:r>
            <a:endParaRPr lang="en-US" altLang="zh-CN" sz="2200" dirty="0">
              <a:latin typeface="黑体" panose="02010609060101010101" pitchFamily="49" charset="-122"/>
              <a:ea typeface="黑体" panose="02010609060101010101" pitchFamily="49" charset="-122"/>
            </a:endParaRPr>
          </a:p>
          <a:p>
            <a:pPr marL="808038" lvl="1" indent="-333375">
              <a:lnSpc>
                <a:spcPct val="160000"/>
              </a:lnSpc>
              <a:spcBef>
                <a:spcPts val="0"/>
              </a:spcBef>
              <a:spcAft>
                <a:spcPts val="0"/>
              </a:spcAft>
            </a:pPr>
            <a:r>
              <a:rPr lang="zh-CN" altLang="en-US" sz="2200" dirty="0">
                <a:latin typeface="黑体" panose="02010609060101010101" pitchFamily="49" charset="-122"/>
                <a:ea typeface="黑体" panose="02010609060101010101" pitchFamily="49" charset="-122"/>
              </a:rPr>
              <a:t>源操作数地址(</a:t>
            </a:r>
            <a:r>
              <a:rPr lang="en-US" altLang="zh-CN" sz="2200" dirty="0">
                <a:latin typeface="黑体" panose="02010609060101010101" pitchFamily="49" charset="-122"/>
                <a:ea typeface="黑体" panose="02010609060101010101" pitchFamily="49" charset="-122"/>
              </a:rPr>
              <a:t>Source Operand Reference)：</a:t>
            </a:r>
            <a:r>
              <a:rPr lang="zh-CN" altLang="en-US" sz="2200" dirty="0">
                <a:latin typeface="黑体" panose="02010609060101010101" pitchFamily="49" charset="-122"/>
                <a:ea typeface="黑体" panose="02010609060101010101" pitchFamily="49" charset="-122"/>
              </a:rPr>
              <a:t>参加运算的操作数地址，可能有多个（一般最多</a:t>
            </a:r>
            <a:r>
              <a:rPr lang="en-US" altLang="zh-CN" sz="2200" dirty="0">
                <a:latin typeface="黑体" panose="02010609060101010101" pitchFamily="49" charset="-122"/>
                <a:ea typeface="黑体" panose="02010609060101010101" pitchFamily="49" charset="-122"/>
              </a:rPr>
              <a:t>3</a:t>
            </a:r>
            <a:r>
              <a:rPr lang="zh-CN" altLang="en-US" sz="2200" dirty="0">
                <a:latin typeface="黑体" panose="02010609060101010101" pitchFamily="49" charset="-122"/>
                <a:ea typeface="黑体" panose="02010609060101010101" pitchFamily="49" charset="-122"/>
              </a:rPr>
              <a:t>个：</a:t>
            </a:r>
            <a:r>
              <a:rPr lang="en-US" altLang="zh-CN" sz="2200" dirty="0">
                <a:latin typeface="黑体" panose="02010609060101010101" pitchFamily="49" charset="-122"/>
                <a:ea typeface="黑体" panose="02010609060101010101" pitchFamily="49" charset="-122"/>
              </a:rPr>
              <a:t>1</a:t>
            </a:r>
            <a:r>
              <a:rPr lang="zh-CN" altLang="en-US" sz="2200" dirty="0">
                <a:latin typeface="黑体" panose="02010609060101010101" pitchFamily="49" charset="-122"/>
                <a:ea typeface="黑体" panose="02010609060101010101" pitchFamily="49" charset="-122"/>
              </a:rPr>
              <a:t>个目的操作数，</a:t>
            </a:r>
            <a:r>
              <a:rPr lang="en-US" altLang="zh-CN" sz="2200" dirty="0">
                <a:latin typeface="黑体" panose="02010609060101010101" pitchFamily="49" charset="-122"/>
                <a:ea typeface="黑体" panose="02010609060101010101" pitchFamily="49" charset="-122"/>
              </a:rPr>
              <a:t>2</a:t>
            </a:r>
            <a:r>
              <a:rPr lang="zh-CN" altLang="en-US" sz="2200" dirty="0">
                <a:latin typeface="黑体" panose="02010609060101010101" pitchFamily="49" charset="-122"/>
                <a:ea typeface="黑体" panose="02010609060101010101" pitchFamily="49" charset="-122"/>
              </a:rPr>
              <a:t>个源操作数）：操作数本身（立即数）；操作数地址，包括寄存器地址（寄存器编号）、内存地址。</a:t>
            </a:r>
          </a:p>
          <a:p>
            <a:pPr marL="808038" lvl="1" indent="-333375">
              <a:lnSpc>
                <a:spcPct val="160000"/>
              </a:lnSpc>
              <a:spcBef>
                <a:spcPts val="0"/>
              </a:spcBef>
              <a:spcAft>
                <a:spcPts val="0"/>
              </a:spcAft>
            </a:pPr>
            <a:r>
              <a:rPr lang="zh-CN" altLang="en-US" sz="2200" dirty="0">
                <a:latin typeface="黑体" panose="02010609060101010101" pitchFamily="49" charset="-122"/>
                <a:ea typeface="黑体" panose="02010609060101010101" pitchFamily="49" charset="-122"/>
              </a:rPr>
              <a:t>目的操作数地址(</a:t>
            </a:r>
            <a:r>
              <a:rPr lang="en-US" altLang="zh-CN" sz="2200" dirty="0">
                <a:latin typeface="黑体" panose="02010609060101010101" pitchFamily="49" charset="-122"/>
                <a:ea typeface="黑体" panose="02010609060101010101" pitchFamily="49" charset="-122"/>
              </a:rPr>
              <a:t>Destination Operand Reference)：</a:t>
            </a:r>
            <a:r>
              <a:rPr lang="zh-CN" altLang="en-US" sz="2200" dirty="0">
                <a:latin typeface="黑体" panose="02010609060101010101" pitchFamily="49" charset="-122"/>
                <a:ea typeface="黑体" panose="02010609060101010101" pitchFamily="49" charset="-122"/>
              </a:rPr>
              <a:t>保存操作结果的地址。</a:t>
            </a:r>
          </a:p>
          <a:p>
            <a:pPr marL="808038" lvl="1" indent="-333375">
              <a:lnSpc>
                <a:spcPct val="160000"/>
              </a:lnSpc>
              <a:spcBef>
                <a:spcPts val="0"/>
              </a:spcBef>
              <a:spcAft>
                <a:spcPts val="0"/>
              </a:spcAft>
            </a:pPr>
            <a:r>
              <a:rPr lang="zh-CN" altLang="en-US" sz="2200" dirty="0">
                <a:solidFill>
                  <a:schemeClr val="accent1"/>
                </a:solidFill>
                <a:latin typeface="黑体" panose="02010609060101010101" pitchFamily="49" charset="-122"/>
                <a:ea typeface="黑体" panose="02010609060101010101" pitchFamily="49" charset="-122"/>
              </a:rPr>
              <a:t>下条指令的地址</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Next Instruction Reference)：</a:t>
            </a:r>
            <a:r>
              <a:rPr lang="zh-CN" altLang="en-US" sz="2200" dirty="0">
                <a:latin typeface="黑体" panose="02010609060101010101" pitchFamily="49" charset="-122"/>
                <a:ea typeface="黑体" panose="02010609060101010101" pitchFamily="49" charset="-122"/>
              </a:rPr>
              <a:t>指明下一条要运行的指令的位置，一般指令是按顺序依次执行的，所以绝大多数指令中并不显式的指明下一条指令的地址，也就是说，指令格式中并不包含这部分信息。只有少数指令</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分支指令、跳转指令</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需要显示指明下一条指令的地址。</a:t>
            </a:r>
          </a:p>
        </p:txBody>
      </p:sp>
    </p:spTree>
    <p:custDataLst>
      <p:tags r:id="rId1"/>
    </p:custDataLst>
  </p:cSld>
  <p:clrMapOvr>
    <a:masterClrMapping/>
  </p:clrMapOvr>
  <p:transition advTm="39405"/>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36359" y="271735"/>
            <a:ext cx="7010400" cy="372603"/>
          </a:xfrm>
        </p:spPr>
        <p:txBody>
          <a:bodyPr/>
          <a:lstStyle/>
          <a:p>
            <a:pPr eaLnBrk="1" hangingPunct="1"/>
            <a:r>
              <a:rPr lang="en-US" altLang="zh-CN" dirty="0">
                <a:ea typeface="宋体" pitchFamily="2" charset="-122"/>
              </a:rPr>
              <a:t>32</a:t>
            </a:r>
            <a:r>
              <a:rPr lang="zh-CN" altLang="en-US" dirty="0">
                <a:ea typeface="宋体" pitchFamily="2" charset="-122"/>
              </a:rPr>
              <a:t>位程序在内存中的布局</a:t>
            </a:r>
            <a:endParaRPr lang="en-US" altLang="zh-CN" dirty="0">
              <a:ea typeface="宋体" pitchFamily="2" charset="-122"/>
            </a:endParaRPr>
          </a:p>
        </p:txBody>
      </p:sp>
      <p:grpSp>
        <p:nvGrpSpPr>
          <p:cNvPr id="3" name="组合 2"/>
          <p:cNvGrpSpPr/>
          <p:nvPr/>
        </p:nvGrpSpPr>
        <p:grpSpPr>
          <a:xfrm>
            <a:off x="2174001" y="1124744"/>
            <a:ext cx="8051229" cy="5184776"/>
            <a:chOff x="1057275" y="1123950"/>
            <a:chExt cx="8051229" cy="5184776"/>
          </a:xfrm>
        </p:grpSpPr>
        <p:sp>
          <p:nvSpPr>
            <p:cNvPr id="11268" name="Text Box 4"/>
            <p:cNvSpPr txBox="1">
              <a:spLocks noChangeArrowheads="1"/>
            </p:cNvSpPr>
            <p:nvPr/>
          </p:nvSpPr>
          <p:spPr bwMode="auto">
            <a:xfrm>
              <a:off x="2670175" y="1182688"/>
              <a:ext cx="3455988" cy="806450"/>
            </a:xfrm>
            <a:prstGeom prst="rect">
              <a:avLst/>
            </a:prstGeom>
            <a:solidFill>
              <a:srgbClr val="CCFFCC"/>
            </a:solidFill>
            <a:ln w="9525">
              <a:solidFill>
                <a:schemeClr val="tx1"/>
              </a:solidFill>
              <a:miter lim="800000"/>
              <a:headEnd/>
              <a:tailEnd/>
            </a:ln>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buNone/>
              </a:pPr>
              <a:r>
                <a:rPr lang="zh-CN" altLang="en-US" sz="2000" dirty="0"/>
                <a:t>栈段</a:t>
              </a:r>
              <a:endParaRPr lang="en-US" altLang="zh-CN" sz="2000" dirty="0"/>
            </a:p>
          </p:txBody>
        </p:sp>
        <p:sp>
          <p:nvSpPr>
            <p:cNvPr id="11269" name="Text Box 5"/>
            <p:cNvSpPr txBox="1">
              <a:spLocks noChangeArrowheads="1"/>
            </p:cNvSpPr>
            <p:nvPr/>
          </p:nvSpPr>
          <p:spPr bwMode="auto">
            <a:xfrm>
              <a:off x="1057275" y="1123950"/>
              <a:ext cx="155575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spcBef>
                  <a:spcPct val="50000"/>
                </a:spcBef>
                <a:buNone/>
              </a:pPr>
              <a:r>
                <a:rPr lang="en-US" altLang="zh-CN" dirty="0"/>
                <a:t>0x7FFFFFFF</a:t>
              </a:r>
            </a:p>
          </p:txBody>
        </p:sp>
        <p:sp>
          <p:nvSpPr>
            <p:cNvPr id="11270" name="Text Box 6"/>
            <p:cNvSpPr txBox="1">
              <a:spLocks noChangeArrowheads="1"/>
            </p:cNvSpPr>
            <p:nvPr/>
          </p:nvSpPr>
          <p:spPr bwMode="auto">
            <a:xfrm>
              <a:off x="2670175" y="3082925"/>
              <a:ext cx="3455988" cy="806450"/>
            </a:xfrm>
            <a:prstGeom prst="rect">
              <a:avLst/>
            </a:prstGeom>
            <a:solidFill>
              <a:srgbClr val="CCFFFF"/>
            </a:solidFill>
            <a:ln w="9525">
              <a:solidFill>
                <a:schemeClr val="tx1"/>
              </a:solidFill>
              <a:miter lim="800000"/>
              <a:headEnd/>
              <a:tailEnd/>
            </a:ln>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buNone/>
              </a:pPr>
              <a:r>
                <a:rPr lang="zh-CN" altLang="en-US" sz="2000" dirty="0"/>
                <a:t>堆段</a:t>
              </a:r>
              <a:endParaRPr lang="en-US" altLang="zh-CN" sz="2000" dirty="0"/>
            </a:p>
          </p:txBody>
        </p:sp>
        <p:sp>
          <p:nvSpPr>
            <p:cNvPr id="11271" name="Text Box 7"/>
            <p:cNvSpPr txBox="1">
              <a:spLocks noChangeArrowheads="1"/>
            </p:cNvSpPr>
            <p:nvPr/>
          </p:nvSpPr>
          <p:spPr bwMode="auto">
            <a:xfrm>
              <a:off x="2670175" y="3889375"/>
              <a:ext cx="3455988" cy="635000"/>
            </a:xfrm>
            <a:prstGeom prst="rect">
              <a:avLst/>
            </a:prstGeom>
            <a:solidFill>
              <a:srgbClr val="CCFFFF"/>
            </a:solidFill>
            <a:ln w="9525">
              <a:solidFill>
                <a:schemeClr val="tx1"/>
              </a:solidFill>
              <a:miter lim="800000"/>
              <a:headEnd/>
              <a:tailEnd/>
            </a:ln>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buNone/>
              </a:pPr>
              <a:r>
                <a:rPr lang="zh-CN" altLang="en-US" sz="2000" dirty="0"/>
                <a:t>全局变量</a:t>
              </a:r>
              <a:endParaRPr lang="en-US" altLang="zh-CN" sz="2000" dirty="0"/>
            </a:p>
          </p:txBody>
        </p:sp>
        <p:sp>
          <p:nvSpPr>
            <p:cNvPr id="11272" name="Text Box 8"/>
            <p:cNvSpPr txBox="1">
              <a:spLocks noChangeArrowheads="1"/>
            </p:cNvSpPr>
            <p:nvPr/>
          </p:nvSpPr>
          <p:spPr bwMode="auto">
            <a:xfrm>
              <a:off x="2670175" y="4524375"/>
              <a:ext cx="3455988" cy="1036638"/>
            </a:xfrm>
            <a:prstGeom prst="rect">
              <a:avLst/>
            </a:prstGeom>
            <a:solidFill>
              <a:srgbClr val="FFFFCC"/>
            </a:solidFill>
            <a:ln w="9525">
              <a:solidFill>
                <a:schemeClr val="tx1"/>
              </a:solidFill>
              <a:miter lim="800000"/>
              <a:headEnd/>
              <a:tailEnd/>
            </a:ln>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buNone/>
              </a:pPr>
              <a:r>
                <a:rPr lang="zh-CN" altLang="en-US" sz="2000" dirty="0"/>
                <a:t>代码段</a:t>
              </a:r>
              <a:endParaRPr lang="en-US" altLang="zh-CN" sz="2000" dirty="0"/>
            </a:p>
          </p:txBody>
        </p:sp>
        <p:sp>
          <p:nvSpPr>
            <p:cNvPr id="11273" name="Text Box 9"/>
            <p:cNvSpPr txBox="1">
              <a:spLocks noChangeArrowheads="1"/>
            </p:cNvSpPr>
            <p:nvPr/>
          </p:nvSpPr>
          <p:spPr bwMode="auto">
            <a:xfrm>
              <a:off x="2670175" y="5561013"/>
              <a:ext cx="3455988" cy="690563"/>
            </a:xfrm>
            <a:prstGeom prst="rect">
              <a:avLst/>
            </a:prstGeom>
            <a:solidFill>
              <a:srgbClr val="EAEAEA"/>
            </a:solidFill>
            <a:ln w="9525">
              <a:solidFill>
                <a:schemeClr val="tx1"/>
              </a:solidFill>
              <a:miter lim="800000"/>
              <a:headEnd/>
              <a:tailEnd/>
            </a:ln>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buNone/>
              </a:pPr>
              <a:r>
                <a:rPr lang="zh-CN" altLang="en-US" sz="2000" dirty="0"/>
                <a:t>预留</a:t>
              </a:r>
              <a:endParaRPr lang="en-US" altLang="zh-CN" sz="2000" dirty="0"/>
            </a:p>
          </p:txBody>
        </p:sp>
        <p:sp>
          <p:nvSpPr>
            <p:cNvPr id="11274" name="Text Box 10"/>
            <p:cNvSpPr txBox="1">
              <a:spLocks noChangeArrowheads="1"/>
            </p:cNvSpPr>
            <p:nvPr/>
          </p:nvSpPr>
          <p:spPr bwMode="auto">
            <a:xfrm>
              <a:off x="2670175" y="1989138"/>
              <a:ext cx="3455988" cy="1093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endParaRPr lang="zh-CN" altLang="zh-CN" sz="2000"/>
            </a:p>
          </p:txBody>
        </p:sp>
        <p:sp>
          <p:nvSpPr>
            <p:cNvPr id="11275" name="Text Box 11"/>
            <p:cNvSpPr txBox="1">
              <a:spLocks noChangeArrowheads="1"/>
            </p:cNvSpPr>
            <p:nvPr/>
          </p:nvSpPr>
          <p:spPr bwMode="auto">
            <a:xfrm>
              <a:off x="1057275" y="5330825"/>
              <a:ext cx="155575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spcBef>
                  <a:spcPct val="50000"/>
                </a:spcBef>
                <a:buNone/>
              </a:pPr>
              <a:r>
                <a:rPr lang="en-US" altLang="zh-CN" dirty="0"/>
                <a:t>0x00400000</a:t>
              </a:r>
            </a:p>
          </p:txBody>
        </p:sp>
        <p:sp>
          <p:nvSpPr>
            <p:cNvPr id="11276" name="Text Box 12"/>
            <p:cNvSpPr txBox="1">
              <a:spLocks noChangeArrowheads="1"/>
            </p:cNvSpPr>
            <p:nvPr/>
          </p:nvSpPr>
          <p:spPr bwMode="auto">
            <a:xfrm>
              <a:off x="1057275" y="4292600"/>
              <a:ext cx="155575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spcBef>
                  <a:spcPct val="50000"/>
                </a:spcBef>
                <a:buNone/>
              </a:pPr>
              <a:r>
                <a:rPr lang="en-US" altLang="zh-CN" dirty="0"/>
                <a:t>0x10000000</a:t>
              </a:r>
            </a:p>
          </p:txBody>
        </p:sp>
        <p:sp>
          <p:nvSpPr>
            <p:cNvPr id="11277" name="Text Box 13"/>
            <p:cNvSpPr txBox="1">
              <a:spLocks noChangeArrowheads="1"/>
            </p:cNvSpPr>
            <p:nvPr/>
          </p:nvSpPr>
          <p:spPr bwMode="auto">
            <a:xfrm>
              <a:off x="1057275" y="6021388"/>
              <a:ext cx="155575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spcBef>
                  <a:spcPct val="50000"/>
                </a:spcBef>
                <a:buNone/>
              </a:pPr>
              <a:r>
                <a:rPr lang="en-US" altLang="zh-CN" dirty="0"/>
                <a:t>0</a:t>
              </a:r>
            </a:p>
          </p:txBody>
        </p:sp>
        <p:sp>
          <p:nvSpPr>
            <p:cNvPr id="11280" name="Line 16"/>
            <p:cNvSpPr>
              <a:spLocks noChangeShapeType="1"/>
            </p:cNvSpPr>
            <p:nvPr/>
          </p:nvSpPr>
          <p:spPr bwMode="auto">
            <a:xfrm flipV="1">
              <a:off x="4398963" y="2679700"/>
              <a:ext cx="0" cy="403225"/>
            </a:xfrm>
            <a:prstGeom prst="line">
              <a:avLst/>
            </a:prstGeom>
            <a:noFill/>
            <a:ln w="1905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zh-CN" altLang="en-US" sz="2000"/>
            </a:p>
          </p:txBody>
        </p:sp>
        <p:sp>
          <p:nvSpPr>
            <p:cNvPr id="11281" name="Line 17"/>
            <p:cNvSpPr>
              <a:spLocks noChangeShapeType="1"/>
            </p:cNvSpPr>
            <p:nvPr/>
          </p:nvSpPr>
          <p:spPr bwMode="auto">
            <a:xfrm>
              <a:off x="4398963" y="1989138"/>
              <a:ext cx="0" cy="403225"/>
            </a:xfrm>
            <a:prstGeom prst="line">
              <a:avLst/>
            </a:prstGeom>
            <a:noFill/>
            <a:ln w="1905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zh-CN" altLang="en-US" sz="2000"/>
            </a:p>
          </p:txBody>
        </p:sp>
        <p:sp>
          <p:nvSpPr>
            <p:cNvPr id="11284" name="Text Box 20"/>
            <p:cNvSpPr txBox="1">
              <a:spLocks noChangeArrowheads="1"/>
            </p:cNvSpPr>
            <p:nvPr/>
          </p:nvSpPr>
          <p:spPr bwMode="auto">
            <a:xfrm>
              <a:off x="6702425" y="1239838"/>
              <a:ext cx="16716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120000"/>
                </a:lnSpc>
                <a:buNone/>
              </a:pPr>
              <a:r>
                <a:rPr lang="zh-CN" altLang="en-US" dirty="0">
                  <a:solidFill>
                    <a:srgbClr val="FF0000"/>
                  </a:solidFill>
                </a:rPr>
                <a:t>堆栈伸缩</a:t>
              </a:r>
              <a:endParaRPr lang="en-US" altLang="zh-CN" dirty="0">
                <a:solidFill>
                  <a:srgbClr val="FF0000"/>
                </a:solidFill>
              </a:endParaRPr>
            </a:p>
          </p:txBody>
        </p:sp>
        <p:sp>
          <p:nvSpPr>
            <p:cNvPr id="21" name="Text Box 12"/>
            <p:cNvSpPr txBox="1">
              <a:spLocks noChangeArrowheads="1"/>
            </p:cNvSpPr>
            <p:nvPr/>
          </p:nvSpPr>
          <p:spPr bwMode="auto">
            <a:xfrm>
              <a:off x="1057275" y="3745706"/>
              <a:ext cx="155575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spcBef>
                  <a:spcPct val="50000"/>
                </a:spcBef>
                <a:buNone/>
              </a:pPr>
              <a:r>
                <a:rPr lang="en-US" altLang="zh-CN" dirty="0"/>
                <a:t>0x10010000</a:t>
              </a:r>
            </a:p>
          </p:txBody>
        </p:sp>
        <p:sp>
          <p:nvSpPr>
            <p:cNvPr id="2" name="TextBox 1"/>
            <p:cNvSpPr txBox="1"/>
            <p:nvPr/>
          </p:nvSpPr>
          <p:spPr>
            <a:xfrm>
              <a:off x="6768752" y="4077072"/>
              <a:ext cx="2339752" cy="353943"/>
            </a:xfrm>
            <a:prstGeom prst="rect">
              <a:avLst/>
            </a:prstGeom>
            <a:noFill/>
          </p:spPr>
          <p:txBody>
            <a:bodyPr wrap="square" rtlCol="0">
              <a:spAutoFit/>
            </a:bodyPr>
            <a:lstStyle/>
            <a:p>
              <a:pPr>
                <a:buNone/>
              </a:pPr>
              <a:r>
                <a:rPr lang="en-US" altLang="zh-CN" sz="2000" dirty="0"/>
                <a:t>$</a:t>
              </a:r>
              <a:r>
                <a:rPr lang="en-US" altLang="zh-CN" sz="2000" dirty="0" err="1"/>
                <a:t>gp</a:t>
              </a:r>
              <a:r>
                <a:rPr lang="en-US" altLang="zh-CN" sz="2000" dirty="0"/>
                <a:t>=0x10008000</a:t>
              </a:r>
              <a:endParaRPr lang="zh-CN" altLang="en-US" sz="2000" dirty="0"/>
            </a:p>
          </p:txBody>
        </p:sp>
        <p:cxnSp>
          <p:nvCxnSpPr>
            <p:cNvPr id="4" name="直接箭头连接符 3"/>
            <p:cNvCxnSpPr/>
            <p:nvPr/>
          </p:nvCxnSpPr>
          <p:spPr bwMode="auto">
            <a:xfrm flipH="1">
              <a:off x="6126163" y="4221088"/>
              <a:ext cx="642589" cy="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6807497" y="5733256"/>
              <a:ext cx="1292895" cy="353943"/>
            </a:xfrm>
            <a:prstGeom prst="rect">
              <a:avLst/>
            </a:prstGeom>
            <a:noFill/>
          </p:spPr>
          <p:txBody>
            <a:bodyPr wrap="square" rtlCol="0">
              <a:spAutoFit/>
            </a:bodyPr>
            <a:lstStyle/>
            <a:p>
              <a:pPr>
                <a:buNone/>
              </a:pPr>
              <a:r>
                <a:rPr lang="en-US" altLang="zh-CN" sz="2000" dirty="0"/>
                <a:t>4M</a:t>
              </a:r>
              <a:r>
                <a:rPr lang="zh-CN" altLang="en-US" sz="2000" dirty="0"/>
                <a:t>字节</a:t>
              </a:r>
            </a:p>
          </p:txBody>
        </p:sp>
        <p:sp>
          <p:nvSpPr>
            <p:cNvPr id="27" name="TextBox 26"/>
            <p:cNvSpPr txBox="1"/>
            <p:nvPr/>
          </p:nvSpPr>
          <p:spPr>
            <a:xfrm>
              <a:off x="6807496" y="5002023"/>
              <a:ext cx="1566567" cy="353943"/>
            </a:xfrm>
            <a:prstGeom prst="rect">
              <a:avLst/>
            </a:prstGeom>
            <a:noFill/>
          </p:spPr>
          <p:txBody>
            <a:bodyPr wrap="square" rtlCol="0">
              <a:spAutoFit/>
            </a:bodyPr>
            <a:lstStyle/>
            <a:p>
              <a:pPr>
                <a:buNone/>
              </a:pPr>
              <a:r>
                <a:rPr lang="en-US" altLang="zh-CN" sz="2000" dirty="0"/>
                <a:t>252M</a:t>
              </a:r>
              <a:r>
                <a:rPr lang="zh-CN" altLang="en-US" sz="2000" dirty="0"/>
                <a:t>字节</a:t>
              </a:r>
            </a:p>
          </p:txBody>
        </p:sp>
        <p:sp>
          <p:nvSpPr>
            <p:cNvPr id="28" name="TextBox 27"/>
            <p:cNvSpPr txBox="1"/>
            <p:nvPr/>
          </p:nvSpPr>
          <p:spPr>
            <a:xfrm>
              <a:off x="6861167" y="4360484"/>
              <a:ext cx="1292895" cy="353943"/>
            </a:xfrm>
            <a:prstGeom prst="rect">
              <a:avLst/>
            </a:prstGeom>
            <a:noFill/>
          </p:spPr>
          <p:txBody>
            <a:bodyPr wrap="square" rtlCol="0">
              <a:spAutoFit/>
            </a:bodyPr>
            <a:lstStyle/>
            <a:p>
              <a:pPr>
                <a:buNone/>
              </a:pPr>
              <a:r>
                <a:rPr lang="en-US" altLang="zh-CN" sz="2000" dirty="0"/>
                <a:t>64K</a:t>
              </a:r>
              <a:r>
                <a:rPr lang="zh-CN" altLang="en-US" sz="2000" dirty="0"/>
                <a:t>字节</a:t>
              </a:r>
            </a:p>
          </p:txBody>
        </p:sp>
        <p:sp>
          <p:nvSpPr>
            <p:cNvPr id="29" name="TextBox 28"/>
            <p:cNvSpPr txBox="1"/>
            <p:nvPr/>
          </p:nvSpPr>
          <p:spPr>
            <a:xfrm>
              <a:off x="6807497" y="2396710"/>
              <a:ext cx="1292895" cy="353943"/>
            </a:xfrm>
            <a:prstGeom prst="rect">
              <a:avLst/>
            </a:prstGeom>
            <a:noFill/>
          </p:spPr>
          <p:txBody>
            <a:bodyPr wrap="square" rtlCol="0">
              <a:spAutoFit/>
            </a:bodyPr>
            <a:lstStyle/>
            <a:p>
              <a:pPr>
                <a:buNone/>
              </a:pPr>
              <a:r>
                <a:rPr lang="en-US" altLang="zh-CN" sz="2000" dirty="0"/>
                <a:t>~2G</a:t>
              </a:r>
              <a:r>
                <a:rPr lang="zh-CN" altLang="en-US" sz="2000" dirty="0"/>
                <a:t>字节</a:t>
              </a:r>
            </a:p>
          </p:txBody>
        </p:sp>
      </p:grpSp>
    </p:spTree>
    <p:extLst>
      <p:ext uri="{BB962C8B-B14F-4D97-AF65-F5344CB8AC3E}">
        <p14:creationId xmlns:p14="http://schemas.microsoft.com/office/powerpoint/2010/main" val="2559183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4258" name="Rectangle 2"/>
          <p:cNvSpPr>
            <a:spLocks noGrp="1" noChangeArrowheads="1"/>
          </p:cNvSpPr>
          <p:nvPr>
            <p:ph type="title" idx="4294967295"/>
          </p:nvPr>
        </p:nvSpPr>
        <p:spPr>
          <a:xfrm>
            <a:off x="612000" y="252000"/>
            <a:ext cx="7086600" cy="373063"/>
          </a:xfrm>
        </p:spPr>
        <p:txBody>
          <a:bodyPr/>
          <a:lstStyle/>
          <a:p>
            <a:r>
              <a:rPr lang="en-US" altLang="zh-CN" dirty="0"/>
              <a:t>2.2 MIPS </a:t>
            </a:r>
            <a:r>
              <a:rPr lang="zh-CN" altLang="en-US" dirty="0"/>
              <a:t>指令格式简介</a:t>
            </a:r>
          </a:p>
        </p:txBody>
      </p:sp>
      <p:sp>
        <p:nvSpPr>
          <p:cNvPr id="224259" name="Rectangle 3"/>
          <p:cNvSpPr>
            <a:spLocks noGrp="1" noChangeArrowheads="1"/>
          </p:cNvSpPr>
          <p:nvPr>
            <p:ph type="body" idx="4294967295"/>
          </p:nvPr>
        </p:nvSpPr>
        <p:spPr>
          <a:xfrm>
            <a:off x="335360" y="900000"/>
            <a:ext cx="11593288" cy="4492512"/>
          </a:xfrm>
        </p:spPr>
        <p:txBody>
          <a:bodyPr/>
          <a:lstStyle/>
          <a:p>
            <a:pPr>
              <a:lnSpc>
                <a:spcPct val="130000"/>
              </a:lnSpc>
              <a:spcBef>
                <a:spcPts val="0"/>
              </a:spcBef>
              <a:spcAft>
                <a:spcPts val="0"/>
              </a:spcAft>
            </a:pPr>
            <a:r>
              <a:rPr lang="en-US" altLang="zh-CN" dirty="0">
                <a:ea typeface="宋体" pitchFamily="2" charset="-122"/>
              </a:rPr>
              <a:t>MIPS</a:t>
            </a:r>
            <a:r>
              <a:rPr lang="zh-CN" altLang="en-US" dirty="0">
                <a:ea typeface="宋体" pitchFamily="2" charset="-122"/>
              </a:rPr>
              <a:t>指令格式</a:t>
            </a:r>
          </a:p>
          <a:p>
            <a:pPr marL="900113" lvl="1" indent="-425450">
              <a:lnSpc>
                <a:spcPct val="130000"/>
              </a:lnSpc>
              <a:spcBef>
                <a:spcPts val="0"/>
              </a:spcBef>
              <a:spcAft>
                <a:spcPts val="0"/>
              </a:spcAft>
            </a:pPr>
            <a:r>
              <a:rPr lang="en-US" altLang="zh-CN" sz="2200" dirty="0">
                <a:ea typeface="宋体" pitchFamily="2" charset="-122"/>
              </a:rPr>
              <a:t>MIPS</a:t>
            </a:r>
            <a:r>
              <a:rPr lang="zh-CN" altLang="en-US" sz="2200" dirty="0">
                <a:ea typeface="宋体" pitchFamily="2" charset="-122"/>
              </a:rPr>
              <a:t>只有</a:t>
            </a:r>
            <a:r>
              <a:rPr lang="en-US" altLang="zh-CN" sz="2200" dirty="0">
                <a:ea typeface="宋体" pitchFamily="2" charset="-122"/>
              </a:rPr>
              <a:t>3</a:t>
            </a:r>
            <a:r>
              <a:rPr lang="zh-CN" altLang="en-US" sz="2200" dirty="0">
                <a:ea typeface="宋体" pitchFamily="2" charset="-122"/>
              </a:rPr>
              <a:t>种指令格式，</a:t>
            </a:r>
            <a:r>
              <a:rPr lang="en-US" altLang="zh-CN" sz="2200" dirty="0">
                <a:ea typeface="宋体" pitchFamily="2" charset="-122"/>
              </a:rPr>
              <a:t>32</a:t>
            </a:r>
            <a:r>
              <a:rPr lang="zh-CN" altLang="en-US" sz="2200" dirty="0">
                <a:ea typeface="宋体" pitchFamily="2" charset="-122"/>
              </a:rPr>
              <a:t>位固定长度指令格式</a:t>
            </a:r>
            <a:endParaRPr lang="en-US" altLang="zh-CN" sz="2200" dirty="0">
              <a:ea typeface="宋体" pitchFamily="2" charset="-122"/>
            </a:endParaRPr>
          </a:p>
          <a:p>
            <a:pPr marL="1160463" lvl="2" indent="-303213">
              <a:lnSpc>
                <a:spcPct val="130000"/>
              </a:lnSpc>
              <a:spcBef>
                <a:spcPts val="0"/>
              </a:spcBef>
              <a:spcAft>
                <a:spcPts val="0"/>
              </a:spcAft>
            </a:pPr>
            <a:r>
              <a:rPr lang="en-US" altLang="zh-CN" sz="2200" dirty="0">
                <a:solidFill>
                  <a:schemeClr val="accent2"/>
                </a:solidFill>
                <a:ea typeface="宋体" pitchFamily="2" charset="-122"/>
              </a:rPr>
              <a:t>R-Type</a:t>
            </a:r>
            <a:r>
              <a:rPr lang="zh-CN" altLang="en-US" sz="2200" dirty="0">
                <a:solidFill>
                  <a:schemeClr val="accent2"/>
                </a:solidFill>
                <a:ea typeface="宋体" pitchFamily="2" charset="-122"/>
              </a:rPr>
              <a:t>（</a:t>
            </a:r>
            <a:r>
              <a:rPr lang="en-US" altLang="zh-CN" sz="2200" dirty="0">
                <a:ea typeface="宋体" pitchFamily="2" charset="-122"/>
              </a:rPr>
              <a:t>Register</a:t>
            </a:r>
            <a:r>
              <a:rPr lang="zh-CN" altLang="en-US" sz="2200" dirty="0">
                <a:ea typeface="宋体" pitchFamily="2" charset="-122"/>
              </a:rPr>
              <a:t>类型）指令：两个寄存器操作数计算，结果送第三个寄存器</a:t>
            </a:r>
            <a:endParaRPr lang="en-US" altLang="zh-CN" sz="2200" dirty="0">
              <a:ea typeface="宋体" pitchFamily="2" charset="-122"/>
            </a:endParaRPr>
          </a:p>
          <a:p>
            <a:pPr marL="1160463" lvl="2" indent="-303213">
              <a:lnSpc>
                <a:spcPct val="130000"/>
              </a:lnSpc>
              <a:spcBef>
                <a:spcPts val="0"/>
              </a:spcBef>
              <a:spcAft>
                <a:spcPts val="0"/>
              </a:spcAft>
            </a:pPr>
            <a:r>
              <a:rPr lang="en-US" altLang="zh-CN" sz="2200" dirty="0">
                <a:solidFill>
                  <a:schemeClr val="accent2"/>
                </a:solidFill>
                <a:ea typeface="宋体" pitchFamily="2" charset="-122"/>
              </a:rPr>
              <a:t>I-Type</a:t>
            </a:r>
            <a:r>
              <a:rPr lang="zh-CN" altLang="en-US" sz="2200" dirty="0">
                <a:ea typeface="宋体" pitchFamily="2" charset="-122"/>
              </a:rPr>
              <a:t>（</a:t>
            </a:r>
            <a:r>
              <a:rPr lang="en-US" altLang="zh-CN" sz="2200" dirty="0">
                <a:ea typeface="宋体" pitchFamily="2" charset="-122"/>
              </a:rPr>
              <a:t>Immediate</a:t>
            </a:r>
            <a:r>
              <a:rPr lang="zh-CN" altLang="en-US" sz="2200" dirty="0">
                <a:ea typeface="宋体" pitchFamily="2" charset="-122"/>
              </a:rPr>
              <a:t>类型）指令：使用</a:t>
            </a:r>
            <a:r>
              <a:rPr lang="en-US" altLang="zh-CN" sz="2200" dirty="0">
                <a:ea typeface="宋体" pitchFamily="2" charset="-122"/>
              </a:rPr>
              <a:t>1</a:t>
            </a:r>
            <a:r>
              <a:rPr lang="zh-CN" altLang="en-US" sz="2200" dirty="0">
                <a:ea typeface="宋体" pitchFamily="2" charset="-122"/>
              </a:rPr>
              <a:t>个带符号的</a:t>
            </a:r>
            <a:r>
              <a:rPr lang="en-US" altLang="zh-CN" sz="2200" dirty="0">
                <a:ea typeface="宋体" pitchFamily="2" charset="-122"/>
              </a:rPr>
              <a:t>16</a:t>
            </a:r>
            <a:r>
              <a:rPr lang="zh-CN" altLang="en-US" sz="2200" dirty="0">
                <a:ea typeface="宋体" pitchFamily="2" charset="-122"/>
              </a:rPr>
              <a:t>位立即数作；</a:t>
            </a:r>
            <a:endParaRPr lang="en-US" altLang="zh-CN" sz="2200" dirty="0">
              <a:ea typeface="宋体" pitchFamily="2" charset="-122"/>
            </a:endParaRPr>
          </a:p>
          <a:p>
            <a:pPr marL="1160463" lvl="2" indent="-303213">
              <a:lnSpc>
                <a:spcPct val="130000"/>
              </a:lnSpc>
              <a:spcBef>
                <a:spcPts val="0"/>
              </a:spcBef>
              <a:spcAft>
                <a:spcPts val="0"/>
              </a:spcAft>
            </a:pPr>
            <a:r>
              <a:rPr lang="en-US" altLang="zh-CN" sz="2200" dirty="0">
                <a:solidFill>
                  <a:schemeClr val="accent2"/>
                </a:solidFill>
                <a:ea typeface="宋体" pitchFamily="2" charset="-122"/>
              </a:rPr>
              <a:t>J-Type</a:t>
            </a:r>
            <a:r>
              <a:rPr lang="zh-CN" altLang="en-US" sz="2200" dirty="0">
                <a:ea typeface="宋体" pitchFamily="2" charset="-122"/>
              </a:rPr>
              <a:t>（</a:t>
            </a:r>
            <a:r>
              <a:rPr lang="en-US" altLang="zh-CN" sz="2200" dirty="0">
                <a:ea typeface="宋体" pitchFamily="2" charset="-122"/>
              </a:rPr>
              <a:t>Jump</a:t>
            </a:r>
            <a:r>
              <a:rPr lang="zh-CN" altLang="en-US" sz="2200" dirty="0">
                <a:ea typeface="宋体" pitchFamily="2" charset="-122"/>
              </a:rPr>
              <a:t>类型）指令：跳转指令，</a:t>
            </a:r>
            <a:r>
              <a:rPr lang="en-US" altLang="zh-CN" sz="2200" dirty="0">
                <a:ea typeface="宋体" pitchFamily="2" charset="-122"/>
              </a:rPr>
              <a:t>26</a:t>
            </a:r>
            <a:r>
              <a:rPr lang="zh-CN" altLang="en-US" sz="2200" dirty="0">
                <a:ea typeface="宋体" pitchFamily="2" charset="-122"/>
              </a:rPr>
              <a:t>位跳转地址</a:t>
            </a:r>
          </a:p>
          <a:p>
            <a:pPr marL="900113" lvl="1" indent="-425450">
              <a:lnSpc>
                <a:spcPct val="130000"/>
              </a:lnSpc>
              <a:spcBef>
                <a:spcPts val="0"/>
              </a:spcBef>
              <a:spcAft>
                <a:spcPts val="0"/>
              </a:spcAft>
            </a:pPr>
            <a:r>
              <a:rPr lang="zh-CN" altLang="en-US" sz="2200" dirty="0">
                <a:ea typeface="宋体" pitchFamily="2" charset="-122"/>
              </a:rPr>
              <a:t>最多</a:t>
            </a:r>
            <a:r>
              <a:rPr lang="en-US" altLang="zh-CN" sz="2200" dirty="0">
                <a:ea typeface="宋体" pitchFamily="2" charset="-122"/>
              </a:rPr>
              <a:t>3</a:t>
            </a:r>
            <a:r>
              <a:rPr lang="zh-CN" altLang="en-US" sz="2200" dirty="0">
                <a:ea typeface="宋体" pitchFamily="2" charset="-122"/>
              </a:rPr>
              <a:t>地址指令：</a:t>
            </a:r>
            <a:r>
              <a:rPr lang="en-US" altLang="zh-CN" sz="2200" dirty="0">
                <a:ea typeface="宋体" pitchFamily="2" charset="-122"/>
              </a:rPr>
              <a:t>add  $t0, $s1, $s2  ($t0</a:t>
            </a:r>
            <a:r>
              <a:rPr lang="en-US" altLang="zh-CN" sz="2200" dirty="0">
                <a:ea typeface="宋体" pitchFamily="2" charset="-122"/>
                <a:sym typeface="Wingdings" pitchFamily="2" charset="2"/>
              </a:rPr>
              <a:t>$s1+$s2)</a:t>
            </a:r>
          </a:p>
          <a:p>
            <a:pPr marL="900113" lvl="1" indent="-425450">
              <a:lnSpc>
                <a:spcPct val="130000"/>
              </a:lnSpc>
              <a:spcBef>
                <a:spcPts val="0"/>
              </a:spcBef>
              <a:spcAft>
                <a:spcPts val="0"/>
              </a:spcAft>
            </a:pPr>
            <a:r>
              <a:rPr lang="zh-CN" altLang="en-US" sz="2200" dirty="0">
                <a:ea typeface="宋体" pitchFamily="2" charset="-122"/>
                <a:sym typeface="Wingdings" pitchFamily="2" charset="2"/>
              </a:rPr>
              <a:t>对于</a:t>
            </a:r>
            <a:r>
              <a:rPr lang="en-US" altLang="zh-CN" sz="2200" dirty="0">
                <a:ea typeface="宋体" pitchFamily="2" charset="-122"/>
                <a:sym typeface="Wingdings" pitchFamily="2" charset="2"/>
              </a:rPr>
              <a:t>Load/Store</a:t>
            </a:r>
            <a:r>
              <a:rPr lang="zh-CN" altLang="en-US" sz="2200" dirty="0">
                <a:ea typeface="宋体" pitchFamily="2" charset="-122"/>
                <a:sym typeface="Wingdings" pitchFamily="2" charset="2"/>
              </a:rPr>
              <a:t>指令，单一寻址模式：</a:t>
            </a:r>
            <a:r>
              <a:rPr lang="en-US" altLang="zh-CN" sz="2200" dirty="0">
                <a:ea typeface="宋体" pitchFamily="2" charset="-122"/>
                <a:sym typeface="Wingdings" pitchFamily="2" charset="2"/>
              </a:rPr>
              <a:t>Base</a:t>
            </a:r>
            <a:r>
              <a:rPr lang="zh-CN" altLang="en-US" sz="2200" dirty="0">
                <a:ea typeface="宋体" pitchFamily="2" charset="-122"/>
                <a:sym typeface="Wingdings" pitchFamily="2" charset="2"/>
              </a:rPr>
              <a:t>＋</a:t>
            </a:r>
            <a:r>
              <a:rPr lang="en-US" altLang="zh-CN" sz="2200" dirty="0">
                <a:ea typeface="宋体" pitchFamily="2" charset="-122"/>
                <a:sym typeface="Wingdings" pitchFamily="2" charset="2"/>
              </a:rPr>
              <a:t>Displacement</a:t>
            </a:r>
          </a:p>
          <a:p>
            <a:pPr marL="900113" lvl="1" indent="-425450">
              <a:lnSpc>
                <a:spcPct val="130000"/>
              </a:lnSpc>
              <a:spcBef>
                <a:spcPts val="0"/>
              </a:spcBef>
              <a:spcAft>
                <a:spcPts val="0"/>
              </a:spcAft>
            </a:pPr>
            <a:r>
              <a:rPr lang="zh-CN" altLang="en-US" sz="2200" dirty="0">
                <a:ea typeface="宋体" pitchFamily="2" charset="-122"/>
                <a:sym typeface="Wingdings" pitchFamily="2" charset="2"/>
              </a:rPr>
              <a:t>没有立即数间接寻址</a:t>
            </a:r>
          </a:p>
          <a:p>
            <a:pPr marL="900113" lvl="1" indent="-425450">
              <a:lnSpc>
                <a:spcPct val="130000"/>
              </a:lnSpc>
              <a:spcAft>
                <a:spcPts val="0"/>
              </a:spcAft>
            </a:pPr>
            <a:r>
              <a:rPr lang="zh-CN" altLang="en-US" sz="2200" dirty="0">
                <a:ea typeface="宋体" pitchFamily="2" charset="-122"/>
                <a:sym typeface="Wingdings" pitchFamily="2" charset="2"/>
              </a:rPr>
              <a:t>条件转移</a:t>
            </a:r>
            <a:r>
              <a:rPr lang="en-US" altLang="zh-CN" sz="2200" dirty="0">
                <a:ea typeface="宋体" pitchFamily="2" charset="-122"/>
                <a:sym typeface="Wingdings" pitchFamily="2" charset="2"/>
              </a:rPr>
              <a:t>B</a:t>
            </a:r>
            <a:r>
              <a:rPr lang="zh-CN" altLang="en-US" sz="2200" dirty="0">
                <a:ea typeface="宋体" pitchFamily="2" charset="-122"/>
                <a:sym typeface="Wingdings" pitchFamily="2" charset="2"/>
              </a:rPr>
              <a:t>指令（寄存器与</a:t>
            </a:r>
            <a:r>
              <a:rPr lang="en-US" altLang="zh-CN" sz="2200" dirty="0">
                <a:ea typeface="宋体" pitchFamily="2" charset="-122"/>
                <a:sym typeface="Wingdings" pitchFamily="2" charset="2"/>
              </a:rPr>
              <a:t>0</a:t>
            </a:r>
            <a:r>
              <a:rPr lang="zh-CN" altLang="en-US" sz="2200" dirty="0">
                <a:ea typeface="宋体" pitchFamily="2" charset="-122"/>
                <a:sym typeface="Wingdings" pitchFamily="2" charset="2"/>
              </a:rPr>
              <a:t>比较，或比较两个寄存器的大小关系然后决定是否跳转）</a:t>
            </a:r>
          </a:p>
          <a:p>
            <a:pPr marL="900113" lvl="1" indent="-425450">
              <a:lnSpc>
                <a:spcPct val="130000"/>
              </a:lnSpc>
              <a:spcBef>
                <a:spcPts val="0"/>
              </a:spcBef>
              <a:spcAft>
                <a:spcPts val="0"/>
              </a:spcAft>
            </a:pPr>
            <a:r>
              <a:rPr lang="zh-CN" altLang="en-US" sz="2200" dirty="0">
                <a:ea typeface="宋体" pitchFamily="2" charset="-122"/>
              </a:rPr>
              <a:t>无条件跳转</a:t>
            </a:r>
            <a:r>
              <a:rPr lang="en-US" altLang="zh-CN" sz="2000" dirty="0">
                <a:ea typeface="宋体" pitchFamily="2" charset="-122"/>
              </a:rPr>
              <a:t>J</a:t>
            </a:r>
            <a:r>
              <a:rPr lang="zh-CN" altLang="en-US" sz="2000" dirty="0">
                <a:ea typeface="宋体" pitchFamily="2" charset="-122"/>
              </a:rPr>
              <a:t>指令</a:t>
            </a:r>
            <a:endParaRPr lang="en-US" altLang="zh-CN" sz="2200" dirty="0">
              <a:ea typeface="宋体"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Rectangle 2"/>
          <p:cNvSpPr>
            <a:spLocks noGrp="1" noChangeArrowheads="1"/>
          </p:cNvSpPr>
          <p:nvPr>
            <p:ph type="title" idx="4294967295"/>
          </p:nvPr>
        </p:nvSpPr>
        <p:spPr>
          <a:xfrm>
            <a:off x="612000" y="252000"/>
            <a:ext cx="5257800" cy="373062"/>
          </a:xfrm>
        </p:spPr>
        <p:txBody>
          <a:bodyPr/>
          <a:lstStyle/>
          <a:p>
            <a:r>
              <a:rPr lang="en-US" altLang="zh-CN" i="0" dirty="0"/>
              <a:t>2.2 MIPS</a:t>
            </a:r>
            <a:r>
              <a:rPr lang="zh-CN" altLang="en-US" i="0" dirty="0"/>
              <a:t>指令格式简介</a:t>
            </a:r>
          </a:p>
        </p:txBody>
      </p:sp>
      <p:sp>
        <p:nvSpPr>
          <p:cNvPr id="219140" name="Rectangle 4"/>
          <p:cNvSpPr>
            <a:spLocks noGrp="1" noChangeArrowheads="1"/>
          </p:cNvSpPr>
          <p:nvPr>
            <p:ph type="body" sz="half" idx="4294967295"/>
          </p:nvPr>
        </p:nvSpPr>
        <p:spPr>
          <a:xfrm>
            <a:off x="612000" y="900000"/>
            <a:ext cx="10452552" cy="3338606"/>
          </a:xfrm>
        </p:spPr>
        <p:txBody>
          <a:bodyPr/>
          <a:lstStyle/>
          <a:p>
            <a:pPr>
              <a:lnSpc>
                <a:spcPct val="120000"/>
              </a:lnSpc>
              <a:spcBef>
                <a:spcPts val="0"/>
              </a:spcBef>
              <a:spcAft>
                <a:spcPts val="0"/>
              </a:spcAft>
            </a:pPr>
            <a:r>
              <a:rPr lang="en-US" altLang="zh-CN" sz="2000" dirty="0">
                <a:ea typeface="宋体" pitchFamily="2" charset="-122"/>
              </a:rPr>
              <a:t>MIPS </a:t>
            </a:r>
            <a:r>
              <a:rPr lang="zh-CN" altLang="en-US" sz="2000" dirty="0">
                <a:ea typeface="宋体" pitchFamily="2" charset="-122"/>
              </a:rPr>
              <a:t>指令格式</a:t>
            </a:r>
          </a:p>
          <a:p>
            <a:pPr lvl="1">
              <a:lnSpc>
                <a:spcPct val="120000"/>
              </a:lnSpc>
              <a:spcBef>
                <a:spcPts val="0"/>
              </a:spcBef>
              <a:spcAft>
                <a:spcPts val="0"/>
              </a:spcAft>
            </a:pPr>
            <a:r>
              <a:rPr lang="en-US" altLang="zh-CN" sz="2000" dirty="0">
                <a:ea typeface="宋体" pitchFamily="2" charset="-122"/>
              </a:rPr>
              <a:t>Op</a:t>
            </a:r>
            <a:r>
              <a:rPr lang="zh-CN" altLang="en-US" sz="2000" dirty="0">
                <a:ea typeface="宋体" pitchFamily="2" charset="-122"/>
              </a:rPr>
              <a:t>： </a:t>
            </a:r>
            <a:r>
              <a:rPr lang="en-US" altLang="zh-CN" sz="2000" dirty="0">
                <a:ea typeface="宋体" pitchFamily="2" charset="-122"/>
              </a:rPr>
              <a:t>6 bits, </a:t>
            </a:r>
            <a:r>
              <a:rPr lang="en-US" altLang="zh-CN" sz="2000" dirty="0" err="1">
                <a:ea typeface="宋体" pitchFamily="2" charset="-122"/>
              </a:rPr>
              <a:t>Opcdoe</a:t>
            </a:r>
            <a:endParaRPr lang="en-US" altLang="zh-CN" sz="2000" dirty="0">
              <a:ea typeface="宋体" pitchFamily="2" charset="-122"/>
            </a:endParaRPr>
          </a:p>
          <a:p>
            <a:pPr lvl="1">
              <a:lnSpc>
                <a:spcPct val="120000"/>
              </a:lnSpc>
              <a:spcBef>
                <a:spcPts val="0"/>
              </a:spcBef>
              <a:spcAft>
                <a:spcPts val="0"/>
              </a:spcAft>
            </a:pPr>
            <a:r>
              <a:rPr lang="en-US" altLang="zh-CN" sz="2000" dirty="0">
                <a:ea typeface="宋体" pitchFamily="2" charset="-122"/>
              </a:rPr>
              <a:t>Rs: 5 bits, The first register source operand</a:t>
            </a:r>
          </a:p>
          <a:p>
            <a:pPr lvl="1">
              <a:lnSpc>
                <a:spcPct val="120000"/>
              </a:lnSpc>
              <a:spcBef>
                <a:spcPts val="0"/>
              </a:spcBef>
              <a:spcAft>
                <a:spcPts val="0"/>
              </a:spcAft>
            </a:pPr>
            <a:r>
              <a:rPr lang="en-US" altLang="zh-CN" sz="2000" dirty="0" err="1">
                <a:ea typeface="宋体" pitchFamily="2" charset="-122"/>
              </a:rPr>
              <a:t>Rt</a:t>
            </a:r>
            <a:r>
              <a:rPr lang="en-US" altLang="zh-CN" sz="2000" dirty="0">
                <a:ea typeface="宋体" pitchFamily="2" charset="-122"/>
              </a:rPr>
              <a:t>: 5 bits, The second register source operand</a:t>
            </a:r>
          </a:p>
          <a:p>
            <a:pPr lvl="1">
              <a:lnSpc>
                <a:spcPct val="120000"/>
              </a:lnSpc>
              <a:spcBef>
                <a:spcPts val="0"/>
              </a:spcBef>
              <a:spcAft>
                <a:spcPts val="0"/>
              </a:spcAft>
            </a:pPr>
            <a:r>
              <a:rPr lang="en-US" altLang="zh-CN" sz="2000" dirty="0">
                <a:ea typeface="宋体" pitchFamily="2" charset="-122"/>
              </a:rPr>
              <a:t>Rd: 5 bits, The register destination operand</a:t>
            </a:r>
          </a:p>
          <a:p>
            <a:pPr lvl="1">
              <a:lnSpc>
                <a:spcPct val="120000"/>
              </a:lnSpc>
              <a:spcBef>
                <a:spcPts val="0"/>
              </a:spcBef>
              <a:spcAft>
                <a:spcPts val="0"/>
              </a:spcAft>
            </a:pPr>
            <a:r>
              <a:rPr lang="en-US" altLang="zh-CN" sz="2000" dirty="0" err="1">
                <a:ea typeface="宋体" pitchFamily="2" charset="-122"/>
              </a:rPr>
              <a:t>Shamt</a:t>
            </a:r>
            <a:r>
              <a:rPr lang="en-US" altLang="zh-CN" sz="2000" dirty="0">
                <a:ea typeface="宋体" pitchFamily="2" charset="-122"/>
              </a:rPr>
              <a:t>: 5 bits, Shift amount ( shift instruction)</a:t>
            </a:r>
          </a:p>
          <a:p>
            <a:pPr lvl="1">
              <a:lnSpc>
                <a:spcPct val="120000"/>
              </a:lnSpc>
              <a:spcBef>
                <a:spcPts val="0"/>
              </a:spcBef>
              <a:spcAft>
                <a:spcPts val="0"/>
              </a:spcAft>
            </a:pPr>
            <a:r>
              <a:rPr lang="en-US" altLang="zh-CN" sz="2000" dirty="0" err="1">
                <a:ea typeface="宋体" pitchFamily="2" charset="-122"/>
              </a:rPr>
              <a:t>Func</a:t>
            </a:r>
            <a:r>
              <a:rPr lang="en-US" altLang="zh-CN" sz="2000" dirty="0">
                <a:ea typeface="宋体" pitchFamily="2" charset="-122"/>
              </a:rPr>
              <a:t>: 6 bits, function code ( another </a:t>
            </a:r>
            <a:r>
              <a:rPr lang="en-US" altLang="zh-CN" sz="2000" dirty="0" err="1">
                <a:ea typeface="宋体" pitchFamily="2" charset="-122"/>
              </a:rPr>
              <a:t>Opcode</a:t>
            </a:r>
            <a:r>
              <a:rPr lang="en-US" altLang="zh-CN" sz="2000" dirty="0">
                <a:ea typeface="宋体" pitchFamily="2" charset="-122"/>
              </a:rPr>
              <a:t>)</a:t>
            </a:r>
          </a:p>
          <a:p>
            <a:pPr lvl="2">
              <a:lnSpc>
                <a:spcPct val="120000"/>
              </a:lnSpc>
              <a:spcBef>
                <a:spcPts val="0"/>
              </a:spcBef>
              <a:spcAft>
                <a:spcPts val="0"/>
              </a:spcAft>
            </a:pPr>
            <a:r>
              <a:rPr lang="en-US" altLang="zh-CN" sz="2000" dirty="0">
                <a:ea typeface="宋体" pitchFamily="2" charset="-122"/>
              </a:rPr>
              <a:t>R-Type</a:t>
            </a:r>
            <a:r>
              <a:rPr lang="zh-CN" altLang="en-US" sz="2000" dirty="0">
                <a:ea typeface="宋体" pitchFamily="2" charset="-122"/>
              </a:rPr>
              <a:t>指令</a:t>
            </a:r>
            <a:r>
              <a:rPr lang="en-US" altLang="zh-CN" sz="2000" dirty="0">
                <a:ea typeface="宋体" pitchFamily="2" charset="-122"/>
              </a:rPr>
              <a:t>OP</a:t>
            </a:r>
            <a:r>
              <a:rPr lang="zh-CN" altLang="en-US" sz="2000" dirty="0">
                <a:ea typeface="宋体" pitchFamily="2" charset="-122"/>
              </a:rPr>
              <a:t>字段为“</a:t>
            </a:r>
            <a:r>
              <a:rPr lang="en-US" altLang="zh-CN" sz="2000" dirty="0">
                <a:ea typeface="宋体" pitchFamily="2" charset="-122"/>
              </a:rPr>
              <a:t>000000”</a:t>
            </a:r>
            <a:r>
              <a:rPr lang="zh-CN" altLang="en-US" sz="2000" dirty="0">
                <a:ea typeface="宋体" pitchFamily="2" charset="-122"/>
              </a:rPr>
              <a:t>，具体操作由</a:t>
            </a:r>
            <a:r>
              <a:rPr lang="en-US" altLang="zh-CN" sz="2000" dirty="0" err="1">
                <a:ea typeface="宋体" pitchFamily="2" charset="-122"/>
              </a:rPr>
              <a:t>func</a:t>
            </a:r>
            <a:r>
              <a:rPr lang="zh-CN" altLang="en-US" sz="2000" dirty="0">
                <a:ea typeface="宋体" pitchFamily="2" charset="-122"/>
              </a:rPr>
              <a:t>字段给定</a:t>
            </a:r>
            <a:endParaRPr lang="en-US" altLang="zh-CN" sz="2000" dirty="0">
              <a:ea typeface="宋体" pitchFamily="2" charset="-122"/>
            </a:endParaRPr>
          </a:p>
        </p:txBody>
      </p:sp>
      <p:graphicFrame>
        <p:nvGraphicFramePr>
          <p:cNvPr id="219142" name="Object 6"/>
          <p:cNvGraphicFramePr>
            <a:graphicFrameLocks noGrp="1" noChangeAspect="1"/>
          </p:cNvGraphicFramePr>
          <p:nvPr>
            <p:ph sz="half" idx="4294967295"/>
            <p:extLst>
              <p:ext uri="{D42A27DB-BD31-4B8C-83A1-F6EECF244321}">
                <p14:modId xmlns:p14="http://schemas.microsoft.com/office/powerpoint/2010/main" val="2429798089"/>
              </p:ext>
            </p:extLst>
          </p:nvPr>
        </p:nvGraphicFramePr>
        <p:xfrm>
          <a:off x="3000896" y="3972744"/>
          <a:ext cx="6767512" cy="2770187"/>
        </p:xfrm>
        <a:graphic>
          <a:graphicData uri="http://schemas.openxmlformats.org/presentationml/2006/ole">
            <mc:AlternateContent xmlns:mc="http://schemas.openxmlformats.org/markup-compatibility/2006">
              <mc:Choice xmlns:v="urn:schemas-microsoft-com:vml" Requires="v">
                <p:oleObj spid="_x0000_s1028" name="Visio" r:id="rId4" imgW="5797980" imgH="2373342" progId="Visio.Drawing.11">
                  <p:embed/>
                </p:oleObj>
              </mc:Choice>
              <mc:Fallback>
                <p:oleObj name="Visio" r:id="rId4" imgW="5797980" imgH="2373342" progId="Visio.Drawing.11">
                  <p:embed/>
                  <p:pic>
                    <p:nvPicPr>
                      <p:cNvPr id="0" name="Picture 2"/>
                      <p:cNvPicPr>
                        <a:picLocks noChangeAspect="1" noChangeArrowheads="1"/>
                      </p:cNvPicPr>
                      <p:nvPr/>
                    </p:nvPicPr>
                    <p:blipFill>
                      <a:blip r:embed="rId5"/>
                      <a:srcRect/>
                      <a:stretch>
                        <a:fillRect/>
                      </a:stretch>
                    </p:blipFill>
                    <p:spPr bwMode="auto">
                      <a:xfrm>
                        <a:off x="3000896" y="3972744"/>
                        <a:ext cx="6767512" cy="277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840656" y="4453237"/>
            <a:ext cx="1008112" cy="327782"/>
          </a:xfrm>
          <a:prstGeom prst="rect">
            <a:avLst/>
          </a:prstGeom>
          <a:noFill/>
        </p:spPr>
        <p:txBody>
          <a:bodyPr wrap="square" rtlCol="0">
            <a:spAutoFit/>
          </a:bodyPr>
          <a:lstStyle/>
          <a:p>
            <a:pPr>
              <a:buNone/>
            </a:pPr>
            <a:r>
              <a:rPr lang="en-US" altLang="zh-CN" dirty="0">
                <a:solidFill>
                  <a:schemeClr val="accent2"/>
                </a:solidFill>
              </a:rPr>
              <a:t>R-Type</a:t>
            </a:r>
            <a:endParaRPr lang="zh-CN" altLang="en-US" dirty="0">
              <a:solidFill>
                <a:schemeClr val="accent2"/>
              </a:solidFill>
            </a:endParaRPr>
          </a:p>
        </p:txBody>
      </p:sp>
      <p:sp>
        <p:nvSpPr>
          <p:cNvPr id="6" name="TextBox 5"/>
          <p:cNvSpPr txBox="1"/>
          <p:nvPr/>
        </p:nvSpPr>
        <p:spPr>
          <a:xfrm>
            <a:off x="840656" y="5389341"/>
            <a:ext cx="1008112" cy="327782"/>
          </a:xfrm>
          <a:prstGeom prst="rect">
            <a:avLst/>
          </a:prstGeom>
          <a:noFill/>
        </p:spPr>
        <p:txBody>
          <a:bodyPr wrap="square" rtlCol="0">
            <a:spAutoFit/>
          </a:bodyPr>
          <a:lstStyle/>
          <a:p>
            <a:pPr>
              <a:buNone/>
            </a:pPr>
            <a:r>
              <a:rPr lang="en-US" altLang="zh-CN" dirty="0">
                <a:solidFill>
                  <a:schemeClr val="accent2"/>
                </a:solidFill>
              </a:rPr>
              <a:t>I-Type</a:t>
            </a:r>
            <a:endParaRPr lang="zh-CN" altLang="en-US" dirty="0">
              <a:solidFill>
                <a:schemeClr val="accent2"/>
              </a:solidFill>
            </a:endParaRPr>
          </a:p>
        </p:txBody>
      </p:sp>
      <p:sp>
        <p:nvSpPr>
          <p:cNvPr id="7" name="TextBox 6"/>
          <p:cNvSpPr txBox="1"/>
          <p:nvPr/>
        </p:nvSpPr>
        <p:spPr>
          <a:xfrm>
            <a:off x="775393" y="6181429"/>
            <a:ext cx="1108923" cy="327782"/>
          </a:xfrm>
          <a:prstGeom prst="rect">
            <a:avLst/>
          </a:prstGeom>
          <a:noFill/>
        </p:spPr>
        <p:txBody>
          <a:bodyPr wrap="square" rtlCol="0">
            <a:noAutofit/>
          </a:bodyPr>
          <a:lstStyle/>
          <a:p>
            <a:pPr>
              <a:buNone/>
            </a:pPr>
            <a:r>
              <a:rPr lang="en-US" altLang="zh-CN" dirty="0">
                <a:solidFill>
                  <a:schemeClr val="accent2"/>
                </a:solidFill>
              </a:rPr>
              <a:t>J-Type</a:t>
            </a:r>
            <a:endParaRPr lang="zh-CN" altLang="en-US" dirty="0">
              <a:solidFill>
                <a:schemeClr val="accent2"/>
              </a:solidFill>
            </a:endParaRPr>
          </a:p>
        </p:txBody>
      </p:sp>
      <p:sp>
        <p:nvSpPr>
          <p:cNvPr id="2" name="文本框 1"/>
          <p:cNvSpPr txBox="1"/>
          <p:nvPr/>
        </p:nvSpPr>
        <p:spPr>
          <a:xfrm>
            <a:off x="9696400" y="5389341"/>
            <a:ext cx="2555828" cy="353943"/>
          </a:xfrm>
          <a:prstGeom prst="rect">
            <a:avLst/>
          </a:prstGeom>
          <a:noFill/>
        </p:spPr>
        <p:txBody>
          <a:bodyPr wrap="square" rtlCol="0">
            <a:spAutoFit/>
          </a:bodyPr>
          <a:lstStyle/>
          <a:p>
            <a:pPr>
              <a:buNone/>
            </a:pPr>
            <a:r>
              <a:rPr lang="zh-CN" altLang="en-US" sz="2000" dirty="0">
                <a:solidFill>
                  <a:schemeClr val="accent2"/>
                </a:solidFill>
                <a:latin typeface="Calibri" pitchFamily="34" charset="0"/>
              </a:rPr>
              <a:t>有符号</a:t>
            </a:r>
            <a:r>
              <a:rPr lang="en-US" altLang="zh-CN" sz="2000" dirty="0">
                <a:solidFill>
                  <a:schemeClr val="accent2"/>
                </a:solidFill>
                <a:latin typeface="Calibri" pitchFamily="34" charset="0"/>
              </a:rPr>
              <a:t>16</a:t>
            </a:r>
            <a:r>
              <a:rPr lang="zh-CN" altLang="en-US" sz="2000" dirty="0">
                <a:solidFill>
                  <a:schemeClr val="accent2"/>
                </a:solidFill>
                <a:latin typeface="Calibri" pitchFamily="34" charset="0"/>
              </a:rPr>
              <a:t>位二进制数</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6" name="Rectangle 2"/>
          <p:cNvSpPr>
            <a:spLocks noGrp="1" noChangeArrowheads="1"/>
          </p:cNvSpPr>
          <p:nvPr>
            <p:ph type="title" idx="4294967295"/>
          </p:nvPr>
        </p:nvSpPr>
        <p:spPr>
          <a:xfrm>
            <a:off x="612000" y="252000"/>
            <a:ext cx="5257800" cy="373062"/>
          </a:xfrm>
        </p:spPr>
        <p:txBody>
          <a:bodyPr/>
          <a:lstStyle/>
          <a:p>
            <a:r>
              <a:rPr lang="en-US" altLang="zh-CN" i="0" dirty="0"/>
              <a:t>2.2 MIPS</a:t>
            </a:r>
            <a:r>
              <a:rPr lang="zh-CN" altLang="en-US" i="0" dirty="0"/>
              <a:t>指令格式简介</a:t>
            </a:r>
          </a:p>
        </p:txBody>
      </p:sp>
      <p:sp>
        <p:nvSpPr>
          <p:cNvPr id="221187" name="Rectangle 3"/>
          <p:cNvSpPr>
            <a:spLocks noGrp="1" noChangeArrowheads="1"/>
          </p:cNvSpPr>
          <p:nvPr>
            <p:ph type="body" sz="half" idx="4294967295"/>
          </p:nvPr>
        </p:nvSpPr>
        <p:spPr>
          <a:xfrm>
            <a:off x="612000" y="900000"/>
            <a:ext cx="7488238" cy="420688"/>
          </a:xfrm>
        </p:spPr>
        <p:txBody>
          <a:bodyPr/>
          <a:lstStyle/>
          <a:p>
            <a:r>
              <a:rPr lang="en-US" altLang="zh-CN" dirty="0">
                <a:ea typeface="宋体" pitchFamily="2" charset="-122"/>
              </a:rPr>
              <a:t>MIPS </a:t>
            </a:r>
            <a:r>
              <a:rPr lang="zh-CN" altLang="en-US" dirty="0">
                <a:ea typeface="宋体" pitchFamily="2" charset="-122"/>
              </a:rPr>
              <a:t>寻址方式</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609" y="1387178"/>
            <a:ext cx="6772275" cy="521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本框 1"/>
          <p:cNvSpPr txBox="1"/>
          <p:nvPr/>
        </p:nvSpPr>
        <p:spPr>
          <a:xfrm>
            <a:off x="8904312" y="2780928"/>
            <a:ext cx="2592288" cy="327782"/>
          </a:xfrm>
          <a:prstGeom prst="rect">
            <a:avLst/>
          </a:prstGeom>
          <a:noFill/>
        </p:spPr>
        <p:txBody>
          <a:bodyPr wrap="square" rtlCol="0">
            <a:spAutoFit/>
          </a:bodyPr>
          <a:lstStyle/>
          <a:p>
            <a:pPr>
              <a:buNone/>
            </a:pPr>
            <a:r>
              <a:rPr lang="zh-CN" altLang="en-US" dirty="0">
                <a:latin typeface="Calibri" pitchFamily="34" charset="0"/>
              </a:rPr>
              <a:t>算术逻辑运算</a:t>
            </a:r>
          </a:p>
        </p:txBody>
      </p:sp>
      <p:sp>
        <p:nvSpPr>
          <p:cNvPr id="6" name="文本框 5"/>
          <p:cNvSpPr txBox="1"/>
          <p:nvPr/>
        </p:nvSpPr>
        <p:spPr>
          <a:xfrm>
            <a:off x="9408368" y="3828374"/>
            <a:ext cx="2592288" cy="327782"/>
          </a:xfrm>
          <a:prstGeom prst="rect">
            <a:avLst/>
          </a:prstGeom>
          <a:noFill/>
        </p:spPr>
        <p:txBody>
          <a:bodyPr wrap="square" rtlCol="0">
            <a:spAutoFit/>
          </a:bodyPr>
          <a:lstStyle/>
          <a:p>
            <a:pPr>
              <a:buNone/>
            </a:pPr>
            <a:r>
              <a:rPr lang="en-US" altLang="zh-CN" dirty="0" err="1">
                <a:latin typeface="Calibri" pitchFamily="34" charset="0"/>
              </a:rPr>
              <a:t>lw</a:t>
            </a:r>
            <a:r>
              <a:rPr lang="en-US" altLang="zh-CN" dirty="0">
                <a:latin typeface="Calibri" pitchFamily="34" charset="0"/>
              </a:rPr>
              <a:t>/</a:t>
            </a:r>
            <a:r>
              <a:rPr lang="en-US" altLang="zh-CN">
                <a:latin typeface="Calibri" pitchFamily="34" charset="0"/>
              </a:rPr>
              <a:t>sw</a:t>
            </a:r>
            <a:endParaRPr lang="zh-CN" altLang="en-US" dirty="0">
              <a:latin typeface="Calibri" pitchFamily="34" charset="0"/>
            </a:endParaRPr>
          </a:p>
        </p:txBody>
      </p:sp>
      <p:sp>
        <p:nvSpPr>
          <p:cNvPr id="7" name="文本框 6"/>
          <p:cNvSpPr txBox="1"/>
          <p:nvPr/>
        </p:nvSpPr>
        <p:spPr>
          <a:xfrm>
            <a:off x="9408368" y="4675462"/>
            <a:ext cx="2592288" cy="327782"/>
          </a:xfrm>
          <a:prstGeom prst="rect">
            <a:avLst/>
          </a:prstGeom>
          <a:noFill/>
        </p:spPr>
        <p:txBody>
          <a:bodyPr wrap="square" rtlCol="0">
            <a:spAutoFit/>
          </a:bodyPr>
          <a:lstStyle/>
          <a:p>
            <a:pPr>
              <a:buNone/>
            </a:pPr>
            <a:r>
              <a:rPr lang="en-US" altLang="zh-CN" dirty="0">
                <a:latin typeface="Calibri" pitchFamily="34" charset="0"/>
              </a:rPr>
              <a:t>B</a:t>
            </a:r>
            <a:endParaRPr lang="zh-CN" altLang="en-US" dirty="0">
              <a:latin typeface="Calibri"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idx="4294967295"/>
          </p:nvPr>
        </p:nvSpPr>
        <p:spPr>
          <a:xfrm>
            <a:off x="612000" y="252000"/>
            <a:ext cx="5257800" cy="373062"/>
          </a:xfrm>
        </p:spPr>
        <p:txBody>
          <a:bodyPr/>
          <a:lstStyle/>
          <a:p>
            <a:r>
              <a:rPr lang="en-US" altLang="zh-CN" i="0" dirty="0"/>
              <a:t>2.2 MIPS</a:t>
            </a:r>
            <a:r>
              <a:rPr lang="zh-CN" altLang="en-US" i="0" dirty="0"/>
              <a:t>指令格式简介</a:t>
            </a:r>
          </a:p>
        </p:txBody>
      </p:sp>
      <p:sp>
        <p:nvSpPr>
          <p:cNvPr id="222211" name="Rectangle 3"/>
          <p:cNvSpPr>
            <a:spLocks noGrp="1" noChangeArrowheads="1"/>
          </p:cNvSpPr>
          <p:nvPr>
            <p:ph type="body" sz="half" idx="4294967295"/>
          </p:nvPr>
        </p:nvSpPr>
        <p:spPr>
          <a:xfrm>
            <a:off x="335360" y="828198"/>
            <a:ext cx="7993062" cy="1243930"/>
          </a:xfrm>
        </p:spPr>
        <p:txBody>
          <a:bodyPr/>
          <a:lstStyle/>
          <a:p>
            <a:pPr>
              <a:lnSpc>
                <a:spcPct val="125000"/>
              </a:lnSpc>
              <a:spcBef>
                <a:spcPts val="0"/>
              </a:spcBef>
              <a:spcAft>
                <a:spcPts val="0"/>
              </a:spcAft>
            </a:pPr>
            <a:r>
              <a:rPr lang="en-US" altLang="zh-CN" dirty="0">
                <a:ea typeface="宋体" pitchFamily="2" charset="-122"/>
              </a:rPr>
              <a:t>R-Type</a:t>
            </a:r>
            <a:r>
              <a:rPr lang="zh-CN" altLang="en-US" dirty="0">
                <a:ea typeface="宋体" pitchFamily="2" charset="-122"/>
              </a:rPr>
              <a:t>指令编码示例（</a:t>
            </a:r>
            <a:r>
              <a:rPr lang="en-US" altLang="zh-CN" dirty="0">
                <a:ea typeface="宋体" pitchFamily="2" charset="-122"/>
              </a:rPr>
              <a:t>3</a:t>
            </a:r>
            <a:r>
              <a:rPr lang="zh-CN" altLang="en-US" dirty="0">
                <a:ea typeface="宋体" pitchFamily="2" charset="-122"/>
              </a:rPr>
              <a:t>个操作数全部是寄存器）</a:t>
            </a:r>
            <a:endParaRPr lang="en-US" altLang="zh-CN" dirty="0">
              <a:ea typeface="宋体" pitchFamily="2" charset="-122"/>
            </a:endParaRPr>
          </a:p>
          <a:p>
            <a:pPr lvl="1">
              <a:lnSpc>
                <a:spcPct val="125000"/>
              </a:lnSpc>
              <a:spcBef>
                <a:spcPts val="0"/>
              </a:spcBef>
              <a:spcAft>
                <a:spcPts val="0"/>
              </a:spcAft>
            </a:pPr>
            <a:r>
              <a:rPr lang="zh-CN" altLang="en-US" sz="2000" dirty="0">
                <a:ea typeface="宋体" pitchFamily="2" charset="-122"/>
              </a:rPr>
              <a:t>指令：</a:t>
            </a:r>
            <a:r>
              <a:rPr lang="en-US" altLang="zh-CN" sz="2000" dirty="0">
                <a:solidFill>
                  <a:schemeClr val="accent2"/>
                </a:solidFill>
                <a:ea typeface="宋体" pitchFamily="2" charset="-122"/>
              </a:rPr>
              <a:t>add  $t0, $s1, $s2  # t0 </a:t>
            </a:r>
            <a:r>
              <a:rPr lang="en-US" altLang="zh-CN" sz="2000" dirty="0">
                <a:solidFill>
                  <a:schemeClr val="accent2"/>
                </a:solidFill>
                <a:ea typeface="宋体" pitchFamily="2" charset="-122"/>
                <a:sym typeface="Wingdings" pitchFamily="2" charset="2"/>
              </a:rPr>
              <a:t> (S1) + (s2) ;</a:t>
            </a:r>
            <a:r>
              <a:rPr lang="en-US" altLang="zh-CN" sz="2000" b="0" dirty="0"/>
              <a:t> ADD </a:t>
            </a:r>
            <a:r>
              <a:rPr lang="en-US" altLang="zh-CN" sz="2000" b="0" dirty="0" err="1"/>
              <a:t>rd</a:t>
            </a:r>
            <a:r>
              <a:rPr lang="en-US" altLang="zh-CN" sz="2000" b="0" dirty="0"/>
              <a:t>, rs, </a:t>
            </a:r>
            <a:r>
              <a:rPr lang="en-US" altLang="zh-CN" sz="2000" b="0" dirty="0" err="1"/>
              <a:t>rt</a:t>
            </a:r>
            <a:endParaRPr lang="en-US" altLang="zh-CN" sz="2000" dirty="0">
              <a:solidFill>
                <a:schemeClr val="accent2"/>
              </a:solidFill>
              <a:ea typeface="宋体" pitchFamily="2" charset="-122"/>
            </a:endParaRPr>
          </a:p>
          <a:p>
            <a:pPr lvl="1">
              <a:lnSpc>
                <a:spcPct val="125000"/>
              </a:lnSpc>
              <a:spcBef>
                <a:spcPts val="0"/>
              </a:spcBef>
              <a:spcAft>
                <a:spcPts val="0"/>
              </a:spcAft>
            </a:pPr>
            <a:endParaRPr lang="en-US" altLang="zh-CN" dirty="0">
              <a:solidFill>
                <a:schemeClr val="accent2"/>
              </a:solidFill>
              <a:ea typeface="宋体" pitchFamily="2" charset="-122"/>
            </a:endParaRPr>
          </a:p>
        </p:txBody>
      </p:sp>
      <p:sp>
        <p:nvSpPr>
          <p:cNvPr id="2" name="TextBox 1"/>
          <p:cNvSpPr txBox="1"/>
          <p:nvPr/>
        </p:nvSpPr>
        <p:spPr>
          <a:xfrm>
            <a:off x="3709560" y="4437112"/>
            <a:ext cx="4320480" cy="2277547"/>
          </a:xfrm>
          <a:prstGeom prst="rect">
            <a:avLst/>
          </a:prstGeom>
          <a:noFill/>
        </p:spPr>
        <p:txBody>
          <a:bodyPr wrap="square" rtlCol="0">
            <a:spAutoFit/>
          </a:bodyPr>
          <a:lstStyle/>
          <a:p>
            <a:pPr marL="285750" indent="-285750">
              <a:buFont typeface="Arial" pitchFamily="34" charset="0"/>
              <a:buChar char="−"/>
            </a:pPr>
            <a:r>
              <a:rPr lang="en-US" altLang="zh-CN" sz="2000" b="0" dirty="0"/>
              <a:t>Op = 000000</a:t>
            </a:r>
            <a:r>
              <a:rPr lang="zh-CN" altLang="en-US" sz="2000" b="0" dirty="0"/>
              <a:t>（表示</a:t>
            </a:r>
            <a:r>
              <a:rPr lang="en-US" altLang="zh-CN" sz="2000" b="0" dirty="0"/>
              <a:t>R-Type)</a:t>
            </a:r>
          </a:p>
          <a:p>
            <a:pPr marL="285750" indent="-285750">
              <a:buFont typeface="Arial" pitchFamily="34" charset="0"/>
              <a:buChar char="−"/>
            </a:pPr>
            <a:r>
              <a:rPr lang="en-US" altLang="zh-CN" sz="2000" b="0" dirty="0" err="1"/>
              <a:t>Func</a:t>
            </a:r>
            <a:r>
              <a:rPr lang="en-US" altLang="zh-CN" sz="2000" b="0" dirty="0"/>
              <a:t> = 100000</a:t>
            </a:r>
            <a:r>
              <a:rPr lang="zh-CN" altLang="en-US" sz="2000" b="0" dirty="0"/>
              <a:t>（表示</a:t>
            </a:r>
            <a:r>
              <a:rPr lang="en-US" altLang="zh-CN" sz="2000" b="0" dirty="0"/>
              <a:t>add</a:t>
            </a:r>
            <a:r>
              <a:rPr lang="zh-CN" altLang="en-US" sz="2000" b="0" dirty="0"/>
              <a:t>）</a:t>
            </a:r>
            <a:endParaRPr lang="en-US" altLang="zh-CN" sz="2000" b="0" dirty="0"/>
          </a:p>
          <a:p>
            <a:pPr marL="285750" indent="-285750">
              <a:buFont typeface="Arial" pitchFamily="34" charset="0"/>
              <a:buChar char="−"/>
            </a:pPr>
            <a:r>
              <a:rPr lang="en-US" altLang="zh-CN" sz="2000" b="0" dirty="0"/>
              <a:t>Rs = 10001</a:t>
            </a:r>
            <a:r>
              <a:rPr lang="zh-CN" altLang="en-US" sz="2000" b="0" dirty="0"/>
              <a:t>（表示</a:t>
            </a:r>
            <a:r>
              <a:rPr lang="en-US" altLang="zh-CN" sz="2000" b="0" dirty="0"/>
              <a:t>s1</a:t>
            </a:r>
            <a:r>
              <a:rPr lang="zh-CN" altLang="en-US" sz="2000" b="0" dirty="0"/>
              <a:t>：</a:t>
            </a:r>
            <a:r>
              <a:rPr lang="en-US" altLang="zh-CN" sz="2000" b="0" dirty="0"/>
              <a:t>17</a:t>
            </a:r>
            <a:r>
              <a:rPr lang="zh-CN" altLang="en-US" sz="2000" b="0" dirty="0"/>
              <a:t>）</a:t>
            </a:r>
            <a:endParaRPr lang="en-US" altLang="zh-CN" sz="2000" b="0" dirty="0"/>
          </a:p>
          <a:p>
            <a:pPr marL="285750" indent="-285750">
              <a:buFont typeface="Arial" pitchFamily="34" charset="0"/>
              <a:buChar char="−"/>
            </a:pPr>
            <a:r>
              <a:rPr lang="en-US" altLang="zh-CN" sz="2000" b="0" dirty="0" err="1"/>
              <a:t>Rt</a:t>
            </a:r>
            <a:r>
              <a:rPr lang="en-US" altLang="zh-CN" sz="2000" b="0" dirty="0"/>
              <a:t> = 10010</a:t>
            </a:r>
            <a:r>
              <a:rPr lang="zh-CN" altLang="en-US" sz="2000" b="0" dirty="0"/>
              <a:t>（表示</a:t>
            </a:r>
            <a:r>
              <a:rPr lang="en-US" altLang="zh-CN" sz="2000" b="0" dirty="0"/>
              <a:t>s2</a:t>
            </a:r>
            <a:r>
              <a:rPr lang="zh-CN" altLang="en-US" sz="2000" b="0" dirty="0"/>
              <a:t>：</a:t>
            </a:r>
            <a:r>
              <a:rPr lang="en-US" altLang="zh-CN" sz="2000" b="0" dirty="0"/>
              <a:t>18</a:t>
            </a:r>
            <a:r>
              <a:rPr lang="zh-CN" altLang="en-US" sz="2000" b="0" dirty="0"/>
              <a:t>）</a:t>
            </a:r>
            <a:endParaRPr lang="en-US" altLang="zh-CN" sz="2000" b="0" dirty="0"/>
          </a:p>
          <a:p>
            <a:pPr marL="285750" indent="-285750">
              <a:buFont typeface="Arial" pitchFamily="34" charset="0"/>
              <a:buChar char="−"/>
            </a:pPr>
            <a:r>
              <a:rPr lang="en-US" altLang="zh-CN" sz="2000" b="0" dirty="0"/>
              <a:t>Rd = 01000</a:t>
            </a:r>
            <a:r>
              <a:rPr lang="zh-CN" altLang="en-US" sz="2000" b="0" dirty="0"/>
              <a:t>（表示</a:t>
            </a:r>
            <a:r>
              <a:rPr lang="en-US" altLang="zh-CN" sz="2000" b="0" dirty="0"/>
              <a:t>t0</a:t>
            </a:r>
            <a:r>
              <a:rPr lang="zh-CN" altLang="en-US" sz="2000" b="0" dirty="0"/>
              <a:t>）</a:t>
            </a:r>
            <a:endParaRPr lang="en-US" altLang="zh-CN" sz="2000" b="0" dirty="0"/>
          </a:p>
          <a:p>
            <a:pPr marL="285750" indent="-285750">
              <a:buFont typeface="Arial" pitchFamily="34" charset="0"/>
              <a:buChar char="−"/>
            </a:pPr>
            <a:r>
              <a:rPr lang="en-US" altLang="zh-CN" sz="2000" b="0" dirty="0" err="1"/>
              <a:t>Shamt</a:t>
            </a:r>
            <a:r>
              <a:rPr lang="en-US" altLang="zh-CN" sz="2000" b="0" dirty="0"/>
              <a:t>=00000</a:t>
            </a:r>
            <a:r>
              <a:rPr lang="zh-CN" altLang="en-US" sz="2000" b="0" dirty="0"/>
              <a:t>（表示没有移位）</a:t>
            </a:r>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6500" y="1772817"/>
            <a:ext cx="6819900"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503712" y="3973091"/>
            <a:ext cx="6487738" cy="327782"/>
          </a:xfrm>
          <a:prstGeom prst="rect">
            <a:avLst/>
          </a:prstGeom>
          <a:noFill/>
        </p:spPr>
        <p:txBody>
          <a:bodyPr wrap="none" rtlCol="0">
            <a:spAutoFit/>
          </a:bodyPr>
          <a:lstStyle/>
          <a:p>
            <a:pPr>
              <a:buNone/>
            </a:pPr>
            <a:r>
              <a:rPr lang="en-US" altLang="zh-CN" dirty="0"/>
              <a:t>(0000 0010 0011 0010 0100 0000 0010 0000)</a:t>
            </a:r>
            <a:r>
              <a:rPr lang="en-US" altLang="zh-CN" baseline="-25000" dirty="0"/>
              <a:t>2</a:t>
            </a:r>
            <a:r>
              <a:rPr lang="en-US" altLang="zh-CN" dirty="0"/>
              <a:t>= 0x02324020</a:t>
            </a:r>
            <a:endParaRPr lang="zh-CN" altLang="en-US" dirty="0"/>
          </a:p>
        </p:txBody>
      </p:sp>
      <p:sp>
        <p:nvSpPr>
          <p:cNvPr id="4" name="文本框 3"/>
          <p:cNvSpPr txBox="1"/>
          <p:nvPr/>
        </p:nvSpPr>
        <p:spPr>
          <a:xfrm>
            <a:off x="551384" y="4725144"/>
            <a:ext cx="2232248" cy="1022331"/>
          </a:xfrm>
          <a:prstGeom prst="rect">
            <a:avLst/>
          </a:prstGeom>
          <a:noFill/>
        </p:spPr>
        <p:txBody>
          <a:bodyPr wrap="square" rtlCol="0">
            <a:spAutoFit/>
          </a:bodyPr>
          <a:lstStyle/>
          <a:p>
            <a:pPr>
              <a:buNone/>
            </a:pPr>
            <a:r>
              <a:rPr lang="en-US" altLang="zh-CN" dirty="0">
                <a:latin typeface="Calibri" pitchFamily="34" charset="0"/>
              </a:rPr>
              <a:t>T0: $8</a:t>
            </a:r>
          </a:p>
          <a:p>
            <a:pPr>
              <a:buNone/>
            </a:pPr>
            <a:r>
              <a:rPr lang="en-US" altLang="zh-CN" dirty="0">
                <a:latin typeface="Calibri" pitchFamily="34" charset="0"/>
              </a:rPr>
              <a:t>S0: $16</a:t>
            </a:r>
          </a:p>
          <a:p>
            <a:pPr>
              <a:buNone/>
            </a:pPr>
            <a:endParaRPr lang="zh-CN" altLang="en-US" dirty="0">
              <a:latin typeface="Calibri" pitchFamily="34" charset="0"/>
            </a:endParaRPr>
          </a:p>
        </p:txBody>
      </p:sp>
      <p:sp>
        <p:nvSpPr>
          <p:cNvPr id="5" name="文本框 4"/>
          <p:cNvSpPr txBox="1"/>
          <p:nvPr/>
        </p:nvSpPr>
        <p:spPr>
          <a:xfrm>
            <a:off x="4655840" y="3000741"/>
            <a:ext cx="504056" cy="356251"/>
          </a:xfrm>
          <a:prstGeom prst="rect">
            <a:avLst/>
          </a:prstGeom>
          <a:noFill/>
        </p:spPr>
        <p:txBody>
          <a:bodyPr wrap="square" rtlCol="0">
            <a:spAutoFit/>
          </a:bodyPr>
          <a:lstStyle/>
          <a:p>
            <a:pPr>
              <a:buNone/>
            </a:pPr>
            <a:r>
              <a:rPr lang="en-US" altLang="zh-CN" sz="2000" dirty="0">
                <a:solidFill>
                  <a:srgbClr val="FF0000"/>
                </a:solidFill>
                <a:latin typeface="Calibri" pitchFamily="34" charset="0"/>
              </a:rPr>
              <a:t>0</a:t>
            </a:r>
            <a:endParaRPr lang="zh-CN" altLang="en-US" sz="2000" dirty="0">
              <a:solidFill>
                <a:srgbClr val="FF0000"/>
              </a:solidFill>
              <a:latin typeface="Calibri" pitchFamily="34" charset="0"/>
            </a:endParaRPr>
          </a:p>
        </p:txBody>
      </p:sp>
      <p:sp>
        <p:nvSpPr>
          <p:cNvPr id="9" name="文本框 8"/>
          <p:cNvSpPr txBox="1"/>
          <p:nvPr/>
        </p:nvSpPr>
        <p:spPr>
          <a:xfrm>
            <a:off x="9339869" y="2996952"/>
            <a:ext cx="504056" cy="356251"/>
          </a:xfrm>
          <a:prstGeom prst="rect">
            <a:avLst/>
          </a:prstGeom>
          <a:noFill/>
        </p:spPr>
        <p:txBody>
          <a:bodyPr wrap="square" rtlCol="0">
            <a:spAutoFit/>
          </a:bodyPr>
          <a:lstStyle/>
          <a:p>
            <a:pPr>
              <a:buNone/>
            </a:pPr>
            <a:r>
              <a:rPr lang="en-US" altLang="zh-CN" sz="2000" dirty="0">
                <a:solidFill>
                  <a:srgbClr val="FF0000"/>
                </a:solidFill>
                <a:latin typeface="Calibri" pitchFamily="34" charset="0"/>
              </a:rPr>
              <a:t>0</a:t>
            </a:r>
            <a:endParaRPr lang="zh-CN" altLang="en-US" sz="2000" dirty="0">
              <a:solidFill>
                <a:srgbClr val="FF0000"/>
              </a:solidFill>
              <a:latin typeface="Calibri" pitchFamily="34" charset="0"/>
            </a:endParaRPr>
          </a:p>
        </p:txBody>
      </p:sp>
    </p:spTree>
    <p:extLst>
      <p:ext uri="{BB962C8B-B14F-4D97-AF65-F5344CB8AC3E}">
        <p14:creationId xmlns:p14="http://schemas.microsoft.com/office/powerpoint/2010/main" val="3493010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idx="4294967295"/>
          </p:nvPr>
        </p:nvSpPr>
        <p:spPr>
          <a:xfrm>
            <a:off x="612000" y="252000"/>
            <a:ext cx="5257800" cy="373062"/>
          </a:xfrm>
        </p:spPr>
        <p:txBody>
          <a:bodyPr/>
          <a:lstStyle/>
          <a:p>
            <a:r>
              <a:rPr lang="en-US" altLang="zh-CN" i="0" dirty="0"/>
              <a:t>2.2 MIPS</a:t>
            </a:r>
            <a:r>
              <a:rPr lang="zh-CN" altLang="en-US" i="0" dirty="0"/>
              <a:t>指令格式简介</a:t>
            </a:r>
          </a:p>
        </p:txBody>
      </p:sp>
      <p:sp>
        <p:nvSpPr>
          <p:cNvPr id="222211" name="Rectangle 3"/>
          <p:cNvSpPr>
            <a:spLocks noGrp="1" noChangeArrowheads="1"/>
          </p:cNvSpPr>
          <p:nvPr>
            <p:ph type="body" sz="half" idx="4294967295"/>
          </p:nvPr>
        </p:nvSpPr>
        <p:spPr>
          <a:xfrm>
            <a:off x="335360" y="828198"/>
            <a:ext cx="11449272" cy="6014467"/>
          </a:xfrm>
        </p:spPr>
        <p:txBody>
          <a:bodyPr/>
          <a:lstStyle/>
          <a:p>
            <a:pPr>
              <a:lnSpc>
                <a:spcPct val="125000"/>
              </a:lnSpc>
              <a:spcBef>
                <a:spcPts val="0"/>
              </a:spcBef>
              <a:spcAft>
                <a:spcPts val="0"/>
              </a:spcAft>
            </a:pPr>
            <a:r>
              <a:rPr lang="en-US" altLang="zh-CN" sz="2800" dirty="0">
                <a:ea typeface="宋体" pitchFamily="2" charset="-122"/>
              </a:rPr>
              <a:t>R-Type</a:t>
            </a:r>
            <a:r>
              <a:rPr lang="zh-CN" altLang="en-US" sz="2800" dirty="0">
                <a:ea typeface="宋体" pitchFamily="2" charset="-122"/>
              </a:rPr>
              <a:t>指令编码示例</a:t>
            </a:r>
            <a:endParaRPr lang="en-US" altLang="zh-CN" sz="2800" dirty="0">
              <a:ea typeface="宋体" pitchFamily="2" charset="-122"/>
            </a:endParaRPr>
          </a:p>
          <a:p>
            <a:pPr lvl="1">
              <a:spcAft>
                <a:spcPts val="0"/>
              </a:spcAft>
            </a:pPr>
            <a:r>
              <a:rPr lang="zh-CN" altLang="en-US" sz="2400" dirty="0">
                <a:ea typeface="宋体" pitchFamily="2" charset="-122"/>
              </a:rPr>
              <a:t>算术或逻辑运算（</a:t>
            </a:r>
            <a:r>
              <a:rPr lang="en-US" altLang="zh-CN" sz="2400" dirty="0">
                <a:ea typeface="宋体" pitchFamily="2" charset="-122"/>
              </a:rPr>
              <a:t>3</a:t>
            </a:r>
            <a:r>
              <a:rPr lang="zh-CN" altLang="en-US" sz="2400" dirty="0">
                <a:ea typeface="宋体" pitchFamily="2" charset="-122"/>
              </a:rPr>
              <a:t>个操作数全部是寄存器）</a:t>
            </a:r>
            <a:endParaRPr lang="en-US" altLang="zh-CN" sz="2400" dirty="0">
              <a:ea typeface="宋体" pitchFamily="2" charset="-122"/>
            </a:endParaRPr>
          </a:p>
          <a:p>
            <a:pPr lvl="1">
              <a:spcAft>
                <a:spcPts val="0"/>
              </a:spcAft>
            </a:pPr>
            <a:r>
              <a:rPr lang="zh-CN" altLang="en-US" sz="2400" dirty="0">
                <a:ea typeface="宋体" pitchFamily="2" charset="-122"/>
              </a:rPr>
              <a:t>寄存器移位运算</a:t>
            </a:r>
            <a:endParaRPr lang="en-US" altLang="zh-CN" sz="2400" dirty="0">
              <a:ea typeface="宋体" pitchFamily="2" charset="-122"/>
            </a:endParaRPr>
          </a:p>
          <a:p>
            <a:pPr lvl="2">
              <a:spcAft>
                <a:spcPts val="0"/>
              </a:spcAft>
              <a:buFont typeface="Arial" panose="020B0604020202020204" pitchFamily="34" charset="0"/>
              <a:buChar char="•"/>
            </a:pPr>
            <a:r>
              <a:rPr lang="en-US" altLang="zh-CN" sz="2400" dirty="0" err="1">
                <a:ea typeface="宋体" pitchFamily="2" charset="-122"/>
              </a:rPr>
              <a:t>sll</a:t>
            </a:r>
            <a:r>
              <a:rPr lang="en-US" altLang="zh-CN" sz="2400" dirty="0">
                <a:ea typeface="宋体" pitchFamily="2" charset="-122"/>
              </a:rPr>
              <a:t> </a:t>
            </a:r>
            <a:r>
              <a:rPr lang="en-US" altLang="zh-CN" sz="2400" dirty="0"/>
              <a:t>$t1, $t2, 10  # $t1 = $t2&lt;&lt;10</a:t>
            </a:r>
            <a:r>
              <a:rPr lang="en-US" altLang="zh-CN" sz="2400" dirty="0">
                <a:ea typeface="宋体" pitchFamily="2" charset="-122"/>
                <a:sym typeface="Wingdings" pitchFamily="2" charset="2"/>
              </a:rPr>
              <a:t>,</a:t>
            </a:r>
            <a:r>
              <a:rPr lang="en-US" altLang="zh-CN" sz="2400" dirty="0"/>
              <a:t> SLL </a:t>
            </a:r>
            <a:r>
              <a:rPr lang="en-US" altLang="zh-CN" sz="2400" dirty="0" err="1"/>
              <a:t>rd</a:t>
            </a:r>
            <a:r>
              <a:rPr lang="en-US" altLang="zh-CN" sz="2400" dirty="0"/>
              <a:t>, </a:t>
            </a:r>
            <a:r>
              <a:rPr lang="en-US" altLang="zh-CN" sz="2400" dirty="0" err="1"/>
              <a:t>rt</a:t>
            </a:r>
            <a:r>
              <a:rPr lang="en-US" altLang="zh-CN" sz="2400" dirty="0"/>
              <a:t>, </a:t>
            </a:r>
            <a:r>
              <a:rPr lang="en-US" altLang="zh-CN" sz="2400" dirty="0" err="1"/>
              <a:t>sa</a:t>
            </a:r>
            <a:r>
              <a:rPr lang="zh-CN" altLang="en-US" sz="2400" dirty="0"/>
              <a:t>；</a:t>
            </a:r>
            <a:r>
              <a:rPr lang="en-US" altLang="zh-CN" sz="2400" dirty="0" err="1"/>
              <a:t>rd</a:t>
            </a:r>
            <a:r>
              <a:rPr lang="en-US" altLang="zh-CN" sz="2400" dirty="0"/>
              <a:t> ← </a:t>
            </a:r>
            <a:r>
              <a:rPr lang="en-US" altLang="zh-CN" sz="2400" dirty="0" err="1"/>
              <a:t>rt</a:t>
            </a:r>
            <a:r>
              <a:rPr lang="en-US" altLang="zh-CN" sz="2400" dirty="0"/>
              <a:t> &lt;&lt; </a:t>
            </a:r>
            <a:r>
              <a:rPr lang="en-US" altLang="zh-CN" sz="2400" dirty="0" err="1"/>
              <a:t>sa</a:t>
            </a:r>
            <a:r>
              <a:rPr lang="en-US" altLang="zh-CN" sz="2400" dirty="0"/>
              <a:t>  </a:t>
            </a:r>
            <a:r>
              <a:rPr lang="zh-CN" altLang="en-US" sz="2400" dirty="0"/>
              <a:t>逻辑左移</a:t>
            </a:r>
            <a:endParaRPr lang="en-US" altLang="zh-CN" sz="2400" dirty="0"/>
          </a:p>
          <a:p>
            <a:pPr lvl="2">
              <a:spcAft>
                <a:spcPts val="0"/>
              </a:spcAft>
              <a:buFont typeface="Arial" panose="020B0604020202020204" pitchFamily="34" charset="0"/>
              <a:buChar char="•"/>
            </a:pPr>
            <a:endParaRPr lang="en-US" altLang="zh-CN" sz="2400" dirty="0"/>
          </a:p>
          <a:p>
            <a:pPr lvl="2">
              <a:spcAft>
                <a:spcPts val="0"/>
              </a:spcAft>
              <a:buFont typeface="Arial" panose="020B0604020202020204" pitchFamily="34" charset="0"/>
              <a:buChar char="•"/>
            </a:pPr>
            <a:endParaRPr lang="en-US" altLang="zh-CN" sz="2400" dirty="0"/>
          </a:p>
          <a:p>
            <a:pPr lvl="2">
              <a:spcAft>
                <a:spcPts val="0"/>
              </a:spcAft>
              <a:buFont typeface="Arial" panose="020B0604020202020204" pitchFamily="34" charset="0"/>
              <a:buChar char="•"/>
            </a:pPr>
            <a:endParaRPr lang="en-US" altLang="zh-CN" sz="2400" dirty="0"/>
          </a:p>
          <a:p>
            <a:pPr lvl="2">
              <a:spcAft>
                <a:spcPts val="0"/>
              </a:spcAft>
              <a:buFont typeface="Arial" panose="020B0604020202020204" pitchFamily="34" charset="0"/>
              <a:buChar char="•"/>
            </a:pPr>
            <a:endParaRPr lang="en-US" altLang="zh-CN" sz="2400" dirty="0"/>
          </a:p>
          <a:p>
            <a:pPr lvl="2">
              <a:spcAft>
                <a:spcPts val="0"/>
              </a:spcAft>
              <a:buFont typeface="Arial" panose="020B0604020202020204" pitchFamily="34" charset="0"/>
              <a:buChar char="•"/>
            </a:pPr>
            <a:endParaRPr lang="en-US" altLang="zh-CN" sz="2400" dirty="0"/>
          </a:p>
          <a:p>
            <a:pPr lvl="2">
              <a:spcAft>
                <a:spcPts val="0"/>
              </a:spcAft>
              <a:buFont typeface="Arial" panose="020B0604020202020204" pitchFamily="34" charset="0"/>
              <a:buChar char="•"/>
            </a:pPr>
            <a:endParaRPr lang="en-US" altLang="zh-CN" sz="2400" dirty="0"/>
          </a:p>
          <a:p>
            <a:pPr lvl="2">
              <a:spcAft>
                <a:spcPts val="0"/>
              </a:spcAft>
              <a:buFont typeface="Arial" panose="020B0604020202020204" pitchFamily="34" charset="0"/>
              <a:buChar char="•"/>
            </a:pPr>
            <a:r>
              <a:rPr lang="en-US" altLang="zh-CN" sz="2400" dirty="0" err="1"/>
              <a:t>srl</a:t>
            </a:r>
            <a:r>
              <a:rPr lang="en-US" altLang="zh-CN" sz="2400" dirty="0"/>
              <a:t>: </a:t>
            </a:r>
            <a:r>
              <a:rPr lang="zh-CN" altLang="en-US" sz="2400" dirty="0"/>
              <a:t>逻辑右移</a:t>
            </a:r>
            <a:endParaRPr lang="en-US" altLang="zh-CN" sz="2400" dirty="0"/>
          </a:p>
          <a:p>
            <a:pPr lvl="2">
              <a:spcAft>
                <a:spcPts val="0"/>
              </a:spcAft>
              <a:buFont typeface="Arial" panose="020B0604020202020204" pitchFamily="34" charset="0"/>
              <a:buChar char="•"/>
            </a:pPr>
            <a:endParaRPr lang="en-US" altLang="zh-CN" sz="2400" dirty="0">
              <a:solidFill>
                <a:schemeClr val="accent2"/>
              </a:solidFill>
              <a:ea typeface="宋体" pitchFamily="2" charset="-122"/>
            </a:endParaRPr>
          </a:p>
          <a:p>
            <a:pPr lvl="1">
              <a:lnSpc>
                <a:spcPct val="125000"/>
              </a:lnSpc>
              <a:spcBef>
                <a:spcPts val="0"/>
              </a:spcBef>
              <a:spcAft>
                <a:spcPts val="0"/>
              </a:spcAft>
            </a:pPr>
            <a:endParaRPr lang="en-US" altLang="zh-CN" dirty="0">
              <a:solidFill>
                <a:schemeClr val="accent2"/>
              </a:solidFill>
              <a:ea typeface="宋体" pitchFamily="2" charset="-122"/>
            </a:endParaRPr>
          </a:p>
        </p:txBody>
      </p:sp>
      <p:pic>
        <p:nvPicPr>
          <p:cNvPr id="6" name="图片 5"/>
          <p:cNvPicPr>
            <a:picLocks noChangeAspect="1"/>
          </p:cNvPicPr>
          <p:nvPr/>
        </p:nvPicPr>
        <p:blipFill>
          <a:blip r:embed="rId3"/>
          <a:stretch>
            <a:fillRect/>
          </a:stretch>
        </p:blipFill>
        <p:spPr>
          <a:xfrm>
            <a:off x="1199456" y="3068960"/>
            <a:ext cx="9720802" cy="2088232"/>
          </a:xfrm>
          <a:prstGeom prst="rect">
            <a:avLst/>
          </a:prstGeom>
        </p:spPr>
      </p:pic>
      <p:sp>
        <p:nvSpPr>
          <p:cNvPr id="2" name="椭圆形标注 1"/>
          <p:cNvSpPr/>
          <p:nvPr/>
        </p:nvSpPr>
        <p:spPr bwMode="auto">
          <a:xfrm>
            <a:off x="3071664" y="2271028"/>
            <a:ext cx="360040" cy="515744"/>
          </a:xfrm>
          <a:prstGeom prst="wedgeEllipseCallout">
            <a:avLst>
              <a:gd name="adj1" fmla="val 1264899"/>
              <a:gd name="adj2" fmla="val 340974"/>
            </a:avLst>
          </a:prstGeom>
          <a:noFill/>
          <a:ln w="12700">
            <a:solidFill>
              <a:schemeClr val="tx1"/>
            </a:solidFill>
            <a:miter lim="800000"/>
            <a:headEnd/>
            <a:tailEnd/>
          </a:ln>
          <a:effectLst/>
        </p:spPr>
        <p:txBody>
          <a:bodyPr lIns="90487" tIns="44450" rIns="90487" bIns="44450" rtlCol="0" anchor="ctr">
            <a:spAutoFit/>
          </a:bodyPr>
          <a:lstStyle/>
          <a:p>
            <a:pPr algn="ctr">
              <a:lnSpc>
                <a:spcPct val="100000"/>
              </a:lnSpc>
              <a:buNone/>
              <a:tabLst>
                <a:tab pos="292100" algn="l"/>
              </a:tabLst>
            </a:pPr>
            <a:endParaRPr lang="zh-CN" altLang="en-US" dirty="0">
              <a:ln>
                <a:solidFill>
                  <a:schemeClr val="bg1"/>
                </a:solidFill>
              </a:ln>
              <a:solidFill>
                <a:schemeClr val="bg1"/>
              </a:solidFill>
              <a:latin typeface="Courier New" pitchFamily="49" charset="0"/>
            </a:endParaRPr>
          </a:p>
        </p:txBody>
      </p:sp>
      <p:sp>
        <p:nvSpPr>
          <p:cNvPr id="7" name="椭圆形标注 6"/>
          <p:cNvSpPr/>
          <p:nvPr/>
        </p:nvSpPr>
        <p:spPr bwMode="auto">
          <a:xfrm>
            <a:off x="1847528" y="2271028"/>
            <a:ext cx="504056" cy="515744"/>
          </a:xfrm>
          <a:prstGeom prst="wedgeEllipseCallout">
            <a:avLst>
              <a:gd name="adj1" fmla="val 884597"/>
              <a:gd name="adj2" fmla="val 328157"/>
            </a:avLst>
          </a:prstGeom>
          <a:noFill/>
          <a:ln w="12700">
            <a:solidFill>
              <a:schemeClr val="tx1"/>
            </a:solidFill>
            <a:miter lim="800000"/>
            <a:headEnd/>
            <a:tailEnd/>
          </a:ln>
          <a:effectLst/>
        </p:spPr>
        <p:txBody>
          <a:bodyPr wrap="square" lIns="90487" tIns="44450" rIns="90487" bIns="44450" rtlCol="0" anchor="ctr">
            <a:spAutoFit/>
          </a:bodyPr>
          <a:lstStyle/>
          <a:p>
            <a:pPr algn="ctr">
              <a:lnSpc>
                <a:spcPct val="100000"/>
              </a:lnSpc>
              <a:buNone/>
              <a:tabLst>
                <a:tab pos="292100" algn="l"/>
              </a:tabLst>
            </a:pPr>
            <a:endParaRPr lang="zh-CN" altLang="en-US" dirty="0">
              <a:ln>
                <a:solidFill>
                  <a:schemeClr val="bg1"/>
                </a:solidFill>
              </a:ln>
              <a:solidFill>
                <a:schemeClr val="bg1"/>
              </a:solidFill>
              <a:latin typeface="Courier New" pitchFamily="49" charset="0"/>
            </a:endParaRPr>
          </a:p>
        </p:txBody>
      </p:sp>
    </p:spTree>
    <p:extLst>
      <p:ext uri="{BB962C8B-B14F-4D97-AF65-F5344CB8AC3E}">
        <p14:creationId xmlns:p14="http://schemas.microsoft.com/office/powerpoint/2010/main" val="135757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idx="4294967295"/>
          </p:nvPr>
        </p:nvSpPr>
        <p:spPr>
          <a:xfrm>
            <a:off x="612000" y="252000"/>
            <a:ext cx="5257800" cy="373062"/>
          </a:xfrm>
        </p:spPr>
        <p:txBody>
          <a:bodyPr/>
          <a:lstStyle/>
          <a:p>
            <a:r>
              <a:rPr lang="en-US" altLang="zh-CN" i="0" dirty="0"/>
              <a:t>2.2 MIPS</a:t>
            </a:r>
            <a:r>
              <a:rPr lang="zh-CN" altLang="en-US" i="0" dirty="0"/>
              <a:t>指令格式简介</a:t>
            </a:r>
          </a:p>
        </p:txBody>
      </p:sp>
      <p:sp>
        <p:nvSpPr>
          <p:cNvPr id="222211" name="Rectangle 3"/>
          <p:cNvSpPr>
            <a:spLocks noGrp="1" noChangeArrowheads="1"/>
          </p:cNvSpPr>
          <p:nvPr>
            <p:ph type="body" sz="half" idx="4294967295"/>
          </p:nvPr>
        </p:nvSpPr>
        <p:spPr>
          <a:xfrm>
            <a:off x="335360" y="828198"/>
            <a:ext cx="11089232" cy="6014467"/>
          </a:xfrm>
        </p:spPr>
        <p:txBody>
          <a:bodyPr/>
          <a:lstStyle/>
          <a:p>
            <a:pPr>
              <a:lnSpc>
                <a:spcPct val="125000"/>
              </a:lnSpc>
              <a:spcBef>
                <a:spcPts val="0"/>
              </a:spcBef>
              <a:spcAft>
                <a:spcPts val="0"/>
              </a:spcAft>
            </a:pPr>
            <a:r>
              <a:rPr lang="en-US" altLang="zh-CN" sz="2800" dirty="0">
                <a:ea typeface="宋体" pitchFamily="2" charset="-122"/>
              </a:rPr>
              <a:t>R-Type</a:t>
            </a:r>
            <a:r>
              <a:rPr lang="zh-CN" altLang="en-US" sz="2800" dirty="0">
                <a:ea typeface="宋体" pitchFamily="2" charset="-122"/>
              </a:rPr>
              <a:t>指令编码示例</a:t>
            </a:r>
            <a:endParaRPr lang="en-US" altLang="zh-CN" sz="2800" dirty="0">
              <a:ea typeface="宋体" pitchFamily="2" charset="-122"/>
            </a:endParaRPr>
          </a:p>
          <a:p>
            <a:pPr lvl="1">
              <a:spcAft>
                <a:spcPts val="0"/>
              </a:spcAft>
            </a:pPr>
            <a:r>
              <a:rPr lang="zh-CN" altLang="en-US" sz="2400" dirty="0">
                <a:ea typeface="宋体" pitchFamily="2" charset="-122"/>
              </a:rPr>
              <a:t>算术或逻辑运算</a:t>
            </a:r>
            <a:endParaRPr lang="en-US" altLang="zh-CN" sz="2400" dirty="0">
              <a:ea typeface="宋体" pitchFamily="2" charset="-122"/>
            </a:endParaRPr>
          </a:p>
          <a:p>
            <a:pPr lvl="1">
              <a:spcAft>
                <a:spcPts val="0"/>
              </a:spcAft>
            </a:pPr>
            <a:r>
              <a:rPr lang="zh-CN" altLang="en-US" sz="2400" dirty="0">
                <a:ea typeface="宋体" pitchFamily="2" charset="-122"/>
              </a:rPr>
              <a:t>寄存器移位运算</a:t>
            </a:r>
            <a:endParaRPr lang="en-US" altLang="zh-CN" sz="2400" dirty="0">
              <a:ea typeface="宋体" pitchFamily="2" charset="-122"/>
            </a:endParaRPr>
          </a:p>
          <a:p>
            <a:pPr lvl="2">
              <a:spcAft>
                <a:spcPts val="0"/>
              </a:spcAft>
              <a:buFont typeface="Arial" panose="020B0604020202020204" pitchFamily="34" charset="0"/>
              <a:buChar char="•"/>
            </a:pPr>
            <a:r>
              <a:rPr lang="en-US" altLang="zh-CN" sz="2400" dirty="0" err="1">
                <a:ea typeface="宋体" pitchFamily="2" charset="-122"/>
              </a:rPr>
              <a:t>sllv</a:t>
            </a:r>
            <a:r>
              <a:rPr lang="en-US" altLang="zh-CN" sz="2400" dirty="0">
                <a:ea typeface="宋体" pitchFamily="2" charset="-122"/>
              </a:rPr>
              <a:t> </a:t>
            </a:r>
            <a:r>
              <a:rPr lang="en-US" altLang="zh-CN" sz="2400" dirty="0"/>
              <a:t>$t1, $t2, $t3  # $t1 = $t2&lt;&lt;$t3</a:t>
            </a:r>
            <a:r>
              <a:rPr lang="en-US" altLang="zh-CN" sz="2400" dirty="0">
                <a:ea typeface="宋体" pitchFamily="2" charset="-122"/>
                <a:sym typeface="Wingdings" pitchFamily="2" charset="2"/>
              </a:rPr>
              <a:t>,</a:t>
            </a:r>
            <a:r>
              <a:rPr lang="en-US" altLang="zh-CN" sz="2400" dirty="0"/>
              <a:t> SLLV </a:t>
            </a:r>
            <a:r>
              <a:rPr lang="en-US" altLang="zh-CN" sz="2400" dirty="0" err="1"/>
              <a:t>rd</a:t>
            </a:r>
            <a:r>
              <a:rPr lang="en-US" altLang="zh-CN" sz="2400" dirty="0"/>
              <a:t>, </a:t>
            </a:r>
            <a:r>
              <a:rPr lang="en-US" altLang="zh-CN" sz="2400" dirty="0" err="1"/>
              <a:t>rt</a:t>
            </a:r>
            <a:r>
              <a:rPr lang="en-US" altLang="zh-CN" sz="2400" dirty="0"/>
              <a:t>, rs</a:t>
            </a:r>
            <a:r>
              <a:rPr lang="zh-CN" altLang="en-US" sz="2400" dirty="0"/>
              <a:t>；</a:t>
            </a:r>
            <a:r>
              <a:rPr lang="en-US" altLang="zh-CN" sz="2400" dirty="0" err="1"/>
              <a:t>rd</a:t>
            </a:r>
            <a:r>
              <a:rPr lang="en-US" altLang="zh-CN" sz="2400" dirty="0"/>
              <a:t> ← </a:t>
            </a:r>
            <a:r>
              <a:rPr lang="en-US" altLang="zh-CN" sz="2400" dirty="0" err="1"/>
              <a:t>rt</a:t>
            </a:r>
            <a:r>
              <a:rPr lang="en-US" altLang="zh-CN" sz="2400" dirty="0"/>
              <a:t> &lt;&lt; rs</a:t>
            </a:r>
          </a:p>
          <a:p>
            <a:pPr lvl="2">
              <a:spcAft>
                <a:spcPts val="0"/>
              </a:spcAft>
              <a:buFont typeface="Arial" panose="020B0604020202020204" pitchFamily="34" charset="0"/>
              <a:buChar char="•"/>
            </a:pPr>
            <a:endParaRPr lang="en-US" altLang="zh-CN" sz="2400" dirty="0"/>
          </a:p>
          <a:p>
            <a:pPr lvl="2">
              <a:spcAft>
                <a:spcPts val="0"/>
              </a:spcAft>
              <a:buFont typeface="Arial" panose="020B0604020202020204" pitchFamily="34" charset="0"/>
              <a:buChar char="•"/>
            </a:pPr>
            <a:endParaRPr lang="en-US" altLang="zh-CN" sz="2400" dirty="0"/>
          </a:p>
          <a:p>
            <a:pPr lvl="2">
              <a:spcAft>
                <a:spcPts val="0"/>
              </a:spcAft>
              <a:buFont typeface="Arial" panose="020B0604020202020204" pitchFamily="34" charset="0"/>
              <a:buChar char="•"/>
            </a:pPr>
            <a:endParaRPr lang="en-US" altLang="zh-CN" sz="2400" dirty="0"/>
          </a:p>
          <a:p>
            <a:pPr lvl="2">
              <a:spcAft>
                <a:spcPts val="0"/>
              </a:spcAft>
              <a:buFont typeface="Arial" panose="020B0604020202020204" pitchFamily="34" charset="0"/>
              <a:buChar char="•"/>
            </a:pPr>
            <a:endParaRPr lang="en-US" altLang="zh-CN" sz="2400" dirty="0"/>
          </a:p>
          <a:p>
            <a:pPr lvl="2">
              <a:spcAft>
                <a:spcPts val="0"/>
              </a:spcAft>
              <a:buFont typeface="Arial" panose="020B0604020202020204" pitchFamily="34" charset="0"/>
              <a:buChar char="•"/>
            </a:pPr>
            <a:endParaRPr lang="en-US" altLang="zh-CN" sz="2400" dirty="0"/>
          </a:p>
          <a:p>
            <a:pPr lvl="2">
              <a:spcAft>
                <a:spcPts val="0"/>
              </a:spcAft>
              <a:buFont typeface="Arial" panose="020B0604020202020204" pitchFamily="34" charset="0"/>
              <a:buChar char="•"/>
            </a:pPr>
            <a:endParaRPr lang="en-US" altLang="zh-CN" sz="2400" dirty="0"/>
          </a:p>
          <a:p>
            <a:pPr lvl="2">
              <a:spcAft>
                <a:spcPts val="0"/>
              </a:spcAft>
              <a:buFont typeface="Arial" panose="020B0604020202020204" pitchFamily="34" charset="0"/>
              <a:buChar char="•"/>
            </a:pPr>
            <a:r>
              <a:rPr lang="en-US" altLang="zh-CN" sz="2400" dirty="0" err="1"/>
              <a:t>srlv</a:t>
            </a:r>
            <a:r>
              <a:rPr lang="en-US" altLang="zh-CN" sz="2400" dirty="0"/>
              <a:t>: </a:t>
            </a:r>
            <a:r>
              <a:rPr lang="zh-CN" altLang="en-US" sz="2400" dirty="0"/>
              <a:t>逻辑变量右移</a:t>
            </a:r>
            <a:endParaRPr lang="en-US" altLang="zh-CN" sz="2400" dirty="0"/>
          </a:p>
          <a:p>
            <a:pPr lvl="2">
              <a:spcAft>
                <a:spcPts val="0"/>
              </a:spcAft>
              <a:buFont typeface="Arial" panose="020B0604020202020204" pitchFamily="34" charset="0"/>
              <a:buChar char="•"/>
            </a:pPr>
            <a:endParaRPr lang="en-US" altLang="zh-CN" sz="2400" dirty="0">
              <a:solidFill>
                <a:schemeClr val="accent2"/>
              </a:solidFill>
              <a:ea typeface="宋体" pitchFamily="2" charset="-122"/>
            </a:endParaRPr>
          </a:p>
          <a:p>
            <a:pPr lvl="1">
              <a:lnSpc>
                <a:spcPct val="125000"/>
              </a:lnSpc>
              <a:spcBef>
                <a:spcPts val="0"/>
              </a:spcBef>
              <a:spcAft>
                <a:spcPts val="0"/>
              </a:spcAft>
            </a:pPr>
            <a:endParaRPr lang="en-US" altLang="zh-CN" dirty="0">
              <a:solidFill>
                <a:schemeClr val="accent2"/>
              </a:solidFill>
              <a:ea typeface="宋体" pitchFamily="2" charset="-122"/>
            </a:endParaRPr>
          </a:p>
        </p:txBody>
      </p:sp>
      <p:pic>
        <p:nvPicPr>
          <p:cNvPr id="2" name="图片 1"/>
          <p:cNvPicPr>
            <a:picLocks noChangeAspect="1"/>
          </p:cNvPicPr>
          <p:nvPr/>
        </p:nvPicPr>
        <p:blipFill>
          <a:blip r:embed="rId3"/>
          <a:stretch>
            <a:fillRect/>
          </a:stretch>
        </p:blipFill>
        <p:spPr>
          <a:xfrm>
            <a:off x="1199456" y="3140968"/>
            <a:ext cx="9004697" cy="1916880"/>
          </a:xfrm>
          <a:prstGeom prst="rect">
            <a:avLst/>
          </a:prstGeom>
        </p:spPr>
      </p:pic>
    </p:spTree>
    <p:extLst>
      <p:ext uri="{BB962C8B-B14F-4D97-AF65-F5344CB8AC3E}">
        <p14:creationId xmlns:p14="http://schemas.microsoft.com/office/powerpoint/2010/main" val="3203410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idx="4294967295"/>
          </p:nvPr>
        </p:nvSpPr>
        <p:spPr>
          <a:xfrm>
            <a:off x="612000" y="252000"/>
            <a:ext cx="5257800" cy="373062"/>
          </a:xfrm>
        </p:spPr>
        <p:txBody>
          <a:bodyPr/>
          <a:lstStyle/>
          <a:p>
            <a:r>
              <a:rPr lang="en-US" altLang="zh-CN" i="0" dirty="0"/>
              <a:t>2.2 MIPS</a:t>
            </a:r>
            <a:r>
              <a:rPr lang="zh-CN" altLang="en-US" i="0" dirty="0"/>
              <a:t>指令格式简介</a:t>
            </a:r>
          </a:p>
        </p:txBody>
      </p:sp>
      <p:sp>
        <p:nvSpPr>
          <p:cNvPr id="222211" name="Rectangle 3"/>
          <p:cNvSpPr>
            <a:spLocks noGrp="1" noChangeArrowheads="1"/>
          </p:cNvSpPr>
          <p:nvPr>
            <p:ph type="body" sz="half" idx="4294967295"/>
          </p:nvPr>
        </p:nvSpPr>
        <p:spPr>
          <a:xfrm>
            <a:off x="335360" y="828198"/>
            <a:ext cx="11089232" cy="3244478"/>
          </a:xfrm>
        </p:spPr>
        <p:txBody>
          <a:bodyPr/>
          <a:lstStyle/>
          <a:p>
            <a:pPr>
              <a:lnSpc>
                <a:spcPct val="125000"/>
              </a:lnSpc>
              <a:spcBef>
                <a:spcPts val="0"/>
              </a:spcBef>
              <a:spcAft>
                <a:spcPts val="0"/>
              </a:spcAft>
            </a:pPr>
            <a:r>
              <a:rPr lang="en-US" altLang="zh-CN" sz="2800" dirty="0">
                <a:ea typeface="宋体" pitchFamily="2" charset="-122"/>
              </a:rPr>
              <a:t>R-Type</a:t>
            </a:r>
            <a:r>
              <a:rPr lang="zh-CN" altLang="en-US" sz="2800" dirty="0">
                <a:ea typeface="宋体" pitchFamily="2" charset="-122"/>
              </a:rPr>
              <a:t>指令编码示例</a:t>
            </a:r>
            <a:endParaRPr lang="en-US" altLang="zh-CN" sz="2800" dirty="0">
              <a:ea typeface="宋体" pitchFamily="2" charset="-122"/>
            </a:endParaRPr>
          </a:p>
          <a:p>
            <a:pPr lvl="1">
              <a:spcAft>
                <a:spcPts val="0"/>
              </a:spcAft>
            </a:pPr>
            <a:r>
              <a:rPr lang="zh-CN" altLang="en-US" sz="2400" dirty="0">
                <a:ea typeface="宋体" pitchFamily="2" charset="-122"/>
              </a:rPr>
              <a:t>算术或逻辑运算</a:t>
            </a:r>
            <a:endParaRPr lang="en-US" altLang="zh-CN" sz="2400" dirty="0">
              <a:ea typeface="宋体" pitchFamily="2" charset="-122"/>
            </a:endParaRPr>
          </a:p>
          <a:p>
            <a:pPr lvl="1">
              <a:spcAft>
                <a:spcPts val="0"/>
              </a:spcAft>
            </a:pPr>
            <a:r>
              <a:rPr lang="zh-CN" altLang="en-US" sz="2400" dirty="0">
                <a:ea typeface="宋体" pitchFamily="2" charset="-122"/>
              </a:rPr>
              <a:t>寄存器移位运算</a:t>
            </a:r>
            <a:endParaRPr lang="en-US" altLang="zh-CN" sz="2400" dirty="0">
              <a:ea typeface="宋体" pitchFamily="2" charset="-122"/>
            </a:endParaRPr>
          </a:p>
          <a:p>
            <a:pPr lvl="1">
              <a:spcAft>
                <a:spcPts val="0"/>
              </a:spcAft>
            </a:pPr>
            <a:r>
              <a:rPr lang="zh-CN" altLang="en-US" sz="2400" dirty="0">
                <a:ea typeface="宋体" pitchFamily="2" charset="-122"/>
              </a:rPr>
              <a:t>寄存器条件置</a:t>
            </a:r>
            <a:r>
              <a:rPr lang="en-US" altLang="zh-CN" sz="2400" dirty="0">
                <a:ea typeface="宋体" pitchFamily="2" charset="-122"/>
              </a:rPr>
              <a:t>1</a:t>
            </a:r>
            <a:r>
              <a:rPr lang="zh-CN" altLang="en-US" sz="2400" dirty="0">
                <a:ea typeface="宋体" pitchFamily="2" charset="-122"/>
              </a:rPr>
              <a:t>或</a:t>
            </a:r>
            <a:r>
              <a:rPr lang="en-US" altLang="zh-CN" sz="2400" dirty="0">
                <a:ea typeface="宋体" pitchFamily="2" charset="-122"/>
              </a:rPr>
              <a:t>0</a:t>
            </a:r>
          </a:p>
          <a:p>
            <a:pPr lvl="2">
              <a:spcAft>
                <a:spcPts val="0"/>
              </a:spcAft>
            </a:pPr>
            <a:r>
              <a:rPr lang="en-US" altLang="zh-CN" sz="2400" dirty="0" err="1">
                <a:ea typeface="宋体" pitchFamily="2" charset="-122"/>
              </a:rPr>
              <a:t>slt</a:t>
            </a:r>
            <a:r>
              <a:rPr lang="en-US" altLang="zh-CN" sz="2400" dirty="0">
                <a:ea typeface="宋体" pitchFamily="2" charset="-122"/>
              </a:rPr>
              <a:t> $t1, $t2, $t3  # $t1 = ($t2 &lt; $t3); SLT </a:t>
            </a:r>
            <a:r>
              <a:rPr lang="en-US" altLang="zh-CN" sz="2400" dirty="0" err="1">
                <a:ea typeface="宋体" pitchFamily="2" charset="-122"/>
              </a:rPr>
              <a:t>rd</a:t>
            </a:r>
            <a:r>
              <a:rPr lang="en-US" altLang="zh-CN" sz="2400" dirty="0">
                <a:ea typeface="宋体" pitchFamily="2" charset="-122"/>
              </a:rPr>
              <a:t>, rs, </a:t>
            </a:r>
            <a:r>
              <a:rPr lang="en-US" altLang="zh-CN" sz="2400" dirty="0" err="1">
                <a:ea typeface="宋体" pitchFamily="2" charset="-122"/>
              </a:rPr>
              <a:t>rt</a:t>
            </a:r>
            <a:r>
              <a:rPr lang="en-US" altLang="zh-CN" sz="2400" dirty="0">
                <a:ea typeface="宋体" pitchFamily="2" charset="-122"/>
              </a:rPr>
              <a:t>; </a:t>
            </a:r>
            <a:r>
              <a:rPr lang="en-US" altLang="zh-CN" sz="2400" dirty="0" err="1">
                <a:ea typeface="宋体" pitchFamily="2" charset="-122"/>
              </a:rPr>
              <a:t>rd</a:t>
            </a:r>
            <a:r>
              <a:rPr lang="en-US" altLang="zh-CN" sz="2400" dirty="0">
                <a:ea typeface="宋体" pitchFamily="2" charset="-122"/>
              </a:rPr>
              <a:t> ← (rs &lt; </a:t>
            </a:r>
            <a:r>
              <a:rPr lang="en-US" altLang="zh-CN" sz="2400" dirty="0" err="1">
                <a:ea typeface="宋体" pitchFamily="2" charset="-122"/>
              </a:rPr>
              <a:t>rt</a:t>
            </a:r>
            <a:r>
              <a:rPr lang="en-US" altLang="zh-CN" sz="2400" dirty="0">
                <a:ea typeface="宋体" pitchFamily="2" charset="-122"/>
              </a:rPr>
              <a:t>)</a:t>
            </a:r>
          </a:p>
          <a:p>
            <a:pPr lvl="2">
              <a:spcAft>
                <a:spcPts val="0"/>
              </a:spcAft>
              <a:buFont typeface="Arial" panose="020B0604020202020204" pitchFamily="34" charset="0"/>
              <a:buChar char="•"/>
            </a:pPr>
            <a:endParaRPr lang="en-US" altLang="zh-CN" sz="2400" dirty="0">
              <a:solidFill>
                <a:schemeClr val="accent2"/>
              </a:solidFill>
              <a:ea typeface="宋体" pitchFamily="2" charset="-122"/>
            </a:endParaRPr>
          </a:p>
          <a:p>
            <a:pPr lvl="1">
              <a:lnSpc>
                <a:spcPct val="125000"/>
              </a:lnSpc>
              <a:spcBef>
                <a:spcPts val="0"/>
              </a:spcBef>
              <a:spcAft>
                <a:spcPts val="0"/>
              </a:spcAft>
            </a:pPr>
            <a:endParaRPr lang="en-US" altLang="zh-CN" dirty="0">
              <a:solidFill>
                <a:schemeClr val="accent2"/>
              </a:solidFill>
              <a:ea typeface="宋体" pitchFamily="2" charset="-122"/>
            </a:endParaRPr>
          </a:p>
        </p:txBody>
      </p:sp>
      <p:pic>
        <p:nvPicPr>
          <p:cNvPr id="3" name="图片 2"/>
          <p:cNvPicPr>
            <a:picLocks noChangeAspect="1"/>
          </p:cNvPicPr>
          <p:nvPr/>
        </p:nvPicPr>
        <p:blipFill>
          <a:blip r:embed="rId3"/>
          <a:stretch>
            <a:fillRect/>
          </a:stretch>
        </p:blipFill>
        <p:spPr>
          <a:xfrm>
            <a:off x="911424" y="3501008"/>
            <a:ext cx="10153128" cy="2276142"/>
          </a:xfrm>
          <a:prstGeom prst="rect">
            <a:avLst/>
          </a:prstGeom>
        </p:spPr>
      </p:pic>
    </p:spTree>
    <p:extLst>
      <p:ext uri="{BB962C8B-B14F-4D97-AF65-F5344CB8AC3E}">
        <p14:creationId xmlns:p14="http://schemas.microsoft.com/office/powerpoint/2010/main" val="40127141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711624" y="2132856"/>
            <a:ext cx="8856984" cy="2080499"/>
          </a:xfrm>
          <a:prstGeom prst="rect">
            <a:avLst/>
          </a:prstGeom>
        </p:spPr>
      </p:pic>
      <p:pic>
        <p:nvPicPr>
          <p:cNvPr id="4" name="图片 3"/>
          <p:cNvPicPr>
            <a:picLocks noChangeAspect="1"/>
          </p:cNvPicPr>
          <p:nvPr/>
        </p:nvPicPr>
        <p:blipFill>
          <a:blip r:embed="rId4"/>
          <a:stretch>
            <a:fillRect/>
          </a:stretch>
        </p:blipFill>
        <p:spPr>
          <a:xfrm>
            <a:off x="3035660" y="4689337"/>
            <a:ext cx="8208912" cy="1942938"/>
          </a:xfrm>
          <a:prstGeom prst="rect">
            <a:avLst/>
          </a:prstGeom>
        </p:spPr>
      </p:pic>
      <p:sp>
        <p:nvSpPr>
          <p:cNvPr id="222210" name="Rectangle 2"/>
          <p:cNvSpPr>
            <a:spLocks noGrp="1" noChangeArrowheads="1"/>
          </p:cNvSpPr>
          <p:nvPr>
            <p:ph type="title" idx="4294967295"/>
          </p:nvPr>
        </p:nvSpPr>
        <p:spPr>
          <a:xfrm>
            <a:off x="612000" y="252000"/>
            <a:ext cx="5257800" cy="373062"/>
          </a:xfrm>
        </p:spPr>
        <p:txBody>
          <a:bodyPr/>
          <a:lstStyle/>
          <a:p>
            <a:r>
              <a:rPr lang="en-US" altLang="zh-CN" i="0" dirty="0"/>
              <a:t>2.2 MIPS</a:t>
            </a:r>
            <a:r>
              <a:rPr lang="zh-CN" altLang="en-US" i="0" dirty="0"/>
              <a:t>指令格式简介</a:t>
            </a:r>
          </a:p>
        </p:txBody>
      </p:sp>
      <p:sp>
        <p:nvSpPr>
          <p:cNvPr id="222211" name="Rectangle 3"/>
          <p:cNvSpPr>
            <a:spLocks noGrp="1" noChangeArrowheads="1"/>
          </p:cNvSpPr>
          <p:nvPr>
            <p:ph type="body" sz="half" idx="4294967295"/>
          </p:nvPr>
        </p:nvSpPr>
        <p:spPr>
          <a:xfrm>
            <a:off x="335360" y="828198"/>
            <a:ext cx="11089232" cy="4629472"/>
          </a:xfrm>
        </p:spPr>
        <p:txBody>
          <a:bodyPr/>
          <a:lstStyle/>
          <a:p>
            <a:pPr>
              <a:lnSpc>
                <a:spcPct val="125000"/>
              </a:lnSpc>
              <a:spcBef>
                <a:spcPts val="0"/>
              </a:spcBef>
              <a:spcAft>
                <a:spcPts val="0"/>
              </a:spcAft>
            </a:pPr>
            <a:r>
              <a:rPr lang="en-US" altLang="zh-CN" sz="2800" dirty="0">
                <a:ea typeface="宋体" pitchFamily="2" charset="-122"/>
              </a:rPr>
              <a:t>R-Type</a:t>
            </a:r>
            <a:r>
              <a:rPr lang="zh-CN" altLang="en-US" sz="2800" dirty="0">
                <a:ea typeface="宋体" pitchFamily="2" charset="-122"/>
              </a:rPr>
              <a:t>指令编码示例</a:t>
            </a:r>
            <a:endParaRPr lang="en-US" altLang="zh-CN" sz="2800" dirty="0">
              <a:ea typeface="宋体" pitchFamily="2" charset="-122"/>
            </a:endParaRPr>
          </a:p>
          <a:p>
            <a:pPr lvl="1">
              <a:spcAft>
                <a:spcPts val="0"/>
              </a:spcAft>
            </a:pPr>
            <a:r>
              <a:rPr lang="zh-CN" altLang="en-US" sz="2400" dirty="0">
                <a:ea typeface="宋体" pitchFamily="2" charset="-122"/>
              </a:rPr>
              <a:t>寄存器无条件跳转</a:t>
            </a:r>
            <a:endParaRPr lang="en-US" altLang="zh-CN" sz="2400" dirty="0">
              <a:ea typeface="宋体" pitchFamily="2" charset="-122"/>
            </a:endParaRPr>
          </a:p>
          <a:p>
            <a:pPr lvl="2">
              <a:spcAft>
                <a:spcPts val="0"/>
              </a:spcAft>
            </a:pPr>
            <a:r>
              <a:rPr lang="en-US" altLang="zh-CN" sz="2400" dirty="0" err="1">
                <a:ea typeface="宋体" pitchFamily="2" charset="-122"/>
              </a:rPr>
              <a:t>jr</a:t>
            </a:r>
            <a:r>
              <a:rPr lang="en-US" altLang="zh-CN" sz="2400" dirty="0">
                <a:ea typeface="宋体" pitchFamily="2" charset="-122"/>
              </a:rPr>
              <a:t> $t1  # PC = $t1; JR </a:t>
            </a:r>
            <a:r>
              <a:rPr lang="en-US" altLang="zh-CN" sz="2400" dirty="0" err="1">
                <a:ea typeface="宋体" pitchFamily="2" charset="-122"/>
              </a:rPr>
              <a:t>rs</a:t>
            </a:r>
            <a:r>
              <a:rPr lang="en-US" altLang="zh-CN" sz="2400" dirty="0">
                <a:ea typeface="宋体" pitchFamily="2" charset="-122"/>
              </a:rPr>
              <a:t> # PC ← rs</a:t>
            </a:r>
          </a:p>
          <a:p>
            <a:pPr lvl="2">
              <a:spcAft>
                <a:spcPts val="0"/>
              </a:spcAft>
            </a:pPr>
            <a:endParaRPr lang="en-US" altLang="zh-CN" sz="2400" dirty="0">
              <a:ea typeface="宋体" pitchFamily="2" charset="-122"/>
            </a:endParaRPr>
          </a:p>
          <a:p>
            <a:pPr lvl="2">
              <a:spcAft>
                <a:spcPts val="0"/>
              </a:spcAft>
            </a:pPr>
            <a:endParaRPr lang="en-US" altLang="zh-CN" sz="2400" dirty="0">
              <a:ea typeface="宋体" pitchFamily="2" charset="-122"/>
            </a:endParaRPr>
          </a:p>
          <a:p>
            <a:pPr lvl="2">
              <a:spcAft>
                <a:spcPts val="0"/>
              </a:spcAft>
            </a:pPr>
            <a:endParaRPr lang="en-US" altLang="zh-CN" sz="2400" dirty="0">
              <a:ea typeface="宋体" pitchFamily="2" charset="-122"/>
            </a:endParaRPr>
          </a:p>
          <a:p>
            <a:pPr lvl="2">
              <a:spcAft>
                <a:spcPts val="0"/>
              </a:spcAft>
            </a:pPr>
            <a:endParaRPr lang="en-US" altLang="zh-CN" sz="2400" dirty="0">
              <a:ea typeface="宋体" pitchFamily="2" charset="-122"/>
            </a:endParaRPr>
          </a:p>
          <a:p>
            <a:pPr lvl="2">
              <a:spcAft>
                <a:spcPts val="0"/>
              </a:spcAft>
            </a:pPr>
            <a:r>
              <a:rPr lang="en-US" altLang="zh-CN" sz="2400" dirty="0" err="1">
                <a:ea typeface="宋体" pitchFamily="2" charset="-122"/>
              </a:rPr>
              <a:t>jalr</a:t>
            </a:r>
            <a:r>
              <a:rPr lang="en-US" altLang="zh-CN" sz="2400" dirty="0">
                <a:ea typeface="宋体" pitchFamily="2" charset="-122"/>
              </a:rPr>
              <a:t> </a:t>
            </a:r>
            <a:r>
              <a:rPr lang="en-US" altLang="zh-CN" sz="2400" dirty="0" err="1">
                <a:ea typeface="宋体" pitchFamily="2" charset="-122"/>
              </a:rPr>
              <a:t>rd</a:t>
            </a:r>
            <a:r>
              <a:rPr lang="en-US" altLang="zh-CN" sz="2400" dirty="0">
                <a:ea typeface="宋体" pitchFamily="2" charset="-122"/>
              </a:rPr>
              <a:t>, rs     # </a:t>
            </a:r>
            <a:r>
              <a:rPr lang="en-US" altLang="zh-CN" sz="2400" dirty="0" err="1">
                <a:ea typeface="宋体" pitchFamily="2" charset="-122"/>
              </a:rPr>
              <a:t>rd</a:t>
            </a:r>
            <a:r>
              <a:rPr lang="en-US" altLang="zh-CN" sz="2400" dirty="0">
                <a:ea typeface="宋体" pitchFamily="2" charset="-122"/>
              </a:rPr>
              <a:t> ← </a:t>
            </a:r>
            <a:r>
              <a:rPr lang="en-US" altLang="zh-CN" sz="2400" dirty="0" err="1">
                <a:ea typeface="宋体" pitchFamily="2" charset="-122"/>
              </a:rPr>
              <a:t>return_addr</a:t>
            </a:r>
            <a:r>
              <a:rPr lang="en-US" altLang="zh-CN" sz="2400" dirty="0">
                <a:ea typeface="宋体" pitchFamily="2" charset="-122"/>
              </a:rPr>
              <a:t> (PC+8), PC ← rs</a:t>
            </a:r>
          </a:p>
          <a:p>
            <a:pPr lvl="2">
              <a:spcAft>
                <a:spcPts val="0"/>
              </a:spcAft>
              <a:buFont typeface="Arial" panose="020B0604020202020204" pitchFamily="34" charset="0"/>
              <a:buChar char="•"/>
            </a:pPr>
            <a:endParaRPr lang="en-US" altLang="zh-CN" sz="2400" dirty="0">
              <a:solidFill>
                <a:schemeClr val="accent2"/>
              </a:solidFill>
              <a:ea typeface="宋体" pitchFamily="2" charset="-122"/>
            </a:endParaRPr>
          </a:p>
          <a:p>
            <a:pPr lvl="1">
              <a:lnSpc>
                <a:spcPct val="125000"/>
              </a:lnSpc>
              <a:spcBef>
                <a:spcPts val="0"/>
              </a:spcBef>
              <a:spcAft>
                <a:spcPts val="0"/>
              </a:spcAft>
            </a:pPr>
            <a:endParaRPr lang="en-US" altLang="zh-CN" dirty="0">
              <a:solidFill>
                <a:schemeClr val="accent2"/>
              </a:solidFill>
              <a:ea typeface="宋体" pitchFamily="2" charset="-122"/>
            </a:endParaRPr>
          </a:p>
        </p:txBody>
      </p:sp>
    </p:spTree>
    <p:extLst>
      <p:ext uri="{BB962C8B-B14F-4D97-AF65-F5344CB8AC3E}">
        <p14:creationId xmlns:p14="http://schemas.microsoft.com/office/powerpoint/2010/main" val="27367226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487488" y="1954160"/>
            <a:ext cx="8496944" cy="1959720"/>
          </a:xfrm>
          <a:prstGeom prst="rect">
            <a:avLst/>
          </a:prstGeom>
        </p:spPr>
      </p:pic>
      <p:sp>
        <p:nvSpPr>
          <p:cNvPr id="222210" name="Rectangle 2"/>
          <p:cNvSpPr>
            <a:spLocks noGrp="1" noChangeArrowheads="1"/>
          </p:cNvSpPr>
          <p:nvPr>
            <p:ph type="title" idx="4294967295"/>
          </p:nvPr>
        </p:nvSpPr>
        <p:spPr>
          <a:xfrm>
            <a:off x="612000" y="252000"/>
            <a:ext cx="5257800" cy="373062"/>
          </a:xfrm>
        </p:spPr>
        <p:txBody>
          <a:bodyPr/>
          <a:lstStyle/>
          <a:p>
            <a:r>
              <a:rPr lang="en-US" altLang="zh-CN" i="0" dirty="0"/>
              <a:t>2.2 MIPS</a:t>
            </a:r>
            <a:r>
              <a:rPr lang="zh-CN" altLang="en-US" i="0" dirty="0"/>
              <a:t>指令格式简介</a:t>
            </a:r>
            <a:r>
              <a:rPr lang="en-US" altLang="zh-CN" i="0" dirty="0"/>
              <a:t>--</a:t>
            </a:r>
            <a:r>
              <a:rPr lang="zh-CN" altLang="en-US" i="0" dirty="0"/>
              <a:t>指令类型</a:t>
            </a:r>
          </a:p>
        </p:txBody>
      </p:sp>
      <p:sp>
        <p:nvSpPr>
          <p:cNvPr id="222211" name="Rectangle 3"/>
          <p:cNvSpPr>
            <a:spLocks noGrp="1" noChangeArrowheads="1"/>
          </p:cNvSpPr>
          <p:nvPr>
            <p:ph type="body" sz="half" idx="4294967295"/>
          </p:nvPr>
        </p:nvSpPr>
        <p:spPr>
          <a:xfrm>
            <a:off x="319488" y="836712"/>
            <a:ext cx="11100624" cy="5258876"/>
          </a:xfrm>
        </p:spPr>
        <p:txBody>
          <a:bodyPr/>
          <a:lstStyle/>
          <a:p>
            <a:pPr>
              <a:lnSpc>
                <a:spcPct val="120000"/>
              </a:lnSpc>
              <a:spcAft>
                <a:spcPts val="0"/>
              </a:spcAft>
            </a:pPr>
            <a:r>
              <a:rPr lang="en-US" altLang="zh-CN" dirty="0">
                <a:ea typeface="宋体" pitchFamily="2" charset="-122"/>
              </a:rPr>
              <a:t>I-Type</a:t>
            </a:r>
            <a:r>
              <a:rPr lang="zh-CN" altLang="en-US" dirty="0">
                <a:ea typeface="宋体" pitchFamily="2" charset="-122"/>
              </a:rPr>
              <a:t>指令编码示例</a:t>
            </a:r>
            <a:endParaRPr lang="en-US" altLang="zh-CN" dirty="0">
              <a:ea typeface="宋体" pitchFamily="2" charset="-122"/>
            </a:endParaRPr>
          </a:p>
          <a:p>
            <a:pPr lvl="1">
              <a:lnSpc>
                <a:spcPct val="120000"/>
              </a:lnSpc>
              <a:spcBef>
                <a:spcPts val="0"/>
              </a:spcBef>
              <a:spcAft>
                <a:spcPts val="0"/>
              </a:spcAft>
            </a:pPr>
            <a:r>
              <a:rPr lang="zh-CN" altLang="en-US" sz="2200" dirty="0">
                <a:ea typeface="宋体" pitchFamily="2" charset="-122"/>
              </a:rPr>
              <a:t>带立即数的算术</a:t>
            </a:r>
            <a:r>
              <a:rPr lang="en-US" altLang="zh-CN" sz="2200" dirty="0">
                <a:ea typeface="宋体" pitchFamily="2" charset="-122"/>
              </a:rPr>
              <a:t>/</a:t>
            </a:r>
            <a:r>
              <a:rPr lang="zh-CN" altLang="en-US" sz="2200" dirty="0">
                <a:ea typeface="宋体" pitchFamily="2" charset="-122"/>
              </a:rPr>
              <a:t>逻辑运算</a:t>
            </a:r>
            <a:endParaRPr lang="en-US" altLang="zh-CN" sz="2200" dirty="0">
              <a:ea typeface="宋体" pitchFamily="2" charset="-122"/>
            </a:endParaRPr>
          </a:p>
          <a:p>
            <a:pPr lvl="2">
              <a:lnSpc>
                <a:spcPct val="120000"/>
              </a:lnSpc>
              <a:spcAft>
                <a:spcPts val="0"/>
              </a:spcAft>
            </a:pPr>
            <a:r>
              <a:rPr lang="en-US" altLang="zh-CN" sz="2000" dirty="0" err="1">
                <a:ea typeface="宋体" pitchFamily="2" charset="-122"/>
              </a:rPr>
              <a:t>addi</a:t>
            </a:r>
            <a:r>
              <a:rPr lang="en-US" altLang="zh-CN" sz="2000" dirty="0">
                <a:ea typeface="宋体" pitchFamily="2" charset="-122"/>
              </a:rPr>
              <a:t> $t1, $t2, 10  # ADDI </a:t>
            </a:r>
            <a:r>
              <a:rPr lang="en-US" altLang="zh-CN" sz="2000" dirty="0" err="1">
                <a:ea typeface="宋体" pitchFamily="2" charset="-122"/>
              </a:rPr>
              <a:t>rt</a:t>
            </a:r>
            <a:r>
              <a:rPr lang="en-US" altLang="zh-CN" sz="2000" dirty="0">
                <a:ea typeface="宋体" pitchFamily="2" charset="-122"/>
              </a:rPr>
              <a:t>, rs, immediate; </a:t>
            </a:r>
            <a:r>
              <a:rPr lang="en-US" altLang="zh-CN" sz="2000" dirty="0" err="1">
                <a:ea typeface="宋体" pitchFamily="2" charset="-122"/>
              </a:rPr>
              <a:t>rt</a:t>
            </a:r>
            <a:r>
              <a:rPr lang="en-US" altLang="zh-CN" sz="2000" dirty="0">
                <a:ea typeface="宋体" pitchFamily="2" charset="-122"/>
              </a:rPr>
              <a:t> ← rs + </a:t>
            </a:r>
            <a:r>
              <a:rPr lang="en-US" altLang="zh-CN" sz="2000" dirty="0" err="1">
                <a:ea typeface="宋体" pitchFamily="2" charset="-122"/>
              </a:rPr>
              <a:t>sign_extend</a:t>
            </a:r>
            <a:r>
              <a:rPr lang="en-US" altLang="zh-CN" sz="2000" dirty="0">
                <a:ea typeface="宋体" pitchFamily="2" charset="-122"/>
              </a:rPr>
              <a:t>(immediate)</a:t>
            </a:r>
          </a:p>
          <a:p>
            <a:pPr lvl="2">
              <a:lnSpc>
                <a:spcPct val="120000"/>
              </a:lnSpc>
              <a:spcAft>
                <a:spcPts val="0"/>
              </a:spcAft>
            </a:pPr>
            <a:endParaRPr lang="en-US" altLang="zh-CN" dirty="0">
              <a:ea typeface="宋体" pitchFamily="2" charset="-122"/>
            </a:endParaRPr>
          </a:p>
          <a:p>
            <a:pPr lvl="2">
              <a:lnSpc>
                <a:spcPct val="120000"/>
              </a:lnSpc>
              <a:spcAft>
                <a:spcPts val="0"/>
              </a:spcAft>
            </a:pPr>
            <a:endParaRPr lang="en-US" altLang="zh-CN" dirty="0">
              <a:ea typeface="宋体" pitchFamily="2" charset="-122"/>
            </a:endParaRPr>
          </a:p>
          <a:p>
            <a:pPr lvl="2">
              <a:lnSpc>
                <a:spcPct val="120000"/>
              </a:lnSpc>
              <a:spcAft>
                <a:spcPts val="0"/>
              </a:spcAft>
            </a:pPr>
            <a:endParaRPr lang="en-US" altLang="zh-CN" dirty="0">
              <a:ea typeface="宋体" pitchFamily="2" charset="-122"/>
            </a:endParaRPr>
          </a:p>
          <a:p>
            <a:pPr lvl="2">
              <a:lnSpc>
                <a:spcPct val="120000"/>
              </a:lnSpc>
              <a:spcAft>
                <a:spcPts val="0"/>
              </a:spcAft>
            </a:pPr>
            <a:endParaRPr lang="en-US" altLang="zh-CN" dirty="0">
              <a:ea typeface="宋体" pitchFamily="2" charset="-122"/>
            </a:endParaRPr>
          </a:p>
          <a:p>
            <a:pPr lvl="2">
              <a:lnSpc>
                <a:spcPct val="120000"/>
              </a:lnSpc>
              <a:spcAft>
                <a:spcPts val="0"/>
              </a:spcAft>
            </a:pPr>
            <a:endParaRPr lang="en-US" altLang="zh-CN" dirty="0">
              <a:ea typeface="宋体" pitchFamily="2" charset="-122"/>
            </a:endParaRPr>
          </a:p>
          <a:p>
            <a:pPr lvl="2">
              <a:lnSpc>
                <a:spcPct val="120000"/>
              </a:lnSpc>
              <a:spcAft>
                <a:spcPts val="0"/>
              </a:spcAft>
            </a:pPr>
            <a:endParaRPr lang="en-US" altLang="zh-CN" dirty="0">
              <a:ea typeface="宋体" pitchFamily="2" charset="-122"/>
            </a:endParaRPr>
          </a:p>
          <a:p>
            <a:pPr lvl="1">
              <a:lnSpc>
                <a:spcPct val="120000"/>
              </a:lnSpc>
              <a:spcAft>
                <a:spcPts val="0"/>
              </a:spcAft>
            </a:pPr>
            <a:r>
              <a:rPr lang="en-US" altLang="zh-CN" sz="2000" dirty="0">
                <a:ea typeface="宋体" pitchFamily="2" charset="-122"/>
              </a:rPr>
              <a:t>Load/Store</a:t>
            </a:r>
            <a:r>
              <a:rPr lang="zh-CN" altLang="en-US" sz="2000" dirty="0">
                <a:ea typeface="宋体" pitchFamily="2" charset="-122"/>
              </a:rPr>
              <a:t>指令</a:t>
            </a:r>
            <a:endParaRPr lang="en-US" altLang="zh-CN" sz="2000" dirty="0">
              <a:ea typeface="宋体" pitchFamily="2" charset="-122"/>
            </a:endParaRPr>
          </a:p>
          <a:p>
            <a:pPr lvl="2">
              <a:lnSpc>
                <a:spcPct val="120000"/>
              </a:lnSpc>
              <a:spcAft>
                <a:spcPts val="0"/>
              </a:spcAft>
            </a:pPr>
            <a:r>
              <a:rPr lang="en-US" altLang="zh-CN" sz="2000" dirty="0" err="1">
                <a:ea typeface="宋体" pitchFamily="2" charset="-122"/>
              </a:rPr>
              <a:t>lw</a:t>
            </a:r>
            <a:r>
              <a:rPr lang="en-US" altLang="zh-CN" sz="2000" dirty="0">
                <a:ea typeface="宋体" pitchFamily="2" charset="-122"/>
              </a:rPr>
              <a:t> $t1, 4($t2)    # LW </a:t>
            </a:r>
            <a:r>
              <a:rPr lang="en-US" altLang="zh-CN" sz="2000" dirty="0" err="1">
                <a:ea typeface="宋体" pitchFamily="2" charset="-122"/>
              </a:rPr>
              <a:t>rt</a:t>
            </a:r>
            <a:r>
              <a:rPr lang="en-US" altLang="zh-CN" sz="2000" dirty="0">
                <a:ea typeface="宋体" pitchFamily="2" charset="-122"/>
              </a:rPr>
              <a:t>, offset(base);  </a:t>
            </a:r>
            <a:r>
              <a:rPr lang="en-US" altLang="zh-CN" sz="2000" dirty="0" err="1">
                <a:ea typeface="宋体" pitchFamily="2" charset="-122"/>
              </a:rPr>
              <a:t>rt</a:t>
            </a:r>
            <a:r>
              <a:rPr lang="en-US" altLang="zh-CN" sz="2000" dirty="0">
                <a:ea typeface="宋体" pitchFamily="2" charset="-122"/>
              </a:rPr>
              <a:t> ← memory[</a:t>
            </a:r>
            <a:r>
              <a:rPr lang="en-US" altLang="zh-CN" sz="2000" dirty="0" err="1">
                <a:ea typeface="宋体" pitchFamily="2" charset="-122"/>
              </a:rPr>
              <a:t>base+offset</a:t>
            </a:r>
            <a:r>
              <a:rPr lang="en-US" altLang="zh-CN" sz="2000" dirty="0">
                <a:ea typeface="宋体" pitchFamily="2" charset="-122"/>
              </a:rPr>
              <a:t>]</a:t>
            </a:r>
          </a:p>
          <a:p>
            <a:pPr lvl="2">
              <a:lnSpc>
                <a:spcPct val="120000"/>
              </a:lnSpc>
              <a:spcAft>
                <a:spcPts val="0"/>
              </a:spcAft>
            </a:pPr>
            <a:r>
              <a:rPr lang="en-US" altLang="zh-CN" sz="2000" dirty="0" err="1">
                <a:ea typeface="宋体" pitchFamily="2" charset="-122"/>
              </a:rPr>
              <a:t>sw</a:t>
            </a:r>
            <a:r>
              <a:rPr lang="en-US" altLang="zh-CN" sz="2000" dirty="0">
                <a:ea typeface="宋体" pitchFamily="2" charset="-122"/>
              </a:rPr>
              <a:t> $t1, 4($t2)  # SW </a:t>
            </a:r>
            <a:r>
              <a:rPr lang="en-US" altLang="zh-CN" sz="2000" dirty="0" err="1">
                <a:ea typeface="宋体" pitchFamily="2" charset="-122"/>
              </a:rPr>
              <a:t>rt</a:t>
            </a:r>
            <a:r>
              <a:rPr lang="en-US" altLang="zh-CN" sz="2000" dirty="0">
                <a:ea typeface="宋体" pitchFamily="2" charset="-122"/>
              </a:rPr>
              <a:t>, offset(base); memory[</a:t>
            </a:r>
            <a:r>
              <a:rPr lang="en-US" altLang="zh-CN" sz="2000" dirty="0" err="1">
                <a:ea typeface="宋体" pitchFamily="2" charset="-122"/>
              </a:rPr>
              <a:t>base+offset</a:t>
            </a:r>
            <a:r>
              <a:rPr lang="en-US" altLang="zh-CN" sz="2000" dirty="0">
                <a:ea typeface="宋体" pitchFamily="2" charset="-122"/>
              </a:rPr>
              <a:t>] ← </a:t>
            </a:r>
            <a:r>
              <a:rPr lang="en-US" altLang="zh-CN" sz="2000" dirty="0" err="1">
                <a:ea typeface="宋体" pitchFamily="2" charset="-122"/>
              </a:rPr>
              <a:t>rt</a:t>
            </a:r>
            <a:endParaRPr lang="en-US" altLang="zh-CN" sz="2000" dirty="0">
              <a:ea typeface="宋体" pitchFamily="2" charset="-122"/>
            </a:endParaRPr>
          </a:p>
          <a:p>
            <a:pPr>
              <a:lnSpc>
                <a:spcPct val="120000"/>
              </a:lnSpc>
              <a:spcBef>
                <a:spcPts val="0"/>
              </a:spcBef>
              <a:spcAft>
                <a:spcPts val="0"/>
              </a:spcAft>
            </a:pPr>
            <a:endParaRPr lang="en-US" altLang="zh-CN" dirty="0">
              <a:ea typeface="宋体" pitchFamily="2" charset="-122"/>
            </a:endParaRPr>
          </a:p>
          <a:p>
            <a:pPr>
              <a:lnSpc>
                <a:spcPct val="120000"/>
              </a:lnSpc>
              <a:spcBef>
                <a:spcPts val="0"/>
              </a:spcBef>
              <a:spcAft>
                <a:spcPts val="0"/>
              </a:spcAft>
            </a:pPr>
            <a:endParaRPr lang="en-US" altLang="zh-CN" dirty="0">
              <a:ea typeface="宋体" pitchFamily="2" charset="-122"/>
            </a:endParaRPr>
          </a:p>
        </p:txBody>
      </p:sp>
      <p:pic>
        <p:nvPicPr>
          <p:cNvPr id="6" name="图片 5"/>
          <p:cNvPicPr>
            <a:picLocks noChangeAspect="1"/>
          </p:cNvPicPr>
          <p:nvPr/>
        </p:nvPicPr>
        <p:blipFill>
          <a:blip r:embed="rId4"/>
          <a:stretch>
            <a:fillRect/>
          </a:stretch>
        </p:blipFill>
        <p:spPr>
          <a:xfrm>
            <a:off x="2999656" y="5168698"/>
            <a:ext cx="7200800" cy="1689302"/>
          </a:xfrm>
          <a:prstGeom prst="rect">
            <a:avLst/>
          </a:prstGeom>
        </p:spPr>
      </p:pic>
      <p:sp>
        <p:nvSpPr>
          <p:cNvPr id="4" name="文本框 3">
            <a:extLst>
              <a:ext uri="{FF2B5EF4-FFF2-40B4-BE49-F238E27FC236}">
                <a16:creationId xmlns:a16="http://schemas.microsoft.com/office/drawing/2014/main" id="{2D6F60B4-9866-7A38-D6EF-EDEDB4BB8FC4}"/>
              </a:ext>
            </a:extLst>
          </p:cNvPr>
          <p:cNvSpPr txBox="1"/>
          <p:nvPr/>
        </p:nvSpPr>
        <p:spPr>
          <a:xfrm>
            <a:off x="302246" y="6017784"/>
            <a:ext cx="6096000" cy="327782"/>
          </a:xfrm>
          <a:prstGeom prst="rect">
            <a:avLst/>
          </a:prstGeom>
          <a:noFill/>
        </p:spPr>
        <p:txBody>
          <a:bodyPr wrap="square">
            <a:spAutoFit/>
          </a:bodyPr>
          <a:lstStyle/>
          <a:p>
            <a:pPr>
              <a:buNone/>
            </a:pPr>
            <a:r>
              <a:rPr lang="en-US" altLang="zh-CN" dirty="0"/>
              <a:t>ANDI:imm16</a:t>
            </a:r>
            <a:r>
              <a:rPr lang="zh-CN" altLang="en-US" dirty="0"/>
              <a:t>零扩展</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6" name="Rectangle 2"/>
          <p:cNvSpPr>
            <a:spLocks noGrp="1" noChangeArrowheads="1"/>
          </p:cNvSpPr>
          <p:nvPr>
            <p:ph type="title" idx="4294967295"/>
          </p:nvPr>
        </p:nvSpPr>
        <p:spPr>
          <a:xfrm>
            <a:off x="304939" y="177483"/>
            <a:ext cx="5867400" cy="479747"/>
          </a:xfrm>
          <a:noFill/>
          <a:ln/>
        </p:spPr>
        <p:txBody>
          <a:bodyPr/>
          <a:lstStyle/>
          <a:p>
            <a:r>
              <a:rPr lang="en-US" altLang="zh-CN" sz="3200" dirty="0"/>
              <a:t>1.1 </a:t>
            </a:r>
            <a:r>
              <a:rPr lang="zh-CN" altLang="en-US" sz="3200" dirty="0"/>
              <a:t>指令系统概述</a:t>
            </a:r>
          </a:p>
        </p:txBody>
      </p:sp>
      <p:sp>
        <p:nvSpPr>
          <p:cNvPr id="205827" name="Rectangle 3"/>
          <p:cNvSpPr>
            <a:spLocks noGrp="1" noChangeArrowheads="1"/>
          </p:cNvSpPr>
          <p:nvPr>
            <p:ph type="body" idx="4294967295"/>
          </p:nvPr>
        </p:nvSpPr>
        <p:spPr>
          <a:xfrm>
            <a:off x="612000" y="900000"/>
            <a:ext cx="8143875" cy="494494"/>
          </a:xfrm>
          <a:noFill/>
          <a:ln/>
        </p:spPr>
        <p:txBody>
          <a:bodyPr/>
          <a:lstStyle/>
          <a:p>
            <a:pPr>
              <a:lnSpc>
                <a:spcPct val="120000"/>
              </a:lnSpc>
              <a:spcBef>
                <a:spcPts val="0"/>
              </a:spcBef>
              <a:spcAft>
                <a:spcPts val="0"/>
              </a:spcAft>
            </a:pPr>
            <a:r>
              <a:rPr lang="zh-CN" altLang="en-US" dirty="0">
                <a:latin typeface="黑体" panose="02010609060101010101" pitchFamily="49" charset="-122"/>
                <a:ea typeface="黑体" panose="02010609060101010101" pitchFamily="49" charset="-122"/>
              </a:rPr>
              <a:t>从指令执行周期看指令涉及的内容</a:t>
            </a:r>
            <a:endParaRPr lang="zh-CN" altLang="en-US" sz="2000" dirty="0">
              <a:latin typeface="黑体" panose="02010609060101010101" pitchFamily="49" charset="-122"/>
              <a:ea typeface="黑体" panose="02010609060101010101" pitchFamily="49" charset="-122"/>
            </a:endParaRPr>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3044" y="1340768"/>
            <a:ext cx="7697769" cy="5265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8040216" y="6243599"/>
            <a:ext cx="2520280" cy="249299"/>
          </a:xfrm>
          <a:prstGeom prst="rect">
            <a:avLst/>
          </a:prstGeom>
          <a:noFill/>
        </p:spPr>
        <p:txBody>
          <a:bodyPr wrap="square" rtlCol="0">
            <a:spAutoFit/>
          </a:bodyPr>
          <a:lstStyle/>
          <a:p>
            <a:pPr algn="ctr">
              <a:buNone/>
            </a:pPr>
            <a:r>
              <a:rPr lang="en-US" altLang="zh-CN" sz="1200" b="0" dirty="0">
                <a:latin typeface="+mn-lt"/>
              </a:rPr>
              <a:t>from</a:t>
            </a:r>
            <a:r>
              <a:rPr lang="zh-CN" altLang="en-US" sz="1200" b="0" dirty="0">
                <a:latin typeface="+mn-lt"/>
              </a:rPr>
              <a:t>：</a:t>
            </a:r>
            <a:r>
              <a:rPr lang="en-US" altLang="zh-CN" sz="1200" b="0" dirty="0">
                <a:latin typeface="+mn-lt"/>
              </a:rPr>
              <a:t> </a:t>
            </a:r>
            <a:r>
              <a:rPr lang="zh-CN" altLang="en-US" sz="1200" b="0" dirty="0">
                <a:latin typeface="+mn-lt"/>
              </a:rPr>
              <a:t>南大袁春风老师</a:t>
            </a:r>
            <a:r>
              <a:rPr lang="en-US" altLang="zh-CN" sz="1200" b="0" dirty="0" err="1">
                <a:latin typeface="+mn-lt"/>
              </a:rPr>
              <a:t>ppt</a:t>
            </a:r>
            <a:endParaRPr lang="zh-CN" altLang="en-US" sz="1200" b="0" dirty="0">
              <a:latin typeface="+mn-lt"/>
            </a:endParaRPr>
          </a:p>
        </p:txBody>
      </p:sp>
    </p:spTree>
    <p:custDataLst>
      <p:tags r:id="rId1"/>
    </p:custDataLst>
    <p:extLst>
      <p:ext uri="{BB962C8B-B14F-4D97-AF65-F5344CB8AC3E}">
        <p14:creationId xmlns:p14="http://schemas.microsoft.com/office/powerpoint/2010/main" val="1078813040"/>
      </p:ext>
    </p:extLst>
  </p:cSld>
  <p:clrMapOvr>
    <a:masterClrMapping/>
  </p:clrMapOvr>
  <p:transition advTm="39405"/>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idx="4294967295"/>
          </p:nvPr>
        </p:nvSpPr>
        <p:spPr>
          <a:xfrm>
            <a:off x="612000" y="252000"/>
            <a:ext cx="5257800" cy="373062"/>
          </a:xfrm>
        </p:spPr>
        <p:txBody>
          <a:bodyPr/>
          <a:lstStyle/>
          <a:p>
            <a:r>
              <a:rPr lang="en-US" altLang="zh-CN" i="0" dirty="0"/>
              <a:t>2.2 MIPS</a:t>
            </a:r>
            <a:r>
              <a:rPr lang="zh-CN" altLang="en-US" i="0" dirty="0"/>
              <a:t>指令格式简介</a:t>
            </a:r>
            <a:r>
              <a:rPr lang="en-US" altLang="zh-CN" i="0" dirty="0"/>
              <a:t>--</a:t>
            </a:r>
            <a:r>
              <a:rPr lang="zh-CN" altLang="en-US" i="0" dirty="0"/>
              <a:t>指令类型</a:t>
            </a:r>
          </a:p>
        </p:txBody>
      </p:sp>
      <p:sp>
        <p:nvSpPr>
          <p:cNvPr id="222211" name="Rectangle 3"/>
          <p:cNvSpPr>
            <a:spLocks noGrp="1" noChangeArrowheads="1"/>
          </p:cNvSpPr>
          <p:nvPr>
            <p:ph type="body" sz="half" idx="4294967295"/>
          </p:nvPr>
        </p:nvSpPr>
        <p:spPr>
          <a:xfrm>
            <a:off x="319488" y="836712"/>
            <a:ext cx="11100624" cy="1713290"/>
          </a:xfrm>
        </p:spPr>
        <p:txBody>
          <a:bodyPr/>
          <a:lstStyle/>
          <a:p>
            <a:pPr>
              <a:lnSpc>
                <a:spcPct val="120000"/>
              </a:lnSpc>
              <a:spcAft>
                <a:spcPts val="0"/>
              </a:spcAft>
            </a:pPr>
            <a:r>
              <a:rPr lang="en-US" altLang="zh-CN" dirty="0">
                <a:ea typeface="宋体" pitchFamily="2" charset="-122"/>
              </a:rPr>
              <a:t>I-Type</a:t>
            </a:r>
            <a:r>
              <a:rPr lang="zh-CN" altLang="en-US" dirty="0">
                <a:ea typeface="宋体" pitchFamily="2" charset="-122"/>
              </a:rPr>
              <a:t>指令编码示例</a:t>
            </a:r>
            <a:endParaRPr lang="en-US" altLang="zh-CN" dirty="0">
              <a:ea typeface="宋体" pitchFamily="2" charset="-122"/>
            </a:endParaRPr>
          </a:p>
          <a:p>
            <a:pPr lvl="1">
              <a:lnSpc>
                <a:spcPct val="120000"/>
              </a:lnSpc>
              <a:spcBef>
                <a:spcPts val="0"/>
              </a:spcBef>
              <a:spcAft>
                <a:spcPts val="0"/>
              </a:spcAft>
            </a:pPr>
            <a:r>
              <a:rPr lang="zh-CN" altLang="en-US" sz="2200" dirty="0">
                <a:ea typeface="宋体" pitchFamily="2" charset="-122"/>
              </a:rPr>
              <a:t>取数指令：</a:t>
            </a:r>
            <a:r>
              <a:rPr lang="en-US" altLang="zh-CN" sz="2200" dirty="0">
                <a:ea typeface="宋体" pitchFamily="2" charset="-122"/>
              </a:rPr>
              <a:t>LB</a:t>
            </a:r>
            <a:r>
              <a:rPr lang="zh-CN" altLang="en-US" sz="2200" dirty="0">
                <a:ea typeface="宋体" pitchFamily="2" charset="-122"/>
              </a:rPr>
              <a:t>（取带符号扩展字节）、</a:t>
            </a:r>
            <a:r>
              <a:rPr lang="en-US" altLang="zh-CN" sz="2200" dirty="0">
                <a:ea typeface="宋体" pitchFamily="2" charset="-122"/>
              </a:rPr>
              <a:t>LBU</a:t>
            </a:r>
            <a:r>
              <a:rPr lang="zh-CN" altLang="en-US" sz="2200" dirty="0">
                <a:ea typeface="宋体" pitchFamily="2" charset="-122"/>
              </a:rPr>
              <a:t>（取不带符号字节）、</a:t>
            </a:r>
            <a:r>
              <a:rPr lang="en-US" altLang="zh-CN" sz="2200" dirty="0">
                <a:ea typeface="宋体" pitchFamily="2" charset="-122"/>
              </a:rPr>
              <a:t>LH</a:t>
            </a:r>
            <a:r>
              <a:rPr lang="zh-CN" altLang="en-US" sz="2200" dirty="0">
                <a:ea typeface="宋体" pitchFamily="2" charset="-122"/>
              </a:rPr>
              <a:t>（取带符号扩展半字）、</a:t>
            </a:r>
            <a:r>
              <a:rPr lang="en-US" altLang="zh-CN" sz="2200" dirty="0">
                <a:ea typeface="宋体" pitchFamily="2" charset="-122"/>
              </a:rPr>
              <a:t>LHU</a:t>
            </a:r>
            <a:r>
              <a:rPr lang="zh-CN" altLang="en-US" sz="2200" dirty="0">
                <a:ea typeface="宋体" pitchFamily="2" charset="-122"/>
              </a:rPr>
              <a:t>（取不带符号的半字）、</a:t>
            </a:r>
            <a:r>
              <a:rPr lang="en-US" altLang="zh-CN" sz="2200" dirty="0">
                <a:ea typeface="宋体" pitchFamily="2" charset="-122"/>
              </a:rPr>
              <a:t>LW</a:t>
            </a:r>
            <a:r>
              <a:rPr lang="zh-CN" altLang="en-US" sz="2200" dirty="0">
                <a:ea typeface="宋体" pitchFamily="2" charset="-122"/>
              </a:rPr>
              <a:t>（取字）</a:t>
            </a:r>
            <a:endParaRPr lang="en-US" altLang="zh-CN" sz="2200" dirty="0">
              <a:ea typeface="宋体" pitchFamily="2" charset="-122"/>
            </a:endParaRPr>
          </a:p>
          <a:p>
            <a:pPr lvl="1">
              <a:lnSpc>
                <a:spcPct val="120000"/>
              </a:lnSpc>
              <a:spcBef>
                <a:spcPts val="0"/>
              </a:spcBef>
              <a:spcAft>
                <a:spcPts val="0"/>
              </a:spcAft>
            </a:pPr>
            <a:r>
              <a:rPr lang="zh-CN" altLang="en-US" sz="2200" dirty="0">
                <a:ea typeface="宋体" pitchFamily="2" charset="-122"/>
              </a:rPr>
              <a:t>存储指令：</a:t>
            </a:r>
            <a:r>
              <a:rPr lang="en-US" altLang="zh-CN" sz="2200" dirty="0">
                <a:ea typeface="宋体" pitchFamily="2" charset="-122"/>
              </a:rPr>
              <a:t>SB</a:t>
            </a:r>
            <a:r>
              <a:rPr lang="zh-CN" altLang="en-US" sz="2200" dirty="0">
                <a:ea typeface="宋体" pitchFamily="2" charset="-122"/>
              </a:rPr>
              <a:t>（存字节）、</a:t>
            </a:r>
            <a:r>
              <a:rPr lang="en-US" altLang="zh-CN" sz="2200" dirty="0">
                <a:ea typeface="宋体" pitchFamily="2" charset="-122"/>
              </a:rPr>
              <a:t>SH</a:t>
            </a:r>
            <a:r>
              <a:rPr lang="zh-CN" altLang="en-US" sz="2200" dirty="0">
                <a:ea typeface="宋体" pitchFamily="2" charset="-122"/>
              </a:rPr>
              <a:t>（存半字）、</a:t>
            </a:r>
            <a:r>
              <a:rPr lang="en-US" altLang="zh-CN" sz="2200" dirty="0">
                <a:ea typeface="宋体" pitchFamily="2" charset="-122"/>
              </a:rPr>
              <a:t>SW</a:t>
            </a:r>
            <a:r>
              <a:rPr lang="zh-CN" altLang="en-US" sz="2200" dirty="0">
                <a:ea typeface="宋体" pitchFamily="2" charset="-122"/>
              </a:rPr>
              <a:t>（存字）</a:t>
            </a:r>
            <a:endParaRPr lang="en-US" altLang="zh-CN" sz="2200" dirty="0">
              <a:ea typeface="宋体" pitchFamily="2" charset="-122"/>
            </a:endParaRPr>
          </a:p>
        </p:txBody>
      </p:sp>
      <p:pic>
        <p:nvPicPr>
          <p:cNvPr id="2" name="图片 1"/>
          <p:cNvPicPr>
            <a:picLocks noChangeAspect="1"/>
          </p:cNvPicPr>
          <p:nvPr/>
        </p:nvPicPr>
        <p:blipFill>
          <a:blip r:embed="rId2"/>
          <a:stretch>
            <a:fillRect/>
          </a:stretch>
        </p:blipFill>
        <p:spPr>
          <a:xfrm>
            <a:off x="2290563" y="2736445"/>
            <a:ext cx="7632848" cy="1837764"/>
          </a:xfrm>
          <a:prstGeom prst="rect">
            <a:avLst/>
          </a:prstGeom>
        </p:spPr>
      </p:pic>
      <p:pic>
        <p:nvPicPr>
          <p:cNvPr id="3" name="图片 2"/>
          <p:cNvPicPr>
            <a:picLocks noChangeAspect="1"/>
          </p:cNvPicPr>
          <p:nvPr/>
        </p:nvPicPr>
        <p:blipFill>
          <a:blip r:embed="rId3"/>
          <a:stretch>
            <a:fillRect/>
          </a:stretch>
        </p:blipFill>
        <p:spPr>
          <a:xfrm>
            <a:off x="2290563" y="4915377"/>
            <a:ext cx="7405837" cy="1729694"/>
          </a:xfrm>
          <a:prstGeom prst="rect">
            <a:avLst/>
          </a:prstGeom>
        </p:spPr>
      </p:pic>
    </p:spTree>
    <p:extLst>
      <p:ext uri="{BB962C8B-B14F-4D97-AF65-F5344CB8AC3E}">
        <p14:creationId xmlns:p14="http://schemas.microsoft.com/office/powerpoint/2010/main" val="24246381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idx="4294967295"/>
          </p:nvPr>
        </p:nvSpPr>
        <p:spPr>
          <a:xfrm>
            <a:off x="612000" y="252000"/>
            <a:ext cx="5257800" cy="373062"/>
          </a:xfrm>
        </p:spPr>
        <p:txBody>
          <a:bodyPr/>
          <a:lstStyle/>
          <a:p>
            <a:r>
              <a:rPr lang="en-US" altLang="zh-CN" i="0" dirty="0"/>
              <a:t>2.2 MIPS</a:t>
            </a:r>
            <a:r>
              <a:rPr lang="zh-CN" altLang="en-US" i="0" dirty="0"/>
              <a:t>指令格式简介</a:t>
            </a:r>
            <a:r>
              <a:rPr lang="en-US" altLang="zh-CN" i="0" dirty="0"/>
              <a:t>--</a:t>
            </a:r>
            <a:r>
              <a:rPr lang="zh-CN" altLang="en-US" i="0" dirty="0"/>
              <a:t>指令类型</a:t>
            </a:r>
          </a:p>
        </p:txBody>
      </p:sp>
      <p:sp>
        <p:nvSpPr>
          <p:cNvPr id="222211" name="Rectangle 3"/>
          <p:cNvSpPr>
            <a:spLocks noGrp="1" noChangeArrowheads="1"/>
          </p:cNvSpPr>
          <p:nvPr>
            <p:ph type="body" sz="half" idx="4294967295"/>
          </p:nvPr>
        </p:nvSpPr>
        <p:spPr>
          <a:xfrm>
            <a:off x="319488" y="836712"/>
            <a:ext cx="11681168" cy="6920869"/>
          </a:xfrm>
        </p:spPr>
        <p:txBody>
          <a:bodyPr/>
          <a:lstStyle/>
          <a:p>
            <a:pPr>
              <a:lnSpc>
                <a:spcPct val="120000"/>
              </a:lnSpc>
              <a:spcAft>
                <a:spcPts val="0"/>
              </a:spcAft>
            </a:pPr>
            <a:r>
              <a:rPr lang="en-US" altLang="zh-CN" dirty="0">
                <a:ea typeface="宋体" pitchFamily="2" charset="-122"/>
              </a:rPr>
              <a:t>I-Type</a:t>
            </a:r>
            <a:r>
              <a:rPr lang="zh-CN" altLang="en-US" dirty="0">
                <a:ea typeface="宋体" pitchFamily="2" charset="-122"/>
              </a:rPr>
              <a:t>指令编码示例</a:t>
            </a:r>
            <a:endParaRPr lang="en-US" altLang="zh-CN" dirty="0">
              <a:ea typeface="宋体" pitchFamily="2" charset="-122"/>
            </a:endParaRPr>
          </a:p>
          <a:p>
            <a:pPr lvl="1">
              <a:lnSpc>
                <a:spcPct val="120000"/>
              </a:lnSpc>
              <a:spcBef>
                <a:spcPts val="0"/>
              </a:spcBef>
              <a:spcAft>
                <a:spcPts val="0"/>
              </a:spcAft>
            </a:pPr>
            <a:r>
              <a:rPr lang="zh-CN" altLang="en-US" sz="2200" dirty="0">
                <a:ea typeface="宋体" pitchFamily="2" charset="-122"/>
              </a:rPr>
              <a:t>分支指令（条件转移指令）</a:t>
            </a:r>
            <a:endParaRPr lang="en-US" altLang="zh-CN" sz="2200" dirty="0">
              <a:ea typeface="宋体" pitchFamily="2" charset="-122"/>
            </a:endParaRPr>
          </a:p>
          <a:p>
            <a:pPr lvl="2">
              <a:lnSpc>
                <a:spcPct val="120000"/>
              </a:lnSpc>
              <a:spcAft>
                <a:spcPts val="0"/>
              </a:spcAft>
            </a:pPr>
            <a:r>
              <a:rPr lang="en-US" altLang="zh-CN" sz="2000" dirty="0" err="1">
                <a:ea typeface="宋体" pitchFamily="2" charset="-122"/>
              </a:rPr>
              <a:t>beq</a:t>
            </a:r>
            <a:r>
              <a:rPr lang="en-US" altLang="zh-CN" sz="2000" dirty="0">
                <a:ea typeface="宋体" pitchFamily="2" charset="-122"/>
              </a:rPr>
              <a:t> $t1, $t2, 8  # BEQ rs, </a:t>
            </a:r>
            <a:r>
              <a:rPr lang="en-US" altLang="zh-CN" sz="2000" dirty="0" err="1">
                <a:ea typeface="宋体" pitchFamily="2" charset="-122"/>
              </a:rPr>
              <a:t>rt</a:t>
            </a:r>
            <a:r>
              <a:rPr lang="en-US" altLang="zh-CN" sz="2000" dirty="0">
                <a:ea typeface="宋体" pitchFamily="2" charset="-122"/>
              </a:rPr>
              <a:t>, offset; if (rs = </a:t>
            </a:r>
            <a:r>
              <a:rPr lang="en-US" altLang="zh-CN" sz="2000" dirty="0" err="1">
                <a:ea typeface="宋体" pitchFamily="2" charset="-122"/>
              </a:rPr>
              <a:t>rt</a:t>
            </a:r>
            <a:r>
              <a:rPr lang="en-US" altLang="zh-CN" sz="2000" dirty="0">
                <a:ea typeface="宋体" pitchFamily="2" charset="-122"/>
              </a:rPr>
              <a:t>) then PC ← PC + </a:t>
            </a:r>
            <a:r>
              <a:rPr lang="en-US" altLang="zh-CN" sz="2000" dirty="0" err="1">
                <a:ea typeface="宋体" pitchFamily="2" charset="-122"/>
              </a:rPr>
              <a:t>sign_extend</a:t>
            </a:r>
            <a:r>
              <a:rPr lang="en-US" altLang="zh-CN" sz="2000" dirty="0">
                <a:ea typeface="宋体" pitchFamily="2" charset="-122"/>
              </a:rPr>
              <a:t>(offset || 0</a:t>
            </a:r>
            <a:r>
              <a:rPr lang="en-US" altLang="zh-CN" sz="2000" baseline="30000" dirty="0">
                <a:ea typeface="宋体" pitchFamily="2" charset="-122"/>
              </a:rPr>
              <a:t>2</a:t>
            </a:r>
            <a:r>
              <a:rPr lang="zh-CN" altLang="en-US" sz="2000" dirty="0">
                <a:ea typeface="宋体" pitchFamily="2" charset="-122"/>
              </a:rPr>
              <a:t>）</a:t>
            </a:r>
            <a:endParaRPr lang="en-US" altLang="zh-CN" dirty="0">
              <a:ea typeface="宋体" pitchFamily="2" charset="-122"/>
            </a:endParaRPr>
          </a:p>
          <a:p>
            <a:pPr lvl="2">
              <a:lnSpc>
                <a:spcPct val="120000"/>
              </a:lnSpc>
              <a:spcAft>
                <a:spcPts val="0"/>
              </a:spcAft>
            </a:pPr>
            <a:endParaRPr lang="en-US" altLang="zh-CN" dirty="0">
              <a:ea typeface="宋体" pitchFamily="2" charset="-122"/>
            </a:endParaRPr>
          </a:p>
          <a:p>
            <a:pPr lvl="2">
              <a:lnSpc>
                <a:spcPct val="120000"/>
              </a:lnSpc>
              <a:spcAft>
                <a:spcPts val="0"/>
              </a:spcAft>
            </a:pPr>
            <a:endParaRPr lang="en-US" altLang="zh-CN" dirty="0">
              <a:ea typeface="宋体" pitchFamily="2" charset="-122"/>
            </a:endParaRPr>
          </a:p>
          <a:p>
            <a:pPr lvl="2">
              <a:lnSpc>
                <a:spcPct val="120000"/>
              </a:lnSpc>
              <a:spcAft>
                <a:spcPts val="0"/>
              </a:spcAft>
            </a:pPr>
            <a:endParaRPr lang="en-US" altLang="zh-CN" dirty="0">
              <a:ea typeface="宋体" pitchFamily="2" charset="-122"/>
            </a:endParaRPr>
          </a:p>
          <a:p>
            <a:pPr lvl="2">
              <a:lnSpc>
                <a:spcPct val="120000"/>
              </a:lnSpc>
              <a:spcAft>
                <a:spcPts val="0"/>
              </a:spcAft>
            </a:pPr>
            <a:endParaRPr lang="en-US" altLang="zh-CN" dirty="0">
              <a:ea typeface="宋体" pitchFamily="2" charset="-122"/>
            </a:endParaRPr>
          </a:p>
          <a:p>
            <a:pPr lvl="2">
              <a:lnSpc>
                <a:spcPct val="120000"/>
              </a:lnSpc>
              <a:spcAft>
                <a:spcPts val="0"/>
              </a:spcAft>
            </a:pPr>
            <a:endParaRPr lang="en-US" altLang="zh-CN" dirty="0">
              <a:ea typeface="宋体" pitchFamily="2" charset="-122"/>
            </a:endParaRPr>
          </a:p>
          <a:p>
            <a:pPr lvl="2">
              <a:lnSpc>
                <a:spcPct val="120000"/>
              </a:lnSpc>
              <a:spcAft>
                <a:spcPts val="0"/>
              </a:spcAft>
            </a:pPr>
            <a:endParaRPr lang="en-US" altLang="zh-CN" dirty="0">
              <a:ea typeface="宋体" pitchFamily="2" charset="-122"/>
            </a:endParaRPr>
          </a:p>
          <a:p>
            <a:pPr lvl="2">
              <a:lnSpc>
                <a:spcPct val="120000"/>
              </a:lnSpc>
              <a:spcAft>
                <a:spcPts val="0"/>
              </a:spcAft>
            </a:pPr>
            <a:r>
              <a:rPr lang="en-US" altLang="zh-CN" dirty="0" err="1">
                <a:ea typeface="宋体" pitchFamily="2" charset="-122"/>
              </a:rPr>
              <a:t>bne</a:t>
            </a:r>
            <a:r>
              <a:rPr lang="en-US" altLang="zh-CN" dirty="0">
                <a:ea typeface="宋体" pitchFamily="2" charset="-122"/>
              </a:rPr>
              <a:t> $t1, $t2, 8 </a:t>
            </a:r>
          </a:p>
          <a:p>
            <a:pPr lvl="2">
              <a:lnSpc>
                <a:spcPct val="120000"/>
              </a:lnSpc>
              <a:spcAft>
                <a:spcPts val="0"/>
              </a:spcAft>
            </a:pPr>
            <a:r>
              <a:rPr lang="en-US" altLang="zh-CN" dirty="0" err="1">
                <a:ea typeface="宋体" pitchFamily="2" charset="-122"/>
              </a:rPr>
              <a:t>bgez</a:t>
            </a:r>
            <a:r>
              <a:rPr lang="en-US" altLang="zh-CN" dirty="0">
                <a:ea typeface="宋体" pitchFamily="2" charset="-122"/>
              </a:rPr>
              <a:t> $t1, 8  # if (rs ≥ 0) then branch </a:t>
            </a:r>
          </a:p>
          <a:p>
            <a:pPr lvl="2">
              <a:lnSpc>
                <a:spcPct val="120000"/>
              </a:lnSpc>
              <a:spcAft>
                <a:spcPts val="0"/>
              </a:spcAft>
            </a:pPr>
            <a:endParaRPr lang="en-US" altLang="zh-CN" dirty="0">
              <a:ea typeface="宋体" pitchFamily="2" charset="-122"/>
            </a:endParaRPr>
          </a:p>
          <a:p>
            <a:pPr lvl="2">
              <a:lnSpc>
                <a:spcPct val="120000"/>
              </a:lnSpc>
              <a:spcAft>
                <a:spcPts val="0"/>
              </a:spcAft>
            </a:pPr>
            <a:r>
              <a:rPr lang="en-US" altLang="zh-CN" dirty="0">
                <a:ea typeface="宋体" pitchFamily="2" charset="-122"/>
              </a:rPr>
              <a:t>BLEZ</a:t>
            </a:r>
            <a:r>
              <a:rPr lang="zh-CN" altLang="en-US" dirty="0">
                <a:ea typeface="宋体" pitchFamily="2" charset="-122"/>
              </a:rPr>
              <a:t>（小于或等于</a:t>
            </a:r>
            <a:r>
              <a:rPr lang="en-US" altLang="zh-CN" dirty="0">
                <a:ea typeface="宋体" pitchFamily="2" charset="-122"/>
              </a:rPr>
              <a:t>0</a:t>
            </a:r>
            <a:r>
              <a:rPr lang="zh-CN" altLang="en-US" dirty="0">
                <a:ea typeface="宋体" pitchFamily="2" charset="-122"/>
              </a:rPr>
              <a:t>转移）、</a:t>
            </a:r>
            <a:r>
              <a:rPr lang="en-US" altLang="zh-CN" dirty="0">
                <a:ea typeface="宋体" pitchFamily="2" charset="-122"/>
              </a:rPr>
              <a:t>BLTZ</a:t>
            </a:r>
            <a:r>
              <a:rPr lang="zh-CN" altLang="en-US" dirty="0">
                <a:ea typeface="宋体" pitchFamily="2" charset="-122"/>
              </a:rPr>
              <a:t>（小于</a:t>
            </a:r>
            <a:r>
              <a:rPr lang="en-US" altLang="zh-CN" dirty="0">
                <a:ea typeface="宋体" pitchFamily="2" charset="-122"/>
              </a:rPr>
              <a:t>0</a:t>
            </a:r>
            <a:r>
              <a:rPr lang="zh-CN" altLang="en-US" dirty="0">
                <a:ea typeface="宋体" pitchFamily="2" charset="-122"/>
              </a:rPr>
              <a:t>转移）、</a:t>
            </a:r>
            <a:r>
              <a:rPr lang="en-US" altLang="zh-CN" dirty="0">
                <a:ea typeface="宋体" pitchFamily="2" charset="-122"/>
              </a:rPr>
              <a:t>BLTZAL(</a:t>
            </a:r>
            <a:r>
              <a:rPr lang="zh-CN" altLang="en-US" dirty="0">
                <a:ea typeface="宋体" pitchFamily="2" charset="-122"/>
              </a:rPr>
              <a:t>小于等于</a:t>
            </a:r>
            <a:r>
              <a:rPr lang="en-US" altLang="zh-CN" dirty="0">
                <a:ea typeface="宋体" pitchFamily="2" charset="-122"/>
              </a:rPr>
              <a:t>0</a:t>
            </a:r>
            <a:r>
              <a:rPr lang="zh-CN" altLang="en-US" dirty="0">
                <a:ea typeface="宋体" pitchFamily="2" charset="-122"/>
              </a:rPr>
              <a:t>转移，带链接） 、</a:t>
            </a:r>
            <a:r>
              <a:rPr lang="en-US" altLang="zh-CN" dirty="0">
                <a:ea typeface="宋体" pitchFamily="2" charset="-122"/>
              </a:rPr>
              <a:t>BGEZAL</a:t>
            </a:r>
            <a:r>
              <a:rPr lang="zh-CN" altLang="en-US" dirty="0">
                <a:ea typeface="宋体" pitchFamily="2" charset="-122"/>
              </a:rPr>
              <a:t>（大于等于</a:t>
            </a:r>
            <a:r>
              <a:rPr lang="en-US" altLang="zh-CN" dirty="0">
                <a:ea typeface="宋体" pitchFamily="2" charset="-122"/>
              </a:rPr>
              <a:t>0</a:t>
            </a:r>
            <a:r>
              <a:rPr lang="zh-CN" altLang="en-US" dirty="0">
                <a:ea typeface="宋体" pitchFamily="2" charset="-122"/>
              </a:rPr>
              <a:t>，带链接）</a:t>
            </a:r>
            <a:endParaRPr lang="en-US" altLang="zh-CN" dirty="0">
              <a:ea typeface="宋体" pitchFamily="2" charset="-122"/>
            </a:endParaRPr>
          </a:p>
          <a:p>
            <a:pPr lvl="2">
              <a:lnSpc>
                <a:spcPct val="120000"/>
              </a:lnSpc>
              <a:spcAft>
                <a:spcPts val="0"/>
              </a:spcAft>
            </a:pPr>
            <a:endParaRPr lang="en-US" altLang="zh-CN" dirty="0">
              <a:ea typeface="宋体" pitchFamily="2" charset="-122"/>
            </a:endParaRPr>
          </a:p>
          <a:p>
            <a:pPr lvl="2">
              <a:lnSpc>
                <a:spcPct val="120000"/>
              </a:lnSpc>
              <a:spcAft>
                <a:spcPts val="0"/>
              </a:spcAft>
            </a:pPr>
            <a:endParaRPr lang="en-US" altLang="zh-CN" dirty="0">
              <a:ea typeface="宋体" pitchFamily="2" charset="-122"/>
            </a:endParaRPr>
          </a:p>
          <a:p>
            <a:pPr lvl="2">
              <a:lnSpc>
                <a:spcPct val="120000"/>
              </a:lnSpc>
              <a:spcAft>
                <a:spcPts val="0"/>
              </a:spcAft>
            </a:pPr>
            <a:endParaRPr lang="en-US" altLang="zh-CN" dirty="0">
              <a:ea typeface="宋体" pitchFamily="2" charset="-122"/>
            </a:endParaRPr>
          </a:p>
          <a:p>
            <a:pPr lvl="2">
              <a:lnSpc>
                <a:spcPct val="120000"/>
              </a:lnSpc>
              <a:spcAft>
                <a:spcPts val="0"/>
              </a:spcAft>
            </a:pPr>
            <a:endParaRPr lang="en-US" altLang="zh-CN" dirty="0">
              <a:ea typeface="宋体" pitchFamily="2" charset="-122"/>
            </a:endParaRPr>
          </a:p>
          <a:p>
            <a:pPr lvl="2">
              <a:lnSpc>
                <a:spcPct val="120000"/>
              </a:lnSpc>
              <a:spcAft>
                <a:spcPts val="0"/>
              </a:spcAft>
            </a:pPr>
            <a:endParaRPr lang="en-US" altLang="zh-CN" dirty="0">
              <a:ea typeface="宋体" pitchFamily="2" charset="-122"/>
            </a:endParaRPr>
          </a:p>
          <a:p>
            <a:pPr lvl="2">
              <a:lnSpc>
                <a:spcPct val="120000"/>
              </a:lnSpc>
              <a:spcAft>
                <a:spcPts val="0"/>
              </a:spcAft>
            </a:pPr>
            <a:endParaRPr lang="en-US" altLang="zh-CN" dirty="0">
              <a:ea typeface="宋体" pitchFamily="2" charset="-122"/>
            </a:endParaRPr>
          </a:p>
        </p:txBody>
      </p:sp>
      <p:pic>
        <p:nvPicPr>
          <p:cNvPr id="4" name="图片 3"/>
          <p:cNvPicPr>
            <a:picLocks noChangeAspect="1"/>
          </p:cNvPicPr>
          <p:nvPr/>
        </p:nvPicPr>
        <p:blipFill>
          <a:blip r:embed="rId3"/>
          <a:stretch>
            <a:fillRect/>
          </a:stretch>
        </p:blipFill>
        <p:spPr>
          <a:xfrm>
            <a:off x="2639616" y="2323775"/>
            <a:ext cx="7390805" cy="1746692"/>
          </a:xfrm>
          <a:prstGeom prst="rect">
            <a:avLst/>
          </a:prstGeom>
        </p:spPr>
      </p:pic>
    </p:spTree>
    <p:extLst>
      <p:ext uri="{BB962C8B-B14F-4D97-AF65-F5344CB8AC3E}">
        <p14:creationId xmlns:p14="http://schemas.microsoft.com/office/powerpoint/2010/main" val="9842321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idx="4294967295"/>
          </p:nvPr>
        </p:nvSpPr>
        <p:spPr>
          <a:xfrm>
            <a:off x="612000" y="252000"/>
            <a:ext cx="5257800" cy="373062"/>
          </a:xfrm>
        </p:spPr>
        <p:txBody>
          <a:bodyPr/>
          <a:lstStyle/>
          <a:p>
            <a:r>
              <a:rPr lang="en-US" altLang="zh-CN" i="0" dirty="0"/>
              <a:t>2.2 MIPS</a:t>
            </a:r>
            <a:r>
              <a:rPr lang="zh-CN" altLang="en-US" i="0" dirty="0"/>
              <a:t>指令格式简介</a:t>
            </a:r>
            <a:r>
              <a:rPr lang="en-US" altLang="zh-CN" i="0" dirty="0"/>
              <a:t>--</a:t>
            </a:r>
            <a:r>
              <a:rPr lang="zh-CN" altLang="en-US" i="0" dirty="0"/>
              <a:t>指令类型</a:t>
            </a:r>
          </a:p>
        </p:txBody>
      </p:sp>
      <p:sp>
        <p:nvSpPr>
          <p:cNvPr id="222211" name="Rectangle 3"/>
          <p:cNvSpPr>
            <a:spLocks noGrp="1" noChangeArrowheads="1"/>
          </p:cNvSpPr>
          <p:nvPr>
            <p:ph type="body" sz="half" idx="4294967295"/>
          </p:nvPr>
        </p:nvSpPr>
        <p:spPr>
          <a:xfrm>
            <a:off x="191344" y="900000"/>
            <a:ext cx="12000656" cy="8958350"/>
          </a:xfrm>
        </p:spPr>
        <p:txBody>
          <a:bodyPr/>
          <a:lstStyle/>
          <a:p>
            <a:pPr>
              <a:lnSpc>
                <a:spcPct val="120000"/>
              </a:lnSpc>
              <a:spcAft>
                <a:spcPts val="0"/>
              </a:spcAft>
            </a:pPr>
            <a:r>
              <a:rPr lang="en-US" altLang="zh-CN" dirty="0">
                <a:ea typeface="宋体" pitchFamily="2" charset="-122"/>
              </a:rPr>
              <a:t>J-Type</a:t>
            </a:r>
            <a:r>
              <a:rPr lang="zh-CN" altLang="en-US" dirty="0">
                <a:ea typeface="宋体" pitchFamily="2" charset="-122"/>
              </a:rPr>
              <a:t>指令编码示例</a:t>
            </a:r>
            <a:endParaRPr lang="en-US" altLang="zh-CN" dirty="0">
              <a:ea typeface="宋体" pitchFamily="2" charset="-122"/>
            </a:endParaRPr>
          </a:p>
          <a:p>
            <a:pPr lvl="1">
              <a:spcAft>
                <a:spcPts val="0"/>
              </a:spcAft>
            </a:pPr>
            <a:r>
              <a:rPr lang="zh-CN" altLang="en-US" sz="2000" dirty="0">
                <a:ea typeface="宋体" pitchFamily="2" charset="-122"/>
              </a:rPr>
              <a:t>无条件跳转指令 （</a:t>
            </a:r>
            <a:r>
              <a:rPr lang="en-US" altLang="zh-CN" sz="2000" dirty="0">
                <a:ea typeface="宋体" pitchFamily="2" charset="-122"/>
              </a:rPr>
              <a:t>JR</a:t>
            </a:r>
            <a:r>
              <a:rPr lang="zh-CN" altLang="en-US" sz="2000" dirty="0">
                <a:ea typeface="宋体" pitchFamily="2" charset="-122"/>
              </a:rPr>
              <a:t>、</a:t>
            </a:r>
            <a:r>
              <a:rPr lang="en-US" altLang="zh-CN" sz="2000" dirty="0">
                <a:ea typeface="宋体" pitchFamily="2" charset="-122"/>
              </a:rPr>
              <a:t>JALR</a:t>
            </a:r>
            <a:r>
              <a:rPr lang="zh-CN" altLang="en-US" sz="2000" dirty="0">
                <a:ea typeface="宋体" pitchFamily="2" charset="-122"/>
              </a:rPr>
              <a:t>是</a:t>
            </a:r>
            <a:r>
              <a:rPr lang="en-US" altLang="zh-CN" sz="2000" dirty="0">
                <a:ea typeface="宋体" pitchFamily="2" charset="-122"/>
              </a:rPr>
              <a:t>R-Type</a:t>
            </a:r>
            <a:r>
              <a:rPr lang="zh-CN" altLang="en-US" sz="2000" dirty="0">
                <a:ea typeface="宋体" pitchFamily="2" charset="-122"/>
              </a:rPr>
              <a:t>指令）</a:t>
            </a:r>
            <a:endParaRPr lang="en-US" altLang="zh-CN" sz="2000" dirty="0">
              <a:ea typeface="宋体" pitchFamily="2" charset="-122"/>
            </a:endParaRPr>
          </a:p>
          <a:p>
            <a:pPr lvl="2">
              <a:spcAft>
                <a:spcPts val="0"/>
              </a:spcAft>
            </a:pPr>
            <a:r>
              <a:rPr lang="en-US" altLang="zh-CN" sz="2000" dirty="0">
                <a:ea typeface="宋体" pitchFamily="2" charset="-122"/>
              </a:rPr>
              <a:t>J target  # target</a:t>
            </a:r>
            <a:r>
              <a:rPr lang="zh-CN" altLang="en-US" sz="2000" dirty="0">
                <a:ea typeface="宋体" pitchFamily="2" charset="-122"/>
              </a:rPr>
              <a:t>是地址标签，</a:t>
            </a:r>
            <a:r>
              <a:rPr lang="en-US" altLang="zh-CN" sz="2000" dirty="0">
                <a:ea typeface="宋体" pitchFamily="2" charset="-122"/>
              </a:rPr>
              <a:t>PC ← PC</a:t>
            </a:r>
            <a:r>
              <a:rPr lang="en-US" altLang="zh-CN" sz="2000" baseline="-25000" dirty="0">
                <a:ea typeface="宋体" pitchFamily="2" charset="-122"/>
              </a:rPr>
              <a:t>GPRLEN..28</a:t>
            </a:r>
            <a:r>
              <a:rPr lang="en-US" altLang="zh-CN" sz="2000" dirty="0">
                <a:ea typeface="宋体" pitchFamily="2" charset="-122"/>
              </a:rPr>
              <a:t> || </a:t>
            </a:r>
            <a:r>
              <a:rPr lang="en-US" altLang="zh-CN" sz="2000" dirty="0" err="1">
                <a:ea typeface="宋体" pitchFamily="2" charset="-122"/>
              </a:rPr>
              <a:t>instr_index</a:t>
            </a:r>
            <a:r>
              <a:rPr lang="en-US" altLang="zh-CN" sz="2000" dirty="0">
                <a:ea typeface="宋体" pitchFamily="2" charset="-122"/>
              </a:rPr>
              <a:t> || 0</a:t>
            </a:r>
            <a:r>
              <a:rPr lang="en-US" altLang="zh-CN" sz="2000" baseline="30000" dirty="0">
                <a:ea typeface="宋体" pitchFamily="2" charset="-122"/>
              </a:rPr>
              <a:t>2</a:t>
            </a:r>
          </a:p>
          <a:p>
            <a:pPr lvl="2">
              <a:spcAft>
                <a:spcPts val="0"/>
              </a:spcAft>
            </a:pPr>
            <a:endParaRPr lang="en-US" altLang="zh-CN" sz="2000" dirty="0">
              <a:ea typeface="宋体" pitchFamily="2" charset="-122"/>
            </a:endParaRPr>
          </a:p>
          <a:p>
            <a:pPr lvl="2">
              <a:spcAft>
                <a:spcPts val="0"/>
              </a:spcAft>
            </a:pPr>
            <a:endParaRPr lang="en-US" altLang="zh-CN" sz="2000" dirty="0">
              <a:ea typeface="宋体" pitchFamily="2" charset="-122"/>
            </a:endParaRPr>
          </a:p>
          <a:p>
            <a:pPr lvl="2">
              <a:spcAft>
                <a:spcPts val="0"/>
              </a:spcAft>
            </a:pPr>
            <a:endParaRPr lang="en-US" altLang="zh-CN" sz="2000" dirty="0">
              <a:ea typeface="宋体" pitchFamily="2" charset="-122"/>
            </a:endParaRPr>
          </a:p>
          <a:p>
            <a:pPr lvl="2">
              <a:spcAft>
                <a:spcPts val="0"/>
              </a:spcAft>
            </a:pPr>
            <a:endParaRPr lang="en-US" altLang="zh-CN" sz="2000" dirty="0">
              <a:ea typeface="宋体" pitchFamily="2" charset="-122"/>
            </a:endParaRPr>
          </a:p>
          <a:p>
            <a:pPr lvl="2">
              <a:spcAft>
                <a:spcPts val="0"/>
              </a:spcAft>
            </a:pPr>
            <a:endParaRPr lang="en-US" altLang="zh-CN" sz="2000" dirty="0">
              <a:ea typeface="宋体" pitchFamily="2" charset="-122"/>
            </a:endParaRPr>
          </a:p>
          <a:p>
            <a:pPr lvl="2">
              <a:spcAft>
                <a:spcPts val="0"/>
              </a:spcAft>
            </a:pPr>
            <a:endParaRPr lang="en-US" altLang="zh-CN" sz="2000" dirty="0">
              <a:ea typeface="宋体" pitchFamily="2" charset="-122"/>
            </a:endParaRPr>
          </a:p>
          <a:p>
            <a:pPr lvl="2">
              <a:spcAft>
                <a:spcPts val="0"/>
              </a:spcAft>
            </a:pPr>
            <a:r>
              <a:rPr lang="en-US" altLang="zh-CN" sz="2000" dirty="0">
                <a:ea typeface="宋体" pitchFamily="2" charset="-122"/>
              </a:rPr>
              <a:t>JAL target # target</a:t>
            </a:r>
            <a:r>
              <a:rPr lang="zh-CN" altLang="en-US" sz="2000" dirty="0">
                <a:ea typeface="宋体" pitchFamily="2" charset="-122"/>
              </a:rPr>
              <a:t>地址标签；</a:t>
            </a:r>
            <a:r>
              <a:rPr lang="en-US" altLang="zh-CN" sz="2000" dirty="0">
                <a:ea typeface="宋体" pitchFamily="2" charset="-122"/>
              </a:rPr>
              <a:t>GPR[31] ← PC + 8</a:t>
            </a:r>
            <a:r>
              <a:rPr lang="zh-CN" altLang="en-US" sz="2000" dirty="0">
                <a:ea typeface="宋体" pitchFamily="2" charset="-122"/>
              </a:rPr>
              <a:t>，</a:t>
            </a:r>
            <a:r>
              <a:rPr lang="en-US" altLang="zh-CN" sz="2000" dirty="0">
                <a:ea typeface="宋体" pitchFamily="2" charset="-122"/>
              </a:rPr>
              <a:t> PC ← PC</a:t>
            </a:r>
            <a:r>
              <a:rPr lang="en-US" altLang="zh-CN" sz="2000" baseline="-25000" dirty="0">
                <a:ea typeface="宋体" pitchFamily="2" charset="-122"/>
              </a:rPr>
              <a:t>GPRLEN..28</a:t>
            </a:r>
            <a:r>
              <a:rPr lang="en-US" altLang="zh-CN" sz="2000" dirty="0">
                <a:ea typeface="宋体" pitchFamily="2" charset="-122"/>
              </a:rPr>
              <a:t> || </a:t>
            </a:r>
            <a:r>
              <a:rPr lang="en-US" altLang="zh-CN" sz="2000" dirty="0" err="1">
                <a:ea typeface="宋体" pitchFamily="2" charset="-122"/>
              </a:rPr>
              <a:t>instr_index</a:t>
            </a:r>
            <a:r>
              <a:rPr lang="en-US" altLang="zh-CN" sz="2000" dirty="0">
                <a:ea typeface="宋体" pitchFamily="2" charset="-122"/>
              </a:rPr>
              <a:t> || 0</a:t>
            </a:r>
            <a:r>
              <a:rPr lang="en-US" altLang="zh-CN" sz="2000" baseline="30000" dirty="0">
                <a:ea typeface="宋体" pitchFamily="2" charset="-122"/>
              </a:rPr>
              <a:t>2</a:t>
            </a:r>
          </a:p>
          <a:p>
            <a:pPr lvl="2">
              <a:spcAft>
                <a:spcPts val="0"/>
              </a:spcAft>
            </a:pPr>
            <a:endParaRPr lang="en-US" altLang="zh-CN" sz="2000" dirty="0">
              <a:ea typeface="宋体" pitchFamily="2" charset="-122"/>
            </a:endParaRPr>
          </a:p>
          <a:p>
            <a:pPr lvl="2">
              <a:spcAft>
                <a:spcPts val="0"/>
              </a:spcAft>
            </a:pPr>
            <a:endParaRPr lang="en-US" altLang="zh-CN" sz="2000" dirty="0">
              <a:ea typeface="宋体" pitchFamily="2" charset="-122"/>
            </a:endParaRPr>
          </a:p>
          <a:p>
            <a:pPr lvl="2">
              <a:spcAft>
                <a:spcPts val="0"/>
              </a:spcAft>
            </a:pPr>
            <a:endParaRPr lang="en-US" altLang="zh-CN" sz="2000" dirty="0">
              <a:ea typeface="宋体" pitchFamily="2" charset="-122"/>
            </a:endParaRPr>
          </a:p>
          <a:p>
            <a:pPr lvl="2">
              <a:spcAft>
                <a:spcPts val="0"/>
              </a:spcAft>
            </a:pPr>
            <a:endParaRPr lang="en-US" altLang="zh-CN" sz="2000" dirty="0">
              <a:ea typeface="宋体" pitchFamily="2" charset="-122"/>
            </a:endParaRPr>
          </a:p>
          <a:p>
            <a:pPr lvl="2">
              <a:spcAft>
                <a:spcPts val="0"/>
              </a:spcAft>
            </a:pPr>
            <a:endParaRPr lang="en-US" altLang="zh-CN" sz="2000" dirty="0">
              <a:ea typeface="宋体" pitchFamily="2" charset="-122"/>
            </a:endParaRPr>
          </a:p>
          <a:p>
            <a:pPr lvl="2">
              <a:spcAft>
                <a:spcPts val="0"/>
              </a:spcAft>
            </a:pPr>
            <a:endParaRPr lang="en-US" altLang="zh-CN" sz="2000" dirty="0">
              <a:ea typeface="宋体" pitchFamily="2" charset="-122"/>
            </a:endParaRPr>
          </a:p>
          <a:p>
            <a:pPr lvl="2">
              <a:spcAft>
                <a:spcPts val="0"/>
              </a:spcAft>
            </a:pPr>
            <a:endParaRPr lang="en-US" altLang="zh-CN" sz="2000" dirty="0">
              <a:ea typeface="宋体" pitchFamily="2" charset="-122"/>
            </a:endParaRPr>
          </a:p>
          <a:p>
            <a:pPr lvl="2">
              <a:spcAft>
                <a:spcPts val="0"/>
              </a:spcAft>
            </a:pPr>
            <a:endParaRPr lang="en-US" altLang="zh-CN" sz="2000" dirty="0">
              <a:ea typeface="宋体" pitchFamily="2" charset="-122"/>
            </a:endParaRPr>
          </a:p>
          <a:p>
            <a:pPr lvl="2">
              <a:spcAft>
                <a:spcPts val="0"/>
              </a:spcAft>
            </a:pPr>
            <a:endParaRPr lang="en-US" altLang="zh-CN" sz="2000" dirty="0">
              <a:ea typeface="宋体" pitchFamily="2" charset="-122"/>
            </a:endParaRPr>
          </a:p>
          <a:p>
            <a:pPr lvl="2">
              <a:spcAft>
                <a:spcPts val="0"/>
              </a:spcAft>
            </a:pPr>
            <a:endParaRPr lang="en-US" altLang="zh-CN" sz="2000" dirty="0">
              <a:ea typeface="宋体" pitchFamily="2" charset="-122"/>
            </a:endParaRPr>
          </a:p>
          <a:p>
            <a:pPr lvl="2">
              <a:spcAft>
                <a:spcPts val="0"/>
              </a:spcAft>
            </a:pPr>
            <a:endParaRPr lang="en-US" altLang="zh-CN" sz="2000" dirty="0">
              <a:ea typeface="宋体" pitchFamily="2" charset="-122"/>
            </a:endParaRPr>
          </a:p>
          <a:p>
            <a:pPr lvl="2">
              <a:spcAft>
                <a:spcPts val="0"/>
              </a:spcAft>
            </a:pPr>
            <a:endParaRPr lang="en-US" altLang="zh-CN" sz="2000" dirty="0">
              <a:ea typeface="宋体" pitchFamily="2" charset="-122"/>
            </a:endParaRPr>
          </a:p>
          <a:p>
            <a:pPr lvl="2">
              <a:spcAft>
                <a:spcPts val="0"/>
              </a:spcAft>
            </a:pPr>
            <a:endParaRPr lang="en-US" altLang="zh-CN" sz="2000" dirty="0">
              <a:ea typeface="宋体" pitchFamily="2" charset="-122"/>
            </a:endParaRPr>
          </a:p>
        </p:txBody>
      </p:sp>
      <p:pic>
        <p:nvPicPr>
          <p:cNvPr id="2" name="图片 1"/>
          <p:cNvPicPr>
            <a:picLocks noChangeAspect="1"/>
          </p:cNvPicPr>
          <p:nvPr/>
        </p:nvPicPr>
        <p:blipFill>
          <a:blip r:embed="rId3"/>
          <a:stretch>
            <a:fillRect/>
          </a:stretch>
        </p:blipFill>
        <p:spPr>
          <a:xfrm>
            <a:off x="1775520" y="2132856"/>
            <a:ext cx="9074374" cy="1996512"/>
          </a:xfrm>
          <a:prstGeom prst="rect">
            <a:avLst/>
          </a:prstGeom>
        </p:spPr>
      </p:pic>
      <p:pic>
        <p:nvPicPr>
          <p:cNvPr id="3" name="图片 2"/>
          <p:cNvPicPr>
            <a:picLocks noChangeAspect="1"/>
          </p:cNvPicPr>
          <p:nvPr/>
        </p:nvPicPr>
        <p:blipFill>
          <a:blip r:embed="rId4"/>
          <a:stretch>
            <a:fillRect/>
          </a:stretch>
        </p:blipFill>
        <p:spPr>
          <a:xfrm>
            <a:off x="1645456" y="4797152"/>
            <a:ext cx="9092432" cy="206084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idx="4294967295"/>
          </p:nvPr>
        </p:nvSpPr>
        <p:spPr>
          <a:xfrm>
            <a:off x="612000" y="252000"/>
            <a:ext cx="5257800" cy="373062"/>
          </a:xfrm>
        </p:spPr>
        <p:txBody>
          <a:bodyPr/>
          <a:lstStyle/>
          <a:p>
            <a:r>
              <a:rPr lang="en-US" altLang="zh-CN" i="0" dirty="0"/>
              <a:t>2.2 MIPS</a:t>
            </a:r>
            <a:r>
              <a:rPr lang="zh-CN" altLang="en-US" i="0" dirty="0"/>
              <a:t>指令格式简介</a:t>
            </a:r>
            <a:r>
              <a:rPr lang="en-US" altLang="zh-CN" i="0" dirty="0"/>
              <a:t>--</a:t>
            </a:r>
            <a:r>
              <a:rPr lang="zh-CN" altLang="en-US" i="0" dirty="0"/>
              <a:t>指令类型</a:t>
            </a:r>
          </a:p>
        </p:txBody>
      </p:sp>
      <p:sp>
        <p:nvSpPr>
          <p:cNvPr id="222211" name="Rectangle 3"/>
          <p:cNvSpPr>
            <a:spLocks noGrp="1" noChangeArrowheads="1"/>
          </p:cNvSpPr>
          <p:nvPr>
            <p:ph type="body" sz="half" idx="4294967295"/>
          </p:nvPr>
        </p:nvSpPr>
        <p:spPr>
          <a:xfrm>
            <a:off x="263352" y="782638"/>
            <a:ext cx="10668576" cy="897682"/>
          </a:xfrm>
        </p:spPr>
        <p:txBody>
          <a:bodyPr/>
          <a:lstStyle/>
          <a:p>
            <a:pPr>
              <a:lnSpc>
                <a:spcPct val="125000"/>
              </a:lnSpc>
              <a:spcBef>
                <a:spcPts val="0"/>
              </a:spcBef>
              <a:spcAft>
                <a:spcPts val="0"/>
              </a:spcAft>
            </a:pPr>
            <a:r>
              <a:rPr lang="zh-CN" altLang="en-US" dirty="0">
                <a:ea typeface="宋体" pitchFamily="2" charset="-122"/>
              </a:rPr>
              <a:t>特殊指令</a:t>
            </a:r>
            <a:endParaRPr lang="en-US" altLang="zh-CN" dirty="0">
              <a:ea typeface="宋体" pitchFamily="2" charset="-122"/>
            </a:endParaRPr>
          </a:p>
          <a:p>
            <a:pPr lvl="1">
              <a:lnSpc>
                <a:spcPct val="125000"/>
              </a:lnSpc>
              <a:spcBef>
                <a:spcPts val="0"/>
              </a:spcBef>
              <a:spcAft>
                <a:spcPts val="0"/>
              </a:spcAft>
            </a:pPr>
            <a:r>
              <a:rPr lang="zh-CN" altLang="en-US" sz="2000" dirty="0">
                <a:ea typeface="宋体" pitchFamily="2" charset="-122"/>
              </a:rPr>
              <a:t>系统调用</a:t>
            </a:r>
            <a:r>
              <a:rPr lang="en-US" altLang="zh-CN" sz="2000" dirty="0">
                <a:ea typeface="宋体" pitchFamily="2" charset="-122"/>
              </a:rPr>
              <a:t>SYSCALL</a:t>
            </a:r>
            <a:endParaRPr lang="zh-CN" altLang="en-US" sz="2000" dirty="0">
              <a:ea typeface="宋体"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498612480"/>
              </p:ext>
            </p:extLst>
          </p:nvPr>
        </p:nvGraphicFramePr>
        <p:xfrm>
          <a:off x="3792538" y="782638"/>
          <a:ext cx="8280400" cy="6175375"/>
        </p:xfrm>
        <a:graphic>
          <a:graphicData uri="http://schemas.openxmlformats.org/presentationml/2006/ole">
            <mc:AlternateContent xmlns:mc="http://schemas.openxmlformats.org/markup-compatibility/2006">
              <mc:Choice xmlns:v="urn:schemas-microsoft-com:vml" Requires="v">
                <p:oleObj spid="_x0000_s2052" name="文档" r:id="rId4" imgW="5261479" imgH="6317528" progId="Word.Document.12">
                  <p:embed/>
                </p:oleObj>
              </mc:Choice>
              <mc:Fallback>
                <p:oleObj name="文档" r:id="rId4" imgW="5261479" imgH="6317528" progId="Word.Document.12">
                  <p:embed/>
                  <p:pic>
                    <p:nvPicPr>
                      <p:cNvPr id="0" name=""/>
                      <p:cNvPicPr/>
                      <p:nvPr/>
                    </p:nvPicPr>
                    <p:blipFill>
                      <a:blip r:embed="rId5"/>
                      <a:stretch>
                        <a:fillRect/>
                      </a:stretch>
                    </p:blipFill>
                    <p:spPr>
                      <a:xfrm>
                        <a:off x="3792538" y="782638"/>
                        <a:ext cx="8280400" cy="6175375"/>
                      </a:xfrm>
                      <a:prstGeom prst="rect">
                        <a:avLst/>
                      </a:prstGeom>
                    </p:spPr>
                  </p:pic>
                </p:oleObj>
              </mc:Fallback>
            </mc:AlternateContent>
          </a:graphicData>
        </a:graphic>
      </p:graphicFrame>
      <p:sp>
        <p:nvSpPr>
          <p:cNvPr id="2" name="矩形 1"/>
          <p:cNvSpPr/>
          <p:nvPr/>
        </p:nvSpPr>
        <p:spPr>
          <a:xfrm>
            <a:off x="263352" y="1988840"/>
            <a:ext cx="3385170" cy="1712777"/>
          </a:xfrm>
          <a:prstGeom prst="rect">
            <a:avLst/>
          </a:prstGeom>
        </p:spPr>
        <p:txBody>
          <a:bodyPr wrap="square">
            <a:spAutoFit/>
          </a:bodyPr>
          <a:lstStyle/>
          <a:p>
            <a:pPr>
              <a:buNone/>
            </a:pPr>
            <a:r>
              <a:rPr lang="zh-CN" altLang="en-US" dirty="0"/>
              <a:t>li $v0,5	# 5为读入一个int整数</a:t>
            </a:r>
          </a:p>
          <a:p>
            <a:pPr>
              <a:buNone/>
            </a:pPr>
            <a:r>
              <a:rPr lang="zh-CN" altLang="en-US" dirty="0"/>
              <a:t>syscall </a:t>
            </a:r>
            <a:r>
              <a:rPr lang="en-US" altLang="zh-CN" dirty="0"/>
              <a:t>#</a:t>
            </a:r>
            <a:r>
              <a:rPr lang="zh-CN" altLang="en-US" dirty="0"/>
              <a:t>读入的</a:t>
            </a:r>
            <a:r>
              <a:rPr lang="en-US" altLang="zh-CN" dirty="0" err="1"/>
              <a:t>int</a:t>
            </a:r>
            <a:r>
              <a:rPr lang="zh-CN" altLang="en-US" dirty="0"/>
              <a:t>放在</a:t>
            </a:r>
            <a:r>
              <a:rPr lang="en-US" altLang="zh-CN" dirty="0"/>
              <a:t>$v0</a:t>
            </a:r>
            <a:endParaRPr lang="zh-CN" altLang="en-US" dirty="0"/>
          </a:p>
          <a:p>
            <a:pPr>
              <a:buNone/>
            </a:pPr>
            <a:endParaRPr lang="en-US" altLang="zh-CN" dirty="0"/>
          </a:p>
          <a:p>
            <a:pPr>
              <a:buNone/>
            </a:pPr>
            <a:r>
              <a:rPr lang="en-US" altLang="zh-CN" dirty="0"/>
              <a:t>li $v0,10 #</a:t>
            </a:r>
            <a:r>
              <a:rPr lang="zh-CN" altLang="en-US" dirty="0"/>
              <a:t>程序正常退出</a:t>
            </a:r>
            <a:endParaRPr lang="en-US" altLang="zh-CN" dirty="0"/>
          </a:p>
          <a:p>
            <a:pPr>
              <a:buNone/>
            </a:pPr>
            <a:r>
              <a:rPr lang="en-US" altLang="zh-CN" dirty="0" err="1"/>
              <a:t>syscall</a:t>
            </a:r>
            <a:endParaRPr lang="zh-CN" altLang="en-US" dirty="0"/>
          </a:p>
        </p:txBody>
      </p:sp>
    </p:spTree>
    <p:extLst>
      <p:ext uri="{BB962C8B-B14F-4D97-AF65-F5344CB8AC3E}">
        <p14:creationId xmlns:p14="http://schemas.microsoft.com/office/powerpoint/2010/main" val="2554193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idx="4294967295"/>
          </p:nvPr>
        </p:nvSpPr>
        <p:spPr>
          <a:xfrm>
            <a:off x="263352" y="188640"/>
            <a:ext cx="5257800" cy="373062"/>
          </a:xfrm>
        </p:spPr>
        <p:txBody>
          <a:bodyPr/>
          <a:lstStyle/>
          <a:p>
            <a:r>
              <a:rPr lang="en-US" altLang="zh-CN" i="0" dirty="0"/>
              <a:t>2.2 MIPS</a:t>
            </a:r>
            <a:r>
              <a:rPr lang="zh-CN" altLang="en-US" i="0" dirty="0"/>
              <a:t>指令格式简介</a:t>
            </a:r>
            <a:r>
              <a:rPr lang="en-US" altLang="zh-CN" i="0" dirty="0"/>
              <a:t>—</a:t>
            </a:r>
            <a:r>
              <a:rPr lang="zh-CN" altLang="en-US" i="0" dirty="0"/>
              <a:t>指令示例</a:t>
            </a:r>
          </a:p>
        </p:txBody>
      </p:sp>
      <p:graphicFrame>
        <p:nvGraphicFramePr>
          <p:cNvPr id="3" name="表格 2"/>
          <p:cNvGraphicFramePr>
            <a:graphicFrameLocks noGrp="1"/>
          </p:cNvGraphicFramePr>
          <p:nvPr>
            <p:extLst>
              <p:ext uri="{D42A27DB-BD31-4B8C-83A1-F6EECF244321}">
                <p14:modId xmlns:p14="http://schemas.microsoft.com/office/powerpoint/2010/main" val="2875998930"/>
              </p:ext>
            </p:extLst>
          </p:nvPr>
        </p:nvGraphicFramePr>
        <p:xfrm>
          <a:off x="767408" y="908721"/>
          <a:ext cx="10801201" cy="5708807"/>
        </p:xfrm>
        <a:graphic>
          <a:graphicData uri="http://schemas.openxmlformats.org/drawingml/2006/table">
            <a:tbl>
              <a:tblPr firstRow="1" bandRow="1">
                <a:tableStyleId>{9D7B26C5-4107-4FEC-AEDC-1716B250A1EF}</a:tableStyleId>
              </a:tblPr>
              <a:tblGrid>
                <a:gridCol w="2381174">
                  <a:extLst>
                    <a:ext uri="{9D8B030D-6E8A-4147-A177-3AD203B41FA5}">
                      <a16:colId xmlns:a16="http://schemas.microsoft.com/office/drawing/2014/main" val="20000"/>
                    </a:ext>
                  </a:extLst>
                </a:gridCol>
                <a:gridCol w="2332077">
                  <a:extLst>
                    <a:ext uri="{9D8B030D-6E8A-4147-A177-3AD203B41FA5}">
                      <a16:colId xmlns:a16="http://schemas.microsoft.com/office/drawing/2014/main" val="20001"/>
                    </a:ext>
                  </a:extLst>
                </a:gridCol>
                <a:gridCol w="2749397">
                  <a:extLst>
                    <a:ext uri="{9D8B030D-6E8A-4147-A177-3AD203B41FA5}">
                      <a16:colId xmlns:a16="http://schemas.microsoft.com/office/drawing/2014/main" val="20002"/>
                    </a:ext>
                  </a:extLst>
                </a:gridCol>
                <a:gridCol w="3338553">
                  <a:extLst>
                    <a:ext uri="{9D8B030D-6E8A-4147-A177-3AD203B41FA5}">
                      <a16:colId xmlns:a16="http://schemas.microsoft.com/office/drawing/2014/main" val="20003"/>
                    </a:ext>
                  </a:extLst>
                </a:gridCol>
              </a:tblGrid>
              <a:tr h="329203">
                <a:tc>
                  <a:txBody>
                    <a:bodyPr/>
                    <a:lstStyle/>
                    <a:p>
                      <a:pPr algn="ctr"/>
                      <a:r>
                        <a:rPr lang="en-US" altLang="zh-CN" sz="1600" b="0" i="1" dirty="0">
                          <a:solidFill>
                            <a:srgbClr val="FF0000"/>
                          </a:solidFill>
                          <a:latin typeface="Times New Roman" pitchFamily="18" charset="0"/>
                          <a:cs typeface="Times New Roman" pitchFamily="18" charset="0"/>
                        </a:rPr>
                        <a:t>Instruction</a:t>
                      </a:r>
                      <a:endParaRPr lang="zh-CN" altLang="en-US" sz="1600" b="0" i="1" dirty="0">
                        <a:solidFill>
                          <a:srgbClr val="FF0000"/>
                        </a:solidFill>
                        <a:latin typeface="Times New Roman" pitchFamily="18" charset="0"/>
                        <a:cs typeface="Times New Roman" pitchFamily="18" charset="0"/>
                      </a:endParaRPr>
                    </a:p>
                  </a:txBody>
                  <a:tcPr/>
                </a:tc>
                <a:tc>
                  <a:txBody>
                    <a:bodyPr/>
                    <a:lstStyle/>
                    <a:p>
                      <a:pPr algn="ctr"/>
                      <a:r>
                        <a:rPr lang="en-US" altLang="zh-CN" sz="1600" b="0" i="1" kern="1200" dirty="0">
                          <a:solidFill>
                            <a:srgbClr val="FF0000"/>
                          </a:solidFill>
                          <a:latin typeface="Times New Roman" pitchFamily="18" charset="0"/>
                          <a:cs typeface="Times New Roman" pitchFamily="18" charset="0"/>
                        </a:rPr>
                        <a:t>Example</a:t>
                      </a:r>
                      <a:endParaRPr lang="zh-CN" altLang="en-US" sz="1600" b="0" i="1" kern="1200" dirty="0">
                        <a:solidFill>
                          <a:srgbClr val="FF0000"/>
                        </a:solidFill>
                        <a:latin typeface="Times New Roman" pitchFamily="18" charset="0"/>
                        <a:ea typeface="+mn-ea"/>
                        <a:cs typeface="Times New Roman" pitchFamily="18" charset="0"/>
                      </a:endParaRPr>
                    </a:p>
                  </a:txBody>
                  <a:tcPr/>
                </a:tc>
                <a:tc>
                  <a:txBody>
                    <a:bodyPr/>
                    <a:lstStyle/>
                    <a:p>
                      <a:pPr algn="ctr"/>
                      <a:r>
                        <a:rPr lang="en-US" altLang="zh-CN" sz="1600" b="0" i="1" kern="1200" dirty="0">
                          <a:solidFill>
                            <a:srgbClr val="FF0000"/>
                          </a:solidFill>
                          <a:latin typeface="Times New Roman" pitchFamily="18" charset="0"/>
                          <a:cs typeface="Times New Roman" pitchFamily="18" charset="0"/>
                        </a:rPr>
                        <a:t>Meaning</a:t>
                      </a:r>
                      <a:endParaRPr lang="zh-CN" altLang="en-US" sz="1600" b="0" i="1" kern="1200" dirty="0">
                        <a:solidFill>
                          <a:srgbClr val="FF0000"/>
                        </a:solidFill>
                        <a:latin typeface="Times New Roman" pitchFamily="18" charset="0"/>
                        <a:ea typeface="+mn-ea"/>
                        <a:cs typeface="Times New Roman" pitchFamily="18" charset="0"/>
                      </a:endParaRPr>
                    </a:p>
                  </a:txBody>
                  <a:tcPr/>
                </a:tc>
                <a:tc>
                  <a:txBody>
                    <a:bodyPr/>
                    <a:lstStyle/>
                    <a:p>
                      <a:pPr algn="ctr"/>
                      <a:r>
                        <a:rPr lang="en-US" altLang="zh-CN" sz="1600" b="0" i="1" kern="1200" dirty="0">
                          <a:solidFill>
                            <a:srgbClr val="FF0000"/>
                          </a:solidFill>
                          <a:latin typeface="Times New Roman" pitchFamily="18" charset="0"/>
                          <a:cs typeface="Times New Roman" pitchFamily="18" charset="0"/>
                        </a:rPr>
                        <a:t>Comments</a:t>
                      </a:r>
                      <a:endParaRPr lang="zh-CN" altLang="en-US" sz="1600" b="0" i="1" kern="1200" dirty="0">
                        <a:solidFill>
                          <a:srgbClr val="FF0000"/>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0"/>
                  </a:ext>
                </a:extLst>
              </a:tr>
              <a:tr h="338011">
                <a:tc>
                  <a:txBody>
                    <a:bodyPr/>
                    <a:lstStyle/>
                    <a:p>
                      <a:r>
                        <a:rPr lang="en-US" altLang="zh-CN" sz="1400" b="0" i="0" dirty="0">
                          <a:solidFill>
                            <a:schemeClr val="accent2">
                              <a:lumMod val="75000"/>
                            </a:schemeClr>
                          </a:solidFill>
                          <a:latin typeface="+mn-lt"/>
                          <a:cs typeface="Times New Roman" pitchFamily="18" charset="0"/>
                        </a:rPr>
                        <a:t>add</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add</a:t>
                      </a:r>
                      <a:r>
                        <a:rPr lang="en-US" altLang="zh-CN" sz="1400" b="0" i="0" baseline="0" dirty="0">
                          <a:solidFill>
                            <a:schemeClr val="accent2">
                              <a:lumMod val="75000"/>
                            </a:schemeClr>
                          </a:solidFill>
                          <a:latin typeface="+mn-lt"/>
                          <a:cs typeface="Times New Roman" pitchFamily="18" charset="0"/>
                        </a:rPr>
                        <a:t> $1,$2,$3</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$1</a:t>
                      </a:r>
                      <a:r>
                        <a:rPr lang="en-US" altLang="zh-CN" sz="1400" b="0" i="0" dirty="0">
                          <a:solidFill>
                            <a:schemeClr val="accent2">
                              <a:lumMod val="75000"/>
                            </a:schemeClr>
                          </a:solidFill>
                          <a:latin typeface="+mn-lt"/>
                          <a:cs typeface="Times New Roman" pitchFamily="18" charset="0"/>
                          <a:sym typeface="Wingdings" pitchFamily="2" charset="2"/>
                        </a:rPr>
                        <a:t> $2 + $3</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3 operation</a:t>
                      </a:r>
                      <a:endParaRPr lang="zh-CN" altLang="en-US" sz="1400" b="0" i="0" dirty="0">
                        <a:solidFill>
                          <a:schemeClr val="accent2">
                            <a:lumMod val="75000"/>
                          </a:schemeClr>
                        </a:solidFill>
                        <a:latin typeface="+mn-lt"/>
                        <a:cs typeface="Times New Roman" pitchFamily="18" charset="0"/>
                      </a:endParaRPr>
                    </a:p>
                  </a:txBody>
                  <a:tcPr/>
                </a:tc>
                <a:extLst>
                  <a:ext uri="{0D108BD9-81ED-4DB2-BD59-A6C34878D82A}">
                    <a16:rowId xmlns:a16="http://schemas.microsoft.com/office/drawing/2014/main" val="10001"/>
                  </a:ext>
                </a:extLst>
              </a:tr>
              <a:tr h="338011">
                <a:tc>
                  <a:txBody>
                    <a:bodyPr/>
                    <a:lstStyle/>
                    <a:p>
                      <a:r>
                        <a:rPr lang="en-US" altLang="zh-CN" sz="1400" b="0" i="0" dirty="0">
                          <a:solidFill>
                            <a:schemeClr val="accent2">
                              <a:lumMod val="75000"/>
                            </a:schemeClr>
                          </a:solidFill>
                          <a:latin typeface="+mn-lt"/>
                          <a:cs typeface="Times New Roman" pitchFamily="18" charset="0"/>
                        </a:rPr>
                        <a:t>subtract</a:t>
                      </a:r>
                      <a:endParaRPr lang="zh-CN" altLang="en-US" sz="1400" b="0" i="0" dirty="0">
                        <a:solidFill>
                          <a:schemeClr val="accent2">
                            <a:lumMod val="75000"/>
                          </a:schemeClr>
                        </a:solidFill>
                        <a:latin typeface="+mn-lt"/>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i="0" dirty="0">
                          <a:solidFill>
                            <a:schemeClr val="accent2">
                              <a:lumMod val="75000"/>
                            </a:schemeClr>
                          </a:solidFill>
                          <a:latin typeface="+mn-lt"/>
                          <a:cs typeface="Times New Roman" pitchFamily="18" charset="0"/>
                        </a:rPr>
                        <a:t>sub </a:t>
                      </a:r>
                      <a:r>
                        <a:rPr lang="en-US" altLang="zh-CN" sz="1400" b="0" i="0" baseline="0" dirty="0">
                          <a:solidFill>
                            <a:schemeClr val="accent2">
                              <a:lumMod val="75000"/>
                            </a:schemeClr>
                          </a:solidFill>
                          <a:latin typeface="+mn-lt"/>
                          <a:cs typeface="Times New Roman" pitchFamily="18" charset="0"/>
                        </a:rPr>
                        <a:t>$1,$2,$3</a:t>
                      </a:r>
                      <a:endParaRPr lang="zh-CN" altLang="en-US" sz="1400" b="0" i="0" dirty="0">
                        <a:solidFill>
                          <a:schemeClr val="accent2">
                            <a:lumMod val="75000"/>
                          </a:schemeClr>
                        </a:solidFill>
                        <a:latin typeface="+mn-lt"/>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i="0" dirty="0">
                          <a:solidFill>
                            <a:schemeClr val="accent2">
                              <a:lumMod val="75000"/>
                            </a:schemeClr>
                          </a:solidFill>
                          <a:latin typeface="+mn-lt"/>
                          <a:cs typeface="Times New Roman" pitchFamily="18" charset="0"/>
                        </a:rPr>
                        <a:t>$1</a:t>
                      </a:r>
                      <a:r>
                        <a:rPr lang="en-US" altLang="zh-CN" sz="1400" b="0" i="0" dirty="0">
                          <a:solidFill>
                            <a:schemeClr val="accent2">
                              <a:lumMod val="75000"/>
                            </a:schemeClr>
                          </a:solidFill>
                          <a:latin typeface="+mn-lt"/>
                          <a:cs typeface="Times New Roman" pitchFamily="18" charset="0"/>
                          <a:sym typeface="Wingdings" pitchFamily="2" charset="2"/>
                        </a:rPr>
                        <a:t> $2 – $3</a:t>
                      </a:r>
                      <a:endParaRPr lang="zh-CN" altLang="en-US" sz="1400" b="0" i="0" dirty="0">
                        <a:solidFill>
                          <a:schemeClr val="accent2">
                            <a:lumMod val="75000"/>
                          </a:schemeClr>
                        </a:solidFill>
                        <a:latin typeface="+mn-lt"/>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i="0" dirty="0">
                          <a:solidFill>
                            <a:schemeClr val="accent2">
                              <a:lumMod val="75000"/>
                            </a:schemeClr>
                          </a:solidFill>
                          <a:latin typeface="+mn-lt"/>
                          <a:cs typeface="Times New Roman" pitchFamily="18" charset="0"/>
                        </a:rPr>
                        <a:t>3 operation</a:t>
                      </a:r>
                      <a:endParaRPr lang="zh-CN" altLang="en-US" sz="1400" b="0" i="0" dirty="0">
                        <a:solidFill>
                          <a:schemeClr val="accent2">
                            <a:lumMod val="75000"/>
                          </a:schemeClr>
                        </a:solidFill>
                        <a:latin typeface="+mn-lt"/>
                        <a:cs typeface="Times New Roman" pitchFamily="18" charset="0"/>
                      </a:endParaRPr>
                    </a:p>
                  </a:txBody>
                  <a:tcPr/>
                </a:tc>
                <a:extLst>
                  <a:ext uri="{0D108BD9-81ED-4DB2-BD59-A6C34878D82A}">
                    <a16:rowId xmlns:a16="http://schemas.microsoft.com/office/drawing/2014/main" val="10002"/>
                  </a:ext>
                </a:extLst>
              </a:tr>
              <a:tr h="338011">
                <a:tc>
                  <a:txBody>
                    <a:bodyPr/>
                    <a:lstStyle/>
                    <a:p>
                      <a:r>
                        <a:rPr lang="en-US" altLang="zh-CN" sz="1400" b="0" i="0" dirty="0">
                          <a:solidFill>
                            <a:schemeClr val="accent2">
                              <a:lumMod val="75000"/>
                            </a:schemeClr>
                          </a:solidFill>
                          <a:latin typeface="+mn-lt"/>
                          <a:cs typeface="Times New Roman" pitchFamily="18" charset="0"/>
                        </a:rPr>
                        <a:t>add immediate</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err="1">
                          <a:solidFill>
                            <a:schemeClr val="accent2">
                              <a:lumMod val="75000"/>
                            </a:schemeClr>
                          </a:solidFill>
                          <a:latin typeface="+mn-lt"/>
                          <a:cs typeface="Times New Roman" pitchFamily="18" charset="0"/>
                        </a:rPr>
                        <a:t>addi</a:t>
                      </a:r>
                      <a:r>
                        <a:rPr lang="en-US" altLang="zh-CN" sz="1400" b="0" i="0" baseline="0" dirty="0">
                          <a:solidFill>
                            <a:schemeClr val="accent2">
                              <a:lumMod val="75000"/>
                            </a:schemeClr>
                          </a:solidFill>
                          <a:latin typeface="+mn-lt"/>
                          <a:cs typeface="Times New Roman" pitchFamily="18" charset="0"/>
                        </a:rPr>
                        <a:t> $1,$2,100</a:t>
                      </a:r>
                      <a:endParaRPr lang="zh-CN" altLang="en-US" sz="1400" b="0" i="0" dirty="0">
                        <a:solidFill>
                          <a:schemeClr val="accent2">
                            <a:lumMod val="75000"/>
                          </a:schemeClr>
                        </a:solidFill>
                        <a:latin typeface="+mn-lt"/>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i="0" dirty="0">
                          <a:solidFill>
                            <a:schemeClr val="accent2">
                              <a:lumMod val="75000"/>
                            </a:schemeClr>
                          </a:solidFill>
                          <a:latin typeface="+mn-lt"/>
                          <a:cs typeface="Times New Roman" pitchFamily="18" charset="0"/>
                        </a:rPr>
                        <a:t>$1</a:t>
                      </a:r>
                      <a:r>
                        <a:rPr lang="en-US" altLang="zh-CN" sz="1400" b="0" i="0" dirty="0">
                          <a:solidFill>
                            <a:schemeClr val="accent2">
                              <a:lumMod val="75000"/>
                            </a:schemeClr>
                          </a:solidFill>
                          <a:latin typeface="+mn-lt"/>
                          <a:cs typeface="Times New Roman" pitchFamily="18" charset="0"/>
                          <a:sym typeface="Wingdings" pitchFamily="2" charset="2"/>
                        </a:rPr>
                        <a:t></a:t>
                      </a:r>
                      <a:r>
                        <a:rPr lang="en-US" altLang="zh-CN" sz="1400" b="0" i="0" baseline="0" dirty="0">
                          <a:solidFill>
                            <a:schemeClr val="accent2">
                              <a:lumMod val="75000"/>
                            </a:schemeClr>
                          </a:solidFill>
                          <a:latin typeface="+mn-lt"/>
                          <a:cs typeface="Times New Roman" pitchFamily="18" charset="0"/>
                          <a:sym typeface="Wingdings" pitchFamily="2" charset="2"/>
                        </a:rPr>
                        <a:t> </a:t>
                      </a:r>
                      <a:r>
                        <a:rPr lang="en-US" altLang="zh-CN" sz="1400" b="0" i="0" dirty="0">
                          <a:solidFill>
                            <a:schemeClr val="accent2">
                              <a:lumMod val="75000"/>
                            </a:schemeClr>
                          </a:solidFill>
                          <a:latin typeface="+mn-lt"/>
                          <a:cs typeface="Times New Roman" pitchFamily="18" charset="0"/>
                          <a:sym typeface="Wingdings" pitchFamily="2" charset="2"/>
                        </a:rPr>
                        <a:t>$2 + 100</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kern="1200" dirty="0">
                          <a:solidFill>
                            <a:schemeClr val="accent2">
                              <a:lumMod val="75000"/>
                            </a:schemeClr>
                          </a:solidFill>
                          <a:latin typeface="+mn-lt"/>
                          <a:ea typeface="+mn-ea"/>
                          <a:cs typeface="Times New Roman" pitchFamily="18" charset="0"/>
                        </a:rPr>
                        <a:t>+ constant</a:t>
                      </a:r>
                      <a:endParaRPr lang="zh-CN" altLang="en-US" sz="1400" b="0" i="0" kern="1200" dirty="0">
                        <a:solidFill>
                          <a:schemeClr val="accent2">
                            <a:lumMod val="75000"/>
                          </a:schemeClr>
                        </a:solidFill>
                        <a:latin typeface="+mn-lt"/>
                        <a:ea typeface="+mn-ea"/>
                        <a:cs typeface="Times New Roman" pitchFamily="18" charset="0"/>
                      </a:endParaRPr>
                    </a:p>
                  </a:txBody>
                  <a:tcPr/>
                </a:tc>
                <a:extLst>
                  <a:ext uri="{0D108BD9-81ED-4DB2-BD59-A6C34878D82A}">
                    <a16:rowId xmlns:a16="http://schemas.microsoft.com/office/drawing/2014/main" val="10003"/>
                  </a:ext>
                </a:extLst>
              </a:tr>
              <a:tr h="338011">
                <a:tc>
                  <a:txBody>
                    <a:bodyPr/>
                    <a:lstStyle/>
                    <a:p>
                      <a:r>
                        <a:rPr lang="en-US" altLang="zh-CN" sz="1400" b="0" i="0" dirty="0">
                          <a:solidFill>
                            <a:schemeClr val="accent2">
                              <a:lumMod val="75000"/>
                            </a:schemeClr>
                          </a:solidFill>
                          <a:latin typeface="+mn-lt"/>
                          <a:cs typeface="Times New Roman" pitchFamily="18" charset="0"/>
                        </a:rPr>
                        <a:t>multiply</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err="1">
                          <a:solidFill>
                            <a:schemeClr val="accent2">
                              <a:lumMod val="75000"/>
                            </a:schemeClr>
                          </a:solidFill>
                          <a:latin typeface="+mn-lt"/>
                          <a:cs typeface="Times New Roman" pitchFamily="18" charset="0"/>
                        </a:rPr>
                        <a:t>mult</a:t>
                      </a:r>
                      <a:r>
                        <a:rPr lang="en-US" altLang="zh-CN" sz="1400" b="0" i="0" dirty="0">
                          <a:solidFill>
                            <a:schemeClr val="accent2">
                              <a:lumMod val="75000"/>
                            </a:schemeClr>
                          </a:solidFill>
                          <a:latin typeface="+mn-lt"/>
                          <a:cs typeface="Times New Roman" pitchFamily="18" charset="0"/>
                        </a:rPr>
                        <a:t> $2,$3</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err="1">
                          <a:solidFill>
                            <a:schemeClr val="accent2">
                              <a:lumMod val="75000"/>
                            </a:schemeClr>
                          </a:solidFill>
                          <a:latin typeface="+mn-lt"/>
                          <a:cs typeface="Times New Roman" pitchFamily="18" charset="0"/>
                        </a:rPr>
                        <a:t>Hi,Lo</a:t>
                      </a:r>
                      <a:r>
                        <a:rPr lang="en-US" altLang="zh-CN" sz="1400" b="0" i="0" dirty="0">
                          <a:solidFill>
                            <a:schemeClr val="accent2">
                              <a:lumMod val="75000"/>
                            </a:schemeClr>
                          </a:solidFill>
                          <a:latin typeface="+mn-lt"/>
                          <a:cs typeface="Times New Roman" pitchFamily="18" charset="0"/>
                          <a:sym typeface="Wingdings" pitchFamily="2" charset="2"/>
                        </a:rPr>
                        <a:t></a:t>
                      </a:r>
                      <a:r>
                        <a:rPr lang="en-US" altLang="zh-CN" sz="1400" b="0" i="0" baseline="0" dirty="0">
                          <a:solidFill>
                            <a:schemeClr val="accent2">
                              <a:lumMod val="75000"/>
                            </a:schemeClr>
                          </a:solidFill>
                          <a:latin typeface="+mn-lt"/>
                          <a:cs typeface="Times New Roman" pitchFamily="18" charset="0"/>
                          <a:sym typeface="Wingdings" pitchFamily="2" charset="2"/>
                        </a:rPr>
                        <a:t> </a:t>
                      </a:r>
                      <a:r>
                        <a:rPr lang="en-US" altLang="zh-CN" sz="1400" b="0" i="0" dirty="0">
                          <a:solidFill>
                            <a:schemeClr val="accent2">
                              <a:lumMod val="75000"/>
                            </a:schemeClr>
                          </a:solidFill>
                          <a:latin typeface="+mn-lt"/>
                          <a:cs typeface="Times New Roman" pitchFamily="18" charset="0"/>
                          <a:sym typeface="Wingdings" pitchFamily="2" charset="2"/>
                        </a:rPr>
                        <a:t>$2×</a:t>
                      </a:r>
                      <a:r>
                        <a:rPr lang="en-US" altLang="zh-CN" sz="1400" b="0" i="0" baseline="0" dirty="0">
                          <a:solidFill>
                            <a:schemeClr val="accent2">
                              <a:lumMod val="75000"/>
                            </a:schemeClr>
                          </a:solidFill>
                          <a:latin typeface="+mn-lt"/>
                          <a:cs typeface="Times New Roman" pitchFamily="18" charset="0"/>
                          <a:sym typeface="Wingdings" pitchFamily="2" charset="2"/>
                        </a:rPr>
                        <a:t> </a:t>
                      </a:r>
                      <a:r>
                        <a:rPr lang="en-US" altLang="zh-CN" sz="1400" b="0" i="0" dirty="0">
                          <a:solidFill>
                            <a:schemeClr val="accent2">
                              <a:lumMod val="75000"/>
                            </a:schemeClr>
                          </a:solidFill>
                          <a:latin typeface="+mn-lt"/>
                          <a:cs typeface="Times New Roman" pitchFamily="18" charset="0"/>
                          <a:sym typeface="Wingdings" pitchFamily="2" charset="2"/>
                        </a:rPr>
                        <a:t>$3</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64-bit signed product</a:t>
                      </a:r>
                      <a:endParaRPr lang="zh-CN" altLang="en-US" sz="1400" b="0" i="0" dirty="0">
                        <a:solidFill>
                          <a:schemeClr val="accent2">
                            <a:lumMod val="75000"/>
                          </a:schemeClr>
                        </a:solidFill>
                        <a:latin typeface="+mn-lt"/>
                        <a:cs typeface="Times New Roman" pitchFamily="18" charset="0"/>
                      </a:endParaRPr>
                    </a:p>
                  </a:txBody>
                  <a:tcPr/>
                </a:tc>
                <a:extLst>
                  <a:ext uri="{0D108BD9-81ED-4DB2-BD59-A6C34878D82A}">
                    <a16:rowId xmlns:a16="http://schemas.microsoft.com/office/drawing/2014/main" val="10004"/>
                  </a:ext>
                </a:extLst>
              </a:tr>
              <a:tr h="568623">
                <a:tc>
                  <a:txBody>
                    <a:bodyPr/>
                    <a:lstStyle/>
                    <a:p>
                      <a:r>
                        <a:rPr lang="en-US" altLang="zh-CN" sz="1400" b="0" i="0" dirty="0">
                          <a:solidFill>
                            <a:schemeClr val="accent2">
                              <a:lumMod val="75000"/>
                            </a:schemeClr>
                          </a:solidFill>
                          <a:latin typeface="+mn-lt"/>
                          <a:cs typeface="Times New Roman" pitchFamily="18" charset="0"/>
                        </a:rPr>
                        <a:t>divide</a:t>
                      </a:r>
                      <a:endParaRPr lang="zh-CN" altLang="en-US" sz="1400" b="0" i="0" dirty="0">
                        <a:solidFill>
                          <a:schemeClr val="accent2">
                            <a:lumMod val="75000"/>
                          </a:schemeClr>
                        </a:solidFill>
                        <a:latin typeface="+mn-lt"/>
                        <a:cs typeface="Times New Roman" pitchFamily="18" charset="0"/>
                      </a:endParaRPr>
                    </a:p>
                  </a:txBody>
                  <a:tcPr anchor="ctr"/>
                </a:tc>
                <a:tc>
                  <a:txBody>
                    <a:bodyPr/>
                    <a:lstStyle/>
                    <a:p>
                      <a:pPr marL="0" algn="l" defTabSz="914400" rtl="0" eaLnBrk="1" latinLnBrk="0" hangingPunct="1"/>
                      <a:r>
                        <a:rPr lang="en-US" altLang="zh-CN" sz="1400" b="0" i="0" kern="1200" dirty="0">
                          <a:solidFill>
                            <a:schemeClr val="accent2">
                              <a:lumMod val="75000"/>
                            </a:schemeClr>
                          </a:solidFill>
                          <a:latin typeface="+mn-lt"/>
                          <a:ea typeface="+mn-ea"/>
                          <a:cs typeface="Times New Roman" pitchFamily="18" charset="0"/>
                        </a:rPr>
                        <a:t>div $2,$3 </a:t>
                      </a:r>
                      <a:endParaRPr lang="zh-CN" altLang="en-US" sz="1400" b="0" i="0" kern="1200" dirty="0">
                        <a:solidFill>
                          <a:schemeClr val="accent2">
                            <a:lumMod val="75000"/>
                          </a:schemeClr>
                        </a:solidFill>
                        <a:latin typeface="+mn-lt"/>
                        <a:ea typeface="+mn-ea"/>
                        <a:cs typeface="Times New Roman" pitchFamily="18" charset="0"/>
                      </a:endParaRPr>
                    </a:p>
                  </a:txBody>
                  <a:tcPr anchor="ctr"/>
                </a:tc>
                <a:tc>
                  <a:txBody>
                    <a:bodyPr/>
                    <a:lstStyle/>
                    <a:p>
                      <a:r>
                        <a:rPr lang="en-US" altLang="zh-CN" sz="1400" b="0" i="0" dirty="0">
                          <a:solidFill>
                            <a:schemeClr val="accent2">
                              <a:lumMod val="75000"/>
                            </a:schemeClr>
                          </a:solidFill>
                          <a:latin typeface="+mn-lt"/>
                          <a:cs typeface="Times New Roman" pitchFamily="18" charset="0"/>
                        </a:rPr>
                        <a:t>Lo </a:t>
                      </a:r>
                      <a:r>
                        <a:rPr lang="en-US" altLang="zh-CN" sz="1400" b="0" i="0" dirty="0">
                          <a:solidFill>
                            <a:schemeClr val="accent2">
                              <a:lumMod val="75000"/>
                            </a:schemeClr>
                          </a:solidFill>
                          <a:latin typeface="+mn-lt"/>
                          <a:cs typeface="Times New Roman" pitchFamily="18" charset="0"/>
                          <a:sym typeface="Wingdings" pitchFamily="2" charset="2"/>
                        </a:rPr>
                        <a:t> </a:t>
                      </a:r>
                      <a:r>
                        <a:rPr lang="en-US" altLang="zh-CN" sz="1400" b="0" i="0" baseline="0" dirty="0">
                          <a:solidFill>
                            <a:schemeClr val="accent2">
                              <a:lumMod val="75000"/>
                            </a:schemeClr>
                          </a:solidFill>
                          <a:latin typeface="+mn-lt"/>
                          <a:cs typeface="Times New Roman" pitchFamily="18" charset="0"/>
                          <a:sym typeface="Wingdings" pitchFamily="2" charset="2"/>
                        </a:rPr>
                        <a:t> </a:t>
                      </a:r>
                      <a:r>
                        <a:rPr lang="en-US" altLang="zh-CN" sz="1400" b="0" i="0" dirty="0">
                          <a:solidFill>
                            <a:schemeClr val="accent2">
                              <a:lumMod val="75000"/>
                            </a:schemeClr>
                          </a:solidFill>
                          <a:latin typeface="+mn-lt"/>
                          <a:cs typeface="Times New Roman" pitchFamily="18" charset="0"/>
                          <a:sym typeface="Wingdings" pitchFamily="2" charset="2"/>
                        </a:rPr>
                        <a:t>$2 ÷</a:t>
                      </a:r>
                      <a:r>
                        <a:rPr lang="en-US" altLang="zh-CN" sz="1400" b="0" i="0" baseline="0" dirty="0">
                          <a:solidFill>
                            <a:schemeClr val="accent2">
                              <a:lumMod val="75000"/>
                            </a:schemeClr>
                          </a:solidFill>
                          <a:latin typeface="+mn-lt"/>
                          <a:cs typeface="Times New Roman" pitchFamily="18" charset="0"/>
                          <a:sym typeface="Wingdings" pitchFamily="2" charset="2"/>
                        </a:rPr>
                        <a:t> </a:t>
                      </a:r>
                      <a:r>
                        <a:rPr lang="en-US" altLang="zh-CN" sz="1400" b="0" i="0" dirty="0">
                          <a:solidFill>
                            <a:schemeClr val="accent2">
                              <a:lumMod val="75000"/>
                            </a:schemeClr>
                          </a:solidFill>
                          <a:latin typeface="+mn-lt"/>
                          <a:cs typeface="Times New Roman" pitchFamily="18" charset="0"/>
                          <a:sym typeface="Wingdings" pitchFamily="2" charset="2"/>
                        </a:rPr>
                        <a:t>$3</a:t>
                      </a:r>
                    </a:p>
                    <a:p>
                      <a:r>
                        <a:rPr lang="en-US" altLang="zh-CN" sz="1400" b="0" i="0" dirty="0">
                          <a:solidFill>
                            <a:schemeClr val="accent2">
                              <a:lumMod val="75000"/>
                            </a:schemeClr>
                          </a:solidFill>
                          <a:latin typeface="+mn-lt"/>
                          <a:cs typeface="Times New Roman" pitchFamily="18" charset="0"/>
                          <a:sym typeface="Wingdings" pitchFamily="2" charset="2"/>
                        </a:rPr>
                        <a:t>Hi</a:t>
                      </a:r>
                      <a:r>
                        <a:rPr lang="en-US" altLang="zh-CN" sz="1400" b="0" i="0" baseline="0" dirty="0">
                          <a:solidFill>
                            <a:schemeClr val="accent2">
                              <a:lumMod val="75000"/>
                            </a:schemeClr>
                          </a:solidFill>
                          <a:latin typeface="+mn-lt"/>
                          <a:cs typeface="Times New Roman" pitchFamily="18" charset="0"/>
                          <a:sym typeface="Wingdings" pitchFamily="2" charset="2"/>
                        </a:rPr>
                        <a:t>   $2 mod $3</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Lo = quotient</a:t>
                      </a:r>
                    </a:p>
                    <a:p>
                      <a:r>
                        <a:rPr lang="en-US" altLang="zh-CN" sz="1400" b="0" i="0" dirty="0">
                          <a:solidFill>
                            <a:schemeClr val="accent2">
                              <a:lumMod val="75000"/>
                            </a:schemeClr>
                          </a:solidFill>
                          <a:latin typeface="+mn-lt"/>
                          <a:cs typeface="Times New Roman" pitchFamily="18" charset="0"/>
                        </a:rPr>
                        <a:t>Hi = remainder</a:t>
                      </a:r>
                      <a:endParaRPr lang="zh-CN" altLang="en-US" sz="1400" b="0" i="0" dirty="0">
                        <a:solidFill>
                          <a:schemeClr val="accent2">
                            <a:lumMod val="75000"/>
                          </a:schemeClr>
                        </a:solidFill>
                        <a:latin typeface="+mn-lt"/>
                        <a:cs typeface="Times New Roman" pitchFamily="18" charset="0"/>
                      </a:endParaRPr>
                    </a:p>
                  </a:txBody>
                  <a:tcPr/>
                </a:tc>
                <a:extLst>
                  <a:ext uri="{0D108BD9-81ED-4DB2-BD59-A6C34878D82A}">
                    <a16:rowId xmlns:a16="http://schemas.microsoft.com/office/drawing/2014/main" val="10005"/>
                  </a:ext>
                </a:extLst>
              </a:tr>
              <a:tr h="338011">
                <a:tc>
                  <a:txBody>
                    <a:bodyPr/>
                    <a:lstStyle/>
                    <a:p>
                      <a:r>
                        <a:rPr lang="en-US" altLang="zh-CN" sz="1400" b="0" i="0" dirty="0" err="1">
                          <a:solidFill>
                            <a:schemeClr val="accent2">
                              <a:lumMod val="75000"/>
                            </a:schemeClr>
                          </a:solidFill>
                          <a:latin typeface="+mn-lt"/>
                          <a:cs typeface="Times New Roman" pitchFamily="18" charset="0"/>
                        </a:rPr>
                        <a:t>beq</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err="1">
                          <a:solidFill>
                            <a:schemeClr val="accent2">
                              <a:lumMod val="75000"/>
                            </a:schemeClr>
                          </a:solidFill>
                          <a:latin typeface="+mn-lt"/>
                          <a:cs typeface="Times New Roman" pitchFamily="18" charset="0"/>
                        </a:rPr>
                        <a:t>beq</a:t>
                      </a:r>
                      <a:r>
                        <a:rPr lang="en-US" altLang="zh-CN" sz="1400" b="0" i="0" dirty="0">
                          <a:solidFill>
                            <a:schemeClr val="accent2">
                              <a:lumMod val="75000"/>
                            </a:schemeClr>
                          </a:solidFill>
                          <a:latin typeface="+mn-lt"/>
                          <a:cs typeface="Times New Roman" pitchFamily="18" charset="0"/>
                        </a:rPr>
                        <a:t> $8, $9, 100 </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If $8==$9 Go to PC+100</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Branch taken if equal</a:t>
                      </a:r>
                      <a:endParaRPr lang="zh-CN" altLang="en-US" sz="1400" b="0" i="0" dirty="0">
                        <a:solidFill>
                          <a:schemeClr val="accent2">
                            <a:lumMod val="75000"/>
                          </a:schemeClr>
                        </a:solidFill>
                        <a:latin typeface="+mn-lt"/>
                        <a:cs typeface="Times New Roman" pitchFamily="18" charset="0"/>
                      </a:endParaRPr>
                    </a:p>
                  </a:txBody>
                  <a:tcPr/>
                </a:tc>
                <a:extLst>
                  <a:ext uri="{0D108BD9-81ED-4DB2-BD59-A6C34878D82A}">
                    <a16:rowId xmlns:a16="http://schemas.microsoft.com/office/drawing/2014/main" val="10006"/>
                  </a:ext>
                </a:extLst>
              </a:tr>
              <a:tr h="338011">
                <a:tc>
                  <a:txBody>
                    <a:bodyPr/>
                    <a:lstStyle/>
                    <a:p>
                      <a:r>
                        <a:rPr lang="en-US" altLang="zh-CN" sz="1400" b="0" i="0" dirty="0" err="1">
                          <a:solidFill>
                            <a:schemeClr val="accent2">
                              <a:lumMod val="75000"/>
                            </a:schemeClr>
                          </a:solidFill>
                          <a:latin typeface="+mn-lt"/>
                          <a:cs typeface="Times New Roman" pitchFamily="18" charset="0"/>
                        </a:rPr>
                        <a:t>bne</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err="1">
                          <a:solidFill>
                            <a:schemeClr val="accent2">
                              <a:lumMod val="75000"/>
                            </a:schemeClr>
                          </a:solidFill>
                          <a:latin typeface="+mn-lt"/>
                          <a:cs typeface="Times New Roman" pitchFamily="18" charset="0"/>
                        </a:rPr>
                        <a:t>bne</a:t>
                      </a:r>
                      <a:r>
                        <a:rPr lang="en-US" altLang="zh-CN" sz="1400" b="0" i="0" dirty="0">
                          <a:solidFill>
                            <a:schemeClr val="accent2">
                              <a:lumMod val="75000"/>
                            </a:schemeClr>
                          </a:solidFill>
                          <a:latin typeface="+mn-lt"/>
                          <a:cs typeface="Times New Roman" pitchFamily="18" charset="0"/>
                        </a:rPr>
                        <a:t> $8, $9, 100 </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If $8&lt;&gt;$9 Go to PC+100</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Branch taken if not equal</a:t>
                      </a:r>
                      <a:endParaRPr lang="zh-CN" altLang="en-US" sz="1400" b="0" i="0" dirty="0">
                        <a:solidFill>
                          <a:schemeClr val="accent2">
                            <a:lumMod val="75000"/>
                          </a:schemeClr>
                        </a:solidFill>
                        <a:latin typeface="+mn-lt"/>
                        <a:cs typeface="Times New Roman" pitchFamily="18" charset="0"/>
                      </a:endParaRPr>
                    </a:p>
                  </a:txBody>
                  <a:tcPr/>
                </a:tc>
                <a:extLst>
                  <a:ext uri="{0D108BD9-81ED-4DB2-BD59-A6C34878D82A}">
                    <a16:rowId xmlns:a16="http://schemas.microsoft.com/office/drawing/2014/main" val="10007"/>
                  </a:ext>
                </a:extLst>
              </a:tr>
              <a:tr h="338011">
                <a:tc>
                  <a:txBody>
                    <a:bodyPr/>
                    <a:lstStyle/>
                    <a:p>
                      <a:r>
                        <a:rPr lang="en-US" altLang="zh-CN" sz="1400" b="0" i="0" dirty="0">
                          <a:solidFill>
                            <a:schemeClr val="accent2">
                              <a:lumMod val="75000"/>
                            </a:schemeClr>
                          </a:solidFill>
                          <a:latin typeface="+mn-lt"/>
                          <a:cs typeface="Times New Roman" pitchFamily="18" charset="0"/>
                        </a:rPr>
                        <a:t>and</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and</a:t>
                      </a:r>
                      <a:r>
                        <a:rPr lang="en-US" altLang="zh-CN" sz="1400" b="0" i="0" baseline="0" dirty="0">
                          <a:solidFill>
                            <a:schemeClr val="accent2">
                              <a:lumMod val="75000"/>
                            </a:schemeClr>
                          </a:solidFill>
                          <a:latin typeface="+mn-lt"/>
                          <a:cs typeface="Times New Roman" pitchFamily="18" charset="0"/>
                        </a:rPr>
                        <a:t> $1,$2,$3</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$1</a:t>
                      </a:r>
                      <a:r>
                        <a:rPr lang="en-US" altLang="zh-CN" sz="1400" b="0" i="0" dirty="0">
                          <a:solidFill>
                            <a:schemeClr val="accent2">
                              <a:lumMod val="75000"/>
                            </a:schemeClr>
                          </a:solidFill>
                          <a:latin typeface="+mn-lt"/>
                          <a:cs typeface="Times New Roman" pitchFamily="18" charset="0"/>
                          <a:sym typeface="Wingdings" pitchFamily="2" charset="2"/>
                        </a:rPr>
                        <a:t></a:t>
                      </a:r>
                      <a:r>
                        <a:rPr lang="en-US" altLang="zh-CN" sz="1400" b="0" i="0" baseline="0" dirty="0">
                          <a:solidFill>
                            <a:schemeClr val="accent2">
                              <a:lumMod val="75000"/>
                            </a:schemeClr>
                          </a:solidFill>
                          <a:latin typeface="+mn-lt"/>
                          <a:cs typeface="Times New Roman" pitchFamily="18" charset="0"/>
                          <a:sym typeface="Wingdings" pitchFamily="2" charset="2"/>
                        </a:rPr>
                        <a:t> </a:t>
                      </a:r>
                      <a:r>
                        <a:rPr lang="en-US" altLang="zh-CN" sz="1400" b="0" i="0" dirty="0">
                          <a:solidFill>
                            <a:schemeClr val="accent2">
                              <a:lumMod val="75000"/>
                            </a:schemeClr>
                          </a:solidFill>
                          <a:latin typeface="+mn-lt"/>
                          <a:cs typeface="Times New Roman" pitchFamily="18" charset="0"/>
                          <a:sym typeface="Wingdings" pitchFamily="2" charset="2"/>
                        </a:rPr>
                        <a:t>$2 &amp; $3</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Logical</a:t>
                      </a:r>
                      <a:r>
                        <a:rPr lang="en-US" altLang="zh-CN" sz="1400" b="0" i="0" baseline="0" dirty="0">
                          <a:solidFill>
                            <a:schemeClr val="accent2">
                              <a:lumMod val="75000"/>
                            </a:schemeClr>
                          </a:solidFill>
                          <a:latin typeface="+mn-lt"/>
                          <a:cs typeface="Times New Roman" pitchFamily="18" charset="0"/>
                        </a:rPr>
                        <a:t> AND</a:t>
                      </a:r>
                      <a:endParaRPr lang="zh-CN" altLang="en-US" sz="1400" b="0" i="0" dirty="0">
                        <a:solidFill>
                          <a:schemeClr val="accent2">
                            <a:lumMod val="75000"/>
                          </a:schemeClr>
                        </a:solidFill>
                        <a:latin typeface="+mn-lt"/>
                        <a:cs typeface="Times New Roman" pitchFamily="18" charset="0"/>
                      </a:endParaRPr>
                    </a:p>
                  </a:txBody>
                  <a:tcPr/>
                </a:tc>
                <a:extLst>
                  <a:ext uri="{0D108BD9-81ED-4DB2-BD59-A6C34878D82A}">
                    <a16:rowId xmlns:a16="http://schemas.microsoft.com/office/drawing/2014/main" val="10008"/>
                  </a:ext>
                </a:extLst>
              </a:tr>
              <a:tr h="338011">
                <a:tc>
                  <a:txBody>
                    <a:bodyPr/>
                    <a:lstStyle/>
                    <a:p>
                      <a:r>
                        <a:rPr lang="en-US" altLang="zh-CN" sz="1400" b="0" i="0" dirty="0">
                          <a:solidFill>
                            <a:schemeClr val="accent2">
                              <a:lumMod val="75000"/>
                            </a:schemeClr>
                          </a:solidFill>
                          <a:latin typeface="+mn-lt"/>
                          <a:cs typeface="Times New Roman" pitchFamily="18" charset="0"/>
                        </a:rPr>
                        <a:t>or</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or</a:t>
                      </a:r>
                      <a:r>
                        <a:rPr lang="en-US" altLang="zh-CN" sz="1400" b="0" i="0" baseline="0" dirty="0">
                          <a:solidFill>
                            <a:schemeClr val="accent2">
                              <a:lumMod val="75000"/>
                            </a:schemeClr>
                          </a:solidFill>
                          <a:latin typeface="+mn-lt"/>
                          <a:cs typeface="Times New Roman" pitchFamily="18" charset="0"/>
                        </a:rPr>
                        <a:t> $1,$2,$3</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$1</a:t>
                      </a:r>
                      <a:r>
                        <a:rPr lang="en-US" altLang="zh-CN" sz="1400" b="0" i="0" dirty="0">
                          <a:solidFill>
                            <a:schemeClr val="accent2">
                              <a:lumMod val="75000"/>
                            </a:schemeClr>
                          </a:solidFill>
                          <a:latin typeface="+mn-lt"/>
                          <a:cs typeface="Times New Roman" pitchFamily="18" charset="0"/>
                          <a:sym typeface="Wingdings" pitchFamily="2" charset="2"/>
                        </a:rPr>
                        <a:t></a:t>
                      </a:r>
                      <a:r>
                        <a:rPr lang="en-US" altLang="zh-CN" sz="1400" b="0" i="0" baseline="0" dirty="0">
                          <a:solidFill>
                            <a:schemeClr val="accent2">
                              <a:lumMod val="75000"/>
                            </a:schemeClr>
                          </a:solidFill>
                          <a:latin typeface="+mn-lt"/>
                          <a:cs typeface="Times New Roman" pitchFamily="18" charset="0"/>
                          <a:sym typeface="Wingdings" pitchFamily="2" charset="2"/>
                        </a:rPr>
                        <a:t> </a:t>
                      </a:r>
                      <a:r>
                        <a:rPr lang="en-US" altLang="zh-CN" sz="1400" b="0" i="0" dirty="0">
                          <a:solidFill>
                            <a:schemeClr val="accent2">
                              <a:lumMod val="75000"/>
                            </a:schemeClr>
                          </a:solidFill>
                          <a:latin typeface="+mn-lt"/>
                          <a:cs typeface="Times New Roman" pitchFamily="18" charset="0"/>
                          <a:sym typeface="Wingdings" pitchFamily="2" charset="2"/>
                        </a:rPr>
                        <a:t>$2 | $3</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Logical</a:t>
                      </a:r>
                      <a:r>
                        <a:rPr lang="en-US" altLang="zh-CN" sz="1400" b="0" i="0" baseline="0" dirty="0">
                          <a:solidFill>
                            <a:schemeClr val="accent2">
                              <a:lumMod val="75000"/>
                            </a:schemeClr>
                          </a:solidFill>
                          <a:latin typeface="+mn-lt"/>
                          <a:cs typeface="Times New Roman" pitchFamily="18" charset="0"/>
                        </a:rPr>
                        <a:t> OR</a:t>
                      </a:r>
                      <a:endParaRPr lang="zh-CN" altLang="en-US" sz="1400" b="0" i="0" dirty="0">
                        <a:solidFill>
                          <a:schemeClr val="accent2">
                            <a:lumMod val="75000"/>
                          </a:schemeClr>
                        </a:solidFill>
                        <a:latin typeface="+mn-lt"/>
                        <a:cs typeface="Times New Roman" pitchFamily="18" charset="0"/>
                      </a:endParaRPr>
                    </a:p>
                  </a:txBody>
                  <a:tcPr/>
                </a:tc>
                <a:extLst>
                  <a:ext uri="{0D108BD9-81ED-4DB2-BD59-A6C34878D82A}">
                    <a16:rowId xmlns:a16="http://schemas.microsoft.com/office/drawing/2014/main" val="10009"/>
                  </a:ext>
                </a:extLst>
              </a:tr>
              <a:tr h="338011">
                <a:tc>
                  <a:txBody>
                    <a:bodyPr/>
                    <a:lstStyle/>
                    <a:p>
                      <a:r>
                        <a:rPr lang="en-US" altLang="zh-CN" sz="1400" b="0" i="0" dirty="0">
                          <a:solidFill>
                            <a:schemeClr val="accent2">
                              <a:lumMod val="75000"/>
                            </a:schemeClr>
                          </a:solidFill>
                          <a:latin typeface="+mn-lt"/>
                          <a:cs typeface="Times New Roman" pitchFamily="18" charset="0"/>
                        </a:rPr>
                        <a:t>store</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err="1">
                          <a:solidFill>
                            <a:schemeClr val="accent2">
                              <a:lumMod val="75000"/>
                            </a:schemeClr>
                          </a:solidFill>
                          <a:latin typeface="+mn-lt"/>
                          <a:cs typeface="Times New Roman" pitchFamily="18" charset="0"/>
                        </a:rPr>
                        <a:t>sw</a:t>
                      </a:r>
                      <a:r>
                        <a:rPr lang="en-US" altLang="zh-CN" sz="1400" b="0" i="0" baseline="0" dirty="0">
                          <a:solidFill>
                            <a:schemeClr val="accent2">
                              <a:lumMod val="75000"/>
                            </a:schemeClr>
                          </a:solidFill>
                          <a:latin typeface="+mn-lt"/>
                          <a:cs typeface="Times New Roman" pitchFamily="18" charset="0"/>
                        </a:rPr>
                        <a:t> $3,500($4)</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err="1">
                          <a:solidFill>
                            <a:schemeClr val="accent2">
                              <a:lumMod val="75000"/>
                            </a:schemeClr>
                          </a:solidFill>
                          <a:latin typeface="+mn-lt"/>
                          <a:cs typeface="Times New Roman" pitchFamily="18" charset="0"/>
                        </a:rPr>
                        <a:t>Mem</a:t>
                      </a:r>
                      <a:r>
                        <a:rPr lang="en-US" altLang="zh-CN" sz="1400" b="0" i="0" dirty="0">
                          <a:solidFill>
                            <a:schemeClr val="accent2">
                              <a:lumMod val="75000"/>
                            </a:schemeClr>
                          </a:solidFill>
                          <a:latin typeface="+mn-lt"/>
                          <a:cs typeface="Times New Roman" pitchFamily="18" charset="0"/>
                        </a:rPr>
                        <a:t>($4+500)</a:t>
                      </a:r>
                      <a:r>
                        <a:rPr lang="en-US" altLang="zh-CN" sz="1400" b="0" i="0" dirty="0">
                          <a:solidFill>
                            <a:schemeClr val="accent2">
                              <a:lumMod val="75000"/>
                            </a:schemeClr>
                          </a:solidFill>
                          <a:latin typeface="+mn-lt"/>
                          <a:cs typeface="Times New Roman" pitchFamily="18" charset="0"/>
                          <a:sym typeface="Wingdings" pitchFamily="2" charset="2"/>
                        </a:rPr>
                        <a:t>$3</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Store</a:t>
                      </a:r>
                      <a:r>
                        <a:rPr lang="en-US" altLang="zh-CN" sz="1400" b="0" i="0" baseline="0" dirty="0">
                          <a:solidFill>
                            <a:schemeClr val="accent2">
                              <a:lumMod val="75000"/>
                            </a:schemeClr>
                          </a:solidFill>
                          <a:latin typeface="+mn-lt"/>
                          <a:cs typeface="Times New Roman" pitchFamily="18" charset="0"/>
                        </a:rPr>
                        <a:t> Word</a:t>
                      </a:r>
                      <a:endParaRPr lang="zh-CN" altLang="en-US" sz="1400" b="0" i="0" dirty="0">
                        <a:solidFill>
                          <a:schemeClr val="accent2">
                            <a:lumMod val="75000"/>
                          </a:schemeClr>
                        </a:solidFill>
                        <a:latin typeface="+mn-lt"/>
                        <a:cs typeface="Times New Roman" pitchFamily="18" charset="0"/>
                      </a:endParaRPr>
                    </a:p>
                  </a:txBody>
                  <a:tcPr/>
                </a:tc>
                <a:extLst>
                  <a:ext uri="{0D108BD9-81ED-4DB2-BD59-A6C34878D82A}">
                    <a16:rowId xmlns:a16="http://schemas.microsoft.com/office/drawing/2014/main" val="10010"/>
                  </a:ext>
                </a:extLst>
              </a:tr>
              <a:tr h="338011">
                <a:tc>
                  <a:txBody>
                    <a:bodyPr/>
                    <a:lstStyle/>
                    <a:p>
                      <a:r>
                        <a:rPr lang="en-US" altLang="zh-CN" sz="1400" b="0" i="0" dirty="0">
                          <a:solidFill>
                            <a:schemeClr val="accent2">
                              <a:lumMod val="75000"/>
                            </a:schemeClr>
                          </a:solidFill>
                          <a:latin typeface="+mn-lt"/>
                          <a:cs typeface="Times New Roman" pitchFamily="18" charset="0"/>
                        </a:rPr>
                        <a:t>load</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err="1">
                          <a:solidFill>
                            <a:schemeClr val="accent2">
                              <a:lumMod val="75000"/>
                            </a:schemeClr>
                          </a:solidFill>
                          <a:latin typeface="+mn-lt"/>
                          <a:cs typeface="Times New Roman" pitchFamily="18" charset="0"/>
                        </a:rPr>
                        <a:t>lw</a:t>
                      </a:r>
                      <a:r>
                        <a:rPr lang="en-US" altLang="zh-CN" sz="1400" b="0" i="0" baseline="0" dirty="0">
                          <a:solidFill>
                            <a:schemeClr val="accent2">
                              <a:lumMod val="75000"/>
                            </a:schemeClr>
                          </a:solidFill>
                          <a:latin typeface="+mn-lt"/>
                          <a:cs typeface="Times New Roman" pitchFamily="18" charset="0"/>
                        </a:rPr>
                        <a:t> $1,-30($2)</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$1</a:t>
                      </a:r>
                      <a:r>
                        <a:rPr lang="en-US" altLang="zh-CN" sz="1400" b="0" i="0" dirty="0">
                          <a:solidFill>
                            <a:schemeClr val="accent2">
                              <a:lumMod val="75000"/>
                            </a:schemeClr>
                          </a:solidFill>
                          <a:latin typeface="+mn-lt"/>
                          <a:cs typeface="Times New Roman" pitchFamily="18" charset="0"/>
                          <a:sym typeface="Wingdings" pitchFamily="2" charset="2"/>
                        </a:rPr>
                        <a:t>Mem($2-30)</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Load word</a:t>
                      </a:r>
                      <a:endParaRPr lang="zh-CN" altLang="en-US" sz="1400" b="0" i="0" dirty="0">
                        <a:solidFill>
                          <a:schemeClr val="accent2">
                            <a:lumMod val="75000"/>
                          </a:schemeClr>
                        </a:solidFill>
                        <a:latin typeface="+mn-lt"/>
                        <a:cs typeface="Times New Roman" pitchFamily="18" charset="0"/>
                      </a:endParaRPr>
                    </a:p>
                  </a:txBody>
                  <a:tcPr/>
                </a:tc>
                <a:extLst>
                  <a:ext uri="{0D108BD9-81ED-4DB2-BD59-A6C34878D82A}">
                    <a16:rowId xmlns:a16="http://schemas.microsoft.com/office/drawing/2014/main" val="10011"/>
                  </a:ext>
                </a:extLst>
              </a:tr>
              <a:tr h="568623">
                <a:tc>
                  <a:txBody>
                    <a:bodyPr/>
                    <a:lstStyle/>
                    <a:p>
                      <a:r>
                        <a:rPr lang="en-US" altLang="zh-CN" sz="1400" b="0" i="0" dirty="0">
                          <a:solidFill>
                            <a:schemeClr val="accent2">
                              <a:lumMod val="75000"/>
                            </a:schemeClr>
                          </a:solidFill>
                          <a:latin typeface="+mn-lt"/>
                          <a:cs typeface="Times New Roman" pitchFamily="18" charset="0"/>
                        </a:rPr>
                        <a:t>jump</a:t>
                      </a:r>
                      <a:r>
                        <a:rPr lang="en-US" altLang="zh-CN" sz="1400" b="0" i="0" baseline="0" dirty="0">
                          <a:solidFill>
                            <a:schemeClr val="accent2">
                              <a:lumMod val="75000"/>
                            </a:schemeClr>
                          </a:solidFill>
                          <a:latin typeface="+mn-lt"/>
                          <a:cs typeface="Times New Roman" pitchFamily="18" charset="0"/>
                        </a:rPr>
                        <a:t> and link</a:t>
                      </a:r>
                      <a:endParaRPr lang="zh-CN" altLang="en-US" sz="1400" b="0" i="0" dirty="0">
                        <a:solidFill>
                          <a:schemeClr val="accent2">
                            <a:lumMod val="75000"/>
                          </a:schemeClr>
                        </a:solidFill>
                        <a:latin typeface="+mn-lt"/>
                        <a:cs typeface="Times New Roman" pitchFamily="18" charset="0"/>
                      </a:endParaRPr>
                    </a:p>
                  </a:txBody>
                  <a:tcPr anchor="ctr"/>
                </a:tc>
                <a:tc>
                  <a:txBody>
                    <a:bodyPr/>
                    <a:lstStyle/>
                    <a:p>
                      <a:r>
                        <a:rPr lang="en-US" altLang="zh-CN" sz="1400" b="0" i="0" dirty="0">
                          <a:solidFill>
                            <a:schemeClr val="accent2">
                              <a:lumMod val="75000"/>
                            </a:schemeClr>
                          </a:solidFill>
                          <a:latin typeface="+mn-lt"/>
                          <a:cs typeface="Times New Roman" pitchFamily="18" charset="0"/>
                        </a:rPr>
                        <a:t>j/</a:t>
                      </a:r>
                      <a:r>
                        <a:rPr lang="en-US" altLang="zh-CN" sz="1400" b="0" i="0" dirty="0" err="1">
                          <a:solidFill>
                            <a:schemeClr val="accent2">
                              <a:lumMod val="75000"/>
                            </a:schemeClr>
                          </a:solidFill>
                          <a:latin typeface="+mn-lt"/>
                          <a:cs typeface="Times New Roman" pitchFamily="18" charset="0"/>
                        </a:rPr>
                        <a:t>jal</a:t>
                      </a:r>
                      <a:r>
                        <a:rPr lang="en-US" altLang="zh-CN" sz="1400" b="0" i="0" baseline="0" dirty="0">
                          <a:solidFill>
                            <a:schemeClr val="accent2">
                              <a:lumMod val="75000"/>
                            </a:schemeClr>
                          </a:solidFill>
                          <a:latin typeface="+mn-lt"/>
                          <a:cs typeface="Times New Roman" pitchFamily="18" charset="0"/>
                        </a:rPr>
                        <a:t> 1000</a:t>
                      </a:r>
                      <a:endParaRPr lang="zh-CN" altLang="en-US" sz="1400" b="0" i="0" dirty="0">
                        <a:solidFill>
                          <a:schemeClr val="accent2">
                            <a:lumMod val="75000"/>
                          </a:schemeClr>
                        </a:solidFill>
                        <a:latin typeface="+mn-lt"/>
                        <a:cs typeface="Times New Roman" pitchFamily="18" charset="0"/>
                      </a:endParaRPr>
                    </a:p>
                  </a:txBody>
                  <a:tcPr anchor="ctr"/>
                </a:tc>
                <a:tc>
                  <a:txBody>
                    <a:bodyPr/>
                    <a:lstStyle/>
                    <a:p>
                      <a:r>
                        <a:rPr lang="en-US" altLang="zh-CN" sz="1400" b="0" i="0" dirty="0">
                          <a:solidFill>
                            <a:schemeClr val="accent2">
                              <a:lumMod val="75000"/>
                            </a:schemeClr>
                          </a:solidFill>
                          <a:latin typeface="+mn-lt"/>
                          <a:cs typeface="Times New Roman" pitchFamily="18" charset="0"/>
                        </a:rPr>
                        <a:t>$31=PC+4</a:t>
                      </a:r>
                    </a:p>
                    <a:p>
                      <a:r>
                        <a:rPr lang="en-US" altLang="zh-CN" sz="1400" b="0" i="0" dirty="0">
                          <a:solidFill>
                            <a:schemeClr val="accent2">
                              <a:lumMod val="75000"/>
                            </a:schemeClr>
                          </a:solidFill>
                          <a:latin typeface="+mn-lt"/>
                          <a:cs typeface="Times New Roman" pitchFamily="18" charset="0"/>
                        </a:rPr>
                        <a:t>Go to</a:t>
                      </a:r>
                      <a:r>
                        <a:rPr lang="en-US" altLang="zh-CN" sz="1400" b="0" i="0" baseline="0" dirty="0">
                          <a:solidFill>
                            <a:schemeClr val="accent2">
                              <a:lumMod val="75000"/>
                            </a:schemeClr>
                          </a:solidFill>
                          <a:latin typeface="+mn-lt"/>
                          <a:cs typeface="Times New Roman" pitchFamily="18" charset="0"/>
                        </a:rPr>
                        <a:t> 1000</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Procedure call</a:t>
                      </a:r>
                      <a:endParaRPr lang="zh-CN" altLang="en-US" sz="1400" b="0" i="0" dirty="0">
                        <a:solidFill>
                          <a:schemeClr val="accent2">
                            <a:lumMod val="75000"/>
                          </a:schemeClr>
                        </a:solidFill>
                        <a:latin typeface="+mn-lt"/>
                        <a:cs typeface="Times New Roman" pitchFamily="18" charset="0"/>
                      </a:endParaRPr>
                    </a:p>
                  </a:txBody>
                  <a:tcPr anchor="ctr"/>
                </a:tc>
                <a:extLst>
                  <a:ext uri="{0D108BD9-81ED-4DB2-BD59-A6C34878D82A}">
                    <a16:rowId xmlns:a16="http://schemas.microsoft.com/office/drawing/2014/main" val="10012"/>
                  </a:ext>
                </a:extLst>
              </a:tr>
              <a:tr h="338011">
                <a:tc>
                  <a:txBody>
                    <a:bodyPr/>
                    <a:lstStyle/>
                    <a:p>
                      <a:r>
                        <a:rPr lang="en-US" altLang="zh-CN" sz="1400" b="0" i="0" dirty="0">
                          <a:solidFill>
                            <a:schemeClr val="accent2">
                              <a:lumMod val="75000"/>
                            </a:schemeClr>
                          </a:solidFill>
                          <a:latin typeface="+mn-lt"/>
                          <a:cs typeface="Times New Roman" pitchFamily="18" charset="0"/>
                        </a:rPr>
                        <a:t>jump register</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err="1">
                          <a:solidFill>
                            <a:schemeClr val="accent2">
                              <a:lumMod val="75000"/>
                            </a:schemeClr>
                          </a:solidFill>
                          <a:latin typeface="+mn-lt"/>
                          <a:cs typeface="Times New Roman" pitchFamily="18" charset="0"/>
                        </a:rPr>
                        <a:t>jr</a:t>
                      </a:r>
                      <a:r>
                        <a:rPr lang="en-US" altLang="zh-CN" sz="1400" b="0" i="0" baseline="0" dirty="0">
                          <a:solidFill>
                            <a:schemeClr val="accent2">
                              <a:lumMod val="75000"/>
                            </a:schemeClr>
                          </a:solidFill>
                          <a:latin typeface="+mn-lt"/>
                          <a:cs typeface="Times New Roman" pitchFamily="18" charset="0"/>
                        </a:rPr>
                        <a:t> $31</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Go to $31</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baseline="0" dirty="0">
                          <a:solidFill>
                            <a:schemeClr val="accent2">
                              <a:lumMod val="75000"/>
                            </a:schemeClr>
                          </a:solidFill>
                          <a:latin typeface="+mn-lt"/>
                          <a:cs typeface="Times New Roman" pitchFamily="18" charset="0"/>
                        </a:rPr>
                        <a:t>procedure</a:t>
                      </a:r>
                      <a:r>
                        <a:rPr lang="en-US" altLang="zh-CN" sz="1400" b="0" i="0" dirty="0">
                          <a:solidFill>
                            <a:schemeClr val="accent2">
                              <a:lumMod val="75000"/>
                            </a:schemeClr>
                          </a:solidFill>
                          <a:latin typeface="+mn-lt"/>
                          <a:cs typeface="Times New Roman" pitchFamily="18" charset="0"/>
                        </a:rPr>
                        <a:t> return</a:t>
                      </a:r>
                      <a:endParaRPr lang="zh-CN" altLang="en-US" sz="1400" b="0" i="0" dirty="0">
                        <a:solidFill>
                          <a:schemeClr val="accent2">
                            <a:lumMod val="75000"/>
                          </a:schemeClr>
                        </a:solidFill>
                        <a:latin typeface="+mn-lt"/>
                        <a:cs typeface="Times New Roman" pitchFamily="18" charset="0"/>
                      </a:endParaRPr>
                    </a:p>
                  </a:txBody>
                  <a:tcPr/>
                </a:tc>
                <a:extLst>
                  <a:ext uri="{0D108BD9-81ED-4DB2-BD59-A6C34878D82A}">
                    <a16:rowId xmlns:a16="http://schemas.microsoft.com/office/drawing/2014/main" val="10013"/>
                  </a:ext>
                </a:extLst>
              </a:tr>
              <a:tr h="338011">
                <a:tc>
                  <a:txBody>
                    <a:bodyPr/>
                    <a:lstStyle/>
                    <a:p>
                      <a:r>
                        <a:rPr lang="en-US" altLang="zh-CN" sz="1400" b="0" i="0" dirty="0">
                          <a:solidFill>
                            <a:schemeClr val="accent2">
                              <a:lumMod val="75000"/>
                            </a:schemeClr>
                          </a:solidFill>
                          <a:latin typeface="+mn-lt"/>
                          <a:cs typeface="Times New Roman" pitchFamily="18" charset="0"/>
                        </a:rPr>
                        <a:t>set on less than</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err="1">
                          <a:solidFill>
                            <a:schemeClr val="accent2">
                              <a:lumMod val="75000"/>
                            </a:schemeClr>
                          </a:solidFill>
                          <a:latin typeface="+mn-lt"/>
                          <a:cs typeface="Times New Roman" pitchFamily="18" charset="0"/>
                        </a:rPr>
                        <a:t>slt</a:t>
                      </a:r>
                      <a:r>
                        <a:rPr lang="en-US" altLang="zh-CN" sz="1400" b="0" i="0" dirty="0">
                          <a:solidFill>
                            <a:schemeClr val="accent2">
                              <a:lumMod val="75000"/>
                            </a:schemeClr>
                          </a:solidFill>
                          <a:latin typeface="+mn-lt"/>
                          <a:cs typeface="Times New Roman" pitchFamily="18" charset="0"/>
                        </a:rPr>
                        <a:t> $1,$2,$3</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if ($2 &lt; $3) than $1=1</a:t>
                      </a:r>
                    </a:p>
                    <a:p>
                      <a:r>
                        <a:rPr lang="en-US" altLang="zh-CN" sz="1400" b="0" i="0" dirty="0">
                          <a:solidFill>
                            <a:schemeClr val="accent2">
                              <a:lumMod val="75000"/>
                            </a:schemeClr>
                          </a:solidFill>
                          <a:latin typeface="+mn-lt"/>
                          <a:cs typeface="Times New Roman" pitchFamily="18" charset="0"/>
                        </a:rPr>
                        <a:t>   else $1=0</a:t>
                      </a:r>
                      <a:endParaRPr lang="zh-CN" altLang="en-US" sz="1400" b="0" i="0" dirty="0">
                        <a:solidFill>
                          <a:schemeClr val="accent2">
                            <a:lumMod val="75000"/>
                          </a:schemeClr>
                        </a:solidFill>
                        <a:latin typeface="+mn-lt"/>
                        <a:cs typeface="Times New Roman" pitchFamily="18" charset="0"/>
                      </a:endParaRPr>
                    </a:p>
                  </a:txBody>
                  <a:tcPr/>
                </a:tc>
                <a:tc>
                  <a:txBody>
                    <a:bodyPr/>
                    <a:lstStyle/>
                    <a:p>
                      <a:endParaRPr lang="zh-CN" altLang="en-US" sz="1400" b="0" i="0" dirty="0">
                        <a:solidFill>
                          <a:schemeClr val="accent2">
                            <a:lumMod val="75000"/>
                          </a:schemeClr>
                        </a:solidFill>
                        <a:latin typeface="+mn-lt"/>
                        <a:cs typeface="Times New Roman" pitchFamily="18" charset="0"/>
                      </a:endParaRPr>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0473213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344" y="836713"/>
            <a:ext cx="12000656" cy="6625403"/>
          </a:xfrm>
        </p:spPr>
        <p:txBody>
          <a:bodyPr/>
          <a:lstStyle/>
          <a:p>
            <a:pPr>
              <a:lnSpc>
                <a:spcPct val="120000"/>
              </a:lnSpc>
              <a:spcAft>
                <a:spcPts val="0"/>
              </a:spcAft>
              <a:buFont typeface="Wingdings" panose="05000000000000000000" pitchFamily="2" charset="2"/>
              <a:buChar char="p"/>
            </a:pPr>
            <a:r>
              <a:rPr lang="zh-CN" altLang="en-US" sz="2400" dirty="0"/>
              <a:t>基本指令 </a:t>
            </a:r>
            <a:r>
              <a:rPr lang="en-US" altLang="zh-CN" sz="2400" dirty="0"/>
              <a:t>vs </a:t>
            </a:r>
            <a:r>
              <a:rPr lang="zh-CN" altLang="en-US" sz="2400" dirty="0"/>
              <a:t>伪（扩展）指令 </a:t>
            </a:r>
            <a:endParaRPr lang="en-US" altLang="zh-CN" sz="2400" dirty="0"/>
          </a:p>
          <a:p>
            <a:pPr marL="817880" lvl="1" indent="-342900">
              <a:lnSpc>
                <a:spcPct val="120000"/>
              </a:lnSpc>
              <a:spcAft>
                <a:spcPts val="0"/>
              </a:spcAft>
              <a:buFont typeface="Wingdings" panose="05000000000000000000" pitchFamily="2" charset="2"/>
              <a:buChar char="n"/>
            </a:pPr>
            <a:r>
              <a:rPr lang="zh-CN" altLang="en-US" sz="2400" dirty="0"/>
              <a:t>基本指令：</a:t>
            </a:r>
            <a:r>
              <a:rPr lang="en-US" altLang="zh-CN" sz="2400" dirty="0"/>
              <a:t>MIPS CPU</a:t>
            </a:r>
            <a:r>
              <a:rPr lang="zh-CN" altLang="en-US" sz="2400" dirty="0"/>
              <a:t>可以直接执行的指令</a:t>
            </a:r>
            <a:endParaRPr lang="en-US" altLang="zh-CN" sz="2400" dirty="0"/>
          </a:p>
          <a:p>
            <a:pPr marL="817880" lvl="1" indent="-342900">
              <a:lnSpc>
                <a:spcPct val="120000"/>
              </a:lnSpc>
              <a:spcAft>
                <a:spcPts val="0"/>
              </a:spcAft>
              <a:buFont typeface="Wingdings" panose="05000000000000000000" pitchFamily="2" charset="2"/>
              <a:buChar char="n"/>
            </a:pPr>
            <a:r>
              <a:rPr lang="zh-CN" altLang="en-US" sz="2400" dirty="0"/>
              <a:t>伪指令：在编译时需要编译成基本指令才能够被</a:t>
            </a:r>
            <a:r>
              <a:rPr lang="en-US" altLang="zh-CN" sz="2400" dirty="0"/>
              <a:t>CPU</a:t>
            </a:r>
            <a:r>
              <a:rPr lang="zh-CN" altLang="en-US" sz="2400" dirty="0"/>
              <a:t>执行，是为了方便编程和阅读</a:t>
            </a:r>
            <a:endParaRPr lang="en-US" altLang="zh-CN" sz="2400" dirty="0"/>
          </a:p>
          <a:p>
            <a:pPr marL="1200150" lvl="2" indent="-342900">
              <a:lnSpc>
                <a:spcPct val="120000"/>
              </a:lnSpc>
              <a:spcAft>
                <a:spcPts val="0"/>
              </a:spcAft>
              <a:buFont typeface="Wingdings" panose="05000000000000000000" pitchFamily="2" charset="2"/>
              <a:buChar char="n"/>
            </a:pPr>
            <a:r>
              <a:rPr lang="en-US" altLang="zh-CN" sz="2400" dirty="0"/>
              <a:t>move $t1, $t2    	# add $t1, $t2, $zero</a:t>
            </a:r>
          </a:p>
          <a:p>
            <a:pPr marL="1200150" lvl="2" indent="-342900">
              <a:lnSpc>
                <a:spcPct val="120000"/>
              </a:lnSpc>
              <a:spcAft>
                <a:spcPts val="0"/>
              </a:spcAft>
              <a:buFont typeface="Wingdings" panose="05000000000000000000" pitchFamily="2" charset="2"/>
              <a:buChar char="n"/>
            </a:pPr>
            <a:r>
              <a:rPr lang="en-US" altLang="zh-CN" sz="2400" dirty="0"/>
              <a:t>li $t1, imm32   		# </a:t>
            </a:r>
            <a:r>
              <a:rPr lang="en-US" altLang="zh-CN" sz="2400" dirty="0" err="1"/>
              <a:t>lui</a:t>
            </a:r>
            <a:r>
              <a:rPr lang="en-US" altLang="zh-CN" sz="2400" dirty="0"/>
              <a:t> $1, 0x1234       	</a:t>
            </a:r>
            <a:r>
              <a:rPr lang="en-US" altLang="zh-CN" sz="2400" dirty="0" err="1"/>
              <a:t>ori</a:t>
            </a:r>
            <a:r>
              <a:rPr lang="en-US" altLang="zh-CN" sz="2400" dirty="0"/>
              <a:t> $t1, $1, 0x5678 </a:t>
            </a:r>
          </a:p>
          <a:p>
            <a:pPr marL="1200150" lvl="2" indent="-342900">
              <a:lnSpc>
                <a:spcPct val="120000"/>
              </a:lnSpc>
              <a:spcAft>
                <a:spcPts val="0"/>
              </a:spcAft>
              <a:buFont typeface="Wingdings" panose="05000000000000000000" pitchFamily="2" charset="2"/>
              <a:buChar char="n"/>
            </a:pPr>
            <a:r>
              <a:rPr lang="en-US" altLang="zh-CN" sz="2400" dirty="0"/>
              <a:t>rem $t1, $t2, $t3 	# div $t2, $t3		</a:t>
            </a:r>
            <a:r>
              <a:rPr lang="en-US" altLang="zh-CN" sz="2400" dirty="0" err="1"/>
              <a:t>mfhi</a:t>
            </a:r>
            <a:r>
              <a:rPr lang="en-US" altLang="zh-CN" sz="2400" dirty="0"/>
              <a:t> $t1</a:t>
            </a:r>
          </a:p>
          <a:p>
            <a:pPr marL="1200150" lvl="2" indent="-342900">
              <a:lnSpc>
                <a:spcPct val="120000"/>
              </a:lnSpc>
              <a:spcAft>
                <a:spcPts val="0"/>
              </a:spcAft>
              <a:buFont typeface="Wingdings" panose="05000000000000000000" pitchFamily="2" charset="2"/>
              <a:buChar char="n"/>
            </a:pPr>
            <a:r>
              <a:rPr lang="en-US" altLang="zh-CN" sz="2400" dirty="0" err="1"/>
              <a:t>blt</a:t>
            </a:r>
            <a:r>
              <a:rPr lang="en-US" altLang="zh-CN" sz="2400" dirty="0"/>
              <a:t> $t1, $t2, label	# </a:t>
            </a:r>
            <a:r>
              <a:rPr lang="en-US" altLang="zh-CN" sz="2400" dirty="0" err="1"/>
              <a:t>slt</a:t>
            </a:r>
            <a:r>
              <a:rPr lang="en-US" altLang="zh-CN" sz="2400" dirty="0"/>
              <a:t> $1, $t1, $t2  		</a:t>
            </a:r>
            <a:r>
              <a:rPr lang="en-US" altLang="zh-CN" sz="2400" dirty="0" err="1"/>
              <a:t>bne</a:t>
            </a:r>
            <a:r>
              <a:rPr lang="en-US" altLang="zh-CN" sz="2400" dirty="0"/>
              <a:t> $1, $0, label</a:t>
            </a:r>
          </a:p>
          <a:p>
            <a:pPr marL="1200150" lvl="2" indent="-342900">
              <a:lnSpc>
                <a:spcPct val="120000"/>
              </a:lnSpc>
              <a:spcAft>
                <a:spcPts val="0"/>
              </a:spcAft>
              <a:buFont typeface="Wingdings" panose="05000000000000000000" pitchFamily="2" charset="2"/>
              <a:buChar char="n"/>
            </a:pPr>
            <a:r>
              <a:rPr lang="en-US" altLang="zh-CN" sz="2400" dirty="0" err="1"/>
              <a:t>Ble</a:t>
            </a:r>
            <a:r>
              <a:rPr lang="en-US" altLang="zh-CN" sz="2400" dirty="0"/>
              <a:t> $t1, </a:t>
            </a:r>
            <a:r>
              <a:rPr lang="en-US" altLang="zh-CN" sz="2400" dirty="0" err="1"/>
              <a:t>imm</a:t>
            </a:r>
            <a:r>
              <a:rPr lang="en-US" altLang="zh-CN" sz="2400" dirty="0"/>
              <a:t>, label      # if $t1 </a:t>
            </a:r>
            <a:r>
              <a:rPr lang="zh-CN" altLang="en-US" sz="2400" dirty="0"/>
              <a:t>≤ </a:t>
            </a:r>
            <a:r>
              <a:rPr lang="en-US" altLang="zh-CN" sz="2400" dirty="0" err="1"/>
              <a:t>imm</a:t>
            </a:r>
            <a:r>
              <a:rPr lang="en-US" altLang="zh-CN" sz="2400" dirty="0"/>
              <a:t> then PC </a:t>
            </a:r>
            <a:r>
              <a:rPr lang="en-US" altLang="zh-CN" sz="2400" dirty="0">
                <a:sym typeface="Wingdings" panose="05000000000000000000" pitchFamily="2" charset="2"/>
              </a:rPr>
              <a:t> label</a:t>
            </a:r>
            <a:r>
              <a:rPr lang="en-US" altLang="zh-CN" sz="2400" dirty="0"/>
              <a:t> 	 </a:t>
            </a:r>
          </a:p>
          <a:p>
            <a:pPr marL="1200150" lvl="2" indent="-342900">
              <a:lnSpc>
                <a:spcPct val="120000"/>
              </a:lnSpc>
              <a:spcAft>
                <a:spcPts val="0"/>
              </a:spcAft>
              <a:buFont typeface="Wingdings" panose="05000000000000000000" pitchFamily="2" charset="2"/>
              <a:buChar char="n"/>
            </a:pPr>
            <a:r>
              <a:rPr lang="en-US" altLang="zh-CN" sz="2400" dirty="0"/>
              <a:t>la $t1, label 		# </a:t>
            </a:r>
            <a:r>
              <a:rPr lang="en-US" altLang="zh-CN" sz="2400" dirty="0" err="1"/>
              <a:t>addi</a:t>
            </a:r>
            <a:r>
              <a:rPr lang="en-US" altLang="zh-CN" sz="2400" dirty="0"/>
              <a:t> $t1, $0, </a:t>
            </a:r>
            <a:r>
              <a:rPr lang="en-US" altLang="zh-CN" sz="2400" dirty="0">
                <a:solidFill>
                  <a:schemeClr val="accent1"/>
                </a:solidFill>
              </a:rPr>
              <a:t>0x??? (</a:t>
            </a:r>
            <a:r>
              <a:rPr lang="zh-CN" altLang="en-US" sz="2400" dirty="0">
                <a:solidFill>
                  <a:schemeClr val="accent1"/>
                </a:solidFill>
              </a:rPr>
              <a:t>该地址编译时确定</a:t>
            </a:r>
            <a:r>
              <a:rPr lang="en-US" altLang="zh-CN" sz="2400" dirty="0">
                <a:solidFill>
                  <a:schemeClr val="accent1"/>
                </a:solidFill>
              </a:rPr>
              <a:t>)</a:t>
            </a:r>
          </a:p>
          <a:p>
            <a:pPr marL="1200150" lvl="2" indent="-342900">
              <a:lnSpc>
                <a:spcPct val="120000"/>
              </a:lnSpc>
              <a:spcAft>
                <a:spcPts val="0"/>
              </a:spcAft>
              <a:buFont typeface="Wingdings" panose="05000000000000000000" pitchFamily="2" charset="2"/>
              <a:buChar char="n"/>
            </a:pPr>
            <a:r>
              <a:rPr lang="en-US" altLang="zh-CN" sz="2400" dirty="0" err="1"/>
              <a:t>neg</a:t>
            </a:r>
            <a:r>
              <a:rPr lang="en-US" altLang="zh-CN" sz="2400" dirty="0"/>
              <a:t> $s0, $s0		 # sub $s0, 0, $s0</a:t>
            </a:r>
          </a:p>
          <a:p>
            <a:pPr marL="1200150" lvl="2" indent="-342900">
              <a:lnSpc>
                <a:spcPct val="120000"/>
              </a:lnSpc>
              <a:spcAft>
                <a:spcPts val="0"/>
              </a:spcAft>
              <a:buFont typeface="Wingdings" panose="05000000000000000000" pitchFamily="2" charset="2"/>
              <a:buChar char="n"/>
            </a:pPr>
            <a:r>
              <a:rPr lang="en-US" altLang="zh-CN" sz="2400" dirty="0" err="1">
                <a:solidFill>
                  <a:schemeClr val="accent1"/>
                </a:solidFill>
              </a:rPr>
              <a:t>syscall</a:t>
            </a:r>
            <a:r>
              <a:rPr lang="en-US" altLang="zh-CN" sz="2400" dirty="0">
                <a:solidFill>
                  <a:schemeClr val="accent1"/>
                </a:solidFill>
              </a:rPr>
              <a:t>                           # $v0</a:t>
            </a:r>
            <a:r>
              <a:rPr lang="zh-CN" altLang="en-US" sz="2400" dirty="0">
                <a:solidFill>
                  <a:schemeClr val="accent1"/>
                </a:solidFill>
              </a:rPr>
              <a:t>指名功能号，例如，</a:t>
            </a:r>
            <a:r>
              <a:rPr lang="en-US" altLang="zh-CN" sz="2400" dirty="0">
                <a:solidFill>
                  <a:schemeClr val="accent1"/>
                </a:solidFill>
              </a:rPr>
              <a:t>v0=1</a:t>
            </a:r>
            <a:r>
              <a:rPr lang="zh-CN" altLang="en-US" sz="2400" dirty="0">
                <a:solidFill>
                  <a:schemeClr val="accent1"/>
                </a:solidFill>
              </a:rPr>
              <a:t>是打印</a:t>
            </a:r>
            <a:r>
              <a:rPr lang="en-US" altLang="zh-CN" sz="2400" dirty="0">
                <a:solidFill>
                  <a:schemeClr val="accent1"/>
                </a:solidFill>
              </a:rPr>
              <a:t>$a0</a:t>
            </a:r>
            <a:r>
              <a:rPr lang="zh-CN" altLang="en-US" sz="2400" dirty="0">
                <a:solidFill>
                  <a:schemeClr val="accent1"/>
                </a:solidFill>
              </a:rPr>
              <a:t>中的整数</a:t>
            </a:r>
            <a:r>
              <a:rPr lang="en-US" altLang="zh-CN" sz="2400" dirty="0">
                <a:solidFill>
                  <a:schemeClr val="accent1"/>
                </a:solidFill>
              </a:rPr>
              <a:t>     </a:t>
            </a:r>
          </a:p>
          <a:p>
            <a:pPr marL="1200150" lvl="2" indent="-342900">
              <a:lnSpc>
                <a:spcPct val="120000"/>
              </a:lnSpc>
              <a:spcAft>
                <a:spcPts val="0"/>
              </a:spcAft>
              <a:buFont typeface="Wingdings" panose="05000000000000000000" pitchFamily="2" charset="2"/>
              <a:buChar char="n"/>
            </a:pPr>
            <a:r>
              <a:rPr lang="en-US" altLang="zh-CN" sz="2400" dirty="0"/>
              <a:t>MARS Help</a:t>
            </a:r>
            <a:r>
              <a:rPr lang="zh-CN" altLang="en-US" sz="2400" dirty="0"/>
              <a:t>中有对</a:t>
            </a:r>
            <a:r>
              <a:rPr lang="en-US" altLang="zh-CN" sz="2400" dirty="0"/>
              <a:t>MIPS</a:t>
            </a:r>
            <a:r>
              <a:rPr lang="zh-CN" altLang="en-US" sz="2400" dirty="0"/>
              <a:t>伪指令详细的说明</a:t>
            </a:r>
            <a:endParaRPr lang="en-US" altLang="zh-CN" sz="2400" dirty="0"/>
          </a:p>
          <a:p>
            <a:pPr marL="433705" indent="-342900">
              <a:lnSpc>
                <a:spcPct val="120000"/>
              </a:lnSpc>
              <a:spcAft>
                <a:spcPts val="0"/>
              </a:spcAft>
              <a:buFont typeface="Wingdings" panose="05000000000000000000" pitchFamily="2" charset="2"/>
              <a:buChar char="p"/>
            </a:pPr>
            <a:r>
              <a:rPr lang="zh-CN" altLang="en-US" sz="2400" dirty="0"/>
              <a:t>寄存器的特殊用途：</a:t>
            </a:r>
            <a:endParaRPr lang="en-US" altLang="zh-CN" sz="2400" dirty="0"/>
          </a:p>
          <a:p>
            <a:pPr marL="817880" lvl="1" indent="-342900">
              <a:lnSpc>
                <a:spcPct val="120000"/>
              </a:lnSpc>
              <a:spcAft>
                <a:spcPts val="0"/>
              </a:spcAft>
              <a:buFont typeface="Wingdings" panose="05000000000000000000" pitchFamily="2" charset="2"/>
              <a:buChar char="n"/>
            </a:pPr>
            <a:r>
              <a:rPr lang="en-US" altLang="zh-CN" sz="2400" dirty="0"/>
              <a:t>$</a:t>
            </a:r>
            <a:r>
              <a:rPr lang="en-US" altLang="zh-CN" sz="2400" dirty="0" err="1"/>
              <a:t>ra</a:t>
            </a:r>
            <a:r>
              <a:rPr lang="en-US" altLang="zh-CN" sz="2400" dirty="0"/>
              <a:t>, $a0, $v0, $</a:t>
            </a:r>
            <a:r>
              <a:rPr lang="en-US" altLang="zh-CN" sz="2400" dirty="0" err="1"/>
              <a:t>sp</a:t>
            </a:r>
            <a:r>
              <a:rPr lang="en-US" altLang="zh-CN" sz="2400" dirty="0"/>
              <a:t>, $s1, $t1, $</a:t>
            </a:r>
            <a:r>
              <a:rPr lang="en-US" altLang="zh-CN" sz="2400" dirty="0" err="1"/>
              <a:t>fp</a:t>
            </a:r>
            <a:r>
              <a:rPr lang="en-US" altLang="zh-CN" sz="2400" dirty="0"/>
              <a:t>, $</a:t>
            </a:r>
            <a:r>
              <a:rPr lang="en-US" altLang="zh-CN" sz="2400" dirty="0" err="1"/>
              <a:t>gp</a:t>
            </a:r>
            <a:r>
              <a:rPr lang="en-US" altLang="zh-CN" sz="2400" dirty="0"/>
              <a:t>, $at($1) </a:t>
            </a:r>
          </a:p>
          <a:p>
            <a:pPr marL="474980" lvl="1" indent="0">
              <a:lnSpc>
                <a:spcPct val="120000"/>
              </a:lnSpc>
              <a:spcAft>
                <a:spcPts val="0"/>
              </a:spcAft>
              <a:buNone/>
            </a:pPr>
            <a:endParaRPr lang="en-US" altLang="zh-CN" dirty="0"/>
          </a:p>
        </p:txBody>
      </p:sp>
      <p:sp>
        <p:nvSpPr>
          <p:cNvPr id="6" name="标题 5"/>
          <p:cNvSpPr>
            <a:spLocks noGrp="1"/>
          </p:cNvSpPr>
          <p:nvPr>
            <p:ph type="title"/>
          </p:nvPr>
        </p:nvSpPr>
        <p:spPr>
          <a:xfrm>
            <a:off x="0" y="240030"/>
            <a:ext cx="5804535" cy="372603"/>
          </a:xfrm>
        </p:spPr>
        <p:txBody>
          <a:bodyPr wrap="square"/>
          <a:lstStyle/>
          <a:p>
            <a:r>
              <a:rPr lang="en-US" altLang="zh-CN" dirty="0"/>
              <a:t>2.3 MIPS </a:t>
            </a:r>
            <a:r>
              <a:rPr lang="zh-CN" altLang="en-US" dirty="0"/>
              <a:t>汇编程序</a:t>
            </a:r>
          </a:p>
        </p:txBody>
      </p:sp>
    </p:spTree>
    <p:extLst>
      <p:ext uri="{BB962C8B-B14F-4D97-AF65-F5344CB8AC3E}">
        <p14:creationId xmlns:p14="http://schemas.microsoft.com/office/powerpoint/2010/main" val="45667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left)">
                                      <p:cBhvr>
                                        <p:cTn id="25" dur="500"/>
                                        <p:tgtEl>
                                          <p:spTgt spid="3">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left)">
                                      <p:cBhvr>
                                        <p:cTn id="28" dur="500"/>
                                        <p:tgtEl>
                                          <p:spTgt spid="3">
                                            <p:txEl>
                                              <p:pRg st="7" end="7"/>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left)">
                                      <p:cBhvr>
                                        <p:cTn id="31" dur="500"/>
                                        <p:tgtEl>
                                          <p:spTgt spid="3">
                                            <p:txEl>
                                              <p:pRg st="8" end="8"/>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left)">
                                      <p:cBhvr>
                                        <p:cTn id="34" dur="500"/>
                                        <p:tgtEl>
                                          <p:spTgt spid="3">
                                            <p:txEl>
                                              <p:pRg st="9" end="9"/>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left)">
                                      <p:cBhvr>
                                        <p:cTn id="37" dur="500"/>
                                        <p:tgtEl>
                                          <p:spTgt spid="3">
                                            <p:txEl>
                                              <p:pRg st="10" end="10"/>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left)">
                                      <p:cBhvr>
                                        <p:cTn id="40" dur="500"/>
                                        <p:tgtEl>
                                          <p:spTgt spid="3">
                                            <p:txEl>
                                              <p:pRg st="11" end="1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wipe(left)">
                                      <p:cBhvr>
                                        <p:cTn id="45" dur="500"/>
                                        <p:tgtEl>
                                          <p:spTgt spid="3">
                                            <p:txEl>
                                              <p:pRg st="12" end="12"/>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wipe(left)">
                                      <p:cBhvr>
                                        <p:cTn id="4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63352" y="188640"/>
            <a:ext cx="5257800" cy="373062"/>
          </a:xfrm>
        </p:spPr>
        <p:txBody>
          <a:bodyPr/>
          <a:lstStyle/>
          <a:p>
            <a:r>
              <a:rPr lang="en-US" altLang="zh-CN" i="0" dirty="0"/>
              <a:t>MIPS</a:t>
            </a:r>
            <a:r>
              <a:rPr lang="zh-CN" altLang="en-US" i="0" dirty="0"/>
              <a:t>汇编程序示例</a:t>
            </a:r>
            <a:r>
              <a:rPr lang="en-US" altLang="zh-CN" i="0" dirty="0"/>
              <a:t>1</a:t>
            </a:r>
            <a:r>
              <a:rPr lang="zh-CN" altLang="en-US" i="0" dirty="0"/>
              <a:t>：</a:t>
            </a:r>
            <a:r>
              <a:rPr lang="en-US" altLang="zh-CN" i="0" dirty="0"/>
              <a:t>SWAP</a:t>
            </a:r>
            <a:endParaRPr lang="zh-CN" altLang="en-US" i="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6176" y="1100578"/>
            <a:ext cx="8786328" cy="5208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8760296" y="1565503"/>
            <a:ext cx="2627784" cy="301621"/>
          </a:xfrm>
          <a:prstGeom prst="rect">
            <a:avLst/>
          </a:prstGeom>
          <a:noFill/>
        </p:spPr>
        <p:txBody>
          <a:bodyPr wrap="square" rtlCol="0">
            <a:spAutoFit/>
          </a:bodyPr>
          <a:lstStyle/>
          <a:p>
            <a:pPr>
              <a:buNone/>
            </a:pPr>
            <a:r>
              <a:rPr lang="en-US" altLang="zh-CN" sz="1600" dirty="0"/>
              <a:t>$a1</a:t>
            </a:r>
            <a:r>
              <a:rPr lang="zh-CN" altLang="en-US" sz="1600" dirty="0"/>
              <a:t>数组下标</a:t>
            </a:r>
            <a:r>
              <a:rPr lang="en-US" altLang="zh-CN" sz="1600" dirty="0"/>
              <a:t>k</a:t>
            </a:r>
            <a:endParaRPr lang="zh-CN" altLang="en-US" sz="1600" dirty="0"/>
          </a:p>
        </p:txBody>
      </p:sp>
      <p:sp>
        <p:nvSpPr>
          <p:cNvPr id="5" name="TextBox 4"/>
          <p:cNvSpPr txBox="1"/>
          <p:nvPr/>
        </p:nvSpPr>
        <p:spPr>
          <a:xfrm>
            <a:off x="8760296" y="1831235"/>
            <a:ext cx="3395192" cy="609398"/>
          </a:xfrm>
          <a:prstGeom prst="rect">
            <a:avLst/>
          </a:prstGeom>
          <a:noFill/>
        </p:spPr>
        <p:txBody>
          <a:bodyPr wrap="square" rtlCol="0">
            <a:spAutoFit/>
          </a:bodyPr>
          <a:lstStyle/>
          <a:p>
            <a:pPr>
              <a:buNone/>
            </a:pPr>
            <a:r>
              <a:rPr lang="en-US" altLang="zh-CN" sz="1600" dirty="0"/>
              <a:t>$a0</a:t>
            </a:r>
            <a:r>
              <a:rPr lang="zh-CN" altLang="en-US" sz="1600" dirty="0"/>
              <a:t>数组首地址</a:t>
            </a:r>
            <a:r>
              <a:rPr lang="en-US" altLang="zh-CN" sz="1600" dirty="0"/>
              <a:t>v</a:t>
            </a:r>
          </a:p>
          <a:p>
            <a:pPr>
              <a:buNone/>
            </a:pPr>
            <a:r>
              <a:rPr lang="zh-CN" altLang="en-US" sz="1600" dirty="0"/>
              <a:t>代码实现</a:t>
            </a:r>
            <a:r>
              <a:rPr lang="en-US" altLang="zh-CN" sz="1600" dirty="0" err="1"/>
              <a:t>int</a:t>
            </a:r>
            <a:r>
              <a:rPr lang="en-US" altLang="zh-CN" sz="1600" dirty="0"/>
              <a:t> v[k] </a:t>
            </a:r>
            <a:r>
              <a:rPr lang="zh-CN" altLang="en-US" sz="1600" dirty="0"/>
              <a:t>与</a:t>
            </a:r>
            <a:r>
              <a:rPr lang="en-US" altLang="zh-CN" sz="1600" dirty="0"/>
              <a:t>v[k+1]</a:t>
            </a:r>
            <a:r>
              <a:rPr lang="zh-CN" altLang="en-US" sz="1600" dirty="0"/>
              <a:t>值互换</a:t>
            </a:r>
          </a:p>
        </p:txBody>
      </p:sp>
    </p:spTree>
    <p:extLst>
      <p:ext uri="{BB962C8B-B14F-4D97-AF65-F5344CB8AC3E}">
        <p14:creationId xmlns:p14="http://schemas.microsoft.com/office/powerpoint/2010/main" val="39217842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836713"/>
            <a:ext cx="11377264" cy="4557145"/>
          </a:xfrm>
        </p:spPr>
        <p:txBody>
          <a:bodyPr/>
          <a:lstStyle/>
          <a:p>
            <a:pPr marL="90805" indent="0">
              <a:lnSpc>
                <a:spcPct val="120000"/>
              </a:lnSpc>
              <a:spcAft>
                <a:spcPts val="0"/>
              </a:spcAft>
              <a:buNone/>
            </a:pPr>
            <a:r>
              <a:rPr lang="fr-FR" altLang="zh-CN" dirty="0"/>
              <a:t>.text</a:t>
            </a:r>
          </a:p>
          <a:p>
            <a:pPr marL="90805" indent="0">
              <a:lnSpc>
                <a:spcPct val="120000"/>
              </a:lnSpc>
              <a:spcAft>
                <a:spcPts val="0"/>
              </a:spcAft>
              <a:buNone/>
            </a:pPr>
            <a:r>
              <a:rPr lang="fr-FR" altLang="zh-CN" dirty="0"/>
              <a:t>la $t0, array</a:t>
            </a:r>
          </a:p>
          <a:p>
            <a:pPr marL="90805" indent="0">
              <a:lnSpc>
                <a:spcPct val="120000"/>
              </a:lnSpc>
              <a:spcAft>
                <a:spcPts val="0"/>
              </a:spcAft>
              <a:buNone/>
            </a:pPr>
            <a:r>
              <a:rPr lang="fr-FR" altLang="zh-CN" dirty="0"/>
              <a:t>li $t1, 0x88442211</a:t>
            </a:r>
          </a:p>
          <a:p>
            <a:pPr marL="90805" indent="0">
              <a:lnSpc>
                <a:spcPct val="120000"/>
              </a:lnSpc>
              <a:spcAft>
                <a:spcPts val="0"/>
              </a:spcAft>
              <a:buNone/>
            </a:pPr>
            <a:r>
              <a:rPr lang="fr-FR" altLang="zh-CN" dirty="0"/>
              <a:t>sw $t1, 0($t0)</a:t>
            </a:r>
          </a:p>
          <a:p>
            <a:pPr marL="90805" indent="0">
              <a:lnSpc>
                <a:spcPct val="120000"/>
              </a:lnSpc>
              <a:spcAft>
                <a:spcPts val="0"/>
              </a:spcAft>
              <a:buNone/>
            </a:pPr>
            <a:r>
              <a:rPr lang="fr-FR" altLang="zh-CN" dirty="0"/>
              <a:t>lb $t2,3($t0)</a:t>
            </a:r>
          </a:p>
          <a:p>
            <a:pPr marL="90805" indent="0">
              <a:lnSpc>
                <a:spcPct val="120000"/>
              </a:lnSpc>
              <a:spcAft>
                <a:spcPts val="0"/>
              </a:spcAft>
              <a:buNone/>
            </a:pPr>
            <a:r>
              <a:rPr lang="fr-FR" altLang="zh-CN" dirty="0"/>
              <a:t>sh $t2, 0($t0)</a:t>
            </a:r>
          </a:p>
          <a:p>
            <a:pPr marL="90805" indent="0">
              <a:lnSpc>
                <a:spcPct val="120000"/>
              </a:lnSpc>
              <a:spcAft>
                <a:spcPts val="0"/>
              </a:spcAft>
              <a:buNone/>
            </a:pPr>
            <a:r>
              <a:rPr lang="fr-FR" altLang="zh-CN" dirty="0"/>
              <a:t>lw $t3, 0($t0)                          </a:t>
            </a:r>
            <a:r>
              <a:rPr lang="fr-FR" altLang="zh-CN" sz="2400" dirty="0">
                <a:solidFill>
                  <a:schemeClr val="accent1"/>
                </a:solidFill>
              </a:rPr>
              <a:t>$t3</a:t>
            </a:r>
            <a:r>
              <a:rPr lang="zh-CN" altLang="en-US" sz="2400" dirty="0">
                <a:solidFill>
                  <a:schemeClr val="accent1"/>
                </a:solidFill>
              </a:rPr>
              <a:t>寄存器中的值是多少？</a:t>
            </a:r>
            <a:endParaRPr lang="fr-FR" altLang="zh-CN" dirty="0">
              <a:solidFill>
                <a:schemeClr val="accent1"/>
              </a:solidFill>
            </a:endParaRPr>
          </a:p>
          <a:p>
            <a:pPr marL="90805" indent="0">
              <a:lnSpc>
                <a:spcPct val="120000"/>
              </a:lnSpc>
              <a:spcAft>
                <a:spcPts val="0"/>
              </a:spcAft>
              <a:buNone/>
            </a:pPr>
            <a:endParaRPr lang="fr-FR" altLang="zh-CN" dirty="0"/>
          </a:p>
          <a:p>
            <a:pPr marL="90805" indent="0">
              <a:lnSpc>
                <a:spcPct val="120000"/>
              </a:lnSpc>
              <a:spcAft>
                <a:spcPts val="0"/>
              </a:spcAft>
              <a:buNone/>
            </a:pPr>
            <a:r>
              <a:rPr lang="fr-FR" altLang="zh-CN" dirty="0"/>
              <a:t>.data </a:t>
            </a:r>
          </a:p>
          <a:p>
            <a:pPr marL="90805" indent="0">
              <a:lnSpc>
                <a:spcPct val="120000"/>
              </a:lnSpc>
              <a:spcAft>
                <a:spcPts val="0"/>
              </a:spcAft>
              <a:buNone/>
            </a:pPr>
            <a:r>
              <a:rPr lang="fr-FR" altLang="zh-CN" dirty="0"/>
              <a:t>.align 2 </a:t>
            </a:r>
          </a:p>
          <a:p>
            <a:pPr marL="90805" indent="0">
              <a:lnSpc>
                <a:spcPct val="120000"/>
              </a:lnSpc>
              <a:spcAft>
                <a:spcPts val="0"/>
              </a:spcAft>
              <a:buNone/>
            </a:pPr>
            <a:r>
              <a:rPr lang="fr-FR" altLang="zh-CN" dirty="0"/>
              <a:t>array: .word 0x1234 0x2345 0x3456</a:t>
            </a:r>
            <a:endParaRPr lang="en-US" altLang="zh-CN" dirty="0"/>
          </a:p>
        </p:txBody>
      </p:sp>
      <p:sp>
        <p:nvSpPr>
          <p:cNvPr id="6" name="标题 5"/>
          <p:cNvSpPr>
            <a:spLocks noGrp="1"/>
          </p:cNvSpPr>
          <p:nvPr>
            <p:ph type="title"/>
          </p:nvPr>
        </p:nvSpPr>
        <p:spPr>
          <a:xfrm>
            <a:off x="119336" y="320073"/>
            <a:ext cx="6888088" cy="372603"/>
          </a:xfrm>
        </p:spPr>
        <p:txBody>
          <a:bodyPr wrap="square"/>
          <a:lstStyle/>
          <a:p>
            <a:r>
              <a:rPr lang="en-US" altLang="zh-CN" dirty="0"/>
              <a:t>MIPS</a:t>
            </a:r>
            <a:r>
              <a:rPr lang="zh-CN" altLang="en-US" dirty="0"/>
              <a:t>汇编程序示例</a:t>
            </a:r>
            <a:r>
              <a:rPr lang="en-US" altLang="zh-CN" dirty="0"/>
              <a:t>2</a:t>
            </a:r>
            <a:r>
              <a:rPr lang="zh-CN" altLang="en-US" dirty="0"/>
              <a:t>：符号扩展</a:t>
            </a:r>
          </a:p>
        </p:txBody>
      </p:sp>
      <p:sp>
        <p:nvSpPr>
          <p:cNvPr id="2" name="文本框 1"/>
          <p:cNvSpPr txBox="1"/>
          <p:nvPr/>
        </p:nvSpPr>
        <p:spPr>
          <a:xfrm>
            <a:off x="8268090" y="3284984"/>
            <a:ext cx="3888432" cy="510909"/>
          </a:xfrm>
          <a:prstGeom prst="rect">
            <a:avLst/>
          </a:prstGeom>
          <a:noFill/>
        </p:spPr>
        <p:txBody>
          <a:bodyPr wrap="square" rtlCol="0">
            <a:spAutoFit/>
          </a:bodyPr>
          <a:lstStyle/>
          <a:p>
            <a:pPr>
              <a:buNone/>
            </a:pPr>
            <a:r>
              <a:rPr lang="en-US" altLang="zh-CN" sz="3200" dirty="0">
                <a:latin typeface="Calibri" panose="020F0502020204030204" pitchFamily="34" charset="0"/>
              </a:rPr>
              <a:t>$t3=0x8844ff88</a:t>
            </a:r>
            <a:endParaRPr lang="zh-CN" altLang="en-US" dirty="0">
              <a:latin typeface="Calibri" panose="020F0502020204030204" pitchFamily="34" charset="0"/>
            </a:endParaRPr>
          </a:p>
        </p:txBody>
      </p:sp>
      <p:sp>
        <p:nvSpPr>
          <p:cNvPr id="5" name="文本框 4"/>
          <p:cNvSpPr txBox="1"/>
          <p:nvPr/>
        </p:nvSpPr>
        <p:spPr>
          <a:xfrm>
            <a:off x="6168008" y="5681931"/>
            <a:ext cx="5112568" cy="510909"/>
          </a:xfrm>
          <a:prstGeom prst="rect">
            <a:avLst/>
          </a:prstGeom>
          <a:noFill/>
        </p:spPr>
        <p:txBody>
          <a:bodyPr wrap="square" rtlCol="0">
            <a:spAutoFit/>
          </a:bodyPr>
          <a:lstStyle/>
          <a:p>
            <a:pPr>
              <a:buNone/>
            </a:pPr>
            <a:r>
              <a:rPr lang="zh-CN" altLang="en-US" sz="3200" dirty="0">
                <a:latin typeface="Calibri" panose="020F0502020204030204" pitchFamily="34" charset="0"/>
              </a:rPr>
              <a:t>如果</a:t>
            </a:r>
            <a:r>
              <a:rPr lang="en-US" altLang="zh-CN" sz="3200" dirty="0">
                <a:latin typeface="Calibri" panose="020F0502020204030204" pitchFamily="34" charset="0"/>
              </a:rPr>
              <a:t>$t1=0x12345678</a:t>
            </a:r>
            <a:r>
              <a:rPr lang="zh-CN" altLang="en-US" sz="3200" dirty="0">
                <a:latin typeface="Calibri" panose="020F0502020204030204" pitchFamily="34" charset="0"/>
              </a:rPr>
              <a:t>呢？</a:t>
            </a:r>
            <a:endParaRPr lang="zh-CN" altLang="en-US" dirty="0">
              <a:latin typeface="Calibri" panose="020F0502020204030204" pitchFamily="34" charset="0"/>
            </a:endParaRPr>
          </a:p>
        </p:txBody>
      </p:sp>
      <p:sp>
        <p:nvSpPr>
          <p:cNvPr id="7" name="文本框 6"/>
          <p:cNvSpPr txBox="1"/>
          <p:nvPr/>
        </p:nvSpPr>
        <p:spPr>
          <a:xfrm>
            <a:off x="7007424" y="6207795"/>
            <a:ext cx="3888432" cy="510909"/>
          </a:xfrm>
          <a:prstGeom prst="rect">
            <a:avLst/>
          </a:prstGeom>
          <a:noFill/>
        </p:spPr>
        <p:txBody>
          <a:bodyPr wrap="square" rtlCol="0">
            <a:spAutoFit/>
          </a:bodyPr>
          <a:lstStyle/>
          <a:p>
            <a:pPr>
              <a:buNone/>
            </a:pPr>
            <a:r>
              <a:rPr lang="en-US" altLang="zh-CN" sz="3200" dirty="0">
                <a:latin typeface="Calibri" panose="020F0502020204030204" pitchFamily="34" charset="0"/>
              </a:rPr>
              <a:t>$t3=0x12340012</a:t>
            </a:r>
            <a:endParaRPr lang="zh-CN" altLang="en-US" dirty="0">
              <a:latin typeface="Calibri" panose="020F0502020204030204" pitchFamily="34" charset="0"/>
            </a:endParaRPr>
          </a:p>
        </p:txBody>
      </p:sp>
    </p:spTree>
    <p:extLst>
      <p:ext uri="{BB962C8B-B14F-4D97-AF65-F5344CB8AC3E}">
        <p14:creationId xmlns:p14="http://schemas.microsoft.com/office/powerpoint/2010/main" val="77778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5"/>
          <p:cNvSpPr>
            <a:spLocks noGrp="1"/>
          </p:cNvSpPr>
          <p:nvPr>
            <p:ph type="title"/>
          </p:nvPr>
        </p:nvSpPr>
        <p:spPr>
          <a:xfrm>
            <a:off x="119336" y="320073"/>
            <a:ext cx="6888088" cy="372603"/>
          </a:xfrm>
        </p:spPr>
        <p:txBody>
          <a:bodyPr wrap="square"/>
          <a:lstStyle/>
          <a:p>
            <a:r>
              <a:rPr lang="en-US" altLang="zh-CN" dirty="0"/>
              <a:t>MIPS</a:t>
            </a:r>
            <a:r>
              <a:rPr lang="zh-CN" altLang="en-US" dirty="0"/>
              <a:t>汇编程序示例</a:t>
            </a:r>
            <a:r>
              <a:rPr lang="en-US" altLang="zh-CN" dirty="0"/>
              <a:t>3</a:t>
            </a:r>
            <a:r>
              <a:rPr lang="zh-CN" altLang="en-US" dirty="0"/>
              <a:t>：</a:t>
            </a:r>
            <a:r>
              <a:rPr lang="zh-CN" altLang="zh-CN" dirty="0"/>
              <a:t>字符串部分逆置</a:t>
            </a:r>
            <a:endParaRPr lang="zh-CN" altLang="en-US" dirty="0"/>
          </a:p>
        </p:txBody>
      </p:sp>
      <p:sp>
        <p:nvSpPr>
          <p:cNvPr id="5" name="内容占位符 4"/>
          <p:cNvSpPr>
            <a:spLocks noGrp="1"/>
          </p:cNvSpPr>
          <p:nvPr>
            <p:ph idx="1"/>
          </p:nvPr>
        </p:nvSpPr>
        <p:spPr>
          <a:xfrm>
            <a:off x="119336" y="764705"/>
            <a:ext cx="8712968" cy="6953186"/>
          </a:xfrm>
        </p:spPr>
        <p:txBody>
          <a:bodyPr/>
          <a:lstStyle/>
          <a:p>
            <a:pPr>
              <a:lnSpc>
                <a:spcPct val="150000"/>
              </a:lnSpc>
              <a:spcBef>
                <a:spcPts val="600"/>
              </a:spcBef>
              <a:spcAft>
                <a:spcPts val="600"/>
              </a:spcAft>
            </a:pPr>
            <a:r>
              <a:rPr lang="zh-CN" altLang="zh-CN" sz="2400" dirty="0">
                <a:solidFill>
                  <a:srgbClr val="3C3C3C"/>
                </a:solidFill>
                <a:latin typeface="宋体" panose="02010600030101010101" pitchFamily="2" charset="-122"/>
                <a:ea typeface="宋体" panose="02010600030101010101" pitchFamily="2" charset="-122"/>
                <a:cs typeface="宋体" panose="02010600030101010101" pitchFamily="2" charset="-122"/>
              </a:rPr>
              <a:t>实验任务</a:t>
            </a:r>
            <a:endParaRPr lang="zh-CN" altLang="zh-CN" sz="3600" dirty="0">
              <a:latin typeface="宋体" panose="02010600030101010101" pitchFamily="2" charset="-122"/>
              <a:ea typeface="宋体" panose="02010600030101010101" pitchFamily="2" charset="-122"/>
              <a:cs typeface="Times New Roman" panose="02020603050405020304" pitchFamily="18" charset="0"/>
            </a:endParaRPr>
          </a:p>
          <a:p>
            <a:pPr marL="650875" lvl="1">
              <a:lnSpc>
                <a:spcPct val="150000"/>
              </a:lnSpc>
              <a:spcAft>
                <a:spcPts val="0"/>
              </a:spcAft>
              <a:tabLst>
                <a:tab pos="457200" algn="l"/>
              </a:tabLst>
            </a:pPr>
            <a:r>
              <a:rPr lang="zh-CN"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使用</a:t>
            </a:r>
            <a:r>
              <a:rPr lang="en-US"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MIPS</a:t>
            </a:r>
            <a:r>
              <a:rPr lang="zh-CN"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汇编语言编写一个汇编程序</a:t>
            </a:r>
            <a:r>
              <a:rPr lang="en-US"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a:t>
            </a:r>
            <a:r>
              <a:rPr lang="zh-CN"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不考虑延迟槽</a:t>
            </a:r>
            <a:r>
              <a:rPr lang="en-US"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a:t>
            </a:r>
            <a:r>
              <a:rPr lang="zh-CN"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，实现将输入的字符串部分逆置的功能。</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Bef>
                <a:spcPts val="600"/>
              </a:spcBef>
              <a:spcAft>
                <a:spcPts val="600"/>
              </a:spcAft>
            </a:pPr>
            <a:r>
              <a:rPr lang="zh-CN" altLang="zh-CN" sz="2400" dirty="0">
                <a:solidFill>
                  <a:srgbClr val="3C3C3C"/>
                </a:solidFill>
                <a:latin typeface="宋体" panose="02010600030101010101" pitchFamily="2" charset="-122"/>
                <a:ea typeface="宋体" panose="02010600030101010101" pitchFamily="2" charset="-122"/>
                <a:cs typeface="宋体" panose="02010600030101010101" pitchFamily="2" charset="-122"/>
              </a:rPr>
              <a:t>实验具体要求</a:t>
            </a:r>
            <a:endParaRPr lang="zh-CN" altLang="zh-CN" sz="3600" dirty="0">
              <a:latin typeface="宋体" panose="02010600030101010101" pitchFamily="2" charset="-122"/>
              <a:ea typeface="宋体" panose="02010600030101010101" pitchFamily="2" charset="-122"/>
              <a:cs typeface="Times New Roman" panose="02020603050405020304" pitchFamily="18" charset="0"/>
            </a:endParaRPr>
          </a:p>
          <a:p>
            <a:pPr marL="727075" lvl="1" indent="-342900">
              <a:lnSpc>
                <a:spcPct val="150000"/>
              </a:lnSpc>
              <a:spcAft>
                <a:spcPts val="0"/>
              </a:spcAft>
              <a:buFont typeface="+mj-lt"/>
              <a:buAutoNum type="arabicParenBoth"/>
              <a:tabLst>
                <a:tab pos="457200" algn="l"/>
              </a:tabLst>
            </a:pPr>
            <a:r>
              <a:rPr lang="zh-CN"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第一行读取</a:t>
            </a:r>
            <a:r>
              <a:rPr lang="en-US"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n</a:t>
            </a:r>
            <a:r>
              <a:rPr lang="zh-CN"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，为输入字符串的长度（</a:t>
            </a:r>
            <a:r>
              <a:rPr lang="en-US"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n</a:t>
            </a:r>
            <a:r>
              <a:rPr lang="zh-CN"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a:t>
            </a:r>
            <a:r>
              <a:rPr lang="en-US"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1000</a:t>
            </a:r>
            <a:r>
              <a:rPr lang="zh-CN"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727075" lvl="1" indent="-342900">
              <a:lnSpc>
                <a:spcPct val="150000"/>
              </a:lnSpc>
              <a:spcAft>
                <a:spcPts val="0"/>
              </a:spcAft>
              <a:buFont typeface="+mj-lt"/>
              <a:buAutoNum type="arabicParenBoth"/>
              <a:tabLst>
                <a:tab pos="457200" algn="l"/>
              </a:tabLst>
            </a:pPr>
            <a:r>
              <a:rPr lang="zh-CN"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第二行输入</a:t>
            </a:r>
            <a:r>
              <a:rPr lang="en-US"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x</a:t>
            </a:r>
            <a:r>
              <a:rPr lang="zh-CN"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，为起始翻转的位置（从</a:t>
            </a:r>
            <a:r>
              <a:rPr lang="en-US"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0</a:t>
            </a:r>
            <a:r>
              <a:rPr lang="zh-CN"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开始</a:t>
            </a:r>
            <a:r>
              <a:rPr lang="zh-CN" altLang="en-US" kern="100" dirty="0">
                <a:solidFill>
                  <a:srgbClr val="222222"/>
                </a:solidFill>
                <a:latin typeface="等线" panose="02010600030101010101" pitchFamily="2" charset="-122"/>
                <a:ea typeface="宋体" panose="02010600030101010101" pitchFamily="2" charset="-122"/>
                <a:cs typeface="宋体" panose="02010600030101010101" pitchFamily="2" charset="-122"/>
              </a:rPr>
              <a:t>计数</a:t>
            </a:r>
            <a:r>
              <a:rPr lang="zh-CN"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727075" lvl="1" indent="-342900">
              <a:lnSpc>
                <a:spcPct val="150000"/>
              </a:lnSpc>
              <a:spcAft>
                <a:spcPts val="0"/>
              </a:spcAft>
              <a:buFont typeface="+mj-lt"/>
              <a:buAutoNum type="arabicParenBoth"/>
              <a:tabLst>
                <a:tab pos="457200" algn="l"/>
              </a:tabLst>
            </a:pPr>
            <a:r>
              <a:rPr lang="zh-CN"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第三行输入</a:t>
            </a:r>
            <a:r>
              <a:rPr lang="en-US"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y</a:t>
            </a:r>
            <a:r>
              <a:rPr lang="zh-CN"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，为终止翻转的位置</a:t>
            </a:r>
            <a:r>
              <a:rPr lang="zh-CN" altLang="en-US" kern="100" dirty="0">
                <a:solidFill>
                  <a:srgbClr val="222222"/>
                </a:solidFill>
                <a:latin typeface="等线" panose="02010600030101010101" pitchFamily="2" charset="-122"/>
                <a:ea typeface="宋体" panose="02010600030101010101" pitchFamily="2" charset="-122"/>
                <a:cs typeface="宋体" panose="02010600030101010101" pitchFamily="2" charset="-122"/>
              </a:rPr>
              <a:t>（从</a:t>
            </a:r>
            <a:r>
              <a:rPr lang="en-US"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0</a:t>
            </a:r>
            <a:r>
              <a:rPr lang="zh-CN" altLang="en-US" kern="100" dirty="0">
                <a:solidFill>
                  <a:srgbClr val="222222"/>
                </a:solidFill>
                <a:latin typeface="等线" panose="02010600030101010101" pitchFamily="2" charset="-122"/>
                <a:ea typeface="宋体" panose="02010600030101010101" pitchFamily="2" charset="-122"/>
                <a:cs typeface="宋体" panose="02010600030101010101" pitchFamily="2" charset="-122"/>
              </a:rPr>
              <a:t>开始计数）</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727075" lvl="1" indent="-342900">
              <a:lnSpc>
                <a:spcPct val="150000"/>
              </a:lnSpc>
              <a:spcAft>
                <a:spcPts val="0"/>
              </a:spcAft>
              <a:buFont typeface="+mj-lt"/>
              <a:buAutoNum type="arabicParenBoth"/>
              <a:tabLst>
                <a:tab pos="457200" algn="l"/>
              </a:tabLst>
            </a:pPr>
            <a:r>
              <a:rPr lang="zh-CN"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需要满足条件：</a:t>
            </a:r>
            <a:r>
              <a:rPr lang="en-US"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x</a:t>
            </a:r>
            <a:r>
              <a:rPr lang="zh-CN"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a:t>
            </a:r>
            <a:r>
              <a:rPr lang="en-US"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y</a:t>
            </a:r>
            <a:r>
              <a:rPr lang="zh-CN"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，且</a:t>
            </a:r>
            <a:r>
              <a:rPr lang="en-US"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x</a:t>
            </a:r>
            <a:r>
              <a:rPr lang="zh-CN"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a:t>
            </a:r>
            <a:r>
              <a:rPr lang="en-US"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y</a:t>
            </a:r>
            <a:r>
              <a:rPr lang="zh-CN"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均在字符串长度范围内</a:t>
            </a:r>
            <a:r>
              <a:rPr lang="en-US"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[0,n)</a:t>
            </a:r>
            <a:r>
              <a:rPr lang="zh-CN"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；否则程序运行出错</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727075" lvl="1" indent="-342900">
              <a:lnSpc>
                <a:spcPct val="150000"/>
              </a:lnSpc>
              <a:spcAft>
                <a:spcPts val="0"/>
              </a:spcAft>
              <a:buFont typeface="+mj-lt"/>
              <a:buAutoNum type="arabicParenBoth"/>
              <a:tabLst>
                <a:tab pos="457200" algn="l"/>
              </a:tabLst>
            </a:pPr>
            <a:r>
              <a:rPr lang="zh-CN"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第四行输入字符串</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727075" lvl="1" indent="-342900">
              <a:lnSpc>
                <a:spcPct val="150000"/>
              </a:lnSpc>
              <a:spcAft>
                <a:spcPts val="0"/>
              </a:spcAft>
              <a:buFont typeface="+mj-lt"/>
              <a:buAutoNum type="arabicParenBoth"/>
              <a:tabLst>
                <a:tab pos="457200" algn="l"/>
              </a:tabLst>
            </a:pPr>
            <a:r>
              <a:rPr lang="zh-CN"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计算并输出翻转之后的结果</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727075" lvl="1" indent="-342900">
              <a:lnSpc>
                <a:spcPct val="100000"/>
              </a:lnSpc>
              <a:spcAft>
                <a:spcPts val="0"/>
              </a:spcAft>
              <a:buFont typeface="+mj-lt"/>
              <a:buAutoNum type="arabicParenBoth"/>
              <a:tabLst>
                <a:tab pos="457200" algn="l"/>
              </a:tabLst>
            </a:pPr>
            <a:r>
              <a:rPr lang="zh-CN"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请使用</a:t>
            </a:r>
            <a:r>
              <a:rPr lang="en-US" altLang="zh-CN" kern="100" dirty="0" err="1">
                <a:solidFill>
                  <a:srgbClr val="222222"/>
                </a:solidFill>
                <a:latin typeface="等线" panose="02010600030101010101" pitchFamily="2" charset="-122"/>
                <a:ea typeface="宋体" panose="02010600030101010101" pitchFamily="2" charset="-122"/>
                <a:cs typeface="宋体" panose="02010600030101010101" pitchFamily="2" charset="-122"/>
              </a:rPr>
              <a:t>syscall</a:t>
            </a:r>
            <a:r>
              <a:rPr lang="zh-CN"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结束程序：</a:t>
            </a:r>
            <a:r>
              <a:rPr lang="en-US"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li $v0, 10</a:t>
            </a:r>
          </a:p>
          <a:p>
            <a:pPr marL="384175" lvl="1" indent="0">
              <a:lnSpc>
                <a:spcPct val="100000"/>
              </a:lnSpc>
              <a:spcAft>
                <a:spcPts val="0"/>
              </a:spcAft>
              <a:buNone/>
              <a:tabLst>
                <a:tab pos="457200" algn="l"/>
              </a:tabLst>
            </a:pPr>
            <a:r>
              <a:rPr lang="en-US"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rPr>
              <a:t>        	    	           </a:t>
            </a:r>
            <a:r>
              <a:rPr lang="en-US" altLang="zh-CN" kern="100" dirty="0" err="1">
                <a:solidFill>
                  <a:srgbClr val="222222"/>
                </a:solidFill>
                <a:latin typeface="等线" panose="02010600030101010101" pitchFamily="2" charset="-122"/>
                <a:ea typeface="宋体" panose="02010600030101010101" pitchFamily="2" charset="-122"/>
                <a:cs typeface="宋体" panose="02010600030101010101" pitchFamily="2" charset="-122"/>
              </a:rPr>
              <a:t>syscall</a:t>
            </a:r>
            <a:endParaRPr lang="en-US" altLang="zh-CN" kern="100" dirty="0">
              <a:solidFill>
                <a:srgbClr val="222222"/>
              </a:solidFill>
              <a:latin typeface="等线" panose="02010600030101010101" pitchFamily="2" charset="-122"/>
              <a:ea typeface="宋体" panose="02010600030101010101" pitchFamily="2" charset="-122"/>
              <a:cs typeface="宋体" panose="02010600030101010101" pitchFamily="2" charset="-122"/>
            </a:endParaRPr>
          </a:p>
          <a:p>
            <a:pPr marL="727075" lvl="1" indent="-342900">
              <a:lnSpc>
                <a:spcPct val="150000"/>
              </a:lnSpc>
              <a:spcAft>
                <a:spcPts val="0"/>
              </a:spcAft>
              <a:buFont typeface="+mj-lt"/>
              <a:buAutoNum type="arabicParenBoth"/>
              <a:tabLst>
                <a:tab pos="457200" algn="l"/>
              </a:tabLst>
            </a:pP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pic>
        <p:nvPicPr>
          <p:cNvPr id="8" name="图片 7"/>
          <p:cNvPicPr>
            <a:picLocks noChangeAspect="1"/>
          </p:cNvPicPr>
          <p:nvPr/>
        </p:nvPicPr>
        <p:blipFill>
          <a:blip r:embed="rId3"/>
          <a:stretch>
            <a:fillRect/>
          </a:stretch>
        </p:blipFill>
        <p:spPr>
          <a:xfrm>
            <a:off x="8832304" y="1916832"/>
            <a:ext cx="2924175" cy="3409950"/>
          </a:xfrm>
          <a:prstGeom prst="rect">
            <a:avLst/>
          </a:prstGeom>
        </p:spPr>
      </p:pic>
    </p:spTree>
    <p:extLst>
      <p:ext uri="{BB962C8B-B14F-4D97-AF65-F5344CB8AC3E}">
        <p14:creationId xmlns:p14="http://schemas.microsoft.com/office/powerpoint/2010/main" val="5102690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5"/>
          <p:cNvSpPr>
            <a:spLocks noGrp="1"/>
          </p:cNvSpPr>
          <p:nvPr>
            <p:ph type="title"/>
          </p:nvPr>
        </p:nvSpPr>
        <p:spPr>
          <a:xfrm>
            <a:off x="119336" y="320073"/>
            <a:ext cx="6888088" cy="372603"/>
          </a:xfrm>
        </p:spPr>
        <p:txBody>
          <a:bodyPr wrap="square"/>
          <a:lstStyle/>
          <a:p>
            <a:r>
              <a:rPr lang="en-US" altLang="zh-CN" dirty="0"/>
              <a:t>MIPS</a:t>
            </a:r>
            <a:r>
              <a:rPr lang="zh-CN" altLang="en-US" dirty="0"/>
              <a:t>汇编程序示例</a:t>
            </a:r>
            <a:r>
              <a:rPr lang="en-US" altLang="zh-CN" dirty="0"/>
              <a:t>3</a:t>
            </a:r>
            <a:r>
              <a:rPr lang="zh-CN" altLang="en-US" dirty="0"/>
              <a:t>：</a:t>
            </a:r>
            <a:r>
              <a:rPr lang="zh-CN" altLang="zh-CN" dirty="0"/>
              <a:t>字符串部分逆置</a:t>
            </a:r>
            <a:endParaRPr lang="zh-CN" altLang="en-US" dirty="0"/>
          </a:p>
        </p:txBody>
      </p:sp>
      <p:sp>
        <p:nvSpPr>
          <p:cNvPr id="5" name="内容占位符 4"/>
          <p:cNvSpPr>
            <a:spLocks noGrp="1"/>
          </p:cNvSpPr>
          <p:nvPr>
            <p:ph idx="1"/>
          </p:nvPr>
        </p:nvSpPr>
        <p:spPr>
          <a:xfrm>
            <a:off x="119336" y="692676"/>
            <a:ext cx="11449272" cy="6295313"/>
          </a:xfrm>
        </p:spPr>
        <p:txBody>
          <a:bodyPr/>
          <a:lstStyle/>
          <a:p>
            <a:pPr marL="0" indent="0">
              <a:lnSpc>
                <a:spcPts val="18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.data</a:t>
            </a:r>
          </a:p>
          <a:p>
            <a:pPr marL="0" indent="0">
              <a:lnSpc>
                <a:spcPts val="18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string:.space</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1000  		# </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存放输入字符串</a:t>
            </a:r>
          </a:p>
          <a:p>
            <a:pPr marL="0" indent="0">
              <a:lnSpc>
                <a:spcPts val="1800"/>
              </a:lnSpc>
              <a:spcAft>
                <a:spcPts val="0"/>
              </a:spcAft>
              <a:buNone/>
            </a:pP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turn_over:.space</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1000	# </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存放翻转后的字符串</a:t>
            </a:r>
          </a:p>
          <a:p>
            <a:pPr marL="0" indent="0">
              <a:lnSpc>
                <a:spcPts val="1800"/>
              </a:lnSpc>
              <a:spcAft>
                <a:spcPts val="0"/>
              </a:spcAft>
              <a:buNone/>
            </a:pP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newline:.</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asciiz</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"\n"</a:t>
            </a:r>
          </a:p>
          <a:p>
            <a:pPr marL="0" indent="0">
              <a:lnSpc>
                <a:spcPts val="18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.text</a:t>
            </a:r>
          </a:p>
          <a:p>
            <a:pPr marL="0" indent="0">
              <a:lnSpc>
                <a:spcPts val="18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li $v0, 5  # 5</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为读入一个</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int</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整数</a:t>
            </a:r>
          </a:p>
          <a:p>
            <a:pPr marL="0" indent="0">
              <a:lnSpc>
                <a:spcPts val="1800"/>
              </a:lnSpc>
              <a:spcAft>
                <a:spcPts val="0"/>
              </a:spcAft>
              <a:buNone/>
            </a:pP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syscall</a:t>
            </a:r>
            <a:endPar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ts val="18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move $s0, $v0 # $s0</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为总数</a:t>
            </a:r>
          </a:p>
          <a:p>
            <a:pPr marL="0" indent="0">
              <a:lnSpc>
                <a:spcPts val="1800"/>
              </a:lnSpc>
              <a:spcAft>
                <a:spcPts val="0"/>
              </a:spcAft>
              <a:buNone/>
            </a:pP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li $v0, 5</a:t>
            </a:r>
          </a:p>
          <a:p>
            <a:pPr marL="0" indent="0">
              <a:lnSpc>
                <a:spcPts val="18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syscall</a:t>
            </a:r>
            <a:endPar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ts val="18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move $s1, $v0 # $s1</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为起始位置</a:t>
            </a:r>
          </a:p>
          <a:p>
            <a:pPr marL="0" indent="0">
              <a:lnSpc>
                <a:spcPts val="1800"/>
              </a:lnSpc>
              <a:spcAft>
                <a:spcPts val="0"/>
              </a:spcAft>
              <a:buNone/>
            </a:pP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li $v0,5</a:t>
            </a:r>
          </a:p>
          <a:p>
            <a:pPr marL="0" indent="0">
              <a:lnSpc>
                <a:spcPts val="18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syscall</a:t>
            </a:r>
            <a:endPar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ts val="18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move $s2, $v0 # $s2</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为终止位置</a:t>
            </a:r>
          </a:p>
          <a:p>
            <a:pPr marL="0" indent="0">
              <a:lnSpc>
                <a:spcPts val="1800"/>
              </a:lnSpc>
              <a:spcAft>
                <a:spcPts val="0"/>
              </a:spcAft>
              <a:buNone/>
            </a:pP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la $a0, string</a:t>
            </a:r>
          </a:p>
          <a:p>
            <a:pPr marL="0" indent="0">
              <a:lnSpc>
                <a:spcPts val="18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addi</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$t0, $s0, 1 # </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增加一个空字符（</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ASCII</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值为</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）的位置</a:t>
            </a:r>
            <a:endPar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ts val="18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move $a1, $t0</a:t>
            </a:r>
          </a:p>
          <a:p>
            <a:pPr marL="0" indent="0">
              <a:lnSpc>
                <a:spcPts val="18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li $v0, 8</a:t>
            </a:r>
          </a:p>
          <a:p>
            <a:pPr marL="0" indent="0">
              <a:lnSpc>
                <a:spcPts val="18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syscall</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 </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读入字符串</a:t>
            </a:r>
          </a:p>
          <a:p>
            <a:pPr marL="0" indent="0">
              <a:lnSpc>
                <a:spcPts val="1800"/>
              </a:lnSpc>
              <a:spcAft>
                <a:spcPts val="0"/>
              </a:spcAft>
              <a:buNone/>
            </a:pP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sub $s3, $s2, $s1</a:t>
            </a:r>
          </a:p>
          <a:p>
            <a:pPr marL="0" indent="0">
              <a:lnSpc>
                <a:spcPts val="18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addi</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$s3, $s3, 1	# s3 = s2 - s1 + 1</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，为翻转数，用于</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loop2</a:t>
            </a:r>
          </a:p>
          <a:p>
            <a:pPr marL="0" indent="0">
              <a:lnSpc>
                <a:spcPts val="18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sub $s4, $s0, $s2	# s4</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为终止位置后的字符数，用于</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loop3</a:t>
            </a:r>
          </a:p>
          <a:p>
            <a:pPr marL="0" indent="0">
              <a:lnSpc>
                <a:spcPts val="18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move $s5, $s2 	# s5</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为终止翻转的位置，用于</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loop2</a:t>
            </a:r>
          </a:p>
          <a:p>
            <a:pPr marL="0" indent="0">
              <a:lnSpc>
                <a:spcPts val="18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li $t0, 0	#$t0</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为在当前操作的字符位置</a:t>
            </a:r>
          </a:p>
          <a:p>
            <a:pPr marL="0" indent="0">
              <a:lnSpc>
                <a:spcPts val="1800"/>
              </a:lnSpc>
              <a:spcAft>
                <a:spcPts val="0"/>
              </a:spcAft>
              <a:buNone/>
            </a:pP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li $t1, 0</a:t>
            </a:r>
          </a:p>
          <a:p>
            <a:pPr marL="0" indent="0">
              <a:lnSpc>
                <a:spcPts val="18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li $t2, 0</a:t>
            </a:r>
          </a:p>
          <a:p>
            <a:pPr marL="0" indent="0">
              <a:lnSpc>
                <a:spcPts val="18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li $t3, 0</a:t>
            </a:r>
            <a:r>
              <a:rPr lang="en-US" altLang="zh-CN" sz="2400" dirty="0">
                <a:solidFill>
                  <a:srgbClr val="3C3C3C"/>
                </a:solidFill>
                <a:latin typeface="宋体" panose="02010600030101010101" pitchFamily="2" charset="-122"/>
                <a:ea typeface="宋体" panose="02010600030101010101" pitchFamily="2" charset="-122"/>
                <a:cs typeface="宋体" panose="02010600030101010101" pitchFamily="2" charset="-122"/>
              </a:rPr>
              <a:t> </a:t>
            </a:r>
            <a:endParaRPr lang="zh-CN" altLang="en-US" dirty="0"/>
          </a:p>
        </p:txBody>
      </p:sp>
    </p:spTree>
    <p:extLst>
      <p:ext uri="{BB962C8B-B14F-4D97-AF65-F5344CB8AC3E}">
        <p14:creationId xmlns:p14="http://schemas.microsoft.com/office/powerpoint/2010/main" val="4125226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2000" y="252000"/>
            <a:ext cx="7010400" cy="479747"/>
          </a:xfrm>
        </p:spPr>
        <p:txBody>
          <a:bodyPr/>
          <a:lstStyle/>
          <a:p>
            <a:r>
              <a:rPr lang="en-US" altLang="zh-CN" sz="3200" dirty="0"/>
              <a:t>1.1  </a:t>
            </a:r>
            <a:r>
              <a:rPr lang="zh-CN" altLang="en-US" sz="3200" dirty="0"/>
              <a:t>指令系统概述</a:t>
            </a:r>
          </a:p>
        </p:txBody>
      </p:sp>
      <p:sp>
        <p:nvSpPr>
          <p:cNvPr id="3" name="内容占位符 2"/>
          <p:cNvSpPr>
            <a:spLocks noGrp="1"/>
          </p:cNvSpPr>
          <p:nvPr>
            <p:ph idx="4294967295"/>
          </p:nvPr>
        </p:nvSpPr>
        <p:spPr>
          <a:xfrm>
            <a:off x="203110" y="830579"/>
            <a:ext cx="8652352" cy="5314788"/>
          </a:xfrm>
        </p:spPr>
        <p:txBody>
          <a:bodyPr/>
          <a:lstStyle/>
          <a:p>
            <a:pPr>
              <a:lnSpc>
                <a:spcPct val="135000"/>
              </a:lnSpc>
            </a:pPr>
            <a:r>
              <a:rPr lang="zh-CN" altLang="en-US" sz="2000" dirty="0"/>
              <a:t>操作数的位置</a:t>
            </a:r>
          </a:p>
          <a:p>
            <a:pPr lvl="1">
              <a:lnSpc>
                <a:spcPct val="135000"/>
              </a:lnSpc>
            </a:pPr>
            <a:r>
              <a:rPr lang="zh-CN" altLang="en-US" sz="2000" dirty="0"/>
              <a:t> 立即数（内嵌在指令中）</a:t>
            </a:r>
            <a:endParaRPr lang="en-US" altLang="zh-CN" sz="2000" dirty="0"/>
          </a:p>
          <a:p>
            <a:pPr lvl="1">
              <a:lnSpc>
                <a:spcPct val="135000"/>
              </a:lnSpc>
            </a:pPr>
            <a:r>
              <a:rPr lang="zh-CN" altLang="en-US" sz="2000" dirty="0"/>
              <a:t> 寄存器（寄存器地址）</a:t>
            </a:r>
          </a:p>
          <a:p>
            <a:pPr lvl="1">
              <a:lnSpc>
                <a:spcPct val="135000"/>
              </a:lnSpc>
            </a:pPr>
            <a:r>
              <a:rPr lang="zh-CN" altLang="en-US" sz="2000" dirty="0"/>
              <a:t> 存储器（存储器地址）</a:t>
            </a:r>
          </a:p>
          <a:p>
            <a:pPr lvl="1">
              <a:lnSpc>
                <a:spcPct val="135000"/>
              </a:lnSpc>
            </a:pPr>
            <a:r>
              <a:rPr lang="zh-CN" altLang="en-US" sz="2000" dirty="0"/>
              <a:t> 输入输出端口（输入输出端口地址）</a:t>
            </a:r>
            <a:endParaRPr lang="en-US" altLang="zh-CN" sz="2000" dirty="0"/>
          </a:p>
          <a:p>
            <a:pPr>
              <a:lnSpc>
                <a:spcPct val="135000"/>
              </a:lnSpc>
            </a:pPr>
            <a:r>
              <a:rPr lang="zh-CN" altLang="en-US" sz="2000" dirty="0"/>
              <a:t>操作数的类型</a:t>
            </a:r>
            <a:endParaRPr lang="en-US" altLang="zh-CN" sz="2000" dirty="0"/>
          </a:p>
          <a:p>
            <a:pPr lvl="1">
              <a:lnSpc>
                <a:spcPct val="135000"/>
              </a:lnSpc>
            </a:pPr>
            <a:r>
              <a:rPr lang="zh-CN" altLang="en-US" sz="2000" dirty="0"/>
              <a:t> 数值（定点、浮点）：</a:t>
            </a:r>
            <a:r>
              <a:rPr lang="en-US" altLang="zh-CN" sz="2000" dirty="0" err="1"/>
              <a:t>int</a:t>
            </a:r>
            <a:r>
              <a:rPr lang="en-US" altLang="zh-CN" sz="2000" dirty="0"/>
              <a:t>, float, double, long double</a:t>
            </a:r>
          </a:p>
          <a:p>
            <a:pPr lvl="1">
              <a:lnSpc>
                <a:spcPct val="135000"/>
              </a:lnSpc>
            </a:pPr>
            <a:r>
              <a:rPr lang="zh-CN" altLang="en-US" sz="2000" dirty="0"/>
              <a:t> 逻辑型、字符和字符串：</a:t>
            </a:r>
            <a:r>
              <a:rPr lang="en-US" altLang="zh-CN" sz="2000" dirty="0"/>
              <a:t>bool</a:t>
            </a:r>
            <a:r>
              <a:rPr lang="zh-CN" altLang="en-US" sz="2000" dirty="0"/>
              <a:t>，</a:t>
            </a:r>
            <a:r>
              <a:rPr lang="en-US" altLang="zh-CN" sz="2000" dirty="0"/>
              <a:t>char</a:t>
            </a:r>
            <a:r>
              <a:rPr lang="zh-CN" altLang="en-US" sz="2000" dirty="0"/>
              <a:t>， </a:t>
            </a:r>
            <a:r>
              <a:rPr lang="en-US" altLang="zh-CN" sz="2000" dirty="0"/>
              <a:t>string</a:t>
            </a:r>
          </a:p>
          <a:p>
            <a:pPr lvl="1">
              <a:lnSpc>
                <a:spcPct val="135000"/>
              </a:lnSpc>
            </a:pPr>
            <a:r>
              <a:rPr lang="zh-CN" altLang="en-US" sz="2000" dirty="0"/>
              <a:t> 地址（操作数地址、指令地址）</a:t>
            </a:r>
            <a:endParaRPr lang="en-US" altLang="zh-CN" sz="2000" dirty="0"/>
          </a:p>
          <a:p>
            <a:pPr>
              <a:lnSpc>
                <a:spcPct val="135000"/>
              </a:lnSpc>
            </a:pPr>
            <a:r>
              <a:rPr lang="zh-CN" altLang="en-US" sz="2000" dirty="0"/>
              <a:t>操作数的存储方式</a:t>
            </a:r>
            <a:endParaRPr lang="en-US" altLang="zh-CN" sz="2000" dirty="0"/>
          </a:p>
          <a:p>
            <a:pPr lvl="1">
              <a:lnSpc>
                <a:spcPct val="135000"/>
              </a:lnSpc>
            </a:pPr>
            <a:r>
              <a:rPr lang="zh-CN" altLang="en-US" sz="2000" dirty="0"/>
              <a:t> 大端（</a:t>
            </a:r>
            <a:r>
              <a:rPr lang="en-US" altLang="zh-CN" sz="2000" dirty="0"/>
              <a:t>big-endian</a:t>
            </a:r>
            <a:r>
              <a:rPr lang="zh-CN" altLang="en-US" sz="2000" dirty="0"/>
              <a:t>）次序：</a:t>
            </a:r>
            <a:r>
              <a:rPr lang="zh-CN" altLang="en-US" sz="2000" dirty="0">
                <a:solidFill>
                  <a:srgbClr val="FF0000"/>
                </a:solidFill>
              </a:rPr>
              <a:t>最高</a:t>
            </a:r>
            <a:r>
              <a:rPr lang="zh-CN" altLang="en-US" sz="2000" dirty="0"/>
              <a:t>有效字节存储在地址</a:t>
            </a:r>
            <a:r>
              <a:rPr lang="zh-CN" altLang="en-US" sz="2000" dirty="0">
                <a:solidFill>
                  <a:srgbClr val="FF0000"/>
                </a:solidFill>
              </a:rPr>
              <a:t>最小</a:t>
            </a:r>
            <a:r>
              <a:rPr lang="zh-CN" altLang="en-US" sz="2000" dirty="0"/>
              <a:t>位置</a:t>
            </a:r>
            <a:endParaRPr lang="en-US" altLang="zh-CN" sz="2000" dirty="0"/>
          </a:p>
          <a:p>
            <a:pPr lvl="1">
              <a:lnSpc>
                <a:spcPct val="135000"/>
              </a:lnSpc>
            </a:pPr>
            <a:r>
              <a:rPr lang="zh-CN" altLang="en-US" sz="2000" dirty="0"/>
              <a:t> 小端（</a:t>
            </a:r>
            <a:r>
              <a:rPr lang="en-US" altLang="zh-CN" sz="2000" dirty="0"/>
              <a:t>little-endian</a:t>
            </a:r>
            <a:r>
              <a:rPr lang="zh-CN" altLang="en-US" sz="2000" dirty="0"/>
              <a:t>）次序：</a:t>
            </a:r>
            <a:r>
              <a:rPr lang="zh-CN" altLang="en-US" sz="2000" dirty="0">
                <a:solidFill>
                  <a:srgbClr val="FF0000"/>
                </a:solidFill>
              </a:rPr>
              <a:t>最低</a:t>
            </a:r>
            <a:r>
              <a:rPr lang="zh-CN" altLang="en-US" sz="2000" dirty="0"/>
              <a:t>有效字节存储在地址</a:t>
            </a:r>
            <a:r>
              <a:rPr lang="zh-CN" altLang="en-US" sz="2000" dirty="0">
                <a:solidFill>
                  <a:srgbClr val="FF0000"/>
                </a:solidFill>
              </a:rPr>
              <a:t>最小</a:t>
            </a:r>
            <a:r>
              <a:rPr lang="zh-CN" altLang="en-US" sz="2000" dirty="0"/>
              <a:t>位置</a:t>
            </a:r>
            <a:endParaRPr lang="en-US" altLang="zh-CN" sz="2000" dirty="0"/>
          </a:p>
          <a:p>
            <a:pPr lvl="1"/>
            <a:endParaRPr lang="en-US" altLang="zh-CN" sz="1600" dirty="0"/>
          </a:p>
        </p:txBody>
      </p:sp>
      <p:sp>
        <p:nvSpPr>
          <p:cNvPr id="6" name="矩形 5"/>
          <p:cNvSpPr/>
          <p:nvPr/>
        </p:nvSpPr>
        <p:spPr bwMode="auto">
          <a:xfrm>
            <a:off x="7889930" y="2968879"/>
            <a:ext cx="928694" cy="286745"/>
          </a:xfrm>
          <a:prstGeom prst="rect">
            <a:avLst/>
          </a:prstGeom>
          <a:noFill/>
          <a:ln w="6350" cap="flat" cmpd="sng" algn="ctr">
            <a:solidFill>
              <a:schemeClr val="tx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indent="30163" algn="ctr">
              <a:buNone/>
            </a:pPr>
            <a:r>
              <a:rPr lang="en-US" altLang="zh-CN" dirty="0"/>
              <a:t>12</a:t>
            </a:r>
            <a:endParaRPr lang="zh-CN" altLang="en-US" dirty="0"/>
          </a:p>
        </p:txBody>
      </p:sp>
      <p:sp>
        <p:nvSpPr>
          <p:cNvPr id="7" name="矩形 6"/>
          <p:cNvSpPr/>
          <p:nvPr/>
        </p:nvSpPr>
        <p:spPr bwMode="auto">
          <a:xfrm>
            <a:off x="5881686" y="6286521"/>
            <a:ext cx="914400" cy="286745"/>
          </a:xfrm>
          <a:prstGeom prst="rect">
            <a:avLst/>
          </a:prstGeom>
          <a:noFill/>
          <a:ln w="12700" cap="flat" cmpd="sng" algn="ctr">
            <a:no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668338" indent="-193675"/>
            <a:endParaRPr lang="zh-CN" altLang="en-US"/>
          </a:p>
        </p:txBody>
      </p:sp>
      <p:sp>
        <p:nvSpPr>
          <p:cNvPr id="8" name="矩形 7"/>
          <p:cNvSpPr/>
          <p:nvPr/>
        </p:nvSpPr>
        <p:spPr bwMode="auto">
          <a:xfrm>
            <a:off x="7889930" y="3254631"/>
            <a:ext cx="928694" cy="286745"/>
          </a:xfrm>
          <a:prstGeom prst="rect">
            <a:avLst/>
          </a:prstGeom>
          <a:noFill/>
          <a:ln w="6350" cap="flat" cmpd="sng" algn="ctr">
            <a:solidFill>
              <a:schemeClr val="tx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668338" indent="-720725" algn="ctr">
              <a:buNone/>
            </a:pPr>
            <a:r>
              <a:rPr lang="en-US" altLang="zh-CN" dirty="0"/>
              <a:t>34</a:t>
            </a:r>
            <a:endParaRPr lang="zh-CN" altLang="en-US" dirty="0"/>
          </a:p>
        </p:txBody>
      </p:sp>
      <p:sp>
        <p:nvSpPr>
          <p:cNvPr id="9" name="矩形 8"/>
          <p:cNvSpPr/>
          <p:nvPr/>
        </p:nvSpPr>
        <p:spPr bwMode="auto">
          <a:xfrm>
            <a:off x="7889930" y="3540383"/>
            <a:ext cx="928694" cy="286745"/>
          </a:xfrm>
          <a:prstGeom prst="rect">
            <a:avLst/>
          </a:prstGeom>
          <a:noFill/>
          <a:ln w="6350" cap="flat" cmpd="sng" algn="ctr">
            <a:solidFill>
              <a:schemeClr val="tx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668338" indent="-638175" algn="ctr">
              <a:buNone/>
            </a:pPr>
            <a:r>
              <a:rPr lang="en-US" altLang="zh-CN" dirty="0"/>
              <a:t>56</a:t>
            </a:r>
            <a:endParaRPr lang="zh-CN" altLang="en-US" dirty="0"/>
          </a:p>
        </p:txBody>
      </p:sp>
      <p:sp>
        <p:nvSpPr>
          <p:cNvPr id="10" name="矩形 9"/>
          <p:cNvSpPr/>
          <p:nvPr/>
        </p:nvSpPr>
        <p:spPr bwMode="auto">
          <a:xfrm>
            <a:off x="7889930" y="3825142"/>
            <a:ext cx="928694" cy="286745"/>
          </a:xfrm>
          <a:prstGeom prst="rect">
            <a:avLst/>
          </a:prstGeom>
          <a:noFill/>
          <a:ln w="6350" cap="flat" cmpd="sng" algn="ctr">
            <a:solidFill>
              <a:schemeClr val="tx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668338" indent="-638175" algn="ctr">
              <a:buNone/>
            </a:pPr>
            <a:r>
              <a:rPr lang="en-US" altLang="zh-CN" dirty="0"/>
              <a:t>78</a:t>
            </a:r>
            <a:endParaRPr lang="zh-CN" altLang="en-US" dirty="0"/>
          </a:p>
        </p:txBody>
      </p:sp>
      <p:sp>
        <p:nvSpPr>
          <p:cNvPr id="11" name="TextBox 10"/>
          <p:cNvSpPr txBox="1"/>
          <p:nvPr/>
        </p:nvSpPr>
        <p:spPr>
          <a:xfrm>
            <a:off x="7889930" y="2610695"/>
            <a:ext cx="928694" cy="327782"/>
          </a:xfrm>
          <a:prstGeom prst="rect">
            <a:avLst/>
          </a:prstGeom>
          <a:noFill/>
        </p:spPr>
        <p:txBody>
          <a:bodyPr wrap="square" rtlCol="0">
            <a:spAutoFit/>
          </a:bodyPr>
          <a:lstStyle/>
          <a:p>
            <a:pPr algn="ctr">
              <a:buNone/>
            </a:pPr>
            <a:r>
              <a:rPr lang="zh-CN" altLang="en-US" dirty="0"/>
              <a:t>值</a:t>
            </a:r>
          </a:p>
        </p:txBody>
      </p:sp>
      <p:sp>
        <p:nvSpPr>
          <p:cNvPr id="12" name="TextBox 11"/>
          <p:cNvSpPr txBox="1"/>
          <p:nvPr/>
        </p:nvSpPr>
        <p:spPr>
          <a:xfrm>
            <a:off x="7104112" y="2681140"/>
            <a:ext cx="1000132" cy="327782"/>
          </a:xfrm>
          <a:prstGeom prst="rect">
            <a:avLst/>
          </a:prstGeom>
          <a:noFill/>
        </p:spPr>
        <p:txBody>
          <a:bodyPr wrap="square" rtlCol="0">
            <a:spAutoFit/>
          </a:bodyPr>
          <a:lstStyle/>
          <a:p>
            <a:pPr algn="ctr">
              <a:buNone/>
            </a:pPr>
            <a:r>
              <a:rPr lang="zh-CN" altLang="en-US" dirty="0"/>
              <a:t>地址</a:t>
            </a:r>
          </a:p>
        </p:txBody>
      </p:sp>
      <p:sp>
        <p:nvSpPr>
          <p:cNvPr id="13" name="TextBox 12"/>
          <p:cNvSpPr txBox="1"/>
          <p:nvPr/>
        </p:nvSpPr>
        <p:spPr>
          <a:xfrm>
            <a:off x="7318426" y="2967885"/>
            <a:ext cx="571504" cy="327782"/>
          </a:xfrm>
          <a:prstGeom prst="rect">
            <a:avLst/>
          </a:prstGeom>
          <a:noFill/>
        </p:spPr>
        <p:txBody>
          <a:bodyPr wrap="square" rtlCol="0">
            <a:spAutoFit/>
          </a:bodyPr>
          <a:lstStyle/>
          <a:p>
            <a:pPr>
              <a:buNone/>
            </a:pPr>
            <a:r>
              <a:rPr lang="en-US" altLang="zh-CN" dirty="0"/>
              <a:t>a+0</a:t>
            </a:r>
            <a:endParaRPr lang="zh-CN" altLang="en-US" dirty="0"/>
          </a:p>
        </p:txBody>
      </p:sp>
      <p:sp>
        <p:nvSpPr>
          <p:cNvPr id="14" name="TextBox 13"/>
          <p:cNvSpPr txBox="1"/>
          <p:nvPr/>
        </p:nvSpPr>
        <p:spPr>
          <a:xfrm>
            <a:off x="7318426" y="3253637"/>
            <a:ext cx="571504" cy="327782"/>
          </a:xfrm>
          <a:prstGeom prst="rect">
            <a:avLst/>
          </a:prstGeom>
          <a:noFill/>
        </p:spPr>
        <p:txBody>
          <a:bodyPr wrap="square" rtlCol="0">
            <a:spAutoFit/>
          </a:bodyPr>
          <a:lstStyle/>
          <a:p>
            <a:pPr>
              <a:buNone/>
            </a:pPr>
            <a:r>
              <a:rPr lang="en-US" altLang="zh-CN" dirty="0"/>
              <a:t>a+1</a:t>
            </a:r>
            <a:endParaRPr lang="zh-CN" altLang="en-US" dirty="0"/>
          </a:p>
        </p:txBody>
      </p:sp>
      <p:sp>
        <p:nvSpPr>
          <p:cNvPr id="15" name="TextBox 14"/>
          <p:cNvSpPr txBox="1"/>
          <p:nvPr/>
        </p:nvSpPr>
        <p:spPr>
          <a:xfrm>
            <a:off x="7318426" y="3539389"/>
            <a:ext cx="571504" cy="327782"/>
          </a:xfrm>
          <a:prstGeom prst="rect">
            <a:avLst/>
          </a:prstGeom>
          <a:noFill/>
        </p:spPr>
        <p:txBody>
          <a:bodyPr wrap="square" rtlCol="0">
            <a:spAutoFit/>
          </a:bodyPr>
          <a:lstStyle/>
          <a:p>
            <a:pPr>
              <a:buNone/>
            </a:pPr>
            <a:r>
              <a:rPr lang="en-US" altLang="zh-CN" dirty="0"/>
              <a:t>a+2</a:t>
            </a:r>
            <a:endParaRPr lang="zh-CN" altLang="en-US" dirty="0"/>
          </a:p>
        </p:txBody>
      </p:sp>
      <p:sp>
        <p:nvSpPr>
          <p:cNvPr id="16" name="TextBox 15"/>
          <p:cNvSpPr txBox="1"/>
          <p:nvPr/>
        </p:nvSpPr>
        <p:spPr>
          <a:xfrm>
            <a:off x="7318426" y="3825141"/>
            <a:ext cx="571504" cy="327782"/>
          </a:xfrm>
          <a:prstGeom prst="rect">
            <a:avLst/>
          </a:prstGeom>
          <a:noFill/>
        </p:spPr>
        <p:txBody>
          <a:bodyPr wrap="square" rtlCol="0">
            <a:spAutoFit/>
          </a:bodyPr>
          <a:lstStyle/>
          <a:p>
            <a:pPr>
              <a:buNone/>
            </a:pPr>
            <a:r>
              <a:rPr lang="en-US" altLang="zh-CN" dirty="0"/>
              <a:t>a+3</a:t>
            </a:r>
            <a:endParaRPr lang="zh-CN" altLang="en-US" dirty="0"/>
          </a:p>
        </p:txBody>
      </p:sp>
      <p:sp>
        <p:nvSpPr>
          <p:cNvPr id="17" name="矩形 16"/>
          <p:cNvSpPr/>
          <p:nvPr/>
        </p:nvSpPr>
        <p:spPr bwMode="auto">
          <a:xfrm>
            <a:off x="10461698" y="3039324"/>
            <a:ext cx="928694" cy="286745"/>
          </a:xfrm>
          <a:prstGeom prst="rect">
            <a:avLst/>
          </a:prstGeom>
          <a:noFill/>
          <a:ln w="6350" cap="flat" cmpd="sng" algn="ctr">
            <a:solidFill>
              <a:schemeClr val="tx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indent="30163" algn="ctr">
              <a:buNone/>
            </a:pPr>
            <a:r>
              <a:rPr lang="en-US" altLang="zh-CN" dirty="0"/>
              <a:t>78</a:t>
            </a:r>
            <a:endParaRPr lang="zh-CN" altLang="en-US" dirty="0"/>
          </a:p>
        </p:txBody>
      </p:sp>
      <p:sp>
        <p:nvSpPr>
          <p:cNvPr id="18" name="矩形 17"/>
          <p:cNvSpPr/>
          <p:nvPr/>
        </p:nvSpPr>
        <p:spPr bwMode="auto">
          <a:xfrm>
            <a:off x="10461698" y="3325076"/>
            <a:ext cx="928694" cy="286745"/>
          </a:xfrm>
          <a:prstGeom prst="rect">
            <a:avLst/>
          </a:prstGeom>
          <a:noFill/>
          <a:ln w="6350" cap="flat" cmpd="sng" algn="ctr">
            <a:solidFill>
              <a:schemeClr val="tx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668338" indent="-720725" algn="ctr">
              <a:buNone/>
            </a:pPr>
            <a:r>
              <a:rPr lang="en-US" altLang="zh-CN" dirty="0"/>
              <a:t>56</a:t>
            </a:r>
            <a:endParaRPr lang="zh-CN" altLang="en-US" dirty="0"/>
          </a:p>
        </p:txBody>
      </p:sp>
      <p:sp>
        <p:nvSpPr>
          <p:cNvPr id="19" name="矩形 18"/>
          <p:cNvSpPr/>
          <p:nvPr/>
        </p:nvSpPr>
        <p:spPr bwMode="auto">
          <a:xfrm>
            <a:off x="10461698" y="3610828"/>
            <a:ext cx="928694" cy="286745"/>
          </a:xfrm>
          <a:prstGeom prst="rect">
            <a:avLst/>
          </a:prstGeom>
          <a:noFill/>
          <a:ln w="6350" cap="flat" cmpd="sng" algn="ctr">
            <a:solidFill>
              <a:schemeClr val="tx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668338" indent="-638175" algn="ctr">
              <a:buNone/>
            </a:pPr>
            <a:r>
              <a:rPr lang="en-US" altLang="zh-CN" dirty="0"/>
              <a:t>34</a:t>
            </a:r>
            <a:endParaRPr lang="zh-CN" altLang="en-US" dirty="0"/>
          </a:p>
        </p:txBody>
      </p:sp>
      <p:sp>
        <p:nvSpPr>
          <p:cNvPr id="20" name="矩形 19"/>
          <p:cNvSpPr/>
          <p:nvPr/>
        </p:nvSpPr>
        <p:spPr bwMode="auto">
          <a:xfrm>
            <a:off x="10461698" y="3895587"/>
            <a:ext cx="928694" cy="286745"/>
          </a:xfrm>
          <a:prstGeom prst="rect">
            <a:avLst/>
          </a:prstGeom>
          <a:noFill/>
          <a:ln w="6350" cap="flat" cmpd="sng" algn="ctr">
            <a:solidFill>
              <a:schemeClr val="tx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668338" indent="-638175" algn="ctr">
              <a:buNone/>
            </a:pPr>
            <a:r>
              <a:rPr lang="en-US" altLang="zh-CN" dirty="0"/>
              <a:t>12</a:t>
            </a:r>
            <a:endParaRPr lang="zh-CN" altLang="en-US" dirty="0"/>
          </a:p>
        </p:txBody>
      </p:sp>
      <p:sp>
        <p:nvSpPr>
          <p:cNvPr id="21" name="TextBox 20"/>
          <p:cNvSpPr txBox="1"/>
          <p:nvPr/>
        </p:nvSpPr>
        <p:spPr>
          <a:xfrm>
            <a:off x="10461698" y="2681140"/>
            <a:ext cx="928694" cy="327782"/>
          </a:xfrm>
          <a:prstGeom prst="rect">
            <a:avLst/>
          </a:prstGeom>
          <a:noFill/>
        </p:spPr>
        <p:txBody>
          <a:bodyPr wrap="square" rtlCol="0">
            <a:spAutoFit/>
          </a:bodyPr>
          <a:lstStyle/>
          <a:p>
            <a:pPr algn="ctr">
              <a:buNone/>
            </a:pPr>
            <a:r>
              <a:rPr lang="zh-CN" altLang="en-US" dirty="0"/>
              <a:t>值</a:t>
            </a:r>
          </a:p>
        </p:txBody>
      </p:sp>
      <p:sp>
        <p:nvSpPr>
          <p:cNvPr id="22" name="TextBox 21"/>
          <p:cNvSpPr txBox="1"/>
          <p:nvPr/>
        </p:nvSpPr>
        <p:spPr>
          <a:xfrm>
            <a:off x="9818756" y="2752578"/>
            <a:ext cx="785818" cy="327782"/>
          </a:xfrm>
          <a:prstGeom prst="rect">
            <a:avLst/>
          </a:prstGeom>
          <a:noFill/>
        </p:spPr>
        <p:txBody>
          <a:bodyPr wrap="square" rtlCol="0">
            <a:spAutoFit/>
          </a:bodyPr>
          <a:lstStyle/>
          <a:p>
            <a:pPr algn="ctr">
              <a:buNone/>
            </a:pPr>
            <a:r>
              <a:rPr lang="zh-CN" altLang="en-US" dirty="0"/>
              <a:t>地址</a:t>
            </a:r>
          </a:p>
        </p:txBody>
      </p:sp>
      <p:sp>
        <p:nvSpPr>
          <p:cNvPr id="23" name="TextBox 22"/>
          <p:cNvSpPr txBox="1"/>
          <p:nvPr/>
        </p:nvSpPr>
        <p:spPr>
          <a:xfrm>
            <a:off x="9890194" y="3038330"/>
            <a:ext cx="571504" cy="327782"/>
          </a:xfrm>
          <a:prstGeom prst="rect">
            <a:avLst/>
          </a:prstGeom>
          <a:noFill/>
        </p:spPr>
        <p:txBody>
          <a:bodyPr wrap="square" rtlCol="0">
            <a:spAutoFit/>
          </a:bodyPr>
          <a:lstStyle/>
          <a:p>
            <a:pPr>
              <a:buNone/>
            </a:pPr>
            <a:r>
              <a:rPr lang="en-US" altLang="zh-CN" dirty="0"/>
              <a:t>a+0</a:t>
            </a:r>
            <a:endParaRPr lang="zh-CN" altLang="en-US" dirty="0"/>
          </a:p>
        </p:txBody>
      </p:sp>
      <p:sp>
        <p:nvSpPr>
          <p:cNvPr id="24" name="TextBox 23"/>
          <p:cNvSpPr txBox="1"/>
          <p:nvPr/>
        </p:nvSpPr>
        <p:spPr>
          <a:xfrm>
            <a:off x="9890194" y="3324082"/>
            <a:ext cx="571504" cy="327782"/>
          </a:xfrm>
          <a:prstGeom prst="rect">
            <a:avLst/>
          </a:prstGeom>
          <a:noFill/>
        </p:spPr>
        <p:txBody>
          <a:bodyPr wrap="square" rtlCol="0">
            <a:spAutoFit/>
          </a:bodyPr>
          <a:lstStyle/>
          <a:p>
            <a:pPr>
              <a:buNone/>
            </a:pPr>
            <a:r>
              <a:rPr lang="en-US" altLang="zh-CN" dirty="0"/>
              <a:t>a+1</a:t>
            </a:r>
            <a:endParaRPr lang="zh-CN" altLang="en-US" dirty="0"/>
          </a:p>
        </p:txBody>
      </p:sp>
      <p:sp>
        <p:nvSpPr>
          <p:cNvPr id="25" name="TextBox 24"/>
          <p:cNvSpPr txBox="1"/>
          <p:nvPr/>
        </p:nvSpPr>
        <p:spPr>
          <a:xfrm>
            <a:off x="9890194" y="3609834"/>
            <a:ext cx="571504" cy="327782"/>
          </a:xfrm>
          <a:prstGeom prst="rect">
            <a:avLst/>
          </a:prstGeom>
          <a:noFill/>
        </p:spPr>
        <p:txBody>
          <a:bodyPr wrap="square" rtlCol="0">
            <a:spAutoFit/>
          </a:bodyPr>
          <a:lstStyle/>
          <a:p>
            <a:pPr>
              <a:buNone/>
            </a:pPr>
            <a:r>
              <a:rPr lang="en-US" altLang="zh-CN" dirty="0"/>
              <a:t>a+2</a:t>
            </a:r>
            <a:endParaRPr lang="zh-CN" altLang="en-US" dirty="0"/>
          </a:p>
        </p:txBody>
      </p:sp>
      <p:sp>
        <p:nvSpPr>
          <p:cNvPr id="26" name="TextBox 25"/>
          <p:cNvSpPr txBox="1"/>
          <p:nvPr/>
        </p:nvSpPr>
        <p:spPr>
          <a:xfrm>
            <a:off x="9890194" y="3895586"/>
            <a:ext cx="571504" cy="327782"/>
          </a:xfrm>
          <a:prstGeom prst="rect">
            <a:avLst/>
          </a:prstGeom>
          <a:noFill/>
        </p:spPr>
        <p:txBody>
          <a:bodyPr wrap="square" rtlCol="0">
            <a:spAutoFit/>
          </a:bodyPr>
          <a:lstStyle/>
          <a:p>
            <a:pPr>
              <a:buNone/>
            </a:pPr>
            <a:r>
              <a:rPr lang="en-US" altLang="zh-CN" dirty="0"/>
              <a:t>a+3</a:t>
            </a:r>
            <a:endParaRPr lang="zh-CN" altLang="en-US" dirty="0"/>
          </a:p>
        </p:txBody>
      </p:sp>
      <p:sp>
        <p:nvSpPr>
          <p:cNvPr id="27" name="TextBox 26"/>
          <p:cNvSpPr txBox="1"/>
          <p:nvPr/>
        </p:nvSpPr>
        <p:spPr>
          <a:xfrm>
            <a:off x="7246988" y="4181338"/>
            <a:ext cx="2214578" cy="327782"/>
          </a:xfrm>
          <a:prstGeom prst="rect">
            <a:avLst/>
          </a:prstGeom>
          <a:noFill/>
        </p:spPr>
        <p:txBody>
          <a:bodyPr wrap="square" rtlCol="0">
            <a:spAutoFit/>
          </a:bodyPr>
          <a:lstStyle/>
          <a:p>
            <a:pPr algn="ctr">
              <a:buNone/>
            </a:pPr>
            <a:r>
              <a:rPr lang="zh-CN" altLang="en-US" dirty="0"/>
              <a:t>大端次序</a:t>
            </a:r>
          </a:p>
        </p:txBody>
      </p:sp>
      <p:sp>
        <p:nvSpPr>
          <p:cNvPr id="28" name="TextBox 27"/>
          <p:cNvSpPr txBox="1"/>
          <p:nvPr/>
        </p:nvSpPr>
        <p:spPr>
          <a:xfrm>
            <a:off x="9961632" y="4181338"/>
            <a:ext cx="1857388" cy="327782"/>
          </a:xfrm>
          <a:prstGeom prst="rect">
            <a:avLst/>
          </a:prstGeom>
          <a:noFill/>
        </p:spPr>
        <p:txBody>
          <a:bodyPr wrap="square" rtlCol="0">
            <a:spAutoFit/>
          </a:bodyPr>
          <a:lstStyle/>
          <a:p>
            <a:pPr algn="ctr">
              <a:buNone/>
            </a:pPr>
            <a:r>
              <a:rPr lang="zh-CN" altLang="en-US" dirty="0"/>
              <a:t>小端次序</a:t>
            </a:r>
          </a:p>
        </p:txBody>
      </p:sp>
      <p:sp>
        <p:nvSpPr>
          <p:cNvPr id="4" name="矩形 3">
            <a:extLst>
              <a:ext uri="{FF2B5EF4-FFF2-40B4-BE49-F238E27FC236}">
                <a16:creationId xmlns:a16="http://schemas.microsoft.com/office/drawing/2014/main" id="{5BB80AAD-4B36-46CB-9052-681AA72085DE}"/>
              </a:ext>
            </a:extLst>
          </p:cNvPr>
          <p:cNvSpPr/>
          <p:nvPr/>
        </p:nvSpPr>
        <p:spPr>
          <a:xfrm>
            <a:off x="7676440" y="1777204"/>
            <a:ext cx="3373039" cy="353943"/>
          </a:xfrm>
          <a:prstGeom prst="rect">
            <a:avLst/>
          </a:prstGeom>
        </p:spPr>
        <p:txBody>
          <a:bodyPr wrap="none">
            <a:spAutoFit/>
          </a:bodyPr>
          <a:lstStyle/>
          <a:p>
            <a:pPr lvl="1" indent="-668338">
              <a:buNone/>
            </a:pPr>
            <a:r>
              <a:rPr lang="zh-CN" altLang="en-US" sz="2000" dirty="0"/>
              <a:t>例：  </a:t>
            </a:r>
            <a:r>
              <a:rPr lang="en-US" altLang="zh-CN" sz="2000" dirty="0"/>
              <a:t>Int   a;  //0x12345678 </a:t>
            </a:r>
            <a:endParaRPr lang="zh-CN" altLang="en-US" sz="2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19336" y="15802"/>
            <a:ext cx="11449272" cy="6809556"/>
          </a:xfrm>
        </p:spPr>
        <p:txBody>
          <a:bodyPr/>
          <a:lstStyle/>
          <a:p>
            <a:pPr marL="0" indent="0">
              <a:lnSpc>
                <a:spcPts val="17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loop1: # </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将起始翻转位置前的字符复制到目标数组</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turn_over</a:t>
            </a:r>
            <a:endPar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ts val="17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beq</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$t1, $s1, loop2		#s1</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为起始翻转位置，</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$t1</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为</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loop1</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的循环变量</a:t>
            </a:r>
          </a:p>
          <a:p>
            <a:pPr marL="0" indent="0">
              <a:lnSpc>
                <a:spcPts val="1700"/>
              </a:lnSpc>
              <a:spcAft>
                <a:spcPts val="0"/>
              </a:spcAft>
              <a:buNone/>
            </a:pP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lb</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$t4, string($t0)		</a:t>
            </a:r>
          </a:p>
          <a:p>
            <a:pPr marL="0" indent="0">
              <a:lnSpc>
                <a:spcPts val="17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sb</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$t4,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turn_over</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($t0)</a:t>
            </a:r>
          </a:p>
          <a:p>
            <a:pPr marL="0" indent="0">
              <a:lnSpc>
                <a:spcPts val="17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addi</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$t1, $t1, 1</a:t>
            </a:r>
          </a:p>
          <a:p>
            <a:pPr marL="0" indent="0">
              <a:lnSpc>
                <a:spcPts val="17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addi</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$t0, $t0, 1</a:t>
            </a:r>
          </a:p>
          <a:p>
            <a:pPr marL="0" indent="0">
              <a:lnSpc>
                <a:spcPts val="17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j loop1</a:t>
            </a:r>
          </a:p>
          <a:p>
            <a:pPr marL="0" indent="0">
              <a:lnSpc>
                <a:spcPts val="17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loop2: 	# </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翻转字符串</a:t>
            </a:r>
          </a:p>
          <a:p>
            <a:pPr marL="0" indent="0">
              <a:lnSpc>
                <a:spcPts val="1700"/>
              </a:lnSpc>
              <a:spcAft>
                <a:spcPts val="0"/>
              </a:spcAft>
              <a:buNone/>
            </a:pP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beq</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$t2, $s3, loop3		# s3</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为翻转数，</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t2</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为</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loop2</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的循环变量</a:t>
            </a:r>
          </a:p>
          <a:p>
            <a:pPr marL="0" indent="0">
              <a:lnSpc>
                <a:spcPts val="1700"/>
              </a:lnSpc>
              <a:spcAft>
                <a:spcPts val="0"/>
              </a:spcAft>
              <a:buNone/>
            </a:pP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lb</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$t4, string($s5)		# s5</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为终止翻转的位置</a:t>
            </a:r>
          </a:p>
          <a:p>
            <a:pPr marL="0" indent="0">
              <a:lnSpc>
                <a:spcPts val="1700"/>
              </a:lnSpc>
              <a:spcAft>
                <a:spcPts val="0"/>
              </a:spcAft>
              <a:buNone/>
            </a:pP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sb</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$t4,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turn_over</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($t0)	# t0</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指向当前位置</a:t>
            </a:r>
          </a:p>
          <a:p>
            <a:pPr marL="0" indent="0">
              <a:lnSpc>
                <a:spcPts val="1700"/>
              </a:lnSpc>
              <a:spcAft>
                <a:spcPts val="0"/>
              </a:spcAft>
              <a:buNone/>
            </a:pP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addi</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$s5, $s5, -1		# s5</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每次减</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1</a:t>
            </a:r>
          </a:p>
          <a:p>
            <a:pPr marL="0" indent="0">
              <a:lnSpc>
                <a:spcPts val="17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addi</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$t2, $t2, 1</a:t>
            </a:r>
          </a:p>
          <a:p>
            <a:pPr marL="0" indent="0">
              <a:lnSpc>
                <a:spcPts val="17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addi</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$t0, $t0, 1</a:t>
            </a:r>
          </a:p>
          <a:p>
            <a:pPr marL="0" indent="0">
              <a:lnSpc>
                <a:spcPts val="17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j loop2</a:t>
            </a:r>
          </a:p>
          <a:p>
            <a:pPr marL="0" indent="0">
              <a:lnSpc>
                <a:spcPts val="17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loop3:  # </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同</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loop1</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，将终止翻转位置之后的字符复制到目标数组</a:t>
            </a:r>
          </a:p>
          <a:p>
            <a:pPr marL="0" indent="0">
              <a:lnSpc>
                <a:spcPts val="1700"/>
              </a:lnSpc>
              <a:spcAft>
                <a:spcPts val="0"/>
              </a:spcAft>
              <a:buNone/>
            </a:pP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beq</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$t3, $s4, end			# t3</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为</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loop3</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的循环变量</a:t>
            </a:r>
          </a:p>
          <a:p>
            <a:pPr marL="0" indent="0">
              <a:lnSpc>
                <a:spcPts val="1700"/>
              </a:lnSpc>
              <a:spcAft>
                <a:spcPts val="0"/>
              </a:spcAft>
              <a:buNone/>
            </a:pP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lb</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$t4, string($t0)</a:t>
            </a:r>
          </a:p>
          <a:p>
            <a:pPr marL="0" indent="0">
              <a:lnSpc>
                <a:spcPts val="17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sb</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$t4,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turn_over</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($t0)</a:t>
            </a:r>
          </a:p>
          <a:p>
            <a:pPr marL="0" indent="0">
              <a:lnSpc>
                <a:spcPts val="17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addi</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$t3, $t3, 1</a:t>
            </a:r>
          </a:p>
          <a:p>
            <a:pPr marL="0" indent="0">
              <a:lnSpc>
                <a:spcPts val="17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addi</a:t>
            </a: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$t0, $t0, 1       </a:t>
            </a:r>
          </a:p>
          <a:p>
            <a:pPr marL="0" indent="0">
              <a:lnSpc>
                <a:spcPts val="17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j loop3</a:t>
            </a:r>
          </a:p>
          <a:p>
            <a:pPr marL="0" indent="0">
              <a:lnSpc>
                <a:spcPts val="17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end:	la $a0, newline # </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输出翻转后的字符串</a:t>
            </a:r>
            <a:endPar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ts val="17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li $v0, 4  # </a:t>
            </a:r>
            <a:r>
              <a:rPr lang="zh-CN" altLang="en-US"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打印字符串</a:t>
            </a:r>
            <a:endPar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ts val="17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syscall</a:t>
            </a:r>
            <a:endPar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ts val="17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la $a0,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turn_over</a:t>
            </a:r>
            <a:endPar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ts val="17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li $v0, 4</a:t>
            </a:r>
          </a:p>
          <a:p>
            <a:pPr marL="0" indent="0">
              <a:lnSpc>
                <a:spcPts val="17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syscall</a:t>
            </a:r>
            <a:endPar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ts val="17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finish:</a:t>
            </a:r>
          </a:p>
          <a:p>
            <a:pPr marL="0" indent="0">
              <a:lnSpc>
                <a:spcPts val="17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li $v0, 10 </a:t>
            </a:r>
          </a:p>
          <a:p>
            <a:pPr marL="0" indent="0">
              <a:lnSpc>
                <a:spcPts val="1700"/>
              </a:lnSpc>
              <a:spcAft>
                <a:spcPts val="0"/>
              </a:spcAft>
              <a:buNone/>
            </a:pPr>
            <a:r>
              <a:rPr lang="en-US" altLang="zh-CN" sz="1600" dirty="0">
                <a:solidFill>
                  <a:srgbClr val="3C3C3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solidFill>
                  <a:srgbClr val="3C3C3C"/>
                </a:solidFill>
                <a:latin typeface="Times New Roman" panose="02020603050405020304" pitchFamily="18" charset="0"/>
                <a:ea typeface="宋体" panose="02010600030101010101" pitchFamily="2" charset="-122"/>
                <a:cs typeface="Times New Roman" panose="02020603050405020304" pitchFamily="18" charset="0"/>
              </a:rPr>
              <a:t>syscall</a:t>
            </a:r>
            <a:endParaRPr lang="zh-CN" altLang="en-US" dirty="0"/>
          </a:p>
        </p:txBody>
      </p:sp>
    </p:spTree>
    <p:extLst>
      <p:ext uri="{BB962C8B-B14F-4D97-AF65-F5344CB8AC3E}">
        <p14:creationId xmlns:p14="http://schemas.microsoft.com/office/powerpoint/2010/main" val="10249576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9336" y="836713"/>
            <a:ext cx="5904656" cy="5328895"/>
          </a:xfrm>
        </p:spPr>
        <p:txBody>
          <a:bodyPr/>
          <a:lstStyle/>
          <a:p>
            <a:pPr marL="90805" indent="0">
              <a:lnSpc>
                <a:spcPct val="120000"/>
              </a:lnSpc>
              <a:spcAft>
                <a:spcPts val="0"/>
              </a:spcAft>
              <a:buNone/>
            </a:pPr>
            <a:r>
              <a:rPr lang="en-US" altLang="zh-CN" sz="2400" kern="1200" dirty="0">
                <a:latin typeface="Arial" panose="020B0604020202020204" pitchFamily="34" charset="0"/>
                <a:ea typeface="宋体" panose="02010600030101010101" pitchFamily="2" charset="-122"/>
              </a:rPr>
              <a:t>void </a:t>
            </a:r>
            <a:r>
              <a:rPr lang="en-US" altLang="zh-CN" sz="2400" kern="1200" dirty="0" err="1">
                <a:latin typeface="Arial" panose="020B0604020202020204" pitchFamily="34" charset="0"/>
                <a:ea typeface="宋体" panose="02010600030101010101" pitchFamily="2" charset="-122"/>
              </a:rPr>
              <a:t>double_loop</a:t>
            </a:r>
            <a:r>
              <a:rPr lang="en-US" altLang="zh-CN" sz="2400" kern="1200" dirty="0">
                <a:latin typeface="Arial" panose="020B0604020202020204" pitchFamily="34" charset="0"/>
                <a:ea typeface="宋体" panose="02010600030101010101" pitchFamily="2" charset="-122"/>
              </a:rPr>
              <a:t> (</a:t>
            </a:r>
            <a:r>
              <a:rPr lang="en-US" altLang="zh-CN" sz="2400" kern="1200" dirty="0" err="1">
                <a:latin typeface="Arial" panose="020B0604020202020204" pitchFamily="34" charset="0"/>
                <a:ea typeface="宋体" panose="02010600030101010101" pitchFamily="2" charset="-122"/>
              </a:rPr>
              <a:t>int</a:t>
            </a:r>
            <a:r>
              <a:rPr lang="en-US" altLang="zh-CN" sz="2400" kern="1200" dirty="0">
                <a:latin typeface="Arial" panose="020B0604020202020204" pitchFamily="34" charset="0"/>
                <a:ea typeface="宋体" panose="02010600030101010101" pitchFamily="2" charset="-122"/>
              </a:rPr>
              <a:t> </a:t>
            </a:r>
            <a:r>
              <a:rPr lang="en-US" altLang="zh-CN" sz="2400" kern="1200" dirty="0" err="1">
                <a:latin typeface="Arial" panose="020B0604020202020204" pitchFamily="34" charset="0"/>
                <a:ea typeface="宋体" panose="02010600030101010101" pitchFamily="2" charset="-122"/>
              </a:rPr>
              <a:t>arr</a:t>
            </a:r>
            <a:r>
              <a:rPr lang="en-US" altLang="zh-CN" sz="2400" kern="1200" dirty="0">
                <a:latin typeface="Arial" panose="020B0604020202020204" pitchFamily="34" charset="0"/>
                <a:ea typeface="宋体" panose="02010600030101010101" pitchFamily="2" charset="-122"/>
              </a:rPr>
              <a:t>[], </a:t>
            </a:r>
            <a:r>
              <a:rPr lang="en-US" altLang="zh-CN" sz="2400" kern="1200" dirty="0" err="1">
                <a:latin typeface="Arial" panose="020B0604020202020204" pitchFamily="34" charset="0"/>
                <a:ea typeface="宋体" panose="02010600030101010101" pitchFamily="2" charset="-122"/>
              </a:rPr>
              <a:t>int</a:t>
            </a:r>
            <a:r>
              <a:rPr lang="en-US" altLang="zh-CN" sz="2400" kern="1200" dirty="0">
                <a:latin typeface="Arial" panose="020B0604020202020204" pitchFamily="34" charset="0"/>
                <a:ea typeface="宋体" panose="02010600030101010101" pitchFamily="2" charset="-122"/>
              </a:rPr>
              <a:t> </a:t>
            </a:r>
            <a:r>
              <a:rPr lang="en-US" altLang="zh-CN" sz="2400" kern="1200" dirty="0" err="1">
                <a:latin typeface="Arial" panose="020B0604020202020204" pitchFamily="34" charset="0"/>
                <a:ea typeface="宋体" panose="02010600030101010101" pitchFamily="2" charset="-122"/>
              </a:rPr>
              <a:t>len</a:t>
            </a:r>
            <a:r>
              <a:rPr lang="en-US" altLang="zh-CN" sz="2400" kern="1200" dirty="0">
                <a:latin typeface="Arial" panose="020B0604020202020204" pitchFamily="34" charset="0"/>
                <a:ea typeface="宋体" panose="02010600030101010101" pitchFamily="2" charset="-122"/>
              </a:rPr>
              <a:t>) {</a:t>
            </a:r>
            <a:br>
              <a:rPr lang="en-US" altLang="zh-CN" sz="2400" kern="1200" dirty="0">
                <a:latin typeface="Arial" panose="020B0604020202020204" pitchFamily="34" charset="0"/>
                <a:ea typeface="宋体" panose="02010600030101010101" pitchFamily="2" charset="-122"/>
              </a:rPr>
            </a:br>
            <a:r>
              <a:rPr lang="en-US" altLang="zh-CN" sz="2400" kern="1200" dirty="0">
                <a:latin typeface="Arial" panose="020B0604020202020204" pitchFamily="34" charset="0"/>
                <a:ea typeface="宋体" panose="02010600030101010101" pitchFamily="2" charset="-122"/>
              </a:rPr>
              <a:t>        </a:t>
            </a:r>
            <a:r>
              <a:rPr lang="en-US" altLang="zh-CN" sz="2400" kern="1200" dirty="0" err="1">
                <a:latin typeface="Arial" panose="020B0604020202020204" pitchFamily="34" charset="0"/>
                <a:ea typeface="宋体" panose="02010600030101010101" pitchFamily="2" charset="-122"/>
              </a:rPr>
              <a:t>int</a:t>
            </a:r>
            <a:r>
              <a:rPr lang="en-US" altLang="zh-CN" sz="2400" kern="1200" dirty="0">
                <a:latin typeface="Arial" panose="020B0604020202020204" pitchFamily="34" charset="0"/>
                <a:ea typeface="宋体" panose="02010600030101010101" pitchFamily="2" charset="-122"/>
              </a:rPr>
              <a:t> </a:t>
            </a:r>
            <a:r>
              <a:rPr lang="en-US" altLang="zh-CN" sz="2400" kern="1200" dirty="0" err="1">
                <a:latin typeface="Arial" panose="020B0604020202020204" pitchFamily="34" charset="0"/>
                <a:ea typeface="宋体" panose="02010600030101010101" pitchFamily="2" charset="-122"/>
              </a:rPr>
              <a:t>i</a:t>
            </a:r>
            <a:r>
              <a:rPr lang="en-US" altLang="zh-CN" sz="2400" kern="1200" dirty="0">
                <a:latin typeface="Arial" panose="020B0604020202020204" pitchFamily="34" charset="0"/>
                <a:ea typeface="宋体" panose="02010600030101010101" pitchFamily="2" charset="-122"/>
              </a:rPr>
              <a:t>, j, temp;</a:t>
            </a:r>
            <a:br>
              <a:rPr lang="en-US" altLang="zh-CN" sz="2400" kern="1200" dirty="0">
                <a:latin typeface="Arial" panose="020B0604020202020204" pitchFamily="34" charset="0"/>
                <a:ea typeface="宋体" panose="02010600030101010101" pitchFamily="2" charset="-122"/>
              </a:rPr>
            </a:br>
            <a:r>
              <a:rPr lang="en-US" altLang="zh-CN" sz="2400" kern="1200" dirty="0">
                <a:latin typeface="Arial" panose="020B0604020202020204" pitchFamily="34" charset="0"/>
                <a:ea typeface="宋体" panose="02010600030101010101" pitchFamily="2" charset="-122"/>
              </a:rPr>
              <a:t>        for (</a:t>
            </a:r>
            <a:r>
              <a:rPr lang="en-US" altLang="zh-CN" sz="2400" kern="1200" dirty="0" err="1">
                <a:latin typeface="Arial" panose="020B0604020202020204" pitchFamily="34" charset="0"/>
                <a:ea typeface="宋体" panose="02010600030101010101" pitchFamily="2" charset="-122"/>
              </a:rPr>
              <a:t>i</a:t>
            </a:r>
            <a:r>
              <a:rPr lang="en-US" altLang="zh-CN" sz="2400" kern="1200" dirty="0">
                <a:latin typeface="Arial" panose="020B0604020202020204" pitchFamily="34" charset="0"/>
                <a:ea typeface="宋体" panose="02010600030101010101" pitchFamily="2" charset="-122"/>
              </a:rPr>
              <a:t> = 0; </a:t>
            </a:r>
            <a:r>
              <a:rPr lang="en-US" altLang="zh-CN" sz="2400" kern="1200" dirty="0" err="1">
                <a:latin typeface="Arial" panose="020B0604020202020204" pitchFamily="34" charset="0"/>
                <a:ea typeface="宋体" panose="02010600030101010101" pitchFamily="2" charset="-122"/>
              </a:rPr>
              <a:t>i</a:t>
            </a:r>
            <a:r>
              <a:rPr lang="en-US" altLang="zh-CN" sz="2400" kern="1200" dirty="0">
                <a:latin typeface="Arial" panose="020B0604020202020204" pitchFamily="34" charset="0"/>
                <a:ea typeface="宋体" panose="02010600030101010101" pitchFamily="2" charset="-122"/>
              </a:rPr>
              <a:t> &lt; </a:t>
            </a:r>
            <a:r>
              <a:rPr lang="en-US" altLang="zh-CN" sz="2400" kern="1200" dirty="0" err="1">
                <a:latin typeface="Arial" panose="020B0604020202020204" pitchFamily="34" charset="0"/>
                <a:ea typeface="宋体" panose="02010600030101010101" pitchFamily="2" charset="-122"/>
              </a:rPr>
              <a:t>len</a:t>
            </a:r>
            <a:r>
              <a:rPr lang="en-US" altLang="zh-CN" sz="2400" kern="1200" dirty="0">
                <a:latin typeface="Arial" panose="020B0604020202020204" pitchFamily="34" charset="0"/>
                <a:ea typeface="宋体" panose="02010600030101010101" pitchFamily="2" charset="-122"/>
              </a:rPr>
              <a:t> - 1; </a:t>
            </a:r>
            <a:r>
              <a:rPr lang="en-US" altLang="zh-CN" sz="2400" kern="1200" dirty="0" err="1">
                <a:latin typeface="Arial" panose="020B0604020202020204" pitchFamily="34" charset="0"/>
                <a:ea typeface="宋体" panose="02010600030101010101" pitchFamily="2" charset="-122"/>
              </a:rPr>
              <a:t>i</a:t>
            </a:r>
            <a:r>
              <a:rPr lang="en-US" altLang="zh-CN" sz="2400" kern="1200" dirty="0">
                <a:latin typeface="Arial" panose="020B0604020202020204" pitchFamily="34" charset="0"/>
                <a:ea typeface="宋体" panose="02010600030101010101" pitchFamily="2" charset="-122"/>
              </a:rPr>
              <a:t>++)</a:t>
            </a:r>
            <a:br>
              <a:rPr lang="en-US" altLang="zh-CN" sz="2400" kern="1200" dirty="0">
                <a:latin typeface="Arial" panose="020B0604020202020204" pitchFamily="34" charset="0"/>
                <a:ea typeface="宋体" panose="02010600030101010101" pitchFamily="2" charset="-122"/>
              </a:rPr>
            </a:br>
            <a:r>
              <a:rPr lang="en-US" altLang="zh-CN" sz="2400" kern="1200" dirty="0">
                <a:latin typeface="Arial" panose="020B0604020202020204" pitchFamily="34" charset="0"/>
                <a:ea typeface="宋体" panose="02010600030101010101" pitchFamily="2" charset="-122"/>
              </a:rPr>
              <a:t>                for (j = 0; j &lt; </a:t>
            </a:r>
            <a:r>
              <a:rPr lang="en-US" altLang="zh-CN" sz="2400" kern="1200" dirty="0" err="1">
                <a:latin typeface="Arial" panose="020B0604020202020204" pitchFamily="34" charset="0"/>
                <a:ea typeface="宋体" panose="02010600030101010101" pitchFamily="2" charset="-122"/>
              </a:rPr>
              <a:t>len</a:t>
            </a:r>
            <a:r>
              <a:rPr lang="en-US" altLang="zh-CN" sz="2400" kern="1200" dirty="0">
                <a:latin typeface="Arial" panose="020B0604020202020204" pitchFamily="34" charset="0"/>
                <a:ea typeface="宋体" panose="02010600030101010101" pitchFamily="2" charset="-122"/>
              </a:rPr>
              <a:t> - 1 - </a:t>
            </a:r>
            <a:r>
              <a:rPr lang="en-US" altLang="zh-CN" sz="2400" kern="1200" dirty="0" err="1">
                <a:latin typeface="Arial" panose="020B0604020202020204" pitchFamily="34" charset="0"/>
                <a:ea typeface="宋体" panose="02010600030101010101" pitchFamily="2" charset="-122"/>
              </a:rPr>
              <a:t>i</a:t>
            </a:r>
            <a:r>
              <a:rPr lang="en-US" altLang="zh-CN" sz="2400" kern="1200" dirty="0">
                <a:latin typeface="Arial" panose="020B0604020202020204" pitchFamily="34" charset="0"/>
                <a:ea typeface="宋体" panose="02010600030101010101" pitchFamily="2" charset="-122"/>
              </a:rPr>
              <a:t>; </a:t>
            </a:r>
            <a:r>
              <a:rPr lang="en-US" altLang="zh-CN" sz="2400" kern="1200" dirty="0" err="1">
                <a:latin typeface="Arial" panose="020B0604020202020204" pitchFamily="34" charset="0"/>
                <a:ea typeface="宋体" panose="02010600030101010101" pitchFamily="2" charset="-122"/>
              </a:rPr>
              <a:t>j++</a:t>
            </a:r>
            <a:r>
              <a:rPr lang="en-US" altLang="zh-CN" sz="2400" kern="1200" dirty="0">
                <a:latin typeface="Arial" panose="020B0604020202020204" pitchFamily="34" charset="0"/>
                <a:ea typeface="宋体" panose="02010600030101010101" pitchFamily="2" charset="-122"/>
              </a:rPr>
              <a:t>)</a:t>
            </a:r>
            <a:br>
              <a:rPr lang="en-US" altLang="zh-CN" sz="2400" kern="1200" dirty="0">
                <a:latin typeface="Arial" panose="020B0604020202020204" pitchFamily="34" charset="0"/>
                <a:ea typeface="宋体" panose="02010600030101010101" pitchFamily="2" charset="-122"/>
              </a:rPr>
            </a:br>
            <a:r>
              <a:rPr lang="en-US" altLang="zh-CN" sz="2400" kern="1200" dirty="0">
                <a:latin typeface="Arial" panose="020B0604020202020204" pitchFamily="34" charset="0"/>
                <a:ea typeface="宋体" panose="02010600030101010101" pitchFamily="2" charset="-122"/>
              </a:rPr>
              <a:t>                        if (</a:t>
            </a:r>
            <a:r>
              <a:rPr lang="en-US" altLang="zh-CN" sz="2400" kern="1200" dirty="0" err="1">
                <a:latin typeface="Arial" panose="020B0604020202020204" pitchFamily="34" charset="0"/>
                <a:ea typeface="宋体" panose="02010600030101010101" pitchFamily="2" charset="-122"/>
              </a:rPr>
              <a:t>arr</a:t>
            </a:r>
            <a:r>
              <a:rPr lang="en-US" altLang="zh-CN" sz="2400" kern="1200" dirty="0">
                <a:latin typeface="Arial" panose="020B0604020202020204" pitchFamily="34" charset="0"/>
                <a:ea typeface="宋体" panose="02010600030101010101" pitchFamily="2" charset="-122"/>
              </a:rPr>
              <a:t>[j] &gt; </a:t>
            </a:r>
            <a:r>
              <a:rPr lang="en-US" altLang="zh-CN" sz="2400" kern="1200" dirty="0" err="1">
                <a:latin typeface="Arial" panose="020B0604020202020204" pitchFamily="34" charset="0"/>
                <a:ea typeface="宋体" panose="02010600030101010101" pitchFamily="2" charset="-122"/>
              </a:rPr>
              <a:t>arr</a:t>
            </a:r>
            <a:r>
              <a:rPr lang="en-US" altLang="zh-CN" sz="2400" kern="1200" dirty="0">
                <a:latin typeface="Arial" panose="020B0604020202020204" pitchFamily="34" charset="0"/>
                <a:ea typeface="宋体" panose="02010600030101010101" pitchFamily="2" charset="-122"/>
              </a:rPr>
              <a:t>[j + 1]) {</a:t>
            </a:r>
            <a:br>
              <a:rPr lang="en-US" altLang="zh-CN" sz="2400" kern="1200" dirty="0">
                <a:latin typeface="Arial" panose="020B0604020202020204" pitchFamily="34" charset="0"/>
                <a:ea typeface="宋体" panose="02010600030101010101" pitchFamily="2" charset="-122"/>
              </a:rPr>
            </a:br>
            <a:r>
              <a:rPr lang="en-US" altLang="zh-CN" sz="2400" kern="1200" dirty="0">
                <a:latin typeface="Arial" panose="020B0604020202020204" pitchFamily="34" charset="0"/>
                <a:ea typeface="宋体" panose="02010600030101010101" pitchFamily="2" charset="-122"/>
              </a:rPr>
              <a:t>                                temp = </a:t>
            </a:r>
            <a:r>
              <a:rPr lang="en-US" altLang="zh-CN" sz="2400" kern="1200" dirty="0" err="1">
                <a:latin typeface="Arial" panose="020B0604020202020204" pitchFamily="34" charset="0"/>
                <a:ea typeface="宋体" panose="02010600030101010101" pitchFamily="2" charset="-122"/>
              </a:rPr>
              <a:t>arr</a:t>
            </a:r>
            <a:r>
              <a:rPr lang="en-US" altLang="zh-CN" sz="2400" kern="1200" dirty="0">
                <a:latin typeface="Arial" panose="020B0604020202020204" pitchFamily="34" charset="0"/>
                <a:ea typeface="宋体" panose="02010600030101010101" pitchFamily="2" charset="-122"/>
              </a:rPr>
              <a:t>[j];</a:t>
            </a:r>
            <a:br>
              <a:rPr lang="en-US" altLang="zh-CN" sz="2400" kern="1200" dirty="0">
                <a:latin typeface="Arial" panose="020B0604020202020204" pitchFamily="34" charset="0"/>
                <a:ea typeface="宋体" panose="02010600030101010101" pitchFamily="2" charset="-122"/>
              </a:rPr>
            </a:br>
            <a:r>
              <a:rPr lang="en-US" altLang="zh-CN" sz="2400" kern="1200" dirty="0">
                <a:latin typeface="Arial" panose="020B0604020202020204" pitchFamily="34" charset="0"/>
                <a:ea typeface="宋体" panose="02010600030101010101" pitchFamily="2" charset="-122"/>
              </a:rPr>
              <a:t>                                </a:t>
            </a:r>
            <a:r>
              <a:rPr lang="en-US" altLang="zh-CN" sz="2400" kern="1200" dirty="0" err="1">
                <a:latin typeface="Arial" panose="020B0604020202020204" pitchFamily="34" charset="0"/>
                <a:ea typeface="宋体" panose="02010600030101010101" pitchFamily="2" charset="-122"/>
              </a:rPr>
              <a:t>arr</a:t>
            </a:r>
            <a:r>
              <a:rPr lang="en-US" altLang="zh-CN" sz="2400" kern="1200" dirty="0">
                <a:latin typeface="Arial" panose="020B0604020202020204" pitchFamily="34" charset="0"/>
                <a:ea typeface="宋体" panose="02010600030101010101" pitchFamily="2" charset="-122"/>
              </a:rPr>
              <a:t>[j] = </a:t>
            </a:r>
            <a:r>
              <a:rPr lang="en-US" altLang="zh-CN" sz="2400" kern="1200" dirty="0" err="1">
                <a:latin typeface="Arial" panose="020B0604020202020204" pitchFamily="34" charset="0"/>
                <a:ea typeface="宋体" panose="02010600030101010101" pitchFamily="2" charset="-122"/>
              </a:rPr>
              <a:t>arr</a:t>
            </a:r>
            <a:r>
              <a:rPr lang="en-US" altLang="zh-CN" sz="2400" kern="1200" dirty="0">
                <a:latin typeface="Arial" panose="020B0604020202020204" pitchFamily="34" charset="0"/>
                <a:ea typeface="宋体" panose="02010600030101010101" pitchFamily="2" charset="-122"/>
              </a:rPr>
              <a:t>[j + 1];</a:t>
            </a:r>
            <a:br>
              <a:rPr lang="en-US" altLang="zh-CN" sz="2400" kern="1200" dirty="0">
                <a:latin typeface="Arial" panose="020B0604020202020204" pitchFamily="34" charset="0"/>
                <a:ea typeface="宋体" panose="02010600030101010101" pitchFamily="2" charset="-122"/>
              </a:rPr>
            </a:br>
            <a:r>
              <a:rPr lang="en-US" altLang="zh-CN" sz="2400" kern="1200" dirty="0">
                <a:latin typeface="Arial" panose="020B0604020202020204" pitchFamily="34" charset="0"/>
                <a:ea typeface="宋体" panose="02010600030101010101" pitchFamily="2" charset="-122"/>
              </a:rPr>
              <a:t>                                </a:t>
            </a:r>
            <a:r>
              <a:rPr lang="en-US" altLang="zh-CN" sz="2400" kern="1200" dirty="0" err="1">
                <a:latin typeface="Arial" panose="020B0604020202020204" pitchFamily="34" charset="0"/>
                <a:ea typeface="宋体" panose="02010600030101010101" pitchFamily="2" charset="-122"/>
              </a:rPr>
              <a:t>arr</a:t>
            </a:r>
            <a:r>
              <a:rPr lang="en-US" altLang="zh-CN" sz="2400" kern="1200" dirty="0">
                <a:latin typeface="Arial" panose="020B0604020202020204" pitchFamily="34" charset="0"/>
                <a:ea typeface="宋体" panose="02010600030101010101" pitchFamily="2" charset="-122"/>
              </a:rPr>
              <a:t>[j + 1] = temp;</a:t>
            </a:r>
            <a:br>
              <a:rPr lang="en-US" altLang="zh-CN" sz="2400" kern="1200" dirty="0">
                <a:latin typeface="Arial" panose="020B0604020202020204" pitchFamily="34" charset="0"/>
                <a:ea typeface="宋体" panose="02010600030101010101" pitchFamily="2" charset="-122"/>
              </a:rPr>
            </a:br>
            <a:r>
              <a:rPr lang="en-US" altLang="zh-CN" sz="2400" kern="1200" dirty="0">
                <a:latin typeface="Arial" panose="020B0604020202020204" pitchFamily="34" charset="0"/>
                <a:ea typeface="宋体" panose="02010600030101010101" pitchFamily="2" charset="-122"/>
              </a:rPr>
              <a:t>                        }</a:t>
            </a:r>
            <a:br>
              <a:rPr lang="en-US" altLang="zh-CN" sz="2400" kern="1200" dirty="0">
                <a:latin typeface="Arial" panose="020B0604020202020204" pitchFamily="34" charset="0"/>
                <a:ea typeface="宋体" panose="02010600030101010101" pitchFamily="2" charset="-122"/>
              </a:rPr>
            </a:br>
            <a:r>
              <a:rPr lang="en-US" altLang="zh-CN" sz="2400" kern="1200" dirty="0">
                <a:latin typeface="Arial" panose="020B0604020202020204" pitchFamily="34" charset="0"/>
                <a:ea typeface="宋体" panose="02010600030101010101" pitchFamily="2" charset="-122"/>
              </a:rPr>
              <a:t>}</a:t>
            </a:r>
          </a:p>
        </p:txBody>
      </p:sp>
      <p:sp>
        <p:nvSpPr>
          <p:cNvPr id="4" name="文本框 3"/>
          <p:cNvSpPr txBox="1"/>
          <p:nvPr/>
        </p:nvSpPr>
        <p:spPr>
          <a:xfrm>
            <a:off x="6600056" y="21465"/>
            <a:ext cx="5688632" cy="6961906"/>
          </a:xfrm>
          <a:prstGeom prst="rect">
            <a:avLst/>
          </a:prstGeom>
          <a:solidFill>
            <a:schemeClr val="bg1"/>
          </a:solidFill>
        </p:spPr>
        <p:txBody>
          <a:bodyPr wrap="square" rtlCol="0">
            <a:spAutoFit/>
          </a:bodyPr>
          <a:lstStyle/>
          <a:p>
            <a:pPr>
              <a:lnSpc>
                <a:spcPct val="65000"/>
              </a:lnSpc>
              <a:buNone/>
            </a:pPr>
            <a:r>
              <a:rPr lang="en-US" altLang="zh-CN" dirty="0"/>
              <a:t>   li $t0, 0 #$t0=</a:t>
            </a:r>
            <a:r>
              <a:rPr lang="en-US" altLang="zh-CN" dirty="0" err="1"/>
              <a:t>i</a:t>
            </a:r>
            <a:r>
              <a:rPr lang="en-US" altLang="zh-CN" dirty="0"/>
              <a:t>, </a:t>
            </a:r>
            <a:r>
              <a:rPr lang="en-US" altLang="zh-CN" dirty="0" err="1"/>
              <a:t>i</a:t>
            </a:r>
            <a:r>
              <a:rPr lang="en-US" altLang="zh-CN" dirty="0"/>
              <a:t>=0</a:t>
            </a:r>
            <a:endParaRPr lang="zh-CN" altLang="zh-CN" dirty="0"/>
          </a:p>
          <a:p>
            <a:pPr>
              <a:lnSpc>
                <a:spcPct val="65000"/>
              </a:lnSpc>
              <a:buNone/>
            </a:pPr>
            <a:r>
              <a:rPr lang="en-US" altLang="zh-CN" dirty="0"/>
              <a:t>   li $s0, (len-1)</a:t>
            </a:r>
            <a:r>
              <a:rPr lang="en-US" altLang="zh-CN" dirty="0">
                <a:solidFill>
                  <a:srgbClr val="FF0000"/>
                </a:solidFill>
              </a:rPr>
              <a:t> </a:t>
            </a:r>
            <a:r>
              <a:rPr lang="en-US" altLang="zh-CN" dirty="0"/>
              <a:t># s0=</a:t>
            </a:r>
            <a:r>
              <a:rPr lang="zh-CN" altLang="zh-CN" dirty="0"/>
              <a:t>数组的元素个数</a:t>
            </a:r>
            <a:r>
              <a:rPr lang="en-US" altLang="zh-CN" dirty="0"/>
              <a:t>-1</a:t>
            </a:r>
            <a:endParaRPr lang="zh-CN" altLang="zh-CN" dirty="0"/>
          </a:p>
          <a:p>
            <a:pPr>
              <a:lnSpc>
                <a:spcPct val="65000"/>
              </a:lnSpc>
              <a:buNone/>
            </a:pPr>
            <a:r>
              <a:rPr lang="en-US" altLang="zh-CN" dirty="0" err="1"/>
              <a:t>for_i</a:t>
            </a:r>
            <a:r>
              <a:rPr lang="en-US" altLang="zh-CN" dirty="0"/>
              <a:t>:</a:t>
            </a:r>
            <a:endParaRPr lang="zh-CN" altLang="zh-CN" dirty="0"/>
          </a:p>
          <a:p>
            <a:pPr>
              <a:lnSpc>
                <a:spcPct val="65000"/>
              </a:lnSpc>
              <a:buNone/>
            </a:pPr>
            <a:r>
              <a:rPr lang="en-US" altLang="zh-CN" dirty="0"/>
              <a:t>   </a:t>
            </a:r>
            <a:r>
              <a:rPr lang="en-US" altLang="zh-CN" dirty="0" err="1"/>
              <a:t>beq</a:t>
            </a:r>
            <a:r>
              <a:rPr lang="en-US" altLang="zh-CN" dirty="0"/>
              <a:t> $t0, $s0,end_for_i #</a:t>
            </a:r>
            <a:r>
              <a:rPr lang="en-US" altLang="zh-CN" dirty="0" err="1"/>
              <a:t>bge</a:t>
            </a:r>
            <a:r>
              <a:rPr lang="en-US" altLang="zh-CN" dirty="0"/>
              <a:t>  is ok as well.</a:t>
            </a:r>
            <a:endParaRPr lang="zh-CN" altLang="zh-CN" dirty="0"/>
          </a:p>
          <a:p>
            <a:pPr>
              <a:lnSpc>
                <a:spcPct val="65000"/>
              </a:lnSpc>
              <a:buNone/>
            </a:pPr>
            <a:r>
              <a:rPr lang="en-US" altLang="zh-CN" dirty="0"/>
              <a:t>   li $t1, 0    #j=0</a:t>
            </a:r>
            <a:endParaRPr lang="zh-CN" altLang="zh-CN" dirty="0"/>
          </a:p>
          <a:p>
            <a:pPr>
              <a:lnSpc>
                <a:spcPct val="65000"/>
              </a:lnSpc>
              <a:buNone/>
            </a:pPr>
            <a:r>
              <a:rPr lang="en-US" altLang="zh-CN" dirty="0"/>
              <a:t>   sub $s1, $s0, $t0 #$s1=</a:t>
            </a:r>
            <a:r>
              <a:rPr lang="en-US" altLang="zh-CN" dirty="0" err="1"/>
              <a:t>len</a:t>
            </a:r>
            <a:r>
              <a:rPr lang="en-US" altLang="zh-CN" dirty="0"/>
              <a:t> – </a:t>
            </a:r>
            <a:r>
              <a:rPr lang="en-US" altLang="zh-CN" dirty="0" err="1"/>
              <a:t>i</a:t>
            </a:r>
            <a:r>
              <a:rPr lang="en-US" altLang="zh-CN" dirty="0"/>
              <a:t> - 1</a:t>
            </a:r>
          </a:p>
          <a:p>
            <a:pPr>
              <a:lnSpc>
                <a:spcPct val="65000"/>
              </a:lnSpc>
              <a:buNone/>
            </a:pPr>
            <a:r>
              <a:rPr lang="en-US" altLang="zh-CN" dirty="0" err="1"/>
              <a:t>for_j</a:t>
            </a:r>
            <a:r>
              <a:rPr lang="en-US" altLang="zh-CN" dirty="0"/>
              <a:t>:</a:t>
            </a:r>
            <a:endParaRPr lang="zh-CN" altLang="zh-CN" dirty="0"/>
          </a:p>
          <a:p>
            <a:pPr>
              <a:lnSpc>
                <a:spcPct val="65000"/>
              </a:lnSpc>
              <a:buNone/>
            </a:pPr>
            <a:r>
              <a:rPr lang="en-US" altLang="zh-CN" dirty="0"/>
              <a:t>   </a:t>
            </a:r>
            <a:r>
              <a:rPr lang="en-US" altLang="zh-CN" dirty="0" err="1"/>
              <a:t>beq</a:t>
            </a:r>
            <a:r>
              <a:rPr lang="en-US" altLang="zh-CN" dirty="0"/>
              <a:t> $t1, $s1, </a:t>
            </a:r>
            <a:r>
              <a:rPr lang="en-US" altLang="zh-CN" dirty="0" err="1"/>
              <a:t>end_for_j</a:t>
            </a:r>
            <a:r>
              <a:rPr lang="en-US" altLang="zh-CN" dirty="0"/>
              <a:t>  #</a:t>
            </a:r>
            <a:r>
              <a:rPr lang="en-US" altLang="zh-CN" dirty="0" err="1"/>
              <a:t>bge</a:t>
            </a:r>
            <a:r>
              <a:rPr lang="en-US" altLang="zh-CN" dirty="0"/>
              <a:t>  is ok as well.</a:t>
            </a:r>
            <a:endParaRPr lang="zh-CN" altLang="zh-CN" dirty="0"/>
          </a:p>
          <a:p>
            <a:pPr>
              <a:lnSpc>
                <a:spcPct val="65000"/>
              </a:lnSpc>
              <a:buNone/>
            </a:pPr>
            <a:r>
              <a:rPr lang="en-US" altLang="zh-CN" dirty="0"/>
              <a:t>   </a:t>
            </a:r>
            <a:r>
              <a:rPr lang="en-US" altLang="zh-CN" dirty="0" err="1"/>
              <a:t>addi</a:t>
            </a:r>
            <a:r>
              <a:rPr lang="en-US" altLang="zh-CN" dirty="0"/>
              <a:t> $t2, $t1, 1 #$t2=j+1</a:t>
            </a:r>
            <a:r>
              <a:rPr lang="zh-CN" altLang="en-US"/>
              <a:t>，比较的第二个元素</a:t>
            </a:r>
            <a:endParaRPr lang="zh-CN" altLang="zh-CN" dirty="0"/>
          </a:p>
          <a:p>
            <a:pPr>
              <a:lnSpc>
                <a:spcPct val="65000"/>
              </a:lnSpc>
              <a:buNone/>
            </a:pPr>
            <a:r>
              <a:rPr lang="en-US" altLang="zh-CN" dirty="0"/>
              <a:t>   </a:t>
            </a:r>
            <a:r>
              <a:rPr lang="en-US" altLang="zh-CN" dirty="0" err="1"/>
              <a:t>sll</a:t>
            </a:r>
            <a:r>
              <a:rPr lang="en-US" altLang="zh-CN" dirty="0"/>
              <a:t> $t3, $t1, 2 #$t3</a:t>
            </a:r>
            <a:r>
              <a:rPr lang="zh-CN" altLang="en-US" dirty="0"/>
              <a:t>为</a:t>
            </a:r>
            <a:r>
              <a:rPr lang="en-US" altLang="zh-CN" dirty="0" err="1"/>
              <a:t>arr</a:t>
            </a:r>
            <a:r>
              <a:rPr lang="en-US" altLang="zh-CN" dirty="0"/>
              <a:t>[j]</a:t>
            </a:r>
            <a:r>
              <a:rPr lang="zh-CN" altLang="en-US" dirty="0"/>
              <a:t>的地址</a:t>
            </a:r>
            <a:endParaRPr lang="zh-CN" altLang="zh-CN" dirty="0"/>
          </a:p>
          <a:p>
            <a:pPr>
              <a:lnSpc>
                <a:spcPct val="65000"/>
              </a:lnSpc>
              <a:buNone/>
            </a:pPr>
            <a:r>
              <a:rPr lang="en-US" altLang="zh-CN" dirty="0"/>
              <a:t>   </a:t>
            </a:r>
            <a:r>
              <a:rPr lang="en-US" altLang="zh-CN" dirty="0" err="1"/>
              <a:t>sll</a:t>
            </a:r>
            <a:r>
              <a:rPr lang="en-US" altLang="zh-CN" dirty="0"/>
              <a:t> $t4, $t2, 2 #$t4</a:t>
            </a:r>
            <a:r>
              <a:rPr lang="zh-CN" altLang="en-US" dirty="0"/>
              <a:t>为</a:t>
            </a:r>
            <a:r>
              <a:rPr lang="en-US" altLang="zh-CN" dirty="0" err="1"/>
              <a:t>arr</a:t>
            </a:r>
            <a:r>
              <a:rPr lang="en-US" altLang="zh-CN" dirty="0"/>
              <a:t>[j+1]</a:t>
            </a:r>
            <a:r>
              <a:rPr lang="zh-CN" altLang="en-US" dirty="0"/>
              <a:t>的地址</a:t>
            </a:r>
            <a:endParaRPr lang="zh-CN" altLang="zh-CN" dirty="0"/>
          </a:p>
          <a:p>
            <a:pPr>
              <a:lnSpc>
                <a:spcPct val="65000"/>
              </a:lnSpc>
              <a:buNone/>
            </a:pPr>
            <a:r>
              <a:rPr lang="en-US" altLang="zh-CN" dirty="0">
                <a:solidFill>
                  <a:schemeClr val="accent1"/>
                </a:solidFill>
              </a:rPr>
              <a:t>   </a:t>
            </a:r>
            <a:r>
              <a:rPr lang="en-US" altLang="zh-CN" dirty="0" err="1">
                <a:solidFill>
                  <a:schemeClr val="accent1"/>
                </a:solidFill>
              </a:rPr>
              <a:t>lw</a:t>
            </a:r>
            <a:r>
              <a:rPr lang="en-US" altLang="zh-CN" dirty="0">
                <a:solidFill>
                  <a:schemeClr val="accent1"/>
                </a:solidFill>
              </a:rPr>
              <a:t> $t5, </a:t>
            </a:r>
            <a:r>
              <a:rPr lang="en-US" altLang="zh-CN" dirty="0" err="1">
                <a:solidFill>
                  <a:schemeClr val="accent1"/>
                </a:solidFill>
              </a:rPr>
              <a:t>arr</a:t>
            </a:r>
            <a:r>
              <a:rPr lang="en-US" altLang="zh-CN" dirty="0">
                <a:solidFill>
                  <a:schemeClr val="accent1"/>
                </a:solidFill>
              </a:rPr>
              <a:t>($t3) #$t5=</a:t>
            </a:r>
            <a:r>
              <a:rPr lang="en-US" altLang="zh-CN" dirty="0" err="1">
                <a:solidFill>
                  <a:schemeClr val="accent1"/>
                </a:solidFill>
              </a:rPr>
              <a:t>arr</a:t>
            </a:r>
            <a:r>
              <a:rPr lang="en-US" altLang="zh-CN" dirty="0">
                <a:solidFill>
                  <a:schemeClr val="accent1"/>
                </a:solidFill>
              </a:rPr>
              <a:t>[j]</a:t>
            </a:r>
            <a:endParaRPr lang="zh-CN" altLang="zh-CN" dirty="0">
              <a:solidFill>
                <a:schemeClr val="accent1"/>
              </a:solidFill>
            </a:endParaRPr>
          </a:p>
          <a:p>
            <a:pPr>
              <a:lnSpc>
                <a:spcPct val="65000"/>
              </a:lnSpc>
              <a:buNone/>
            </a:pPr>
            <a:r>
              <a:rPr lang="en-US" altLang="zh-CN" dirty="0">
                <a:solidFill>
                  <a:schemeClr val="accent1"/>
                </a:solidFill>
              </a:rPr>
              <a:t>   </a:t>
            </a:r>
            <a:r>
              <a:rPr lang="en-US" altLang="zh-CN" dirty="0" err="1">
                <a:solidFill>
                  <a:schemeClr val="accent1"/>
                </a:solidFill>
              </a:rPr>
              <a:t>lw</a:t>
            </a:r>
            <a:r>
              <a:rPr lang="en-US" altLang="zh-CN" dirty="0">
                <a:solidFill>
                  <a:schemeClr val="accent1"/>
                </a:solidFill>
              </a:rPr>
              <a:t> $t6, </a:t>
            </a:r>
            <a:r>
              <a:rPr lang="en-US" altLang="zh-CN" dirty="0" err="1">
                <a:solidFill>
                  <a:schemeClr val="accent1"/>
                </a:solidFill>
              </a:rPr>
              <a:t>arr</a:t>
            </a:r>
            <a:r>
              <a:rPr lang="en-US" altLang="zh-CN" dirty="0">
                <a:solidFill>
                  <a:schemeClr val="accent1"/>
                </a:solidFill>
              </a:rPr>
              <a:t>($t4) #$t6=</a:t>
            </a:r>
            <a:r>
              <a:rPr lang="en-US" altLang="zh-CN" dirty="0" err="1">
                <a:solidFill>
                  <a:schemeClr val="accent1"/>
                </a:solidFill>
              </a:rPr>
              <a:t>arr</a:t>
            </a:r>
            <a:r>
              <a:rPr lang="en-US" altLang="zh-CN" dirty="0">
                <a:solidFill>
                  <a:schemeClr val="accent1"/>
                </a:solidFill>
              </a:rPr>
              <a:t>[j+1]</a:t>
            </a:r>
            <a:endParaRPr lang="zh-CN" altLang="zh-CN" dirty="0">
              <a:solidFill>
                <a:schemeClr val="accent1"/>
              </a:solidFill>
            </a:endParaRPr>
          </a:p>
          <a:p>
            <a:pPr>
              <a:lnSpc>
                <a:spcPct val="65000"/>
              </a:lnSpc>
              <a:buNone/>
            </a:pPr>
            <a:r>
              <a:rPr lang="en-US" altLang="zh-CN" dirty="0"/>
              <a:t>   </a:t>
            </a:r>
            <a:r>
              <a:rPr lang="en-US" altLang="zh-CN" dirty="0" err="1"/>
              <a:t>ble</a:t>
            </a:r>
            <a:r>
              <a:rPr lang="en-US" altLang="zh-CN" dirty="0"/>
              <a:t> $t5, $t6, </a:t>
            </a:r>
            <a:r>
              <a:rPr lang="en-US" altLang="zh-CN" dirty="0" err="1"/>
              <a:t>end_j</a:t>
            </a:r>
            <a:r>
              <a:rPr lang="en-US" altLang="zh-CN" dirty="0"/>
              <a:t>  #if </a:t>
            </a:r>
            <a:r>
              <a:rPr lang="en-US" altLang="zh-CN" dirty="0" err="1"/>
              <a:t>arr</a:t>
            </a:r>
            <a:r>
              <a:rPr lang="en-US" altLang="zh-CN" dirty="0"/>
              <a:t>[j] &lt;= </a:t>
            </a:r>
            <a:r>
              <a:rPr lang="en-US" altLang="zh-CN" dirty="0" err="1"/>
              <a:t>arr</a:t>
            </a:r>
            <a:r>
              <a:rPr lang="en-US" altLang="zh-CN" dirty="0"/>
              <a:t>[j+1], </a:t>
            </a:r>
            <a:r>
              <a:rPr lang="zh-CN" altLang="en-US" dirty="0"/>
              <a:t>跳过</a:t>
            </a:r>
            <a:r>
              <a:rPr lang="en-US" altLang="zh-CN" dirty="0"/>
              <a:t>swap</a:t>
            </a:r>
            <a:endParaRPr lang="zh-CN" altLang="zh-CN" dirty="0"/>
          </a:p>
          <a:p>
            <a:pPr>
              <a:lnSpc>
                <a:spcPct val="65000"/>
              </a:lnSpc>
              <a:buNone/>
            </a:pPr>
            <a:r>
              <a:rPr lang="en-US" altLang="zh-CN" dirty="0">
                <a:solidFill>
                  <a:schemeClr val="accent2"/>
                </a:solidFill>
              </a:rPr>
              <a:t>   </a:t>
            </a:r>
            <a:r>
              <a:rPr lang="en-US" altLang="zh-CN" dirty="0" err="1">
                <a:solidFill>
                  <a:schemeClr val="accent2"/>
                </a:solidFill>
              </a:rPr>
              <a:t>sw</a:t>
            </a:r>
            <a:r>
              <a:rPr lang="en-US" altLang="zh-CN" dirty="0">
                <a:solidFill>
                  <a:schemeClr val="accent2"/>
                </a:solidFill>
              </a:rPr>
              <a:t> $t5, </a:t>
            </a:r>
            <a:r>
              <a:rPr lang="en-US" altLang="zh-CN" dirty="0" err="1">
                <a:solidFill>
                  <a:schemeClr val="accent2"/>
                </a:solidFill>
              </a:rPr>
              <a:t>arr</a:t>
            </a:r>
            <a:r>
              <a:rPr lang="en-US" altLang="zh-CN" dirty="0">
                <a:solidFill>
                  <a:schemeClr val="accent2"/>
                </a:solidFill>
              </a:rPr>
              <a:t>($t4) #swap $t5 and $t6</a:t>
            </a:r>
            <a:endParaRPr lang="zh-CN" altLang="zh-CN" dirty="0">
              <a:solidFill>
                <a:schemeClr val="accent2"/>
              </a:solidFill>
            </a:endParaRPr>
          </a:p>
          <a:p>
            <a:pPr>
              <a:lnSpc>
                <a:spcPct val="65000"/>
              </a:lnSpc>
              <a:buNone/>
            </a:pPr>
            <a:r>
              <a:rPr lang="en-US" altLang="zh-CN" dirty="0">
                <a:solidFill>
                  <a:schemeClr val="accent2"/>
                </a:solidFill>
              </a:rPr>
              <a:t>   </a:t>
            </a:r>
            <a:r>
              <a:rPr lang="en-US" altLang="zh-CN" dirty="0" err="1">
                <a:solidFill>
                  <a:schemeClr val="accent2"/>
                </a:solidFill>
              </a:rPr>
              <a:t>sw</a:t>
            </a:r>
            <a:r>
              <a:rPr lang="en-US" altLang="zh-CN" dirty="0">
                <a:solidFill>
                  <a:schemeClr val="accent2"/>
                </a:solidFill>
              </a:rPr>
              <a:t> $t6, </a:t>
            </a:r>
            <a:r>
              <a:rPr lang="en-US" altLang="zh-CN" dirty="0" err="1">
                <a:solidFill>
                  <a:schemeClr val="accent2"/>
                </a:solidFill>
              </a:rPr>
              <a:t>arr</a:t>
            </a:r>
            <a:r>
              <a:rPr lang="en-US" altLang="zh-CN" dirty="0">
                <a:solidFill>
                  <a:schemeClr val="accent2"/>
                </a:solidFill>
              </a:rPr>
              <a:t>($t3)</a:t>
            </a:r>
            <a:endParaRPr lang="zh-CN" altLang="zh-CN" dirty="0">
              <a:solidFill>
                <a:schemeClr val="accent2"/>
              </a:solidFill>
            </a:endParaRPr>
          </a:p>
          <a:p>
            <a:pPr>
              <a:lnSpc>
                <a:spcPct val="65000"/>
              </a:lnSpc>
              <a:buNone/>
            </a:pPr>
            <a:r>
              <a:rPr lang="en-US" altLang="zh-CN" dirty="0" err="1"/>
              <a:t>end_j</a:t>
            </a:r>
            <a:r>
              <a:rPr lang="en-US" altLang="zh-CN" dirty="0"/>
              <a:t>:</a:t>
            </a:r>
            <a:endParaRPr lang="zh-CN" altLang="zh-CN" dirty="0"/>
          </a:p>
          <a:p>
            <a:pPr>
              <a:lnSpc>
                <a:spcPct val="65000"/>
              </a:lnSpc>
              <a:buNone/>
            </a:pPr>
            <a:r>
              <a:rPr lang="en-US" altLang="zh-CN" dirty="0"/>
              <a:t>   </a:t>
            </a:r>
            <a:r>
              <a:rPr lang="en-US" altLang="zh-CN" dirty="0" err="1"/>
              <a:t>addi</a:t>
            </a:r>
            <a:r>
              <a:rPr lang="en-US" altLang="zh-CN" dirty="0"/>
              <a:t> $t1, $t1, 1 #</a:t>
            </a:r>
            <a:r>
              <a:rPr lang="en-US" altLang="zh-CN" dirty="0" err="1"/>
              <a:t>j++</a:t>
            </a:r>
            <a:endParaRPr lang="zh-CN" altLang="zh-CN" dirty="0"/>
          </a:p>
          <a:p>
            <a:pPr>
              <a:lnSpc>
                <a:spcPct val="65000"/>
              </a:lnSpc>
              <a:buNone/>
            </a:pPr>
            <a:r>
              <a:rPr lang="en-US" altLang="zh-CN" dirty="0"/>
              <a:t>   j </a:t>
            </a:r>
            <a:r>
              <a:rPr lang="en-US" altLang="zh-CN" dirty="0" err="1"/>
              <a:t>for_j</a:t>
            </a:r>
            <a:endParaRPr lang="zh-CN" altLang="zh-CN" dirty="0"/>
          </a:p>
          <a:p>
            <a:pPr>
              <a:lnSpc>
                <a:spcPct val="65000"/>
              </a:lnSpc>
              <a:buNone/>
            </a:pPr>
            <a:r>
              <a:rPr lang="en-US" altLang="zh-CN" dirty="0" err="1"/>
              <a:t>end_for_j</a:t>
            </a:r>
            <a:r>
              <a:rPr lang="en-US" altLang="zh-CN" dirty="0"/>
              <a:t>:</a:t>
            </a:r>
            <a:endParaRPr lang="zh-CN" altLang="zh-CN" dirty="0"/>
          </a:p>
          <a:p>
            <a:pPr>
              <a:lnSpc>
                <a:spcPct val="65000"/>
              </a:lnSpc>
              <a:buNone/>
            </a:pPr>
            <a:r>
              <a:rPr lang="en-US" altLang="zh-CN" dirty="0"/>
              <a:t>   </a:t>
            </a:r>
            <a:r>
              <a:rPr lang="en-US" altLang="zh-CN" dirty="0" err="1"/>
              <a:t>addi</a:t>
            </a:r>
            <a:r>
              <a:rPr lang="en-US" altLang="zh-CN" dirty="0"/>
              <a:t> $t0, $t0, 1 #</a:t>
            </a:r>
            <a:r>
              <a:rPr lang="en-US" altLang="zh-CN" dirty="0" err="1"/>
              <a:t>i</a:t>
            </a:r>
            <a:r>
              <a:rPr lang="en-US" altLang="zh-CN" dirty="0"/>
              <a:t>++</a:t>
            </a:r>
            <a:endParaRPr lang="zh-CN" altLang="zh-CN" dirty="0"/>
          </a:p>
          <a:p>
            <a:pPr>
              <a:lnSpc>
                <a:spcPct val="65000"/>
              </a:lnSpc>
              <a:buNone/>
            </a:pPr>
            <a:r>
              <a:rPr lang="en-US" altLang="zh-CN" dirty="0"/>
              <a:t>   j </a:t>
            </a:r>
            <a:r>
              <a:rPr lang="en-US" altLang="zh-CN" dirty="0" err="1"/>
              <a:t>for_i</a:t>
            </a:r>
            <a:endParaRPr lang="zh-CN" altLang="zh-CN" dirty="0"/>
          </a:p>
          <a:p>
            <a:pPr>
              <a:lnSpc>
                <a:spcPct val="65000"/>
              </a:lnSpc>
              <a:buNone/>
              <a:tabLst>
                <a:tab pos="4483100" algn="l"/>
              </a:tabLst>
            </a:pPr>
            <a:r>
              <a:rPr lang="en-US" altLang="zh-CN" dirty="0" err="1"/>
              <a:t>end_for_i</a:t>
            </a:r>
            <a:r>
              <a:rPr lang="en-US" altLang="zh-CN" dirty="0"/>
              <a:t>:   ……</a:t>
            </a:r>
          </a:p>
          <a:p>
            <a:pPr>
              <a:lnSpc>
                <a:spcPct val="65000"/>
              </a:lnSpc>
              <a:buNone/>
              <a:tabLst>
                <a:tab pos="4483100" algn="l"/>
              </a:tabLst>
            </a:pPr>
            <a:r>
              <a:rPr lang="en-US" altLang="zh-CN" dirty="0">
                <a:latin typeface="Calibri" panose="020F0502020204030204" pitchFamily="34" charset="0"/>
              </a:rPr>
              <a:t>                        </a:t>
            </a:r>
            <a:endParaRPr lang="zh-CN" altLang="en-US" dirty="0">
              <a:latin typeface="Calibri" panose="020F0502020204030204" pitchFamily="34" charset="0"/>
            </a:endParaRPr>
          </a:p>
        </p:txBody>
      </p:sp>
      <p:sp>
        <p:nvSpPr>
          <p:cNvPr id="7" name="标题 5"/>
          <p:cNvSpPr>
            <a:spLocks noGrp="1"/>
          </p:cNvSpPr>
          <p:nvPr>
            <p:ph type="title"/>
          </p:nvPr>
        </p:nvSpPr>
        <p:spPr>
          <a:xfrm>
            <a:off x="119336" y="320073"/>
            <a:ext cx="6888088" cy="372603"/>
          </a:xfrm>
        </p:spPr>
        <p:txBody>
          <a:bodyPr wrap="square"/>
          <a:lstStyle/>
          <a:p>
            <a:r>
              <a:rPr lang="en-US" altLang="zh-CN" dirty="0"/>
              <a:t>MIPS</a:t>
            </a:r>
            <a:r>
              <a:rPr lang="zh-CN" altLang="en-US" dirty="0"/>
              <a:t>汇编程序示例</a:t>
            </a:r>
            <a:r>
              <a:rPr lang="en-US" altLang="zh-CN" dirty="0"/>
              <a:t>4</a:t>
            </a:r>
            <a:r>
              <a:rPr lang="zh-CN" altLang="en-US" dirty="0"/>
              <a:t>：冒泡排序</a:t>
            </a:r>
          </a:p>
        </p:txBody>
      </p:sp>
    </p:spTree>
    <p:extLst>
      <p:ext uri="{BB962C8B-B14F-4D97-AF65-F5344CB8AC3E}">
        <p14:creationId xmlns:p14="http://schemas.microsoft.com/office/powerpoint/2010/main" val="11287377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5"/>
          <p:cNvSpPr>
            <a:spLocks noGrp="1"/>
          </p:cNvSpPr>
          <p:nvPr>
            <p:ph type="title"/>
          </p:nvPr>
        </p:nvSpPr>
        <p:spPr>
          <a:xfrm>
            <a:off x="119336" y="320073"/>
            <a:ext cx="6888088" cy="372603"/>
          </a:xfrm>
        </p:spPr>
        <p:txBody>
          <a:bodyPr wrap="square"/>
          <a:lstStyle/>
          <a:p>
            <a:r>
              <a:rPr lang="en-US" altLang="zh-CN" dirty="0"/>
              <a:t>MIPS</a:t>
            </a:r>
            <a:r>
              <a:rPr lang="zh-CN" altLang="en-US" dirty="0"/>
              <a:t>汇编程序示例</a:t>
            </a:r>
            <a:r>
              <a:rPr lang="en-US" altLang="zh-CN" dirty="0"/>
              <a:t>5</a:t>
            </a:r>
            <a:r>
              <a:rPr lang="zh-CN" altLang="en-US" dirty="0"/>
              <a:t>：汉诺塔（自学）</a:t>
            </a:r>
          </a:p>
        </p:txBody>
      </p:sp>
      <p:sp>
        <p:nvSpPr>
          <p:cNvPr id="5" name="内容占位符 4"/>
          <p:cNvSpPr>
            <a:spLocks noGrp="1"/>
          </p:cNvSpPr>
          <p:nvPr>
            <p:ph idx="1"/>
          </p:nvPr>
        </p:nvSpPr>
        <p:spPr>
          <a:xfrm>
            <a:off x="110129" y="692676"/>
            <a:ext cx="8650167" cy="6480740"/>
          </a:xfrm>
        </p:spPr>
        <p:txBody>
          <a:bodyPr/>
          <a:lstStyle/>
          <a:p>
            <a:r>
              <a:rPr lang="zh-CN" altLang="zh-CN" dirty="0"/>
              <a:t>实验任务</a:t>
            </a:r>
          </a:p>
          <a:p>
            <a:pPr lvl="1"/>
            <a:r>
              <a:rPr lang="zh-CN" altLang="zh-CN" b="0" dirty="0"/>
              <a:t>使用</a:t>
            </a:r>
            <a:r>
              <a:rPr lang="en-US" altLang="zh-CN" b="0" dirty="0"/>
              <a:t>MIPS</a:t>
            </a:r>
            <a:r>
              <a:rPr lang="zh-CN" altLang="zh-CN" b="0" dirty="0"/>
              <a:t>汇编语言编写一个汇编程序</a:t>
            </a:r>
            <a:r>
              <a:rPr lang="en-US" altLang="zh-CN" b="0" dirty="0"/>
              <a:t>(</a:t>
            </a:r>
            <a:r>
              <a:rPr lang="zh-CN" altLang="zh-CN" b="0" dirty="0"/>
              <a:t>不考虑延迟槽</a:t>
            </a:r>
            <a:r>
              <a:rPr lang="en-US" altLang="zh-CN" b="0" dirty="0"/>
              <a:t>)</a:t>
            </a:r>
            <a:r>
              <a:rPr lang="zh-CN" altLang="zh-CN" b="0" dirty="0"/>
              <a:t>，实现计算汉诺塔移动步数的功能。</a:t>
            </a:r>
          </a:p>
          <a:p>
            <a:pPr lvl="1"/>
            <a:r>
              <a:rPr lang="zh-CN" altLang="zh-CN" b="0" dirty="0"/>
              <a:t>汉诺塔问题：有三根柱子，分别是</a:t>
            </a:r>
            <a:r>
              <a:rPr lang="en-US" altLang="zh-CN" b="0" dirty="0"/>
              <a:t> A B C </a:t>
            </a:r>
            <a:r>
              <a:rPr lang="zh-CN" altLang="zh-CN" b="0" dirty="0"/>
              <a:t>，</a:t>
            </a:r>
            <a:r>
              <a:rPr lang="en-US" altLang="zh-CN" b="0" dirty="0"/>
              <a:t>A </a:t>
            </a:r>
            <a:r>
              <a:rPr lang="zh-CN" altLang="zh-CN" b="0" dirty="0"/>
              <a:t>柱子上有</a:t>
            </a:r>
            <a:r>
              <a:rPr lang="en-US" altLang="zh-CN" b="0" dirty="0"/>
              <a:t> n </a:t>
            </a:r>
            <a:r>
              <a:rPr lang="zh-CN" altLang="zh-CN" b="0" dirty="0"/>
              <a:t>个环盘子，小盘子在大盘子上面有序排列，通过移动最终将</a:t>
            </a:r>
            <a:r>
              <a:rPr lang="en-US" altLang="zh-CN" b="0" dirty="0"/>
              <a:t> A </a:t>
            </a:r>
            <a:r>
              <a:rPr lang="zh-CN" altLang="zh-CN" b="0" dirty="0"/>
              <a:t>柱子上的盘子移动到</a:t>
            </a:r>
            <a:r>
              <a:rPr lang="en-US" altLang="zh-CN" b="0" dirty="0"/>
              <a:t> C </a:t>
            </a:r>
            <a:r>
              <a:rPr lang="zh-CN" altLang="zh-CN" b="0" dirty="0"/>
              <a:t>柱子上，且移动时每次只能移动一个盘子，大盘子不能够在小盘子的上面</a:t>
            </a:r>
            <a:r>
              <a:rPr lang="zh-CN" altLang="zh-CN" dirty="0"/>
              <a:t>。</a:t>
            </a:r>
          </a:p>
          <a:p>
            <a:r>
              <a:rPr lang="zh-CN" altLang="zh-CN" dirty="0"/>
              <a:t>实验具体要求</a:t>
            </a:r>
          </a:p>
          <a:p>
            <a:pPr lvl="1"/>
            <a:r>
              <a:rPr lang="zh-CN" altLang="zh-CN" b="0" dirty="0"/>
              <a:t>第一行读取</a:t>
            </a:r>
            <a:r>
              <a:rPr lang="en-US" altLang="zh-CN" b="0" dirty="0"/>
              <a:t>n</a:t>
            </a:r>
            <a:r>
              <a:rPr lang="zh-CN" altLang="zh-CN" b="0" dirty="0"/>
              <a:t>，为</a:t>
            </a:r>
            <a:r>
              <a:rPr lang="en-US" altLang="zh-CN" b="0" dirty="0"/>
              <a:t>A</a:t>
            </a:r>
            <a:r>
              <a:rPr lang="zh-CN" altLang="zh-CN" b="0" dirty="0"/>
              <a:t>柱的盘数</a:t>
            </a:r>
          </a:p>
          <a:p>
            <a:pPr lvl="1"/>
            <a:r>
              <a:rPr lang="zh-CN" altLang="zh-CN" b="0" dirty="0"/>
              <a:t>计算并输出移动轨迹（例</a:t>
            </a:r>
            <a:r>
              <a:rPr lang="en-US" altLang="zh-CN" b="0" dirty="0"/>
              <a:t>A-&gt;C</a:t>
            </a:r>
            <a:r>
              <a:rPr lang="zh-CN" altLang="zh-CN" b="0" dirty="0"/>
              <a:t>）</a:t>
            </a:r>
          </a:p>
          <a:p>
            <a:pPr lvl="1"/>
            <a:r>
              <a:rPr lang="zh-CN" altLang="zh-CN" b="0" dirty="0"/>
              <a:t>步数限制为</a:t>
            </a:r>
            <a:r>
              <a:rPr lang="en-US" altLang="zh-CN" b="0" dirty="0"/>
              <a:t>200,000</a:t>
            </a:r>
            <a:endParaRPr lang="zh-CN" altLang="zh-CN" b="0" dirty="0"/>
          </a:p>
          <a:p>
            <a:pPr marL="0" indent="0">
              <a:lnSpc>
                <a:spcPts val="1800"/>
              </a:lnSpc>
              <a:spcAft>
                <a:spcPts val="0"/>
              </a:spcAft>
              <a:buNone/>
            </a:pPr>
            <a:endParaRPr lang="zh-CN" altLang="en-US" dirty="0"/>
          </a:p>
        </p:txBody>
      </p:sp>
      <p:pic>
        <p:nvPicPr>
          <p:cNvPr id="2" name="图片 1"/>
          <p:cNvPicPr>
            <a:picLocks noChangeAspect="1"/>
          </p:cNvPicPr>
          <p:nvPr/>
        </p:nvPicPr>
        <p:blipFill>
          <a:blip r:embed="rId3"/>
          <a:stretch>
            <a:fillRect/>
          </a:stretch>
        </p:blipFill>
        <p:spPr>
          <a:xfrm>
            <a:off x="9336360" y="698558"/>
            <a:ext cx="1895475" cy="6153150"/>
          </a:xfrm>
          <a:prstGeom prst="rect">
            <a:avLst/>
          </a:prstGeom>
        </p:spPr>
      </p:pic>
    </p:spTree>
    <p:extLst>
      <p:ext uri="{BB962C8B-B14F-4D97-AF65-F5344CB8AC3E}">
        <p14:creationId xmlns:p14="http://schemas.microsoft.com/office/powerpoint/2010/main" val="10209519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5"/>
          <p:cNvSpPr>
            <a:spLocks noGrp="1"/>
          </p:cNvSpPr>
          <p:nvPr>
            <p:ph type="title"/>
          </p:nvPr>
        </p:nvSpPr>
        <p:spPr>
          <a:xfrm>
            <a:off x="119336" y="320073"/>
            <a:ext cx="6888088" cy="372603"/>
          </a:xfrm>
        </p:spPr>
        <p:txBody>
          <a:bodyPr wrap="square"/>
          <a:lstStyle/>
          <a:p>
            <a:r>
              <a:rPr lang="en-US" altLang="zh-CN" dirty="0"/>
              <a:t>MIPS</a:t>
            </a:r>
            <a:r>
              <a:rPr lang="zh-CN" altLang="en-US" dirty="0"/>
              <a:t>汇编程序示例</a:t>
            </a:r>
            <a:r>
              <a:rPr lang="en-US" altLang="zh-CN" dirty="0"/>
              <a:t>5</a:t>
            </a:r>
            <a:r>
              <a:rPr lang="zh-CN" altLang="en-US" dirty="0"/>
              <a:t>：汉诺塔（自学）</a:t>
            </a:r>
          </a:p>
        </p:txBody>
      </p:sp>
      <p:pic>
        <p:nvPicPr>
          <p:cNvPr id="3" name="图片 2"/>
          <p:cNvPicPr>
            <a:picLocks noChangeAspect="1"/>
          </p:cNvPicPr>
          <p:nvPr/>
        </p:nvPicPr>
        <p:blipFill>
          <a:blip r:embed="rId3"/>
          <a:stretch>
            <a:fillRect/>
          </a:stretch>
        </p:blipFill>
        <p:spPr>
          <a:xfrm>
            <a:off x="695400" y="1196752"/>
            <a:ext cx="10133954" cy="5184576"/>
          </a:xfrm>
          <a:prstGeom prst="rect">
            <a:avLst/>
          </a:prstGeom>
        </p:spPr>
      </p:pic>
    </p:spTree>
    <p:extLst>
      <p:ext uri="{BB962C8B-B14F-4D97-AF65-F5344CB8AC3E}">
        <p14:creationId xmlns:p14="http://schemas.microsoft.com/office/powerpoint/2010/main" val="37489474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5"/>
          <p:cNvSpPr>
            <a:spLocks noGrp="1"/>
          </p:cNvSpPr>
          <p:nvPr>
            <p:ph type="title"/>
          </p:nvPr>
        </p:nvSpPr>
        <p:spPr>
          <a:xfrm>
            <a:off x="119336" y="320073"/>
            <a:ext cx="8640960" cy="693908"/>
          </a:xfrm>
        </p:spPr>
        <p:txBody>
          <a:bodyPr wrap="square"/>
          <a:lstStyle/>
          <a:p>
            <a:r>
              <a:rPr lang="en-US" altLang="zh-CN" dirty="0"/>
              <a:t>MIPS</a:t>
            </a:r>
            <a:r>
              <a:rPr lang="zh-CN" altLang="en-US" dirty="0"/>
              <a:t>汇编程序示例</a:t>
            </a:r>
            <a:r>
              <a:rPr lang="en-US" altLang="zh-CN" dirty="0"/>
              <a:t>5</a:t>
            </a:r>
            <a:r>
              <a:rPr lang="zh-CN" altLang="en-US" dirty="0"/>
              <a:t>：汉诺塔（自学，汇编指令在备注中）</a:t>
            </a:r>
          </a:p>
        </p:txBody>
      </p:sp>
      <p:sp>
        <p:nvSpPr>
          <p:cNvPr id="5" name="内容占位符 4"/>
          <p:cNvSpPr>
            <a:spLocks noGrp="1"/>
          </p:cNvSpPr>
          <p:nvPr>
            <p:ph idx="1"/>
          </p:nvPr>
        </p:nvSpPr>
        <p:spPr>
          <a:xfrm>
            <a:off x="110129" y="692676"/>
            <a:ext cx="11674503" cy="6206827"/>
          </a:xfrm>
        </p:spPr>
        <p:txBody>
          <a:bodyPr/>
          <a:lstStyle/>
          <a:p>
            <a:pPr marL="0" indent="0">
              <a:buNone/>
            </a:pPr>
            <a:r>
              <a:rPr lang="en-US" altLang="zh-CN" sz="2000" b="0" dirty="0"/>
              <a:t>#include &lt;</a:t>
            </a:r>
            <a:r>
              <a:rPr lang="en-US" altLang="zh-CN" sz="2000" b="0" dirty="0" err="1"/>
              <a:t>iostream</a:t>
            </a:r>
            <a:r>
              <a:rPr lang="en-US" altLang="zh-CN" sz="2000" b="0" dirty="0"/>
              <a:t>&gt;</a:t>
            </a:r>
          </a:p>
          <a:p>
            <a:pPr marL="0" indent="0">
              <a:buNone/>
            </a:pPr>
            <a:r>
              <a:rPr lang="en-US" altLang="zh-CN" sz="2000" b="0" dirty="0"/>
              <a:t>using namespace </a:t>
            </a:r>
            <a:r>
              <a:rPr lang="en-US" altLang="zh-CN" sz="2000" b="0" dirty="0" err="1"/>
              <a:t>std</a:t>
            </a:r>
            <a:r>
              <a:rPr lang="en-US" altLang="zh-CN" sz="2000" b="0" dirty="0"/>
              <a:t>;</a:t>
            </a:r>
          </a:p>
          <a:p>
            <a:pPr marL="0" indent="0">
              <a:buNone/>
            </a:pPr>
            <a:r>
              <a:rPr lang="en-US" altLang="zh-CN" sz="2000" b="0" dirty="0"/>
              <a:t>void move(</a:t>
            </a:r>
            <a:r>
              <a:rPr lang="en-US" altLang="zh-CN" sz="2000" b="0" dirty="0" err="1"/>
              <a:t>int</a:t>
            </a:r>
            <a:r>
              <a:rPr lang="en-US" altLang="zh-CN" sz="2000" b="0" dirty="0"/>
              <a:t> n, char A, char B, char C) {      //n</a:t>
            </a:r>
            <a:r>
              <a:rPr lang="zh-CN" altLang="en-US" sz="2000" b="0" dirty="0"/>
              <a:t>代表现在需要将</a:t>
            </a:r>
            <a:r>
              <a:rPr lang="en-US" altLang="zh-CN" sz="2000" b="0" dirty="0"/>
              <a:t>A</a:t>
            </a:r>
            <a:r>
              <a:rPr lang="zh-CN" altLang="en-US" sz="2000" b="0" dirty="0"/>
              <a:t>上第</a:t>
            </a:r>
            <a:r>
              <a:rPr lang="en-US" altLang="zh-CN" sz="2000" b="0" dirty="0"/>
              <a:t>n</a:t>
            </a:r>
            <a:r>
              <a:rPr lang="zh-CN" altLang="en-US" sz="2000" b="0" dirty="0"/>
              <a:t>个圆盘放到目标位置</a:t>
            </a:r>
            <a:r>
              <a:rPr lang="en-US" altLang="zh-CN" sz="2000" b="0" dirty="0"/>
              <a:t>C</a:t>
            </a:r>
          </a:p>
          <a:p>
            <a:pPr marL="0" indent="0">
              <a:buNone/>
            </a:pPr>
            <a:r>
              <a:rPr lang="en-US" altLang="zh-CN" sz="2000" b="0" dirty="0"/>
              <a:t>    if (n == 1)                                 //</a:t>
            </a:r>
            <a:r>
              <a:rPr lang="zh-CN" altLang="en-US" sz="2000" b="0" dirty="0"/>
              <a:t>当递归到第</a:t>
            </a:r>
            <a:r>
              <a:rPr lang="en-US" altLang="zh-CN" sz="2000" b="0" dirty="0"/>
              <a:t>1</a:t>
            </a:r>
            <a:r>
              <a:rPr lang="zh-CN" altLang="en-US" sz="2000" b="0" dirty="0"/>
              <a:t>个圆盘时，直接将其放到目标位置</a:t>
            </a:r>
            <a:r>
              <a:rPr lang="en-US" altLang="zh-CN" sz="2000" b="0" dirty="0"/>
              <a:t>C</a:t>
            </a:r>
          </a:p>
          <a:p>
            <a:pPr marL="0" indent="0">
              <a:buNone/>
            </a:pPr>
            <a:r>
              <a:rPr lang="en-US" altLang="zh-CN" sz="2000" b="0" dirty="0"/>
              <a:t>        </a:t>
            </a:r>
            <a:r>
              <a:rPr lang="en-US" altLang="zh-CN" sz="2000" b="0" dirty="0" err="1"/>
              <a:t>cout</a:t>
            </a:r>
            <a:r>
              <a:rPr lang="en-US" altLang="zh-CN" sz="2000" b="0" dirty="0"/>
              <a:t> &lt;&lt; A &lt;&lt; "-&gt;" &lt;&lt; C &lt;&lt; </a:t>
            </a:r>
            <a:r>
              <a:rPr lang="en-US" altLang="zh-CN" sz="2000" b="0" dirty="0" err="1"/>
              <a:t>endl</a:t>
            </a:r>
            <a:r>
              <a:rPr lang="en-US" altLang="zh-CN" sz="2000" b="0" dirty="0"/>
              <a:t>;</a:t>
            </a:r>
          </a:p>
          <a:p>
            <a:pPr marL="0" indent="0">
              <a:buNone/>
            </a:pPr>
            <a:r>
              <a:rPr lang="en-US" altLang="zh-CN" sz="2000" b="0" dirty="0"/>
              <a:t>    else {</a:t>
            </a:r>
          </a:p>
          <a:p>
            <a:pPr marL="0" indent="0">
              <a:buNone/>
            </a:pPr>
            <a:r>
              <a:rPr lang="en-US" altLang="zh-CN" sz="2000" b="0" dirty="0"/>
              <a:t>        move(n - 1,A,C,B);    //1.</a:t>
            </a:r>
            <a:r>
              <a:rPr lang="zh-CN" altLang="en-US" sz="2000" b="0" dirty="0"/>
              <a:t>将</a:t>
            </a:r>
            <a:r>
              <a:rPr lang="en-US" altLang="zh-CN" sz="2000" b="0" dirty="0"/>
              <a:t>A</a:t>
            </a:r>
            <a:r>
              <a:rPr lang="zh-CN" altLang="en-US" sz="2000" b="0" dirty="0"/>
              <a:t>上的</a:t>
            </a:r>
            <a:r>
              <a:rPr lang="en-US" altLang="zh-CN" sz="2000" b="0" dirty="0"/>
              <a:t>n-1</a:t>
            </a:r>
            <a:r>
              <a:rPr lang="zh-CN" altLang="en-US" sz="2000" b="0" dirty="0"/>
              <a:t>层圆盘放到目标位置</a:t>
            </a:r>
            <a:r>
              <a:rPr lang="en-US" altLang="zh-CN" sz="2000" b="0" dirty="0"/>
              <a:t>B</a:t>
            </a:r>
          </a:p>
          <a:p>
            <a:pPr marL="0" indent="0">
              <a:buNone/>
            </a:pPr>
            <a:r>
              <a:rPr lang="en-US" altLang="zh-CN" sz="2000" b="0" dirty="0"/>
              <a:t>                                       //2.</a:t>
            </a:r>
            <a:r>
              <a:rPr lang="zh-CN" altLang="en-US" sz="2000" b="0" dirty="0"/>
              <a:t>对于第</a:t>
            </a:r>
            <a:r>
              <a:rPr lang="en-US" altLang="zh-CN" sz="2000" b="0" dirty="0"/>
              <a:t>n-1</a:t>
            </a:r>
            <a:r>
              <a:rPr lang="zh-CN" altLang="en-US" sz="2000" b="0" dirty="0"/>
              <a:t>个圆盘，把</a:t>
            </a:r>
            <a:r>
              <a:rPr lang="en-US" altLang="zh-CN" sz="2000" b="0" dirty="0"/>
              <a:t>B</a:t>
            </a:r>
            <a:r>
              <a:rPr lang="zh-CN" altLang="en-US" sz="2000" b="0" dirty="0"/>
              <a:t>当作目标位置，</a:t>
            </a:r>
            <a:r>
              <a:rPr lang="en-US" altLang="zh-CN" sz="2000" b="0" dirty="0"/>
              <a:t>C</a:t>
            </a:r>
            <a:r>
              <a:rPr lang="zh-CN" altLang="en-US" sz="2000" b="0" dirty="0"/>
              <a:t>当作辅助位置，所以</a:t>
            </a:r>
            <a:r>
              <a:rPr lang="en-US" altLang="zh-CN" sz="2000" b="0" dirty="0"/>
              <a:t>BC</a:t>
            </a:r>
            <a:r>
              <a:rPr lang="zh-CN" altLang="en-US" sz="2000" b="0" dirty="0"/>
              <a:t>互换</a:t>
            </a:r>
          </a:p>
          <a:p>
            <a:pPr marL="0" indent="0">
              <a:buNone/>
            </a:pPr>
            <a:r>
              <a:rPr lang="zh-CN" altLang="en-US" sz="2000" b="0" dirty="0"/>
              <a:t>        </a:t>
            </a:r>
            <a:r>
              <a:rPr lang="en-US" altLang="zh-CN" sz="2000" b="0" dirty="0" err="1"/>
              <a:t>cout</a:t>
            </a:r>
            <a:r>
              <a:rPr lang="en-US" altLang="zh-CN" sz="2000" b="0" dirty="0"/>
              <a:t> &lt;&lt; A &lt;&lt; "-&gt;" &lt;&lt; C &lt;&lt; </a:t>
            </a:r>
            <a:r>
              <a:rPr lang="en-US" altLang="zh-CN" sz="2000" b="0" dirty="0" err="1"/>
              <a:t>endl</a:t>
            </a:r>
            <a:r>
              <a:rPr lang="en-US" altLang="zh-CN" sz="2000" b="0" dirty="0"/>
              <a:t>;         //</a:t>
            </a:r>
            <a:r>
              <a:rPr lang="zh-CN" altLang="en-US" sz="2000" b="0" dirty="0"/>
              <a:t>将第</a:t>
            </a:r>
            <a:r>
              <a:rPr lang="en-US" altLang="zh-CN" sz="2000" b="0" dirty="0"/>
              <a:t>n</a:t>
            </a:r>
            <a:r>
              <a:rPr lang="zh-CN" altLang="en-US" sz="2000" b="0" dirty="0"/>
              <a:t>个圆盘放到目标位置</a:t>
            </a:r>
            <a:r>
              <a:rPr lang="en-US" altLang="zh-CN" sz="2000" b="0" dirty="0"/>
              <a:t>C</a:t>
            </a:r>
            <a:r>
              <a:rPr lang="zh-CN" altLang="en-US" sz="2000" b="0" dirty="0"/>
              <a:t>上</a:t>
            </a:r>
          </a:p>
          <a:p>
            <a:pPr marL="0" indent="0">
              <a:buNone/>
            </a:pPr>
            <a:r>
              <a:rPr lang="zh-CN" altLang="en-US" sz="2000" b="0" dirty="0"/>
              <a:t>        </a:t>
            </a:r>
            <a:r>
              <a:rPr lang="en-US" altLang="zh-CN" sz="2000" b="0" dirty="0"/>
              <a:t>move(n - 1,B,A,C);         //1.</a:t>
            </a:r>
            <a:r>
              <a:rPr lang="zh-CN" altLang="en-US" sz="2000" b="0" dirty="0"/>
              <a:t>将</a:t>
            </a:r>
            <a:r>
              <a:rPr lang="en-US" altLang="zh-CN" sz="2000" b="0" dirty="0"/>
              <a:t>B</a:t>
            </a:r>
            <a:r>
              <a:rPr lang="zh-CN" altLang="en-US" sz="2000" b="0" dirty="0"/>
              <a:t>上的</a:t>
            </a:r>
            <a:r>
              <a:rPr lang="en-US" altLang="zh-CN" sz="2000" b="0" dirty="0"/>
              <a:t>n-1</a:t>
            </a:r>
            <a:r>
              <a:rPr lang="zh-CN" altLang="en-US" sz="2000" b="0" dirty="0"/>
              <a:t>层圆盘放到目标位置</a:t>
            </a:r>
            <a:r>
              <a:rPr lang="en-US" altLang="zh-CN" sz="2000" b="0" dirty="0"/>
              <a:t>C</a:t>
            </a:r>
          </a:p>
          <a:p>
            <a:pPr marL="0" indent="0">
              <a:buNone/>
            </a:pPr>
            <a:r>
              <a:rPr lang="en-US" altLang="zh-CN" sz="2000" b="0" dirty="0"/>
              <a:t>                                             //2.</a:t>
            </a:r>
            <a:r>
              <a:rPr lang="zh-CN" altLang="en-US" sz="2000" b="0" dirty="0"/>
              <a:t>对于</a:t>
            </a:r>
            <a:r>
              <a:rPr lang="en-US" altLang="zh-CN" sz="2000" b="0" dirty="0"/>
              <a:t>n-1</a:t>
            </a:r>
            <a:r>
              <a:rPr lang="zh-CN" altLang="en-US" sz="2000" b="0" dirty="0"/>
              <a:t>层圆盘，</a:t>
            </a:r>
            <a:r>
              <a:rPr lang="en-US" altLang="zh-CN" sz="2000" b="0" dirty="0"/>
              <a:t>A</a:t>
            </a:r>
            <a:r>
              <a:rPr lang="zh-CN" altLang="en-US" sz="2000" b="0" dirty="0"/>
              <a:t>当作辅助位置，</a:t>
            </a:r>
            <a:r>
              <a:rPr lang="en-US" altLang="zh-CN" sz="2000" b="0" dirty="0"/>
              <a:t>B</a:t>
            </a:r>
            <a:r>
              <a:rPr lang="zh-CN" altLang="en-US" sz="2000" b="0" dirty="0"/>
              <a:t>当作开始位置，所以</a:t>
            </a:r>
            <a:r>
              <a:rPr lang="en-US" altLang="zh-CN" sz="2000" b="0" dirty="0"/>
              <a:t>AB</a:t>
            </a:r>
            <a:r>
              <a:rPr lang="zh-CN" altLang="en-US" sz="2000" b="0" dirty="0"/>
              <a:t>互换</a:t>
            </a:r>
          </a:p>
          <a:p>
            <a:pPr marL="0" indent="0">
              <a:buNone/>
            </a:pPr>
            <a:r>
              <a:rPr lang="zh-CN" altLang="en-US" sz="2000" b="0" dirty="0"/>
              <a:t>    </a:t>
            </a:r>
            <a:r>
              <a:rPr lang="en-US" altLang="zh-CN" sz="2000" b="0" dirty="0"/>
              <a:t>}</a:t>
            </a:r>
          </a:p>
          <a:p>
            <a:pPr marL="0" indent="0">
              <a:buNone/>
            </a:pPr>
            <a:r>
              <a:rPr lang="en-US" altLang="zh-CN" sz="2000" b="0" dirty="0"/>
              <a:t>}</a:t>
            </a:r>
          </a:p>
          <a:p>
            <a:pPr marL="0" indent="0">
              <a:buNone/>
            </a:pPr>
            <a:r>
              <a:rPr lang="en-US" altLang="zh-CN" sz="2000" b="0" dirty="0" err="1"/>
              <a:t>int</a:t>
            </a:r>
            <a:r>
              <a:rPr lang="en-US" altLang="zh-CN" sz="2000" b="0" dirty="0"/>
              <a:t> main() {</a:t>
            </a:r>
          </a:p>
          <a:p>
            <a:pPr marL="0" indent="0">
              <a:buNone/>
            </a:pPr>
            <a:r>
              <a:rPr lang="en-US" altLang="zh-CN" sz="2000" b="0" dirty="0"/>
              <a:t>    move(4,'A', 'B', 'C');  //</a:t>
            </a:r>
            <a:r>
              <a:rPr lang="zh-CN" altLang="en-US" sz="2000" b="0" dirty="0"/>
              <a:t>开始时，</a:t>
            </a:r>
            <a:r>
              <a:rPr lang="en-US" altLang="zh-CN" sz="2000" b="0" dirty="0"/>
              <a:t>A</a:t>
            </a:r>
            <a:r>
              <a:rPr lang="zh-CN" altLang="en-US" sz="2000" b="0" dirty="0"/>
              <a:t>是开始位置，</a:t>
            </a:r>
            <a:r>
              <a:rPr lang="en-US" altLang="zh-CN" sz="2000" b="0" dirty="0"/>
              <a:t>B</a:t>
            </a:r>
            <a:r>
              <a:rPr lang="zh-CN" altLang="en-US" sz="2000" b="0" dirty="0"/>
              <a:t>是辅助位置，</a:t>
            </a:r>
            <a:r>
              <a:rPr lang="en-US" altLang="zh-CN" sz="2000" b="0" dirty="0"/>
              <a:t>C</a:t>
            </a:r>
            <a:r>
              <a:rPr lang="zh-CN" altLang="en-US" sz="2000" b="0" dirty="0"/>
              <a:t>是目标位置</a:t>
            </a:r>
          </a:p>
          <a:p>
            <a:pPr marL="0" indent="0">
              <a:buNone/>
            </a:pPr>
            <a:r>
              <a:rPr lang="zh-CN" altLang="en-US" sz="2000" b="0" dirty="0"/>
              <a:t>    </a:t>
            </a:r>
            <a:r>
              <a:rPr lang="en-US" altLang="zh-CN" sz="2000" b="0" dirty="0"/>
              <a:t>return 0;  }</a:t>
            </a:r>
            <a:endParaRPr lang="zh-CN" altLang="en-US" sz="2000" b="0" dirty="0"/>
          </a:p>
        </p:txBody>
      </p:sp>
    </p:spTree>
    <p:extLst>
      <p:ext uri="{BB962C8B-B14F-4D97-AF65-F5344CB8AC3E}">
        <p14:creationId xmlns:p14="http://schemas.microsoft.com/office/powerpoint/2010/main" val="3734277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idx="4294967295"/>
          </p:nvPr>
        </p:nvSpPr>
        <p:spPr>
          <a:xfrm>
            <a:off x="189499" y="190039"/>
            <a:ext cx="7010400" cy="479747"/>
          </a:xfrm>
        </p:spPr>
        <p:txBody>
          <a:bodyPr/>
          <a:lstStyle/>
          <a:p>
            <a:r>
              <a:rPr lang="en-US" altLang="zh-CN" sz="3200" dirty="0"/>
              <a:t>1.1 </a:t>
            </a:r>
            <a:r>
              <a:rPr lang="zh-CN" altLang="en-US" sz="3200" dirty="0"/>
              <a:t>指令系统概述</a:t>
            </a:r>
          </a:p>
        </p:txBody>
      </p:sp>
      <p:grpSp>
        <p:nvGrpSpPr>
          <p:cNvPr id="15" name="组合 14"/>
          <p:cNvGrpSpPr/>
          <p:nvPr/>
        </p:nvGrpSpPr>
        <p:grpSpPr>
          <a:xfrm>
            <a:off x="2805094" y="2204864"/>
            <a:ext cx="6891306" cy="4401136"/>
            <a:chOff x="1281094" y="1539886"/>
            <a:chExt cx="6985000" cy="4903788"/>
          </a:xfrm>
        </p:grpSpPr>
        <p:sp>
          <p:nvSpPr>
            <p:cNvPr id="236547" name="Rectangle 3"/>
            <p:cNvSpPr>
              <a:spLocks noChangeArrowheads="1"/>
            </p:cNvSpPr>
            <p:nvPr/>
          </p:nvSpPr>
          <p:spPr bwMode="auto">
            <a:xfrm>
              <a:off x="1954194" y="1539886"/>
              <a:ext cx="3200400" cy="1543050"/>
            </a:xfrm>
            <a:prstGeom prst="rect">
              <a:avLst/>
            </a:prstGeom>
            <a:solidFill>
              <a:srgbClr val="FFFFBD"/>
            </a:solidFill>
            <a:ln w="9525">
              <a:solidFill>
                <a:schemeClr val="tx1"/>
              </a:solidFill>
              <a:miter lim="800000"/>
              <a:headEnd/>
              <a:tailEnd/>
            </a:ln>
            <a:effectLst/>
          </p:spPr>
          <p:txBody>
            <a:bodyPr wrap="none" anchor="ctr"/>
            <a:lstStyle/>
            <a:p>
              <a:pPr algn="ctr">
                <a:buNone/>
              </a:pPr>
              <a:r>
                <a:rPr lang="en-US" altLang="zh-CN" dirty="0">
                  <a:solidFill>
                    <a:schemeClr val="tx1"/>
                  </a:solidFill>
                  <a:latin typeface="Times New Roman" pitchFamily="18" charset="0"/>
                  <a:ea typeface="宋体" pitchFamily="2" charset="-122"/>
                </a:rPr>
                <a:t>Applications</a:t>
              </a:r>
            </a:p>
            <a:p>
              <a:pPr algn="ctr">
                <a:buNone/>
              </a:pPr>
              <a:endParaRPr lang="en-US" altLang="zh-CN" dirty="0">
                <a:solidFill>
                  <a:schemeClr val="tx1"/>
                </a:solidFill>
                <a:latin typeface="Times New Roman" pitchFamily="18" charset="0"/>
                <a:ea typeface="宋体" pitchFamily="2" charset="-122"/>
              </a:endParaRPr>
            </a:p>
            <a:p>
              <a:pPr algn="ctr">
                <a:buNone/>
              </a:pPr>
              <a:endParaRPr lang="en-US" altLang="zh-CN" dirty="0">
                <a:solidFill>
                  <a:schemeClr val="tx1"/>
                </a:solidFill>
                <a:latin typeface="Times New Roman" pitchFamily="18" charset="0"/>
                <a:ea typeface="宋体" pitchFamily="2" charset="-122"/>
              </a:endParaRPr>
            </a:p>
            <a:p>
              <a:pPr algn="ctr">
                <a:buNone/>
              </a:pPr>
              <a:endParaRPr lang="zh-CN" altLang="en-US" dirty="0">
                <a:solidFill>
                  <a:schemeClr val="tx1"/>
                </a:solidFill>
                <a:latin typeface="Times New Roman" pitchFamily="18" charset="0"/>
                <a:ea typeface="宋体" pitchFamily="2" charset="-122"/>
              </a:endParaRPr>
            </a:p>
          </p:txBody>
        </p:sp>
        <p:sp>
          <p:nvSpPr>
            <p:cNvPr id="236548" name="Rectangle 4"/>
            <p:cNvSpPr>
              <a:spLocks noChangeArrowheads="1"/>
            </p:cNvSpPr>
            <p:nvPr/>
          </p:nvSpPr>
          <p:spPr bwMode="auto">
            <a:xfrm>
              <a:off x="3401994" y="2168536"/>
              <a:ext cx="1752600" cy="914400"/>
            </a:xfrm>
            <a:prstGeom prst="rect">
              <a:avLst/>
            </a:prstGeom>
            <a:solidFill>
              <a:srgbClr val="FFFFBD"/>
            </a:solidFill>
            <a:ln w="9525">
              <a:solidFill>
                <a:schemeClr val="tx1"/>
              </a:solidFill>
              <a:miter lim="800000"/>
              <a:headEnd/>
              <a:tailEnd/>
            </a:ln>
            <a:effectLst/>
          </p:spPr>
          <p:txBody>
            <a:bodyPr wrap="none" anchor="ctr"/>
            <a:lstStyle/>
            <a:p>
              <a:pPr algn="ctr">
                <a:buNone/>
              </a:pPr>
              <a:r>
                <a:rPr lang="en-US" altLang="zh-CN">
                  <a:solidFill>
                    <a:schemeClr val="tx1"/>
                  </a:solidFill>
                  <a:latin typeface="Times New Roman" pitchFamily="18" charset="0"/>
                  <a:ea typeface="宋体" pitchFamily="2" charset="-122"/>
                </a:rPr>
                <a:t>OS</a:t>
              </a:r>
            </a:p>
          </p:txBody>
        </p:sp>
        <p:sp>
          <p:nvSpPr>
            <p:cNvPr id="236549" name="Rectangle 5"/>
            <p:cNvSpPr>
              <a:spLocks noChangeArrowheads="1"/>
            </p:cNvSpPr>
            <p:nvPr/>
          </p:nvSpPr>
          <p:spPr bwMode="auto">
            <a:xfrm>
              <a:off x="2182794" y="2625736"/>
              <a:ext cx="1828800" cy="457200"/>
            </a:xfrm>
            <a:prstGeom prst="rect">
              <a:avLst/>
            </a:prstGeom>
            <a:solidFill>
              <a:srgbClr val="FFFFBD"/>
            </a:solidFill>
            <a:ln w="9525">
              <a:solidFill>
                <a:schemeClr val="tx1"/>
              </a:solidFill>
              <a:miter lim="800000"/>
              <a:headEnd/>
              <a:tailEnd/>
            </a:ln>
            <a:effectLst/>
          </p:spPr>
          <p:txBody>
            <a:bodyPr wrap="none" anchor="ctr"/>
            <a:lstStyle/>
            <a:p>
              <a:pPr algn="ctr">
                <a:buNone/>
              </a:pPr>
              <a:r>
                <a:rPr lang="en-US" altLang="zh-CN">
                  <a:solidFill>
                    <a:schemeClr val="tx1"/>
                  </a:solidFill>
                  <a:latin typeface="Times New Roman" pitchFamily="18" charset="0"/>
                  <a:ea typeface="宋体" pitchFamily="2" charset="-122"/>
                </a:rPr>
                <a:t>Compiler</a:t>
              </a:r>
            </a:p>
          </p:txBody>
        </p:sp>
        <p:sp>
          <p:nvSpPr>
            <p:cNvPr id="236550" name="Rectangle 6"/>
            <p:cNvSpPr>
              <a:spLocks noChangeArrowheads="1"/>
            </p:cNvSpPr>
            <p:nvPr/>
          </p:nvSpPr>
          <p:spPr bwMode="auto">
            <a:xfrm>
              <a:off x="1281094" y="3124211"/>
              <a:ext cx="5399087" cy="546100"/>
            </a:xfrm>
            <a:prstGeom prst="rect">
              <a:avLst/>
            </a:prstGeom>
            <a:solidFill>
              <a:srgbClr val="92D050"/>
            </a:solidFill>
            <a:ln w="9525">
              <a:solidFill>
                <a:schemeClr val="tx1"/>
              </a:solidFill>
              <a:miter lim="800000"/>
              <a:headEnd/>
              <a:tailEnd/>
            </a:ln>
            <a:effectLst/>
          </p:spPr>
          <p:txBody>
            <a:bodyPr wrap="none" anchor="ctr"/>
            <a:lstStyle/>
            <a:p>
              <a:pPr algn="ctr">
                <a:buNone/>
              </a:pPr>
              <a:r>
                <a:rPr lang="en-US" altLang="zh-CN" dirty="0">
                  <a:solidFill>
                    <a:schemeClr val="tx1"/>
                  </a:solidFill>
                  <a:latin typeface="Times New Roman" pitchFamily="18" charset="0"/>
                  <a:ea typeface="宋体" pitchFamily="2" charset="-122"/>
                </a:rPr>
                <a:t>Instruction Set Architecture </a:t>
              </a:r>
              <a:r>
                <a:rPr lang="zh-CN" altLang="en-US" dirty="0">
                  <a:solidFill>
                    <a:schemeClr val="tx1"/>
                  </a:solidFill>
                  <a:latin typeface="Times New Roman" pitchFamily="18" charset="0"/>
                  <a:ea typeface="宋体" pitchFamily="2" charset="-122"/>
                </a:rPr>
                <a:t>（</a:t>
              </a:r>
              <a:r>
                <a:rPr lang="en-US" altLang="zh-CN" dirty="0">
                  <a:solidFill>
                    <a:srgbClr val="FF0000"/>
                  </a:solidFill>
                  <a:latin typeface="Times New Roman" pitchFamily="18" charset="0"/>
                  <a:ea typeface="宋体" pitchFamily="2" charset="-122"/>
                </a:rPr>
                <a:t>ISA</a:t>
              </a:r>
              <a:r>
                <a:rPr lang="zh-CN" altLang="en-US" dirty="0">
                  <a:solidFill>
                    <a:schemeClr val="tx1"/>
                  </a:solidFill>
                  <a:latin typeface="Times New Roman" pitchFamily="18" charset="0"/>
                  <a:ea typeface="宋体" pitchFamily="2" charset="-122"/>
                </a:rPr>
                <a:t>）</a:t>
              </a:r>
            </a:p>
          </p:txBody>
        </p:sp>
        <p:sp>
          <p:nvSpPr>
            <p:cNvPr id="236551" name="Rectangle 7"/>
            <p:cNvSpPr>
              <a:spLocks noChangeArrowheads="1"/>
            </p:cNvSpPr>
            <p:nvPr/>
          </p:nvSpPr>
          <p:spPr bwMode="auto">
            <a:xfrm>
              <a:off x="1928794" y="3700474"/>
              <a:ext cx="1600200" cy="685800"/>
            </a:xfrm>
            <a:prstGeom prst="rect">
              <a:avLst/>
            </a:prstGeom>
            <a:solidFill>
              <a:schemeClr val="bg1">
                <a:lumMod val="85000"/>
              </a:schemeClr>
            </a:solidFill>
            <a:ln w="9525">
              <a:solidFill>
                <a:schemeClr val="tx1"/>
              </a:solidFill>
              <a:miter lim="800000"/>
              <a:headEnd/>
              <a:tailEnd/>
            </a:ln>
            <a:effectLst/>
          </p:spPr>
          <p:txBody>
            <a:bodyPr wrap="none" anchor="ctr"/>
            <a:lstStyle/>
            <a:p>
              <a:pPr algn="ctr">
                <a:buNone/>
              </a:pPr>
              <a:r>
                <a:rPr lang="en-US" altLang="zh-CN" dirty="0">
                  <a:solidFill>
                    <a:schemeClr val="tx1"/>
                  </a:solidFill>
                  <a:latin typeface="Times New Roman" pitchFamily="18" charset="0"/>
                  <a:ea typeface="宋体" pitchFamily="2" charset="-122"/>
                </a:rPr>
                <a:t>Instruction</a:t>
              </a:r>
            </a:p>
            <a:p>
              <a:pPr algn="ctr">
                <a:buNone/>
              </a:pPr>
              <a:r>
                <a:rPr lang="en-US" altLang="zh-CN" dirty="0">
                  <a:solidFill>
                    <a:schemeClr val="tx1"/>
                  </a:solidFill>
                  <a:latin typeface="Times New Roman" pitchFamily="18" charset="0"/>
                  <a:ea typeface="宋体" pitchFamily="2" charset="-122"/>
                </a:rPr>
                <a:t>Processing</a:t>
              </a:r>
            </a:p>
          </p:txBody>
        </p:sp>
        <p:sp>
          <p:nvSpPr>
            <p:cNvPr id="236552" name="Rectangle 8"/>
            <p:cNvSpPr>
              <a:spLocks noChangeArrowheads="1"/>
            </p:cNvSpPr>
            <p:nvPr/>
          </p:nvSpPr>
          <p:spPr bwMode="auto">
            <a:xfrm>
              <a:off x="3528994" y="3700474"/>
              <a:ext cx="1639887" cy="685800"/>
            </a:xfrm>
            <a:prstGeom prst="rect">
              <a:avLst/>
            </a:prstGeom>
            <a:solidFill>
              <a:schemeClr val="bg1">
                <a:lumMod val="85000"/>
              </a:schemeClr>
            </a:solidFill>
            <a:ln w="9525">
              <a:solidFill>
                <a:schemeClr val="tx1"/>
              </a:solidFill>
              <a:miter lim="800000"/>
              <a:headEnd/>
              <a:tailEnd/>
            </a:ln>
            <a:effectLst/>
          </p:spPr>
          <p:txBody>
            <a:bodyPr wrap="none" anchor="ctr"/>
            <a:lstStyle/>
            <a:p>
              <a:pPr algn="ctr">
                <a:buNone/>
              </a:pPr>
              <a:r>
                <a:rPr lang="en-US" altLang="zh-CN">
                  <a:solidFill>
                    <a:schemeClr val="tx1"/>
                  </a:solidFill>
                  <a:latin typeface="Times New Roman" pitchFamily="18" charset="0"/>
                  <a:ea typeface="宋体" pitchFamily="2" charset="-122"/>
                </a:rPr>
                <a:t>Input/</a:t>
              </a:r>
            </a:p>
            <a:p>
              <a:pPr algn="ctr">
                <a:buNone/>
              </a:pPr>
              <a:r>
                <a:rPr lang="en-US" altLang="zh-CN">
                  <a:solidFill>
                    <a:schemeClr val="tx1"/>
                  </a:solidFill>
                  <a:latin typeface="Times New Roman" pitchFamily="18" charset="0"/>
                  <a:ea typeface="宋体" pitchFamily="2" charset="-122"/>
                </a:rPr>
                <a:t>Output</a:t>
              </a:r>
            </a:p>
          </p:txBody>
        </p:sp>
        <p:sp>
          <p:nvSpPr>
            <p:cNvPr id="236553" name="Text Box 9"/>
            <p:cNvSpPr txBox="1">
              <a:spLocks noChangeArrowheads="1"/>
            </p:cNvSpPr>
            <p:nvPr/>
          </p:nvSpPr>
          <p:spPr bwMode="auto">
            <a:xfrm>
              <a:off x="5380023" y="4413267"/>
              <a:ext cx="2376487" cy="923976"/>
            </a:xfrm>
            <a:prstGeom prst="rect">
              <a:avLst/>
            </a:prstGeom>
            <a:noFill/>
            <a:ln w="9525">
              <a:noFill/>
              <a:miter lim="800000"/>
              <a:headEnd/>
              <a:tailEnd/>
            </a:ln>
            <a:effectLst/>
          </p:spPr>
          <p:txBody>
            <a:bodyPr>
              <a:spAutoFit/>
            </a:bodyPr>
            <a:lstStyle/>
            <a:p>
              <a:pPr algn="l">
                <a:buNone/>
              </a:pPr>
              <a:r>
                <a:rPr lang="en-US" altLang="zh-CN" dirty="0">
                  <a:solidFill>
                    <a:schemeClr val="tx1"/>
                  </a:solidFill>
                  <a:latin typeface="Times New Roman" pitchFamily="18" charset="0"/>
                  <a:ea typeface="宋体" pitchFamily="2" charset="-122"/>
                </a:rPr>
                <a:t>Hardware  layers for design abstraction</a:t>
              </a:r>
            </a:p>
          </p:txBody>
        </p:sp>
        <p:sp>
          <p:nvSpPr>
            <p:cNvPr id="236554" name="Rectangle 10"/>
            <p:cNvSpPr>
              <a:spLocks noChangeArrowheads="1"/>
            </p:cNvSpPr>
            <p:nvPr/>
          </p:nvSpPr>
          <p:spPr bwMode="auto">
            <a:xfrm>
              <a:off x="1928794" y="4386274"/>
              <a:ext cx="3240087" cy="685800"/>
            </a:xfrm>
            <a:prstGeom prst="rect">
              <a:avLst/>
            </a:prstGeom>
            <a:solidFill>
              <a:schemeClr val="bg1">
                <a:lumMod val="85000"/>
              </a:schemeClr>
            </a:solidFill>
            <a:ln w="9525">
              <a:solidFill>
                <a:schemeClr val="tx1"/>
              </a:solidFill>
              <a:miter lim="800000"/>
              <a:headEnd/>
              <a:tailEnd/>
            </a:ln>
            <a:effectLst/>
          </p:spPr>
          <p:txBody>
            <a:bodyPr wrap="none" anchor="ctr"/>
            <a:lstStyle/>
            <a:p>
              <a:pPr algn="ctr">
                <a:buNone/>
              </a:pPr>
              <a:r>
                <a:rPr lang="en-US" altLang="zh-CN" dirty="0" err="1">
                  <a:solidFill>
                    <a:schemeClr val="tx1"/>
                  </a:solidFill>
                  <a:latin typeface="Times New Roman" pitchFamily="18" charset="0"/>
                  <a:ea typeface="宋体" pitchFamily="2" charset="-122"/>
                </a:rPr>
                <a:t>Datapath</a:t>
              </a:r>
              <a:r>
                <a:rPr lang="en-US" altLang="zh-CN" dirty="0">
                  <a:solidFill>
                    <a:schemeClr val="tx1"/>
                  </a:solidFill>
                  <a:latin typeface="Times New Roman" pitchFamily="18" charset="0"/>
                  <a:ea typeface="宋体" pitchFamily="2" charset="-122"/>
                </a:rPr>
                <a:t> &amp; Control</a:t>
              </a:r>
            </a:p>
          </p:txBody>
        </p:sp>
        <p:sp>
          <p:nvSpPr>
            <p:cNvPr id="236555" name="Rectangle 11"/>
            <p:cNvSpPr>
              <a:spLocks noChangeArrowheads="1"/>
            </p:cNvSpPr>
            <p:nvPr/>
          </p:nvSpPr>
          <p:spPr bwMode="auto">
            <a:xfrm>
              <a:off x="1928794" y="5072074"/>
              <a:ext cx="3240087" cy="685800"/>
            </a:xfrm>
            <a:prstGeom prst="rect">
              <a:avLst/>
            </a:prstGeom>
            <a:solidFill>
              <a:schemeClr val="bg1">
                <a:lumMod val="85000"/>
              </a:schemeClr>
            </a:solidFill>
            <a:ln w="9525">
              <a:solidFill>
                <a:schemeClr val="tx1"/>
              </a:solidFill>
              <a:miter lim="800000"/>
              <a:headEnd/>
              <a:tailEnd/>
            </a:ln>
            <a:effectLst/>
          </p:spPr>
          <p:txBody>
            <a:bodyPr wrap="none" anchor="ctr"/>
            <a:lstStyle/>
            <a:p>
              <a:pPr algn="ctr">
                <a:buNone/>
              </a:pPr>
              <a:r>
                <a:rPr lang="en-US" altLang="zh-CN">
                  <a:solidFill>
                    <a:schemeClr val="tx1"/>
                  </a:solidFill>
                  <a:latin typeface="Times New Roman" pitchFamily="18" charset="0"/>
                  <a:ea typeface="宋体" pitchFamily="2" charset="-122"/>
                </a:rPr>
                <a:t>Digital Design</a:t>
              </a:r>
            </a:p>
          </p:txBody>
        </p:sp>
        <p:sp>
          <p:nvSpPr>
            <p:cNvPr id="236556" name="Rectangle 12"/>
            <p:cNvSpPr>
              <a:spLocks noChangeArrowheads="1"/>
            </p:cNvSpPr>
            <p:nvPr/>
          </p:nvSpPr>
          <p:spPr bwMode="auto">
            <a:xfrm>
              <a:off x="1928794" y="5757874"/>
              <a:ext cx="3240087" cy="685800"/>
            </a:xfrm>
            <a:prstGeom prst="rect">
              <a:avLst/>
            </a:prstGeom>
            <a:solidFill>
              <a:schemeClr val="bg1">
                <a:lumMod val="85000"/>
              </a:schemeClr>
            </a:solidFill>
            <a:ln w="9525">
              <a:solidFill>
                <a:schemeClr val="tx1"/>
              </a:solidFill>
              <a:miter lim="800000"/>
              <a:headEnd/>
              <a:tailEnd/>
            </a:ln>
            <a:effectLst/>
          </p:spPr>
          <p:txBody>
            <a:bodyPr wrap="none" anchor="ctr"/>
            <a:lstStyle/>
            <a:p>
              <a:pPr algn="ctr">
                <a:buNone/>
              </a:pPr>
              <a:r>
                <a:rPr lang="en-US" altLang="zh-CN" dirty="0">
                  <a:latin typeface="Times New Roman" pitchFamily="18" charset="0"/>
                  <a:ea typeface="宋体" pitchFamily="2" charset="-122"/>
                </a:rPr>
                <a:t>Circuit Design</a:t>
              </a:r>
            </a:p>
          </p:txBody>
        </p:sp>
        <p:sp>
          <p:nvSpPr>
            <p:cNvPr id="236557" name="Text Box 13"/>
            <p:cNvSpPr txBox="1">
              <a:spLocks noChangeArrowheads="1"/>
            </p:cNvSpPr>
            <p:nvPr/>
          </p:nvSpPr>
          <p:spPr bwMode="auto">
            <a:xfrm>
              <a:off x="5313343" y="1971686"/>
              <a:ext cx="2952751" cy="779772"/>
            </a:xfrm>
            <a:prstGeom prst="rect">
              <a:avLst/>
            </a:prstGeom>
            <a:noFill/>
            <a:ln w="9525">
              <a:noFill/>
              <a:miter lim="800000"/>
              <a:headEnd/>
              <a:tailEnd/>
            </a:ln>
            <a:effectLst/>
          </p:spPr>
          <p:txBody>
            <a:bodyPr>
              <a:spAutoFit/>
            </a:bodyPr>
            <a:lstStyle/>
            <a:p>
              <a:pPr algn="l">
                <a:buNone/>
              </a:pPr>
              <a:r>
                <a:rPr lang="en-US" altLang="zh-CN" dirty="0">
                  <a:solidFill>
                    <a:schemeClr val="tx1"/>
                  </a:solidFill>
                  <a:latin typeface="Times New Roman" pitchFamily="18" charset="0"/>
                  <a:ea typeface="宋体" pitchFamily="2" charset="-122"/>
                </a:rPr>
                <a:t>Software  layers of</a:t>
              </a:r>
            </a:p>
            <a:p>
              <a:pPr algn="l">
                <a:buNone/>
              </a:pPr>
              <a:r>
                <a:rPr lang="en-US" altLang="zh-CN" dirty="0">
                  <a:solidFill>
                    <a:schemeClr val="tx1"/>
                  </a:solidFill>
                  <a:latin typeface="Times New Roman" pitchFamily="18" charset="0"/>
                  <a:ea typeface="宋体" pitchFamily="2" charset="-122"/>
                </a:rPr>
                <a:t>abstraction</a:t>
              </a:r>
            </a:p>
          </p:txBody>
        </p:sp>
      </p:grpSp>
      <p:sp>
        <p:nvSpPr>
          <p:cNvPr id="236558" name="Text Box 14"/>
          <p:cNvSpPr txBox="1">
            <a:spLocks noChangeArrowheads="1"/>
          </p:cNvSpPr>
          <p:nvPr/>
        </p:nvSpPr>
        <p:spPr bwMode="auto">
          <a:xfrm>
            <a:off x="314159" y="874954"/>
            <a:ext cx="10308536" cy="1132618"/>
          </a:xfrm>
          <a:prstGeom prst="rect">
            <a:avLst/>
          </a:prstGeom>
          <a:noFill/>
          <a:ln w="12700">
            <a:noFill/>
            <a:miter lim="800000"/>
            <a:headEnd/>
            <a:tailEnd/>
          </a:ln>
          <a:effectLst/>
        </p:spPr>
        <p:txBody>
          <a:bodyPr wrap="square">
            <a:spAutoFit/>
          </a:bodyPr>
          <a:lstStyle/>
          <a:p>
            <a:pPr marL="284163" indent="-284163">
              <a:lnSpc>
                <a:spcPct val="120000"/>
              </a:lnSpc>
              <a:spcBef>
                <a:spcPct val="10000"/>
              </a:spcBef>
              <a:spcAft>
                <a:spcPct val="10000"/>
              </a:spcAft>
              <a:buClr>
                <a:srgbClr val="FF0000"/>
              </a:buClr>
              <a:buFont typeface="Wingdings" pitchFamily="2" charset="2"/>
              <a:buChar char="v"/>
            </a:pPr>
            <a:r>
              <a:rPr lang="zh-CN" altLang="en-US" sz="2400" dirty="0">
                <a:latin typeface="黑体" panose="02010609060101010101" pitchFamily="49" charset="-122"/>
                <a:ea typeface="黑体" panose="02010609060101010101" pitchFamily="49" charset="-122"/>
              </a:rPr>
              <a:t>  </a:t>
            </a:r>
            <a:r>
              <a:rPr lang="zh-CN" altLang="en-US" sz="2800" dirty="0">
                <a:latin typeface="黑体" panose="02010609060101010101" pitchFamily="49" charset="-122"/>
                <a:ea typeface="黑体" panose="02010609060101010101" pitchFamily="49" charset="-122"/>
                <a:cs typeface="Times New Roman" pitchFamily="18" charset="0"/>
              </a:rPr>
              <a:t>指令集系统结构</a:t>
            </a:r>
            <a:r>
              <a:rPr lang="en-US" altLang="zh-CN" sz="2800" dirty="0">
                <a:latin typeface="黑体" panose="02010609060101010101" pitchFamily="49" charset="-122"/>
                <a:ea typeface="黑体" panose="02010609060101010101" pitchFamily="49" charset="-122"/>
                <a:cs typeface="Times New Roman" pitchFamily="18" charset="0"/>
              </a:rPr>
              <a:t>(ISA)</a:t>
            </a:r>
          </a:p>
          <a:p>
            <a:pPr marL="741363" lvl="1" indent="-284163">
              <a:lnSpc>
                <a:spcPct val="120000"/>
              </a:lnSpc>
              <a:spcBef>
                <a:spcPct val="10000"/>
              </a:spcBef>
              <a:spcAft>
                <a:spcPct val="10000"/>
              </a:spcAft>
              <a:buClr>
                <a:srgbClr val="FF0000"/>
              </a:buClr>
            </a:pPr>
            <a:r>
              <a:rPr lang="zh-CN" altLang="en-US" sz="2400" dirty="0">
                <a:latin typeface="黑体" panose="02010609060101010101" pitchFamily="49" charset="-122"/>
                <a:ea typeface="黑体" panose="02010609060101010101" pitchFamily="49" charset="-122"/>
                <a:cs typeface="Times New Roman" pitchFamily="18" charset="0"/>
              </a:rPr>
              <a:t>机器语言编程者的视角，机器内部结构和行为能力的指令级抽象</a:t>
            </a:r>
            <a:endParaRPr lang="en-US" altLang="zh-CN" sz="3200" dirty="0">
              <a:latin typeface="黑体" panose="02010609060101010101" pitchFamily="49" charset="-122"/>
              <a:ea typeface="黑体" panose="02010609060101010101" pitchFamily="49" charset="-122"/>
              <a:cs typeface="Times New Roman" pitchFamily="18" charset="0"/>
            </a:endParaRPr>
          </a:p>
        </p:txBody>
      </p:sp>
      <p:sp>
        <p:nvSpPr>
          <p:cNvPr id="2" name="TextBox 1"/>
          <p:cNvSpPr txBox="1"/>
          <p:nvPr/>
        </p:nvSpPr>
        <p:spPr>
          <a:xfrm>
            <a:off x="2927649" y="2479076"/>
            <a:ext cx="476395" cy="1034129"/>
          </a:xfrm>
          <a:prstGeom prst="rect">
            <a:avLst/>
          </a:prstGeom>
          <a:solidFill>
            <a:srgbClr val="FFFFBD"/>
          </a:solidFill>
          <a:ln>
            <a:solidFill>
              <a:schemeClr val="tx1"/>
            </a:solidFill>
          </a:ln>
        </p:spPr>
        <p:txBody>
          <a:bodyPr wrap="square" rtlCol="0">
            <a:spAutoFit/>
          </a:bodyPr>
          <a:lstStyle/>
          <a:p>
            <a:pPr>
              <a:buNone/>
            </a:pPr>
            <a:r>
              <a:rPr lang="zh-CN" altLang="en-US" dirty="0">
                <a:latin typeface="黑体" panose="02010609060101010101" pitchFamily="49" charset="-122"/>
                <a:ea typeface="黑体" panose="02010609060101010101" pitchFamily="49" charset="-122"/>
              </a:rPr>
              <a:t>汇编程序</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2000" y="252000"/>
            <a:ext cx="7010400" cy="479747"/>
          </a:xfrm>
        </p:spPr>
        <p:txBody>
          <a:bodyPr/>
          <a:lstStyle/>
          <a:p>
            <a:r>
              <a:rPr lang="en-US" altLang="zh-CN" sz="3200" dirty="0"/>
              <a:t>1.1 </a:t>
            </a:r>
            <a:r>
              <a:rPr lang="zh-CN" altLang="en-US" sz="3200" dirty="0"/>
              <a:t>指令系统概述</a:t>
            </a:r>
          </a:p>
        </p:txBody>
      </p:sp>
      <p:sp>
        <p:nvSpPr>
          <p:cNvPr id="3" name="内容占位符 2"/>
          <p:cNvSpPr>
            <a:spLocks noGrp="1"/>
          </p:cNvSpPr>
          <p:nvPr>
            <p:ph idx="4294967295"/>
          </p:nvPr>
        </p:nvSpPr>
        <p:spPr>
          <a:xfrm>
            <a:off x="612000" y="900000"/>
            <a:ext cx="7848600" cy="2369880"/>
          </a:xfrm>
        </p:spPr>
        <p:txBody>
          <a:bodyPr/>
          <a:lstStyle/>
          <a:p>
            <a:pPr algn="just">
              <a:lnSpc>
                <a:spcPct val="120000"/>
              </a:lnSpc>
            </a:pPr>
            <a:r>
              <a:rPr lang="zh-CN" altLang="en-US" sz="2800" dirty="0">
                <a:latin typeface="黑体" panose="02010609060101010101" pitchFamily="49" charset="-122"/>
                <a:ea typeface="黑体" panose="02010609060101010101" pitchFamily="49" charset="-122"/>
                <a:cs typeface="Times New Roman" pitchFamily="18" charset="0"/>
              </a:rPr>
              <a:t>指令集系统架构（</a:t>
            </a:r>
            <a:r>
              <a:rPr lang="en-US" altLang="zh-CN" sz="2800" dirty="0">
                <a:latin typeface="黑体" panose="02010609060101010101" pitchFamily="49" charset="-122"/>
                <a:ea typeface="黑体" panose="02010609060101010101" pitchFamily="49" charset="-122"/>
                <a:cs typeface="Times New Roman" pitchFamily="18" charset="0"/>
              </a:rPr>
              <a:t>ISA</a:t>
            </a:r>
            <a:r>
              <a:rPr lang="zh-CN" altLang="en-US" sz="2800" dirty="0">
                <a:latin typeface="黑体" panose="02010609060101010101" pitchFamily="49" charset="-122"/>
                <a:ea typeface="黑体" panose="02010609060101010101" pitchFamily="49" charset="-122"/>
                <a:cs typeface="Times New Roman" pitchFamily="18" charset="0"/>
              </a:rPr>
              <a:t>）种类</a:t>
            </a:r>
          </a:p>
          <a:p>
            <a:pPr lvl="1">
              <a:lnSpc>
                <a:spcPct val="120000"/>
              </a:lnSpc>
            </a:pPr>
            <a:r>
              <a:rPr lang="zh-CN" altLang="en-US" sz="2400" dirty="0">
                <a:latin typeface="黑体" panose="02010609060101010101" pitchFamily="49" charset="-122"/>
                <a:ea typeface="黑体" panose="02010609060101010101" pitchFamily="49" charset="-122"/>
                <a:cs typeface="Times New Roman" pitchFamily="18" charset="0"/>
              </a:rPr>
              <a:t>指令集分类</a:t>
            </a:r>
            <a:endParaRPr lang="en-US" altLang="zh-CN" sz="2400" dirty="0">
              <a:latin typeface="黑体" panose="02010609060101010101" pitchFamily="49" charset="-122"/>
              <a:ea typeface="黑体" panose="02010609060101010101" pitchFamily="49" charset="-122"/>
              <a:cs typeface="Times New Roman" pitchFamily="18" charset="0"/>
            </a:endParaRPr>
          </a:p>
          <a:p>
            <a:pPr lvl="2">
              <a:lnSpc>
                <a:spcPct val="120000"/>
              </a:lnSpc>
            </a:pPr>
            <a:r>
              <a:rPr lang="zh-CN" altLang="en-US" sz="2400" dirty="0">
                <a:latin typeface="黑体" panose="02010609060101010101" pitchFamily="49" charset="-122"/>
                <a:ea typeface="黑体" panose="02010609060101010101" pitchFamily="49" charset="-122"/>
                <a:cs typeface="Times New Roman" pitchFamily="18" charset="0"/>
              </a:rPr>
              <a:t>堆栈型、累加器型和通用寄存器型</a:t>
            </a:r>
          </a:p>
          <a:p>
            <a:pPr lvl="1">
              <a:lnSpc>
                <a:spcPct val="120000"/>
              </a:lnSpc>
            </a:pPr>
            <a:r>
              <a:rPr lang="zh-CN" altLang="en-US" sz="2400" dirty="0">
                <a:latin typeface="黑体" panose="02010609060101010101" pitchFamily="49" charset="-122"/>
                <a:ea typeface="黑体" panose="02010609060101010101" pitchFamily="49" charset="-122"/>
                <a:cs typeface="Times New Roman" pitchFamily="18" charset="0"/>
              </a:rPr>
              <a:t>大部分</a:t>
            </a:r>
            <a:r>
              <a:rPr lang="en-US" altLang="zh-CN" sz="2400" dirty="0">
                <a:latin typeface="黑体" panose="02010609060101010101" pitchFamily="49" charset="-122"/>
                <a:ea typeface="黑体" panose="02010609060101010101" pitchFamily="49" charset="-122"/>
                <a:cs typeface="Times New Roman" pitchFamily="18" charset="0"/>
              </a:rPr>
              <a:t>ISA</a:t>
            </a:r>
            <a:r>
              <a:rPr lang="zh-CN" altLang="en-US" sz="2400" dirty="0">
                <a:latin typeface="黑体" panose="02010609060101010101" pitchFamily="49" charset="-122"/>
                <a:ea typeface="黑体" panose="02010609060101010101" pitchFamily="49" charset="-122"/>
                <a:cs typeface="Times New Roman" pitchFamily="18" charset="0"/>
              </a:rPr>
              <a:t>都可归类为通用寄存器系统结构</a:t>
            </a:r>
            <a:endParaRPr lang="en-US" altLang="zh-CN" sz="2400" dirty="0">
              <a:latin typeface="黑体" panose="02010609060101010101" pitchFamily="49" charset="-122"/>
              <a:ea typeface="黑体" panose="02010609060101010101" pitchFamily="49" charset="-122"/>
              <a:cs typeface="Times New Roman" pitchFamily="18" charset="0"/>
            </a:endParaRPr>
          </a:p>
          <a:p>
            <a:pPr>
              <a:lnSpc>
                <a:spcPct val="120000"/>
              </a:lnSpc>
            </a:pPr>
            <a:endParaRPr lang="zh-CN" altLang="en-US" sz="2800" dirty="0">
              <a:latin typeface="Times New Roman" pitchFamily="18" charset="0"/>
              <a:cs typeface="Times New Roman" pitchFamily="18" charset="0"/>
            </a:endParaRPr>
          </a:p>
        </p:txBody>
      </p:sp>
      <p:pic>
        <p:nvPicPr>
          <p:cNvPr id="11266" name="Picture 2" descr="http://www.zikao365.com/upload/yxj5543200612281517396433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544" y="3068960"/>
            <a:ext cx="8362587" cy="30243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2000" y="252000"/>
            <a:ext cx="7010400" cy="479747"/>
          </a:xfrm>
        </p:spPr>
        <p:txBody>
          <a:bodyPr/>
          <a:lstStyle/>
          <a:p>
            <a:r>
              <a:rPr lang="en-US" altLang="zh-CN" sz="3200" dirty="0"/>
              <a:t>1.1 </a:t>
            </a:r>
            <a:r>
              <a:rPr lang="zh-CN" altLang="en-US" sz="3200" dirty="0"/>
              <a:t>指令系统概述</a:t>
            </a:r>
          </a:p>
        </p:txBody>
      </p:sp>
      <p:sp>
        <p:nvSpPr>
          <p:cNvPr id="3" name="内容占位符 2"/>
          <p:cNvSpPr>
            <a:spLocks noGrp="1"/>
          </p:cNvSpPr>
          <p:nvPr>
            <p:ph idx="4294967295"/>
          </p:nvPr>
        </p:nvSpPr>
        <p:spPr>
          <a:xfrm>
            <a:off x="612000" y="900001"/>
            <a:ext cx="11244640" cy="5620000"/>
          </a:xfrm>
        </p:spPr>
        <p:txBody>
          <a:bodyPr/>
          <a:lstStyle/>
          <a:p>
            <a:pPr algn="just">
              <a:lnSpc>
                <a:spcPct val="120000"/>
              </a:lnSpc>
            </a:pPr>
            <a:r>
              <a:rPr lang="zh-CN" altLang="en-US" sz="2800" dirty="0">
                <a:latin typeface="黑体" panose="02010609060101010101" pitchFamily="49" charset="-122"/>
                <a:ea typeface="黑体" panose="02010609060101010101" pitchFamily="49" charset="-122"/>
                <a:cs typeface="Times New Roman" pitchFamily="18" charset="0"/>
              </a:rPr>
              <a:t>指令集系统架构（</a:t>
            </a:r>
            <a:r>
              <a:rPr lang="en-US" altLang="zh-CN" sz="2800" dirty="0">
                <a:latin typeface="黑体" panose="02010609060101010101" pitchFamily="49" charset="-122"/>
                <a:ea typeface="黑体" panose="02010609060101010101" pitchFamily="49" charset="-122"/>
                <a:cs typeface="Times New Roman" pitchFamily="18" charset="0"/>
              </a:rPr>
              <a:t>ISA</a:t>
            </a:r>
            <a:r>
              <a:rPr lang="zh-CN" altLang="en-US" sz="2800" dirty="0">
                <a:latin typeface="黑体" panose="02010609060101010101" pitchFamily="49" charset="-122"/>
                <a:ea typeface="黑体" panose="02010609060101010101" pitchFamily="49" charset="-122"/>
                <a:cs typeface="Times New Roman" pitchFamily="18" charset="0"/>
              </a:rPr>
              <a:t>）种类</a:t>
            </a:r>
          </a:p>
          <a:p>
            <a:pPr lvl="1">
              <a:lnSpc>
                <a:spcPct val="120000"/>
              </a:lnSpc>
            </a:pPr>
            <a:r>
              <a:rPr lang="zh-CN" altLang="en-US" sz="2200" dirty="0">
                <a:latin typeface="黑体" panose="02010609060101010101" pitchFamily="49" charset="-122"/>
                <a:ea typeface="黑体" panose="02010609060101010101" pitchFamily="49" charset="-122"/>
                <a:cs typeface="Times New Roman" pitchFamily="18" charset="0"/>
              </a:rPr>
              <a:t>通用寄存器指令系统</a:t>
            </a:r>
            <a:endParaRPr lang="en-US" altLang="zh-CN" sz="2200" dirty="0">
              <a:latin typeface="黑体" panose="02010609060101010101" pitchFamily="49" charset="-122"/>
              <a:ea typeface="黑体" panose="02010609060101010101" pitchFamily="49" charset="-122"/>
              <a:cs typeface="Times New Roman" pitchFamily="18" charset="0"/>
            </a:endParaRPr>
          </a:p>
          <a:p>
            <a:pPr lvl="2">
              <a:lnSpc>
                <a:spcPct val="120000"/>
              </a:lnSpc>
            </a:pPr>
            <a:r>
              <a:rPr lang="zh-CN" altLang="en-US" sz="2200" dirty="0">
                <a:latin typeface="黑体" panose="02010609060101010101" pitchFamily="49" charset="-122"/>
                <a:ea typeface="黑体" panose="02010609060101010101" pitchFamily="49" charset="-122"/>
              </a:rPr>
              <a:t>寄存器</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寄存器（</a:t>
            </a:r>
            <a:r>
              <a:rPr lang="en-US" altLang="zh-CN" sz="2200" dirty="0">
                <a:latin typeface="黑体" panose="02010609060101010101" pitchFamily="49" charset="-122"/>
                <a:ea typeface="黑体" panose="02010609060101010101" pitchFamily="49" charset="-122"/>
                <a:cs typeface="Times New Roman" pitchFamily="18" charset="0"/>
              </a:rPr>
              <a:t>Register-Register</a:t>
            </a:r>
            <a:r>
              <a:rPr lang="zh-CN" altLang="en-US" sz="2200" dirty="0">
                <a:latin typeface="黑体" panose="02010609060101010101" pitchFamily="49" charset="-122"/>
                <a:ea typeface="黑体" panose="02010609060101010101" pitchFamily="49" charset="-122"/>
                <a:cs typeface="Times New Roman" pitchFamily="18" charset="0"/>
              </a:rPr>
              <a:t>）</a:t>
            </a:r>
            <a:endParaRPr lang="en-US" altLang="zh-CN" sz="2200" dirty="0">
              <a:latin typeface="黑体" panose="02010609060101010101" pitchFamily="49" charset="-122"/>
              <a:ea typeface="黑体" panose="02010609060101010101" pitchFamily="49" charset="-122"/>
            </a:endParaRPr>
          </a:p>
          <a:p>
            <a:pPr lvl="2">
              <a:lnSpc>
                <a:spcPct val="120000"/>
              </a:lnSpc>
            </a:pPr>
            <a:r>
              <a:rPr lang="zh-CN" altLang="en-US" sz="2200" dirty="0">
                <a:latin typeface="黑体" panose="02010609060101010101" pitchFamily="49" charset="-122"/>
                <a:ea typeface="黑体" panose="02010609060101010101" pitchFamily="49" charset="-122"/>
              </a:rPr>
              <a:t>寄存器</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存储器（</a:t>
            </a:r>
            <a:r>
              <a:rPr lang="en-US" altLang="zh-CN" sz="2200" dirty="0">
                <a:latin typeface="黑体" panose="02010609060101010101" pitchFamily="49" charset="-122"/>
                <a:ea typeface="黑体" panose="02010609060101010101" pitchFamily="49" charset="-122"/>
                <a:cs typeface="Times New Roman" pitchFamily="18" charset="0"/>
              </a:rPr>
              <a:t> Register-Memory </a:t>
            </a:r>
            <a:r>
              <a:rPr lang="zh-CN" altLang="en-US" sz="2200" dirty="0">
                <a:latin typeface="黑体" panose="02010609060101010101" pitchFamily="49" charset="-122"/>
                <a:ea typeface="黑体" panose="02010609060101010101" pitchFamily="49" charset="-122"/>
              </a:rPr>
              <a:t>）</a:t>
            </a:r>
            <a:endParaRPr lang="en-US" altLang="zh-CN" sz="2200" dirty="0">
              <a:latin typeface="黑体" panose="02010609060101010101" pitchFamily="49" charset="-122"/>
              <a:ea typeface="黑体" panose="02010609060101010101" pitchFamily="49" charset="-122"/>
            </a:endParaRPr>
          </a:p>
          <a:p>
            <a:pPr lvl="2">
              <a:lnSpc>
                <a:spcPct val="120000"/>
              </a:lnSpc>
            </a:pPr>
            <a:r>
              <a:rPr lang="zh-CN" altLang="en-US" sz="2200" dirty="0">
                <a:latin typeface="黑体" panose="02010609060101010101" pitchFamily="49" charset="-122"/>
                <a:ea typeface="黑体" panose="02010609060101010101" pitchFamily="49" charset="-122"/>
              </a:rPr>
              <a:t>存储器</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存储器（</a:t>
            </a:r>
            <a:r>
              <a:rPr lang="en-US" altLang="zh-CN" sz="2200" dirty="0">
                <a:latin typeface="黑体" panose="02010609060101010101" pitchFamily="49" charset="-122"/>
                <a:ea typeface="黑体" panose="02010609060101010101" pitchFamily="49" charset="-122"/>
                <a:cs typeface="Times New Roman" pitchFamily="18" charset="0"/>
              </a:rPr>
              <a:t> Memory-Memory </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即使</a:t>
            </a:r>
            <a:r>
              <a:rPr lang="en-US" altLang="zh-CN" sz="2200" dirty="0">
                <a:latin typeface="黑体" panose="02010609060101010101" pitchFamily="49" charset="-122"/>
                <a:ea typeface="黑体" panose="02010609060101010101" pitchFamily="49" charset="-122"/>
              </a:rPr>
              <a:t>X86</a:t>
            </a:r>
            <a:r>
              <a:rPr lang="zh-CN" altLang="en-US" sz="2200" dirty="0">
                <a:latin typeface="黑体" panose="02010609060101010101" pitchFamily="49" charset="-122"/>
                <a:ea typeface="黑体" panose="02010609060101010101" pitchFamily="49" charset="-122"/>
              </a:rPr>
              <a:t>中也不存在内存到内存的寻址方式</a:t>
            </a:r>
            <a:endParaRPr lang="en-US" altLang="zh-CN" sz="2200" dirty="0">
              <a:latin typeface="黑体" panose="02010609060101010101" pitchFamily="49" charset="-122"/>
              <a:ea typeface="黑体" panose="02010609060101010101" pitchFamily="49" charset="-122"/>
            </a:endParaRPr>
          </a:p>
          <a:p>
            <a:pPr lvl="1">
              <a:lnSpc>
                <a:spcPct val="120000"/>
              </a:lnSpc>
            </a:pPr>
            <a:r>
              <a:rPr lang="en-US" altLang="zh-CN" sz="2200" dirty="0">
                <a:latin typeface="黑体" panose="02010609060101010101" pitchFamily="49" charset="-122"/>
                <a:ea typeface="黑体" panose="02010609060101010101" pitchFamily="49" charset="-122"/>
                <a:cs typeface="Times New Roman" pitchFamily="18" charset="0"/>
              </a:rPr>
              <a:t>Register-Memory</a:t>
            </a:r>
            <a:r>
              <a:rPr lang="zh-CN" altLang="en-US" sz="2200" dirty="0">
                <a:latin typeface="黑体" panose="02010609060101010101" pitchFamily="49" charset="-122"/>
                <a:ea typeface="黑体" panose="02010609060101010101" pitchFamily="49" charset="-122"/>
                <a:cs typeface="Times New Roman" pitchFamily="18" charset="0"/>
              </a:rPr>
              <a:t>式</a:t>
            </a:r>
            <a:r>
              <a:rPr lang="en-US" altLang="zh-CN" sz="2200" dirty="0">
                <a:latin typeface="黑体" panose="02010609060101010101" pitchFamily="49" charset="-122"/>
                <a:ea typeface="黑体" panose="02010609060101010101" pitchFamily="49" charset="-122"/>
                <a:cs typeface="Times New Roman" pitchFamily="18" charset="0"/>
              </a:rPr>
              <a:t>ISA</a:t>
            </a:r>
            <a:r>
              <a:rPr lang="zh-CN" altLang="en-US" sz="2200" dirty="0">
                <a:latin typeface="黑体" panose="02010609060101010101" pitchFamily="49" charset="-122"/>
                <a:ea typeface="黑体" panose="02010609060101010101" pitchFamily="49" charset="-122"/>
                <a:cs typeface="Times New Roman" pitchFamily="18" charset="0"/>
              </a:rPr>
              <a:t>（如</a:t>
            </a:r>
            <a:r>
              <a:rPr lang="en-US" altLang="zh-CN" sz="2200" dirty="0">
                <a:latin typeface="黑体" panose="02010609060101010101" pitchFamily="49" charset="-122"/>
                <a:ea typeface="黑体" panose="02010609060101010101" pitchFamily="49" charset="-122"/>
                <a:cs typeface="Times New Roman" pitchFamily="18" charset="0"/>
              </a:rPr>
              <a:t>80X86</a:t>
            </a:r>
            <a:r>
              <a:rPr lang="zh-CN" altLang="en-US" sz="2200" dirty="0">
                <a:latin typeface="黑体" panose="02010609060101010101" pitchFamily="49" charset="-122"/>
                <a:ea typeface="黑体" panose="02010609060101010101" pitchFamily="49" charset="-122"/>
                <a:cs typeface="Times New Roman" pitchFamily="18" charset="0"/>
              </a:rPr>
              <a:t>）</a:t>
            </a:r>
          </a:p>
          <a:p>
            <a:pPr lvl="2">
              <a:lnSpc>
                <a:spcPct val="120000"/>
              </a:lnSpc>
            </a:pPr>
            <a:r>
              <a:rPr lang="zh-CN" altLang="en-US" sz="2200" dirty="0">
                <a:latin typeface="黑体" panose="02010609060101010101" pitchFamily="49" charset="-122"/>
                <a:ea typeface="黑体" panose="02010609060101010101" pitchFamily="49" charset="-122"/>
                <a:cs typeface="Times New Roman" pitchFamily="18" charset="0"/>
              </a:rPr>
              <a:t>多种指令格式可以访问内存；</a:t>
            </a:r>
          </a:p>
          <a:p>
            <a:pPr lvl="2">
              <a:lnSpc>
                <a:spcPct val="120000"/>
              </a:lnSpc>
            </a:pPr>
            <a:r>
              <a:rPr lang="zh-CN" altLang="en-US" sz="2200" dirty="0">
                <a:latin typeface="黑体" panose="02010609060101010101" pitchFamily="49" charset="-122"/>
                <a:ea typeface="黑体" panose="02010609060101010101" pitchFamily="49" charset="-122"/>
                <a:cs typeface="Times New Roman" pitchFamily="18" charset="0"/>
              </a:rPr>
              <a:t>存在寄存器操作数和内存操作数单独运行的指令；</a:t>
            </a:r>
          </a:p>
          <a:p>
            <a:pPr lvl="1">
              <a:lnSpc>
                <a:spcPct val="120000"/>
              </a:lnSpc>
            </a:pPr>
            <a:r>
              <a:rPr lang="en-US" altLang="zh-CN" sz="2200" dirty="0">
                <a:latin typeface="黑体" panose="02010609060101010101" pitchFamily="49" charset="-122"/>
                <a:ea typeface="黑体" panose="02010609060101010101" pitchFamily="49" charset="-122"/>
                <a:cs typeface="Times New Roman" pitchFamily="18" charset="0"/>
              </a:rPr>
              <a:t>Load-Store</a:t>
            </a:r>
            <a:r>
              <a:rPr lang="zh-CN" altLang="en-US" sz="2200" dirty="0">
                <a:latin typeface="黑体" panose="02010609060101010101" pitchFamily="49" charset="-122"/>
                <a:ea typeface="黑体" panose="02010609060101010101" pitchFamily="49" charset="-122"/>
                <a:cs typeface="Times New Roman" pitchFamily="18" charset="0"/>
              </a:rPr>
              <a:t>式（</a:t>
            </a:r>
            <a:r>
              <a:rPr lang="en-US" altLang="zh-CN" sz="2200" dirty="0">
                <a:latin typeface="黑体" panose="02010609060101010101" pitchFamily="49" charset="-122"/>
                <a:ea typeface="黑体" panose="02010609060101010101" pitchFamily="49" charset="-122"/>
                <a:cs typeface="Times New Roman" pitchFamily="18" charset="0"/>
              </a:rPr>
              <a:t>Register-Register</a:t>
            </a:r>
            <a:r>
              <a:rPr lang="zh-CN" altLang="en-US" sz="2200" dirty="0">
                <a:latin typeface="黑体" panose="02010609060101010101" pitchFamily="49" charset="-122"/>
                <a:ea typeface="黑体" panose="02010609060101010101" pitchFamily="49" charset="-122"/>
                <a:cs typeface="Times New Roman" pitchFamily="18" charset="0"/>
              </a:rPr>
              <a:t>）（如</a:t>
            </a:r>
            <a:r>
              <a:rPr lang="en-US" altLang="zh-CN" sz="2200" dirty="0">
                <a:latin typeface="黑体" panose="02010609060101010101" pitchFamily="49" charset="-122"/>
                <a:ea typeface="黑体" panose="02010609060101010101" pitchFamily="49" charset="-122"/>
                <a:cs typeface="Times New Roman" pitchFamily="18" charset="0"/>
              </a:rPr>
              <a:t>MIPS</a:t>
            </a:r>
            <a:r>
              <a:rPr lang="zh-CN" altLang="en-US" sz="2200" dirty="0">
                <a:latin typeface="黑体" panose="02010609060101010101" pitchFamily="49" charset="-122"/>
                <a:ea typeface="黑体" panose="02010609060101010101" pitchFamily="49" charset="-122"/>
                <a:cs typeface="Times New Roman" pitchFamily="18" charset="0"/>
              </a:rPr>
              <a:t>）</a:t>
            </a:r>
          </a:p>
          <a:p>
            <a:pPr lvl="2">
              <a:lnSpc>
                <a:spcPct val="120000"/>
              </a:lnSpc>
            </a:pPr>
            <a:r>
              <a:rPr lang="zh-CN" altLang="en-US" sz="2200" dirty="0">
                <a:latin typeface="黑体" panose="02010609060101010101" pitchFamily="49" charset="-122"/>
                <a:ea typeface="黑体" panose="02010609060101010101" pitchFamily="49" charset="-122"/>
                <a:cs typeface="Times New Roman" pitchFamily="18" charset="0"/>
              </a:rPr>
              <a:t>只有装载（</a:t>
            </a:r>
            <a:r>
              <a:rPr lang="en-US" altLang="zh-CN" sz="2200" dirty="0">
                <a:latin typeface="黑体" panose="02010609060101010101" pitchFamily="49" charset="-122"/>
                <a:ea typeface="黑体" panose="02010609060101010101" pitchFamily="49" charset="-122"/>
                <a:cs typeface="Times New Roman" pitchFamily="18" charset="0"/>
              </a:rPr>
              <a:t>LOAD</a:t>
            </a:r>
            <a:r>
              <a:rPr lang="zh-CN" altLang="en-US" sz="2200" dirty="0">
                <a:latin typeface="黑体" panose="02010609060101010101" pitchFamily="49" charset="-122"/>
                <a:ea typeface="黑体" panose="02010609060101010101" pitchFamily="49" charset="-122"/>
                <a:cs typeface="Times New Roman" pitchFamily="18" charset="0"/>
              </a:rPr>
              <a:t>）和存储（</a:t>
            </a:r>
            <a:r>
              <a:rPr lang="en-US" altLang="zh-CN" sz="2200" dirty="0">
                <a:latin typeface="黑体" panose="02010609060101010101" pitchFamily="49" charset="-122"/>
                <a:ea typeface="黑体" panose="02010609060101010101" pitchFamily="49" charset="-122"/>
                <a:cs typeface="Times New Roman" pitchFamily="18" charset="0"/>
              </a:rPr>
              <a:t>STORE</a:t>
            </a:r>
            <a:r>
              <a:rPr lang="zh-CN" altLang="en-US" sz="2200" dirty="0">
                <a:latin typeface="黑体" panose="02010609060101010101" pitchFamily="49" charset="-122"/>
                <a:ea typeface="黑体" panose="02010609060101010101" pitchFamily="49" charset="-122"/>
                <a:cs typeface="Times New Roman" pitchFamily="18" charset="0"/>
              </a:rPr>
              <a:t>）指令可以访问内存</a:t>
            </a:r>
          </a:p>
          <a:p>
            <a:pPr lvl="2">
              <a:lnSpc>
                <a:spcPct val="120000"/>
              </a:lnSpc>
            </a:pPr>
            <a:r>
              <a:rPr lang="zh-CN" altLang="en-US" sz="2200" dirty="0">
                <a:latin typeface="黑体" panose="02010609060101010101" pitchFamily="49" charset="-122"/>
                <a:ea typeface="黑体" panose="02010609060101010101" pitchFamily="49" charset="-122"/>
                <a:cs typeface="Times New Roman" pitchFamily="18" charset="0"/>
              </a:rPr>
              <a:t>运算指令操作数全部为寄存器操作数；</a:t>
            </a:r>
          </a:p>
          <a:p>
            <a:pPr>
              <a:lnSpc>
                <a:spcPct val="120000"/>
              </a:lnSpc>
            </a:pPr>
            <a:r>
              <a:rPr lang="en-US" altLang="zh-CN" sz="2800" dirty="0">
                <a:latin typeface="黑体" panose="02010609060101010101" pitchFamily="49" charset="-122"/>
                <a:ea typeface="黑体" panose="02010609060101010101" pitchFamily="49" charset="-122"/>
                <a:cs typeface="Times New Roman" pitchFamily="18" charset="0"/>
              </a:rPr>
              <a:t>Load-Store</a:t>
            </a:r>
            <a:r>
              <a:rPr lang="zh-CN" altLang="en-US" sz="2800" dirty="0">
                <a:latin typeface="黑体" panose="02010609060101010101" pitchFamily="49" charset="-122"/>
                <a:ea typeface="黑体" panose="02010609060101010101" pitchFamily="49" charset="-122"/>
                <a:cs typeface="Times New Roman" pitchFamily="18" charset="0"/>
              </a:rPr>
              <a:t>是</a:t>
            </a:r>
            <a:r>
              <a:rPr lang="en-US" altLang="zh-CN" sz="2800" dirty="0">
                <a:latin typeface="黑体" panose="02010609060101010101" pitchFamily="49" charset="-122"/>
                <a:ea typeface="黑体" panose="02010609060101010101" pitchFamily="49" charset="-122"/>
                <a:cs typeface="Times New Roman" pitchFamily="18" charset="0"/>
              </a:rPr>
              <a:t>ISA</a:t>
            </a:r>
            <a:r>
              <a:rPr lang="zh-CN" altLang="en-US" sz="2800" dirty="0">
                <a:latin typeface="黑体" panose="02010609060101010101" pitchFamily="49" charset="-122"/>
                <a:ea typeface="黑体" panose="02010609060101010101" pitchFamily="49" charset="-122"/>
                <a:cs typeface="Times New Roman" pitchFamily="18" charset="0"/>
              </a:rPr>
              <a:t>的发展趋势</a:t>
            </a:r>
          </a:p>
          <a:p>
            <a:pPr>
              <a:lnSpc>
                <a:spcPct val="120000"/>
              </a:lnSpc>
            </a:pP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230449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63352" y="188640"/>
            <a:ext cx="7010400" cy="479747"/>
          </a:xfrm>
        </p:spPr>
        <p:txBody>
          <a:bodyPr/>
          <a:lstStyle/>
          <a:p>
            <a:r>
              <a:rPr lang="en-US" altLang="zh-CN" sz="3200" dirty="0"/>
              <a:t>1.1 </a:t>
            </a:r>
            <a:r>
              <a:rPr lang="zh-CN" altLang="en-US" sz="3200" dirty="0"/>
              <a:t>指令系统概述</a:t>
            </a:r>
          </a:p>
        </p:txBody>
      </p:sp>
      <p:sp>
        <p:nvSpPr>
          <p:cNvPr id="3" name="内容占位符 2"/>
          <p:cNvSpPr>
            <a:spLocks noGrp="1"/>
          </p:cNvSpPr>
          <p:nvPr>
            <p:ph idx="4294967295"/>
          </p:nvPr>
        </p:nvSpPr>
        <p:spPr>
          <a:xfrm>
            <a:off x="263352" y="908720"/>
            <a:ext cx="11820704" cy="5148076"/>
          </a:xfrm>
        </p:spPr>
        <p:txBody>
          <a:bodyPr/>
          <a:lstStyle/>
          <a:p>
            <a:pPr>
              <a:lnSpc>
                <a:spcPct val="120000"/>
              </a:lnSpc>
              <a:spcBef>
                <a:spcPts val="0"/>
              </a:spcBef>
              <a:spcAft>
                <a:spcPts val="0"/>
              </a:spcAft>
            </a:pPr>
            <a:r>
              <a:rPr lang="zh-CN" altLang="en-US" sz="2800" dirty="0"/>
              <a:t>指令类型</a:t>
            </a:r>
          </a:p>
          <a:p>
            <a:pPr lvl="1">
              <a:lnSpc>
                <a:spcPct val="150000"/>
              </a:lnSpc>
              <a:spcBef>
                <a:spcPts val="0"/>
              </a:spcBef>
              <a:spcAft>
                <a:spcPts val="0"/>
              </a:spcAft>
            </a:pPr>
            <a:r>
              <a:rPr lang="zh-CN" altLang="en-US" sz="2200" dirty="0"/>
              <a:t>数据传输指令：寄存器与存储器之间，寄存器之间传递数据，立即数和寄存器</a:t>
            </a:r>
            <a:r>
              <a:rPr lang="en-US" altLang="zh-CN" sz="2200" dirty="0"/>
              <a:t>/</a:t>
            </a:r>
            <a:r>
              <a:rPr lang="zh-CN" altLang="en-US" sz="2200" dirty="0"/>
              <a:t>内存之间；</a:t>
            </a:r>
          </a:p>
          <a:p>
            <a:pPr lvl="1">
              <a:lnSpc>
                <a:spcPct val="150000"/>
              </a:lnSpc>
              <a:spcBef>
                <a:spcPts val="0"/>
              </a:spcBef>
              <a:spcAft>
                <a:spcPts val="0"/>
              </a:spcAft>
            </a:pPr>
            <a:r>
              <a:rPr lang="zh-CN" altLang="en-US" sz="2200" dirty="0"/>
              <a:t>算术</a:t>
            </a:r>
            <a:r>
              <a:rPr lang="en-US" altLang="zh-CN" sz="2200" dirty="0"/>
              <a:t>/</a:t>
            </a:r>
            <a:r>
              <a:rPr lang="zh-CN" altLang="en-US" sz="2200" dirty="0"/>
              <a:t>逻辑运算指令：寄存器（或存储器）中整型数或逻辑型数据的运算操作。</a:t>
            </a:r>
          </a:p>
          <a:p>
            <a:pPr lvl="1">
              <a:lnSpc>
                <a:spcPct val="150000"/>
              </a:lnSpc>
              <a:spcBef>
                <a:spcPts val="0"/>
              </a:spcBef>
              <a:spcAft>
                <a:spcPts val="0"/>
              </a:spcAft>
            </a:pPr>
            <a:r>
              <a:rPr lang="zh-CN" altLang="en-US" sz="2200" dirty="0"/>
              <a:t>程序控制指令：控制程序执行顺序，条件转移或无条件跳转，子程序调用和返回等；</a:t>
            </a:r>
          </a:p>
          <a:p>
            <a:pPr lvl="1">
              <a:lnSpc>
                <a:spcPct val="150000"/>
              </a:lnSpc>
              <a:spcBef>
                <a:spcPts val="0"/>
              </a:spcBef>
              <a:spcAft>
                <a:spcPts val="0"/>
              </a:spcAft>
            </a:pPr>
            <a:r>
              <a:rPr lang="zh-CN" altLang="en-US" sz="2200" dirty="0"/>
              <a:t>浮点运算指令：处理浮点数的运算。</a:t>
            </a:r>
            <a:endParaRPr lang="en-US" altLang="zh-CN" sz="2200" dirty="0"/>
          </a:p>
          <a:p>
            <a:pPr>
              <a:lnSpc>
                <a:spcPct val="120000"/>
              </a:lnSpc>
              <a:spcBef>
                <a:spcPts val="0"/>
              </a:spcBef>
              <a:spcAft>
                <a:spcPts val="0"/>
              </a:spcAft>
            </a:pPr>
            <a:r>
              <a:rPr lang="zh-CN" altLang="en-US" sz="2800" dirty="0"/>
              <a:t>通用寄存器的优势</a:t>
            </a:r>
          </a:p>
          <a:p>
            <a:pPr lvl="1">
              <a:lnSpc>
                <a:spcPct val="150000"/>
              </a:lnSpc>
              <a:spcBef>
                <a:spcPts val="0"/>
              </a:spcBef>
              <a:spcAft>
                <a:spcPts val="0"/>
              </a:spcAft>
            </a:pPr>
            <a:r>
              <a:rPr lang="zh-CN" altLang="en-US" sz="2200" dirty="0"/>
              <a:t>寄存器比存储器快</a:t>
            </a:r>
          </a:p>
          <a:p>
            <a:pPr lvl="1">
              <a:lnSpc>
                <a:spcPct val="150000"/>
              </a:lnSpc>
              <a:spcBef>
                <a:spcPts val="0"/>
              </a:spcBef>
              <a:spcAft>
                <a:spcPts val="0"/>
              </a:spcAft>
            </a:pPr>
            <a:r>
              <a:rPr lang="zh-CN" altLang="en-US" sz="2200" dirty="0"/>
              <a:t>寄存器便于编译器使用</a:t>
            </a:r>
          </a:p>
          <a:p>
            <a:pPr lvl="1">
              <a:lnSpc>
                <a:spcPct val="150000"/>
              </a:lnSpc>
              <a:spcBef>
                <a:spcPts val="0"/>
              </a:spcBef>
              <a:spcAft>
                <a:spcPts val="0"/>
              </a:spcAft>
            </a:pPr>
            <a:r>
              <a:rPr lang="zh-CN" altLang="en-US" sz="2200" dirty="0"/>
              <a:t>提高代码密度，寄存器地址</a:t>
            </a:r>
            <a:endParaRPr lang="en-US" altLang="zh-CN" sz="2200" dirty="0"/>
          </a:p>
          <a:p>
            <a:pPr marL="474663" lvl="1" indent="0">
              <a:lnSpc>
                <a:spcPct val="150000"/>
              </a:lnSpc>
              <a:spcBef>
                <a:spcPts val="0"/>
              </a:spcBef>
              <a:spcAft>
                <a:spcPts val="0"/>
              </a:spcAft>
              <a:buNone/>
            </a:pPr>
            <a:r>
              <a:rPr lang="zh-CN" altLang="en-US" sz="2200" dirty="0"/>
              <a:t>比存储器地址短</a:t>
            </a:r>
          </a:p>
        </p:txBody>
      </p:sp>
      <p:pic>
        <p:nvPicPr>
          <p:cNvPr id="4" name="图片 3"/>
          <p:cNvPicPr>
            <a:picLocks noChangeAspect="1"/>
          </p:cNvPicPr>
          <p:nvPr/>
        </p:nvPicPr>
        <p:blipFill>
          <a:blip r:embed="rId3"/>
          <a:stretch>
            <a:fillRect/>
          </a:stretch>
        </p:blipFill>
        <p:spPr>
          <a:xfrm>
            <a:off x="5375920" y="3573016"/>
            <a:ext cx="6264696" cy="3030708"/>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4|11.5|9.6|5.7"/>
</p:tagLst>
</file>

<file path=ppt/tags/tag2.xml><?xml version="1.0" encoding="utf-8"?>
<p:tagLst xmlns:a="http://schemas.openxmlformats.org/drawingml/2006/main" xmlns:r="http://schemas.openxmlformats.org/officeDocument/2006/relationships" xmlns:p="http://schemas.openxmlformats.org/presentationml/2006/main">
  <p:tag name="TIMING" val="|1|1.4|11.5|9.6|5.7"/>
</p:tagLst>
</file>

<file path=ppt/tags/tag3.xml><?xml version="1.0" encoding="utf-8"?>
<p:tagLst xmlns:a="http://schemas.openxmlformats.org/drawingml/2006/main" xmlns:r="http://schemas.openxmlformats.org/officeDocument/2006/relationships" xmlns:p="http://schemas.openxmlformats.org/presentationml/2006/main">
  <p:tag name="TIMING" val="|0.2|0.2|0.4|0.2|0.4|0.2|0.4"/>
</p:tagLst>
</file>

<file path=ppt/tags/tag4.xml><?xml version="1.0" encoding="utf-8"?>
<p:tagLst xmlns:a="http://schemas.openxmlformats.org/drawingml/2006/main" xmlns:r="http://schemas.openxmlformats.org/officeDocument/2006/relationships" xmlns:p="http://schemas.openxmlformats.org/presentationml/2006/main">
  <p:tag name="TIMING" val="|0|0.2|0.2|0.4|0.3|0.4"/>
</p:tagLst>
</file>

<file path=ppt/tags/tag5.xml><?xml version="1.0" encoding="utf-8"?>
<p:tagLst xmlns:a="http://schemas.openxmlformats.org/drawingml/2006/main" xmlns:r="http://schemas.openxmlformats.org/officeDocument/2006/relationships" xmlns:p="http://schemas.openxmlformats.org/presentationml/2006/main">
  <p:tag name="TIMING" val="|0.2|0.3|0.2|0.4|0.2|0.4|0.2|0.4|0.2"/>
</p:tagLst>
</file>

<file path=ppt/tags/tag6.xml><?xml version="1.0" encoding="utf-8"?>
<p:tagLst xmlns:a="http://schemas.openxmlformats.org/drawingml/2006/main" xmlns:r="http://schemas.openxmlformats.org/officeDocument/2006/relationships" xmlns:p="http://schemas.openxmlformats.org/presentationml/2006/main">
  <p:tag name="TIMING" val="|0.1|0.8|0.2|0.4|0.2|0.4|0.2|0.7|0.3|0.7"/>
</p:tagLst>
</file>

<file path=ppt/tags/tag7.xml><?xml version="1.0" encoding="utf-8"?>
<p:tagLst xmlns:a="http://schemas.openxmlformats.org/drawingml/2006/main" xmlns:r="http://schemas.openxmlformats.org/officeDocument/2006/relationships" xmlns:p="http://schemas.openxmlformats.org/presentationml/2006/main">
  <p:tag name="TIMING" val="|0.3|3.3|21.3|21.6|43|34.6|4.7|4|1|6.4|6.6|12.5"/>
</p:tagLst>
</file>

<file path=ppt/tags/tag8.xml><?xml version="1.0" encoding="utf-8"?>
<p:tagLst xmlns:a="http://schemas.openxmlformats.org/drawingml/2006/main" xmlns:r="http://schemas.openxmlformats.org/officeDocument/2006/relationships" xmlns:p="http://schemas.openxmlformats.org/presentationml/2006/main">
  <p:tag name="TIMING" val="|2.3|2.1"/>
</p:tagLst>
</file>

<file path=ppt/theme/theme1.xml><?xml version="1.0" encoding="utf-8"?>
<a:theme xmlns:a="http://schemas.openxmlformats.org/drawingml/2006/main" name="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63500" tIns="25400" rIns="63500" bIns="25400" numCol="1" anchor="t" anchorCtr="0" compatLnSpc="1">
        <a:prstTxWarp prst="textNoShape">
          <a:avLst/>
        </a:prstTxWarp>
        <a:spAutoFit/>
      </a:bodyPr>
      <a:lstStyle>
        <a:defPPr marL="668338" marR="0" indent="-193675" algn="l" defTabSz="914400" rtl="0" eaLnBrk="0" fontAlgn="base" latinLnBrk="0" hangingPunct="0">
          <a:lnSpc>
            <a:spcPct val="85000"/>
          </a:lnSpc>
          <a:spcBef>
            <a:spcPct val="40000"/>
          </a:spcBef>
          <a:spcAft>
            <a:spcPct val="0"/>
          </a:spcAft>
          <a:buClr>
            <a:srgbClr val="001ADC"/>
          </a:buClr>
          <a:buSzPct val="100000"/>
          <a:buFont typeface="Wingdings" pitchFamily="2" charset="2"/>
          <a:buChar char="Ø"/>
          <a:tabLst/>
          <a:defRPr kumimoji="0" lang="en-US"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63500" tIns="25400" rIns="63500" bIns="25400" numCol="1" anchor="t" anchorCtr="0" compatLnSpc="1">
        <a:prstTxWarp prst="textNoShape">
          <a:avLst/>
        </a:prstTxWarp>
        <a:spAutoFit/>
      </a:bodyPr>
      <a:lstStyle>
        <a:defPPr marL="668338" marR="0" indent="-193675" algn="l" defTabSz="914400" rtl="0" eaLnBrk="0" fontAlgn="base" latinLnBrk="0" hangingPunct="0">
          <a:lnSpc>
            <a:spcPct val="85000"/>
          </a:lnSpc>
          <a:spcBef>
            <a:spcPct val="40000"/>
          </a:spcBef>
          <a:spcAft>
            <a:spcPct val="0"/>
          </a:spcAft>
          <a:buClr>
            <a:srgbClr val="001ADC"/>
          </a:buClr>
          <a:buSzPct val="100000"/>
          <a:buFont typeface="Wingdings" pitchFamily="2" charset="2"/>
          <a:buChar char="Ø"/>
          <a:tabLst/>
          <a:defRPr kumimoji="0" lang="en-US"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6F5BD"/>
        </a:solidFill>
        <a:ln w="12700">
          <a:solidFill>
            <a:schemeClr val="tx1"/>
          </a:solidFill>
          <a:miter lim="800000"/>
          <a:headEnd/>
          <a:tailEnd/>
        </a:ln>
        <a:effectLst/>
      </a:spPr>
      <a:bodyPr lIns="90487" tIns="44450" rIns="90487" bIns="44450">
        <a:spAutoFit/>
      </a:bodyPr>
      <a:lstStyle>
        <a:defPPr>
          <a:lnSpc>
            <a:spcPct val="100000"/>
          </a:lnSpc>
          <a:buNone/>
          <a:tabLst>
            <a:tab pos="292100" algn="l"/>
          </a:tabLst>
          <a:defRPr dirty="0">
            <a:latin typeface="Courier New" pitchFamily="49"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lnDef>
    <a:txDef>
      <a:spPr>
        <a:noFill/>
      </a:spPr>
      <a:bodyPr wrap="square" rtlCol="0">
        <a:spAutoFit/>
      </a:bodyPr>
      <a:lstStyle>
        <a:defPPr>
          <a:buNone/>
          <a:defRPr dirty="0">
            <a:latin typeface="Calibri" pitchFamily="34" charset="0"/>
          </a:defRPr>
        </a:defPPr>
      </a:lstStyle>
    </a:tx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58458</TotalTime>
  <Pages>47</Pages>
  <Words>8915</Words>
  <Application>Microsoft Macintosh PowerPoint</Application>
  <PresentationFormat>Widescreen</PresentationFormat>
  <Paragraphs>1033</Paragraphs>
  <Slides>54</Slides>
  <Notes>39</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2</vt:i4>
      </vt:variant>
      <vt:variant>
        <vt:lpstr>Slide Titles</vt:lpstr>
      </vt:variant>
      <vt:variant>
        <vt:i4>54</vt:i4>
      </vt:variant>
    </vt:vector>
  </HeadingPairs>
  <TitlesOfParts>
    <vt:vector size="70" baseType="lpstr">
      <vt:lpstr>Arial Unicode MS</vt:lpstr>
      <vt:lpstr>等线</vt:lpstr>
      <vt:lpstr>楷体_GB2312</vt:lpstr>
      <vt:lpstr>微软雅黑</vt:lpstr>
      <vt:lpstr>黑体</vt:lpstr>
      <vt:lpstr>宋体</vt:lpstr>
      <vt:lpstr>华文楷体</vt:lpstr>
      <vt:lpstr>Arial</vt:lpstr>
      <vt:lpstr>Calibri</vt:lpstr>
      <vt:lpstr>Courier New</vt:lpstr>
      <vt:lpstr>Times New Roman</vt:lpstr>
      <vt:lpstr>Wingdings</vt:lpstr>
      <vt:lpstr>CS152-SP98</vt:lpstr>
      <vt:lpstr>1_CS152-SP98</vt:lpstr>
      <vt:lpstr>Visio</vt:lpstr>
      <vt:lpstr>文档</vt:lpstr>
      <vt:lpstr>计算机硬件基础 （2023级）</vt:lpstr>
      <vt:lpstr>PowerPoint Presentation</vt:lpstr>
      <vt:lpstr>1.1 指令系统概述</vt:lpstr>
      <vt:lpstr>1.1 指令系统概述</vt:lpstr>
      <vt:lpstr>1.1  指令系统概述</vt:lpstr>
      <vt:lpstr>1.1 指令系统概述</vt:lpstr>
      <vt:lpstr>1.1 指令系统概述</vt:lpstr>
      <vt:lpstr>1.1 指令系统概述</vt:lpstr>
      <vt:lpstr>1.1 指令系统概述</vt:lpstr>
      <vt:lpstr>1.2 指令格式</vt:lpstr>
      <vt:lpstr>1.2 指令格式</vt:lpstr>
      <vt:lpstr>1.3  寻址方式</vt:lpstr>
      <vt:lpstr>1.3  寻址方式</vt:lpstr>
      <vt:lpstr>1.3  寻址方式</vt:lpstr>
      <vt:lpstr>1.3 寻址方式</vt:lpstr>
      <vt:lpstr>1.3 寻址方式</vt:lpstr>
      <vt:lpstr>1.3 寻址方式</vt:lpstr>
      <vt:lpstr>1.3 寻址方式</vt:lpstr>
      <vt:lpstr>1.3 寻址方式</vt:lpstr>
      <vt:lpstr>1.3 寻址方式</vt:lpstr>
      <vt:lpstr>1.3 寻址方式</vt:lpstr>
      <vt:lpstr>1.3 寻址方式</vt:lpstr>
      <vt:lpstr>1.3 寻址方式</vt:lpstr>
      <vt:lpstr>PowerPoint Presentation</vt:lpstr>
      <vt:lpstr>2.1 CISC与RISC</vt:lpstr>
      <vt:lpstr>2.1 CISC与RISC</vt:lpstr>
      <vt:lpstr>2.2 MIPS 指令格式简介</vt:lpstr>
      <vt:lpstr>2.2 MIPS 指令格式简介</vt:lpstr>
      <vt:lpstr>2.2 MIPS 指令格式简介</vt:lpstr>
      <vt:lpstr>32位程序在内存中的布局</vt:lpstr>
      <vt:lpstr>2.2 MIPS 指令格式简介</vt:lpstr>
      <vt:lpstr>2.2 MIPS指令格式简介</vt:lpstr>
      <vt:lpstr>2.2 MIPS指令格式简介</vt:lpstr>
      <vt:lpstr>2.2 MIPS指令格式简介</vt:lpstr>
      <vt:lpstr>2.2 MIPS指令格式简介</vt:lpstr>
      <vt:lpstr>2.2 MIPS指令格式简介</vt:lpstr>
      <vt:lpstr>2.2 MIPS指令格式简介</vt:lpstr>
      <vt:lpstr>2.2 MIPS指令格式简介</vt:lpstr>
      <vt:lpstr>2.2 MIPS指令格式简介--指令类型</vt:lpstr>
      <vt:lpstr>2.2 MIPS指令格式简介--指令类型</vt:lpstr>
      <vt:lpstr>2.2 MIPS指令格式简介--指令类型</vt:lpstr>
      <vt:lpstr>2.2 MIPS指令格式简介--指令类型</vt:lpstr>
      <vt:lpstr>2.2 MIPS指令格式简介--指令类型</vt:lpstr>
      <vt:lpstr>2.2 MIPS指令格式简介—指令示例</vt:lpstr>
      <vt:lpstr>2.3 MIPS 汇编程序</vt:lpstr>
      <vt:lpstr>MIPS汇编程序示例1：SWAP</vt:lpstr>
      <vt:lpstr>MIPS汇编程序示例2：符号扩展</vt:lpstr>
      <vt:lpstr>MIPS汇编程序示例3：字符串部分逆置</vt:lpstr>
      <vt:lpstr>MIPS汇编程序示例3：字符串部分逆置</vt:lpstr>
      <vt:lpstr>PowerPoint Presentation</vt:lpstr>
      <vt:lpstr>MIPS汇编程序示例4：冒泡排序</vt:lpstr>
      <vt:lpstr>MIPS汇编程序示例5：汉诺塔（自学）</vt:lpstr>
      <vt:lpstr>MIPS汇编程序示例5：汉诺塔（自学）</vt:lpstr>
      <vt:lpstr>MIPS汇编程序示例5：汉诺塔（自学，汇编指令在备注中）</vt:lpstr>
    </vt:vector>
  </TitlesOfParts>
  <Company>BUAA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lxd</dc:creator>
  <dc:description>lecture 1</dc:description>
  <cp:lastModifiedBy>winnieliupku@gmail.com</cp:lastModifiedBy>
  <cp:revision>604</cp:revision>
  <cp:lastPrinted>2015-10-29T05:44:25Z</cp:lastPrinted>
  <dcterms:created xsi:type="dcterms:W3CDTF">1997-08-19T16:58:46Z</dcterms:created>
  <dcterms:modified xsi:type="dcterms:W3CDTF">2024-10-11T05:41:56Z</dcterms:modified>
</cp:coreProperties>
</file>