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2"/>
  </p:sldMasterIdLst>
  <p:notesMasterIdLst>
    <p:notesMasterId r:id="rId66"/>
  </p:notesMasterIdLst>
  <p:handoutMasterIdLst>
    <p:handoutMasterId r:id="rId67"/>
  </p:handoutMasterIdLst>
  <p:sldIdLst>
    <p:sldId id="1008" r:id="rId3"/>
    <p:sldId id="1066" r:id="rId4"/>
    <p:sldId id="1067" r:id="rId5"/>
    <p:sldId id="1068" r:id="rId6"/>
    <p:sldId id="1069" r:id="rId7"/>
    <p:sldId id="1070" r:id="rId8"/>
    <p:sldId id="1071" r:id="rId9"/>
    <p:sldId id="1133" r:id="rId10"/>
    <p:sldId id="1072" r:id="rId11"/>
    <p:sldId id="1074" r:id="rId12"/>
    <p:sldId id="1075" r:id="rId13"/>
    <p:sldId id="1076" r:id="rId14"/>
    <p:sldId id="1077" r:id="rId15"/>
    <p:sldId id="1078" r:id="rId16"/>
    <p:sldId id="1079" r:id="rId17"/>
    <p:sldId id="1080" r:id="rId18"/>
    <p:sldId id="1081" r:id="rId19"/>
    <p:sldId id="1082" r:id="rId20"/>
    <p:sldId id="1083" r:id="rId21"/>
    <p:sldId id="1084" r:id="rId22"/>
    <p:sldId id="1085" r:id="rId23"/>
    <p:sldId id="1086" r:id="rId24"/>
    <p:sldId id="1087" r:id="rId25"/>
    <p:sldId id="1088" r:id="rId26"/>
    <p:sldId id="1089" r:id="rId27"/>
    <p:sldId id="1090" r:id="rId28"/>
    <p:sldId id="1091" r:id="rId29"/>
    <p:sldId id="1093" r:id="rId30"/>
    <p:sldId id="1130" r:id="rId31"/>
    <p:sldId id="1094" r:id="rId32"/>
    <p:sldId id="1095" r:id="rId33"/>
    <p:sldId id="1096" r:id="rId34"/>
    <p:sldId id="1097" r:id="rId35"/>
    <p:sldId id="1098" r:id="rId36"/>
    <p:sldId id="1099" r:id="rId37"/>
    <p:sldId id="1100" r:id="rId38"/>
    <p:sldId id="1134" r:id="rId39"/>
    <p:sldId id="1102" r:id="rId40"/>
    <p:sldId id="1103" r:id="rId41"/>
    <p:sldId id="1104" r:id="rId42"/>
    <p:sldId id="1105" r:id="rId43"/>
    <p:sldId id="1106" r:id="rId44"/>
    <p:sldId id="1107" r:id="rId45"/>
    <p:sldId id="1108" r:id="rId46"/>
    <p:sldId id="1109" r:id="rId47"/>
    <p:sldId id="1110" r:id="rId48"/>
    <p:sldId id="1111" r:id="rId49"/>
    <p:sldId id="1112" r:id="rId50"/>
    <p:sldId id="1131" r:id="rId51"/>
    <p:sldId id="1113" r:id="rId52"/>
    <p:sldId id="1114" r:id="rId53"/>
    <p:sldId id="1115" r:id="rId54"/>
    <p:sldId id="1116" r:id="rId55"/>
    <p:sldId id="1117" r:id="rId56"/>
    <p:sldId id="1118" r:id="rId57"/>
    <p:sldId id="1119" r:id="rId58"/>
    <p:sldId id="1120" r:id="rId59"/>
    <p:sldId id="1124" r:id="rId60"/>
    <p:sldId id="1125" r:id="rId61"/>
    <p:sldId id="1126" r:id="rId62"/>
    <p:sldId id="1127" r:id="rId63"/>
    <p:sldId id="1128" r:id="rId64"/>
    <p:sldId id="1129" r:id="rId65"/>
  </p:sldIdLst>
  <p:sldSz cx="12192000" cy="6858000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4">
          <p15:clr>
            <a:srgbClr val="A4A3A4"/>
          </p15:clr>
        </p15:guide>
        <p15:guide id="2" pos="2242">
          <p15:clr>
            <a:srgbClr val="A4A3A4"/>
          </p15:clr>
        </p15:guide>
        <p15:guide id="3" orient="horz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FFFFCC"/>
    <a:srgbClr val="B31BE3"/>
    <a:srgbClr val="FFDA3F"/>
    <a:srgbClr val="FFFFBD"/>
    <a:srgbClr val="F9FDC7"/>
    <a:srgbClr val="000099"/>
    <a:srgbClr val="535CA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8287" autoAdjust="0"/>
  </p:normalViewPr>
  <p:slideViewPr>
    <p:cSldViewPr>
      <p:cViewPr varScale="1">
        <p:scale>
          <a:sx n="88" d="100"/>
          <a:sy n="88" d="100"/>
        </p:scale>
        <p:origin x="880" y="60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884"/>
        <p:guide pos="2242"/>
        <p:guide orient="horz"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45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338" y="658813"/>
            <a:ext cx="6792912" cy="38227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576" y="4860873"/>
            <a:ext cx="6119197" cy="46053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8007" tIns="48144" rIns="98007" bIns="48144" numCol="1" anchor="t" anchorCtr="0" compatLnSpc="1"/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6889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4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5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ADDI</a:t>
            </a:r>
            <a:r>
              <a:rPr lang="zh-CN" altLang="en-US" dirty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 + immediate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addi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rt,rs</a:t>
            </a:r>
            <a:r>
              <a:rPr lang="en-US" altLang="zh-CN" sz="1200" dirty="0"/>
              <a:t>, imm16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8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4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LW</a:t>
            </a:r>
            <a:r>
              <a:rPr lang="zh-CN" altLang="en-US" dirty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offset</a:t>
            </a:r>
            <a:r>
              <a:rPr lang="zh-CN" altLang="en-US" sz="1200" dirty="0"/>
              <a:t>是一个有符号数。</a:t>
            </a:r>
            <a:endParaRPr lang="en-US" altLang="zh-CN" dirty="0"/>
          </a:p>
          <a:p>
            <a:r>
              <a:rPr lang="en-US" altLang="zh-CN" dirty="0"/>
              <a:t>SW</a:t>
            </a:r>
            <a:r>
              <a:rPr lang="zh-CN" altLang="en-US" dirty="0"/>
              <a:t>：</a:t>
            </a:r>
            <a:r>
              <a:rPr lang="en-US" altLang="zh-CN" sz="1200" dirty="0"/>
              <a:t>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← </a:t>
            </a:r>
            <a:r>
              <a:rPr lang="en-US" altLang="zh-CN" sz="1200" dirty="0" err="1"/>
              <a:t>rt</a:t>
            </a:r>
            <a:endParaRPr lang="en-US" altLang="zh-CN" sz="1200" dirty="0"/>
          </a:p>
          <a:p>
            <a:r>
              <a:rPr lang="en-US" altLang="zh-CN" sz="1200" dirty="0"/>
              <a:t>J target</a:t>
            </a:r>
            <a:r>
              <a:rPr lang="zh-CN" altLang="en-US" sz="1200" dirty="0"/>
              <a:t>：</a:t>
            </a:r>
            <a:r>
              <a:rPr lang="en-US" altLang="zh-CN" sz="1200" dirty="0"/>
              <a:t>To branch within the current 256 MB aligned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1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39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写寄存器地址译码器：</a:t>
            </a:r>
            <a:r>
              <a:rPr lang="en-US" altLang="zh-CN" dirty="0"/>
              <a:t>5</a:t>
            </a:r>
            <a:r>
              <a:rPr lang="zh-CN" altLang="en-US" dirty="0"/>
              <a:t>线</a:t>
            </a:r>
            <a:r>
              <a:rPr lang="en-US" altLang="zh-CN" dirty="0"/>
              <a:t>-32</a:t>
            </a:r>
            <a:r>
              <a:rPr lang="zh-CN" altLang="en-US" dirty="0"/>
              <a:t>线译码器。</a:t>
            </a:r>
            <a:endParaRPr lang="en-US" altLang="zh-CN" dirty="0"/>
          </a:p>
          <a:p>
            <a:r>
              <a:rPr lang="zh-CN" altLang="en-US" dirty="0"/>
              <a:t>状态操作：电路（寄存器）状态发生变化，需要时钟控制信号触发</a:t>
            </a:r>
          </a:p>
        </p:txBody>
      </p:sp>
    </p:spTree>
    <p:extLst>
      <p:ext uri="{BB962C8B-B14F-4D97-AF65-F5344CB8AC3E}">
        <p14:creationId xmlns:p14="http://schemas.microsoft.com/office/powerpoint/2010/main" val="208104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INC 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指令</a:t>
            </a:r>
          </a:p>
          <a:p>
            <a:r>
              <a:rPr lang="en-US" altLang="zh-CN"/>
              <a:t>BRN </a:t>
            </a:r>
            <a:r>
              <a:rPr lang="zh-CN" altLang="en-US"/>
              <a:t>空操作</a:t>
            </a:r>
          </a:p>
        </p:txBody>
      </p:sp>
    </p:spTree>
    <p:extLst>
      <p:ext uri="{BB962C8B-B14F-4D97-AF65-F5344CB8AC3E}">
        <p14:creationId xmlns:p14="http://schemas.microsoft.com/office/powerpoint/2010/main" val="1257722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569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 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指令</a:t>
            </a:r>
          </a:p>
          <a:p>
            <a:r>
              <a:rPr lang="en-US" altLang="zh-CN" dirty="0"/>
              <a:t>BRN </a:t>
            </a:r>
            <a:r>
              <a:rPr lang="zh-CN" altLang="en-US" dirty="0"/>
              <a:t>空操作</a:t>
            </a:r>
          </a:p>
        </p:txBody>
      </p:sp>
    </p:spTree>
    <p:extLst>
      <p:ext uri="{BB962C8B-B14F-4D97-AF65-F5344CB8AC3E}">
        <p14:creationId xmlns:p14="http://schemas.microsoft.com/office/powerpoint/2010/main" val="1148946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23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25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46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89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Lw</a:t>
            </a:r>
            <a:r>
              <a:rPr lang="zh-CN" altLang="en-US" dirty="0"/>
              <a:t>指令中能否使用</a:t>
            </a:r>
            <a:r>
              <a:rPr lang="en-US" altLang="zh-CN" dirty="0" err="1"/>
              <a:t>rd</a:t>
            </a:r>
            <a:r>
              <a:rPr lang="zh-CN" altLang="en-US" dirty="0"/>
              <a:t>而不是</a:t>
            </a:r>
            <a:r>
              <a:rPr lang="en-US" altLang="zh-CN" dirty="0" err="1"/>
              <a:t>rt</a:t>
            </a:r>
            <a:r>
              <a:rPr lang="zh-CN" altLang="en-US" dirty="0"/>
              <a:t>？不可以，否则无法获得</a:t>
            </a:r>
            <a:r>
              <a:rPr lang="en-US" altLang="zh-CN" dirty="0"/>
              <a:t>16</a:t>
            </a:r>
            <a:r>
              <a:rPr lang="zh-CN" altLang="en-US" dirty="0"/>
              <a:t>位立即数。如果在指令中调换</a:t>
            </a:r>
            <a:r>
              <a:rPr lang="en-US" altLang="zh-CN" dirty="0" err="1"/>
              <a:t>rd</a:t>
            </a:r>
            <a:r>
              <a:rPr lang="zh-CN" altLang="en-US" dirty="0"/>
              <a:t>和</a:t>
            </a:r>
            <a:r>
              <a:rPr lang="en-US" altLang="zh-CN" dirty="0" err="1"/>
              <a:t>rt</a:t>
            </a:r>
            <a:r>
              <a:rPr lang="zh-CN" altLang="en-US" dirty="0"/>
              <a:t>的位置，但</a:t>
            </a:r>
            <a:r>
              <a:rPr lang="en-US" altLang="zh-CN" dirty="0"/>
              <a:t>BEQ</a:t>
            </a:r>
            <a:r>
              <a:rPr lang="zh-CN" altLang="en-US" dirty="0"/>
              <a:t>指令又无法满足。</a:t>
            </a:r>
          </a:p>
        </p:txBody>
      </p:sp>
    </p:spTree>
    <p:extLst>
      <p:ext uri="{BB962C8B-B14F-4D97-AF65-F5344CB8AC3E}">
        <p14:creationId xmlns:p14="http://schemas.microsoft.com/office/powerpoint/2010/main" val="4048777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该表缺少一个</a:t>
            </a:r>
            <a:r>
              <a:rPr lang="en-US" altLang="zh-CN" dirty="0"/>
              <a:t>shift</a:t>
            </a:r>
            <a:r>
              <a:rPr lang="zh-CN" altLang="en-US" dirty="0"/>
              <a:t>部件</a:t>
            </a:r>
          </a:p>
        </p:txBody>
      </p:sp>
    </p:spTree>
    <p:extLst>
      <p:ext uri="{BB962C8B-B14F-4D97-AF65-F5344CB8AC3E}">
        <p14:creationId xmlns:p14="http://schemas.microsoft.com/office/powerpoint/2010/main" val="1970786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1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77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WriteReg</a:t>
            </a:r>
            <a:r>
              <a:rPr lang="en-US" altLang="zh-CN" dirty="0"/>
              <a:t>, </a:t>
            </a:r>
            <a:r>
              <a:rPr lang="en-US" altLang="zh-CN" dirty="0" err="1"/>
              <a:t>MemRead</a:t>
            </a:r>
            <a:r>
              <a:rPr lang="en-US" altLang="zh-CN" dirty="0"/>
              <a:t>, </a:t>
            </a:r>
            <a:r>
              <a:rPr lang="en-US" altLang="zh-CN" dirty="0" err="1"/>
              <a:t>MemWrite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1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ALUOP</a:t>
            </a:r>
            <a:r>
              <a:rPr lang="zh-CN" altLang="en-US" dirty="0"/>
              <a:t>：</a:t>
            </a:r>
            <a:r>
              <a:rPr lang="en-US" altLang="zh-CN" dirty="0"/>
              <a:t>10,00,01,</a:t>
            </a:r>
            <a:r>
              <a:rPr lang="zh-CN" altLang="en-US" dirty="0"/>
              <a:t>分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情况，</a:t>
            </a:r>
            <a:r>
              <a:rPr lang="en-US" altLang="zh-CN" dirty="0"/>
              <a:t>00</a:t>
            </a:r>
            <a:r>
              <a:rPr lang="zh-CN" altLang="en-US" dirty="0" smtClean="0"/>
              <a:t>做加法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 smtClean="0"/>
              <a:t>做减法，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再看</a:t>
            </a:r>
            <a:r>
              <a:rPr lang="en-US" altLang="zh-CN" dirty="0" smtClean="0"/>
              <a:t>FUNC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46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0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</a:t>
            </a:r>
            <a:r>
              <a:rPr lang="zh-CN" altLang="en-US" dirty="0"/>
              <a:t>：</a:t>
            </a:r>
            <a:r>
              <a:rPr lang="en-US" altLang="zh-CN" dirty="0"/>
              <a:t>Memory Address 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94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7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8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4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23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7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9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1" name="Rectangle 11"/>
          <p:cNvSpPr>
            <a:spLocks noChangeArrowheads="1"/>
          </p:cNvSpPr>
          <p:nvPr userDrawn="1"/>
        </p:nvSpPr>
        <p:spPr bwMode="auto">
          <a:xfrm>
            <a:off x="1" y="1"/>
            <a:ext cx="9935633" cy="549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87054" name="Group 14"/>
          <p:cNvGrpSpPr/>
          <p:nvPr userDrawn="1"/>
        </p:nvGrpSpPr>
        <p:grpSpPr bwMode="auto">
          <a:xfrm>
            <a:off x="10128251" y="188913"/>
            <a:ext cx="1784349" cy="2189162"/>
            <a:chOff x="4704" y="1885"/>
            <a:chExt cx="843" cy="1379"/>
          </a:xfrm>
        </p:grpSpPr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Oval 1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5" name="Oval 2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6" name="Rectangle 46"/>
          <p:cNvSpPr>
            <a:spLocks noChangeArrowheads="1"/>
          </p:cNvSpPr>
          <p:nvPr userDrawn="1"/>
        </p:nvSpPr>
        <p:spPr bwMode="auto">
          <a:xfrm>
            <a:off x="6351" y="6742114"/>
            <a:ext cx="11465983" cy="71437"/>
          </a:xfrm>
          <a:prstGeom prst="rect">
            <a:avLst/>
          </a:prstGeom>
          <a:solidFill>
            <a:srgbClr val="E8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7" name="Rectangle 47"/>
          <p:cNvSpPr>
            <a:spLocks noChangeArrowheads="1"/>
          </p:cNvSpPr>
          <p:nvPr userDrawn="1"/>
        </p:nvSpPr>
        <p:spPr bwMode="auto">
          <a:xfrm>
            <a:off x="14818" y="6811964"/>
            <a:ext cx="12187767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8" name="Rectangle 48"/>
          <p:cNvSpPr>
            <a:spLocks noChangeArrowheads="1"/>
          </p:cNvSpPr>
          <p:nvPr userDrawn="1"/>
        </p:nvSpPr>
        <p:spPr bwMode="auto">
          <a:xfrm>
            <a:off x="2117" y="6577013"/>
            <a:ext cx="11463867" cy="165100"/>
          </a:xfrm>
          <a:prstGeom prst="rect">
            <a:avLst/>
          </a:prstGeom>
          <a:solidFill>
            <a:srgbClr val="FCC24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7089" name="Picture 49" descr="buaa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97650"/>
            <a:ext cx="17758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90" name="Line 50"/>
          <p:cNvSpPr>
            <a:spLocks noChangeShapeType="1"/>
          </p:cNvSpPr>
          <p:nvPr userDrawn="1"/>
        </p:nvSpPr>
        <p:spPr bwMode="auto">
          <a:xfrm flipV="1">
            <a:off x="624417" y="2852738"/>
            <a:ext cx="1075266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1" name="Line 51"/>
          <p:cNvSpPr>
            <a:spLocks noChangeShapeType="1"/>
          </p:cNvSpPr>
          <p:nvPr userDrawn="1"/>
        </p:nvSpPr>
        <p:spPr bwMode="auto">
          <a:xfrm>
            <a:off x="9935633" y="0"/>
            <a:ext cx="0" cy="5949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40795" y="1125538"/>
            <a:ext cx="3538405" cy="22026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8348" y="404814"/>
            <a:ext cx="770852" cy="289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6950" y="404814"/>
            <a:ext cx="2922851" cy="289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4"/>
            <a:ext cx="70104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3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90712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5" b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5" b="0">
              <a:solidFill>
                <a:srgbClr val="FFFFFF"/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2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27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64342"/>
            <a:ext cx="5567281" cy="632410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3490" name="Picture 2" descr="E:\Work buaa\Other\北航\软件学院图标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92333"/>
            <a:ext cx="3312368" cy="6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0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8" y="564339"/>
            <a:ext cx="8254245" cy="663787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641"/>
            <a:ext cx="7010400" cy="372603"/>
          </a:xfrm>
        </p:spPr>
        <p:txBody>
          <a:bodyPr/>
          <a:lstStyle>
            <a:lvl1pPr>
              <a:defRPr i="0" baseline="0">
                <a:latin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5"/>
            <a:ext cx="10464800" cy="1897955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04746"/>
            <a:ext cx="5386917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04746"/>
            <a:ext cx="5389033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4"/>
            <a:ext cx="70104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25538"/>
            <a:ext cx="10464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84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200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200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0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0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919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404814"/>
            <a:ext cx="7010400" cy="37260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8"/>
            <a:ext cx="10464800" cy="220265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840384" cy="260350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814917" y="836613"/>
            <a:ext cx="1075266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1" y="6742114"/>
            <a:ext cx="11465983" cy="71437"/>
          </a:xfrm>
          <a:prstGeom prst="rect">
            <a:avLst/>
          </a:prstGeom>
          <a:solidFill>
            <a:srgbClr val="E8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4818" y="6811964"/>
            <a:ext cx="12187767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117" y="6577013"/>
            <a:ext cx="11463867" cy="165100"/>
          </a:xfrm>
          <a:prstGeom prst="rect">
            <a:avLst/>
          </a:prstGeom>
          <a:solidFill>
            <a:srgbClr val="FCC24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1377084" y="6524625"/>
            <a:ext cx="768349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400" b="0">
                <a:solidFill>
                  <a:srgbClr val="000099"/>
                </a:solidFill>
              </a:rPr>
              <a:t>‹#›</a:t>
            </a:fld>
            <a:endParaRPr lang="en-US" altLang="zh-CN" sz="1400" b="0">
              <a:solidFill>
                <a:srgbClr val="000099"/>
              </a:solidFill>
            </a:endParaRPr>
          </a:p>
        </p:txBody>
      </p:sp>
      <p:pic>
        <p:nvPicPr>
          <p:cNvPr id="1044" name="Picture 20" descr="buaa_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6597650"/>
            <a:ext cx="17758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480" indent="-284480" algn="l" rtl="0" eaLnBrk="0" fontAlgn="base" hangingPunct="0">
        <a:spcBef>
          <a:spcPct val="10000"/>
        </a:spcBef>
        <a:spcAft>
          <a:spcPct val="1000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193675" algn="l" rtl="0" eaLnBrk="0" fontAlgn="base" hangingPunct="0">
        <a:spcBef>
          <a:spcPct val="10000"/>
        </a:spcBef>
        <a:spcAft>
          <a:spcPct val="1000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405" algn="l" rtl="0" eaLnBrk="0" fontAlgn="base" hangingPunct="0">
        <a:spcBef>
          <a:spcPct val="10000"/>
        </a:spcBef>
        <a:spcAft>
          <a:spcPct val="10000"/>
        </a:spcAft>
        <a:buClr>
          <a:srgbClr val="05AD01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0" y="0"/>
            <a:ext cx="12192000" cy="692696"/>
          </a:xfrm>
          <a:prstGeom prst="rect">
            <a:avLst/>
          </a:prstGeom>
        </p:spPr>
      </p:pic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641"/>
            <a:ext cx="7010400" cy="37260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08720"/>
            <a:ext cx="10464800" cy="23596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2" name="Text Box 17"/>
          <p:cNvSpPr txBox="1">
            <a:spLocks noChangeArrowheads="1"/>
          </p:cNvSpPr>
          <p:nvPr userDrawn="1"/>
        </p:nvSpPr>
        <p:spPr bwMode="auto">
          <a:xfrm>
            <a:off x="11280577" y="6553201"/>
            <a:ext cx="86409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200" b="0">
                <a:solidFill>
                  <a:srgbClr val="000099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‹#›</a:t>
            </a:fld>
            <a:endParaRPr lang="en-US" altLang="zh-CN" sz="1200" b="0" dirty="0">
              <a:solidFill>
                <a:srgbClr val="000099"/>
              </a:solidFill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0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480" indent="-284480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193675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2pPr>
      <a:lvl3pPr marL="1050925" indent="-192405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5AD01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计算机硬件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365" y="934669"/>
            <a:ext cx="3550989" cy="4744889"/>
          </a:xfrm>
        </p:spPr>
        <p:txBody>
          <a:bodyPr/>
          <a:lstStyle/>
          <a:p>
            <a:r>
              <a:rPr lang="zh-CN" altLang="en-US" dirty="0"/>
              <a:t>简单的数据通路示例</a:t>
            </a:r>
            <a:endParaRPr lang="en-US" altLang="zh-CN" dirty="0"/>
          </a:p>
          <a:p>
            <a:pPr lvl="1"/>
            <a:r>
              <a:rPr lang="zh-CN" altLang="en-US" dirty="0"/>
              <a:t>取指令路径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en-US" altLang="zh-CN" dirty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Read Mem</a:t>
            </a:r>
          </a:p>
          <a:p>
            <a:pPr lvl="2"/>
            <a:r>
              <a:rPr lang="en-US" altLang="zh-CN" dirty="0"/>
              <a:t>M</a:t>
            </a:r>
            <a:r>
              <a:rPr lang="en-US" altLang="zh-CN" dirty="0">
                <a:sym typeface="Wingdings" panose="05000000000000000000" pitchFamily="2" charset="2"/>
              </a:rPr>
              <a:t>MBRIBRIR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取操作数的路径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操作数地址</a:t>
            </a:r>
            <a:r>
              <a:rPr lang="en-US" altLang="zh-CN" dirty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Read Mem</a:t>
            </a:r>
          </a:p>
          <a:p>
            <a:pPr lvl="2"/>
            <a:r>
              <a:rPr lang="en-US" altLang="zh-CN" dirty="0"/>
              <a:t>M</a:t>
            </a:r>
            <a:r>
              <a:rPr lang="en-US" altLang="zh-CN" dirty="0">
                <a:sym typeface="Wingdings" panose="05000000000000000000" pitchFamily="2" charset="2"/>
              </a:rPr>
              <a:t>MBRALU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运算结果保存路径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ALU</a:t>
            </a:r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MBR</a:t>
            </a: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结果地址</a:t>
            </a:r>
            <a:r>
              <a:rPr lang="en-US" altLang="zh-CN" dirty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Write Mem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1080412"/>
            <a:ext cx="3888432" cy="4070650"/>
          </a:xfrm>
          <a:prstGeom prst="rect">
            <a:avLst/>
          </a:prstGeom>
          <a:ln w="19050">
            <a:solidFill>
              <a:srgbClr val="3366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矩形 3"/>
          <p:cNvSpPr/>
          <p:nvPr/>
        </p:nvSpPr>
        <p:spPr>
          <a:xfrm>
            <a:off x="5417554" y="5257976"/>
            <a:ext cx="2509020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早期累加器型数据通路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2968" y="5877272"/>
            <a:ext cx="392392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IBR</a:t>
            </a:r>
            <a:r>
              <a:rPr lang="en-US" altLang="zh-CN" dirty="0"/>
              <a:t> (</a:t>
            </a:r>
            <a:r>
              <a:rPr lang="en-US" altLang="zh-CN" i="1" dirty="0"/>
              <a:t>Instruction</a:t>
            </a:r>
            <a:r>
              <a:rPr lang="en-US" altLang="zh-CN" dirty="0"/>
              <a:t> </a:t>
            </a:r>
            <a:r>
              <a:rPr lang="en-US" altLang="zh-CN" i="1" dirty="0"/>
              <a:t>Buffer Register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i="1" dirty="0"/>
              <a:t>MBR</a:t>
            </a:r>
            <a:r>
              <a:rPr lang="en-US" altLang="zh-CN" dirty="0"/>
              <a:t> (</a:t>
            </a:r>
            <a:r>
              <a:rPr lang="en-US" altLang="zh-CN" i="1" dirty="0"/>
              <a:t>Memory Buffer Register</a:t>
            </a:r>
            <a:r>
              <a:rPr lang="en-US" altLang="zh-CN" dirty="0"/>
              <a:t>)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  <p:sp>
        <p:nvSpPr>
          <p:cNvPr id="8" name="矩形 7"/>
          <p:cNvSpPr/>
          <p:nvPr/>
        </p:nvSpPr>
        <p:spPr>
          <a:xfrm>
            <a:off x="4692352" y="5877272"/>
            <a:ext cx="298782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MAR</a:t>
            </a:r>
            <a:r>
              <a:rPr lang="en-US" altLang="zh-CN" dirty="0" smtClean="0"/>
              <a:t> (</a:t>
            </a:r>
            <a:r>
              <a:rPr lang="zh-CN" altLang="en-US" dirty="0"/>
              <a:t>存储器地址寄存器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i="1" dirty="0" smtClean="0"/>
              <a:t>MDR</a:t>
            </a:r>
            <a:r>
              <a:rPr lang="en-US" altLang="zh-CN" dirty="0" smtClean="0"/>
              <a:t> (</a:t>
            </a:r>
            <a:r>
              <a:rPr lang="zh-CN" altLang="en-US" dirty="0"/>
              <a:t>存储器数据寄存器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80176" y="5877272"/>
            <a:ext cx="4453463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AC-MQ</a:t>
            </a:r>
            <a:r>
              <a:rPr lang="zh-CN" altLang="en-US" dirty="0"/>
              <a:t>为乘商寄存器（乘积或商与余数）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8144" y="680121"/>
            <a:ext cx="3550989" cy="18979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单总线数据通路示例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取指令路径</a:t>
            </a:r>
            <a:endParaRPr lang="en-US" altLang="zh-CN" dirty="0"/>
          </a:p>
          <a:p>
            <a:pPr lvl="2">
              <a:spcAft>
                <a:spcPts val="0"/>
              </a:spcAft>
            </a:pPr>
            <a:r>
              <a:rPr lang="en-US" altLang="zh-CN" dirty="0"/>
              <a:t>PC</a:t>
            </a:r>
            <a:r>
              <a:rPr lang="en-US" altLang="zh-CN" dirty="0">
                <a:sym typeface="Wingdings" panose="05000000000000000000" pitchFamily="2" charset="2"/>
              </a:rPr>
              <a:t>IBMAR</a:t>
            </a:r>
          </a:p>
          <a:p>
            <a:pPr lvl="2">
              <a:spcAft>
                <a:spcPts val="0"/>
              </a:spcAft>
            </a:pPr>
            <a:r>
              <a:rPr lang="en-US" altLang="zh-CN" dirty="0" err="1">
                <a:sym typeface="Wingdings" panose="05000000000000000000" pitchFamily="2" charset="2"/>
              </a:rPr>
              <a:t>MemR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spcAft>
                <a:spcPts val="0"/>
              </a:spcAft>
            </a:pPr>
            <a:r>
              <a:rPr lang="en-US" altLang="zh-CN" dirty="0"/>
              <a:t>M</a:t>
            </a:r>
            <a:r>
              <a:rPr lang="en-US" altLang="zh-CN" dirty="0">
                <a:sym typeface="Wingdings" panose="05000000000000000000" pitchFamily="2" charset="2"/>
              </a:rPr>
              <a:t>MERIBIR</a:t>
            </a:r>
          </a:p>
        </p:txBody>
      </p:sp>
      <p:sp>
        <p:nvSpPr>
          <p:cNvPr id="4" name="矩形 3"/>
          <p:cNvSpPr/>
          <p:nvPr/>
        </p:nvSpPr>
        <p:spPr>
          <a:xfrm>
            <a:off x="2071192" y="4041254"/>
            <a:ext cx="1114408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单总线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数据通路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3198034" y="2578239"/>
          <a:ext cx="6426359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Visio" r:id="rId4" imgW="10069830" imgH="6547485" progId="Visio.Drawing.11">
                  <p:embed/>
                </p:oleObj>
              </mc:Choice>
              <mc:Fallback>
                <p:oleObj name="Visio" r:id="rId4" imgW="10069830" imgH="6547485" progId="Visio.Drawing.11">
                  <p:embed/>
                  <p:pic>
                    <p:nvPicPr>
                      <p:cNvPr id="0" name="图片 12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034" y="2578239"/>
                        <a:ext cx="6426359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68523" y="1188765"/>
            <a:ext cx="3618249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取操作数的路径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IBMAR</a:t>
            </a: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MemR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MERIBALU</a:t>
            </a:r>
          </a:p>
        </p:txBody>
      </p:sp>
      <p:sp>
        <p:nvSpPr>
          <p:cNvPr id="7" name="矩形 6"/>
          <p:cNvSpPr/>
          <p:nvPr/>
        </p:nvSpPr>
        <p:spPr>
          <a:xfrm>
            <a:off x="7205460" y="1188750"/>
            <a:ext cx="3435003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运算结果保存路径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ALU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IBMDR</a:t>
            </a: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结果地址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IBMAR</a:t>
            </a:r>
          </a:p>
          <a:p>
            <a:pPr marL="1050925" lvl="2" indent="-19240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MemW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934" y="5928705"/>
            <a:ext cx="222168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MER</a:t>
            </a:r>
            <a:r>
              <a:rPr lang="zh-CN" altLang="en-US" sz="1600" dirty="0"/>
              <a:t>：主存读出缓存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MDR</a:t>
            </a:r>
            <a:r>
              <a:rPr lang="zh-CN" altLang="en-US" sz="1600" dirty="0"/>
              <a:t>：主存写入缓存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  <p:sp>
        <p:nvSpPr>
          <p:cNvPr id="9" name="矩形 8"/>
          <p:cNvSpPr/>
          <p:nvPr/>
        </p:nvSpPr>
        <p:spPr>
          <a:xfrm>
            <a:off x="417934" y="5589240"/>
            <a:ext cx="265373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IB</a:t>
            </a:r>
            <a:r>
              <a:rPr lang="en-US" altLang="zh-CN" dirty="0"/>
              <a:t> (</a:t>
            </a:r>
            <a:r>
              <a:rPr lang="en-US" altLang="zh-CN" i="1" dirty="0"/>
              <a:t>Internal Bus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997674"/>
            <a:ext cx="11332512" cy="5167630"/>
          </a:xfrm>
        </p:spPr>
        <p:txBody>
          <a:bodyPr wrap="square"/>
          <a:lstStyle/>
          <a:p>
            <a:r>
              <a:rPr lang="zh-CN" altLang="en-US" dirty="0"/>
              <a:t>指令功能的形式化描述：</a:t>
            </a:r>
            <a:r>
              <a:rPr lang="en-US" altLang="zh-CN" dirty="0"/>
              <a:t>RTL</a:t>
            </a:r>
            <a:r>
              <a:rPr lang="zh-CN" altLang="en-US" dirty="0"/>
              <a:t>（</a:t>
            </a:r>
            <a:r>
              <a:rPr lang="en-US" altLang="zh-CN" dirty="0"/>
              <a:t>Register Transfer Language</a:t>
            </a:r>
            <a:r>
              <a:rPr lang="zh-CN" altLang="en-US" dirty="0"/>
              <a:t>，寄存器传送语言）</a:t>
            </a:r>
            <a:endParaRPr lang="en-US" altLang="zh-CN" dirty="0"/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   :  </a:t>
            </a:r>
            <a:r>
              <a:rPr lang="zh-CN" altLang="en-US" dirty="0">
                <a:sym typeface="Wingdings" panose="05000000000000000000" pitchFamily="2" charset="2"/>
              </a:rPr>
              <a:t>数据传送方向；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R[a] : </a:t>
            </a:r>
            <a:r>
              <a:rPr lang="zh-CN" altLang="en-US" dirty="0">
                <a:sym typeface="Wingdings" panose="05000000000000000000" pitchFamily="2" charset="2"/>
              </a:rPr>
              <a:t>寄存器 </a:t>
            </a:r>
            <a:r>
              <a:rPr lang="en-US" altLang="zh-CN" dirty="0">
                <a:sym typeface="Wingdings" panose="05000000000000000000" pitchFamily="2" charset="2"/>
              </a:rPr>
              <a:t>a;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M[a] : </a:t>
            </a:r>
            <a:r>
              <a:rPr lang="zh-CN" altLang="en-US" dirty="0">
                <a:sym typeface="Wingdings" panose="05000000000000000000" pitchFamily="2" charset="2"/>
              </a:rPr>
              <a:t>主存中地址为 </a:t>
            </a:r>
            <a:r>
              <a:rPr lang="en-US" altLang="zh-CN" dirty="0">
                <a:sym typeface="Wingdings" panose="05000000000000000000" pitchFamily="2" charset="2"/>
              </a:rPr>
              <a:t>a </a:t>
            </a:r>
            <a:r>
              <a:rPr lang="zh-CN" altLang="en-US" dirty="0">
                <a:sym typeface="Wingdings" panose="05000000000000000000" pitchFamily="2" charset="2"/>
              </a:rPr>
              <a:t>的单元；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PC  </a:t>
            </a:r>
            <a:r>
              <a:rPr lang="zh-CN" altLang="en-US" dirty="0">
                <a:sym typeface="Wingdings" panose="05000000000000000000" pitchFamily="2" charset="2"/>
              </a:rPr>
              <a:t>：程序计数器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f(data) : </a:t>
            </a:r>
            <a:r>
              <a:rPr lang="zh-CN" altLang="en-US" dirty="0">
                <a:sym typeface="Wingdings" panose="05000000000000000000" pitchFamily="2" charset="2"/>
              </a:rPr>
              <a:t>表示对数据 </a:t>
            </a:r>
            <a:r>
              <a:rPr lang="en-US" altLang="zh-CN" dirty="0">
                <a:sym typeface="Wingdings" panose="05000000000000000000" pitchFamily="2" charset="2"/>
              </a:rPr>
              <a:t>data </a:t>
            </a:r>
            <a:r>
              <a:rPr lang="zh-CN" altLang="en-US" dirty="0">
                <a:sym typeface="Wingdings" panose="05000000000000000000" pitchFamily="2" charset="2"/>
              </a:rPr>
              <a:t>进行 </a:t>
            </a:r>
            <a:r>
              <a:rPr lang="en-US" altLang="zh-CN" dirty="0">
                <a:sym typeface="Wingdings" panose="05000000000000000000" pitchFamily="2" charset="2"/>
              </a:rPr>
              <a:t>f </a:t>
            </a:r>
            <a:r>
              <a:rPr lang="zh-CN" altLang="en-US" dirty="0">
                <a:sym typeface="Wingdings" panose="05000000000000000000" pitchFamily="2" charset="2"/>
              </a:rPr>
              <a:t>操作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示例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R[c]  R[a] + R[b]  //  </a:t>
            </a:r>
            <a:r>
              <a:rPr lang="zh-CN" altLang="en-US" dirty="0">
                <a:sym typeface="Wingdings" panose="05000000000000000000" pitchFamily="2" charset="2"/>
              </a:rPr>
              <a:t>寄存器 </a:t>
            </a:r>
            <a:r>
              <a:rPr lang="en-US" altLang="zh-CN" dirty="0">
                <a:sym typeface="Wingdings" panose="05000000000000000000" pitchFamily="2" charset="2"/>
              </a:rPr>
              <a:t>a </a:t>
            </a:r>
            <a:r>
              <a:rPr lang="zh-CN" altLang="en-US" dirty="0">
                <a:sym typeface="Wingdings" panose="05000000000000000000" pitchFamily="2" charset="2"/>
              </a:rPr>
              <a:t>加寄存器 </a:t>
            </a:r>
            <a:r>
              <a:rPr lang="en-US" altLang="zh-CN" dirty="0">
                <a:sym typeface="Wingdings" panose="05000000000000000000" pitchFamily="2" charset="2"/>
              </a:rPr>
              <a:t>b </a:t>
            </a:r>
            <a:r>
              <a:rPr lang="zh-CN" altLang="en-US" dirty="0">
                <a:sym typeface="Wingdings" panose="05000000000000000000" pitchFamily="2" charset="2"/>
              </a:rPr>
              <a:t>的结果送寄存器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R[c]  R[a] </a:t>
            </a:r>
            <a:r>
              <a:rPr lang="en-US" altLang="zh-CN" b="0" i="1" dirty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en-US" altLang="zh-CN" dirty="0">
                <a:sym typeface="Wingdings" panose="05000000000000000000" pitchFamily="2" charset="2"/>
              </a:rPr>
              <a:t> R[b] //  </a:t>
            </a:r>
            <a:r>
              <a:rPr lang="zh-CN" altLang="en-US" dirty="0">
                <a:sym typeface="Wingdings" panose="05000000000000000000" pitchFamily="2" charset="2"/>
              </a:rPr>
              <a:t>寄存器 </a:t>
            </a:r>
            <a:r>
              <a:rPr lang="en-US" altLang="zh-CN" dirty="0">
                <a:sym typeface="Wingdings" panose="05000000000000000000" pitchFamily="2" charset="2"/>
              </a:rPr>
              <a:t>a </a:t>
            </a:r>
            <a:r>
              <a:rPr lang="zh-CN" altLang="en-US" dirty="0">
                <a:sym typeface="Wingdings" panose="05000000000000000000" pitchFamily="2" charset="2"/>
              </a:rPr>
              <a:t>与寄存器 </a:t>
            </a:r>
            <a:r>
              <a:rPr lang="en-US" altLang="zh-CN" dirty="0">
                <a:sym typeface="Wingdings" panose="05000000000000000000" pitchFamily="2" charset="2"/>
              </a:rPr>
              <a:t>b </a:t>
            </a:r>
            <a:r>
              <a:rPr lang="zh-CN" altLang="en-US" dirty="0">
                <a:sym typeface="Wingdings" panose="05000000000000000000" pitchFamily="2" charset="2"/>
              </a:rPr>
              <a:t>进行</a:t>
            </a:r>
            <a:r>
              <a:rPr lang="en-US" altLang="zh-CN" i="1" dirty="0">
                <a:solidFill>
                  <a:srgbClr val="FF0000"/>
                </a:solidFill>
                <a:sym typeface="Wingdings" panose="05000000000000000000" pitchFamily="2" charset="2"/>
              </a:rPr>
              <a:t>op </a:t>
            </a:r>
            <a:r>
              <a:rPr lang="zh-CN" altLang="en-US" dirty="0">
                <a:sym typeface="Wingdings" panose="05000000000000000000" pitchFamily="2" charset="2"/>
              </a:rPr>
              <a:t>运算结果送寄存器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ym typeface="Wingdings" panose="05000000000000000000" pitchFamily="2" charset="2"/>
              </a:rPr>
              <a:t> (imm16)    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//  </a:t>
            </a:r>
            <a:r>
              <a:rPr lang="zh-CN" altLang="en-US" dirty="0">
                <a:sym typeface="Wingdings" panose="05000000000000000000" pitchFamily="2" charset="2"/>
              </a:rPr>
              <a:t>对数 </a:t>
            </a:r>
            <a:r>
              <a:rPr lang="en-US" altLang="zh-CN" dirty="0">
                <a:sym typeface="Wingdings" panose="05000000000000000000" pitchFamily="2" charset="2"/>
              </a:rPr>
              <a:t>imm16 </a:t>
            </a:r>
            <a:r>
              <a:rPr lang="zh-CN" altLang="en-US" dirty="0">
                <a:sym typeface="Wingdings" panose="05000000000000000000" pitchFamily="2" charset="2"/>
              </a:rPr>
              <a:t>进行 </a:t>
            </a:r>
            <a:r>
              <a:rPr lang="en-US" altLang="zh-CN" dirty="0" err="1">
                <a:sym typeface="Wingdings" panose="05000000000000000000" pitchFamily="2" charset="2"/>
              </a:rPr>
              <a:t>Signext</a:t>
            </a:r>
            <a:r>
              <a:rPr lang="zh-CN" altLang="en-US" dirty="0">
                <a:sym typeface="Wingdings" panose="05000000000000000000" pitchFamily="2" charset="2"/>
              </a:rPr>
              <a:t>（符号扩展）运算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R[a]  M[b]             //  </a:t>
            </a:r>
            <a:r>
              <a:rPr lang="zh-CN" altLang="en-US" dirty="0">
                <a:sym typeface="Wingdings" panose="05000000000000000000" pitchFamily="2" charset="2"/>
              </a:rPr>
              <a:t>取数操作，读取主存单元 </a:t>
            </a:r>
            <a:r>
              <a:rPr lang="en-US" altLang="zh-CN" dirty="0">
                <a:sym typeface="Wingdings" panose="05000000000000000000" pitchFamily="2" charset="2"/>
              </a:rPr>
              <a:t>b </a:t>
            </a:r>
            <a:r>
              <a:rPr lang="zh-CN" altLang="en-US" dirty="0">
                <a:sym typeface="Wingdings" panose="05000000000000000000" pitchFamily="2" charset="2"/>
              </a:rPr>
              <a:t>的数据传送至寄存器 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M[a]  R[b]             //  </a:t>
            </a:r>
            <a:r>
              <a:rPr lang="zh-CN" altLang="en-US" dirty="0">
                <a:sym typeface="Wingdings" panose="05000000000000000000" pitchFamily="2" charset="2"/>
              </a:rPr>
              <a:t>存数操作，将寄存器 </a:t>
            </a:r>
            <a:r>
              <a:rPr lang="en-US" altLang="zh-CN" dirty="0">
                <a:sym typeface="Wingdings" panose="05000000000000000000" pitchFamily="2" charset="2"/>
              </a:rPr>
              <a:t>b </a:t>
            </a:r>
            <a:r>
              <a:rPr lang="zh-CN" altLang="en-US" dirty="0">
                <a:sym typeface="Wingdings" panose="05000000000000000000" pitchFamily="2" charset="2"/>
              </a:rPr>
              <a:t>中的数据写入主存单元 </a:t>
            </a:r>
            <a:r>
              <a:rPr lang="en-US" altLang="zh-CN" dirty="0">
                <a:sym typeface="Wingdings" panose="05000000000000000000" pitchFamily="2" charset="2"/>
              </a:rPr>
              <a:t>a 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3" y="171769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1.2 </a:t>
            </a:r>
            <a:r>
              <a:rPr lang="zh-CN" altLang="en-US" sz="3200" dirty="0"/>
              <a:t>处理器设计的一般方法</a:t>
            </a:r>
            <a:endParaRPr lang="en-US" altLang="zh-CN" sz="3200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4" y="840740"/>
            <a:ext cx="10447461" cy="5206554"/>
          </a:xfrm>
          <a:noFill/>
        </p:spPr>
        <p:txBody>
          <a:bodyPr/>
          <a:lstStyle/>
          <a:p>
            <a:pPr marL="457200" indent="-457200">
              <a:spcAft>
                <a:spcPts val="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设计步骤</a:t>
            </a:r>
          </a:p>
          <a:p>
            <a:pPr marL="817880" lvl="1" indent="-342900"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分析指令系统需求：包括指令格式、指令类型、每种指令的功能、寻址方式等；</a:t>
            </a:r>
          </a:p>
          <a:p>
            <a:pPr marL="817880" lvl="1" indent="-342900"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数据通路构建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根据指令需求选择数据通路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部件</a:t>
            </a:r>
            <a:r>
              <a:rPr lang="zh-CN" altLang="en-US" sz="2000" dirty="0">
                <a:ea typeface="宋体" panose="02010600030101010101" pitchFamily="2" charset="-122"/>
              </a:rPr>
              <a:t>，如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ea typeface="宋体" panose="02010600030101010101" pitchFamily="2" charset="-122"/>
              </a:rPr>
              <a:t>、寄存器堆、指令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ea typeface="宋体" panose="02010600030101010101" pitchFamily="2" charset="-122"/>
              </a:rPr>
              <a:t>数据存储器、多路开关等等；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根据指令执行流程构建每种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类型</a:t>
            </a:r>
            <a:r>
              <a:rPr lang="zh-CN" altLang="en-US" sz="2000" dirty="0">
                <a:ea typeface="宋体" panose="02010600030101010101" pitchFamily="2" charset="-122"/>
              </a:rPr>
              <a:t>指令的数据通路；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对所有类型指令执行数据通路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综合</a:t>
            </a:r>
            <a:r>
              <a:rPr lang="zh-CN" altLang="en-US" sz="2000" dirty="0">
                <a:ea typeface="宋体" panose="02010600030101010101" pitchFamily="2" charset="-122"/>
              </a:rPr>
              <a:t>形成综合数据通路。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17880" lvl="1" indent="-342900"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控制器设计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确定控制器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时序</a:t>
            </a:r>
            <a:r>
              <a:rPr lang="zh-CN" altLang="en-US" sz="2000" dirty="0">
                <a:ea typeface="宋体" panose="02010600030101010101" pitchFamily="2" charset="-122"/>
              </a:rPr>
              <a:t>控制方式（单周期、或多周期或其他）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根据每种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类型</a:t>
            </a:r>
            <a:r>
              <a:rPr lang="zh-CN" altLang="en-US" sz="2000" dirty="0">
                <a:ea typeface="宋体" panose="02010600030101010101" pitchFamily="2" charset="-122"/>
              </a:rPr>
              <a:t>指令执行流程，确定该指令执行时各个数据通路部件所需要的控制信号与相应状态、条件；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对控制信号进行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综合</a:t>
            </a:r>
            <a:r>
              <a:rPr lang="zh-CN" altLang="en-US" sz="2000" dirty="0">
                <a:ea typeface="宋体" panose="02010600030101010101" pitchFamily="2" charset="-122"/>
              </a:rPr>
              <a:t>以得到每个控制信号的逻辑方程；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anose="02010600030101010101" pitchFamily="2" charset="-122"/>
              </a:rPr>
              <a:t>逻辑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电路实现</a:t>
            </a:r>
            <a:r>
              <a:rPr lang="zh-CN" altLang="en-US" sz="2000" dirty="0">
                <a:ea typeface="宋体" panose="02010600030101010101" pitchFamily="2" charset="-122"/>
              </a:rPr>
              <a:t>各个控制信号。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模型机指令集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模型机数据通路部件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时钟同步方法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2.1 MIPS</a:t>
            </a:r>
            <a:r>
              <a:rPr lang="zh-CN" altLang="en-US" sz="3200" dirty="0"/>
              <a:t>模型机指令集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908720"/>
            <a:ext cx="4823768" cy="2398092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MIPS </a:t>
            </a:r>
            <a:r>
              <a:rPr lang="zh-CN" altLang="en-US" sz="2400" dirty="0">
                <a:ea typeface="宋体" panose="02010600030101010101" pitchFamily="2" charset="-122"/>
              </a:rPr>
              <a:t>寄存器结构</a:t>
            </a:r>
          </a:p>
          <a:p>
            <a:pPr marL="812800" lvl="1" indent="-338455"/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位虚拟地址空间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12800" lvl="1" indent="-338455"/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GPRs</a:t>
            </a:r>
            <a:r>
              <a:rPr lang="zh-CN" altLang="en-US" dirty="0">
                <a:ea typeface="宋体" panose="02010600030101010101" pitchFamily="2" charset="-122"/>
              </a:rPr>
              <a:t>（通用寄存器）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12800" lvl="1" indent="-338455"/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32 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FPRs</a:t>
            </a:r>
            <a:r>
              <a:rPr lang="zh-CN" altLang="en-US" dirty="0">
                <a:ea typeface="宋体" panose="02010600030101010101" pitchFamily="2" charset="-122"/>
              </a:rPr>
              <a:t>（浮点数寄存器）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12800" lvl="1" indent="-338455"/>
            <a:r>
              <a:rPr lang="en-US" altLang="zh-CN" dirty="0">
                <a:ea typeface="宋体" panose="02010600030101010101" pitchFamily="2" charset="-122"/>
              </a:rPr>
              <a:t>HI, LO, PC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908944"/>
            <a:ext cx="3314290" cy="4005461"/>
          </a:xfrm>
          <a:prstGeom prst="rect">
            <a:avLst/>
          </a:prstGeom>
          <a:noFill/>
        </p:spPr>
      </p:pic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576" y="3140968"/>
            <a:ext cx="4324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696" y="836712"/>
            <a:ext cx="4823768" cy="3975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MIPS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模型机寄存器使用约定</a:t>
            </a:r>
            <a:endParaRPr lang="zh-CN" altLang="en-US" sz="1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1664" y="1430134"/>
          <a:ext cx="5544616" cy="4820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21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寄存器编号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寄存器名称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用途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$zero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常数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$at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保留给汇编器使用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 ~ 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$v0</a:t>
                      </a:r>
                      <a:r>
                        <a:rPr lang="en-US" altLang="zh-CN" sz="1600" baseline="0" dirty="0">
                          <a:latin typeface="+mn-lt"/>
                        </a:rPr>
                        <a:t> ~ $v1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结果值和表达式求值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 ~ 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$a0</a:t>
                      </a:r>
                      <a:r>
                        <a:rPr lang="en-US" altLang="zh-CN" sz="1600" baseline="0" dirty="0">
                          <a:latin typeface="+mn-lt"/>
                        </a:rPr>
                        <a:t> ~ $a3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 ~ 15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$t0</a:t>
                      </a:r>
                      <a:r>
                        <a:rPr lang="en-US" altLang="zh-CN" sz="1600" baseline="0" dirty="0">
                          <a:latin typeface="+mn-lt"/>
                        </a:rPr>
                        <a:t> ~ $t7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临时变量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16</a:t>
                      </a:r>
                      <a:r>
                        <a:rPr lang="en-US" altLang="zh-CN" sz="1600" baseline="0" dirty="0">
                          <a:latin typeface="+mn-lt"/>
                        </a:rPr>
                        <a:t> ~ 23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$s0</a:t>
                      </a:r>
                      <a:r>
                        <a:rPr lang="en-US" altLang="zh-CN" sz="1600" baseline="0" dirty="0">
                          <a:latin typeface="+mn-lt"/>
                        </a:rPr>
                        <a:t> ~ $s7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数据寄存器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24</a:t>
                      </a:r>
                      <a:r>
                        <a:rPr lang="en-US" altLang="zh-CN" sz="1600" baseline="0" dirty="0">
                          <a:latin typeface="+mn-lt"/>
                        </a:rPr>
                        <a:t> ~ 25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$t8 ~ $t9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其他临时变量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26 ~ 27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$k0 ~ $k1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保留给操作系统使用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</a:t>
                      </a:r>
                      <a:r>
                        <a:rPr lang="en-US" altLang="zh-CN" sz="1600" dirty="0" err="1">
                          <a:latin typeface="+mn-lt"/>
                        </a:rPr>
                        <a:t>gp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全局指针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</a:t>
                      </a:r>
                      <a:r>
                        <a:rPr lang="en-US" altLang="zh-CN" sz="1600" dirty="0" err="1">
                          <a:latin typeface="+mn-lt"/>
                        </a:rPr>
                        <a:t>sp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栈指针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</a:t>
                      </a:r>
                      <a:r>
                        <a:rPr lang="en-US" altLang="zh-CN" sz="1600" dirty="0" err="1">
                          <a:latin typeface="+mn-lt"/>
                        </a:rPr>
                        <a:t>fp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帧指针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$</a:t>
                      </a:r>
                      <a:r>
                        <a:rPr lang="en-US" altLang="zh-CN" sz="1600" dirty="0" err="1">
                          <a:latin typeface="+mn-lt"/>
                        </a:rPr>
                        <a:t>ra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</a:rPr>
                        <a:t>返回地址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2.1 MIPS</a:t>
            </a:r>
            <a:r>
              <a:rPr lang="zh-CN" altLang="en-US" sz="3200" dirty="0"/>
              <a:t>模型机指令集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07569" y="764704"/>
            <a:ext cx="7488237" cy="259045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MIPS </a:t>
            </a:r>
            <a:r>
              <a:rPr lang="zh-CN" altLang="en-US" dirty="0">
                <a:ea typeface="宋体" panose="02010600030101010101" pitchFamily="2" charset="-122"/>
              </a:rPr>
              <a:t>指令格式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6 bits, </a:t>
            </a:r>
            <a:r>
              <a:rPr lang="en-US" altLang="zh-CN" dirty="0" err="1">
                <a:ea typeface="宋体" panose="02010600030101010101" pitchFamily="2" charset="-122"/>
              </a:rPr>
              <a:t>Opcdoe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Rs: 5 bits, The first register source operand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: 5 bits, The second register source operand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Rd: 5 bits, The register destination operand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Shamt</a:t>
            </a:r>
            <a:r>
              <a:rPr lang="en-US" altLang="zh-CN" dirty="0">
                <a:ea typeface="宋体" panose="02010600030101010101" pitchFamily="2" charset="-122"/>
              </a:rPr>
              <a:t>: 5 bits, Shift amount ( shift instruction)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Func</a:t>
            </a:r>
            <a:r>
              <a:rPr lang="en-US" altLang="zh-CN" dirty="0">
                <a:ea typeface="宋体" panose="02010600030101010101" pitchFamily="2" charset="-122"/>
              </a:rPr>
              <a:t>: 6 bits, function code ( another </a:t>
            </a:r>
            <a:r>
              <a:rPr lang="en-US" altLang="zh-CN" dirty="0" err="1">
                <a:ea typeface="宋体" panose="02010600030101010101" pitchFamily="2" charset="-122"/>
              </a:rPr>
              <a:t>Opcode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5680" y="3501009"/>
          <a:ext cx="6768802" cy="277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Visio" r:id="rId4" imgW="7747000" imgH="3175000" progId="Visio.Drawing.11">
                  <p:embed/>
                </p:oleObj>
              </mc:Choice>
              <mc:Fallback>
                <p:oleObj name="Visio" r:id="rId4" imgW="7747000" imgH="3175000" progId="Visio.Drawing.11">
                  <p:embed/>
                  <p:pic>
                    <p:nvPicPr>
                      <p:cNvPr id="0" name="图片 13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01009"/>
                        <a:ext cx="6768802" cy="277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9576" y="4005064"/>
            <a:ext cx="93610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R</a:t>
            </a:r>
            <a:r>
              <a:rPr lang="zh-CN" altLang="en-US" dirty="0"/>
              <a:t>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41168"/>
            <a:ext cx="93610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r>
              <a:rPr lang="zh-CN" altLang="en-US" dirty="0"/>
              <a:t>类型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5733256"/>
            <a:ext cx="93610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J</a:t>
            </a:r>
            <a:r>
              <a:rPr lang="zh-CN" altLang="en-US" dirty="0"/>
              <a:t>类型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2.1 MIPS</a:t>
            </a:r>
            <a:r>
              <a:rPr lang="zh-CN" altLang="en-US" sz="3200" dirty="0"/>
              <a:t>模型机指令集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9324" y="755364"/>
            <a:ext cx="7488237" cy="512961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MIPS </a:t>
            </a:r>
            <a:r>
              <a:rPr lang="zh-CN" altLang="en-US" dirty="0">
                <a:ea typeface="宋体" panose="02010600030101010101" pitchFamily="2" charset="-122"/>
              </a:rPr>
              <a:t>寻址方式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74" y="1268762"/>
            <a:ext cx="5978079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5631066"/>
            <a:ext cx="5976664" cy="9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>
                <a:latin typeface="Arial Unicode MS" panose="020B0604020202020204" pitchFamily="34" charset="-122"/>
              </a:rPr>
              <a:t>2.1 MIPS</a:t>
            </a:r>
            <a:r>
              <a:rPr lang="zh-CN" altLang="en-US" sz="3200" dirty="0">
                <a:latin typeface="Arial Unicode MS" panose="020B0604020202020204" pitchFamily="34" charset="-122"/>
              </a:rPr>
              <a:t>模型机指令集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9816" y="836712"/>
            <a:ext cx="34563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模型机指令集（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条指令）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24744"/>
            <a:ext cx="9469550" cy="564657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2.1 MIPS</a:t>
            </a:r>
            <a:r>
              <a:rPr lang="zh-CN" altLang="en-US" sz="3200" dirty="0"/>
              <a:t>模型机指令集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423556" y="1124744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32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第五讲：</a:t>
            </a:r>
            <a:r>
              <a:rPr lang="en-US" altLang="zh-CN" sz="32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32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1182688" y="2420888"/>
            <a:ext cx="4481735" cy="2197525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/>
              <a:t>处理器设计概述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/>
              <a:t>MIPS</a:t>
            </a:r>
            <a:r>
              <a:rPr lang="zh-CN" altLang="en-US" sz="2400" dirty="0"/>
              <a:t>模型机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/>
              <a:t>MIPS</a:t>
            </a:r>
            <a:r>
              <a:rPr lang="zh-CN" altLang="en-US" sz="2400" dirty="0"/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/>
              <a:t>流水线及其冒险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84032" y="2420887"/>
            <a:ext cx="4481735" cy="219752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noAutofit/>
          </a:bodyPr>
          <a:lstStyle/>
          <a:p>
            <a:pPr lvl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参考：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Organization and Design </a:t>
            </a:r>
            <a:endParaRPr lang="en-US" altLang="zh-CN" sz="2000" b="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版，戴维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帕特森、约翰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L.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亨尼斯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0" y="940978"/>
            <a:ext cx="9417692" cy="5792897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43872" y="836712"/>
            <a:ext cx="34563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模型机指令编码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2.1 MIPS</a:t>
            </a:r>
            <a:r>
              <a:rPr lang="zh-CN" altLang="en-US" sz="3200" dirty="0"/>
              <a:t>模型机指令集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数据通路部件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855390"/>
            <a:ext cx="7920880" cy="91922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组合部件：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加法器（</a:t>
            </a:r>
            <a:r>
              <a:rPr lang="en-US" altLang="zh-CN" dirty="0"/>
              <a:t>Adder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、算术逻辑运算单元（</a:t>
            </a:r>
            <a:r>
              <a:rPr lang="en-US" altLang="zh-CN" dirty="0"/>
              <a:t>ALU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79872" y="2284798"/>
          <a:ext cx="432048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输入（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输出（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Sum=A+B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407864" y="3696912"/>
          <a:ext cx="457656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数据输入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控制输入</a:t>
                      </a:r>
                      <a:r>
                        <a:rPr lang="en-US" altLang="zh-CN"/>
                        <a:t>OP</a:t>
                      </a:r>
                    </a:p>
                    <a:p>
                      <a:pPr algn="ctr"/>
                      <a:r>
                        <a:rPr lang="zh-CN" altLang="en-US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输出</a:t>
                      </a:r>
                      <a:endParaRPr lang="en-US" alt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Result = A&amp;B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Result = A|B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Result = A+B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Result = A-B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 A=B then</a:t>
                      </a:r>
                      <a:r>
                        <a:rPr lang="en-US" altLang="zh-CN" baseline="0" dirty="0"/>
                        <a:t> Zero=1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4030579"/>
            <a:ext cx="2553818" cy="2460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936895"/>
            <a:ext cx="2337794" cy="2015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6440" y="5988014"/>
            <a:ext cx="792088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BEQ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855390"/>
            <a:ext cx="7920880" cy="1417824"/>
          </a:xfrm>
          <a:noFill/>
          <a:ln w="12700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组合部件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多路选择器（</a:t>
            </a:r>
            <a:r>
              <a:rPr lang="en-US" altLang="zh-CN" dirty="0"/>
              <a:t>Mux</a:t>
            </a:r>
            <a:r>
              <a:rPr lang="zh-CN" altLang="en-US" dirty="0"/>
              <a:t>）、符号扩展器（</a:t>
            </a:r>
            <a:r>
              <a:rPr lang="en-US" altLang="zh-CN" dirty="0" err="1"/>
              <a:t>Signext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多路选择器有二选一，三选一，四选一等。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44" y="4781898"/>
            <a:ext cx="2383325" cy="131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543548"/>
            <a:ext cx="2417326" cy="16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19936" y="2417440"/>
          <a:ext cx="4432552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输入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无效（低电平）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有效（高电平）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91944" y="4929002"/>
            <a:ext cx="4464496" cy="10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16</a:t>
            </a:r>
            <a:r>
              <a:rPr lang="zh-CN" altLang="en-US" dirty="0"/>
              <a:t>位二进制数按符号位扩展至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如： </a:t>
            </a:r>
            <a:r>
              <a:rPr lang="en-US" altLang="zh-CN" dirty="0" err="1"/>
              <a:t>Signext</a:t>
            </a:r>
            <a:r>
              <a:rPr lang="en-US" altLang="zh-CN" dirty="0"/>
              <a:t>(8000H) = FFFF8000H</a:t>
            </a:r>
          </a:p>
          <a:p>
            <a:pPr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Signext</a:t>
            </a:r>
            <a:r>
              <a:rPr lang="en-US" altLang="zh-CN" dirty="0"/>
              <a:t>(7800H) = 00007800H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数据通路部件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055590"/>
            <a:ext cx="2895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058946"/>
            <a:ext cx="4896544" cy="160249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寄存器堆（</a:t>
            </a:r>
            <a:r>
              <a:rPr lang="en-US" altLang="zh-CN" dirty="0"/>
              <a:t>32</a:t>
            </a:r>
            <a:r>
              <a:rPr lang="zh-CN" altLang="en-US" dirty="0"/>
              <a:t>个寄存器）</a:t>
            </a:r>
            <a:endParaRPr lang="zh-CN" altLang="en-US" sz="2000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两个</a:t>
            </a:r>
            <a:r>
              <a:rPr lang="en-US" altLang="zh-CN" dirty="0"/>
              <a:t>32</a:t>
            </a:r>
            <a:r>
              <a:rPr lang="zh-CN" altLang="en-US" dirty="0"/>
              <a:t>位数据输出端口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一个</a:t>
            </a:r>
            <a:r>
              <a:rPr lang="en-US" altLang="zh-CN" dirty="0"/>
              <a:t>32</a:t>
            </a:r>
            <a:r>
              <a:rPr lang="zh-CN" altLang="en-US" dirty="0"/>
              <a:t>位数据输入端口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三个</a:t>
            </a:r>
            <a:r>
              <a:rPr lang="en-US" altLang="zh-CN" dirty="0"/>
              <a:t>5</a:t>
            </a:r>
            <a:r>
              <a:rPr lang="zh-CN" altLang="en-US" dirty="0"/>
              <a:t>位寄存器地址输入端口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57975"/>
              </p:ext>
            </p:extLst>
          </p:nvPr>
        </p:nvGraphicFramePr>
        <p:xfrm>
          <a:off x="5928116" y="2735369"/>
          <a:ext cx="470438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地址输入（</a:t>
                      </a: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数据输出</a:t>
                      </a: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Read</a:t>
                      </a:r>
                      <a:r>
                        <a:rPr lang="en-US" altLang="zh-CN" sz="1400" baseline="0" dirty="0"/>
                        <a:t> register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Read</a:t>
                      </a:r>
                    </a:p>
                    <a:p>
                      <a:pPr algn="ctr"/>
                      <a:r>
                        <a:rPr lang="en-US" altLang="zh-CN" sz="1400" dirty="0"/>
                        <a:t>register2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Read data1=R[Read</a:t>
                      </a:r>
                      <a:r>
                        <a:rPr lang="en-US" altLang="zh-CN" sz="1400" baseline="0" dirty="0"/>
                        <a:t>register1</a:t>
                      </a:r>
                      <a:r>
                        <a:rPr lang="en-US" altLang="zh-CN" sz="1400" dirty="0"/>
                        <a:t>]</a:t>
                      </a:r>
                    </a:p>
                    <a:p>
                      <a:pPr algn="ctr"/>
                      <a:r>
                        <a:rPr lang="en-US" altLang="zh-CN" sz="1400" dirty="0"/>
                        <a:t>Read data2=R[Read</a:t>
                      </a:r>
                      <a:r>
                        <a:rPr lang="en-US" altLang="zh-CN" sz="1400" baseline="0" dirty="0"/>
                        <a:t>register</a:t>
                      </a:r>
                      <a:r>
                        <a:rPr lang="en-US" altLang="zh-CN" sz="1400" dirty="0"/>
                        <a:t>2]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60096" y="2348880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寄存器堆读操作（输出）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9077"/>
              </p:ext>
            </p:extLst>
          </p:nvPr>
        </p:nvGraphicFramePr>
        <p:xfrm>
          <a:off x="5615812" y="4453996"/>
          <a:ext cx="5376732" cy="161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地址输入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</a:t>
                      </a:r>
                      <a:r>
                        <a:rPr lang="zh-CN" altLang="en-US" sz="1600" baseline="0" dirty="0"/>
                        <a:t>输入</a:t>
                      </a:r>
                      <a:endParaRPr lang="en-US" altLang="zh-CN" sz="1600" baseline="0" dirty="0"/>
                    </a:p>
                    <a:p>
                      <a:pPr algn="ctr"/>
                      <a:r>
                        <a:rPr lang="zh-CN" altLang="en-US" sz="1600" baseline="0" dirty="0"/>
                        <a:t>（</a:t>
                      </a:r>
                      <a:r>
                        <a:rPr lang="en-US" altLang="zh-CN" sz="1600" baseline="0" dirty="0"/>
                        <a:t>32</a:t>
                      </a:r>
                      <a:r>
                        <a:rPr lang="zh-CN" altLang="en-US" sz="1600" baseline="0" dirty="0"/>
                        <a:t>位）</a:t>
                      </a: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/>
                        <a:t>  </a:t>
                      </a:r>
                      <a:r>
                        <a:rPr lang="zh-CN" altLang="en-US" sz="1600" baseline="0" dirty="0"/>
                        <a:t>控制输入</a:t>
                      </a:r>
                      <a:endParaRPr lang="en-US" altLang="zh-CN" sz="1600" baseline="0" dirty="0"/>
                    </a:p>
                    <a:p>
                      <a:pPr algn="ctr"/>
                      <a:r>
                        <a:rPr lang="en-US" altLang="zh-CN" sz="1600" baseline="0" dirty="0" err="1"/>
                        <a:t>RegWrite</a:t>
                      </a: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Write</a:t>
                      </a:r>
                      <a:r>
                        <a:rPr lang="en-US" altLang="zh-CN" sz="1400" baseline="0" dirty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Write</a:t>
                      </a:r>
                      <a:r>
                        <a:rPr lang="en-US" altLang="zh-CN" sz="1400" baseline="0" dirty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Write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Clk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时钟下跳沿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R[</a:t>
                      </a:r>
                      <a:r>
                        <a:rPr lang="en-US" altLang="zh-CN" sz="1400" dirty="0" err="1"/>
                        <a:t>Writeregister</a:t>
                      </a:r>
                      <a:r>
                        <a:rPr lang="en-US" altLang="zh-CN" sz="1400" dirty="0"/>
                        <a:t>]</a:t>
                      </a:r>
                    </a:p>
                    <a:p>
                      <a:pPr algn="ctr"/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 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60096" y="4093956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寄存器堆写操作（输入）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0016" y="1442671"/>
            <a:ext cx="49320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读</a:t>
            </a:r>
            <a:r>
              <a:rPr lang="zh-CN" altLang="en-US" sz="2000" dirty="0"/>
              <a:t>操作</a:t>
            </a:r>
            <a:r>
              <a:rPr lang="zh-CN" altLang="en-US" sz="2000" dirty="0">
                <a:solidFill>
                  <a:srgbClr val="FF0000"/>
                </a:solidFill>
              </a:rPr>
              <a:t>不需</a:t>
            </a:r>
            <a:r>
              <a:rPr lang="zh-CN" altLang="en-US" sz="2000" dirty="0"/>
              <a:t>读信号，但</a:t>
            </a:r>
            <a:r>
              <a:rPr lang="zh-CN" altLang="en-US" sz="2000" dirty="0">
                <a:solidFill>
                  <a:srgbClr val="FF0000"/>
                </a:solidFill>
              </a:rPr>
              <a:t>写</a:t>
            </a:r>
            <a:r>
              <a:rPr lang="zh-CN" altLang="en-US" sz="2000" dirty="0"/>
              <a:t>操作</a:t>
            </a:r>
            <a:r>
              <a:rPr lang="zh-CN" altLang="en-US" sz="2000" dirty="0">
                <a:solidFill>
                  <a:srgbClr val="FF0000"/>
                </a:solidFill>
              </a:rPr>
              <a:t>需要</a:t>
            </a:r>
            <a:r>
              <a:rPr lang="zh-CN" altLang="en-US" sz="2000" dirty="0"/>
              <a:t>写信号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数据通路部件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71700" y="764704"/>
            <a:ext cx="7848600" cy="474489"/>
          </a:xfrm>
        </p:spPr>
        <p:txBody>
          <a:bodyPr/>
          <a:lstStyle/>
          <a:p>
            <a:r>
              <a:rPr lang="zh-CN" altLang="en-US" dirty="0"/>
              <a:t>寄存器堆内部结构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268760"/>
            <a:ext cx="676238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5087888" y="3872478"/>
            <a:ext cx="549007" cy="0"/>
          </a:xfrm>
          <a:prstGeom prst="line">
            <a:avLst/>
          </a:prstGeom>
          <a:noFill/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椭圆 6"/>
          <p:cNvSpPr/>
          <p:nvPr/>
        </p:nvSpPr>
        <p:spPr bwMode="auto">
          <a:xfrm>
            <a:off x="5040630" y="3833135"/>
            <a:ext cx="75247" cy="75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round/>
          </a:ln>
          <a:effectLst/>
        </p:spPr>
        <p:txBody>
          <a:bodyPr wrap="square" lIns="63500" tIns="97200" rIns="63500" bIns="61200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数据通路部件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078253" y="2545574"/>
            <a:ext cx="558642" cy="0"/>
          </a:xfrm>
          <a:prstGeom prst="line">
            <a:avLst/>
          </a:prstGeom>
          <a:noFill/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5040629" y="2506231"/>
            <a:ext cx="75247" cy="75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round/>
          </a:ln>
          <a:effectLst/>
        </p:spPr>
        <p:txBody>
          <a:bodyPr wrap="square" lIns="63500" tIns="97200" rIns="63500" bIns="61200"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907415"/>
            <a:ext cx="8280921" cy="5037276"/>
          </a:xfrm>
        </p:spPr>
        <p:txBody>
          <a:bodyPr wrap="square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数据存储器</a:t>
            </a:r>
            <a:r>
              <a:rPr lang="en-US" altLang="zh-CN" sz="2400" dirty="0"/>
              <a:t>DM</a:t>
            </a:r>
            <a:r>
              <a:rPr lang="zh-CN" altLang="en-US" sz="2400" dirty="0"/>
              <a:t>（理想存储器）</a:t>
            </a:r>
            <a:endParaRPr lang="en-US" altLang="zh-CN" sz="24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单数据输入总线：</a:t>
            </a:r>
            <a:r>
              <a:rPr lang="en-US" altLang="zh-CN" b="0" dirty="0"/>
              <a:t>Write data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单数据输出总线：</a:t>
            </a:r>
            <a:r>
              <a:rPr lang="en-US" altLang="zh-CN" b="0" dirty="0"/>
              <a:t>Read data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读：</a:t>
            </a:r>
            <a:r>
              <a:rPr lang="en-US" altLang="zh-CN" b="0" dirty="0"/>
              <a:t> </a:t>
            </a:r>
            <a:r>
              <a:rPr lang="en-US" altLang="zh-CN" b="0" dirty="0" err="1">
                <a:solidFill>
                  <a:srgbClr val="FF0000"/>
                </a:solidFill>
              </a:rPr>
              <a:t>MemRead</a:t>
            </a:r>
            <a:r>
              <a:rPr lang="zh-CN" altLang="en-US" b="0" dirty="0"/>
              <a:t>控制信号有效时，地址线</a:t>
            </a:r>
            <a:r>
              <a:rPr lang="en-US" altLang="zh-CN" b="0" dirty="0"/>
              <a:t>(Address)</a:t>
            </a:r>
            <a:r>
              <a:rPr lang="zh-CN" altLang="en-US" b="0" dirty="0"/>
              <a:t>选择的存储字被放在</a:t>
            </a:r>
            <a:r>
              <a:rPr lang="en-US" altLang="zh-CN" b="0" dirty="0"/>
              <a:t>Read data</a:t>
            </a:r>
            <a:r>
              <a:rPr lang="zh-CN" altLang="en-US" b="0" dirty="0"/>
              <a:t>输出总线上（</a:t>
            </a:r>
            <a:r>
              <a:rPr lang="zh-CN" altLang="en-US" b="0" dirty="0">
                <a:solidFill>
                  <a:srgbClr val="FF0000"/>
                </a:solidFill>
              </a:rPr>
              <a:t>组合元件操作</a:t>
            </a:r>
            <a:r>
              <a:rPr lang="zh-CN" altLang="en-US" b="0" dirty="0"/>
              <a:t>）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写：</a:t>
            </a:r>
            <a:r>
              <a:rPr lang="en-US" altLang="zh-CN" b="0" dirty="0" err="1">
                <a:solidFill>
                  <a:srgbClr val="FF0000"/>
                </a:solidFill>
              </a:rPr>
              <a:t>MemWrite</a:t>
            </a:r>
            <a:r>
              <a:rPr lang="zh-CN" altLang="en-US" b="0" dirty="0"/>
              <a:t>控制信号有效</a:t>
            </a:r>
            <a:r>
              <a:rPr lang="zh-CN" altLang="en-US" b="0" dirty="0">
                <a:solidFill>
                  <a:srgbClr val="FF0000"/>
                </a:solidFill>
              </a:rPr>
              <a:t>且</a:t>
            </a:r>
            <a:r>
              <a:rPr lang="zh-CN" altLang="en-US" b="0" dirty="0"/>
              <a:t>时钟信号</a:t>
            </a:r>
            <a:r>
              <a:rPr lang="en-US" altLang="zh-CN" b="0" dirty="0" err="1">
                <a:solidFill>
                  <a:srgbClr val="FF0000"/>
                </a:solidFill>
              </a:rPr>
              <a:t>Clk</a:t>
            </a:r>
            <a:r>
              <a:rPr lang="zh-CN" altLang="en-US" b="0" dirty="0"/>
              <a:t>下跳沿时，</a:t>
            </a:r>
            <a:r>
              <a:rPr lang="en-US" altLang="zh-CN" b="0" dirty="0"/>
              <a:t>Write data</a:t>
            </a:r>
            <a:r>
              <a:rPr lang="zh-CN" altLang="en-US" b="0" dirty="0"/>
              <a:t>总线上的数据被写入地址选择的存储单元中（</a:t>
            </a:r>
            <a:r>
              <a:rPr lang="zh-CN" altLang="en-US" b="0" dirty="0">
                <a:solidFill>
                  <a:srgbClr val="FF0000"/>
                </a:solidFill>
              </a:rPr>
              <a:t>状态元件操作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指令存储器</a:t>
            </a:r>
            <a:r>
              <a:rPr lang="en-US" altLang="zh-CN" sz="2400" dirty="0"/>
              <a:t>IM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 指令地址</a:t>
            </a:r>
            <a:r>
              <a:rPr lang="en-US" altLang="zh-CN" b="0" dirty="0"/>
              <a:t>(Read address)</a:t>
            </a:r>
            <a:r>
              <a:rPr lang="zh-CN" altLang="en-US" b="0" dirty="0"/>
              <a:t>选择的指令被放在</a:t>
            </a:r>
            <a:r>
              <a:rPr lang="en-US" altLang="zh-CN" b="0" dirty="0"/>
              <a:t>Instruction</a:t>
            </a:r>
            <a:r>
              <a:rPr lang="zh-CN" altLang="en-US" b="0" dirty="0"/>
              <a:t>输出线上（</a:t>
            </a:r>
            <a:r>
              <a:rPr lang="zh-CN" altLang="en-US" b="0" dirty="0">
                <a:solidFill>
                  <a:srgbClr val="FF0000"/>
                </a:solidFill>
              </a:rPr>
              <a:t>组合元件操作，</a:t>
            </a:r>
            <a:r>
              <a:rPr lang="zh-CN" altLang="en-US" b="0" dirty="0"/>
              <a:t>不需要</a:t>
            </a:r>
            <a:r>
              <a:rPr lang="en-US" altLang="zh-CN" b="0" dirty="0" err="1">
                <a:solidFill>
                  <a:srgbClr val="FF0000"/>
                </a:solidFill>
              </a:rPr>
              <a:t>MemRead</a:t>
            </a:r>
            <a:r>
              <a:rPr lang="zh-CN" altLang="en-US" b="0" dirty="0"/>
              <a:t>控制信号）</a:t>
            </a:r>
            <a:endParaRPr lang="en-US" altLang="zh-CN" b="0" dirty="0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791" y="4306211"/>
            <a:ext cx="2862833" cy="21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791" y="1124744"/>
            <a:ext cx="2790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数据通路部件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14" y="161336"/>
            <a:ext cx="7010400" cy="478790"/>
          </a:xfrm>
        </p:spPr>
        <p:txBody>
          <a:bodyPr/>
          <a:lstStyle/>
          <a:p>
            <a:r>
              <a:rPr lang="en-US" altLang="zh-CN" sz="3200" dirty="0"/>
              <a:t>2.3 </a:t>
            </a:r>
            <a:r>
              <a:rPr lang="zh-CN" altLang="en-US" sz="3200" dirty="0"/>
              <a:t>时钟同步方法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832" y="836712"/>
            <a:ext cx="8612505" cy="1628140"/>
          </a:xfrm>
        </p:spPr>
        <p:txBody>
          <a:bodyPr wrap="square"/>
          <a:lstStyle/>
          <a:p>
            <a:r>
              <a:rPr lang="zh-CN" altLang="en-US" dirty="0"/>
              <a:t>时钟同步方法</a:t>
            </a:r>
            <a:endParaRPr lang="en-US" altLang="zh-CN" dirty="0"/>
          </a:p>
          <a:p>
            <a:pPr lvl="1"/>
            <a:r>
              <a:rPr lang="zh-CN" altLang="en-US" b="0" dirty="0"/>
              <a:t> 以时钟周期信号为基准，确定数据读出和写入的时刻。</a:t>
            </a:r>
            <a:endParaRPr lang="en-US" altLang="zh-CN" b="0" dirty="0"/>
          </a:p>
          <a:p>
            <a:pPr lvl="1"/>
            <a:r>
              <a:rPr lang="zh-CN" altLang="en-US" b="0" dirty="0"/>
              <a:t> 采用边沿触发的时钟同步方法，如上跳沿触发，意味着所有状态元件（寄存器、存储器）的数据写入都发生在时钟周期的上跳沿时刻。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15824" y="4684201"/>
            <a:ext cx="482479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多周期指令</a:t>
            </a:r>
            <a:endParaRPr lang="en-US" altLang="zh-CN" dirty="0">
              <a:solidFill>
                <a:srgbClr val="FF0000"/>
              </a:solidFill>
            </a:endParaRPr>
          </a:p>
          <a:p>
            <a:pPr marL="176530" indent="-17653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组合逻辑操作时钟周期内完成；</a:t>
            </a:r>
            <a:endParaRPr lang="en-US" altLang="zh-CN" sz="16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6530" indent="-17653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所有信号在时钟周期内从状态单元</a:t>
            </a:r>
            <a:r>
              <a:rPr lang="en-US" altLang="zh-CN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经组合逻辑</a:t>
            </a:r>
            <a:r>
              <a:rPr lang="zh-CN" altLang="en-US" sz="1600" b="0" dirty="0">
                <a:solidFill>
                  <a:srgbClr val="FF0000"/>
                </a:solidFill>
              </a:rPr>
              <a:t>传送到状态单元</a:t>
            </a:r>
            <a:r>
              <a:rPr lang="en-US" altLang="zh-CN" sz="1600" b="0" dirty="0">
                <a:solidFill>
                  <a:srgbClr val="FF0000"/>
                </a:solidFill>
              </a:rPr>
              <a:t>2</a:t>
            </a:r>
            <a:r>
              <a: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6530" indent="-17653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时钟信号上跳沿同步</a:t>
            </a:r>
            <a:r>
              <a:rPr lang="en-US" altLang="zh-CN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35560" y="2505055"/>
            <a:ext cx="9289032" cy="1985159"/>
            <a:chOff x="1111437" y="4682477"/>
            <a:chExt cx="9289032" cy="1985159"/>
          </a:xfrm>
        </p:grpSpPr>
        <p:pic>
          <p:nvPicPr>
            <p:cNvPr id="24064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437" y="5055485"/>
              <a:ext cx="37242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791959" y="4682477"/>
              <a:ext cx="4608510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单周期指令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176530" indent="-176530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6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组合逻辑操作时钟周期内完成；</a:t>
              </a:r>
              <a:endParaRPr lang="en-US" altLang="zh-CN" sz="1600" b="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marL="176530" indent="-176530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6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所有信号在时钟周期内从状态单元输出经组合逻辑处理再</a:t>
              </a:r>
              <a:r>
                <a:rPr lang="zh-CN" altLang="en-US" sz="1600" b="0" dirty="0">
                  <a:solidFill>
                    <a:srgbClr val="FF0000"/>
                  </a:solidFill>
                </a:rPr>
                <a:t>回到状态单元</a:t>
              </a:r>
              <a:r>
                <a:rPr lang="zh-CN" altLang="en-US" sz="16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输入。</a:t>
              </a:r>
              <a:endParaRPr lang="en-US" altLang="zh-CN" sz="1600" b="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marL="176530" indent="-176530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6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时钟信号上跳沿同步</a:t>
              </a:r>
              <a:r>
                <a:rPr lang="en-US" altLang="zh-CN" sz="16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600" b="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64" y="4853365"/>
            <a:ext cx="5444259" cy="15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>
                <a:solidFill>
                  <a:srgbClr val="FF0000"/>
                </a:solidFill>
              </a:rPr>
              <a:t>单周期处理器设计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单周期数据通路设计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单周期控制器设计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单周期性能分析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836712"/>
            <a:ext cx="8280920" cy="5612819"/>
          </a:xfrm>
          <a:noFill/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cs typeface="Times New Roman" panose="02020603050405020304" pitchFamily="18" charset="0"/>
              </a:rPr>
              <a:t>单周期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所有指令执行周期固定为单一时钟周期，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CPI = 1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cs typeface="Times New Roman" panose="02020603050405020304" pitchFamily="18" charset="0"/>
              </a:rPr>
              <a:t>通路设计考虑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>
                <a:solidFill>
                  <a:srgbClr val="FF0000"/>
                </a:solidFill>
              </a:rPr>
              <a:t> 哈佛体系结构</a:t>
            </a:r>
            <a:r>
              <a:rPr lang="zh-CN" altLang="en-US" dirty="0"/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使用指令存储区（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）和数据存储区（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）分别保存指令和数据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先为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每类指令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设计独立的数据通路，然后再考虑数据通路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模型机指令执行过程一般会分为如下几个步骤：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取指令：根据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访问指令存储器获得指令，然后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PC+4</a:t>
            </a: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读寄存器：根据指令格式读取相应寄存器操作数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运算：在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完成相应的算术逻辑运算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数据存取：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LW/SW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指令的数据存储器访问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写寄存器：运算类指令和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指令要把数据写入寄存器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根据每个步骤确定数据通路所需的部件和部件之间的连接关系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-17090" y="212260"/>
            <a:ext cx="58674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/>
              <a:t>3.1 </a:t>
            </a:r>
            <a:r>
              <a:rPr lang="zh-CN" altLang="en-US" sz="3200" dirty="0"/>
              <a:t>单周期数据通路设计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992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090" y="212260"/>
            <a:ext cx="5867400" cy="478790"/>
          </a:xfrm>
          <a:noFill/>
        </p:spPr>
        <p:txBody>
          <a:bodyPr/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单周期数据通路设计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980728"/>
            <a:ext cx="3384375" cy="5206554"/>
          </a:xfrm>
          <a:noFill/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cs typeface="Times New Roman" panose="02020603050405020304" pitchFamily="18" charset="0"/>
              </a:rPr>
              <a:t>指令执行的共性</a:t>
            </a:r>
          </a:p>
          <a:p>
            <a:pPr marL="309600"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指令存储器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读取指令，取指令后，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PC+4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309600" lvl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指令在读取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后，都要使用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marL="540000"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ADD/SUB/AND/OR(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算术逻辑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完成算术逻辑运算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40000"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LW/SW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访问）指令用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计算数据地址</a:t>
            </a:r>
          </a:p>
          <a:p>
            <a:pPr marL="540000"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（分支）指令用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进行比较（减法运算）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1285962"/>
            <a:ext cx="7820584" cy="4663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061596"/>
      </p:ext>
    </p:extLst>
  </p:cSld>
  <p:clrMapOvr>
    <a:masterClrMapping/>
  </p:clrMapOvr>
  <p:transition advTm="2992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第五讲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2060848"/>
            <a:ext cx="4481735" cy="2708434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836712"/>
            <a:ext cx="8280920" cy="2531975"/>
          </a:xfrm>
          <a:noFill/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使用数据通路设计表格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表格记录数据通路部件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输入端的输入来源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暂不考虑控制信号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5796"/>
              </p:ext>
            </p:extLst>
          </p:nvPr>
        </p:nvGraphicFramePr>
        <p:xfrm>
          <a:off x="2279576" y="2948157"/>
          <a:ext cx="7704858" cy="1617899"/>
        </p:xfrm>
        <a:graphic>
          <a:graphicData uri="http://schemas.openxmlformats.org/drawingml/2006/table">
            <a:tbl>
              <a:tblPr/>
              <a:tblGrid>
                <a:gridCol w="58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/>
        </p:nvSpPr>
        <p:spPr>
          <a:xfrm>
            <a:off x="-17090" y="212260"/>
            <a:ext cx="58674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/>
              <a:t>3.1 </a:t>
            </a:r>
            <a:r>
              <a:rPr lang="zh-CN" altLang="en-US" sz="3200" dirty="0"/>
              <a:t>单周期数据通路设计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965"/>
            <a:ext cx="862965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</a:t>
            </a:r>
            <a:r>
              <a:rPr lang="zh-CN" altLang="en-US" sz="3200" dirty="0"/>
              <a:t>取指与</a:t>
            </a:r>
            <a:r>
              <a:rPr lang="en-US" altLang="zh-CN" sz="3200" dirty="0"/>
              <a:t>PC</a:t>
            </a:r>
            <a:r>
              <a:rPr lang="zh-CN" altLang="en-US" sz="3200" dirty="0"/>
              <a:t>自增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908720"/>
            <a:ext cx="7848600" cy="20133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取指和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自增数据通路（所有指令）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取指：</a:t>
            </a:r>
            <a:r>
              <a:rPr lang="en-US" altLang="zh-CN" dirty="0">
                <a:ea typeface="宋体" panose="02010600030101010101" pitchFamily="2" charset="-122"/>
              </a:rPr>
              <a:t>IM Address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PC, instruction=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IM[PC]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自增：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PC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 PC + 4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所需部件：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（实现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加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），指令存储器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IM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18344" y="3068960"/>
          <a:ext cx="7704858" cy="3087136"/>
        </p:xfrm>
        <a:graphic>
          <a:graphicData uri="http://schemas.openxmlformats.org/drawingml/2006/table">
            <a:tbl>
              <a:tblPr/>
              <a:tblGrid>
                <a:gridCol w="58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5640" y="4509121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5640" y="4005065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1664" y="4941169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55640" y="5366422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50265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</a:t>
            </a:r>
            <a:r>
              <a:rPr lang="zh-CN" altLang="en-US" sz="3200" dirty="0"/>
              <a:t>取指与</a:t>
            </a:r>
            <a:r>
              <a:rPr lang="en-US" altLang="zh-CN" sz="3200" dirty="0"/>
              <a:t>PC</a:t>
            </a:r>
            <a:r>
              <a:rPr lang="zh-CN" altLang="en-US" sz="3200" dirty="0"/>
              <a:t>自增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908720"/>
            <a:ext cx="7848600" cy="23596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取指和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自增数据通路图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取指：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instruction = </a:t>
            </a:r>
            <a:r>
              <a:rPr lang="en-US" altLang="zh-CN" dirty="0">
                <a:ea typeface="宋体" panose="02010600030101010101" pitchFamily="2" charset="-122"/>
              </a:rPr>
              <a:t>IM[PC]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自增：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 PC + 4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所需部件：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（实现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加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），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IM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996953"/>
            <a:ext cx="4680520" cy="3484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23592" y="3212976"/>
          <a:ext cx="7704858" cy="2657390"/>
        </p:xfrm>
        <a:graphic>
          <a:graphicData uri="http://schemas.openxmlformats.org/drawingml/2006/table">
            <a:tbl>
              <a:tblPr/>
              <a:tblGrid>
                <a:gridCol w="58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159896" y="1928630"/>
            <a:ext cx="3372359" cy="2161513"/>
            <a:chOff x="7524328" y="2348278"/>
            <a:chExt cx="3372359" cy="2161513"/>
          </a:xfrm>
        </p:grpSpPr>
        <p:sp>
          <p:nvSpPr>
            <p:cNvPr id="16" name="椭圆 15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17" name="直接箭头连接符 16"/>
            <p:cNvCxnSpPr>
              <a:endCxn id="20" idx="0"/>
            </p:cNvCxnSpPr>
            <p:nvPr/>
          </p:nvCxnSpPr>
          <p:spPr bwMode="auto">
            <a:xfrm>
              <a:off x="8172400" y="2780928"/>
              <a:ext cx="2724287" cy="172886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4223792" y="1916832"/>
            <a:ext cx="3672408" cy="2173310"/>
            <a:chOff x="7524328" y="2348278"/>
            <a:chExt cx="3672408" cy="2173310"/>
          </a:xfrm>
        </p:grpSpPr>
        <p:sp>
          <p:nvSpPr>
            <p:cNvPr id="5" name="椭圆 4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8172400" y="2780928"/>
              <a:ext cx="3024336" cy="17406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965"/>
            <a:ext cx="9015095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——R</a:t>
            </a:r>
            <a:r>
              <a:rPr lang="zh-CN" altLang="en-US" sz="3200" dirty="0"/>
              <a:t>型指令数据通路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880586"/>
            <a:ext cx="8208912" cy="2088777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型指令数据通路（</a:t>
            </a:r>
            <a:r>
              <a:rPr lang="en-US" altLang="zh-CN" dirty="0" err="1">
                <a:ea typeface="宋体" panose="02010600030101010101" pitchFamily="2" charset="-122"/>
              </a:rPr>
              <a:t>add,sub,and,or</a:t>
            </a:r>
            <a:r>
              <a:rPr lang="zh-CN" altLang="en-US" dirty="0">
                <a:ea typeface="宋体" panose="02010600030101010101" pitchFamily="2" charset="-122"/>
              </a:rPr>
              <a:t>指令，以</a:t>
            </a:r>
            <a:r>
              <a:rPr lang="en-US" altLang="zh-CN" dirty="0">
                <a:ea typeface="宋体" panose="02010600030101010101" pitchFamily="2" charset="-122"/>
              </a:rPr>
              <a:t>add</a:t>
            </a:r>
            <a:r>
              <a:rPr lang="zh-CN" altLang="en-US" dirty="0">
                <a:ea typeface="宋体" panose="02010600030101010101" pitchFamily="2" charset="-122"/>
              </a:rPr>
              <a:t>为例）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add rd, rs,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功能描述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+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通路部件：寄存器堆、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ALU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019" y="1412776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087888" y="4090143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5389" y="4090143"/>
            <a:ext cx="36259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34986" y="4090143"/>
            <a:ext cx="40908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</a:t>
            </a:r>
          </a:p>
        </p:txBody>
      </p:sp>
      <p:sp>
        <p:nvSpPr>
          <p:cNvPr id="19" name="矩形 18"/>
          <p:cNvSpPr/>
          <p:nvPr/>
        </p:nvSpPr>
        <p:spPr>
          <a:xfrm>
            <a:off x="7536160" y="4076554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Rdata1</a:t>
            </a:r>
          </a:p>
        </p:txBody>
      </p:sp>
      <p:sp>
        <p:nvSpPr>
          <p:cNvPr id="20" name="矩形 19"/>
          <p:cNvSpPr/>
          <p:nvPr/>
        </p:nvSpPr>
        <p:spPr>
          <a:xfrm>
            <a:off x="8160198" y="4090143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Rdata2</a:t>
            </a:r>
          </a:p>
        </p:txBody>
      </p:sp>
      <p:sp>
        <p:nvSpPr>
          <p:cNvPr id="21" name="矩形 20"/>
          <p:cNvSpPr/>
          <p:nvPr/>
        </p:nvSpPr>
        <p:spPr>
          <a:xfrm>
            <a:off x="6941072" y="4094759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99795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——R</a:t>
            </a:r>
            <a:r>
              <a:rPr lang="zh-CN" altLang="en-US" sz="3200" dirty="0"/>
              <a:t>型指令数据通路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737098"/>
            <a:ext cx="8208912" cy="197182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型指令数据通路（</a:t>
            </a:r>
            <a:r>
              <a:rPr lang="en-US" altLang="zh-CN" dirty="0" err="1">
                <a:ea typeface="宋体" panose="02010600030101010101" pitchFamily="2" charset="-122"/>
              </a:rPr>
              <a:t>add,sub,and,or</a:t>
            </a:r>
            <a:r>
              <a:rPr lang="zh-CN" altLang="en-US" dirty="0">
                <a:ea typeface="宋体" panose="02010600030101010101" pitchFamily="2" charset="-122"/>
              </a:rPr>
              <a:t>指令，以</a:t>
            </a:r>
            <a:r>
              <a:rPr lang="en-US" altLang="zh-CN" dirty="0">
                <a:ea typeface="宋体" panose="02010600030101010101" pitchFamily="2" charset="-122"/>
              </a:rPr>
              <a:t>add</a:t>
            </a:r>
            <a:r>
              <a:rPr lang="zh-CN" altLang="en-US" dirty="0">
                <a:ea typeface="宋体" panose="02010600030101010101" pitchFamily="2" charset="-122"/>
              </a:rPr>
              <a:t>为例）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add rd, rs,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功能描述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+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通路部件：寄存器堆、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ALU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5867" y="1307764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84672"/>
              </p:ext>
            </p:extLst>
          </p:nvPr>
        </p:nvGraphicFramePr>
        <p:xfrm>
          <a:off x="9336360" y="1616487"/>
          <a:ext cx="2526130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输入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ALU</a:t>
                      </a:r>
                      <a:r>
                        <a:rPr lang="en-US" altLang="zh-CN" sz="1400" baseline="0" dirty="0"/>
                        <a:t> 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输出</a:t>
                      </a:r>
                      <a:endParaRPr lang="en-US" altLang="zh-C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444278"/>
            <a:ext cx="6408712" cy="3153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263416"/>
            <a:ext cx="2664296" cy="198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640445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——LW</a:t>
            </a:r>
            <a:r>
              <a:rPr lang="zh-CN" altLang="en-US" sz="3200" dirty="0"/>
              <a:t>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908721"/>
            <a:ext cx="8784976" cy="2051844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取数指令（</a:t>
            </a: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zh-CN" altLang="en-US" dirty="0">
                <a:ea typeface="宋体" panose="02010600030101010101" pitchFamily="2" charset="-122"/>
              </a:rPr>
              <a:t>）数据通路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, imm16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功能描述：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R[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 DM[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，符号扩展单元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Signext</a:t>
            </a:r>
            <a:r>
              <a:rPr lang="zh-CN" altLang="en-US" dirty="0">
                <a:ea typeface="宋体" panose="02010600030101010101" pitchFamily="2" charset="-122"/>
              </a:rPr>
              <a:t>，数据存储器</a:t>
            </a:r>
            <a:r>
              <a:rPr lang="en-US" altLang="zh-CN" dirty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465" y="1456714"/>
            <a:ext cx="5088451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86547" y="3212976"/>
          <a:ext cx="8208911" cy="2585382"/>
        </p:xfrm>
        <a:graphic>
          <a:graphicData uri="http://schemas.openxmlformats.org/drawingml/2006/table">
            <a:tbl>
              <a:tblPr/>
              <a:tblGrid>
                <a:gridCol w="57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14402" y="2060848"/>
            <a:ext cx="2516418" cy="2556872"/>
            <a:chOff x="4067944" y="1988840"/>
            <a:chExt cx="2516418" cy="2556872"/>
          </a:xfrm>
        </p:grpSpPr>
        <p:sp>
          <p:nvSpPr>
            <p:cNvPr id="2" name="椭圆 1"/>
            <p:cNvSpPr/>
            <p:nvPr/>
          </p:nvSpPr>
          <p:spPr bwMode="auto">
            <a:xfrm>
              <a:off x="4067944" y="1988840"/>
              <a:ext cx="1956414" cy="576064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>
              <a:stCxn id="2" idx="5"/>
            </p:cNvCxnSpPr>
            <p:nvPr/>
          </p:nvCxnSpPr>
          <p:spPr bwMode="auto">
            <a:xfrm>
              <a:off x="5737848" y="2480541"/>
              <a:ext cx="846514" cy="206517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矩形 9"/>
          <p:cNvSpPr/>
          <p:nvPr/>
        </p:nvSpPr>
        <p:spPr>
          <a:xfrm>
            <a:off x="4727848" y="4581129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0078" y="4581129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Rdata1</a:t>
            </a:r>
          </a:p>
        </p:txBody>
      </p:sp>
      <p:sp>
        <p:nvSpPr>
          <p:cNvPr id="11" name="矩形 10"/>
          <p:cNvSpPr/>
          <p:nvPr/>
        </p:nvSpPr>
        <p:spPr>
          <a:xfrm>
            <a:off x="9624393" y="4573870"/>
            <a:ext cx="71525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imm16</a:t>
            </a:r>
          </a:p>
        </p:txBody>
      </p:sp>
      <p:sp>
        <p:nvSpPr>
          <p:cNvPr id="16" name="矩形 15"/>
          <p:cNvSpPr/>
          <p:nvPr/>
        </p:nvSpPr>
        <p:spPr>
          <a:xfrm>
            <a:off x="7752185" y="4509121"/>
            <a:ext cx="604653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Sign-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ext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1432" y="4581129"/>
            <a:ext cx="36260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45406" y="4586628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ALU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600056" y="4581129"/>
            <a:ext cx="44595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DM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2927648" y="6046640"/>
            <a:ext cx="137973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控制信号？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3016" y="6046640"/>
            <a:ext cx="48828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RegWrite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↑     </a:t>
            </a:r>
            <a:r>
              <a:rPr lang="en-US" altLang="zh-CN" dirty="0">
                <a:solidFill>
                  <a:srgbClr val="FF0000"/>
                </a:solidFill>
              </a:rPr>
              <a:t>ALU operation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552384" y="3068960"/>
            <a:ext cx="864096" cy="1008112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800000"/>
          </a:ln>
        </p:spPr>
        <p:txBody>
          <a:bodyPr lIns="90487" tIns="44450" rIns="90487" bIns="44450" rtlCol="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6" grpId="0"/>
      <p:bldP spid="17" grpId="0"/>
      <p:bldP spid="12" grpId="0"/>
      <p:bldP spid="19" grpId="0"/>
      <p:bldP spid="3" grpId="0"/>
      <p:bldP spid="18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59409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——LW</a:t>
            </a:r>
            <a:r>
              <a:rPr lang="zh-CN" altLang="en-US" sz="3200" dirty="0"/>
              <a:t>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786" y="692696"/>
            <a:ext cx="9114790" cy="1896745"/>
          </a:xfrm>
        </p:spPr>
        <p:txBody>
          <a:bodyPr wrap="square"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取数指令（</a:t>
            </a: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zh-CN" altLang="en-US" dirty="0">
                <a:ea typeface="宋体" panose="02010600030101010101" pitchFamily="2" charset="-122"/>
              </a:rPr>
              <a:t>）数据通路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, imm16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功能描述：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R[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 DM[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，符号扩展单元</a:t>
            </a:r>
            <a:r>
              <a:rPr lang="en-US" altLang="zh-CN" dirty="0" err="1">
                <a:ea typeface="宋体" panose="02010600030101010101" pitchFamily="2" charset="-122"/>
              </a:rPr>
              <a:t>Signext</a:t>
            </a:r>
            <a:r>
              <a:rPr lang="zh-CN" altLang="en-US" dirty="0">
                <a:ea typeface="宋体" panose="02010600030101010101" pitchFamily="2" charset="-122"/>
              </a:rPr>
              <a:t>，数据存储器</a:t>
            </a:r>
            <a:r>
              <a:rPr lang="en-US" altLang="zh-CN" dirty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2279" y="1147225"/>
            <a:ext cx="4944435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1703512" y="3945890"/>
            <a:ext cx="1800200" cy="1931383"/>
            <a:chOff x="179512" y="3933056"/>
            <a:chExt cx="1800200" cy="1931383"/>
          </a:xfrm>
        </p:grpSpPr>
        <p:grpSp>
          <p:nvGrpSpPr>
            <p:cNvPr id="12" name="组合 11"/>
            <p:cNvGrpSpPr/>
            <p:nvPr/>
          </p:nvGrpSpPr>
          <p:grpSpPr>
            <a:xfrm>
              <a:off x="756220" y="3933056"/>
              <a:ext cx="1223492" cy="1224136"/>
              <a:chOff x="684212" y="3933056"/>
              <a:chExt cx="1223492" cy="1224136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1403648" y="3933056"/>
                <a:ext cx="504056" cy="432048"/>
              </a:xfrm>
              <a:prstGeom prst="ellipse">
                <a:avLst/>
              </a:prstGeom>
              <a:solidFill>
                <a:srgbClr val="FFFF99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500" tIns="25400" rIns="63500" bIns="25400" numCol="1" rtlCol="0" anchor="t" anchorCtr="0" compatLnSpc="1">
                <a:noAutofit/>
              </a:bodyPr>
              <a:lstStyle/>
              <a:p>
                <a:pPr marL="668655" indent="-193675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endCxn id="8" idx="3"/>
              </p:cNvCxnSpPr>
              <p:nvPr/>
            </p:nvCxnSpPr>
            <p:spPr bwMode="auto">
              <a:xfrm flipV="1">
                <a:off x="684212" y="4301832"/>
                <a:ext cx="793253" cy="85536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" name="文本框 12"/>
            <p:cNvSpPr txBox="1"/>
            <p:nvPr/>
          </p:nvSpPr>
          <p:spPr>
            <a:xfrm>
              <a:off x="179512" y="5301208"/>
              <a:ext cx="1152128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dirty="0" err="1"/>
                <a:t>Rt</a:t>
              </a:r>
              <a:r>
                <a:rPr lang="zh-CN" altLang="en-US" dirty="0"/>
                <a:t>是写寄存器编号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2708920"/>
            <a:ext cx="8012281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15"/>
            <a:ext cx="871093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——SW</a:t>
            </a:r>
            <a:r>
              <a:rPr lang="zh-CN" altLang="en-US" sz="3200" dirty="0"/>
              <a:t>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895" y="836930"/>
            <a:ext cx="9224010" cy="2050415"/>
          </a:xfrm>
        </p:spPr>
        <p:txBody>
          <a:bodyPr wrap="square"/>
          <a:lstStyle/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dirty="0">
                <a:ea typeface="宋体" panose="02010600030101010101" pitchFamily="2" charset="-122"/>
              </a:rPr>
              <a:t>存数指令（</a:t>
            </a: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zh-CN" altLang="en-US" dirty="0">
                <a:ea typeface="宋体" panose="02010600030101010101" pitchFamily="2" charset="-122"/>
              </a:rPr>
              <a:t>）数据通路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, rs, imm16 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功能描述：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DM[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，符号扩展单元</a:t>
            </a:r>
            <a:r>
              <a:rPr lang="en-US" altLang="zh-CN" dirty="0" err="1">
                <a:ea typeface="宋体" panose="02010600030101010101" pitchFamily="2" charset="-122"/>
              </a:rPr>
              <a:t>Signext</a:t>
            </a:r>
            <a:r>
              <a:rPr lang="zh-CN" altLang="en-US" dirty="0">
                <a:ea typeface="宋体" panose="02010600030101010101" pitchFamily="2" charset="-122"/>
              </a:rPr>
              <a:t>，数据存储器</a:t>
            </a:r>
            <a:r>
              <a:rPr lang="en-US" altLang="zh-CN" dirty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5210" y="1286793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3177561"/>
              </p:ext>
            </p:extLst>
          </p:nvPr>
        </p:nvGraphicFramePr>
        <p:xfrm>
          <a:off x="2086547" y="3212976"/>
          <a:ext cx="8208911" cy="2661994"/>
        </p:xfrm>
        <a:graphic>
          <a:graphicData uri="http://schemas.openxmlformats.org/drawingml/2006/table">
            <a:tbl>
              <a:tblPr/>
              <a:tblGrid>
                <a:gridCol w="57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69472" y="6046640"/>
            <a:ext cx="367240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ALU operation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↑     </a:t>
            </a:r>
          </a:p>
        </p:txBody>
      </p:sp>
      <p:sp>
        <p:nvSpPr>
          <p:cNvPr id="8" name="矩形 7"/>
          <p:cNvSpPr/>
          <p:nvPr/>
        </p:nvSpPr>
        <p:spPr>
          <a:xfrm>
            <a:off x="4727848" y="5071595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078" y="5071595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Rdata1</a:t>
            </a:r>
          </a:p>
        </p:txBody>
      </p:sp>
      <p:sp>
        <p:nvSpPr>
          <p:cNvPr id="10" name="矩形 9"/>
          <p:cNvSpPr/>
          <p:nvPr/>
        </p:nvSpPr>
        <p:spPr>
          <a:xfrm>
            <a:off x="9624393" y="5071595"/>
            <a:ext cx="71525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imm16</a:t>
            </a:r>
          </a:p>
        </p:txBody>
      </p:sp>
      <p:sp>
        <p:nvSpPr>
          <p:cNvPr id="11" name="矩形 10"/>
          <p:cNvSpPr/>
          <p:nvPr/>
        </p:nvSpPr>
        <p:spPr>
          <a:xfrm>
            <a:off x="7752185" y="4993369"/>
            <a:ext cx="604653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Sign-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ext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45406" y="5071595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ALU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375920" y="5071595"/>
            <a:ext cx="36260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76320" y="5071595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27648" y="6046640"/>
            <a:ext cx="137973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控制信号？</a:t>
            </a:r>
          </a:p>
        </p:txBody>
      </p:sp>
    </p:spTree>
    <p:extLst>
      <p:ext uri="{BB962C8B-B14F-4D97-AF65-F5344CB8AC3E}">
        <p14:creationId xmlns:p14="http://schemas.microsoft.com/office/powerpoint/2010/main" val="12038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860933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——SW</a:t>
            </a:r>
            <a:r>
              <a:rPr lang="zh-CN" altLang="en-US" sz="3200" dirty="0"/>
              <a:t>指令数据通路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82" y="2961901"/>
            <a:ext cx="7905731" cy="3779467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7895" y="836930"/>
            <a:ext cx="9224010" cy="205041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84480" indent="-28448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68655" indent="-193675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50925" indent="-192405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968500" indent="-34290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501900" indent="-34290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kern="0" smtClean="0">
                <a:ea typeface="宋体" panose="02010600030101010101" pitchFamily="2" charset="-122"/>
              </a:rPr>
              <a:t>存数指令（</a:t>
            </a:r>
            <a:r>
              <a:rPr lang="en-US" altLang="zh-CN" kern="0" smtClean="0">
                <a:ea typeface="宋体" panose="02010600030101010101" pitchFamily="2" charset="-122"/>
              </a:rPr>
              <a:t>sw</a:t>
            </a:r>
            <a:r>
              <a:rPr lang="zh-CN" altLang="en-US" kern="0" smtClean="0">
                <a:ea typeface="宋体" panose="02010600030101010101" pitchFamily="2" charset="-122"/>
              </a:rPr>
              <a:t>）数据通路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kern="0" smtClean="0">
                <a:ea typeface="宋体" panose="02010600030101010101" pitchFamily="2" charset="-122"/>
              </a:rPr>
              <a:t>sw  rt, rs, imm16 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kern="0" smtClean="0">
                <a:ea typeface="宋体" panose="02010600030101010101" pitchFamily="2" charset="-122"/>
              </a:rPr>
              <a:t>功能描述：</a:t>
            </a:r>
            <a:endParaRPr lang="en-US" altLang="zh-CN" kern="0" smtClean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kern="0" smtClean="0">
                <a:ea typeface="宋体" panose="02010600030101010101" pitchFamily="2" charset="-122"/>
                <a:sym typeface="Wingdings" panose="05000000000000000000" pitchFamily="2" charset="2"/>
              </a:rPr>
              <a:t>DM[ </a:t>
            </a:r>
            <a:r>
              <a:rPr lang="en-US" altLang="zh-CN" kern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R[rs] + Signext(imm16) </a:t>
            </a:r>
            <a:r>
              <a:rPr lang="en-US" altLang="zh-CN" kern="0" smtClean="0">
                <a:ea typeface="宋体" panose="02010600030101010101" pitchFamily="2" charset="-122"/>
                <a:sym typeface="Wingdings" panose="05000000000000000000" pitchFamily="2" charset="2"/>
              </a:rPr>
              <a:t>]  R[rt]</a:t>
            </a:r>
            <a:endParaRPr lang="en-US" altLang="zh-CN" kern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kern="0" smtClean="0">
                <a:ea typeface="宋体" panose="02010600030101010101" pitchFamily="2" charset="-122"/>
              </a:rPr>
              <a:t>通路部件：寄存器堆，</a:t>
            </a:r>
            <a:r>
              <a:rPr lang="en-US" altLang="zh-CN" kern="0" smtClean="0">
                <a:ea typeface="宋体" panose="02010600030101010101" pitchFamily="2" charset="-122"/>
              </a:rPr>
              <a:t>ALU</a:t>
            </a:r>
            <a:r>
              <a:rPr lang="zh-CN" altLang="en-US" kern="0" smtClean="0">
                <a:ea typeface="宋体" panose="02010600030101010101" pitchFamily="2" charset="-122"/>
              </a:rPr>
              <a:t>，符号扩展单元</a:t>
            </a:r>
            <a:r>
              <a:rPr lang="en-US" altLang="zh-CN" kern="0" smtClean="0">
                <a:ea typeface="宋体" panose="02010600030101010101" pitchFamily="2" charset="-122"/>
              </a:rPr>
              <a:t>Signext</a:t>
            </a:r>
            <a:r>
              <a:rPr lang="zh-CN" altLang="en-US" kern="0" smtClean="0">
                <a:ea typeface="宋体" panose="02010600030101010101" pitchFamily="2" charset="-122"/>
              </a:rPr>
              <a:t>，数据存储器</a:t>
            </a:r>
            <a:r>
              <a:rPr lang="en-US" altLang="zh-CN" kern="0" smtClean="0">
                <a:ea typeface="宋体" panose="02010600030101010101" pitchFamily="2" charset="-122"/>
              </a:rPr>
              <a:t>DM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5210" y="1286793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215"/>
            <a:ext cx="1086866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——R</a:t>
            </a:r>
            <a:r>
              <a:rPr lang="zh-CN" altLang="en-US" sz="3200" dirty="0"/>
              <a:t>型指令与访存指令通路合并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474489"/>
          </a:xfrm>
        </p:spPr>
        <p:txBody>
          <a:bodyPr/>
          <a:lstStyle/>
          <a:p>
            <a:pPr marL="457200" indent="-457200"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型指令与访存指令数据通路合并：增加多路选择</a:t>
            </a:r>
            <a:r>
              <a:rPr lang="en-US" altLang="zh-CN" dirty="0">
                <a:ea typeface="宋体" panose="02010600030101010101" pitchFamily="2" charset="-122"/>
              </a:rPr>
              <a:t>Mux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333413"/>
            <a:ext cx="5328592" cy="55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7608" y="1863650"/>
            <a:ext cx="5328592" cy="5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07569" y="2708920"/>
          <a:ext cx="8208911" cy="3096344"/>
        </p:xfrm>
        <a:graphic>
          <a:graphicData uri="http://schemas.openxmlformats.org/drawingml/2006/table">
            <a:tbl>
              <a:tblPr/>
              <a:tblGrid>
                <a:gridCol w="57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896200" y="1301018"/>
            <a:ext cx="180020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>
                <a:solidFill>
                  <a:srgbClr val="0000CC"/>
                </a:solidFill>
              </a:rPr>
              <a:t>R</a:t>
            </a:r>
            <a:r>
              <a:rPr lang="zh-CN" altLang="en-US" b="0" dirty="0">
                <a:solidFill>
                  <a:srgbClr val="0000CC"/>
                </a:solidFill>
              </a:rPr>
              <a:t>型指令格式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29148" y="1978378"/>
            <a:ext cx="198327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>
                <a:solidFill>
                  <a:srgbClr val="0000CC"/>
                </a:solidFill>
              </a:rPr>
              <a:t>LW/SW</a:t>
            </a:r>
            <a:r>
              <a:rPr lang="zh-CN" altLang="en-US" b="0" dirty="0">
                <a:solidFill>
                  <a:srgbClr val="0000CC"/>
                </a:solidFill>
              </a:rPr>
              <a:t>指令格式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55642" y="4876843"/>
            <a:ext cx="5760639" cy="1665111"/>
            <a:chOff x="1331641" y="4876842"/>
            <a:chExt cx="5760639" cy="1665111"/>
          </a:xfrm>
        </p:grpSpPr>
        <p:sp>
          <p:nvSpPr>
            <p:cNvPr id="4" name="椭圆 3"/>
            <p:cNvSpPr/>
            <p:nvPr/>
          </p:nvSpPr>
          <p:spPr bwMode="auto">
            <a:xfrm>
              <a:off x="4427984" y="5013176"/>
              <a:ext cx="1296144" cy="648072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228184" y="4876842"/>
              <a:ext cx="864096" cy="928421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11" name="直接箭头连接符 10"/>
            <p:cNvCxnSpPr>
              <a:stCxn id="4" idx="4"/>
            </p:cNvCxnSpPr>
            <p:nvPr/>
          </p:nvCxnSpPr>
          <p:spPr bwMode="auto">
            <a:xfrm flipH="1">
              <a:off x="4572000" y="5661248"/>
              <a:ext cx="504056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endCxn id="13" idx="3"/>
            </p:cNvCxnSpPr>
            <p:nvPr/>
          </p:nvCxnSpPr>
          <p:spPr bwMode="auto">
            <a:xfrm flipH="1">
              <a:off x="4572001" y="5661248"/>
              <a:ext cx="1800202" cy="5990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1331641" y="5978722"/>
              <a:ext cx="3240360" cy="563231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/>
                <a:t>输入端数据源出现多个选择，需要加入多路选择器</a:t>
              </a:r>
              <a:r>
                <a:rPr lang="en-US" altLang="zh-CN" dirty="0"/>
                <a:t>MUX</a:t>
              </a:r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96200" y="2276872"/>
            <a:ext cx="266429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, imm16</a:t>
            </a:r>
          </a:p>
        </p:txBody>
      </p:sp>
      <p:sp>
        <p:nvSpPr>
          <p:cNvPr id="10" name="矩形 9"/>
          <p:cNvSpPr/>
          <p:nvPr/>
        </p:nvSpPr>
        <p:spPr>
          <a:xfrm>
            <a:off x="7929148" y="1546464"/>
            <a:ext cx="2487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add 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rt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3" y="173920"/>
            <a:ext cx="6795641" cy="479747"/>
          </a:xfrm>
        </p:spPr>
        <p:txBody>
          <a:bodyPr/>
          <a:lstStyle/>
          <a:p>
            <a:r>
              <a:rPr lang="en-US" altLang="zh-CN" sz="3200" dirty="0"/>
              <a:t>ISA</a:t>
            </a:r>
            <a:r>
              <a:rPr lang="zh-CN" altLang="en-US" sz="3200" dirty="0"/>
              <a:t>架构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8370" y="1196752"/>
            <a:ext cx="4729679" cy="4752528"/>
            <a:chOff x="449244" y="1539886"/>
            <a:chExt cx="5114645" cy="490378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54194" y="1539886"/>
              <a:ext cx="3200400" cy="154305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Applications</a:t>
              </a:r>
            </a:p>
            <a:p>
              <a:pPr algn="ctr">
                <a:buNone/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buNone/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buNone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401994" y="2168536"/>
              <a:ext cx="1752600" cy="91440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82794" y="2625736"/>
              <a:ext cx="1828800" cy="45720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Compiler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358963" y="3124211"/>
              <a:ext cx="4204926" cy="5461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Instruction Set Architecture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ISA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28794" y="3700473"/>
              <a:ext cx="32258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Processing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5275" y="4001640"/>
              <a:ext cx="1429770" cy="1111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0"/>
                </a:spcBef>
                <a:buNone/>
                <a:defRPr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</a:defRPr>
              </a:lvl1pPr>
            </a:lstStyle>
            <a:p>
              <a:r>
                <a:rPr lang="en-US" altLang="zh-CN" dirty="0"/>
                <a:t>Hardware  layers for design abstraction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28794" y="43862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Datapath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&amp; Control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28794" y="50720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Digital Design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928794" y="57578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Circuit Design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49244" y="1831520"/>
              <a:ext cx="1479550" cy="8574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</a:rPr>
                <a:t>Software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</a:rPr>
                <a:t>layers of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</a:rPr>
                <a:t>abstraction</a:t>
              </a:r>
            </a:p>
          </p:txBody>
        </p:sp>
      </p:grp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9" y="3789041"/>
            <a:ext cx="1902859" cy="120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40" y="4998752"/>
            <a:ext cx="1661361" cy="87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 bwMode="auto">
          <a:xfrm>
            <a:off x="1798370" y="3290695"/>
            <a:ext cx="8546103" cy="26585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25400" rIns="63500" bIns="25400" numCol="1" rtlCol="0" anchor="t" anchorCtr="0" compatLnSpc="1">
            <a:noAutofit/>
          </a:bodyPr>
          <a:lstStyle/>
          <a:p>
            <a:pPr marL="668655" indent="-193675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182408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型指令与访存指令数据通路合并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41375" lvl="1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增加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个二选一多路选择器</a:t>
            </a:r>
            <a:r>
              <a:rPr lang="en-US" altLang="zh-CN" dirty="0">
                <a:ea typeface="宋体" panose="02010600030101010101" pitchFamily="2" charset="-122"/>
              </a:rPr>
              <a:t>MUX</a:t>
            </a: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寄存器堆写入端地址选择</a:t>
            </a:r>
            <a:r>
              <a:rPr lang="en-US" altLang="zh-CN" dirty="0">
                <a:ea typeface="宋体" panose="02010600030101010101" pitchFamily="2" charset="-122"/>
              </a:rPr>
              <a:t>MUX</a:t>
            </a:r>
            <a:r>
              <a:rPr lang="zh-CN" altLang="en-US" dirty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RegDst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寄存器堆写入端数据源选择</a:t>
            </a:r>
            <a:r>
              <a:rPr lang="en-US" altLang="zh-CN" dirty="0">
                <a:ea typeface="宋体" panose="02010600030101010101" pitchFamily="2" charset="-122"/>
              </a:rPr>
              <a:t>MUX</a:t>
            </a:r>
            <a:r>
              <a:rPr lang="zh-CN" altLang="en-US" dirty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MemtoReg</a:t>
            </a:r>
            <a:endParaRPr lang="zh-CN" altLang="en-US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输入端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数据源选择</a:t>
            </a:r>
            <a:r>
              <a:rPr lang="en-US" altLang="zh-CN" dirty="0">
                <a:ea typeface="宋体" panose="02010600030101010101" pitchFamily="2" charset="-122"/>
              </a:rPr>
              <a:t>MUX</a:t>
            </a:r>
            <a:r>
              <a:rPr lang="zh-CN" altLang="en-US" dirty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806740"/>
            <a:ext cx="8688134" cy="386262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215"/>
            <a:ext cx="10868660" cy="478790"/>
          </a:xfrm>
        </p:spPr>
        <p:txBody>
          <a:bodyPr wrap="square"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  <a:r>
              <a:rPr lang="en-US" altLang="zh-CN" sz="3200" dirty="0"/>
              <a:t>——R</a:t>
            </a:r>
            <a:r>
              <a:rPr lang="zh-CN" altLang="en-US" sz="3200" dirty="0"/>
              <a:t>型指令与访存指令通路合并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241962" y="4036506"/>
            <a:ext cx="483285" cy="1031679"/>
          </a:xfrm>
          <a:prstGeom prst="rect">
            <a:avLst/>
          </a:prstGeom>
          <a:noFill/>
          <a:ln w="25400">
            <a:solidFill>
              <a:srgbClr val="B31BE3">
                <a:alpha val="50000"/>
              </a:srgbClr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51069" y="4027378"/>
            <a:ext cx="503926" cy="1040808"/>
          </a:xfrm>
          <a:prstGeom prst="rect">
            <a:avLst/>
          </a:prstGeom>
          <a:noFill/>
          <a:ln w="25400">
            <a:solidFill>
              <a:srgbClr val="B31BE3">
                <a:alpha val="50000"/>
              </a:srgbClr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39615" y="3717031"/>
            <a:ext cx="458003" cy="1131415"/>
          </a:xfrm>
          <a:prstGeom prst="rect">
            <a:avLst/>
          </a:prstGeom>
          <a:noFill/>
          <a:ln w="25400">
            <a:solidFill>
              <a:srgbClr val="B31BE3">
                <a:alpha val="50000"/>
              </a:srgbClr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480" y="908720"/>
            <a:ext cx="9505056" cy="230422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>
                <a:ea typeface="宋体" panose="02010600030101010101" pitchFamily="2" charset="-122"/>
              </a:rPr>
              <a:t>分支指令数据通路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rs,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imm16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功能描述：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R[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 R[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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 + 4)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Signext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(imm16)&lt;&lt;2</a:t>
            </a:r>
          </a:p>
          <a:p>
            <a:pPr marL="858520" lvl="2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else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 PC + 4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通路部件：寄存器堆，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，符号扩展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Signext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，增加一加法器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Nadd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移位器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856" y="1268760"/>
            <a:ext cx="5077072" cy="57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01779"/>
              </p:ext>
            </p:extLst>
          </p:nvPr>
        </p:nvGraphicFramePr>
        <p:xfrm>
          <a:off x="1559497" y="3504574"/>
          <a:ext cx="9108503" cy="2533991"/>
        </p:xfrm>
        <a:graphic>
          <a:graphicData uri="http://schemas.openxmlformats.org/drawingml/2006/table">
            <a:tbl>
              <a:tblPr/>
              <a:tblGrid>
                <a:gridCol w="60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2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97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型与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访存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en-US" sz="14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2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855641" y="5013176"/>
            <a:ext cx="6421511" cy="1787368"/>
            <a:chOff x="1331640" y="5013175"/>
            <a:chExt cx="6421511" cy="1787368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5013175"/>
              <a:ext cx="792088" cy="720080"/>
            </a:xfrm>
            <a:prstGeom prst="ellipse">
              <a:avLst/>
            </a:prstGeom>
            <a:solidFill>
              <a:srgbClr val="FFFF99">
                <a:alpha val="32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3500" tIns="25400" rIns="63500" bIns="25400" numCol="1" spcCol="0" rtlCol="0" fromWordArt="0" anchor="t" anchorCtr="0" forceAA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20" y="5589240"/>
              <a:ext cx="1368152" cy="72008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3347864" y="6237312"/>
              <a:ext cx="440528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/>
                <a:t>需要一个</a:t>
              </a:r>
              <a:r>
                <a:rPr lang="en-US" altLang="zh-CN" dirty="0"/>
                <a:t>MUX</a:t>
              </a:r>
              <a:r>
                <a:rPr lang="zh-CN" altLang="en-US" dirty="0"/>
                <a:t>，</a:t>
              </a:r>
              <a:r>
                <a:rPr lang="en-US" altLang="zh-CN" dirty="0"/>
                <a:t>ALU</a:t>
              </a:r>
              <a:r>
                <a:rPr lang="zh-CN" altLang="en-US" dirty="0"/>
                <a:t>的判零输出端</a:t>
              </a:r>
              <a:r>
                <a:rPr lang="en-US" altLang="zh-CN" dirty="0"/>
                <a:t>Zero</a:t>
              </a:r>
              <a:r>
                <a:rPr lang="zh-CN" altLang="en-US" dirty="0"/>
                <a:t>可直接作为该</a:t>
              </a:r>
              <a:r>
                <a:rPr lang="en-US" altLang="zh-CN" dirty="0"/>
                <a:t>MUX</a:t>
              </a:r>
              <a:r>
                <a:rPr lang="zh-CN" altLang="en-US" dirty="0"/>
                <a:t>的选择控制</a:t>
              </a:r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8829040" cy="478790"/>
          </a:xfrm>
        </p:spPr>
        <p:txBody>
          <a:bodyPr wrap="square"/>
          <a:lstStyle/>
          <a:p>
            <a:r>
              <a:rPr lang="en-US" altLang="zh-CN" sz="3200" dirty="0"/>
              <a:t>3.1  MIPS</a:t>
            </a:r>
            <a:r>
              <a:rPr lang="zh-CN" altLang="en-US" sz="3200" dirty="0"/>
              <a:t>的数据通路设计</a:t>
            </a:r>
            <a:r>
              <a:rPr lang="en-US" altLang="zh-CN" sz="3200" dirty="0"/>
              <a:t>——</a:t>
            </a:r>
            <a:r>
              <a:rPr lang="en-US" altLang="zh-CN" sz="3200" dirty="0" err="1"/>
              <a:t>Beq</a:t>
            </a:r>
            <a:r>
              <a:rPr lang="zh-CN" altLang="en-US" sz="3200" dirty="0"/>
              <a:t>指令数据通路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9277152" y="3429000"/>
            <a:ext cx="1427360" cy="1013448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8829040" cy="478790"/>
          </a:xfrm>
        </p:spPr>
        <p:txBody>
          <a:bodyPr wrap="square"/>
          <a:lstStyle/>
          <a:p>
            <a:r>
              <a:rPr lang="en-US" altLang="zh-CN" sz="3200" dirty="0"/>
              <a:t>3.1  MIPS</a:t>
            </a:r>
            <a:r>
              <a:rPr lang="zh-CN" altLang="en-US" sz="3200" dirty="0"/>
              <a:t>的数据通路设计</a:t>
            </a:r>
            <a:r>
              <a:rPr lang="en-US" altLang="zh-CN" sz="3200" dirty="0"/>
              <a:t>——</a:t>
            </a:r>
            <a:r>
              <a:rPr lang="en-US" altLang="zh-CN" sz="3200" dirty="0" err="1"/>
              <a:t>Beq</a:t>
            </a:r>
            <a:r>
              <a:rPr lang="zh-CN" altLang="en-US" sz="3200" dirty="0"/>
              <a:t>指令数据通路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692696"/>
            <a:ext cx="9505056" cy="1248612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>
                <a:ea typeface="宋体" panose="02010600030101010101" pitchFamily="2" charset="-122"/>
              </a:rPr>
              <a:t>分支指令数据通路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imm16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通路部件：</a:t>
            </a:r>
            <a:r>
              <a:rPr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寄存器堆，</a:t>
            </a:r>
            <a:r>
              <a:rPr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，符号扩展</a:t>
            </a:r>
            <a:r>
              <a:rPr lang="en-US" altLang="zh-CN" dirty="0" err="1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Signext</a:t>
            </a:r>
            <a:r>
              <a:rPr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，增加一加法器</a:t>
            </a:r>
            <a:r>
              <a:rPr lang="en-US" altLang="zh-CN" dirty="0" err="1">
                <a:solidFill>
                  <a:srgbClr val="063DE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Nadd</a:t>
            </a:r>
            <a:r>
              <a:rPr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63DE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移位器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132856"/>
            <a:ext cx="6408713" cy="455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" y="170226"/>
            <a:ext cx="7010400" cy="478790"/>
          </a:xfrm>
        </p:spPr>
        <p:txBody>
          <a:bodyPr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80534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>
                <a:ea typeface="宋体" panose="02010600030101010101" pitchFamily="2" charset="-122"/>
              </a:rPr>
              <a:t>MIPS</a:t>
            </a:r>
            <a:r>
              <a:rPr lang="zh-CN" altLang="en-US" sz="2000" dirty="0">
                <a:ea typeface="宋体" panose="02010600030101010101" pitchFamily="2" charset="-122"/>
              </a:rPr>
              <a:t>数据通路再合并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支持：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类型指令、内存访问指令（</a:t>
            </a: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beq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8711" y="1931659"/>
          <a:ext cx="9036497" cy="2736304"/>
        </p:xfrm>
        <a:graphic>
          <a:graphicData uri="http://schemas.openxmlformats.org/drawingml/2006/table">
            <a:tbl>
              <a:tblPr/>
              <a:tblGrid>
                <a:gridCol w="604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2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型与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访存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 </a:t>
                      </a: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baseline="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40759" y="4869160"/>
            <a:ext cx="748883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175" lvl="1" indent="-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需要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个二选一多路选择器</a:t>
            </a:r>
            <a:r>
              <a:rPr lang="en-US" altLang="zh-CN" sz="2000" dirty="0">
                <a:ea typeface="宋体" panose="02010600030101010101" pitchFamily="2" charset="-122"/>
              </a:rPr>
              <a:t>MUX</a:t>
            </a: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ea typeface="宋体" panose="02010600030101010101" pitchFamily="2" charset="-122"/>
              </a:rPr>
              <a:t>PC</a:t>
            </a:r>
            <a:r>
              <a:rPr lang="zh-CN" altLang="en-US" b="0" dirty="0">
                <a:ea typeface="宋体" panose="02010600030101010101" pitchFamily="2" charset="-122"/>
              </a:rPr>
              <a:t>输入端数据源选择</a:t>
            </a:r>
            <a:r>
              <a:rPr lang="en-US" altLang="zh-CN" b="0" dirty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，选择控制信号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PCSrc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ea typeface="宋体" panose="02010600030101010101" pitchFamily="2" charset="-122"/>
              </a:rPr>
              <a:t>寄存器堆写入端地址选择</a:t>
            </a:r>
            <a:r>
              <a:rPr lang="en-US" altLang="zh-CN" b="0" dirty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，选择控制信号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RegDst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/>
              <a:t>寄存器堆写入端数据源选择</a:t>
            </a:r>
            <a:r>
              <a:rPr lang="en-US" altLang="zh-CN" b="0" dirty="0"/>
              <a:t>MUX</a:t>
            </a:r>
            <a:r>
              <a:rPr lang="zh-CN" altLang="en-US" b="0" dirty="0"/>
              <a:t>，选择控制信号 </a:t>
            </a:r>
            <a:r>
              <a:rPr lang="en-US" altLang="zh-CN" b="0" dirty="0" err="1">
                <a:solidFill>
                  <a:schemeClr val="accent1"/>
                </a:solidFill>
              </a:rPr>
              <a:t>MemtoReg</a:t>
            </a:r>
            <a:endParaRPr lang="zh-CN" altLang="en-US" b="0" dirty="0">
              <a:solidFill>
                <a:schemeClr val="accent1"/>
              </a:solidFill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ea typeface="宋体" panose="02010600030101010101" pitchFamily="2" charset="-122"/>
              </a:rPr>
              <a:t>ALU</a:t>
            </a:r>
            <a:r>
              <a:rPr lang="zh-CN" altLang="en-US" b="0" dirty="0">
                <a:ea typeface="宋体" panose="02010600030101010101" pitchFamily="2" charset="-122"/>
              </a:rPr>
              <a:t>输入端</a:t>
            </a:r>
            <a:r>
              <a:rPr lang="en-US" altLang="zh-CN" b="0" dirty="0">
                <a:ea typeface="宋体" panose="02010600030101010101" pitchFamily="2" charset="-122"/>
              </a:rPr>
              <a:t>B</a:t>
            </a:r>
            <a:r>
              <a:rPr lang="zh-CN" altLang="en-US" b="0" dirty="0">
                <a:ea typeface="宋体" panose="02010600030101010101" pitchFamily="2" charset="-122"/>
              </a:rPr>
              <a:t>数据源选择</a:t>
            </a:r>
            <a:r>
              <a:rPr lang="en-US" altLang="zh-CN" b="0" dirty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，选择控制信号 </a:t>
            </a:r>
            <a:r>
              <a:rPr lang="en-US" altLang="zh-CN" b="0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  <a:endParaRPr lang="en-US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934736" y="3904702"/>
            <a:ext cx="792088" cy="734908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80534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>
                <a:ea typeface="宋体" panose="02010600030101010101" pitchFamily="2" charset="-122"/>
              </a:rPr>
              <a:t>MIPS</a:t>
            </a:r>
            <a:r>
              <a:rPr lang="zh-CN" altLang="en-US" sz="2000" dirty="0">
                <a:ea typeface="宋体" panose="02010600030101010101" pitchFamily="2" charset="-122"/>
              </a:rPr>
              <a:t>数据通路合并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支持：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类型指令、内存访问指令（</a:t>
            </a:r>
            <a:r>
              <a:rPr lang="en-US" altLang="zh-CN" dirty="0" err="1">
                <a:ea typeface="宋体" panose="02010600030101010101" pitchFamily="2" charset="-122"/>
              </a:rPr>
              <a:t>lw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beq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2816"/>
            <a:ext cx="8873900" cy="46883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" y="170226"/>
            <a:ext cx="7010400" cy="478790"/>
          </a:xfrm>
        </p:spPr>
        <p:txBody>
          <a:bodyPr/>
          <a:lstStyle/>
          <a:p>
            <a:r>
              <a:rPr lang="en-US" altLang="zh-CN" sz="3200" dirty="0"/>
              <a:t>3.1  </a:t>
            </a:r>
            <a:r>
              <a:rPr lang="zh-CN" altLang="en-US" sz="3200" dirty="0"/>
              <a:t>单周期数据通路设计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>
                <a:solidFill>
                  <a:srgbClr val="FF0000"/>
                </a:solidFill>
              </a:rPr>
              <a:t>单周期处理器设计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单周期数据通路设计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单周期控制器设计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单周期性能分析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216462" y="1162490"/>
            <a:ext cx="5285878" cy="129163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单周期通路所需控制信号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控制（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ALU Operation</a:t>
            </a:r>
            <a:r>
              <a:rPr lang="zh-CN" altLang="en-US" dirty="0">
                <a:ea typeface="宋体" panose="02010600030101010101" pitchFamily="2" charset="-122"/>
              </a:rPr>
              <a:t>）：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其他控制信号：</a:t>
            </a: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81589" y="1220065"/>
          <a:ext cx="33123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输入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ALU</a:t>
                      </a:r>
                      <a:r>
                        <a:rPr lang="en-US" altLang="zh-CN" sz="1400" baseline="0" dirty="0"/>
                        <a:t> 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ALU</a:t>
                      </a:r>
                      <a:r>
                        <a:rPr lang="zh-CN" altLang="en-US" sz="1400" dirty="0"/>
                        <a:t>运算</a:t>
                      </a:r>
                      <a:endParaRPr lang="en-US" altLang="zh-C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681589" y="815881"/>
            <a:ext cx="33123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ALU 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控制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85975"/>
              </p:ext>
            </p:extLst>
          </p:nvPr>
        </p:nvGraphicFramePr>
        <p:xfrm>
          <a:off x="2208213" y="3501009"/>
          <a:ext cx="7992242" cy="3180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4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控制信号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失效时作用（</a:t>
                      </a:r>
                      <a:r>
                        <a:rPr lang="en-US" altLang="zh-CN" sz="1400" dirty="0"/>
                        <a:t>=0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有效时作用</a:t>
                      </a:r>
                      <a:r>
                        <a:rPr lang="en-US" altLang="zh-CN" sz="1400" dirty="0"/>
                        <a:t>(=1)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寄存器堆写入端地址来选择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latin typeface="+mn-lt"/>
                        </a:rPr>
                        <a:t>Rt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寄存器堆写入端地址选择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RegWrite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把数据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lt"/>
                        </a:rPr>
                        <a:t>写入寄存器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堆中对应寄存器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选择寄存器堆输出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R[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latin typeface="+mn-lt"/>
                        </a:rPr>
                        <a:t>rt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]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选择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latin typeface="+mn-lt"/>
                        </a:rPr>
                        <a:t>Signext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PCSrc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输入源选择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输入选择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beq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指令的目的地址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MemRead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读数据（输出）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MemWrite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写数据（输入）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47728" y="3068960"/>
            <a:ext cx="33123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个控制信号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980729"/>
            <a:ext cx="7848600" cy="4532523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控制器分成两部分：主控单元和</a:t>
            </a:r>
            <a:r>
              <a:rPr lang="en-US" altLang="zh-CN" dirty="0"/>
              <a:t>ALU</a:t>
            </a:r>
            <a:r>
              <a:rPr lang="zh-CN" altLang="en-US" dirty="0"/>
              <a:t>控制单元</a:t>
            </a:r>
            <a:endParaRPr lang="en-US" altLang="zh-CN" dirty="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主控单元</a:t>
            </a:r>
            <a:endParaRPr lang="en-US" altLang="zh-CN" dirty="0"/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输入：指令操作码字段 </a:t>
            </a:r>
            <a:r>
              <a:rPr lang="en-US" altLang="zh-CN" dirty="0"/>
              <a:t>Op</a:t>
            </a:r>
            <a:r>
              <a:rPr lang="zh-CN" altLang="en-US" dirty="0"/>
              <a:t>（指令</a:t>
            </a:r>
            <a:r>
              <a:rPr lang="en-US" altLang="zh-CN" dirty="0"/>
              <a:t>31:26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1656080" lvl="3" indent="-393700"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7</a:t>
            </a:r>
            <a:r>
              <a:rPr lang="zh-CN" altLang="en-US" dirty="0"/>
              <a:t>个控制信号</a:t>
            </a:r>
            <a:endParaRPr lang="en-US" altLang="zh-CN" dirty="0"/>
          </a:p>
          <a:p>
            <a:pPr marL="1656080" lvl="3" indent="-393700"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ALU</a:t>
            </a:r>
            <a:r>
              <a:rPr lang="zh-CN" altLang="en-US" dirty="0"/>
              <a:t>控制单元所需的</a:t>
            </a:r>
            <a:r>
              <a:rPr lang="en-US" altLang="zh-CN" dirty="0"/>
              <a:t>2</a:t>
            </a:r>
            <a:r>
              <a:rPr lang="zh-CN" altLang="en-US" dirty="0"/>
              <a:t>位输入</a:t>
            </a:r>
            <a:r>
              <a:rPr lang="en-US" altLang="zh-CN" dirty="0" err="1">
                <a:solidFill>
                  <a:srgbClr val="FF0000"/>
                </a:solidFill>
              </a:rPr>
              <a:t>ALUop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ALU</a:t>
            </a:r>
            <a:r>
              <a:rPr lang="zh-CN" altLang="en-US" dirty="0"/>
              <a:t>控制单元</a:t>
            </a:r>
            <a:endParaRPr lang="en-US" altLang="zh-CN" dirty="0"/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1597025" lvl="3" indent="-335280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主控单元生成的</a:t>
            </a:r>
            <a:r>
              <a:rPr lang="en-US" altLang="zh-CN" dirty="0"/>
              <a:t>2</a:t>
            </a:r>
            <a:r>
              <a:rPr lang="zh-CN" altLang="en-US" dirty="0"/>
              <a:t>位</a:t>
            </a:r>
            <a:r>
              <a:rPr lang="en-US" altLang="zh-CN" dirty="0" err="1">
                <a:solidFill>
                  <a:srgbClr val="FF0000"/>
                </a:solidFill>
              </a:rPr>
              <a:t>ALUop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5280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功能码字段</a:t>
            </a:r>
            <a:r>
              <a:rPr lang="en-US" altLang="zh-CN" dirty="0" err="1"/>
              <a:t>Func</a:t>
            </a:r>
            <a:r>
              <a:rPr lang="zh-CN" altLang="en-US" dirty="0"/>
              <a:t>（指令</a:t>
            </a:r>
            <a:r>
              <a:rPr lang="en-US" altLang="zh-CN" dirty="0"/>
              <a:t>5:0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输出：</a:t>
            </a:r>
            <a:r>
              <a:rPr lang="en-US" altLang="zh-CN" dirty="0"/>
              <a:t>ALU</a:t>
            </a:r>
            <a:r>
              <a:rPr lang="zh-CN" altLang="en-US" dirty="0"/>
              <a:t>运算控制信号 </a:t>
            </a:r>
            <a:r>
              <a:rPr lang="en-US" altLang="zh-CN" dirty="0">
                <a:solidFill>
                  <a:srgbClr val="FF0000"/>
                </a:solidFill>
              </a:rPr>
              <a:t>ALU operation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5280">
              <a:lnSpc>
                <a:spcPct val="130000"/>
              </a:lnSpc>
              <a:spcAft>
                <a:spcPts val="0"/>
              </a:spcAft>
            </a:pPr>
            <a:endParaRPr lang="en-US" altLang="zh-CN" b="1" dirty="0">
              <a:latin typeface="+mn-lt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5546142"/>
            <a:ext cx="6576902" cy="6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184232" y="2780928"/>
            <a:ext cx="2852494" cy="1175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16205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ALUOp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指明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的运算类型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：访存指令所需加法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01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beq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指令所需减法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型指令功能码决定</a:t>
            </a:r>
            <a:endParaRPr lang="en-US" altLang="zh-CN" sz="1600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95400" y="4497814"/>
            <a:ext cx="1523717" cy="866294"/>
          </a:xfrm>
          <a:prstGeom prst="wedgeRectCallout">
            <a:avLst>
              <a:gd name="adj1" fmla="val 122454"/>
              <a:gd name="adj2" fmla="val -45338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</a:ln>
          <a:effectLst/>
        </p:spPr>
        <p:txBody>
          <a:bodyPr wrap="square" lIns="63500" tIns="97200" rIns="63500" bIns="61200" rtlCol="0" anchor="ctr">
            <a:spAutoFit/>
          </a:bodyPr>
          <a:lstStyle/>
          <a:p>
            <a:pPr>
              <a:buNone/>
            </a:pPr>
            <a:r>
              <a:rPr lang="zh-CN" altLang="en-US" dirty="0"/>
              <a:t>仅用于</a:t>
            </a:r>
            <a:r>
              <a:rPr lang="en-US" altLang="zh-CN" dirty="0"/>
              <a:t>R</a:t>
            </a:r>
            <a:r>
              <a:rPr lang="zh-CN" altLang="en-US" dirty="0"/>
              <a:t>型指令的算术逻辑运算指令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-16192" y="189549"/>
            <a:ext cx="52578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1078955"/>
            <a:ext cx="8479831" cy="5726726"/>
          </a:xfrm>
          <a:prstGeom prst="rect">
            <a:avLst/>
          </a:prstGeom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5105"/>
            <a:ext cx="11167110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/>
              <a:t>单周期控制器设计</a:t>
            </a:r>
            <a:r>
              <a:rPr lang="en-US" altLang="zh-CN" sz="3200" dirty="0"/>
              <a:t>——</a:t>
            </a:r>
            <a:r>
              <a:rPr lang="zh-CN" altLang="en-US" sz="3200" dirty="0"/>
              <a:t>模型机数据通路（带控制单元）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28488" y="1451450"/>
            <a:ext cx="4372168" cy="1216830"/>
            <a:chOff x="6824568" y="1451449"/>
            <a:chExt cx="4372168" cy="1216830"/>
          </a:xfrm>
        </p:grpSpPr>
        <p:sp>
          <p:nvSpPr>
            <p:cNvPr id="3" name="椭圆 2"/>
            <p:cNvSpPr/>
            <p:nvPr/>
          </p:nvSpPr>
          <p:spPr bwMode="auto">
            <a:xfrm>
              <a:off x="6824568" y="2164221"/>
              <a:ext cx="530696" cy="504058"/>
            </a:xfrm>
            <a:prstGeom prst="ellipse">
              <a:avLst/>
            </a:prstGeom>
            <a:solidFill>
              <a:schemeClr val="bg1">
                <a:lumMod val="50000"/>
                <a:alpha val="37000"/>
              </a:schemeClr>
            </a:solidFill>
            <a:ln w="1270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1">
              <a:off x="7452320" y="1806150"/>
              <a:ext cx="720080" cy="4039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8172400" y="1451449"/>
              <a:ext cx="302433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b="0" dirty="0" err="1"/>
                <a:t>PCSrc</a:t>
              </a:r>
              <a:r>
                <a:rPr lang="en-US" altLang="zh-CN" sz="1600" b="0" dirty="0"/>
                <a:t>=Branch &amp; Zero</a:t>
              </a:r>
            </a:p>
            <a:p>
              <a:pPr>
                <a:buNone/>
              </a:pPr>
              <a:r>
                <a:rPr lang="en-US" altLang="zh-CN" sz="1600" b="0" dirty="0" err="1"/>
                <a:t>Beq</a:t>
              </a:r>
              <a:r>
                <a:rPr lang="zh-CN" altLang="en-US" sz="1600" b="0" dirty="0"/>
                <a:t>指令：</a:t>
              </a:r>
              <a:r>
                <a:rPr lang="en-US" altLang="zh-CN" sz="1600" b="0" dirty="0"/>
                <a:t>Branch=1</a:t>
              </a:r>
              <a:r>
                <a:rPr lang="zh-CN" altLang="en-US" sz="1600" b="0" dirty="0"/>
                <a:t>（有效）</a:t>
              </a:r>
              <a:endParaRPr lang="en-US" altLang="zh-CN" sz="1600" b="0" dirty="0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9120336" y="4653136"/>
            <a:ext cx="432048" cy="936104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51984" y="4633874"/>
            <a:ext cx="432048" cy="936104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72922" y="4358969"/>
            <a:ext cx="432048" cy="936104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692029" y="1190466"/>
            <a:ext cx="432048" cy="798374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19638" y="3473778"/>
            <a:ext cx="1084274" cy="387269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40216" y="4437112"/>
            <a:ext cx="576064" cy="360040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879976" y="5927308"/>
            <a:ext cx="864096" cy="81406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58383" y="2708920"/>
            <a:ext cx="609425" cy="676209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88370"/>
              </p:ext>
            </p:extLst>
          </p:nvPr>
        </p:nvGraphicFramePr>
        <p:xfrm>
          <a:off x="1991544" y="1700808"/>
          <a:ext cx="8208911" cy="3921184"/>
        </p:xfrm>
        <a:graphic>
          <a:graphicData uri="http://schemas.openxmlformats.org/drawingml/2006/table">
            <a:tbl>
              <a:tblPr/>
              <a:tblGrid>
                <a:gridCol w="57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3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 </a:t>
                      </a: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baseline="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991544" y="1037065"/>
            <a:ext cx="8136904" cy="3933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84480" indent="-28448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68655" indent="-193675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50925" indent="-192405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968500" indent="-34290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501900" indent="-34290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各类指令数据通路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729192" cy="5745163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的功能：控制指令执行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指令执行过程中的五种基本操作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取指：</a:t>
            </a:r>
            <a:r>
              <a:rPr lang="zh-CN" altLang="en-US" b="0" dirty="0"/>
              <a:t>从指令存储器中读取某一指令，并传送至指令寄存器；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取数：</a:t>
            </a:r>
            <a:r>
              <a:rPr lang="zh-CN" altLang="en-US" b="0" dirty="0"/>
              <a:t>读取某主存单元的数据，并传送至某个寄存器；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传送：</a:t>
            </a:r>
            <a:r>
              <a:rPr lang="zh-CN" altLang="en-US" b="0" dirty="0"/>
              <a:t>将某个寄存器中的数据传送至</a:t>
            </a:r>
            <a:r>
              <a:rPr lang="en-US" altLang="zh-CN" b="0" dirty="0"/>
              <a:t>ALU</a:t>
            </a:r>
            <a:r>
              <a:rPr lang="zh-CN" altLang="en-US" b="0" dirty="0"/>
              <a:t>或另一个寄存器；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运算：</a:t>
            </a:r>
            <a:r>
              <a:rPr lang="zh-CN" altLang="en-US" b="0" dirty="0"/>
              <a:t>进行某种算术或逻辑运算，结果保存到某个寄存器中；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存数：</a:t>
            </a:r>
            <a:r>
              <a:rPr lang="zh-CN" altLang="en-US" b="0" dirty="0"/>
              <a:t>将某个寄存器中的数据存入主存某个单元之中。</a:t>
            </a:r>
            <a:endParaRPr lang="en-US" altLang="zh-CN" b="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指令执行周期（一般性概念）：</a:t>
            </a:r>
            <a:r>
              <a:rPr lang="en-US" altLang="zh-CN" dirty="0"/>
              <a:t>CPU</a:t>
            </a:r>
            <a:r>
              <a:rPr lang="zh-CN" altLang="en-US" dirty="0"/>
              <a:t>从指令存储器中读出并执行指令功能的全部时间称为指令周期。包括：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取指周期：</a:t>
            </a:r>
            <a:r>
              <a:rPr lang="zh-CN" altLang="en-US" b="0" dirty="0"/>
              <a:t>完成取指令操作和分析指令操作所需时间；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取数周期：</a:t>
            </a:r>
            <a:r>
              <a:rPr lang="zh-CN" altLang="en-US" b="0" dirty="0"/>
              <a:t>从数据存储器读出操作数所需时间（包括计算操作数有效地址）；</a:t>
            </a:r>
            <a:endParaRPr lang="en-US" altLang="zh-CN" b="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执行周期：</a:t>
            </a:r>
            <a:r>
              <a:rPr lang="zh-CN" altLang="en-US" b="0" dirty="0"/>
              <a:t>完成指令所规定的动作（运算）所需要时间，因指令不同而不同。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520" y="836930"/>
            <a:ext cx="10049510" cy="5898515"/>
          </a:xfrm>
        </p:spPr>
        <p:txBody>
          <a:bodyPr wrap="square"/>
          <a:lstStyle/>
          <a:p>
            <a:r>
              <a:rPr lang="zh-CN" altLang="en-US" sz="1600" dirty="0"/>
              <a:t>主控单元控制信号分析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RegDst</a:t>
            </a:r>
            <a:endParaRPr lang="en-US" altLang="zh-CN" sz="1600" dirty="0"/>
          </a:p>
          <a:p>
            <a:pPr lvl="2"/>
            <a:r>
              <a:rPr lang="en-US" altLang="zh-CN" sz="1600" dirty="0"/>
              <a:t>R</a:t>
            </a:r>
            <a:r>
              <a:rPr lang="zh-CN" altLang="en-US" sz="1600" dirty="0"/>
              <a:t>型指令：</a:t>
            </a: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r>
              <a:rPr lang="en-US" altLang="zh-CN" sz="1600" dirty="0">
                <a:solidFill>
                  <a:srgbClr val="FF0000"/>
                </a:solidFill>
              </a:rPr>
              <a:t>=1</a:t>
            </a:r>
            <a:r>
              <a:rPr lang="zh-CN" altLang="en-US" sz="1600" dirty="0"/>
              <a:t>，选择</a:t>
            </a:r>
            <a:r>
              <a:rPr lang="en-US" altLang="zh-CN" sz="1600" dirty="0"/>
              <a:t>Rd</a:t>
            </a:r>
          </a:p>
          <a:p>
            <a:pPr lvl="2"/>
            <a:r>
              <a:rPr lang="en-US" altLang="zh-CN" sz="1600" dirty="0" err="1"/>
              <a:t>Lw</a:t>
            </a:r>
            <a:r>
              <a:rPr lang="zh-CN" altLang="en-US" sz="1600" dirty="0"/>
              <a:t>指令：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r>
              <a:rPr lang="en-US" altLang="zh-CN" sz="1600" dirty="0">
                <a:solidFill>
                  <a:srgbClr val="FF0000"/>
                </a:solidFill>
              </a:rPr>
              <a:t>=0</a:t>
            </a:r>
            <a:r>
              <a:rPr lang="zh-CN" altLang="en-US" sz="1600" dirty="0"/>
              <a:t>，选择</a:t>
            </a:r>
            <a:r>
              <a:rPr lang="en-US" altLang="zh-CN" sz="1600" dirty="0" err="1"/>
              <a:t>Rt</a:t>
            </a:r>
            <a:endParaRPr lang="en-US" altLang="zh-CN" sz="1600" dirty="0"/>
          </a:p>
          <a:p>
            <a:pPr lvl="2"/>
            <a:r>
              <a:rPr lang="zh-CN" altLang="en-US" sz="1600" dirty="0"/>
              <a:t>其他指令：不关心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ALUSrc</a:t>
            </a:r>
            <a:endParaRPr lang="en-US" altLang="zh-CN" sz="1600" dirty="0"/>
          </a:p>
          <a:p>
            <a:pPr lvl="2"/>
            <a:r>
              <a:rPr lang="en-US" altLang="zh-CN" sz="1600" dirty="0"/>
              <a:t>R</a:t>
            </a:r>
            <a:r>
              <a:rPr lang="zh-CN" altLang="en-US" sz="1600" dirty="0"/>
              <a:t>型指令：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=0</a:t>
            </a:r>
            <a:r>
              <a:rPr lang="zh-CN" altLang="en-US" sz="1600" dirty="0"/>
              <a:t>，选择寄存器堆的 </a:t>
            </a:r>
            <a:r>
              <a:rPr lang="en-US" altLang="zh-CN" sz="1600" dirty="0"/>
              <a:t>Read data2 </a:t>
            </a:r>
            <a:r>
              <a:rPr lang="zh-CN" altLang="en-US" sz="1600" dirty="0"/>
              <a:t>输出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Lw</a:t>
            </a:r>
            <a:r>
              <a:rPr lang="zh-CN" altLang="en-US" sz="1600" dirty="0"/>
              <a:t>指令：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=1</a:t>
            </a:r>
            <a:r>
              <a:rPr lang="zh-CN" altLang="en-US" sz="1600" dirty="0"/>
              <a:t>，选择</a:t>
            </a:r>
            <a:r>
              <a:rPr lang="en-US" altLang="zh-CN" sz="1600" dirty="0" err="1"/>
              <a:t>Signext</a:t>
            </a:r>
            <a:r>
              <a:rPr lang="zh-CN" altLang="en-US" sz="1600" dirty="0"/>
              <a:t>的输出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Sw</a:t>
            </a:r>
            <a:r>
              <a:rPr lang="zh-CN" altLang="en-US" sz="1600" dirty="0"/>
              <a:t>指令：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=1</a:t>
            </a:r>
            <a:r>
              <a:rPr lang="zh-CN" altLang="en-US" sz="1600" dirty="0"/>
              <a:t>，选择</a:t>
            </a:r>
            <a:r>
              <a:rPr lang="en-US" altLang="zh-CN" sz="1600" dirty="0" err="1"/>
              <a:t>Signext</a:t>
            </a:r>
            <a:r>
              <a:rPr lang="zh-CN" altLang="en-US" sz="1600" dirty="0"/>
              <a:t>的输出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Beq</a:t>
            </a:r>
            <a:r>
              <a:rPr lang="zh-CN" altLang="en-US" sz="1600" dirty="0"/>
              <a:t>指令（减法运算）：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=0</a:t>
            </a:r>
            <a:r>
              <a:rPr lang="zh-CN" altLang="en-US" sz="1600" dirty="0"/>
              <a:t>，选择 </a:t>
            </a:r>
            <a:r>
              <a:rPr lang="en-US" altLang="zh-CN" sz="1600" dirty="0"/>
              <a:t>Read data2 </a:t>
            </a:r>
            <a:r>
              <a:rPr lang="zh-CN" altLang="en-US" sz="1600" dirty="0"/>
              <a:t>输出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MemtoReg</a:t>
            </a:r>
            <a:endParaRPr lang="en-US" altLang="zh-CN" sz="1600" dirty="0"/>
          </a:p>
          <a:p>
            <a:pPr lvl="2"/>
            <a:r>
              <a:rPr lang="en-US" altLang="zh-CN" sz="1600" dirty="0"/>
              <a:t>R</a:t>
            </a:r>
            <a:r>
              <a:rPr lang="zh-CN" altLang="en-US" sz="1600" dirty="0"/>
              <a:t>型指令：</a:t>
            </a: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r>
              <a:rPr lang="en-US" altLang="zh-CN" sz="1600" dirty="0">
                <a:solidFill>
                  <a:srgbClr val="FF0000"/>
                </a:solidFill>
              </a:rPr>
              <a:t>=0</a:t>
            </a:r>
            <a:r>
              <a:rPr lang="zh-CN" altLang="en-US" sz="1600" dirty="0"/>
              <a:t>，选择 </a:t>
            </a:r>
            <a:r>
              <a:rPr lang="en-US" altLang="zh-CN" sz="1600" dirty="0"/>
              <a:t>ALU </a:t>
            </a:r>
            <a:r>
              <a:rPr lang="zh-CN" altLang="en-US" sz="1600" dirty="0"/>
              <a:t>输出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Lw</a:t>
            </a:r>
            <a:r>
              <a:rPr lang="zh-CN" altLang="en-US" sz="1600" dirty="0"/>
              <a:t>指令：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r>
              <a:rPr lang="en-US" altLang="zh-CN" sz="1600" dirty="0">
                <a:solidFill>
                  <a:srgbClr val="FF0000"/>
                </a:solidFill>
              </a:rPr>
              <a:t>=1</a:t>
            </a:r>
            <a:r>
              <a:rPr lang="zh-CN" altLang="en-US" sz="1600" dirty="0"/>
              <a:t>，选择数据存储器</a:t>
            </a:r>
            <a:r>
              <a:rPr lang="en-US" altLang="zh-CN" sz="1600" dirty="0"/>
              <a:t>DM</a:t>
            </a:r>
            <a:r>
              <a:rPr lang="zh-CN" altLang="en-US" sz="1600" dirty="0"/>
              <a:t>输出</a:t>
            </a:r>
            <a:endParaRPr lang="en-US" altLang="zh-CN" sz="1600" dirty="0"/>
          </a:p>
          <a:p>
            <a:pPr lvl="2"/>
            <a:r>
              <a:rPr lang="zh-CN" altLang="en-US" sz="1600" dirty="0"/>
              <a:t>其他指令：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/>
              <a:t>不关心</a:t>
            </a:r>
            <a:endParaRPr lang="en-US" altLang="zh-CN" sz="1600" dirty="0"/>
          </a:p>
          <a:p>
            <a:pPr lvl="1"/>
            <a:r>
              <a:rPr lang="en-US" altLang="zh-CN" sz="1600" dirty="0"/>
              <a:t>Branch</a:t>
            </a:r>
          </a:p>
          <a:p>
            <a:pPr lvl="2"/>
            <a:r>
              <a:rPr lang="en-US" altLang="zh-CN" sz="1600" dirty="0" err="1"/>
              <a:t>Beq</a:t>
            </a:r>
            <a:r>
              <a:rPr lang="zh-CN" altLang="en-US" sz="1600" dirty="0"/>
              <a:t>指令：</a:t>
            </a:r>
            <a:r>
              <a:rPr lang="en-US" altLang="zh-CN" sz="1600" dirty="0">
                <a:solidFill>
                  <a:srgbClr val="FF0000"/>
                </a:solidFill>
              </a:rPr>
              <a:t>Branch=1</a:t>
            </a:r>
            <a:r>
              <a:rPr lang="zh-CN" altLang="en-US" sz="1600" dirty="0"/>
              <a:t>，此时若</a:t>
            </a:r>
            <a:r>
              <a:rPr lang="en-US" altLang="zh-CN" sz="1600" dirty="0"/>
              <a:t>Zero=1</a:t>
            </a:r>
            <a:r>
              <a:rPr lang="zh-CN" altLang="en-US" sz="1600" dirty="0"/>
              <a:t>，</a:t>
            </a:r>
            <a:r>
              <a:rPr lang="en-US" altLang="zh-CN" sz="1600" dirty="0"/>
              <a:t>PC</a:t>
            </a:r>
            <a:r>
              <a:rPr lang="zh-CN" altLang="en-US" sz="1600" dirty="0"/>
              <a:t>输入选择加法器</a:t>
            </a:r>
            <a:r>
              <a:rPr lang="en-US" altLang="zh-CN" sz="1600" dirty="0" err="1"/>
              <a:t>Nadd</a:t>
            </a:r>
            <a:r>
              <a:rPr lang="zh-CN" altLang="en-US" sz="1600" dirty="0"/>
              <a:t>输出（分支指令目的地址），否则选择加法器</a:t>
            </a:r>
            <a:r>
              <a:rPr lang="en-US" altLang="zh-CN" sz="1600" dirty="0"/>
              <a:t>Add</a:t>
            </a:r>
            <a:r>
              <a:rPr lang="zh-CN" altLang="en-US" sz="1600" dirty="0"/>
              <a:t>输出（</a:t>
            </a:r>
            <a:r>
              <a:rPr lang="en-US" altLang="zh-CN" sz="1600" dirty="0"/>
              <a:t>PC+4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zh-CN" altLang="en-US" sz="1600" dirty="0"/>
              <a:t>其他指令：</a:t>
            </a:r>
            <a:r>
              <a:rPr lang="en-US" altLang="zh-CN" sz="1600" dirty="0">
                <a:solidFill>
                  <a:srgbClr val="FF0000"/>
                </a:solidFill>
              </a:rPr>
              <a:t>Branch=0</a:t>
            </a:r>
            <a:r>
              <a:rPr lang="zh-CN" altLang="en-US" sz="1600" dirty="0"/>
              <a:t>，</a:t>
            </a:r>
            <a:r>
              <a:rPr lang="en-US" altLang="zh-CN" sz="1600" dirty="0"/>
              <a:t>PC</a:t>
            </a:r>
            <a:r>
              <a:rPr lang="zh-CN" altLang="en-US" sz="1600" dirty="0"/>
              <a:t>输入选择加法器</a:t>
            </a:r>
            <a:r>
              <a:rPr lang="en-US" altLang="zh-CN" sz="1600" dirty="0"/>
              <a:t>Add</a:t>
            </a:r>
            <a:r>
              <a:rPr lang="zh-CN" altLang="en-US" sz="1600" dirty="0"/>
              <a:t>输出（</a:t>
            </a:r>
            <a:r>
              <a:rPr lang="en-US" altLang="zh-CN" sz="1600" dirty="0"/>
              <a:t>PC+4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8400256" y="1484784"/>
            <a:ext cx="3024336" cy="563231"/>
          </a:xfrm>
          <a:prstGeom prst="rect">
            <a:avLst/>
          </a:prstGeom>
          <a:noFill/>
          <a:ln w="19050">
            <a:solidFill>
              <a:srgbClr val="B31BE3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读写控制信号：</a:t>
            </a:r>
            <a:r>
              <a:rPr lang="en-US" altLang="zh-CN" dirty="0" err="1">
                <a:solidFill>
                  <a:srgbClr val="FF0000"/>
                </a:solidFill>
              </a:rPr>
              <a:t>WriteReg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MemRead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MemWrite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433410" y="2413926"/>
            <a:ext cx="2991182" cy="1175706"/>
          </a:xfrm>
          <a:prstGeom prst="rect">
            <a:avLst/>
          </a:prstGeom>
          <a:ln w="19050">
            <a:solidFill>
              <a:srgbClr val="B31BE3"/>
            </a:solidFill>
          </a:ln>
        </p:spPr>
        <p:txBody>
          <a:bodyPr wrap="square">
            <a:spAutoFit/>
          </a:bodyPr>
          <a:lstStyle/>
          <a:p>
            <a:pPr marL="116205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ALUOp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指明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的运算类型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：访存指令所需加法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01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beq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指令所需减法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型指令功能码决定</a:t>
            </a:r>
            <a:endParaRPr lang="en-US" altLang="zh-CN" sz="1600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68" y="953691"/>
            <a:ext cx="7848600" cy="39754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0" dirty="0">
                <a:solidFill>
                  <a:srgbClr val="0000CC"/>
                </a:solidFill>
              </a:rPr>
              <a:t>主控单元真值表</a:t>
            </a:r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277408"/>
            <a:ext cx="7776592" cy="50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2567880" y="5603240"/>
            <a:ext cx="6336432" cy="1210137"/>
            <a:chOff x="2340024" y="5542458"/>
            <a:chExt cx="6336432" cy="1210137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340024" y="5542458"/>
              <a:ext cx="6336432" cy="614198"/>
            </a:xfrm>
            <a:prstGeom prst="roundRect">
              <a:avLst/>
            </a:prstGeom>
            <a:solidFill>
              <a:srgbClr val="FFFFCC">
                <a:alpha val="2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23928" y="6424813"/>
              <a:ext cx="2736303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zh-CN" altLang="en-US" b="0" dirty="0">
                  <a:solidFill>
                    <a:srgbClr val="0000CC"/>
                  </a:solidFill>
                </a:rPr>
                <a:t>提供给</a:t>
              </a:r>
              <a:r>
                <a:rPr lang="en-US" altLang="zh-CN" b="0" dirty="0">
                  <a:solidFill>
                    <a:srgbClr val="0000CC"/>
                  </a:solidFill>
                </a:rPr>
                <a:t>ALU</a:t>
              </a:r>
              <a:r>
                <a:rPr lang="zh-CN" altLang="en-US" b="0" dirty="0">
                  <a:solidFill>
                    <a:srgbClr val="0000CC"/>
                  </a:solidFill>
                </a:rPr>
                <a:t>控制单元</a:t>
              </a: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5148064" y="6156656"/>
              <a:ext cx="360176" cy="268157"/>
            </a:xfrm>
            <a:prstGeom prst="downArrow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</p:grpSp>
      <p:sp>
        <p:nvSpPr>
          <p:cNvPr id="7" name="标题 5"/>
          <p:cNvSpPr>
            <a:spLocks noGrp="1"/>
          </p:cNvSpPr>
          <p:nvPr/>
        </p:nvSpPr>
        <p:spPr>
          <a:xfrm>
            <a:off x="-16192" y="189549"/>
            <a:ext cx="52578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9004146" y="4125502"/>
            <a:ext cx="2852494" cy="1175706"/>
          </a:xfrm>
          <a:prstGeom prst="rect">
            <a:avLst/>
          </a:prstGeom>
          <a:ln w="19050">
            <a:solidFill>
              <a:srgbClr val="B31BE3"/>
            </a:solidFill>
          </a:ln>
        </p:spPr>
        <p:txBody>
          <a:bodyPr wrap="square">
            <a:spAutoFit/>
          </a:bodyPr>
          <a:lstStyle/>
          <a:p>
            <a:pPr marL="116205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ALUOp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指明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的运算类型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：访存指令所需加法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01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beq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指令所需减法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型指令功能码决定</a:t>
            </a:r>
            <a:endParaRPr lang="en-US" altLang="zh-CN" sz="1600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3325771"/>
            <a:ext cx="1080120" cy="7437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主控单元逻辑实现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035702"/>
            <a:ext cx="6264696" cy="5633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764704"/>
            <a:ext cx="5412370" cy="285821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控制单元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输入：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指令的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r>
              <a:rPr lang="zh-CN" altLang="en-US" dirty="0">
                <a:ea typeface="宋体" panose="02010600030101010101" pitchFamily="2" charset="-122"/>
              </a:rPr>
              <a:t>字段（指令</a:t>
            </a:r>
            <a:r>
              <a:rPr lang="en-US" altLang="zh-CN" dirty="0">
                <a:ea typeface="宋体" panose="02010600030101010101" pitchFamily="2" charset="-122"/>
              </a:rPr>
              <a:t>5:0</a:t>
            </a:r>
            <a:r>
              <a:rPr lang="zh-CN" altLang="en-US" dirty="0">
                <a:ea typeface="宋体" panose="02010600030101010101" pitchFamily="2" charset="-122"/>
              </a:rPr>
              <a:t>位）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由主控单元生成的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ALUOp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ALUOp</a:t>
            </a:r>
            <a:r>
              <a:rPr lang="zh-CN" altLang="en-US" dirty="0">
                <a:ea typeface="宋体" panose="02010600030101010101" pitchFamily="2" charset="-122"/>
              </a:rPr>
              <a:t>指明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的运算类型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：访存指令所需的加法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01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ea typeface="宋体" panose="02010600030101010101" pitchFamily="2" charset="-122"/>
              </a:rPr>
              <a:t>beq</a:t>
            </a:r>
            <a:r>
              <a:rPr lang="zh-CN" altLang="en-US" dirty="0">
                <a:ea typeface="宋体" panose="02010600030101010101" pitchFamily="2" charset="-122"/>
              </a:rPr>
              <a:t>指令所需的减法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型指令功能码字段决定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780845"/>
            <a:ext cx="2921049" cy="271625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42116"/>
              </p:ext>
            </p:extLst>
          </p:nvPr>
        </p:nvGraphicFramePr>
        <p:xfrm>
          <a:off x="839416" y="3826091"/>
          <a:ext cx="7344816" cy="26666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指令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Func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ALUop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ALU</a:t>
                      </a:r>
                      <a:r>
                        <a:rPr lang="zh-CN" altLang="en-US" sz="1400" baseline="0" dirty="0"/>
                        <a:t>运算类型</a:t>
                      </a:r>
                      <a:endParaRPr lang="en-US" altLang="zh-C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ALU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Lw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Sw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0 1 1 0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100 000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Sub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100 010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0 1 1 0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100 100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0 0 0 0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100 101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0 0 0 1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19872" y="3461763"/>
            <a:ext cx="22506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控制单元真值表</a:t>
            </a:r>
            <a:endParaRPr lang="en-US" altLang="zh-CN" b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40402"/>
              </p:ext>
            </p:extLst>
          </p:nvPr>
        </p:nvGraphicFramePr>
        <p:xfrm>
          <a:off x="8400256" y="852852"/>
          <a:ext cx="3600400" cy="249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数据输入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</a:t>
                      </a:r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输出</a:t>
                      </a: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Result = A&amp;B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Result = A|B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Result = A+B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Result = A-B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If A=B then</a:t>
                      </a:r>
                      <a:r>
                        <a:rPr lang="en-US" altLang="zh-CN" sz="1600" baseline="0" dirty="0"/>
                        <a:t> Zero=1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 bwMode="auto">
          <a:xfrm>
            <a:off x="7279496" y="4167720"/>
            <a:ext cx="157624" cy="2349899"/>
          </a:xfrm>
          <a:prstGeom prst="roundRect">
            <a:avLst/>
          </a:prstGeom>
          <a:noFill/>
          <a:ln w="19050">
            <a:solidFill>
              <a:schemeClr val="accent1">
                <a:alpha val="80000"/>
              </a:schemeClr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8760296" y="4030081"/>
            <a:ext cx="2592288" cy="2736304"/>
            <a:chOff x="3312" y="1466"/>
            <a:chExt cx="1674" cy="2304"/>
          </a:xfrm>
        </p:grpSpPr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456" y="1466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1000" indent="-381000"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</a:t>
              </a:r>
            </a:p>
          </p:txBody>
        </p:sp>
        <p:sp>
          <p:nvSpPr>
            <p:cNvPr id="12" name="Rectangle 90"/>
            <p:cNvSpPr>
              <a:spLocks noChangeArrowheads="1"/>
            </p:cNvSpPr>
            <p:nvPr/>
          </p:nvSpPr>
          <p:spPr bwMode="auto">
            <a:xfrm>
              <a:off x="4150" y="2022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3402" y="2022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0  0  0</a:t>
              </a:r>
            </a:p>
          </p:txBody>
        </p:sp>
        <p:sp>
          <p:nvSpPr>
            <p:cNvPr id="14" name="Rectangle 92"/>
            <p:cNvSpPr>
              <a:spLocks noChangeArrowheads="1"/>
            </p:cNvSpPr>
            <p:nvPr/>
          </p:nvSpPr>
          <p:spPr bwMode="auto">
            <a:xfrm>
              <a:off x="3312" y="3576"/>
              <a:ext cx="15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endParaRPr lang="zh-CN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4150" y="3381"/>
              <a:ext cx="83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6" name="Rectangle 94"/>
            <p:cNvSpPr>
              <a:spLocks noChangeArrowheads="1"/>
            </p:cNvSpPr>
            <p:nvPr/>
          </p:nvSpPr>
          <p:spPr bwMode="auto">
            <a:xfrm>
              <a:off x="3402" y="3381"/>
              <a:ext cx="74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1  1  1</a:t>
              </a:r>
            </a:p>
          </p:txBody>
        </p:sp>
        <p:sp>
          <p:nvSpPr>
            <p:cNvPr id="17" name="Rectangle 95"/>
            <p:cNvSpPr>
              <a:spLocks noChangeArrowheads="1"/>
            </p:cNvSpPr>
            <p:nvPr/>
          </p:nvSpPr>
          <p:spPr bwMode="auto">
            <a:xfrm>
              <a:off x="4150" y="3187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8" name="Rectangle 96"/>
            <p:cNvSpPr>
              <a:spLocks noChangeArrowheads="1"/>
            </p:cNvSpPr>
            <p:nvPr/>
          </p:nvSpPr>
          <p:spPr bwMode="auto">
            <a:xfrm>
              <a:off x="3402" y="3187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1  1  0</a:t>
              </a:r>
            </a:p>
          </p:txBody>
        </p:sp>
        <p:sp>
          <p:nvSpPr>
            <p:cNvPr id="19" name="Rectangle 97"/>
            <p:cNvSpPr>
              <a:spLocks noChangeArrowheads="1"/>
            </p:cNvSpPr>
            <p:nvPr/>
          </p:nvSpPr>
          <p:spPr bwMode="auto">
            <a:xfrm>
              <a:off x="4150" y="2993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3402" y="2993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D42A7F"/>
                  </a:solidFill>
                  <a:latin typeface="Arial" charset="0"/>
                </a:rPr>
                <a:t>1  0  1</a:t>
              </a:r>
            </a:p>
          </p:txBody>
        </p:sp>
        <p:sp>
          <p:nvSpPr>
            <p:cNvPr id="21" name="Rectangle 99"/>
            <p:cNvSpPr>
              <a:spLocks noChangeArrowheads="1"/>
            </p:cNvSpPr>
            <p:nvPr/>
          </p:nvSpPr>
          <p:spPr bwMode="auto">
            <a:xfrm>
              <a:off x="4150" y="2799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" name="Rectangle 100"/>
            <p:cNvSpPr>
              <a:spLocks noChangeArrowheads="1"/>
            </p:cNvSpPr>
            <p:nvPr/>
          </p:nvSpPr>
          <p:spPr bwMode="auto">
            <a:xfrm>
              <a:off x="3402" y="2799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charset="0"/>
                </a:rPr>
                <a:t>1  0  0</a:t>
              </a:r>
            </a:p>
          </p:txBody>
        </p:sp>
        <p:sp>
          <p:nvSpPr>
            <p:cNvPr id="23" name="Rectangle 101"/>
            <p:cNvSpPr>
              <a:spLocks noChangeArrowheads="1"/>
            </p:cNvSpPr>
            <p:nvPr/>
          </p:nvSpPr>
          <p:spPr bwMode="auto">
            <a:xfrm>
              <a:off x="4150" y="2604"/>
              <a:ext cx="83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D42A7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" name="Rectangle 102"/>
            <p:cNvSpPr>
              <a:spLocks noChangeArrowheads="1"/>
            </p:cNvSpPr>
            <p:nvPr/>
          </p:nvSpPr>
          <p:spPr bwMode="auto">
            <a:xfrm>
              <a:off x="3402" y="2604"/>
              <a:ext cx="74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D42A7F"/>
                  </a:solidFill>
                  <a:latin typeface="Arial" charset="0"/>
                </a:rPr>
                <a:t>0  1  1</a:t>
              </a:r>
            </a:p>
          </p:txBody>
        </p:sp>
        <p:sp>
          <p:nvSpPr>
            <p:cNvPr id="25" name="Rectangle 103"/>
            <p:cNvSpPr>
              <a:spLocks noChangeArrowheads="1"/>
            </p:cNvSpPr>
            <p:nvPr/>
          </p:nvSpPr>
          <p:spPr bwMode="auto">
            <a:xfrm>
              <a:off x="4150" y="2410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6" name="Rectangle 104"/>
            <p:cNvSpPr>
              <a:spLocks noChangeArrowheads="1"/>
            </p:cNvSpPr>
            <p:nvPr/>
          </p:nvSpPr>
          <p:spPr bwMode="auto">
            <a:xfrm>
              <a:off x="3402" y="2410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charset="0"/>
                </a:rPr>
                <a:t>0  1  0</a:t>
              </a:r>
            </a:p>
          </p:txBody>
        </p:sp>
        <p:sp>
          <p:nvSpPr>
            <p:cNvPr id="27" name="Rectangle 105"/>
            <p:cNvSpPr>
              <a:spLocks noChangeArrowheads="1"/>
            </p:cNvSpPr>
            <p:nvPr/>
          </p:nvSpPr>
          <p:spPr bwMode="auto">
            <a:xfrm>
              <a:off x="4150" y="2216"/>
              <a:ext cx="8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8" name="Rectangle 106"/>
            <p:cNvSpPr>
              <a:spLocks noChangeArrowheads="1"/>
            </p:cNvSpPr>
            <p:nvPr/>
          </p:nvSpPr>
          <p:spPr bwMode="auto">
            <a:xfrm>
              <a:off x="3402" y="2216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0  0  1</a:t>
              </a:r>
            </a:p>
          </p:txBody>
        </p:sp>
        <p:sp>
          <p:nvSpPr>
            <p:cNvPr id="29" name="Rectangle 107"/>
            <p:cNvSpPr>
              <a:spLocks noChangeArrowheads="1"/>
            </p:cNvSpPr>
            <p:nvPr/>
          </p:nvSpPr>
          <p:spPr bwMode="auto">
            <a:xfrm>
              <a:off x="4150" y="1802"/>
              <a:ext cx="83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30" name="Rectangle 108"/>
            <p:cNvSpPr>
              <a:spLocks noChangeArrowheads="1"/>
            </p:cNvSpPr>
            <p:nvPr/>
          </p:nvSpPr>
          <p:spPr bwMode="auto">
            <a:xfrm>
              <a:off x="3402" y="1802"/>
              <a:ext cx="7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919191"/>
                </a:buClr>
                <a:buSzTx/>
                <a:buFont typeface="Wingdings" pitchFamily="2" charset="2"/>
                <a:buNone/>
              </a:pPr>
              <a:r>
                <a:rPr lang="en-US" altLang="zh-CN" sz="1600" i="1" dirty="0">
                  <a:solidFill>
                    <a:srgbClr val="000000"/>
                  </a:solidFill>
                  <a:latin typeface="Arial" charset="0"/>
                </a:rPr>
                <a:t>A  B  C</a:t>
              </a: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3402" y="1802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Line 117"/>
            <p:cNvSpPr>
              <a:spLocks noChangeShapeType="1"/>
            </p:cNvSpPr>
            <p:nvPr/>
          </p:nvSpPr>
          <p:spPr bwMode="auto">
            <a:xfrm>
              <a:off x="3402" y="3576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Line 118"/>
            <p:cNvSpPr>
              <a:spLocks noChangeShapeType="1"/>
            </p:cNvSpPr>
            <p:nvPr/>
          </p:nvSpPr>
          <p:spPr bwMode="auto">
            <a:xfrm>
              <a:off x="3312" y="3770"/>
              <a:ext cx="158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Line 120"/>
            <p:cNvSpPr>
              <a:spLocks noChangeShapeType="1"/>
            </p:cNvSpPr>
            <p:nvPr/>
          </p:nvSpPr>
          <p:spPr bwMode="auto">
            <a:xfrm>
              <a:off x="4150" y="1802"/>
              <a:ext cx="0" cy="1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Line 122"/>
            <p:cNvSpPr>
              <a:spLocks noChangeShapeType="1"/>
            </p:cNvSpPr>
            <p:nvPr/>
          </p:nvSpPr>
          <p:spPr bwMode="auto">
            <a:xfrm>
              <a:off x="3402" y="2022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4896" y="3576"/>
              <a:ext cx="0" cy="19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>
              <a:off x="3312" y="3576"/>
              <a:ext cx="0" cy="19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5053980" y="3591192"/>
            <a:ext cx="0" cy="3222184"/>
          </a:xfrm>
          <a:prstGeom prst="line">
            <a:avLst/>
          </a:prstGeom>
          <a:noFill/>
          <a:ln w="31750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40" y="1172946"/>
            <a:ext cx="8458674" cy="5568422"/>
          </a:xfrm>
          <a:prstGeom prst="rect">
            <a:avLst/>
          </a:prstGeom>
        </p:spPr>
      </p:pic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764704"/>
            <a:ext cx="7848600" cy="43601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型指令执行数据流示意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1887140" y="1196752"/>
            <a:ext cx="32396" cy="28803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95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575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223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240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240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8400256" y="1481252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919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495600" y="1481252"/>
            <a:ext cx="0" cy="25958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8904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1911986" y="4077072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8112224" y="4941168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8112224" y="6269136"/>
            <a:ext cx="15121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 flipV="1">
            <a:off x="9671983" y="5301208"/>
            <a:ext cx="0" cy="96792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9653024" y="5013176"/>
            <a:ext cx="61944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10272464" y="5013178"/>
            <a:ext cx="0" cy="15841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4727848" y="6669360"/>
            <a:ext cx="55446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4727848" y="5341392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727848" y="5229200"/>
            <a:ext cx="144016" cy="10917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423592" y="4077072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711624" y="4076104"/>
            <a:ext cx="1296144" cy="577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flipH="1" flipV="1">
            <a:off x="4007768" y="3993172"/>
            <a:ext cx="7550" cy="6599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4015318" y="3977391"/>
            <a:ext cx="867317" cy="346900"/>
            <a:chOff x="2491318" y="3993171"/>
            <a:chExt cx="867317" cy="346900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2491318" y="3993171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502089" y="4340070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4922984" y="3993172"/>
            <a:ext cx="1207094" cy="947997"/>
            <a:chOff x="3398984" y="3993171"/>
            <a:chExt cx="1207094" cy="947997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415319" y="3993171"/>
              <a:ext cx="1164230" cy="34689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398984" y="4380264"/>
              <a:ext cx="1207094" cy="56090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6168008" y="4293096"/>
            <a:ext cx="1944216" cy="792088"/>
            <a:chOff x="4644008" y="4293096"/>
            <a:chExt cx="1944216" cy="792088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93610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620" name="直接连接符 281619"/>
            <p:cNvCxnSpPr/>
            <p:nvPr/>
          </p:nvCxnSpPr>
          <p:spPr bwMode="auto">
            <a:xfrm>
              <a:off x="4644008" y="4941168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220072" y="4941168"/>
              <a:ext cx="432048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652120" y="4323153"/>
              <a:ext cx="936104" cy="61801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5680751" y="5013176"/>
              <a:ext cx="907473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" name="直接箭头连接符 2"/>
          <p:cNvCxnSpPr/>
          <p:nvPr/>
        </p:nvCxnSpPr>
        <p:spPr bwMode="auto">
          <a:xfrm>
            <a:off x="4026090" y="4941168"/>
            <a:ext cx="413727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40" y="1172946"/>
            <a:ext cx="8458674" cy="5568422"/>
          </a:xfrm>
          <a:prstGeom prst="rect">
            <a:avLst/>
          </a:prstGeom>
        </p:spPr>
      </p:pic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2963" y="760513"/>
            <a:ext cx="7848600" cy="43601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LW</a:t>
            </a:r>
            <a:r>
              <a:rPr lang="zh-CN" altLang="en-US" sz="2000" dirty="0">
                <a:ea typeface="宋体" panose="02010600030101010101" pitchFamily="2" charset="-122"/>
              </a:rPr>
              <a:t>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1919536" y="1196752"/>
            <a:ext cx="0" cy="28793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95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575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223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240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240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8400256" y="1481252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919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495600" y="1481251"/>
            <a:ext cx="0" cy="25119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8904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1919536" y="4080775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10272464" y="5157193"/>
            <a:ext cx="0" cy="14401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4655840" y="6669360"/>
            <a:ext cx="56166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4682530" y="5301209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682530" y="5157192"/>
            <a:ext cx="189334" cy="14401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2423592" y="4076104"/>
            <a:ext cx="1584176" cy="577032"/>
            <a:chOff x="899592" y="4076104"/>
            <a:chExt cx="1584176" cy="577032"/>
          </a:xfrm>
        </p:grpSpPr>
        <p:cxnSp>
          <p:nvCxnSpPr>
            <p:cNvPr id="29" name="直接连接符 28"/>
            <p:cNvCxnSpPr/>
            <p:nvPr/>
          </p:nvCxnSpPr>
          <p:spPr bwMode="auto">
            <a:xfrm>
              <a:off x="899592" y="4077072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187624" y="4076104"/>
              <a:ext cx="1296144" cy="57703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4007768" y="3968280"/>
            <a:ext cx="3168352" cy="1909531"/>
            <a:chOff x="2483768" y="3968279"/>
            <a:chExt cx="3168352" cy="1909531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100811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4653136"/>
              <a:ext cx="0" cy="12246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H="1">
              <a:off x="2483768" y="5877810"/>
              <a:ext cx="2533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5017455" y="5301208"/>
              <a:ext cx="0" cy="57660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5004048" y="5157192"/>
              <a:ext cx="648072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483768" y="3993171"/>
              <a:ext cx="0" cy="65996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483768" y="3968279"/>
              <a:ext cx="864096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347864" y="3968279"/>
              <a:ext cx="1224136" cy="324817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7176120" y="4279670"/>
            <a:ext cx="3096344" cy="877523"/>
            <a:chOff x="5652120" y="4279669"/>
            <a:chExt cx="3096344" cy="877523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7956376" y="4941168"/>
              <a:ext cx="792088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408204" y="4869160"/>
              <a:ext cx="4680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912260" y="4869160"/>
              <a:ext cx="1044116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652120" y="4279669"/>
              <a:ext cx="756084" cy="58949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5652120" y="4941168"/>
              <a:ext cx="756084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直接箭头连接符 37"/>
          <p:cNvCxnSpPr/>
          <p:nvPr/>
        </p:nvCxnSpPr>
        <p:spPr bwMode="auto">
          <a:xfrm>
            <a:off x="4151784" y="4365104"/>
            <a:ext cx="294244" cy="288032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36712"/>
            <a:ext cx="7848600" cy="20518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MIPS</a:t>
            </a:r>
            <a:r>
              <a:rPr lang="zh-CN" altLang="en-US" dirty="0">
                <a:ea typeface="宋体" panose="02010600030101010101" pitchFamily="2" charset="-122"/>
              </a:rPr>
              <a:t>数据通路（扩展实现跳转指令 </a:t>
            </a:r>
            <a:r>
              <a:rPr lang="en-US" altLang="zh-CN" dirty="0">
                <a:ea typeface="宋体" panose="02010600030101010101" pitchFamily="2" charset="-122"/>
              </a:rPr>
              <a:t>j 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j add26   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功能描述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 PC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  PC+4 [31:28]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||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add26&lt;&lt;2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功能部件：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，移位器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352701"/>
            <a:ext cx="5184576" cy="5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6008" y="3158238"/>
          <a:ext cx="9036497" cy="2719035"/>
        </p:xfrm>
        <a:graphic>
          <a:graphicData uri="http://schemas.openxmlformats.org/drawingml/2006/table">
            <a:tbl>
              <a:tblPr/>
              <a:tblGrid>
                <a:gridCol w="604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2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4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baseline="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  <a:r>
                        <a:rPr lang="en-US" sz="1600" b="0" kern="100" dirty="0" err="1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zh-CN" altLang="en-US" sz="1600" b="1" kern="1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指令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55640" y="3861048"/>
            <a:ext cx="5320802" cy="2736304"/>
            <a:chOff x="1331640" y="3933056"/>
            <a:chExt cx="5320802" cy="2736304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3933056"/>
              <a:ext cx="864096" cy="1296144"/>
            </a:xfrm>
            <a:prstGeom prst="ellipse">
              <a:avLst/>
            </a:prstGeom>
            <a:solidFill>
              <a:srgbClr val="FFFF99">
                <a:alpha val="4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20" y="5085184"/>
              <a:ext cx="1080120" cy="108012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3124050" y="6106129"/>
              <a:ext cx="3528392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0" dirty="0">
                  <a:solidFill>
                    <a:srgbClr val="0000CC"/>
                  </a:solidFill>
                </a:rPr>
                <a:t>PC</a:t>
              </a:r>
              <a:r>
                <a:rPr lang="zh-CN" altLang="en-US" b="0" dirty="0">
                  <a:solidFill>
                    <a:srgbClr val="0000CC"/>
                  </a:solidFill>
                </a:rPr>
                <a:t>输入数据源又多了一个选择，增加一个二选一</a:t>
              </a:r>
              <a:r>
                <a:rPr lang="en-US" altLang="zh-CN" b="0" dirty="0">
                  <a:solidFill>
                    <a:srgbClr val="0000CC"/>
                  </a:solidFill>
                </a:rPr>
                <a:t>MUX</a:t>
              </a:r>
              <a:endParaRPr lang="zh-CN" altLang="en-US" b="0" dirty="0">
                <a:solidFill>
                  <a:srgbClr val="0000CC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07568" y="4711556"/>
            <a:ext cx="1584176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PC     4   </a:t>
            </a:r>
            <a:r>
              <a:rPr lang="en-US" altLang="zh-CN" sz="1600" b="0" dirty="0" err="1">
                <a:solidFill>
                  <a:srgbClr val="FF0000"/>
                </a:solidFill>
                <a:latin typeface="Arial Narrow" panose="020B0606020202030204" pitchFamily="34" charset="0"/>
              </a:rPr>
              <a:t>jumpadd</a:t>
            </a:r>
            <a:endParaRPr lang="zh-CN" altLang="en-US" sz="16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3.2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10523220" cy="478790"/>
          </a:xfrm>
        </p:spPr>
        <p:txBody>
          <a:bodyPr wrap="square"/>
          <a:lstStyle/>
          <a:p>
            <a:r>
              <a:rPr lang="en-US" altLang="zh-CN" sz="3200" dirty="0"/>
              <a:t>3.2  </a:t>
            </a:r>
            <a:r>
              <a:rPr lang="zh-CN" altLang="en-US" sz="3200" dirty="0"/>
              <a:t>单周期控制器设计（包含跳转指令的数据通路）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838919"/>
            <a:ext cx="81343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976320" y="1052736"/>
            <a:ext cx="792088" cy="1080120"/>
          </a:xfrm>
          <a:prstGeom prst="rect">
            <a:avLst/>
          </a:prstGeom>
          <a:noFill/>
          <a:ln w="25400">
            <a:solidFill>
              <a:srgbClr val="B31BE3"/>
            </a:solidFill>
            <a:miter lim="800000"/>
          </a:ln>
        </p:spPr>
        <p:txBody>
          <a:bodyPr lIns="90487" tIns="44450" rIns="90487" bIns="44450" rtlCol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292100" algn="l"/>
              </a:tabLst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432" y="5805264"/>
            <a:ext cx="2276585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设计</a:t>
            </a:r>
            <a:r>
              <a:rPr lang="zh-CN" altLang="en-US" dirty="0" smtClean="0"/>
              <a:t>完成，方法总结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>
                <a:solidFill>
                  <a:srgbClr val="FF0000"/>
                </a:solidFill>
              </a:rPr>
              <a:t>单周期处理器设计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单周期数据通路设计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单周期控制器设计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单周期性能分析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030"/>
            <a:ext cx="5804535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3.3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单周期数据通路性能分析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908720"/>
            <a:ext cx="7848600" cy="42062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R</a:t>
            </a:r>
            <a:r>
              <a:rPr lang="zh-CN" altLang="en-US" sz="2000" dirty="0"/>
              <a:t>型指令的指令周期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47528" y="1340768"/>
            <a:ext cx="8424936" cy="5328592"/>
            <a:chOff x="395536" y="1412776"/>
            <a:chExt cx="8424936" cy="5328592"/>
          </a:xfrm>
        </p:grpSpPr>
        <p:sp>
          <p:nvSpPr>
            <p:cNvPr id="7" name="矩形 6"/>
            <p:cNvSpPr/>
            <p:nvPr/>
          </p:nvSpPr>
          <p:spPr bwMode="auto">
            <a:xfrm>
              <a:off x="395536" y="1412776"/>
              <a:ext cx="8424936" cy="5328592"/>
            </a:xfrm>
            <a:prstGeom prst="rect">
              <a:avLst/>
            </a:prstGeom>
            <a:solidFill>
              <a:srgbClr val="FFFFCC"/>
            </a:solidFill>
            <a:ln w="63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85" y="1605055"/>
              <a:ext cx="8191349" cy="506430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764704"/>
            <a:ext cx="11017224" cy="5716647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ea typeface="宋体" panose="02010600030101010101" pitchFamily="2" charset="-122"/>
              </a:rPr>
              <a:t>所需的功能部件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取指令：从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存储器中读出</a:t>
            </a:r>
            <a:r>
              <a:rPr lang="zh-CN" altLang="en-US" dirty="0">
                <a:ea typeface="宋体" panose="02010600030101010101" pitchFamily="2" charset="-122"/>
              </a:rPr>
              <a:t>指令和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分析</a:t>
            </a:r>
            <a:r>
              <a:rPr lang="zh-CN" altLang="en-US" dirty="0">
                <a:ea typeface="宋体" panose="02010600030101010101" pitchFamily="2" charset="-122"/>
              </a:rPr>
              <a:t>指令（译码）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ea typeface="宋体" panose="02010600030101010101" pitchFamily="2" charset="-122"/>
              </a:rPr>
              <a:t>部件：指明当前要读取的指令在存储器中的地址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寄存</a:t>
            </a:r>
            <a:r>
              <a:rPr lang="zh-CN" altLang="en-US" sz="2000" dirty="0">
                <a:ea typeface="宋体" panose="02010600030101010101" pitchFamily="2" charset="-122"/>
              </a:rPr>
              <a:t>部件：保存从存储器中取来的指令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译码</a:t>
            </a:r>
            <a:r>
              <a:rPr lang="zh-CN" altLang="en-US" sz="2000" dirty="0">
                <a:ea typeface="宋体" panose="02010600030101010101" pitchFamily="2" charset="-122"/>
              </a:rPr>
              <a:t>部件：对指令进行译码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执行指令：实现指令应该具有的操作功能（包括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取数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执行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功能</a:t>
            </a:r>
            <a:r>
              <a:rPr lang="zh-CN" altLang="en-US" sz="2000" dirty="0">
                <a:ea typeface="宋体" panose="02010600030101010101" pitchFamily="2" charset="-122"/>
              </a:rPr>
              <a:t>部件：</a:t>
            </a:r>
            <a:r>
              <a:rPr lang="en-US" altLang="zh-CN" sz="2000" dirty="0"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ea typeface="宋体" panose="02010600030101010101" pitchFamily="2" charset="-122"/>
              </a:rPr>
              <a:t>、寄存器、数据存储器等等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控制</a:t>
            </a:r>
            <a:r>
              <a:rPr lang="zh-CN" altLang="en-US" sz="2000" dirty="0">
                <a:ea typeface="宋体" panose="02010600030101010101" pitchFamily="2" charset="-122"/>
              </a:rPr>
              <a:t>信号逻辑部件：根据指令的操作性质和操作对象的地址（译码结果），在时序信号配合下，产生一系列的控制信号，从而控制计算机的运算器、存储器或输入输出接口等部件工作，实现指令所表示的功能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836712"/>
            <a:ext cx="7848600" cy="42062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LW</a:t>
            </a:r>
            <a:r>
              <a:rPr lang="zh-CN" altLang="en-US" sz="2000" dirty="0"/>
              <a:t>指令的指令周期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75520" y="1257340"/>
            <a:ext cx="8568952" cy="5421608"/>
            <a:chOff x="251520" y="1257340"/>
            <a:chExt cx="8568952" cy="5421608"/>
          </a:xfrm>
        </p:grpSpPr>
        <p:sp>
          <p:nvSpPr>
            <p:cNvPr id="13" name="矩形 12"/>
            <p:cNvSpPr/>
            <p:nvPr/>
          </p:nvSpPr>
          <p:spPr bwMode="auto">
            <a:xfrm>
              <a:off x="251520" y="1257340"/>
              <a:ext cx="8568952" cy="5421608"/>
            </a:xfrm>
            <a:prstGeom prst="rect">
              <a:avLst/>
            </a:prstGeom>
            <a:solidFill>
              <a:srgbClr val="FFFFCC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5" y="1336026"/>
              <a:ext cx="8030738" cy="5342922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40030"/>
            <a:ext cx="5804535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3.3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单周期数据通路性能分析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908720"/>
            <a:ext cx="7848600" cy="4889544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指令周期（指令执行时间）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R</a:t>
            </a:r>
            <a:r>
              <a:rPr lang="zh-CN" altLang="en-US" dirty="0"/>
              <a:t>指令周期</a:t>
            </a:r>
            <a:endParaRPr lang="en-US" altLang="zh-CN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取指令（</a:t>
            </a:r>
            <a:r>
              <a:rPr lang="en-US" altLang="zh-CN" sz="2000" dirty="0"/>
              <a:t>IM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读寄存器（</a:t>
            </a:r>
            <a:r>
              <a:rPr lang="en-US" altLang="zh-CN" sz="2000" dirty="0"/>
              <a:t>Register File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ALU</a:t>
            </a:r>
            <a:r>
              <a:rPr lang="zh-CN" altLang="en-US" sz="2000" dirty="0"/>
              <a:t>运算（</a:t>
            </a:r>
            <a:r>
              <a:rPr lang="en-US" altLang="zh-CN" sz="2000" dirty="0"/>
              <a:t>ALU Operation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写寄存器（</a:t>
            </a:r>
            <a:r>
              <a:rPr lang="en-US" altLang="zh-CN" sz="2000" dirty="0"/>
              <a:t>Register File Access Time)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LW</a:t>
            </a:r>
            <a:r>
              <a:rPr lang="zh-CN" altLang="en-US" dirty="0"/>
              <a:t>指令周期</a:t>
            </a:r>
            <a:endParaRPr lang="en-US" altLang="zh-CN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取指令（</a:t>
            </a:r>
            <a:r>
              <a:rPr lang="en-US" altLang="zh-CN" sz="2000" dirty="0"/>
              <a:t>IM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读寄存器（</a:t>
            </a:r>
            <a:r>
              <a:rPr lang="en-US" altLang="zh-CN" sz="2000" dirty="0"/>
              <a:t>Register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ALU</a:t>
            </a:r>
            <a:r>
              <a:rPr lang="zh-CN" altLang="en-US" sz="2000" dirty="0"/>
              <a:t>运算（</a:t>
            </a:r>
            <a:r>
              <a:rPr lang="en-US" altLang="zh-CN" sz="2000" dirty="0"/>
              <a:t>ALU Operation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读数据（</a:t>
            </a:r>
            <a:r>
              <a:rPr lang="en-US" altLang="zh-CN" sz="2000" dirty="0">
                <a:solidFill>
                  <a:srgbClr val="FF0000"/>
                </a:solidFill>
              </a:rPr>
              <a:t>DM Access Time)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写寄存器（</a:t>
            </a:r>
            <a:r>
              <a:rPr lang="en-US" altLang="zh-CN" sz="2000" dirty="0"/>
              <a:t>Register File Access Time)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352094" y="5661248"/>
            <a:ext cx="7632067" cy="648072"/>
            <a:chOff x="684213" y="5877272"/>
            <a:chExt cx="7632067" cy="648072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684213" y="5877272"/>
              <a:ext cx="7632067" cy="648072"/>
            </a:xfrm>
            <a:prstGeom prst="roundRect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5440" y="5942132"/>
              <a:ext cx="756084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/>
                <a:t>实际上，不同类型的指令可能具有不同的指令周期</a:t>
              </a:r>
              <a:endParaRPr lang="en-US" altLang="zh-CN" sz="2400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40030"/>
            <a:ext cx="5804535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3.3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单周期数据通路性能分析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1784" y="1060331"/>
            <a:ext cx="4320480" cy="420628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MIPS</a:t>
            </a:r>
            <a:r>
              <a:rPr lang="zh-CN" altLang="en-US" sz="2000" dirty="0">
                <a:solidFill>
                  <a:srgbClr val="0000CC"/>
                </a:solidFill>
              </a:rPr>
              <a:t>不同类型指令的指令周期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71" y="1484785"/>
            <a:ext cx="8323831" cy="22373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117725" y="3933057"/>
            <a:ext cx="8138677" cy="2677603"/>
            <a:chOff x="606109" y="3199669"/>
            <a:chExt cx="8138677" cy="2677603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09" y="3573016"/>
              <a:ext cx="8138677" cy="230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2050864" y="3199669"/>
              <a:ext cx="5630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dirty="0">
                  <a:solidFill>
                    <a:srgbClr val="0000CC"/>
                  </a:solidFill>
                </a:rPr>
                <a:t>数据通路各部分以及各类指令的执行时间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40030"/>
            <a:ext cx="5804535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3.3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单周期数据通路性能分析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836713"/>
            <a:ext cx="8928992" cy="466794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指令执行时间计算</a:t>
            </a:r>
            <a:endParaRPr lang="en-US" altLang="zh-CN" dirty="0"/>
          </a:p>
          <a:p>
            <a:pPr marL="817880" lvl="1" indent="-34290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方式一：采用单周期，即所有指令周期固定为单一时钟周期</a:t>
            </a:r>
            <a:endParaRPr lang="en-US" altLang="zh-CN" dirty="0"/>
          </a:p>
          <a:p>
            <a:pPr marL="1200150" lvl="2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时钟周期由最长的指令决定（</a:t>
            </a:r>
            <a:r>
              <a:rPr lang="en-US" altLang="zh-CN" sz="2000" dirty="0"/>
              <a:t>LW</a:t>
            </a:r>
            <a:r>
              <a:rPr lang="zh-CN" altLang="en-US" sz="2000" dirty="0"/>
              <a:t>指令），为 </a:t>
            </a:r>
            <a:r>
              <a:rPr lang="en-US" altLang="zh-CN" sz="2000" dirty="0">
                <a:solidFill>
                  <a:srgbClr val="FF0000"/>
                </a:solidFill>
              </a:rPr>
              <a:t>600ps</a:t>
            </a:r>
          </a:p>
          <a:p>
            <a:pPr marL="1200150" lvl="2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指令平均周期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600ps</a:t>
            </a:r>
            <a:r>
              <a:rPr lang="zh-CN" altLang="en-US" dirty="0"/>
              <a:t> </a:t>
            </a:r>
            <a:endParaRPr lang="en-US" altLang="zh-CN" dirty="0"/>
          </a:p>
          <a:p>
            <a:pPr marL="817200" lvl="1" indent="-34200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方式二：不同类型指令采用不同指令周期（可变时钟周期）</a:t>
            </a:r>
            <a:endParaRPr lang="en-US" altLang="zh-CN" dirty="0"/>
          </a:p>
          <a:p>
            <a:pPr marL="1203325" lvl="2" indent="-346075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假设指令在程序中出现的频率</a:t>
            </a:r>
          </a:p>
          <a:p>
            <a:pPr marL="1481455" lvl="3" indent="-278130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 </a:t>
            </a:r>
            <a:r>
              <a:rPr lang="en-US" altLang="zh-CN" b="1" dirty="0" err="1"/>
              <a:t>lw</a:t>
            </a:r>
            <a:r>
              <a:rPr lang="zh-CN" altLang="en-US" b="1" dirty="0"/>
              <a:t>指令</a:t>
            </a:r>
            <a:r>
              <a:rPr lang="en-US" altLang="zh-CN" b="1" dirty="0"/>
              <a:t>	: 25</a:t>
            </a:r>
            <a:r>
              <a:rPr lang="en-US" altLang="zh-CN" b="1" dirty="0" smtClean="0"/>
              <a:t>%  </a:t>
            </a:r>
            <a:r>
              <a:rPr lang="en-US" altLang="zh-CN" dirty="0">
                <a:solidFill>
                  <a:srgbClr val="FF0000"/>
                </a:solidFill>
              </a:rPr>
              <a:t>600ps</a:t>
            </a:r>
            <a:endParaRPr lang="en-US" altLang="zh-CN" b="1" dirty="0"/>
          </a:p>
          <a:p>
            <a:pPr marL="1481455" lvl="3" indent="-278130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 </a:t>
            </a:r>
            <a:r>
              <a:rPr lang="en-US" altLang="zh-CN" b="1" dirty="0" err="1"/>
              <a:t>sw</a:t>
            </a:r>
            <a:r>
              <a:rPr lang="zh-CN" altLang="en-US" b="1" dirty="0"/>
              <a:t>指令</a:t>
            </a:r>
            <a:r>
              <a:rPr lang="en-US" altLang="zh-CN" b="1" dirty="0"/>
              <a:t>	: 10</a:t>
            </a:r>
            <a:r>
              <a:rPr lang="en-US" altLang="zh-CN" b="1" dirty="0" smtClean="0"/>
              <a:t>%  </a:t>
            </a:r>
            <a:r>
              <a:rPr lang="en-US" altLang="zh-CN" dirty="0" smtClean="0">
                <a:solidFill>
                  <a:srgbClr val="FF0000"/>
                </a:solidFill>
              </a:rPr>
              <a:t>550ps</a:t>
            </a:r>
            <a:endParaRPr lang="en-US" altLang="zh-CN" b="1" dirty="0"/>
          </a:p>
          <a:p>
            <a:pPr marL="1481455" lvl="3" indent="-278130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 R</a:t>
            </a:r>
            <a:r>
              <a:rPr lang="zh-CN" altLang="en-US" b="1" dirty="0"/>
              <a:t>类型指令</a:t>
            </a:r>
            <a:r>
              <a:rPr lang="en-US" altLang="zh-CN" b="1" dirty="0"/>
              <a:t>	: 45</a:t>
            </a:r>
            <a:r>
              <a:rPr lang="en-US" altLang="zh-CN" b="1" dirty="0" smtClean="0"/>
              <a:t>%  </a:t>
            </a:r>
            <a:r>
              <a:rPr lang="en-US" altLang="zh-CN" dirty="0" smtClean="0">
                <a:solidFill>
                  <a:srgbClr val="FF0000"/>
                </a:solidFill>
              </a:rPr>
              <a:t>400ps</a:t>
            </a:r>
            <a:endParaRPr lang="en-US" altLang="zh-CN" b="1" dirty="0"/>
          </a:p>
          <a:p>
            <a:pPr marL="1481455" lvl="3" indent="-278130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 </a:t>
            </a:r>
            <a:r>
              <a:rPr lang="en-US" altLang="zh-CN" b="1" dirty="0" err="1"/>
              <a:t>beq</a:t>
            </a:r>
            <a:r>
              <a:rPr lang="zh-CN" altLang="en-US" b="1" dirty="0"/>
              <a:t>指令</a:t>
            </a:r>
            <a:r>
              <a:rPr lang="en-US" altLang="zh-CN" b="1" dirty="0"/>
              <a:t>	: 15</a:t>
            </a:r>
            <a:r>
              <a:rPr lang="en-US" altLang="zh-CN" b="1" dirty="0" smtClean="0"/>
              <a:t>%  </a:t>
            </a:r>
            <a:r>
              <a:rPr lang="en-US" altLang="zh-CN" dirty="0" smtClean="0">
                <a:solidFill>
                  <a:srgbClr val="FF0000"/>
                </a:solidFill>
              </a:rPr>
              <a:t>350ps</a:t>
            </a:r>
            <a:endParaRPr lang="en-US" altLang="zh-CN" b="1" dirty="0"/>
          </a:p>
          <a:p>
            <a:pPr marL="1481455" lvl="3" indent="-278130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 j</a:t>
            </a:r>
            <a:r>
              <a:rPr lang="zh-CN" altLang="en-US" b="1" dirty="0"/>
              <a:t>指令</a:t>
            </a:r>
            <a:r>
              <a:rPr lang="en-US" altLang="zh-CN" b="1" dirty="0"/>
              <a:t>	: 5</a:t>
            </a:r>
            <a:r>
              <a:rPr lang="en-US" altLang="zh-CN" b="1" smtClean="0"/>
              <a:t>%    </a:t>
            </a:r>
            <a:r>
              <a:rPr lang="en-US" altLang="zh-CN" smtClean="0">
                <a:solidFill>
                  <a:srgbClr val="FF0000"/>
                </a:solidFill>
              </a:rPr>
              <a:t>200ps</a:t>
            </a:r>
            <a:endParaRPr lang="en-US" altLang="zh-CN" b="1" dirty="0"/>
          </a:p>
          <a:p>
            <a:pPr lvl="2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zh-CN" altLang="en-US" sz="2000" dirty="0"/>
              <a:t>平均指令执行时间</a:t>
            </a:r>
            <a:endParaRPr lang="en-US" altLang="zh-CN" sz="2000" dirty="0"/>
          </a:p>
          <a:p>
            <a:pPr marL="858520" lvl="2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dirty="0"/>
              <a:t>     600*25%+550*10%+400*45%+350*15%+200*5% = </a:t>
            </a:r>
            <a:r>
              <a:rPr lang="en-US" altLang="zh-CN" dirty="0">
                <a:solidFill>
                  <a:srgbClr val="FF0000"/>
                </a:solidFill>
              </a:rPr>
              <a:t>447.5ps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67834" y="5541590"/>
            <a:ext cx="7920880" cy="1199778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25400" rIns="63500" bIns="25400" numCol="1" rtlCol="0" anchor="ctr" anchorCtr="0" compatLnSpc="1">
            <a:noAutofit/>
          </a:bodyPr>
          <a:lstStyle/>
          <a:p>
            <a:pPr marL="342900" indent="-342900"/>
            <a:r>
              <a:rPr lang="zh-CN" altLang="en-US" sz="2000" dirty="0">
                <a:solidFill>
                  <a:srgbClr val="FF0000"/>
                </a:solidFill>
              </a:rPr>
              <a:t>若采用可变时钟周期，时间性能比单周期更高；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/>
            <a:r>
              <a:rPr lang="zh-CN" altLang="en-US" sz="2000" dirty="0">
                <a:solidFill>
                  <a:srgbClr val="FF0000"/>
                </a:solidFill>
              </a:rPr>
              <a:t>但控制比单周期要复杂、困难，得不偿失。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/>
            <a:r>
              <a:rPr lang="zh-CN" altLang="en-US" sz="2000" dirty="0">
                <a:solidFill>
                  <a:srgbClr val="FF0000"/>
                </a:solidFill>
              </a:rPr>
              <a:t>改进方法：改变每种指令类型所用的时钟数，即采用多周期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40030"/>
            <a:ext cx="5804535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3.3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单周期数据通路性能分析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1262373" y="980728"/>
            <a:ext cx="3995635" cy="346248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2255" indent="-262255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内部结构（内部单总线结构）</a:t>
            </a:r>
          </a:p>
          <a:p>
            <a:pPr marL="800100" lvl="1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数据通路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EU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Datapath</a:t>
            </a:r>
            <a:r>
              <a:rPr lang="en-US" altLang="zh-CN" sz="2000" dirty="0"/>
              <a:t>)</a:t>
            </a: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运算</a:t>
            </a:r>
            <a:r>
              <a:rPr lang="zh-CN" altLang="en-US" b="1" dirty="0">
                <a:solidFill>
                  <a:schemeClr val="tx1"/>
                </a:solidFill>
              </a:rPr>
              <a:t>单元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寄存器单元</a:t>
            </a:r>
          </a:p>
          <a:p>
            <a:pPr marL="800100" lvl="1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控制器（</a:t>
            </a:r>
            <a:r>
              <a:rPr lang="en-US" altLang="zh-CN" sz="2000" dirty="0">
                <a:solidFill>
                  <a:srgbClr val="FF0000"/>
                </a:solidFill>
              </a:rPr>
              <a:t>CU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指令译码器</a:t>
            </a:r>
            <a:r>
              <a:rPr lang="en-US" altLang="zh-CN" dirty="0"/>
              <a:t>ID</a:t>
            </a: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控制信号生成</a:t>
            </a:r>
          </a:p>
          <a:p>
            <a:pPr marL="800100" lvl="1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内部总线</a:t>
            </a:r>
          </a:p>
        </p:txBody>
      </p:sp>
      <p:graphicFrame>
        <p:nvGraphicFramePr>
          <p:cNvPr id="397322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17991"/>
              </p:ext>
            </p:extLst>
          </p:nvPr>
        </p:nvGraphicFramePr>
        <p:xfrm>
          <a:off x="5377586" y="980728"/>
          <a:ext cx="4829695" cy="438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Visio" r:id="rId4" imgW="7124700" imgH="6464300" progId="Visio.Drawing.11">
                  <p:embed/>
                </p:oleObj>
              </mc:Choice>
              <mc:Fallback>
                <p:oleObj name="Visio" r:id="rId4" imgW="7124700" imgH="6464300" progId="Visio.Drawing.11">
                  <p:embed/>
                  <p:pic>
                    <p:nvPicPr>
                      <p:cNvPr id="0" name="图片 1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586" y="980728"/>
                        <a:ext cx="4829695" cy="4384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87688" y="4864248"/>
            <a:ext cx="208989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dirty="0"/>
              <a:t>外部总线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513" y="4495731"/>
            <a:ext cx="2532955" cy="2016224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764704"/>
            <a:ext cx="10945216" cy="5368859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ea typeface="宋体" panose="02010600030101010101" pitchFamily="2" charset="-122"/>
              </a:rPr>
              <a:t>的组成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执行单元</a:t>
            </a:r>
            <a:r>
              <a:rPr lang="en-US" altLang="zh-CN" sz="2200" dirty="0">
                <a:ea typeface="宋体" panose="02010600030101010101" pitchFamily="2" charset="-122"/>
              </a:rPr>
              <a:t>EU</a:t>
            </a:r>
            <a:r>
              <a:rPr lang="zh-CN" altLang="en-US" sz="2200" dirty="0">
                <a:ea typeface="宋体" panose="02010600030101010101" pitchFamily="2" charset="-122"/>
              </a:rPr>
              <a:t>（数据通路，</a:t>
            </a:r>
            <a:r>
              <a:rPr lang="en-US" altLang="zh-CN" sz="2200" dirty="0" err="1">
                <a:ea typeface="宋体" panose="02010600030101010101" pitchFamily="2" charset="-122"/>
              </a:rPr>
              <a:t>datapath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指令执行过程中，指令数据流所经过的部件和路径总称，用以实现数据的传送、处理和存储等功能，是指令的执行部件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构成</a:t>
            </a:r>
          </a:p>
          <a:p>
            <a:pPr lvl="3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组合逻辑元件（操作元件）：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、译码器、移位器、扩展器、多路选择器等</a:t>
            </a:r>
          </a:p>
          <a:p>
            <a:pPr lvl="3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存储元件（状态元件）：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存储器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寄存器：通用寄存器组（</a:t>
            </a:r>
            <a:r>
              <a:rPr lang="en-US" altLang="zh-CN" dirty="0">
                <a:ea typeface="宋体" panose="02010600030101010101" pitchFamily="2" charset="-122"/>
              </a:rPr>
              <a:t>GPRs</a:t>
            </a:r>
            <a:r>
              <a:rPr lang="zh-CN" altLang="en-US" dirty="0">
                <a:ea typeface="宋体" panose="02010600030101010101" pitchFamily="2" charset="-122"/>
              </a:rPr>
              <a:t>），标志寄存器（</a:t>
            </a:r>
            <a:r>
              <a:rPr lang="en-US" altLang="zh-CN" dirty="0">
                <a:ea typeface="宋体" panose="02010600030101010101" pitchFamily="2" charset="-122"/>
              </a:rPr>
              <a:t>FR</a:t>
            </a:r>
            <a:r>
              <a:rPr lang="zh-CN" altLang="en-US" dirty="0">
                <a:ea typeface="宋体" panose="02010600030101010101" pitchFamily="2" charset="-122"/>
              </a:rPr>
              <a:t>，又称程序状态字</a:t>
            </a:r>
            <a:r>
              <a:rPr lang="en-US" altLang="zh-CN" dirty="0">
                <a:ea typeface="宋体" panose="02010600030101010101" pitchFamily="2" charset="-122"/>
              </a:rPr>
              <a:t>PSW</a:t>
            </a:r>
            <a:r>
              <a:rPr lang="zh-CN" altLang="en-US" dirty="0">
                <a:ea typeface="宋体" panose="02010600030101010101" pitchFamily="2" charset="-122"/>
              </a:rPr>
              <a:t>），临时寄存器（</a:t>
            </a:r>
            <a:r>
              <a:rPr lang="en-US" altLang="zh-CN" dirty="0">
                <a:ea typeface="宋体" panose="02010600030101010101" pitchFamily="2" charset="-122"/>
              </a:rPr>
              <a:t>TR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部件间连接方式</a:t>
            </a:r>
          </a:p>
          <a:p>
            <a:pPr lvl="3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总线连接方式（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内部总线）</a:t>
            </a:r>
          </a:p>
          <a:p>
            <a:pPr lvl="3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分散连接方式（</a:t>
            </a:r>
            <a:r>
              <a:rPr lang="en-US" altLang="zh-CN" dirty="0">
                <a:ea typeface="宋体" panose="02010600030101010101" pitchFamily="2" charset="-122"/>
              </a:rPr>
              <a:t>P2P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</p:spTree>
    <p:extLst>
      <p:ext uri="{BB962C8B-B14F-4D97-AF65-F5344CB8AC3E}">
        <p14:creationId xmlns:p14="http://schemas.microsoft.com/office/powerpoint/2010/main" val="38951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764704"/>
            <a:ext cx="10945216" cy="4411674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ea typeface="宋体" panose="02010600030101010101" pitchFamily="2" charset="-122"/>
              </a:rPr>
              <a:t>的组成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控制单元</a:t>
            </a:r>
            <a:r>
              <a:rPr lang="en-US" altLang="zh-CN" sz="2200" dirty="0">
                <a:ea typeface="宋体" panose="02010600030101010101" pitchFamily="2" charset="-122"/>
              </a:rPr>
              <a:t>CU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控制器，</a:t>
            </a:r>
            <a:r>
              <a:rPr lang="en-US" altLang="zh-CN" sz="2200" dirty="0">
                <a:ea typeface="宋体" panose="02010600030101010101" pitchFamily="2" charset="-122"/>
              </a:rPr>
              <a:t>control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对指令进行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译码</a:t>
            </a:r>
            <a:r>
              <a:rPr lang="zh-CN" altLang="en-US" sz="2000" dirty="0">
                <a:ea typeface="宋体" panose="02010600030101010101" pitchFamily="2" charset="-122"/>
              </a:rPr>
              <a:t>并生成指令执行所需的控制信号，以实现对数据通路中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各元件的功能</a:t>
            </a:r>
            <a:r>
              <a:rPr lang="zh-CN" altLang="en-US" sz="2000" dirty="0">
                <a:ea typeface="宋体" panose="02010600030101010101" pitchFamily="2" charset="-122"/>
              </a:rPr>
              <a:t>控制，以及相应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路径的开关</a:t>
            </a:r>
            <a:r>
              <a:rPr lang="zh-CN" altLang="en-US" sz="2000" dirty="0">
                <a:ea typeface="宋体" panose="02010600030101010101" pitchFamily="2" charset="-122"/>
              </a:rPr>
              <a:t>控制等，是指令的控制部件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ea typeface="宋体" panose="02010600030101010101" pitchFamily="2" charset="-122"/>
              </a:rPr>
              <a:t>部件：程序计数器（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Program Counter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寄存</a:t>
            </a:r>
            <a:r>
              <a:rPr lang="zh-CN" altLang="en-US" sz="2000" dirty="0">
                <a:ea typeface="宋体" panose="02010600030101010101" pitchFamily="2" charset="-122"/>
              </a:rPr>
              <a:t>部件：指令寄存器（</a:t>
            </a:r>
            <a:r>
              <a:rPr lang="en-US" altLang="zh-CN" sz="2000" dirty="0">
                <a:ea typeface="宋体" panose="02010600030101010101" pitchFamily="2" charset="-122"/>
              </a:rPr>
              <a:t>IR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Instruction Register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译码</a:t>
            </a:r>
            <a:r>
              <a:rPr lang="zh-CN" altLang="en-US" sz="2000" dirty="0">
                <a:ea typeface="宋体" panose="02010600030101010101" pitchFamily="2" charset="-122"/>
              </a:rPr>
              <a:t>部件：指令译码器（</a:t>
            </a:r>
            <a:r>
              <a:rPr lang="en-US" altLang="zh-CN" sz="2000" dirty="0">
                <a:ea typeface="宋体" panose="02010600030101010101" pitchFamily="2" charset="-122"/>
              </a:rPr>
              <a:t>ID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Instruction Decoder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微操作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控制</a:t>
            </a:r>
            <a:r>
              <a:rPr lang="zh-CN" altLang="en-US" sz="2000" dirty="0">
                <a:ea typeface="宋体" panose="02010600030101010101" pitchFamily="2" charset="-122"/>
              </a:rPr>
              <a:t>信号产生部件：产生计算机其他部件所需要的所有微操作控制信号，有组合逻辑和微程序等实现方式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时序</a:t>
            </a:r>
            <a:r>
              <a:rPr lang="zh-CN" altLang="en-US" sz="2000" dirty="0">
                <a:ea typeface="宋体" panose="02010600030101010101" pitchFamily="2" charset="-122"/>
              </a:rPr>
              <a:t>部件：产生时序信号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1.1  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81c9e0-dd2e-4afa-b9ee-63d5e8f65ca4}"/>
</p:tagLst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63500" tIns="25400" rIns="63500" bIns="25400" numCol="1" anchor="t" anchorCtr="0" compatLnSpc="1">
        <a:spAutoFit/>
      </a:bodyPr>
      <a:lstStyle>
        <a:defPPr marL="668655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anose="05000000000000000000" pitchFamily="2" charset="2"/>
          <a:buChar char="Ø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63500" tIns="25400" rIns="63500" bIns="25400" numCol="1" anchor="t" anchorCtr="0" compatLnSpc="1">
        <a:spAutoFit/>
      </a:bodyPr>
      <a:lstStyle>
        <a:defPPr marL="668655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anose="05000000000000000000" pitchFamily="2" charset="2"/>
          <a:buChar char="Ø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6F5BD"/>
        </a:solidFill>
        <a:ln w="12700">
          <a:solidFill>
            <a:schemeClr val="tx1"/>
          </a:solidFill>
          <a:miter lim="800000"/>
        </a:ln>
      </a:spPr>
      <a:bodyPr lIns="90487" tIns="44450" rIns="90487" bIns="44450">
        <a:spAutoFit/>
      </a:bodyPr>
      <a:lstStyle>
        <a:defPPr>
          <a:lnSpc>
            <a:spcPct val="100000"/>
          </a:lnSpc>
          <a:buNone/>
          <a:tabLst>
            <a:tab pos="292100" algn="l"/>
          </a:tabLst>
          <a:defRPr dirty="0"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dirty="0">
            <a:latin typeface="Calibri" panose="020F0502020204030204" pitchFamily="34" charset="0"/>
          </a:defRPr>
        </a:defPPr>
      </a:lstStyle>
    </a:tx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Pages>47</Pages>
  <Words>5062</Words>
  <Application>Microsoft Office PowerPoint</Application>
  <PresentationFormat>宽屏</PresentationFormat>
  <Paragraphs>1262</Paragraphs>
  <Slides>63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 Unicode MS</vt:lpstr>
      <vt:lpstr>Yu Gothic</vt:lpstr>
      <vt:lpstr>黑体</vt:lpstr>
      <vt:lpstr>楷体_GB2312</vt:lpstr>
      <vt:lpstr>宋体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CS152-SP98</vt:lpstr>
      <vt:lpstr>1_CS152-SP98</vt:lpstr>
      <vt:lpstr>Visio</vt:lpstr>
      <vt:lpstr>计算机硬件基础</vt:lpstr>
      <vt:lpstr>PowerPoint 演示文稿</vt:lpstr>
      <vt:lpstr>PowerPoint 演示文稿</vt:lpstr>
      <vt:lpstr>ISA架构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1.2 处理器设计的一般方法</vt:lpstr>
      <vt:lpstr>PowerPoint 演示文稿</vt:lpstr>
      <vt:lpstr>2.1 MIPS模型机指令集</vt:lpstr>
      <vt:lpstr>2.1 MIPS模型机指令集</vt:lpstr>
      <vt:lpstr>2.1 MIPS模型机指令集</vt:lpstr>
      <vt:lpstr>2.1 MIPS模型机指令集</vt:lpstr>
      <vt:lpstr>2.1 MIPS模型机指令集</vt:lpstr>
      <vt:lpstr>2.1 MIPS模型机指令集</vt:lpstr>
      <vt:lpstr>2.2 数据通路部件</vt:lpstr>
      <vt:lpstr>2.2 数据通路部件</vt:lpstr>
      <vt:lpstr>2.2 数据通路部件</vt:lpstr>
      <vt:lpstr>2.2 数据通路部件</vt:lpstr>
      <vt:lpstr>2.2 数据通路部件</vt:lpstr>
      <vt:lpstr>2.3 时钟同步方法</vt:lpstr>
      <vt:lpstr>PowerPoint 演示文稿</vt:lpstr>
      <vt:lpstr>PowerPoint 演示文稿</vt:lpstr>
      <vt:lpstr>3.1 单周期数据通路设计</vt:lpstr>
      <vt:lpstr>PowerPoint 演示文稿</vt:lpstr>
      <vt:lpstr>3.1  单周期数据通路设计——取指与PC自增</vt:lpstr>
      <vt:lpstr>3.1  单周期数据通路设计——取指与PC自增</vt:lpstr>
      <vt:lpstr>3.1  单周期数据通路设计——R型指令数据通路</vt:lpstr>
      <vt:lpstr>3.1  单周期数据通路设计——R型指令数据通路</vt:lpstr>
      <vt:lpstr>3.1  单周期数据通路设计——LW指令数据通路</vt:lpstr>
      <vt:lpstr>3.1  单周期数据通路设计——LW指令数据通路</vt:lpstr>
      <vt:lpstr>3.1  单周期数据通路设计——SW指令数据通路</vt:lpstr>
      <vt:lpstr>3.1  单周期数据通路设计——SW指令数据通路</vt:lpstr>
      <vt:lpstr>3.1  单周期数据通路设计——R型指令与访存指令通路合并</vt:lpstr>
      <vt:lpstr>3.1  单周期数据通路设计——R型指令与访存指令通路合并</vt:lpstr>
      <vt:lpstr>3.1  MIPS的数据通路设计——Beq指令数据通路</vt:lpstr>
      <vt:lpstr>3.1  MIPS的数据通路设计——Beq指令数据通路</vt:lpstr>
      <vt:lpstr>3.1  单周期数据通路设计</vt:lpstr>
      <vt:lpstr>3.1  单周期数据通路设计</vt:lpstr>
      <vt:lpstr>PowerPoint 演示文稿</vt:lpstr>
      <vt:lpstr>3.2  单周期控制器设计</vt:lpstr>
      <vt:lpstr>PowerPoint 演示文稿</vt:lpstr>
      <vt:lpstr>3.2  单周期控制器设计——模型机数据通路（带控制单元）</vt:lpstr>
      <vt:lpstr>PowerPoint 演示文稿</vt:lpstr>
      <vt:lpstr>3.2  单周期控制器设计</vt:lpstr>
      <vt:lpstr>PowerPoint 演示文稿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单周期控制器设计（包含跳转指令的数据通路）</vt:lpstr>
      <vt:lpstr>PowerPoint 演示文稿</vt:lpstr>
      <vt:lpstr>3.3  单周期数据通路性能分析</vt:lpstr>
      <vt:lpstr>3.3  单周期数据通路性能分析</vt:lpstr>
      <vt:lpstr>3.3  单周期数据通路性能分析</vt:lpstr>
      <vt:lpstr>3.3  单周期数据通路性能分析</vt:lpstr>
      <vt:lpstr>3.3  单周期数据通路性能分析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dc:description>lecture 1</dc:description>
  <cp:lastModifiedBy>Administrator</cp:lastModifiedBy>
  <cp:revision>600</cp:revision>
  <cp:lastPrinted>2015-10-29T05:44:00Z</cp:lastPrinted>
  <dcterms:created xsi:type="dcterms:W3CDTF">1997-08-19T16:58:00Z</dcterms:created>
  <dcterms:modified xsi:type="dcterms:W3CDTF">2024-10-25T04:18:20Z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