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3" r:id="rId2"/>
  </p:sldMasterIdLst>
  <p:notesMasterIdLst>
    <p:notesMasterId r:id="rId25"/>
  </p:notesMasterIdLst>
  <p:handoutMasterIdLst>
    <p:handoutMasterId r:id="rId26"/>
  </p:handoutMasterIdLst>
  <p:sldIdLst>
    <p:sldId id="1165" r:id="rId3"/>
    <p:sldId id="1066" r:id="rId4"/>
    <p:sldId id="1132" r:id="rId5"/>
    <p:sldId id="1133" r:id="rId6"/>
    <p:sldId id="1134" r:id="rId7"/>
    <p:sldId id="1135" r:id="rId8"/>
    <p:sldId id="1136" r:id="rId9"/>
    <p:sldId id="1137" r:id="rId10"/>
    <p:sldId id="1138" r:id="rId11"/>
    <p:sldId id="1140" r:id="rId12"/>
    <p:sldId id="1141" r:id="rId13"/>
    <p:sldId id="1142" r:id="rId14"/>
    <p:sldId id="1143" r:id="rId15"/>
    <p:sldId id="1144" r:id="rId16"/>
    <p:sldId id="1145" r:id="rId17"/>
    <p:sldId id="1147" r:id="rId18"/>
    <p:sldId id="1148" r:id="rId19"/>
    <p:sldId id="1149" r:id="rId20"/>
    <p:sldId id="1150" r:id="rId21"/>
    <p:sldId id="1151" r:id="rId22"/>
    <p:sldId id="1152" r:id="rId23"/>
    <p:sldId id="1154" r:id="rId24"/>
  </p:sldIdLst>
  <p:sldSz cx="12192000" cy="6858000"/>
  <p:notesSz cx="7099300" cy="10234613"/>
  <p:kinsoku lang="zh-CN" invalStChars="、。，．・：；？！゛゜ヽヾゝゞ々ー’”）〕］｝〉》」』】°‰′″℃￠％ぁぃぅぇぉっゃゅょゎァィゥェォッャュョヮヵヶ!%),.:;?]}｡｣､･ｧｨｩｪｫｬｭｮｯｰﾞﾟ" invalEndChars="‘“（〔［｛〈《「『【￥＄$([\{｢￡"/>
  <p:defaultTextStyle>
    <a:defPPr>
      <a:defRPr lang="en-US"/>
    </a:defPPr>
    <a:lvl1pPr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lnSpc>
        <a:spcPct val="85000"/>
      </a:lnSpc>
      <a:spcBef>
        <a:spcPct val="40000"/>
      </a:spcBef>
      <a:spcAft>
        <a:spcPct val="0"/>
      </a:spcAft>
      <a:buClr>
        <a:srgbClr val="001ADC"/>
      </a:buClr>
      <a:buSzPct val="100000"/>
      <a:buFont typeface="Wingdings" panose="05000000000000000000" pitchFamily="2" charset="2"/>
      <a:buChar char="Ø"/>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p15:clr>
            <a:srgbClr val="A4A3A4"/>
          </p15:clr>
        </p15:guide>
        <p15:guide id="2" pos="3834">
          <p15:clr>
            <a:srgbClr val="A4A3A4"/>
          </p15:clr>
        </p15:guide>
      </p15:sldGuideLst>
    </p:ext>
    <p:ext uri="{2D200454-40CA-4A62-9FC3-DE9A4176ACB9}">
      <p15:notesGuideLst xmlns:p15="http://schemas.microsoft.com/office/powerpoint/2012/main">
        <p15:guide id="1" orient="horz" pos="2833">
          <p15:clr>
            <a:srgbClr val="A4A3A4"/>
          </p15:clr>
        </p15:guide>
        <p15:guide id="2" orient="horz" pos="3290">
          <p15:clr>
            <a:srgbClr val="A4A3A4"/>
          </p15:clr>
        </p15:guide>
        <p15:guide id="3" pos="22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BD"/>
    <a:srgbClr val="F9FDC7"/>
    <a:srgbClr val="000099"/>
    <a:srgbClr val="535CA1"/>
    <a:srgbClr val="DDDDDD"/>
    <a:srgbClr val="EAEAEA"/>
    <a:srgbClr val="FFDA3F"/>
    <a:srgbClr val="0000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4020" autoAdjust="0"/>
  </p:normalViewPr>
  <p:slideViewPr>
    <p:cSldViewPr>
      <p:cViewPr varScale="1">
        <p:scale>
          <a:sx n="56" d="100"/>
          <a:sy n="56" d="100"/>
        </p:scale>
        <p:origin x="1128" y="44"/>
      </p:cViewPr>
      <p:guideLst>
        <p:guide orient="horz" pos="2205"/>
        <p:guide pos="383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6"/>
    </p:cViewPr>
  </p:sorterViewPr>
  <p:notesViewPr>
    <p:cSldViewPr>
      <p:cViewPr varScale="1">
        <p:scale>
          <a:sx n="42" d="100"/>
          <a:sy n="42" d="100"/>
        </p:scale>
        <p:origin x="-1230" y="-96"/>
      </p:cViewPr>
      <p:guideLst>
        <p:guide orient="horz" pos="2833"/>
        <p:guide orient="horz" pos="3290"/>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8435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60338" y="658813"/>
            <a:ext cx="6792912" cy="3822700"/>
          </a:xfrm>
          <a:prstGeom prst="rect">
            <a:avLst/>
          </a:prstGeom>
          <a:noFill/>
          <a:ln w="12700">
            <a:noFill/>
            <a:miter lim="800000"/>
          </a:ln>
          <a:effectLst/>
        </p:spPr>
      </p:sp>
      <p:sp>
        <p:nvSpPr>
          <p:cNvPr id="2051" name="Rectangle 3"/>
          <p:cNvSpPr>
            <a:spLocks noGrp="1" noChangeArrowheads="1"/>
          </p:cNvSpPr>
          <p:nvPr>
            <p:ph type="body" sz="quarter" idx="3"/>
          </p:nvPr>
        </p:nvSpPr>
        <p:spPr bwMode="auto">
          <a:xfrm>
            <a:off x="533576" y="4860873"/>
            <a:ext cx="6119197" cy="4605312"/>
          </a:xfrm>
          <a:prstGeom prst="rect">
            <a:avLst/>
          </a:prstGeom>
          <a:noFill/>
          <a:ln w="12700">
            <a:noFill/>
            <a:miter lim="800000"/>
          </a:ln>
          <a:effectLst/>
        </p:spPr>
        <p:txBody>
          <a:bodyPr vert="horz" wrap="square" lIns="98007" tIns="48144" rIns="98007" bIns="48144" numCol="1" anchor="t" anchorCtr="0" compatLnSpc="1"/>
          <a:lstStyle/>
          <a:p>
            <a:pPr lvl="0"/>
            <a:r>
              <a:rPr lang="en-US" altLang="zh-CN"/>
              <a:t>We want this to be in font 11 and justify.</a:t>
            </a:r>
          </a:p>
        </p:txBody>
      </p:sp>
    </p:spTree>
    <p:extLst>
      <p:ext uri="{BB962C8B-B14F-4D97-AF65-F5344CB8AC3E}">
        <p14:creationId xmlns:p14="http://schemas.microsoft.com/office/powerpoint/2010/main" val="3160200373"/>
      </p:ext>
    </p:extLst>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60338" y="658813"/>
            <a:ext cx="6792912" cy="3822700"/>
          </a:xfrm>
        </p:spPr>
      </p:sp>
      <p:sp>
        <p:nvSpPr>
          <p:cNvPr id="1331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47424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96337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Tree>
    <p:extLst>
      <p:ext uri="{BB962C8B-B14F-4D97-AF65-F5344CB8AC3E}">
        <p14:creationId xmlns:p14="http://schemas.microsoft.com/office/powerpoint/2010/main" val="861494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13525" cy="3721100"/>
          </a:xfrm>
        </p:spPr>
      </p:sp>
      <p:sp>
        <p:nvSpPr>
          <p:cNvPr id="3" name="备注占位符 2"/>
          <p:cNvSpPr>
            <a:spLocks noGrp="1"/>
          </p:cNvSpPr>
          <p:nvPr>
            <p:ph type="body" idx="1"/>
          </p:nvPr>
        </p:nvSpPr>
        <p:spPr/>
        <p:txBody>
          <a:bodyPr/>
          <a:lstStyle/>
          <a:p>
            <a:pPr algn="l"/>
            <a:r>
              <a:rPr lang="en-US" altLang="zh-CN" dirty="0"/>
              <a:t>SR</a:t>
            </a:r>
            <a:r>
              <a:rPr lang="zh-CN" altLang="en-US" dirty="0"/>
              <a:t>：</a:t>
            </a:r>
            <a:r>
              <a:rPr lang="en-US" altLang="zh-CN" dirty="0"/>
              <a:t>Status Register</a:t>
            </a:r>
          </a:p>
          <a:p>
            <a:pPr algn="l"/>
            <a:br>
              <a:rPr lang="en-US" altLang="zh-CN" dirty="0"/>
            </a:br>
            <a:endParaRPr lang="en-US" altLang="zh-CN" dirty="0"/>
          </a:p>
        </p:txBody>
      </p:sp>
      <p:sp>
        <p:nvSpPr>
          <p:cNvPr id="4" name="灯片编号占位符 3"/>
          <p:cNvSpPr>
            <a:spLocks noGrp="1"/>
          </p:cNvSpPr>
          <p:nvPr>
            <p:ph type="sldNum" sz="quarter" idx="10"/>
          </p:nvPr>
        </p:nvSpPr>
        <p:spPr/>
        <p:txBody>
          <a:bodyPr/>
          <a:lstStyle/>
          <a:p>
            <a:pPr>
              <a:defRPr/>
            </a:pPr>
            <a:fld id="{44F41309-E684-4FFB-9549-4D2B145DD2E1}" type="slidenum">
              <a:rPr lang="en-US" altLang="zh-CN" smtClean="0"/>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73301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13525" cy="3721100"/>
          </a:xfrm>
        </p:spPr>
      </p:sp>
      <p:sp>
        <p:nvSpPr>
          <p:cNvPr id="3" name="备注占位符 2"/>
          <p:cNvSpPr>
            <a:spLocks noGrp="1"/>
          </p:cNvSpPr>
          <p:nvPr>
            <p:ph type="body" idx="1"/>
          </p:nvPr>
        </p:nvSpPr>
        <p:spPr/>
        <p:txBody>
          <a:bodyPr/>
          <a:lstStyle/>
          <a:p>
            <a:pPr defTabSz="882015">
              <a:defRPr/>
            </a:pPr>
            <a:r>
              <a:rPr lang="en-US" altLang="zh-CN" dirty="0"/>
              <a:t>SR:</a:t>
            </a:r>
            <a:r>
              <a:rPr lang="en-US" altLang="zh-CN" baseline="0" dirty="0"/>
              <a:t> Status register </a:t>
            </a:r>
            <a:r>
              <a:rPr lang="en-US" altLang="zh-CN" dirty="0" err="1"/>
              <a:t>sr</a:t>
            </a:r>
            <a:r>
              <a:rPr lang="en-US" altLang="zh-CN" dirty="0"/>
              <a:t> ( </a:t>
            </a:r>
            <a:r>
              <a:rPr lang="zh-CN" altLang="en-US" dirty="0"/>
              <a:t>全称</a:t>
            </a:r>
            <a:r>
              <a:rPr lang="en-US" altLang="zh-CN" dirty="0"/>
              <a:t>Status ,CP0 Reg12) Processor status and control; interrupt control; and shadow set control</a:t>
            </a:r>
          </a:p>
          <a:p>
            <a:endParaRPr lang="zh-CN" altLang="en-US" dirty="0"/>
          </a:p>
        </p:txBody>
      </p:sp>
      <p:sp>
        <p:nvSpPr>
          <p:cNvPr id="4" name="灯片编号占位符 3"/>
          <p:cNvSpPr>
            <a:spLocks noGrp="1"/>
          </p:cNvSpPr>
          <p:nvPr>
            <p:ph type="sldNum" sz="quarter" idx="10"/>
          </p:nvPr>
        </p:nvSpPr>
        <p:spPr/>
        <p:txBody>
          <a:bodyPr/>
          <a:lstStyle/>
          <a:p>
            <a:pPr>
              <a:defRPr/>
            </a:pPr>
            <a:fld id="{44F41309-E684-4FFB-9549-4D2B145DD2E1}" type="slidenum">
              <a:rPr lang="en-US" altLang="zh-CN" smtClean="0"/>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F41309-E684-4FFB-9549-4D2B145DD2E1}" type="slidenum">
              <a:rPr lang="en-US" altLang="zh-CN" smtClean="0"/>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13525" cy="37211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B9671BB-4B84-4AFE-AD6B-E13076ECCE2E}" type="slidenum">
              <a:rPr lang="zh-CN" altLang="en-US" smtClean="0">
                <a:solidFill>
                  <a:prstClr val="black"/>
                </a:solidFill>
              </a:rPr>
              <a:t>22</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AU">
                <a:solidFill>
                  <a:prstClr val="black"/>
                </a:solidFill>
              </a:rPr>
              <a:t>Morgan Kaufmann Publishers</a:t>
            </a:r>
          </a:p>
        </p:txBody>
      </p:sp>
      <p:sp>
        <p:nvSpPr>
          <p:cNvPr id="5" name="Rectangle 3"/>
          <p:cNvSpPr>
            <a:spLocks noGrp="1" noChangeArrowheads="1"/>
          </p:cNvSpPr>
          <p:nvPr>
            <p:ph type="dt" idx="1"/>
          </p:nvPr>
        </p:nvSpPr>
        <p:spPr/>
        <p:txBody>
          <a:bodyPr/>
          <a:lstStyle/>
          <a:p>
            <a:fld id="{6BEB134A-141B-5B40-9166-72E046F65F03}" type="datetime3">
              <a:rPr lang="en-AU">
                <a:solidFill>
                  <a:prstClr val="black"/>
                </a:solidFill>
              </a:rPr>
              <a:t>4 November, 2024</a:t>
            </a:fld>
            <a:endParaRPr lang="en-AU">
              <a:solidFill>
                <a:prstClr val="black"/>
              </a:solidFill>
            </a:endParaRPr>
          </a:p>
        </p:txBody>
      </p:sp>
      <p:sp>
        <p:nvSpPr>
          <p:cNvPr id="6" name="Rectangle 6"/>
          <p:cNvSpPr>
            <a:spLocks noGrp="1" noChangeArrowheads="1"/>
          </p:cNvSpPr>
          <p:nvPr>
            <p:ph type="ftr" sz="quarter" idx="4"/>
          </p:nvPr>
        </p:nvSpPr>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p:txBody>
          <a:bodyPr/>
          <a:lstStyle/>
          <a:p>
            <a:fld id="{020993C2-33EC-6841-8B88-705AD99553A6}" type="slidenum">
              <a:rPr lang="en-AU">
                <a:solidFill>
                  <a:prstClr val="black"/>
                </a:solidFill>
              </a:rPr>
              <a:t>3</a:t>
            </a:fld>
            <a:endParaRPr lang="en-AU">
              <a:solidFill>
                <a:prstClr val="black"/>
              </a:solidFill>
            </a:endParaRPr>
          </a:p>
        </p:txBody>
      </p:sp>
      <p:sp>
        <p:nvSpPr>
          <p:cNvPr id="453634" name="Rectangle 2"/>
          <p:cNvSpPr>
            <a:spLocks noGrp="1" noRot="1" noChangeAspect="1" noChangeArrowheads="1" noTextEdit="1"/>
          </p:cNvSpPr>
          <p:nvPr>
            <p:ph type="sldImg"/>
          </p:nvPr>
        </p:nvSpPr>
        <p:spPr>
          <a:xfrm>
            <a:off x="92075" y="746125"/>
            <a:ext cx="6613525" cy="3721100"/>
          </a:xfrm>
        </p:spPr>
      </p:sp>
      <p:sp>
        <p:nvSpPr>
          <p:cNvPr id="4536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AU">
                <a:solidFill>
                  <a:prstClr val="black"/>
                </a:solidFill>
              </a:rPr>
              <a:t>Morgan Kaufmann Publishers</a:t>
            </a:r>
          </a:p>
        </p:txBody>
      </p:sp>
      <p:sp>
        <p:nvSpPr>
          <p:cNvPr id="5" name="Rectangle 3"/>
          <p:cNvSpPr>
            <a:spLocks noGrp="1" noChangeArrowheads="1"/>
          </p:cNvSpPr>
          <p:nvPr>
            <p:ph type="dt" idx="1"/>
          </p:nvPr>
        </p:nvSpPr>
        <p:spPr/>
        <p:txBody>
          <a:bodyPr/>
          <a:lstStyle/>
          <a:p>
            <a:fld id="{3D3508E0-F770-7C4D-9470-635F49919A05}" type="datetime3">
              <a:rPr lang="en-AU">
                <a:solidFill>
                  <a:prstClr val="black"/>
                </a:solidFill>
              </a:rPr>
              <a:t>4 November, 2024</a:t>
            </a:fld>
            <a:endParaRPr lang="en-AU">
              <a:solidFill>
                <a:prstClr val="black"/>
              </a:solidFill>
            </a:endParaRPr>
          </a:p>
        </p:txBody>
      </p:sp>
      <p:sp>
        <p:nvSpPr>
          <p:cNvPr id="6" name="Rectangle 6"/>
          <p:cNvSpPr>
            <a:spLocks noGrp="1" noChangeArrowheads="1"/>
          </p:cNvSpPr>
          <p:nvPr>
            <p:ph type="ftr" sz="quarter" idx="4"/>
          </p:nvPr>
        </p:nvSpPr>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p:txBody>
          <a:bodyPr/>
          <a:lstStyle/>
          <a:p>
            <a:fld id="{21571301-9103-074E-B9AA-6273CE542A86}" type="slidenum">
              <a:rPr lang="en-AU">
                <a:solidFill>
                  <a:prstClr val="black"/>
                </a:solidFill>
              </a:rPr>
              <a:t>4</a:t>
            </a:fld>
            <a:endParaRPr lang="en-AU">
              <a:solidFill>
                <a:prstClr val="black"/>
              </a:solidFill>
            </a:endParaRPr>
          </a:p>
        </p:txBody>
      </p:sp>
      <p:sp>
        <p:nvSpPr>
          <p:cNvPr id="455682" name="Rectangle 2"/>
          <p:cNvSpPr>
            <a:spLocks noGrp="1" noRot="1" noChangeAspect="1" noChangeArrowheads="1" noTextEdit="1"/>
          </p:cNvSpPr>
          <p:nvPr>
            <p:ph type="sldImg"/>
          </p:nvPr>
        </p:nvSpPr>
        <p:spPr>
          <a:xfrm>
            <a:off x="92075" y="746125"/>
            <a:ext cx="6613525" cy="3721100"/>
          </a:xfrm>
        </p:spPr>
      </p:sp>
      <p:sp>
        <p:nvSpPr>
          <p:cNvPr id="455683" name="Rectangle 3"/>
          <p:cNvSpPr>
            <a:spLocks noGrp="1" noChangeArrowheads="1"/>
          </p:cNvSpPr>
          <p:nvPr>
            <p:ph type="body" idx="1"/>
          </p:nvPr>
        </p:nvSpPr>
        <p:spPr/>
        <p:txBody>
          <a:bodyPr/>
          <a:lstStyle/>
          <a:p>
            <a:pPr>
              <a:buNone/>
            </a:pPr>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A segmentation fault (often shortened to </a:t>
            </a:r>
            <a:r>
              <a:rPr kumimoji="1" lang="en-US" altLang="zh-CN" sz="1200" b="0" i="0" kern="1200" dirty="0" err="1">
                <a:solidFill>
                  <a:schemeClr val="tx1"/>
                </a:solidFill>
                <a:effectLst/>
                <a:latin typeface="Times New Roman" panose="02020603050405020304" pitchFamily="18" charset="0"/>
                <a:ea typeface="宋体" panose="02010600030101010101" pitchFamily="2" charset="-122"/>
                <a:cs typeface="+mn-cs"/>
              </a:rPr>
              <a:t>segfault</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 is a particular error condition that can occur during the operation of computer software. In short, a segmentation fault occurs when a program attempts to access a memory location that it is not allowed to access, or attempts to access a memory location in a way that is not allowed (e.g., attempts to write to a read-only location, or to overwrite part of the operating system). Systems based on processors like the Motorola 68000 tend to refer to these events as Address or Bus errors.</a:t>
            </a:r>
          </a:p>
          <a:p>
            <a:br>
              <a:rPr lang="en-US" altLang="zh-CN" dirty="0"/>
            </a:br>
            <a:endParaRPr lang="zh-CN" altLang="en-US" dirty="0"/>
          </a:p>
        </p:txBody>
      </p:sp>
      <p:sp>
        <p:nvSpPr>
          <p:cNvPr id="4" name="灯片编号占位符 3"/>
          <p:cNvSpPr>
            <a:spLocks noGrp="1"/>
          </p:cNvSpPr>
          <p:nvPr>
            <p:ph type="sldNum" sz="quarter" idx="10"/>
          </p:nvPr>
        </p:nvSpPr>
        <p:spPr/>
        <p:txBody>
          <a:bodyPr/>
          <a:lstStyle/>
          <a:p>
            <a:pPr>
              <a:defRPr/>
            </a:pPr>
            <a:fld id="{44F41309-E684-4FFB-9549-4D2B145DD2E1}" type="slidenum">
              <a:rPr lang="en-US" altLang="zh-CN" smtClean="0"/>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AU">
                <a:solidFill>
                  <a:prstClr val="black"/>
                </a:solidFill>
              </a:rPr>
              <a:t>Morgan Kaufmann Publishers</a:t>
            </a:r>
          </a:p>
        </p:txBody>
      </p:sp>
      <p:sp>
        <p:nvSpPr>
          <p:cNvPr id="5" name="Rectangle 3"/>
          <p:cNvSpPr>
            <a:spLocks noGrp="1" noChangeArrowheads="1"/>
          </p:cNvSpPr>
          <p:nvPr>
            <p:ph type="dt" idx="1"/>
          </p:nvPr>
        </p:nvSpPr>
        <p:spPr/>
        <p:txBody>
          <a:bodyPr/>
          <a:lstStyle/>
          <a:p>
            <a:fld id="{18666136-3E36-B74D-B6D8-BD0C0E1F0662}" type="datetime3">
              <a:rPr lang="en-AU">
                <a:solidFill>
                  <a:prstClr val="black"/>
                </a:solidFill>
              </a:rPr>
              <a:t>4 November, 2024</a:t>
            </a:fld>
            <a:endParaRPr lang="en-AU">
              <a:solidFill>
                <a:prstClr val="black"/>
              </a:solidFill>
            </a:endParaRPr>
          </a:p>
        </p:txBody>
      </p:sp>
      <p:sp>
        <p:nvSpPr>
          <p:cNvPr id="6" name="Rectangle 6"/>
          <p:cNvSpPr>
            <a:spLocks noGrp="1" noChangeArrowheads="1"/>
          </p:cNvSpPr>
          <p:nvPr>
            <p:ph type="ftr" sz="quarter" idx="4"/>
          </p:nvPr>
        </p:nvSpPr>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p:txBody>
          <a:bodyPr/>
          <a:lstStyle/>
          <a:p>
            <a:fld id="{020C7EBD-A2C0-624C-B468-E169A36EE307}" type="slidenum">
              <a:rPr lang="en-AU">
                <a:solidFill>
                  <a:prstClr val="black"/>
                </a:solidFill>
              </a:rPr>
              <a:t>6</a:t>
            </a:fld>
            <a:endParaRPr lang="en-AU">
              <a:solidFill>
                <a:prstClr val="black"/>
              </a:solidFill>
            </a:endParaRPr>
          </a:p>
        </p:txBody>
      </p:sp>
      <p:sp>
        <p:nvSpPr>
          <p:cNvPr id="467970" name="Rectangle 2"/>
          <p:cNvSpPr>
            <a:spLocks noGrp="1" noRot="1" noChangeAspect="1" noChangeArrowheads="1" noTextEdit="1"/>
          </p:cNvSpPr>
          <p:nvPr>
            <p:ph type="sldImg"/>
          </p:nvPr>
        </p:nvSpPr>
        <p:spPr>
          <a:xfrm>
            <a:off x="92075" y="746125"/>
            <a:ext cx="6613525" cy="3721100"/>
          </a:xfrm>
        </p:spPr>
      </p:sp>
      <p:sp>
        <p:nvSpPr>
          <p:cNvPr id="467971" name="Rectangle 3"/>
          <p:cNvSpPr>
            <a:spLocks noGrp="1" noChangeArrowheads="1"/>
          </p:cNvSpPr>
          <p:nvPr>
            <p:ph type="body" idx="1"/>
          </p:nvPr>
        </p:nvSpPr>
        <p:spPr/>
        <p:txBody>
          <a:bodyPr/>
          <a:lstStyle/>
          <a:p>
            <a:pPr algn="l"/>
            <a:r>
              <a:rPr lang="en-US" dirty="0"/>
              <a:t>Non-re-</a:t>
            </a:r>
            <a:r>
              <a:rPr lang="en-US" dirty="0" err="1"/>
              <a:t>startable</a:t>
            </a:r>
            <a:r>
              <a:rPr lang="en-US" baseline="0" dirty="0"/>
              <a:t> exception example:  arithmetic overflow.  If instruction completes, can’t show offending values</a:t>
            </a:r>
          </a:p>
          <a:p>
            <a:pPr algn="l"/>
            <a:r>
              <a:rPr lang="en-US" baseline="0" dirty="0"/>
              <a:t>Re-</a:t>
            </a:r>
            <a:r>
              <a:rPr lang="en-US" baseline="0" dirty="0" err="1"/>
              <a:t>startable</a:t>
            </a:r>
            <a:r>
              <a:rPr lang="en-US" baseline="0" dirty="0"/>
              <a:t> exception example:  I/O device interrupt.?</a:t>
            </a:r>
          </a:p>
          <a:p>
            <a:pPr algn="l"/>
            <a:r>
              <a:rPr lang="en-US" altLang="zh-CN" dirty="0"/>
              <a:t>ERET </a:t>
            </a:r>
            <a:r>
              <a:rPr lang="zh-CN" altLang="en-US" dirty="0"/>
              <a:t>指令的说明：</a:t>
            </a:r>
            <a:br>
              <a:rPr lang="zh-CN" altLang="en-US" sz="1100" b="0" i="0" kern="1200" dirty="0">
                <a:solidFill>
                  <a:schemeClr val="tx1"/>
                </a:solidFill>
                <a:effectLst/>
                <a:latin typeface="Arial" panose="020B0604020202020204" pitchFamily="34" charset="0"/>
                <a:ea typeface="+mn-ea"/>
                <a:cs typeface="+mn-cs"/>
              </a:rPr>
            </a:br>
            <a:r>
              <a:rPr lang="en-US" altLang="zh-CN" sz="1100" b="0" i="0" kern="1200" dirty="0">
                <a:solidFill>
                  <a:schemeClr val="tx1"/>
                </a:solidFill>
                <a:effectLst/>
                <a:latin typeface="Arial" panose="020B0604020202020204" pitchFamily="34" charset="0"/>
                <a:ea typeface="+mn-ea"/>
                <a:cs typeface="+mn-cs"/>
              </a:rPr>
              <a:t>【</a:t>
            </a:r>
            <a:r>
              <a:rPr lang="zh-CN" altLang="en-US" sz="1100" b="0" i="0" kern="1200" dirty="0">
                <a:solidFill>
                  <a:schemeClr val="tx1"/>
                </a:solidFill>
                <a:effectLst/>
                <a:latin typeface="Arial" panose="020B0604020202020204" pitchFamily="34" charset="0"/>
                <a:ea typeface="+mn-ea"/>
                <a:cs typeface="+mn-cs"/>
              </a:rPr>
              <a:t>注意</a:t>
            </a:r>
            <a:r>
              <a:rPr lang="en-US" altLang="zh-CN" sz="1100" b="0" i="0" kern="1200" dirty="0">
                <a:solidFill>
                  <a:schemeClr val="tx1"/>
                </a:solidFill>
                <a:effectLst/>
                <a:latin typeface="Arial" panose="020B0604020202020204" pitchFamily="34" charset="0"/>
                <a:ea typeface="+mn-ea"/>
                <a:cs typeface="+mn-cs"/>
              </a:rPr>
              <a:t>】</a:t>
            </a:r>
            <a:r>
              <a:rPr lang="zh-CN" altLang="en-US" sz="1100" b="0" i="0" kern="1200" dirty="0">
                <a:solidFill>
                  <a:schemeClr val="tx1"/>
                </a:solidFill>
                <a:effectLst/>
                <a:latin typeface="Arial" panose="020B0604020202020204" pitchFamily="34" charset="0"/>
                <a:ea typeface="+mn-ea"/>
                <a:cs typeface="+mn-cs"/>
              </a:rPr>
              <a:t>如果是硬件中断和 </a:t>
            </a:r>
            <a:r>
              <a:rPr lang="en-US" altLang="zh-CN" sz="1100" b="0" i="0" kern="1200" dirty="0">
                <a:solidFill>
                  <a:schemeClr val="tx1"/>
                </a:solidFill>
                <a:effectLst/>
                <a:latin typeface="Arial" panose="020B0604020202020204" pitchFamily="34" charset="0"/>
                <a:ea typeface="+mn-ea"/>
                <a:cs typeface="+mn-cs"/>
              </a:rPr>
              <a:t>SC</a:t>
            </a:r>
            <a:r>
              <a:rPr lang="zh-CN" altLang="en-US" sz="1100" b="0" i="0" kern="1200" dirty="0">
                <a:solidFill>
                  <a:schemeClr val="tx1"/>
                </a:solidFill>
                <a:effectLst/>
                <a:latin typeface="Arial" panose="020B0604020202020204" pitchFamily="34" charset="0"/>
                <a:ea typeface="+mn-ea"/>
                <a:cs typeface="+mn-cs"/>
              </a:rPr>
              <a:t>， </a:t>
            </a:r>
            <a:r>
              <a:rPr lang="en-US" altLang="zh-CN" sz="1100" b="0" i="0" kern="1200" dirty="0">
                <a:solidFill>
                  <a:schemeClr val="tx1"/>
                </a:solidFill>
                <a:effectLst/>
                <a:latin typeface="Arial" panose="020B0604020202020204" pitchFamily="34" charset="0"/>
                <a:ea typeface="+mn-ea"/>
                <a:cs typeface="+mn-cs"/>
              </a:rPr>
              <a:t>EPC </a:t>
            </a:r>
            <a:r>
              <a:rPr lang="zh-CN" altLang="en-US" sz="1100" b="0" i="0" kern="1200" dirty="0">
                <a:solidFill>
                  <a:schemeClr val="tx1"/>
                </a:solidFill>
                <a:effectLst/>
                <a:latin typeface="Arial" panose="020B0604020202020204" pitchFamily="34" charset="0"/>
                <a:ea typeface="+mn-ea"/>
                <a:cs typeface="+mn-cs"/>
              </a:rPr>
              <a:t>中保存的 </a:t>
            </a:r>
            <a:r>
              <a:rPr lang="en-US" altLang="zh-CN" sz="1100" b="0" i="0" kern="1200" dirty="0">
                <a:solidFill>
                  <a:schemeClr val="tx1"/>
                </a:solidFill>
                <a:effectLst/>
                <a:latin typeface="Arial" panose="020B0604020202020204" pitchFamily="34" charset="0"/>
                <a:ea typeface="+mn-ea"/>
                <a:cs typeface="+mn-cs"/>
              </a:rPr>
              <a:t>PC+4</a:t>
            </a:r>
            <a:r>
              <a:rPr lang="zh-CN" altLang="en-US" sz="1100" b="0" i="0" kern="1200" dirty="0">
                <a:solidFill>
                  <a:schemeClr val="tx1"/>
                </a:solidFill>
                <a:effectLst/>
                <a:latin typeface="Arial" panose="020B0604020202020204" pitchFamily="34" charset="0"/>
                <a:ea typeface="+mn-ea"/>
                <a:cs typeface="+mn-cs"/>
              </a:rPr>
              <a:t>；如果是指令执行异常， 则保存 </a:t>
            </a:r>
            <a:r>
              <a:rPr lang="en-US" altLang="zh-CN" sz="1100" b="0" i="0" kern="1200" dirty="0">
                <a:solidFill>
                  <a:schemeClr val="tx1"/>
                </a:solidFill>
                <a:effectLst/>
                <a:latin typeface="Arial" panose="020B0604020202020204" pitchFamily="34" charset="0"/>
                <a:ea typeface="+mn-ea"/>
                <a:cs typeface="+mn-cs"/>
              </a:rPr>
              <a:t>PC</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AU">
                <a:solidFill>
                  <a:prstClr val="black"/>
                </a:solidFill>
              </a:rPr>
              <a:t>Morgan Kaufmann Publishers</a:t>
            </a:r>
          </a:p>
        </p:txBody>
      </p:sp>
      <p:sp>
        <p:nvSpPr>
          <p:cNvPr id="5" name="Rectangle 3"/>
          <p:cNvSpPr>
            <a:spLocks noGrp="1" noChangeArrowheads="1"/>
          </p:cNvSpPr>
          <p:nvPr>
            <p:ph type="dt" idx="1"/>
          </p:nvPr>
        </p:nvSpPr>
        <p:spPr/>
        <p:txBody>
          <a:bodyPr/>
          <a:lstStyle/>
          <a:p>
            <a:fld id="{E167AA84-6628-BA46-ADAB-A9204FFF4A43}" type="datetime3">
              <a:rPr lang="en-AU">
                <a:solidFill>
                  <a:prstClr val="black"/>
                </a:solidFill>
              </a:rPr>
              <a:t>4 November, 2024</a:t>
            </a:fld>
            <a:endParaRPr lang="en-AU">
              <a:solidFill>
                <a:prstClr val="black"/>
              </a:solidFill>
            </a:endParaRPr>
          </a:p>
        </p:txBody>
      </p:sp>
      <p:sp>
        <p:nvSpPr>
          <p:cNvPr id="6" name="Rectangle 6"/>
          <p:cNvSpPr>
            <a:spLocks noGrp="1" noChangeArrowheads="1"/>
          </p:cNvSpPr>
          <p:nvPr>
            <p:ph type="ftr" sz="quarter" idx="4"/>
          </p:nvPr>
        </p:nvSpPr>
        <p:spPr/>
        <p:txBody>
          <a:bodyPr/>
          <a:lstStyle/>
          <a:p>
            <a:r>
              <a:rPr lang="en-AU">
                <a:solidFill>
                  <a:prstClr val="black"/>
                </a:solidFill>
              </a:rPr>
              <a:t>Chapter 4 — The Processor</a:t>
            </a:r>
          </a:p>
        </p:txBody>
      </p:sp>
      <p:sp>
        <p:nvSpPr>
          <p:cNvPr id="7" name="Rectangle 7"/>
          <p:cNvSpPr>
            <a:spLocks noGrp="1" noChangeArrowheads="1"/>
          </p:cNvSpPr>
          <p:nvPr>
            <p:ph type="sldNum" sz="quarter" idx="5"/>
          </p:nvPr>
        </p:nvSpPr>
        <p:spPr/>
        <p:txBody>
          <a:bodyPr/>
          <a:lstStyle/>
          <a:p>
            <a:fld id="{6373C6B3-8A30-AF4D-840E-01804555342F}" type="slidenum">
              <a:rPr lang="en-AU">
                <a:solidFill>
                  <a:prstClr val="black"/>
                </a:solidFill>
              </a:rPr>
              <a:t>7</a:t>
            </a:fld>
            <a:endParaRPr lang="en-AU">
              <a:solidFill>
                <a:prstClr val="black"/>
              </a:solidFill>
            </a:endParaRPr>
          </a:p>
        </p:txBody>
      </p:sp>
      <p:sp>
        <p:nvSpPr>
          <p:cNvPr id="459778" name="Rectangle 2"/>
          <p:cNvSpPr>
            <a:spLocks noGrp="1" noRot="1" noChangeAspect="1" noChangeArrowheads="1" noTextEdit="1"/>
          </p:cNvSpPr>
          <p:nvPr>
            <p:ph type="sldImg"/>
          </p:nvPr>
        </p:nvSpPr>
        <p:spPr>
          <a:xfrm>
            <a:off x="92075" y="746125"/>
            <a:ext cx="6613525" cy="3721100"/>
          </a:xfrm>
        </p:spPr>
      </p:sp>
      <p:sp>
        <p:nvSpPr>
          <p:cNvPr id="459779" name="Rectangle 3"/>
          <p:cNvSpPr>
            <a:spLocks noGrp="1" noChangeArrowheads="1"/>
          </p:cNvSpPr>
          <p:nvPr>
            <p:ph type="body" idx="1"/>
          </p:nvPr>
        </p:nvSpPr>
        <p:spPr/>
        <p:txBody>
          <a:bodyPr/>
          <a:lstStyle/>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一句话来说，段错误（</a:t>
            </a:r>
            <a:r>
              <a:rPr kumimoji="1" lang="en-US" altLang="zh-CN" sz="1200" b="0" i="0" kern="1200" dirty="0" err="1">
                <a:solidFill>
                  <a:schemeClr val="tx1"/>
                </a:solidFill>
                <a:effectLst/>
                <a:latin typeface="Times New Roman" panose="02020603050405020304" pitchFamily="18" charset="0"/>
                <a:ea typeface="宋体" panose="02010600030101010101" pitchFamily="2" charset="-122"/>
                <a:cs typeface="+mn-cs"/>
              </a:rPr>
              <a:t>segfault</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）是指访问的内存超出了系统给这个程序所设定的内存空间，例如访问了不存在的内存地址、访问了系统保护的内存地址、写了只读的内存地址等等情况。</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1266" name="Rectangle 2"/>
          <p:cNvSpPr>
            <a:spLocks noGrp="1" noChangeArrowheads="1"/>
          </p:cNvSpPr>
          <p:nvPr>
            <p:ph type="body" idx="1"/>
          </p:nvPr>
        </p:nvSpPr>
        <p:spPr bwMode="auto">
          <a:xfrm>
            <a:off x="511671" y="4715232"/>
            <a:ext cx="5857310" cy="4468039"/>
          </a:xfrm>
          <a:prstGeom prst="rect">
            <a:avLst/>
          </a:prstGeom>
          <a:noFill/>
          <a:ln w="12700">
            <a:miter lim="800000"/>
          </a:ln>
        </p:spPr>
        <p:txBody>
          <a:bodyPr lIns="92264" tIns="45322" rIns="92264" bIns="45322"/>
          <a:lstStyle/>
          <a:p>
            <a:r>
              <a:rPr lang="en-US" dirty="0"/>
              <a:t>How does an I/O interrupt different from the exception you already learned?</a:t>
            </a:r>
          </a:p>
          <a:p>
            <a:r>
              <a:rPr lang="en-US" dirty="0"/>
              <a:t>Well, an I/O interrupt is asynchronous with respect to the instruction execution while exception such as overflow or page fault are always associated with a certain instruction.</a:t>
            </a:r>
          </a:p>
          <a:p>
            <a:r>
              <a:rPr lang="en-US" dirty="0"/>
              <a:t>Also for exception, the only information needs to be conveyed is the fact that an exceptional condition has occurred but for interrupt, there is more information to be conveyed.</a:t>
            </a:r>
          </a:p>
          <a:p>
            <a:r>
              <a:rPr lang="en-US" dirty="0"/>
              <a:t>Let me  elaborate on each of these two points.</a:t>
            </a:r>
          </a:p>
          <a:p>
            <a:r>
              <a:rPr lang="en-US" dirty="0"/>
              <a:t>Unlike exception, which is always associated with an instruction,  interrupt is not associated with any instruction. The user program is just doing its things when an I/O interrupt occurs.</a:t>
            </a:r>
          </a:p>
          <a:p>
            <a:r>
              <a:rPr lang="en-US" dirty="0"/>
              <a:t>So I/O interrupt does not prevent any instruction from completing so you can pick your own convenient point to take the interrupt.</a:t>
            </a:r>
          </a:p>
          <a:p>
            <a:r>
              <a:rPr lang="en-US" dirty="0"/>
              <a:t>As far as conveying more information is concerned, the interrupt detection hardware must somehow let the OS know who is causing the interrupt.</a:t>
            </a:r>
          </a:p>
          <a:p>
            <a:r>
              <a:rPr lang="en-US" dirty="0"/>
              <a:t>Furthermore, interrupt requests needs to be prioritized.  The hardware that can do all these looks like this.</a:t>
            </a:r>
          </a:p>
        </p:txBody>
      </p:sp>
      <p:sp>
        <p:nvSpPr>
          <p:cNvPr id="3211267" name="Rectangle 3"/>
          <p:cNvSpPr>
            <a:spLocks noGrp="1" noRot="1" noChangeAspect="1" noChangeArrowheads="1"/>
          </p:cNvSpPr>
          <p:nvPr>
            <p:ph type="sldImg"/>
          </p:nvPr>
        </p:nvSpPr>
        <p:spPr bwMode="auto">
          <a:xfrm>
            <a:off x="115888" y="642938"/>
            <a:ext cx="6578600" cy="3702050"/>
          </a:xfrm>
          <a:prstGeom prst="rect">
            <a:avLst/>
          </a:prstGeom>
          <a:noFill/>
          <a:ln w="12700">
            <a:miter lim="800000"/>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62" name="Rectangle 2"/>
          <p:cNvSpPr>
            <a:spLocks noGrp="1" noChangeArrowheads="1"/>
          </p:cNvSpPr>
          <p:nvPr>
            <p:ph type="body" idx="1"/>
          </p:nvPr>
        </p:nvSpPr>
        <p:spPr bwMode="auto">
          <a:xfrm>
            <a:off x="511671" y="4715232"/>
            <a:ext cx="5857310" cy="4468039"/>
          </a:xfrm>
          <a:prstGeom prst="rect">
            <a:avLst/>
          </a:prstGeom>
          <a:noFill/>
          <a:ln w="12700">
            <a:miter lim="800000"/>
          </a:ln>
        </p:spPr>
        <p:txBody>
          <a:bodyPr lIns="92264" tIns="45322" rIns="92264" bIns="45322"/>
          <a:lstStyle/>
          <a:p>
            <a:r>
              <a:rPr lang="en-US" dirty="0"/>
              <a:t>That is, whenever an I/O device needs attention from the processor, it interrupts the processor from what it is currently doing.</a:t>
            </a:r>
          </a:p>
          <a:p>
            <a:r>
              <a:rPr lang="en-US" dirty="0"/>
              <a:t>This is how an I/O interrupt looks in the overall scheme of things.  The processor is  minding its business when one of the I/O device wants its attention and causes an I/O interrupt.</a:t>
            </a:r>
          </a:p>
          <a:p>
            <a:r>
              <a:rPr lang="en-US" dirty="0"/>
              <a:t>The processor then save the current PC, branch to the address where the interrupt service routine resides, and start executing the interrupt service routine.</a:t>
            </a:r>
          </a:p>
          <a:p>
            <a:r>
              <a:rPr lang="en-US" dirty="0"/>
              <a:t>When it finishes executing the interrupt service routine, it branches back to the point of the original program where we stop and continue.</a:t>
            </a:r>
          </a:p>
          <a:p>
            <a:r>
              <a:rPr lang="en-US" dirty="0"/>
              <a:t>The advantage of this approach is efficiency.  The user program’s progress is halted only during actual transfer.</a:t>
            </a:r>
          </a:p>
          <a:p>
            <a:r>
              <a:rPr lang="en-US" dirty="0"/>
              <a:t>The disadvantage is that it require special hardware in the I/O device to generate the interrupt.  And on the processor side, we need special hardware to detect the interrupt and then to save the proper states so we can resume after the interrupt.</a:t>
            </a:r>
          </a:p>
          <a:p>
            <a:endParaRPr lang="en-US" dirty="0"/>
          </a:p>
        </p:txBody>
      </p:sp>
      <p:sp>
        <p:nvSpPr>
          <p:cNvPr id="3215363" name="Rectangle 3"/>
          <p:cNvSpPr>
            <a:spLocks noGrp="1" noRot="1" noChangeAspect="1" noChangeArrowheads="1"/>
          </p:cNvSpPr>
          <p:nvPr>
            <p:ph type="sldImg"/>
          </p:nvPr>
        </p:nvSpPr>
        <p:spPr bwMode="auto">
          <a:xfrm>
            <a:off x="115888" y="642938"/>
            <a:ext cx="6578600" cy="3702050"/>
          </a:xfrm>
          <a:prstGeom prst="rect">
            <a:avLst/>
          </a:prstGeom>
          <a:noFill/>
          <a:ln w="12700">
            <a:miter lim="800000"/>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90000"/>
              </a:lnSpc>
              <a:spcBef>
                <a:spcPct val="40000"/>
              </a:spcBef>
              <a:spcAft>
                <a:spcPct val="0"/>
              </a:spcAft>
              <a:buClrTx/>
              <a:buSzTx/>
              <a:buFontTx/>
              <a:buNone/>
              <a:tabLst/>
              <a:defRPr/>
            </a:pPr>
            <a:r>
              <a:rPr lang="en-US" altLang="zh-CN" dirty="0"/>
              <a:t>ERET</a:t>
            </a:r>
            <a:r>
              <a:rPr lang="zh-CN" altLang="en-US" dirty="0"/>
              <a:t>：</a:t>
            </a:r>
            <a:r>
              <a:rPr lang="zh-CN" altLang="en-US" sz="1100" b="0" i="0" kern="1200" dirty="0">
                <a:solidFill>
                  <a:schemeClr val="tx1"/>
                </a:solidFill>
                <a:effectLst/>
                <a:latin typeface="Arial" panose="020B0604020202020204" pitchFamily="34" charset="0"/>
                <a:ea typeface="+mn-ea"/>
                <a:cs typeface="+mn-cs"/>
              </a:rPr>
              <a:t>当程序被硬件中断、执行 </a:t>
            </a:r>
            <a:r>
              <a:rPr lang="en-US" altLang="zh-CN" sz="1100" b="0" i="0" kern="1200" dirty="0" err="1">
                <a:solidFill>
                  <a:schemeClr val="tx1"/>
                </a:solidFill>
                <a:effectLst/>
                <a:latin typeface="Arial" panose="020B0604020202020204" pitchFamily="34" charset="0"/>
                <a:ea typeface="+mn-ea"/>
                <a:cs typeface="+mn-cs"/>
              </a:rPr>
              <a:t>sc</a:t>
            </a:r>
            <a:r>
              <a:rPr lang="en-US" altLang="zh-CN" sz="1100" b="0" i="0" kern="1200" dirty="0">
                <a:solidFill>
                  <a:schemeClr val="tx1"/>
                </a:solidFill>
                <a:effectLst/>
                <a:latin typeface="Arial" panose="020B0604020202020204" pitchFamily="34" charset="0"/>
                <a:ea typeface="+mn-ea"/>
                <a:cs typeface="+mn-cs"/>
              </a:rPr>
              <a:t> </a:t>
            </a:r>
            <a:r>
              <a:rPr lang="zh-CN" altLang="en-US" sz="1100" b="0" i="0" kern="1200" dirty="0">
                <a:solidFill>
                  <a:schemeClr val="tx1"/>
                </a:solidFill>
                <a:effectLst/>
                <a:latin typeface="Arial" panose="020B0604020202020204" pitchFamily="34" charset="0"/>
                <a:ea typeface="+mn-ea"/>
                <a:cs typeface="+mn-cs"/>
              </a:rPr>
              <a:t>指令、指令执行异常</a:t>
            </a:r>
            <a:r>
              <a:rPr lang="en-US" altLang="zh-CN" sz="1100" b="0" i="0" kern="1200" dirty="0">
                <a:solidFill>
                  <a:schemeClr val="tx1"/>
                </a:solidFill>
                <a:effectLst/>
                <a:latin typeface="Arial" panose="020B0604020202020204" pitchFamily="34" charset="0"/>
                <a:ea typeface="+mn-ea"/>
                <a:cs typeface="+mn-cs"/>
              </a:rPr>
              <a:t>(</a:t>
            </a:r>
            <a:r>
              <a:rPr lang="zh-CN" altLang="en-US" sz="1100" b="0" i="0" kern="1200" dirty="0">
                <a:solidFill>
                  <a:schemeClr val="tx1"/>
                </a:solidFill>
                <a:effectLst/>
                <a:latin typeface="Arial" panose="020B0604020202020204" pitchFamily="34" charset="0"/>
                <a:ea typeface="+mn-ea"/>
                <a:cs typeface="+mn-cs"/>
              </a:rPr>
              <a:t>如除 </a:t>
            </a:r>
            <a:r>
              <a:rPr lang="en-US" altLang="zh-CN" sz="1100" b="0" i="0" kern="1200" dirty="0">
                <a:solidFill>
                  <a:schemeClr val="tx1"/>
                </a:solidFill>
                <a:effectLst/>
                <a:latin typeface="Arial" panose="020B0604020202020204" pitchFamily="34" charset="0"/>
                <a:ea typeface="+mn-ea"/>
                <a:cs typeface="+mn-cs"/>
              </a:rPr>
              <a:t>0)</a:t>
            </a:r>
            <a:r>
              <a:rPr lang="zh-CN" altLang="en-US" sz="1100" b="0" i="0" kern="1200" dirty="0">
                <a:solidFill>
                  <a:schemeClr val="tx1"/>
                </a:solidFill>
                <a:effectLst/>
                <a:latin typeface="Arial" panose="020B0604020202020204" pitchFamily="34" charset="0"/>
                <a:ea typeface="+mn-ea"/>
                <a:cs typeface="+mn-cs"/>
              </a:rPr>
              <a:t>时， </a:t>
            </a:r>
            <a:r>
              <a:rPr lang="en-US" altLang="zh-CN" sz="1100" b="0" i="0" kern="1200" dirty="0">
                <a:solidFill>
                  <a:schemeClr val="tx1"/>
                </a:solidFill>
                <a:effectLst/>
                <a:latin typeface="Arial" panose="020B0604020202020204" pitchFamily="34" charset="0"/>
                <a:ea typeface="+mn-ea"/>
                <a:cs typeface="+mn-cs"/>
              </a:rPr>
              <a:t>PC </a:t>
            </a:r>
            <a:r>
              <a:rPr lang="zh-CN" altLang="en-US" sz="1100" b="0" i="0" kern="1200" dirty="0">
                <a:solidFill>
                  <a:schemeClr val="tx1"/>
                </a:solidFill>
                <a:effectLst/>
                <a:latin typeface="Arial" panose="020B0604020202020204" pitchFamily="34" charset="0"/>
                <a:ea typeface="+mn-ea"/>
                <a:cs typeface="+mn-cs"/>
              </a:rPr>
              <a:t>将被保存在 </a:t>
            </a:r>
            <a:r>
              <a:rPr lang="en-US" altLang="zh-CN" sz="1100" b="0" i="0" kern="1200" dirty="0">
                <a:solidFill>
                  <a:schemeClr val="tx1"/>
                </a:solidFill>
                <a:effectLst/>
                <a:latin typeface="Arial" panose="020B0604020202020204" pitchFamily="34" charset="0"/>
                <a:ea typeface="+mn-ea"/>
                <a:cs typeface="+mn-cs"/>
              </a:rPr>
              <a:t>EPC </a:t>
            </a:r>
            <a:r>
              <a:rPr lang="zh-CN" altLang="en-US" sz="1100" b="0" i="0" kern="1200" dirty="0">
                <a:solidFill>
                  <a:schemeClr val="tx1"/>
                </a:solidFill>
                <a:effectLst/>
                <a:latin typeface="Arial" panose="020B0604020202020204" pitchFamily="34" charset="0"/>
                <a:ea typeface="+mn-ea"/>
                <a:cs typeface="+mn-cs"/>
              </a:rPr>
              <a:t>中。</a:t>
            </a:r>
            <a:br>
              <a:rPr lang="zh-CN" altLang="en-US" sz="1100" b="0" i="0" kern="1200" dirty="0">
                <a:solidFill>
                  <a:schemeClr val="tx1"/>
                </a:solidFill>
                <a:effectLst/>
                <a:latin typeface="Arial" panose="020B0604020202020204" pitchFamily="34" charset="0"/>
                <a:ea typeface="+mn-ea"/>
                <a:cs typeface="+mn-cs"/>
              </a:rPr>
            </a:br>
            <a:r>
              <a:rPr lang="en-US" altLang="zh-CN" sz="1100" b="0" i="0" kern="1200" dirty="0">
                <a:solidFill>
                  <a:schemeClr val="tx1"/>
                </a:solidFill>
                <a:effectLst/>
                <a:latin typeface="Arial" panose="020B0604020202020204" pitchFamily="34" charset="0"/>
                <a:ea typeface="+mn-ea"/>
                <a:cs typeface="+mn-cs"/>
              </a:rPr>
              <a:t>【</a:t>
            </a:r>
            <a:r>
              <a:rPr lang="zh-CN" altLang="en-US" sz="1100" b="0" i="0" kern="1200" dirty="0">
                <a:solidFill>
                  <a:schemeClr val="tx1"/>
                </a:solidFill>
                <a:effectLst/>
                <a:latin typeface="Arial" panose="020B0604020202020204" pitchFamily="34" charset="0"/>
                <a:ea typeface="+mn-ea"/>
                <a:cs typeface="+mn-cs"/>
              </a:rPr>
              <a:t>注意</a:t>
            </a:r>
            <a:r>
              <a:rPr lang="en-US" altLang="zh-CN" sz="1100" b="0" i="0" kern="1200" dirty="0">
                <a:solidFill>
                  <a:schemeClr val="tx1"/>
                </a:solidFill>
                <a:effectLst/>
                <a:latin typeface="Arial" panose="020B0604020202020204" pitchFamily="34" charset="0"/>
                <a:ea typeface="+mn-ea"/>
                <a:cs typeface="+mn-cs"/>
              </a:rPr>
              <a:t>】</a:t>
            </a:r>
            <a:r>
              <a:rPr lang="zh-CN" altLang="en-US" sz="1100" b="0" i="0" kern="1200" dirty="0">
                <a:solidFill>
                  <a:schemeClr val="tx1"/>
                </a:solidFill>
                <a:effectLst/>
                <a:latin typeface="Arial" panose="020B0604020202020204" pitchFamily="34" charset="0"/>
                <a:ea typeface="+mn-ea"/>
                <a:cs typeface="+mn-cs"/>
              </a:rPr>
              <a:t>如果是硬件中断和 </a:t>
            </a:r>
            <a:r>
              <a:rPr lang="en-US" altLang="zh-CN" sz="1100" b="0" i="0" kern="1200" dirty="0">
                <a:solidFill>
                  <a:schemeClr val="tx1"/>
                </a:solidFill>
                <a:effectLst/>
                <a:latin typeface="Arial" panose="020B0604020202020204" pitchFamily="34" charset="0"/>
                <a:ea typeface="+mn-ea"/>
                <a:cs typeface="+mn-cs"/>
              </a:rPr>
              <a:t>SC</a:t>
            </a:r>
            <a:r>
              <a:rPr lang="zh-CN" altLang="en-US" sz="1100" b="0" i="0" kern="1200" dirty="0">
                <a:solidFill>
                  <a:schemeClr val="tx1"/>
                </a:solidFill>
                <a:effectLst/>
                <a:latin typeface="Arial" panose="020B0604020202020204" pitchFamily="34" charset="0"/>
                <a:ea typeface="+mn-ea"/>
                <a:cs typeface="+mn-cs"/>
              </a:rPr>
              <a:t>， </a:t>
            </a:r>
            <a:r>
              <a:rPr lang="en-US" altLang="zh-CN" sz="1100" b="0" i="0" kern="1200" dirty="0">
                <a:solidFill>
                  <a:schemeClr val="tx1"/>
                </a:solidFill>
                <a:effectLst/>
                <a:latin typeface="Arial" panose="020B0604020202020204" pitchFamily="34" charset="0"/>
                <a:ea typeface="+mn-ea"/>
                <a:cs typeface="+mn-cs"/>
              </a:rPr>
              <a:t>EPC </a:t>
            </a:r>
            <a:r>
              <a:rPr lang="zh-CN" altLang="en-US" sz="1100" b="0" i="0" kern="1200" dirty="0">
                <a:solidFill>
                  <a:schemeClr val="tx1"/>
                </a:solidFill>
                <a:effectLst/>
                <a:latin typeface="Arial" panose="020B0604020202020204" pitchFamily="34" charset="0"/>
                <a:ea typeface="+mn-ea"/>
                <a:cs typeface="+mn-cs"/>
              </a:rPr>
              <a:t>中保存的 </a:t>
            </a:r>
            <a:r>
              <a:rPr lang="en-US" altLang="zh-CN" sz="1100" b="0" i="0" kern="1200" dirty="0">
                <a:solidFill>
                  <a:schemeClr val="tx1"/>
                </a:solidFill>
                <a:effectLst/>
                <a:latin typeface="Arial" panose="020B0604020202020204" pitchFamily="34" charset="0"/>
                <a:ea typeface="+mn-ea"/>
                <a:cs typeface="+mn-cs"/>
              </a:rPr>
              <a:t>PC+4</a:t>
            </a:r>
            <a:r>
              <a:rPr lang="zh-CN" altLang="en-US" sz="1100" b="0" i="0" kern="1200" dirty="0">
                <a:solidFill>
                  <a:schemeClr val="tx1"/>
                </a:solidFill>
                <a:effectLst/>
                <a:latin typeface="Arial" panose="020B0604020202020204" pitchFamily="34" charset="0"/>
                <a:ea typeface="+mn-ea"/>
                <a:cs typeface="+mn-cs"/>
              </a:rPr>
              <a:t>；如果是指令执行异常， 则保存 </a:t>
            </a:r>
            <a:r>
              <a:rPr lang="en-US" altLang="zh-CN" sz="1100" b="0" i="0" kern="1200" dirty="0">
                <a:solidFill>
                  <a:schemeClr val="tx1"/>
                </a:solidFill>
                <a:effectLst/>
                <a:latin typeface="Arial" panose="020B0604020202020204" pitchFamily="34" charset="0"/>
                <a:ea typeface="+mn-ea"/>
                <a:cs typeface="+mn-cs"/>
              </a:rPr>
              <a:t>PC</a:t>
            </a:r>
            <a:br>
              <a:rPr lang="zh-CN" altLang="en-US" dirty="0"/>
            </a:br>
            <a:endParaRPr lang="zh-CN" altLang="en-US" dirty="0"/>
          </a:p>
        </p:txBody>
      </p:sp>
    </p:spTree>
    <p:extLst>
      <p:ext uri="{BB962C8B-B14F-4D97-AF65-F5344CB8AC3E}">
        <p14:creationId xmlns:p14="http://schemas.microsoft.com/office/powerpoint/2010/main" val="3402938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7051" name="Rectangle 11"/>
          <p:cNvSpPr>
            <a:spLocks noChangeArrowheads="1"/>
          </p:cNvSpPr>
          <p:nvPr userDrawn="1"/>
        </p:nvSpPr>
        <p:spPr bwMode="auto">
          <a:xfrm>
            <a:off x="1" y="1"/>
            <a:ext cx="9935633" cy="549275"/>
          </a:xfrm>
          <a:prstGeom prst="rect">
            <a:avLst/>
          </a:prstGeom>
          <a:solidFill>
            <a:srgbClr val="C30224"/>
          </a:solidFill>
          <a:ln w="9525">
            <a:noFill/>
            <a:miter lim="800000"/>
          </a:ln>
          <a:effectLst/>
        </p:spPr>
        <p:txBody>
          <a:bodyPr wrap="none" anchor="ctr"/>
          <a:lstStyle/>
          <a:p>
            <a:pPr eaLnBrk="1" hangingPunct="1">
              <a:lnSpc>
                <a:spcPct val="100000"/>
              </a:lnSpc>
              <a:spcBef>
                <a:spcPct val="0"/>
              </a:spcBef>
              <a:buClrTx/>
              <a:buSzTx/>
              <a:buFontTx/>
              <a:buNone/>
            </a:pPr>
            <a:endParaRPr lang="zh-CN" altLang="en-US" sz="3200">
              <a:solidFill>
                <a:schemeClr val="tx2"/>
              </a:solidFill>
            </a:endParaRPr>
          </a:p>
        </p:txBody>
      </p:sp>
      <p:grpSp>
        <p:nvGrpSpPr>
          <p:cNvPr id="87054" name="Group 14"/>
          <p:cNvGrpSpPr/>
          <p:nvPr userDrawn="1"/>
        </p:nvGrpSpPr>
        <p:grpSpPr bwMode="auto">
          <a:xfrm>
            <a:off x="10128251" y="188913"/>
            <a:ext cx="1784349" cy="2189162"/>
            <a:chOff x="4704" y="1885"/>
            <a:chExt cx="843" cy="1379"/>
          </a:xfrm>
        </p:grpSpPr>
        <p:sp>
          <p:nvSpPr>
            <p:cNvPr id="87055" name="Oval 15"/>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endParaRPr lang="zh-CN" altLang="en-US"/>
            </a:p>
          </p:txBody>
        </p:sp>
        <p:sp>
          <p:nvSpPr>
            <p:cNvPr id="87056" name="Oval 16"/>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endParaRPr lang="zh-CN" altLang="en-US"/>
            </a:p>
          </p:txBody>
        </p:sp>
        <p:sp>
          <p:nvSpPr>
            <p:cNvPr id="87057" name="Oval 17"/>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endParaRPr lang="zh-CN" altLang="en-US"/>
            </a:p>
          </p:txBody>
        </p:sp>
        <p:sp>
          <p:nvSpPr>
            <p:cNvPr id="87058" name="Oval 18"/>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endParaRPr lang="zh-CN" altLang="en-US"/>
            </a:p>
          </p:txBody>
        </p:sp>
        <p:sp>
          <p:nvSpPr>
            <p:cNvPr id="87059" name="Oval 19"/>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endParaRPr lang="zh-CN" altLang="en-US"/>
            </a:p>
          </p:txBody>
        </p:sp>
        <p:sp>
          <p:nvSpPr>
            <p:cNvPr id="87060" name="Oval 20"/>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endParaRPr lang="zh-CN" altLang="en-US"/>
            </a:p>
          </p:txBody>
        </p:sp>
        <p:sp>
          <p:nvSpPr>
            <p:cNvPr id="87061" name="Oval 21"/>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endParaRPr lang="zh-CN" altLang="en-US"/>
            </a:p>
          </p:txBody>
        </p:sp>
        <p:sp>
          <p:nvSpPr>
            <p:cNvPr id="87062" name="Oval 22"/>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endParaRPr lang="zh-CN" altLang="en-US"/>
            </a:p>
          </p:txBody>
        </p:sp>
        <p:sp>
          <p:nvSpPr>
            <p:cNvPr id="87063" name="Oval 23"/>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endParaRPr lang="zh-CN" altLang="en-US"/>
            </a:p>
          </p:txBody>
        </p:sp>
        <p:sp>
          <p:nvSpPr>
            <p:cNvPr id="87064" name="Oval 24"/>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endParaRPr lang="zh-CN" altLang="en-US"/>
            </a:p>
          </p:txBody>
        </p:sp>
        <p:sp>
          <p:nvSpPr>
            <p:cNvPr id="87065" name="Oval 25"/>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endParaRPr lang="zh-CN" altLang="en-US"/>
            </a:p>
          </p:txBody>
        </p:sp>
        <p:sp>
          <p:nvSpPr>
            <p:cNvPr id="87066" name="Oval 26"/>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endParaRPr lang="zh-CN" altLang="en-US"/>
            </a:p>
          </p:txBody>
        </p:sp>
        <p:sp>
          <p:nvSpPr>
            <p:cNvPr id="87067" name="Oval 27"/>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endParaRPr lang="zh-CN" altLang="en-US"/>
            </a:p>
          </p:txBody>
        </p:sp>
        <p:sp>
          <p:nvSpPr>
            <p:cNvPr id="87068" name="Oval 28"/>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endParaRPr lang="zh-CN" altLang="en-US"/>
            </a:p>
          </p:txBody>
        </p:sp>
        <p:sp>
          <p:nvSpPr>
            <p:cNvPr id="87069" name="Oval 29"/>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endParaRPr lang="zh-CN" altLang="en-US"/>
            </a:p>
          </p:txBody>
        </p:sp>
        <p:sp>
          <p:nvSpPr>
            <p:cNvPr id="87070" name="Oval 30"/>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endParaRPr lang="zh-CN" altLang="en-US"/>
            </a:p>
          </p:txBody>
        </p:sp>
        <p:sp>
          <p:nvSpPr>
            <p:cNvPr id="87071" name="Oval 31"/>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endParaRPr lang="zh-CN" altLang="en-US"/>
            </a:p>
          </p:txBody>
        </p:sp>
        <p:sp>
          <p:nvSpPr>
            <p:cNvPr id="87072" name="Oval 32"/>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endParaRPr lang="zh-CN" altLang="en-US"/>
            </a:p>
          </p:txBody>
        </p:sp>
        <p:sp>
          <p:nvSpPr>
            <p:cNvPr id="87073" name="Oval 33"/>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endParaRPr lang="zh-CN" altLang="en-US"/>
            </a:p>
          </p:txBody>
        </p:sp>
        <p:sp>
          <p:nvSpPr>
            <p:cNvPr id="87074" name="Oval 34"/>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endParaRPr lang="zh-CN" altLang="en-US"/>
            </a:p>
          </p:txBody>
        </p:sp>
        <p:sp>
          <p:nvSpPr>
            <p:cNvPr id="87075" name="Oval 35"/>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endParaRPr lang="zh-CN" altLang="en-US"/>
            </a:p>
          </p:txBody>
        </p:sp>
        <p:sp>
          <p:nvSpPr>
            <p:cNvPr id="87076" name="Oval 36"/>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endParaRPr lang="zh-CN" altLang="en-US"/>
            </a:p>
          </p:txBody>
        </p:sp>
        <p:sp>
          <p:nvSpPr>
            <p:cNvPr id="87077" name="Oval 37"/>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endParaRPr lang="zh-CN" altLang="en-US"/>
            </a:p>
          </p:txBody>
        </p:sp>
        <p:sp>
          <p:nvSpPr>
            <p:cNvPr id="87078" name="Oval 38"/>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endParaRPr lang="zh-CN" altLang="en-US"/>
            </a:p>
          </p:txBody>
        </p:sp>
        <p:sp>
          <p:nvSpPr>
            <p:cNvPr id="87079" name="Oval 39"/>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endParaRPr lang="zh-CN" altLang="en-US"/>
            </a:p>
          </p:txBody>
        </p:sp>
        <p:sp>
          <p:nvSpPr>
            <p:cNvPr id="87080" name="Oval 40"/>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endParaRPr lang="zh-CN" altLang="en-US"/>
            </a:p>
          </p:txBody>
        </p:sp>
        <p:sp>
          <p:nvSpPr>
            <p:cNvPr id="87081" name="Oval 41"/>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endParaRPr lang="zh-CN" altLang="en-US"/>
            </a:p>
          </p:txBody>
        </p:sp>
        <p:sp>
          <p:nvSpPr>
            <p:cNvPr id="87082" name="Oval 42"/>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endParaRPr lang="zh-CN" altLang="en-US"/>
            </a:p>
          </p:txBody>
        </p:sp>
        <p:sp>
          <p:nvSpPr>
            <p:cNvPr id="87083" name="Oval 43"/>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endParaRPr lang="zh-CN" altLang="en-US"/>
            </a:p>
          </p:txBody>
        </p:sp>
        <p:sp>
          <p:nvSpPr>
            <p:cNvPr id="87084" name="Oval 44"/>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endParaRPr lang="zh-CN" altLang="en-US"/>
            </a:p>
          </p:txBody>
        </p:sp>
        <p:sp>
          <p:nvSpPr>
            <p:cNvPr id="87085" name="Oval 45"/>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endParaRPr lang="zh-CN" altLang="en-US"/>
            </a:p>
          </p:txBody>
        </p:sp>
      </p:grpSp>
      <p:sp>
        <p:nvSpPr>
          <p:cNvPr id="87086" name="Rectangle 46"/>
          <p:cNvSpPr>
            <a:spLocks noChangeArrowheads="1"/>
          </p:cNvSpPr>
          <p:nvPr userDrawn="1"/>
        </p:nvSpPr>
        <p:spPr bwMode="auto">
          <a:xfrm>
            <a:off x="6351" y="6742114"/>
            <a:ext cx="11465983" cy="71437"/>
          </a:xfrm>
          <a:prstGeom prst="rect">
            <a:avLst/>
          </a:prstGeom>
          <a:solidFill>
            <a:srgbClr val="E88000"/>
          </a:solidFill>
          <a:ln w="9525">
            <a:noFill/>
            <a:miter lim="800000"/>
          </a:ln>
          <a:effectLst/>
        </p:spPr>
        <p:txBody>
          <a:bodyPr wrap="none" anchor="ctr"/>
          <a:lstStyle/>
          <a:p>
            <a:endParaRPr lang="zh-CN" altLang="en-US"/>
          </a:p>
        </p:txBody>
      </p:sp>
      <p:sp>
        <p:nvSpPr>
          <p:cNvPr id="87087" name="Rectangle 47"/>
          <p:cNvSpPr>
            <a:spLocks noChangeArrowheads="1"/>
          </p:cNvSpPr>
          <p:nvPr userDrawn="1"/>
        </p:nvSpPr>
        <p:spPr bwMode="auto">
          <a:xfrm>
            <a:off x="14818" y="6811964"/>
            <a:ext cx="12187767" cy="73025"/>
          </a:xfrm>
          <a:prstGeom prst="rect">
            <a:avLst/>
          </a:prstGeom>
          <a:solidFill>
            <a:srgbClr val="C95616"/>
          </a:solidFill>
          <a:ln w="9525">
            <a:noFill/>
            <a:miter lim="800000"/>
          </a:ln>
          <a:effectLst/>
        </p:spPr>
        <p:txBody>
          <a:bodyPr wrap="none" anchor="ctr"/>
          <a:lstStyle/>
          <a:p>
            <a:endParaRPr lang="zh-CN" altLang="en-US"/>
          </a:p>
        </p:txBody>
      </p:sp>
      <p:sp>
        <p:nvSpPr>
          <p:cNvPr id="87088" name="Rectangle 48"/>
          <p:cNvSpPr>
            <a:spLocks noChangeArrowheads="1"/>
          </p:cNvSpPr>
          <p:nvPr userDrawn="1"/>
        </p:nvSpPr>
        <p:spPr bwMode="auto">
          <a:xfrm>
            <a:off x="2117" y="6577013"/>
            <a:ext cx="11463867" cy="165100"/>
          </a:xfrm>
          <a:prstGeom prst="rect">
            <a:avLst/>
          </a:prstGeom>
          <a:solidFill>
            <a:srgbClr val="FCC24F"/>
          </a:solidFill>
          <a:ln w="9525">
            <a:noFill/>
            <a:miter lim="800000"/>
          </a:ln>
          <a:effectLst/>
        </p:spPr>
        <p:txBody>
          <a:bodyPr wrap="none" anchor="ctr"/>
          <a:lstStyle/>
          <a:p>
            <a:endParaRPr lang="zh-CN" altLang="en-US"/>
          </a:p>
        </p:txBody>
      </p:sp>
      <p:pic>
        <p:nvPicPr>
          <p:cNvPr id="87089" name="Picture 49" descr="buaa_1"/>
          <p:cNvPicPr>
            <a:picLocks noChangeAspect="1" noChangeArrowheads="1"/>
          </p:cNvPicPr>
          <p:nvPr userDrawn="1"/>
        </p:nvPicPr>
        <p:blipFill>
          <a:blip r:embed="rId2" cstate="print"/>
          <a:srcRect/>
          <a:stretch>
            <a:fillRect/>
          </a:stretch>
        </p:blipFill>
        <p:spPr bwMode="auto">
          <a:xfrm>
            <a:off x="1" y="6597650"/>
            <a:ext cx="1775884" cy="287338"/>
          </a:xfrm>
          <a:prstGeom prst="rect">
            <a:avLst/>
          </a:prstGeom>
          <a:noFill/>
          <a:ln w="9525">
            <a:noFill/>
            <a:miter lim="800000"/>
            <a:headEnd/>
            <a:tailEnd/>
          </a:ln>
        </p:spPr>
      </p:pic>
      <p:sp>
        <p:nvSpPr>
          <p:cNvPr id="87090" name="Line 50"/>
          <p:cNvSpPr>
            <a:spLocks noChangeShapeType="1"/>
          </p:cNvSpPr>
          <p:nvPr userDrawn="1"/>
        </p:nvSpPr>
        <p:spPr bwMode="auto">
          <a:xfrm flipV="1">
            <a:off x="624417" y="2852738"/>
            <a:ext cx="10752667" cy="0"/>
          </a:xfrm>
          <a:prstGeom prst="line">
            <a:avLst/>
          </a:prstGeom>
          <a:noFill/>
          <a:ln w="38100">
            <a:solidFill>
              <a:schemeClr val="bg2"/>
            </a:solidFill>
            <a:round/>
          </a:ln>
          <a:effectLst/>
        </p:spPr>
        <p:txBody>
          <a:bodyPr anchor="ctr">
            <a:spAutoFit/>
          </a:bodyPr>
          <a:lstStyle/>
          <a:p>
            <a:endParaRPr lang="zh-CN" altLang="en-US"/>
          </a:p>
        </p:txBody>
      </p:sp>
      <p:sp>
        <p:nvSpPr>
          <p:cNvPr id="87091" name="Line 51"/>
          <p:cNvSpPr>
            <a:spLocks noChangeShapeType="1"/>
          </p:cNvSpPr>
          <p:nvPr userDrawn="1"/>
        </p:nvSpPr>
        <p:spPr bwMode="auto">
          <a:xfrm>
            <a:off x="9935633" y="0"/>
            <a:ext cx="0" cy="5949950"/>
          </a:xfrm>
          <a:prstGeom prst="line">
            <a:avLst/>
          </a:prstGeom>
          <a:noFill/>
          <a:ln w="38100">
            <a:solidFill>
              <a:schemeClr val="bg2"/>
            </a:solidFill>
            <a:round/>
          </a:ln>
          <a:effectLst/>
        </p:spPr>
        <p:txBody>
          <a:bodyPr anchor="ctr">
            <a:spAutoFit/>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7840795" y="1125538"/>
            <a:ext cx="3538405" cy="220265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608348" y="404814"/>
            <a:ext cx="770852" cy="289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36950" y="404814"/>
            <a:ext cx="2922851" cy="289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404814"/>
            <a:ext cx="7010400" cy="372603"/>
          </a:xfrm>
        </p:spPr>
        <p:txBody>
          <a:bodyPr/>
          <a:lstStyle>
            <a:lvl1pPr>
              <a:defRPr i="0"/>
            </a:lvl1pPr>
          </a:lstStyle>
          <a:p>
            <a:r>
              <a:rPr lang="zh-CN" altLang="en-US"/>
              <a:t>单击此处编辑母版标题样式</a:t>
            </a:r>
          </a:p>
        </p:txBody>
      </p:sp>
      <p:sp>
        <p:nvSpPr>
          <p:cNvPr id="3" name="文本占位符 2"/>
          <p:cNvSpPr>
            <a:spLocks noGrp="1"/>
          </p:cNvSpPr>
          <p:nvPr>
            <p:ph type="body" sz="half" idx="1"/>
          </p:nvPr>
        </p:nvSpPr>
        <p:spPr>
          <a:xfrm>
            <a:off x="914400" y="1125538"/>
            <a:ext cx="5130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48400" y="1125539"/>
            <a:ext cx="5130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48400" y="2290764"/>
            <a:ext cx="5130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404813"/>
            <a:ext cx="7010400" cy="372603"/>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125538"/>
            <a:ext cx="5130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125538"/>
            <a:ext cx="5130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41" name="图片 40"/>
          <p:cNvPicPr>
            <a:picLocks noChangeAspect="1"/>
          </p:cNvPicPr>
          <p:nvPr userDrawn="1"/>
        </p:nvPicPr>
        <p:blipFill>
          <a:blip r:embed="rId2"/>
          <a:stretch>
            <a:fillRect/>
          </a:stretch>
        </p:blipFill>
        <p:spPr>
          <a:xfrm>
            <a:off x="-529" y="-298"/>
            <a:ext cx="12193057" cy="6889369"/>
          </a:xfrm>
          <a:prstGeom prst="rect">
            <a:avLst/>
          </a:prstGeom>
        </p:spPr>
      </p:pic>
      <p:sp>
        <p:nvSpPr>
          <p:cNvPr id="42" name="矩形 41"/>
          <p:cNvSpPr/>
          <p:nvPr userDrawn="1"/>
        </p:nvSpPr>
        <p:spPr>
          <a:xfrm>
            <a:off x="0" y="3627545"/>
            <a:ext cx="12192000" cy="122564"/>
          </a:xfrm>
          <a:prstGeom prst="rect">
            <a:avLst/>
          </a:prstGeom>
          <a:solidFill>
            <a:srgbClr val="196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lnSpc>
                <a:spcPct val="100000"/>
              </a:lnSpc>
              <a:spcBef>
                <a:spcPct val="0"/>
              </a:spcBef>
              <a:buClrTx/>
              <a:buSzTx/>
              <a:buFontTx/>
              <a:buNone/>
            </a:pPr>
            <a:endParaRPr lang="zh-CN" altLang="en-US" sz="1015" b="0">
              <a:solidFill>
                <a:srgbClr val="FFFFFF"/>
              </a:solidFill>
            </a:endParaRPr>
          </a:p>
        </p:txBody>
      </p:sp>
      <p:sp>
        <p:nvSpPr>
          <p:cNvPr id="43" name="矩形 42"/>
          <p:cNvSpPr/>
          <p:nvPr userDrawn="1"/>
        </p:nvSpPr>
        <p:spPr>
          <a:xfrm>
            <a:off x="0" y="1963271"/>
            <a:ext cx="12192000" cy="1532812"/>
          </a:xfrm>
          <a:prstGeom prst="rect">
            <a:avLst/>
          </a:prstGeom>
          <a:gradFill>
            <a:gsLst>
              <a:gs pos="0">
                <a:srgbClr val="2085E1"/>
              </a:gs>
              <a:gs pos="100000">
                <a:srgbClr val="1967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hangingPunct="1">
              <a:lnSpc>
                <a:spcPct val="100000"/>
              </a:lnSpc>
              <a:spcBef>
                <a:spcPct val="0"/>
              </a:spcBef>
              <a:buClrTx/>
              <a:buSzTx/>
              <a:buFontTx/>
              <a:buNone/>
            </a:pPr>
            <a:endParaRPr lang="zh-CN" altLang="en-US" sz="1015" b="0">
              <a:solidFill>
                <a:srgbClr val="FFFFFF"/>
              </a:solidFill>
            </a:endParaRPr>
          </a:p>
        </p:txBody>
      </p:sp>
      <p:sp>
        <p:nvSpPr>
          <p:cNvPr id="44" name="Subtitle 2"/>
          <p:cNvSpPr>
            <a:spLocks noGrp="1"/>
          </p:cNvSpPr>
          <p:nvPr>
            <p:ph type="subTitle" idx="1"/>
          </p:nvPr>
        </p:nvSpPr>
        <p:spPr>
          <a:xfrm>
            <a:off x="1524000" y="3750112"/>
            <a:ext cx="9144000" cy="1004407"/>
          </a:xfrm>
          <a:prstGeom prst="rect">
            <a:avLst/>
          </a:prstGeom>
        </p:spPr>
        <p:txBody>
          <a:bodyPr anchor="ctr">
            <a:normAutofit/>
          </a:bodyPr>
          <a:lstStyle>
            <a:lvl1pPr marL="0" indent="0" algn="ctr">
              <a:buNone/>
              <a:defRPr lang="en-US" sz="2700" b="1" kern="1200" dirty="0">
                <a:solidFill>
                  <a:schemeClr val="tx1"/>
                </a:solidFill>
                <a:latin typeface="微软雅黑" panose="020B0503020204020204" pitchFamily="34" charset="-122"/>
                <a:ea typeface="微软雅黑" panose="020B0503020204020204" pitchFamily="34" charset="-122"/>
                <a:cs typeface="+mj-cs"/>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pic>
        <p:nvPicPr>
          <p:cNvPr id="45" name="图片 4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432" y="564342"/>
            <a:ext cx="5567281" cy="632410"/>
          </a:xfrm>
          <a:prstGeom prst="rect">
            <a:avLst/>
          </a:prstGeom>
        </p:spPr>
      </p:pic>
      <p:sp>
        <p:nvSpPr>
          <p:cNvPr id="46" name="Title 1"/>
          <p:cNvSpPr>
            <a:spLocks noGrp="1"/>
          </p:cNvSpPr>
          <p:nvPr>
            <p:ph type="ctrTitle"/>
          </p:nvPr>
        </p:nvSpPr>
        <p:spPr>
          <a:xfrm>
            <a:off x="914400" y="1963271"/>
            <a:ext cx="10363200" cy="1501946"/>
          </a:xfrm>
          <a:prstGeom prst="rect">
            <a:avLst/>
          </a:prstGeom>
        </p:spPr>
        <p:txBody>
          <a:bodyPr anchor="ctr">
            <a:normAutofit/>
          </a:bodyPr>
          <a:lstStyle>
            <a:lvl1pPr marL="0" algn="ctr" defTabSz="685800" rtl="0" eaLnBrk="1" latinLnBrk="0" hangingPunct="1">
              <a:lnSpc>
                <a:spcPct val="100000"/>
              </a:lnSpc>
              <a:spcBef>
                <a:spcPct val="0"/>
              </a:spcBef>
              <a:buNone/>
              <a:defRPr lang="en-US" sz="3600" b="1" i="0" kern="1200" dirty="0">
                <a:solidFill>
                  <a:schemeClr val="bg1"/>
                </a:solidFill>
                <a:latin typeface="微软雅黑" panose="020B0503020204020204" pitchFamily="34" charset="-122"/>
                <a:ea typeface="微软雅黑" panose="020B0503020204020204" pitchFamily="34" charset="-122"/>
                <a:cs typeface="+mj-cs"/>
              </a:defRPr>
            </a:lvl1pPr>
          </a:lstStyle>
          <a:p>
            <a:r>
              <a:rPr lang="zh-CN" altLang="en-US"/>
              <a:t>单击此处编辑母版标题样式</a:t>
            </a:r>
            <a:endParaRPr lang="en-US" dirty="0"/>
          </a:p>
        </p:txBody>
      </p:sp>
      <p:pic>
        <p:nvPicPr>
          <p:cNvPr id="63490" name="Picture 2" descr="E:\Work buaa\Other\北航\软件学院图标.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20136" y="492333"/>
            <a:ext cx="3312368" cy="6770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1" name="图片 40"/>
          <p:cNvPicPr>
            <a:picLocks noChangeAspect="1"/>
          </p:cNvPicPr>
          <p:nvPr userDrawn="1"/>
        </p:nvPicPr>
        <p:blipFill>
          <a:blip r:embed="rId2"/>
          <a:stretch>
            <a:fillRect/>
          </a:stretch>
        </p:blipFill>
        <p:spPr>
          <a:xfrm>
            <a:off x="-529" y="-297"/>
            <a:ext cx="12193057" cy="6858594"/>
          </a:xfrm>
          <a:prstGeom prst="rect">
            <a:avLst/>
          </a:prstGeom>
        </p:spPr>
      </p:pic>
      <p:sp>
        <p:nvSpPr>
          <p:cNvPr id="42" name="矩形 41"/>
          <p:cNvSpPr/>
          <p:nvPr userDrawn="1"/>
        </p:nvSpPr>
        <p:spPr>
          <a:xfrm>
            <a:off x="0" y="3627545"/>
            <a:ext cx="12192000" cy="122564"/>
          </a:xfrm>
          <a:prstGeom prst="rect">
            <a:avLst/>
          </a:prstGeom>
          <a:solidFill>
            <a:srgbClr val="196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3" name="矩形 42"/>
          <p:cNvSpPr/>
          <p:nvPr userDrawn="1"/>
        </p:nvSpPr>
        <p:spPr>
          <a:xfrm>
            <a:off x="0" y="1963271"/>
            <a:ext cx="12192000" cy="1532812"/>
          </a:xfrm>
          <a:prstGeom prst="rect">
            <a:avLst/>
          </a:prstGeom>
          <a:gradFill>
            <a:gsLst>
              <a:gs pos="0">
                <a:srgbClr val="2085E1"/>
              </a:gs>
              <a:gs pos="100000">
                <a:srgbClr val="1967A7"/>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4" name="Subtitle 2"/>
          <p:cNvSpPr>
            <a:spLocks noGrp="1"/>
          </p:cNvSpPr>
          <p:nvPr>
            <p:ph type="subTitle" idx="1"/>
          </p:nvPr>
        </p:nvSpPr>
        <p:spPr>
          <a:xfrm>
            <a:off x="1524000" y="3750110"/>
            <a:ext cx="9144000" cy="1004407"/>
          </a:xfrm>
          <a:prstGeom prst="rect">
            <a:avLst/>
          </a:prstGeom>
        </p:spPr>
        <p:txBody>
          <a:bodyPr anchor="ctr">
            <a:normAutofit/>
          </a:bodyPr>
          <a:lstStyle>
            <a:lvl1pPr marL="0" indent="0" algn="ctr">
              <a:buNone/>
              <a:defRPr lang="en-US" sz="3600" b="1" kern="1200" dirty="0">
                <a:solidFill>
                  <a:schemeClr val="tx1"/>
                </a:solidFill>
                <a:latin typeface="微软雅黑" panose="020B0503020204020204" pitchFamily="34" charset="-122"/>
                <a:ea typeface="微软雅黑" panose="020B0503020204020204" pitchFamily="34" charset="-122"/>
                <a:cs typeface="+mj-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pic>
        <p:nvPicPr>
          <p:cNvPr id="45" name="图片 4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68878" y="564339"/>
            <a:ext cx="8254245" cy="663787"/>
          </a:xfrm>
          <a:prstGeom prst="rect">
            <a:avLst/>
          </a:prstGeom>
        </p:spPr>
      </p:pic>
      <p:sp>
        <p:nvSpPr>
          <p:cNvPr id="46" name="Title 1"/>
          <p:cNvSpPr>
            <a:spLocks noGrp="1"/>
          </p:cNvSpPr>
          <p:nvPr>
            <p:ph type="ctrTitle"/>
          </p:nvPr>
        </p:nvSpPr>
        <p:spPr>
          <a:xfrm>
            <a:off x="914400" y="1963271"/>
            <a:ext cx="10363200" cy="1501946"/>
          </a:xfrm>
          <a:prstGeom prst="rect">
            <a:avLst/>
          </a:prstGeom>
        </p:spPr>
        <p:txBody>
          <a:bodyPr anchor="ctr">
            <a:normAutofit/>
          </a:bodyPr>
          <a:lstStyle>
            <a:lvl1pPr marL="0" algn="ctr" defTabSz="914400" rtl="0" eaLnBrk="1" latinLnBrk="0" hangingPunct="1">
              <a:lnSpc>
                <a:spcPct val="100000"/>
              </a:lnSpc>
              <a:spcBef>
                <a:spcPct val="0"/>
              </a:spcBef>
              <a:buNone/>
              <a:defRPr lang="en-US" sz="4800" b="1" i="0" kern="1200" dirty="0">
                <a:solidFill>
                  <a:schemeClr val="bg1"/>
                </a:solidFill>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188641"/>
            <a:ext cx="7010400" cy="372603"/>
          </a:xfrm>
        </p:spPr>
        <p:txBody>
          <a:bodyPr/>
          <a:lstStyle>
            <a:lvl1pPr>
              <a:defRPr i="0" baseline="0">
                <a:latin typeface="Arial Unicode MS" panose="020B0604020202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914400" y="764705"/>
            <a:ext cx="10464800" cy="1897955"/>
          </a:xfrm>
        </p:spPr>
        <p:txBody>
          <a:bodyPr/>
          <a:lstStyle>
            <a:lvl1pPr>
              <a:lnSpc>
                <a:spcPct val="125000"/>
              </a:lnSpc>
              <a:spcBef>
                <a:spcPts val="0"/>
              </a:spcBef>
              <a:defRPr sz="2200">
                <a:latin typeface="微软雅黑" panose="020B0503020204020204" pitchFamily="34" charset="-122"/>
                <a:ea typeface="微软雅黑" panose="020B0503020204020204" pitchFamily="34" charset="-122"/>
              </a:defRPr>
            </a:lvl1pPr>
            <a:lvl2pPr>
              <a:lnSpc>
                <a:spcPct val="125000"/>
              </a:lnSpc>
              <a:spcBef>
                <a:spcPts val="0"/>
              </a:spcBef>
              <a:defRPr sz="2000">
                <a:latin typeface="微软雅黑" panose="020B0503020204020204" pitchFamily="34" charset="-122"/>
                <a:ea typeface="微软雅黑" panose="020B0503020204020204" pitchFamily="34" charset="-122"/>
              </a:defRPr>
            </a:lvl2pPr>
            <a:lvl3pPr>
              <a:lnSpc>
                <a:spcPct val="125000"/>
              </a:lnSpc>
              <a:spcBef>
                <a:spcPts val="0"/>
              </a:spcBef>
              <a:defRPr>
                <a:latin typeface="微软雅黑" panose="020B0503020204020204" pitchFamily="34" charset="-122"/>
                <a:ea typeface="微软雅黑" panose="020B0503020204020204" pitchFamily="34" charset="-122"/>
              </a:defRPr>
            </a:lvl3pPr>
            <a:lvl4pPr>
              <a:lnSpc>
                <a:spcPct val="125000"/>
              </a:lnSpc>
              <a:spcBef>
                <a:spcPts val="0"/>
              </a:spcBef>
              <a:defRPr sz="1800">
                <a:latin typeface="微软雅黑" panose="020B0503020204020204" pitchFamily="34" charset="-122"/>
                <a:ea typeface="微软雅黑" panose="020B0503020204020204" pitchFamily="34" charset="-122"/>
              </a:defRPr>
            </a:lvl4pPr>
            <a:lvl5pPr>
              <a:lnSpc>
                <a:spcPct val="125000"/>
              </a:lnSpc>
              <a:spcBef>
                <a:spcPts val="0"/>
              </a:spcBef>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125538"/>
            <a:ext cx="51308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125538"/>
            <a:ext cx="5130800" cy="2178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372603"/>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704746"/>
            <a:ext cx="5386917" cy="4701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183486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704746"/>
            <a:ext cx="5389033" cy="47012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183486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912284" y="404814"/>
            <a:ext cx="7010400" cy="372603"/>
          </a:xfrm>
        </p:spPr>
        <p:txBody>
          <a:bodyPr/>
          <a:lstStyle>
            <a:lvl1pPr>
              <a:defRPr i="0"/>
            </a:lvl1pPr>
          </a:lstStyle>
          <a:p>
            <a:r>
              <a:rPr lang="zh-CN" altLang="en-US" dirty="0"/>
              <a:t>单击此处编辑母版标题样式</a:t>
            </a:r>
          </a:p>
        </p:txBody>
      </p:sp>
      <p:sp>
        <p:nvSpPr>
          <p:cNvPr id="3" name="内容占位符 2"/>
          <p:cNvSpPr>
            <a:spLocks noGrp="1"/>
          </p:cNvSpPr>
          <p:nvPr>
            <p:ph idx="1"/>
          </p:nvPr>
        </p:nvSpPr>
        <p:spPr>
          <a:xfrm>
            <a:off x="914400" y="1125538"/>
            <a:ext cx="10464800" cy="18610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75584" y="260648"/>
            <a:ext cx="7010400" cy="372603"/>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125538"/>
            <a:ext cx="5130800" cy="19441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125538"/>
            <a:ext cx="5130800" cy="19441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260648"/>
            <a:ext cx="7010400" cy="372603"/>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125538"/>
            <a:ext cx="5130800" cy="19441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48400" y="1125539"/>
            <a:ext cx="5130800" cy="19441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48400" y="2290764"/>
            <a:ext cx="5130800" cy="194412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15413" y="116633"/>
            <a:ext cx="9144000" cy="372603"/>
          </a:xfrm>
        </p:spPr>
        <p:txBody>
          <a:bodyPr anchor="ctr"/>
          <a:lstStyle>
            <a:lvl1pPr algn="l">
              <a:defRPr/>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586827"/>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4047827"/>
            <a:ext cx="10363200" cy="35907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125538"/>
            <a:ext cx="5130800" cy="200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48400" y="1125538"/>
            <a:ext cx="5130800" cy="200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372603"/>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754247"/>
            <a:ext cx="5386917"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17502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754247"/>
            <a:ext cx="5389033"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17502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116038"/>
            <a:ext cx="4011084" cy="3190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22919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048276"/>
            <a:ext cx="7315200" cy="31906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5437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image" Target="../media/image5.png"/><Relationship Id="rId4" Type="http://schemas.openxmlformats.org/officeDocument/2006/relationships/slideLayout" Target="../slideLayouts/slideLayout1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2284" y="404814"/>
            <a:ext cx="7010400" cy="372603"/>
          </a:xfrm>
          <a:prstGeom prst="rect">
            <a:avLst/>
          </a:prstGeom>
          <a:noFill/>
          <a:ln w="12700">
            <a:noFill/>
            <a:miter lim="800000"/>
          </a:ln>
          <a:effectLst/>
        </p:spPr>
        <p:txBody>
          <a:bodyPr vert="horz" wrap="square" lIns="63500" tIns="25400" rIns="63500" bIns="25400" numCol="1" anchor="t" anchorCtr="0" compatLnSpc="1">
            <a:spAutoFit/>
          </a:bodyPr>
          <a:lstStyle/>
          <a:p>
            <a:pPr lvl="0"/>
            <a:r>
              <a:rPr lang="zh-CN" altLang="en-US"/>
              <a:t>标题</a:t>
            </a:r>
          </a:p>
        </p:txBody>
      </p:sp>
      <p:sp>
        <p:nvSpPr>
          <p:cNvPr id="1029" name="Rectangle 5"/>
          <p:cNvSpPr>
            <a:spLocks noGrp="1" noChangeArrowheads="1"/>
          </p:cNvSpPr>
          <p:nvPr>
            <p:ph type="body" idx="1"/>
          </p:nvPr>
        </p:nvSpPr>
        <p:spPr bwMode="auto">
          <a:xfrm>
            <a:off x="914400" y="1125538"/>
            <a:ext cx="10464800" cy="2202654"/>
          </a:xfrm>
          <a:prstGeom prst="rect">
            <a:avLst/>
          </a:prstGeom>
          <a:noFill/>
          <a:ln w="12700">
            <a:noFill/>
            <a:miter lim="800000"/>
          </a:ln>
          <a:effectLst/>
        </p:spPr>
        <p:txBody>
          <a:bodyPr vert="horz" wrap="square" lIns="63500" tIns="25400" rIns="63500" bIns="25400" numCol="1" anchor="t" anchorCtr="0" compatLnSpc="1">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35" name="Rectangle 11"/>
          <p:cNvSpPr>
            <a:spLocks noChangeArrowheads="1"/>
          </p:cNvSpPr>
          <p:nvPr/>
        </p:nvSpPr>
        <p:spPr bwMode="auto">
          <a:xfrm>
            <a:off x="0" y="0"/>
            <a:ext cx="9840384" cy="260350"/>
          </a:xfrm>
          <a:prstGeom prst="rect">
            <a:avLst/>
          </a:prstGeom>
          <a:solidFill>
            <a:srgbClr val="C30224"/>
          </a:solidFill>
          <a:ln w="9525">
            <a:noFill/>
            <a:miter lim="800000"/>
          </a:ln>
          <a:effectLst/>
        </p:spPr>
        <p:txBody>
          <a:bodyPr wrap="none" anchor="ctr"/>
          <a:lstStyle/>
          <a:p>
            <a:pPr eaLnBrk="1" hangingPunct="1">
              <a:lnSpc>
                <a:spcPct val="100000"/>
              </a:lnSpc>
              <a:spcBef>
                <a:spcPct val="0"/>
              </a:spcBef>
              <a:buClrTx/>
              <a:buSzTx/>
              <a:buFontTx/>
              <a:buNone/>
            </a:pPr>
            <a:endParaRPr lang="zh-CN" altLang="en-US" sz="2400" b="0">
              <a:solidFill>
                <a:schemeClr val="tx2"/>
              </a:solidFill>
              <a:latin typeface="Times New Roman" panose="02020603050405020304" pitchFamily="18" charset="0"/>
            </a:endParaRPr>
          </a:p>
        </p:txBody>
      </p:sp>
      <p:sp>
        <p:nvSpPr>
          <p:cNvPr id="1037" name="Line 13"/>
          <p:cNvSpPr>
            <a:spLocks noChangeShapeType="1"/>
          </p:cNvSpPr>
          <p:nvPr/>
        </p:nvSpPr>
        <p:spPr bwMode="auto">
          <a:xfrm flipV="1">
            <a:off x="814917" y="836613"/>
            <a:ext cx="10752667" cy="0"/>
          </a:xfrm>
          <a:prstGeom prst="line">
            <a:avLst/>
          </a:prstGeom>
          <a:noFill/>
          <a:ln w="38100">
            <a:solidFill>
              <a:schemeClr val="bg2"/>
            </a:solidFill>
            <a:round/>
          </a:ln>
          <a:effectLst/>
        </p:spPr>
        <p:txBody>
          <a:bodyPr anchor="ctr">
            <a:spAutoFit/>
          </a:bodyPr>
          <a:lstStyle/>
          <a:p>
            <a:endParaRPr lang="zh-CN" altLang="en-US"/>
          </a:p>
        </p:txBody>
      </p:sp>
      <p:sp>
        <p:nvSpPr>
          <p:cNvPr id="1038" name="Rectangle 14"/>
          <p:cNvSpPr>
            <a:spLocks noChangeArrowheads="1"/>
          </p:cNvSpPr>
          <p:nvPr/>
        </p:nvSpPr>
        <p:spPr bwMode="auto">
          <a:xfrm>
            <a:off x="6351" y="6742114"/>
            <a:ext cx="11465983" cy="71437"/>
          </a:xfrm>
          <a:prstGeom prst="rect">
            <a:avLst/>
          </a:prstGeom>
          <a:solidFill>
            <a:srgbClr val="E88000"/>
          </a:solidFill>
          <a:ln w="9525">
            <a:noFill/>
            <a:miter lim="800000"/>
          </a:ln>
          <a:effectLst/>
        </p:spPr>
        <p:txBody>
          <a:bodyPr wrap="none" anchor="ctr"/>
          <a:lstStyle/>
          <a:p>
            <a:endParaRPr lang="zh-CN" altLang="en-US"/>
          </a:p>
        </p:txBody>
      </p:sp>
      <p:sp>
        <p:nvSpPr>
          <p:cNvPr id="1039" name="Rectangle 15"/>
          <p:cNvSpPr>
            <a:spLocks noChangeArrowheads="1"/>
          </p:cNvSpPr>
          <p:nvPr/>
        </p:nvSpPr>
        <p:spPr bwMode="auto">
          <a:xfrm>
            <a:off x="14818" y="6811964"/>
            <a:ext cx="12187767" cy="73025"/>
          </a:xfrm>
          <a:prstGeom prst="rect">
            <a:avLst/>
          </a:prstGeom>
          <a:solidFill>
            <a:srgbClr val="C95616"/>
          </a:solidFill>
          <a:ln w="9525">
            <a:noFill/>
            <a:miter lim="800000"/>
          </a:ln>
          <a:effectLst/>
        </p:spPr>
        <p:txBody>
          <a:bodyPr wrap="none" anchor="ctr"/>
          <a:lstStyle/>
          <a:p>
            <a:endParaRPr lang="zh-CN" altLang="en-US"/>
          </a:p>
        </p:txBody>
      </p:sp>
      <p:sp>
        <p:nvSpPr>
          <p:cNvPr id="1040" name="Rectangle 16"/>
          <p:cNvSpPr>
            <a:spLocks noChangeArrowheads="1"/>
          </p:cNvSpPr>
          <p:nvPr/>
        </p:nvSpPr>
        <p:spPr bwMode="auto">
          <a:xfrm>
            <a:off x="2117" y="6577013"/>
            <a:ext cx="11463867" cy="165100"/>
          </a:xfrm>
          <a:prstGeom prst="rect">
            <a:avLst/>
          </a:prstGeom>
          <a:solidFill>
            <a:srgbClr val="FCC24F"/>
          </a:solidFill>
          <a:ln w="9525">
            <a:noFill/>
            <a:miter lim="800000"/>
          </a:ln>
          <a:effectLst/>
        </p:spPr>
        <p:txBody>
          <a:bodyPr wrap="none" anchor="ctr"/>
          <a:lstStyle/>
          <a:p>
            <a:endParaRPr lang="zh-CN" altLang="en-US"/>
          </a:p>
        </p:txBody>
      </p:sp>
      <p:sp>
        <p:nvSpPr>
          <p:cNvPr id="1041" name="Text Box 17"/>
          <p:cNvSpPr txBox="1">
            <a:spLocks noChangeArrowheads="1"/>
          </p:cNvSpPr>
          <p:nvPr/>
        </p:nvSpPr>
        <p:spPr bwMode="auto">
          <a:xfrm>
            <a:off x="11377084" y="6524625"/>
            <a:ext cx="768349" cy="304800"/>
          </a:xfrm>
          <a:prstGeom prst="rect">
            <a:avLst/>
          </a:prstGeom>
          <a:noFill/>
          <a:ln w="9525">
            <a:noFill/>
            <a:miter lim="800000"/>
          </a:ln>
          <a:effectLst/>
        </p:spPr>
        <p:txBody>
          <a:bodyPr>
            <a:spAutoFit/>
          </a:bodyPr>
          <a:lstStyle/>
          <a:p>
            <a:pPr algn="ctr">
              <a:lnSpc>
                <a:spcPct val="100000"/>
              </a:lnSpc>
              <a:spcBef>
                <a:spcPct val="50000"/>
              </a:spcBef>
              <a:buClrTx/>
              <a:buSzTx/>
              <a:buFontTx/>
              <a:buNone/>
            </a:pPr>
            <a:fld id="{8E6141A4-B4DF-417A-BE19-BD33A1D78EA3}" type="slidenum">
              <a:rPr lang="zh-CN" altLang="en-US" sz="1400" b="0">
                <a:solidFill>
                  <a:srgbClr val="000099"/>
                </a:solidFill>
              </a:rPr>
              <a:t>‹#›</a:t>
            </a:fld>
            <a:endParaRPr lang="en-US" altLang="zh-CN" sz="1400" b="0">
              <a:solidFill>
                <a:srgbClr val="000099"/>
              </a:solidFill>
            </a:endParaRPr>
          </a:p>
        </p:txBody>
      </p:sp>
      <p:pic>
        <p:nvPicPr>
          <p:cNvPr id="1044" name="Picture 20" descr="buaa_1"/>
          <p:cNvPicPr>
            <a:picLocks noChangeAspect="1" noChangeArrowheads="1"/>
          </p:cNvPicPr>
          <p:nvPr/>
        </p:nvPicPr>
        <p:blipFill>
          <a:blip r:embed="rId16" cstate="print"/>
          <a:srcRect/>
          <a:stretch>
            <a:fillRect/>
          </a:stretch>
        </p:blipFill>
        <p:spPr bwMode="auto">
          <a:xfrm>
            <a:off x="1" y="6597650"/>
            <a:ext cx="1775884" cy="2873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lnSpc>
          <a:spcPct val="87000"/>
        </a:lnSpc>
        <a:spcBef>
          <a:spcPct val="0"/>
        </a:spcBef>
        <a:spcAft>
          <a:spcPct val="0"/>
        </a:spcAft>
        <a:defRPr sz="2400" b="1" i="1">
          <a:solidFill>
            <a:srgbClr val="FF0000"/>
          </a:solidFill>
          <a:latin typeface="+mn-lt"/>
          <a:ea typeface="+mj-ea"/>
          <a:cs typeface="+mj-cs"/>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480" indent="-284480" algn="l" rtl="0" eaLnBrk="0" fontAlgn="base" hangingPunct="0">
        <a:spcBef>
          <a:spcPct val="10000"/>
        </a:spcBef>
        <a:spcAft>
          <a:spcPct val="10000"/>
        </a:spcAft>
        <a:buClr>
          <a:srgbClr val="FF0000"/>
        </a:buClr>
        <a:buSzPct val="100000"/>
        <a:buFont typeface="Wingdings" panose="05000000000000000000" pitchFamily="2" charset="2"/>
        <a:buChar char="v"/>
        <a:defRPr sz="2400" b="1">
          <a:solidFill>
            <a:schemeClr val="tx1"/>
          </a:solidFill>
          <a:latin typeface="+mn-lt"/>
          <a:ea typeface="+mn-ea"/>
          <a:cs typeface="+mn-cs"/>
        </a:defRPr>
      </a:lvl1pPr>
      <a:lvl2pPr marL="668655" indent="-193675" algn="l" rtl="0" eaLnBrk="0" fontAlgn="base" hangingPunct="0">
        <a:spcBef>
          <a:spcPct val="10000"/>
        </a:spcBef>
        <a:spcAft>
          <a:spcPct val="10000"/>
        </a:spcAft>
        <a:buClr>
          <a:srgbClr val="001ADC"/>
        </a:buClr>
        <a:buSzPct val="100000"/>
        <a:buFont typeface="Wingdings" panose="05000000000000000000" pitchFamily="2" charset="2"/>
        <a:buChar char="Ø"/>
        <a:defRPr b="1">
          <a:solidFill>
            <a:schemeClr val="tx1"/>
          </a:solidFill>
          <a:latin typeface="+mn-lt"/>
          <a:ea typeface="+mn-ea"/>
        </a:defRPr>
      </a:lvl2pPr>
      <a:lvl3pPr marL="1050925" indent="-192405" algn="l" rtl="0" eaLnBrk="0" fontAlgn="base" hangingPunct="0">
        <a:spcBef>
          <a:spcPct val="10000"/>
        </a:spcBef>
        <a:spcAft>
          <a:spcPct val="10000"/>
        </a:spcAft>
        <a:buClr>
          <a:srgbClr val="05AD01"/>
        </a:buClr>
        <a:buSzPct val="100000"/>
        <a:buFont typeface="Wingdings" panose="05000000000000000000" pitchFamily="2" charset="2"/>
        <a:buChar char="§"/>
        <a:defRPr b="1">
          <a:solidFill>
            <a:schemeClr val="tx1"/>
          </a:solidFill>
          <a:latin typeface="+mn-lt"/>
          <a:ea typeface="+mn-ea"/>
        </a:defRPr>
      </a:lvl3pPr>
      <a:lvl4pPr marL="1968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501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959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416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873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330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10">
            <a:extLst>
              <a:ext uri="{28A0092B-C50C-407E-A947-70E740481C1C}">
                <a14:useLocalDpi xmlns:a14="http://schemas.microsoft.com/office/drawing/2010/main" val="0"/>
              </a:ext>
            </a:extLst>
          </a:blip>
          <a:srcRect l="19240"/>
          <a:stretch>
            <a:fillRect/>
          </a:stretch>
        </p:blipFill>
        <p:spPr>
          <a:xfrm>
            <a:off x="0" y="0"/>
            <a:ext cx="12192000" cy="692696"/>
          </a:xfrm>
          <a:prstGeom prst="rect">
            <a:avLst/>
          </a:prstGeom>
        </p:spPr>
      </p:pic>
      <p:sp>
        <p:nvSpPr>
          <p:cNvPr id="36867" name="Rectangle 12"/>
          <p:cNvSpPr>
            <a:spLocks noGrp="1" noChangeArrowheads="1"/>
          </p:cNvSpPr>
          <p:nvPr>
            <p:ph type="title"/>
          </p:nvPr>
        </p:nvSpPr>
        <p:spPr bwMode="auto">
          <a:xfrm>
            <a:off x="912284" y="188641"/>
            <a:ext cx="7010400" cy="372603"/>
          </a:xfrm>
          <a:prstGeom prst="rect">
            <a:avLst/>
          </a:prstGeom>
          <a:noFill/>
          <a:ln w="12700">
            <a:noFill/>
            <a:miter lim="800000"/>
          </a:ln>
        </p:spPr>
        <p:txBody>
          <a:bodyPr vert="horz" wrap="square" lIns="63500" tIns="25400" rIns="63500" bIns="25400" numCol="1" anchor="t" anchorCtr="0" compatLnSpc="1">
            <a:spAutoFit/>
          </a:bodyPr>
          <a:lstStyle/>
          <a:p>
            <a:pPr lvl="0"/>
            <a:r>
              <a:rPr lang="zh-CN" altLang="en-US"/>
              <a:t>标题</a:t>
            </a:r>
          </a:p>
        </p:txBody>
      </p:sp>
      <p:sp>
        <p:nvSpPr>
          <p:cNvPr id="36869" name="Rectangle 14"/>
          <p:cNvSpPr>
            <a:spLocks noGrp="1" noChangeArrowheads="1"/>
          </p:cNvSpPr>
          <p:nvPr>
            <p:ph type="body" idx="1"/>
          </p:nvPr>
        </p:nvSpPr>
        <p:spPr bwMode="auto">
          <a:xfrm>
            <a:off x="914400" y="908720"/>
            <a:ext cx="10464800" cy="2359620"/>
          </a:xfrm>
          <a:prstGeom prst="rect">
            <a:avLst/>
          </a:prstGeom>
          <a:noFill/>
          <a:ln w="12700">
            <a:noFill/>
            <a:miter lim="800000"/>
          </a:ln>
        </p:spPr>
        <p:txBody>
          <a:bodyPr vert="horz" wrap="square" lIns="63500" tIns="25400" rIns="63500" bIns="25400" numCol="1" anchor="t" anchorCtr="0" compatLnSpc="1">
            <a:spAutoFit/>
          </a:bodyPr>
          <a:lstStyle/>
          <a:p>
            <a:pPr lvl="0"/>
            <a:r>
              <a:rPr lang="en-US" altLang="zh-CN" dirty="0"/>
              <a:t>This is our 1st Level Bullet</a:t>
            </a:r>
          </a:p>
          <a:p>
            <a:pPr lvl="1"/>
            <a:r>
              <a:rPr lang="en-US" altLang="zh-CN" dirty="0"/>
              <a:t>This is our 2nd level bullet</a:t>
            </a:r>
          </a:p>
          <a:p>
            <a:pPr lvl="2"/>
            <a:r>
              <a:rPr lang="en-US" altLang="zh-CN" dirty="0"/>
              <a:t>This is our 3rd level bullet</a:t>
            </a:r>
          </a:p>
          <a:p>
            <a:pPr lvl="0"/>
            <a:r>
              <a:rPr lang="en-US" altLang="zh-CN" dirty="0"/>
              <a:t>This is our next 1st Level Bullet</a:t>
            </a:r>
          </a:p>
          <a:p>
            <a:pPr lvl="1"/>
            <a:r>
              <a:rPr lang="en-US" altLang="zh-CN" dirty="0"/>
              <a:t>This is our 2nd level bullet</a:t>
            </a:r>
          </a:p>
          <a:p>
            <a:pPr lvl="2"/>
            <a:r>
              <a:rPr lang="en-US" altLang="zh-CN" dirty="0"/>
              <a:t>This is our 3rd level bullet</a:t>
            </a:r>
          </a:p>
        </p:txBody>
      </p:sp>
      <p:sp>
        <p:nvSpPr>
          <p:cNvPr id="12" name="Text Box 17"/>
          <p:cNvSpPr txBox="1">
            <a:spLocks noChangeArrowheads="1"/>
          </p:cNvSpPr>
          <p:nvPr userDrawn="1"/>
        </p:nvSpPr>
        <p:spPr bwMode="auto">
          <a:xfrm>
            <a:off x="11280577" y="6553201"/>
            <a:ext cx="864096" cy="276999"/>
          </a:xfrm>
          <a:prstGeom prst="rect">
            <a:avLst/>
          </a:prstGeom>
          <a:noFill/>
          <a:ln w="9525">
            <a:noFill/>
            <a:miter lim="800000"/>
          </a:ln>
          <a:effectLst/>
        </p:spPr>
        <p:txBody>
          <a:bodyPr wrap="square">
            <a:spAutoFit/>
          </a:bodyPr>
          <a:lstStyle/>
          <a:p>
            <a:pPr algn="ctr">
              <a:lnSpc>
                <a:spcPct val="100000"/>
              </a:lnSpc>
              <a:spcBef>
                <a:spcPct val="50000"/>
              </a:spcBef>
              <a:buClrTx/>
              <a:buSzTx/>
              <a:buFontTx/>
              <a:buNone/>
            </a:pPr>
            <a:fld id="{8E6141A4-B4DF-417A-BE19-BD33A1D78EA3}" type="slidenum">
              <a:rPr lang="zh-CN" altLang="en-US" sz="1200" b="0">
                <a:solidFill>
                  <a:srgbClr val="000099"/>
                </a:solidFill>
                <a:latin typeface="Arial" panose="020B0604020202020204" pitchFamily="34" charset="0"/>
                <a:ea typeface="Yu Gothic" panose="020B0400000000000000" pitchFamily="34" charset="-128"/>
                <a:cs typeface="Arial" panose="020B0604020202020204" pitchFamily="34" charset="0"/>
              </a:rPr>
              <a:t>‹#›</a:t>
            </a:fld>
            <a:endParaRPr lang="en-US" altLang="zh-CN" sz="1200" b="0" dirty="0">
              <a:solidFill>
                <a:srgbClr val="000099"/>
              </a:solidFill>
              <a:latin typeface="Arial" panose="020B0604020202020204" pitchFamily="34" charset="0"/>
              <a:ea typeface="Yu Gothic" panose="020B0400000000000000" pitchFamily="34" charset="-128"/>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p:txStyles>
    <p:titleStyle>
      <a:lvl1pPr algn="l" rtl="0" eaLnBrk="0" fontAlgn="base" hangingPunct="0">
        <a:lnSpc>
          <a:spcPct val="87000"/>
        </a:lnSpc>
        <a:spcBef>
          <a:spcPct val="0"/>
        </a:spcBef>
        <a:spcAft>
          <a:spcPct val="0"/>
        </a:spcAft>
        <a:defRPr sz="2400" b="1" i="0">
          <a:solidFill>
            <a:srgbClr val="FF0000"/>
          </a:solidFill>
          <a:latin typeface="+mj-lt"/>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p:titleStyle>
    <p:bodyStyle>
      <a:lvl1pPr marL="284480" indent="-284480" algn="l" rtl="0" eaLnBrk="0" fontAlgn="base" hangingPunct="0">
        <a:lnSpc>
          <a:spcPct val="125000"/>
        </a:lnSpc>
        <a:spcBef>
          <a:spcPts val="0"/>
        </a:spcBef>
        <a:spcAft>
          <a:spcPct val="0"/>
        </a:spcAft>
        <a:buClr>
          <a:srgbClr val="FF0000"/>
        </a:buClr>
        <a:buSzPct val="100000"/>
        <a:buFont typeface="Wingdings" panose="05000000000000000000" pitchFamily="2" charset="2"/>
        <a:buChar char="v"/>
        <a:defRPr sz="2400" b="1">
          <a:solidFill>
            <a:schemeClr val="tx1"/>
          </a:solidFill>
          <a:latin typeface="+mn-lt"/>
          <a:ea typeface="+mn-ea"/>
          <a:cs typeface="+mn-cs"/>
        </a:defRPr>
      </a:lvl1pPr>
      <a:lvl2pPr marL="668655" indent="-193675" algn="l" rtl="0" eaLnBrk="0" fontAlgn="base" hangingPunct="0">
        <a:lnSpc>
          <a:spcPct val="125000"/>
        </a:lnSpc>
        <a:spcBef>
          <a:spcPts val="0"/>
        </a:spcBef>
        <a:spcAft>
          <a:spcPct val="0"/>
        </a:spcAft>
        <a:buClr>
          <a:srgbClr val="001ADC"/>
        </a:buClr>
        <a:buSzPct val="100000"/>
        <a:buFont typeface="Wingdings" panose="05000000000000000000" pitchFamily="2" charset="2"/>
        <a:buChar char="Ø"/>
        <a:defRPr b="1">
          <a:solidFill>
            <a:schemeClr val="tx1"/>
          </a:solidFill>
          <a:latin typeface="+mn-lt"/>
        </a:defRPr>
      </a:lvl2pPr>
      <a:lvl3pPr marL="1050925" indent="-192405" algn="l" rtl="0" eaLnBrk="0" fontAlgn="base" hangingPunct="0">
        <a:lnSpc>
          <a:spcPct val="125000"/>
        </a:lnSpc>
        <a:spcBef>
          <a:spcPts val="0"/>
        </a:spcBef>
        <a:spcAft>
          <a:spcPct val="0"/>
        </a:spcAft>
        <a:buClr>
          <a:srgbClr val="05AD01"/>
        </a:buClr>
        <a:buSzPct val="100000"/>
        <a:buFont typeface="Wingdings" panose="05000000000000000000" pitchFamily="2" charset="2"/>
        <a:buChar char="§"/>
        <a:defRPr b="1">
          <a:solidFill>
            <a:schemeClr val="tx1"/>
          </a:solidFill>
          <a:latin typeface="+mn-lt"/>
        </a:defRPr>
      </a:lvl3pPr>
      <a:lvl4pPr marL="1968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501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959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416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873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3307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计算机</a:t>
            </a:r>
            <a:r>
              <a:rPr lang="zh-CN" altLang="en-US"/>
              <a:t>硬件基础</a:t>
            </a:r>
            <a:endParaRPr lang="zh-CN" altLang="en-US" dirty="0"/>
          </a:p>
        </p:txBody>
      </p:sp>
    </p:spTree>
    <p:extLst>
      <p:ext uri="{BB962C8B-B14F-4D97-AF65-F5344CB8AC3E}">
        <p14:creationId xmlns:p14="http://schemas.microsoft.com/office/powerpoint/2010/main" val="1217276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14400" y="764705"/>
            <a:ext cx="10464800" cy="1243330"/>
          </a:xfrm>
        </p:spPr>
        <p:txBody>
          <a:bodyPr/>
          <a:lstStyle/>
          <a:p>
            <a:r>
              <a:rPr lang="en-US" altLang="zh-CN" dirty="0"/>
              <a:t>EPC</a:t>
            </a:r>
            <a:r>
              <a:rPr lang="zh-CN" altLang="en-US" dirty="0"/>
              <a:t>：保存中断</a:t>
            </a:r>
            <a:r>
              <a:rPr lang="en-US" altLang="zh-CN" dirty="0"/>
              <a:t>/</a:t>
            </a:r>
            <a:r>
              <a:rPr lang="zh-CN" altLang="en-US" dirty="0"/>
              <a:t>异常时的</a:t>
            </a:r>
            <a:r>
              <a:rPr lang="en-US" altLang="zh-CN" dirty="0"/>
              <a:t>PC</a:t>
            </a:r>
          </a:p>
          <a:p>
            <a:pPr lvl="1"/>
            <a:r>
              <a:rPr lang="zh-CN" altLang="en-US" dirty="0"/>
              <a:t>以便从中断</a:t>
            </a:r>
            <a:r>
              <a:rPr lang="en-US" altLang="zh-CN" dirty="0"/>
              <a:t>/</a:t>
            </a:r>
            <a:r>
              <a:rPr lang="zh-CN" altLang="en-US" dirty="0"/>
              <a:t>异常服务程序返回被中断指令</a:t>
            </a:r>
            <a:endParaRPr lang="en-US" altLang="zh-CN" dirty="0"/>
          </a:p>
          <a:p>
            <a:pPr lvl="1"/>
            <a:r>
              <a:rPr lang="zh-CN" altLang="en-US" dirty="0"/>
              <a:t>中断</a:t>
            </a:r>
            <a:r>
              <a:rPr lang="en-US" altLang="zh-CN" dirty="0"/>
              <a:t>/</a:t>
            </a:r>
            <a:r>
              <a:rPr lang="zh-CN" altLang="en-US" dirty="0"/>
              <a:t>异常服务程序返回指令：</a:t>
            </a:r>
            <a:r>
              <a:rPr lang="en-US" altLang="zh-CN" dirty="0"/>
              <a:t>ERET</a:t>
            </a:r>
            <a:endParaRPr lang="zh-CN" altLang="en-US" dirty="0"/>
          </a:p>
        </p:txBody>
      </p:sp>
      <p:sp>
        <p:nvSpPr>
          <p:cNvPr id="3" name="标题 2"/>
          <p:cNvSpPr>
            <a:spLocks noGrp="1"/>
          </p:cNvSpPr>
          <p:nvPr>
            <p:ph type="title"/>
          </p:nvPr>
        </p:nvSpPr>
        <p:spPr>
          <a:xfrm>
            <a:off x="-211" y="300401"/>
            <a:ext cx="7010400" cy="371475"/>
          </a:xfrm>
        </p:spPr>
        <p:txBody>
          <a:bodyPr/>
          <a:lstStyle/>
          <a:p>
            <a:r>
              <a:rPr lang="en-US" altLang="zh-CN" dirty="0"/>
              <a:t>5.2 </a:t>
            </a:r>
            <a:r>
              <a:rPr lang="zh-CN" altLang="en-US" dirty="0">
                <a:sym typeface="+mn-ea"/>
              </a:rPr>
              <a:t>支持中断</a:t>
            </a:r>
            <a:r>
              <a:rPr lang="en-US" altLang="zh-CN" dirty="0">
                <a:sym typeface="+mn-ea"/>
              </a:rPr>
              <a:t>/</a:t>
            </a:r>
            <a:r>
              <a:rPr lang="zh-CN" altLang="en-US" dirty="0">
                <a:sym typeface="+mn-ea"/>
              </a:rPr>
              <a:t>异常的数据通路</a:t>
            </a:r>
            <a:r>
              <a:rPr lang="en-US" altLang="zh-CN" dirty="0">
                <a:sym typeface="+mn-ea"/>
              </a:rPr>
              <a:t>--</a:t>
            </a:r>
            <a:r>
              <a:rPr lang="zh-CN" altLang="en-US" dirty="0"/>
              <a:t>增加</a:t>
            </a:r>
            <a:r>
              <a:rPr lang="en-US" altLang="zh-CN" dirty="0"/>
              <a:t>EPC</a:t>
            </a:r>
            <a:endParaRPr lang="zh-CN" altLang="en-US" dirty="0"/>
          </a:p>
        </p:txBody>
      </p:sp>
      <p:pic>
        <p:nvPicPr>
          <p:cNvPr id="118" name="图片 117"/>
          <p:cNvPicPr>
            <a:picLocks noChangeAspect="1"/>
          </p:cNvPicPr>
          <p:nvPr/>
        </p:nvPicPr>
        <p:blipFill>
          <a:blip r:embed="rId3"/>
          <a:stretch>
            <a:fillRect/>
          </a:stretch>
        </p:blipFill>
        <p:spPr>
          <a:xfrm>
            <a:off x="1655445" y="2160905"/>
            <a:ext cx="8982710" cy="43840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89396" y="957580"/>
            <a:ext cx="9036620" cy="1666240"/>
          </a:xfrm>
        </p:spPr>
        <p:txBody>
          <a:bodyPr/>
          <a:lstStyle/>
          <a:p>
            <a:r>
              <a:rPr lang="en-US" altLang="zh-CN" sz="2400" dirty="0">
                <a:solidFill>
                  <a:srgbClr val="000000"/>
                </a:solidFill>
              </a:rPr>
              <a:t>NPC</a:t>
            </a:r>
            <a:r>
              <a:rPr lang="zh-CN" altLang="en-US" sz="2400" dirty="0">
                <a:solidFill>
                  <a:srgbClr val="000000"/>
                </a:solidFill>
              </a:rPr>
              <a:t>需要增加</a:t>
            </a:r>
            <a:r>
              <a:rPr lang="en-US" altLang="zh-CN" sz="2400" dirty="0">
                <a:solidFill>
                  <a:srgbClr val="000000"/>
                </a:solidFill>
              </a:rPr>
              <a:t>3</a:t>
            </a:r>
            <a:r>
              <a:rPr lang="zh-CN" altLang="en-US" sz="2400" dirty="0">
                <a:solidFill>
                  <a:srgbClr val="000000"/>
                </a:solidFill>
              </a:rPr>
              <a:t>个输出值：异常</a:t>
            </a:r>
            <a:r>
              <a:rPr lang="en-US" altLang="zh-CN" sz="2400" dirty="0">
                <a:solidFill>
                  <a:srgbClr val="000000"/>
                </a:solidFill>
              </a:rPr>
              <a:t>/</a:t>
            </a:r>
            <a:r>
              <a:rPr lang="zh-CN" altLang="en-US" sz="2400" dirty="0">
                <a:solidFill>
                  <a:srgbClr val="000000"/>
                </a:solidFill>
              </a:rPr>
              <a:t>中断处理程序的首地址</a:t>
            </a:r>
            <a:endParaRPr lang="en-US" altLang="zh-CN" sz="2400" dirty="0">
              <a:solidFill>
                <a:srgbClr val="000000"/>
              </a:solidFill>
            </a:endParaRPr>
          </a:p>
          <a:p>
            <a:pPr lvl="1"/>
            <a:r>
              <a:rPr lang="zh-CN" altLang="en-US" dirty="0"/>
              <a:t>系统复位时输出：</a:t>
            </a:r>
            <a:r>
              <a:rPr lang="en-US" altLang="zh-CN" dirty="0"/>
              <a:t>0xBFC0_0000</a:t>
            </a:r>
          </a:p>
          <a:p>
            <a:pPr lvl="1"/>
            <a:r>
              <a:rPr lang="zh-CN" altLang="en-US" dirty="0"/>
              <a:t>硬件中断时输出：</a:t>
            </a:r>
            <a:r>
              <a:rPr lang="en-US" altLang="zh-CN" dirty="0"/>
              <a:t>0xBFC0_0400</a:t>
            </a:r>
          </a:p>
          <a:p>
            <a:pPr lvl="1"/>
            <a:r>
              <a:rPr lang="zh-CN" altLang="en-US" dirty="0">
                <a:solidFill>
                  <a:srgbClr val="000000"/>
                </a:solidFill>
              </a:rPr>
              <a:t>其他异常时输出：</a:t>
            </a:r>
            <a:r>
              <a:rPr lang="en-US" altLang="zh-CN" dirty="0">
                <a:solidFill>
                  <a:srgbClr val="000000"/>
                </a:solidFill>
              </a:rPr>
              <a:t>0xBFC0_0380(</a:t>
            </a:r>
            <a:r>
              <a:rPr lang="zh-CN" altLang="en-US" dirty="0">
                <a:solidFill>
                  <a:srgbClr val="000000"/>
                </a:solidFill>
              </a:rPr>
              <a:t>本课程不要求</a:t>
            </a:r>
            <a:r>
              <a:rPr lang="en-US" altLang="zh-CN" dirty="0">
                <a:solidFill>
                  <a:srgbClr val="000000"/>
                </a:solidFill>
              </a:rPr>
              <a:t>)</a:t>
            </a:r>
          </a:p>
        </p:txBody>
      </p:sp>
      <p:sp>
        <p:nvSpPr>
          <p:cNvPr id="162" name="TextBox 161"/>
          <p:cNvSpPr txBox="1"/>
          <p:nvPr/>
        </p:nvSpPr>
        <p:spPr>
          <a:xfrm>
            <a:off x="9768409" y="980728"/>
            <a:ext cx="2016224" cy="2046714"/>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l"/>
            <a:r>
              <a:rPr lang="zh-CN" altLang="en-US" sz="2000" b="0" dirty="0"/>
              <a:t>注意：</a:t>
            </a:r>
            <a:r>
              <a:rPr lang="en-US" altLang="zh-CN" sz="2000" b="0" dirty="0"/>
              <a:t>0xBFC0_0000</a:t>
            </a:r>
            <a:r>
              <a:rPr lang="zh-CN" altLang="en-US" sz="2000" b="0" dirty="0"/>
              <a:t>是</a:t>
            </a:r>
            <a:r>
              <a:rPr lang="en-US" altLang="zh-CN" sz="2000" b="0" dirty="0"/>
              <a:t>MIPS</a:t>
            </a:r>
            <a:r>
              <a:rPr lang="zh-CN" altLang="en-US" sz="2000" b="0" dirty="0"/>
              <a:t>的真实上电入口地址。</a:t>
            </a:r>
            <a:endParaRPr lang="en-US" altLang="zh-CN" sz="2000" b="0" dirty="0"/>
          </a:p>
          <a:p>
            <a:pPr algn="l"/>
            <a:r>
              <a:rPr lang="en-US" altLang="zh-CN" sz="2000" b="0" dirty="0"/>
              <a:t>0x0000_3000</a:t>
            </a:r>
            <a:r>
              <a:rPr lang="zh-CN" altLang="en-US" sz="2000" b="0" dirty="0"/>
              <a:t>只是</a:t>
            </a:r>
            <a:r>
              <a:rPr lang="en-US" altLang="zh-CN" sz="2000" b="0" dirty="0"/>
              <a:t>MARS</a:t>
            </a:r>
            <a:r>
              <a:rPr lang="zh-CN" altLang="en-US" sz="2000" b="0" dirty="0"/>
              <a:t>模拟的入口地址。</a:t>
            </a:r>
          </a:p>
        </p:txBody>
      </p:sp>
      <p:pic>
        <p:nvPicPr>
          <p:cNvPr id="118" name="图片 117"/>
          <p:cNvPicPr>
            <a:picLocks noChangeAspect="1"/>
          </p:cNvPicPr>
          <p:nvPr/>
        </p:nvPicPr>
        <p:blipFill>
          <a:blip r:embed="rId3"/>
          <a:stretch>
            <a:fillRect/>
          </a:stretch>
        </p:blipFill>
        <p:spPr>
          <a:xfrm>
            <a:off x="1419860" y="2808605"/>
            <a:ext cx="7959090" cy="3870325"/>
          </a:xfrm>
          <a:prstGeom prst="rect">
            <a:avLst/>
          </a:prstGeom>
        </p:spPr>
      </p:pic>
      <p:sp>
        <p:nvSpPr>
          <p:cNvPr id="119" name="标题 2"/>
          <p:cNvSpPr>
            <a:spLocks noGrp="1"/>
          </p:cNvSpPr>
          <p:nvPr/>
        </p:nvSpPr>
        <p:spPr>
          <a:xfrm>
            <a:off x="-211" y="300401"/>
            <a:ext cx="7010400" cy="37147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altLang="zh-CN" dirty="0"/>
              <a:t>5.2 </a:t>
            </a:r>
            <a:r>
              <a:rPr lang="zh-CN" altLang="en-US" dirty="0">
                <a:sym typeface="+mn-ea"/>
              </a:rPr>
              <a:t>支持中断</a:t>
            </a:r>
            <a:r>
              <a:rPr lang="en-US" altLang="zh-CN" dirty="0">
                <a:sym typeface="+mn-ea"/>
              </a:rPr>
              <a:t>/</a:t>
            </a:r>
            <a:r>
              <a:rPr lang="zh-CN" altLang="en-US" dirty="0">
                <a:sym typeface="+mn-ea"/>
              </a:rPr>
              <a:t>异常的数据通路</a:t>
            </a:r>
            <a:r>
              <a:rPr lang="en-US" altLang="zh-CN" dirty="0">
                <a:sym typeface="+mn-ea"/>
              </a:rPr>
              <a:t>--</a:t>
            </a:r>
            <a:r>
              <a:rPr lang="zh-CN" altLang="en-US" dirty="0">
                <a:sym typeface="+mn-ea"/>
              </a:rPr>
              <a:t>修改</a:t>
            </a:r>
            <a:r>
              <a:rPr lang="en-US" altLang="zh-CN" dirty="0">
                <a:sym typeface="+mn-ea"/>
              </a:rPr>
              <a:t>NPC</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14400" y="764705"/>
            <a:ext cx="10464800" cy="1281430"/>
          </a:xfrm>
        </p:spPr>
        <p:txBody>
          <a:bodyPr/>
          <a:lstStyle/>
          <a:p>
            <a:r>
              <a:rPr lang="zh-CN" altLang="en-US" sz="2400" dirty="0">
                <a:solidFill>
                  <a:srgbClr val="000000"/>
                </a:solidFill>
              </a:rPr>
              <a:t>记录当前哪些硬件中断正在有效</a:t>
            </a:r>
            <a:endParaRPr lang="en-US" altLang="zh-CN" sz="2400" dirty="0">
              <a:solidFill>
                <a:srgbClr val="000000"/>
              </a:solidFill>
            </a:endParaRPr>
          </a:p>
          <a:p>
            <a:pPr lvl="1"/>
            <a:r>
              <a:rPr lang="en-US" altLang="zh-CN" dirty="0">
                <a:solidFill>
                  <a:srgbClr val="000000"/>
                </a:solidFill>
              </a:rPr>
              <a:t>IP[7:2]</a:t>
            </a:r>
            <a:r>
              <a:rPr lang="zh-CN" altLang="en-US" dirty="0">
                <a:solidFill>
                  <a:srgbClr val="000000"/>
                </a:solidFill>
              </a:rPr>
              <a:t>：</a:t>
            </a:r>
            <a:r>
              <a:rPr lang="en-US" altLang="zh-CN" dirty="0">
                <a:solidFill>
                  <a:srgbClr val="000000"/>
                </a:solidFill>
              </a:rPr>
              <a:t>6</a:t>
            </a:r>
            <a:r>
              <a:rPr lang="zh-CN" altLang="en-US" dirty="0">
                <a:solidFill>
                  <a:srgbClr val="000000"/>
                </a:solidFill>
              </a:rPr>
              <a:t>个硬件中断</a:t>
            </a:r>
            <a:endParaRPr lang="en-US" altLang="zh-CN" dirty="0">
              <a:solidFill>
                <a:srgbClr val="000000"/>
              </a:solidFill>
            </a:endParaRPr>
          </a:p>
          <a:p>
            <a:pPr lvl="1"/>
            <a:r>
              <a:rPr lang="en-US" altLang="zh-CN" dirty="0">
                <a:solidFill>
                  <a:srgbClr val="000000"/>
                </a:solidFill>
              </a:rPr>
              <a:t>MIPS</a:t>
            </a:r>
            <a:r>
              <a:rPr lang="zh-CN" altLang="en-US" dirty="0">
                <a:solidFill>
                  <a:srgbClr val="000000"/>
                </a:solidFill>
              </a:rPr>
              <a:t>：支持</a:t>
            </a:r>
            <a:r>
              <a:rPr lang="en-US" altLang="zh-CN" dirty="0">
                <a:solidFill>
                  <a:srgbClr val="000000"/>
                </a:solidFill>
              </a:rPr>
              <a:t>6</a:t>
            </a:r>
            <a:r>
              <a:rPr lang="zh-CN" altLang="en-US" dirty="0">
                <a:solidFill>
                  <a:srgbClr val="000000"/>
                </a:solidFill>
              </a:rPr>
              <a:t>个硬件中断</a:t>
            </a:r>
          </a:p>
        </p:txBody>
      </p:sp>
      <p:pic>
        <p:nvPicPr>
          <p:cNvPr id="101378" name="Picture 2"/>
          <p:cNvPicPr>
            <a:picLocks noChangeAspect="1" noChangeArrowheads="1"/>
          </p:cNvPicPr>
          <p:nvPr/>
        </p:nvPicPr>
        <p:blipFill rotWithShape="1">
          <a:blip r:embed="rId3" cstate="print"/>
          <a:srcRect b="30214"/>
          <a:stretch>
            <a:fillRect/>
          </a:stretch>
        </p:blipFill>
        <p:spPr bwMode="auto">
          <a:xfrm>
            <a:off x="2567510" y="2204830"/>
            <a:ext cx="7239000" cy="576080"/>
          </a:xfrm>
          <a:prstGeom prst="rect">
            <a:avLst/>
          </a:prstGeom>
          <a:noFill/>
          <a:ln w="9525">
            <a:noFill/>
            <a:miter lim="800000"/>
            <a:headEnd/>
            <a:tailEnd/>
          </a:ln>
        </p:spPr>
      </p:pic>
      <p:sp>
        <p:nvSpPr>
          <p:cNvPr id="179" name="圆角矩形 178"/>
          <p:cNvSpPr/>
          <p:nvPr/>
        </p:nvSpPr>
        <p:spPr bwMode="auto">
          <a:xfrm>
            <a:off x="6240020" y="2204830"/>
            <a:ext cx="1231044" cy="57608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sp>
        <p:nvSpPr>
          <p:cNvPr id="180" name="矩形 179"/>
          <p:cNvSpPr/>
          <p:nvPr/>
        </p:nvSpPr>
        <p:spPr bwMode="auto">
          <a:xfrm>
            <a:off x="2567510" y="2420860"/>
            <a:ext cx="367251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lstStyle/>
          <a:p>
            <a:pPr marL="342900" indent="-342900" algn="ctr">
              <a:spcBef>
                <a:spcPct val="20000"/>
              </a:spcBef>
              <a:buClr>
                <a:srgbClr val="FF9900"/>
              </a:buClr>
            </a:pPr>
            <a:endParaRPr lang="zh-CN" altLang="en-US" sz="2800" b="0">
              <a:solidFill>
                <a:schemeClr val="tx1"/>
              </a:solidFill>
              <a:ea typeface="宋体" panose="02010600030101010101" pitchFamily="2" charset="-122"/>
              <a:sym typeface="Wingdings" panose="05000000000000000000" pitchFamily="2" charset="2"/>
            </a:endParaRPr>
          </a:p>
        </p:txBody>
      </p:sp>
      <p:sp>
        <p:nvSpPr>
          <p:cNvPr id="181" name="矩形 180"/>
          <p:cNvSpPr/>
          <p:nvPr/>
        </p:nvSpPr>
        <p:spPr bwMode="auto">
          <a:xfrm>
            <a:off x="7392180" y="2420860"/>
            <a:ext cx="237633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sp>
        <p:nvSpPr>
          <p:cNvPr id="144" name="标题 2"/>
          <p:cNvSpPr>
            <a:spLocks noGrp="1"/>
          </p:cNvSpPr>
          <p:nvPr/>
        </p:nvSpPr>
        <p:spPr>
          <a:xfrm>
            <a:off x="-211" y="300401"/>
            <a:ext cx="7010400" cy="37147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altLang="zh-CN" dirty="0"/>
              <a:t>5.2 </a:t>
            </a:r>
            <a:r>
              <a:rPr lang="zh-CN" altLang="en-US" dirty="0">
                <a:sym typeface="+mn-ea"/>
              </a:rPr>
              <a:t>支持中断</a:t>
            </a:r>
            <a:r>
              <a:rPr lang="en-US" altLang="zh-CN" dirty="0">
                <a:sym typeface="+mn-ea"/>
              </a:rPr>
              <a:t>/</a:t>
            </a:r>
            <a:r>
              <a:rPr lang="zh-CN" altLang="en-US" dirty="0">
                <a:sym typeface="+mn-ea"/>
              </a:rPr>
              <a:t>异常的数据通路</a:t>
            </a:r>
            <a:r>
              <a:rPr lang="en-US" altLang="zh-CN" dirty="0">
                <a:sym typeface="+mn-ea"/>
              </a:rPr>
              <a:t>--</a:t>
            </a:r>
            <a:r>
              <a:rPr lang="zh-CN" altLang="en-US" dirty="0">
                <a:sym typeface="+mn-ea"/>
              </a:rPr>
              <a:t>增加</a:t>
            </a:r>
            <a:r>
              <a:rPr lang="en-US" altLang="zh-CN" dirty="0">
                <a:sym typeface="+mn-ea"/>
              </a:rPr>
              <a:t>Cause</a:t>
            </a:r>
            <a:r>
              <a:rPr lang="zh-CN" altLang="en-US" dirty="0">
                <a:sym typeface="+mn-ea"/>
              </a:rPr>
              <a:t>寄存器</a:t>
            </a:r>
            <a:endParaRPr lang="zh-CN" altLang="en-US" dirty="0"/>
          </a:p>
        </p:txBody>
      </p:sp>
      <p:pic>
        <p:nvPicPr>
          <p:cNvPr id="146" name="图片 145"/>
          <p:cNvPicPr>
            <a:picLocks noChangeAspect="1"/>
          </p:cNvPicPr>
          <p:nvPr/>
        </p:nvPicPr>
        <p:blipFill>
          <a:blip r:embed="rId4"/>
          <a:stretch>
            <a:fillRect/>
          </a:stretch>
        </p:blipFill>
        <p:spPr>
          <a:xfrm>
            <a:off x="2005330" y="2917825"/>
            <a:ext cx="8282940" cy="3767455"/>
          </a:xfrm>
          <a:prstGeom prst="rect">
            <a:avLst/>
          </a:prstGeom>
        </p:spPr>
      </p:pic>
      <p:sp>
        <p:nvSpPr>
          <p:cNvPr id="9" name="圆角矩形标注 8"/>
          <p:cNvSpPr/>
          <p:nvPr/>
        </p:nvSpPr>
        <p:spPr bwMode="auto">
          <a:xfrm>
            <a:off x="8112224" y="786242"/>
            <a:ext cx="3744416" cy="1263892"/>
          </a:xfrm>
          <a:prstGeom prst="wedgeRoundRectCallout">
            <a:avLst>
              <a:gd name="adj1" fmla="val -69369"/>
              <a:gd name="adj2" fmla="val 51940"/>
              <a:gd name="adj3" fmla="val 16667"/>
            </a:avLst>
          </a:prstGeom>
          <a:solidFill>
            <a:srgbClr val="F6F5BD">
              <a:alpha val="50000"/>
            </a:srgbClr>
          </a:solidFill>
          <a:ln w="12700">
            <a:solidFill>
              <a:schemeClr val="tx1"/>
            </a:solidFill>
            <a:miter lim="800000"/>
          </a:ln>
        </p:spPr>
        <p:txBody>
          <a:bodyPr wrap="square" lIns="90487" tIns="44450" rIns="90487" bIns="44450" rtlCol="0" anchor="ctr">
            <a:spAutoFit/>
          </a:bodyPr>
          <a:lstStyle/>
          <a:p>
            <a:pPr algn="ctr">
              <a:lnSpc>
                <a:spcPct val="100000"/>
              </a:lnSpc>
              <a:buNone/>
              <a:tabLst>
                <a:tab pos="292100" algn="l"/>
              </a:tabLst>
            </a:pPr>
            <a:r>
              <a:rPr lang="en-US" altLang="zh-CN" dirty="0">
                <a:solidFill>
                  <a:schemeClr val="accent1"/>
                </a:solidFill>
              </a:rPr>
              <a:t>Interrupt Pending</a:t>
            </a:r>
          </a:p>
          <a:p>
            <a:pPr algn="ctr">
              <a:lnSpc>
                <a:spcPct val="100000"/>
              </a:lnSpc>
              <a:buNone/>
              <a:tabLst>
                <a:tab pos="292100" algn="l"/>
              </a:tabLst>
            </a:pPr>
            <a:r>
              <a:rPr lang="zh-CN" altLang="en-US" dirty="0">
                <a:solidFill>
                  <a:schemeClr val="accent1"/>
                </a:solidFill>
                <a:latin typeface="Courier New" panose="02070309020205020404" pitchFamily="49" charset="0"/>
              </a:rPr>
              <a:t>随</a:t>
            </a:r>
            <a:r>
              <a:rPr lang="en-US" altLang="zh-CN" dirty="0">
                <a:solidFill>
                  <a:schemeClr val="accent1"/>
                </a:solidFill>
                <a:latin typeface="Courier New" panose="02070309020205020404" pitchFamily="49" charset="0"/>
              </a:rPr>
              <a:t>CPU</a:t>
            </a:r>
            <a:r>
              <a:rPr lang="zh-CN" altLang="en-US" dirty="0">
                <a:solidFill>
                  <a:schemeClr val="accent1"/>
                </a:solidFill>
                <a:latin typeface="Courier New" panose="02070309020205020404" pitchFamily="49" charset="0"/>
              </a:rPr>
              <a:t>硬件输入引脚上的信号变化</a:t>
            </a:r>
            <a:endParaRPr lang="en-US" altLang="zh-CN" dirty="0">
              <a:solidFill>
                <a:schemeClr val="accent1"/>
              </a:solidFill>
              <a:latin typeface="Courier New" panose="02070309020205020404" pitchFamily="49" charset="0"/>
            </a:endParaRPr>
          </a:p>
          <a:p>
            <a:pPr algn="ctr">
              <a:lnSpc>
                <a:spcPct val="100000"/>
              </a:lnSpc>
              <a:buNone/>
              <a:tabLst>
                <a:tab pos="292100" algn="l"/>
              </a:tabLst>
            </a:pPr>
            <a:r>
              <a:rPr lang="zh-CN" altLang="en-US" dirty="0">
                <a:solidFill>
                  <a:schemeClr val="accent1"/>
                </a:solidFill>
                <a:latin typeface="Courier New" panose="02070309020205020404" pitchFamily="49" charset="0"/>
              </a:rPr>
              <a:t>使软件能看到异常的原因</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450" y="1772770"/>
            <a:ext cx="72771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内容占位符 1"/>
          <p:cNvSpPr>
            <a:spLocks noGrp="1"/>
          </p:cNvSpPr>
          <p:nvPr>
            <p:ph idx="1"/>
          </p:nvPr>
        </p:nvSpPr>
        <p:spPr>
          <a:xfrm>
            <a:off x="914400" y="764705"/>
            <a:ext cx="10464800" cy="896620"/>
          </a:xfrm>
        </p:spPr>
        <p:txBody>
          <a:bodyPr/>
          <a:lstStyle/>
          <a:p>
            <a:r>
              <a:rPr lang="en-US" altLang="zh-CN" sz="2400" dirty="0">
                <a:solidFill>
                  <a:srgbClr val="000000"/>
                </a:solidFill>
              </a:rPr>
              <a:t>IM[7:2]</a:t>
            </a:r>
            <a:r>
              <a:rPr lang="zh-CN" altLang="en-US" sz="2400" dirty="0">
                <a:solidFill>
                  <a:srgbClr val="000000"/>
                </a:solidFill>
              </a:rPr>
              <a:t>：中断屏蔽，对应</a:t>
            </a:r>
            <a:r>
              <a:rPr lang="en-US" altLang="zh-CN" sz="2400" dirty="0">
                <a:solidFill>
                  <a:srgbClr val="000000"/>
                </a:solidFill>
              </a:rPr>
              <a:t>6</a:t>
            </a:r>
            <a:r>
              <a:rPr lang="zh-CN" altLang="en-US" sz="2400" dirty="0">
                <a:solidFill>
                  <a:srgbClr val="000000"/>
                </a:solidFill>
              </a:rPr>
              <a:t>个硬件中断</a:t>
            </a:r>
            <a:endParaRPr lang="en-US" altLang="zh-CN" sz="2400" dirty="0">
              <a:solidFill>
                <a:srgbClr val="000000"/>
              </a:solidFill>
            </a:endParaRPr>
          </a:p>
          <a:p>
            <a:pPr lvl="1"/>
            <a:r>
              <a:rPr lang="en-US" altLang="zh-CN" dirty="0">
                <a:solidFill>
                  <a:srgbClr val="000000"/>
                </a:solidFill>
              </a:rPr>
              <a:t>1</a:t>
            </a:r>
            <a:r>
              <a:rPr lang="zh-CN" altLang="en-US" dirty="0">
                <a:solidFill>
                  <a:srgbClr val="000000"/>
                </a:solidFill>
              </a:rPr>
              <a:t>：使能，</a:t>
            </a:r>
            <a:r>
              <a:rPr lang="en-US" altLang="zh-CN" dirty="0">
                <a:solidFill>
                  <a:srgbClr val="000000"/>
                </a:solidFill>
              </a:rPr>
              <a:t>0</a:t>
            </a:r>
            <a:r>
              <a:rPr lang="zh-CN" altLang="en-US" dirty="0">
                <a:solidFill>
                  <a:srgbClr val="000000"/>
                </a:solidFill>
              </a:rPr>
              <a:t>：禁止</a:t>
            </a:r>
          </a:p>
        </p:txBody>
      </p:sp>
      <p:sp>
        <p:nvSpPr>
          <p:cNvPr id="179" name="圆角矩形 178"/>
          <p:cNvSpPr/>
          <p:nvPr/>
        </p:nvSpPr>
        <p:spPr bwMode="auto">
          <a:xfrm>
            <a:off x="6168010" y="1700760"/>
            <a:ext cx="864120" cy="64812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sp>
        <p:nvSpPr>
          <p:cNvPr id="180" name="矩形 179"/>
          <p:cNvSpPr/>
          <p:nvPr/>
        </p:nvSpPr>
        <p:spPr bwMode="auto">
          <a:xfrm>
            <a:off x="2567510" y="1916790"/>
            <a:ext cx="367251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lstStyle/>
          <a:p>
            <a:pPr marL="342900" indent="-342900" algn="ctr">
              <a:spcBef>
                <a:spcPct val="20000"/>
              </a:spcBef>
              <a:buClr>
                <a:srgbClr val="FF9900"/>
              </a:buClr>
            </a:pPr>
            <a:endParaRPr lang="zh-CN" altLang="en-US" sz="2800" b="0">
              <a:solidFill>
                <a:schemeClr val="tx1"/>
              </a:solidFill>
              <a:ea typeface="宋体" panose="02010600030101010101" pitchFamily="2" charset="-122"/>
              <a:sym typeface="Wingdings" panose="05000000000000000000" pitchFamily="2" charset="2"/>
            </a:endParaRPr>
          </a:p>
        </p:txBody>
      </p:sp>
      <p:sp>
        <p:nvSpPr>
          <p:cNvPr id="181" name="矩形 180"/>
          <p:cNvSpPr/>
          <p:nvPr/>
        </p:nvSpPr>
        <p:spPr bwMode="auto">
          <a:xfrm>
            <a:off x="7032130" y="1916790"/>
            <a:ext cx="2122827"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sp>
        <p:nvSpPr>
          <p:cNvPr id="143" name="标题 2"/>
          <p:cNvSpPr>
            <a:spLocks noGrp="1"/>
          </p:cNvSpPr>
          <p:nvPr/>
        </p:nvSpPr>
        <p:spPr>
          <a:xfrm>
            <a:off x="-211" y="300401"/>
            <a:ext cx="7010400" cy="37147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altLang="zh-CN" dirty="0"/>
              <a:t>5.2 </a:t>
            </a:r>
            <a:r>
              <a:rPr lang="zh-CN" altLang="en-US" dirty="0">
                <a:sym typeface="+mn-ea"/>
              </a:rPr>
              <a:t>支持中断</a:t>
            </a:r>
            <a:r>
              <a:rPr lang="en-US" altLang="zh-CN" dirty="0">
                <a:sym typeface="+mn-ea"/>
              </a:rPr>
              <a:t>/</a:t>
            </a:r>
            <a:r>
              <a:rPr lang="zh-CN" altLang="en-US" dirty="0">
                <a:sym typeface="+mn-ea"/>
              </a:rPr>
              <a:t>异常的数据通路</a:t>
            </a:r>
            <a:r>
              <a:rPr lang="en-US" altLang="zh-CN" dirty="0">
                <a:sym typeface="+mn-ea"/>
              </a:rPr>
              <a:t>--</a:t>
            </a:r>
            <a:r>
              <a:rPr lang="zh-CN" altLang="en-US" dirty="0">
                <a:sym typeface="+mn-ea"/>
              </a:rPr>
              <a:t>增加</a:t>
            </a:r>
            <a:r>
              <a:rPr lang="en-US" altLang="zh-CN" dirty="0">
                <a:sym typeface="+mn-ea"/>
              </a:rPr>
              <a:t>SR</a:t>
            </a:r>
            <a:r>
              <a:rPr lang="zh-CN" altLang="en-US" dirty="0">
                <a:sym typeface="+mn-ea"/>
              </a:rPr>
              <a:t>寄存器</a:t>
            </a:r>
            <a:r>
              <a:rPr lang="en-US" altLang="zh-CN" dirty="0">
                <a:sym typeface="+mn-ea"/>
              </a:rPr>
              <a:t>(1)</a:t>
            </a:r>
            <a:endParaRPr lang="zh-CN" altLang="en-US" dirty="0"/>
          </a:p>
        </p:txBody>
      </p:sp>
      <p:pic>
        <p:nvPicPr>
          <p:cNvPr id="145" name="图片 144"/>
          <p:cNvPicPr>
            <a:picLocks noChangeAspect="1"/>
          </p:cNvPicPr>
          <p:nvPr/>
        </p:nvPicPr>
        <p:blipFill>
          <a:blip r:embed="rId4"/>
          <a:stretch>
            <a:fillRect/>
          </a:stretch>
        </p:blipFill>
        <p:spPr>
          <a:xfrm>
            <a:off x="2264410" y="2666365"/>
            <a:ext cx="7718425" cy="4058285"/>
          </a:xfrm>
          <a:prstGeom prst="rect">
            <a:avLst/>
          </a:prstGeom>
        </p:spPr>
      </p:pic>
      <p:sp>
        <p:nvSpPr>
          <p:cNvPr id="9" name="圆角矩形标注 8"/>
          <p:cNvSpPr/>
          <p:nvPr/>
        </p:nvSpPr>
        <p:spPr bwMode="auto">
          <a:xfrm>
            <a:off x="7896200" y="773922"/>
            <a:ext cx="1838349" cy="834838"/>
          </a:xfrm>
          <a:prstGeom prst="wedgeRoundRectCallout">
            <a:avLst>
              <a:gd name="adj1" fmla="val -90032"/>
              <a:gd name="adj2" fmla="val 52931"/>
              <a:gd name="adj3" fmla="val 16667"/>
            </a:avLst>
          </a:prstGeom>
          <a:solidFill>
            <a:srgbClr val="F6F5BD">
              <a:alpha val="50000"/>
            </a:srgbClr>
          </a:solidFill>
          <a:ln w="12700">
            <a:solidFill>
              <a:schemeClr val="tx1"/>
            </a:solidFill>
            <a:miter lim="800000"/>
          </a:ln>
        </p:spPr>
        <p:txBody>
          <a:bodyPr lIns="90487" tIns="44450" rIns="90487" bIns="44450" rtlCol="0" anchor="ctr">
            <a:spAutoFit/>
          </a:bodyPr>
          <a:lstStyle/>
          <a:p>
            <a:pPr algn="ctr">
              <a:lnSpc>
                <a:spcPct val="100000"/>
              </a:lnSpc>
              <a:buNone/>
              <a:tabLst>
                <a:tab pos="292100" algn="l"/>
              </a:tabLst>
            </a:pPr>
            <a:r>
              <a:rPr lang="en-US" altLang="zh-CN" dirty="0">
                <a:solidFill>
                  <a:schemeClr val="accent1"/>
                </a:solidFill>
              </a:rPr>
              <a:t>Interrupt Mask</a:t>
            </a:r>
          </a:p>
          <a:p>
            <a:pPr algn="ctr">
              <a:lnSpc>
                <a:spcPct val="100000"/>
              </a:lnSpc>
              <a:buNone/>
              <a:tabLst>
                <a:tab pos="292100" algn="l"/>
              </a:tabLst>
            </a:pPr>
            <a:r>
              <a:rPr lang="zh-CN" altLang="en-US" dirty="0">
                <a:solidFill>
                  <a:schemeClr val="accent1"/>
                </a:solidFill>
              </a:rPr>
              <a:t>中断屏蔽</a:t>
            </a:r>
            <a:endParaRPr lang="en-US" altLang="zh-CN" dirty="0">
              <a:solidFill>
                <a:schemeClr val="accent1"/>
              </a:solidFill>
            </a:endParaRPr>
          </a:p>
        </p:txBody>
      </p:sp>
      <p:sp>
        <p:nvSpPr>
          <p:cNvPr id="3" name="矩形 2"/>
          <p:cNvSpPr/>
          <p:nvPr/>
        </p:nvSpPr>
        <p:spPr>
          <a:xfrm>
            <a:off x="9192432" y="3600054"/>
            <a:ext cx="1346844" cy="327782"/>
          </a:xfrm>
          <a:prstGeom prst="rect">
            <a:avLst/>
          </a:prstGeom>
        </p:spPr>
        <p:txBody>
          <a:bodyPr wrap="none">
            <a:spAutoFit/>
          </a:bodyPr>
          <a:lstStyle/>
          <a:p>
            <a:pPr>
              <a:buNone/>
            </a:pPr>
            <a:r>
              <a:rPr lang="zh-CN" altLang="en-US" dirty="0"/>
              <a:t>状态寄存器</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3" cstate="print"/>
          <a:srcRect/>
          <a:stretch>
            <a:fillRect/>
          </a:stretch>
        </p:blipFill>
        <p:spPr bwMode="auto">
          <a:xfrm>
            <a:off x="2497760" y="1772770"/>
            <a:ext cx="7270750" cy="692150"/>
          </a:xfrm>
          <a:prstGeom prst="rect">
            <a:avLst/>
          </a:prstGeom>
          <a:noFill/>
          <a:ln w="9525">
            <a:noFill/>
            <a:miter lim="800000"/>
            <a:headEnd/>
            <a:tailEnd/>
          </a:ln>
        </p:spPr>
      </p:pic>
      <p:sp>
        <p:nvSpPr>
          <p:cNvPr id="2" name="内容占位符 1"/>
          <p:cNvSpPr>
            <a:spLocks noGrp="1"/>
          </p:cNvSpPr>
          <p:nvPr>
            <p:ph idx="1"/>
          </p:nvPr>
        </p:nvSpPr>
        <p:spPr>
          <a:xfrm>
            <a:off x="914400" y="764705"/>
            <a:ext cx="10464800" cy="896620"/>
          </a:xfrm>
        </p:spPr>
        <p:txBody>
          <a:bodyPr/>
          <a:lstStyle/>
          <a:p>
            <a:pPr marL="342900" lvl="1" indent="-342900">
              <a:buClr>
                <a:srgbClr val="0000FF"/>
              </a:buClr>
              <a:buSzTx/>
              <a:buFont typeface="Wingdings" panose="05000000000000000000" pitchFamily="2" charset="2"/>
              <a:buChar char="§"/>
            </a:pPr>
            <a:r>
              <a:rPr lang="en-US" altLang="zh-CN" sz="2400" dirty="0">
                <a:solidFill>
                  <a:srgbClr val="000000"/>
                </a:solidFill>
              </a:rPr>
              <a:t>IE</a:t>
            </a:r>
            <a:r>
              <a:rPr lang="zh-CN" altLang="en-US" sz="1800" dirty="0">
                <a:solidFill>
                  <a:srgbClr val="000000"/>
                </a:solidFill>
              </a:rPr>
              <a:t>：</a:t>
            </a:r>
            <a:r>
              <a:rPr lang="zh-CN" altLang="en-US" sz="2400" dirty="0">
                <a:solidFill>
                  <a:srgbClr val="000000"/>
                </a:solidFill>
              </a:rPr>
              <a:t>全局中断使能</a:t>
            </a:r>
            <a:endParaRPr lang="en-US" altLang="zh-CN" sz="2400" dirty="0">
              <a:solidFill>
                <a:srgbClr val="000000"/>
              </a:solidFill>
            </a:endParaRPr>
          </a:p>
          <a:p>
            <a:pPr lvl="1"/>
            <a:r>
              <a:rPr lang="en-US" altLang="zh-CN" dirty="0">
                <a:solidFill>
                  <a:srgbClr val="000000"/>
                </a:solidFill>
              </a:rPr>
              <a:t>1</a:t>
            </a:r>
            <a:r>
              <a:rPr lang="zh-CN" altLang="en-US" dirty="0">
                <a:solidFill>
                  <a:srgbClr val="000000"/>
                </a:solidFill>
              </a:rPr>
              <a:t>：允许中断；</a:t>
            </a:r>
            <a:r>
              <a:rPr lang="en-US" altLang="zh-CN" dirty="0">
                <a:solidFill>
                  <a:srgbClr val="000000"/>
                </a:solidFill>
              </a:rPr>
              <a:t>0</a:t>
            </a:r>
            <a:r>
              <a:rPr lang="zh-CN" altLang="en-US" dirty="0">
                <a:solidFill>
                  <a:srgbClr val="000000"/>
                </a:solidFill>
              </a:rPr>
              <a:t>：禁止中断</a:t>
            </a:r>
          </a:p>
        </p:txBody>
      </p:sp>
      <p:sp>
        <p:nvSpPr>
          <p:cNvPr id="180" name="矩形 179"/>
          <p:cNvSpPr/>
          <p:nvPr/>
        </p:nvSpPr>
        <p:spPr bwMode="auto">
          <a:xfrm>
            <a:off x="2567510" y="1916790"/>
            <a:ext cx="374452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lstStyle/>
          <a:p>
            <a:pPr marL="342900" indent="-342900" algn="ctr">
              <a:spcBef>
                <a:spcPct val="20000"/>
              </a:spcBef>
              <a:buClr>
                <a:srgbClr val="FF9900"/>
              </a:buClr>
            </a:pPr>
            <a:endParaRPr lang="zh-CN" altLang="en-US" sz="2800" b="0">
              <a:solidFill>
                <a:schemeClr val="tx1"/>
              </a:solidFill>
              <a:ea typeface="宋体" panose="02010600030101010101" pitchFamily="2" charset="-122"/>
              <a:sym typeface="Wingdings" panose="05000000000000000000" pitchFamily="2" charset="2"/>
            </a:endParaRPr>
          </a:p>
        </p:txBody>
      </p:sp>
      <p:sp>
        <p:nvSpPr>
          <p:cNvPr id="181" name="矩形 180"/>
          <p:cNvSpPr/>
          <p:nvPr/>
        </p:nvSpPr>
        <p:spPr bwMode="auto">
          <a:xfrm>
            <a:off x="7032130" y="1916790"/>
            <a:ext cx="216030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sp>
        <p:nvSpPr>
          <p:cNvPr id="175" name="圆角矩形 174"/>
          <p:cNvSpPr/>
          <p:nvPr/>
        </p:nvSpPr>
        <p:spPr bwMode="auto">
          <a:xfrm>
            <a:off x="9480470" y="1700760"/>
            <a:ext cx="360050" cy="64809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sp>
        <p:nvSpPr>
          <p:cNvPr id="46" name="标题 2"/>
          <p:cNvSpPr>
            <a:spLocks noGrp="1"/>
          </p:cNvSpPr>
          <p:nvPr/>
        </p:nvSpPr>
        <p:spPr>
          <a:xfrm>
            <a:off x="-211" y="300401"/>
            <a:ext cx="7010400" cy="69278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altLang="zh-CN" dirty="0"/>
              <a:t>5.2 </a:t>
            </a:r>
            <a:r>
              <a:rPr lang="zh-CN" altLang="en-US" dirty="0">
                <a:sym typeface="+mn-ea"/>
              </a:rPr>
              <a:t>支持中断</a:t>
            </a:r>
            <a:r>
              <a:rPr lang="en-US" altLang="zh-CN" dirty="0">
                <a:sym typeface="+mn-ea"/>
              </a:rPr>
              <a:t>/</a:t>
            </a:r>
            <a:r>
              <a:rPr lang="zh-CN" altLang="en-US" dirty="0">
                <a:sym typeface="+mn-ea"/>
              </a:rPr>
              <a:t>异常的数据通路</a:t>
            </a:r>
            <a:r>
              <a:rPr lang="en-US" altLang="zh-CN" dirty="0">
                <a:sym typeface="+mn-ea"/>
              </a:rPr>
              <a:t>--</a:t>
            </a:r>
            <a:r>
              <a:rPr lang="zh-CN" altLang="en-US" dirty="0">
                <a:sym typeface="+mn-ea"/>
              </a:rPr>
              <a:t>增加</a:t>
            </a:r>
            <a:r>
              <a:rPr lang="en-US" altLang="zh-CN" dirty="0">
                <a:sym typeface="+mn-ea"/>
              </a:rPr>
              <a:t>SR</a:t>
            </a:r>
            <a:r>
              <a:rPr lang="zh-CN" altLang="en-US" dirty="0">
                <a:sym typeface="+mn-ea"/>
              </a:rPr>
              <a:t>寄存器</a:t>
            </a:r>
            <a:r>
              <a:rPr lang="en-US" altLang="zh-CN" dirty="0">
                <a:sym typeface="+mn-ea"/>
              </a:rPr>
              <a:t>(2)</a:t>
            </a:r>
            <a:endParaRPr lang="zh-CN" altLang="en-US" dirty="0"/>
          </a:p>
          <a:p>
            <a:pPr indent="0">
              <a:buNone/>
            </a:pPr>
            <a:endParaRPr lang="zh-CN" altLang="en-US" dirty="0"/>
          </a:p>
        </p:txBody>
      </p:sp>
      <p:pic>
        <p:nvPicPr>
          <p:cNvPr id="49" name="图片 48"/>
          <p:cNvPicPr>
            <a:picLocks noChangeAspect="1"/>
          </p:cNvPicPr>
          <p:nvPr/>
        </p:nvPicPr>
        <p:blipFill>
          <a:blip r:embed="rId4"/>
          <a:stretch>
            <a:fillRect/>
          </a:stretch>
        </p:blipFill>
        <p:spPr>
          <a:xfrm>
            <a:off x="2290445" y="2465070"/>
            <a:ext cx="7713345" cy="4216400"/>
          </a:xfrm>
          <a:prstGeom prst="rect">
            <a:avLst/>
          </a:prstGeom>
        </p:spPr>
      </p:pic>
      <p:sp>
        <p:nvSpPr>
          <p:cNvPr id="9" name="圆角矩形标注 8"/>
          <p:cNvSpPr/>
          <p:nvPr/>
        </p:nvSpPr>
        <p:spPr bwMode="auto">
          <a:xfrm>
            <a:off x="8976320" y="959016"/>
            <a:ext cx="3024336" cy="405785"/>
          </a:xfrm>
          <a:prstGeom prst="wedgeRoundRectCallout">
            <a:avLst>
              <a:gd name="adj1" fmla="val -28816"/>
              <a:gd name="adj2" fmla="val 116195"/>
              <a:gd name="adj3" fmla="val 16667"/>
            </a:avLst>
          </a:prstGeom>
          <a:solidFill>
            <a:srgbClr val="F6F5BD">
              <a:alpha val="50000"/>
            </a:srgbClr>
          </a:solidFill>
          <a:ln w="12700">
            <a:solidFill>
              <a:schemeClr val="tx1"/>
            </a:solidFill>
            <a:miter lim="800000"/>
          </a:ln>
        </p:spPr>
        <p:txBody>
          <a:bodyPr lIns="90487" tIns="44450" rIns="90487" bIns="44450" rtlCol="0" anchor="ctr">
            <a:spAutoFit/>
          </a:bodyPr>
          <a:lstStyle/>
          <a:p>
            <a:pPr algn="ctr">
              <a:lnSpc>
                <a:spcPct val="100000"/>
              </a:lnSpc>
              <a:buNone/>
              <a:tabLst>
                <a:tab pos="292100" algn="l"/>
              </a:tabLst>
            </a:pPr>
            <a:r>
              <a:rPr lang="en-US" altLang="zh-CN" dirty="0">
                <a:solidFill>
                  <a:schemeClr val="accent1"/>
                </a:solidFill>
              </a:rPr>
              <a:t>Global Interrupt Enable</a:t>
            </a:r>
          </a:p>
        </p:txBody>
      </p:sp>
      <p:sp>
        <p:nvSpPr>
          <p:cNvPr id="10" name="圆角矩形标注 9"/>
          <p:cNvSpPr/>
          <p:nvPr/>
        </p:nvSpPr>
        <p:spPr bwMode="auto">
          <a:xfrm>
            <a:off x="6506133" y="1147358"/>
            <a:ext cx="1008112" cy="405785"/>
          </a:xfrm>
          <a:prstGeom prst="wedgeRoundRectCallout">
            <a:avLst>
              <a:gd name="adj1" fmla="val -28816"/>
              <a:gd name="adj2" fmla="val 116195"/>
              <a:gd name="adj3" fmla="val 16667"/>
            </a:avLst>
          </a:prstGeom>
          <a:solidFill>
            <a:srgbClr val="F6F5BD">
              <a:alpha val="50000"/>
            </a:srgbClr>
          </a:solidFill>
          <a:ln w="12700">
            <a:solidFill>
              <a:schemeClr val="tx1"/>
            </a:solidFill>
            <a:miter lim="800000"/>
          </a:ln>
        </p:spPr>
        <p:txBody>
          <a:bodyPr wrap="square" lIns="90487" tIns="44450" rIns="90487" bIns="44450" rtlCol="0" anchor="ctr">
            <a:spAutoFit/>
          </a:bodyPr>
          <a:lstStyle/>
          <a:p>
            <a:pPr algn="ctr">
              <a:lnSpc>
                <a:spcPct val="100000"/>
              </a:lnSpc>
              <a:buNone/>
              <a:tabLst>
                <a:tab pos="292100" algn="l"/>
              </a:tabLst>
            </a:pPr>
            <a:r>
              <a:rPr lang="en-US" altLang="zh-CN" dirty="0">
                <a:solidFill>
                  <a:schemeClr val="accent1"/>
                </a:solidFill>
              </a:rPr>
              <a:t>IM7-2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3" cstate="print"/>
          <a:srcRect/>
          <a:stretch>
            <a:fillRect/>
          </a:stretch>
        </p:blipFill>
        <p:spPr bwMode="auto">
          <a:xfrm>
            <a:off x="1813755" y="1614405"/>
            <a:ext cx="7270750" cy="692150"/>
          </a:xfrm>
          <a:prstGeom prst="rect">
            <a:avLst/>
          </a:prstGeom>
          <a:noFill/>
          <a:ln w="9525">
            <a:noFill/>
            <a:miter lim="800000"/>
            <a:headEnd/>
            <a:tailEnd/>
          </a:ln>
        </p:spPr>
      </p:pic>
      <p:sp>
        <p:nvSpPr>
          <p:cNvPr id="2" name="内容占位符 1"/>
          <p:cNvSpPr>
            <a:spLocks noGrp="1"/>
          </p:cNvSpPr>
          <p:nvPr>
            <p:ph idx="1"/>
          </p:nvPr>
        </p:nvSpPr>
        <p:spPr>
          <a:xfrm>
            <a:off x="914400" y="764705"/>
            <a:ext cx="10464800" cy="712183"/>
          </a:xfrm>
        </p:spPr>
        <p:txBody>
          <a:bodyPr/>
          <a:lstStyle/>
          <a:p>
            <a:pPr marL="342900" lvl="1" indent="-342900">
              <a:buClr>
                <a:srgbClr val="0000FF"/>
              </a:buClr>
              <a:buSzTx/>
              <a:buFont typeface="Wingdings" panose="05000000000000000000" pitchFamily="2" charset="2"/>
              <a:buChar char="§"/>
            </a:pPr>
            <a:r>
              <a:rPr lang="en-US" altLang="zh-CN" sz="1800" dirty="0">
                <a:solidFill>
                  <a:srgbClr val="000000"/>
                </a:solidFill>
              </a:rPr>
              <a:t>EXL</a:t>
            </a:r>
            <a:r>
              <a:rPr lang="zh-CN" altLang="en-US" sz="1800" dirty="0">
                <a:solidFill>
                  <a:srgbClr val="000000"/>
                </a:solidFill>
              </a:rPr>
              <a:t>：进入中断后，必须置位，防止再次进入</a:t>
            </a:r>
            <a:endParaRPr lang="en-US" altLang="zh-CN" sz="1800" dirty="0">
              <a:solidFill>
                <a:srgbClr val="000000"/>
              </a:solidFill>
            </a:endParaRPr>
          </a:p>
          <a:p>
            <a:pPr lvl="1"/>
            <a:r>
              <a:rPr lang="zh-CN" altLang="en-US" sz="1800" dirty="0">
                <a:solidFill>
                  <a:srgbClr val="000000"/>
                </a:solidFill>
              </a:rPr>
              <a:t>在执行中断处理程序过程中是否允许再次产生中断</a:t>
            </a:r>
          </a:p>
        </p:txBody>
      </p:sp>
      <p:sp>
        <p:nvSpPr>
          <p:cNvPr id="180" name="矩形 179"/>
          <p:cNvSpPr/>
          <p:nvPr/>
        </p:nvSpPr>
        <p:spPr bwMode="auto">
          <a:xfrm>
            <a:off x="1883505" y="1758425"/>
            <a:ext cx="374452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lstStyle/>
          <a:p>
            <a:pPr marL="342900" indent="-342900" algn="ctr">
              <a:spcBef>
                <a:spcPct val="20000"/>
              </a:spcBef>
              <a:buClr>
                <a:srgbClr val="FF9900"/>
              </a:buClr>
            </a:pPr>
            <a:endParaRPr lang="zh-CN" altLang="en-US" sz="2800" b="0">
              <a:solidFill>
                <a:schemeClr val="tx1"/>
              </a:solidFill>
              <a:ea typeface="宋体" panose="02010600030101010101" pitchFamily="2" charset="-122"/>
              <a:sym typeface="Wingdings" panose="05000000000000000000" pitchFamily="2" charset="2"/>
            </a:endParaRPr>
          </a:p>
        </p:txBody>
      </p:sp>
      <p:sp>
        <p:nvSpPr>
          <p:cNvPr id="181" name="矩形 180"/>
          <p:cNvSpPr/>
          <p:nvPr/>
        </p:nvSpPr>
        <p:spPr bwMode="auto">
          <a:xfrm>
            <a:off x="6348125" y="1758425"/>
            <a:ext cx="2088290" cy="360050"/>
          </a:xfrm>
          <a:prstGeom prst="rect">
            <a:avLst/>
          </a:prstGeom>
          <a:solidFill>
            <a:srgbClr val="FFFF00">
              <a:alpha val="63000"/>
            </a:srgbClr>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sp>
        <p:nvSpPr>
          <p:cNvPr id="175" name="圆角矩形 174"/>
          <p:cNvSpPr/>
          <p:nvPr/>
        </p:nvSpPr>
        <p:spPr bwMode="auto">
          <a:xfrm>
            <a:off x="8519159" y="1542395"/>
            <a:ext cx="349315" cy="648090"/>
          </a:xfrm>
          <a:prstGeom prst="roundRect">
            <a:avLst/>
          </a:prstGeom>
          <a:noFill/>
          <a:ln w="57150"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sp>
        <p:nvSpPr>
          <p:cNvPr id="46" name="标题 2"/>
          <p:cNvSpPr>
            <a:spLocks noGrp="1"/>
          </p:cNvSpPr>
          <p:nvPr/>
        </p:nvSpPr>
        <p:spPr>
          <a:xfrm>
            <a:off x="-211" y="300401"/>
            <a:ext cx="7010400" cy="69278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altLang="zh-CN" dirty="0"/>
              <a:t>5.2 </a:t>
            </a:r>
            <a:r>
              <a:rPr lang="zh-CN" altLang="en-US" dirty="0">
                <a:sym typeface="+mn-ea"/>
              </a:rPr>
              <a:t>支持中断</a:t>
            </a:r>
            <a:r>
              <a:rPr lang="en-US" altLang="zh-CN" dirty="0">
                <a:sym typeface="+mn-ea"/>
              </a:rPr>
              <a:t>/</a:t>
            </a:r>
            <a:r>
              <a:rPr lang="zh-CN" altLang="en-US" dirty="0">
                <a:sym typeface="+mn-ea"/>
              </a:rPr>
              <a:t>异常的数据通路</a:t>
            </a:r>
            <a:r>
              <a:rPr lang="en-US" altLang="zh-CN" dirty="0">
                <a:sym typeface="+mn-ea"/>
              </a:rPr>
              <a:t>--</a:t>
            </a:r>
            <a:r>
              <a:rPr lang="zh-CN" altLang="en-US" dirty="0">
                <a:sym typeface="+mn-ea"/>
              </a:rPr>
              <a:t>增加</a:t>
            </a:r>
            <a:r>
              <a:rPr lang="en-US" altLang="zh-CN" dirty="0">
                <a:sym typeface="+mn-ea"/>
              </a:rPr>
              <a:t>SR</a:t>
            </a:r>
            <a:r>
              <a:rPr lang="zh-CN" altLang="en-US" dirty="0">
                <a:sym typeface="+mn-ea"/>
              </a:rPr>
              <a:t>寄存器</a:t>
            </a:r>
            <a:r>
              <a:rPr lang="en-US" altLang="zh-CN" dirty="0">
                <a:sym typeface="+mn-ea"/>
              </a:rPr>
              <a:t>(3)</a:t>
            </a:r>
            <a:endParaRPr lang="zh-CN" altLang="en-US" dirty="0"/>
          </a:p>
          <a:p>
            <a:pPr indent="0">
              <a:buNone/>
            </a:pPr>
            <a:endParaRPr lang="zh-CN" altLang="en-US" dirty="0"/>
          </a:p>
        </p:txBody>
      </p:sp>
      <p:pic>
        <p:nvPicPr>
          <p:cNvPr id="52" name="图片 51"/>
          <p:cNvPicPr>
            <a:picLocks noChangeAspect="1"/>
          </p:cNvPicPr>
          <p:nvPr/>
        </p:nvPicPr>
        <p:blipFill>
          <a:blip r:embed="rId4"/>
          <a:stretch>
            <a:fillRect/>
          </a:stretch>
        </p:blipFill>
        <p:spPr>
          <a:xfrm>
            <a:off x="1419225" y="2387600"/>
            <a:ext cx="8308975" cy="4276090"/>
          </a:xfrm>
          <a:prstGeom prst="rect">
            <a:avLst/>
          </a:prstGeom>
        </p:spPr>
      </p:pic>
      <p:sp>
        <p:nvSpPr>
          <p:cNvPr id="9" name="圆角矩形标注 8"/>
          <p:cNvSpPr/>
          <p:nvPr/>
        </p:nvSpPr>
        <p:spPr bwMode="auto">
          <a:xfrm>
            <a:off x="9552384" y="908720"/>
            <a:ext cx="2338332" cy="1141305"/>
          </a:xfrm>
          <a:prstGeom prst="wedgeRoundRectCallout">
            <a:avLst>
              <a:gd name="adj1" fmla="val -54893"/>
              <a:gd name="adj2" fmla="val 83070"/>
              <a:gd name="adj3" fmla="val 16667"/>
            </a:avLst>
          </a:prstGeom>
          <a:solidFill>
            <a:srgbClr val="F6F5BD">
              <a:alpha val="50000"/>
            </a:srgbClr>
          </a:solidFill>
          <a:ln w="12700">
            <a:solidFill>
              <a:schemeClr val="tx1"/>
            </a:solidFill>
            <a:miter lim="800000"/>
          </a:ln>
        </p:spPr>
        <p:txBody>
          <a:bodyPr lIns="90487" tIns="44450" rIns="90487" bIns="44450" rtlCol="0" anchor="ctr">
            <a:spAutoFit/>
          </a:bodyPr>
          <a:lstStyle/>
          <a:p>
            <a:pPr algn="ctr">
              <a:lnSpc>
                <a:spcPct val="100000"/>
              </a:lnSpc>
              <a:buNone/>
              <a:tabLst>
                <a:tab pos="292100" algn="l"/>
              </a:tabLst>
            </a:pPr>
            <a:r>
              <a:rPr lang="en-US" altLang="zh-CN" dirty="0">
                <a:solidFill>
                  <a:schemeClr val="accent1"/>
                </a:solidFill>
              </a:rPr>
              <a:t>Exception Level</a:t>
            </a:r>
          </a:p>
          <a:p>
            <a:pPr algn="ctr">
              <a:lnSpc>
                <a:spcPct val="100000"/>
              </a:lnSpc>
              <a:buNone/>
              <a:tabLst>
                <a:tab pos="292100" algn="l"/>
              </a:tabLst>
            </a:pPr>
            <a:r>
              <a:rPr lang="zh-CN" altLang="en-US" dirty="0">
                <a:solidFill>
                  <a:schemeClr val="accent1"/>
                </a:solidFill>
              </a:rPr>
              <a:t>强制</a:t>
            </a:r>
            <a:r>
              <a:rPr lang="en-US" altLang="zh-CN" dirty="0">
                <a:solidFill>
                  <a:schemeClr val="accent1"/>
                </a:solidFill>
              </a:rPr>
              <a:t>CPU</a:t>
            </a:r>
            <a:r>
              <a:rPr lang="zh-CN" altLang="en-US" dirty="0">
                <a:solidFill>
                  <a:schemeClr val="accent1"/>
                </a:solidFill>
              </a:rPr>
              <a:t>内核模式并关中断</a:t>
            </a:r>
            <a:endParaRPr lang="en-US" altLang="zh-CN" dirty="0">
              <a:solidFill>
                <a:schemeClr val="accent1"/>
              </a:solidFill>
            </a:endParaRPr>
          </a:p>
        </p:txBody>
      </p:sp>
      <p:sp>
        <p:nvSpPr>
          <p:cNvPr id="10" name="圆角矩形标注 9"/>
          <p:cNvSpPr/>
          <p:nvPr/>
        </p:nvSpPr>
        <p:spPr bwMode="auto">
          <a:xfrm>
            <a:off x="6384032" y="2276872"/>
            <a:ext cx="936104" cy="405785"/>
          </a:xfrm>
          <a:prstGeom prst="wedgeRoundRectCallout">
            <a:avLst>
              <a:gd name="adj1" fmla="val -52374"/>
              <a:gd name="adj2" fmla="val -101193"/>
              <a:gd name="adj3" fmla="val 16667"/>
            </a:avLst>
          </a:prstGeom>
          <a:solidFill>
            <a:srgbClr val="F6F5BD">
              <a:alpha val="50000"/>
            </a:srgbClr>
          </a:solidFill>
          <a:ln w="12700">
            <a:solidFill>
              <a:schemeClr val="tx1"/>
            </a:solidFill>
            <a:miter lim="800000"/>
          </a:ln>
        </p:spPr>
        <p:txBody>
          <a:bodyPr wrap="square" lIns="90487" tIns="44450" rIns="90487" bIns="44450" rtlCol="0" anchor="ctr">
            <a:spAutoFit/>
          </a:bodyPr>
          <a:lstStyle/>
          <a:p>
            <a:pPr algn="ctr">
              <a:lnSpc>
                <a:spcPct val="100000"/>
              </a:lnSpc>
              <a:buNone/>
              <a:tabLst>
                <a:tab pos="292100" algn="l"/>
              </a:tabLst>
            </a:pPr>
            <a:r>
              <a:rPr lang="en-US" altLang="zh-CN" dirty="0">
                <a:solidFill>
                  <a:schemeClr val="accent1"/>
                </a:solidFill>
              </a:rPr>
              <a:t>IM7-2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7368" y="836930"/>
            <a:ext cx="7397982" cy="2464264"/>
          </a:xfrm>
        </p:spPr>
        <p:txBody>
          <a:bodyPr/>
          <a:lstStyle/>
          <a:p>
            <a:pPr>
              <a:lnSpc>
                <a:spcPct val="140000"/>
              </a:lnSpc>
            </a:pPr>
            <a:r>
              <a:rPr lang="zh-CN" altLang="en-US" sz="2400" dirty="0">
                <a:solidFill>
                  <a:srgbClr val="FF0000"/>
                </a:solidFill>
              </a:rPr>
              <a:t>检测</a:t>
            </a:r>
            <a:r>
              <a:rPr lang="zh-CN" altLang="en-US" sz="2400" dirty="0">
                <a:solidFill>
                  <a:srgbClr val="000000"/>
                </a:solidFill>
              </a:rPr>
              <a:t>：每条指令的最后</a:t>
            </a:r>
            <a:r>
              <a:rPr lang="en-US" altLang="zh-CN" sz="2400" dirty="0">
                <a:solidFill>
                  <a:srgbClr val="000000"/>
                </a:solidFill>
              </a:rPr>
              <a:t>1</a:t>
            </a:r>
            <a:r>
              <a:rPr lang="zh-CN" altLang="en-US" sz="2400" dirty="0">
                <a:solidFill>
                  <a:srgbClr val="000000"/>
                </a:solidFill>
              </a:rPr>
              <a:t>个状态</a:t>
            </a:r>
            <a:endParaRPr lang="en-US" altLang="zh-CN" sz="2400" dirty="0">
              <a:solidFill>
                <a:srgbClr val="000000"/>
              </a:solidFill>
            </a:endParaRPr>
          </a:p>
          <a:p>
            <a:pPr lvl="1">
              <a:lnSpc>
                <a:spcPct val="140000"/>
              </a:lnSpc>
            </a:pPr>
            <a:r>
              <a:rPr lang="zh-CN" altLang="en-US" dirty="0">
                <a:solidFill>
                  <a:srgbClr val="000000"/>
                </a:solidFill>
              </a:rPr>
              <a:t>若有中断请求，则进入中断响应状态</a:t>
            </a:r>
            <a:endParaRPr lang="en-US" altLang="zh-CN" dirty="0">
              <a:solidFill>
                <a:srgbClr val="000000"/>
              </a:solidFill>
            </a:endParaRPr>
          </a:p>
          <a:p>
            <a:pPr>
              <a:lnSpc>
                <a:spcPct val="140000"/>
              </a:lnSpc>
            </a:pPr>
            <a:r>
              <a:rPr lang="zh-CN" altLang="en-US" sz="2400" dirty="0">
                <a:solidFill>
                  <a:srgbClr val="000000"/>
                </a:solidFill>
              </a:rPr>
              <a:t>检测时需要判断是否中断允许</a:t>
            </a:r>
            <a:endParaRPr lang="en-US" altLang="zh-CN" sz="2400" dirty="0">
              <a:solidFill>
                <a:srgbClr val="000000"/>
              </a:solidFill>
            </a:endParaRPr>
          </a:p>
          <a:p>
            <a:pPr>
              <a:lnSpc>
                <a:spcPct val="140000"/>
              </a:lnSpc>
            </a:pPr>
            <a:r>
              <a:rPr lang="en-US" altLang="zh-CN" sz="2400" dirty="0" err="1">
                <a:solidFill>
                  <a:srgbClr val="000000"/>
                </a:solidFill>
                <a:latin typeface="Courier New" panose="02070309020205020404" pitchFamily="49" charset="0"/>
                <a:cs typeface="Courier New" panose="02070309020205020404" pitchFamily="49" charset="0"/>
              </a:rPr>
              <a:t>IntReq</a:t>
            </a:r>
            <a:r>
              <a:rPr lang="en-US" altLang="zh-CN" sz="2400" dirty="0">
                <a:solidFill>
                  <a:srgbClr val="000000"/>
                </a:solidFill>
                <a:latin typeface="Courier New" panose="02070309020205020404" pitchFamily="49" charset="0"/>
                <a:cs typeface="Courier New" panose="02070309020205020404" pitchFamily="49" charset="0"/>
              </a:rPr>
              <a:t> </a:t>
            </a:r>
            <a:r>
              <a:rPr lang="zh-CN" altLang="en-US" sz="2400" dirty="0">
                <a:solidFill>
                  <a:srgbClr val="000000"/>
                </a:solidFill>
                <a:latin typeface="Courier New" panose="02070309020205020404" pitchFamily="49" charset="0"/>
                <a:cs typeface="Courier New" panose="02070309020205020404" pitchFamily="49" charset="0"/>
              </a:rPr>
              <a:t>生成</a:t>
            </a:r>
            <a:r>
              <a:rPr lang="zh-CN" altLang="en-US" sz="2400" dirty="0">
                <a:solidFill>
                  <a:srgbClr val="000000"/>
                </a:solidFill>
              </a:rPr>
              <a:t>：</a:t>
            </a:r>
            <a:endParaRPr lang="en-US" altLang="zh-CN" sz="2400" dirty="0">
              <a:solidFill>
                <a:srgbClr val="000000"/>
              </a:solidFill>
            </a:endParaRPr>
          </a:p>
          <a:p>
            <a:pPr lvl="1">
              <a:lnSpc>
                <a:spcPct val="140000"/>
              </a:lnSpc>
            </a:pPr>
            <a:r>
              <a:rPr lang="en-US" altLang="zh-CN" dirty="0" err="1">
                <a:solidFill>
                  <a:srgbClr val="000000"/>
                </a:solidFill>
                <a:latin typeface="Courier New" panose="02070309020205020404" pitchFamily="49" charset="0"/>
                <a:cs typeface="Courier New" panose="02070309020205020404" pitchFamily="49" charset="0"/>
              </a:rPr>
              <a:t>IntReq</a:t>
            </a:r>
            <a:r>
              <a:rPr lang="en-US" altLang="zh-CN" dirty="0">
                <a:solidFill>
                  <a:srgbClr val="000000"/>
                </a:solidFill>
                <a:latin typeface="Courier New" panose="02070309020205020404" pitchFamily="49" charset="0"/>
                <a:cs typeface="Courier New" panose="02070309020205020404" pitchFamily="49" charset="0"/>
              </a:rPr>
              <a:t> = (</a:t>
            </a:r>
            <a:r>
              <a:rPr lang="en-US" altLang="zh-CN" dirty="0" err="1">
                <a:solidFill>
                  <a:srgbClr val="000000"/>
                </a:solidFill>
                <a:latin typeface="Courier New" panose="02070309020205020404" pitchFamily="49" charset="0"/>
                <a:cs typeface="Courier New" panose="02070309020205020404" pitchFamily="49" charset="0"/>
              </a:rPr>
              <a:t>HWInt</a:t>
            </a:r>
            <a:r>
              <a:rPr lang="en-US" altLang="zh-CN" dirty="0">
                <a:solidFill>
                  <a:srgbClr val="000000"/>
                </a:solidFill>
                <a:latin typeface="Courier New" panose="02070309020205020404" pitchFamily="49" charset="0"/>
                <a:cs typeface="Courier New" panose="02070309020205020404" pitchFamily="49" charset="0"/>
              </a:rPr>
              <a:t>[7:2] &amp; IM[7:2]) &amp; IE &amp; !EXL</a:t>
            </a:r>
          </a:p>
        </p:txBody>
      </p:sp>
      <p:sp>
        <p:nvSpPr>
          <p:cNvPr id="168" name="矩形 167"/>
          <p:cNvSpPr/>
          <p:nvPr/>
        </p:nvSpPr>
        <p:spPr bwMode="auto">
          <a:xfrm>
            <a:off x="1524000" y="6525344"/>
            <a:ext cx="9144000" cy="332656"/>
          </a:xfrm>
          <a:prstGeom prst="rect">
            <a:avLst/>
          </a:prstGeom>
          <a:solidFill>
            <a:schemeClr val="bg1"/>
          </a:solidFill>
          <a:ln w="9525" cap="flat" cmpd="sng" algn="ctr">
            <a:noFill/>
            <a:prstDash val="solid"/>
            <a:round/>
            <a:headEnd type="none" w="med" len="med"/>
            <a:tailEnd type="triangle" w="lg" len="lg"/>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grpSp>
        <p:nvGrpSpPr>
          <p:cNvPr id="3" name="组合 2"/>
          <p:cNvGrpSpPr/>
          <p:nvPr/>
        </p:nvGrpSpPr>
        <p:grpSpPr>
          <a:xfrm>
            <a:off x="8426527" y="897600"/>
            <a:ext cx="2782041" cy="3637068"/>
            <a:chOff x="8426527" y="897600"/>
            <a:chExt cx="2782041" cy="3637068"/>
          </a:xfrm>
        </p:grpSpPr>
        <p:sp>
          <p:nvSpPr>
            <p:cNvPr id="160" name="Oval 249"/>
            <p:cNvSpPr>
              <a:spLocks noChangeArrowheads="1"/>
            </p:cNvSpPr>
            <p:nvPr/>
          </p:nvSpPr>
          <p:spPr bwMode="auto">
            <a:xfrm>
              <a:off x="8760228" y="969610"/>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S0</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Fetch</a:t>
              </a:r>
              <a:endParaRPr lang="zh-CN" altLang="en-US" sz="1200" b="0" kern="0" dirty="0">
                <a:solidFill>
                  <a:prstClr val="black"/>
                </a:solidFill>
                <a:latin typeface="Calibri" panose="020F0502020204030204"/>
                <a:ea typeface="宋体" panose="02010600030101010101" pitchFamily="2" charset="-122"/>
              </a:endParaRPr>
            </a:p>
          </p:txBody>
        </p:sp>
        <p:sp>
          <p:nvSpPr>
            <p:cNvPr id="161" name="Oval 250"/>
            <p:cNvSpPr>
              <a:spLocks noChangeArrowheads="1"/>
            </p:cNvSpPr>
            <p:nvPr/>
          </p:nvSpPr>
          <p:spPr bwMode="auto">
            <a:xfrm>
              <a:off x="9696418" y="969610"/>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S1</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DCD/RF</a:t>
              </a:r>
            </a:p>
          </p:txBody>
        </p:sp>
        <p:sp>
          <p:nvSpPr>
            <p:cNvPr id="162" name="Oval 251"/>
            <p:cNvSpPr>
              <a:spLocks noChangeArrowheads="1"/>
            </p:cNvSpPr>
            <p:nvPr/>
          </p:nvSpPr>
          <p:spPr bwMode="auto">
            <a:xfrm>
              <a:off x="8760288" y="1650155"/>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S2</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MA</a:t>
              </a:r>
              <a:endParaRPr lang="zh-CN" altLang="en-US" sz="1200" b="0" kern="0" dirty="0">
                <a:solidFill>
                  <a:prstClr val="black"/>
                </a:solidFill>
                <a:latin typeface="Calibri" panose="020F0502020204030204"/>
                <a:ea typeface="宋体" panose="02010600030101010101" pitchFamily="2" charset="-122"/>
              </a:endParaRPr>
            </a:p>
          </p:txBody>
        </p:sp>
        <p:sp>
          <p:nvSpPr>
            <p:cNvPr id="163" name="Oval 252"/>
            <p:cNvSpPr>
              <a:spLocks noChangeArrowheads="1"/>
            </p:cNvSpPr>
            <p:nvPr/>
          </p:nvSpPr>
          <p:spPr bwMode="auto">
            <a:xfrm>
              <a:off x="9381493" y="1650155"/>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S6</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EXE</a:t>
              </a:r>
              <a:endParaRPr lang="zh-CN" altLang="en-US" sz="1200" b="0" kern="0" dirty="0">
                <a:solidFill>
                  <a:prstClr val="black"/>
                </a:solidFill>
                <a:latin typeface="Calibri" panose="020F0502020204030204"/>
                <a:ea typeface="宋体" panose="02010600030101010101" pitchFamily="2" charset="-122"/>
              </a:endParaRPr>
            </a:p>
          </p:txBody>
        </p:sp>
        <p:sp>
          <p:nvSpPr>
            <p:cNvPr id="165" name="Oval 254"/>
            <p:cNvSpPr>
              <a:spLocks noChangeArrowheads="1"/>
            </p:cNvSpPr>
            <p:nvPr/>
          </p:nvSpPr>
          <p:spPr bwMode="auto">
            <a:xfrm>
              <a:off x="10626423" y="1650155"/>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S9</a:t>
              </a:r>
            </a:p>
            <a:p>
              <a:pPr algn="ctr" fontAlgn="auto">
                <a:spcBef>
                  <a:spcPts val="0"/>
                </a:spcBef>
                <a:spcAft>
                  <a:spcPts val="0"/>
                </a:spcAft>
                <a:buNone/>
              </a:pPr>
              <a:r>
                <a:rPr lang="en-US" altLang="zh-CN" sz="1200" b="0" kern="0" dirty="0" err="1">
                  <a:solidFill>
                    <a:prstClr val="black"/>
                  </a:solidFill>
                  <a:latin typeface="Calibri" panose="020F0502020204030204"/>
                  <a:ea typeface="宋体" panose="02010600030101010101" pitchFamily="2" charset="-122"/>
                </a:rPr>
                <a:t>Jmp</a:t>
              </a:r>
              <a:endParaRPr lang="zh-CN" altLang="en-US" sz="1200" b="0" kern="0" dirty="0">
                <a:solidFill>
                  <a:prstClr val="black"/>
                </a:solidFill>
                <a:latin typeface="Calibri" panose="020F0502020204030204"/>
                <a:ea typeface="宋体" panose="02010600030101010101" pitchFamily="2" charset="-122"/>
              </a:endParaRPr>
            </a:p>
          </p:txBody>
        </p:sp>
        <p:sp>
          <p:nvSpPr>
            <p:cNvPr id="166" name="Oval 255"/>
            <p:cNvSpPr>
              <a:spLocks noChangeArrowheads="1"/>
            </p:cNvSpPr>
            <p:nvPr/>
          </p:nvSpPr>
          <p:spPr bwMode="auto">
            <a:xfrm>
              <a:off x="8426527" y="2688361"/>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S3</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MR</a:t>
              </a:r>
              <a:endParaRPr lang="zh-CN" altLang="en-US" sz="1200" b="0" kern="0" dirty="0">
                <a:solidFill>
                  <a:prstClr val="black"/>
                </a:solidFill>
                <a:latin typeface="Calibri" panose="020F0502020204030204"/>
                <a:ea typeface="宋体" panose="02010600030101010101" pitchFamily="2" charset="-122"/>
              </a:endParaRPr>
            </a:p>
          </p:txBody>
        </p:sp>
        <p:sp>
          <p:nvSpPr>
            <p:cNvPr id="167" name="Oval 256"/>
            <p:cNvSpPr>
              <a:spLocks noChangeArrowheads="1"/>
            </p:cNvSpPr>
            <p:nvPr/>
          </p:nvSpPr>
          <p:spPr bwMode="auto">
            <a:xfrm>
              <a:off x="9048364" y="2688361"/>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S5</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MW</a:t>
              </a:r>
              <a:endParaRPr lang="zh-CN" altLang="en-US" sz="1200" b="0" kern="0" dirty="0">
                <a:solidFill>
                  <a:prstClr val="black"/>
                </a:solidFill>
                <a:latin typeface="Calibri" panose="020F0502020204030204"/>
                <a:ea typeface="宋体" panose="02010600030101010101" pitchFamily="2" charset="-122"/>
              </a:endParaRPr>
            </a:p>
          </p:txBody>
        </p:sp>
        <p:sp>
          <p:nvSpPr>
            <p:cNvPr id="169" name="Oval 257"/>
            <p:cNvSpPr>
              <a:spLocks noChangeArrowheads="1"/>
            </p:cNvSpPr>
            <p:nvPr/>
          </p:nvSpPr>
          <p:spPr bwMode="auto">
            <a:xfrm>
              <a:off x="9696454" y="2687446"/>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S7</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WB</a:t>
              </a:r>
              <a:endParaRPr lang="zh-CN" altLang="en-US" sz="1200" b="0" kern="0" dirty="0">
                <a:solidFill>
                  <a:prstClr val="black"/>
                </a:solidFill>
                <a:latin typeface="Calibri" panose="020F0502020204030204"/>
                <a:ea typeface="宋体" panose="02010600030101010101" pitchFamily="2" charset="-122"/>
              </a:endParaRPr>
            </a:p>
          </p:txBody>
        </p:sp>
        <p:sp>
          <p:nvSpPr>
            <p:cNvPr id="171" name="Oval 260"/>
            <p:cNvSpPr>
              <a:spLocks noChangeArrowheads="1"/>
            </p:cNvSpPr>
            <p:nvPr/>
          </p:nvSpPr>
          <p:spPr bwMode="auto">
            <a:xfrm>
              <a:off x="10416554" y="2687446"/>
              <a:ext cx="432000" cy="432000"/>
            </a:xfrm>
            <a:prstGeom prst="ellipse">
              <a:avLst/>
            </a:prstGeom>
            <a:solidFill>
              <a:schemeClr val="bg1"/>
            </a:solidFill>
            <a:ln w="9525" algn="ctr">
              <a:solidFill>
                <a:sysClr val="windowText" lastClr="000000"/>
              </a:solidFill>
              <a:round/>
            </a:ln>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S10</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INT</a:t>
              </a:r>
              <a:endParaRPr lang="zh-CN" altLang="en-US" sz="1200" b="0" kern="0" dirty="0">
                <a:solidFill>
                  <a:prstClr val="black"/>
                </a:solidFill>
                <a:latin typeface="Calibri" panose="020F0502020204030204"/>
                <a:ea typeface="宋体" panose="02010600030101010101" pitchFamily="2" charset="-122"/>
              </a:endParaRPr>
            </a:p>
          </p:txBody>
        </p:sp>
        <p:cxnSp>
          <p:nvCxnSpPr>
            <p:cNvPr id="172" name="AutoShape 266"/>
            <p:cNvCxnSpPr>
              <a:cxnSpLocks noChangeShapeType="1"/>
              <a:stCxn id="160" idx="6"/>
              <a:endCxn id="161" idx="2"/>
            </p:cNvCxnSpPr>
            <p:nvPr/>
          </p:nvCxnSpPr>
          <p:spPr bwMode="auto">
            <a:xfrm>
              <a:off x="9192228" y="1185610"/>
              <a:ext cx="504190" cy="0"/>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73" name="AutoShape 267"/>
            <p:cNvCxnSpPr>
              <a:cxnSpLocks noChangeShapeType="1"/>
              <a:stCxn id="161" idx="3"/>
              <a:endCxn id="162" idx="7"/>
            </p:cNvCxnSpPr>
            <p:nvPr/>
          </p:nvCxnSpPr>
          <p:spPr bwMode="auto">
            <a:xfrm flipH="1">
              <a:off x="9128493" y="1337710"/>
              <a:ext cx="631190" cy="375920"/>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74" name="AutoShape 268"/>
            <p:cNvCxnSpPr>
              <a:cxnSpLocks noChangeShapeType="1"/>
              <a:stCxn id="161" idx="4"/>
              <a:endCxn id="163" idx="7"/>
            </p:cNvCxnSpPr>
            <p:nvPr/>
          </p:nvCxnSpPr>
          <p:spPr bwMode="auto">
            <a:xfrm flipH="1">
              <a:off x="9749858" y="1401610"/>
              <a:ext cx="161925" cy="312420"/>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75" name="AutoShape 269"/>
            <p:cNvCxnSpPr>
              <a:cxnSpLocks noChangeShapeType="1"/>
              <a:stCxn id="161" idx="5"/>
              <a:endCxn id="164" idx="0"/>
            </p:cNvCxnSpPr>
            <p:nvPr/>
          </p:nvCxnSpPr>
          <p:spPr bwMode="auto">
            <a:xfrm>
              <a:off x="10064518" y="1337710"/>
              <a:ext cx="156210" cy="312420"/>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76" name="AutoShape 270"/>
            <p:cNvCxnSpPr>
              <a:cxnSpLocks noChangeShapeType="1"/>
              <a:stCxn id="161" idx="6"/>
              <a:endCxn id="165" idx="0"/>
            </p:cNvCxnSpPr>
            <p:nvPr/>
          </p:nvCxnSpPr>
          <p:spPr bwMode="auto">
            <a:xfrm>
              <a:off x="10127783" y="1185610"/>
              <a:ext cx="714375" cy="464820"/>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77" name="AutoShape 271"/>
            <p:cNvCxnSpPr>
              <a:cxnSpLocks noChangeShapeType="1"/>
              <a:stCxn id="162" idx="3"/>
              <a:endCxn id="166" idx="0"/>
            </p:cNvCxnSpPr>
            <p:nvPr/>
          </p:nvCxnSpPr>
          <p:spPr bwMode="auto">
            <a:xfrm flipH="1">
              <a:off x="8642578" y="2018890"/>
              <a:ext cx="180975" cy="66992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78" name="AutoShape 272"/>
            <p:cNvCxnSpPr>
              <a:cxnSpLocks noChangeShapeType="1"/>
              <a:stCxn id="162" idx="5"/>
              <a:endCxn id="167" idx="0"/>
            </p:cNvCxnSpPr>
            <p:nvPr/>
          </p:nvCxnSpPr>
          <p:spPr bwMode="auto">
            <a:xfrm>
              <a:off x="9128388" y="2018890"/>
              <a:ext cx="135890" cy="66992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79" name="AutoShape 273"/>
            <p:cNvCxnSpPr>
              <a:cxnSpLocks noChangeShapeType="1"/>
              <a:stCxn id="163" idx="4"/>
              <a:endCxn id="169" idx="0"/>
            </p:cNvCxnSpPr>
            <p:nvPr/>
          </p:nvCxnSpPr>
          <p:spPr bwMode="auto">
            <a:xfrm>
              <a:off x="9597493" y="2082155"/>
              <a:ext cx="314960" cy="60515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sp>
          <p:nvSpPr>
            <p:cNvPr id="180" name="Freeform 279"/>
            <p:cNvSpPr/>
            <p:nvPr/>
          </p:nvSpPr>
          <p:spPr bwMode="auto">
            <a:xfrm flipV="1">
              <a:off x="10211142" y="2065437"/>
              <a:ext cx="997426" cy="289966"/>
            </a:xfrm>
            <a:custGeom>
              <a:avLst/>
              <a:gdLst>
                <a:gd name="T0" fmla="*/ 2147483647 w 3402"/>
                <a:gd name="T1" fmla="*/ 0 h 181"/>
                <a:gd name="T2" fmla="*/ 0 w 3402"/>
                <a:gd name="T3" fmla="*/ 0 h 181"/>
                <a:gd name="T4" fmla="*/ 0 w 3402"/>
                <a:gd name="T5" fmla="*/ 2147483647 h 181"/>
                <a:gd name="T6" fmla="*/ 0 60000 65536"/>
                <a:gd name="T7" fmla="*/ 0 60000 65536"/>
                <a:gd name="T8" fmla="*/ 0 60000 65536"/>
                <a:gd name="T9" fmla="*/ 0 w 3402"/>
                <a:gd name="T10" fmla="*/ 0 h 181"/>
                <a:gd name="T11" fmla="*/ 3402 w 3402"/>
                <a:gd name="T12" fmla="*/ 181 h 181"/>
              </a:gdLst>
              <a:ahLst/>
              <a:cxnLst>
                <a:cxn ang="T6">
                  <a:pos x="T0" y="T1"/>
                </a:cxn>
                <a:cxn ang="T7">
                  <a:pos x="T2" y="T3"/>
                </a:cxn>
                <a:cxn ang="T8">
                  <a:pos x="T4" y="T5"/>
                </a:cxn>
              </a:cxnLst>
              <a:rect l="T9" t="T10" r="T11" b="T12"/>
              <a:pathLst>
                <a:path w="3402" h="181">
                  <a:moveTo>
                    <a:pt x="3402" y="0"/>
                  </a:moveTo>
                  <a:lnTo>
                    <a:pt x="0" y="0"/>
                  </a:lnTo>
                  <a:lnTo>
                    <a:pt x="0" y="181"/>
                  </a:lnTo>
                </a:path>
              </a:pathLst>
            </a:custGeom>
            <a:noFill/>
            <a:ln w="19050"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buNone/>
              </a:pPr>
              <a:endParaRPr kumimoji="1" lang="zh-CN" altLang="en-US" sz="1400" b="0">
                <a:solidFill>
                  <a:srgbClr val="000000"/>
                </a:solidFill>
                <a:ea typeface="宋体" panose="02010600030101010101" pitchFamily="2" charset="-122"/>
              </a:endParaRPr>
            </a:p>
          </p:txBody>
        </p:sp>
        <p:sp>
          <p:nvSpPr>
            <p:cNvPr id="181" name="Oval 287"/>
            <p:cNvSpPr>
              <a:spLocks noChangeArrowheads="1"/>
            </p:cNvSpPr>
            <p:nvPr/>
          </p:nvSpPr>
          <p:spPr bwMode="auto">
            <a:xfrm>
              <a:off x="8427441" y="3346000"/>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S4</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MWB</a:t>
              </a:r>
              <a:endParaRPr lang="zh-CN" altLang="en-US" sz="1200" b="0" kern="0" dirty="0">
                <a:solidFill>
                  <a:prstClr val="black"/>
                </a:solidFill>
                <a:latin typeface="Calibri" panose="020F0502020204030204"/>
                <a:ea typeface="宋体" panose="02010600030101010101" pitchFamily="2" charset="-122"/>
              </a:endParaRPr>
            </a:p>
          </p:txBody>
        </p:sp>
        <p:cxnSp>
          <p:nvCxnSpPr>
            <p:cNvPr id="182" name="AutoShape 288"/>
            <p:cNvCxnSpPr>
              <a:cxnSpLocks noChangeShapeType="1"/>
              <a:stCxn id="166" idx="4"/>
              <a:endCxn id="181" idx="0"/>
            </p:cNvCxnSpPr>
            <p:nvPr/>
          </p:nvCxnSpPr>
          <p:spPr bwMode="auto">
            <a:xfrm>
              <a:off x="8642527" y="3120361"/>
              <a:ext cx="635" cy="22542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sp>
          <p:nvSpPr>
            <p:cNvPr id="183" name="Line 290"/>
            <p:cNvSpPr>
              <a:spLocks noChangeShapeType="1"/>
            </p:cNvSpPr>
            <p:nvPr/>
          </p:nvSpPr>
          <p:spPr bwMode="auto">
            <a:xfrm>
              <a:off x="8858527" y="3561970"/>
              <a:ext cx="2350041" cy="3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pPr algn="ctr" fontAlgn="ctr">
                <a:buNone/>
              </a:pPr>
              <a:endParaRPr kumimoji="1" lang="zh-CN" altLang="en-US" sz="1400" b="0">
                <a:solidFill>
                  <a:srgbClr val="000000"/>
                </a:solidFill>
                <a:ea typeface="宋体" panose="02010600030101010101" pitchFamily="2" charset="-122"/>
              </a:endParaRPr>
            </a:p>
          </p:txBody>
        </p:sp>
        <p:cxnSp>
          <p:nvCxnSpPr>
            <p:cNvPr id="184" name="AutoShape 292"/>
            <p:cNvCxnSpPr>
              <a:cxnSpLocks noChangeShapeType="1"/>
              <a:stCxn id="167" idx="4"/>
            </p:cNvCxnSpPr>
            <p:nvPr/>
          </p:nvCxnSpPr>
          <p:spPr bwMode="auto">
            <a:xfrm>
              <a:off x="9264364" y="3120361"/>
              <a:ext cx="0" cy="441639"/>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85" name="AutoShape 293"/>
            <p:cNvCxnSpPr>
              <a:cxnSpLocks noChangeShapeType="1"/>
              <a:stCxn id="169" idx="4"/>
            </p:cNvCxnSpPr>
            <p:nvPr/>
          </p:nvCxnSpPr>
          <p:spPr bwMode="auto">
            <a:xfrm>
              <a:off x="9912454" y="3118811"/>
              <a:ext cx="0" cy="442554"/>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88" name="AutoShape 303"/>
            <p:cNvCxnSpPr>
              <a:cxnSpLocks noChangeShapeType="1"/>
            </p:cNvCxnSpPr>
            <p:nvPr/>
          </p:nvCxnSpPr>
          <p:spPr bwMode="auto">
            <a:xfrm>
              <a:off x="10834065" y="2064523"/>
              <a:ext cx="914" cy="290880"/>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sp>
          <p:nvSpPr>
            <p:cNvPr id="189" name="Freeform 307"/>
            <p:cNvSpPr/>
            <p:nvPr/>
          </p:nvSpPr>
          <p:spPr bwMode="auto">
            <a:xfrm flipH="1">
              <a:off x="9547971" y="2479805"/>
              <a:ext cx="1094362" cy="207641"/>
            </a:xfrm>
            <a:custGeom>
              <a:avLst/>
              <a:gdLst>
                <a:gd name="T0" fmla="*/ 2147483647 w 3402"/>
                <a:gd name="T1" fmla="*/ 0 h 181"/>
                <a:gd name="T2" fmla="*/ 0 w 3402"/>
                <a:gd name="T3" fmla="*/ 0 h 181"/>
                <a:gd name="T4" fmla="*/ 0 w 3402"/>
                <a:gd name="T5" fmla="*/ 2147483647 h 181"/>
                <a:gd name="T6" fmla="*/ 0 60000 65536"/>
                <a:gd name="T7" fmla="*/ 0 60000 65536"/>
                <a:gd name="T8" fmla="*/ 0 60000 65536"/>
                <a:gd name="T9" fmla="*/ 0 w 3402"/>
                <a:gd name="T10" fmla="*/ 0 h 181"/>
                <a:gd name="T11" fmla="*/ 3402 w 3402"/>
                <a:gd name="T12" fmla="*/ 181 h 181"/>
              </a:gdLst>
              <a:ahLst/>
              <a:cxnLst>
                <a:cxn ang="T6">
                  <a:pos x="T0" y="T1"/>
                </a:cxn>
                <a:cxn ang="T7">
                  <a:pos x="T2" y="T3"/>
                </a:cxn>
                <a:cxn ang="T8">
                  <a:pos x="T4" y="T5"/>
                </a:cxn>
              </a:cxnLst>
              <a:rect l="T9" t="T10" r="T11" b="T12"/>
              <a:pathLst>
                <a:path w="3402" h="181">
                  <a:moveTo>
                    <a:pt x="3402" y="0"/>
                  </a:moveTo>
                  <a:lnTo>
                    <a:pt x="0" y="0"/>
                  </a:lnTo>
                  <a:lnTo>
                    <a:pt x="0" y="181"/>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buNone/>
              </a:pPr>
              <a:endParaRPr kumimoji="1" lang="zh-CN" altLang="en-US" sz="1400" b="0">
                <a:solidFill>
                  <a:srgbClr val="000000"/>
                </a:solidFill>
                <a:ea typeface="宋体" panose="02010600030101010101" pitchFamily="2" charset="-122"/>
              </a:endParaRPr>
            </a:p>
          </p:txBody>
        </p:sp>
        <p:cxnSp>
          <p:nvCxnSpPr>
            <p:cNvPr id="191" name="AutoShape 312"/>
            <p:cNvCxnSpPr>
              <a:cxnSpLocks noChangeShapeType="1"/>
            </p:cNvCxnSpPr>
            <p:nvPr/>
          </p:nvCxnSpPr>
          <p:spPr bwMode="auto">
            <a:xfrm>
              <a:off x="10632554" y="3088034"/>
              <a:ext cx="914" cy="473966"/>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sp>
          <p:nvSpPr>
            <p:cNvPr id="192" name="Freeform 314"/>
            <p:cNvSpPr/>
            <p:nvPr/>
          </p:nvSpPr>
          <p:spPr bwMode="auto">
            <a:xfrm flipH="1">
              <a:off x="10642332" y="2023361"/>
              <a:ext cx="62201" cy="458460"/>
            </a:xfrm>
            <a:custGeom>
              <a:avLst/>
              <a:gdLst>
                <a:gd name="T0" fmla="*/ 0 w 136"/>
                <a:gd name="T1" fmla="*/ 0 h 499"/>
                <a:gd name="T2" fmla="*/ 2147483647 w 136"/>
                <a:gd name="T3" fmla="*/ 2147483647 h 499"/>
                <a:gd name="T4" fmla="*/ 2147483647 w 136"/>
                <a:gd name="T5" fmla="*/ 2147483647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0"/>
                  </a:moveTo>
                  <a:lnTo>
                    <a:pt x="136" y="136"/>
                  </a:lnTo>
                  <a:lnTo>
                    <a:pt x="136" y="499"/>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buNone/>
              </a:pPr>
              <a:endParaRPr kumimoji="1" lang="zh-CN" altLang="en-US" sz="1400" b="0">
                <a:solidFill>
                  <a:srgbClr val="000000"/>
                </a:solidFill>
                <a:ea typeface="宋体" panose="02010600030101010101" pitchFamily="2" charset="-122"/>
              </a:endParaRPr>
            </a:p>
          </p:txBody>
        </p:sp>
        <p:sp>
          <p:nvSpPr>
            <p:cNvPr id="193" name="Freeform 315"/>
            <p:cNvSpPr/>
            <p:nvPr/>
          </p:nvSpPr>
          <p:spPr bwMode="auto">
            <a:xfrm>
              <a:off x="10335543" y="2023360"/>
              <a:ext cx="124402" cy="456445"/>
            </a:xfrm>
            <a:custGeom>
              <a:avLst/>
              <a:gdLst>
                <a:gd name="T0" fmla="*/ 0 w 136"/>
                <a:gd name="T1" fmla="*/ 0 h 499"/>
                <a:gd name="T2" fmla="*/ 2147483647 w 136"/>
                <a:gd name="T3" fmla="*/ 2147483647 h 499"/>
                <a:gd name="T4" fmla="*/ 2147483647 w 136"/>
                <a:gd name="T5" fmla="*/ 2147483647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0"/>
                  </a:moveTo>
                  <a:lnTo>
                    <a:pt x="136" y="136"/>
                  </a:lnTo>
                  <a:lnTo>
                    <a:pt x="136" y="499"/>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buNone/>
              </a:pPr>
              <a:endParaRPr kumimoji="1" lang="zh-CN" altLang="en-US" sz="1400" b="0">
                <a:solidFill>
                  <a:srgbClr val="000000"/>
                </a:solidFill>
                <a:ea typeface="宋体" panose="02010600030101010101" pitchFamily="2" charset="-122"/>
              </a:endParaRPr>
            </a:p>
          </p:txBody>
        </p:sp>
        <p:cxnSp>
          <p:nvCxnSpPr>
            <p:cNvPr id="223" name="AutoShape 317"/>
            <p:cNvCxnSpPr>
              <a:cxnSpLocks noChangeShapeType="1"/>
              <a:endCxn id="160" idx="2"/>
            </p:cNvCxnSpPr>
            <p:nvPr/>
          </p:nvCxnSpPr>
          <p:spPr bwMode="auto">
            <a:xfrm>
              <a:off x="8427441" y="1185610"/>
              <a:ext cx="332787" cy="0"/>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224" name="AutoShape 322"/>
            <p:cNvCxnSpPr>
              <a:cxnSpLocks noChangeShapeType="1"/>
              <a:stCxn id="169" idx="7"/>
            </p:cNvCxnSpPr>
            <p:nvPr/>
          </p:nvCxnSpPr>
          <p:spPr bwMode="auto">
            <a:xfrm flipV="1">
              <a:off x="10065189" y="2479807"/>
              <a:ext cx="104790" cy="270904"/>
            </a:xfrm>
            <a:prstGeom prst="straightConnector1">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cxnSp>
        <p:sp>
          <p:nvSpPr>
            <p:cNvPr id="226" name="Freeform 323"/>
            <p:cNvSpPr/>
            <p:nvPr/>
          </p:nvSpPr>
          <p:spPr bwMode="auto">
            <a:xfrm>
              <a:off x="8800646" y="3060652"/>
              <a:ext cx="1670214" cy="332043"/>
            </a:xfrm>
            <a:custGeom>
              <a:avLst/>
              <a:gdLst>
                <a:gd name="T0" fmla="*/ 0 w 2540"/>
                <a:gd name="T1" fmla="*/ 2147483647 h 363"/>
                <a:gd name="T2" fmla="*/ 2147483647 w 2540"/>
                <a:gd name="T3" fmla="*/ 2147483647 h 363"/>
                <a:gd name="T4" fmla="*/ 2147483647 w 2540"/>
                <a:gd name="T5" fmla="*/ 2147483647 h 363"/>
                <a:gd name="T6" fmla="*/ 2147483647 w 2540"/>
                <a:gd name="T7" fmla="*/ 0 h 363"/>
                <a:gd name="T8" fmla="*/ 0 60000 65536"/>
                <a:gd name="T9" fmla="*/ 0 60000 65536"/>
                <a:gd name="T10" fmla="*/ 0 60000 65536"/>
                <a:gd name="T11" fmla="*/ 0 60000 65536"/>
                <a:gd name="T12" fmla="*/ 0 w 2540"/>
                <a:gd name="T13" fmla="*/ 0 h 363"/>
                <a:gd name="T14" fmla="*/ 2540 w 2540"/>
                <a:gd name="T15" fmla="*/ 363 h 363"/>
              </a:gdLst>
              <a:ahLst/>
              <a:cxnLst>
                <a:cxn ang="T8">
                  <a:pos x="T0" y="T1"/>
                </a:cxn>
                <a:cxn ang="T9">
                  <a:pos x="T2" y="T3"/>
                </a:cxn>
                <a:cxn ang="T10">
                  <a:pos x="T4" y="T5"/>
                </a:cxn>
                <a:cxn ang="T11">
                  <a:pos x="T6" y="T7"/>
                </a:cxn>
              </a:cxnLst>
              <a:rect l="T12" t="T13" r="T14" b="T15"/>
              <a:pathLst>
                <a:path w="2540" h="363">
                  <a:moveTo>
                    <a:pt x="0" y="363"/>
                  </a:moveTo>
                  <a:lnTo>
                    <a:pt x="91" y="227"/>
                  </a:lnTo>
                  <a:lnTo>
                    <a:pt x="2359" y="227"/>
                  </a:lnTo>
                  <a:lnTo>
                    <a:pt x="2540" y="0"/>
                  </a:ln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buNone/>
              </a:pPr>
              <a:endParaRPr kumimoji="1" lang="zh-CN" altLang="en-US" sz="1400" b="0">
                <a:solidFill>
                  <a:srgbClr val="000000"/>
                </a:solidFill>
                <a:ea typeface="宋体" panose="02010600030101010101" pitchFamily="2" charset="-122"/>
              </a:endParaRPr>
            </a:p>
          </p:txBody>
        </p:sp>
        <p:cxnSp>
          <p:nvCxnSpPr>
            <p:cNvPr id="227" name="AutoShape 322"/>
            <p:cNvCxnSpPr>
              <a:cxnSpLocks noChangeShapeType="1"/>
              <a:stCxn id="167" idx="7"/>
            </p:cNvCxnSpPr>
            <p:nvPr/>
          </p:nvCxnSpPr>
          <p:spPr bwMode="auto">
            <a:xfrm flipV="1">
              <a:off x="9416464" y="2482456"/>
              <a:ext cx="135275" cy="269805"/>
            </a:xfrm>
            <a:prstGeom prst="straightConnector1">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cxnSp>
        <p:sp>
          <p:nvSpPr>
            <p:cNvPr id="228" name="Line 290"/>
            <p:cNvSpPr>
              <a:spLocks noChangeShapeType="1"/>
            </p:cNvSpPr>
            <p:nvPr/>
          </p:nvSpPr>
          <p:spPr bwMode="auto">
            <a:xfrm flipV="1">
              <a:off x="11208568" y="897600"/>
              <a:ext cx="0" cy="26644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pPr algn="ctr" fontAlgn="ctr">
                <a:buNone/>
              </a:pPr>
              <a:endParaRPr kumimoji="1" lang="zh-CN" altLang="en-US" sz="1400" b="0">
                <a:solidFill>
                  <a:srgbClr val="000000"/>
                </a:solidFill>
                <a:ea typeface="宋体" panose="02010600030101010101" pitchFamily="2" charset="-122"/>
              </a:endParaRPr>
            </a:p>
          </p:txBody>
        </p:sp>
        <p:sp>
          <p:nvSpPr>
            <p:cNvPr id="229" name="Line 290"/>
            <p:cNvSpPr>
              <a:spLocks noChangeShapeType="1"/>
            </p:cNvSpPr>
            <p:nvPr/>
          </p:nvSpPr>
          <p:spPr bwMode="auto">
            <a:xfrm>
              <a:off x="9336308" y="897600"/>
              <a:ext cx="1872259" cy="3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pPr algn="ctr" fontAlgn="ctr">
                <a:buNone/>
              </a:pPr>
              <a:endParaRPr kumimoji="1" lang="zh-CN" altLang="en-US" sz="1400" b="0">
                <a:solidFill>
                  <a:srgbClr val="000000"/>
                </a:solidFill>
                <a:ea typeface="宋体" panose="02010600030101010101" pitchFamily="2" charset="-122"/>
              </a:endParaRPr>
            </a:p>
          </p:txBody>
        </p:sp>
        <p:cxnSp>
          <p:nvCxnSpPr>
            <p:cNvPr id="230" name="AutoShape 268"/>
            <p:cNvCxnSpPr>
              <a:cxnSpLocks noChangeShapeType="1"/>
              <a:endCxn id="160" idx="7"/>
            </p:cNvCxnSpPr>
            <p:nvPr/>
          </p:nvCxnSpPr>
          <p:spPr bwMode="auto">
            <a:xfrm flipH="1">
              <a:off x="9128328" y="897630"/>
              <a:ext cx="207345" cy="13524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sp>
          <p:nvSpPr>
            <p:cNvPr id="164" name="Oval 253"/>
            <p:cNvSpPr>
              <a:spLocks noChangeArrowheads="1"/>
            </p:cNvSpPr>
            <p:nvPr/>
          </p:nvSpPr>
          <p:spPr bwMode="auto">
            <a:xfrm>
              <a:off x="10004415" y="1650155"/>
              <a:ext cx="432000" cy="432000"/>
            </a:xfrm>
            <a:prstGeom prst="ellipse">
              <a:avLst/>
            </a:prstGeom>
            <a:solidFill>
              <a:schemeClr val="bg1"/>
            </a:solidFill>
            <a:ln w="9525" algn="ctr">
              <a:solidFill>
                <a:sysClr val="windowText" lastClr="000000"/>
              </a:solidFill>
              <a:round/>
            </a:ln>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S8</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Branch</a:t>
              </a:r>
              <a:endParaRPr lang="zh-CN" altLang="en-US" sz="1200" b="0" kern="0" dirty="0">
                <a:solidFill>
                  <a:prstClr val="black"/>
                </a:solidFill>
                <a:latin typeface="Calibri" panose="020F0502020204030204"/>
                <a:ea typeface="宋体" panose="02010600030101010101" pitchFamily="2" charset="-122"/>
              </a:endParaRPr>
            </a:p>
          </p:txBody>
        </p:sp>
        <p:sp>
          <p:nvSpPr>
            <p:cNvPr id="43" name="线形标注 1 42"/>
            <p:cNvSpPr/>
            <p:nvPr/>
          </p:nvSpPr>
          <p:spPr bwMode="auto">
            <a:xfrm>
              <a:off x="9794717" y="3922020"/>
              <a:ext cx="1296180" cy="612648"/>
            </a:xfrm>
            <a:prstGeom prst="borderCallout1">
              <a:avLst>
                <a:gd name="adj1" fmla="val 18750"/>
                <a:gd name="adj2" fmla="val -8333"/>
                <a:gd name="adj3" fmla="val -100719"/>
                <a:gd name="adj4" fmla="val -28255"/>
              </a:avLst>
            </a:prstGeom>
            <a:ln w="38100">
              <a:headEnd type="none" w="med" len="med"/>
              <a:tailEnd type="triangle" w="lg" len="lg"/>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r>
                <a:rPr kumimoji="0" lang="en-US" altLang="zh-CN" sz="2800" b="0" i="0" u="none" strike="noStrike" cap="none" normalizeH="0" baseline="0" dirty="0" err="1">
                  <a:ln>
                    <a:noFill/>
                  </a:ln>
                  <a:solidFill>
                    <a:schemeClr val="bg1"/>
                  </a:solidFill>
                  <a:effectLst/>
                  <a:latin typeface="Cambria" panose="02040503050406030204" pitchFamily="18" charset="0"/>
                  <a:ea typeface="宋体" panose="02010600030101010101" pitchFamily="2" charset="-122"/>
                  <a:sym typeface="Wingdings" panose="05000000000000000000" pitchFamily="2" charset="2"/>
                </a:rPr>
                <a:t>IntReq</a:t>
              </a:r>
              <a:endParaRPr kumimoji="0" lang="zh-CN" altLang="en-US" sz="2800" b="0" i="0" u="none" strike="noStrike" cap="none" normalizeH="0" baseline="0" dirty="0">
                <a:ln>
                  <a:noFill/>
                </a:ln>
                <a:solidFill>
                  <a:schemeClr val="bg1"/>
                </a:solidFill>
                <a:effectLst/>
                <a:latin typeface="Cambria" panose="02040503050406030204" pitchFamily="18" charset="0"/>
                <a:ea typeface="宋体" panose="02010600030101010101" pitchFamily="2" charset="-122"/>
                <a:sym typeface="Wingdings" panose="05000000000000000000" pitchFamily="2" charset="2"/>
              </a:endParaRPr>
            </a:p>
          </p:txBody>
        </p:sp>
      </p:grpSp>
      <p:pic>
        <p:nvPicPr>
          <p:cNvPr id="103426" name="Picture 2"/>
          <p:cNvPicPr>
            <a:picLocks noChangeAspect="1" noChangeArrowheads="1"/>
          </p:cNvPicPr>
          <p:nvPr/>
        </p:nvPicPr>
        <p:blipFill>
          <a:blip r:embed="rId3" cstate="print"/>
          <a:srcRect/>
          <a:stretch>
            <a:fillRect/>
          </a:stretch>
        </p:blipFill>
        <p:spPr bwMode="auto">
          <a:xfrm>
            <a:off x="1471018" y="3560883"/>
            <a:ext cx="6300000" cy="3105222"/>
          </a:xfrm>
          <a:prstGeom prst="rect">
            <a:avLst/>
          </a:prstGeom>
          <a:noFill/>
          <a:ln w="9525">
            <a:noFill/>
            <a:miter lim="800000"/>
            <a:headEnd/>
            <a:tailEnd/>
          </a:ln>
        </p:spPr>
      </p:pic>
      <p:sp>
        <p:nvSpPr>
          <p:cNvPr id="46" name="标题 2"/>
          <p:cNvSpPr>
            <a:spLocks noGrp="1"/>
          </p:cNvSpPr>
          <p:nvPr/>
        </p:nvSpPr>
        <p:spPr>
          <a:xfrm>
            <a:off x="0" y="300355"/>
            <a:ext cx="8527415" cy="37147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altLang="zh-CN" dirty="0">
                <a:sym typeface="+mn-ea"/>
              </a:rPr>
              <a:t>5.3 </a:t>
            </a:r>
            <a:r>
              <a:rPr lang="zh-CN" altLang="en-US" dirty="0">
                <a:sym typeface="+mn-ea"/>
              </a:rPr>
              <a:t>软硬件配合的中断响应机制</a:t>
            </a:r>
            <a:r>
              <a:rPr lang="en-US" altLang="zh-CN" dirty="0">
                <a:sym typeface="+mn-ea"/>
              </a:rPr>
              <a:t>--</a:t>
            </a:r>
            <a:r>
              <a:rPr lang="zh-CN" altLang="en-US" dirty="0">
                <a:sym typeface="+mn-ea"/>
              </a:rPr>
              <a:t>控制器</a:t>
            </a:r>
            <a:r>
              <a:rPr lang="en-US" altLang="zh-CN" dirty="0">
                <a:sym typeface="+mn-ea"/>
              </a:rPr>
              <a:t>(1)</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2"/>
          <p:cNvPicPr>
            <a:picLocks noChangeAspect="1" noChangeArrowheads="1"/>
          </p:cNvPicPr>
          <p:nvPr/>
        </p:nvPicPr>
        <p:blipFill>
          <a:blip r:embed="rId2" cstate="print"/>
          <a:srcRect/>
          <a:stretch>
            <a:fillRect/>
          </a:stretch>
        </p:blipFill>
        <p:spPr bwMode="auto">
          <a:xfrm>
            <a:off x="1559370" y="3708248"/>
            <a:ext cx="6300000" cy="3105222"/>
          </a:xfrm>
          <a:prstGeom prst="rect">
            <a:avLst/>
          </a:prstGeom>
          <a:noFill/>
          <a:ln w="9525">
            <a:noFill/>
            <a:miter lim="800000"/>
            <a:headEnd/>
            <a:tailEnd/>
          </a:ln>
        </p:spPr>
      </p:pic>
      <p:sp>
        <p:nvSpPr>
          <p:cNvPr id="2" name="内容占位符 1"/>
          <p:cNvSpPr>
            <a:spLocks noGrp="1"/>
          </p:cNvSpPr>
          <p:nvPr>
            <p:ph idx="1"/>
          </p:nvPr>
        </p:nvSpPr>
        <p:spPr>
          <a:xfrm>
            <a:off x="1055440" y="836930"/>
            <a:ext cx="7200800" cy="2320290"/>
          </a:xfrm>
        </p:spPr>
        <p:txBody>
          <a:bodyPr/>
          <a:lstStyle/>
          <a:p>
            <a:pPr>
              <a:lnSpc>
                <a:spcPct val="150000"/>
              </a:lnSpc>
            </a:pPr>
            <a:r>
              <a:rPr lang="zh-CN" altLang="en-US" sz="2000" dirty="0">
                <a:solidFill>
                  <a:srgbClr val="FF0000"/>
                </a:solidFill>
              </a:rPr>
              <a:t>处理</a:t>
            </a:r>
            <a:r>
              <a:rPr lang="zh-CN" altLang="en-US" sz="2000" dirty="0">
                <a:solidFill>
                  <a:srgbClr val="000000"/>
                </a:solidFill>
              </a:rPr>
              <a:t>：保存</a:t>
            </a:r>
            <a:r>
              <a:rPr lang="en-US" altLang="zh-CN" sz="2000" dirty="0">
                <a:solidFill>
                  <a:srgbClr val="000000"/>
                </a:solidFill>
              </a:rPr>
              <a:t>PC/</a:t>
            </a:r>
            <a:r>
              <a:rPr lang="zh-CN" altLang="en-US" sz="2000" dirty="0">
                <a:solidFill>
                  <a:srgbClr val="000000"/>
                </a:solidFill>
              </a:rPr>
              <a:t>跳转</a:t>
            </a:r>
            <a:r>
              <a:rPr lang="en-US" altLang="zh-CN" sz="2000" dirty="0">
                <a:solidFill>
                  <a:srgbClr val="000000"/>
                </a:solidFill>
              </a:rPr>
              <a:t>/</a:t>
            </a:r>
            <a:r>
              <a:rPr lang="zh-CN" altLang="en-US" sz="2000" dirty="0">
                <a:solidFill>
                  <a:srgbClr val="000000"/>
                </a:solidFill>
              </a:rPr>
              <a:t>关中断均在中断响应状态完成</a:t>
            </a:r>
            <a:endParaRPr lang="en-US" altLang="zh-CN" sz="2000" dirty="0">
              <a:solidFill>
                <a:srgbClr val="000000"/>
              </a:solidFill>
            </a:endParaRPr>
          </a:p>
          <a:p>
            <a:pPr>
              <a:lnSpc>
                <a:spcPct val="150000"/>
              </a:lnSpc>
            </a:pPr>
            <a:r>
              <a:rPr lang="zh-CN" altLang="en-US" sz="2000" dirty="0">
                <a:solidFill>
                  <a:srgbClr val="000000"/>
                </a:solidFill>
                <a:sym typeface="Wingdings 2" panose="05020102010507070707"/>
              </a:rPr>
              <a:t></a:t>
            </a:r>
            <a:r>
              <a:rPr lang="zh-CN" altLang="en-US" sz="2000" dirty="0">
                <a:solidFill>
                  <a:srgbClr val="000000"/>
                </a:solidFill>
              </a:rPr>
              <a:t>保存：将</a:t>
            </a:r>
            <a:r>
              <a:rPr lang="en-US" altLang="zh-CN" sz="2000" dirty="0">
                <a:solidFill>
                  <a:srgbClr val="000000"/>
                </a:solidFill>
              </a:rPr>
              <a:t>PC</a:t>
            </a:r>
            <a:r>
              <a:rPr lang="zh-CN" altLang="en-US" sz="2000" dirty="0">
                <a:solidFill>
                  <a:srgbClr val="000000"/>
                </a:solidFill>
              </a:rPr>
              <a:t>保存在</a:t>
            </a:r>
            <a:r>
              <a:rPr lang="en-US" altLang="zh-CN" sz="2000" dirty="0">
                <a:solidFill>
                  <a:srgbClr val="000000"/>
                </a:solidFill>
              </a:rPr>
              <a:t>EPC</a:t>
            </a:r>
            <a:r>
              <a:rPr lang="zh-CN" altLang="en-US" sz="2000" dirty="0">
                <a:solidFill>
                  <a:srgbClr val="000000"/>
                </a:solidFill>
              </a:rPr>
              <a:t>中</a:t>
            </a:r>
            <a:endParaRPr lang="en-US" altLang="zh-CN" sz="2000" dirty="0">
              <a:solidFill>
                <a:srgbClr val="000000"/>
              </a:solidFill>
            </a:endParaRPr>
          </a:p>
          <a:p>
            <a:pPr lvl="1">
              <a:lnSpc>
                <a:spcPct val="150000"/>
              </a:lnSpc>
            </a:pPr>
            <a:r>
              <a:rPr lang="zh-CN" altLang="en-US" sz="1800" dirty="0">
                <a:solidFill>
                  <a:srgbClr val="000000"/>
                </a:solidFill>
              </a:rPr>
              <a:t>注意：</a:t>
            </a:r>
            <a:r>
              <a:rPr lang="en-US" altLang="zh-CN" sz="1800" dirty="0">
                <a:solidFill>
                  <a:srgbClr val="000000"/>
                </a:solidFill>
              </a:rPr>
              <a:t>PC</a:t>
            </a:r>
            <a:r>
              <a:rPr lang="zh-CN" altLang="en-US" sz="1800" dirty="0">
                <a:solidFill>
                  <a:srgbClr val="000000"/>
                </a:solidFill>
              </a:rPr>
              <a:t>已经存储新指令地址了</a:t>
            </a:r>
            <a:endParaRPr lang="en-US" altLang="zh-CN" sz="1800" dirty="0">
              <a:solidFill>
                <a:srgbClr val="000000"/>
              </a:solidFill>
            </a:endParaRPr>
          </a:p>
          <a:p>
            <a:pPr>
              <a:lnSpc>
                <a:spcPct val="150000"/>
              </a:lnSpc>
            </a:pPr>
            <a:r>
              <a:rPr lang="zh-CN" altLang="en-US" sz="2000" dirty="0">
                <a:solidFill>
                  <a:srgbClr val="000000"/>
                </a:solidFill>
                <a:sym typeface="Wingdings 2" panose="05020102010507070707"/>
              </a:rPr>
              <a:t></a:t>
            </a:r>
            <a:r>
              <a:rPr lang="zh-CN" altLang="en-US" sz="2000" dirty="0">
                <a:solidFill>
                  <a:srgbClr val="000000"/>
                </a:solidFill>
              </a:rPr>
              <a:t>跳转：控制</a:t>
            </a:r>
            <a:r>
              <a:rPr lang="en-US" altLang="zh-CN" sz="2000" dirty="0">
                <a:solidFill>
                  <a:srgbClr val="000000"/>
                </a:solidFill>
              </a:rPr>
              <a:t>NPC</a:t>
            </a:r>
            <a:r>
              <a:rPr lang="zh-CN" altLang="en-US" sz="2000" dirty="0">
                <a:solidFill>
                  <a:srgbClr val="000000"/>
                </a:solidFill>
              </a:rPr>
              <a:t>产生中断处理程序入口地址，并写入</a:t>
            </a:r>
            <a:r>
              <a:rPr lang="en-US" altLang="zh-CN" sz="2000" dirty="0">
                <a:solidFill>
                  <a:srgbClr val="000000"/>
                </a:solidFill>
              </a:rPr>
              <a:t>PC</a:t>
            </a:r>
          </a:p>
          <a:p>
            <a:pPr>
              <a:lnSpc>
                <a:spcPct val="150000"/>
              </a:lnSpc>
            </a:pPr>
            <a:r>
              <a:rPr lang="zh-CN" altLang="en-US" sz="2000" dirty="0">
                <a:solidFill>
                  <a:srgbClr val="000000"/>
                </a:solidFill>
                <a:sym typeface="Wingdings 2" panose="05020102010507070707"/>
              </a:rPr>
              <a:t></a:t>
            </a:r>
            <a:r>
              <a:rPr lang="zh-CN" altLang="en-US" sz="2000" dirty="0">
                <a:solidFill>
                  <a:srgbClr val="000000"/>
                </a:solidFill>
              </a:rPr>
              <a:t>关中断：</a:t>
            </a:r>
            <a:r>
              <a:rPr lang="en-US" altLang="zh-CN" sz="2000" dirty="0">
                <a:solidFill>
                  <a:srgbClr val="000000"/>
                </a:solidFill>
              </a:rPr>
              <a:t>EXL</a:t>
            </a:r>
            <a:r>
              <a:rPr lang="zh-CN" altLang="en-US" sz="2000" dirty="0">
                <a:solidFill>
                  <a:srgbClr val="000000"/>
                </a:solidFill>
              </a:rPr>
              <a:t>置位，防止再次进入</a:t>
            </a:r>
          </a:p>
        </p:txBody>
      </p:sp>
      <p:sp>
        <p:nvSpPr>
          <p:cNvPr id="160" name="Oval 249"/>
          <p:cNvSpPr>
            <a:spLocks noChangeArrowheads="1"/>
          </p:cNvSpPr>
          <p:nvPr/>
        </p:nvSpPr>
        <p:spPr bwMode="auto">
          <a:xfrm>
            <a:off x="8970741" y="908650"/>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S0</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Fetch</a:t>
            </a:r>
            <a:endParaRPr lang="zh-CN" altLang="en-US" sz="1200" b="0" kern="0" dirty="0">
              <a:solidFill>
                <a:prstClr val="black"/>
              </a:solidFill>
              <a:latin typeface="Calibri" panose="020F0502020204030204"/>
              <a:ea typeface="宋体" panose="02010600030101010101" pitchFamily="2" charset="-122"/>
            </a:endParaRPr>
          </a:p>
        </p:txBody>
      </p:sp>
      <p:sp>
        <p:nvSpPr>
          <p:cNvPr id="161" name="Oval 250"/>
          <p:cNvSpPr>
            <a:spLocks noChangeArrowheads="1"/>
          </p:cNvSpPr>
          <p:nvPr/>
        </p:nvSpPr>
        <p:spPr bwMode="auto">
          <a:xfrm>
            <a:off x="9906931" y="908650"/>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S1</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DCD/RF</a:t>
            </a:r>
          </a:p>
        </p:txBody>
      </p:sp>
      <p:sp>
        <p:nvSpPr>
          <p:cNvPr id="162" name="Oval 251"/>
          <p:cNvSpPr>
            <a:spLocks noChangeArrowheads="1"/>
          </p:cNvSpPr>
          <p:nvPr/>
        </p:nvSpPr>
        <p:spPr bwMode="auto">
          <a:xfrm>
            <a:off x="8970801" y="1589195"/>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S2</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MA</a:t>
            </a:r>
            <a:endParaRPr lang="zh-CN" altLang="en-US" sz="1200" b="0" kern="0" dirty="0">
              <a:solidFill>
                <a:prstClr val="black"/>
              </a:solidFill>
              <a:latin typeface="Calibri" panose="020F0502020204030204"/>
              <a:ea typeface="宋体" panose="02010600030101010101" pitchFamily="2" charset="-122"/>
            </a:endParaRPr>
          </a:p>
        </p:txBody>
      </p:sp>
      <p:sp>
        <p:nvSpPr>
          <p:cNvPr id="163" name="Oval 252"/>
          <p:cNvSpPr>
            <a:spLocks noChangeArrowheads="1"/>
          </p:cNvSpPr>
          <p:nvPr/>
        </p:nvSpPr>
        <p:spPr bwMode="auto">
          <a:xfrm>
            <a:off x="9592006" y="1589195"/>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S6</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EXE</a:t>
            </a:r>
            <a:endParaRPr lang="zh-CN" altLang="en-US" sz="1200" b="0" kern="0" dirty="0">
              <a:solidFill>
                <a:prstClr val="black"/>
              </a:solidFill>
              <a:latin typeface="Calibri" panose="020F0502020204030204"/>
              <a:ea typeface="宋体" panose="02010600030101010101" pitchFamily="2" charset="-122"/>
            </a:endParaRPr>
          </a:p>
        </p:txBody>
      </p:sp>
      <p:sp>
        <p:nvSpPr>
          <p:cNvPr id="165" name="Oval 254"/>
          <p:cNvSpPr>
            <a:spLocks noChangeArrowheads="1"/>
          </p:cNvSpPr>
          <p:nvPr/>
        </p:nvSpPr>
        <p:spPr bwMode="auto">
          <a:xfrm>
            <a:off x="10836936" y="1589195"/>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S9</a:t>
            </a:r>
          </a:p>
          <a:p>
            <a:pPr algn="ctr" fontAlgn="auto">
              <a:spcBef>
                <a:spcPts val="0"/>
              </a:spcBef>
              <a:spcAft>
                <a:spcPts val="0"/>
              </a:spcAft>
              <a:buNone/>
            </a:pPr>
            <a:r>
              <a:rPr lang="en-US" altLang="zh-CN" sz="1200" b="0" kern="0" dirty="0" err="1">
                <a:solidFill>
                  <a:prstClr val="black"/>
                </a:solidFill>
                <a:latin typeface="Calibri" panose="020F0502020204030204"/>
                <a:ea typeface="宋体" panose="02010600030101010101" pitchFamily="2" charset="-122"/>
              </a:rPr>
              <a:t>Jmp</a:t>
            </a:r>
            <a:endParaRPr lang="zh-CN" altLang="en-US" sz="1200" b="0" kern="0" dirty="0">
              <a:solidFill>
                <a:prstClr val="black"/>
              </a:solidFill>
              <a:latin typeface="Calibri" panose="020F0502020204030204"/>
              <a:ea typeface="宋体" panose="02010600030101010101" pitchFamily="2" charset="-122"/>
            </a:endParaRPr>
          </a:p>
        </p:txBody>
      </p:sp>
      <p:sp>
        <p:nvSpPr>
          <p:cNvPr id="166" name="Oval 255"/>
          <p:cNvSpPr>
            <a:spLocks noChangeArrowheads="1"/>
          </p:cNvSpPr>
          <p:nvPr/>
        </p:nvSpPr>
        <p:spPr bwMode="auto">
          <a:xfrm>
            <a:off x="8637040" y="2627401"/>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S3</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MR</a:t>
            </a:r>
            <a:endParaRPr lang="zh-CN" altLang="en-US" sz="1200" b="0" kern="0" dirty="0">
              <a:solidFill>
                <a:prstClr val="black"/>
              </a:solidFill>
              <a:latin typeface="Calibri" panose="020F0502020204030204"/>
              <a:ea typeface="宋体" panose="02010600030101010101" pitchFamily="2" charset="-122"/>
            </a:endParaRPr>
          </a:p>
        </p:txBody>
      </p:sp>
      <p:sp>
        <p:nvSpPr>
          <p:cNvPr id="167" name="Oval 256"/>
          <p:cNvSpPr>
            <a:spLocks noChangeArrowheads="1"/>
          </p:cNvSpPr>
          <p:nvPr/>
        </p:nvSpPr>
        <p:spPr bwMode="auto">
          <a:xfrm>
            <a:off x="9258877" y="2627401"/>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S5</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MW</a:t>
            </a:r>
            <a:endParaRPr lang="zh-CN" altLang="en-US" sz="1200" b="0" kern="0" dirty="0">
              <a:solidFill>
                <a:prstClr val="black"/>
              </a:solidFill>
              <a:latin typeface="Calibri" panose="020F0502020204030204"/>
              <a:ea typeface="宋体" panose="02010600030101010101" pitchFamily="2" charset="-122"/>
            </a:endParaRPr>
          </a:p>
        </p:txBody>
      </p:sp>
      <p:sp>
        <p:nvSpPr>
          <p:cNvPr id="169" name="Oval 257"/>
          <p:cNvSpPr>
            <a:spLocks noChangeArrowheads="1"/>
          </p:cNvSpPr>
          <p:nvPr/>
        </p:nvSpPr>
        <p:spPr bwMode="auto">
          <a:xfrm>
            <a:off x="9906967" y="2626486"/>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S7</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WB</a:t>
            </a:r>
            <a:endParaRPr lang="zh-CN" altLang="en-US" sz="1200" b="0" kern="0" dirty="0">
              <a:solidFill>
                <a:prstClr val="black"/>
              </a:solidFill>
              <a:latin typeface="Calibri" panose="020F0502020204030204"/>
              <a:ea typeface="宋体" panose="02010600030101010101" pitchFamily="2" charset="-122"/>
            </a:endParaRPr>
          </a:p>
        </p:txBody>
      </p:sp>
      <p:cxnSp>
        <p:nvCxnSpPr>
          <p:cNvPr id="172" name="AutoShape 266"/>
          <p:cNvCxnSpPr>
            <a:cxnSpLocks noChangeShapeType="1"/>
            <a:stCxn id="160" idx="6"/>
            <a:endCxn id="161" idx="2"/>
          </p:cNvCxnSpPr>
          <p:nvPr/>
        </p:nvCxnSpPr>
        <p:spPr bwMode="auto">
          <a:xfrm>
            <a:off x="9402741" y="1124650"/>
            <a:ext cx="504190" cy="0"/>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73" name="AutoShape 267"/>
          <p:cNvCxnSpPr>
            <a:cxnSpLocks noChangeShapeType="1"/>
            <a:stCxn id="161" idx="3"/>
            <a:endCxn id="162" idx="7"/>
          </p:cNvCxnSpPr>
          <p:nvPr/>
        </p:nvCxnSpPr>
        <p:spPr bwMode="auto">
          <a:xfrm flipH="1">
            <a:off x="9339006" y="1276750"/>
            <a:ext cx="631190" cy="375920"/>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74" name="AutoShape 268"/>
          <p:cNvCxnSpPr>
            <a:cxnSpLocks noChangeShapeType="1"/>
            <a:stCxn id="161" idx="4"/>
            <a:endCxn id="163" idx="7"/>
          </p:cNvCxnSpPr>
          <p:nvPr/>
        </p:nvCxnSpPr>
        <p:spPr bwMode="auto">
          <a:xfrm flipH="1">
            <a:off x="9960371" y="1340650"/>
            <a:ext cx="161925" cy="312420"/>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75" name="AutoShape 269"/>
          <p:cNvCxnSpPr>
            <a:cxnSpLocks noChangeShapeType="1"/>
            <a:stCxn id="161" idx="5"/>
            <a:endCxn id="164" idx="0"/>
          </p:cNvCxnSpPr>
          <p:nvPr/>
        </p:nvCxnSpPr>
        <p:spPr bwMode="auto">
          <a:xfrm>
            <a:off x="10275031" y="1276750"/>
            <a:ext cx="156210" cy="312420"/>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76" name="AutoShape 270"/>
          <p:cNvCxnSpPr>
            <a:cxnSpLocks noChangeShapeType="1"/>
            <a:stCxn id="161" idx="6"/>
            <a:endCxn id="165" idx="0"/>
          </p:cNvCxnSpPr>
          <p:nvPr/>
        </p:nvCxnSpPr>
        <p:spPr bwMode="auto">
          <a:xfrm>
            <a:off x="10338296" y="1124650"/>
            <a:ext cx="714375" cy="464820"/>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77" name="AutoShape 271"/>
          <p:cNvCxnSpPr>
            <a:cxnSpLocks noChangeShapeType="1"/>
            <a:stCxn id="162" idx="3"/>
            <a:endCxn id="166" idx="0"/>
          </p:cNvCxnSpPr>
          <p:nvPr/>
        </p:nvCxnSpPr>
        <p:spPr bwMode="auto">
          <a:xfrm flipH="1">
            <a:off x="8853091" y="1957930"/>
            <a:ext cx="180975" cy="66992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78" name="AutoShape 272"/>
          <p:cNvCxnSpPr>
            <a:cxnSpLocks noChangeShapeType="1"/>
            <a:stCxn id="162" idx="5"/>
            <a:endCxn id="167" idx="0"/>
          </p:cNvCxnSpPr>
          <p:nvPr/>
        </p:nvCxnSpPr>
        <p:spPr bwMode="auto">
          <a:xfrm>
            <a:off x="9338901" y="1957930"/>
            <a:ext cx="135890" cy="66992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79" name="AutoShape 273"/>
          <p:cNvCxnSpPr>
            <a:cxnSpLocks noChangeShapeType="1"/>
            <a:stCxn id="163" idx="4"/>
            <a:endCxn id="169" idx="0"/>
          </p:cNvCxnSpPr>
          <p:nvPr/>
        </p:nvCxnSpPr>
        <p:spPr bwMode="auto">
          <a:xfrm>
            <a:off x="9808006" y="2021195"/>
            <a:ext cx="314960" cy="60515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sp>
        <p:nvSpPr>
          <p:cNvPr id="180" name="Freeform 279"/>
          <p:cNvSpPr/>
          <p:nvPr/>
        </p:nvSpPr>
        <p:spPr bwMode="auto">
          <a:xfrm flipV="1">
            <a:off x="10421655" y="2004477"/>
            <a:ext cx="997426" cy="289966"/>
          </a:xfrm>
          <a:custGeom>
            <a:avLst/>
            <a:gdLst>
              <a:gd name="T0" fmla="*/ 2147483647 w 3402"/>
              <a:gd name="T1" fmla="*/ 0 h 181"/>
              <a:gd name="T2" fmla="*/ 0 w 3402"/>
              <a:gd name="T3" fmla="*/ 0 h 181"/>
              <a:gd name="T4" fmla="*/ 0 w 3402"/>
              <a:gd name="T5" fmla="*/ 2147483647 h 181"/>
              <a:gd name="T6" fmla="*/ 0 60000 65536"/>
              <a:gd name="T7" fmla="*/ 0 60000 65536"/>
              <a:gd name="T8" fmla="*/ 0 60000 65536"/>
              <a:gd name="T9" fmla="*/ 0 w 3402"/>
              <a:gd name="T10" fmla="*/ 0 h 181"/>
              <a:gd name="T11" fmla="*/ 3402 w 3402"/>
              <a:gd name="T12" fmla="*/ 181 h 181"/>
            </a:gdLst>
            <a:ahLst/>
            <a:cxnLst>
              <a:cxn ang="T6">
                <a:pos x="T0" y="T1"/>
              </a:cxn>
              <a:cxn ang="T7">
                <a:pos x="T2" y="T3"/>
              </a:cxn>
              <a:cxn ang="T8">
                <a:pos x="T4" y="T5"/>
              </a:cxn>
            </a:cxnLst>
            <a:rect l="T9" t="T10" r="T11" b="T12"/>
            <a:pathLst>
              <a:path w="3402" h="181">
                <a:moveTo>
                  <a:pt x="3402" y="0"/>
                </a:moveTo>
                <a:lnTo>
                  <a:pt x="0" y="0"/>
                </a:lnTo>
                <a:lnTo>
                  <a:pt x="0" y="181"/>
                </a:lnTo>
              </a:path>
            </a:pathLst>
          </a:custGeom>
          <a:noFill/>
          <a:ln w="19050"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buNone/>
            </a:pPr>
            <a:endParaRPr kumimoji="1" lang="zh-CN" altLang="en-US" sz="1400" b="0">
              <a:solidFill>
                <a:srgbClr val="000000"/>
              </a:solidFill>
              <a:ea typeface="宋体" panose="02010600030101010101" pitchFamily="2" charset="-122"/>
            </a:endParaRPr>
          </a:p>
        </p:txBody>
      </p:sp>
      <p:sp>
        <p:nvSpPr>
          <p:cNvPr id="181" name="Oval 287"/>
          <p:cNvSpPr>
            <a:spLocks noChangeArrowheads="1"/>
          </p:cNvSpPr>
          <p:nvPr/>
        </p:nvSpPr>
        <p:spPr bwMode="auto">
          <a:xfrm>
            <a:off x="8637954" y="3285040"/>
            <a:ext cx="432000" cy="432000"/>
          </a:xfrm>
          <a:prstGeom prst="ellipse">
            <a:avLst/>
          </a:prstGeom>
          <a:noFill/>
          <a:ln w="9525" algn="ctr">
            <a:solidFill>
              <a:sysClr val="windowText" lastClr="000000"/>
            </a:solidFill>
            <a:rou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S4</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MWB</a:t>
            </a:r>
            <a:endParaRPr lang="zh-CN" altLang="en-US" sz="1200" b="0" kern="0" dirty="0">
              <a:solidFill>
                <a:prstClr val="black"/>
              </a:solidFill>
              <a:latin typeface="Calibri" panose="020F0502020204030204"/>
              <a:ea typeface="宋体" panose="02010600030101010101" pitchFamily="2" charset="-122"/>
            </a:endParaRPr>
          </a:p>
        </p:txBody>
      </p:sp>
      <p:cxnSp>
        <p:nvCxnSpPr>
          <p:cNvPr id="182" name="AutoShape 288"/>
          <p:cNvCxnSpPr>
            <a:cxnSpLocks noChangeShapeType="1"/>
            <a:stCxn id="166" idx="4"/>
            <a:endCxn id="181" idx="0"/>
          </p:cNvCxnSpPr>
          <p:nvPr/>
        </p:nvCxnSpPr>
        <p:spPr bwMode="auto">
          <a:xfrm>
            <a:off x="8853040" y="3059401"/>
            <a:ext cx="635" cy="22542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sp>
        <p:nvSpPr>
          <p:cNvPr id="183" name="Line 290"/>
          <p:cNvSpPr>
            <a:spLocks noChangeShapeType="1"/>
          </p:cNvSpPr>
          <p:nvPr/>
        </p:nvSpPr>
        <p:spPr bwMode="auto">
          <a:xfrm>
            <a:off x="9069040" y="3501010"/>
            <a:ext cx="2350041" cy="3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pPr algn="ctr" fontAlgn="ctr">
              <a:buNone/>
            </a:pPr>
            <a:endParaRPr kumimoji="1" lang="zh-CN" altLang="en-US" sz="1400" b="0">
              <a:solidFill>
                <a:srgbClr val="000000"/>
              </a:solidFill>
              <a:ea typeface="宋体" panose="02010600030101010101" pitchFamily="2" charset="-122"/>
            </a:endParaRPr>
          </a:p>
        </p:txBody>
      </p:sp>
      <p:cxnSp>
        <p:nvCxnSpPr>
          <p:cNvPr id="184" name="AutoShape 292"/>
          <p:cNvCxnSpPr>
            <a:cxnSpLocks noChangeShapeType="1"/>
            <a:stCxn id="167" idx="4"/>
          </p:cNvCxnSpPr>
          <p:nvPr/>
        </p:nvCxnSpPr>
        <p:spPr bwMode="auto">
          <a:xfrm>
            <a:off x="9474877" y="3059401"/>
            <a:ext cx="0" cy="441639"/>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85" name="AutoShape 293"/>
          <p:cNvCxnSpPr>
            <a:cxnSpLocks noChangeShapeType="1"/>
            <a:stCxn id="169" idx="4"/>
          </p:cNvCxnSpPr>
          <p:nvPr/>
        </p:nvCxnSpPr>
        <p:spPr bwMode="auto">
          <a:xfrm>
            <a:off x="10122967" y="3057851"/>
            <a:ext cx="0" cy="442554"/>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188" name="AutoShape 303"/>
          <p:cNvCxnSpPr>
            <a:cxnSpLocks noChangeShapeType="1"/>
          </p:cNvCxnSpPr>
          <p:nvPr/>
        </p:nvCxnSpPr>
        <p:spPr bwMode="auto">
          <a:xfrm>
            <a:off x="11044578" y="2003563"/>
            <a:ext cx="914" cy="290880"/>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sp>
        <p:nvSpPr>
          <p:cNvPr id="189" name="Freeform 307"/>
          <p:cNvSpPr/>
          <p:nvPr/>
        </p:nvSpPr>
        <p:spPr bwMode="auto">
          <a:xfrm flipH="1">
            <a:off x="9758484" y="2418845"/>
            <a:ext cx="1094362" cy="207641"/>
          </a:xfrm>
          <a:custGeom>
            <a:avLst/>
            <a:gdLst>
              <a:gd name="T0" fmla="*/ 2147483647 w 3402"/>
              <a:gd name="T1" fmla="*/ 0 h 181"/>
              <a:gd name="T2" fmla="*/ 0 w 3402"/>
              <a:gd name="T3" fmla="*/ 0 h 181"/>
              <a:gd name="T4" fmla="*/ 0 w 3402"/>
              <a:gd name="T5" fmla="*/ 2147483647 h 181"/>
              <a:gd name="T6" fmla="*/ 0 60000 65536"/>
              <a:gd name="T7" fmla="*/ 0 60000 65536"/>
              <a:gd name="T8" fmla="*/ 0 60000 65536"/>
              <a:gd name="T9" fmla="*/ 0 w 3402"/>
              <a:gd name="T10" fmla="*/ 0 h 181"/>
              <a:gd name="T11" fmla="*/ 3402 w 3402"/>
              <a:gd name="T12" fmla="*/ 181 h 181"/>
            </a:gdLst>
            <a:ahLst/>
            <a:cxnLst>
              <a:cxn ang="T6">
                <a:pos x="T0" y="T1"/>
              </a:cxn>
              <a:cxn ang="T7">
                <a:pos x="T2" y="T3"/>
              </a:cxn>
              <a:cxn ang="T8">
                <a:pos x="T4" y="T5"/>
              </a:cxn>
            </a:cxnLst>
            <a:rect l="T9" t="T10" r="T11" b="T12"/>
            <a:pathLst>
              <a:path w="3402" h="181">
                <a:moveTo>
                  <a:pt x="3402" y="0"/>
                </a:moveTo>
                <a:lnTo>
                  <a:pt x="0" y="0"/>
                </a:lnTo>
                <a:lnTo>
                  <a:pt x="0" y="181"/>
                </a:ln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buNone/>
            </a:pPr>
            <a:endParaRPr kumimoji="1" lang="zh-CN" altLang="en-US" sz="1400" b="0">
              <a:solidFill>
                <a:srgbClr val="000000"/>
              </a:solidFill>
              <a:ea typeface="宋体" panose="02010600030101010101" pitchFamily="2" charset="-122"/>
            </a:endParaRPr>
          </a:p>
        </p:txBody>
      </p:sp>
      <p:cxnSp>
        <p:nvCxnSpPr>
          <p:cNvPr id="191" name="AutoShape 312"/>
          <p:cNvCxnSpPr>
            <a:cxnSpLocks noChangeShapeType="1"/>
          </p:cNvCxnSpPr>
          <p:nvPr/>
        </p:nvCxnSpPr>
        <p:spPr bwMode="auto">
          <a:xfrm>
            <a:off x="10843067" y="3027074"/>
            <a:ext cx="914" cy="473966"/>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sp>
        <p:nvSpPr>
          <p:cNvPr id="192" name="Freeform 314"/>
          <p:cNvSpPr/>
          <p:nvPr/>
        </p:nvSpPr>
        <p:spPr bwMode="auto">
          <a:xfrm flipH="1">
            <a:off x="10852845" y="1962401"/>
            <a:ext cx="62201" cy="458460"/>
          </a:xfrm>
          <a:custGeom>
            <a:avLst/>
            <a:gdLst>
              <a:gd name="T0" fmla="*/ 0 w 136"/>
              <a:gd name="T1" fmla="*/ 0 h 499"/>
              <a:gd name="T2" fmla="*/ 2147483647 w 136"/>
              <a:gd name="T3" fmla="*/ 2147483647 h 499"/>
              <a:gd name="T4" fmla="*/ 2147483647 w 136"/>
              <a:gd name="T5" fmla="*/ 2147483647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0"/>
                </a:moveTo>
                <a:lnTo>
                  <a:pt x="136" y="136"/>
                </a:lnTo>
                <a:lnTo>
                  <a:pt x="136" y="499"/>
                </a:ln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buNone/>
            </a:pPr>
            <a:endParaRPr kumimoji="1" lang="zh-CN" altLang="en-US" sz="1400" b="0">
              <a:solidFill>
                <a:srgbClr val="000000"/>
              </a:solidFill>
              <a:ea typeface="宋体" panose="02010600030101010101" pitchFamily="2" charset="-122"/>
            </a:endParaRPr>
          </a:p>
        </p:txBody>
      </p:sp>
      <p:sp>
        <p:nvSpPr>
          <p:cNvPr id="193" name="Freeform 315"/>
          <p:cNvSpPr/>
          <p:nvPr/>
        </p:nvSpPr>
        <p:spPr bwMode="auto">
          <a:xfrm>
            <a:off x="10546056" y="1962400"/>
            <a:ext cx="124402" cy="456445"/>
          </a:xfrm>
          <a:custGeom>
            <a:avLst/>
            <a:gdLst>
              <a:gd name="T0" fmla="*/ 0 w 136"/>
              <a:gd name="T1" fmla="*/ 0 h 499"/>
              <a:gd name="T2" fmla="*/ 2147483647 w 136"/>
              <a:gd name="T3" fmla="*/ 2147483647 h 499"/>
              <a:gd name="T4" fmla="*/ 2147483647 w 136"/>
              <a:gd name="T5" fmla="*/ 2147483647 h 499"/>
              <a:gd name="T6" fmla="*/ 0 60000 65536"/>
              <a:gd name="T7" fmla="*/ 0 60000 65536"/>
              <a:gd name="T8" fmla="*/ 0 60000 65536"/>
              <a:gd name="T9" fmla="*/ 0 w 136"/>
              <a:gd name="T10" fmla="*/ 0 h 499"/>
              <a:gd name="T11" fmla="*/ 136 w 136"/>
              <a:gd name="T12" fmla="*/ 499 h 499"/>
            </a:gdLst>
            <a:ahLst/>
            <a:cxnLst>
              <a:cxn ang="T6">
                <a:pos x="T0" y="T1"/>
              </a:cxn>
              <a:cxn ang="T7">
                <a:pos x="T2" y="T3"/>
              </a:cxn>
              <a:cxn ang="T8">
                <a:pos x="T4" y="T5"/>
              </a:cxn>
            </a:cxnLst>
            <a:rect l="T9" t="T10" r="T11" b="T12"/>
            <a:pathLst>
              <a:path w="136" h="499">
                <a:moveTo>
                  <a:pt x="0" y="0"/>
                </a:moveTo>
                <a:lnTo>
                  <a:pt x="136" y="136"/>
                </a:lnTo>
                <a:lnTo>
                  <a:pt x="136" y="499"/>
                </a:ln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buNone/>
            </a:pPr>
            <a:endParaRPr kumimoji="1" lang="zh-CN" altLang="en-US" sz="1400" b="0">
              <a:solidFill>
                <a:srgbClr val="000000"/>
              </a:solidFill>
              <a:ea typeface="宋体" panose="02010600030101010101" pitchFamily="2" charset="-122"/>
            </a:endParaRPr>
          </a:p>
        </p:txBody>
      </p:sp>
      <p:cxnSp>
        <p:nvCxnSpPr>
          <p:cNvPr id="223" name="AutoShape 317"/>
          <p:cNvCxnSpPr>
            <a:cxnSpLocks noChangeShapeType="1"/>
            <a:endCxn id="160" idx="2"/>
          </p:cNvCxnSpPr>
          <p:nvPr/>
        </p:nvCxnSpPr>
        <p:spPr bwMode="auto">
          <a:xfrm>
            <a:off x="8637954" y="1124650"/>
            <a:ext cx="332787" cy="0"/>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cxnSp>
        <p:nvCxnSpPr>
          <p:cNvPr id="224" name="AutoShape 322"/>
          <p:cNvCxnSpPr>
            <a:cxnSpLocks noChangeShapeType="1"/>
            <a:stCxn id="169" idx="7"/>
          </p:cNvCxnSpPr>
          <p:nvPr/>
        </p:nvCxnSpPr>
        <p:spPr bwMode="auto">
          <a:xfrm flipV="1">
            <a:off x="10275702" y="2418847"/>
            <a:ext cx="104790" cy="270904"/>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sp>
        <p:nvSpPr>
          <p:cNvPr id="226" name="Freeform 323"/>
          <p:cNvSpPr/>
          <p:nvPr/>
        </p:nvSpPr>
        <p:spPr bwMode="auto">
          <a:xfrm>
            <a:off x="9011159" y="2999692"/>
            <a:ext cx="1670214" cy="332043"/>
          </a:xfrm>
          <a:custGeom>
            <a:avLst/>
            <a:gdLst>
              <a:gd name="T0" fmla="*/ 0 w 2540"/>
              <a:gd name="T1" fmla="*/ 2147483647 h 363"/>
              <a:gd name="T2" fmla="*/ 2147483647 w 2540"/>
              <a:gd name="T3" fmla="*/ 2147483647 h 363"/>
              <a:gd name="T4" fmla="*/ 2147483647 w 2540"/>
              <a:gd name="T5" fmla="*/ 2147483647 h 363"/>
              <a:gd name="T6" fmla="*/ 2147483647 w 2540"/>
              <a:gd name="T7" fmla="*/ 0 h 363"/>
              <a:gd name="T8" fmla="*/ 0 60000 65536"/>
              <a:gd name="T9" fmla="*/ 0 60000 65536"/>
              <a:gd name="T10" fmla="*/ 0 60000 65536"/>
              <a:gd name="T11" fmla="*/ 0 60000 65536"/>
              <a:gd name="T12" fmla="*/ 0 w 2540"/>
              <a:gd name="T13" fmla="*/ 0 h 363"/>
              <a:gd name="T14" fmla="*/ 2540 w 2540"/>
              <a:gd name="T15" fmla="*/ 363 h 363"/>
            </a:gdLst>
            <a:ahLst/>
            <a:cxnLst>
              <a:cxn ang="T8">
                <a:pos x="T0" y="T1"/>
              </a:cxn>
              <a:cxn ang="T9">
                <a:pos x="T2" y="T3"/>
              </a:cxn>
              <a:cxn ang="T10">
                <a:pos x="T4" y="T5"/>
              </a:cxn>
              <a:cxn ang="T11">
                <a:pos x="T6" y="T7"/>
              </a:cxn>
            </a:cxnLst>
            <a:rect l="T12" t="T13" r="T14" b="T15"/>
            <a:pathLst>
              <a:path w="2540" h="363">
                <a:moveTo>
                  <a:pt x="0" y="363"/>
                </a:moveTo>
                <a:lnTo>
                  <a:pt x="91" y="227"/>
                </a:lnTo>
                <a:lnTo>
                  <a:pt x="2359" y="227"/>
                </a:lnTo>
                <a:lnTo>
                  <a:pt x="2540" y="0"/>
                </a:ln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algn="ctr" fontAlgn="ctr">
              <a:buNone/>
            </a:pPr>
            <a:endParaRPr kumimoji="1" lang="zh-CN" altLang="en-US" sz="1400" b="0">
              <a:solidFill>
                <a:srgbClr val="000000"/>
              </a:solidFill>
              <a:ea typeface="宋体" panose="02010600030101010101" pitchFamily="2" charset="-122"/>
            </a:endParaRPr>
          </a:p>
        </p:txBody>
      </p:sp>
      <p:cxnSp>
        <p:nvCxnSpPr>
          <p:cNvPr id="227" name="AutoShape 322"/>
          <p:cNvCxnSpPr>
            <a:cxnSpLocks noChangeShapeType="1"/>
            <a:stCxn id="167" idx="7"/>
          </p:cNvCxnSpPr>
          <p:nvPr/>
        </p:nvCxnSpPr>
        <p:spPr bwMode="auto">
          <a:xfrm flipV="1">
            <a:off x="9626977" y="2421496"/>
            <a:ext cx="135275" cy="26980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sp>
        <p:nvSpPr>
          <p:cNvPr id="228" name="Line 290"/>
          <p:cNvSpPr>
            <a:spLocks noChangeShapeType="1"/>
          </p:cNvSpPr>
          <p:nvPr/>
        </p:nvSpPr>
        <p:spPr bwMode="auto">
          <a:xfrm flipV="1">
            <a:off x="11419081" y="836640"/>
            <a:ext cx="0" cy="26644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ea typeface="宋体" panose="02010600030101010101" pitchFamily="2" charset="-122"/>
            </a:endParaRPr>
          </a:p>
        </p:txBody>
      </p:sp>
      <p:sp>
        <p:nvSpPr>
          <p:cNvPr id="229" name="Line 290"/>
          <p:cNvSpPr>
            <a:spLocks noChangeShapeType="1"/>
          </p:cNvSpPr>
          <p:nvPr/>
        </p:nvSpPr>
        <p:spPr bwMode="auto">
          <a:xfrm>
            <a:off x="9546821" y="836640"/>
            <a:ext cx="1872259" cy="3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pPr algn="ctr" fontAlgn="ctr"/>
            <a:endParaRPr kumimoji="1" lang="zh-CN" altLang="en-US" sz="1400" b="0">
              <a:solidFill>
                <a:srgbClr val="000000"/>
              </a:solidFill>
              <a:ea typeface="宋体" panose="02010600030101010101" pitchFamily="2" charset="-122"/>
            </a:endParaRPr>
          </a:p>
        </p:txBody>
      </p:sp>
      <p:cxnSp>
        <p:nvCxnSpPr>
          <p:cNvPr id="230" name="AutoShape 268"/>
          <p:cNvCxnSpPr>
            <a:cxnSpLocks noChangeShapeType="1"/>
            <a:endCxn id="160" idx="7"/>
          </p:cNvCxnSpPr>
          <p:nvPr/>
        </p:nvCxnSpPr>
        <p:spPr bwMode="auto">
          <a:xfrm flipH="1">
            <a:off x="9338841" y="836670"/>
            <a:ext cx="207345" cy="135245"/>
          </a:xfrm>
          <a:prstGeom prst="straightConnector1">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cxnSp>
      <p:sp>
        <p:nvSpPr>
          <p:cNvPr id="164" name="Oval 253"/>
          <p:cNvSpPr>
            <a:spLocks noChangeArrowheads="1"/>
          </p:cNvSpPr>
          <p:nvPr/>
        </p:nvSpPr>
        <p:spPr bwMode="auto">
          <a:xfrm>
            <a:off x="10214928" y="1589195"/>
            <a:ext cx="432000" cy="432000"/>
          </a:xfrm>
          <a:prstGeom prst="ellipse">
            <a:avLst/>
          </a:prstGeom>
          <a:solidFill>
            <a:schemeClr val="bg1"/>
          </a:solidFill>
          <a:ln w="9525" algn="ctr">
            <a:solidFill>
              <a:sysClr val="windowText" lastClr="000000"/>
            </a:solidFill>
            <a:round/>
          </a:ln>
        </p:spPr>
        <p:txBody>
          <a:bodyPr wrap="none" anchor="ctr"/>
          <a:lstStyle/>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S8</a:t>
            </a:r>
          </a:p>
          <a:p>
            <a:pPr algn="ctr" fontAlgn="auto">
              <a:spcBef>
                <a:spcPts val="0"/>
              </a:spcBef>
              <a:spcAft>
                <a:spcPts val="0"/>
              </a:spcAft>
              <a:buNone/>
            </a:pPr>
            <a:r>
              <a:rPr lang="en-US" altLang="zh-CN" sz="1200" b="0" kern="0" dirty="0">
                <a:solidFill>
                  <a:prstClr val="black"/>
                </a:solidFill>
                <a:latin typeface="Calibri" panose="020F0502020204030204"/>
                <a:ea typeface="宋体" panose="02010600030101010101" pitchFamily="2" charset="-122"/>
              </a:rPr>
              <a:t>Branch</a:t>
            </a:r>
            <a:endParaRPr lang="zh-CN" altLang="en-US" sz="1200" b="0" kern="0" dirty="0">
              <a:solidFill>
                <a:prstClr val="black"/>
              </a:solidFill>
              <a:latin typeface="Calibri" panose="020F0502020204030204"/>
              <a:ea typeface="宋体" panose="02010600030101010101" pitchFamily="2" charset="-122"/>
            </a:endParaRPr>
          </a:p>
        </p:txBody>
      </p:sp>
      <p:sp>
        <p:nvSpPr>
          <p:cNvPr id="171" name="Oval 260"/>
          <p:cNvSpPr>
            <a:spLocks noChangeArrowheads="1"/>
          </p:cNvSpPr>
          <p:nvPr/>
        </p:nvSpPr>
        <p:spPr bwMode="auto">
          <a:xfrm>
            <a:off x="10627067" y="2626486"/>
            <a:ext cx="432000" cy="432000"/>
          </a:xfrm>
          <a:prstGeom prst="ellipse">
            <a:avLst/>
          </a:prstGeom>
          <a:solidFill>
            <a:srgbClr val="FF0000"/>
          </a:solidFill>
        </p:spPr>
        <p:style>
          <a:lnRef idx="1">
            <a:schemeClr val="accent6"/>
          </a:lnRef>
          <a:fillRef idx="3">
            <a:schemeClr val="accent6"/>
          </a:fillRef>
          <a:effectRef idx="2">
            <a:schemeClr val="accent6"/>
          </a:effectRef>
          <a:fontRef idx="minor">
            <a:schemeClr val="lt1"/>
          </a:fontRef>
        </p:style>
        <p:txBody>
          <a:bodyPr wrap="none" anchor="ctr"/>
          <a:lstStyle/>
          <a:p>
            <a:pPr algn="ctr" fontAlgn="auto">
              <a:spcBef>
                <a:spcPts val="0"/>
              </a:spcBef>
              <a:spcAft>
                <a:spcPts val="0"/>
              </a:spcAft>
              <a:buNone/>
            </a:pPr>
            <a:r>
              <a:rPr lang="en-US" altLang="zh-CN" sz="1200" kern="0" dirty="0">
                <a:solidFill>
                  <a:schemeClr val="bg1"/>
                </a:solidFill>
                <a:latin typeface="Calibri" panose="020F0502020204030204"/>
                <a:ea typeface="宋体" panose="02010600030101010101" pitchFamily="2" charset="-122"/>
              </a:rPr>
              <a:t>S10</a:t>
            </a:r>
          </a:p>
          <a:p>
            <a:pPr algn="ctr" fontAlgn="auto">
              <a:spcBef>
                <a:spcPts val="0"/>
              </a:spcBef>
              <a:spcAft>
                <a:spcPts val="0"/>
              </a:spcAft>
              <a:buNone/>
            </a:pPr>
            <a:r>
              <a:rPr lang="en-US" altLang="zh-CN" sz="1200" kern="0" dirty="0">
                <a:solidFill>
                  <a:schemeClr val="bg1"/>
                </a:solidFill>
                <a:latin typeface="Calibri" panose="020F0502020204030204"/>
                <a:ea typeface="宋体" panose="02010600030101010101" pitchFamily="2" charset="-122"/>
              </a:rPr>
              <a:t>INT</a:t>
            </a:r>
            <a:endParaRPr lang="zh-CN" altLang="en-US" sz="1200" kern="0" dirty="0">
              <a:solidFill>
                <a:schemeClr val="bg1"/>
              </a:solidFill>
              <a:latin typeface="Calibri" panose="020F0502020204030204"/>
              <a:ea typeface="宋体" panose="02010600030101010101" pitchFamily="2" charset="-122"/>
            </a:endParaRPr>
          </a:p>
        </p:txBody>
      </p:sp>
      <p:sp>
        <p:nvSpPr>
          <p:cNvPr id="44" name="圆角矩形 43"/>
          <p:cNvSpPr/>
          <p:nvPr/>
        </p:nvSpPr>
        <p:spPr bwMode="auto">
          <a:xfrm>
            <a:off x="1559420" y="4365130"/>
            <a:ext cx="360000" cy="936130"/>
          </a:xfrm>
          <a:prstGeom prst="roundRect">
            <a:avLst>
              <a:gd name="adj" fmla="val 0"/>
            </a:avLst>
          </a:prstGeom>
          <a:noFill/>
          <a:ln w="38100" cap="flat" cmpd="sng" algn="ctr">
            <a:solidFill>
              <a:srgbClr val="00B0F0"/>
            </a:solidFill>
            <a:prstDash val="solid"/>
            <a:round/>
            <a:headEnd type="none" w="med" len="med"/>
            <a:tailEnd type="triangle" w="lg" len="lg"/>
          </a:ln>
          <a:effectLst/>
        </p:spPr>
        <p:txBody>
          <a:bodyPr vert="horz" wrap="none" lIns="91440" tIns="45720" rIns="91440" bIns="45720" numCol="1" rtlCol="0" anchor="ctr" anchorCtr="0" compatLnSpc="1"/>
          <a:lstStyle/>
          <a:p>
            <a:pPr algn="ctr" eaLnBrk="1" hangingPunct="1">
              <a:lnSpc>
                <a:spcPct val="100000"/>
              </a:lnSpc>
              <a:spcBef>
                <a:spcPct val="20000"/>
              </a:spcBef>
              <a:buClr>
                <a:srgbClr val="FF9900"/>
              </a:buClr>
              <a:buSzTx/>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sp>
        <p:nvSpPr>
          <p:cNvPr id="45" name="圆角矩形 44"/>
          <p:cNvSpPr/>
          <p:nvPr/>
        </p:nvSpPr>
        <p:spPr bwMode="auto">
          <a:xfrm>
            <a:off x="6240020" y="3645030"/>
            <a:ext cx="648090" cy="360000"/>
          </a:xfrm>
          <a:prstGeom prst="roundRect">
            <a:avLst/>
          </a:prstGeom>
          <a:noFill/>
          <a:ln w="28575"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lstStyle/>
          <a:p>
            <a:pPr algn="ctr" eaLnBrk="1" hangingPunct="1">
              <a:lnSpc>
                <a:spcPct val="100000"/>
              </a:lnSpc>
              <a:spcBef>
                <a:spcPct val="20000"/>
              </a:spcBef>
              <a:buClr>
                <a:srgbClr val="FF9900"/>
              </a:buClr>
              <a:buSzTx/>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cxnSp>
        <p:nvCxnSpPr>
          <p:cNvPr id="47" name="形状 46"/>
          <p:cNvCxnSpPr>
            <a:stCxn id="44" idx="3"/>
            <a:endCxn id="45" idx="2"/>
          </p:cNvCxnSpPr>
          <p:nvPr/>
        </p:nvCxnSpPr>
        <p:spPr bwMode="auto">
          <a:xfrm flipV="1">
            <a:off x="1919420" y="4005030"/>
            <a:ext cx="4644645" cy="828165"/>
          </a:xfrm>
          <a:prstGeom prst="curvedConnector2">
            <a:avLst/>
          </a:prstGeom>
          <a:solidFill>
            <a:schemeClr val="bg1"/>
          </a:solidFill>
          <a:ln w="38100" cap="flat" cmpd="sng" algn="ctr">
            <a:solidFill>
              <a:srgbClr val="FF0000"/>
            </a:solidFill>
            <a:prstDash val="solid"/>
            <a:round/>
            <a:headEnd type="none" w="med" len="med"/>
            <a:tailEnd type="triangle" w="lg" len="lg"/>
          </a:ln>
          <a:effectLst/>
        </p:spPr>
      </p:cxnSp>
      <p:sp>
        <p:nvSpPr>
          <p:cNvPr id="49" name="圆角矩形 48"/>
          <p:cNvSpPr/>
          <p:nvPr/>
        </p:nvSpPr>
        <p:spPr bwMode="auto">
          <a:xfrm>
            <a:off x="5375900" y="3933070"/>
            <a:ext cx="864120" cy="864120"/>
          </a:xfrm>
          <a:prstGeom prst="roundRect">
            <a:avLst/>
          </a:prstGeom>
          <a:noFill/>
          <a:ln w="57150" cap="flat" cmpd="sng" algn="ctr">
            <a:solidFill>
              <a:srgbClr val="CC00FF"/>
            </a:solidFill>
            <a:prstDash val="solid"/>
            <a:round/>
            <a:headEnd type="none" w="med" len="med"/>
            <a:tailEnd type="triangle" w="lg" len="lg"/>
          </a:ln>
          <a:effectLst/>
        </p:spPr>
        <p:txBody>
          <a:bodyPr vert="horz" wrap="none" lIns="91440" tIns="45720" rIns="91440" bIns="45720" numCol="1" rtlCol="0" anchor="ctr" anchorCtr="0" compatLnSpc="1"/>
          <a:lstStyle/>
          <a:p>
            <a:pPr algn="ctr" eaLnBrk="1" hangingPunct="1">
              <a:lnSpc>
                <a:spcPct val="100000"/>
              </a:lnSpc>
              <a:spcBef>
                <a:spcPct val="20000"/>
              </a:spcBef>
              <a:buClr>
                <a:srgbClr val="FF9900"/>
              </a:buClr>
              <a:buSzTx/>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cxnSp>
        <p:nvCxnSpPr>
          <p:cNvPr id="52" name="形状 51"/>
          <p:cNvCxnSpPr>
            <a:stCxn id="49" idx="0"/>
            <a:endCxn id="44" idx="0"/>
          </p:cNvCxnSpPr>
          <p:nvPr/>
        </p:nvCxnSpPr>
        <p:spPr bwMode="auto">
          <a:xfrm rot="16200000" flipH="1" flipV="1">
            <a:off x="3557660" y="2114830"/>
            <a:ext cx="432060" cy="4068540"/>
          </a:xfrm>
          <a:prstGeom prst="curvedConnector3">
            <a:avLst>
              <a:gd name="adj1" fmla="val -52909"/>
            </a:avLst>
          </a:prstGeom>
          <a:solidFill>
            <a:schemeClr val="bg1"/>
          </a:solidFill>
          <a:ln w="38100" cap="flat" cmpd="sng" algn="ctr">
            <a:solidFill>
              <a:srgbClr val="FF0000"/>
            </a:solidFill>
            <a:prstDash val="solid"/>
            <a:round/>
            <a:headEnd type="none" w="med" len="med"/>
            <a:tailEnd type="triangle" w="lg" len="lg"/>
          </a:ln>
          <a:effectLst/>
        </p:spPr>
      </p:cxnSp>
      <p:sp>
        <p:nvSpPr>
          <p:cNvPr id="58" name="TextBox 57"/>
          <p:cNvSpPr txBox="1"/>
          <p:nvPr/>
        </p:nvSpPr>
        <p:spPr>
          <a:xfrm>
            <a:off x="8868874" y="4052679"/>
            <a:ext cx="2483710" cy="2400657"/>
          </a:xfrm>
          <a:prstGeom prst="rect">
            <a:avLst/>
          </a:prstGeom>
          <a:solidFill>
            <a:srgbClr val="002060"/>
          </a:solidFill>
        </p:spPr>
        <p:style>
          <a:lnRef idx="1">
            <a:schemeClr val="accent6"/>
          </a:lnRef>
          <a:fillRef idx="3">
            <a:schemeClr val="accent6"/>
          </a:fillRef>
          <a:effectRef idx="2">
            <a:schemeClr val="accent6"/>
          </a:effectRef>
          <a:fontRef idx="minor">
            <a:schemeClr val="lt1"/>
          </a:fontRef>
        </p:style>
        <p:txBody>
          <a:bodyPr wrap="square" rtlCol="0">
            <a:spAutoFit/>
          </a:bodyPr>
          <a:lstStyle/>
          <a:p>
            <a:pPr algn="just">
              <a:lnSpc>
                <a:spcPct val="125000"/>
              </a:lnSpc>
              <a:spcBef>
                <a:spcPts val="0"/>
              </a:spcBef>
              <a:spcAft>
                <a:spcPts val="0"/>
              </a:spcAft>
            </a:pPr>
            <a:r>
              <a:rPr lang="zh-CN" altLang="en-US" sz="2000" dirty="0">
                <a:solidFill>
                  <a:schemeClr val="bg1"/>
                </a:solidFill>
              </a:rPr>
              <a:t>系统需求：</a:t>
            </a:r>
            <a:endParaRPr lang="en-US" altLang="zh-CN" sz="2000" dirty="0">
              <a:solidFill>
                <a:schemeClr val="bg1"/>
              </a:solidFill>
            </a:endParaRPr>
          </a:p>
          <a:p>
            <a:pPr algn="just">
              <a:lnSpc>
                <a:spcPct val="125000"/>
              </a:lnSpc>
              <a:spcBef>
                <a:spcPts val="0"/>
              </a:spcBef>
              <a:spcAft>
                <a:spcPts val="0"/>
              </a:spcAft>
            </a:pPr>
            <a:r>
              <a:rPr lang="zh-CN" altLang="en-US" sz="2000" dirty="0">
                <a:solidFill>
                  <a:schemeClr val="bg1"/>
                </a:solidFill>
                <a:sym typeface="Wingdings 2" panose="05020102010507070707"/>
              </a:rPr>
              <a:t></a:t>
            </a:r>
            <a:r>
              <a:rPr lang="zh-CN" altLang="en-US" sz="2000" dirty="0">
                <a:solidFill>
                  <a:schemeClr val="bg1"/>
                </a:solidFill>
              </a:rPr>
              <a:t>在</a:t>
            </a:r>
            <a:r>
              <a:rPr lang="zh-CN" altLang="en-US" sz="2000" dirty="0">
                <a:solidFill>
                  <a:srgbClr val="FF0000"/>
                </a:solidFill>
              </a:rPr>
              <a:t>同一周期</a:t>
            </a:r>
            <a:r>
              <a:rPr lang="zh-CN" altLang="en-US" sz="2000" dirty="0">
                <a:solidFill>
                  <a:schemeClr val="bg1"/>
                </a:solidFill>
              </a:rPr>
              <a:t>完成</a:t>
            </a:r>
            <a:endParaRPr lang="en-US" altLang="zh-CN" sz="2000" dirty="0">
              <a:solidFill>
                <a:schemeClr val="bg1"/>
              </a:solidFill>
            </a:endParaRPr>
          </a:p>
          <a:p>
            <a:pPr algn="just" fontAlgn="ctr">
              <a:lnSpc>
                <a:spcPct val="125000"/>
              </a:lnSpc>
              <a:spcBef>
                <a:spcPts val="0"/>
              </a:spcBef>
              <a:spcAft>
                <a:spcPts val="0"/>
              </a:spcAft>
              <a:buSzPct val="60000"/>
            </a:pPr>
            <a:r>
              <a:rPr lang="zh-CN" altLang="en-US" sz="2000" dirty="0">
                <a:solidFill>
                  <a:schemeClr val="bg1"/>
                </a:solidFill>
              </a:rPr>
              <a:t>实现技巧：</a:t>
            </a:r>
            <a:endParaRPr lang="en-US" altLang="zh-CN" sz="2000" dirty="0">
              <a:solidFill>
                <a:schemeClr val="bg1"/>
              </a:solidFill>
            </a:endParaRPr>
          </a:p>
          <a:p>
            <a:pPr algn="just" fontAlgn="ctr">
              <a:lnSpc>
                <a:spcPct val="125000"/>
              </a:lnSpc>
              <a:spcBef>
                <a:spcPts val="0"/>
              </a:spcBef>
              <a:spcAft>
                <a:spcPts val="0"/>
              </a:spcAft>
              <a:buSzPct val="60000"/>
            </a:pPr>
            <a:r>
              <a:rPr lang="en-US" altLang="zh-CN" sz="2000" dirty="0">
                <a:solidFill>
                  <a:schemeClr val="bg1"/>
                </a:solidFill>
              </a:rPr>
              <a:t>PC/EPC/EXL</a:t>
            </a:r>
            <a:r>
              <a:rPr lang="zh-CN" altLang="en-US" sz="2000" dirty="0">
                <a:solidFill>
                  <a:schemeClr val="bg1"/>
                </a:solidFill>
              </a:rPr>
              <a:t>写使能</a:t>
            </a:r>
            <a:r>
              <a:rPr lang="zh-CN" altLang="en-US" sz="2000" dirty="0">
                <a:solidFill>
                  <a:srgbClr val="FF0000"/>
                </a:solidFill>
              </a:rPr>
              <a:t>同时产生</a:t>
            </a:r>
          </a:p>
        </p:txBody>
      </p:sp>
      <p:sp>
        <p:nvSpPr>
          <p:cNvPr id="59" name="TextBox 58"/>
          <p:cNvSpPr txBox="1"/>
          <p:nvPr/>
        </p:nvSpPr>
        <p:spPr>
          <a:xfrm>
            <a:off x="3453821" y="4284425"/>
            <a:ext cx="550151" cy="510909"/>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pPr>
              <a:buNone/>
            </a:pPr>
            <a:r>
              <a:rPr lang="en-US" altLang="zh-CN" sz="3200" dirty="0">
                <a:solidFill>
                  <a:schemeClr val="tx1"/>
                </a:solidFill>
                <a:latin typeface="Cambria" panose="02040503050406030204" pitchFamily="18" charset="0"/>
                <a:sym typeface="Wingdings 2" panose="05020102010507070707"/>
              </a:rPr>
              <a:t></a:t>
            </a:r>
            <a:endParaRPr lang="zh-CN" altLang="en-US" sz="3200" dirty="0">
              <a:solidFill>
                <a:schemeClr val="tx1"/>
              </a:solidFill>
              <a:latin typeface="Cambria" panose="02040503050406030204" pitchFamily="18" charset="0"/>
            </a:endParaRPr>
          </a:p>
        </p:txBody>
      </p:sp>
      <p:sp>
        <p:nvSpPr>
          <p:cNvPr id="60" name="TextBox 59"/>
          <p:cNvSpPr txBox="1"/>
          <p:nvPr/>
        </p:nvSpPr>
        <p:spPr>
          <a:xfrm>
            <a:off x="4321679" y="3564325"/>
            <a:ext cx="550151" cy="510909"/>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pPr>
              <a:buNone/>
            </a:pPr>
            <a:r>
              <a:rPr lang="en-US" altLang="zh-CN" sz="3200" dirty="0">
                <a:solidFill>
                  <a:schemeClr val="tx1"/>
                </a:solidFill>
                <a:latin typeface="Cambria" panose="02040503050406030204" pitchFamily="18" charset="0"/>
                <a:sym typeface="Wingdings 2" panose="05020102010507070707"/>
              </a:rPr>
              <a:t></a:t>
            </a:r>
            <a:endParaRPr lang="zh-CN" altLang="en-US" sz="3200" dirty="0">
              <a:solidFill>
                <a:schemeClr val="tx1"/>
              </a:solidFill>
              <a:latin typeface="Cambria" panose="02040503050406030204" pitchFamily="18" charset="0"/>
            </a:endParaRPr>
          </a:p>
        </p:txBody>
      </p:sp>
      <p:cxnSp>
        <p:nvCxnSpPr>
          <p:cNvPr id="63" name="形状 62"/>
          <p:cNvCxnSpPr/>
          <p:nvPr/>
        </p:nvCxnSpPr>
        <p:spPr bwMode="auto">
          <a:xfrm rot="5400000">
            <a:off x="7607420" y="3996090"/>
            <a:ext cx="342070" cy="216030"/>
          </a:xfrm>
          <a:prstGeom prst="curvedConnector2">
            <a:avLst/>
          </a:prstGeom>
          <a:solidFill>
            <a:schemeClr val="bg1"/>
          </a:solidFill>
          <a:ln w="38100" cap="flat" cmpd="sng" algn="ctr">
            <a:solidFill>
              <a:srgbClr val="FF0000"/>
            </a:solidFill>
            <a:prstDash val="solid"/>
            <a:round/>
            <a:headEnd type="none" w="med" len="med"/>
            <a:tailEnd type="triangle" w="lg" len="lg"/>
          </a:ln>
          <a:effectLst/>
        </p:spPr>
      </p:cxnSp>
      <p:sp>
        <p:nvSpPr>
          <p:cNvPr id="64" name="圆角矩形 63"/>
          <p:cNvSpPr/>
          <p:nvPr/>
        </p:nvSpPr>
        <p:spPr bwMode="auto">
          <a:xfrm>
            <a:off x="7032130" y="4113140"/>
            <a:ext cx="576080" cy="324000"/>
          </a:xfrm>
          <a:prstGeom prst="roundRect">
            <a:avLst/>
          </a:prstGeom>
          <a:noFill/>
          <a:ln w="28575" cap="flat" cmpd="sng" algn="ctr">
            <a:solidFill>
              <a:srgbClr val="00CC00"/>
            </a:solidFill>
            <a:prstDash val="solid"/>
            <a:round/>
            <a:headEnd type="none" w="med" len="med"/>
            <a:tailEnd type="triangle" w="lg" len="lg"/>
          </a:ln>
          <a:effectLst/>
        </p:spPr>
        <p:txBody>
          <a:bodyPr vert="horz" wrap="none" lIns="91440" tIns="45720" rIns="91440" bIns="45720" numCol="1" rtlCol="0" anchor="ctr" anchorCtr="0" compatLnSpc="1"/>
          <a:lstStyle/>
          <a:p>
            <a:pPr algn="ctr" eaLnBrk="1" hangingPunct="1">
              <a:lnSpc>
                <a:spcPct val="100000"/>
              </a:lnSpc>
              <a:spcBef>
                <a:spcPct val="20000"/>
              </a:spcBef>
              <a:buClr>
                <a:srgbClr val="FF9900"/>
              </a:buClr>
              <a:buSzTx/>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sp>
        <p:nvSpPr>
          <p:cNvPr id="67" name="TextBox 66"/>
          <p:cNvSpPr txBox="1"/>
          <p:nvPr/>
        </p:nvSpPr>
        <p:spPr>
          <a:xfrm>
            <a:off x="7310390" y="3356990"/>
            <a:ext cx="550151" cy="510909"/>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pPr>
              <a:buNone/>
            </a:pPr>
            <a:r>
              <a:rPr lang="en-US" altLang="zh-CN" sz="3200" dirty="0">
                <a:solidFill>
                  <a:schemeClr val="tx1"/>
                </a:solidFill>
                <a:latin typeface="Cambria" panose="02040503050406030204" pitchFamily="18" charset="0"/>
                <a:sym typeface="Wingdings 2" panose="05020102010507070707"/>
              </a:rPr>
              <a:t></a:t>
            </a:r>
            <a:endParaRPr lang="zh-CN" altLang="en-US" sz="3200" dirty="0">
              <a:solidFill>
                <a:schemeClr val="tx1"/>
              </a:solidFill>
              <a:latin typeface="Cambria" panose="02040503050406030204" pitchFamily="18" charset="0"/>
            </a:endParaRPr>
          </a:p>
        </p:txBody>
      </p:sp>
      <p:sp>
        <p:nvSpPr>
          <p:cNvPr id="46" name="标题 2"/>
          <p:cNvSpPr>
            <a:spLocks noGrp="1"/>
          </p:cNvSpPr>
          <p:nvPr/>
        </p:nvSpPr>
        <p:spPr>
          <a:xfrm>
            <a:off x="0" y="300355"/>
            <a:ext cx="8527415" cy="37147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altLang="zh-CN" dirty="0">
                <a:sym typeface="+mn-ea"/>
              </a:rPr>
              <a:t>5.3 </a:t>
            </a:r>
            <a:r>
              <a:rPr lang="zh-CN" altLang="en-US" dirty="0">
                <a:sym typeface="+mn-ea"/>
              </a:rPr>
              <a:t>软硬件配合的中断响应机制</a:t>
            </a:r>
            <a:r>
              <a:rPr lang="en-US" altLang="zh-CN" dirty="0">
                <a:sym typeface="+mn-ea"/>
              </a:rPr>
              <a:t>--</a:t>
            </a:r>
            <a:r>
              <a:rPr lang="zh-CN" altLang="en-US" dirty="0">
                <a:sym typeface="+mn-ea"/>
              </a:rPr>
              <a:t>控制器</a:t>
            </a:r>
            <a:r>
              <a:rPr lang="en-US" altLang="zh-CN" dirty="0">
                <a:sym typeface="+mn-ea"/>
              </a:rPr>
              <a:t>(2)</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97903" y="993140"/>
            <a:ext cx="8678287" cy="4090035"/>
          </a:xfrm>
          <a:solidFill>
            <a:schemeClr val="bg1"/>
          </a:solidFill>
        </p:spPr>
        <p:txBody>
          <a:bodyPr/>
          <a:lstStyle/>
          <a:p>
            <a:r>
              <a:rPr lang="zh-CN" altLang="en-US" dirty="0">
                <a:solidFill>
                  <a:srgbClr val="000000"/>
                </a:solidFill>
              </a:rPr>
              <a:t>框架结构：保存现场、中断处理、恢复现场、中断返回</a:t>
            </a:r>
            <a:endParaRPr lang="en-US" altLang="zh-CN" dirty="0">
              <a:solidFill>
                <a:srgbClr val="000000"/>
              </a:solidFill>
            </a:endParaRPr>
          </a:p>
          <a:p>
            <a:r>
              <a:rPr lang="en-US" altLang="zh-CN" dirty="0">
                <a:solidFill>
                  <a:srgbClr val="000000"/>
                </a:solidFill>
              </a:rPr>
              <a:t>1</a:t>
            </a:r>
            <a:r>
              <a:rPr lang="zh-CN" altLang="en-US" dirty="0">
                <a:solidFill>
                  <a:srgbClr val="000000"/>
                </a:solidFill>
              </a:rPr>
              <a:t>、保存现场</a:t>
            </a:r>
            <a:endParaRPr lang="en-US" altLang="zh-CN" dirty="0">
              <a:solidFill>
                <a:srgbClr val="000000"/>
              </a:solidFill>
            </a:endParaRPr>
          </a:p>
          <a:p>
            <a:pPr lvl="1"/>
            <a:r>
              <a:rPr lang="zh-CN" altLang="en-US" dirty="0">
                <a:solidFill>
                  <a:srgbClr val="000000"/>
                </a:solidFill>
              </a:rPr>
              <a:t>将所有寄存器都保存在堆栈中（包括通用寄存器和</a:t>
            </a:r>
            <a:r>
              <a:rPr lang="en-US" altLang="zh-CN" dirty="0">
                <a:solidFill>
                  <a:srgbClr val="000000"/>
                </a:solidFill>
              </a:rPr>
              <a:t>CP0</a:t>
            </a:r>
            <a:r>
              <a:rPr lang="zh-CN" altLang="en-US" dirty="0">
                <a:solidFill>
                  <a:srgbClr val="000000"/>
                </a:solidFill>
              </a:rPr>
              <a:t>的相关寄存器）</a:t>
            </a:r>
            <a:endParaRPr lang="en-US" altLang="zh-CN" dirty="0">
              <a:solidFill>
                <a:srgbClr val="000000"/>
              </a:solidFill>
            </a:endParaRPr>
          </a:p>
          <a:p>
            <a:r>
              <a:rPr lang="en-US" altLang="zh-CN" dirty="0">
                <a:solidFill>
                  <a:srgbClr val="000000"/>
                </a:solidFill>
              </a:rPr>
              <a:t>2</a:t>
            </a:r>
            <a:r>
              <a:rPr lang="zh-CN" altLang="en-US" dirty="0">
                <a:solidFill>
                  <a:srgbClr val="000000"/>
                </a:solidFill>
              </a:rPr>
              <a:t>、中断处理</a:t>
            </a:r>
            <a:endParaRPr lang="en-US" altLang="zh-CN" dirty="0">
              <a:solidFill>
                <a:srgbClr val="000000"/>
              </a:solidFill>
            </a:endParaRPr>
          </a:p>
          <a:p>
            <a:pPr lvl="1"/>
            <a:r>
              <a:rPr lang="zh-CN" altLang="en-US" dirty="0">
                <a:solidFill>
                  <a:srgbClr val="000000"/>
                </a:solidFill>
              </a:rPr>
              <a:t>读取特殊寄存器了解哪个硬件中断发生</a:t>
            </a:r>
            <a:endParaRPr lang="en-US" altLang="zh-CN" dirty="0">
              <a:solidFill>
                <a:srgbClr val="000000"/>
              </a:solidFill>
            </a:endParaRPr>
          </a:p>
          <a:p>
            <a:pPr lvl="1"/>
            <a:r>
              <a:rPr lang="zh-CN" altLang="en-US" dirty="0">
                <a:solidFill>
                  <a:srgbClr val="000000"/>
                </a:solidFill>
              </a:rPr>
              <a:t>执行对应的处理策略</a:t>
            </a:r>
            <a:endParaRPr lang="en-US" altLang="zh-CN" dirty="0">
              <a:solidFill>
                <a:srgbClr val="000000"/>
              </a:solidFill>
            </a:endParaRPr>
          </a:p>
          <a:p>
            <a:r>
              <a:rPr lang="en-US" altLang="zh-CN" dirty="0">
                <a:solidFill>
                  <a:srgbClr val="000000"/>
                </a:solidFill>
              </a:rPr>
              <a:t>3</a:t>
            </a:r>
            <a:r>
              <a:rPr lang="zh-CN" altLang="en-US" dirty="0">
                <a:solidFill>
                  <a:srgbClr val="000000"/>
                </a:solidFill>
              </a:rPr>
              <a:t>、恢复现场</a:t>
            </a:r>
            <a:endParaRPr lang="en-US" altLang="zh-CN" dirty="0">
              <a:solidFill>
                <a:srgbClr val="000000"/>
              </a:solidFill>
            </a:endParaRPr>
          </a:p>
          <a:p>
            <a:pPr lvl="1"/>
            <a:r>
              <a:rPr lang="zh-CN" altLang="en-US" dirty="0">
                <a:solidFill>
                  <a:srgbClr val="000000"/>
                </a:solidFill>
              </a:rPr>
              <a:t>从堆栈中恢复所有寄存器</a:t>
            </a:r>
            <a:endParaRPr lang="en-US" altLang="zh-CN" dirty="0">
              <a:solidFill>
                <a:srgbClr val="000000"/>
              </a:solidFill>
            </a:endParaRPr>
          </a:p>
          <a:p>
            <a:r>
              <a:rPr lang="en-US" altLang="zh-CN" dirty="0">
                <a:solidFill>
                  <a:srgbClr val="000000"/>
                </a:solidFill>
              </a:rPr>
              <a:t>4</a:t>
            </a:r>
            <a:r>
              <a:rPr lang="zh-CN" altLang="en-US" dirty="0">
                <a:solidFill>
                  <a:srgbClr val="000000"/>
                </a:solidFill>
              </a:rPr>
              <a:t>、中断返回</a:t>
            </a:r>
            <a:endParaRPr lang="en-US" altLang="zh-CN" dirty="0">
              <a:solidFill>
                <a:srgbClr val="000000"/>
              </a:solidFill>
            </a:endParaRPr>
          </a:p>
          <a:p>
            <a:pPr lvl="1"/>
            <a:r>
              <a:rPr lang="zh-CN" altLang="en-US" dirty="0">
                <a:solidFill>
                  <a:srgbClr val="000000"/>
                </a:solidFill>
              </a:rPr>
              <a:t>执行</a:t>
            </a:r>
            <a:r>
              <a:rPr lang="en-US" altLang="zh-CN" dirty="0" err="1">
                <a:solidFill>
                  <a:srgbClr val="000000"/>
                </a:solidFill>
              </a:rPr>
              <a:t>eret</a:t>
            </a:r>
            <a:r>
              <a:rPr lang="zh-CN" altLang="en-US" dirty="0">
                <a:solidFill>
                  <a:srgbClr val="000000"/>
                </a:solidFill>
              </a:rPr>
              <a:t>指令</a:t>
            </a:r>
            <a:endParaRPr lang="en-US" altLang="zh-CN" dirty="0">
              <a:solidFill>
                <a:srgbClr val="000000"/>
              </a:solidFill>
            </a:endParaRPr>
          </a:p>
        </p:txBody>
      </p:sp>
      <p:sp>
        <p:nvSpPr>
          <p:cNvPr id="5" name="TextBox 4"/>
          <p:cNvSpPr txBox="1"/>
          <p:nvPr/>
        </p:nvSpPr>
        <p:spPr>
          <a:xfrm>
            <a:off x="4562913" y="4255785"/>
            <a:ext cx="2091690" cy="671830"/>
          </a:xfrm>
          <a:prstGeom prst="rect">
            <a:avLst/>
          </a:prstGeom>
        </p:spPr>
        <p:style>
          <a:lnRef idx="1">
            <a:schemeClr val="accent6"/>
          </a:lnRef>
          <a:fillRef idx="3">
            <a:schemeClr val="accent6"/>
          </a:fillRef>
          <a:effectRef idx="2">
            <a:schemeClr val="accent6"/>
          </a:effectRef>
          <a:fontRef idx="minor">
            <a:schemeClr val="lt1"/>
          </a:fontRef>
        </p:style>
        <p:txBody>
          <a:bodyPr wrap="none" rtlCol="0">
            <a:spAutoFit/>
          </a:bodyPr>
          <a:lstStyle/>
          <a:p>
            <a:pPr algn="just"/>
            <a:r>
              <a:rPr lang="en-US" altLang="zh-CN" b="0" dirty="0"/>
              <a:t>1/3/4</a:t>
            </a:r>
            <a:r>
              <a:rPr lang="zh-CN" altLang="en-US" b="0" dirty="0"/>
              <a:t>：通用架构</a:t>
            </a:r>
            <a:endParaRPr lang="en-US" altLang="zh-CN" b="0" dirty="0"/>
          </a:p>
          <a:p>
            <a:pPr algn="just"/>
            <a:r>
              <a:rPr lang="en-US" altLang="zh-CN" b="0" dirty="0"/>
              <a:t>2</a:t>
            </a:r>
            <a:r>
              <a:rPr lang="zh-CN" altLang="en-US" b="0" dirty="0"/>
              <a:t>：针对具体设备</a:t>
            </a:r>
          </a:p>
        </p:txBody>
      </p:sp>
      <p:sp>
        <p:nvSpPr>
          <p:cNvPr id="4" name="左箭头 3"/>
          <p:cNvSpPr/>
          <p:nvPr/>
        </p:nvSpPr>
        <p:spPr bwMode="auto">
          <a:xfrm rot="20251843">
            <a:off x="3445587" y="4517843"/>
            <a:ext cx="792110" cy="430187"/>
          </a:xfrm>
          <a:prstGeom prst="leftArrow">
            <a:avLst>
              <a:gd name="adj1" fmla="val 44608"/>
              <a:gd name="adj2" fmla="val 50000"/>
            </a:avLst>
          </a:prstGeom>
          <a:solidFill>
            <a:srgbClr val="FF0000"/>
          </a:solidFill>
          <a:ln>
            <a:noFill/>
            <a:headEnd type="none" w="med" len="med"/>
            <a:tailEnd type="triangle" w="lg" len="lg"/>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sp>
        <p:nvSpPr>
          <p:cNvPr id="46" name="标题 2"/>
          <p:cNvSpPr>
            <a:spLocks noGrp="1"/>
          </p:cNvSpPr>
          <p:nvPr/>
        </p:nvSpPr>
        <p:spPr>
          <a:xfrm>
            <a:off x="0" y="300355"/>
            <a:ext cx="8811895" cy="69278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altLang="zh-CN" dirty="0">
                <a:sym typeface="+mn-ea"/>
              </a:rPr>
              <a:t>5.3 </a:t>
            </a:r>
            <a:r>
              <a:rPr lang="zh-CN" altLang="en-US" dirty="0">
                <a:sym typeface="+mn-ea"/>
              </a:rPr>
              <a:t>软硬件配合的中断响应机制</a:t>
            </a:r>
            <a:r>
              <a:rPr lang="en-US" altLang="zh-CN" dirty="0">
                <a:sym typeface="+mn-ea"/>
              </a:rPr>
              <a:t>--</a:t>
            </a:r>
            <a:r>
              <a:rPr lang="zh-CN" altLang="en-US" dirty="0">
                <a:sym typeface="+mn-ea"/>
              </a:rPr>
              <a:t>中断服务程序</a:t>
            </a:r>
            <a:endParaRPr lang="zh-CN" altLang="en-US" dirty="0"/>
          </a:p>
          <a:p>
            <a:pPr indent="0">
              <a:buNone/>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2" cstate="print"/>
          <a:srcRect/>
          <a:stretch>
            <a:fillRect/>
          </a:stretch>
        </p:blipFill>
        <p:spPr bwMode="auto">
          <a:xfrm>
            <a:off x="1245045" y="3244063"/>
            <a:ext cx="6300000" cy="3105222"/>
          </a:xfrm>
          <a:prstGeom prst="rect">
            <a:avLst/>
          </a:prstGeom>
          <a:noFill/>
          <a:ln w="9525">
            <a:noFill/>
            <a:miter lim="800000"/>
            <a:headEnd/>
            <a:tailEnd/>
          </a:ln>
        </p:spPr>
      </p:pic>
      <p:sp>
        <p:nvSpPr>
          <p:cNvPr id="2" name="内容占位符 1"/>
          <p:cNvSpPr>
            <a:spLocks noGrp="1"/>
          </p:cNvSpPr>
          <p:nvPr>
            <p:ph idx="1"/>
          </p:nvPr>
        </p:nvSpPr>
        <p:spPr>
          <a:xfrm>
            <a:off x="1079183" y="993140"/>
            <a:ext cx="8678287" cy="1435735"/>
          </a:xfrm>
          <a:solidFill>
            <a:schemeClr val="bg1"/>
          </a:solidFill>
        </p:spPr>
        <p:txBody>
          <a:bodyPr/>
          <a:lstStyle/>
          <a:p>
            <a:r>
              <a:rPr lang="zh-CN" altLang="en-US" sz="2400" dirty="0"/>
              <a:t>恢复</a:t>
            </a:r>
            <a:r>
              <a:rPr lang="en-US" altLang="zh-CN" sz="2400" dirty="0"/>
              <a:t>PC</a:t>
            </a:r>
            <a:r>
              <a:rPr lang="zh-CN" altLang="en-US" sz="2400" dirty="0"/>
              <a:t>，开中断</a:t>
            </a:r>
            <a:endParaRPr lang="en-US" altLang="zh-CN" sz="2400" dirty="0"/>
          </a:p>
          <a:p>
            <a:r>
              <a:rPr lang="zh-CN" altLang="en-US" sz="2400" dirty="0">
                <a:solidFill>
                  <a:srgbClr val="000000"/>
                </a:solidFill>
                <a:sym typeface="Wingdings 2" panose="05020102010507070707"/>
              </a:rPr>
              <a:t>恢复</a:t>
            </a:r>
            <a:r>
              <a:rPr lang="en-US" altLang="zh-CN" sz="2400" dirty="0">
                <a:solidFill>
                  <a:srgbClr val="000000"/>
                </a:solidFill>
                <a:sym typeface="Wingdings 2" panose="05020102010507070707"/>
              </a:rPr>
              <a:t>PC</a:t>
            </a:r>
            <a:r>
              <a:rPr lang="zh-CN" altLang="en-US" sz="2400" dirty="0">
                <a:solidFill>
                  <a:srgbClr val="000000"/>
                </a:solidFill>
              </a:rPr>
              <a:t>：将</a:t>
            </a:r>
            <a:r>
              <a:rPr lang="en-US" altLang="zh-CN" sz="2400" dirty="0">
                <a:solidFill>
                  <a:srgbClr val="000000"/>
                </a:solidFill>
              </a:rPr>
              <a:t>EPC</a:t>
            </a:r>
            <a:r>
              <a:rPr lang="zh-CN" altLang="en-US" sz="2400" dirty="0">
                <a:solidFill>
                  <a:srgbClr val="000000"/>
                </a:solidFill>
              </a:rPr>
              <a:t>写入</a:t>
            </a:r>
            <a:r>
              <a:rPr lang="en-US" altLang="zh-CN" sz="2400" dirty="0">
                <a:solidFill>
                  <a:srgbClr val="000000"/>
                </a:solidFill>
              </a:rPr>
              <a:t>PC</a:t>
            </a:r>
          </a:p>
          <a:p>
            <a:r>
              <a:rPr lang="zh-CN" altLang="en-US" sz="2400" dirty="0">
                <a:solidFill>
                  <a:srgbClr val="000000"/>
                </a:solidFill>
                <a:sym typeface="Wingdings 2" panose="05020102010507070707"/>
              </a:rPr>
              <a:t>开中断：清除</a:t>
            </a:r>
            <a:r>
              <a:rPr lang="en-US" altLang="zh-CN" sz="2400" dirty="0">
                <a:solidFill>
                  <a:srgbClr val="000000"/>
                </a:solidFill>
                <a:sym typeface="Wingdings 2" panose="05020102010507070707"/>
              </a:rPr>
              <a:t>EXL</a:t>
            </a:r>
            <a:r>
              <a:rPr lang="zh-CN" altLang="en-US" sz="2400" dirty="0">
                <a:solidFill>
                  <a:srgbClr val="000000"/>
                </a:solidFill>
              </a:rPr>
              <a:t>，允许再次产生</a:t>
            </a:r>
          </a:p>
        </p:txBody>
      </p:sp>
      <p:sp>
        <p:nvSpPr>
          <p:cNvPr id="8" name="圆角矩形 7"/>
          <p:cNvSpPr/>
          <p:nvPr/>
        </p:nvSpPr>
        <p:spPr bwMode="auto">
          <a:xfrm>
            <a:off x="1317055" y="3900945"/>
            <a:ext cx="360050" cy="936130"/>
          </a:xfrm>
          <a:prstGeom prst="roundRect">
            <a:avLst>
              <a:gd name="adj" fmla="val 0"/>
            </a:avLst>
          </a:prstGeom>
          <a:noFill/>
          <a:ln w="38100" cap="flat" cmpd="sng" algn="ctr">
            <a:solidFill>
              <a:srgbClr val="00B0F0"/>
            </a:solidFill>
            <a:prstDash val="solid"/>
            <a:round/>
            <a:headEnd type="none" w="med" len="med"/>
            <a:tailEnd type="triangle" w="lg" len="lg"/>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sp>
        <p:nvSpPr>
          <p:cNvPr id="9" name="圆角矩形 8"/>
          <p:cNvSpPr/>
          <p:nvPr/>
        </p:nvSpPr>
        <p:spPr bwMode="auto">
          <a:xfrm>
            <a:off x="5853685" y="3180845"/>
            <a:ext cx="648090" cy="360000"/>
          </a:xfrm>
          <a:prstGeom prst="roundRect">
            <a:avLst/>
          </a:prstGeom>
          <a:noFill/>
          <a:ln w="28575" cap="flat" cmpd="sng" algn="ctr">
            <a:solidFill>
              <a:srgbClr val="FF0000"/>
            </a:solidFill>
            <a:prstDash val="solid"/>
            <a:round/>
            <a:headEnd type="none" w="med" len="med"/>
            <a:tailEnd type="triangle" w="lg" len="lg"/>
          </a:ln>
          <a:effectLst/>
        </p:spPr>
        <p:txBody>
          <a:bodyPr vert="horz" wrap="none" lIns="91440" tIns="45720" rIns="91440" bIns="45720" numCol="1" rtlCol="0" anchor="ctr" anchorCtr="0" compatLnSpc="1"/>
          <a:lstStyle/>
          <a:p>
            <a:pPr algn="ctr" eaLnBrk="1" hangingPunct="1">
              <a:lnSpc>
                <a:spcPct val="100000"/>
              </a:lnSpc>
              <a:spcBef>
                <a:spcPct val="20000"/>
              </a:spcBef>
              <a:buClr>
                <a:srgbClr val="FF9900"/>
              </a:buClr>
              <a:buSzTx/>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cxnSp>
        <p:nvCxnSpPr>
          <p:cNvPr id="12" name="形状 51"/>
          <p:cNvCxnSpPr>
            <a:stCxn id="9" idx="0"/>
            <a:endCxn id="8" idx="0"/>
          </p:cNvCxnSpPr>
          <p:nvPr/>
        </p:nvCxnSpPr>
        <p:spPr bwMode="auto">
          <a:xfrm rot="16200000" flipH="1" flipV="1">
            <a:off x="3477578" y="1200468"/>
            <a:ext cx="720090" cy="4680585"/>
          </a:xfrm>
          <a:prstGeom prst="curvedConnector3">
            <a:avLst>
              <a:gd name="adj1" fmla="val -33113"/>
            </a:avLst>
          </a:prstGeom>
          <a:solidFill>
            <a:schemeClr val="bg1"/>
          </a:solidFill>
          <a:ln w="38100" cap="flat" cmpd="sng" algn="ctr">
            <a:solidFill>
              <a:srgbClr val="FF0000"/>
            </a:solidFill>
            <a:prstDash val="solid"/>
            <a:round/>
            <a:headEnd type="none" w="med" len="med"/>
            <a:tailEnd type="triangle" w="lg" len="lg"/>
          </a:ln>
          <a:effectLst/>
        </p:spPr>
      </p:cxnSp>
      <p:sp>
        <p:nvSpPr>
          <p:cNvPr id="14" name="TextBox 13"/>
          <p:cNvSpPr txBox="1"/>
          <p:nvPr/>
        </p:nvSpPr>
        <p:spPr>
          <a:xfrm>
            <a:off x="4007354" y="2812100"/>
            <a:ext cx="550151" cy="510909"/>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pPr>
              <a:buNone/>
            </a:pPr>
            <a:r>
              <a:rPr lang="en-US" altLang="zh-CN" sz="3200" dirty="0">
                <a:solidFill>
                  <a:schemeClr val="tx1"/>
                </a:solidFill>
                <a:latin typeface="Cambria" panose="02040503050406030204" pitchFamily="18" charset="0"/>
                <a:sym typeface="Wingdings 2" panose="05020102010507070707"/>
              </a:rPr>
              <a:t></a:t>
            </a:r>
            <a:endParaRPr lang="zh-CN" altLang="en-US" sz="3200" dirty="0">
              <a:solidFill>
                <a:schemeClr val="tx1"/>
              </a:solidFill>
              <a:latin typeface="Cambria" panose="02040503050406030204" pitchFamily="18" charset="0"/>
            </a:endParaRPr>
          </a:p>
        </p:txBody>
      </p:sp>
      <p:cxnSp>
        <p:nvCxnSpPr>
          <p:cNvPr id="15" name="形状 62"/>
          <p:cNvCxnSpPr>
            <a:endCxn id="16" idx="3"/>
          </p:cNvCxnSpPr>
          <p:nvPr/>
        </p:nvCxnSpPr>
        <p:spPr bwMode="auto">
          <a:xfrm rot="10800000" flipV="1">
            <a:off x="7365895" y="3432290"/>
            <a:ext cx="648090" cy="378030"/>
          </a:xfrm>
          <a:prstGeom prst="curvedConnector3">
            <a:avLst>
              <a:gd name="adj1" fmla="val 50000"/>
            </a:avLst>
          </a:prstGeom>
          <a:solidFill>
            <a:schemeClr val="bg1"/>
          </a:solidFill>
          <a:ln w="38100" cap="flat" cmpd="sng" algn="ctr">
            <a:solidFill>
              <a:srgbClr val="FF0000"/>
            </a:solidFill>
            <a:prstDash val="solid"/>
            <a:round/>
            <a:headEnd type="none" w="med" len="med"/>
            <a:tailEnd type="triangle" w="lg" len="lg"/>
          </a:ln>
          <a:effectLst/>
        </p:spPr>
      </p:cxnSp>
      <p:sp>
        <p:nvSpPr>
          <p:cNvPr id="16" name="圆角矩形 15"/>
          <p:cNvSpPr/>
          <p:nvPr/>
        </p:nvSpPr>
        <p:spPr bwMode="auto">
          <a:xfrm>
            <a:off x="6717805" y="3648955"/>
            <a:ext cx="648090" cy="324000"/>
          </a:xfrm>
          <a:prstGeom prst="roundRect">
            <a:avLst/>
          </a:prstGeom>
          <a:noFill/>
          <a:ln w="28575" cap="flat" cmpd="sng" algn="ctr">
            <a:solidFill>
              <a:srgbClr val="00CC00"/>
            </a:solidFill>
            <a:prstDash val="solid"/>
            <a:round/>
            <a:headEnd type="none" w="med" len="med"/>
            <a:tailEnd type="triangle" w="lg" len="lg"/>
          </a:ln>
          <a:effectLst/>
        </p:spPr>
        <p:txBody>
          <a:bodyPr vert="horz" wrap="none" lIns="91440" tIns="45720" rIns="91440" bIns="45720" numCol="1" rtlCol="0" anchor="ctr" anchorCtr="0" compatLnSpc="1"/>
          <a:lstStyle/>
          <a:p>
            <a:pPr algn="ctr" eaLnBrk="1" hangingPunct="1">
              <a:lnSpc>
                <a:spcPct val="100000"/>
              </a:lnSpc>
              <a:spcBef>
                <a:spcPct val="20000"/>
              </a:spcBef>
              <a:buClr>
                <a:srgbClr val="FF9900"/>
              </a:buClr>
              <a:buSzTx/>
              <a:buNone/>
            </a:pPr>
            <a:endParaRPr kumimoji="0"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sp>
        <p:nvSpPr>
          <p:cNvPr id="21" name="TextBox 20"/>
          <p:cNvSpPr txBox="1"/>
          <p:nvPr/>
        </p:nvSpPr>
        <p:spPr>
          <a:xfrm>
            <a:off x="7171814" y="2956120"/>
            <a:ext cx="1877437" cy="510909"/>
          </a:xfrm>
          <a:prstGeom prst="rect">
            <a:avLst/>
          </a:prstGeom>
          <a:solidFill>
            <a:srgbClr val="00B0F0"/>
          </a:solid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pPr>
              <a:buNone/>
            </a:pPr>
            <a:r>
              <a:rPr lang="en-US" altLang="zh-CN" sz="3200" dirty="0">
                <a:solidFill>
                  <a:schemeClr val="tx1"/>
                </a:solidFill>
                <a:latin typeface="Cambria" panose="02040503050406030204" pitchFamily="18" charset="0"/>
                <a:sym typeface="Wingdings 2" panose="05020102010507070707"/>
              </a:rPr>
              <a:t></a:t>
            </a:r>
            <a:r>
              <a:rPr lang="en-US" altLang="zh-CN" sz="3200" b="0" dirty="0">
                <a:solidFill>
                  <a:schemeClr val="tx1"/>
                </a:solidFill>
                <a:latin typeface="Cambria" panose="02040503050406030204" pitchFamily="18" charset="0"/>
                <a:sym typeface="Wingdings 2" panose="05020102010507070707"/>
              </a:rPr>
              <a:t>EXL</a:t>
            </a:r>
            <a:r>
              <a:rPr lang="zh-CN" altLang="en-US" sz="3200" b="0" dirty="0">
                <a:solidFill>
                  <a:schemeClr val="tx1"/>
                </a:solidFill>
                <a:latin typeface="Cambria" panose="02040503050406030204" pitchFamily="18" charset="0"/>
                <a:sym typeface="Wingdings 2" panose="05020102010507070707"/>
              </a:rPr>
              <a:t>清</a:t>
            </a:r>
            <a:r>
              <a:rPr lang="en-US" altLang="zh-CN" sz="3200" b="0" dirty="0">
                <a:solidFill>
                  <a:schemeClr val="tx1"/>
                </a:solidFill>
                <a:latin typeface="Cambria" panose="02040503050406030204" pitchFamily="18" charset="0"/>
                <a:sym typeface="Wingdings 2" panose="05020102010507070707"/>
              </a:rPr>
              <a:t>0</a:t>
            </a:r>
            <a:endParaRPr lang="zh-CN" altLang="en-US" sz="3200" b="0" dirty="0">
              <a:solidFill>
                <a:schemeClr val="tx1"/>
              </a:solidFill>
              <a:latin typeface="Cambria" panose="02040503050406030204" pitchFamily="18" charset="0"/>
            </a:endParaRPr>
          </a:p>
        </p:txBody>
      </p:sp>
      <p:sp>
        <p:nvSpPr>
          <p:cNvPr id="46" name="标题 2"/>
          <p:cNvSpPr>
            <a:spLocks noGrp="1"/>
          </p:cNvSpPr>
          <p:nvPr/>
        </p:nvSpPr>
        <p:spPr>
          <a:xfrm>
            <a:off x="0" y="300355"/>
            <a:ext cx="8527415" cy="69278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altLang="zh-CN" dirty="0">
                <a:sym typeface="+mn-ea"/>
              </a:rPr>
              <a:t>5.3 </a:t>
            </a:r>
            <a:r>
              <a:rPr lang="zh-CN" altLang="en-US" dirty="0">
                <a:sym typeface="+mn-ea"/>
              </a:rPr>
              <a:t>软硬件配合的中断响应机制</a:t>
            </a:r>
            <a:r>
              <a:rPr lang="en-US" altLang="zh-CN" dirty="0">
                <a:sym typeface="+mn-ea"/>
              </a:rPr>
              <a:t>--ERET</a:t>
            </a:r>
            <a:r>
              <a:rPr lang="zh-CN" altLang="en-US" dirty="0">
                <a:sym typeface="+mn-ea"/>
              </a:rPr>
              <a:t>指令</a:t>
            </a:r>
            <a:endParaRPr lang="zh-CN" altLang="en-US" dirty="0"/>
          </a:p>
          <a:p>
            <a:pPr indent="0">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8" name="Rectangle 6"/>
          <p:cNvSpPr>
            <a:spLocks noChangeArrowheads="1"/>
          </p:cNvSpPr>
          <p:nvPr/>
        </p:nvSpPr>
        <p:spPr bwMode="auto">
          <a:xfrm>
            <a:off x="3423556" y="1124744"/>
            <a:ext cx="5327650" cy="623888"/>
          </a:xfrm>
          <a:prstGeom prst="rect">
            <a:avLst/>
          </a:prstGeom>
          <a:noFill/>
          <a:ln w="9525">
            <a:noFill/>
            <a:miter lim="800000"/>
          </a:ln>
        </p:spPr>
        <p:txBody>
          <a:bodyPr anchor="ctr" anchorCtr="0"/>
          <a:lstStyle/>
          <a:p>
            <a:pPr>
              <a:lnSpc>
                <a:spcPct val="87000"/>
              </a:lnSpc>
              <a:buNone/>
            </a:pPr>
            <a:r>
              <a:rPr lang="zh-CN" altLang="en-US" sz="2800" dirty="0">
                <a:solidFill>
                  <a:srgbClr val="001ADC"/>
                </a:solidFill>
                <a:latin typeface="+mn-lt"/>
                <a:ea typeface="楷体_GB2312" pitchFamily="49" charset="-122"/>
              </a:rPr>
              <a:t>第五讲：</a:t>
            </a:r>
            <a:r>
              <a:rPr lang="en-US" altLang="zh-CN" sz="2800" dirty="0">
                <a:solidFill>
                  <a:srgbClr val="001ADC"/>
                </a:solidFill>
                <a:latin typeface="+mn-lt"/>
                <a:ea typeface="楷体_GB2312" pitchFamily="49" charset="-122"/>
              </a:rPr>
              <a:t>MIPS</a:t>
            </a:r>
            <a:r>
              <a:rPr lang="zh-CN" altLang="en-US" sz="2800" dirty="0">
                <a:solidFill>
                  <a:srgbClr val="001ADC"/>
                </a:solidFill>
                <a:latin typeface="+mn-lt"/>
                <a:ea typeface="楷体_GB2312" pitchFamily="49" charset="-122"/>
              </a:rPr>
              <a:t>处理器设计</a:t>
            </a:r>
          </a:p>
        </p:txBody>
      </p:sp>
      <p:sp>
        <p:nvSpPr>
          <p:cNvPr id="520199" name="Rectangle 7"/>
          <p:cNvSpPr>
            <a:spLocks noChangeArrowheads="1"/>
          </p:cNvSpPr>
          <p:nvPr/>
        </p:nvSpPr>
        <p:spPr bwMode="auto">
          <a:xfrm>
            <a:off x="3308985" y="1931670"/>
            <a:ext cx="5932170" cy="4433570"/>
          </a:xfrm>
          <a:prstGeom prst="rect">
            <a:avLst/>
          </a:prstGeom>
          <a:noFill/>
          <a:ln w="28575">
            <a:solidFill>
              <a:srgbClr val="05AD01"/>
            </a:solidFill>
            <a:miter lim="800000"/>
          </a:ln>
          <a:effectLst/>
        </p:spPr>
        <p:txBody>
          <a:bodyPr wrap="square" lIns="63500" tIns="182880" rIns="63500" bIns="182880">
            <a:spAutoFit/>
          </a:bodyPr>
          <a:lstStyle/>
          <a:p>
            <a:pPr marL="609600" indent="-609600">
              <a:lnSpc>
                <a:spcPct val="75000"/>
              </a:lnSpc>
              <a:spcBef>
                <a:spcPct val="65000"/>
              </a:spcBef>
              <a:buClr>
                <a:srgbClr val="FF0000"/>
              </a:buClr>
              <a:buFont typeface="+mj-ea"/>
              <a:buAutoNum type="ea1JpnChsDbPeriod"/>
            </a:pPr>
            <a:r>
              <a:rPr lang="zh-CN" altLang="en-US" sz="2400" dirty="0"/>
              <a:t>处理器设计概述</a:t>
            </a:r>
          </a:p>
          <a:p>
            <a:pPr marL="609600" indent="-609600">
              <a:lnSpc>
                <a:spcPct val="75000"/>
              </a:lnSpc>
              <a:spcBef>
                <a:spcPct val="65000"/>
              </a:spcBef>
              <a:buClr>
                <a:srgbClr val="FF0000"/>
              </a:buClr>
              <a:buFont typeface="+mj-ea"/>
              <a:buAutoNum type="ea1JpnChsDbPeriod"/>
            </a:pPr>
            <a:r>
              <a:rPr lang="en-US" altLang="zh-CN" sz="2400" dirty="0"/>
              <a:t>MIPS</a:t>
            </a:r>
            <a:r>
              <a:rPr lang="zh-CN" altLang="en-US" sz="2400" dirty="0"/>
              <a:t>模型机</a:t>
            </a:r>
          </a:p>
          <a:p>
            <a:pPr marL="609600" indent="-609600">
              <a:lnSpc>
                <a:spcPct val="75000"/>
              </a:lnSpc>
              <a:spcBef>
                <a:spcPct val="65000"/>
              </a:spcBef>
              <a:buClr>
                <a:srgbClr val="FF0000"/>
              </a:buClr>
              <a:buFont typeface="+mj-ea"/>
              <a:buAutoNum type="ea1JpnChsDbPeriod"/>
            </a:pPr>
            <a:r>
              <a:rPr lang="en-US" altLang="zh-CN" sz="2400" dirty="0"/>
              <a:t>MIPS</a:t>
            </a:r>
            <a:r>
              <a:rPr lang="zh-CN" altLang="en-US" sz="2400" dirty="0"/>
              <a:t>单周期处理器设计</a:t>
            </a:r>
          </a:p>
          <a:p>
            <a:pPr marL="609600" indent="-609600">
              <a:lnSpc>
                <a:spcPct val="75000"/>
              </a:lnSpc>
              <a:spcBef>
                <a:spcPct val="65000"/>
              </a:spcBef>
              <a:buClr>
                <a:srgbClr val="FF0000"/>
              </a:buClr>
              <a:buFont typeface="+mj-ea"/>
              <a:buAutoNum type="ea1JpnChsDbPeriod"/>
            </a:pPr>
            <a:r>
              <a:rPr lang="zh-CN" altLang="en-US" sz="2400" dirty="0"/>
              <a:t>流水线及其冒险</a:t>
            </a:r>
          </a:p>
          <a:p>
            <a:pPr marL="609600" indent="-609600">
              <a:lnSpc>
                <a:spcPct val="75000"/>
              </a:lnSpc>
              <a:spcBef>
                <a:spcPct val="65000"/>
              </a:spcBef>
              <a:buClr>
                <a:srgbClr val="FF0000"/>
              </a:buClr>
              <a:buFont typeface="+mj-ea"/>
              <a:buAutoNum type="ea1JpnChsDbPeriod"/>
            </a:pPr>
            <a:r>
              <a:rPr lang="zh-CN" altLang="en-US" sz="2400" dirty="0">
                <a:solidFill>
                  <a:schemeClr val="tx2">
                    <a:lumMod val="75000"/>
                    <a:lumOff val="25000"/>
                  </a:schemeClr>
                </a:solidFill>
                <a:sym typeface="+mn-ea"/>
              </a:rPr>
              <a:t>MIPS异常/中断处理</a:t>
            </a:r>
            <a:endParaRPr lang="zh-CN" altLang="en-US" sz="2400" dirty="0">
              <a:sym typeface="+mn-ea"/>
            </a:endParaRPr>
          </a:p>
          <a:p>
            <a:pPr marL="1066800" lvl="1" indent="-609600">
              <a:lnSpc>
                <a:spcPct val="75000"/>
              </a:lnSpc>
              <a:spcBef>
                <a:spcPct val="65000"/>
              </a:spcBef>
              <a:buClr>
                <a:srgbClr val="FF0000"/>
              </a:buClr>
              <a:buFont typeface="+mj-lt"/>
              <a:buAutoNum type="arabicPeriod"/>
            </a:pPr>
            <a:r>
              <a:rPr lang="zh-CN" altLang="en-US" sz="2000" dirty="0">
                <a:solidFill>
                  <a:schemeClr val="tx2">
                    <a:lumMod val="75000"/>
                    <a:lumOff val="25000"/>
                  </a:schemeClr>
                </a:solidFill>
                <a:sym typeface="+mn-ea"/>
              </a:rPr>
              <a:t>MIPS中断/异常</a:t>
            </a:r>
            <a:endParaRPr lang="zh-CN" altLang="en-US" sz="2000" dirty="0">
              <a:solidFill>
                <a:schemeClr val="tx2">
                  <a:lumMod val="75000"/>
                  <a:lumOff val="25000"/>
                </a:schemeClr>
              </a:solidFill>
            </a:endParaRPr>
          </a:p>
          <a:p>
            <a:pPr marL="1066800" lvl="1" indent="-609600">
              <a:lnSpc>
                <a:spcPct val="75000"/>
              </a:lnSpc>
              <a:spcBef>
                <a:spcPct val="65000"/>
              </a:spcBef>
              <a:buClr>
                <a:srgbClr val="FF0000"/>
              </a:buClr>
              <a:buFont typeface="+mj-lt"/>
              <a:buAutoNum type="arabicPeriod"/>
            </a:pPr>
            <a:r>
              <a:rPr lang="zh-CN" altLang="en-US" sz="2000" dirty="0">
                <a:solidFill>
                  <a:schemeClr val="tx2">
                    <a:lumMod val="75000"/>
                    <a:lumOff val="25000"/>
                  </a:schemeClr>
                </a:solidFill>
                <a:sym typeface="+mn-ea"/>
              </a:rPr>
              <a:t>支持中断/异常的数据通路</a:t>
            </a:r>
            <a:endParaRPr lang="zh-CN" altLang="en-US" sz="2000" dirty="0">
              <a:solidFill>
                <a:schemeClr val="tx2">
                  <a:lumMod val="75000"/>
                  <a:lumOff val="25000"/>
                </a:schemeClr>
              </a:solidFill>
            </a:endParaRPr>
          </a:p>
          <a:p>
            <a:pPr marL="1066800" lvl="1" indent="-609600">
              <a:lnSpc>
                <a:spcPct val="75000"/>
              </a:lnSpc>
              <a:spcBef>
                <a:spcPct val="65000"/>
              </a:spcBef>
              <a:buClr>
                <a:srgbClr val="FF0000"/>
              </a:buClr>
              <a:buFont typeface="+mj-lt"/>
              <a:buAutoNum type="arabicPeriod"/>
            </a:pPr>
            <a:r>
              <a:rPr lang="zh-CN" altLang="en-US" sz="2000" dirty="0">
                <a:solidFill>
                  <a:schemeClr val="tx2">
                    <a:lumMod val="75000"/>
                    <a:lumOff val="25000"/>
                  </a:schemeClr>
                </a:solidFill>
                <a:sym typeface="+mn-ea"/>
              </a:rPr>
              <a:t>软硬件配合的中断响应机制</a:t>
            </a:r>
            <a:endParaRPr lang="zh-CN" altLang="en-US" sz="2000" dirty="0">
              <a:solidFill>
                <a:schemeClr val="tx2">
                  <a:lumMod val="75000"/>
                  <a:lumOff val="25000"/>
                </a:schemeClr>
              </a:solidFill>
            </a:endParaRPr>
          </a:p>
          <a:p>
            <a:pPr marL="1066800" lvl="1" indent="-609600">
              <a:lnSpc>
                <a:spcPct val="75000"/>
              </a:lnSpc>
              <a:spcBef>
                <a:spcPct val="65000"/>
              </a:spcBef>
              <a:buClr>
                <a:srgbClr val="FF0000"/>
              </a:buClr>
              <a:buFont typeface="+mj-lt"/>
              <a:buAutoNum type="arabicPeriod"/>
            </a:pPr>
            <a:r>
              <a:rPr lang="zh-CN" altLang="en-US" sz="2000" dirty="0">
                <a:solidFill>
                  <a:schemeClr val="tx2">
                    <a:lumMod val="75000"/>
                    <a:lumOff val="25000"/>
                  </a:schemeClr>
                </a:solidFill>
                <a:sym typeface="+mn-ea"/>
              </a:rPr>
              <a:t>CP0设计</a:t>
            </a:r>
            <a:endParaRPr lang="zh-CN" altLang="en-US" sz="2000" dirty="0">
              <a:solidFill>
                <a:schemeClr val="tx2">
                  <a:lumMod val="75000"/>
                  <a:lumOff val="2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表格 74"/>
          <p:cNvGraphicFramePr>
            <a:graphicFrameLocks noGrp="1"/>
          </p:cNvGraphicFramePr>
          <p:nvPr>
            <p:custDataLst>
              <p:tags r:id="rId1"/>
            </p:custDataLst>
            <p:extLst>
              <p:ext uri="{D42A27DB-BD31-4B8C-83A1-F6EECF244321}">
                <p14:modId xmlns:p14="http://schemas.microsoft.com/office/powerpoint/2010/main" val="499015499"/>
              </p:ext>
            </p:extLst>
          </p:nvPr>
        </p:nvGraphicFramePr>
        <p:xfrm>
          <a:off x="2340542" y="836640"/>
          <a:ext cx="3167380" cy="4450080"/>
        </p:xfrm>
        <a:graphic>
          <a:graphicData uri="http://schemas.openxmlformats.org/drawingml/2006/table">
            <a:tbl>
              <a:tblPr firstRow="1" bandRow="1"/>
              <a:tblGrid>
                <a:gridCol w="1259840">
                  <a:extLst>
                    <a:ext uri="{9D8B030D-6E8A-4147-A177-3AD203B41FA5}">
                      <a16:colId xmlns:a16="http://schemas.microsoft.com/office/drawing/2014/main" val="20000"/>
                    </a:ext>
                  </a:extLst>
                </a:gridCol>
                <a:gridCol w="1907540">
                  <a:extLst>
                    <a:ext uri="{9D8B030D-6E8A-4147-A177-3AD203B41FA5}">
                      <a16:colId xmlns:a16="http://schemas.microsoft.com/office/drawing/2014/main" val="20001"/>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sz="1400" dirty="0"/>
                        <a:t>地址</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a:t>指令</a:t>
                      </a:r>
                      <a:endParaRPr lang="en-US" altLang="zh-CN" sz="1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ltLang="zh-CN" sz="1400" dirty="0">
                          <a:latin typeface="Courier New" panose="02070309020205020404" pitchFamily="49" charset="0"/>
                          <a:cs typeface="Courier New" panose="02070309020205020404" pitchFamily="49" charset="0"/>
                        </a:rPr>
                        <a:t>0xBFC00180</a:t>
                      </a:r>
                      <a:endParaRPr lang="zh-CN" altLang="en-US" sz="1400" dirty="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ltLang="zh-CN" sz="1400" dirty="0">
                          <a:latin typeface="Courier New" panose="02070309020205020404" pitchFamily="49" charset="0"/>
                          <a:cs typeface="Courier New" panose="02070309020205020404" pitchFamily="49" charset="0"/>
                        </a:rPr>
                        <a:t>ADD $</a:t>
                      </a:r>
                      <a:r>
                        <a:rPr lang="en-US" altLang="zh-CN" sz="1400" dirty="0" err="1">
                          <a:latin typeface="Courier New" panose="02070309020205020404" pitchFamily="49" charset="0"/>
                          <a:cs typeface="Courier New" panose="02070309020205020404" pitchFamily="49" charset="0"/>
                        </a:rPr>
                        <a:t>sp</a:t>
                      </a:r>
                      <a:r>
                        <a:rPr lang="en-US" altLang="zh-CN" sz="1400" dirty="0">
                          <a:latin typeface="Courier New" panose="02070309020205020404" pitchFamily="49" charset="0"/>
                          <a:cs typeface="Courier New" panose="02070309020205020404" pitchFamily="49" charset="0"/>
                        </a:rPr>
                        <a:t>,</a:t>
                      </a:r>
                      <a:r>
                        <a:rPr lang="en-US" altLang="zh-CN" sz="1400" baseline="0" dirty="0">
                          <a:latin typeface="Courier New" panose="02070309020205020404" pitchFamily="49" charset="0"/>
                          <a:cs typeface="Courier New" panose="02070309020205020404" pitchFamily="49" charset="0"/>
                        </a:rPr>
                        <a:t> $</a:t>
                      </a:r>
                      <a:r>
                        <a:rPr lang="en-US" altLang="zh-CN" sz="1400" baseline="0" dirty="0" err="1">
                          <a:latin typeface="Courier New" panose="02070309020205020404" pitchFamily="49" charset="0"/>
                          <a:cs typeface="Courier New" panose="02070309020205020404" pitchFamily="49" charset="0"/>
                        </a:rPr>
                        <a:t>sp</a:t>
                      </a:r>
                      <a:r>
                        <a:rPr lang="en-US" altLang="zh-CN" sz="1400" baseline="0" dirty="0">
                          <a:latin typeface="Courier New" panose="02070309020205020404" pitchFamily="49" charset="0"/>
                          <a:cs typeface="Courier New" panose="02070309020205020404" pitchFamily="49" charset="0"/>
                        </a:rPr>
                        <a:t>, -8</a:t>
                      </a:r>
                      <a:endParaRPr lang="zh-CN" altLang="en-US" sz="1400" dirty="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Courier New" panose="02070309020205020404" pitchFamily="49" charset="0"/>
                          <a:cs typeface="Courier New" panose="02070309020205020404" pitchFamily="49" charset="0"/>
                        </a:rPr>
                        <a:t>0xBFC00184</a:t>
                      </a:r>
                      <a:endParaRPr lang="zh-CN" altLang="en-US" sz="1400" dirty="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Courier New" panose="02070309020205020404" pitchFamily="49" charset="0"/>
                          <a:cs typeface="Courier New" panose="02070309020205020404" pitchFamily="49" charset="0"/>
                        </a:rPr>
                        <a:t>SW  $t0, 0($</a:t>
                      </a:r>
                      <a:r>
                        <a:rPr lang="en-US" altLang="zh-CN" sz="1400" dirty="0" err="1">
                          <a:latin typeface="Courier New" panose="02070309020205020404" pitchFamily="49" charset="0"/>
                          <a:cs typeface="Courier New" panose="02070309020205020404" pitchFamily="49" charset="0"/>
                        </a:rPr>
                        <a:t>sp</a:t>
                      </a:r>
                      <a:r>
                        <a:rPr lang="en-US" altLang="zh-CN" sz="1400" dirty="0">
                          <a:latin typeface="Courier New" panose="02070309020205020404" pitchFamily="49" charset="0"/>
                          <a:cs typeface="Courier New" panose="02070309020205020404" pitchFamily="49" charset="0"/>
                        </a:rPr>
                        <a: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Courier New" panose="02070309020205020404" pitchFamily="49" charset="0"/>
                          <a:cs typeface="Courier New" panose="02070309020205020404" pitchFamily="49" charset="0"/>
                        </a:rPr>
                        <a:t>0xBFC00188</a:t>
                      </a:r>
                      <a:endParaRPr lang="zh-CN" altLang="en-US" sz="1400" dirty="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Courier New" panose="02070309020205020404" pitchFamily="49" charset="0"/>
                          <a:cs typeface="Courier New" panose="02070309020205020404" pitchFamily="49" charset="0"/>
                        </a:rPr>
                        <a:t>SW  $t1, 4($</a:t>
                      </a:r>
                      <a:r>
                        <a:rPr lang="en-US" altLang="zh-CN" sz="1400" dirty="0" err="1">
                          <a:latin typeface="Courier New" panose="02070309020205020404" pitchFamily="49" charset="0"/>
                          <a:cs typeface="Courier New" panose="02070309020205020404" pitchFamily="49" charset="0"/>
                        </a:rPr>
                        <a:t>sp</a:t>
                      </a:r>
                      <a:r>
                        <a:rPr lang="en-US" altLang="zh-CN" sz="1400" dirty="0">
                          <a:latin typeface="Courier New" panose="02070309020205020404" pitchFamily="49" charset="0"/>
                          <a:cs typeface="Courier New" panose="02070309020205020404" pitchFamily="49" charset="0"/>
                        </a:rPr>
                        <a: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Courier New" panose="02070309020205020404" pitchFamily="49" charset="0"/>
                          <a:cs typeface="Courier New" panose="02070309020205020404" pitchFamily="49" charset="0"/>
                        </a:rPr>
                        <a:t>0xBFC0018C</a:t>
                      </a:r>
                      <a:endParaRPr lang="zh-CN" altLang="en-US" sz="1400" dirty="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Courier New" panose="02070309020205020404" pitchFamily="49" charset="0"/>
                          <a:cs typeface="Courier New" panose="02070309020205020404" pitchFamily="49" charset="0"/>
                        </a:rPr>
                        <a:t>LUI $t1, 0x8000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Courier New" panose="02070309020205020404" pitchFamily="49" charset="0"/>
                          <a:cs typeface="Courier New" panose="02070309020205020404" pitchFamily="49" charset="0"/>
                        </a:rPr>
                        <a:t>0xBFC00190</a:t>
                      </a:r>
                      <a:endParaRPr lang="zh-CN" altLang="en-US" sz="1400" dirty="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altLang="zh-CN" sz="1400" dirty="0">
                          <a:latin typeface="Courier New" panose="02070309020205020404" pitchFamily="49" charset="0"/>
                          <a:cs typeface="Courier New" panose="02070309020205020404" pitchFamily="49" charset="0"/>
                        </a:rPr>
                        <a:t>ORI $t1, 0x0200</a:t>
                      </a:r>
                      <a:endParaRPr lang="zh-CN" altLang="en-US" sz="1400" dirty="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Courier New" panose="02070309020205020404" pitchFamily="49" charset="0"/>
                          <a:cs typeface="Courier New" panose="02070309020205020404" pitchFamily="49" charset="0"/>
                        </a:rPr>
                        <a:t>0xBFC00194</a:t>
                      </a:r>
                      <a:endParaRPr lang="zh-CN" altLang="en-US" sz="1400" dirty="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Courier New" panose="02070309020205020404" pitchFamily="49" charset="0"/>
                          <a:cs typeface="Courier New" panose="02070309020205020404" pitchFamily="49" charset="0"/>
                        </a:rPr>
                        <a:t>LW  $t0, 0($t1)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Courier New" panose="02070309020205020404" pitchFamily="49" charset="0"/>
                          <a:cs typeface="Courier New" panose="02070309020205020404" pitchFamily="49" charset="0"/>
                        </a:rPr>
                        <a:t>0xBFC00198</a:t>
                      </a:r>
                      <a:endParaRPr lang="zh-CN" altLang="en-US" sz="1400" dirty="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Courier New" panose="02070309020205020404" pitchFamily="49" charset="0"/>
                          <a:cs typeface="Courier New" panose="02070309020205020404" pitchFamily="49" charset="0"/>
                        </a:rPr>
                        <a:t>ADDI $t0, 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Courier New" panose="02070309020205020404" pitchFamily="49" charset="0"/>
                          <a:cs typeface="Courier New" panose="02070309020205020404" pitchFamily="49" charset="0"/>
                        </a:rPr>
                        <a:t>0xBFC0019C</a:t>
                      </a:r>
                      <a:endParaRPr lang="zh-CN" altLang="en-US" sz="1400" dirty="0">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Courier New" panose="02070309020205020404" pitchFamily="49" charset="0"/>
                          <a:cs typeface="Courier New" panose="02070309020205020404" pitchFamily="49" charset="0"/>
                        </a:rPr>
                        <a:t>SW  $t0, 0($t1)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8"/>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dk1"/>
                          </a:solidFill>
                          <a:latin typeface="Courier New" panose="02070309020205020404" pitchFamily="49" charset="0"/>
                          <a:cs typeface="Courier New" panose="02070309020205020404" pitchFamily="49" charset="0"/>
                        </a:rPr>
                        <a:t>0xBFC001A0</a:t>
                      </a:r>
                      <a:endParaRPr lang="zh-CN" altLang="en-US" sz="1400" kern="1200" dirty="0">
                        <a:solidFill>
                          <a:schemeClr val="dk1"/>
                        </a:solidFill>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Courier New" panose="02070309020205020404" pitchFamily="49" charset="0"/>
                          <a:cs typeface="Courier New" panose="02070309020205020404" pitchFamily="49" charset="0"/>
                        </a:rPr>
                        <a:t>LW  $t0, 0($</a:t>
                      </a:r>
                      <a:r>
                        <a:rPr lang="en-US" altLang="zh-CN" sz="1400" dirty="0" err="1">
                          <a:latin typeface="Courier New" panose="02070309020205020404" pitchFamily="49" charset="0"/>
                          <a:cs typeface="Courier New" panose="02070309020205020404" pitchFamily="49" charset="0"/>
                        </a:rPr>
                        <a:t>sp</a:t>
                      </a:r>
                      <a:r>
                        <a:rPr lang="en-US" altLang="zh-CN" sz="1400" dirty="0">
                          <a:latin typeface="Courier New" panose="02070309020205020404" pitchFamily="49" charset="0"/>
                          <a:cs typeface="Courier New" panose="02070309020205020404" pitchFamily="49" charset="0"/>
                        </a:rPr>
                        <a: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9"/>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dk1"/>
                          </a:solidFill>
                          <a:latin typeface="Courier New" panose="02070309020205020404" pitchFamily="49" charset="0"/>
                          <a:cs typeface="Courier New" panose="02070309020205020404" pitchFamily="49" charset="0"/>
                        </a:rPr>
                        <a:t>0xBFC001A4</a:t>
                      </a:r>
                      <a:endParaRPr lang="zh-CN" altLang="en-US" sz="1400" kern="1200" dirty="0">
                        <a:solidFill>
                          <a:schemeClr val="dk1"/>
                        </a:solidFill>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Courier New" panose="02070309020205020404" pitchFamily="49" charset="0"/>
                          <a:cs typeface="Courier New" panose="02070309020205020404" pitchFamily="49" charset="0"/>
                        </a:rPr>
                        <a:t>LW  $t1, 4($</a:t>
                      </a:r>
                      <a:r>
                        <a:rPr lang="en-US" altLang="zh-CN" sz="1400" dirty="0" err="1">
                          <a:latin typeface="Courier New" panose="02070309020205020404" pitchFamily="49" charset="0"/>
                          <a:cs typeface="Courier New" panose="02070309020205020404" pitchFamily="49" charset="0"/>
                        </a:rPr>
                        <a:t>sp</a:t>
                      </a:r>
                      <a:r>
                        <a:rPr lang="en-US" altLang="zh-CN" sz="1400" dirty="0">
                          <a:latin typeface="Courier New" panose="02070309020205020404" pitchFamily="49" charset="0"/>
                          <a:cs typeface="Courier New" panose="02070309020205020404" pitchFamily="49" charset="0"/>
                        </a:rPr>
                        <a: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10"/>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dk1"/>
                          </a:solidFill>
                          <a:latin typeface="Courier New" panose="02070309020205020404" pitchFamily="49" charset="0"/>
                          <a:cs typeface="Courier New" panose="02070309020205020404" pitchFamily="49" charset="0"/>
                        </a:rPr>
                        <a:t>0xBFC001A8</a:t>
                      </a:r>
                      <a:endParaRPr lang="zh-CN" altLang="en-US" sz="1400" kern="1200" dirty="0">
                        <a:solidFill>
                          <a:schemeClr val="dk1"/>
                        </a:solidFill>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a:latin typeface="Courier New" panose="02070309020205020404" pitchFamily="49" charset="0"/>
                          <a:cs typeface="Courier New" panose="02070309020205020404" pitchFamily="49" charset="0"/>
                        </a:rPr>
                        <a:t>ERET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11"/>
                  </a:ext>
                </a:extLst>
              </a:tr>
            </a:tbl>
          </a:graphicData>
        </a:graphic>
      </p:graphicFrame>
      <p:grpSp>
        <p:nvGrpSpPr>
          <p:cNvPr id="79" name="组合 78"/>
          <p:cNvGrpSpPr/>
          <p:nvPr/>
        </p:nvGrpSpPr>
        <p:grpSpPr>
          <a:xfrm>
            <a:off x="1559370" y="1127556"/>
            <a:ext cx="789187" cy="461665"/>
            <a:chOff x="5306813" y="1268627"/>
            <a:chExt cx="789187" cy="461665"/>
          </a:xfrm>
        </p:grpSpPr>
        <p:sp>
          <p:nvSpPr>
            <p:cNvPr id="80" name="右箭头 79"/>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81" name="文本框 59"/>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85" name="组合 84"/>
          <p:cNvGrpSpPr/>
          <p:nvPr/>
        </p:nvGrpSpPr>
        <p:grpSpPr>
          <a:xfrm>
            <a:off x="1559370" y="4498286"/>
            <a:ext cx="789187" cy="461665"/>
            <a:chOff x="5306813" y="1268627"/>
            <a:chExt cx="789187" cy="461665"/>
          </a:xfrm>
        </p:grpSpPr>
        <p:sp>
          <p:nvSpPr>
            <p:cNvPr id="86" name="右箭头 85"/>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87" name="文本框 65"/>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91" name="组合 90"/>
          <p:cNvGrpSpPr/>
          <p:nvPr/>
        </p:nvGrpSpPr>
        <p:grpSpPr>
          <a:xfrm>
            <a:off x="1559370" y="1501554"/>
            <a:ext cx="789187" cy="461665"/>
            <a:chOff x="5306813" y="1268627"/>
            <a:chExt cx="789187" cy="461665"/>
          </a:xfrm>
        </p:grpSpPr>
        <p:sp>
          <p:nvSpPr>
            <p:cNvPr id="92" name="右箭头 91"/>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3" name="文本框 74"/>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97" name="组合 96"/>
          <p:cNvGrpSpPr/>
          <p:nvPr/>
        </p:nvGrpSpPr>
        <p:grpSpPr>
          <a:xfrm>
            <a:off x="1559370" y="1889894"/>
            <a:ext cx="789187" cy="461665"/>
            <a:chOff x="5306813" y="1268627"/>
            <a:chExt cx="789187" cy="461665"/>
          </a:xfrm>
        </p:grpSpPr>
        <p:sp>
          <p:nvSpPr>
            <p:cNvPr id="98" name="右箭头 97"/>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99" name="文本框 80"/>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103" name="组合 102"/>
          <p:cNvGrpSpPr/>
          <p:nvPr/>
        </p:nvGrpSpPr>
        <p:grpSpPr>
          <a:xfrm>
            <a:off x="1559370" y="2272326"/>
            <a:ext cx="789187" cy="461665"/>
            <a:chOff x="5306813" y="1268627"/>
            <a:chExt cx="789187" cy="461665"/>
          </a:xfrm>
        </p:grpSpPr>
        <p:sp>
          <p:nvSpPr>
            <p:cNvPr id="104" name="右箭头 103"/>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05" name="文本框 86"/>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109" name="组合 108"/>
          <p:cNvGrpSpPr/>
          <p:nvPr/>
        </p:nvGrpSpPr>
        <p:grpSpPr>
          <a:xfrm>
            <a:off x="1559370" y="2652232"/>
            <a:ext cx="789187" cy="461665"/>
            <a:chOff x="5306813" y="1268627"/>
            <a:chExt cx="789187" cy="461665"/>
          </a:xfrm>
        </p:grpSpPr>
        <p:sp>
          <p:nvSpPr>
            <p:cNvPr id="110" name="右箭头 109"/>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11" name="文本框 92"/>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115" name="组合 114"/>
          <p:cNvGrpSpPr/>
          <p:nvPr/>
        </p:nvGrpSpPr>
        <p:grpSpPr>
          <a:xfrm>
            <a:off x="1559370" y="3026230"/>
            <a:ext cx="789187" cy="461665"/>
            <a:chOff x="5306813" y="1268627"/>
            <a:chExt cx="789187" cy="461665"/>
          </a:xfrm>
        </p:grpSpPr>
        <p:sp>
          <p:nvSpPr>
            <p:cNvPr id="116" name="右箭头 115"/>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17" name="文本框 98"/>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121" name="组合 120"/>
          <p:cNvGrpSpPr/>
          <p:nvPr/>
        </p:nvGrpSpPr>
        <p:grpSpPr>
          <a:xfrm>
            <a:off x="1559370" y="3414570"/>
            <a:ext cx="789187" cy="461665"/>
            <a:chOff x="5306813" y="1268627"/>
            <a:chExt cx="789187" cy="461665"/>
          </a:xfrm>
        </p:grpSpPr>
        <p:sp>
          <p:nvSpPr>
            <p:cNvPr id="122" name="右箭头 121"/>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23" name="文本框 104"/>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127" name="组合 126"/>
          <p:cNvGrpSpPr/>
          <p:nvPr/>
        </p:nvGrpSpPr>
        <p:grpSpPr>
          <a:xfrm>
            <a:off x="1559370" y="3797002"/>
            <a:ext cx="789187" cy="461665"/>
            <a:chOff x="5306813" y="1268627"/>
            <a:chExt cx="789187" cy="461665"/>
          </a:xfrm>
        </p:grpSpPr>
        <p:sp>
          <p:nvSpPr>
            <p:cNvPr id="128" name="右箭头 127"/>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29" name="文本框 110"/>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133" name="组合 132"/>
          <p:cNvGrpSpPr/>
          <p:nvPr/>
        </p:nvGrpSpPr>
        <p:grpSpPr>
          <a:xfrm>
            <a:off x="1559370" y="4854023"/>
            <a:ext cx="789187" cy="461665"/>
            <a:chOff x="5306813" y="1268627"/>
            <a:chExt cx="789187" cy="461665"/>
          </a:xfrm>
        </p:grpSpPr>
        <p:sp>
          <p:nvSpPr>
            <p:cNvPr id="134" name="右箭头 133"/>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35" name="文本框 116"/>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139" name="组合 138"/>
          <p:cNvGrpSpPr/>
          <p:nvPr/>
        </p:nvGrpSpPr>
        <p:grpSpPr>
          <a:xfrm>
            <a:off x="1559370" y="4130809"/>
            <a:ext cx="789187" cy="461665"/>
            <a:chOff x="5306813" y="1268627"/>
            <a:chExt cx="789187" cy="461665"/>
          </a:xfrm>
        </p:grpSpPr>
        <p:sp>
          <p:nvSpPr>
            <p:cNvPr id="140" name="右箭头 139"/>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41" name="文本框 122"/>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sp>
        <p:nvSpPr>
          <p:cNvPr id="142" name="右大括号 141"/>
          <p:cNvSpPr/>
          <p:nvPr/>
        </p:nvSpPr>
        <p:spPr>
          <a:xfrm>
            <a:off x="5374349" y="1718583"/>
            <a:ext cx="62753" cy="430306"/>
          </a:xfrm>
          <a:prstGeom prst="rightBrace">
            <a:avLst/>
          </a:prstGeom>
          <a:noFill/>
          <a:ln w="19050" cap="flat" cmpd="sng" algn="ctr">
            <a:solidFill>
              <a:srgbClr val="4472C4"/>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43" name="右大括号 142"/>
          <p:cNvSpPr/>
          <p:nvPr/>
        </p:nvSpPr>
        <p:spPr>
          <a:xfrm>
            <a:off x="5374349" y="4343711"/>
            <a:ext cx="62753" cy="430306"/>
          </a:xfrm>
          <a:prstGeom prst="rightBrace">
            <a:avLst/>
          </a:prstGeom>
          <a:noFill/>
          <a:ln w="19050" cap="flat" cmpd="sng" algn="ctr">
            <a:solidFill>
              <a:srgbClr val="4472C4"/>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endParaRPr>
          </a:p>
        </p:txBody>
      </p:sp>
      <p:sp>
        <p:nvSpPr>
          <p:cNvPr id="144" name="文本框 179"/>
          <p:cNvSpPr txBox="1"/>
          <p:nvPr/>
        </p:nvSpPr>
        <p:spPr>
          <a:xfrm>
            <a:off x="5458657" y="1571168"/>
            <a:ext cx="646331" cy="563231"/>
          </a:xfrm>
          <a:prstGeom prst="rect">
            <a:avLst/>
          </a:prstGeom>
          <a:noFill/>
        </p:spPr>
        <p:txBody>
          <a:bodyPr wrap="none" rtlCol="0">
            <a:spAutoFit/>
          </a:bodyPr>
          <a:lstStyle/>
          <a:p>
            <a:pPr fontAlgn="auto">
              <a:spcBef>
                <a:spcPts val="0"/>
              </a:spcBef>
              <a:spcAft>
                <a:spcPts val="0"/>
              </a:spcAft>
              <a:buNone/>
            </a:pPr>
            <a:r>
              <a:rPr lang="zh-CN" altLang="en-US" sz="1800" b="0" dirty="0">
                <a:solidFill>
                  <a:prstClr val="black"/>
                </a:solidFill>
                <a:latin typeface="黑体" panose="02010609060101010101" pitchFamily="49" charset="-122"/>
                <a:ea typeface="黑体" panose="02010609060101010101" pitchFamily="49" charset="-122"/>
              </a:rPr>
              <a:t>保存</a:t>
            </a:r>
            <a:endParaRPr lang="en-US" altLang="zh-CN" sz="1800" b="0" dirty="0">
              <a:solidFill>
                <a:prstClr val="black"/>
              </a:solidFill>
              <a:latin typeface="黑体" panose="02010609060101010101" pitchFamily="49" charset="-122"/>
              <a:ea typeface="黑体" panose="02010609060101010101" pitchFamily="49" charset="-122"/>
            </a:endParaRPr>
          </a:p>
          <a:p>
            <a:pPr fontAlgn="auto">
              <a:spcBef>
                <a:spcPts val="0"/>
              </a:spcBef>
              <a:spcAft>
                <a:spcPts val="0"/>
              </a:spcAft>
              <a:buNone/>
            </a:pPr>
            <a:r>
              <a:rPr lang="zh-CN" altLang="en-US" sz="1800" b="0" dirty="0">
                <a:solidFill>
                  <a:prstClr val="black"/>
                </a:solidFill>
                <a:latin typeface="黑体" panose="02010609060101010101" pitchFamily="49" charset="-122"/>
                <a:ea typeface="黑体" panose="02010609060101010101" pitchFamily="49" charset="-122"/>
              </a:rPr>
              <a:t>现场</a:t>
            </a:r>
          </a:p>
        </p:txBody>
      </p:sp>
      <p:sp>
        <p:nvSpPr>
          <p:cNvPr id="145" name="文本框 180"/>
          <p:cNvSpPr txBox="1"/>
          <p:nvPr/>
        </p:nvSpPr>
        <p:spPr>
          <a:xfrm>
            <a:off x="5449422" y="4237297"/>
            <a:ext cx="646331" cy="563231"/>
          </a:xfrm>
          <a:prstGeom prst="rect">
            <a:avLst/>
          </a:prstGeom>
          <a:noFill/>
        </p:spPr>
        <p:txBody>
          <a:bodyPr wrap="none" rtlCol="0">
            <a:spAutoFit/>
          </a:bodyPr>
          <a:lstStyle/>
          <a:p>
            <a:pPr fontAlgn="auto">
              <a:spcBef>
                <a:spcPts val="0"/>
              </a:spcBef>
              <a:spcAft>
                <a:spcPts val="0"/>
              </a:spcAft>
              <a:buNone/>
            </a:pPr>
            <a:r>
              <a:rPr lang="zh-CN" altLang="en-US" sz="1800" b="0" dirty="0">
                <a:solidFill>
                  <a:prstClr val="black"/>
                </a:solidFill>
                <a:latin typeface="黑体" panose="02010609060101010101" pitchFamily="49" charset="-122"/>
                <a:ea typeface="黑体" panose="02010609060101010101" pitchFamily="49" charset="-122"/>
              </a:rPr>
              <a:t>恢复</a:t>
            </a:r>
            <a:endParaRPr lang="en-US" altLang="zh-CN" sz="1800" b="0" dirty="0">
              <a:solidFill>
                <a:prstClr val="black"/>
              </a:solidFill>
              <a:latin typeface="黑体" panose="02010609060101010101" pitchFamily="49" charset="-122"/>
              <a:ea typeface="黑体" panose="02010609060101010101" pitchFamily="49" charset="-122"/>
            </a:endParaRPr>
          </a:p>
          <a:p>
            <a:pPr fontAlgn="auto">
              <a:spcBef>
                <a:spcPts val="0"/>
              </a:spcBef>
              <a:spcAft>
                <a:spcPts val="0"/>
              </a:spcAft>
              <a:buNone/>
            </a:pPr>
            <a:r>
              <a:rPr lang="zh-CN" altLang="en-US" sz="1800" b="0" dirty="0">
                <a:solidFill>
                  <a:prstClr val="black"/>
                </a:solidFill>
                <a:latin typeface="黑体" panose="02010609060101010101" pitchFamily="49" charset="-122"/>
                <a:ea typeface="黑体" panose="02010609060101010101" pitchFamily="49" charset="-122"/>
              </a:rPr>
              <a:t>现场</a:t>
            </a:r>
          </a:p>
        </p:txBody>
      </p:sp>
      <p:graphicFrame>
        <p:nvGraphicFramePr>
          <p:cNvPr id="180" name="表格 179"/>
          <p:cNvGraphicFramePr>
            <a:graphicFrameLocks noGrp="1"/>
          </p:cNvGraphicFramePr>
          <p:nvPr>
            <p:extLst>
              <p:ext uri="{D42A27DB-BD31-4B8C-83A1-F6EECF244321}">
                <p14:modId xmlns:p14="http://schemas.microsoft.com/office/powerpoint/2010/main" val="3365254347"/>
              </p:ext>
            </p:extLst>
          </p:nvPr>
        </p:nvGraphicFramePr>
        <p:xfrm>
          <a:off x="7212630" y="836640"/>
          <a:ext cx="3419475" cy="3337560"/>
        </p:xfrm>
        <a:graphic>
          <a:graphicData uri="http://schemas.openxmlformats.org/drawingml/2006/table">
            <a:tbl>
              <a:tblPr firstRow="1" bandRow="1"/>
              <a:tblGrid>
                <a:gridCol w="1296035">
                  <a:extLst>
                    <a:ext uri="{9D8B030D-6E8A-4147-A177-3AD203B41FA5}">
                      <a16:colId xmlns:a16="http://schemas.microsoft.com/office/drawing/2014/main" val="20000"/>
                    </a:ext>
                  </a:extLst>
                </a:gridCol>
                <a:gridCol w="2123440">
                  <a:extLst>
                    <a:ext uri="{9D8B030D-6E8A-4147-A177-3AD203B41FA5}">
                      <a16:colId xmlns:a16="http://schemas.microsoft.com/office/drawing/2014/main" val="20001"/>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zh-CN" altLang="en-US" dirty="0"/>
                        <a:t>地址</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t>指令</a:t>
                      </a:r>
                      <a:endParaRPr lang="en-US" altLang="zh-CN"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altLang="zh-CN" sz="1400" kern="1200" dirty="0">
                          <a:solidFill>
                            <a:schemeClr val="dk1"/>
                          </a:solidFill>
                          <a:latin typeface="Courier New" panose="02070309020205020404" pitchFamily="49" charset="0"/>
                          <a:cs typeface="Courier New" panose="02070309020205020404" pitchFamily="49" charset="0"/>
                        </a:rPr>
                        <a:t>……</a:t>
                      </a:r>
                      <a:endParaRPr lang="zh-CN" altLang="en-US" sz="1400" kern="1200" dirty="0">
                        <a:solidFill>
                          <a:schemeClr val="dk1"/>
                        </a:solidFill>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altLang="zh-CN" sz="1400" kern="1200" dirty="0">
                          <a:solidFill>
                            <a:schemeClr val="dk1"/>
                          </a:solidFill>
                          <a:latin typeface="Courier New" panose="02070309020205020404" pitchFamily="49" charset="0"/>
                          <a:cs typeface="Courier New" panose="02070309020205020404" pitchFamily="49" charset="0"/>
                        </a:rPr>
                        <a:t>……</a:t>
                      </a:r>
                      <a:endParaRPr lang="zh-CN" altLang="en-US" sz="1400" kern="1200" dirty="0">
                        <a:solidFill>
                          <a:schemeClr val="dk1"/>
                        </a:solidFill>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altLang="zh-CN" sz="1400" kern="1200" dirty="0">
                          <a:solidFill>
                            <a:schemeClr val="dk1"/>
                          </a:solidFill>
                          <a:latin typeface="Courier New" panose="02070309020205020404" pitchFamily="49" charset="0"/>
                          <a:cs typeface="Courier New" panose="02070309020205020404" pitchFamily="49" charset="0"/>
                        </a:rPr>
                        <a:t>0xA000001C</a:t>
                      </a:r>
                      <a:endParaRPr lang="zh-CN" altLang="en-US" sz="1400" kern="1200" dirty="0">
                        <a:solidFill>
                          <a:schemeClr val="dk1"/>
                        </a:solidFill>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altLang="zh-CN" sz="1400" kern="1200" dirty="0">
                          <a:solidFill>
                            <a:schemeClr val="dk1"/>
                          </a:solidFill>
                          <a:latin typeface="Courier New" panose="02070309020205020404" pitchFamily="49" charset="0"/>
                          <a:cs typeface="Courier New" panose="02070309020205020404" pitchFamily="49" charset="0"/>
                        </a:rPr>
                        <a:t>ADD  $s1, $s2, $s3</a:t>
                      </a:r>
                      <a:endParaRPr lang="zh-CN" altLang="en-US" sz="1400" kern="1200" dirty="0">
                        <a:solidFill>
                          <a:schemeClr val="dk1"/>
                        </a:solidFill>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altLang="zh-CN" sz="1400" kern="1200" dirty="0">
                          <a:solidFill>
                            <a:schemeClr val="dk1"/>
                          </a:solidFill>
                          <a:latin typeface="Courier New" panose="02070309020205020404" pitchFamily="49" charset="0"/>
                          <a:cs typeface="Courier New" panose="02070309020205020404" pitchFamily="49" charset="0"/>
                        </a:rPr>
                        <a:t>0xA0000020</a:t>
                      </a:r>
                      <a:endParaRPr lang="zh-CN" altLang="en-US" sz="1400" kern="1200" dirty="0">
                        <a:solidFill>
                          <a:schemeClr val="dk1"/>
                        </a:solidFill>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dk1"/>
                          </a:solidFill>
                          <a:latin typeface="Courier New" panose="02070309020205020404" pitchFamily="49" charset="0"/>
                          <a:cs typeface="Courier New" panose="02070309020205020404" pitchFamily="49" charset="0"/>
                        </a:rPr>
                        <a:t>AND  $s2, $s1, $s2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altLang="zh-CN" sz="1400" kern="1200" dirty="0">
                          <a:solidFill>
                            <a:schemeClr val="dk1"/>
                          </a:solidFill>
                          <a:latin typeface="Courier New" panose="02070309020205020404" pitchFamily="49" charset="0"/>
                          <a:cs typeface="Courier New" panose="02070309020205020404" pitchFamily="49" charset="0"/>
                        </a:rPr>
                        <a:t>0xA0000024</a:t>
                      </a:r>
                      <a:endParaRPr lang="zh-CN" altLang="en-US" sz="1400" kern="1200" dirty="0">
                        <a:solidFill>
                          <a:schemeClr val="dk1"/>
                        </a:solidFill>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dk1"/>
                          </a:solidFill>
                          <a:latin typeface="Courier New" panose="02070309020205020404" pitchFamily="49" charset="0"/>
                          <a:cs typeface="Courier New" panose="02070309020205020404" pitchFamily="49" charset="0"/>
                        </a:rPr>
                        <a:t>SUB  $t0, $s1, $s2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altLang="zh-CN" sz="1400" kern="1200" dirty="0">
                          <a:solidFill>
                            <a:schemeClr val="dk1"/>
                          </a:solidFill>
                          <a:latin typeface="Courier New" panose="02070309020205020404" pitchFamily="49" charset="0"/>
                          <a:cs typeface="Courier New" panose="02070309020205020404" pitchFamily="49" charset="0"/>
                        </a:rPr>
                        <a:t>0xA0000028</a:t>
                      </a:r>
                      <a:endParaRPr lang="zh-CN" altLang="en-US" sz="1400" kern="1200" dirty="0">
                        <a:solidFill>
                          <a:schemeClr val="dk1"/>
                        </a:solidFill>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dk1"/>
                          </a:solidFill>
                          <a:latin typeface="Courier New" panose="02070309020205020404" pitchFamily="49" charset="0"/>
                          <a:cs typeface="Courier New" panose="02070309020205020404" pitchFamily="49" charset="0"/>
                        </a:rPr>
                        <a:t>LW  $t1, 0($</a:t>
                      </a:r>
                      <a:r>
                        <a:rPr lang="en-US" altLang="zh-CN" sz="1400" kern="1200" dirty="0" err="1">
                          <a:solidFill>
                            <a:schemeClr val="dk1"/>
                          </a:solidFill>
                          <a:latin typeface="Courier New" panose="02070309020205020404" pitchFamily="49" charset="0"/>
                          <a:cs typeface="Courier New" panose="02070309020205020404" pitchFamily="49" charset="0"/>
                        </a:rPr>
                        <a:t>sp</a:t>
                      </a:r>
                      <a:r>
                        <a:rPr lang="en-US" altLang="zh-CN" sz="1400" kern="1200" dirty="0">
                          <a:solidFill>
                            <a:schemeClr val="dk1"/>
                          </a:solidFill>
                          <a:latin typeface="Courier New" panose="02070309020205020404" pitchFamily="49" charset="0"/>
                          <a:cs typeface="Courier New" panose="02070309020205020404" pitchFamily="49" charset="0"/>
                        </a:rPr>
                        <a: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altLang="zh-CN" sz="1400" kern="1200" dirty="0">
                          <a:solidFill>
                            <a:schemeClr val="dk1"/>
                          </a:solidFill>
                          <a:latin typeface="Courier New" panose="02070309020205020404" pitchFamily="49" charset="0"/>
                          <a:cs typeface="Courier New" panose="02070309020205020404" pitchFamily="49" charset="0"/>
                        </a:rPr>
                        <a:t>0xA000002C</a:t>
                      </a:r>
                      <a:endParaRPr lang="zh-CN" altLang="en-US" sz="1400" kern="1200" dirty="0">
                        <a:solidFill>
                          <a:schemeClr val="dk1"/>
                        </a:solidFill>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altLang="zh-CN" sz="1400" kern="1200" dirty="0">
                          <a:solidFill>
                            <a:schemeClr val="dk1"/>
                          </a:solidFill>
                          <a:latin typeface="Courier New" panose="02070309020205020404" pitchFamily="49" charset="0"/>
                          <a:cs typeface="Courier New" panose="02070309020205020404" pitchFamily="49" charset="0"/>
                        </a:rPr>
                        <a:t>OR  $s0, $t2, $t1</a:t>
                      </a:r>
                      <a:endParaRPr lang="zh-CN" altLang="en-US" sz="1400" kern="1200" dirty="0">
                        <a:solidFill>
                          <a:schemeClr val="dk1"/>
                        </a:solidFill>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6"/>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altLang="zh-CN" sz="1400" kern="1200" dirty="0">
                          <a:solidFill>
                            <a:schemeClr val="dk1"/>
                          </a:solidFill>
                          <a:latin typeface="Courier New" panose="02070309020205020404" pitchFamily="49" charset="0"/>
                          <a:cs typeface="Courier New" panose="02070309020205020404" pitchFamily="49" charset="0"/>
                        </a:rPr>
                        <a:t>0xA0000030</a:t>
                      </a:r>
                      <a:endParaRPr lang="zh-CN" altLang="en-US" sz="1400" kern="1200" dirty="0">
                        <a:solidFill>
                          <a:schemeClr val="dk1"/>
                        </a:solidFill>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dk1"/>
                          </a:solidFill>
                          <a:latin typeface="Courier New" panose="02070309020205020404" pitchFamily="49" charset="0"/>
                          <a:cs typeface="Courier New" panose="02070309020205020404" pitchFamily="49" charset="0"/>
                        </a:rPr>
                        <a:t>ADD  $s0, $s0, $s2</a:t>
                      </a:r>
                      <a:endParaRPr lang="zh-CN" altLang="en-US" sz="1400" kern="1200" dirty="0">
                        <a:solidFill>
                          <a:schemeClr val="dk1"/>
                        </a:solidFill>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algn="l" defTabSz="914400" rtl="0" eaLnBrk="1" latinLnBrk="0" hangingPunct="1"/>
                      <a:r>
                        <a:rPr lang="en-US" altLang="zh-CN" sz="1400" kern="1200" dirty="0">
                          <a:solidFill>
                            <a:schemeClr val="dk1"/>
                          </a:solidFill>
                          <a:latin typeface="Courier New" panose="02070309020205020404" pitchFamily="49" charset="0"/>
                          <a:cs typeface="Courier New" panose="02070309020205020404" pitchFamily="49" charset="0"/>
                        </a:rPr>
                        <a:t>……</a:t>
                      </a:r>
                      <a:endParaRPr lang="zh-CN" altLang="en-US" sz="1400" kern="1200" dirty="0">
                        <a:solidFill>
                          <a:schemeClr val="dk1"/>
                        </a:solidFill>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kern="1200" dirty="0">
                          <a:solidFill>
                            <a:schemeClr val="dk1"/>
                          </a:solidFill>
                          <a:latin typeface="Courier New" panose="02070309020205020404" pitchFamily="49" charset="0"/>
                          <a:cs typeface="Courier New" panose="02070309020205020404" pitchFamily="49" charset="0"/>
                        </a:rPr>
                        <a:t>……</a:t>
                      </a:r>
                      <a:endParaRPr lang="zh-CN" altLang="en-US" sz="1400" kern="1200" dirty="0">
                        <a:solidFill>
                          <a:schemeClr val="dk1"/>
                        </a:solidFill>
                        <a:latin typeface="Courier New" panose="02070309020205020404" pitchFamily="49" charset="0"/>
                        <a:cs typeface="Courier New" panose="02070309020205020404"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8"/>
                  </a:ext>
                </a:extLst>
              </a:tr>
            </a:tbl>
          </a:graphicData>
        </a:graphic>
      </p:graphicFrame>
      <p:grpSp>
        <p:nvGrpSpPr>
          <p:cNvPr id="181" name="组合 180"/>
          <p:cNvGrpSpPr/>
          <p:nvPr/>
        </p:nvGrpSpPr>
        <p:grpSpPr>
          <a:xfrm>
            <a:off x="6401971" y="1586554"/>
            <a:ext cx="789187" cy="461665"/>
            <a:chOff x="5306813" y="1268627"/>
            <a:chExt cx="789187" cy="461665"/>
          </a:xfrm>
        </p:grpSpPr>
        <p:sp>
          <p:nvSpPr>
            <p:cNvPr id="182" name="右箭头 181"/>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83" name="文本框 7"/>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187" name="组合 186"/>
          <p:cNvGrpSpPr/>
          <p:nvPr/>
        </p:nvGrpSpPr>
        <p:grpSpPr>
          <a:xfrm>
            <a:off x="6401971" y="1912299"/>
            <a:ext cx="789187" cy="461665"/>
            <a:chOff x="5306813" y="1268627"/>
            <a:chExt cx="789187" cy="461665"/>
          </a:xfrm>
        </p:grpSpPr>
        <p:sp>
          <p:nvSpPr>
            <p:cNvPr id="188" name="右箭头 187"/>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89" name="文本框 14"/>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202" name="组合 201"/>
          <p:cNvGrpSpPr/>
          <p:nvPr/>
        </p:nvGrpSpPr>
        <p:grpSpPr>
          <a:xfrm>
            <a:off x="6401971" y="2238044"/>
            <a:ext cx="789187" cy="461665"/>
            <a:chOff x="5306813" y="1268627"/>
            <a:chExt cx="789187" cy="461665"/>
          </a:xfrm>
        </p:grpSpPr>
        <p:sp>
          <p:nvSpPr>
            <p:cNvPr id="203" name="右箭头 202"/>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04" name="文本框 44"/>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205" name="组合 204"/>
          <p:cNvGrpSpPr/>
          <p:nvPr/>
        </p:nvGrpSpPr>
        <p:grpSpPr>
          <a:xfrm>
            <a:off x="6401971" y="2597473"/>
            <a:ext cx="789187" cy="461665"/>
            <a:chOff x="5306813" y="1268627"/>
            <a:chExt cx="789187" cy="461665"/>
          </a:xfrm>
        </p:grpSpPr>
        <p:sp>
          <p:nvSpPr>
            <p:cNvPr id="206" name="右箭头 205"/>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07" name="文本框 47"/>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208" name="组合 207"/>
          <p:cNvGrpSpPr/>
          <p:nvPr/>
        </p:nvGrpSpPr>
        <p:grpSpPr>
          <a:xfrm>
            <a:off x="6401971" y="2979571"/>
            <a:ext cx="789187" cy="461665"/>
            <a:chOff x="5306813" y="1268627"/>
            <a:chExt cx="789187" cy="461665"/>
          </a:xfrm>
        </p:grpSpPr>
        <p:sp>
          <p:nvSpPr>
            <p:cNvPr id="209" name="右箭头 208"/>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10" name="文本框 50"/>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grpSp>
        <p:nvGrpSpPr>
          <p:cNvPr id="211" name="组合 210"/>
          <p:cNvGrpSpPr/>
          <p:nvPr/>
        </p:nvGrpSpPr>
        <p:grpSpPr>
          <a:xfrm>
            <a:off x="6401971" y="3350444"/>
            <a:ext cx="789187" cy="461665"/>
            <a:chOff x="5306813" y="1268627"/>
            <a:chExt cx="789187" cy="461665"/>
          </a:xfrm>
        </p:grpSpPr>
        <p:sp>
          <p:nvSpPr>
            <p:cNvPr id="212" name="右箭头 211"/>
            <p:cNvSpPr/>
            <p:nvPr/>
          </p:nvSpPr>
          <p:spPr>
            <a:xfrm>
              <a:off x="5766486" y="1408668"/>
              <a:ext cx="329514" cy="205947"/>
            </a:xfrm>
            <a:prstGeom prst="rightArrow">
              <a:avLst/>
            </a:prstGeom>
            <a:solidFill>
              <a:srgbClr val="5B9BD5"/>
            </a:solidFill>
            <a:ln w="12700" cap="flat" cmpd="sng" algn="ctr">
              <a:solidFill>
                <a:srgbClr val="5B9BD5">
                  <a:shade val="50000"/>
                </a:srgbClr>
              </a:solidFill>
              <a:prstDash val="solid"/>
              <a:miter lim="800000"/>
            </a:ln>
            <a:effectLst/>
          </p:spPr>
          <p:txBody>
            <a:bodyPr rtlCol="0" anchor="ctr"/>
            <a:lstStyle/>
            <a:p>
              <a:pPr algn="ctr" eaLnBrk="1" fontAlgn="auto" hangingPunct="1">
                <a:lnSpc>
                  <a:spcPct val="100000"/>
                </a:lnSpc>
                <a:spcBef>
                  <a:spcPts val="0"/>
                </a:spcBef>
                <a:spcAft>
                  <a:spcPts val="0"/>
                </a:spcAft>
                <a:buClrTx/>
                <a:buSz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13" name="文本框 53"/>
            <p:cNvSpPr txBox="1"/>
            <p:nvPr/>
          </p:nvSpPr>
          <p:spPr>
            <a:xfrm>
              <a:off x="5306813" y="1268627"/>
              <a:ext cx="517337" cy="461665"/>
            </a:xfrm>
            <a:prstGeom prst="rect">
              <a:avLst/>
            </a:prstGeom>
            <a:noFill/>
          </p:spPr>
          <p:txBody>
            <a:bodyPr wrap="square" rtlCol="0">
              <a:spAutoFit/>
            </a:bodyPr>
            <a:lstStyle/>
            <a:p>
              <a:pPr eaLnBrk="1" fontAlgn="auto" hangingPunct="1">
                <a:lnSpc>
                  <a:spcPct val="100000"/>
                </a:lnSpc>
                <a:spcBef>
                  <a:spcPts val="0"/>
                </a:spcBef>
                <a:spcAft>
                  <a:spcPts val="0"/>
                </a:spcAft>
                <a:buClrTx/>
                <a:buSzTx/>
                <a:buNone/>
                <a:defRPr/>
              </a:pPr>
              <a:r>
                <a:rPr kumimoji="0" lang="en-US" altLang="zh-CN"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rPr>
                <a:t>PC</a:t>
              </a:r>
              <a:endParaRPr kumimoji="0" lang="zh-CN" altLang="en-US" sz="2400" b="0" i="0" u="none" strike="noStrike" kern="0" cap="none" spc="0" normalizeH="0" baseline="0" noProof="0" dirty="0">
                <a:ln>
                  <a:noFill/>
                </a:ln>
                <a:solidFill>
                  <a:prstClr val="black"/>
                </a:solidFill>
                <a:effectLst/>
                <a:uLnTx/>
                <a:uFillTx/>
                <a:latin typeface="Calibri" panose="020F0502020204030204"/>
                <a:ea typeface="宋体" panose="02010600030101010101" pitchFamily="2" charset="-122"/>
              </a:endParaRPr>
            </a:p>
          </p:txBody>
        </p:sp>
      </p:grpSp>
      <p:sp>
        <p:nvSpPr>
          <p:cNvPr id="215" name="TextBox 214"/>
          <p:cNvSpPr txBox="1"/>
          <p:nvPr/>
        </p:nvSpPr>
        <p:spPr>
          <a:xfrm>
            <a:off x="6529490" y="5724038"/>
            <a:ext cx="851515" cy="327782"/>
          </a:xfrm>
          <a:prstGeom prst="rect">
            <a:avLst/>
          </a:prstGeom>
          <a:solidFill>
            <a:srgbClr val="33CCFF"/>
          </a:solidFill>
        </p:spPr>
        <p:style>
          <a:lnRef idx="1">
            <a:schemeClr val="accent5"/>
          </a:lnRef>
          <a:fillRef idx="3">
            <a:schemeClr val="accent5"/>
          </a:fillRef>
          <a:effectRef idx="2">
            <a:schemeClr val="accent5"/>
          </a:effectRef>
          <a:fontRef idx="minor">
            <a:schemeClr val="lt1"/>
          </a:fontRef>
        </p:style>
        <p:txBody>
          <a:bodyPr wrap="none" rtlCol="0">
            <a:spAutoFit/>
          </a:bodyPr>
          <a:lstStyle/>
          <a:p>
            <a:pPr algn="ctr">
              <a:buNone/>
            </a:pPr>
            <a:r>
              <a:rPr lang="en-US" altLang="zh-CN" sz="1800" b="0" dirty="0">
                <a:solidFill>
                  <a:schemeClr val="tx1"/>
                </a:solidFill>
              </a:rPr>
              <a:t>Cause</a:t>
            </a:r>
            <a:endParaRPr lang="zh-CN" altLang="en-US" sz="1800" b="0" dirty="0">
              <a:solidFill>
                <a:schemeClr val="tx1"/>
              </a:solidFill>
            </a:endParaRPr>
          </a:p>
        </p:txBody>
      </p:sp>
      <p:sp>
        <p:nvSpPr>
          <p:cNvPr id="216" name="TextBox 215"/>
          <p:cNvSpPr txBox="1"/>
          <p:nvPr/>
        </p:nvSpPr>
        <p:spPr>
          <a:xfrm>
            <a:off x="7823557" y="5733320"/>
            <a:ext cx="878233" cy="327782"/>
          </a:xfrm>
          <a:prstGeom prst="rect">
            <a:avLst/>
          </a:prstGeom>
          <a:solidFill>
            <a:srgbClr val="33CCFF"/>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buNone/>
            </a:pPr>
            <a:r>
              <a:rPr lang="en-US" altLang="zh-CN" sz="1800" b="0" dirty="0">
                <a:solidFill>
                  <a:schemeClr val="tx1"/>
                </a:solidFill>
              </a:rPr>
              <a:t>SR</a:t>
            </a:r>
            <a:endParaRPr lang="zh-CN" altLang="en-US" sz="1800" b="0" dirty="0">
              <a:solidFill>
                <a:schemeClr val="tx1"/>
              </a:solidFill>
            </a:endParaRPr>
          </a:p>
        </p:txBody>
      </p:sp>
      <p:cxnSp>
        <p:nvCxnSpPr>
          <p:cNvPr id="219" name="直接箭头连接符 218"/>
          <p:cNvCxnSpPr/>
          <p:nvPr/>
        </p:nvCxnSpPr>
        <p:spPr bwMode="auto">
          <a:xfrm flipV="1">
            <a:off x="6594341" y="6121946"/>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20" name="直接箭头连接符 219"/>
          <p:cNvCxnSpPr/>
          <p:nvPr/>
        </p:nvCxnSpPr>
        <p:spPr bwMode="auto">
          <a:xfrm flipV="1">
            <a:off x="7032130" y="6121946"/>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22" name="直接箭头连接符 221"/>
          <p:cNvCxnSpPr/>
          <p:nvPr/>
        </p:nvCxnSpPr>
        <p:spPr bwMode="auto">
          <a:xfrm flipV="1">
            <a:off x="6746741" y="6121946"/>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23" name="直接箭头连接符 222"/>
          <p:cNvCxnSpPr/>
          <p:nvPr/>
        </p:nvCxnSpPr>
        <p:spPr bwMode="auto">
          <a:xfrm flipV="1">
            <a:off x="6888110" y="6121946"/>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25" name="直接箭头连接符 224"/>
          <p:cNvCxnSpPr/>
          <p:nvPr/>
        </p:nvCxnSpPr>
        <p:spPr bwMode="auto">
          <a:xfrm flipV="1">
            <a:off x="7178801" y="6121946"/>
            <a:ext cx="0" cy="331474"/>
          </a:xfrm>
          <a:prstGeom prst="straightConnector1">
            <a:avLst/>
          </a:prstGeom>
          <a:solidFill>
            <a:schemeClr val="bg1"/>
          </a:solidFill>
          <a:ln w="28575" cap="flat" cmpd="sng" algn="ctr">
            <a:solidFill>
              <a:srgbClr val="FF0000"/>
            </a:solidFill>
            <a:prstDash val="solid"/>
            <a:round/>
            <a:headEnd type="none" w="med" len="med"/>
            <a:tailEnd type="triangle" w="lg" len="lg"/>
          </a:ln>
          <a:effectLst/>
        </p:spPr>
      </p:cxnSp>
      <p:cxnSp>
        <p:nvCxnSpPr>
          <p:cNvPr id="226" name="直接箭头连接符 225"/>
          <p:cNvCxnSpPr/>
          <p:nvPr/>
        </p:nvCxnSpPr>
        <p:spPr bwMode="auto">
          <a:xfrm flipV="1">
            <a:off x="7320170" y="6121946"/>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27" name="直接箭头连接符 226"/>
          <p:cNvCxnSpPr/>
          <p:nvPr/>
        </p:nvCxnSpPr>
        <p:spPr bwMode="auto">
          <a:xfrm flipV="1">
            <a:off x="6600070"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28" name="直接箭头连接符 227"/>
          <p:cNvCxnSpPr/>
          <p:nvPr/>
        </p:nvCxnSpPr>
        <p:spPr bwMode="auto">
          <a:xfrm flipV="1">
            <a:off x="7037859"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29" name="直接箭头连接符 228"/>
          <p:cNvCxnSpPr/>
          <p:nvPr/>
        </p:nvCxnSpPr>
        <p:spPr bwMode="auto">
          <a:xfrm flipV="1">
            <a:off x="6752470"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30" name="直接箭头连接符 229"/>
          <p:cNvCxnSpPr/>
          <p:nvPr/>
        </p:nvCxnSpPr>
        <p:spPr bwMode="auto">
          <a:xfrm flipV="1">
            <a:off x="6893839"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31" name="直接箭头连接符 230"/>
          <p:cNvCxnSpPr/>
          <p:nvPr/>
        </p:nvCxnSpPr>
        <p:spPr bwMode="auto">
          <a:xfrm flipV="1">
            <a:off x="7184530" y="5373270"/>
            <a:ext cx="0" cy="331474"/>
          </a:xfrm>
          <a:prstGeom prst="straightConnector1">
            <a:avLst/>
          </a:prstGeom>
          <a:solidFill>
            <a:schemeClr val="bg1"/>
          </a:solidFill>
          <a:ln w="28575" cap="flat" cmpd="sng" algn="ctr">
            <a:solidFill>
              <a:srgbClr val="FF0000"/>
            </a:solidFill>
            <a:prstDash val="solid"/>
            <a:round/>
            <a:headEnd type="none" w="med" len="med"/>
            <a:tailEnd type="triangle" w="lg" len="lg"/>
          </a:ln>
          <a:effectLst/>
        </p:spPr>
      </p:cxnSp>
      <p:cxnSp>
        <p:nvCxnSpPr>
          <p:cNvPr id="232" name="直接箭头连接符 231"/>
          <p:cNvCxnSpPr/>
          <p:nvPr/>
        </p:nvCxnSpPr>
        <p:spPr bwMode="auto">
          <a:xfrm flipV="1">
            <a:off x="7325899"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33" name="直接箭头连接符 232"/>
          <p:cNvCxnSpPr/>
          <p:nvPr/>
        </p:nvCxnSpPr>
        <p:spPr bwMode="auto">
          <a:xfrm flipV="1">
            <a:off x="7530471"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34" name="直接箭头连接符 233"/>
          <p:cNvCxnSpPr/>
          <p:nvPr/>
        </p:nvCxnSpPr>
        <p:spPr bwMode="auto">
          <a:xfrm flipV="1">
            <a:off x="7968260"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35" name="直接箭头连接符 234"/>
          <p:cNvCxnSpPr/>
          <p:nvPr/>
        </p:nvCxnSpPr>
        <p:spPr bwMode="auto">
          <a:xfrm flipV="1">
            <a:off x="7682871"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36" name="直接箭头连接符 235"/>
          <p:cNvCxnSpPr/>
          <p:nvPr/>
        </p:nvCxnSpPr>
        <p:spPr bwMode="auto">
          <a:xfrm flipV="1">
            <a:off x="7824240"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37" name="直接箭头连接符 236"/>
          <p:cNvCxnSpPr/>
          <p:nvPr/>
        </p:nvCxnSpPr>
        <p:spPr bwMode="auto">
          <a:xfrm flipV="1">
            <a:off x="8114931" y="5373270"/>
            <a:ext cx="0" cy="331474"/>
          </a:xfrm>
          <a:prstGeom prst="straightConnector1">
            <a:avLst/>
          </a:prstGeom>
          <a:solidFill>
            <a:schemeClr val="bg1"/>
          </a:solidFill>
          <a:ln w="28575" cap="flat" cmpd="sng" algn="ctr">
            <a:solidFill>
              <a:srgbClr val="FF0000"/>
            </a:solidFill>
            <a:prstDash val="solid"/>
            <a:round/>
            <a:headEnd type="none" w="med" len="med"/>
            <a:tailEnd type="triangle" w="lg" len="lg"/>
          </a:ln>
          <a:effectLst/>
        </p:spPr>
      </p:cxnSp>
      <p:cxnSp>
        <p:nvCxnSpPr>
          <p:cNvPr id="238" name="直接箭头连接符 237"/>
          <p:cNvCxnSpPr/>
          <p:nvPr/>
        </p:nvCxnSpPr>
        <p:spPr bwMode="auto">
          <a:xfrm flipV="1">
            <a:off x="8256300" y="5373270"/>
            <a:ext cx="0" cy="331474"/>
          </a:xfrm>
          <a:prstGeom prst="straightConnector1">
            <a:avLst/>
          </a:prstGeom>
          <a:solidFill>
            <a:schemeClr val="bg1"/>
          </a:solidFill>
          <a:ln w="28575" cap="flat" cmpd="sng" algn="ctr">
            <a:solidFill>
              <a:schemeClr val="tx1"/>
            </a:solidFill>
            <a:prstDash val="solid"/>
            <a:round/>
            <a:headEnd type="none" w="med" len="med"/>
            <a:tailEnd type="triangle" w="lg" len="lg"/>
          </a:ln>
          <a:effectLst/>
        </p:spPr>
      </p:cxnSp>
      <p:cxnSp>
        <p:nvCxnSpPr>
          <p:cNvPr id="239" name="直接箭头连接符 238"/>
          <p:cNvCxnSpPr/>
          <p:nvPr/>
        </p:nvCxnSpPr>
        <p:spPr bwMode="auto">
          <a:xfrm flipV="1">
            <a:off x="8474981" y="5373270"/>
            <a:ext cx="0" cy="331474"/>
          </a:xfrm>
          <a:prstGeom prst="straightConnector1">
            <a:avLst/>
          </a:prstGeom>
          <a:solidFill>
            <a:schemeClr val="bg1"/>
          </a:solidFill>
          <a:ln w="28575" cap="flat" cmpd="sng" algn="ctr">
            <a:solidFill>
              <a:srgbClr val="FF0000"/>
            </a:solidFill>
            <a:prstDash val="solid"/>
            <a:round/>
            <a:headEnd type="none" w="med" len="med"/>
            <a:tailEnd type="triangle" w="lg" len="lg"/>
          </a:ln>
          <a:effectLst/>
        </p:spPr>
      </p:cxnSp>
      <p:cxnSp>
        <p:nvCxnSpPr>
          <p:cNvPr id="240" name="直接箭头连接符 239"/>
          <p:cNvCxnSpPr/>
          <p:nvPr/>
        </p:nvCxnSpPr>
        <p:spPr bwMode="auto">
          <a:xfrm flipV="1">
            <a:off x="8616350" y="5373270"/>
            <a:ext cx="0" cy="331474"/>
          </a:xfrm>
          <a:prstGeom prst="straightConnector1">
            <a:avLst/>
          </a:prstGeom>
          <a:solidFill>
            <a:schemeClr val="bg1"/>
          </a:solidFill>
          <a:ln w="28575" cap="flat" cmpd="sng" algn="ctr">
            <a:solidFill>
              <a:srgbClr val="FF0000"/>
            </a:solidFill>
            <a:prstDash val="solid"/>
            <a:round/>
            <a:headEnd type="none" w="med" len="med"/>
            <a:tailEnd type="triangle" w="lg" len="lg"/>
          </a:ln>
          <a:effectLst/>
        </p:spPr>
      </p:cxnSp>
      <p:sp>
        <p:nvSpPr>
          <p:cNvPr id="241" name="TextBox 240"/>
          <p:cNvSpPr txBox="1"/>
          <p:nvPr/>
        </p:nvSpPr>
        <p:spPr>
          <a:xfrm>
            <a:off x="6456050" y="5003938"/>
            <a:ext cx="2232140" cy="326390"/>
          </a:xfrm>
          <a:prstGeom prst="rect">
            <a:avLst/>
          </a:prstGeom>
          <a:solidFill>
            <a:srgbClr val="33CCFF"/>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buNone/>
            </a:pPr>
            <a:r>
              <a:rPr lang="zh-CN" altLang="en-US" sz="1800" b="0" dirty="0">
                <a:solidFill>
                  <a:schemeClr val="tx1"/>
                </a:solidFill>
              </a:rPr>
              <a:t>中断请求产生</a:t>
            </a:r>
          </a:p>
        </p:txBody>
      </p:sp>
      <p:cxnSp>
        <p:nvCxnSpPr>
          <p:cNvPr id="242" name="直接箭头连接符 241"/>
          <p:cNvCxnSpPr/>
          <p:nvPr/>
        </p:nvCxnSpPr>
        <p:spPr bwMode="auto">
          <a:xfrm flipV="1">
            <a:off x="7536200" y="4653170"/>
            <a:ext cx="0" cy="331474"/>
          </a:xfrm>
          <a:prstGeom prst="straightConnector1">
            <a:avLst/>
          </a:prstGeom>
          <a:solidFill>
            <a:schemeClr val="bg1"/>
          </a:solidFill>
          <a:ln w="28575" cap="flat" cmpd="sng" algn="ctr">
            <a:solidFill>
              <a:srgbClr val="FF0000"/>
            </a:solidFill>
            <a:prstDash val="solid"/>
            <a:round/>
            <a:headEnd type="none" w="med" len="med"/>
            <a:tailEnd type="triangle" w="lg" len="lg"/>
          </a:ln>
          <a:effectLst/>
        </p:spPr>
      </p:cxnSp>
      <p:sp>
        <p:nvSpPr>
          <p:cNvPr id="243" name="TextBox 242"/>
          <p:cNvSpPr txBox="1"/>
          <p:nvPr/>
        </p:nvSpPr>
        <p:spPr>
          <a:xfrm>
            <a:off x="10568620" y="5723646"/>
            <a:ext cx="659155" cy="327782"/>
          </a:xfrm>
          <a:prstGeom prst="rect">
            <a:avLst/>
          </a:prstGeom>
          <a:noFill/>
        </p:spPr>
        <p:txBody>
          <a:bodyPr wrap="none" rtlCol="0">
            <a:spAutoFit/>
          </a:bodyPr>
          <a:lstStyle/>
          <a:p>
            <a:pPr>
              <a:buNone/>
            </a:pPr>
            <a:r>
              <a:rPr lang="en-US" altLang="zh-CN" sz="1800" dirty="0">
                <a:solidFill>
                  <a:schemeClr val="tx1"/>
                </a:solidFill>
              </a:rPr>
              <a:t>EPC</a:t>
            </a:r>
            <a:endParaRPr lang="zh-CN" altLang="en-US" sz="1800" dirty="0">
              <a:solidFill>
                <a:schemeClr val="tx1"/>
              </a:solidFill>
            </a:endParaRPr>
          </a:p>
        </p:txBody>
      </p:sp>
      <p:sp>
        <p:nvSpPr>
          <p:cNvPr id="244" name="TextBox 243"/>
          <p:cNvSpPr txBox="1"/>
          <p:nvPr/>
        </p:nvSpPr>
        <p:spPr>
          <a:xfrm>
            <a:off x="7595167" y="4581160"/>
            <a:ext cx="902811" cy="327782"/>
          </a:xfrm>
          <a:prstGeom prst="rect">
            <a:avLst/>
          </a:prstGeom>
          <a:noFill/>
        </p:spPr>
        <p:txBody>
          <a:bodyPr wrap="none" rtlCol="0">
            <a:spAutoFit/>
          </a:bodyPr>
          <a:lstStyle/>
          <a:p>
            <a:pPr>
              <a:buNone/>
            </a:pPr>
            <a:r>
              <a:rPr lang="en-US" altLang="zh-CN" sz="1800" dirty="0" err="1">
                <a:solidFill>
                  <a:schemeClr val="tx1"/>
                </a:solidFill>
              </a:rPr>
              <a:t>IntReq</a:t>
            </a:r>
            <a:endParaRPr lang="zh-CN" altLang="en-US" sz="1800" dirty="0">
              <a:solidFill>
                <a:schemeClr val="tx1"/>
              </a:solidFill>
            </a:endParaRPr>
          </a:p>
        </p:txBody>
      </p:sp>
      <p:sp>
        <p:nvSpPr>
          <p:cNvPr id="245" name="TextBox 244"/>
          <p:cNvSpPr txBox="1"/>
          <p:nvPr/>
        </p:nvSpPr>
        <p:spPr>
          <a:xfrm>
            <a:off x="6256558" y="6444138"/>
            <a:ext cx="1338828" cy="327782"/>
          </a:xfrm>
          <a:prstGeom prst="rect">
            <a:avLst/>
          </a:prstGeom>
          <a:solidFill>
            <a:schemeClr val="bg1"/>
          </a:solidFill>
        </p:spPr>
        <p:txBody>
          <a:bodyPr wrap="none" rtlCol="0">
            <a:spAutoFit/>
          </a:bodyPr>
          <a:lstStyle/>
          <a:p>
            <a:pPr>
              <a:buNone/>
            </a:pPr>
            <a:r>
              <a:rPr lang="en-US" altLang="zh-CN" sz="1800" dirty="0" err="1">
                <a:solidFill>
                  <a:schemeClr val="tx1"/>
                </a:solidFill>
              </a:rPr>
              <a:t>HWInt</a:t>
            </a:r>
            <a:r>
              <a:rPr lang="en-US" altLang="zh-CN" sz="1800" dirty="0">
                <a:solidFill>
                  <a:schemeClr val="tx1"/>
                </a:solidFill>
              </a:rPr>
              <a:t>[5:0]</a:t>
            </a:r>
            <a:endParaRPr lang="zh-CN" altLang="en-US" sz="1800" dirty="0">
              <a:solidFill>
                <a:schemeClr val="tx1"/>
              </a:solidFill>
            </a:endParaRPr>
          </a:p>
        </p:txBody>
      </p:sp>
      <p:sp>
        <p:nvSpPr>
          <p:cNvPr id="246" name="圆角矩形 245"/>
          <p:cNvSpPr/>
          <p:nvPr/>
        </p:nvSpPr>
        <p:spPr bwMode="auto">
          <a:xfrm>
            <a:off x="6402070" y="4853940"/>
            <a:ext cx="4229735" cy="1416685"/>
          </a:xfrm>
          <a:prstGeom prst="roundRect">
            <a:avLst>
              <a:gd name="adj" fmla="val 6788"/>
            </a:avLst>
          </a:prstGeom>
          <a:noFill/>
          <a:ln w="9525" cap="flat" cmpd="sng" algn="ctr">
            <a:solidFill>
              <a:schemeClr val="tx1"/>
            </a:solidFill>
            <a:prstDash val="solid"/>
            <a:round/>
            <a:headEnd type="none" w="med" len="med"/>
            <a:tailEnd type="triangle" w="lg" len="lg"/>
          </a:ln>
          <a:effectLst/>
        </p:spPr>
        <p:txBody>
          <a:bodyPr vert="horz" wrap="none" lIns="91440" tIns="45720" rIns="91440" bIns="45720" numCol="1" rtlCol="0" anchor="t" anchorCtr="0" compatLnSpc="1"/>
          <a:lstStyle/>
          <a:p>
            <a:pPr eaLnBrk="1" hangingPunct="1">
              <a:lnSpc>
                <a:spcPct val="100000"/>
              </a:lnSpc>
              <a:spcBef>
                <a:spcPct val="20000"/>
              </a:spcBef>
              <a:buClr>
                <a:srgbClr val="FF9900"/>
              </a:buClr>
              <a:buSzTx/>
              <a:buNone/>
            </a:pPr>
            <a:endPar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sp>
        <p:nvSpPr>
          <p:cNvPr id="247" name="TextBox 246"/>
          <p:cNvSpPr txBox="1"/>
          <p:nvPr/>
        </p:nvSpPr>
        <p:spPr>
          <a:xfrm>
            <a:off x="2855550" y="5615023"/>
            <a:ext cx="2040943" cy="406265"/>
          </a:xfrm>
          <a:prstGeom prst="rect">
            <a:avLst/>
          </a:prstGeom>
          <a:noFill/>
        </p:spPr>
        <p:txBody>
          <a:bodyPr wrap="none" rtlCol="0">
            <a:spAutoFit/>
          </a:bodyPr>
          <a:lstStyle/>
          <a:p>
            <a:pPr>
              <a:buNone/>
            </a:pPr>
            <a:r>
              <a:rPr lang="zh-CN" altLang="en-US" sz="2400" dirty="0">
                <a:solidFill>
                  <a:schemeClr val="accent1"/>
                </a:solidFill>
              </a:rPr>
              <a:t>中断服务程序</a:t>
            </a:r>
          </a:p>
        </p:txBody>
      </p:sp>
      <p:sp>
        <p:nvSpPr>
          <p:cNvPr id="248" name="TextBox 247"/>
          <p:cNvSpPr txBox="1"/>
          <p:nvPr/>
        </p:nvSpPr>
        <p:spPr>
          <a:xfrm>
            <a:off x="9192183" y="4316045"/>
            <a:ext cx="1112805" cy="406265"/>
          </a:xfrm>
          <a:prstGeom prst="rect">
            <a:avLst/>
          </a:prstGeom>
          <a:noFill/>
        </p:spPr>
        <p:txBody>
          <a:bodyPr wrap="none" rtlCol="0">
            <a:spAutoFit/>
          </a:bodyPr>
          <a:lstStyle/>
          <a:p>
            <a:pPr>
              <a:buNone/>
            </a:pPr>
            <a:r>
              <a:rPr lang="zh-CN" altLang="en-US" sz="2400" dirty="0">
                <a:solidFill>
                  <a:schemeClr val="accent1"/>
                </a:solidFill>
              </a:rPr>
              <a:t>主程序</a:t>
            </a:r>
          </a:p>
        </p:txBody>
      </p:sp>
      <p:sp>
        <p:nvSpPr>
          <p:cNvPr id="250" name="TextBox 249"/>
          <p:cNvSpPr txBox="1"/>
          <p:nvPr/>
        </p:nvSpPr>
        <p:spPr>
          <a:xfrm>
            <a:off x="8760370" y="5733320"/>
            <a:ext cx="1440000" cy="326390"/>
          </a:xfrm>
          <a:prstGeom prst="rect">
            <a:avLst/>
          </a:prstGeom>
          <a:solidFill>
            <a:srgbClr val="33CCFF"/>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buNone/>
            </a:pPr>
            <a:r>
              <a:rPr lang="en-US" altLang="zh-CN" sz="1800" b="0" dirty="0">
                <a:solidFill>
                  <a:schemeClr val="tx1"/>
                </a:solidFill>
              </a:rPr>
              <a:t>XXXXXX</a:t>
            </a:r>
            <a:endParaRPr lang="zh-CN" altLang="en-US" sz="1800" b="0" dirty="0">
              <a:solidFill>
                <a:schemeClr val="tx1"/>
              </a:solidFill>
            </a:endParaRPr>
          </a:p>
        </p:txBody>
      </p:sp>
      <p:sp>
        <p:nvSpPr>
          <p:cNvPr id="214" name="TextBox 213"/>
          <p:cNvSpPr txBox="1"/>
          <p:nvPr/>
        </p:nvSpPr>
        <p:spPr>
          <a:xfrm>
            <a:off x="8760460" y="5733415"/>
            <a:ext cx="1807210" cy="326390"/>
          </a:xfrm>
          <a:prstGeom prst="rect">
            <a:avLst/>
          </a:prstGeom>
          <a:solidFill>
            <a:srgbClr val="33CCFF"/>
          </a:solidFill>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buNone/>
            </a:pPr>
            <a:r>
              <a:rPr lang="en-US" altLang="zh-CN" sz="1800" b="0" dirty="0">
                <a:solidFill>
                  <a:schemeClr val="tx1"/>
                </a:solidFill>
              </a:rPr>
              <a:t>0xA0000028</a:t>
            </a:r>
            <a:endParaRPr lang="zh-CN" altLang="en-US" sz="1800" b="0" dirty="0">
              <a:solidFill>
                <a:schemeClr val="tx1"/>
              </a:solidFill>
            </a:endParaRPr>
          </a:p>
        </p:txBody>
      </p:sp>
      <p:cxnSp>
        <p:nvCxnSpPr>
          <p:cNvPr id="251" name="直接箭头连接符 250"/>
          <p:cNvCxnSpPr/>
          <p:nvPr/>
        </p:nvCxnSpPr>
        <p:spPr bwMode="auto">
          <a:xfrm>
            <a:off x="6955248" y="2618314"/>
            <a:ext cx="2525122" cy="3057424"/>
          </a:xfrm>
          <a:prstGeom prst="straightConnector1">
            <a:avLst/>
          </a:prstGeom>
          <a:solidFill>
            <a:schemeClr val="bg1"/>
          </a:solidFill>
          <a:ln w="28575" cap="flat" cmpd="sng" algn="ctr">
            <a:solidFill>
              <a:srgbClr val="FF0000"/>
            </a:solidFill>
            <a:prstDash val="solid"/>
            <a:round/>
            <a:headEnd type="none" w="med" len="med"/>
            <a:tailEnd type="triangle" w="lg" len="lg"/>
          </a:ln>
          <a:effectLst/>
        </p:spPr>
      </p:cxnSp>
      <p:cxnSp>
        <p:nvCxnSpPr>
          <p:cNvPr id="254" name="直接箭头连接符 253"/>
          <p:cNvCxnSpPr/>
          <p:nvPr/>
        </p:nvCxnSpPr>
        <p:spPr bwMode="auto">
          <a:xfrm flipH="1" flipV="1">
            <a:off x="2019043" y="5214073"/>
            <a:ext cx="6885348" cy="807287"/>
          </a:xfrm>
          <a:prstGeom prst="straightConnector1">
            <a:avLst/>
          </a:prstGeom>
          <a:solidFill>
            <a:schemeClr val="bg1"/>
          </a:solidFill>
          <a:ln w="28575" cap="flat" cmpd="sng" algn="ctr">
            <a:solidFill>
              <a:srgbClr val="FF0000"/>
            </a:solidFill>
            <a:prstDash val="solid"/>
            <a:round/>
            <a:headEnd type="none" w="med" len="med"/>
            <a:tailEnd type="triangle" w="lg" len="lg"/>
          </a:ln>
          <a:effectLst/>
        </p:spPr>
      </p:cxnSp>
      <p:sp>
        <p:nvSpPr>
          <p:cNvPr id="46" name="标题 2"/>
          <p:cNvSpPr>
            <a:spLocks noGrp="1"/>
          </p:cNvSpPr>
          <p:nvPr/>
        </p:nvSpPr>
        <p:spPr>
          <a:xfrm>
            <a:off x="0" y="300355"/>
            <a:ext cx="8527415" cy="69278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a:buNone/>
            </a:pPr>
            <a:r>
              <a:rPr lang="en-US" altLang="zh-CN" dirty="0">
                <a:sym typeface="+mn-ea"/>
              </a:rPr>
              <a:t>5.3 </a:t>
            </a:r>
            <a:r>
              <a:rPr lang="zh-CN" altLang="en-US" dirty="0">
                <a:sym typeface="+mn-ea"/>
              </a:rPr>
              <a:t>示例：执行到</a:t>
            </a:r>
            <a:r>
              <a:rPr lang="en-US" altLang="zh-CN" dirty="0">
                <a:sym typeface="+mn-ea"/>
              </a:rPr>
              <a:t>0xA0000024</a:t>
            </a:r>
            <a:r>
              <a:rPr lang="zh-CN" altLang="en-US" dirty="0">
                <a:sym typeface="+mn-ea"/>
              </a:rPr>
              <a:t>时发生中断</a:t>
            </a:r>
            <a:endParaRPr lang="zh-CN" altLang="en-US" dirty="0"/>
          </a:p>
          <a:p>
            <a:pPr>
              <a:buNone/>
            </a:pPr>
            <a:endParaRPr lang="zh-CN" altLang="en-US" dirty="0"/>
          </a:p>
        </p:txBody>
      </p:sp>
      <p:sp>
        <p:nvSpPr>
          <p:cNvPr id="5" name="TextBox 242"/>
          <p:cNvSpPr txBox="1"/>
          <p:nvPr/>
        </p:nvSpPr>
        <p:spPr>
          <a:xfrm>
            <a:off x="9772965" y="5003556"/>
            <a:ext cx="633507" cy="327782"/>
          </a:xfrm>
          <a:prstGeom prst="rect">
            <a:avLst/>
          </a:prstGeom>
          <a:noFill/>
        </p:spPr>
        <p:txBody>
          <a:bodyPr wrap="none" rtlCol="0">
            <a:spAutoFit/>
          </a:bodyPr>
          <a:lstStyle/>
          <a:p>
            <a:pPr>
              <a:buNone/>
            </a:pPr>
            <a:r>
              <a:rPr lang="en-US" altLang="zh-CN" sz="1800" dirty="0">
                <a:solidFill>
                  <a:schemeClr val="tx1"/>
                </a:solidFill>
              </a:rPr>
              <a:t>CP0</a:t>
            </a:r>
            <a:endParaRPr lang="zh-CN" altLang="en-US" sz="1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8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8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1"/>
                                        </p:tgtEl>
                                        <p:attrNameLst>
                                          <p:attrName>style.visibility</p:attrName>
                                        </p:attrNameLst>
                                      </p:cBhvr>
                                      <p:to>
                                        <p:strVal val="visible"/>
                                      </p:to>
                                    </p:set>
                                  </p:childTnLst>
                                  <p:subTnLst>
                                    <p:set>
                                      <p:cBhvr override="childStyle">
                                        <p:cTn dur="1" fill="hold" display="0" masterRel="nextClick" afterEffect="1"/>
                                        <p:tgtEl>
                                          <p:spTgt spid="25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0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79"/>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9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91"/>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9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97"/>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03"/>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0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109"/>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115"/>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1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121"/>
                                        </p:tgtEl>
                                        <p:attrNameLst>
                                          <p:attrName>style.visibility</p:attrName>
                                        </p:attrNameLst>
                                      </p:cBhvr>
                                      <p:to>
                                        <p:strVal val="hidden"/>
                                      </p:to>
                                    </p:set>
                                  </p:childTnLst>
                                </p:cTn>
                              </p:par>
                              <p:par>
                                <p:cTn id="73" presetID="1" presetClass="entr" presetSubtype="0" fill="hold" nodeType="withEffect">
                                  <p:stCondLst>
                                    <p:cond delay="0"/>
                                  </p:stCondLst>
                                  <p:childTnLst>
                                    <p:set>
                                      <p:cBhvr>
                                        <p:cTn id="74" dur="1" fill="hold">
                                          <p:stCondLst>
                                            <p:cond delay="0"/>
                                          </p:stCondLst>
                                        </p:cTn>
                                        <p:tgtEl>
                                          <p:spTgt spid="1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127"/>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13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139"/>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8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85"/>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13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54"/>
                                        </p:tgtEl>
                                        <p:attrNameLst>
                                          <p:attrName>style.visibility</p:attrName>
                                        </p:attrNameLst>
                                      </p:cBhvr>
                                      <p:to>
                                        <p:strVal val="visible"/>
                                      </p:to>
                                    </p:set>
                                  </p:childTnLst>
                                  <p:subTnLst>
                                    <p:set>
                                      <p:cBhvr override="childStyle">
                                        <p:cTn dur="1" fill="hold" display="0" masterRel="nextClick" afterEffect="1"/>
                                        <p:tgtEl>
                                          <p:spTgt spid="254"/>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133"/>
                                        </p:tgtEl>
                                        <p:attrNameLst>
                                          <p:attrName>style.visibility</p:attrName>
                                        </p:attrNameLst>
                                      </p:cBhvr>
                                      <p:to>
                                        <p:strVal val="hidden"/>
                                      </p:to>
                                    </p:set>
                                  </p:childTnLst>
                                </p:cTn>
                              </p:par>
                              <p:par>
                                <p:cTn id="101" presetID="1" presetClass="entr" presetSubtype="0" fill="hold" nodeType="withEffect">
                                  <p:stCondLst>
                                    <p:cond delay="0"/>
                                  </p:stCondLst>
                                  <p:childTnLst>
                                    <p:set>
                                      <p:cBhvr>
                                        <p:cTn id="102" dur="1" fill="hold">
                                          <p:stCondLst>
                                            <p:cond delay="0"/>
                                          </p:stCondLst>
                                        </p:cTn>
                                        <p:tgtEl>
                                          <p:spTgt spid="20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205"/>
                                        </p:tgtEl>
                                        <p:attrNameLst>
                                          <p:attrName>style.visibility</p:attrName>
                                        </p:attrNameLst>
                                      </p:cBhvr>
                                      <p:to>
                                        <p:strVal val="hidden"/>
                                      </p:to>
                                    </p:set>
                                  </p:childTnLst>
                                </p:cTn>
                              </p:par>
                              <p:par>
                                <p:cTn id="107" presetID="1" presetClass="entr" presetSubtype="0" fill="hold" nodeType="withEffect">
                                  <p:stCondLst>
                                    <p:cond delay="0"/>
                                  </p:stCondLst>
                                  <p:childTnLst>
                                    <p:set>
                                      <p:cBhvr>
                                        <p:cTn id="108" dur="1" fill="hold">
                                          <p:stCondLst>
                                            <p:cond delay="0"/>
                                          </p:stCondLst>
                                        </p:cTn>
                                        <p:tgtEl>
                                          <p:spTgt spid="20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208"/>
                                        </p:tgtEl>
                                        <p:attrNameLst>
                                          <p:attrName>style.visibility</p:attrName>
                                        </p:attrNameLst>
                                      </p:cBhvr>
                                      <p:to>
                                        <p:strVal val="hidden"/>
                                      </p:to>
                                    </p:set>
                                  </p:childTnLst>
                                </p:cTn>
                              </p:par>
                              <p:par>
                                <p:cTn id="113" presetID="1" presetClass="entr" presetSubtype="0" fill="hold" nodeType="withEffect">
                                  <p:stCondLst>
                                    <p:cond delay="0"/>
                                  </p:stCondLst>
                                  <p:childTnLst>
                                    <p:set>
                                      <p:cBhvr>
                                        <p:cTn id="114"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p:cNvSpPr/>
          <p:nvPr/>
        </p:nvSpPr>
        <p:spPr bwMode="auto">
          <a:xfrm>
            <a:off x="4810870" y="5775740"/>
            <a:ext cx="3420000" cy="936130"/>
          </a:xfrm>
          <a:prstGeom prst="rect">
            <a:avLst/>
          </a:prstGeom>
          <a:solidFill>
            <a:schemeClr val="bg1"/>
          </a:solidFill>
          <a:ln w="28575" cap="flat" cmpd="sng" algn="ctr">
            <a:solidFill>
              <a:srgbClr val="0070C0"/>
            </a:solidFill>
            <a:prstDash val="solid"/>
            <a:round/>
            <a:headEnd type="none" w="med" len="med"/>
            <a:tailEnd type="triangle" w="lg" len="lg"/>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sp>
        <p:nvSpPr>
          <p:cNvPr id="40" name="矩形 39"/>
          <p:cNvSpPr/>
          <p:nvPr/>
        </p:nvSpPr>
        <p:spPr bwMode="auto">
          <a:xfrm>
            <a:off x="4811370" y="3111370"/>
            <a:ext cx="3420000" cy="1440000"/>
          </a:xfrm>
          <a:prstGeom prst="rect">
            <a:avLst/>
          </a:prstGeom>
          <a:solidFill>
            <a:schemeClr val="bg1"/>
          </a:solidFill>
          <a:ln w="28575" cap="flat" cmpd="sng" algn="ctr">
            <a:solidFill>
              <a:srgbClr val="0070C0"/>
            </a:solidFill>
            <a:prstDash val="solid"/>
            <a:round/>
            <a:headEnd type="none" w="med" len="med"/>
            <a:tailEnd type="triangle" w="lg" len="lg"/>
          </a:ln>
          <a:effectLst/>
        </p:spPr>
        <p:txBody>
          <a:bodyPr vert="horz" wrap="none" lIns="91440" tIns="45720" rIns="91440" bIns="45720" numCol="1" rtlCol="0" anchor="ctr"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Wingdings" panose="05000000000000000000" pitchFamily="2" charset="2"/>
            </a:endParaRPr>
          </a:p>
        </p:txBody>
      </p:sp>
      <p:graphicFrame>
        <p:nvGraphicFramePr>
          <p:cNvPr id="13" name="表格 12"/>
          <p:cNvGraphicFramePr>
            <a:graphicFrameLocks noGrp="1"/>
          </p:cNvGraphicFramePr>
          <p:nvPr/>
        </p:nvGraphicFramePr>
        <p:xfrm>
          <a:off x="1559370" y="836640"/>
          <a:ext cx="9053830" cy="457200"/>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20000"/>
                    </a:ext>
                  </a:extLst>
                </a:gridCol>
                <a:gridCol w="2482215">
                  <a:extLst>
                    <a:ext uri="{9D8B030D-6E8A-4147-A177-3AD203B41FA5}">
                      <a16:colId xmlns:a16="http://schemas.microsoft.com/office/drawing/2014/main" val="20001"/>
                    </a:ext>
                  </a:extLst>
                </a:gridCol>
                <a:gridCol w="2447290">
                  <a:extLst>
                    <a:ext uri="{9D8B030D-6E8A-4147-A177-3AD203B41FA5}">
                      <a16:colId xmlns:a16="http://schemas.microsoft.com/office/drawing/2014/main" val="20002"/>
                    </a:ext>
                  </a:extLst>
                </a:gridCol>
                <a:gridCol w="2124075">
                  <a:extLst>
                    <a:ext uri="{9D8B030D-6E8A-4147-A177-3AD203B41FA5}">
                      <a16:colId xmlns:a16="http://schemas.microsoft.com/office/drawing/2014/main" val="20003"/>
                    </a:ext>
                  </a:extLst>
                </a:gridCol>
              </a:tblGrid>
              <a:tr h="370840">
                <a:tc>
                  <a:txBody>
                    <a:bodyPr/>
                    <a:lstStyle/>
                    <a:p>
                      <a:pPr algn="ctr"/>
                      <a:r>
                        <a:rPr lang="zh-CN" altLang="en-US" sz="2400" b="0" dirty="0">
                          <a:solidFill>
                            <a:schemeClr val="tx1"/>
                          </a:solidFill>
                          <a:latin typeface="Cambria" panose="02040503050406030204" pitchFamily="18" charset="0"/>
                        </a:rPr>
                        <a:t>设备</a:t>
                      </a:r>
                    </a:p>
                  </a:txBody>
                  <a:tcPr/>
                </a:tc>
                <a:tc>
                  <a:txBody>
                    <a:bodyPr/>
                    <a:lstStyle/>
                    <a:p>
                      <a:pPr algn="ctr"/>
                      <a:r>
                        <a:rPr lang="en-US" altLang="zh-CN" sz="2400" b="0" dirty="0">
                          <a:solidFill>
                            <a:schemeClr val="tx1"/>
                          </a:solidFill>
                          <a:latin typeface="Cambria" panose="02040503050406030204" pitchFamily="18" charset="0"/>
                        </a:rPr>
                        <a:t>CP0</a:t>
                      </a:r>
                      <a:endParaRPr lang="zh-CN" altLang="en-US" sz="2400" b="0" dirty="0">
                        <a:solidFill>
                          <a:schemeClr val="tx1"/>
                        </a:solidFill>
                        <a:latin typeface="Cambria" panose="02040503050406030204" pitchFamily="18" charset="0"/>
                      </a:endParaRPr>
                    </a:p>
                  </a:txBody>
                  <a:tcPr/>
                </a:tc>
                <a:tc>
                  <a:txBody>
                    <a:bodyPr/>
                    <a:lstStyle/>
                    <a:p>
                      <a:pPr algn="ctr"/>
                      <a:r>
                        <a:rPr lang="en-US" altLang="zh-CN" sz="2400" b="0" dirty="0">
                          <a:solidFill>
                            <a:schemeClr val="tx1"/>
                          </a:solidFill>
                          <a:latin typeface="Cambria" panose="02040503050406030204" pitchFamily="18" charset="0"/>
                        </a:rPr>
                        <a:t>CPU</a:t>
                      </a:r>
                      <a:endParaRPr lang="zh-CN" altLang="en-US" sz="2400" b="0" dirty="0">
                        <a:solidFill>
                          <a:schemeClr val="tx1"/>
                        </a:solidFill>
                        <a:latin typeface="Cambria" panose="02040503050406030204" pitchFamily="18" charset="0"/>
                      </a:endParaRPr>
                    </a:p>
                  </a:txBody>
                  <a:tcPr/>
                </a:tc>
                <a:tc>
                  <a:txBody>
                    <a:bodyPr/>
                    <a:lstStyle/>
                    <a:p>
                      <a:pPr algn="ctr"/>
                      <a:r>
                        <a:rPr lang="zh-CN" altLang="en-US" sz="2400" b="0" dirty="0">
                          <a:solidFill>
                            <a:schemeClr val="tx1"/>
                          </a:solidFill>
                          <a:latin typeface="Cambria" panose="02040503050406030204" pitchFamily="18" charset="0"/>
                        </a:rPr>
                        <a:t>中断服务程序</a:t>
                      </a:r>
                    </a:p>
                  </a:txBody>
                  <a:tcPr/>
                </a:tc>
                <a:extLst>
                  <a:ext uri="{0D108BD9-81ED-4DB2-BD59-A6C34878D82A}">
                    <a16:rowId xmlns:a16="http://schemas.microsoft.com/office/drawing/2014/main" val="10000"/>
                  </a:ext>
                </a:extLst>
              </a:tr>
            </a:tbl>
          </a:graphicData>
        </a:graphic>
      </p:graphicFrame>
      <p:sp>
        <p:nvSpPr>
          <p:cNvPr id="19" name="TextBox 18"/>
          <p:cNvSpPr txBox="1"/>
          <p:nvPr/>
        </p:nvSpPr>
        <p:spPr>
          <a:xfrm>
            <a:off x="4295750" y="1628750"/>
            <a:ext cx="3168440" cy="716915"/>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indent="0" algn="l">
              <a:buNone/>
            </a:pPr>
            <a:r>
              <a:rPr lang="en-US" altLang="zh-CN" sz="2000" b="0" dirty="0" err="1">
                <a:solidFill>
                  <a:schemeClr val="tx1"/>
                </a:solidFill>
                <a:latin typeface="Courier New" panose="02070309020205020404" pitchFamily="49" charset="0"/>
                <a:cs typeface="Courier New" panose="02070309020205020404" pitchFamily="49" charset="0"/>
              </a:rPr>
              <a:t>IntReq</a:t>
            </a:r>
            <a:r>
              <a:rPr lang="en-US" altLang="zh-CN" sz="2000" b="0" dirty="0">
                <a:solidFill>
                  <a:schemeClr val="tx1"/>
                </a:solidFill>
                <a:latin typeface="Courier New" panose="02070309020205020404" pitchFamily="49" charset="0"/>
                <a:cs typeface="Courier New" panose="02070309020205020404" pitchFamily="49" charset="0"/>
              </a:rPr>
              <a:t> = </a:t>
            </a:r>
          </a:p>
          <a:p>
            <a:pPr indent="0" algn="l">
              <a:buNone/>
            </a:pPr>
            <a:r>
              <a:rPr lang="en-US" altLang="zh-CN" sz="2000" b="0" dirty="0">
                <a:solidFill>
                  <a:schemeClr val="tx1"/>
                </a:solidFill>
                <a:latin typeface="Courier New" panose="02070309020205020404" pitchFamily="49" charset="0"/>
                <a:cs typeface="Courier New" panose="02070309020205020404" pitchFamily="49" charset="0"/>
              </a:rPr>
              <a:t>f(IE/EXL/IM/IP)</a:t>
            </a:r>
            <a:endParaRPr lang="zh-CN" altLang="en-US" sz="2000" b="0" dirty="0">
              <a:solidFill>
                <a:schemeClr val="tx1"/>
              </a:solidFill>
              <a:latin typeface="Courier New" panose="02070309020205020404" pitchFamily="49" charset="0"/>
              <a:cs typeface="Courier New" panose="02070309020205020404" pitchFamily="49" charset="0"/>
            </a:endParaRPr>
          </a:p>
        </p:txBody>
      </p:sp>
      <p:sp>
        <p:nvSpPr>
          <p:cNvPr id="23" name="TextBox 22"/>
          <p:cNvSpPr txBox="1"/>
          <p:nvPr/>
        </p:nvSpPr>
        <p:spPr>
          <a:xfrm>
            <a:off x="7608700" y="2277350"/>
            <a:ext cx="1944270" cy="593725"/>
          </a:xfrm>
          <a:prstGeom prst="rect">
            <a:avLst/>
          </a:prstGeom>
          <a:solidFill>
            <a:schemeClr val="accent1">
              <a:lumMod val="40000"/>
              <a:lumOff val="60000"/>
            </a:schemeClr>
          </a:solidFill>
          <a:ln w="28575">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indent="0" algn="ctr">
              <a:buNone/>
            </a:pPr>
            <a:r>
              <a:rPr lang="zh-CN" altLang="en-US" sz="2000" b="0" dirty="0">
                <a:solidFill>
                  <a:schemeClr val="tx1"/>
                </a:solidFill>
              </a:rPr>
              <a:t>指令最后周期检测</a:t>
            </a:r>
            <a:r>
              <a:rPr lang="en-US" altLang="zh-CN" sz="2000" b="0" dirty="0" err="1">
                <a:solidFill>
                  <a:schemeClr val="tx1"/>
                </a:solidFill>
              </a:rPr>
              <a:t>IntReq</a:t>
            </a:r>
            <a:endParaRPr lang="zh-CN" altLang="en-US" sz="2000" b="0" dirty="0">
              <a:solidFill>
                <a:schemeClr val="tx1"/>
              </a:solidFill>
            </a:endParaRPr>
          </a:p>
        </p:txBody>
      </p:sp>
      <p:cxnSp>
        <p:nvCxnSpPr>
          <p:cNvPr id="25" name="直接箭头连接符 24"/>
          <p:cNvCxnSpPr/>
          <p:nvPr/>
        </p:nvCxnSpPr>
        <p:spPr bwMode="auto">
          <a:xfrm>
            <a:off x="2279470" y="1412720"/>
            <a:ext cx="158422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cxnSp>
        <p:nvCxnSpPr>
          <p:cNvPr id="26" name="直接箭头连接符 25"/>
          <p:cNvCxnSpPr/>
          <p:nvPr/>
        </p:nvCxnSpPr>
        <p:spPr bwMode="auto">
          <a:xfrm>
            <a:off x="2279690" y="1916790"/>
            <a:ext cx="158400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27" name="TextBox 26"/>
          <p:cNvSpPr txBox="1"/>
          <p:nvPr/>
        </p:nvSpPr>
        <p:spPr>
          <a:xfrm>
            <a:off x="2275661" y="1484730"/>
            <a:ext cx="1593850" cy="352425"/>
          </a:xfrm>
          <a:prstGeom prst="rect">
            <a:avLst/>
          </a:prstGeom>
          <a:noFill/>
        </p:spPr>
        <p:txBody>
          <a:bodyPr wrap="none" rtlCol="0">
            <a:spAutoFit/>
          </a:bodyPr>
          <a:lstStyle/>
          <a:p>
            <a:pPr indent="0">
              <a:buNone/>
            </a:pPr>
            <a:r>
              <a:rPr lang="en-US" altLang="zh-CN" sz="2000" b="0" dirty="0">
                <a:solidFill>
                  <a:schemeClr val="tx1"/>
                </a:solidFill>
              </a:rPr>
              <a:t>6</a:t>
            </a:r>
            <a:r>
              <a:rPr lang="zh-CN" altLang="en-US" sz="2000" b="0" dirty="0">
                <a:solidFill>
                  <a:schemeClr val="tx1"/>
                </a:solidFill>
              </a:rPr>
              <a:t>个硬件中断</a:t>
            </a:r>
          </a:p>
        </p:txBody>
      </p:sp>
      <p:cxnSp>
        <p:nvCxnSpPr>
          <p:cNvPr id="29" name="直接箭头连接符 28"/>
          <p:cNvCxnSpPr/>
          <p:nvPr/>
        </p:nvCxnSpPr>
        <p:spPr bwMode="auto">
          <a:xfrm>
            <a:off x="4151730" y="227684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cxnSp>
        <p:nvCxnSpPr>
          <p:cNvPr id="31" name="直接箭头连接符 30"/>
          <p:cNvCxnSpPr/>
          <p:nvPr/>
        </p:nvCxnSpPr>
        <p:spPr bwMode="auto">
          <a:xfrm flipH="1">
            <a:off x="4882880" y="339941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32" name="TextBox 31"/>
          <p:cNvSpPr txBox="1"/>
          <p:nvPr/>
        </p:nvSpPr>
        <p:spPr>
          <a:xfrm>
            <a:off x="5386950" y="3096885"/>
            <a:ext cx="1656230" cy="332105"/>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indent="0" algn="l">
              <a:buNone/>
            </a:pPr>
            <a:r>
              <a:rPr lang="en-US" altLang="zh-CN" sz="2000" b="0" dirty="0">
                <a:solidFill>
                  <a:schemeClr val="tx1"/>
                </a:solidFill>
                <a:latin typeface="Courier New" panose="02070309020205020404" pitchFamily="49" charset="0"/>
                <a:cs typeface="Courier New" panose="02070309020205020404" pitchFamily="49" charset="0"/>
              </a:rPr>
              <a:t>EPC </a:t>
            </a:r>
            <a:r>
              <a:rPr lang="en-US" altLang="zh-CN" sz="2000" b="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PC</a:t>
            </a:r>
            <a:endParaRPr lang="en-US" altLang="zh-CN" sz="2000" b="0" dirty="0">
              <a:solidFill>
                <a:schemeClr val="tx1"/>
              </a:solidFill>
              <a:latin typeface="Courier New" panose="02070309020205020404" pitchFamily="49" charset="0"/>
              <a:cs typeface="Courier New" panose="02070309020205020404" pitchFamily="49" charset="0"/>
            </a:endParaRPr>
          </a:p>
        </p:txBody>
      </p:sp>
      <p:sp>
        <p:nvSpPr>
          <p:cNvPr id="36" name="TextBox 35"/>
          <p:cNvSpPr txBox="1"/>
          <p:nvPr/>
        </p:nvSpPr>
        <p:spPr>
          <a:xfrm>
            <a:off x="6251070" y="3831470"/>
            <a:ext cx="1944000" cy="593725"/>
          </a:xfrm>
          <a:prstGeom prst="rect">
            <a:avLst/>
          </a:prstGeom>
          <a:solidFill>
            <a:srgbClr val="FFFF00"/>
          </a:solid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indent="0">
              <a:buNone/>
            </a:pPr>
            <a:r>
              <a:rPr lang="en-US" altLang="zh-CN" sz="2000" b="0" dirty="0">
                <a:solidFill>
                  <a:schemeClr val="tx1"/>
                </a:solidFill>
              </a:rPr>
              <a:t>PC</a:t>
            </a:r>
            <a:r>
              <a:rPr lang="en-US" altLang="zh-CN" sz="2000" b="0" dirty="0">
                <a:solidFill>
                  <a:schemeClr val="tx1"/>
                </a:solidFill>
                <a:sym typeface="Wingdings" panose="05000000000000000000" pitchFamily="2" charset="2"/>
              </a:rPr>
              <a:t></a:t>
            </a:r>
            <a:r>
              <a:rPr lang="zh-CN" altLang="en-US" sz="2000" b="0" dirty="0">
                <a:solidFill>
                  <a:schemeClr val="tx1"/>
                </a:solidFill>
                <a:sym typeface="Wingdings" panose="05000000000000000000" pitchFamily="2" charset="2"/>
              </a:rPr>
              <a:t>硬件中断服务程序入口</a:t>
            </a:r>
            <a:endParaRPr lang="zh-CN" altLang="en-US" sz="2000" b="0" dirty="0">
              <a:solidFill>
                <a:schemeClr val="tx1"/>
              </a:solidFill>
            </a:endParaRPr>
          </a:p>
        </p:txBody>
      </p:sp>
      <p:cxnSp>
        <p:nvCxnSpPr>
          <p:cNvPr id="37" name="直接箭头连接符 36"/>
          <p:cNvCxnSpPr/>
          <p:nvPr/>
        </p:nvCxnSpPr>
        <p:spPr bwMode="auto">
          <a:xfrm flipH="1">
            <a:off x="4882880" y="375946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38" name="TextBox 37"/>
          <p:cNvSpPr txBox="1"/>
          <p:nvPr/>
        </p:nvSpPr>
        <p:spPr>
          <a:xfrm>
            <a:off x="5386950" y="3456935"/>
            <a:ext cx="1656230" cy="332105"/>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indent="0" algn="l">
              <a:buNone/>
            </a:pPr>
            <a:r>
              <a:rPr lang="en-US" altLang="zh-CN" sz="2000" b="0" dirty="0">
                <a:solidFill>
                  <a:schemeClr val="tx1"/>
                </a:solidFill>
                <a:latin typeface="Courier New" panose="02070309020205020404" pitchFamily="49" charset="0"/>
                <a:cs typeface="Courier New" panose="02070309020205020404" pitchFamily="49" charset="0"/>
              </a:rPr>
              <a:t>EXL</a:t>
            </a:r>
            <a:r>
              <a:rPr lang="zh-CN" altLang="en-US" sz="2000" b="0" dirty="0">
                <a:solidFill>
                  <a:schemeClr val="tx1"/>
                </a:solidFill>
                <a:latin typeface="Courier New" panose="02070309020205020404" pitchFamily="49" charset="0"/>
                <a:cs typeface="Courier New" panose="02070309020205020404" pitchFamily="49" charset="0"/>
              </a:rPr>
              <a:t>置位</a:t>
            </a:r>
            <a:endParaRPr lang="en-US" altLang="zh-CN" sz="2000" b="0" dirty="0">
              <a:solidFill>
                <a:schemeClr val="tx1"/>
              </a:solidFill>
              <a:latin typeface="Courier New" panose="02070309020205020404" pitchFamily="49" charset="0"/>
              <a:cs typeface="Courier New" panose="02070309020205020404" pitchFamily="49" charset="0"/>
            </a:endParaRPr>
          </a:p>
        </p:txBody>
      </p:sp>
      <p:sp>
        <p:nvSpPr>
          <p:cNvPr id="41" name="TextBox 40"/>
          <p:cNvSpPr txBox="1"/>
          <p:nvPr/>
        </p:nvSpPr>
        <p:spPr>
          <a:xfrm>
            <a:off x="8926482" y="4479560"/>
            <a:ext cx="1198880" cy="1506855"/>
          </a:xfrm>
          <a:prstGeom prst="rect">
            <a:avLst/>
          </a:prstGeom>
          <a:solidFill>
            <a:srgbClr val="33CCFF"/>
          </a:solidFill>
        </p:spPr>
        <p:txBody>
          <a:bodyPr wrap="none" rtlCol="0">
            <a:spAutoFit/>
          </a:bodyPr>
          <a:lstStyle/>
          <a:p>
            <a:pPr indent="0">
              <a:buNone/>
            </a:pPr>
            <a:r>
              <a:rPr lang="zh-CN" altLang="en-US" sz="2000" b="0" dirty="0">
                <a:solidFill>
                  <a:schemeClr val="tx1"/>
                </a:solidFill>
              </a:rPr>
              <a:t>保存现场</a:t>
            </a:r>
            <a:endParaRPr lang="en-US" altLang="zh-CN" sz="2000" b="0" dirty="0">
              <a:solidFill>
                <a:schemeClr val="tx1"/>
              </a:solidFill>
            </a:endParaRPr>
          </a:p>
          <a:p>
            <a:pPr indent="0">
              <a:buNone/>
            </a:pPr>
            <a:r>
              <a:rPr lang="zh-CN" altLang="en-US" sz="2000" b="0" dirty="0">
                <a:solidFill>
                  <a:schemeClr val="tx1"/>
                </a:solidFill>
              </a:rPr>
              <a:t>中断处理</a:t>
            </a:r>
            <a:endParaRPr lang="en-US" altLang="zh-CN" sz="2000" b="0" dirty="0">
              <a:solidFill>
                <a:schemeClr val="tx1"/>
              </a:solidFill>
            </a:endParaRPr>
          </a:p>
          <a:p>
            <a:pPr indent="0">
              <a:buNone/>
            </a:pPr>
            <a:r>
              <a:rPr lang="zh-CN" altLang="en-US" sz="2000" b="0" dirty="0">
                <a:solidFill>
                  <a:schemeClr val="tx1"/>
                </a:solidFill>
              </a:rPr>
              <a:t>恢复现场</a:t>
            </a:r>
            <a:endParaRPr lang="en-US" altLang="zh-CN" sz="2000" b="0" dirty="0">
              <a:solidFill>
                <a:schemeClr val="tx1"/>
              </a:solidFill>
            </a:endParaRPr>
          </a:p>
          <a:p>
            <a:pPr indent="0">
              <a:buNone/>
            </a:pPr>
            <a:r>
              <a:rPr lang="en-US" altLang="zh-CN" sz="2000" b="0" dirty="0">
                <a:solidFill>
                  <a:schemeClr val="tx1"/>
                </a:solidFill>
              </a:rPr>
              <a:t>ERET</a:t>
            </a:r>
            <a:endParaRPr lang="zh-CN" altLang="en-US" sz="2000" b="0" dirty="0">
              <a:solidFill>
                <a:schemeClr val="tx1"/>
              </a:solidFill>
            </a:endParaRPr>
          </a:p>
        </p:txBody>
      </p:sp>
      <p:cxnSp>
        <p:nvCxnSpPr>
          <p:cNvPr id="43" name="曲线连接符 42"/>
          <p:cNvCxnSpPr/>
          <p:nvPr/>
        </p:nvCxnSpPr>
        <p:spPr bwMode="auto">
          <a:xfrm rot="10800000" flipV="1">
            <a:off x="6827640" y="2514163"/>
            <a:ext cx="720100" cy="447982"/>
          </a:xfrm>
          <a:prstGeom prst="curvedConnector3">
            <a:avLst>
              <a:gd name="adj1" fmla="val 101123"/>
            </a:avLst>
          </a:prstGeom>
          <a:solidFill>
            <a:schemeClr val="bg1"/>
          </a:solidFill>
          <a:ln w="38100" cap="flat" cmpd="sng" algn="ctr">
            <a:solidFill>
              <a:srgbClr val="00CC00"/>
            </a:solidFill>
            <a:prstDash val="solid"/>
            <a:round/>
            <a:headEnd type="none" w="med" len="med"/>
            <a:tailEnd type="triangle" w="lg" len="lg"/>
          </a:ln>
          <a:effectLst/>
        </p:spPr>
      </p:cxnSp>
      <p:cxnSp>
        <p:nvCxnSpPr>
          <p:cNvPr id="49" name="直接箭头连接符 48"/>
          <p:cNvCxnSpPr/>
          <p:nvPr/>
        </p:nvCxnSpPr>
        <p:spPr bwMode="auto">
          <a:xfrm>
            <a:off x="4882880" y="618737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50" name="TextBox 49"/>
          <p:cNvSpPr txBox="1"/>
          <p:nvPr/>
        </p:nvSpPr>
        <p:spPr>
          <a:xfrm>
            <a:off x="5386950" y="5884767"/>
            <a:ext cx="1656230" cy="332105"/>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indent="0" algn="l">
              <a:buNone/>
            </a:pPr>
            <a:r>
              <a:rPr lang="en-US" altLang="zh-CN" sz="2000" b="0" dirty="0">
                <a:solidFill>
                  <a:schemeClr val="tx1"/>
                </a:solidFill>
                <a:latin typeface="Courier New" panose="02070309020205020404" pitchFamily="49" charset="0"/>
                <a:cs typeface="Courier New" panose="02070309020205020404" pitchFamily="49" charset="0"/>
              </a:rPr>
              <a:t>PC </a:t>
            </a:r>
            <a:r>
              <a:rPr lang="en-US" altLang="zh-CN" sz="2000" b="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EPC</a:t>
            </a:r>
            <a:endParaRPr lang="en-US" altLang="zh-CN" sz="2000" b="0" dirty="0">
              <a:solidFill>
                <a:schemeClr val="tx1"/>
              </a:solidFill>
              <a:latin typeface="Courier New" panose="02070309020205020404" pitchFamily="49" charset="0"/>
              <a:cs typeface="Courier New" panose="02070309020205020404" pitchFamily="49" charset="0"/>
            </a:endParaRPr>
          </a:p>
        </p:txBody>
      </p:sp>
      <p:cxnSp>
        <p:nvCxnSpPr>
          <p:cNvPr id="51" name="直接箭头连接符 50"/>
          <p:cNvCxnSpPr/>
          <p:nvPr/>
        </p:nvCxnSpPr>
        <p:spPr bwMode="auto">
          <a:xfrm flipH="1">
            <a:off x="4882880" y="6547420"/>
            <a:ext cx="2664370" cy="0"/>
          </a:xfrm>
          <a:prstGeom prst="straightConnector1">
            <a:avLst/>
          </a:prstGeom>
          <a:solidFill>
            <a:schemeClr val="bg1"/>
          </a:solidFill>
          <a:ln w="38100" cap="flat" cmpd="sng" algn="ctr">
            <a:solidFill>
              <a:srgbClr val="FF0000"/>
            </a:solidFill>
            <a:prstDash val="solid"/>
            <a:round/>
            <a:headEnd type="none" w="med" len="med"/>
            <a:tailEnd type="triangle" w="lg" len="lg"/>
          </a:ln>
          <a:effectLst/>
        </p:spPr>
      </p:cxnSp>
      <p:sp>
        <p:nvSpPr>
          <p:cNvPr id="52" name="TextBox 51"/>
          <p:cNvSpPr txBox="1"/>
          <p:nvPr/>
        </p:nvSpPr>
        <p:spPr>
          <a:xfrm>
            <a:off x="5386950" y="6265247"/>
            <a:ext cx="1656230" cy="332105"/>
          </a:xfrm>
          <a:prstGeom prst="rect">
            <a:avLst/>
          </a:prstGeom>
          <a:noFill/>
          <a:ln>
            <a:noFill/>
          </a:ln>
          <a:effectLst/>
        </p:spPr>
        <p:style>
          <a:lnRef idx="1">
            <a:schemeClr val="accent6"/>
          </a:lnRef>
          <a:fillRef idx="3">
            <a:schemeClr val="accent6"/>
          </a:fillRef>
          <a:effectRef idx="2">
            <a:schemeClr val="accent6"/>
          </a:effectRef>
          <a:fontRef idx="minor">
            <a:schemeClr val="lt1"/>
          </a:fontRef>
        </p:style>
        <p:txBody>
          <a:bodyPr wrap="square" lIns="36000" tIns="36000" rIns="36000" bIns="36000" rtlCol="0">
            <a:spAutoFit/>
          </a:bodyPr>
          <a:lstStyle/>
          <a:p>
            <a:pPr indent="0" algn="l">
              <a:buNone/>
            </a:pPr>
            <a:r>
              <a:rPr lang="en-US" altLang="zh-CN" sz="2000" b="0" dirty="0">
                <a:solidFill>
                  <a:schemeClr val="tx1"/>
                </a:solidFill>
                <a:latin typeface="Courier New" panose="02070309020205020404" pitchFamily="49" charset="0"/>
                <a:cs typeface="Courier New" panose="02070309020205020404" pitchFamily="49" charset="0"/>
              </a:rPr>
              <a:t>EXL</a:t>
            </a:r>
            <a:r>
              <a:rPr lang="zh-CN" altLang="en-US" sz="2000" b="0" dirty="0">
                <a:solidFill>
                  <a:schemeClr val="tx1"/>
                </a:solidFill>
                <a:latin typeface="Courier New" panose="02070309020205020404" pitchFamily="49" charset="0"/>
                <a:cs typeface="Courier New" panose="02070309020205020404" pitchFamily="49" charset="0"/>
              </a:rPr>
              <a:t>清除</a:t>
            </a:r>
            <a:endParaRPr lang="en-US" altLang="zh-CN" sz="2000" b="0" dirty="0">
              <a:solidFill>
                <a:schemeClr val="tx1"/>
              </a:solidFill>
              <a:latin typeface="Courier New" panose="02070309020205020404" pitchFamily="49" charset="0"/>
              <a:cs typeface="Courier New" panose="02070309020205020404" pitchFamily="49" charset="0"/>
            </a:endParaRPr>
          </a:p>
        </p:txBody>
      </p:sp>
      <p:cxnSp>
        <p:nvCxnSpPr>
          <p:cNvPr id="54" name="曲线连接符 53"/>
          <p:cNvCxnSpPr>
            <a:stCxn id="36" idx="3"/>
            <a:endCxn id="41" idx="0"/>
          </p:cNvCxnSpPr>
          <p:nvPr/>
        </p:nvCxnSpPr>
        <p:spPr bwMode="auto">
          <a:xfrm>
            <a:off x="8194675" y="4128770"/>
            <a:ext cx="1330960" cy="350520"/>
          </a:xfrm>
          <a:prstGeom prst="curvedConnector2">
            <a:avLst/>
          </a:prstGeom>
          <a:solidFill>
            <a:schemeClr val="bg1"/>
          </a:solidFill>
          <a:ln w="38100" cap="flat" cmpd="sng" algn="ctr">
            <a:solidFill>
              <a:srgbClr val="00CC00"/>
            </a:solidFill>
            <a:prstDash val="solid"/>
            <a:round/>
            <a:headEnd type="none" w="med" len="med"/>
            <a:tailEnd type="triangle" w="lg" len="lg"/>
          </a:ln>
          <a:effectLst/>
        </p:spPr>
      </p:cxnSp>
      <p:cxnSp>
        <p:nvCxnSpPr>
          <p:cNvPr id="57" name="曲线连接符 53"/>
          <p:cNvCxnSpPr>
            <a:stCxn id="41" idx="2"/>
            <a:endCxn id="53" idx="3"/>
          </p:cNvCxnSpPr>
          <p:nvPr/>
        </p:nvCxnSpPr>
        <p:spPr bwMode="auto">
          <a:xfrm rot="5400000">
            <a:off x="8749348" y="5467668"/>
            <a:ext cx="257810" cy="1294765"/>
          </a:xfrm>
          <a:prstGeom prst="curvedConnector2">
            <a:avLst/>
          </a:prstGeom>
          <a:solidFill>
            <a:schemeClr val="bg1"/>
          </a:solidFill>
          <a:ln w="38100" cap="flat" cmpd="sng" algn="ctr">
            <a:solidFill>
              <a:srgbClr val="00CC00"/>
            </a:solidFill>
            <a:prstDash val="solid"/>
            <a:round/>
            <a:headEnd type="none" w="med" len="med"/>
            <a:tailEnd type="triangle" w="lg" len="lg"/>
          </a:ln>
          <a:effectLst/>
        </p:spPr>
      </p:cxnSp>
      <p:sp>
        <p:nvSpPr>
          <p:cNvPr id="46" name="标题 2"/>
          <p:cNvSpPr>
            <a:spLocks noGrp="1"/>
          </p:cNvSpPr>
          <p:nvPr/>
        </p:nvSpPr>
        <p:spPr>
          <a:xfrm>
            <a:off x="0" y="300355"/>
            <a:ext cx="8527415" cy="37147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altLang="zh-CN" dirty="0">
                <a:sym typeface="+mn-ea"/>
              </a:rPr>
              <a:t>5.3 </a:t>
            </a:r>
            <a:r>
              <a:rPr lang="zh-CN" altLang="en-US" dirty="0">
                <a:sym typeface="+mn-ea"/>
              </a:rPr>
              <a:t>软硬件配合的中断响应机制</a:t>
            </a:r>
            <a:r>
              <a:rPr lang="en-US" altLang="zh-CN" dirty="0">
                <a:sym typeface="+mn-ea"/>
              </a:rPr>
              <a:t>--</a:t>
            </a:r>
            <a:r>
              <a:rPr lang="zh-CN" altLang="en-US" dirty="0">
                <a:sym typeface="+mn-ea"/>
              </a:rPr>
              <a:t>软硬件协同</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a:xfrm>
            <a:off x="914400" y="764705"/>
            <a:ext cx="10464800" cy="2867025"/>
          </a:xfrm>
        </p:spPr>
        <p:txBody>
          <a:bodyPr/>
          <a:lstStyle/>
          <a:p>
            <a:pPr>
              <a:lnSpc>
                <a:spcPct val="150000"/>
              </a:lnSpc>
              <a:spcBef>
                <a:spcPts val="0"/>
              </a:spcBef>
            </a:pPr>
            <a:r>
              <a:rPr lang="zh-CN" altLang="en-US" dirty="0"/>
              <a:t>完成系统管理相关的功能</a:t>
            </a:r>
            <a:endParaRPr lang="en-US" altLang="zh-CN" dirty="0"/>
          </a:p>
          <a:p>
            <a:pPr lvl="1">
              <a:lnSpc>
                <a:spcPct val="150000"/>
              </a:lnSpc>
              <a:spcBef>
                <a:spcPts val="0"/>
              </a:spcBef>
            </a:pPr>
            <a:r>
              <a:rPr lang="en-US" altLang="zh-CN" dirty="0"/>
              <a:t>CPU</a:t>
            </a:r>
            <a:r>
              <a:rPr lang="zh-CN" altLang="en-US" dirty="0"/>
              <a:t>配置</a:t>
            </a:r>
            <a:endParaRPr lang="en-US" altLang="zh-CN" dirty="0"/>
          </a:p>
          <a:p>
            <a:pPr lvl="1">
              <a:lnSpc>
                <a:spcPct val="150000"/>
              </a:lnSpc>
              <a:spcBef>
                <a:spcPts val="0"/>
              </a:spcBef>
            </a:pPr>
            <a:r>
              <a:rPr lang="en-US" altLang="zh-CN" dirty="0"/>
              <a:t>Cache</a:t>
            </a:r>
            <a:r>
              <a:rPr lang="zh-CN" altLang="en-US" dirty="0"/>
              <a:t>管理</a:t>
            </a:r>
            <a:endParaRPr lang="en-US" altLang="zh-CN" dirty="0"/>
          </a:p>
          <a:p>
            <a:pPr lvl="1">
              <a:lnSpc>
                <a:spcPct val="150000"/>
              </a:lnSpc>
              <a:spcBef>
                <a:spcPts val="0"/>
              </a:spcBef>
            </a:pPr>
            <a:r>
              <a:rPr lang="zh-CN" altLang="en-US" dirty="0"/>
              <a:t>异常</a:t>
            </a:r>
            <a:r>
              <a:rPr lang="en-US" altLang="zh-CN" dirty="0"/>
              <a:t>/</a:t>
            </a:r>
            <a:r>
              <a:rPr lang="zh-CN" altLang="en-US" dirty="0"/>
              <a:t>中断控制</a:t>
            </a:r>
            <a:endParaRPr lang="en-US" altLang="zh-CN" dirty="0"/>
          </a:p>
          <a:p>
            <a:pPr lvl="1">
              <a:lnSpc>
                <a:spcPct val="150000"/>
              </a:lnSpc>
              <a:spcBef>
                <a:spcPts val="0"/>
              </a:spcBef>
            </a:pPr>
            <a:r>
              <a:rPr lang="zh-CN" altLang="en-US" dirty="0"/>
              <a:t>存储管理单元控制</a:t>
            </a:r>
            <a:endParaRPr lang="en-US" altLang="zh-CN" dirty="0"/>
          </a:p>
          <a:p>
            <a:pPr lvl="1">
              <a:lnSpc>
                <a:spcPct val="150000"/>
              </a:lnSpc>
              <a:spcBef>
                <a:spcPts val="0"/>
              </a:spcBef>
            </a:pPr>
            <a:r>
              <a:rPr lang="zh-CN" altLang="en-US" dirty="0"/>
              <a:t>杂项：定时、奇偶校验、错误检测。。。</a:t>
            </a:r>
            <a:endParaRPr lang="en-US" altLang="zh-CN" dirty="0"/>
          </a:p>
        </p:txBody>
      </p:sp>
      <p:sp>
        <p:nvSpPr>
          <p:cNvPr id="46" name="标题 2"/>
          <p:cNvSpPr>
            <a:spLocks noGrp="1"/>
          </p:cNvSpPr>
          <p:nvPr/>
        </p:nvSpPr>
        <p:spPr>
          <a:xfrm>
            <a:off x="0" y="300355"/>
            <a:ext cx="8527415" cy="101409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altLang="zh-CN" dirty="0">
                <a:sym typeface="+mn-ea"/>
              </a:rPr>
              <a:t>5.4 CP0</a:t>
            </a:r>
            <a:r>
              <a:rPr lang="zh-CN" altLang="en-US" dirty="0">
                <a:sym typeface="+mn-ea"/>
              </a:rPr>
              <a:t>设计</a:t>
            </a:r>
            <a:r>
              <a:rPr lang="en-US" altLang="zh-CN" dirty="0">
                <a:sym typeface="+mn-ea"/>
              </a:rPr>
              <a:t>--0</a:t>
            </a:r>
            <a:r>
              <a:rPr lang="zh-CN" altLang="en-US" dirty="0">
                <a:sym typeface="+mn-ea"/>
              </a:rPr>
              <a:t>号协处理器（不要求）</a:t>
            </a:r>
            <a:endParaRPr lang="zh-CN" altLang="en-US" dirty="0"/>
          </a:p>
          <a:p>
            <a:pPr indent="0">
              <a:buNone/>
            </a:pPr>
            <a:endParaRPr lang="zh-CN" altLang="en-US" dirty="0"/>
          </a:p>
          <a:p>
            <a:pPr indent="0">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211" y="300401"/>
            <a:ext cx="7010400" cy="371475"/>
          </a:xfrm>
        </p:spPr>
        <p:txBody>
          <a:bodyPr/>
          <a:lstStyle/>
          <a:p>
            <a:r>
              <a:rPr lang="en-US" dirty="0">
                <a:solidFill>
                  <a:schemeClr val="accent1"/>
                </a:solidFill>
              </a:rPr>
              <a:t>5.1 </a:t>
            </a:r>
            <a:r>
              <a:rPr lang="en-US" altLang="zh-CN" dirty="0">
                <a:sym typeface="+mn-ea"/>
              </a:rPr>
              <a:t>MIPS中断/异常--</a:t>
            </a:r>
            <a:r>
              <a:rPr lang="en-US" dirty="0">
                <a:solidFill>
                  <a:schemeClr val="accent1"/>
                </a:solidFill>
              </a:rPr>
              <a:t>Exceptions and Interrupts</a:t>
            </a:r>
            <a:endParaRPr lang="en-AU" dirty="0">
              <a:solidFill>
                <a:schemeClr val="accent1"/>
              </a:solidFill>
            </a:endParaRPr>
          </a:p>
        </p:txBody>
      </p:sp>
      <p:sp>
        <p:nvSpPr>
          <p:cNvPr id="452611" name="Rectangle 3"/>
          <p:cNvSpPr>
            <a:spLocks noGrp="1" noChangeArrowheads="1"/>
          </p:cNvSpPr>
          <p:nvPr>
            <p:ph idx="1"/>
          </p:nvPr>
        </p:nvSpPr>
        <p:spPr>
          <a:xfrm>
            <a:off x="407369" y="836711"/>
            <a:ext cx="7272808" cy="3025645"/>
          </a:xfrm>
        </p:spPr>
        <p:txBody>
          <a:bodyPr>
            <a:normAutofit/>
          </a:bodyPr>
          <a:lstStyle/>
          <a:p>
            <a:r>
              <a:rPr lang="en-US" sz="2000" b="0" dirty="0"/>
              <a:t>“</a:t>
            </a:r>
            <a:r>
              <a:rPr lang="zh-CN" altLang="en-US" sz="2000" b="0" dirty="0"/>
              <a:t>意外</a:t>
            </a:r>
            <a:r>
              <a:rPr lang="en-US" sz="2000" b="0" dirty="0"/>
              <a:t>” </a:t>
            </a:r>
            <a:r>
              <a:rPr lang="zh-CN" altLang="en-US" sz="2000" b="0" dirty="0"/>
              <a:t>事件要求</a:t>
            </a:r>
            <a:r>
              <a:rPr lang="zh-CN" altLang="en-US" sz="2000" b="0" dirty="0">
                <a:solidFill>
                  <a:srgbClr val="C00000"/>
                </a:solidFill>
              </a:rPr>
              <a:t>控制流</a:t>
            </a:r>
            <a:r>
              <a:rPr lang="zh-CN" altLang="en-US" sz="2000" b="0" dirty="0"/>
              <a:t>改变</a:t>
            </a:r>
            <a:endParaRPr lang="en-US" sz="2000" b="0" dirty="0"/>
          </a:p>
          <a:p>
            <a:pPr lvl="1"/>
            <a:r>
              <a:rPr lang="zh-CN" altLang="en-US" sz="1800" b="0" dirty="0"/>
              <a:t>不同的 </a:t>
            </a:r>
            <a:r>
              <a:rPr lang="en-US" sz="1800" b="0" dirty="0"/>
              <a:t>ISA </a:t>
            </a:r>
            <a:r>
              <a:rPr lang="zh-CN" altLang="en-US" sz="1800" b="0" dirty="0"/>
              <a:t>使用不同的方式</a:t>
            </a:r>
            <a:endParaRPr lang="en-US" sz="1800" b="0" dirty="0"/>
          </a:p>
          <a:p>
            <a:r>
              <a:rPr lang="zh-CN" altLang="en-US" sz="2000" b="0" dirty="0">
                <a:solidFill>
                  <a:srgbClr val="FF0000"/>
                </a:solidFill>
              </a:rPr>
              <a:t> 异常</a:t>
            </a:r>
            <a:endParaRPr lang="en-US" sz="2000" b="0" dirty="0">
              <a:solidFill>
                <a:srgbClr val="FF0000"/>
              </a:solidFill>
            </a:endParaRPr>
          </a:p>
          <a:p>
            <a:pPr lvl="1"/>
            <a:r>
              <a:rPr lang="zh-CN" altLang="en-US" sz="1800" b="0" dirty="0"/>
              <a:t>在</a:t>
            </a:r>
            <a:r>
              <a:rPr lang="en-US" altLang="zh-CN" sz="1800" b="0" dirty="0"/>
              <a:t>CPU</a:t>
            </a:r>
            <a:r>
              <a:rPr lang="zh-CN" altLang="en-US" sz="1800" b="0" dirty="0"/>
              <a:t>内产生</a:t>
            </a:r>
            <a:endParaRPr lang="en-US" altLang="zh-CN" sz="1800" b="0" dirty="0"/>
          </a:p>
          <a:p>
            <a:pPr marL="474980" lvl="1" indent="0">
              <a:buNone/>
            </a:pPr>
            <a:r>
              <a:rPr lang="zh-CN" altLang="en-US" sz="1800" b="0" dirty="0"/>
              <a:t>（例如，未定义的操作码、溢出、系统调用、</a:t>
            </a:r>
            <a:r>
              <a:rPr lang="en-US" altLang="zh-CN" sz="1800" b="0" dirty="0"/>
              <a:t>TLB</a:t>
            </a:r>
            <a:r>
              <a:rPr lang="zh-CN" altLang="en-US" sz="1800" b="0" dirty="0"/>
              <a:t>未命中）</a:t>
            </a:r>
            <a:endParaRPr lang="en-US" sz="1800" b="0" dirty="0"/>
          </a:p>
          <a:p>
            <a:r>
              <a:rPr lang="zh-CN" altLang="en-US" sz="2000" b="0" dirty="0">
                <a:solidFill>
                  <a:srgbClr val="FF0000"/>
                </a:solidFill>
              </a:rPr>
              <a:t> 中断</a:t>
            </a:r>
            <a:endParaRPr lang="en-US" sz="2000" b="0" dirty="0">
              <a:solidFill>
                <a:srgbClr val="FF0000"/>
              </a:solidFill>
            </a:endParaRPr>
          </a:p>
          <a:p>
            <a:pPr lvl="1"/>
            <a:r>
              <a:rPr lang="zh-CN" altLang="en-US" sz="1800" b="0" dirty="0"/>
              <a:t>来自外部</a:t>
            </a:r>
            <a:r>
              <a:rPr lang="en-US" sz="1800" b="0" dirty="0"/>
              <a:t>I/O</a:t>
            </a:r>
            <a:r>
              <a:rPr lang="zh-CN" altLang="en-US" sz="1800" b="0" dirty="0"/>
              <a:t>控制器</a:t>
            </a:r>
            <a:endParaRPr lang="en-US" sz="1800" b="0" dirty="0"/>
          </a:p>
          <a:p>
            <a:r>
              <a:rPr lang="zh-CN" altLang="en-US" sz="2000" b="0" dirty="0"/>
              <a:t> 在不牺牲性能的情况下处理这些问题是很困难的</a:t>
            </a:r>
            <a:endParaRPr lang="en-AU" sz="2000" b="0" dirty="0"/>
          </a:p>
        </p:txBody>
      </p:sp>
      <p:grpSp>
        <p:nvGrpSpPr>
          <p:cNvPr id="2" name="组合 1"/>
          <p:cNvGrpSpPr/>
          <p:nvPr/>
        </p:nvGrpSpPr>
        <p:grpSpPr>
          <a:xfrm>
            <a:off x="8616280" y="908720"/>
            <a:ext cx="2460649" cy="3065455"/>
            <a:chOff x="8616280" y="908720"/>
            <a:chExt cx="2460649" cy="3065455"/>
          </a:xfrm>
        </p:grpSpPr>
        <p:sp>
          <p:nvSpPr>
            <p:cNvPr id="4" name="Text Box 1027"/>
            <p:cNvSpPr txBox="1">
              <a:spLocks noChangeArrowheads="1"/>
            </p:cNvSpPr>
            <p:nvPr/>
          </p:nvSpPr>
          <p:spPr bwMode="auto">
            <a:xfrm>
              <a:off x="9704246" y="1278052"/>
              <a:ext cx="1372683" cy="2696123"/>
            </a:xfrm>
            <a:prstGeom prst="rect">
              <a:avLst/>
            </a:prstGeom>
            <a:noFill/>
            <a:ln w="25400">
              <a:noFill/>
              <a:miter lim="800000"/>
              <a:headEnd/>
              <a:tailEnd/>
            </a:ln>
            <a:effectLst/>
          </p:spPr>
          <p:txBody>
            <a:bodyPr wrap="none">
              <a:spAutoFit/>
            </a:bodyPr>
            <a:lstStyle/>
            <a:p>
              <a:pPr>
                <a:lnSpc>
                  <a:spcPct val="100000"/>
                </a:lnSpc>
                <a:buNone/>
              </a:pPr>
              <a:r>
                <a:rPr lang="en-US" dirty="0">
                  <a:solidFill>
                    <a:schemeClr val="tx1">
                      <a:lumMod val="50000"/>
                      <a:lumOff val="50000"/>
                    </a:schemeClr>
                  </a:solidFill>
                  <a:latin typeface="Calibri" pitchFamily="34" charset="0"/>
                </a:rPr>
                <a:t>&lt;startup&gt;</a:t>
              </a:r>
            </a:p>
            <a:p>
              <a:pPr>
                <a:lnSpc>
                  <a:spcPct val="100000"/>
                </a:lnSpc>
                <a:buNone/>
              </a:pPr>
              <a:r>
                <a:rPr lang="en-US" dirty="0">
                  <a:latin typeface="Calibri" pitchFamily="34" charset="0"/>
                </a:rPr>
                <a:t>inst</a:t>
              </a:r>
              <a:r>
                <a:rPr lang="en-US" baseline="-25000" dirty="0">
                  <a:latin typeface="Calibri" pitchFamily="34" charset="0"/>
                </a:rPr>
                <a:t>1</a:t>
              </a:r>
              <a:endParaRPr lang="en-US" dirty="0">
                <a:latin typeface="Calibri" pitchFamily="34" charset="0"/>
              </a:endParaRPr>
            </a:p>
            <a:p>
              <a:pPr>
                <a:lnSpc>
                  <a:spcPct val="100000"/>
                </a:lnSpc>
                <a:buNone/>
              </a:pPr>
              <a:r>
                <a:rPr lang="en-US" dirty="0">
                  <a:latin typeface="Calibri" pitchFamily="34" charset="0"/>
                </a:rPr>
                <a:t>inst</a:t>
              </a:r>
              <a:r>
                <a:rPr lang="en-US" baseline="-25000" dirty="0">
                  <a:latin typeface="Calibri" pitchFamily="34" charset="0"/>
                </a:rPr>
                <a:t>2</a:t>
              </a:r>
              <a:endParaRPr lang="en-US" dirty="0">
                <a:latin typeface="Calibri" pitchFamily="34" charset="0"/>
              </a:endParaRPr>
            </a:p>
            <a:p>
              <a:pPr>
                <a:lnSpc>
                  <a:spcPct val="100000"/>
                </a:lnSpc>
                <a:buNone/>
              </a:pPr>
              <a:r>
                <a:rPr lang="en-US" dirty="0">
                  <a:latin typeface="Calibri" pitchFamily="34" charset="0"/>
                </a:rPr>
                <a:t>inst</a:t>
              </a:r>
              <a:r>
                <a:rPr lang="en-US" baseline="-25000" dirty="0">
                  <a:latin typeface="Calibri" pitchFamily="34" charset="0"/>
                </a:rPr>
                <a:t>3</a:t>
              </a:r>
              <a:endParaRPr lang="en-US" dirty="0">
                <a:latin typeface="Calibri" pitchFamily="34" charset="0"/>
              </a:endParaRPr>
            </a:p>
            <a:p>
              <a:pPr>
                <a:lnSpc>
                  <a:spcPct val="100000"/>
                </a:lnSpc>
                <a:buNone/>
              </a:pPr>
              <a:r>
                <a:rPr lang="en-US" dirty="0">
                  <a:latin typeface="Calibri" pitchFamily="34" charset="0"/>
                </a:rPr>
                <a:t>…</a:t>
              </a:r>
            </a:p>
            <a:p>
              <a:pPr>
                <a:lnSpc>
                  <a:spcPct val="100000"/>
                </a:lnSpc>
                <a:buNone/>
              </a:pPr>
              <a:r>
                <a:rPr lang="en-US" dirty="0" err="1">
                  <a:latin typeface="Calibri" pitchFamily="34" charset="0"/>
                </a:rPr>
                <a:t>inst</a:t>
              </a:r>
              <a:r>
                <a:rPr lang="en-US" baseline="-25000" dirty="0" err="1">
                  <a:latin typeface="Calibri" pitchFamily="34" charset="0"/>
                </a:rPr>
                <a:t>n</a:t>
              </a:r>
              <a:endParaRPr lang="en-US" dirty="0">
                <a:latin typeface="Calibri" pitchFamily="34" charset="0"/>
              </a:endParaRPr>
            </a:p>
            <a:p>
              <a:pPr>
                <a:lnSpc>
                  <a:spcPct val="100000"/>
                </a:lnSpc>
                <a:buNone/>
              </a:pPr>
              <a:r>
                <a:rPr lang="en-US" dirty="0">
                  <a:solidFill>
                    <a:schemeClr val="tx1">
                      <a:lumMod val="50000"/>
                      <a:lumOff val="50000"/>
                    </a:schemeClr>
                  </a:solidFill>
                  <a:latin typeface="Calibri" pitchFamily="34" charset="0"/>
                </a:rPr>
                <a:t>&lt;shutdown&gt;</a:t>
              </a:r>
            </a:p>
          </p:txBody>
        </p:sp>
        <p:sp>
          <p:nvSpPr>
            <p:cNvPr id="5" name="Text Box 1029"/>
            <p:cNvSpPr txBox="1">
              <a:spLocks noChangeArrowheads="1"/>
            </p:cNvSpPr>
            <p:nvPr/>
          </p:nvSpPr>
          <p:spPr bwMode="auto">
            <a:xfrm>
              <a:off x="9696400" y="908720"/>
              <a:ext cx="881973" cy="369332"/>
            </a:xfrm>
            <a:prstGeom prst="rect">
              <a:avLst/>
            </a:prstGeom>
            <a:noFill/>
            <a:ln w="25400">
              <a:noFill/>
              <a:miter lim="800000"/>
              <a:headEnd/>
              <a:tailEnd/>
            </a:ln>
            <a:effectLst/>
          </p:spPr>
          <p:txBody>
            <a:bodyPr wrap="none">
              <a:spAutoFit/>
            </a:bodyPr>
            <a:lstStyle/>
            <a:p>
              <a:pPr algn="l">
                <a:lnSpc>
                  <a:spcPct val="100000"/>
                </a:lnSpc>
                <a:buNone/>
              </a:pPr>
              <a:r>
                <a:rPr lang="zh-CN" altLang="en-US" dirty="0">
                  <a:solidFill>
                    <a:srgbClr val="C00000"/>
                  </a:solidFill>
                  <a:latin typeface="Calibri" pitchFamily="34" charset="0"/>
                </a:rPr>
                <a:t>控制流</a:t>
              </a:r>
              <a:endParaRPr lang="en-US" dirty="0">
                <a:solidFill>
                  <a:srgbClr val="C00000"/>
                </a:solidFill>
                <a:latin typeface="Calibri" pitchFamily="34" charset="0"/>
              </a:endParaRPr>
            </a:p>
          </p:txBody>
        </p:sp>
        <p:sp>
          <p:nvSpPr>
            <p:cNvPr id="6" name="Text Box 1031"/>
            <p:cNvSpPr txBox="1">
              <a:spLocks noChangeArrowheads="1"/>
            </p:cNvSpPr>
            <p:nvPr/>
          </p:nvSpPr>
          <p:spPr bwMode="auto">
            <a:xfrm>
              <a:off x="8616280" y="2348880"/>
              <a:ext cx="657552" cy="369332"/>
            </a:xfrm>
            <a:prstGeom prst="rect">
              <a:avLst/>
            </a:prstGeom>
            <a:noFill/>
            <a:ln w="25400">
              <a:noFill/>
              <a:miter lim="800000"/>
              <a:headEnd/>
              <a:tailEnd/>
            </a:ln>
            <a:effectLst/>
          </p:spPr>
          <p:txBody>
            <a:bodyPr wrap="none">
              <a:spAutoFit/>
            </a:bodyPr>
            <a:lstStyle/>
            <a:p>
              <a:pPr algn="l">
                <a:lnSpc>
                  <a:spcPct val="100000"/>
                </a:lnSpc>
                <a:buNone/>
              </a:pPr>
              <a:r>
                <a:rPr lang="en-US" dirty="0">
                  <a:latin typeface="Calibri" pitchFamily="34" charset="0"/>
                </a:rPr>
                <a:t>Time</a:t>
              </a:r>
            </a:p>
          </p:txBody>
        </p:sp>
        <p:sp>
          <p:nvSpPr>
            <p:cNvPr id="7" name="Down Arrow 7"/>
            <p:cNvSpPr/>
            <p:nvPr/>
          </p:nvSpPr>
          <p:spPr bwMode="auto">
            <a:xfrm>
              <a:off x="9155418" y="1430452"/>
              <a:ext cx="457200" cy="23622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lnSpc>
                  <a:spcPct val="100000"/>
                </a:lnSpc>
                <a:spcBef>
                  <a:spcPct val="0"/>
                </a:spcBef>
                <a:buClrTx/>
                <a:buSzTx/>
                <a:buNone/>
              </a:pPr>
              <a:endParaRPr lang="en-US" dirty="0">
                <a:latin typeface="Calibri" pitchFamily="34" charset="0"/>
              </a:endParaRPr>
            </a:p>
          </p:txBody>
        </p:sp>
      </p:grpSp>
      <p:grpSp>
        <p:nvGrpSpPr>
          <p:cNvPr id="3" name="组合 2"/>
          <p:cNvGrpSpPr/>
          <p:nvPr/>
        </p:nvGrpSpPr>
        <p:grpSpPr>
          <a:xfrm>
            <a:off x="847336" y="3868707"/>
            <a:ext cx="7570461" cy="2971800"/>
            <a:chOff x="847336" y="3868707"/>
            <a:chExt cx="7570461" cy="2971800"/>
          </a:xfrm>
        </p:grpSpPr>
        <p:sp>
          <p:nvSpPr>
            <p:cNvPr id="9" name="Rectangle 17"/>
            <p:cNvSpPr/>
            <p:nvPr/>
          </p:nvSpPr>
          <p:spPr bwMode="auto">
            <a:xfrm>
              <a:off x="847336" y="3868707"/>
              <a:ext cx="7570461" cy="29718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lnSpc>
                  <a:spcPct val="100000"/>
                </a:lnSpc>
                <a:spcBef>
                  <a:spcPct val="0"/>
                </a:spcBef>
                <a:buClrTx/>
                <a:buSzTx/>
                <a:buFontTx/>
                <a:buNone/>
              </a:pPr>
              <a:endParaRPr lang="en-US" sz="2400" dirty="0">
                <a:solidFill>
                  <a:srgbClr val="000000"/>
                </a:solidFill>
                <a:latin typeface="Calibri" pitchFamily="34" charset="0"/>
                <a:ea typeface="+mn-ea"/>
              </a:endParaRPr>
            </a:p>
          </p:txBody>
        </p:sp>
        <p:sp>
          <p:nvSpPr>
            <p:cNvPr id="10" name="Rectangle 4"/>
            <p:cNvSpPr>
              <a:spLocks noChangeArrowheads="1"/>
            </p:cNvSpPr>
            <p:nvPr/>
          </p:nvSpPr>
          <p:spPr bwMode="auto">
            <a:xfrm>
              <a:off x="2693988" y="3940145"/>
              <a:ext cx="1135871" cy="459092"/>
            </a:xfrm>
            <a:prstGeom prst="rect">
              <a:avLst/>
            </a:prstGeom>
            <a:noFill/>
            <a:ln w="12700">
              <a:noFill/>
              <a:miter lim="800000"/>
              <a:headEnd/>
              <a:tailEnd/>
            </a:ln>
            <a:effectLst/>
          </p:spPr>
          <p:txBody>
            <a:bodyPr wrap="none" lIns="90479" tIns="44446" rIns="90479" bIns="44446">
              <a:spAutoFit/>
            </a:bodyPr>
            <a:lstStyle/>
            <a:p>
              <a:pPr>
                <a:lnSpc>
                  <a:spcPct val="100000"/>
                </a:lnSpc>
                <a:spcBef>
                  <a:spcPct val="0"/>
                </a:spcBef>
                <a:buClrTx/>
                <a:buSzTx/>
                <a:buFontTx/>
                <a:buNone/>
              </a:pPr>
              <a:r>
                <a:rPr lang="en-US" sz="2400" i="1" dirty="0">
                  <a:solidFill>
                    <a:srgbClr val="000000">
                      <a:lumMod val="50000"/>
                      <a:lumOff val="50000"/>
                    </a:srgbClr>
                  </a:solidFill>
                  <a:latin typeface="Calibri" pitchFamily="34" charset="0"/>
                  <a:ea typeface="+mn-ea"/>
                </a:rPr>
                <a:t>Process</a:t>
              </a:r>
            </a:p>
          </p:txBody>
        </p:sp>
        <p:sp>
          <p:nvSpPr>
            <p:cNvPr id="11" name="Rectangle 5"/>
            <p:cNvSpPr>
              <a:spLocks noChangeArrowheads="1"/>
            </p:cNvSpPr>
            <p:nvPr/>
          </p:nvSpPr>
          <p:spPr bwMode="auto">
            <a:xfrm>
              <a:off x="5746361" y="3940145"/>
              <a:ext cx="536989" cy="459092"/>
            </a:xfrm>
            <a:prstGeom prst="rect">
              <a:avLst/>
            </a:prstGeom>
            <a:noFill/>
            <a:ln w="12700">
              <a:noFill/>
              <a:miter lim="800000"/>
              <a:headEnd/>
              <a:tailEnd/>
            </a:ln>
            <a:effectLst/>
          </p:spPr>
          <p:txBody>
            <a:bodyPr wrap="none" lIns="90479" tIns="44446" rIns="90479" bIns="44446">
              <a:spAutoFit/>
            </a:bodyPr>
            <a:lstStyle/>
            <a:p>
              <a:pPr>
                <a:lnSpc>
                  <a:spcPct val="100000"/>
                </a:lnSpc>
                <a:spcBef>
                  <a:spcPct val="0"/>
                </a:spcBef>
                <a:buClrTx/>
                <a:buSzTx/>
                <a:buFontTx/>
                <a:buNone/>
              </a:pPr>
              <a:r>
                <a:rPr lang="en-US" sz="2400" i="1" dirty="0">
                  <a:solidFill>
                    <a:srgbClr val="000000">
                      <a:lumMod val="50000"/>
                      <a:lumOff val="50000"/>
                    </a:srgbClr>
                  </a:solidFill>
                  <a:latin typeface="Calibri" pitchFamily="34" charset="0"/>
                  <a:ea typeface="+mn-ea"/>
                </a:rPr>
                <a:t>OS</a:t>
              </a:r>
            </a:p>
          </p:txBody>
        </p:sp>
        <p:sp>
          <p:nvSpPr>
            <p:cNvPr id="12" name="Line 6"/>
            <p:cNvSpPr>
              <a:spLocks noChangeShapeType="1"/>
            </p:cNvSpPr>
            <p:nvPr/>
          </p:nvSpPr>
          <p:spPr bwMode="auto">
            <a:xfrm>
              <a:off x="3255574" y="4462432"/>
              <a:ext cx="0" cy="598488"/>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itchFamily="34" charset="0"/>
                <a:ea typeface="+mn-ea"/>
              </a:endParaRPr>
            </a:p>
          </p:txBody>
        </p:sp>
        <p:sp>
          <p:nvSpPr>
            <p:cNvPr id="13" name="Line 7"/>
            <p:cNvSpPr>
              <a:spLocks noChangeShapeType="1"/>
            </p:cNvSpPr>
            <p:nvPr/>
          </p:nvSpPr>
          <p:spPr bwMode="auto">
            <a:xfrm>
              <a:off x="3261924" y="5067270"/>
              <a:ext cx="2806700" cy="0"/>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itchFamily="34" charset="0"/>
                <a:ea typeface="+mn-ea"/>
              </a:endParaRPr>
            </a:p>
          </p:txBody>
        </p:sp>
        <p:sp>
          <p:nvSpPr>
            <p:cNvPr id="14" name="Line 8"/>
            <p:cNvSpPr>
              <a:spLocks noChangeShapeType="1"/>
            </p:cNvSpPr>
            <p:nvPr/>
          </p:nvSpPr>
          <p:spPr bwMode="auto">
            <a:xfrm>
              <a:off x="6074974" y="5073620"/>
              <a:ext cx="0" cy="596900"/>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itchFamily="34" charset="0"/>
                <a:ea typeface="+mn-ea"/>
              </a:endParaRPr>
            </a:p>
          </p:txBody>
        </p:sp>
        <p:sp>
          <p:nvSpPr>
            <p:cNvPr id="15" name="Line 9"/>
            <p:cNvSpPr>
              <a:spLocks noChangeShapeType="1"/>
            </p:cNvSpPr>
            <p:nvPr/>
          </p:nvSpPr>
          <p:spPr bwMode="auto">
            <a:xfrm flipH="1" flipV="1">
              <a:off x="3249224" y="5137120"/>
              <a:ext cx="2832100" cy="546100"/>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itchFamily="34" charset="0"/>
                <a:ea typeface="+mn-ea"/>
              </a:endParaRPr>
            </a:p>
          </p:txBody>
        </p:sp>
        <p:sp>
          <p:nvSpPr>
            <p:cNvPr id="16" name="Line 10"/>
            <p:cNvSpPr>
              <a:spLocks noChangeShapeType="1"/>
            </p:cNvSpPr>
            <p:nvPr/>
          </p:nvSpPr>
          <p:spPr bwMode="auto">
            <a:xfrm>
              <a:off x="3255574" y="5164107"/>
              <a:ext cx="0" cy="1512888"/>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itchFamily="34" charset="0"/>
                <a:ea typeface="+mn-ea"/>
              </a:endParaRPr>
            </a:p>
          </p:txBody>
        </p:sp>
        <p:sp>
          <p:nvSpPr>
            <p:cNvPr id="17" name="Rectangle 11"/>
            <p:cNvSpPr>
              <a:spLocks noChangeArrowheads="1"/>
            </p:cNvSpPr>
            <p:nvPr/>
          </p:nvSpPr>
          <p:spPr bwMode="auto">
            <a:xfrm>
              <a:off x="4123936" y="4740245"/>
              <a:ext cx="1072649" cy="366759"/>
            </a:xfrm>
            <a:prstGeom prst="rect">
              <a:avLst/>
            </a:prstGeom>
            <a:noFill/>
            <a:ln w="12700">
              <a:noFill/>
              <a:miter lim="800000"/>
              <a:headEnd/>
              <a:tailEnd/>
            </a:ln>
            <a:effectLst/>
          </p:spPr>
          <p:txBody>
            <a:bodyPr wrap="none" lIns="90479" tIns="44446" rIns="90479" bIns="44446">
              <a:spAutoFit/>
            </a:bodyPr>
            <a:lstStyle/>
            <a:p>
              <a:pPr>
                <a:lnSpc>
                  <a:spcPct val="100000"/>
                </a:lnSpc>
                <a:spcBef>
                  <a:spcPct val="0"/>
                </a:spcBef>
                <a:buClrTx/>
                <a:buSzTx/>
                <a:buFontTx/>
                <a:buNone/>
              </a:pPr>
              <a:r>
                <a:rPr lang="en-US" b="0" i="1" dirty="0">
                  <a:solidFill>
                    <a:srgbClr val="000000"/>
                  </a:solidFill>
                  <a:latin typeface="Calibri" pitchFamily="34" charset="0"/>
                  <a:ea typeface="+mn-ea"/>
                </a:rPr>
                <a:t>exception</a:t>
              </a:r>
            </a:p>
          </p:txBody>
        </p:sp>
        <p:sp>
          <p:nvSpPr>
            <p:cNvPr id="18" name="Rectangle 12"/>
            <p:cNvSpPr>
              <a:spLocks noChangeArrowheads="1"/>
            </p:cNvSpPr>
            <p:nvPr/>
          </p:nvSpPr>
          <p:spPr bwMode="auto">
            <a:xfrm>
              <a:off x="6105136" y="5013295"/>
              <a:ext cx="2146300" cy="920757"/>
            </a:xfrm>
            <a:prstGeom prst="rect">
              <a:avLst/>
            </a:prstGeom>
            <a:noFill/>
            <a:ln w="12700">
              <a:noFill/>
              <a:miter lim="800000"/>
              <a:headEnd/>
              <a:tailEnd/>
            </a:ln>
            <a:effectLst/>
          </p:spPr>
          <p:txBody>
            <a:bodyPr wrap="square" lIns="90479" tIns="44446" rIns="90479" bIns="44446">
              <a:spAutoFit/>
            </a:bodyPr>
            <a:lstStyle/>
            <a:p>
              <a:pPr>
                <a:lnSpc>
                  <a:spcPct val="100000"/>
                </a:lnSpc>
                <a:spcBef>
                  <a:spcPct val="0"/>
                </a:spcBef>
                <a:buClrTx/>
                <a:buSzTx/>
                <a:buFontTx/>
                <a:buNone/>
              </a:pPr>
              <a:r>
                <a:rPr lang="en-US" b="0" i="1" dirty="0">
                  <a:solidFill>
                    <a:srgbClr val="000000"/>
                  </a:solidFill>
                  <a:latin typeface="Calibri" pitchFamily="34" charset="0"/>
                  <a:ea typeface="+mn-ea"/>
                </a:rPr>
                <a:t>exception processing</a:t>
              </a:r>
            </a:p>
            <a:p>
              <a:pPr>
                <a:lnSpc>
                  <a:spcPct val="100000"/>
                </a:lnSpc>
                <a:spcBef>
                  <a:spcPct val="0"/>
                </a:spcBef>
                <a:buClrTx/>
                <a:buSzTx/>
                <a:buFontTx/>
                <a:buNone/>
              </a:pPr>
              <a:r>
                <a:rPr lang="en-US" b="0" dirty="0">
                  <a:solidFill>
                    <a:srgbClr val="000000"/>
                  </a:solidFill>
                  <a:latin typeface="Calibri" pitchFamily="34" charset="0"/>
                  <a:ea typeface="+mn-ea"/>
                </a:rPr>
                <a:t>by </a:t>
              </a:r>
              <a:r>
                <a:rPr lang="en-US" b="0" i="1" dirty="0">
                  <a:solidFill>
                    <a:srgbClr val="000000"/>
                  </a:solidFill>
                  <a:latin typeface="Calibri" pitchFamily="34" charset="0"/>
                  <a:ea typeface="+mn-ea"/>
                </a:rPr>
                <a:t>exception handler</a:t>
              </a:r>
            </a:p>
            <a:p>
              <a:pPr>
                <a:lnSpc>
                  <a:spcPct val="100000"/>
                </a:lnSpc>
                <a:spcBef>
                  <a:spcPct val="0"/>
                </a:spcBef>
                <a:buClrTx/>
                <a:buSzTx/>
                <a:buFontTx/>
                <a:buNone/>
              </a:pPr>
              <a:endParaRPr lang="en-US" b="0" i="1" dirty="0">
                <a:solidFill>
                  <a:srgbClr val="000000"/>
                </a:solidFill>
                <a:latin typeface="Calibri" pitchFamily="34" charset="0"/>
                <a:ea typeface="+mn-ea"/>
              </a:endParaRPr>
            </a:p>
          </p:txBody>
        </p:sp>
        <p:sp>
          <p:nvSpPr>
            <p:cNvPr id="19" name="Rectangle 13"/>
            <p:cNvSpPr>
              <a:spLocks noChangeArrowheads="1"/>
            </p:cNvSpPr>
            <p:nvPr/>
          </p:nvSpPr>
          <p:spPr bwMode="auto">
            <a:xfrm>
              <a:off x="3755636" y="5580501"/>
              <a:ext cx="2043940" cy="920757"/>
            </a:xfrm>
            <a:prstGeom prst="rect">
              <a:avLst/>
            </a:prstGeom>
            <a:noFill/>
            <a:ln w="12700">
              <a:noFill/>
              <a:miter lim="800000"/>
              <a:headEnd/>
              <a:tailEnd/>
            </a:ln>
            <a:effectLst/>
          </p:spPr>
          <p:txBody>
            <a:bodyPr wrap="none" lIns="90479" tIns="44446" rIns="90479" bIns="44446">
              <a:spAutoFit/>
            </a:bodyPr>
            <a:lstStyle/>
            <a:p>
              <a:pPr>
                <a:lnSpc>
                  <a:spcPct val="100000"/>
                </a:lnSpc>
                <a:spcBef>
                  <a:spcPct val="0"/>
                </a:spcBef>
                <a:buClrTx/>
                <a:buSzTx/>
                <a:buFont typeface="Arial" pitchFamily="34" charset="0"/>
                <a:buChar char="•"/>
              </a:pPr>
              <a:r>
                <a:rPr lang="en-US" b="0" i="1" dirty="0">
                  <a:solidFill>
                    <a:srgbClr val="000000"/>
                  </a:solidFill>
                  <a:latin typeface="Calibri" pitchFamily="34" charset="0"/>
                  <a:ea typeface="+mn-ea"/>
                </a:rPr>
                <a:t> return to </a:t>
              </a:r>
              <a:r>
                <a:rPr lang="en-US" b="0" i="1" dirty="0" err="1">
                  <a:solidFill>
                    <a:srgbClr val="000000"/>
                  </a:solidFill>
                  <a:latin typeface="Calibri" pitchFamily="34" charset="0"/>
                  <a:ea typeface="+mn-ea"/>
                </a:rPr>
                <a:t>I_current</a:t>
              </a:r>
              <a:endParaRPr lang="en-US" b="0" i="1" dirty="0">
                <a:solidFill>
                  <a:srgbClr val="000000"/>
                </a:solidFill>
                <a:latin typeface="Calibri" pitchFamily="34" charset="0"/>
                <a:ea typeface="+mn-ea"/>
              </a:endParaRPr>
            </a:p>
            <a:p>
              <a:pPr marL="112713" indent="-112713">
                <a:lnSpc>
                  <a:spcPct val="100000"/>
                </a:lnSpc>
                <a:spcBef>
                  <a:spcPct val="0"/>
                </a:spcBef>
                <a:buClrTx/>
                <a:buSzTx/>
                <a:buFont typeface="Arial" pitchFamily="34" charset="0"/>
                <a:buChar char="•"/>
              </a:pPr>
              <a:r>
                <a:rPr lang="en-US" b="0" i="1" dirty="0">
                  <a:solidFill>
                    <a:srgbClr val="000000"/>
                  </a:solidFill>
                  <a:latin typeface="Calibri" pitchFamily="34" charset="0"/>
                  <a:ea typeface="+mn-ea"/>
                </a:rPr>
                <a:t>return to </a:t>
              </a:r>
              <a:r>
                <a:rPr lang="en-US" b="0" i="1" dirty="0" err="1">
                  <a:solidFill>
                    <a:srgbClr val="000000"/>
                  </a:solidFill>
                  <a:latin typeface="Calibri" pitchFamily="34" charset="0"/>
                  <a:ea typeface="+mn-ea"/>
                </a:rPr>
                <a:t>I_next</a:t>
              </a:r>
              <a:endParaRPr lang="en-US" b="0" i="1" dirty="0">
                <a:solidFill>
                  <a:srgbClr val="000000"/>
                </a:solidFill>
                <a:latin typeface="Calibri" pitchFamily="34" charset="0"/>
                <a:ea typeface="+mn-ea"/>
              </a:endParaRPr>
            </a:p>
            <a:p>
              <a:pPr marL="112713" indent="-112713">
                <a:lnSpc>
                  <a:spcPct val="100000"/>
                </a:lnSpc>
                <a:spcBef>
                  <a:spcPct val="0"/>
                </a:spcBef>
                <a:buClrTx/>
                <a:buSzTx/>
                <a:buFont typeface="Arial" pitchFamily="34" charset="0"/>
                <a:buChar char="•"/>
              </a:pPr>
              <a:r>
                <a:rPr lang="en-US" b="0" i="1" dirty="0">
                  <a:solidFill>
                    <a:srgbClr val="000000"/>
                  </a:solidFill>
                  <a:latin typeface="Calibri" pitchFamily="34" charset="0"/>
                  <a:ea typeface="+mn-ea"/>
                </a:rPr>
                <a:t>abort</a:t>
              </a:r>
              <a:endParaRPr lang="en-US" b="0" dirty="0">
                <a:solidFill>
                  <a:srgbClr val="000000"/>
                </a:solidFill>
                <a:latin typeface="Calibri" pitchFamily="34" charset="0"/>
                <a:ea typeface="+mn-ea"/>
              </a:endParaRPr>
            </a:p>
          </p:txBody>
        </p:sp>
        <p:sp>
          <p:nvSpPr>
            <p:cNvPr id="20" name="Rectangle 14"/>
            <p:cNvSpPr>
              <a:spLocks noChangeArrowheads="1"/>
            </p:cNvSpPr>
            <p:nvPr/>
          </p:nvSpPr>
          <p:spPr bwMode="auto">
            <a:xfrm>
              <a:off x="1061975" y="4798873"/>
              <a:ext cx="804863" cy="366759"/>
            </a:xfrm>
            <a:prstGeom prst="rect">
              <a:avLst/>
            </a:prstGeom>
            <a:noFill/>
            <a:ln w="12700">
              <a:noFill/>
              <a:miter lim="800000"/>
              <a:headEnd/>
              <a:tailEnd/>
            </a:ln>
            <a:effectLst/>
          </p:spPr>
          <p:txBody>
            <a:bodyPr lIns="90479" tIns="44446" rIns="90479" bIns="44446">
              <a:spAutoFit/>
            </a:bodyPr>
            <a:lstStyle/>
            <a:p>
              <a:pPr>
                <a:lnSpc>
                  <a:spcPct val="100000"/>
                </a:lnSpc>
                <a:spcBef>
                  <a:spcPct val="0"/>
                </a:spcBef>
                <a:buClrTx/>
                <a:buSzTx/>
                <a:buFontTx/>
                <a:buNone/>
              </a:pPr>
              <a:r>
                <a:rPr lang="en-US" i="1" dirty="0">
                  <a:solidFill>
                    <a:srgbClr val="C00000"/>
                  </a:solidFill>
                  <a:latin typeface="Calibri" pitchFamily="34" charset="0"/>
                  <a:ea typeface="+mn-ea"/>
                </a:rPr>
                <a:t>event </a:t>
              </a:r>
            </a:p>
          </p:txBody>
        </p:sp>
        <p:sp>
          <p:nvSpPr>
            <p:cNvPr id="21" name="Text Box 15"/>
            <p:cNvSpPr txBox="1">
              <a:spLocks noChangeArrowheads="1"/>
            </p:cNvSpPr>
            <p:nvPr/>
          </p:nvSpPr>
          <p:spPr bwMode="auto">
            <a:xfrm>
              <a:off x="2418639" y="4835658"/>
              <a:ext cx="867097" cy="307777"/>
            </a:xfrm>
            <a:prstGeom prst="rect">
              <a:avLst/>
            </a:prstGeom>
            <a:noFill/>
            <a:ln w="25400">
              <a:noFill/>
              <a:miter lim="800000"/>
              <a:headEnd/>
              <a:tailEnd/>
            </a:ln>
            <a:effectLst/>
          </p:spPr>
          <p:txBody>
            <a:bodyPr wrap="none">
              <a:spAutoFit/>
            </a:bodyPr>
            <a:lstStyle/>
            <a:p>
              <a:pPr>
                <a:lnSpc>
                  <a:spcPct val="100000"/>
                </a:lnSpc>
                <a:spcBef>
                  <a:spcPct val="0"/>
                </a:spcBef>
                <a:buClrTx/>
                <a:buSzTx/>
                <a:buFontTx/>
                <a:buNone/>
              </a:pPr>
              <a:r>
                <a:rPr lang="en-US" sz="1400" b="0" dirty="0" err="1">
                  <a:solidFill>
                    <a:srgbClr val="000000"/>
                  </a:solidFill>
                  <a:latin typeface="Calibri" pitchFamily="34" charset="0"/>
                  <a:ea typeface="+mn-ea"/>
                </a:rPr>
                <a:t>I_current</a:t>
              </a:r>
              <a:endParaRPr lang="en-US" sz="1400" b="0" dirty="0">
                <a:solidFill>
                  <a:srgbClr val="000000"/>
                </a:solidFill>
                <a:latin typeface="Calibri" pitchFamily="34" charset="0"/>
                <a:ea typeface="+mn-ea"/>
              </a:endParaRPr>
            </a:p>
          </p:txBody>
        </p:sp>
        <p:sp>
          <p:nvSpPr>
            <p:cNvPr id="22" name="Text Box 16"/>
            <p:cNvSpPr txBox="1">
              <a:spLocks noChangeArrowheads="1"/>
            </p:cNvSpPr>
            <p:nvPr/>
          </p:nvSpPr>
          <p:spPr bwMode="auto">
            <a:xfrm>
              <a:off x="2635814" y="5041017"/>
              <a:ext cx="649922" cy="307777"/>
            </a:xfrm>
            <a:prstGeom prst="rect">
              <a:avLst/>
            </a:prstGeom>
            <a:noFill/>
            <a:ln w="25400">
              <a:noFill/>
              <a:miter lim="800000"/>
              <a:headEnd/>
              <a:tailEnd/>
            </a:ln>
            <a:effectLst/>
          </p:spPr>
          <p:txBody>
            <a:bodyPr wrap="none">
              <a:spAutoFit/>
            </a:bodyPr>
            <a:lstStyle/>
            <a:p>
              <a:pPr>
                <a:lnSpc>
                  <a:spcPct val="100000"/>
                </a:lnSpc>
                <a:spcBef>
                  <a:spcPct val="0"/>
                </a:spcBef>
                <a:buClrTx/>
                <a:buSzTx/>
                <a:buFontTx/>
                <a:buNone/>
              </a:pPr>
              <a:r>
                <a:rPr lang="en-US" sz="1400" b="0" dirty="0" err="1">
                  <a:solidFill>
                    <a:srgbClr val="000000"/>
                  </a:solidFill>
                  <a:latin typeface="Calibri" pitchFamily="34" charset="0"/>
                  <a:ea typeface="+mn-ea"/>
                </a:rPr>
                <a:t>I_next</a:t>
              </a:r>
              <a:endParaRPr lang="en-US" sz="1400" b="0" dirty="0">
                <a:solidFill>
                  <a:srgbClr val="000000"/>
                </a:solidFill>
                <a:latin typeface="Calibri" pitchFamily="34" charset="0"/>
                <a:ea typeface="+mn-ea"/>
              </a:endParaRPr>
            </a:p>
          </p:txBody>
        </p:sp>
        <p:sp>
          <p:nvSpPr>
            <p:cNvPr id="23" name="Line 17"/>
            <p:cNvSpPr>
              <a:spLocks noChangeShapeType="1"/>
            </p:cNvSpPr>
            <p:nvPr/>
          </p:nvSpPr>
          <p:spPr bwMode="auto">
            <a:xfrm>
              <a:off x="1738087" y="4984330"/>
              <a:ext cx="685800" cy="0"/>
            </a:xfrm>
            <a:prstGeom prst="line">
              <a:avLst/>
            </a:prstGeom>
            <a:noFill/>
            <a:ln w="25400">
              <a:solidFill>
                <a:srgbClr val="C00000"/>
              </a:solidFill>
              <a:round/>
              <a:headEnd/>
              <a:tailEnd type="triangle" w="med" len="med"/>
            </a:ln>
            <a:effectLst/>
          </p:spPr>
          <p:txBody>
            <a:bodyPr wrap="none" anchor="ctr"/>
            <a:lstStyle/>
            <a:p>
              <a:pPr>
                <a:lnSpc>
                  <a:spcPct val="100000"/>
                </a:lnSpc>
                <a:spcBef>
                  <a:spcPct val="0"/>
                </a:spcBef>
                <a:buClrTx/>
                <a:buSzTx/>
                <a:buFontTx/>
                <a:buNone/>
              </a:pPr>
              <a:endParaRPr lang="en-US" sz="2400" dirty="0">
                <a:solidFill>
                  <a:srgbClr val="000000"/>
                </a:solidFill>
                <a:latin typeface="Calibri" pitchFamily="34" charset="0"/>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2611">
                                            <p:txEl>
                                              <p:pRg st="2" end="2"/>
                                            </p:txEl>
                                          </p:spTgt>
                                        </p:tgtEl>
                                        <p:attrNameLst>
                                          <p:attrName>style.visibility</p:attrName>
                                        </p:attrNameLst>
                                      </p:cBhvr>
                                      <p:to>
                                        <p:strVal val="visible"/>
                                      </p:to>
                                    </p:set>
                                    <p:animEffect transition="in" filter="fade">
                                      <p:cBhvr>
                                        <p:cTn id="17" dur="500"/>
                                        <p:tgtEl>
                                          <p:spTgt spid="452611">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52611">
                                            <p:txEl>
                                              <p:pRg st="3" end="3"/>
                                            </p:txEl>
                                          </p:spTgt>
                                        </p:tgtEl>
                                        <p:attrNameLst>
                                          <p:attrName>style.visibility</p:attrName>
                                        </p:attrNameLst>
                                      </p:cBhvr>
                                      <p:to>
                                        <p:strVal val="visible"/>
                                      </p:to>
                                    </p:set>
                                    <p:animEffect transition="in" filter="fade">
                                      <p:cBhvr>
                                        <p:cTn id="20" dur="500"/>
                                        <p:tgtEl>
                                          <p:spTgt spid="452611">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52611">
                                            <p:txEl>
                                              <p:pRg st="4" end="4"/>
                                            </p:txEl>
                                          </p:spTgt>
                                        </p:tgtEl>
                                        <p:attrNameLst>
                                          <p:attrName>style.visibility</p:attrName>
                                        </p:attrNameLst>
                                      </p:cBhvr>
                                      <p:to>
                                        <p:strVal val="visible"/>
                                      </p:to>
                                    </p:set>
                                    <p:animEffect transition="in" filter="fade">
                                      <p:cBhvr>
                                        <p:cTn id="23" dur="500"/>
                                        <p:tgtEl>
                                          <p:spTgt spid="452611">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52611">
                                            <p:txEl>
                                              <p:pRg st="5" end="5"/>
                                            </p:txEl>
                                          </p:spTgt>
                                        </p:tgtEl>
                                        <p:attrNameLst>
                                          <p:attrName>style.visibility</p:attrName>
                                        </p:attrNameLst>
                                      </p:cBhvr>
                                      <p:to>
                                        <p:strVal val="visible"/>
                                      </p:to>
                                    </p:set>
                                    <p:animEffect transition="in" filter="fade">
                                      <p:cBhvr>
                                        <p:cTn id="26" dur="500"/>
                                        <p:tgtEl>
                                          <p:spTgt spid="452611">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52611">
                                            <p:txEl>
                                              <p:pRg st="6" end="6"/>
                                            </p:txEl>
                                          </p:spTgt>
                                        </p:tgtEl>
                                        <p:attrNameLst>
                                          <p:attrName>style.visibility</p:attrName>
                                        </p:attrNameLst>
                                      </p:cBhvr>
                                      <p:to>
                                        <p:strVal val="visible"/>
                                      </p:to>
                                    </p:set>
                                    <p:animEffect transition="in" filter="fade">
                                      <p:cBhvr>
                                        <p:cTn id="29" dur="500"/>
                                        <p:tgtEl>
                                          <p:spTgt spid="45261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52611">
                                            <p:txEl>
                                              <p:pRg st="7" end="7"/>
                                            </p:txEl>
                                          </p:spTgt>
                                        </p:tgtEl>
                                        <p:attrNameLst>
                                          <p:attrName>style.visibility</p:attrName>
                                        </p:attrNameLst>
                                      </p:cBhvr>
                                      <p:to>
                                        <p:strVal val="visible"/>
                                      </p:to>
                                    </p:set>
                                    <p:animEffect transition="in" filter="fade">
                                      <p:cBhvr>
                                        <p:cTn id="34" dur="500"/>
                                        <p:tgtEl>
                                          <p:spTgt spid="4526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Rectangle 3"/>
          <p:cNvSpPr>
            <a:spLocks noGrp="1" noChangeArrowheads="1"/>
          </p:cNvSpPr>
          <p:nvPr>
            <p:ph idx="1"/>
          </p:nvPr>
        </p:nvSpPr>
        <p:spPr>
          <a:xfrm>
            <a:off x="911424" y="819149"/>
            <a:ext cx="10801200" cy="3617963"/>
          </a:xfrm>
        </p:spPr>
        <p:txBody>
          <a:bodyPr>
            <a:normAutofit/>
          </a:bodyPr>
          <a:lstStyle/>
          <a:p>
            <a:pPr>
              <a:lnSpc>
                <a:spcPct val="140000"/>
              </a:lnSpc>
            </a:pPr>
            <a:r>
              <a:rPr lang="en-US" sz="2000" b="0" dirty="0"/>
              <a:t>MIPS </a:t>
            </a:r>
            <a:r>
              <a:rPr lang="zh-CN" altLang="en-US" sz="2000" b="0" dirty="0"/>
              <a:t>中的异常由一个系统协处理器</a:t>
            </a:r>
            <a:r>
              <a:rPr lang="en-US" sz="2000" b="0" dirty="0"/>
              <a:t>CP0</a:t>
            </a:r>
            <a:r>
              <a:rPr lang="zh-CN" altLang="en-US" sz="2000" b="0" dirty="0"/>
              <a:t>管理</a:t>
            </a:r>
            <a:endParaRPr lang="en-US" sz="2000" b="0" dirty="0"/>
          </a:p>
          <a:p>
            <a:pPr>
              <a:lnSpc>
                <a:spcPct val="140000"/>
              </a:lnSpc>
            </a:pPr>
            <a:r>
              <a:rPr lang="zh-CN" altLang="en-US" sz="2000" b="0" dirty="0"/>
              <a:t>保存引起异常（或中断）的指令的</a:t>
            </a:r>
            <a:r>
              <a:rPr lang="en-US" sz="2000" b="0" dirty="0"/>
              <a:t>PC</a:t>
            </a:r>
          </a:p>
          <a:p>
            <a:pPr lvl="1">
              <a:lnSpc>
                <a:spcPct val="140000"/>
              </a:lnSpc>
            </a:pPr>
            <a:r>
              <a:rPr lang="en-US" altLang="zh-CN" sz="1800" b="0" dirty="0"/>
              <a:t>In </a:t>
            </a:r>
            <a:r>
              <a:rPr lang="en-US" sz="1800" b="0" dirty="0"/>
              <a:t>MIPS:  </a:t>
            </a:r>
            <a:r>
              <a:rPr lang="zh-CN" altLang="en-US" sz="1800" b="0" dirty="0"/>
              <a:t>保存在特定寄存器中，</a:t>
            </a:r>
            <a:r>
              <a:rPr lang="en-US" sz="1800" b="0" i="1" dirty="0">
                <a:solidFill>
                  <a:srgbClr val="FF0000"/>
                </a:solidFill>
              </a:rPr>
              <a:t>Exception Program Counter </a:t>
            </a:r>
            <a:r>
              <a:rPr lang="en-US" sz="1800" b="0" dirty="0">
                <a:solidFill>
                  <a:srgbClr val="FF0000"/>
                </a:solidFill>
              </a:rPr>
              <a:t>(</a:t>
            </a:r>
            <a:r>
              <a:rPr lang="en-US" sz="1800" b="0" i="1" dirty="0">
                <a:solidFill>
                  <a:srgbClr val="FF0000"/>
                </a:solidFill>
              </a:rPr>
              <a:t>EPC</a:t>
            </a:r>
            <a:r>
              <a:rPr lang="en-US" sz="1800" b="0" dirty="0">
                <a:solidFill>
                  <a:srgbClr val="FF0000"/>
                </a:solidFill>
              </a:rPr>
              <a:t>)</a:t>
            </a:r>
          </a:p>
          <a:p>
            <a:pPr>
              <a:lnSpc>
                <a:spcPct val="140000"/>
              </a:lnSpc>
            </a:pPr>
            <a:r>
              <a:rPr lang="zh-CN" altLang="en-US" sz="2000" b="0" dirty="0"/>
              <a:t>保存引起异常的原因</a:t>
            </a:r>
            <a:endParaRPr lang="en-US" sz="2000" b="0" dirty="0"/>
          </a:p>
          <a:p>
            <a:pPr lvl="1">
              <a:lnSpc>
                <a:spcPct val="140000"/>
              </a:lnSpc>
            </a:pPr>
            <a:r>
              <a:rPr lang="en-US" sz="1800" b="0" dirty="0"/>
              <a:t>In MIPS: </a:t>
            </a:r>
            <a:r>
              <a:rPr lang="zh-CN" altLang="en-US" sz="1800" b="0" dirty="0"/>
              <a:t>保存在</a:t>
            </a:r>
            <a:r>
              <a:rPr lang="en-US" sz="1800" b="0" i="1" dirty="0">
                <a:solidFill>
                  <a:srgbClr val="FF0000"/>
                </a:solidFill>
              </a:rPr>
              <a:t>Cause </a:t>
            </a:r>
            <a:r>
              <a:rPr lang="zh-CN" altLang="en-US" sz="1800" b="0" dirty="0"/>
              <a:t>寄存器中（</a:t>
            </a:r>
            <a:r>
              <a:rPr lang="en-US" altLang="zh-CN" sz="1800" b="0" dirty="0"/>
              <a:t>5</a:t>
            </a:r>
            <a:r>
              <a:rPr lang="zh-CN" altLang="en-US" sz="1800" b="0" dirty="0"/>
              <a:t>位）</a:t>
            </a:r>
            <a:endParaRPr lang="en-US" sz="1800" b="0" dirty="0"/>
          </a:p>
          <a:p>
            <a:pPr lvl="1">
              <a:lnSpc>
                <a:spcPct val="140000"/>
              </a:lnSpc>
            </a:pPr>
            <a:r>
              <a:rPr lang="zh-CN" altLang="en-US" sz="1800" b="0" dirty="0"/>
              <a:t>在简单的实现中，可能只需要</a:t>
            </a:r>
            <a:r>
              <a:rPr lang="en-US" altLang="zh-CN" sz="1800" b="0" dirty="0"/>
              <a:t>1</a:t>
            </a:r>
            <a:r>
              <a:rPr lang="zh-CN" altLang="en-US" sz="1800" b="0" dirty="0"/>
              <a:t>位（</a:t>
            </a:r>
            <a:r>
              <a:rPr lang="en-US" altLang="zh-CN" sz="1800" b="0" dirty="0"/>
              <a:t>0</a:t>
            </a:r>
            <a:r>
              <a:rPr lang="zh-CN" altLang="en-US" sz="1800" b="0" dirty="0"/>
              <a:t>表示未定义的操作码，</a:t>
            </a:r>
            <a:r>
              <a:rPr lang="en-US" altLang="zh-CN" sz="1800" b="0" dirty="0"/>
              <a:t>1</a:t>
            </a:r>
            <a:r>
              <a:rPr lang="zh-CN" altLang="en-US" sz="1800" b="0" dirty="0"/>
              <a:t>表示溢出）</a:t>
            </a:r>
            <a:endParaRPr lang="en-US" sz="1800" b="0" dirty="0"/>
          </a:p>
          <a:p>
            <a:pPr>
              <a:lnSpc>
                <a:spcPct val="140000"/>
              </a:lnSpc>
            </a:pPr>
            <a:r>
              <a:rPr lang="zh-CN" altLang="en-US" sz="2000" b="0" dirty="0"/>
              <a:t>跳转到地址</a:t>
            </a:r>
            <a:r>
              <a:rPr lang="en-US" altLang="zh-CN" sz="2000" b="0" dirty="0"/>
              <a:t>0x80000180</a:t>
            </a:r>
            <a:r>
              <a:rPr lang="zh-CN" altLang="en-US" sz="2000" b="0" dirty="0"/>
              <a:t>（或者</a:t>
            </a:r>
            <a:r>
              <a:rPr lang="en-US" altLang="zh-CN" sz="2000" b="0" dirty="0"/>
              <a:t>0xBFC000380</a:t>
            </a:r>
            <a:r>
              <a:rPr lang="zh-CN" altLang="en-US" sz="2000" b="0" dirty="0"/>
              <a:t>，不同模式地址不同）处的异常处理程序代码 </a:t>
            </a:r>
            <a:r>
              <a:rPr lang="en-US" altLang="zh-CN" sz="2000" b="0" i="1" dirty="0">
                <a:solidFill>
                  <a:srgbClr val="FF0000"/>
                </a:solidFill>
              </a:rPr>
              <a:t>exception handler code </a:t>
            </a:r>
            <a:endParaRPr lang="en-US" sz="2000" b="0" baseline="-25000" dirty="0"/>
          </a:p>
        </p:txBody>
      </p:sp>
      <p:sp>
        <p:nvSpPr>
          <p:cNvPr id="2" name="TextBox 1"/>
          <p:cNvSpPr txBox="1"/>
          <p:nvPr/>
        </p:nvSpPr>
        <p:spPr>
          <a:xfrm>
            <a:off x="1667385" y="4878100"/>
            <a:ext cx="8857230" cy="1791260"/>
          </a:xfrm>
          <a:prstGeom prst="rect">
            <a:avLst/>
          </a:prstGeom>
          <a:solidFill>
            <a:schemeClr val="accent2">
              <a:lumMod val="20000"/>
              <a:lumOff val="80000"/>
            </a:schemeClr>
          </a:solidFill>
        </p:spPr>
        <p:txBody>
          <a:bodyPr wrap="square" rtlCol="0">
            <a:spAutoFit/>
          </a:bodyPr>
          <a:lstStyle/>
          <a:p>
            <a:pPr algn="l">
              <a:buNone/>
            </a:pPr>
            <a:r>
              <a:rPr lang="en-US" altLang="zh-CN" sz="2400" dirty="0"/>
              <a:t>Reset, NMI</a:t>
            </a:r>
            <a:r>
              <a:rPr lang="zh-CN" altLang="en-US" sz="2400" dirty="0"/>
              <a:t>： </a:t>
            </a:r>
            <a:r>
              <a:rPr lang="en-US" altLang="zh-CN" sz="2400" dirty="0"/>
              <a:t>0x8000 0000</a:t>
            </a:r>
          </a:p>
          <a:p>
            <a:pPr algn="l">
              <a:buNone/>
            </a:pPr>
            <a:r>
              <a:rPr lang="en-US" altLang="zh-CN" sz="2400" dirty="0"/>
              <a:t>TLB Refill</a:t>
            </a:r>
            <a:r>
              <a:rPr lang="zh-CN" altLang="en-US" sz="2400" dirty="0"/>
              <a:t>： </a:t>
            </a:r>
            <a:r>
              <a:rPr lang="en-US" altLang="zh-CN" sz="2400" dirty="0"/>
              <a:t>0x8000 0000</a:t>
            </a:r>
          </a:p>
          <a:p>
            <a:pPr algn="l">
              <a:buNone/>
            </a:pPr>
            <a:r>
              <a:rPr lang="en-US" altLang="zh-CN" sz="2400" dirty="0"/>
              <a:t>Cache Error: 0xA000 00100</a:t>
            </a:r>
          </a:p>
          <a:p>
            <a:pPr algn="l">
              <a:buNone/>
            </a:pPr>
            <a:r>
              <a:rPr lang="zh-CN" altLang="en-US" sz="2400" dirty="0"/>
              <a:t>其他的异常都指向：</a:t>
            </a:r>
            <a:r>
              <a:rPr lang="en-US" altLang="zh-CN" sz="2400" dirty="0"/>
              <a:t>0x8000 0180</a:t>
            </a:r>
            <a:endParaRPr lang="zh-CN" altLang="en-US" sz="2400" dirty="0"/>
          </a:p>
        </p:txBody>
      </p:sp>
      <p:sp>
        <p:nvSpPr>
          <p:cNvPr id="452610" name="Rectangle 2"/>
          <p:cNvSpPr>
            <a:spLocks noGrp="1" noChangeArrowheads="1"/>
          </p:cNvSpPr>
          <p:nvPr/>
        </p:nvSpPr>
        <p:spPr>
          <a:xfrm>
            <a:off x="-211" y="300401"/>
            <a:ext cx="7010400" cy="37147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dirty="0">
                <a:solidFill>
                  <a:schemeClr val="accent1"/>
                </a:solidFill>
              </a:rPr>
              <a:t>5.1 </a:t>
            </a:r>
            <a:r>
              <a:rPr lang="en-US" altLang="zh-CN" dirty="0">
                <a:sym typeface="+mn-ea"/>
              </a:rPr>
              <a:t>MIPS中断/异常--</a:t>
            </a:r>
            <a:r>
              <a:rPr lang="en-US" dirty="0">
                <a:solidFill>
                  <a:schemeClr val="accent1"/>
                </a:solidFill>
                <a:sym typeface="+mn-ea"/>
              </a:rPr>
              <a:t>Handling Exceptions (1/2)</a:t>
            </a:r>
            <a:endParaRPr lang="en-AU" dirty="0">
              <a:solidFill>
                <a:schemeClr val="accent1"/>
              </a:solidFill>
            </a:endParaRPr>
          </a:p>
        </p:txBody>
      </p:sp>
      <p:sp>
        <p:nvSpPr>
          <p:cNvPr id="3" name="矩形 2"/>
          <p:cNvSpPr/>
          <p:nvPr/>
        </p:nvSpPr>
        <p:spPr>
          <a:xfrm>
            <a:off x="974562" y="4437112"/>
            <a:ext cx="8388835" cy="406265"/>
          </a:xfrm>
          <a:prstGeom prst="rect">
            <a:avLst/>
          </a:prstGeom>
        </p:spPr>
        <p:txBody>
          <a:bodyPr wrap="none">
            <a:spAutoFit/>
          </a:bodyPr>
          <a:lstStyle/>
          <a:p>
            <a:pPr>
              <a:buNone/>
            </a:pPr>
            <a:r>
              <a:rPr lang="en-US" altLang="zh-CN" sz="2400" dirty="0"/>
              <a:t>MIPS </a:t>
            </a:r>
            <a:r>
              <a:rPr lang="zh-CN" altLang="en-US" sz="2400" dirty="0"/>
              <a:t>的</a:t>
            </a:r>
            <a:r>
              <a:rPr lang="zh-CN" altLang="en-US" sz="2400" dirty="0">
                <a:solidFill>
                  <a:schemeClr val="accent1"/>
                </a:solidFill>
              </a:rPr>
              <a:t>异常</a:t>
            </a:r>
            <a:r>
              <a:rPr lang="en-US" altLang="zh-CN" sz="2400" dirty="0">
                <a:solidFill>
                  <a:schemeClr val="accent1"/>
                </a:solidFill>
              </a:rPr>
              <a:t>/</a:t>
            </a:r>
            <a:r>
              <a:rPr lang="zh-CN" altLang="en-US" sz="2400" dirty="0">
                <a:solidFill>
                  <a:schemeClr val="accent1"/>
                </a:solidFill>
              </a:rPr>
              <a:t>中断向量表</a:t>
            </a:r>
            <a:r>
              <a:rPr lang="zh-CN" altLang="en-US" sz="2400" dirty="0"/>
              <a:t>（假定将</a:t>
            </a:r>
            <a:r>
              <a:rPr lang="en-US" altLang="zh-CN" sz="2400" dirty="0"/>
              <a:t>MIPS</a:t>
            </a:r>
            <a:r>
              <a:rPr lang="zh-CN" altLang="en-US" sz="2400" dirty="0"/>
              <a:t>运行在</a:t>
            </a:r>
            <a:r>
              <a:rPr lang="en-US" altLang="zh-CN" sz="2400" dirty="0"/>
              <a:t>32</a:t>
            </a:r>
            <a:r>
              <a:rPr lang="zh-CN" altLang="en-US" sz="2400" dirty="0"/>
              <a:t>位</a:t>
            </a:r>
            <a:r>
              <a:rPr lang="zh-CN" altLang="en-US" sz="2400" dirty="0">
                <a:solidFill>
                  <a:srgbClr val="FF0000"/>
                </a:solidFill>
              </a:rPr>
              <a:t>模式</a:t>
            </a:r>
            <a:r>
              <a:rPr lang="zh-CN" altLang="en-US" sz="2400" dirty="0"/>
              <a:t>下）</a:t>
            </a:r>
            <a:endParaRPr lang="en-US" altLang="zh-CN" sz="2400" dirty="0"/>
          </a:p>
        </p:txBody>
      </p:sp>
      <p:sp>
        <p:nvSpPr>
          <p:cNvPr id="4" name="圆角矩形标注 3"/>
          <p:cNvSpPr/>
          <p:nvPr/>
        </p:nvSpPr>
        <p:spPr bwMode="auto">
          <a:xfrm>
            <a:off x="7010189" y="5521146"/>
            <a:ext cx="2326171" cy="712252"/>
          </a:xfrm>
          <a:prstGeom prst="wedgeRoundRectCallout">
            <a:avLst>
              <a:gd name="adj1" fmla="val -201655"/>
              <a:gd name="adj2" fmla="val -99110"/>
              <a:gd name="adj3" fmla="val 16667"/>
            </a:avLst>
          </a:prstGeom>
          <a:solidFill>
            <a:srgbClr val="F6F5BD">
              <a:alpha val="50000"/>
            </a:srgbClr>
          </a:solidFill>
          <a:ln w="12700">
            <a:solidFill>
              <a:schemeClr val="tx1"/>
            </a:solidFill>
            <a:miter lim="800000"/>
          </a:ln>
        </p:spPr>
        <p:txBody>
          <a:bodyPr lIns="90487" tIns="44450" rIns="90487" bIns="44450" rtlCol="0" anchor="ctr">
            <a:spAutoFit/>
          </a:bodyPr>
          <a:lstStyle/>
          <a:p>
            <a:pPr algn="ctr">
              <a:lnSpc>
                <a:spcPct val="100000"/>
              </a:lnSpc>
              <a:buNone/>
              <a:tabLst>
                <a:tab pos="292100" algn="l"/>
              </a:tabLst>
            </a:pPr>
            <a:r>
              <a:rPr lang="en-US" altLang="zh-CN" dirty="0">
                <a:latin typeface="Courier New" panose="02070309020205020404" pitchFamily="49" charset="0"/>
              </a:rPr>
              <a:t>Non </a:t>
            </a:r>
            <a:r>
              <a:rPr lang="en-US" altLang="zh-CN" dirty="0" err="1">
                <a:latin typeface="Courier New" panose="02070309020205020404" pitchFamily="49" charset="0"/>
              </a:rPr>
              <a:t>Maskable</a:t>
            </a:r>
            <a:r>
              <a:rPr lang="en-US" altLang="zh-CN" dirty="0">
                <a:latin typeface="Courier New" panose="02070309020205020404" pitchFamily="49" charset="0"/>
              </a:rPr>
              <a:t> Interrupt</a:t>
            </a:r>
            <a:endParaRPr lang="zh-CN" altLang="en-US" dirty="0">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8085" y="1018070"/>
            <a:ext cx="10464800" cy="2313454"/>
          </a:xfrm>
        </p:spPr>
        <p:txBody>
          <a:bodyPr/>
          <a:lstStyle/>
          <a:p>
            <a:pPr>
              <a:lnSpc>
                <a:spcPct val="150000"/>
              </a:lnSpc>
            </a:pPr>
            <a:r>
              <a:rPr lang="zh-CN" altLang="en-US" dirty="0"/>
              <a:t>操作系统会被通知</a:t>
            </a:r>
            <a:endParaRPr lang="en-US" dirty="0"/>
          </a:p>
          <a:p>
            <a:pPr lvl="1">
              <a:lnSpc>
                <a:spcPct val="150000"/>
              </a:lnSpc>
            </a:pPr>
            <a:r>
              <a:rPr lang="zh-CN" altLang="en-US" dirty="0"/>
              <a:t> 可能结束一个程序 </a:t>
            </a:r>
            <a:r>
              <a:rPr lang="en-US" dirty="0"/>
              <a:t>(e.g. </a:t>
            </a:r>
            <a:r>
              <a:rPr lang="en-US" dirty="0" err="1"/>
              <a:t>segfault</a:t>
            </a:r>
            <a:r>
              <a:rPr lang="en-US" dirty="0"/>
              <a:t>)</a:t>
            </a:r>
          </a:p>
          <a:p>
            <a:pPr lvl="1">
              <a:lnSpc>
                <a:spcPct val="150000"/>
              </a:lnSpc>
            </a:pPr>
            <a:r>
              <a:rPr lang="en-US" dirty="0"/>
              <a:t> I/O </a:t>
            </a:r>
            <a:r>
              <a:rPr lang="zh-CN" altLang="en-US" dirty="0"/>
              <a:t>设备请求处理 或</a:t>
            </a:r>
            <a:r>
              <a:rPr lang="en-US" dirty="0"/>
              <a:t> </a:t>
            </a:r>
            <a:r>
              <a:rPr lang="en-US" dirty="0" err="1"/>
              <a:t>syscall</a:t>
            </a:r>
            <a:r>
              <a:rPr lang="zh-CN" altLang="en-US" dirty="0"/>
              <a:t>，通常切换到另一个进程</a:t>
            </a:r>
            <a:endParaRPr lang="en-US" dirty="0"/>
          </a:p>
          <a:p>
            <a:pPr lvl="2">
              <a:lnSpc>
                <a:spcPct val="150000"/>
              </a:lnSpc>
            </a:pPr>
            <a:r>
              <a:rPr lang="en-US" dirty="0"/>
              <a:t>TLB misses </a:t>
            </a:r>
          </a:p>
          <a:p>
            <a:pPr lvl="2">
              <a:lnSpc>
                <a:spcPct val="150000"/>
              </a:lnSpc>
            </a:pPr>
            <a:r>
              <a:rPr lang="en-US" dirty="0"/>
              <a:t>page faults</a:t>
            </a:r>
          </a:p>
        </p:txBody>
      </p:sp>
      <p:sp>
        <p:nvSpPr>
          <p:cNvPr id="452610" name="Rectangle 2"/>
          <p:cNvSpPr>
            <a:spLocks noGrp="1" noChangeArrowheads="1"/>
          </p:cNvSpPr>
          <p:nvPr/>
        </p:nvSpPr>
        <p:spPr>
          <a:xfrm>
            <a:off x="-211" y="300401"/>
            <a:ext cx="7010400" cy="37147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dirty="0">
                <a:solidFill>
                  <a:schemeClr val="accent1"/>
                </a:solidFill>
              </a:rPr>
              <a:t>5.1 </a:t>
            </a:r>
            <a:r>
              <a:rPr lang="en-US" altLang="zh-CN" dirty="0">
                <a:sym typeface="+mn-ea"/>
              </a:rPr>
              <a:t>MIPS中断/异常</a:t>
            </a:r>
            <a:r>
              <a:rPr lang="en-US" dirty="0">
                <a:solidFill>
                  <a:schemeClr val="accent1"/>
                </a:solidFill>
                <a:sym typeface="+mn-ea"/>
              </a:rPr>
              <a:t>--Handling Exceptions (2/2)</a:t>
            </a:r>
            <a:endParaRPr lang="en-AU" dirty="0">
              <a:solidFill>
                <a:schemeClr val="accent1"/>
              </a:solidFill>
            </a:endParaRPr>
          </a:p>
        </p:txBody>
      </p:sp>
      <p:grpSp>
        <p:nvGrpSpPr>
          <p:cNvPr id="4" name="组合 3"/>
          <p:cNvGrpSpPr/>
          <p:nvPr/>
        </p:nvGrpSpPr>
        <p:grpSpPr>
          <a:xfrm>
            <a:off x="2207568" y="3573016"/>
            <a:ext cx="7570461" cy="2971800"/>
            <a:chOff x="847336" y="3868707"/>
            <a:chExt cx="7570461" cy="2971800"/>
          </a:xfrm>
        </p:grpSpPr>
        <p:sp>
          <p:nvSpPr>
            <p:cNvPr id="5" name="Rectangle 17"/>
            <p:cNvSpPr/>
            <p:nvPr/>
          </p:nvSpPr>
          <p:spPr bwMode="auto">
            <a:xfrm>
              <a:off x="847336" y="3868707"/>
              <a:ext cx="7570461" cy="2971800"/>
            </a:xfrm>
            <a:prstGeom prst="rect">
              <a:avLst/>
            </a:prstGeom>
            <a:solidFill>
              <a:srgbClr val="E9E1C9"/>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lnSpc>
                  <a:spcPct val="100000"/>
                </a:lnSpc>
                <a:spcBef>
                  <a:spcPct val="0"/>
                </a:spcBef>
                <a:buClrTx/>
                <a:buSzTx/>
                <a:buFontTx/>
                <a:buNone/>
              </a:pPr>
              <a:endParaRPr lang="en-US" sz="2400" dirty="0">
                <a:solidFill>
                  <a:srgbClr val="000000"/>
                </a:solidFill>
                <a:latin typeface="Calibri" pitchFamily="34" charset="0"/>
                <a:ea typeface="+mn-ea"/>
              </a:endParaRPr>
            </a:p>
          </p:txBody>
        </p:sp>
        <p:sp>
          <p:nvSpPr>
            <p:cNvPr id="6" name="Rectangle 4"/>
            <p:cNvSpPr>
              <a:spLocks noChangeArrowheads="1"/>
            </p:cNvSpPr>
            <p:nvPr/>
          </p:nvSpPr>
          <p:spPr bwMode="auto">
            <a:xfrm>
              <a:off x="2693988" y="3940145"/>
              <a:ext cx="1135871" cy="459092"/>
            </a:xfrm>
            <a:prstGeom prst="rect">
              <a:avLst/>
            </a:prstGeom>
            <a:noFill/>
            <a:ln w="12700">
              <a:noFill/>
              <a:miter lim="800000"/>
              <a:headEnd/>
              <a:tailEnd/>
            </a:ln>
            <a:effectLst/>
          </p:spPr>
          <p:txBody>
            <a:bodyPr wrap="none" lIns="90479" tIns="44446" rIns="90479" bIns="44446">
              <a:spAutoFit/>
            </a:bodyPr>
            <a:lstStyle/>
            <a:p>
              <a:pPr>
                <a:lnSpc>
                  <a:spcPct val="100000"/>
                </a:lnSpc>
                <a:spcBef>
                  <a:spcPct val="0"/>
                </a:spcBef>
                <a:buClrTx/>
                <a:buSzTx/>
                <a:buFontTx/>
                <a:buNone/>
              </a:pPr>
              <a:r>
                <a:rPr lang="en-US" sz="2400" i="1" dirty="0">
                  <a:solidFill>
                    <a:srgbClr val="000000">
                      <a:lumMod val="50000"/>
                      <a:lumOff val="50000"/>
                    </a:srgbClr>
                  </a:solidFill>
                  <a:latin typeface="Calibri" pitchFamily="34" charset="0"/>
                  <a:ea typeface="+mn-ea"/>
                </a:rPr>
                <a:t>Process</a:t>
              </a:r>
            </a:p>
          </p:txBody>
        </p:sp>
        <p:sp>
          <p:nvSpPr>
            <p:cNvPr id="7" name="Rectangle 5"/>
            <p:cNvSpPr>
              <a:spLocks noChangeArrowheads="1"/>
            </p:cNvSpPr>
            <p:nvPr/>
          </p:nvSpPr>
          <p:spPr bwMode="auto">
            <a:xfrm>
              <a:off x="5746361" y="3940145"/>
              <a:ext cx="536989" cy="459092"/>
            </a:xfrm>
            <a:prstGeom prst="rect">
              <a:avLst/>
            </a:prstGeom>
            <a:noFill/>
            <a:ln w="12700">
              <a:noFill/>
              <a:miter lim="800000"/>
              <a:headEnd/>
              <a:tailEnd/>
            </a:ln>
            <a:effectLst/>
          </p:spPr>
          <p:txBody>
            <a:bodyPr wrap="none" lIns="90479" tIns="44446" rIns="90479" bIns="44446">
              <a:spAutoFit/>
            </a:bodyPr>
            <a:lstStyle/>
            <a:p>
              <a:pPr>
                <a:lnSpc>
                  <a:spcPct val="100000"/>
                </a:lnSpc>
                <a:spcBef>
                  <a:spcPct val="0"/>
                </a:spcBef>
                <a:buClrTx/>
                <a:buSzTx/>
                <a:buFontTx/>
                <a:buNone/>
              </a:pPr>
              <a:r>
                <a:rPr lang="en-US" sz="2400" i="1" dirty="0">
                  <a:solidFill>
                    <a:srgbClr val="000000">
                      <a:lumMod val="50000"/>
                      <a:lumOff val="50000"/>
                    </a:srgbClr>
                  </a:solidFill>
                  <a:latin typeface="Calibri" pitchFamily="34" charset="0"/>
                  <a:ea typeface="+mn-ea"/>
                </a:rPr>
                <a:t>OS</a:t>
              </a:r>
            </a:p>
          </p:txBody>
        </p:sp>
        <p:sp>
          <p:nvSpPr>
            <p:cNvPr id="8" name="Line 6"/>
            <p:cNvSpPr>
              <a:spLocks noChangeShapeType="1"/>
            </p:cNvSpPr>
            <p:nvPr/>
          </p:nvSpPr>
          <p:spPr bwMode="auto">
            <a:xfrm>
              <a:off x="3255574" y="4462432"/>
              <a:ext cx="0" cy="598488"/>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itchFamily="34" charset="0"/>
                <a:ea typeface="+mn-ea"/>
              </a:endParaRPr>
            </a:p>
          </p:txBody>
        </p:sp>
        <p:sp>
          <p:nvSpPr>
            <p:cNvPr id="9" name="Line 7"/>
            <p:cNvSpPr>
              <a:spLocks noChangeShapeType="1"/>
            </p:cNvSpPr>
            <p:nvPr/>
          </p:nvSpPr>
          <p:spPr bwMode="auto">
            <a:xfrm>
              <a:off x="3261924" y="5067270"/>
              <a:ext cx="2806700" cy="0"/>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itchFamily="34" charset="0"/>
                <a:ea typeface="+mn-ea"/>
              </a:endParaRPr>
            </a:p>
          </p:txBody>
        </p:sp>
        <p:sp>
          <p:nvSpPr>
            <p:cNvPr id="10" name="Line 8"/>
            <p:cNvSpPr>
              <a:spLocks noChangeShapeType="1"/>
            </p:cNvSpPr>
            <p:nvPr/>
          </p:nvSpPr>
          <p:spPr bwMode="auto">
            <a:xfrm>
              <a:off x="6074974" y="5073620"/>
              <a:ext cx="0" cy="596900"/>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itchFamily="34" charset="0"/>
                <a:ea typeface="+mn-ea"/>
              </a:endParaRPr>
            </a:p>
          </p:txBody>
        </p:sp>
        <p:sp>
          <p:nvSpPr>
            <p:cNvPr id="11" name="Line 9"/>
            <p:cNvSpPr>
              <a:spLocks noChangeShapeType="1"/>
            </p:cNvSpPr>
            <p:nvPr/>
          </p:nvSpPr>
          <p:spPr bwMode="auto">
            <a:xfrm flipH="1" flipV="1">
              <a:off x="3249224" y="5137120"/>
              <a:ext cx="2832100" cy="546100"/>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itchFamily="34" charset="0"/>
                <a:ea typeface="+mn-ea"/>
              </a:endParaRPr>
            </a:p>
          </p:txBody>
        </p:sp>
        <p:sp>
          <p:nvSpPr>
            <p:cNvPr id="12" name="Line 10"/>
            <p:cNvSpPr>
              <a:spLocks noChangeShapeType="1"/>
            </p:cNvSpPr>
            <p:nvPr/>
          </p:nvSpPr>
          <p:spPr bwMode="auto">
            <a:xfrm>
              <a:off x="3255574" y="5164107"/>
              <a:ext cx="0" cy="1512888"/>
            </a:xfrm>
            <a:prstGeom prst="line">
              <a:avLst/>
            </a:prstGeom>
            <a:noFill/>
            <a:ln w="28575">
              <a:solidFill>
                <a:srgbClr val="000000"/>
              </a:solidFill>
              <a:round/>
              <a:headEnd/>
              <a:tailEnd type="triangle" w="med" len="med"/>
            </a:ln>
            <a:effectLst/>
          </p:spPr>
          <p:txBody>
            <a:bodyPr wrap="none" anchor="ct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itchFamily="34" charset="0"/>
                <a:ea typeface="+mn-ea"/>
              </a:endParaRPr>
            </a:p>
          </p:txBody>
        </p:sp>
        <p:sp>
          <p:nvSpPr>
            <p:cNvPr id="13" name="Rectangle 11"/>
            <p:cNvSpPr>
              <a:spLocks noChangeArrowheads="1"/>
            </p:cNvSpPr>
            <p:nvPr/>
          </p:nvSpPr>
          <p:spPr bwMode="auto">
            <a:xfrm>
              <a:off x="4123936" y="4740245"/>
              <a:ext cx="1072649" cy="366759"/>
            </a:xfrm>
            <a:prstGeom prst="rect">
              <a:avLst/>
            </a:prstGeom>
            <a:noFill/>
            <a:ln w="12700">
              <a:noFill/>
              <a:miter lim="800000"/>
              <a:headEnd/>
              <a:tailEnd/>
            </a:ln>
            <a:effectLst/>
          </p:spPr>
          <p:txBody>
            <a:bodyPr wrap="none" lIns="90479" tIns="44446" rIns="90479" bIns="44446">
              <a:spAutoFit/>
            </a:bodyPr>
            <a:lstStyle/>
            <a:p>
              <a:pPr>
                <a:lnSpc>
                  <a:spcPct val="100000"/>
                </a:lnSpc>
                <a:spcBef>
                  <a:spcPct val="0"/>
                </a:spcBef>
                <a:buClrTx/>
                <a:buSzTx/>
                <a:buFontTx/>
                <a:buNone/>
              </a:pPr>
              <a:r>
                <a:rPr lang="en-US" b="0" i="1" dirty="0">
                  <a:solidFill>
                    <a:srgbClr val="000000"/>
                  </a:solidFill>
                  <a:latin typeface="Calibri" pitchFamily="34" charset="0"/>
                  <a:ea typeface="+mn-ea"/>
                </a:rPr>
                <a:t>exception</a:t>
              </a:r>
            </a:p>
          </p:txBody>
        </p:sp>
        <p:sp>
          <p:nvSpPr>
            <p:cNvPr id="14" name="Rectangle 12"/>
            <p:cNvSpPr>
              <a:spLocks noChangeArrowheads="1"/>
            </p:cNvSpPr>
            <p:nvPr/>
          </p:nvSpPr>
          <p:spPr bwMode="auto">
            <a:xfrm>
              <a:off x="6105136" y="5013295"/>
              <a:ext cx="2146300" cy="920757"/>
            </a:xfrm>
            <a:prstGeom prst="rect">
              <a:avLst/>
            </a:prstGeom>
            <a:noFill/>
            <a:ln w="12700">
              <a:noFill/>
              <a:miter lim="800000"/>
              <a:headEnd/>
              <a:tailEnd/>
            </a:ln>
            <a:effectLst/>
          </p:spPr>
          <p:txBody>
            <a:bodyPr wrap="square" lIns="90479" tIns="44446" rIns="90479" bIns="44446">
              <a:spAutoFit/>
            </a:bodyPr>
            <a:lstStyle/>
            <a:p>
              <a:pPr>
                <a:lnSpc>
                  <a:spcPct val="100000"/>
                </a:lnSpc>
                <a:spcBef>
                  <a:spcPct val="0"/>
                </a:spcBef>
                <a:buClrTx/>
                <a:buSzTx/>
                <a:buFontTx/>
                <a:buNone/>
              </a:pPr>
              <a:r>
                <a:rPr lang="en-US" b="0" i="1" dirty="0">
                  <a:solidFill>
                    <a:srgbClr val="000000"/>
                  </a:solidFill>
                  <a:latin typeface="Calibri" pitchFamily="34" charset="0"/>
                  <a:ea typeface="+mn-ea"/>
                </a:rPr>
                <a:t>exception processing</a:t>
              </a:r>
            </a:p>
            <a:p>
              <a:pPr>
                <a:lnSpc>
                  <a:spcPct val="100000"/>
                </a:lnSpc>
                <a:spcBef>
                  <a:spcPct val="0"/>
                </a:spcBef>
                <a:buClrTx/>
                <a:buSzTx/>
                <a:buFontTx/>
                <a:buNone/>
              </a:pPr>
              <a:r>
                <a:rPr lang="en-US" b="0" dirty="0">
                  <a:solidFill>
                    <a:srgbClr val="000000"/>
                  </a:solidFill>
                  <a:latin typeface="Calibri" pitchFamily="34" charset="0"/>
                  <a:ea typeface="+mn-ea"/>
                </a:rPr>
                <a:t>by </a:t>
              </a:r>
              <a:r>
                <a:rPr lang="en-US" b="0" i="1" dirty="0">
                  <a:solidFill>
                    <a:srgbClr val="000000"/>
                  </a:solidFill>
                  <a:latin typeface="Calibri" pitchFamily="34" charset="0"/>
                  <a:ea typeface="+mn-ea"/>
                </a:rPr>
                <a:t>exception handler</a:t>
              </a:r>
            </a:p>
            <a:p>
              <a:pPr>
                <a:lnSpc>
                  <a:spcPct val="100000"/>
                </a:lnSpc>
                <a:spcBef>
                  <a:spcPct val="0"/>
                </a:spcBef>
                <a:buClrTx/>
                <a:buSzTx/>
                <a:buFontTx/>
                <a:buNone/>
              </a:pPr>
              <a:endParaRPr lang="en-US" b="0" i="1" dirty="0">
                <a:solidFill>
                  <a:srgbClr val="000000"/>
                </a:solidFill>
                <a:latin typeface="Calibri" pitchFamily="34" charset="0"/>
                <a:ea typeface="+mn-ea"/>
              </a:endParaRPr>
            </a:p>
          </p:txBody>
        </p:sp>
        <p:sp>
          <p:nvSpPr>
            <p:cNvPr id="15" name="Rectangle 13"/>
            <p:cNvSpPr>
              <a:spLocks noChangeArrowheads="1"/>
            </p:cNvSpPr>
            <p:nvPr/>
          </p:nvSpPr>
          <p:spPr bwMode="auto">
            <a:xfrm>
              <a:off x="3755636" y="5580501"/>
              <a:ext cx="2043940" cy="920757"/>
            </a:xfrm>
            <a:prstGeom prst="rect">
              <a:avLst/>
            </a:prstGeom>
            <a:noFill/>
            <a:ln w="12700">
              <a:noFill/>
              <a:miter lim="800000"/>
              <a:headEnd/>
              <a:tailEnd/>
            </a:ln>
            <a:effectLst/>
          </p:spPr>
          <p:txBody>
            <a:bodyPr wrap="none" lIns="90479" tIns="44446" rIns="90479" bIns="44446">
              <a:spAutoFit/>
            </a:bodyPr>
            <a:lstStyle/>
            <a:p>
              <a:pPr>
                <a:lnSpc>
                  <a:spcPct val="100000"/>
                </a:lnSpc>
                <a:spcBef>
                  <a:spcPct val="0"/>
                </a:spcBef>
                <a:buClrTx/>
                <a:buSzTx/>
                <a:buFont typeface="Arial" pitchFamily="34" charset="0"/>
                <a:buChar char="•"/>
              </a:pPr>
              <a:r>
                <a:rPr lang="en-US" b="0" i="1" dirty="0">
                  <a:solidFill>
                    <a:srgbClr val="000000"/>
                  </a:solidFill>
                  <a:latin typeface="Calibri" pitchFamily="34" charset="0"/>
                  <a:ea typeface="+mn-ea"/>
                </a:rPr>
                <a:t> return to </a:t>
              </a:r>
              <a:r>
                <a:rPr lang="en-US" b="0" i="1" dirty="0" err="1">
                  <a:solidFill>
                    <a:srgbClr val="000000"/>
                  </a:solidFill>
                  <a:latin typeface="Calibri" pitchFamily="34" charset="0"/>
                  <a:ea typeface="+mn-ea"/>
                </a:rPr>
                <a:t>I_current</a:t>
              </a:r>
              <a:endParaRPr lang="en-US" b="0" i="1" dirty="0">
                <a:solidFill>
                  <a:srgbClr val="000000"/>
                </a:solidFill>
                <a:latin typeface="Calibri" pitchFamily="34" charset="0"/>
                <a:ea typeface="+mn-ea"/>
              </a:endParaRPr>
            </a:p>
            <a:p>
              <a:pPr marL="112713" indent="-112713">
                <a:lnSpc>
                  <a:spcPct val="100000"/>
                </a:lnSpc>
                <a:spcBef>
                  <a:spcPct val="0"/>
                </a:spcBef>
                <a:buClrTx/>
                <a:buSzTx/>
                <a:buFont typeface="Arial" pitchFamily="34" charset="0"/>
                <a:buChar char="•"/>
              </a:pPr>
              <a:r>
                <a:rPr lang="en-US" b="0" i="1" dirty="0">
                  <a:solidFill>
                    <a:srgbClr val="000000"/>
                  </a:solidFill>
                  <a:latin typeface="Calibri" pitchFamily="34" charset="0"/>
                  <a:ea typeface="+mn-ea"/>
                </a:rPr>
                <a:t>return to </a:t>
              </a:r>
              <a:r>
                <a:rPr lang="en-US" b="0" i="1" dirty="0" err="1">
                  <a:solidFill>
                    <a:srgbClr val="000000"/>
                  </a:solidFill>
                  <a:latin typeface="Calibri" pitchFamily="34" charset="0"/>
                  <a:ea typeface="+mn-ea"/>
                </a:rPr>
                <a:t>I_next</a:t>
              </a:r>
              <a:endParaRPr lang="en-US" b="0" i="1" dirty="0">
                <a:solidFill>
                  <a:srgbClr val="000000"/>
                </a:solidFill>
                <a:latin typeface="Calibri" pitchFamily="34" charset="0"/>
                <a:ea typeface="+mn-ea"/>
              </a:endParaRPr>
            </a:p>
            <a:p>
              <a:pPr marL="112713" indent="-112713">
                <a:lnSpc>
                  <a:spcPct val="100000"/>
                </a:lnSpc>
                <a:spcBef>
                  <a:spcPct val="0"/>
                </a:spcBef>
                <a:buClrTx/>
                <a:buSzTx/>
                <a:buFont typeface="Arial" pitchFamily="34" charset="0"/>
                <a:buChar char="•"/>
              </a:pPr>
              <a:r>
                <a:rPr lang="en-US" b="0" i="1" dirty="0">
                  <a:solidFill>
                    <a:srgbClr val="000000"/>
                  </a:solidFill>
                  <a:latin typeface="Calibri" pitchFamily="34" charset="0"/>
                  <a:ea typeface="+mn-ea"/>
                </a:rPr>
                <a:t>abort</a:t>
              </a:r>
              <a:endParaRPr lang="en-US" b="0" dirty="0">
                <a:solidFill>
                  <a:srgbClr val="000000"/>
                </a:solidFill>
                <a:latin typeface="Calibri" pitchFamily="34" charset="0"/>
                <a:ea typeface="+mn-ea"/>
              </a:endParaRPr>
            </a:p>
          </p:txBody>
        </p:sp>
        <p:sp>
          <p:nvSpPr>
            <p:cNvPr id="16" name="Rectangle 14"/>
            <p:cNvSpPr>
              <a:spLocks noChangeArrowheads="1"/>
            </p:cNvSpPr>
            <p:nvPr/>
          </p:nvSpPr>
          <p:spPr bwMode="auto">
            <a:xfrm>
              <a:off x="1061975" y="4798873"/>
              <a:ext cx="804863" cy="366759"/>
            </a:xfrm>
            <a:prstGeom prst="rect">
              <a:avLst/>
            </a:prstGeom>
            <a:noFill/>
            <a:ln w="12700">
              <a:noFill/>
              <a:miter lim="800000"/>
              <a:headEnd/>
              <a:tailEnd/>
            </a:ln>
            <a:effectLst/>
          </p:spPr>
          <p:txBody>
            <a:bodyPr lIns="90479" tIns="44446" rIns="90479" bIns="44446">
              <a:spAutoFit/>
            </a:bodyPr>
            <a:lstStyle/>
            <a:p>
              <a:pPr>
                <a:lnSpc>
                  <a:spcPct val="100000"/>
                </a:lnSpc>
                <a:spcBef>
                  <a:spcPct val="0"/>
                </a:spcBef>
                <a:buClrTx/>
                <a:buSzTx/>
                <a:buFontTx/>
                <a:buNone/>
              </a:pPr>
              <a:r>
                <a:rPr lang="en-US" i="1" dirty="0">
                  <a:solidFill>
                    <a:srgbClr val="C00000"/>
                  </a:solidFill>
                  <a:latin typeface="Calibri" pitchFamily="34" charset="0"/>
                  <a:ea typeface="+mn-ea"/>
                </a:rPr>
                <a:t>event </a:t>
              </a:r>
            </a:p>
          </p:txBody>
        </p:sp>
        <p:sp>
          <p:nvSpPr>
            <p:cNvPr id="17" name="Text Box 15"/>
            <p:cNvSpPr txBox="1">
              <a:spLocks noChangeArrowheads="1"/>
            </p:cNvSpPr>
            <p:nvPr/>
          </p:nvSpPr>
          <p:spPr bwMode="auto">
            <a:xfrm>
              <a:off x="2418639" y="4835658"/>
              <a:ext cx="867097" cy="307777"/>
            </a:xfrm>
            <a:prstGeom prst="rect">
              <a:avLst/>
            </a:prstGeom>
            <a:noFill/>
            <a:ln w="25400">
              <a:noFill/>
              <a:miter lim="800000"/>
              <a:headEnd/>
              <a:tailEnd/>
            </a:ln>
            <a:effectLst/>
          </p:spPr>
          <p:txBody>
            <a:bodyPr wrap="none">
              <a:spAutoFit/>
            </a:bodyPr>
            <a:lstStyle/>
            <a:p>
              <a:pPr>
                <a:lnSpc>
                  <a:spcPct val="100000"/>
                </a:lnSpc>
                <a:spcBef>
                  <a:spcPct val="0"/>
                </a:spcBef>
                <a:buClrTx/>
                <a:buSzTx/>
                <a:buFontTx/>
                <a:buNone/>
              </a:pPr>
              <a:r>
                <a:rPr lang="en-US" sz="1400" b="0" dirty="0" err="1">
                  <a:solidFill>
                    <a:srgbClr val="000000"/>
                  </a:solidFill>
                  <a:latin typeface="Calibri" pitchFamily="34" charset="0"/>
                  <a:ea typeface="+mn-ea"/>
                </a:rPr>
                <a:t>I_current</a:t>
              </a:r>
              <a:endParaRPr lang="en-US" sz="1400" b="0" dirty="0">
                <a:solidFill>
                  <a:srgbClr val="000000"/>
                </a:solidFill>
                <a:latin typeface="Calibri" pitchFamily="34" charset="0"/>
                <a:ea typeface="+mn-ea"/>
              </a:endParaRPr>
            </a:p>
          </p:txBody>
        </p:sp>
        <p:sp>
          <p:nvSpPr>
            <p:cNvPr id="18" name="Text Box 16"/>
            <p:cNvSpPr txBox="1">
              <a:spLocks noChangeArrowheads="1"/>
            </p:cNvSpPr>
            <p:nvPr/>
          </p:nvSpPr>
          <p:spPr bwMode="auto">
            <a:xfrm>
              <a:off x="2635814" y="5041017"/>
              <a:ext cx="649922" cy="307777"/>
            </a:xfrm>
            <a:prstGeom prst="rect">
              <a:avLst/>
            </a:prstGeom>
            <a:noFill/>
            <a:ln w="25400">
              <a:noFill/>
              <a:miter lim="800000"/>
              <a:headEnd/>
              <a:tailEnd/>
            </a:ln>
            <a:effectLst/>
          </p:spPr>
          <p:txBody>
            <a:bodyPr wrap="none">
              <a:spAutoFit/>
            </a:bodyPr>
            <a:lstStyle/>
            <a:p>
              <a:pPr>
                <a:lnSpc>
                  <a:spcPct val="100000"/>
                </a:lnSpc>
                <a:spcBef>
                  <a:spcPct val="0"/>
                </a:spcBef>
                <a:buClrTx/>
                <a:buSzTx/>
                <a:buFontTx/>
                <a:buNone/>
              </a:pPr>
              <a:r>
                <a:rPr lang="en-US" sz="1400" b="0" dirty="0" err="1">
                  <a:solidFill>
                    <a:srgbClr val="000000"/>
                  </a:solidFill>
                  <a:latin typeface="Calibri" pitchFamily="34" charset="0"/>
                  <a:ea typeface="+mn-ea"/>
                </a:rPr>
                <a:t>I_next</a:t>
              </a:r>
              <a:endParaRPr lang="en-US" sz="1400" b="0" dirty="0">
                <a:solidFill>
                  <a:srgbClr val="000000"/>
                </a:solidFill>
                <a:latin typeface="Calibri" pitchFamily="34" charset="0"/>
                <a:ea typeface="+mn-ea"/>
              </a:endParaRPr>
            </a:p>
          </p:txBody>
        </p:sp>
        <p:sp>
          <p:nvSpPr>
            <p:cNvPr id="19" name="Line 17"/>
            <p:cNvSpPr>
              <a:spLocks noChangeShapeType="1"/>
            </p:cNvSpPr>
            <p:nvPr/>
          </p:nvSpPr>
          <p:spPr bwMode="auto">
            <a:xfrm>
              <a:off x="1738087" y="4984330"/>
              <a:ext cx="685800" cy="0"/>
            </a:xfrm>
            <a:prstGeom prst="line">
              <a:avLst/>
            </a:prstGeom>
            <a:noFill/>
            <a:ln w="25400">
              <a:solidFill>
                <a:srgbClr val="C00000"/>
              </a:solidFill>
              <a:round/>
              <a:headEnd/>
              <a:tailEnd type="triangle" w="med" len="med"/>
            </a:ln>
            <a:effectLst/>
          </p:spPr>
          <p:txBody>
            <a:bodyPr wrap="none" anchor="ctr"/>
            <a:lstStyle/>
            <a:p>
              <a:pPr>
                <a:lnSpc>
                  <a:spcPct val="100000"/>
                </a:lnSpc>
                <a:spcBef>
                  <a:spcPct val="0"/>
                </a:spcBef>
                <a:buClrTx/>
                <a:buSzTx/>
                <a:buFontTx/>
                <a:buNone/>
              </a:pPr>
              <a:endParaRPr lang="en-US" sz="2400" dirty="0">
                <a:solidFill>
                  <a:srgbClr val="000000"/>
                </a:solidFill>
                <a:latin typeface="Calibri" pitchFamily="34" charset="0"/>
                <a:ea typeface="+mn-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p:cNvSpPr>
            <a:spLocks noGrp="1" noChangeArrowheads="1"/>
          </p:cNvSpPr>
          <p:nvPr>
            <p:ph idx="1"/>
          </p:nvPr>
        </p:nvSpPr>
        <p:spPr>
          <a:xfrm>
            <a:off x="1149984" y="1011554"/>
            <a:ext cx="9770551" cy="4344779"/>
          </a:xfrm>
        </p:spPr>
        <p:txBody>
          <a:bodyPr/>
          <a:lstStyle/>
          <a:p>
            <a:pPr>
              <a:lnSpc>
                <a:spcPct val="150000"/>
              </a:lnSpc>
            </a:pPr>
            <a:r>
              <a:rPr lang="zh-CN" altLang="en-US" dirty="0"/>
              <a:t>不可重启的异常 </a:t>
            </a:r>
            <a:r>
              <a:rPr lang="en-US" dirty="0"/>
              <a:t>Non-re-</a:t>
            </a:r>
            <a:r>
              <a:rPr lang="en-US" dirty="0" err="1"/>
              <a:t>startable</a:t>
            </a:r>
            <a:r>
              <a:rPr lang="en-US" dirty="0"/>
              <a:t> exception</a:t>
            </a:r>
          </a:p>
          <a:p>
            <a:pPr lvl="1">
              <a:lnSpc>
                <a:spcPct val="150000"/>
              </a:lnSpc>
            </a:pPr>
            <a:r>
              <a:rPr lang="en-US" dirty="0"/>
              <a:t> </a:t>
            </a:r>
            <a:r>
              <a:rPr lang="zh-CN" altLang="en-US" dirty="0"/>
              <a:t>算术溢出：指令完成后无法显示有问题的值</a:t>
            </a:r>
            <a:endParaRPr lang="en-US" dirty="0"/>
          </a:p>
          <a:p>
            <a:pPr>
              <a:lnSpc>
                <a:spcPct val="150000"/>
              </a:lnSpc>
            </a:pPr>
            <a:r>
              <a:rPr lang="zh-CN" altLang="en-US" dirty="0"/>
              <a:t>可重启的异常 </a:t>
            </a:r>
            <a:r>
              <a:rPr lang="en-US" dirty="0"/>
              <a:t>Re-</a:t>
            </a:r>
            <a:r>
              <a:rPr lang="en-US" dirty="0" err="1"/>
              <a:t>startable</a:t>
            </a:r>
            <a:r>
              <a:rPr lang="en-US" dirty="0"/>
              <a:t> exceptions</a:t>
            </a:r>
          </a:p>
          <a:p>
            <a:pPr lvl="1">
              <a:lnSpc>
                <a:spcPct val="150000"/>
              </a:lnSpc>
            </a:pPr>
            <a:r>
              <a:rPr lang="en-US" dirty="0"/>
              <a:t> I/O </a:t>
            </a:r>
            <a:r>
              <a:rPr lang="zh-CN" altLang="en-US" dirty="0"/>
              <a:t>设备中断</a:t>
            </a:r>
            <a:endParaRPr lang="en-US" dirty="0"/>
          </a:p>
          <a:p>
            <a:pPr lvl="1">
              <a:lnSpc>
                <a:spcPct val="150000"/>
              </a:lnSpc>
            </a:pPr>
            <a:r>
              <a:rPr lang="en-US" dirty="0"/>
              <a:t> </a:t>
            </a:r>
            <a:r>
              <a:rPr lang="zh-CN" altLang="en-US" dirty="0"/>
              <a:t>流水线可能已经清除了指令</a:t>
            </a:r>
            <a:endParaRPr lang="en-US" dirty="0"/>
          </a:p>
          <a:p>
            <a:pPr lvl="1">
              <a:lnSpc>
                <a:spcPct val="150000"/>
              </a:lnSpc>
            </a:pPr>
            <a:r>
              <a:rPr lang="en-US" dirty="0"/>
              <a:t> </a:t>
            </a:r>
            <a:r>
              <a:rPr lang="zh-CN" altLang="en-US" dirty="0"/>
              <a:t>中断处理程序执行</a:t>
            </a:r>
            <a:r>
              <a:rPr lang="en-US" dirty="0"/>
              <a:t>, </a:t>
            </a:r>
            <a:r>
              <a:rPr lang="zh-CN" altLang="en-US" dirty="0"/>
              <a:t>然后返回原来的指令</a:t>
            </a:r>
            <a:endParaRPr lang="en-US" dirty="0"/>
          </a:p>
          <a:p>
            <a:pPr lvl="2">
              <a:lnSpc>
                <a:spcPct val="150000"/>
              </a:lnSpc>
            </a:pPr>
            <a:r>
              <a:rPr lang="zh-CN" altLang="en-US" dirty="0"/>
              <a:t>重新取指并从头执行</a:t>
            </a:r>
          </a:p>
          <a:p>
            <a:pPr>
              <a:lnSpc>
                <a:spcPct val="150000"/>
              </a:lnSpc>
            </a:pPr>
            <a:r>
              <a:rPr lang="en-US" altLang="zh-CN" dirty="0">
                <a:solidFill>
                  <a:srgbClr val="FF0000"/>
                </a:solidFill>
              </a:rPr>
              <a:t>EPC register </a:t>
            </a:r>
            <a:r>
              <a:rPr lang="zh-CN" altLang="en-US" dirty="0"/>
              <a:t>中保存 </a:t>
            </a:r>
            <a:r>
              <a:rPr lang="en-US" altLang="zh-CN" dirty="0"/>
              <a:t>PC / PC+4 </a:t>
            </a:r>
          </a:p>
          <a:p>
            <a:pPr lvl="1">
              <a:lnSpc>
                <a:spcPct val="150000"/>
              </a:lnSpc>
            </a:pPr>
            <a:r>
              <a:rPr lang="zh-CN" altLang="en-US" dirty="0"/>
              <a:t> 记录引起中断的指令位置</a:t>
            </a:r>
            <a:endParaRPr lang="en-US" dirty="0"/>
          </a:p>
        </p:txBody>
      </p:sp>
      <p:sp>
        <p:nvSpPr>
          <p:cNvPr id="452610" name="Rectangle 2"/>
          <p:cNvSpPr>
            <a:spLocks noGrp="1" noChangeArrowheads="1"/>
          </p:cNvSpPr>
          <p:nvPr/>
        </p:nvSpPr>
        <p:spPr>
          <a:xfrm>
            <a:off x="-211" y="300401"/>
            <a:ext cx="7010400" cy="69278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dirty="0">
                <a:solidFill>
                  <a:schemeClr val="accent1"/>
                </a:solidFill>
              </a:rPr>
              <a:t>5.1 </a:t>
            </a:r>
            <a:r>
              <a:rPr lang="en-US" altLang="zh-CN" dirty="0">
                <a:sym typeface="+mn-ea"/>
              </a:rPr>
              <a:t>MIPS中断/异常--</a:t>
            </a:r>
            <a:r>
              <a:rPr lang="en-US" dirty="0">
                <a:solidFill>
                  <a:schemeClr val="accent1"/>
                </a:solidFill>
                <a:sym typeface="+mn-ea"/>
              </a:rPr>
              <a:t>Exception Properties</a:t>
            </a:r>
            <a:endParaRPr lang="en-US" dirty="0">
              <a:solidFill>
                <a:schemeClr val="accent1"/>
              </a:solidFill>
            </a:endParaRPr>
          </a:p>
          <a:p>
            <a:pPr indent="0">
              <a:buNone/>
            </a:pPr>
            <a:endParaRPr lang="en-AU" dirty="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Rectangle 3"/>
          <p:cNvSpPr>
            <a:spLocks noGrp="1" noChangeArrowheads="1"/>
          </p:cNvSpPr>
          <p:nvPr>
            <p:ph idx="1"/>
          </p:nvPr>
        </p:nvSpPr>
        <p:spPr>
          <a:xfrm>
            <a:off x="1301114" y="1062354"/>
            <a:ext cx="9691430" cy="2544286"/>
          </a:xfrm>
        </p:spPr>
        <p:txBody>
          <a:bodyPr/>
          <a:lstStyle/>
          <a:p>
            <a:pPr>
              <a:lnSpc>
                <a:spcPct val="150000"/>
              </a:lnSpc>
            </a:pPr>
            <a:r>
              <a:rPr lang="zh-CN" altLang="en-US" dirty="0"/>
              <a:t>由</a:t>
            </a:r>
            <a:r>
              <a:rPr lang="en-US" altLang="zh-CN" dirty="0"/>
              <a:t>OS</a:t>
            </a:r>
            <a:r>
              <a:rPr lang="zh-CN" altLang="en-US" dirty="0"/>
              <a:t>的 </a:t>
            </a:r>
            <a:r>
              <a:rPr lang="en-US" altLang="zh-CN" dirty="0">
                <a:solidFill>
                  <a:srgbClr val="FF0000"/>
                </a:solidFill>
              </a:rPr>
              <a:t>exception handler code </a:t>
            </a:r>
            <a:r>
              <a:rPr lang="zh-CN" altLang="en-US" dirty="0"/>
              <a:t>处理</a:t>
            </a:r>
            <a:endParaRPr lang="en-US" altLang="zh-CN" dirty="0"/>
          </a:p>
          <a:p>
            <a:pPr>
              <a:lnSpc>
                <a:spcPct val="150000"/>
              </a:lnSpc>
            </a:pPr>
            <a:r>
              <a:rPr lang="zh-CN" altLang="en-US" dirty="0"/>
              <a:t>读</a:t>
            </a:r>
            <a:r>
              <a:rPr lang="en-US" dirty="0"/>
              <a:t> </a:t>
            </a:r>
            <a:r>
              <a:rPr lang="en-US" dirty="0">
                <a:solidFill>
                  <a:srgbClr val="FF0000"/>
                </a:solidFill>
              </a:rPr>
              <a:t>Cause register</a:t>
            </a:r>
            <a:r>
              <a:rPr lang="en-US" dirty="0"/>
              <a:t>, </a:t>
            </a:r>
            <a:r>
              <a:rPr lang="zh-CN" altLang="en-US" dirty="0"/>
              <a:t>控制流转到对应的处理程序</a:t>
            </a:r>
            <a:endParaRPr lang="en-US" dirty="0"/>
          </a:p>
          <a:p>
            <a:pPr>
              <a:lnSpc>
                <a:spcPct val="150000"/>
              </a:lnSpc>
            </a:pPr>
            <a:r>
              <a:rPr lang="en-US" dirty="0"/>
              <a:t> OS </a:t>
            </a:r>
            <a:r>
              <a:rPr lang="zh-CN" altLang="en-US" dirty="0"/>
              <a:t>确定所需的操作</a:t>
            </a:r>
            <a:r>
              <a:rPr lang="en-US" dirty="0"/>
              <a:t>:</a:t>
            </a:r>
          </a:p>
          <a:p>
            <a:pPr lvl="1">
              <a:lnSpc>
                <a:spcPct val="150000"/>
              </a:lnSpc>
            </a:pPr>
            <a:r>
              <a:rPr lang="zh-CN" altLang="en-US" dirty="0"/>
              <a:t> 如果出现可重启的异常，采取纠正措施，然后使用</a:t>
            </a:r>
            <a:r>
              <a:rPr lang="en-US" altLang="zh-CN" dirty="0"/>
              <a:t>EPC</a:t>
            </a:r>
            <a:r>
              <a:rPr lang="zh-CN" altLang="en-US" dirty="0"/>
              <a:t>返回程序</a:t>
            </a:r>
            <a:endParaRPr lang="en-US" altLang="zh-CN" dirty="0"/>
          </a:p>
          <a:p>
            <a:pPr lvl="1">
              <a:lnSpc>
                <a:spcPct val="150000"/>
              </a:lnSpc>
            </a:pPr>
            <a:r>
              <a:rPr lang="en-US" dirty="0"/>
              <a:t> </a:t>
            </a:r>
            <a:r>
              <a:rPr lang="zh-CN" altLang="en-US" dirty="0"/>
              <a:t>否则终止程序并使用</a:t>
            </a:r>
            <a:r>
              <a:rPr lang="en-US" altLang="zh-CN" dirty="0"/>
              <a:t>EPC</a:t>
            </a:r>
            <a:r>
              <a:rPr lang="zh-CN" altLang="en-US" dirty="0"/>
              <a:t>、</a:t>
            </a:r>
            <a:r>
              <a:rPr lang="en-US" altLang="zh-CN" dirty="0"/>
              <a:t> Cause </a:t>
            </a:r>
            <a:r>
              <a:rPr lang="zh-CN" altLang="en-US" dirty="0"/>
              <a:t>寄存器等报告错误（如 </a:t>
            </a:r>
            <a:r>
              <a:rPr lang="en-US" altLang="zh-CN" dirty="0" err="1"/>
              <a:t>segfault</a:t>
            </a:r>
            <a:r>
              <a:rPr lang="en-US" altLang="zh-CN" dirty="0"/>
              <a:t> </a:t>
            </a:r>
            <a:r>
              <a:rPr lang="zh-CN" altLang="en-US" dirty="0"/>
              <a:t>段错误）</a:t>
            </a:r>
            <a:r>
              <a:rPr lang="en-US" dirty="0"/>
              <a:t>  </a:t>
            </a:r>
            <a:endParaRPr lang="en-AU" dirty="0"/>
          </a:p>
        </p:txBody>
      </p:sp>
      <p:sp>
        <p:nvSpPr>
          <p:cNvPr id="452610" name="Rectangle 2"/>
          <p:cNvSpPr>
            <a:spLocks noGrp="1" noChangeArrowheads="1"/>
          </p:cNvSpPr>
          <p:nvPr/>
        </p:nvSpPr>
        <p:spPr>
          <a:xfrm>
            <a:off x="-211" y="300401"/>
            <a:ext cx="7010400" cy="37147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dirty="0">
                <a:solidFill>
                  <a:schemeClr val="accent1"/>
                </a:solidFill>
              </a:rPr>
              <a:t>5.1 </a:t>
            </a:r>
            <a:r>
              <a:rPr lang="en-US" altLang="zh-CN" dirty="0">
                <a:sym typeface="+mn-ea"/>
              </a:rPr>
              <a:t>MIPS中断/异常--</a:t>
            </a:r>
            <a:r>
              <a:rPr lang="en-US" dirty="0">
                <a:solidFill>
                  <a:schemeClr val="accent1"/>
                </a:solidFill>
                <a:sym typeface="+mn-ea"/>
              </a:rPr>
              <a:t>Handler Actions</a:t>
            </a:r>
            <a:endParaRPr lang="en-AU" dirty="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0243" name="Rectangle 3"/>
          <p:cNvSpPr>
            <a:spLocks noGrp="1" noChangeArrowheads="1"/>
          </p:cNvSpPr>
          <p:nvPr>
            <p:ph idx="1"/>
          </p:nvPr>
        </p:nvSpPr>
        <p:spPr>
          <a:xfrm>
            <a:off x="1210944" y="875028"/>
            <a:ext cx="9853607" cy="5257801"/>
          </a:xfrm>
        </p:spPr>
        <p:txBody>
          <a:bodyPr>
            <a:normAutofit/>
          </a:bodyPr>
          <a:lstStyle/>
          <a:p>
            <a:pPr>
              <a:lnSpc>
                <a:spcPct val="150000"/>
              </a:lnSpc>
            </a:pPr>
            <a:r>
              <a:rPr lang="en-US" altLang="zh-CN" dirty="0"/>
              <a:t>I/O </a:t>
            </a:r>
            <a:r>
              <a:rPr lang="zh-CN" altLang="en-US" dirty="0"/>
              <a:t>中断和异常相似</a:t>
            </a:r>
            <a:endParaRPr lang="en-US" altLang="zh-CN" dirty="0"/>
          </a:p>
          <a:p>
            <a:pPr lvl="1">
              <a:lnSpc>
                <a:spcPct val="150000"/>
              </a:lnSpc>
            </a:pPr>
            <a:r>
              <a:rPr lang="zh-CN" altLang="en-US" dirty="0"/>
              <a:t> 除了</a:t>
            </a:r>
            <a:r>
              <a:rPr lang="en-US" altLang="zh-CN" dirty="0"/>
              <a:t> I/O </a:t>
            </a:r>
            <a:r>
              <a:rPr lang="zh-CN" altLang="en-US" dirty="0"/>
              <a:t>中断是“异步”的</a:t>
            </a:r>
            <a:endParaRPr lang="en-US" altLang="zh-CN" dirty="0"/>
          </a:p>
          <a:p>
            <a:pPr lvl="1">
              <a:lnSpc>
                <a:spcPct val="150000"/>
              </a:lnSpc>
            </a:pPr>
            <a:r>
              <a:rPr lang="zh-CN" altLang="en-US" dirty="0"/>
              <a:t> </a:t>
            </a:r>
            <a:r>
              <a:rPr lang="en-US" altLang="zh-CN" dirty="0"/>
              <a:t>I/O </a:t>
            </a:r>
            <a:r>
              <a:rPr lang="zh-CN" altLang="en-US" dirty="0"/>
              <a:t>中断与任何指令无关，但它可以发生在任何指令的中间</a:t>
            </a:r>
            <a:endParaRPr lang="en-US" altLang="zh-CN" dirty="0"/>
          </a:p>
          <a:p>
            <a:pPr lvl="1">
              <a:lnSpc>
                <a:spcPct val="150000"/>
              </a:lnSpc>
            </a:pPr>
            <a:r>
              <a:rPr lang="en-US" altLang="zh-CN" dirty="0"/>
              <a:t> I/O</a:t>
            </a:r>
            <a:r>
              <a:rPr lang="zh-CN" altLang="en-US" dirty="0"/>
              <a:t>中断不会阻止任何指令运行完成</a:t>
            </a:r>
            <a:endParaRPr lang="en-US" altLang="zh-CN" dirty="0"/>
          </a:p>
          <a:p>
            <a:pPr>
              <a:lnSpc>
                <a:spcPct val="150000"/>
              </a:lnSpc>
            </a:pPr>
            <a:r>
              <a:rPr lang="zh-CN" altLang="en-US" dirty="0"/>
              <a:t>需要传达更多信息：</a:t>
            </a:r>
            <a:endParaRPr lang="en-US" altLang="zh-CN" dirty="0"/>
          </a:p>
          <a:p>
            <a:pPr lvl="1">
              <a:lnSpc>
                <a:spcPct val="150000"/>
              </a:lnSpc>
            </a:pPr>
            <a:r>
              <a:rPr lang="en-US" altLang="zh-CN" dirty="0"/>
              <a:t> </a:t>
            </a:r>
            <a:r>
              <a:rPr lang="zh-CN" altLang="en-US" dirty="0"/>
              <a:t>中断检测硬件必须以某种方式让操作系统知道是哪个设备造成了中断</a:t>
            </a:r>
            <a:endParaRPr lang="en-US" altLang="zh-CN" dirty="0"/>
          </a:p>
          <a:p>
            <a:pPr lvl="1">
              <a:lnSpc>
                <a:spcPct val="150000"/>
              </a:lnSpc>
            </a:pPr>
            <a:r>
              <a:rPr lang="zh-CN" altLang="en-US" dirty="0"/>
              <a:t> 中断请求需要分优先级</a:t>
            </a:r>
            <a:endParaRPr lang="en-US" altLang="zh-CN" dirty="0"/>
          </a:p>
        </p:txBody>
      </p:sp>
      <p:sp>
        <p:nvSpPr>
          <p:cNvPr id="452610" name="Rectangle 2"/>
          <p:cNvSpPr>
            <a:spLocks noGrp="1" noChangeArrowheads="1"/>
          </p:cNvSpPr>
          <p:nvPr/>
        </p:nvSpPr>
        <p:spPr>
          <a:xfrm>
            <a:off x="-211" y="300401"/>
            <a:ext cx="7010400" cy="37147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dirty="0">
                <a:solidFill>
                  <a:schemeClr val="accent1"/>
                </a:solidFill>
              </a:rPr>
              <a:t>5.1 </a:t>
            </a:r>
            <a:r>
              <a:rPr lang="en-US" altLang="zh-CN" dirty="0">
                <a:sym typeface="+mn-ea"/>
              </a:rPr>
              <a:t>MIPS中断/异常</a:t>
            </a:r>
            <a:r>
              <a:rPr lang="en-US" dirty="0">
                <a:solidFill>
                  <a:schemeClr val="accent1"/>
                </a:solidFill>
                <a:sym typeface="+mn-ea"/>
              </a:rPr>
              <a:t>--I/O Interrupt</a:t>
            </a:r>
            <a:endParaRPr lang="en-AU" dirty="0">
              <a:solidFill>
                <a:schemeClr val="accent1"/>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bwMode="auto">
          <a:xfrm>
            <a:off x="3079753" y="1960885"/>
            <a:ext cx="2476500" cy="574676"/>
            <a:chOff x="1320" y="1136"/>
            <a:chExt cx="1560" cy="362"/>
          </a:xfrm>
        </p:grpSpPr>
        <p:sp>
          <p:nvSpPr>
            <p:cNvPr id="3214340" name="Line 4"/>
            <p:cNvSpPr>
              <a:spLocks noChangeShapeType="1"/>
            </p:cNvSpPr>
            <p:nvPr/>
          </p:nvSpPr>
          <p:spPr bwMode="auto">
            <a:xfrm>
              <a:off x="2272" y="1482"/>
              <a:ext cx="608" cy="0"/>
            </a:xfrm>
            <a:prstGeom prst="line">
              <a:avLst/>
            </a:prstGeom>
            <a:noFill/>
            <a:ln w="38100">
              <a:solidFill>
                <a:schemeClr val="accent1"/>
              </a:solidFill>
              <a:round/>
              <a:tailEnd type="triangle" w="med" len="me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41" name="Rectangle 5"/>
            <p:cNvSpPr>
              <a:spLocks noChangeArrowheads="1"/>
            </p:cNvSpPr>
            <p:nvPr/>
          </p:nvSpPr>
          <p:spPr bwMode="auto">
            <a:xfrm>
              <a:off x="1320" y="1136"/>
              <a:ext cx="817" cy="362"/>
            </a:xfrm>
            <a:prstGeom prst="rect">
              <a:avLst/>
            </a:prstGeom>
            <a:noFill/>
            <a:ln w="12700">
              <a:noFill/>
              <a:miter lim="800000"/>
            </a:ln>
            <a:effectLst/>
          </p:spPr>
          <p:txBody>
            <a:bodyPr wrap="none" lIns="63500" tIns="25400" rIns="63500" bIns="25400">
              <a:spAutoFit/>
            </a:bodyPr>
            <a:lstStyle/>
            <a:p>
              <a:pPr algn="l" defTabSz="457200" fontAlgn="auto">
                <a:lnSpc>
                  <a:spcPct val="85000"/>
                </a:lnSpc>
                <a:spcBef>
                  <a:spcPts val="0"/>
                </a:spcBef>
                <a:spcAft>
                  <a:spcPts val="0"/>
                </a:spcAft>
                <a:buNone/>
              </a:pPr>
              <a:r>
                <a:rPr lang="en-US" sz="2000" dirty="0">
                  <a:solidFill>
                    <a:prstClr val="black"/>
                  </a:solidFill>
                  <a:latin typeface="18 VAG Rounded Light   02390"/>
                  <a:ea typeface="+mn-ea"/>
                </a:rPr>
                <a:t>(1) I/O</a:t>
              </a:r>
            </a:p>
            <a:p>
              <a:pPr algn="l" defTabSz="457200" fontAlgn="auto">
                <a:lnSpc>
                  <a:spcPct val="85000"/>
                </a:lnSpc>
                <a:spcBef>
                  <a:spcPts val="0"/>
                </a:spcBef>
                <a:spcAft>
                  <a:spcPts val="0"/>
                </a:spcAft>
                <a:buNone/>
              </a:pPr>
              <a:r>
                <a:rPr lang="en-US" sz="2000" dirty="0">
                  <a:solidFill>
                    <a:prstClr val="black"/>
                  </a:solidFill>
                  <a:latin typeface="18 VAG Rounded Light   02390"/>
                  <a:ea typeface="+mn-ea"/>
                </a:rPr>
                <a:t>interrupt</a:t>
              </a:r>
            </a:p>
          </p:txBody>
        </p:sp>
      </p:grpSp>
      <p:sp>
        <p:nvSpPr>
          <p:cNvPr id="3214345" name="Rectangle 9"/>
          <p:cNvSpPr>
            <a:spLocks noChangeArrowheads="1"/>
          </p:cNvSpPr>
          <p:nvPr/>
        </p:nvSpPr>
        <p:spPr bwMode="auto">
          <a:xfrm>
            <a:off x="5562600" y="1143000"/>
            <a:ext cx="1215076" cy="417550"/>
          </a:xfrm>
          <a:prstGeom prst="rect">
            <a:avLst/>
          </a:prstGeom>
          <a:noFill/>
          <a:ln w="12700">
            <a:noFill/>
            <a:miter lim="800000"/>
          </a:ln>
          <a:effectLst/>
        </p:spPr>
        <p:txBody>
          <a:bodyPr wrap="none" lIns="63500" tIns="25400" rIns="63500" bIns="25400">
            <a:spAutoFit/>
          </a:bodyPr>
          <a:lstStyle/>
          <a:p>
            <a:pPr algn="l" defTabSz="457200" fontAlgn="auto">
              <a:lnSpc>
                <a:spcPct val="85000"/>
              </a:lnSpc>
              <a:spcBef>
                <a:spcPts val="0"/>
              </a:spcBef>
              <a:spcAft>
                <a:spcPts val="0"/>
              </a:spcAft>
              <a:buNone/>
            </a:pPr>
            <a:r>
              <a:rPr lang="en-US" sz="2800" dirty="0">
                <a:solidFill>
                  <a:prstClr val="black"/>
                </a:solidFill>
                <a:latin typeface="18 VAG Rounded Light   02390"/>
                <a:ea typeface="+mn-ea"/>
              </a:rPr>
              <a:t>Memory</a:t>
            </a:r>
          </a:p>
        </p:txBody>
      </p:sp>
      <p:grpSp>
        <p:nvGrpSpPr>
          <p:cNvPr id="4" name="Group 10"/>
          <p:cNvGrpSpPr/>
          <p:nvPr/>
        </p:nvGrpSpPr>
        <p:grpSpPr bwMode="auto">
          <a:xfrm>
            <a:off x="5403850" y="2819400"/>
            <a:ext cx="215900" cy="234950"/>
            <a:chOff x="2444" y="1776"/>
            <a:chExt cx="136" cy="148"/>
          </a:xfrm>
        </p:grpSpPr>
        <p:sp>
          <p:nvSpPr>
            <p:cNvPr id="3214347" name="Line 11"/>
            <p:cNvSpPr>
              <a:spLocks noChangeShapeType="1"/>
            </p:cNvSpPr>
            <p:nvPr/>
          </p:nvSpPr>
          <p:spPr bwMode="auto">
            <a:xfrm flipH="1">
              <a:off x="2448" y="1776"/>
              <a:ext cx="128" cy="64"/>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48" name="Line 12"/>
            <p:cNvSpPr>
              <a:spLocks noChangeShapeType="1"/>
            </p:cNvSpPr>
            <p:nvPr/>
          </p:nvSpPr>
          <p:spPr bwMode="auto">
            <a:xfrm>
              <a:off x="2444" y="1868"/>
              <a:ext cx="136" cy="56"/>
            </a:xfrm>
            <a:prstGeom prst="line">
              <a:avLst/>
            </a:prstGeom>
            <a:noFill/>
            <a:ln w="38100">
              <a:solidFill>
                <a:schemeClr val="tx1"/>
              </a:solidFill>
              <a:round/>
              <a:tailEnd type="triangle" w="med" len="me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grpSp>
      <p:grpSp>
        <p:nvGrpSpPr>
          <p:cNvPr id="5" name="Group 13"/>
          <p:cNvGrpSpPr/>
          <p:nvPr/>
        </p:nvGrpSpPr>
        <p:grpSpPr bwMode="auto">
          <a:xfrm>
            <a:off x="5334000" y="1695450"/>
            <a:ext cx="3802063" cy="4781550"/>
            <a:chOff x="2400" y="1068"/>
            <a:chExt cx="2395" cy="3012"/>
          </a:xfrm>
        </p:grpSpPr>
        <p:grpSp>
          <p:nvGrpSpPr>
            <p:cNvPr id="6" name="Group 14"/>
            <p:cNvGrpSpPr/>
            <p:nvPr/>
          </p:nvGrpSpPr>
          <p:grpSpPr bwMode="auto">
            <a:xfrm>
              <a:off x="2400" y="1068"/>
              <a:ext cx="2000" cy="3012"/>
              <a:chOff x="2400" y="1068"/>
              <a:chExt cx="2000" cy="3012"/>
            </a:xfrm>
          </p:grpSpPr>
          <p:sp>
            <p:nvSpPr>
              <p:cNvPr id="3214351" name="Line 15"/>
              <p:cNvSpPr>
                <a:spLocks noChangeShapeType="1"/>
              </p:cNvSpPr>
              <p:nvPr/>
            </p:nvSpPr>
            <p:spPr bwMode="auto">
              <a:xfrm>
                <a:off x="2584" y="1080"/>
                <a:ext cx="0" cy="3000"/>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52" name="Line 16"/>
              <p:cNvSpPr>
                <a:spLocks noChangeShapeType="1"/>
              </p:cNvSpPr>
              <p:nvPr/>
            </p:nvSpPr>
            <p:spPr bwMode="auto">
              <a:xfrm>
                <a:off x="3360" y="1088"/>
                <a:ext cx="0" cy="2944"/>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53" name="Line 17"/>
              <p:cNvSpPr>
                <a:spLocks noChangeShapeType="1"/>
              </p:cNvSpPr>
              <p:nvPr/>
            </p:nvSpPr>
            <p:spPr bwMode="auto">
              <a:xfrm>
                <a:off x="2428" y="1068"/>
                <a:ext cx="152" cy="120"/>
              </a:xfrm>
              <a:prstGeom prst="line">
                <a:avLst/>
              </a:prstGeom>
              <a:noFill/>
              <a:ln w="38100">
                <a:solidFill>
                  <a:schemeClr val="tx1"/>
                </a:solidFill>
                <a:round/>
                <a:tailEnd type="triangle" w="med" len="me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54" name="Line 18"/>
              <p:cNvSpPr>
                <a:spLocks noChangeShapeType="1"/>
              </p:cNvSpPr>
              <p:nvPr/>
            </p:nvSpPr>
            <p:spPr bwMode="auto">
              <a:xfrm flipH="1">
                <a:off x="2400" y="1296"/>
                <a:ext cx="144" cy="64"/>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55" name="Line 19"/>
              <p:cNvSpPr>
                <a:spLocks noChangeShapeType="1"/>
              </p:cNvSpPr>
              <p:nvPr/>
            </p:nvSpPr>
            <p:spPr bwMode="auto">
              <a:xfrm>
                <a:off x="2404" y="1368"/>
                <a:ext cx="136" cy="48"/>
              </a:xfrm>
              <a:prstGeom prst="line">
                <a:avLst/>
              </a:prstGeom>
              <a:noFill/>
              <a:ln w="38100">
                <a:solidFill>
                  <a:schemeClr val="tx1"/>
                </a:solidFill>
                <a:round/>
                <a:tailEnd type="triangle" w="med" len="me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56" name="Rectangle 20"/>
              <p:cNvSpPr>
                <a:spLocks noChangeArrowheads="1"/>
              </p:cNvSpPr>
              <p:nvPr/>
            </p:nvSpPr>
            <p:spPr bwMode="auto">
              <a:xfrm>
                <a:off x="2736" y="1104"/>
                <a:ext cx="420" cy="955"/>
              </a:xfrm>
              <a:prstGeom prst="rect">
                <a:avLst/>
              </a:prstGeom>
              <a:noFill/>
              <a:ln w="12700">
                <a:noFill/>
                <a:miter lim="800000"/>
              </a:ln>
              <a:effectLst/>
            </p:spPr>
            <p:txBody>
              <a:bodyPr wrap="none" lIns="63500" tIns="25400" rIns="63500" bIns="25400">
                <a:spAutoFit/>
              </a:bodyPr>
              <a:lstStyle/>
              <a:p>
                <a:pPr algn="l" defTabSz="457200" fontAlgn="auto">
                  <a:lnSpc>
                    <a:spcPct val="85000"/>
                  </a:lnSpc>
                  <a:spcBef>
                    <a:spcPts val="0"/>
                  </a:spcBef>
                  <a:spcAft>
                    <a:spcPts val="0"/>
                  </a:spcAft>
                  <a:buNone/>
                </a:pPr>
                <a:r>
                  <a:rPr lang="en-US" sz="2800" b="0" dirty="0">
                    <a:solidFill>
                      <a:prstClr val="black"/>
                    </a:solidFill>
                    <a:latin typeface="18 VAG Rounded Light   02390"/>
                    <a:ea typeface="+mn-ea"/>
                  </a:rPr>
                  <a:t>add</a:t>
                </a:r>
              </a:p>
              <a:p>
                <a:pPr algn="l" defTabSz="457200" fontAlgn="auto">
                  <a:lnSpc>
                    <a:spcPct val="85000"/>
                  </a:lnSpc>
                  <a:spcBef>
                    <a:spcPts val="0"/>
                  </a:spcBef>
                  <a:spcAft>
                    <a:spcPts val="0"/>
                  </a:spcAft>
                  <a:buNone/>
                </a:pPr>
                <a:r>
                  <a:rPr lang="en-US" sz="2800" b="0" dirty="0">
                    <a:solidFill>
                      <a:prstClr val="black"/>
                    </a:solidFill>
                    <a:latin typeface="18 VAG Rounded Light   02390"/>
                    <a:ea typeface="+mn-ea"/>
                  </a:rPr>
                  <a:t>sub</a:t>
                </a:r>
              </a:p>
              <a:p>
                <a:pPr algn="l" defTabSz="457200" fontAlgn="auto">
                  <a:lnSpc>
                    <a:spcPct val="85000"/>
                  </a:lnSpc>
                  <a:spcBef>
                    <a:spcPts val="0"/>
                  </a:spcBef>
                  <a:spcAft>
                    <a:spcPts val="0"/>
                  </a:spcAft>
                  <a:buNone/>
                </a:pPr>
                <a:r>
                  <a:rPr lang="en-US" sz="2800" b="0" dirty="0">
                    <a:solidFill>
                      <a:prstClr val="black"/>
                    </a:solidFill>
                    <a:latin typeface="18 VAG Rounded Light   02390"/>
                    <a:ea typeface="+mn-ea"/>
                  </a:rPr>
                  <a:t>and</a:t>
                </a:r>
              </a:p>
              <a:p>
                <a:pPr algn="l" defTabSz="457200" fontAlgn="auto">
                  <a:lnSpc>
                    <a:spcPct val="85000"/>
                  </a:lnSpc>
                  <a:spcBef>
                    <a:spcPts val="0"/>
                  </a:spcBef>
                  <a:spcAft>
                    <a:spcPts val="0"/>
                  </a:spcAft>
                  <a:buNone/>
                </a:pPr>
                <a:r>
                  <a:rPr lang="en-US" sz="2800" b="0" dirty="0">
                    <a:solidFill>
                      <a:prstClr val="black"/>
                    </a:solidFill>
                    <a:latin typeface="18 VAG Rounded Light   02390"/>
                    <a:ea typeface="+mn-ea"/>
                  </a:rPr>
                  <a:t>or</a:t>
                </a:r>
              </a:p>
            </p:txBody>
          </p:sp>
          <p:sp>
            <p:nvSpPr>
              <p:cNvPr id="3214357" name="Rectangle 21"/>
              <p:cNvSpPr>
                <a:spLocks noChangeArrowheads="1"/>
              </p:cNvSpPr>
              <p:nvPr/>
            </p:nvSpPr>
            <p:spPr bwMode="auto">
              <a:xfrm>
                <a:off x="3528" y="1376"/>
                <a:ext cx="872" cy="494"/>
              </a:xfrm>
              <a:prstGeom prst="rect">
                <a:avLst/>
              </a:prstGeom>
              <a:noFill/>
              <a:ln w="12700">
                <a:noFill/>
                <a:miter lim="800000"/>
              </a:ln>
              <a:effectLst/>
            </p:spPr>
            <p:txBody>
              <a:bodyPr wrap="none" lIns="63500" tIns="25400" rIns="63500" bIns="25400">
                <a:spAutoFit/>
              </a:bodyPr>
              <a:lstStyle/>
              <a:p>
                <a:pPr algn="l" defTabSz="457200" fontAlgn="auto">
                  <a:lnSpc>
                    <a:spcPct val="85000"/>
                  </a:lnSpc>
                  <a:spcBef>
                    <a:spcPts val="0"/>
                  </a:spcBef>
                  <a:spcAft>
                    <a:spcPts val="0"/>
                  </a:spcAft>
                  <a:buNone/>
                </a:pPr>
                <a:r>
                  <a:rPr lang="en-US" sz="2800" b="0">
                    <a:solidFill>
                      <a:prstClr val="black"/>
                    </a:solidFill>
                    <a:latin typeface="18 VAG Rounded Light   02390"/>
                    <a:ea typeface="+mn-ea"/>
                  </a:rPr>
                  <a:t>user</a:t>
                </a:r>
              </a:p>
              <a:p>
                <a:pPr algn="l" defTabSz="457200" fontAlgn="auto">
                  <a:lnSpc>
                    <a:spcPct val="85000"/>
                  </a:lnSpc>
                  <a:spcBef>
                    <a:spcPts val="0"/>
                  </a:spcBef>
                  <a:spcAft>
                    <a:spcPts val="0"/>
                  </a:spcAft>
                  <a:buNone/>
                </a:pPr>
                <a:r>
                  <a:rPr lang="en-US" sz="2800" b="0">
                    <a:solidFill>
                      <a:prstClr val="black"/>
                    </a:solidFill>
                    <a:latin typeface="18 VAG Rounded Light   02390"/>
                    <a:ea typeface="+mn-ea"/>
                  </a:rPr>
                  <a:t>program</a:t>
                </a:r>
              </a:p>
            </p:txBody>
          </p:sp>
          <p:sp>
            <p:nvSpPr>
              <p:cNvPr id="3214358" name="Line 22"/>
              <p:cNvSpPr>
                <a:spLocks noChangeShapeType="1"/>
              </p:cNvSpPr>
              <p:nvPr/>
            </p:nvSpPr>
            <p:spPr bwMode="auto">
              <a:xfrm>
                <a:off x="2592" y="1344"/>
                <a:ext cx="760" cy="0"/>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59" name="Line 23"/>
              <p:cNvSpPr>
                <a:spLocks noChangeShapeType="1"/>
              </p:cNvSpPr>
              <p:nvPr/>
            </p:nvSpPr>
            <p:spPr bwMode="auto">
              <a:xfrm>
                <a:off x="2600" y="1120"/>
                <a:ext cx="752" cy="0"/>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60" name="Line 24"/>
              <p:cNvSpPr>
                <a:spLocks noChangeShapeType="1"/>
              </p:cNvSpPr>
              <p:nvPr/>
            </p:nvSpPr>
            <p:spPr bwMode="auto">
              <a:xfrm>
                <a:off x="2592" y="1584"/>
                <a:ext cx="760" cy="0"/>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61" name="Line 25"/>
              <p:cNvSpPr>
                <a:spLocks noChangeShapeType="1"/>
              </p:cNvSpPr>
              <p:nvPr/>
            </p:nvSpPr>
            <p:spPr bwMode="auto">
              <a:xfrm>
                <a:off x="2592" y="2064"/>
                <a:ext cx="760" cy="0"/>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62" name="Line 26"/>
              <p:cNvSpPr>
                <a:spLocks noChangeShapeType="1"/>
              </p:cNvSpPr>
              <p:nvPr/>
            </p:nvSpPr>
            <p:spPr bwMode="auto">
              <a:xfrm>
                <a:off x="2576" y="1848"/>
                <a:ext cx="776" cy="0"/>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63" name="Line 27"/>
              <p:cNvSpPr>
                <a:spLocks noChangeShapeType="1"/>
              </p:cNvSpPr>
              <p:nvPr/>
            </p:nvSpPr>
            <p:spPr bwMode="auto">
              <a:xfrm>
                <a:off x="3380" y="1124"/>
                <a:ext cx="144" cy="224"/>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64" name="Line 28"/>
              <p:cNvSpPr>
                <a:spLocks noChangeShapeType="1"/>
              </p:cNvSpPr>
              <p:nvPr/>
            </p:nvSpPr>
            <p:spPr bwMode="auto">
              <a:xfrm flipV="1">
                <a:off x="3384" y="1856"/>
                <a:ext cx="136" cy="200"/>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grpSp>
        <p:sp>
          <p:nvSpPr>
            <p:cNvPr id="3214365" name="Rectangle 29"/>
            <p:cNvSpPr>
              <a:spLocks noChangeArrowheads="1"/>
            </p:cNvSpPr>
            <p:nvPr/>
          </p:nvSpPr>
          <p:spPr bwMode="auto">
            <a:xfrm>
              <a:off x="2711" y="2896"/>
              <a:ext cx="646" cy="955"/>
            </a:xfrm>
            <a:prstGeom prst="rect">
              <a:avLst/>
            </a:prstGeom>
            <a:noFill/>
            <a:ln w="12700">
              <a:noFill/>
              <a:miter lim="800000"/>
            </a:ln>
            <a:effectLst/>
          </p:spPr>
          <p:txBody>
            <a:bodyPr wrap="none" lIns="63500" tIns="25400" rIns="63500" bIns="25400">
              <a:spAutoFit/>
            </a:bodyPr>
            <a:lstStyle/>
            <a:p>
              <a:pPr algn="l" defTabSz="457200" fontAlgn="auto">
                <a:lnSpc>
                  <a:spcPct val="85000"/>
                </a:lnSpc>
                <a:spcBef>
                  <a:spcPts val="0"/>
                </a:spcBef>
                <a:spcAft>
                  <a:spcPts val="0"/>
                </a:spcAft>
                <a:buNone/>
              </a:pPr>
              <a:r>
                <a:rPr lang="en-US" sz="2800" b="0" dirty="0">
                  <a:solidFill>
                    <a:prstClr val="black"/>
                  </a:solidFill>
                  <a:latin typeface="18 VAG Rounded Light   02390"/>
                  <a:ea typeface="+mn-ea"/>
                </a:rPr>
                <a:t>read</a:t>
              </a:r>
            </a:p>
            <a:p>
              <a:pPr algn="l" defTabSz="457200" fontAlgn="auto">
                <a:lnSpc>
                  <a:spcPct val="85000"/>
                </a:lnSpc>
                <a:spcBef>
                  <a:spcPts val="0"/>
                </a:spcBef>
                <a:spcAft>
                  <a:spcPts val="0"/>
                </a:spcAft>
                <a:buNone/>
              </a:pPr>
              <a:r>
                <a:rPr lang="en-US" sz="2800" b="0" dirty="0">
                  <a:solidFill>
                    <a:prstClr val="black"/>
                  </a:solidFill>
                  <a:latin typeface="18 VAG Rounded Light   02390"/>
                  <a:ea typeface="+mn-ea"/>
                </a:rPr>
                <a:t>store</a:t>
              </a:r>
            </a:p>
            <a:p>
              <a:pPr algn="l" defTabSz="457200" fontAlgn="auto">
                <a:lnSpc>
                  <a:spcPct val="85000"/>
                </a:lnSpc>
                <a:spcBef>
                  <a:spcPts val="0"/>
                </a:spcBef>
                <a:spcAft>
                  <a:spcPts val="0"/>
                </a:spcAft>
                <a:buNone/>
              </a:pPr>
              <a:r>
                <a:rPr lang="en-US" sz="2800" b="0" dirty="0">
                  <a:solidFill>
                    <a:prstClr val="black"/>
                  </a:solidFill>
                  <a:latin typeface="18 VAG Rounded Light   02390"/>
                  <a:ea typeface="+mn-ea"/>
                </a:rPr>
                <a:t>...</a:t>
              </a:r>
            </a:p>
            <a:p>
              <a:pPr algn="l" defTabSz="457200" fontAlgn="auto">
                <a:lnSpc>
                  <a:spcPct val="85000"/>
                </a:lnSpc>
                <a:spcBef>
                  <a:spcPts val="0"/>
                </a:spcBef>
                <a:spcAft>
                  <a:spcPts val="0"/>
                </a:spcAft>
                <a:buNone/>
              </a:pPr>
              <a:r>
                <a:rPr lang="en-US" altLang="zh-CN" sz="2800" b="0" dirty="0" err="1">
                  <a:solidFill>
                    <a:srgbClr val="FF0000"/>
                  </a:solidFill>
                  <a:ea typeface="+mn-ea"/>
                  <a:cs typeface="Arial" panose="020B0604020202020204" pitchFamily="34" charset="0"/>
                </a:rPr>
                <a:t>eret</a:t>
              </a:r>
              <a:endParaRPr lang="en-US" sz="2800" b="0" dirty="0">
                <a:solidFill>
                  <a:srgbClr val="FF0000"/>
                </a:solidFill>
                <a:ea typeface="+mn-ea"/>
                <a:cs typeface="Arial" panose="020B0604020202020204" pitchFamily="34" charset="0"/>
              </a:endParaRPr>
            </a:p>
          </p:txBody>
        </p:sp>
        <p:sp>
          <p:nvSpPr>
            <p:cNvPr id="3214366" name="Line 30"/>
            <p:cNvSpPr>
              <a:spLocks noChangeShapeType="1"/>
            </p:cNvSpPr>
            <p:nvPr/>
          </p:nvSpPr>
          <p:spPr bwMode="auto">
            <a:xfrm>
              <a:off x="2592" y="2912"/>
              <a:ext cx="760" cy="0"/>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67" name="Line 31"/>
            <p:cNvSpPr>
              <a:spLocks noChangeShapeType="1"/>
            </p:cNvSpPr>
            <p:nvPr/>
          </p:nvSpPr>
          <p:spPr bwMode="auto">
            <a:xfrm>
              <a:off x="2592" y="3584"/>
              <a:ext cx="752" cy="0"/>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68" name="Line 32"/>
            <p:cNvSpPr>
              <a:spLocks noChangeShapeType="1"/>
            </p:cNvSpPr>
            <p:nvPr/>
          </p:nvSpPr>
          <p:spPr bwMode="auto">
            <a:xfrm>
              <a:off x="2584" y="3872"/>
              <a:ext cx="752" cy="0"/>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69" name="Line 33"/>
            <p:cNvSpPr>
              <a:spLocks noChangeShapeType="1"/>
            </p:cNvSpPr>
            <p:nvPr/>
          </p:nvSpPr>
          <p:spPr bwMode="auto">
            <a:xfrm>
              <a:off x="2600" y="3152"/>
              <a:ext cx="752" cy="0"/>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70" name="Line 34"/>
            <p:cNvSpPr>
              <a:spLocks noChangeShapeType="1"/>
            </p:cNvSpPr>
            <p:nvPr/>
          </p:nvSpPr>
          <p:spPr bwMode="auto">
            <a:xfrm>
              <a:off x="2592" y="3392"/>
              <a:ext cx="768" cy="0"/>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71" name="Rectangle 35"/>
            <p:cNvSpPr>
              <a:spLocks noChangeArrowheads="1"/>
            </p:cNvSpPr>
            <p:nvPr/>
          </p:nvSpPr>
          <p:spPr bwMode="auto">
            <a:xfrm>
              <a:off x="3696" y="2976"/>
              <a:ext cx="1099" cy="724"/>
            </a:xfrm>
            <a:prstGeom prst="rect">
              <a:avLst/>
            </a:prstGeom>
            <a:noFill/>
            <a:ln w="12700">
              <a:noFill/>
              <a:miter lim="800000"/>
            </a:ln>
            <a:effectLst/>
          </p:spPr>
          <p:txBody>
            <a:bodyPr wrap="none" lIns="63500" tIns="25400" rIns="63500" bIns="25400">
              <a:spAutoFit/>
            </a:bodyPr>
            <a:lstStyle/>
            <a:p>
              <a:pPr algn="l" defTabSz="457200" fontAlgn="auto">
                <a:lnSpc>
                  <a:spcPct val="85000"/>
                </a:lnSpc>
                <a:spcBef>
                  <a:spcPts val="0"/>
                </a:spcBef>
                <a:spcAft>
                  <a:spcPts val="0"/>
                </a:spcAft>
                <a:buNone/>
              </a:pPr>
              <a:r>
                <a:rPr lang="en-US" sz="2800" b="0">
                  <a:solidFill>
                    <a:prstClr val="black"/>
                  </a:solidFill>
                  <a:latin typeface="18 VAG Rounded Light   02390"/>
                  <a:ea typeface="+mn-ea"/>
                </a:rPr>
                <a:t>interrupt</a:t>
              </a:r>
            </a:p>
            <a:p>
              <a:pPr algn="l" defTabSz="457200" fontAlgn="auto">
                <a:lnSpc>
                  <a:spcPct val="85000"/>
                </a:lnSpc>
                <a:spcBef>
                  <a:spcPts val="0"/>
                </a:spcBef>
                <a:spcAft>
                  <a:spcPts val="0"/>
                </a:spcAft>
                <a:buNone/>
              </a:pPr>
              <a:r>
                <a:rPr lang="en-US" sz="2800" b="0">
                  <a:solidFill>
                    <a:prstClr val="black"/>
                  </a:solidFill>
                  <a:latin typeface="18 VAG Rounded Light   02390"/>
                  <a:ea typeface="+mn-ea"/>
                </a:rPr>
                <a:t>service</a:t>
              </a:r>
            </a:p>
            <a:p>
              <a:pPr algn="l" defTabSz="457200" fontAlgn="auto">
                <a:lnSpc>
                  <a:spcPct val="85000"/>
                </a:lnSpc>
                <a:spcBef>
                  <a:spcPts val="0"/>
                </a:spcBef>
                <a:spcAft>
                  <a:spcPts val="0"/>
                </a:spcAft>
                <a:buNone/>
              </a:pPr>
              <a:r>
                <a:rPr lang="en-US" sz="2800" b="0">
                  <a:solidFill>
                    <a:prstClr val="black"/>
                  </a:solidFill>
                  <a:latin typeface="18 VAG Rounded Light   02390"/>
                  <a:ea typeface="+mn-ea"/>
                </a:rPr>
                <a:t>routine</a:t>
              </a:r>
            </a:p>
          </p:txBody>
        </p:sp>
        <p:sp>
          <p:nvSpPr>
            <p:cNvPr id="3214372" name="Line 36"/>
            <p:cNvSpPr>
              <a:spLocks noChangeShapeType="1"/>
            </p:cNvSpPr>
            <p:nvPr/>
          </p:nvSpPr>
          <p:spPr bwMode="auto">
            <a:xfrm>
              <a:off x="3384" y="2912"/>
              <a:ext cx="248" cy="88"/>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73" name="Line 37"/>
            <p:cNvSpPr>
              <a:spLocks noChangeShapeType="1"/>
            </p:cNvSpPr>
            <p:nvPr/>
          </p:nvSpPr>
          <p:spPr bwMode="auto">
            <a:xfrm flipV="1">
              <a:off x="3384" y="3680"/>
              <a:ext cx="240" cy="200"/>
            </a:xfrm>
            <a:prstGeom prst="line">
              <a:avLst/>
            </a:prstGeom>
            <a:noFill/>
            <a:ln w="38100">
              <a:solidFill>
                <a:schemeClr val="tx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grpSp>
      <p:grpSp>
        <p:nvGrpSpPr>
          <p:cNvPr id="7" name="Group 38"/>
          <p:cNvGrpSpPr/>
          <p:nvPr/>
        </p:nvGrpSpPr>
        <p:grpSpPr bwMode="auto">
          <a:xfrm>
            <a:off x="3076576" y="3403603"/>
            <a:ext cx="2562226" cy="1401764"/>
            <a:chOff x="978" y="2144"/>
            <a:chExt cx="1614" cy="883"/>
          </a:xfrm>
        </p:grpSpPr>
        <p:sp>
          <p:nvSpPr>
            <p:cNvPr id="3214375" name="Line 39"/>
            <p:cNvSpPr>
              <a:spLocks noChangeShapeType="1"/>
            </p:cNvSpPr>
            <p:nvPr/>
          </p:nvSpPr>
          <p:spPr bwMode="auto">
            <a:xfrm>
              <a:off x="1606" y="2144"/>
              <a:ext cx="2" cy="256"/>
            </a:xfrm>
            <a:prstGeom prst="line">
              <a:avLst/>
            </a:prstGeom>
            <a:noFill/>
            <a:ln w="38100">
              <a:solidFill>
                <a:schemeClr val="tx1"/>
              </a:solidFill>
              <a:round/>
              <a:tailEnd type="triangle" w="med" len="me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76" name="Rectangle 40"/>
            <p:cNvSpPr>
              <a:spLocks noChangeArrowheads="1"/>
            </p:cNvSpPr>
            <p:nvPr/>
          </p:nvSpPr>
          <p:spPr bwMode="auto">
            <a:xfrm>
              <a:off x="978" y="2336"/>
              <a:ext cx="1176" cy="691"/>
            </a:xfrm>
            <a:prstGeom prst="rect">
              <a:avLst/>
            </a:prstGeom>
            <a:noFill/>
            <a:ln w="12700">
              <a:noFill/>
              <a:miter lim="800000"/>
            </a:ln>
            <a:effectLst/>
          </p:spPr>
          <p:txBody>
            <a:bodyPr wrap="square" lIns="63500" tIns="25400" rIns="63500" bIns="25400">
              <a:spAutoFit/>
            </a:bodyPr>
            <a:lstStyle/>
            <a:p>
              <a:pPr algn="l" defTabSz="457200" fontAlgn="auto">
                <a:lnSpc>
                  <a:spcPct val="85000"/>
                </a:lnSpc>
                <a:spcBef>
                  <a:spcPts val="0"/>
                </a:spcBef>
                <a:spcAft>
                  <a:spcPts val="0"/>
                </a:spcAft>
                <a:buNone/>
              </a:pPr>
              <a:r>
                <a:rPr lang="en-US" sz="2000" dirty="0">
                  <a:solidFill>
                    <a:prstClr val="black"/>
                  </a:solidFill>
                  <a:latin typeface="18 VAG Rounded Light   02390"/>
                  <a:ea typeface="+mn-ea"/>
                </a:rPr>
                <a:t>(3) jump to interrupt</a:t>
              </a:r>
            </a:p>
            <a:p>
              <a:pPr algn="l" defTabSz="457200" fontAlgn="auto">
                <a:lnSpc>
                  <a:spcPct val="85000"/>
                </a:lnSpc>
                <a:spcBef>
                  <a:spcPts val="0"/>
                </a:spcBef>
                <a:spcAft>
                  <a:spcPts val="0"/>
                </a:spcAft>
                <a:buNone/>
              </a:pPr>
              <a:r>
                <a:rPr lang="en-US" sz="2000" dirty="0">
                  <a:solidFill>
                    <a:prstClr val="black"/>
                  </a:solidFill>
                  <a:latin typeface="18 VAG Rounded Light   02390"/>
                  <a:ea typeface="+mn-ea"/>
                </a:rPr>
                <a:t>service routine</a:t>
              </a:r>
            </a:p>
          </p:txBody>
        </p:sp>
        <p:sp>
          <p:nvSpPr>
            <p:cNvPr id="3214377" name="Line 41"/>
            <p:cNvSpPr>
              <a:spLocks noChangeShapeType="1"/>
            </p:cNvSpPr>
            <p:nvPr/>
          </p:nvSpPr>
          <p:spPr bwMode="auto">
            <a:xfrm>
              <a:off x="2016" y="2736"/>
              <a:ext cx="576" cy="160"/>
            </a:xfrm>
            <a:prstGeom prst="line">
              <a:avLst/>
            </a:prstGeom>
            <a:noFill/>
            <a:ln w="38100">
              <a:solidFill>
                <a:schemeClr val="accent1"/>
              </a:solidFill>
              <a:round/>
              <a:tailEnd type="triangle" w="med" len="me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grpSp>
      <p:sp>
        <p:nvSpPr>
          <p:cNvPr id="3214378" name="Rectangle 42"/>
          <p:cNvSpPr>
            <a:spLocks noChangeArrowheads="1"/>
          </p:cNvSpPr>
          <p:nvPr/>
        </p:nvSpPr>
        <p:spPr bwMode="auto">
          <a:xfrm>
            <a:off x="3085716" y="5259477"/>
            <a:ext cx="1765300" cy="574516"/>
          </a:xfrm>
          <a:prstGeom prst="rect">
            <a:avLst/>
          </a:prstGeom>
          <a:noFill/>
          <a:ln w="38100">
            <a:noFill/>
            <a:miter lim="800000"/>
          </a:ln>
          <a:effectLst/>
        </p:spPr>
        <p:txBody>
          <a:bodyPr wrap="square" lIns="63500" tIns="25400" rIns="63500" bIns="25400">
            <a:spAutoFit/>
          </a:bodyPr>
          <a:lstStyle/>
          <a:p>
            <a:pPr algn="l" defTabSz="457200" fontAlgn="auto">
              <a:lnSpc>
                <a:spcPct val="85000"/>
              </a:lnSpc>
              <a:spcBef>
                <a:spcPts val="0"/>
              </a:spcBef>
              <a:spcAft>
                <a:spcPts val="0"/>
              </a:spcAft>
              <a:buNone/>
            </a:pPr>
            <a:r>
              <a:rPr lang="en-US" sz="2000" dirty="0">
                <a:solidFill>
                  <a:prstClr val="black"/>
                </a:solidFill>
                <a:latin typeface="18 VAG Rounded Light   02390"/>
                <a:ea typeface="+mn-ea"/>
              </a:rPr>
              <a:t>(4) perform transfer</a:t>
            </a:r>
          </a:p>
        </p:txBody>
      </p:sp>
      <p:grpSp>
        <p:nvGrpSpPr>
          <p:cNvPr id="8" name="Group 43"/>
          <p:cNvGrpSpPr/>
          <p:nvPr/>
        </p:nvGrpSpPr>
        <p:grpSpPr bwMode="auto">
          <a:xfrm>
            <a:off x="4605339" y="2590800"/>
            <a:ext cx="995363" cy="3556000"/>
            <a:chOff x="1941" y="1632"/>
            <a:chExt cx="627" cy="2240"/>
          </a:xfrm>
        </p:grpSpPr>
        <p:grpSp>
          <p:nvGrpSpPr>
            <p:cNvPr id="9" name="Group 44"/>
            <p:cNvGrpSpPr/>
            <p:nvPr/>
          </p:nvGrpSpPr>
          <p:grpSpPr bwMode="auto">
            <a:xfrm>
              <a:off x="2240" y="1632"/>
              <a:ext cx="328" cy="2240"/>
              <a:chOff x="2240" y="1728"/>
              <a:chExt cx="328" cy="2240"/>
            </a:xfrm>
          </p:grpSpPr>
          <p:sp>
            <p:nvSpPr>
              <p:cNvPr id="3214381" name="Line 45"/>
              <p:cNvSpPr>
                <a:spLocks noChangeShapeType="1"/>
              </p:cNvSpPr>
              <p:nvPr/>
            </p:nvSpPr>
            <p:spPr bwMode="auto">
              <a:xfrm flipH="1" flipV="1">
                <a:off x="2240" y="3753"/>
                <a:ext cx="328" cy="215"/>
              </a:xfrm>
              <a:prstGeom prst="line">
                <a:avLst/>
              </a:prstGeom>
              <a:noFill/>
              <a:ln w="38100">
                <a:solidFill>
                  <a:schemeClr val="accent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82" name="Line 46"/>
              <p:cNvSpPr>
                <a:spLocks noChangeShapeType="1"/>
              </p:cNvSpPr>
              <p:nvPr/>
            </p:nvSpPr>
            <p:spPr bwMode="auto">
              <a:xfrm flipV="1">
                <a:off x="2248" y="1944"/>
                <a:ext cx="0" cy="1824"/>
              </a:xfrm>
              <a:prstGeom prst="line">
                <a:avLst/>
              </a:prstGeom>
              <a:noFill/>
              <a:ln w="38100">
                <a:solidFill>
                  <a:schemeClr val="accent1"/>
                </a:solidFill>
                <a:roun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3214383" name="Line 47"/>
              <p:cNvSpPr>
                <a:spLocks noChangeShapeType="1"/>
              </p:cNvSpPr>
              <p:nvPr/>
            </p:nvSpPr>
            <p:spPr bwMode="auto">
              <a:xfrm flipV="1">
                <a:off x="2240" y="1728"/>
                <a:ext cx="312" cy="228"/>
              </a:xfrm>
              <a:prstGeom prst="line">
                <a:avLst/>
              </a:prstGeom>
              <a:noFill/>
              <a:ln w="38100">
                <a:solidFill>
                  <a:schemeClr val="accent1"/>
                </a:solidFill>
                <a:round/>
                <a:tailEnd type="triangle" w="med" len="me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grpSp>
        <p:sp>
          <p:nvSpPr>
            <p:cNvPr id="3214384" name="Rectangle 48"/>
            <p:cNvSpPr>
              <a:spLocks noChangeArrowheads="1"/>
            </p:cNvSpPr>
            <p:nvPr/>
          </p:nvSpPr>
          <p:spPr bwMode="auto">
            <a:xfrm>
              <a:off x="1941" y="2990"/>
              <a:ext cx="323" cy="197"/>
            </a:xfrm>
            <a:prstGeom prst="rect">
              <a:avLst/>
            </a:prstGeom>
            <a:noFill/>
            <a:ln w="38100">
              <a:noFill/>
              <a:miter lim="800000"/>
            </a:ln>
            <a:effectLst/>
          </p:spPr>
          <p:txBody>
            <a:bodyPr wrap="none" lIns="63500" tIns="25400" rIns="63500" bIns="25400">
              <a:spAutoFit/>
            </a:bodyPr>
            <a:lstStyle/>
            <a:p>
              <a:pPr algn="l" defTabSz="457200" fontAlgn="auto">
                <a:lnSpc>
                  <a:spcPct val="85000"/>
                </a:lnSpc>
                <a:spcBef>
                  <a:spcPts val="0"/>
                </a:spcBef>
                <a:spcAft>
                  <a:spcPts val="0"/>
                </a:spcAft>
                <a:buNone/>
              </a:pPr>
              <a:r>
                <a:rPr lang="en-US" sz="2000" dirty="0">
                  <a:solidFill>
                    <a:prstClr val="black"/>
                  </a:solidFill>
                  <a:latin typeface="18 VAG Rounded Light   02390"/>
                  <a:ea typeface="+mn-ea"/>
                </a:rPr>
                <a:t>(5)</a:t>
              </a:r>
            </a:p>
          </p:txBody>
        </p:sp>
      </p:grpSp>
      <p:sp>
        <p:nvSpPr>
          <p:cNvPr id="452610" name="Rectangle 2"/>
          <p:cNvSpPr>
            <a:spLocks noGrp="1" noChangeArrowheads="1"/>
          </p:cNvSpPr>
          <p:nvPr/>
        </p:nvSpPr>
        <p:spPr>
          <a:xfrm>
            <a:off x="0" y="300355"/>
            <a:ext cx="8216900" cy="371475"/>
          </a:xfrm>
          <a:prstGeom prst="rect">
            <a:avLst/>
          </a:prstGeom>
          <a:noFill/>
          <a:ln w="12700">
            <a:noFill/>
            <a:miter lim="800000"/>
          </a:ln>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2400" b="1" i="0" baseline="0">
                <a:solidFill>
                  <a:srgbClr val="FF0000"/>
                </a:solidFill>
                <a:latin typeface="Arial Unicode MS" panose="020B0604020202020204" pitchFamily="34" charset="-122"/>
                <a:ea typeface="+mj-ea"/>
                <a:cs typeface="楷体_GB2312"/>
              </a:defRPr>
            </a:lvl1pPr>
            <a:lvl2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2pPr>
            <a:lvl3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3pPr>
            <a:lvl4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4pPr>
            <a:lvl5pPr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cs typeface="楷体_GB2312"/>
              </a:defRPr>
            </a:lvl5pPr>
            <a:lvl6pPr marL="4572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6pPr>
            <a:lvl7pPr marL="9144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7pPr>
            <a:lvl8pPr marL="13716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8pPr>
            <a:lvl9pPr marL="1828800" algn="l" rtl="0" eaLnBrk="0" fontAlgn="base" hangingPunct="0">
              <a:lnSpc>
                <a:spcPct val="87000"/>
              </a:lnSpc>
              <a:spcBef>
                <a:spcPct val="0"/>
              </a:spcBef>
              <a:spcAft>
                <a:spcPct val="0"/>
              </a:spcAft>
              <a:defRPr sz="2400" b="1" i="1">
                <a:solidFill>
                  <a:srgbClr val="FF0000"/>
                </a:solidFill>
                <a:latin typeface="楷体_GB2312" pitchFamily="49" charset="-122"/>
                <a:ea typeface="楷体_GB2312" pitchFamily="49" charset="-122"/>
              </a:defRPr>
            </a:lvl9pPr>
          </a:lstStyle>
          <a:p>
            <a:pPr indent="0">
              <a:buNone/>
            </a:pPr>
            <a:r>
              <a:rPr lang="en-US" dirty="0">
                <a:solidFill>
                  <a:schemeClr val="accent1"/>
                </a:solidFill>
              </a:rPr>
              <a:t>5.1 </a:t>
            </a:r>
            <a:r>
              <a:rPr lang="en-US" altLang="zh-CN" dirty="0">
                <a:sym typeface="+mn-ea"/>
              </a:rPr>
              <a:t>MIPS中断/异常--</a:t>
            </a:r>
            <a:r>
              <a:rPr lang="en-US" dirty="0">
                <a:solidFill>
                  <a:schemeClr val="accent1"/>
                </a:solidFill>
                <a:sym typeface="+mn-ea"/>
              </a:rPr>
              <a:t>Interrupt-Driven Data Transfer</a:t>
            </a:r>
            <a:endParaRPr lang="en-AU" dirty="0">
              <a:solidFill>
                <a:schemeClr val="accent1"/>
              </a:solidFill>
            </a:endParaRPr>
          </a:p>
        </p:txBody>
      </p:sp>
      <p:grpSp>
        <p:nvGrpSpPr>
          <p:cNvPr id="10" name="组合 9"/>
          <p:cNvGrpSpPr/>
          <p:nvPr/>
        </p:nvGrpSpPr>
        <p:grpSpPr>
          <a:xfrm>
            <a:off x="3082545" y="2532625"/>
            <a:ext cx="2490527" cy="739097"/>
            <a:chOff x="3148272" y="2527302"/>
            <a:chExt cx="2490527" cy="739097"/>
          </a:xfrm>
        </p:grpSpPr>
        <p:sp>
          <p:nvSpPr>
            <p:cNvPr id="3214343" name="Line 7"/>
            <p:cNvSpPr>
              <a:spLocks noChangeShapeType="1"/>
            </p:cNvSpPr>
            <p:nvPr/>
          </p:nvSpPr>
          <p:spPr bwMode="auto">
            <a:xfrm flipH="1">
              <a:off x="4667542" y="2527302"/>
              <a:ext cx="971257" cy="582644"/>
            </a:xfrm>
            <a:prstGeom prst="line">
              <a:avLst/>
            </a:prstGeom>
            <a:noFill/>
            <a:ln w="38100">
              <a:solidFill>
                <a:schemeClr val="accent1"/>
              </a:solidFill>
              <a:round/>
              <a:tailEnd type="triangle" w="med" len="med"/>
            </a:ln>
            <a:effectLst/>
          </p:spPr>
          <p:txBody>
            <a:bodyPr wrap="none" anchor="ctr"/>
            <a:lstStyle/>
            <a:p>
              <a:pPr algn="l" defTabSz="457200" fontAlgn="auto">
                <a:spcBef>
                  <a:spcPts val="0"/>
                </a:spcBef>
                <a:spcAft>
                  <a:spcPts val="0"/>
                </a:spcAft>
                <a:buNone/>
              </a:pPr>
              <a:endParaRPr lang="en-US" sz="1800" b="0">
                <a:solidFill>
                  <a:prstClr val="black"/>
                </a:solidFill>
                <a:latin typeface="18 VAG Rounded Light   02390"/>
                <a:ea typeface="+mn-ea"/>
              </a:endParaRPr>
            </a:p>
          </p:txBody>
        </p:sp>
        <p:sp>
          <p:nvSpPr>
            <p:cNvPr id="49" name="Rectangle 5"/>
            <p:cNvSpPr>
              <a:spLocks noChangeArrowheads="1"/>
            </p:cNvSpPr>
            <p:nvPr/>
          </p:nvSpPr>
          <p:spPr bwMode="auto">
            <a:xfrm>
              <a:off x="3148272" y="2953493"/>
              <a:ext cx="1556516" cy="312906"/>
            </a:xfrm>
            <a:prstGeom prst="rect">
              <a:avLst/>
            </a:prstGeom>
            <a:noFill/>
            <a:ln w="12700">
              <a:noFill/>
              <a:miter lim="800000"/>
            </a:ln>
            <a:effectLst/>
          </p:spPr>
          <p:txBody>
            <a:bodyPr wrap="none" lIns="63500" tIns="25400" rIns="63500" bIns="25400">
              <a:spAutoFit/>
            </a:bodyPr>
            <a:lstStyle/>
            <a:p>
              <a:pPr algn="l" defTabSz="457200" fontAlgn="auto">
                <a:lnSpc>
                  <a:spcPct val="85000"/>
                </a:lnSpc>
                <a:spcBef>
                  <a:spcPts val="0"/>
                </a:spcBef>
                <a:spcAft>
                  <a:spcPts val="0"/>
                </a:spcAft>
                <a:buNone/>
              </a:pPr>
              <a:r>
                <a:rPr lang="en-US" sz="2000" dirty="0">
                  <a:solidFill>
                    <a:prstClr val="black"/>
                  </a:solidFill>
                  <a:latin typeface="18 VAG Rounded Light   02390"/>
                  <a:ea typeface="+mn-ea"/>
                </a:rPr>
                <a:t>(2) save PC</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214378"/>
                                        </p:tgtEl>
                                        <p:attrNameLst>
                                          <p:attrName>style.visibility</p:attrName>
                                        </p:attrNameLst>
                                      </p:cBhvr>
                                      <p:to>
                                        <p:strVal val="visible"/>
                                      </p:to>
                                    </p:set>
                                    <p:animEffect transition="in" filter="wipe(up)">
                                      <p:cBhvr>
                                        <p:cTn id="22" dur="500"/>
                                        <p:tgtEl>
                                          <p:spTgt spid="32143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4378" grpId="0" bldLvl="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21320ed-6230-4f10-8d3e-999541f6565a}"/>
</p:tagLst>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spPr>
      <a:bodyPr vert="horz" wrap="square" lIns="63500" tIns="25400" rIns="63500" bIns="25400" numCol="1" anchor="t" anchorCtr="0" compatLnSpc="1">
        <a:spAutoFit/>
      </a:bodyPr>
      <a:lstStyle>
        <a:defPPr marL="668655" marR="0" indent="-193675" algn="l" defTabSz="914400" rtl="0" eaLnBrk="0" fontAlgn="base" latinLnBrk="0" hangingPunct="0">
          <a:lnSpc>
            <a:spcPct val="85000"/>
          </a:lnSpc>
          <a:spcBef>
            <a:spcPct val="40000"/>
          </a:spcBef>
          <a:spcAft>
            <a:spcPct val="0"/>
          </a:spcAft>
          <a:buClr>
            <a:srgbClr val="001ADC"/>
          </a:buClr>
          <a:buSzPct val="100000"/>
          <a:buFont typeface="Wingdings" panose="05000000000000000000" pitchFamily="2" charset="2"/>
          <a:buChar char="Ø"/>
          <a:defRPr kumimoji="0" 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spPr>
      <a:bodyPr vert="horz" wrap="square" lIns="63500" tIns="25400" rIns="63500" bIns="25400" numCol="1" anchor="t" anchorCtr="0" compatLnSpc="1">
        <a:spAutoFit/>
      </a:bodyPr>
      <a:lstStyle>
        <a:defPPr marL="668655" marR="0" indent="-193675" algn="l" defTabSz="914400" rtl="0" eaLnBrk="0" fontAlgn="base" latinLnBrk="0" hangingPunct="0">
          <a:lnSpc>
            <a:spcPct val="85000"/>
          </a:lnSpc>
          <a:spcBef>
            <a:spcPct val="40000"/>
          </a:spcBef>
          <a:spcAft>
            <a:spcPct val="0"/>
          </a:spcAft>
          <a:buClr>
            <a:srgbClr val="001ADC"/>
          </a:buClr>
          <a:buSzPct val="100000"/>
          <a:buFont typeface="Wingdings" panose="05000000000000000000" pitchFamily="2" charset="2"/>
          <a:buChar char="Ø"/>
          <a:defRPr kumimoji="0" 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楷体_GB2312"/>
        <a:ea typeface="楷体_GB2312"/>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6F5BD"/>
        </a:solidFill>
        <a:ln w="12700">
          <a:solidFill>
            <a:schemeClr val="tx1"/>
          </a:solidFill>
          <a:miter lim="800000"/>
        </a:ln>
      </a:spPr>
      <a:bodyPr lIns="90487" tIns="44450" rIns="90487" bIns="44450">
        <a:spAutoFit/>
      </a:bodyPr>
      <a:lstStyle>
        <a:defPPr>
          <a:lnSpc>
            <a:spcPct val="100000"/>
          </a:lnSpc>
          <a:buNone/>
          <a:tabLst>
            <a:tab pos="292100" algn="l"/>
          </a:tabLst>
          <a:defRPr dirty="0">
            <a:latin typeface="Courier New" panose="02070309020205020404" pitchFamily="49"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accent1"/>
            </a:solidFill>
            <a:effectLst/>
            <a:latin typeface="Arial" panose="020B0604020202020204" pitchFamily="34" charset="0"/>
          </a:defRPr>
        </a:defPPr>
      </a:lstStyle>
    </a:lnDef>
    <a:txDef>
      <a:spPr>
        <a:noFill/>
      </a:spPr>
      <a:bodyPr wrap="square" rtlCol="0">
        <a:spAutoFit/>
      </a:bodyPr>
      <a:lstStyle>
        <a:defPPr>
          <a:buNone/>
          <a:defRPr dirty="0">
            <a:latin typeface="Calibri" panose="020F0502020204030204" pitchFamily="34" charset="0"/>
          </a:defRPr>
        </a:defPPr>
      </a:lstStyle>
    </a:tx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TotalTime>
  <Pages>47</Pages>
  <Words>2284</Words>
  <Application>Microsoft Office PowerPoint</Application>
  <PresentationFormat>宽屏</PresentationFormat>
  <Paragraphs>380</Paragraphs>
  <Slides>22</Slides>
  <Notes>16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22</vt:i4>
      </vt:variant>
    </vt:vector>
  </HeadingPairs>
  <TitlesOfParts>
    <vt:vector size="35" baseType="lpstr">
      <vt:lpstr>18 VAG Rounded Light   02390</vt:lpstr>
      <vt:lpstr>Arial Unicode MS</vt:lpstr>
      <vt:lpstr>黑体</vt:lpstr>
      <vt:lpstr>楷体_GB2312</vt:lpstr>
      <vt:lpstr>微软雅黑</vt:lpstr>
      <vt:lpstr>Arial</vt:lpstr>
      <vt:lpstr>Calibri</vt:lpstr>
      <vt:lpstr>Cambria</vt:lpstr>
      <vt:lpstr>Courier New</vt:lpstr>
      <vt:lpstr>Times New Roman</vt:lpstr>
      <vt:lpstr>Wingdings</vt:lpstr>
      <vt:lpstr>CS152-SP98</vt:lpstr>
      <vt:lpstr>1_CS152-SP98</vt:lpstr>
      <vt:lpstr>计算机硬件基础</vt:lpstr>
      <vt:lpstr>PowerPoint 演示文稿</vt:lpstr>
      <vt:lpstr>5.1 MIPS中断/异常--Exceptions and Interrupts</vt:lpstr>
      <vt:lpstr>PowerPoint 演示文稿</vt:lpstr>
      <vt:lpstr>PowerPoint 演示文稿</vt:lpstr>
      <vt:lpstr>PowerPoint 演示文稿</vt:lpstr>
      <vt:lpstr>PowerPoint 演示文稿</vt:lpstr>
      <vt:lpstr>PowerPoint 演示文稿</vt:lpstr>
      <vt:lpstr>PowerPoint 演示文稿</vt:lpstr>
      <vt:lpstr>5.2 支持中断/异常的数据通路--增加EPC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BUAA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lxd</dc:creator>
  <dc:description>lecture 1</dc:description>
  <cp:lastModifiedBy>DELL</cp:lastModifiedBy>
  <cp:revision>520</cp:revision>
  <cp:lastPrinted>2015-10-29T05:44:00Z</cp:lastPrinted>
  <dcterms:created xsi:type="dcterms:W3CDTF">1997-08-19T16:58:00Z</dcterms:created>
  <dcterms:modified xsi:type="dcterms:W3CDTF">2024-11-04T11:50:15Z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2052-11.1.0.9995</vt:lpwstr>
  </property>
</Properties>
</file>