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60" r:id="rId2"/>
    <p:sldId id="264" r:id="rId3"/>
    <p:sldId id="265" r:id="rId4"/>
    <p:sldId id="267" r:id="rId5"/>
    <p:sldId id="268" r:id="rId6"/>
    <p:sldId id="266" r:id="rId7"/>
    <p:sldId id="261" r:id="rId8"/>
    <p:sldId id="270" r:id="rId9"/>
    <p:sldId id="269" r:id="rId10"/>
    <p:sldId id="271" r:id="rId11"/>
    <p:sldId id="272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220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4052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834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0175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83899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13267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91468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5073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62498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82610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36615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21565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2428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冷不命中、冲突不命中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834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3965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90554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38808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容量不命中</a:t>
            </a:r>
          </a:p>
        </p:txBody>
      </p:sp>
    </p:spTree>
    <p:extLst>
      <p:ext uri="{BB962C8B-B14F-4D97-AF65-F5344CB8AC3E}">
        <p14:creationId xmlns:p14="http://schemas.microsoft.com/office/powerpoint/2010/main" val="123382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74156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03951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834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834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834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834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6078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31510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040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" y="457200"/>
            <a:ext cx="4343400" cy="295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965303"/>
            <a:ext cx="4953001" cy="1073297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75" y="4267200"/>
            <a:ext cx="8662988" cy="19813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3087" y="1288796"/>
            <a:ext cx="2043113" cy="3114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38800" y="775658"/>
            <a:ext cx="20475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CSAPP 3e. 6.17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72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76402" y="25146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alibri" pitchFamily="34" charset="0"/>
              </a:rPr>
              <a:t>g[0][0].x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0767" y="25146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g[0][0].y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5132" y="25146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alibri" pitchFamily="34" charset="0"/>
              </a:rPr>
              <a:t>g[0][1].x</a:t>
            </a:r>
            <a:endParaRPr lang="zh-CN" altLang="en-US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9497" y="25146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g[0][1].y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1" y="28956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alibri" pitchFamily="34" charset="0"/>
              </a:rPr>
              <a:t>g[0][2].x</a:t>
            </a:r>
            <a:endParaRPr lang="zh-CN" altLang="en-US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766" y="28956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alibri" pitchFamily="34" charset="0"/>
              </a:rPr>
              <a:t>g[0][2].y</a:t>
            </a:r>
            <a:endParaRPr lang="zh-CN" altLang="en-US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5131" y="28956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alibri" pitchFamily="34" charset="0"/>
              </a:rPr>
              <a:t>g[0][3].x</a:t>
            </a:r>
            <a:endParaRPr lang="zh-CN" altLang="en-US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89496" y="28956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g[0][3].y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400" y="38100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alibri" pitchFamily="34" charset="0"/>
              </a:rPr>
              <a:t>g[0][14].x</a:t>
            </a:r>
            <a:endParaRPr lang="zh-CN" altLang="en-US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765" y="38100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alibri" pitchFamily="34" charset="0"/>
              </a:rPr>
              <a:t>g[0][14].y</a:t>
            </a:r>
            <a:endParaRPr lang="zh-CN" altLang="en-US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85130" y="38100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alibri" pitchFamily="34" charset="0"/>
              </a:rPr>
              <a:t>g[0][15].x</a:t>
            </a:r>
            <a:endParaRPr lang="zh-CN" altLang="en-US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89495" y="38100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g[0][15].y</a:t>
            </a:r>
            <a:endParaRPr lang="zh-CN" altLang="en-US" sz="1800" dirty="0" smtClean="0">
              <a:latin typeface="Calibri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4085130" y="3352800"/>
            <a:ext cx="2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9"/>
          <p:cNvSpPr>
            <a:spLocks/>
          </p:cNvSpPr>
          <p:nvPr/>
        </p:nvSpPr>
        <p:spPr bwMode="auto">
          <a:xfrm>
            <a:off x="6858000" y="2971800"/>
            <a:ext cx="1735740" cy="69249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1 row in grid</a:t>
            </a:r>
          </a:p>
          <a:p>
            <a:pPr algn="l"/>
            <a:r>
              <a:rPr lang="en-US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8 </a:t>
            </a:r>
            <a:r>
              <a:rPr lang="en-US" altLang="zh-CN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lines in cache</a:t>
            </a:r>
            <a:endParaRPr lang="en-US" sz="2000" b="1" baseline="30000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6402" y="54102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alibri" pitchFamily="34" charset="0"/>
              </a:rPr>
              <a:t>g[7][0].x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0767" y="54102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  <a:latin typeface="Calibri" pitchFamily="34" charset="0"/>
              </a:rPr>
              <a:t>g[7</a:t>
            </a:r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][0].</a:t>
            </a:r>
            <a:r>
              <a:rPr lang="en-US" altLang="zh-CN" sz="1800" dirty="0">
                <a:solidFill>
                  <a:srgbClr val="00B050"/>
                </a:solidFill>
                <a:latin typeface="Calibri" pitchFamily="34" charset="0"/>
              </a:rPr>
              <a:t>y</a:t>
            </a:r>
            <a:endParaRPr lang="zh-CN" altLang="en-US" sz="180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85132" y="54102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alibri" pitchFamily="34" charset="0"/>
              </a:rPr>
              <a:t>g[7][1].x</a:t>
            </a:r>
            <a:endParaRPr lang="zh-CN" altLang="en-US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89497" y="54102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g[7][1].y</a:t>
            </a:r>
            <a:endParaRPr lang="zh-CN" altLang="en-US" sz="1800" dirty="0" smtClean="0">
              <a:latin typeface="Calibri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4085134" y="4648199"/>
            <a:ext cx="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右大括号 27"/>
          <p:cNvSpPr/>
          <p:nvPr/>
        </p:nvSpPr>
        <p:spPr bwMode="auto">
          <a:xfrm>
            <a:off x="6553200" y="2514600"/>
            <a:ext cx="152400" cy="1676400"/>
          </a:xfrm>
          <a:prstGeom prst="rightBrace">
            <a:avLst>
              <a:gd name="adj1" fmla="val 41333"/>
              <a:gd name="adj2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98345" y="2438400"/>
            <a:ext cx="1154255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grid[8][0]</a:t>
            </a:r>
            <a:endParaRPr lang="en-US" sz="2000" b="1" baseline="30000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609600"/>
            <a:ext cx="4700587" cy="16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直接连接符 32"/>
          <p:cNvCxnSpPr/>
          <p:nvPr/>
        </p:nvCxnSpPr>
        <p:spPr bwMode="auto">
          <a:xfrm>
            <a:off x="5618550" y="1735108"/>
            <a:ext cx="6298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676400" y="4190999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alibri" pitchFamily="34" charset="0"/>
              </a:rPr>
              <a:t>g[1][0].x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80765" y="4190999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g[1][0].y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5134" y="41910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alibri" pitchFamily="34" charset="0"/>
              </a:rPr>
              <a:t>g[1][1].x</a:t>
            </a:r>
            <a:endParaRPr lang="zh-CN" altLang="en-US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9499" y="41910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g[1][1].y</a:t>
            </a:r>
            <a:endParaRPr lang="zh-CN" altLang="en-US" sz="1800" dirty="0" smtClean="0">
              <a:latin typeface="Calibri" pitchFamily="3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172200"/>
            <a:ext cx="6070889" cy="36195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 bwMode="auto">
          <a:xfrm>
            <a:off x="4085128" y="5847522"/>
            <a:ext cx="2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组合 31"/>
          <p:cNvGrpSpPr/>
          <p:nvPr/>
        </p:nvGrpSpPr>
        <p:grpSpPr>
          <a:xfrm>
            <a:off x="6667493" y="4606373"/>
            <a:ext cx="2116753" cy="664069"/>
            <a:chOff x="5322743" y="1415366"/>
            <a:chExt cx="3440257" cy="1049216"/>
          </a:xfrm>
        </p:grpSpPr>
        <p:sp>
          <p:nvSpPr>
            <p:cNvPr id="39" name="TextBox 64"/>
            <p:cNvSpPr txBox="1"/>
            <p:nvPr/>
          </p:nvSpPr>
          <p:spPr>
            <a:xfrm>
              <a:off x="6400800" y="1415366"/>
              <a:ext cx="898281" cy="524608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latin typeface="Calibri" pitchFamily="34" charset="0"/>
                </a:rPr>
                <a:t>0</a:t>
              </a:r>
              <a:endParaRPr lang="zh-CN" altLang="en-US" sz="1200" dirty="0" smtClean="0">
                <a:latin typeface="Calibri" pitchFamily="34" charset="0"/>
              </a:endParaRPr>
            </a:p>
          </p:txBody>
        </p:sp>
        <p:sp>
          <p:nvSpPr>
            <p:cNvPr id="40" name="TextBox 65"/>
            <p:cNvSpPr txBox="1"/>
            <p:nvPr/>
          </p:nvSpPr>
          <p:spPr>
            <a:xfrm>
              <a:off x="6400800" y="1939974"/>
              <a:ext cx="898281" cy="524608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 smtClean="0">
                  <a:latin typeface="Calibri" pitchFamily="34" charset="0"/>
                </a:rPr>
                <a:t>1</a:t>
              </a:r>
              <a:endParaRPr lang="zh-CN" altLang="en-US" sz="1200" dirty="0" smtClean="0">
                <a:latin typeface="Calibri" pitchFamily="34" charset="0"/>
              </a:endParaRPr>
            </a:p>
          </p:txBody>
        </p:sp>
        <p:sp>
          <p:nvSpPr>
            <p:cNvPr id="41" name="TextBox 66"/>
            <p:cNvSpPr txBox="1"/>
            <p:nvPr/>
          </p:nvSpPr>
          <p:spPr>
            <a:xfrm>
              <a:off x="7864719" y="1421232"/>
              <a:ext cx="898281" cy="524608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 smtClean="0">
                  <a:latin typeface="Calibri" pitchFamily="34" charset="0"/>
                </a:rPr>
                <a:t>0</a:t>
              </a:r>
              <a:endParaRPr lang="zh-CN" altLang="en-US" sz="1200" dirty="0" smtClean="0">
                <a:latin typeface="Calibri" pitchFamily="34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 bwMode="auto">
            <a:xfrm>
              <a:off x="7299081" y="1421232"/>
              <a:ext cx="565636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7315198" y="1939974"/>
              <a:ext cx="565636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 flipV="1">
              <a:off x="7323256" y="1421232"/>
              <a:ext cx="541461" cy="518742"/>
            </a:xfrm>
            <a:prstGeom prst="straightConnector1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V="1">
              <a:off x="7286243" y="1931182"/>
              <a:ext cx="549519" cy="533400"/>
            </a:xfrm>
            <a:prstGeom prst="straightConnector1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Rectangle 9"/>
            <p:cNvSpPr>
              <a:spLocks/>
            </p:cNvSpPr>
            <p:nvPr/>
          </p:nvSpPr>
          <p:spPr bwMode="auto">
            <a:xfrm>
              <a:off x="5322743" y="1854983"/>
              <a:ext cx="1154256" cy="41333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en-US" sz="1200" b="1" dirty="0" smtClean="0">
                  <a:solidFill>
                    <a:srgbClr val="00B0F0"/>
                  </a:solidFill>
                  <a:latin typeface="Calibri" pitchFamily="34" charset="0"/>
                  <a:ea typeface="Calibri" charset="0"/>
                  <a:cs typeface="Consolas" pitchFamily="49" charset="0"/>
                  <a:sym typeface="Calibri" charset="0"/>
                </a:rPr>
                <a:t>grid[8][0]</a:t>
              </a:r>
              <a:endParaRPr lang="en-US" sz="1200" b="1" baseline="30000" dirty="0" smtClean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91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76402" y="2545201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alibri" pitchFamily="34" charset="0"/>
              </a:rPr>
              <a:t>g[0][0].x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0767" y="2545201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g[0][0].y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5132" y="2545201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g[0][1].x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9497" y="2545201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g[0][1].y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1" y="2926201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alibri" pitchFamily="34" charset="0"/>
              </a:rPr>
              <a:t>g[0][2].x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766" y="2926201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g[0][2].y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5131" y="2926201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g[0][3].x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89496" y="2926201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g[0][3].y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400" y="3840601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alibri" pitchFamily="34" charset="0"/>
              </a:rPr>
              <a:t>g[0][14].x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765" y="3840601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g[0][14].y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85130" y="3840601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g[0][15].x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89495" y="3840601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g[0][15].y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4085130" y="3383401"/>
            <a:ext cx="2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9"/>
          <p:cNvSpPr>
            <a:spLocks/>
          </p:cNvSpPr>
          <p:nvPr/>
        </p:nvSpPr>
        <p:spPr bwMode="auto">
          <a:xfrm>
            <a:off x="6858000" y="3002401"/>
            <a:ext cx="1735740" cy="69249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1 row in grid</a:t>
            </a:r>
          </a:p>
          <a:p>
            <a:pPr algn="l"/>
            <a:r>
              <a:rPr lang="en-US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8 </a:t>
            </a:r>
            <a:r>
              <a:rPr lang="en-US" altLang="zh-CN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lines in cache</a:t>
            </a:r>
            <a:endParaRPr lang="en-US" sz="2000" b="1" baseline="30000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6402" y="5440801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alibri" pitchFamily="34" charset="0"/>
              </a:rPr>
              <a:t>g[7][14].x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0767" y="5440801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g[7][14].y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85132" y="5440801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g[7][15].x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89497" y="5440801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g[7][15].y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4085134" y="4526401"/>
            <a:ext cx="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右大括号 27"/>
          <p:cNvSpPr/>
          <p:nvPr/>
        </p:nvSpPr>
        <p:spPr bwMode="auto">
          <a:xfrm>
            <a:off x="6553200" y="2545201"/>
            <a:ext cx="152400" cy="1676400"/>
          </a:xfrm>
          <a:prstGeom prst="rightBrace">
            <a:avLst>
              <a:gd name="adj1" fmla="val 41333"/>
              <a:gd name="adj2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98345" y="2469001"/>
            <a:ext cx="1154255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grid[8][0]</a:t>
            </a:r>
            <a:endParaRPr lang="en-US" sz="2000" b="1" baseline="30000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685800"/>
            <a:ext cx="4576762" cy="16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直接连接符 35"/>
          <p:cNvCxnSpPr/>
          <p:nvPr/>
        </p:nvCxnSpPr>
        <p:spPr bwMode="auto">
          <a:xfrm>
            <a:off x="5412620" y="1786925"/>
            <a:ext cx="6298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172200"/>
            <a:ext cx="6070889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67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4294967295"/>
          </p:nvPr>
        </p:nvSpPr>
        <p:spPr>
          <a:xfrm>
            <a:off x="684212" y="908050"/>
            <a:ext cx="8078787" cy="57213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计算机系统包含</a:t>
            </a:r>
            <a:r>
              <a:rPr lang="en-US" altLang="zh-CN" dirty="0" smtClean="0">
                <a:ea typeface="黑体" panose="02010609060101010101" pitchFamily="49" charset="-122"/>
              </a:rPr>
              <a:t>32K</a:t>
            </a:r>
            <a:r>
              <a:rPr lang="zh-CN" altLang="en-US" dirty="0" smtClean="0">
                <a:ea typeface="黑体" panose="02010609060101010101" pitchFamily="49" charset="-122"/>
              </a:rPr>
              <a:t>字的主存，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容量</a:t>
            </a:r>
            <a:r>
              <a:rPr lang="en-US" altLang="zh-CN" dirty="0" smtClean="0">
                <a:ea typeface="黑体" panose="02010609060101010101" pitchFamily="49" charset="-122"/>
              </a:rPr>
              <a:t>4K</a:t>
            </a:r>
            <a:r>
              <a:rPr lang="zh-CN" altLang="en-US" dirty="0" smtClean="0">
                <a:ea typeface="黑体" panose="02010609060101010101" pitchFamily="49" charset="-122"/>
              </a:rPr>
              <a:t>字，每组</a:t>
            </a:r>
            <a:r>
              <a:rPr lang="en-US" altLang="zh-CN" dirty="0" smtClean="0">
                <a:ea typeface="黑体" panose="02010609060101010101" pitchFamily="49" charset="-122"/>
              </a:rPr>
              <a:t>4 Blocks</a:t>
            </a:r>
            <a:r>
              <a:rPr lang="zh-CN" altLang="en-US" dirty="0" smtClean="0">
                <a:ea typeface="黑体" panose="02010609060101010101" pitchFamily="49" charset="-122"/>
              </a:rPr>
              <a:t>，每</a:t>
            </a:r>
            <a:r>
              <a:rPr lang="en-US" altLang="zh-CN" dirty="0" smtClean="0">
                <a:ea typeface="黑体" panose="02010609060101010101" pitchFamily="49" charset="-122"/>
              </a:rPr>
              <a:t>Block 64</a:t>
            </a:r>
            <a:r>
              <a:rPr lang="zh-CN" altLang="en-US" dirty="0" smtClean="0">
                <a:ea typeface="黑体" panose="02010609060101010101" pitchFamily="49" charset="-122"/>
              </a:rPr>
              <a:t>个字。假设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开始是空的，</a:t>
            </a:r>
            <a:r>
              <a:rPr lang="en-US" altLang="zh-CN" dirty="0" smtClean="0">
                <a:ea typeface="黑体" panose="02010609060101010101" pitchFamily="49" charset="-122"/>
              </a:rPr>
              <a:t>CPU</a:t>
            </a:r>
            <a:r>
              <a:rPr lang="zh-CN" altLang="en-US" dirty="0" smtClean="0">
                <a:ea typeface="黑体" panose="02010609060101010101" pitchFamily="49" charset="-122"/>
              </a:rPr>
              <a:t>顺序从存储单元</a:t>
            </a:r>
            <a:r>
              <a:rPr lang="en-US" altLang="zh-CN" dirty="0" smtClean="0"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ea typeface="黑体" panose="02010609060101010101" pitchFamily="49" charset="-122"/>
              </a:rPr>
              <a:t>4351</a:t>
            </a:r>
            <a:r>
              <a:rPr lang="zh-CN" altLang="en-US" dirty="0" smtClean="0">
                <a:ea typeface="黑体" panose="02010609060101010101" pitchFamily="49" charset="-122"/>
              </a:rPr>
              <a:t>中读取字，然后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再重复</a:t>
            </a:r>
            <a:r>
              <a:rPr lang="zh-CN" altLang="en-US" dirty="0" smtClean="0">
                <a:ea typeface="黑体" panose="02010609060101010101" pitchFamily="49" charset="-122"/>
              </a:rPr>
              <a:t>这样的取数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dirty="0" smtClean="0">
                <a:solidFill>
                  <a:srgbClr val="C00000"/>
                </a:solidFill>
                <a:ea typeface="黑体" panose="02010609060101010101" pitchFamily="49" charset="-122"/>
              </a:rPr>
              <a:t>（共几次？）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速度是主存速度的</a:t>
            </a:r>
            <a:r>
              <a:rPr lang="en-US" altLang="zh-CN" dirty="0" smtClean="0"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ea typeface="黑体" panose="02010609060101010101" pitchFamily="49" charset="-122"/>
              </a:rPr>
              <a:t>倍</a:t>
            </a:r>
            <a:r>
              <a:rPr lang="zh-CN" altLang="en-US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（与“</a:t>
            </a:r>
            <a:r>
              <a:rPr lang="en-US" altLang="zh-CN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速度比主存快</a:t>
            </a:r>
            <a:r>
              <a:rPr lang="en-US" altLang="zh-CN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倍”的区别？）</a:t>
            </a:r>
            <a:r>
              <a:rPr lang="zh-CN" altLang="en-US" dirty="0" smtClean="0">
                <a:ea typeface="黑体" panose="02010609060101010101" pitchFamily="49" charset="-122"/>
              </a:rPr>
              <a:t>，采用</a:t>
            </a:r>
            <a:r>
              <a:rPr lang="en-US" altLang="zh-CN" dirty="0" smtClean="0">
                <a:ea typeface="黑体" panose="02010609060101010101" pitchFamily="49" charset="-122"/>
              </a:rPr>
              <a:t>LRU</a:t>
            </a:r>
            <a:r>
              <a:rPr lang="zh-CN" altLang="en-US" dirty="0" smtClean="0">
                <a:ea typeface="黑体" panose="02010609060101010101" pitchFamily="49" charset="-122"/>
              </a:rPr>
              <a:t>替换算法，假定块替换的时间忽略不计。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(1)</a:t>
            </a:r>
            <a:r>
              <a:rPr lang="zh-CN" altLang="en-US" dirty="0" smtClean="0">
                <a:ea typeface="黑体" panose="02010609060101010101" pitchFamily="49" charset="-122"/>
              </a:rPr>
              <a:t>计算上述取数过程的命中率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(2)</a:t>
            </a:r>
            <a:r>
              <a:rPr lang="zh-CN" altLang="en-US" dirty="0" smtClean="0">
                <a:ea typeface="黑体" panose="02010609060101010101" pitchFamily="49" charset="-122"/>
              </a:rPr>
              <a:t>计算采用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后的加速比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04850" lvl="1" indent="-28575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1600" smtClean="0">
                <a:solidFill>
                  <a:srgbClr val="C00000"/>
                </a:solidFill>
                <a:ea typeface="黑体" panose="02010609060101010101" pitchFamily="49" charset="-122"/>
              </a:rPr>
              <a:t>和命中率有关</a:t>
            </a:r>
            <a:endParaRPr lang="en-US" altLang="zh-CN" sz="1600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937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46561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计算机系统包含</a:t>
            </a:r>
            <a:r>
              <a:rPr lang="en-US" altLang="zh-CN" dirty="0" smtClean="0">
                <a:ea typeface="黑体" panose="02010609060101010101" pitchFamily="49" charset="-122"/>
              </a:rPr>
              <a:t>32K</a:t>
            </a:r>
            <a:r>
              <a:rPr lang="zh-CN" altLang="en-US" dirty="0" smtClean="0">
                <a:ea typeface="黑体" panose="02010609060101010101" pitchFamily="49" charset="-122"/>
              </a:rPr>
              <a:t>字的主存，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容量</a:t>
            </a:r>
            <a:r>
              <a:rPr lang="en-US" altLang="zh-CN" dirty="0" smtClean="0">
                <a:ea typeface="黑体" panose="02010609060101010101" pitchFamily="49" charset="-122"/>
              </a:rPr>
              <a:t>4K</a:t>
            </a:r>
            <a:r>
              <a:rPr lang="zh-CN" altLang="en-US" dirty="0" smtClean="0">
                <a:ea typeface="黑体" panose="02010609060101010101" pitchFamily="49" charset="-122"/>
              </a:rPr>
              <a:t>字，每组</a:t>
            </a:r>
            <a:r>
              <a:rPr lang="en-US" altLang="zh-CN" dirty="0" smtClean="0">
                <a:ea typeface="黑体" panose="02010609060101010101" pitchFamily="49" charset="-122"/>
              </a:rPr>
              <a:t>4 Blocks</a:t>
            </a:r>
            <a:r>
              <a:rPr lang="zh-CN" altLang="en-US" dirty="0" smtClean="0">
                <a:ea typeface="黑体" panose="02010609060101010101" pitchFamily="49" charset="-122"/>
              </a:rPr>
              <a:t>，每</a:t>
            </a:r>
            <a:r>
              <a:rPr lang="en-US" altLang="zh-CN" dirty="0" smtClean="0">
                <a:ea typeface="黑体" panose="02010609060101010101" pitchFamily="49" charset="-122"/>
              </a:rPr>
              <a:t>Block 64</a:t>
            </a:r>
            <a:r>
              <a:rPr lang="zh-CN" altLang="en-US" dirty="0" smtClean="0">
                <a:ea typeface="黑体" panose="02010609060101010101" pitchFamily="49" charset="-122"/>
              </a:rPr>
              <a:t>个字。假设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开始是空的，</a:t>
            </a:r>
            <a:r>
              <a:rPr lang="en-US" altLang="zh-CN" dirty="0" smtClean="0">
                <a:ea typeface="黑体" panose="02010609060101010101" pitchFamily="49" charset="-122"/>
              </a:rPr>
              <a:t>CPU</a:t>
            </a:r>
            <a:r>
              <a:rPr lang="zh-CN" altLang="en-US" dirty="0" smtClean="0">
                <a:ea typeface="黑体" panose="02010609060101010101" pitchFamily="49" charset="-122"/>
              </a:rPr>
              <a:t>顺序从存储单元</a:t>
            </a:r>
            <a:r>
              <a:rPr lang="en-US" altLang="zh-CN" dirty="0" smtClean="0"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ea typeface="黑体" panose="02010609060101010101" pitchFamily="49" charset="-122"/>
              </a:rPr>
              <a:t>4351</a:t>
            </a:r>
            <a:r>
              <a:rPr lang="zh-CN" altLang="en-US" dirty="0" smtClean="0">
                <a:ea typeface="黑体" panose="02010609060101010101" pitchFamily="49" charset="-122"/>
              </a:rPr>
              <a:t>中读取字，然后再重复这样的取数</a:t>
            </a:r>
            <a:r>
              <a:rPr lang="en-US" altLang="zh-CN" dirty="0" smtClean="0">
                <a:ea typeface="黑体" panose="02010609060101010101" pitchFamily="49" charset="-122"/>
              </a:rPr>
              <a:t>9</a:t>
            </a:r>
            <a:r>
              <a:rPr lang="zh-CN" altLang="en-US" dirty="0" smtClean="0">
                <a:ea typeface="黑体" panose="02010609060101010101" pitchFamily="49" charset="-122"/>
              </a:rPr>
              <a:t>次，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速度是主存速度的</a:t>
            </a:r>
            <a:r>
              <a:rPr lang="en-US" altLang="zh-CN" dirty="0" smtClean="0"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ea typeface="黑体" panose="02010609060101010101" pitchFamily="49" charset="-122"/>
              </a:rPr>
              <a:t>倍，采用</a:t>
            </a:r>
            <a:r>
              <a:rPr lang="en-US" altLang="zh-CN" dirty="0" smtClean="0">
                <a:ea typeface="黑体" panose="02010609060101010101" pitchFamily="49" charset="-122"/>
              </a:rPr>
              <a:t>LRU</a:t>
            </a:r>
            <a:r>
              <a:rPr lang="zh-CN" altLang="en-US" dirty="0" smtClean="0">
                <a:ea typeface="黑体" panose="02010609060101010101" pitchFamily="49" charset="-122"/>
              </a:rPr>
              <a:t>替换算法，假定块替换的时间忽略不计。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2000" lvl="1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容量</a:t>
            </a:r>
            <a:r>
              <a:rPr lang="en-US" altLang="zh-CN" dirty="0" smtClean="0">
                <a:ea typeface="黑体" panose="02010609060101010101" pitchFamily="49" charset="-122"/>
              </a:rPr>
              <a:t>4K</a:t>
            </a:r>
            <a:r>
              <a:rPr lang="zh-CN" altLang="en-US" dirty="0" smtClean="0">
                <a:ea typeface="黑体" panose="02010609060101010101" pitchFamily="49" charset="-122"/>
              </a:rPr>
              <a:t>字</a:t>
            </a:r>
          </a:p>
          <a:p>
            <a:pPr marL="762000" lvl="1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黑体" panose="02010609060101010101" pitchFamily="49" charset="-122"/>
              </a:rPr>
              <a:t>块大小＝</a:t>
            </a:r>
            <a:r>
              <a:rPr lang="en-US" altLang="zh-CN" dirty="0" smtClean="0">
                <a:ea typeface="黑体" panose="02010609060101010101" pitchFamily="49" charset="-122"/>
              </a:rPr>
              <a:t>64</a:t>
            </a:r>
            <a:r>
              <a:rPr lang="zh-CN" altLang="en-US" dirty="0" smtClean="0">
                <a:ea typeface="黑体" panose="02010609060101010101" pitchFamily="49" charset="-122"/>
              </a:rPr>
              <a:t>字</a:t>
            </a:r>
          </a:p>
          <a:p>
            <a:pPr marL="762000" lvl="1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a typeface="黑体" panose="02010609060101010101" pitchFamily="49" charset="-122"/>
              </a:rPr>
              <a:t>每组</a:t>
            </a:r>
            <a:r>
              <a:rPr lang="en-US" altLang="zh-CN" dirty="0">
                <a:ea typeface="黑体" panose="02010609060101010101" pitchFamily="49" charset="-122"/>
              </a:rPr>
              <a:t>4 Blocks</a:t>
            </a:r>
            <a:endParaRPr lang="zh-CN" altLang="en-US" dirty="0" smtClean="0">
              <a:ea typeface="黑体" panose="02010609060101010101" pitchFamily="49" charset="-122"/>
            </a:endParaRPr>
          </a:p>
          <a:p>
            <a:pPr marL="762000" lvl="1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组数＝</a:t>
            </a:r>
            <a:r>
              <a:rPr lang="en-US" altLang="zh-CN" dirty="0" smtClean="0">
                <a:ea typeface="黑体" panose="02010609060101010101" pitchFamily="49" charset="-122"/>
              </a:rPr>
              <a:t>64/4</a:t>
            </a:r>
            <a:r>
              <a:rPr lang="zh-CN" altLang="en-US" dirty="0" smtClean="0">
                <a:ea typeface="黑体" panose="02010609060101010101" pitchFamily="49" charset="-122"/>
              </a:rPr>
              <a:t>＝</a:t>
            </a:r>
            <a:r>
              <a:rPr lang="en-US" altLang="zh-CN" dirty="0" smtClean="0">
                <a:ea typeface="黑体" panose="02010609060101010101" pitchFamily="49" charset="-122"/>
              </a:rPr>
              <a:t>16</a:t>
            </a:r>
          </a:p>
          <a:p>
            <a:pPr marL="762000" lvl="1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黑体" panose="02010609060101010101" pitchFamily="49" charset="-122"/>
              </a:rPr>
              <a:t>主存块数＝</a:t>
            </a:r>
            <a:r>
              <a:rPr lang="en-US" altLang="zh-CN" dirty="0" smtClean="0">
                <a:ea typeface="黑体" panose="02010609060101010101" pitchFamily="49" charset="-122"/>
              </a:rPr>
              <a:t>32K/64</a:t>
            </a:r>
            <a:r>
              <a:rPr lang="zh-CN" altLang="en-US" dirty="0" smtClean="0">
                <a:ea typeface="黑体" panose="02010609060101010101" pitchFamily="49" charset="-122"/>
              </a:rPr>
              <a:t>＝</a:t>
            </a:r>
            <a:r>
              <a:rPr lang="en-US" altLang="zh-CN" dirty="0" smtClean="0">
                <a:ea typeface="黑体" panose="02010609060101010101" pitchFamily="49" charset="-122"/>
              </a:rPr>
              <a:t>512</a:t>
            </a:r>
          </a:p>
          <a:p>
            <a:pPr marL="762000" lvl="1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黑体" panose="02010609060101010101" pitchFamily="49" charset="-122"/>
              </a:rPr>
              <a:t>主存块</a:t>
            </a:r>
            <a:r>
              <a:rPr lang="en-US" altLang="zh-CN" dirty="0" smtClean="0"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ea typeface="黑体" panose="02010609060101010101" pitchFamily="49" charset="-122"/>
              </a:rPr>
              <a:t>组＝</a:t>
            </a:r>
            <a:r>
              <a:rPr lang="en-US" altLang="zh-CN" dirty="0" smtClean="0">
                <a:ea typeface="黑体" panose="02010609060101010101" pitchFamily="49" charset="-122"/>
              </a:rPr>
              <a:t>512/16</a:t>
            </a:r>
            <a:r>
              <a:rPr lang="zh-CN" altLang="en-US" dirty="0" smtClean="0">
                <a:ea typeface="黑体" panose="02010609060101010101" pitchFamily="49" charset="-122"/>
              </a:rPr>
              <a:t>＝</a:t>
            </a:r>
            <a:r>
              <a:rPr lang="en-US" altLang="zh-CN" dirty="0" smtClean="0">
                <a:ea typeface="黑体" panose="02010609060101010101" pitchFamily="49" charset="-122"/>
              </a:rPr>
              <a:t>32</a:t>
            </a:r>
          </a:p>
        </p:txBody>
      </p:sp>
      <p:sp>
        <p:nvSpPr>
          <p:cNvPr id="4" name="AutoShape 114"/>
          <p:cNvSpPr>
            <a:spLocks noChangeArrowheads="1"/>
          </p:cNvSpPr>
          <p:nvPr/>
        </p:nvSpPr>
        <p:spPr bwMode="auto">
          <a:xfrm>
            <a:off x="5562600" y="2438400"/>
            <a:ext cx="2808288" cy="936625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与主存组数一样，地址沿组方向增长</a:t>
            </a:r>
          </a:p>
        </p:txBody>
      </p:sp>
      <p:sp>
        <p:nvSpPr>
          <p:cNvPr id="3" name="矩形 2"/>
          <p:cNvSpPr/>
          <p:nvPr/>
        </p:nvSpPr>
        <p:spPr>
          <a:xfrm>
            <a:off x="3276600" y="2514600"/>
            <a:ext cx="516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en-US" altLang="zh-CN" sz="2000" b="1" baseline="30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+mn-cs"/>
              </a:rPr>
              <a:t>12</a:t>
            </a:r>
            <a:endParaRPr lang="zh-CN" altLang="en-US" sz="2400" dirty="0">
              <a:solidFill>
                <a:srgbClr val="FC0128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6600" y="3044885"/>
            <a:ext cx="182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/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000" b="1" baseline="300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6    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+mn-cs"/>
              </a:rPr>
              <a:t>共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+mn-cs"/>
              </a:rPr>
              <a:t>64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+mn-cs"/>
              </a:rPr>
              <a:t>块</a:t>
            </a:r>
            <a:endParaRPr lang="zh-CN" altLang="en-US" sz="2400" dirty="0">
              <a:solidFill>
                <a:srgbClr val="FC0128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5105400" y="3441608"/>
          <a:ext cx="3677371" cy="3070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4" imgW="5086923" imgH="4906853" progId="Visio.Drawing.11">
                  <p:embed/>
                </p:oleObj>
              </mc:Choice>
              <mc:Fallback>
                <p:oleObj name="Visio" r:id="rId4" imgW="5086923" imgH="4906853" progId="Visio.Drawing.11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441608"/>
                        <a:ext cx="3677371" cy="30708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86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  <p:bldP spid="4" grpId="0" animBg="1" autoUpdateAnimBg="0"/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56467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计算机系统包含</a:t>
            </a:r>
            <a:r>
              <a:rPr lang="en-US" altLang="zh-CN" dirty="0" smtClean="0">
                <a:ea typeface="黑体" panose="02010609060101010101" pitchFamily="49" charset="-122"/>
              </a:rPr>
              <a:t>32K</a:t>
            </a:r>
            <a:r>
              <a:rPr lang="zh-CN" altLang="en-US" dirty="0" smtClean="0">
                <a:ea typeface="黑体" panose="02010609060101010101" pitchFamily="49" charset="-122"/>
              </a:rPr>
              <a:t>字的主存，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容量</a:t>
            </a:r>
            <a:r>
              <a:rPr lang="en-US" altLang="zh-CN" dirty="0" smtClean="0">
                <a:ea typeface="黑体" panose="02010609060101010101" pitchFamily="49" charset="-122"/>
              </a:rPr>
              <a:t>4K</a:t>
            </a:r>
            <a:r>
              <a:rPr lang="zh-CN" altLang="en-US" dirty="0" smtClean="0">
                <a:ea typeface="黑体" panose="02010609060101010101" pitchFamily="49" charset="-122"/>
              </a:rPr>
              <a:t>字，每组</a:t>
            </a:r>
            <a:r>
              <a:rPr lang="en-US" altLang="zh-CN" dirty="0" smtClean="0">
                <a:ea typeface="黑体" panose="02010609060101010101" pitchFamily="49" charset="-122"/>
              </a:rPr>
              <a:t>4 Blocks</a:t>
            </a:r>
            <a:r>
              <a:rPr lang="zh-CN" altLang="en-US" dirty="0" smtClean="0">
                <a:ea typeface="黑体" panose="02010609060101010101" pitchFamily="49" charset="-122"/>
              </a:rPr>
              <a:t>，每</a:t>
            </a:r>
            <a:r>
              <a:rPr lang="en-US" altLang="zh-CN" dirty="0" smtClean="0">
                <a:ea typeface="黑体" panose="02010609060101010101" pitchFamily="49" charset="-122"/>
              </a:rPr>
              <a:t>Block 64</a:t>
            </a:r>
            <a:r>
              <a:rPr lang="zh-CN" altLang="en-US" dirty="0" smtClean="0">
                <a:ea typeface="黑体" panose="02010609060101010101" pitchFamily="49" charset="-122"/>
              </a:rPr>
              <a:t>个字。假设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开始是空的，</a:t>
            </a:r>
            <a:r>
              <a:rPr lang="en-US" altLang="zh-CN" dirty="0" smtClean="0">
                <a:ea typeface="黑体" panose="02010609060101010101" pitchFamily="49" charset="-122"/>
              </a:rPr>
              <a:t>CPU</a:t>
            </a:r>
            <a:r>
              <a:rPr lang="zh-CN" altLang="en-US" dirty="0" smtClean="0">
                <a:ea typeface="黑体" panose="02010609060101010101" pitchFamily="49" charset="-122"/>
              </a:rPr>
              <a:t>顺序从存储单元</a:t>
            </a:r>
            <a:r>
              <a:rPr lang="en-US" altLang="zh-CN" dirty="0" smtClean="0"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ea typeface="黑体" panose="02010609060101010101" pitchFamily="49" charset="-122"/>
              </a:rPr>
              <a:t>4351</a:t>
            </a:r>
            <a:r>
              <a:rPr lang="zh-CN" altLang="en-US" dirty="0" smtClean="0">
                <a:ea typeface="黑体" panose="02010609060101010101" pitchFamily="49" charset="-122"/>
              </a:rPr>
              <a:t>中读取字，然后再重复这样的取数</a:t>
            </a:r>
            <a:r>
              <a:rPr lang="en-US" altLang="zh-CN" dirty="0" smtClean="0">
                <a:ea typeface="黑体" panose="02010609060101010101" pitchFamily="49" charset="-122"/>
              </a:rPr>
              <a:t>9</a:t>
            </a:r>
            <a:r>
              <a:rPr lang="zh-CN" altLang="en-US" dirty="0" smtClean="0">
                <a:ea typeface="黑体" panose="02010609060101010101" pitchFamily="49" charset="-122"/>
              </a:rPr>
              <a:t>次，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速度是主存速度的</a:t>
            </a:r>
            <a:r>
              <a:rPr lang="en-US" altLang="zh-CN" dirty="0" smtClean="0"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ea typeface="黑体" panose="02010609060101010101" pitchFamily="49" charset="-122"/>
              </a:rPr>
              <a:t>倍，采用</a:t>
            </a:r>
            <a:r>
              <a:rPr lang="en-US" altLang="zh-CN" dirty="0" smtClean="0">
                <a:ea typeface="黑体" panose="02010609060101010101" pitchFamily="49" charset="-122"/>
              </a:rPr>
              <a:t>LRU</a:t>
            </a:r>
            <a:r>
              <a:rPr lang="zh-CN" altLang="en-US" dirty="0" smtClean="0">
                <a:ea typeface="黑体" panose="02010609060101010101" pitchFamily="49" charset="-122"/>
              </a:rPr>
              <a:t>替换算法，假定块替换的时间忽略不计。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4352</a:t>
            </a:r>
            <a:r>
              <a:rPr lang="zh-CN" altLang="en-US" dirty="0" smtClean="0">
                <a:ea typeface="黑体" panose="02010609060101010101" pitchFamily="49" charset="-122"/>
              </a:rPr>
              <a:t>个主存字分配在</a:t>
            </a:r>
            <a:r>
              <a:rPr lang="en-US" altLang="zh-CN" dirty="0" smtClean="0">
                <a:ea typeface="黑体" panose="02010609060101010101" pitchFamily="49" charset="-122"/>
              </a:rPr>
              <a:t>68</a:t>
            </a:r>
            <a:r>
              <a:rPr lang="zh-CN" altLang="en-US" dirty="0" smtClean="0">
                <a:ea typeface="黑体" panose="02010609060101010101" pitchFamily="49" charset="-122"/>
              </a:rPr>
              <a:t>个主存块中（</a:t>
            </a:r>
            <a:r>
              <a:rPr lang="en-US" altLang="zh-CN" dirty="0" smtClean="0">
                <a:ea typeface="黑体" panose="02010609060101010101" pitchFamily="49" charset="-122"/>
              </a:rPr>
              <a:t>4352/64=68</a:t>
            </a:r>
            <a:r>
              <a:rPr lang="zh-CN" altLang="en-US" dirty="0" smtClean="0">
                <a:ea typeface="黑体" panose="02010609060101010101" pitchFamily="49" charset="-122"/>
              </a:rPr>
              <a:t>）</a:t>
            </a:r>
          </a:p>
          <a:p>
            <a:pPr marL="1162050" lvl="2" indent="-28575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主存块</a:t>
            </a:r>
            <a:r>
              <a:rPr lang="en-US" altLang="zh-CN" sz="1800" dirty="0" smtClean="0">
                <a:ea typeface="黑体" panose="02010609060101010101" pitchFamily="49" charset="-122"/>
              </a:rPr>
              <a:t>0</a:t>
            </a:r>
            <a:r>
              <a:rPr lang="zh-CN" altLang="en-US" sz="1800" dirty="0" smtClean="0">
                <a:ea typeface="黑体" panose="02010609060101010101" pitchFamily="49" charset="-122"/>
              </a:rPr>
              <a:t>：主存字</a:t>
            </a:r>
            <a:r>
              <a:rPr lang="en-US" altLang="zh-CN" sz="1800" dirty="0" smtClean="0">
                <a:ea typeface="黑体" panose="02010609060101010101" pitchFamily="49" charset="-122"/>
              </a:rPr>
              <a:t>0~63</a:t>
            </a:r>
          </a:p>
          <a:p>
            <a:pPr marL="1162050" lvl="2" indent="-28575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主存块</a:t>
            </a:r>
            <a:r>
              <a:rPr lang="en-US" altLang="zh-CN" sz="1800" dirty="0" smtClean="0"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ea typeface="黑体" panose="02010609060101010101" pitchFamily="49" charset="-122"/>
              </a:rPr>
              <a:t>：主存字</a:t>
            </a:r>
            <a:r>
              <a:rPr lang="en-US" altLang="zh-CN" sz="1800" dirty="0" smtClean="0">
                <a:ea typeface="黑体" panose="02010609060101010101" pitchFamily="49" charset="-122"/>
              </a:rPr>
              <a:t>64~127</a:t>
            </a:r>
          </a:p>
          <a:p>
            <a:pPr marL="1162050" lvl="2" indent="-28575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黑体" panose="02010609060101010101" pitchFamily="49" charset="-122"/>
              </a:rPr>
              <a:t>……</a:t>
            </a:r>
          </a:p>
          <a:p>
            <a:pPr marL="1162050" lvl="2" indent="-28575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主存块</a:t>
            </a:r>
            <a:r>
              <a:rPr lang="en-US" altLang="zh-CN" sz="1800" dirty="0" smtClean="0">
                <a:ea typeface="黑体" panose="02010609060101010101" pitchFamily="49" charset="-122"/>
              </a:rPr>
              <a:t>63</a:t>
            </a:r>
            <a:r>
              <a:rPr lang="zh-CN" altLang="en-US" sz="1800" dirty="0" smtClean="0">
                <a:ea typeface="黑体" panose="02010609060101010101" pitchFamily="49" charset="-122"/>
              </a:rPr>
              <a:t>：主存字</a:t>
            </a:r>
            <a:r>
              <a:rPr lang="en-US" altLang="zh-CN" sz="1800" dirty="0" smtClean="0">
                <a:ea typeface="黑体" panose="02010609060101010101" pitchFamily="49" charset="-122"/>
              </a:rPr>
              <a:t>4032~4095</a:t>
            </a:r>
          </a:p>
          <a:p>
            <a:pPr marL="1162050" lvl="2" indent="-28575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主存块</a:t>
            </a:r>
            <a:r>
              <a:rPr lang="en-US" altLang="zh-CN" sz="1800" dirty="0" smtClean="0">
                <a:ea typeface="黑体" panose="02010609060101010101" pitchFamily="49" charset="-122"/>
              </a:rPr>
              <a:t>64</a:t>
            </a:r>
            <a:r>
              <a:rPr lang="zh-CN" altLang="en-US" sz="1800" dirty="0" smtClean="0">
                <a:ea typeface="黑体" panose="02010609060101010101" pitchFamily="49" charset="-122"/>
              </a:rPr>
              <a:t>：主存字</a:t>
            </a:r>
            <a:r>
              <a:rPr lang="en-US" altLang="zh-CN" sz="1800" dirty="0" smtClean="0">
                <a:ea typeface="黑体" panose="02010609060101010101" pitchFamily="49" charset="-122"/>
              </a:rPr>
              <a:t>4096~4159</a:t>
            </a:r>
          </a:p>
          <a:p>
            <a:pPr marL="1162050" lvl="2" indent="-28575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主存块</a:t>
            </a:r>
            <a:r>
              <a:rPr lang="en-US" altLang="zh-CN" sz="1800" dirty="0" smtClean="0">
                <a:ea typeface="黑体" panose="02010609060101010101" pitchFamily="49" charset="-122"/>
              </a:rPr>
              <a:t>65</a:t>
            </a:r>
            <a:r>
              <a:rPr lang="zh-CN" altLang="en-US" sz="1800" dirty="0" smtClean="0">
                <a:ea typeface="黑体" panose="02010609060101010101" pitchFamily="49" charset="-122"/>
              </a:rPr>
              <a:t>：主存字</a:t>
            </a:r>
            <a:r>
              <a:rPr lang="en-US" altLang="zh-CN" sz="1800" dirty="0" smtClean="0">
                <a:ea typeface="黑体" panose="02010609060101010101" pitchFamily="49" charset="-122"/>
              </a:rPr>
              <a:t>4160~4223</a:t>
            </a:r>
          </a:p>
          <a:p>
            <a:pPr marL="1162050" lvl="2" indent="-28575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主存块</a:t>
            </a:r>
            <a:r>
              <a:rPr lang="en-US" altLang="zh-CN" sz="1800" dirty="0" smtClean="0">
                <a:ea typeface="黑体" panose="02010609060101010101" pitchFamily="49" charset="-122"/>
              </a:rPr>
              <a:t>66</a:t>
            </a:r>
            <a:r>
              <a:rPr lang="zh-CN" altLang="en-US" sz="1800" dirty="0" smtClean="0">
                <a:ea typeface="黑体" panose="02010609060101010101" pitchFamily="49" charset="-122"/>
              </a:rPr>
              <a:t>：主存字</a:t>
            </a:r>
            <a:r>
              <a:rPr lang="en-US" altLang="zh-CN" sz="1800" dirty="0" smtClean="0">
                <a:ea typeface="黑体" panose="02010609060101010101" pitchFamily="49" charset="-122"/>
              </a:rPr>
              <a:t>4224~4287</a:t>
            </a:r>
          </a:p>
          <a:p>
            <a:pPr marL="1162050" lvl="2" indent="-28575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主存块</a:t>
            </a:r>
            <a:r>
              <a:rPr lang="en-US" altLang="zh-CN" sz="1800" dirty="0" smtClean="0">
                <a:ea typeface="黑体" panose="02010609060101010101" pitchFamily="49" charset="-122"/>
              </a:rPr>
              <a:t>67</a:t>
            </a:r>
            <a:r>
              <a:rPr lang="zh-CN" altLang="en-US" sz="1800" dirty="0" smtClean="0">
                <a:ea typeface="黑体" panose="02010609060101010101" pitchFamily="49" charset="-122"/>
              </a:rPr>
              <a:t>：主存字</a:t>
            </a:r>
            <a:r>
              <a:rPr lang="en-US" altLang="zh-CN" sz="1800" dirty="0" smtClean="0">
                <a:ea typeface="黑体" panose="02010609060101010101" pitchFamily="49" charset="-122"/>
              </a:rPr>
              <a:t>4288~4351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474788" y="4719637"/>
            <a:ext cx="3478212" cy="175736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345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81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6766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计算机系统包含</a:t>
            </a:r>
            <a:r>
              <a:rPr lang="en-US" altLang="zh-CN" dirty="0" smtClean="0">
                <a:ea typeface="黑体" panose="02010609060101010101" pitchFamily="49" charset="-122"/>
              </a:rPr>
              <a:t>32K</a:t>
            </a:r>
            <a:r>
              <a:rPr lang="zh-CN" altLang="en-US" dirty="0" smtClean="0">
                <a:ea typeface="黑体" panose="02010609060101010101" pitchFamily="49" charset="-122"/>
              </a:rPr>
              <a:t>字的主存，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容量</a:t>
            </a:r>
            <a:r>
              <a:rPr lang="en-US" altLang="zh-CN" dirty="0" smtClean="0">
                <a:ea typeface="黑体" panose="02010609060101010101" pitchFamily="49" charset="-122"/>
              </a:rPr>
              <a:t>4K</a:t>
            </a:r>
            <a:r>
              <a:rPr lang="zh-CN" altLang="en-US" dirty="0" smtClean="0">
                <a:ea typeface="黑体" panose="02010609060101010101" pitchFamily="49" charset="-122"/>
              </a:rPr>
              <a:t>字，每组</a:t>
            </a:r>
            <a:r>
              <a:rPr lang="en-US" altLang="zh-CN" dirty="0" smtClean="0">
                <a:ea typeface="黑体" panose="02010609060101010101" pitchFamily="49" charset="-122"/>
              </a:rPr>
              <a:t>4 Blocks</a:t>
            </a:r>
            <a:r>
              <a:rPr lang="zh-CN" altLang="en-US" dirty="0" smtClean="0">
                <a:ea typeface="黑体" panose="02010609060101010101" pitchFamily="49" charset="-122"/>
              </a:rPr>
              <a:t>，每</a:t>
            </a:r>
            <a:r>
              <a:rPr lang="en-US" altLang="zh-CN" dirty="0" smtClean="0">
                <a:ea typeface="黑体" panose="02010609060101010101" pitchFamily="49" charset="-122"/>
              </a:rPr>
              <a:t>Block 64</a:t>
            </a:r>
            <a:r>
              <a:rPr lang="zh-CN" altLang="en-US" dirty="0" smtClean="0">
                <a:ea typeface="黑体" panose="02010609060101010101" pitchFamily="49" charset="-122"/>
              </a:rPr>
              <a:t>个字。假设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开始是空的，</a:t>
            </a:r>
            <a:r>
              <a:rPr lang="en-US" altLang="zh-CN" dirty="0" smtClean="0">
                <a:ea typeface="黑体" panose="02010609060101010101" pitchFamily="49" charset="-122"/>
              </a:rPr>
              <a:t>CPU</a:t>
            </a:r>
            <a:r>
              <a:rPr lang="zh-CN" altLang="en-US" dirty="0" smtClean="0">
                <a:ea typeface="黑体" panose="02010609060101010101" pitchFamily="49" charset="-122"/>
              </a:rPr>
              <a:t>顺序从存储单元</a:t>
            </a:r>
            <a:r>
              <a:rPr lang="en-US" altLang="zh-CN" dirty="0" smtClean="0"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ea typeface="黑体" panose="02010609060101010101" pitchFamily="49" charset="-122"/>
              </a:rPr>
              <a:t>4351</a:t>
            </a:r>
            <a:r>
              <a:rPr lang="zh-CN" altLang="en-US" dirty="0" smtClean="0">
                <a:ea typeface="黑体" panose="02010609060101010101" pitchFamily="49" charset="-122"/>
              </a:rPr>
              <a:t>中读取字，然后再重复这样的取数</a:t>
            </a:r>
            <a:r>
              <a:rPr lang="en-US" altLang="zh-CN" dirty="0" smtClean="0">
                <a:ea typeface="黑体" panose="02010609060101010101" pitchFamily="49" charset="-122"/>
              </a:rPr>
              <a:t>9</a:t>
            </a:r>
            <a:r>
              <a:rPr lang="zh-CN" altLang="en-US" dirty="0" smtClean="0">
                <a:ea typeface="黑体" panose="02010609060101010101" pitchFamily="49" charset="-122"/>
              </a:rPr>
              <a:t>次，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速度是主存速度的</a:t>
            </a:r>
            <a:r>
              <a:rPr lang="en-US" altLang="zh-CN" dirty="0" smtClean="0"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ea typeface="黑体" panose="02010609060101010101" pitchFamily="49" charset="-122"/>
              </a:rPr>
              <a:t>倍，采用</a:t>
            </a:r>
            <a:r>
              <a:rPr lang="en-US" altLang="zh-CN" dirty="0" smtClean="0">
                <a:ea typeface="黑体" panose="02010609060101010101" pitchFamily="49" charset="-122"/>
              </a:rPr>
              <a:t>LRU</a:t>
            </a:r>
            <a:r>
              <a:rPr lang="zh-CN" altLang="en-US" dirty="0" smtClean="0">
                <a:ea typeface="黑体" panose="02010609060101010101" pitchFamily="49" charset="-122"/>
              </a:rPr>
              <a:t>替换算法，假定块替换的时间忽略不计。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marL="762000" lvl="1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黑体" panose="02010609060101010101" pitchFamily="49" charset="-122"/>
              </a:rPr>
              <a:t>主存块</a:t>
            </a:r>
            <a:r>
              <a:rPr lang="zh-CN" altLang="en-US" dirty="0" smtClean="0">
                <a:ea typeface="宋体" panose="02010600030101010101" pitchFamily="2" charset="-122"/>
                <a:sym typeface="Wingdings" panose="05000000000000000000" pitchFamily="2" charset="2"/>
              </a:rPr>
              <a:t> 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组</a:t>
            </a:r>
          </a:p>
          <a:p>
            <a:pPr marL="762000" lvl="1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黑体" panose="02010609060101010101" pitchFamily="49" charset="-122"/>
              </a:rPr>
              <a:t>68</a:t>
            </a:r>
            <a:r>
              <a:rPr lang="zh-CN" altLang="en-US" dirty="0" smtClean="0">
                <a:ea typeface="黑体" panose="02010609060101010101" pitchFamily="49" charset="-122"/>
              </a:rPr>
              <a:t>个主存块</a:t>
            </a:r>
          </a:p>
          <a:p>
            <a:pPr marL="762000" lvl="1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黑体" panose="02010609060101010101" pitchFamily="49" charset="-122"/>
              </a:rPr>
              <a:t>16</a:t>
            </a:r>
            <a:r>
              <a:rPr lang="zh-CN" altLang="en-US" dirty="0" smtClean="0">
                <a:ea typeface="黑体" panose="02010609060101010101" pitchFamily="49" charset="-122"/>
              </a:rPr>
              <a:t>个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组</a:t>
            </a:r>
          </a:p>
          <a:p>
            <a:pPr marL="762000" lvl="1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黑体" panose="02010609060101010101" pitchFamily="49" charset="-122"/>
              </a:rPr>
              <a:t>每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组</a:t>
            </a:r>
            <a:r>
              <a:rPr lang="en-US" altLang="zh-CN" dirty="0" smtClean="0"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ea typeface="黑体" panose="02010609060101010101" pitchFamily="49" charset="-122"/>
              </a:rPr>
              <a:t>块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/>
          </p:nvPr>
        </p:nvGraphicFramePr>
        <p:xfrm>
          <a:off x="4211638" y="2708275"/>
          <a:ext cx="2906712" cy="33035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4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Cache组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主存块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0，16，32，48，64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1，17，33，49，65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2，18，34，50，66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3，19，35，51，67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4，20，36，52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13，29，45，61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14，30，46，62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15，31，47，63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55" name="AutoShape 39"/>
          <p:cNvSpPr>
            <a:spLocks noChangeArrowheads="1"/>
          </p:cNvSpPr>
          <p:nvPr/>
        </p:nvSpPr>
        <p:spPr bwMode="auto">
          <a:xfrm>
            <a:off x="6553200" y="3020431"/>
            <a:ext cx="433387" cy="136842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76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2425"/>
          </a:xfrm>
        </p:spPr>
        <p:txBody>
          <a:bodyPr/>
          <a:lstStyle/>
          <a:p>
            <a:pPr lvl="1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初始：</a:t>
            </a:r>
            <a:endParaRPr lang="en-US" altLang="zh-CN" dirty="0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544513" y="1484313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4311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84175"/>
          </a:xfrm>
        </p:spPr>
        <p:txBody>
          <a:bodyPr/>
          <a:lstStyle/>
          <a:p>
            <a:pPr lvl="1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a typeface="黑体" panose="02010609060101010101" pitchFamily="49" charset="-122"/>
              </a:rPr>
              <a:t>次循环：块</a:t>
            </a:r>
            <a:r>
              <a:rPr lang="en-US" altLang="zh-CN" dirty="0" smtClean="0">
                <a:ea typeface="黑体" panose="02010609060101010101" pitchFamily="49" charset="-122"/>
              </a:rPr>
              <a:t>0~</a:t>
            </a:r>
            <a:r>
              <a:rPr lang="zh-CN" altLang="en-US" dirty="0" smtClean="0">
                <a:ea typeface="黑体" panose="02010609060101010101" pitchFamily="49" charset="-122"/>
              </a:rPr>
              <a:t>块</a:t>
            </a:r>
            <a:r>
              <a:rPr lang="en-US" altLang="zh-CN" dirty="0" smtClean="0">
                <a:ea typeface="黑体" panose="02010609060101010101" pitchFamily="49" charset="-122"/>
              </a:rPr>
              <a:t>63</a:t>
            </a:r>
            <a:endParaRPr lang="zh-CN" altLang="en-US" dirty="0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544513" y="1557338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AutoShape 113"/>
          <p:cNvSpPr>
            <a:spLocks noChangeArrowheads="1"/>
          </p:cNvSpPr>
          <p:nvPr/>
        </p:nvSpPr>
        <p:spPr bwMode="auto">
          <a:xfrm>
            <a:off x="5364163" y="3536950"/>
            <a:ext cx="2160587" cy="936625"/>
          </a:xfrm>
          <a:prstGeom prst="cloudCallout">
            <a:avLst>
              <a:gd name="adj1" fmla="val -63792"/>
              <a:gd name="adj2" fmla="val 121986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块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64~67?</a:t>
            </a:r>
          </a:p>
        </p:txBody>
      </p:sp>
      <p:sp>
        <p:nvSpPr>
          <p:cNvPr id="6" name="AutoShape 114"/>
          <p:cNvSpPr>
            <a:spLocks noChangeArrowheads="1"/>
          </p:cNvSpPr>
          <p:nvPr/>
        </p:nvSpPr>
        <p:spPr bwMode="auto">
          <a:xfrm>
            <a:off x="5940425" y="333375"/>
            <a:ext cx="2808288" cy="93503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Note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LRU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算法替换最长时间不用的块</a:t>
            </a: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609600" y="1828801"/>
            <a:ext cx="8001000" cy="9906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553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 autoUpdateAnimBg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2425"/>
          </a:xfrm>
        </p:spPr>
        <p:txBody>
          <a:bodyPr/>
          <a:lstStyle/>
          <a:p>
            <a:pPr lvl="1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a typeface="黑体" panose="02010609060101010101" pitchFamily="49" charset="-122"/>
              </a:rPr>
              <a:t>次循环：块</a:t>
            </a:r>
            <a:r>
              <a:rPr lang="en-US" altLang="zh-CN" dirty="0" smtClean="0">
                <a:ea typeface="黑体" panose="02010609060101010101" pitchFamily="49" charset="-122"/>
              </a:rPr>
              <a:t>64~</a:t>
            </a:r>
            <a:r>
              <a:rPr lang="zh-CN" altLang="en-US" dirty="0" smtClean="0">
                <a:ea typeface="黑体" panose="02010609060101010101" pitchFamily="49" charset="-122"/>
              </a:rPr>
              <a:t>块</a:t>
            </a:r>
            <a:r>
              <a:rPr lang="en-US" altLang="zh-CN" dirty="0" smtClean="0">
                <a:ea typeface="黑体" panose="02010609060101010101" pitchFamily="49" charset="-122"/>
              </a:rPr>
              <a:t>67</a:t>
            </a:r>
            <a:endParaRPr lang="zh-CN" altLang="en-US" dirty="0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544513" y="1516063"/>
          <a:ext cx="8204200" cy="436086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AutoShape 113"/>
          <p:cNvSpPr>
            <a:spLocks noChangeArrowheads="1"/>
          </p:cNvSpPr>
          <p:nvPr/>
        </p:nvSpPr>
        <p:spPr bwMode="auto">
          <a:xfrm>
            <a:off x="3635375" y="3068638"/>
            <a:ext cx="2305050" cy="1152525"/>
          </a:xfrm>
          <a:prstGeom prst="cloudCallout">
            <a:avLst>
              <a:gd name="adj1" fmla="val -83935"/>
              <a:gd name="adj2" fmla="val -126435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块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0~3?</a:t>
            </a:r>
          </a:p>
        </p:txBody>
      </p:sp>
    </p:spTree>
    <p:extLst>
      <p:ext uri="{BB962C8B-B14F-4D97-AF65-F5344CB8AC3E}">
        <p14:creationId xmlns:p14="http://schemas.microsoft.com/office/powerpoint/2010/main" val="43466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2425"/>
          </a:xfrm>
        </p:spPr>
        <p:txBody>
          <a:bodyPr/>
          <a:lstStyle/>
          <a:p>
            <a:pPr lvl="1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>
                <a:ea typeface="黑体" panose="02010609060101010101" pitchFamily="49" charset="-122"/>
              </a:rPr>
              <a:t>第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次循环：块</a:t>
            </a:r>
            <a:r>
              <a:rPr lang="en-US" altLang="zh-CN" smtClean="0">
                <a:ea typeface="黑体" panose="02010609060101010101" pitchFamily="49" charset="-122"/>
              </a:rPr>
              <a:t>0~</a:t>
            </a:r>
            <a:r>
              <a:rPr lang="zh-CN" altLang="en-US" smtClean="0">
                <a:ea typeface="黑体" panose="02010609060101010101" pitchFamily="49" charset="-122"/>
              </a:rPr>
              <a:t>块</a:t>
            </a:r>
            <a:r>
              <a:rPr lang="en-US" altLang="zh-CN" smtClean="0"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611188" y="1487488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541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35718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4800600" y="1295400"/>
            <a:ext cx="1066800" cy="118494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s00, d00,</a:t>
            </a:r>
          </a:p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s01, d10,</a:t>
            </a:r>
          </a:p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s10, d01,</a:t>
            </a:r>
          </a:p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s11, d11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703288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9"/>
          <p:cNvSpPr>
            <a:spLocks/>
          </p:cNvSpPr>
          <p:nvPr/>
        </p:nvSpPr>
        <p:spPr bwMode="auto">
          <a:xfrm>
            <a:off x="457200" y="2922657"/>
            <a:ext cx="10668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2971800" y="30296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              s01</a:t>
            </a:r>
          </a:p>
        </p:txBody>
      </p:sp>
      <p:sp>
        <p:nvSpPr>
          <p:cNvPr id="11" name="Rectangle 9"/>
          <p:cNvSpPr>
            <a:spLocks/>
          </p:cNvSpPr>
          <p:nvPr/>
        </p:nvSpPr>
        <p:spPr bwMode="auto">
          <a:xfrm>
            <a:off x="2971800" y="33344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              s11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2971800" y="36011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d00             d01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2971800" y="38862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</a:t>
            </a:r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10             d11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0"/>
            <a:ext cx="703288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9"/>
          <p:cNvSpPr>
            <a:spLocks/>
          </p:cNvSpPr>
          <p:nvPr/>
        </p:nvSpPr>
        <p:spPr bwMode="auto">
          <a:xfrm>
            <a:off x="457200" y="4903857"/>
            <a:ext cx="10668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s00, 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d00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2971800" y="50108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              s01</a:t>
            </a:r>
          </a:p>
        </p:txBody>
      </p:sp>
      <p:sp>
        <p:nvSpPr>
          <p:cNvPr id="17" name="Rectangle 9"/>
          <p:cNvSpPr>
            <a:spLocks/>
          </p:cNvSpPr>
          <p:nvPr/>
        </p:nvSpPr>
        <p:spPr bwMode="auto">
          <a:xfrm>
            <a:off x="2971800" y="53156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              s11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2971800" y="55823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d00             d01</a:t>
            </a: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2971800" y="58674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</a:t>
            </a:r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10             d11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6324600" y="33528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              s01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6324600" y="53340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d00             d01</a:t>
            </a:r>
          </a:p>
        </p:txBody>
      </p:sp>
      <p:sp>
        <p:nvSpPr>
          <p:cNvPr id="22" name="Rectangle 9"/>
          <p:cNvSpPr>
            <a:spLocks/>
          </p:cNvSpPr>
          <p:nvPr/>
        </p:nvSpPr>
        <p:spPr bwMode="auto">
          <a:xfrm>
            <a:off x="8153400" y="2971800"/>
            <a:ext cx="5334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miss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8153400" y="4953000"/>
            <a:ext cx="5334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miss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18" y="555210"/>
            <a:ext cx="811876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41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84175"/>
          </a:xfrm>
        </p:spPr>
        <p:txBody>
          <a:bodyPr/>
          <a:lstStyle/>
          <a:p>
            <a:pPr lvl="1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次循环：块</a:t>
            </a:r>
            <a:r>
              <a:rPr lang="en-US" altLang="zh-CN" dirty="0" smtClean="0">
                <a:ea typeface="黑体" panose="02010609060101010101" pitchFamily="49" charset="-122"/>
              </a:rPr>
              <a:t>4~</a:t>
            </a:r>
            <a:r>
              <a:rPr lang="zh-CN" altLang="en-US" dirty="0" smtClean="0">
                <a:ea typeface="黑体" panose="02010609060101010101" pitchFamily="49" charset="-122"/>
              </a:rPr>
              <a:t>块</a:t>
            </a:r>
            <a:r>
              <a:rPr lang="en-US" altLang="zh-CN" dirty="0" smtClean="0">
                <a:ea typeface="黑体" panose="02010609060101010101" pitchFamily="49" charset="-122"/>
              </a:rPr>
              <a:t>15</a:t>
            </a: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611188" y="1487488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4450" name="AutoShape 113"/>
          <p:cNvSpPr>
            <a:spLocks noChangeArrowheads="1"/>
          </p:cNvSpPr>
          <p:nvPr/>
        </p:nvSpPr>
        <p:spPr bwMode="auto">
          <a:xfrm>
            <a:off x="2124075" y="2727325"/>
            <a:ext cx="503238" cy="307816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75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2425"/>
          </a:xfrm>
        </p:spPr>
        <p:txBody>
          <a:bodyPr/>
          <a:lstStyle/>
          <a:p>
            <a:pPr lvl="1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次循环：块</a:t>
            </a:r>
            <a:r>
              <a:rPr lang="en-US" altLang="zh-CN" dirty="0" smtClean="0">
                <a:ea typeface="黑体" panose="02010609060101010101" pitchFamily="49" charset="-122"/>
              </a:rPr>
              <a:t>16~</a:t>
            </a:r>
            <a:r>
              <a:rPr lang="zh-CN" altLang="en-US" dirty="0" smtClean="0">
                <a:ea typeface="黑体" panose="02010609060101010101" pitchFamily="49" charset="-122"/>
              </a:rPr>
              <a:t>块</a:t>
            </a:r>
            <a:r>
              <a:rPr lang="en-US" altLang="zh-CN" dirty="0" smtClean="0">
                <a:ea typeface="黑体" panose="02010609060101010101" pitchFamily="49" charset="-122"/>
              </a:rPr>
              <a:t>19</a:t>
            </a: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615950" y="1487488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58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4013"/>
          </a:xfrm>
        </p:spPr>
        <p:txBody>
          <a:bodyPr/>
          <a:lstStyle/>
          <a:p>
            <a:pPr lvl="1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次循环：块</a:t>
            </a:r>
            <a:r>
              <a:rPr lang="en-US" altLang="zh-CN" dirty="0" smtClean="0">
                <a:ea typeface="黑体" panose="02010609060101010101" pitchFamily="49" charset="-122"/>
              </a:rPr>
              <a:t>20~</a:t>
            </a:r>
            <a:r>
              <a:rPr lang="zh-CN" altLang="en-US" dirty="0" smtClean="0">
                <a:ea typeface="黑体" panose="02010609060101010101" pitchFamily="49" charset="-122"/>
              </a:rPr>
              <a:t>块</a:t>
            </a:r>
            <a:r>
              <a:rPr lang="en-US" altLang="zh-CN" dirty="0" smtClean="0">
                <a:ea typeface="黑体" panose="02010609060101010101" pitchFamily="49" charset="-122"/>
              </a:rPr>
              <a:t>31</a:t>
            </a:r>
            <a:endParaRPr lang="zh-CN" altLang="en-US" dirty="0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615950" y="1487488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6498" name="AutoShape 113"/>
          <p:cNvSpPr>
            <a:spLocks noChangeArrowheads="1"/>
          </p:cNvSpPr>
          <p:nvPr/>
        </p:nvSpPr>
        <p:spPr bwMode="auto">
          <a:xfrm>
            <a:off x="3995738" y="2727325"/>
            <a:ext cx="504825" cy="307816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445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2425"/>
          </a:xfrm>
        </p:spPr>
        <p:txBody>
          <a:bodyPr/>
          <a:lstStyle/>
          <a:p>
            <a:pPr lvl="1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次循环：块</a:t>
            </a:r>
            <a:r>
              <a:rPr lang="en-US" altLang="zh-CN" dirty="0" smtClean="0">
                <a:ea typeface="黑体" panose="02010609060101010101" pitchFamily="49" charset="-122"/>
              </a:rPr>
              <a:t>32~</a:t>
            </a:r>
            <a:r>
              <a:rPr lang="zh-CN" altLang="en-US" dirty="0" smtClean="0">
                <a:ea typeface="黑体" panose="02010609060101010101" pitchFamily="49" charset="-122"/>
              </a:rPr>
              <a:t>块</a:t>
            </a:r>
            <a:r>
              <a:rPr lang="en-US" altLang="zh-CN" dirty="0" smtClean="0">
                <a:ea typeface="黑体" panose="02010609060101010101" pitchFamily="49" charset="-122"/>
              </a:rPr>
              <a:t>35</a:t>
            </a:r>
            <a:endParaRPr lang="zh-CN" altLang="en-US" dirty="0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544513" y="1557338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295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8435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84175"/>
          </a:xfrm>
        </p:spPr>
        <p:txBody>
          <a:bodyPr/>
          <a:lstStyle/>
          <a:p>
            <a:pPr lvl="1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次循环：块</a:t>
            </a:r>
            <a:r>
              <a:rPr lang="en-US" altLang="zh-CN" dirty="0" smtClean="0">
                <a:ea typeface="黑体" panose="02010609060101010101" pitchFamily="49" charset="-122"/>
              </a:rPr>
              <a:t>36~</a:t>
            </a:r>
            <a:r>
              <a:rPr lang="zh-CN" altLang="en-US" dirty="0" smtClean="0">
                <a:ea typeface="黑体" panose="02010609060101010101" pitchFamily="49" charset="-122"/>
              </a:rPr>
              <a:t>块</a:t>
            </a:r>
            <a:r>
              <a:rPr lang="en-US" altLang="zh-CN" dirty="0" smtClean="0">
                <a:ea typeface="黑体" panose="02010609060101010101" pitchFamily="49" charset="-122"/>
              </a:rPr>
              <a:t>47</a:t>
            </a:r>
            <a:endParaRPr lang="zh-CN" altLang="en-US" dirty="0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544513" y="1557338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8546" name="AutoShape 113"/>
          <p:cNvSpPr>
            <a:spLocks noChangeArrowheads="1"/>
          </p:cNvSpPr>
          <p:nvPr/>
        </p:nvSpPr>
        <p:spPr bwMode="auto">
          <a:xfrm>
            <a:off x="5724525" y="2800350"/>
            <a:ext cx="503238" cy="307657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2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2425"/>
          </a:xfrm>
        </p:spPr>
        <p:txBody>
          <a:bodyPr/>
          <a:lstStyle/>
          <a:p>
            <a:pPr lvl="1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次循环：块</a:t>
            </a:r>
            <a:r>
              <a:rPr lang="en-US" altLang="zh-CN" dirty="0" smtClean="0">
                <a:ea typeface="黑体" panose="02010609060101010101" pitchFamily="49" charset="-122"/>
              </a:rPr>
              <a:t>48~</a:t>
            </a:r>
            <a:r>
              <a:rPr lang="zh-CN" altLang="en-US" dirty="0" smtClean="0">
                <a:ea typeface="黑体" panose="02010609060101010101" pitchFamily="49" charset="-122"/>
              </a:rPr>
              <a:t>块</a:t>
            </a:r>
            <a:r>
              <a:rPr lang="en-US" altLang="zh-CN" dirty="0" smtClean="0">
                <a:ea typeface="黑体" panose="02010609060101010101" pitchFamily="49" charset="-122"/>
              </a:rPr>
              <a:t>51</a:t>
            </a:r>
            <a:endParaRPr lang="zh-CN" altLang="en-US" dirty="0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615950" y="1412875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48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49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50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51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489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2425"/>
          </a:xfrm>
        </p:spPr>
        <p:txBody>
          <a:bodyPr/>
          <a:lstStyle/>
          <a:p>
            <a:pPr lvl="1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次循环：块</a:t>
            </a:r>
            <a:r>
              <a:rPr lang="en-US" altLang="zh-CN" dirty="0" smtClean="0">
                <a:ea typeface="黑体" panose="02010609060101010101" pitchFamily="49" charset="-122"/>
              </a:rPr>
              <a:t>52~</a:t>
            </a:r>
            <a:r>
              <a:rPr lang="zh-CN" altLang="en-US" dirty="0" smtClean="0">
                <a:ea typeface="黑体" panose="02010609060101010101" pitchFamily="49" charset="-122"/>
              </a:rPr>
              <a:t>块</a:t>
            </a:r>
            <a:r>
              <a:rPr lang="en-US" altLang="zh-CN" dirty="0" smtClean="0">
                <a:ea typeface="黑体" panose="02010609060101010101" pitchFamily="49" charset="-122"/>
              </a:rPr>
              <a:t>63</a:t>
            </a:r>
            <a:endParaRPr lang="zh-CN" altLang="en-US" dirty="0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615950" y="1412875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48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49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50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51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0594" name="AutoShape 113"/>
          <p:cNvSpPr>
            <a:spLocks noChangeArrowheads="1"/>
          </p:cNvSpPr>
          <p:nvPr/>
        </p:nvSpPr>
        <p:spPr bwMode="auto">
          <a:xfrm>
            <a:off x="7667625" y="2636838"/>
            <a:ext cx="504825" cy="307816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14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354013"/>
          </a:xfrm>
        </p:spPr>
        <p:txBody>
          <a:bodyPr/>
          <a:lstStyle/>
          <a:p>
            <a:pPr lvl="1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 smtClean="0"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a typeface="黑体" panose="02010609060101010101" pitchFamily="49" charset="-122"/>
              </a:rPr>
              <a:t>次循环：块</a:t>
            </a:r>
            <a:r>
              <a:rPr lang="en-US" altLang="zh-CN" dirty="0" smtClean="0">
                <a:ea typeface="黑体" panose="02010609060101010101" pitchFamily="49" charset="-122"/>
              </a:rPr>
              <a:t>64~</a:t>
            </a:r>
            <a:r>
              <a:rPr lang="zh-CN" altLang="en-US" dirty="0" smtClean="0">
                <a:ea typeface="黑体" panose="02010609060101010101" pitchFamily="49" charset="-122"/>
              </a:rPr>
              <a:t>块</a:t>
            </a:r>
            <a:r>
              <a:rPr lang="en-US" altLang="zh-CN" dirty="0" smtClean="0">
                <a:ea typeface="黑体" panose="02010609060101010101" pitchFamily="49" charset="-122"/>
              </a:rPr>
              <a:t>67</a:t>
            </a:r>
            <a:endParaRPr lang="zh-CN" altLang="en-US" dirty="0" smtClean="0">
              <a:ea typeface="黑体" panose="02010609060101010101" pitchFamily="49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615950" y="1487488"/>
          <a:ext cx="8204200" cy="4318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块0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块3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48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49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50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2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51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3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35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259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4294967295"/>
          </p:nvPr>
        </p:nvSpPr>
        <p:spPr>
          <a:xfrm>
            <a:off x="304800" y="908050"/>
            <a:ext cx="7848600" cy="57975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1800" dirty="0" smtClean="0">
                <a:ea typeface="黑体" panose="02010609060101010101" pitchFamily="49" charset="-122"/>
              </a:rPr>
              <a:t>规律：</a:t>
            </a:r>
            <a:endParaRPr lang="en-US" altLang="zh-CN" sz="1800" dirty="0" smtClean="0">
              <a:ea typeface="黑体" panose="02010609060101010101" pitchFamily="49" charset="-122"/>
            </a:endParaRPr>
          </a:p>
          <a:p>
            <a:pPr marL="762000" lvl="1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ea typeface="黑体" panose="02010609060101010101" pitchFamily="49" charset="-122"/>
              </a:rPr>
              <a:t>第</a:t>
            </a:r>
            <a:r>
              <a:rPr lang="en-US" altLang="zh-CN" sz="1800" dirty="0" smtClean="0"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ea typeface="黑体" panose="02010609060101010101" pitchFamily="49" charset="-122"/>
              </a:rPr>
              <a:t>次循环 </a:t>
            </a:r>
            <a:r>
              <a:rPr lang="en-US" altLang="zh-CN" sz="1800" dirty="0" smtClean="0">
                <a:ea typeface="黑体" panose="02010609060101010101" pitchFamily="49" charset="-122"/>
              </a:rPr>
              <a:t>(</a:t>
            </a:r>
            <a:r>
              <a:rPr lang="zh-CN" altLang="en-US" sz="1800" dirty="0" smtClean="0">
                <a:ea typeface="黑体" panose="02010609060101010101" pitchFamily="49" charset="-122"/>
              </a:rPr>
              <a:t>单位：块</a:t>
            </a:r>
            <a:r>
              <a:rPr lang="en-US" altLang="zh-CN" sz="1800" dirty="0" smtClean="0">
                <a:ea typeface="黑体" panose="02010609060101010101" pitchFamily="49" charset="-122"/>
              </a:rPr>
              <a:t>)</a:t>
            </a:r>
          </a:p>
          <a:p>
            <a:pPr marL="1219200" lvl="2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主存块</a:t>
            </a:r>
            <a:r>
              <a:rPr lang="en-US" altLang="zh-CN" sz="1800" dirty="0" smtClean="0">
                <a:ea typeface="黑体" panose="02010609060101010101" pitchFamily="49" charset="-122"/>
              </a:rPr>
              <a:t>0~63</a:t>
            </a:r>
            <a:r>
              <a:rPr lang="zh-CN" altLang="en-US" sz="1800" dirty="0" smtClean="0">
                <a:ea typeface="黑体" panose="02010609060101010101" pitchFamily="49" charset="-122"/>
              </a:rPr>
              <a:t>：未命中</a:t>
            </a:r>
          </a:p>
          <a:p>
            <a:pPr marL="1219200" lvl="2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主存块</a:t>
            </a:r>
            <a:r>
              <a:rPr lang="en-US" altLang="zh-CN" sz="1800" dirty="0" smtClean="0">
                <a:ea typeface="黑体" panose="02010609060101010101" pitchFamily="49" charset="-122"/>
              </a:rPr>
              <a:t>64~67</a:t>
            </a:r>
            <a:r>
              <a:rPr lang="zh-CN" altLang="en-US" sz="1800" dirty="0" smtClean="0">
                <a:ea typeface="黑体" panose="02010609060101010101" pitchFamily="49" charset="-122"/>
              </a:rPr>
              <a:t>：未命中，替换</a:t>
            </a:r>
          </a:p>
          <a:p>
            <a:pPr marL="1219200" lvl="2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因“块替换的时间忽略不计”</a:t>
            </a:r>
            <a:r>
              <a:rPr lang="zh-CN" altLang="en-US" sz="1800" dirty="0" smtClean="0">
                <a:ea typeface="宋体" panose="02010600030101010101" pitchFamily="2" charset="-122"/>
                <a:sym typeface="Wingdings 3" panose="05040102010807070707" pitchFamily="18" charset="2"/>
              </a:rPr>
              <a:t> </a:t>
            </a:r>
            <a:r>
              <a:rPr lang="zh-CN" altLang="en-US" sz="1800" dirty="0" smtClean="0">
                <a:ea typeface="黑体" panose="02010609060101010101" pitchFamily="49" charset="-122"/>
              </a:rPr>
              <a:t>等价于仅存在未命中情形</a:t>
            </a:r>
          </a:p>
          <a:p>
            <a:pPr marL="1219200" lvl="2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未命中次数：</a:t>
            </a:r>
            <a:r>
              <a:rPr lang="en-US" altLang="zh-CN" sz="1800" dirty="0" smtClean="0">
                <a:ea typeface="黑体" panose="02010609060101010101" pitchFamily="49" charset="-122"/>
              </a:rPr>
              <a:t>68</a:t>
            </a:r>
          </a:p>
          <a:p>
            <a:pPr marL="762000" lvl="1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ea typeface="黑体" panose="02010609060101010101" pitchFamily="49" charset="-122"/>
              </a:rPr>
              <a:t>第</a:t>
            </a:r>
            <a:r>
              <a:rPr lang="en-US" altLang="zh-CN" sz="1800" dirty="0" smtClean="0">
                <a:ea typeface="黑体" panose="02010609060101010101" pitchFamily="49" charset="-122"/>
              </a:rPr>
              <a:t>2</a:t>
            </a:r>
            <a:r>
              <a:rPr lang="zh-CN" altLang="en-US" sz="1800" dirty="0" smtClean="0">
                <a:ea typeface="黑体" panose="02010609060101010101" pitchFamily="49" charset="-122"/>
              </a:rPr>
              <a:t>次循环</a:t>
            </a:r>
            <a:r>
              <a:rPr lang="en-US" altLang="zh-CN" sz="1800" dirty="0" smtClean="0">
                <a:ea typeface="黑体" panose="02010609060101010101" pitchFamily="49" charset="-122"/>
              </a:rPr>
              <a:t>~</a:t>
            </a:r>
            <a:r>
              <a:rPr lang="zh-CN" altLang="en-US" sz="1800" dirty="0" smtClean="0">
                <a:ea typeface="黑体" panose="02010609060101010101" pitchFamily="49" charset="-122"/>
              </a:rPr>
              <a:t>第</a:t>
            </a:r>
            <a:r>
              <a:rPr lang="en-US" altLang="zh-CN" sz="1800" dirty="0" smtClean="0">
                <a:ea typeface="黑体" panose="02010609060101010101" pitchFamily="49" charset="-122"/>
              </a:rPr>
              <a:t>10</a:t>
            </a:r>
            <a:r>
              <a:rPr lang="zh-CN" altLang="en-US" sz="1800" dirty="0" smtClean="0">
                <a:ea typeface="黑体" panose="02010609060101010101" pitchFamily="49" charset="-122"/>
              </a:rPr>
              <a:t>次循环 </a:t>
            </a:r>
            <a:r>
              <a:rPr lang="en-US" altLang="zh-CN" sz="1800" dirty="0" smtClean="0">
                <a:ea typeface="黑体" panose="02010609060101010101" pitchFamily="49" charset="-122"/>
              </a:rPr>
              <a:t>(</a:t>
            </a:r>
            <a:r>
              <a:rPr lang="zh-CN" altLang="en-US" sz="1800" dirty="0" smtClean="0">
                <a:ea typeface="黑体" panose="02010609060101010101" pitchFamily="49" charset="-122"/>
              </a:rPr>
              <a:t>单位：块</a:t>
            </a:r>
            <a:r>
              <a:rPr lang="en-US" altLang="zh-CN" sz="1800" dirty="0" smtClean="0">
                <a:ea typeface="黑体" panose="02010609060101010101" pitchFamily="49" charset="-122"/>
              </a:rPr>
              <a:t>)</a:t>
            </a:r>
          </a:p>
          <a:p>
            <a:pPr marL="1219200" lvl="2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映射到组</a:t>
            </a:r>
            <a:r>
              <a:rPr lang="en-US" altLang="zh-CN" sz="1800" dirty="0" smtClean="0">
                <a:ea typeface="黑体" panose="02010609060101010101" pitchFamily="49" charset="-122"/>
              </a:rPr>
              <a:t>0~3</a:t>
            </a:r>
            <a:r>
              <a:rPr lang="zh-CN" altLang="en-US" sz="1800" dirty="0" smtClean="0">
                <a:ea typeface="黑体" panose="02010609060101010101" pitchFamily="49" charset="-122"/>
              </a:rPr>
              <a:t>的</a:t>
            </a:r>
            <a:r>
              <a:rPr lang="en-US" altLang="zh-CN" sz="1800" dirty="0" smtClean="0">
                <a:ea typeface="黑体" panose="02010609060101010101" pitchFamily="49" charset="-122"/>
              </a:rPr>
              <a:t>20</a:t>
            </a:r>
            <a:r>
              <a:rPr lang="zh-CN" altLang="en-US" sz="1800" dirty="0" smtClean="0">
                <a:ea typeface="黑体" panose="02010609060101010101" pitchFamily="49" charset="-122"/>
              </a:rPr>
              <a:t>个主存块：未命中，替换</a:t>
            </a:r>
          </a:p>
          <a:p>
            <a:pPr marL="1219200" lvl="2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主存块：</a:t>
            </a:r>
            <a:r>
              <a:rPr lang="en-US" altLang="zh-CN" sz="1800" dirty="0" smtClean="0">
                <a:ea typeface="黑体" panose="02010609060101010101" pitchFamily="49" charset="-122"/>
              </a:rPr>
              <a:t>0~3</a:t>
            </a:r>
            <a:r>
              <a:rPr lang="zh-CN" altLang="en-US" sz="1800" dirty="0" smtClean="0">
                <a:ea typeface="黑体" panose="02010609060101010101" pitchFamily="49" charset="-122"/>
              </a:rPr>
              <a:t>，</a:t>
            </a:r>
            <a:r>
              <a:rPr lang="en-US" altLang="zh-CN" sz="1800" dirty="0" smtClean="0">
                <a:ea typeface="黑体" panose="02010609060101010101" pitchFamily="49" charset="-122"/>
              </a:rPr>
              <a:t>16~19</a:t>
            </a:r>
            <a:r>
              <a:rPr lang="zh-CN" altLang="en-US" sz="1800" dirty="0" smtClean="0">
                <a:ea typeface="黑体" panose="02010609060101010101" pitchFamily="49" charset="-122"/>
              </a:rPr>
              <a:t>，</a:t>
            </a:r>
            <a:r>
              <a:rPr lang="en-US" altLang="zh-CN" sz="1800" dirty="0" smtClean="0">
                <a:ea typeface="黑体" panose="02010609060101010101" pitchFamily="49" charset="-122"/>
              </a:rPr>
              <a:t>32~35</a:t>
            </a:r>
            <a:r>
              <a:rPr lang="zh-CN" altLang="en-US" sz="1800" dirty="0" smtClean="0">
                <a:ea typeface="黑体" panose="02010609060101010101" pitchFamily="49" charset="-122"/>
              </a:rPr>
              <a:t>，</a:t>
            </a:r>
            <a:r>
              <a:rPr lang="en-US" altLang="zh-CN" sz="1800" dirty="0" smtClean="0">
                <a:ea typeface="黑体" panose="02010609060101010101" pitchFamily="49" charset="-122"/>
              </a:rPr>
              <a:t>48~51</a:t>
            </a:r>
            <a:r>
              <a:rPr lang="zh-CN" altLang="en-US" sz="1800" dirty="0" smtClean="0">
                <a:ea typeface="黑体" panose="02010609060101010101" pitchFamily="49" charset="-122"/>
              </a:rPr>
              <a:t>，</a:t>
            </a:r>
            <a:r>
              <a:rPr lang="en-US" altLang="zh-CN" sz="1800" dirty="0" smtClean="0">
                <a:ea typeface="黑体" panose="02010609060101010101" pitchFamily="49" charset="-122"/>
              </a:rPr>
              <a:t>64~67</a:t>
            </a:r>
          </a:p>
          <a:p>
            <a:pPr marL="1219200" lvl="2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其余</a:t>
            </a:r>
            <a:r>
              <a:rPr lang="en-US" altLang="zh-CN" sz="1800" dirty="0" smtClean="0">
                <a:ea typeface="黑体" panose="02010609060101010101" pitchFamily="49" charset="-122"/>
              </a:rPr>
              <a:t>48</a:t>
            </a:r>
            <a:r>
              <a:rPr lang="zh-CN" altLang="en-US" sz="1800" dirty="0" smtClean="0">
                <a:ea typeface="黑体" panose="02010609060101010101" pitchFamily="49" charset="-122"/>
              </a:rPr>
              <a:t>个主存块：全部命中</a:t>
            </a:r>
          </a:p>
          <a:p>
            <a:pPr marL="1219200" lvl="2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未命中次数：</a:t>
            </a:r>
            <a:r>
              <a:rPr lang="en-US" altLang="zh-CN" sz="1800" dirty="0" smtClean="0">
                <a:ea typeface="黑体" panose="02010609060101010101" pitchFamily="49" charset="-122"/>
              </a:rPr>
              <a:t>20×9</a:t>
            </a:r>
          </a:p>
          <a:p>
            <a:pPr marL="1219200" lvl="2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命中次数：</a:t>
            </a:r>
            <a:r>
              <a:rPr lang="en-US" altLang="zh-CN" sz="1800" dirty="0" smtClean="0">
                <a:ea typeface="黑体" panose="02010609060101010101" pitchFamily="49" charset="-122"/>
              </a:rPr>
              <a:t>48×9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/>
          </p:nvPr>
        </p:nvGraphicFramePr>
        <p:xfrm>
          <a:off x="6400800" y="3505200"/>
          <a:ext cx="2227262" cy="27955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2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Cache组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主存块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0，16，32，48，64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1，17，33，49，65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2，18，34，50，66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7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3，19，35，51，67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4，20，36，52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13，29，45，61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14，30，46，62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70" marR="914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15，31，47，63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  <a:cs typeface="Arial" panose="020B0604020202020204" pitchFamily="34" charset="0"/>
                      </a:endParaRPr>
                    </a:p>
                  </a:txBody>
                  <a:tcPr marL="91470" marR="9147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6477000" y="3810000"/>
            <a:ext cx="2057400" cy="1066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10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57975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z="1800" dirty="0" smtClean="0">
                <a:ea typeface="黑体" panose="02010609060101010101" pitchFamily="49" charset="-122"/>
              </a:rPr>
              <a:t>(1)</a:t>
            </a:r>
            <a:r>
              <a:rPr lang="zh-CN" altLang="en-US" sz="1800" dirty="0" smtClean="0">
                <a:ea typeface="黑体" panose="02010609060101010101" pitchFamily="49" charset="-122"/>
              </a:rPr>
              <a:t>计算上述取数过程的命中率</a:t>
            </a:r>
            <a:endParaRPr lang="en-US" altLang="zh-CN" sz="1800" dirty="0" smtClean="0">
              <a:ea typeface="黑体" panose="02010609060101010101" pitchFamily="49" charset="-122"/>
            </a:endParaRPr>
          </a:p>
          <a:p>
            <a:pPr marL="704850" lvl="1" indent="-285750" algn="l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ea typeface="黑体" panose="02010609060101010101" pitchFamily="49" charset="-122"/>
              </a:rPr>
              <a:t>块未命中 </a:t>
            </a:r>
            <a:r>
              <a:rPr lang="en-US" altLang="zh-CN" sz="1800" dirty="0" smtClean="0">
                <a:ea typeface="黑体" panose="02010609060101010101" pitchFamily="49" charset="-122"/>
              </a:rPr>
              <a:t>vs. </a:t>
            </a:r>
            <a:r>
              <a:rPr lang="zh-CN" altLang="en-US" sz="1800" dirty="0" smtClean="0">
                <a:ea typeface="黑体" panose="02010609060101010101" pitchFamily="49" charset="-122"/>
              </a:rPr>
              <a:t>块命中</a:t>
            </a:r>
            <a:r>
              <a:rPr lang="en-US" altLang="zh-CN" sz="1800" dirty="0" smtClean="0">
                <a:ea typeface="黑体" panose="02010609060101010101" pitchFamily="49" charset="-122"/>
              </a:rPr>
              <a:t>(</a:t>
            </a:r>
            <a:r>
              <a:rPr lang="zh-CN" altLang="en-US" sz="1800" dirty="0" smtClean="0">
                <a:ea typeface="黑体" panose="02010609060101010101" pitchFamily="49" charset="-122"/>
              </a:rPr>
              <a:t>单位：</a:t>
            </a:r>
            <a:r>
              <a:rPr lang="zh-CN" altLang="en-US" sz="1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块</a:t>
            </a:r>
            <a:r>
              <a:rPr lang="en-US" altLang="zh-CN" sz="1800" dirty="0" smtClean="0">
                <a:ea typeface="黑体" panose="02010609060101010101" pitchFamily="49" charset="-122"/>
              </a:rPr>
              <a:t>)</a:t>
            </a:r>
          </a:p>
          <a:p>
            <a:pPr marL="1162050" lvl="2" indent="-285750" algn="l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未命中次数：</a:t>
            </a:r>
            <a:r>
              <a:rPr lang="en-US" altLang="zh-CN" sz="1800" dirty="0" smtClean="0">
                <a:ea typeface="黑体" panose="02010609060101010101" pitchFamily="49" charset="-122"/>
              </a:rPr>
              <a:t>68</a:t>
            </a:r>
            <a:r>
              <a:rPr lang="zh-CN" altLang="en-US" sz="1800" dirty="0" smtClean="0">
                <a:ea typeface="黑体" panose="02010609060101010101" pitchFamily="49" charset="-122"/>
              </a:rPr>
              <a:t>＋</a:t>
            </a:r>
            <a:r>
              <a:rPr lang="en-US" altLang="zh-CN" sz="1800" dirty="0" smtClean="0">
                <a:ea typeface="黑体" panose="02010609060101010101" pitchFamily="49" charset="-122"/>
              </a:rPr>
              <a:t>20×9</a:t>
            </a:r>
            <a:r>
              <a:rPr lang="zh-CN" altLang="en-US" sz="1800" dirty="0" smtClean="0">
                <a:ea typeface="黑体" panose="02010609060101010101" pitchFamily="49" charset="-122"/>
              </a:rPr>
              <a:t>＝</a:t>
            </a:r>
            <a:r>
              <a:rPr lang="en-US" altLang="zh-CN" sz="1800" dirty="0" smtClean="0">
                <a:ea typeface="黑体" panose="02010609060101010101" pitchFamily="49" charset="-122"/>
              </a:rPr>
              <a:t>248</a:t>
            </a:r>
          </a:p>
          <a:p>
            <a:pPr marL="1162050" lvl="2" indent="-285750" algn="l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命中次数：</a:t>
            </a:r>
            <a:r>
              <a:rPr lang="en-US" altLang="zh-CN" sz="1800" dirty="0" smtClean="0">
                <a:ea typeface="黑体" panose="02010609060101010101" pitchFamily="49" charset="-122"/>
              </a:rPr>
              <a:t>48×9</a:t>
            </a:r>
            <a:r>
              <a:rPr lang="zh-CN" altLang="en-US" sz="1800" dirty="0" smtClean="0">
                <a:ea typeface="黑体" panose="02010609060101010101" pitchFamily="49" charset="-122"/>
              </a:rPr>
              <a:t>＝</a:t>
            </a:r>
            <a:r>
              <a:rPr lang="en-US" altLang="zh-CN" sz="1800" dirty="0" smtClean="0">
                <a:ea typeface="黑体" panose="02010609060101010101" pitchFamily="49" charset="-122"/>
              </a:rPr>
              <a:t>432</a:t>
            </a:r>
          </a:p>
          <a:p>
            <a:pPr marL="704850" lvl="1" indent="-285750" algn="l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ea typeface="黑体" panose="02010609060101010101" pitchFamily="49" charset="-122"/>
              </a:rPr>
              <a:t>若块未命中</a:t>
            </a:r>
          </a:p>
          <a:p>
            <a:pPr marL="1162050" lvl="2" indent="-285750" algn="l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几次字未命中，几次字命中？</a:t>
            </a:r>
          </a:p>
          <a:p>
            <a:pPr marL="704850" lvl="1" indent="-285750" algn="l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ea typeface="黑体" panose="02010609060101010101" pitchFamily="49" charset="-122"/>
              </a:rPr>
              <a:t>若块命中</a:t>
            </a:r>
          </a:p>
          <a:p>
            <a:pPr marL="1162050" lvl="2" indent="-285750" algn="l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黑体" panose="02010609060101010101" pitchFamily="49" charset="-122"/>
              </a:rPr>
              <a:t>几次字命中？</a:t>
            </a:r>
          </a:p>
          <a:p>
            <a:pPr marL="704850" lvl="1" indent="-285750" algn="l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ea typeface="黑体" panose="02010609060101010101" pitchFamily="49" charset="-122"/>
              </a:rPr>
              <a:t>CPU</a:t>
            </a:r>
            <a:r>
              <a:rPr lang="zh-CN" altLang="en-US" sz="1800" dirty="0" smtClean="0">
                <a:ea typeface="黑体" panose="02010609060101010101" pitchFamily="49" charset="-122"/>
              </a:rPr>
              <a:t>读存储器总计</a:t>
            </a:r>
            <a:r>
              <a:rPr lang="en-US" altLang="zh-CN" sz="1800" dirty="0" smtClean="0">
                <a:ea typeface="黑体" panose="02010609060101010101" pitchFamily="49" charset="-122"/>
              </a:rPr>
              <a:t>(</a:t>
            </a:r>
            <a:r>
              <a:rPr lang="zh-CN" altLang="en-US" sz="1800" dirty="0" smtClean="0">
                <a:ea typeface="黑体" panose="02010609060101010101" pitchFamily="49" charset="-122"/>
              </a:rPr>
              <a:t>单位：</a:t>
            </a:r>
            <a:r>
              <a:rPr lang="zh-CN" altLang="en-US" sz="1800" dirty="0" smtClean="0">
                <a:solidFill>
                  <a:srgbClr val="FF0000"/>
                </a:solidFill>
                <a:ea typeface="黑体" panose="02010609060101010101" pitchFamily="49" charset="-122"/>
              </a:rPr>
              <a:t>字</a:t>
            </a:r>
            <a:r>
              <a:rPr lang="en-US" altLang="zh-CN" sz="1800" dirty="0" smtClean="0">
                <a:ea typeface="黑体" panose="02010609060101010101" pitchFamily="49" charset="-122"/>
              </a:rPr>
              <a:t>)</a:t>
            </a:r>
            <a:endParaRPr lang="zh-CN" altLang="en-US" sz="1800" dirty="0" smtClean="0">
              <a:ea typeface="黑体" panose="02010609060101010101" pitchFamily="49" charset="-122"/>
            </a:endParaRPr>
          </a:p>
          <a:p>
            <a:pPr marL="1162050" lvl="2" indent="-285750" algn="l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黑体" panose="02010609060101010101" pitchFamily="49" charset="-122"/>
              </a:rPr>
              <a:t>Cache</a:t>
            </a:r>
            <a:r>
              <a:rPr lang="zh-CN" altLang="en-US" sz="1800" dirty="0" smtClean="0">
                <a:ea typeface="黑体" panose="02010609060101010101" pitchFamily="49" charset="-122"/>
              </a:rPr>
              <a:t>未命中次数？</a:t>
            </a:r>
            <a:endParaRPr lang="en-US" altLang="zh-CN" sz="1800" dirty="0" smtClean="0">
              <a:ea typeface="黑体" panose="02010609060101010101" pitchFamily="49" charset="-122"/>
            </a:endParaRPr>
          </a:p>
          <a:p>
            <a:pPr marL="1162050" lvl="2" indent="-285750" algn="l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黑体" panose="02010609060101010101" pitchFamily="49" charset="-122"/>
              </a:rPr>
              <a:t>Cache</a:t>
            </a:r>
            <a:r>
              <a:rPr lang="zh-CN" altLang="en-US" sz="1800" dirty="0" smtClean="0">
                <a:ea typeface="黑体" panose="02010609060101010101" pitchFamily="49" charset="-122"/>
              </a:rPr>
              <a:t>命中次数？</a:t>
            </a:r>
            <a:endParaRPr lang="en-US" altLang="zh-CN" sz="1800" dirty="0" smtClean="0">
              <a:ea typeface="黑体" panose="02010609060101010101" pitchFamily="49" charset="-122"/>
            </a:endParaRPr>
          </a:p>
          <a:p>
            <a:pPr marL="704850" lvl="1" indent="-285750" algn="l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ea typeface="黑体" panose="02010609060101010101" pitchFamily="49" charset="-122"/>
              </a:rPr>
              <a:t>命中率？</a:t>
            </a:r>
            <a:endParaRPr lang="en-US" altLang="zh-CN" sz="1800" dirty="0"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z="1800" dirty="0">
                <a:solidFill>
                  <a:srgbClr val="000000"/>
                </a:solidFill>
                <a:ea typeface="黑体" panose="02010609060101010101" pitchFamily="49" charset="-122"/>
              </a:rPr>
              <a:t>(2)</a:t>
            </a:r>
            <a:r>
              <a:rPr lang="zh-CN" altLang="en-US" sz="1800" dirty="0">
                <a:solidFill>
                  <a:srgbClr val="000000"/>
                </a:solidFill>
                <a:ea typeface="黑体" panose="02010609060101010101" pitchFamily="49" charset="-122"/>
              </a:rPr>
              <a:t>计算采用</a:t>
            </a:r>
            <a:r>
              <a:rPr lang="en-US" altLang="zh-CN" sz="1800" dirty="0">
                <a:solidFill>
                  <a:srgbClr val="00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1800" dirty="0">
                <a:solidFill>
                  <a:srgbClr val="000000"/>
                </a:solidFill>
                <a:ea typeface="黑体" panose="02010609060101010101" pitchFamily="49" charset="-122"/>
              </a:rPr>
              <a:t>后的加速比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zh-CN" sz="1800" dirty="0" smtClean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67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35718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4724400" y="457200"/>
            <a:ext cx="1066800" cy="118494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s00, d00,</a:t>
            </a:r>
          </a:p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s01, d10,</a:t>
            </a:r>
          </a:p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s10, d01,</a:t>
            </a:r>
          </a:p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s11, d11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703288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9"/>
          <p:cNvSpPr>
            <a:spLocks/>
          </p:cNvSpPr>
          <p:nvPr/>
        </p:nvSpPr>
        <p:spPr bwMode="auto">
          <a:xfrm>
            <a:off x="381000" y="2084457"/>
            <a:ext cx="1066800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s00, d00,</a:t>
            </a:r>
          </a:p>
          <a:p>
            <a:pPr algn="l"/>
            <a:r>
              <a:rPr lang="en-US" altLang="zh-CN" sz="1800" b="1" dirty="0" smtClean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s01</a:t>
            </a:r>
            <a:endParaRPr lang="en-US" sz="1800" b="1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2895600" y="21914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              s01</a:t>
            </a:r>
          </a:p>
        </p:txBody>
      </p:sp>
      <p:sp>
        <p:nvSpPr>
          <p:cNvPr id="11" name="Rectangle 9"/>
          <p:cNvSpPr>
            <a:spLocks/>
          </p:cNvSpPr>
          <p:nvPr/>
        </p:nvSpPr>
        <p:spPr bwMode="auto">
          <a:xfrm>
            <a:off x="2895600" y="24962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              s11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2895600" y="27629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d00             d01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2895600" y="30480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</a:t>
            </a:r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10             d11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703288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9"/>
          <p:cNvSpPr>
            <a:spLocks/>
          </p:cNvSpPr>
          <p:nvPr/>
        </p:nvSpPr>
        <p:spPr bwMode="auto">
          <a:xfrm>
            <a:off x="381000" y="4065657"/>
            <a:ext cx="1066800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s00, d00,</a:t>
            </a:r>
          </a:p>
          <a:p>
            <a:pPr algn="l"/>
            <a:r>
              <a:rPr lang="en-US" altLang="zh-CN" sz="18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s01, </a:t>
            </a:r>
            <a:r>
              <a:rPr lang="en-US" altLang="zh-CN" sz="1800" b="1" dirty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d10</a:t>
            </a:r>
            <a:endParaRPr lang="en-US" sz="1800" b="1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2895600" y="41726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              s01</a:t>
            </a:r>
          </a:p>
        </p:txBody>
      </p:sp>
      <p:sp>
        <p:nvSpPr>
          <p:cNvPr id="17" name="Rectangle 9"/>
          <p:cNvSpPr>
            <a:spLocks/>
          </p:cNvSpPr>
          <p:nvPr/>
        </p:nvSpPr>
        <p:spPr bwMode="auto">
          <a:xfrm>
            <a:off x="2895600" y="44774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              s11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2895600" y="47441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d00             d01</a:t>
            </a: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2895600" y="50292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</a:t>
            </a:r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10             d11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6248400" y="25146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              s01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6248400" y="47822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d10             d11</a:t>
            </a:r>
          </a:p>
        </p:txBody>
      </p:sp>
      <p:sp>
        <p:nvSpPr>
          <p:cNvPr id="22" name="Rectangle 9"/>
          <p:cNvSpPr>
            <a:spLocks/>
          </p:cNvSpPr>
          <p:nvPr/>
        </p:nvSpPr>
        <p:spPr bwMode="auto">
          <a:xfrm>
            <a:off x="6248400" y="44958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              s01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8077200" y="2133600"/>
            <a:ext cx="5334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miss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8077200" y="4114800"/>
            <a:ext cx="5334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2735586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 idx="4294967295"/>
          </p:nvPr>
        </p:nvSpPr>
        <p:spPr>
          <a:xfrm>
            <a:off x="539750" y="404813"/>
            <a:ext cx="5257800" cy="37306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848600" cy="57213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dirty="0" smtClean="0">
                <a:ea typeface="黑体" panose="02010609060101010101" pitchFamily="49" charset="-122"/>
              </a:rPr>
              <a:t>(2)</a:t>
            </a:r>
            <a:r>
              <a:rPr lang="zh-CN" altLang="en-US" dirty="0" smtClean="0">
                <a:ea typeface="黑体" panose="02010609060101010101" pitchFamily="49" charset="-122"/>
              </a:rPr>
              <a:t>计算采用</a:t>
            </a:r>
            <a:r>
              <a:rPr lang="en-US" altLang="zh-CN" dirty="0" smtClean="0">
                <a:ea typeface="黑体" panose="02010609060101010101" pitchFamily="49" charset="-122"/>
              </a:rPr>
              <a:t>Cache</a:t>
            </a:r>
            <a:r>
              <a:rPr lang="zh-CN" altLang="en-US" dirty="0" smtClean="0">
                <a:ea typeface="黑体" panose="02010609060101010101" pitchFamily="49" charset="-122"/>
              </a:rPr>
              <a:t>后的加速比</a:t>
            </a:r>
          </a:p>
          <a:p>
            <a:pPr marL="704850" lvl="1" indent="-28575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C00000"/>
                </a:solidFill>
                <a:ea typeface="黑体" panose="02010609060101010101" pitchFamily="49" charset="-122"/>
              </a:rPr>
              <a:t>设</a:t>
            </a:r>
            <a:r>
              <a:rPr lang="en-US" altLang="zh-CN" sz="1600" dirty="0">
                <a:solidFill>
                  <a:srgbClr val="C0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1600" dirty="0">
                <a:solidFill>
                  <a:srgbClr val="C00000"/>
                </a:solidFill>
                <a:ea typeface="黑体" panose="02010609060101010101" pitchFamily="49" charset="-122"/>
              </a:rPr>
              <a:t>一次访问</a:t>
            </a:r>
            <a:r>
              <a:rPr lang="en-US" altLang="zh-CN" sz="1600" dirty="0">
                <a:solidFill>
                  <a:srgbClr val="C0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ea typeface="黑体" panose="02010609060101010101" pitchFamily="49" charset="-122"/>
              </a:rPr>
              <a:t>字</a:t>
            </a:r>
            <a:r>
              <a:rPr lang="en-US" altLang="zh-CN" sz="1600" dirty="0">
                <a:solidFill>
                  <a:srgbClr val="C0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1600" dirty="0">
                <a:solidFill>
                  <a:srgbClr val="C00000"/>
                </a:solidFill>
                <a:ea typeface="黑体" panose="02010609060101010101" pitchFamily="49" charset="-122"/>
              </a:rPr>
              <a:t>时间为</a:t>
            </a:r>
            <a:r>
              <a:rPr lang="en-US" altLang="zh-CN" sz="1600" dirty="0">
                <a:solidFill>
                  <a:srgbClr val="C00000"/>
                </a:solidFill>
                <a:ea typeface="黑体" panose="02010609060101010101" pitchFamily="49" charset="-122"/>
              </a:rPr>
              <a:t>T</a:t>
            </a:r>
          </a:p>
          <a:p>
            <a:pPr marL="704850" lvl="1" indent="-28575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C00000"/>
                </a:solidFill>
                <a:ea typeface="黑体" panose="02010609060101010101" pitchFamily="49" charset="-122"/>
              </a:rPr>
              <a:t>则主存一次访问</a:t>
            </a:r>
            <a:r>
              <a:rPr lang="en-US" altLang="zh-CN" sz="1600" dirty="0">
                <a:solidFill>
                  <a:srgbClr val="C0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ea typeface="黑体" panose="02010609060101010101" pitchFamily="49" charset="-122"/>
              </a:rPr>
              <a:t>字</a:t>
            </a:r>
            <a:r>
              <a:rPr lang="en-US" altLang="zh-CN" sz="1600" dirty="0">
                <a:solidFill>
                  <a:srgbClr val="C0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1600" dirty="0">
                <a:solidFill>
                  <a:srgbClr val="C00000"/>
                </a:solidFill>
                <a:ea typeface="黑体" panose="02010609060101010101" pitchFamily="49" charset="-122"/>
              </a:rPr>
              <a:t>时间为？</a:t>
            </a:r>
            <a:endParaRPr lang="en-US" altLang="zh-CN" sz="16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1162050" lvl="2" indent="-28575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C00000"/>
                </a:solidFill>
                <a:ea typeface="黑体" panose="02010609060101010101" pitchFamily="49" charset="-122"/>
              </a:rPr>
              <a:t>10T (Cache</a:t>
            </a:r>
            <a:r>
              <a:rPr lang="zh-CN" altLang="en-US" sz="1600" dirty="0">
                <a:solidFill>
                  <a:srgbClr val="C00000"/>
                </a:solidFill>
                <a:ea typeface="黑体" panose="02010609060101010101" pitchFamily="49" charset="-122"/>
              </a:rPr>
              <a:t>速度是主存速度的</a:t>
            </a:r>
            <a:r>
              <a:rPr lang="en-US" altLang="zh-CN" sz="1600" dirty="0">
                <a:solidFill>
                  <a:srgbClr val="C0000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1600" dirty="0">
                <a:solidFill>
                  <a:srgbClr val="C00000"/>
                </a:solidFill>
                <a:ea typeface="黑体" panose="02010609060101010101" pitchFamily="49" charset="-122"/>
              </a:rPr>
              <a:t>倍</a:t>
            </a:r>
            <a:r>
              <a:rPr lang="en-US" altLang="zh-CN" sz="1600" dirty="0">
                <a:solidFill>
                  <a:srgbClr val="C00000"/>
                </a:solidFill>
                <a:ea typeface="黑体" panose="02010609060101010101" pitchFamily="49" charset="-122"/>
              </a:rPr>
              <a:t>)</a:t>
            </a:r>
          </a:p>
          <a:p>
            <a:pPr marL="704850" lvl="1" indent="-28575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C00000"/>
                </a:solidFill>
                <a:ea typeface="黑体" panose="02010609060101010101" pitchFamily="49" charset="-122"/>
              </a:rPr>
              <a:t>未命中时访问</a:t>
            </a:r>
            <a:r>
              <a:rPr lang="en-US" altLang="zh-CN" sz="1600" dirty="0">
                <a:solidFill>
                  <a:srgbClr val="C0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ea typeface="黑体" panose="02010609060101010101" pitchFamily="49" charset="-122"/>
              </a:rPr>
              <a:t>字</a:t>
            </a:r>
            <a:r>
              <a:rPr lang="en-US" altLang="zh-CN" sz="1600" dirty="0">
                <a:solidFill>
                  <a:srgbClr val="C0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1600" dirty="0">
                <a:solidFill>
                  <a:srgbClr val="C00000"/>
                </a:solidFill>
                <a:ea typeface="黑体" panose="02010609060101010101" pitchFamily="49" charset="-122"/>
              </a:rPr>
              <a:t>时间为？</a:t>
            </a:r>
            <a:endParaRPr lang="en-US" altLang="zh-CN" sz="16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1162050" lvl="2" indent="-28575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C00000"/>
                </a:solidFill>
                <a:ea typeface="黑体" panose="02010609060101010101" pitchFamily="49" charset="-122"/>
              </a:rPr>
              <a:t>10T+T=11T</a:t>
            </a:r>
          </a:p>
          <a:p>
            <a:pPr marL="704850" lvl="1" indent="-28575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C00000"/>
                </a:solidFill>
                <a:ea typeface="黑体" panose="02010609060101010101" pitchFamily="49" charset="-122"/>
              </a:rPr>
              <a:t>加速比？</a:t>
            </a:r>
            <a:endParaRPr lang="en-US" altLang="zh-CN" sz="16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1162050" lvl="2" indent="-28575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  <a:ea typeface="黑体" panose="02010609060101010101" pitchFamily="49" charset="-122"/>
              </a:rPr>
              <a:t>全部主存访问时间 </a:t>
            </a:r>
            <a:r>
              <a:rPr lang="en-US" altLang="zh-CN" sz="1600" dirty="0">
                <a:solidFill>
                  <a:srgbClr val="C00000"/>
                </a:solidFill>
                <a:ea typeface="黑体" panose="02010609060101010101" pitchFamily="49" charset="-122"/>
              </a:rPr>
              <a:t>/ (Cache</a:t>
            </a:r>
            <a:r>
              <a:rPr lang="zh-CN" altLang="en-US" sz="1600" dirty="0">
                <a:solidFill>
                  <a:srgbClr val="C00000"/>
                </a:solidFill>
                <a:ea typeface="黑体" panose="02010609060101010101" pitchFamily="49" charset="-122"/>
              </a:rPr>
              <a:t>未命中访问时间 </a:t>
            </a:r>
            <a:r>
              <a:rPr lang="en-US" altLang="zh-CN" sz="1600" dirty="0">
                <a:solidFill>
                  <a:srgbClr val="C00000"/>
                </a:solidFill>
                <a:ea typeface="黑体" panose="02010609060101010101" pitchFamily="49" charset="-122"/>
              </a:rPr>
              <a:t>+ Cache</a:t>
            </a:r>
            <a:r>
              <a:rPr lang="zh-CN" altLang="en-US" sz="1600" dirty="0">
                <a:solidFill>
                  <a:srgbClr val="C00000"/>
                </a:solidFill>
                <a:ea typeface="黑体" panose="02010609060101010101" pitchFamily="49" charset="-122"/>
              </a:rPr>
              <a:t>命中访问时间</a:t>
            </a:r>
            <a:r>
              <a:rPr lang="en-US" altLang="zh-CN" sz="1600" dirty="0">
                <a:solidFill>
                  <a:srgbClr val="C00000"/>
                </a:solidFill>
                <a:ea typeface="黑体" panose="02010609060101010101" pitchFamily="49" charset="-122"/>
              </a:rPr>
              <a:t>)</a:t>
            </a:r>
            <a:endParaRPr lang="zh-CN" altLang="en-US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762000" lvl="1" indent="-342900" algn="l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917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35718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4724400" y="457200"/>
            <a:ext cx="1066800" cy="118494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s00, d00,</a:t>
            </a:r>
          </a:p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s01, d10,</a:t>
            </a:r>
          </a:p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s10, d01,</a:t>
            </a:r>
          </a:p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s11, d11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703288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9"/>
          <p:cNvSpPr>
            <a:spLocks/>
          </p:cNvSpPr>
          <p:nvPr/>
        </p:nvSpPr>
        <p:spPr bwMode="auto">
          <a:xfrm>
            <a:off x="381000" y="2084457"/>
            <a:ext cx="1066800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s00, d00,</a:t>
            </a:r>
          </a:p>
          <a:p>
            <a:pPr algn="l"/>
            <a:r>
              <a:rPr lang="en-US" altLang="zh-CN" sz="18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s01, d10,</a:t>
            </a:r>
          </a:p>
          <a:p>
            <a:pPr algn="l"/>
            <a:r>
              <a:rPr lang="en-US" altLang="zh-CN" sz="1800" b="1" dirty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</a:t>
            </a:r>
            <a:endParaRPr lang="en-US" sz="1800" b="1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2895600" y="21914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              s01</a:t>
            </a:r>
          </a:p>
        </p:txBody>
      </p:sp>
      <p:sp>
        <p:nvSpPr>
          <p:cNvPr id="11" name="Rectangle 9"/>
          <p:cNvSpPr>
            <a:spLocks/>
          </p:cNvSpPr>
          <p:nvPr/>
        </p:nvSpPr>
        <p:spPr bwMode="auto">
          <a:xfrm>
            <a:off x="2895600" y="24962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              s11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2895600" y="27629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d00             d01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2895600" y="30480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</a:t>
            </a:r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10             d11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703288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9"/>
          <p:cNvSpPr>
            <a:spLocks/>
          </p:cNvSpPr>
          <p:nvPr/>
        </p:nvSpPr>
        <p:spPr bwMode="auto">
          <a:xfrm>
            <a:off x="381000" y="4065657"/>
            <a:ext cx="1066800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s00, d00,</a:t>
            </a:r>
          </a:p>
          <a:p>
            <a:pPr algn="l"/>
            <a:r>
              <a:rPr lang="en-US" altLang="zh-CN" sz="18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s01, d10,</a:t>
            </a:r>
          </a:p>
          <a:p>
            <a:pPr algn="l"/>
            <a:r>
              <a:rPr lang="en-US" altLang="zh-CN" sz="18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s10, </a:t>
            </a:r>
            <a:r>
              <a:rPr lang="en-US" altLang="zh-CN" sz="1800" b="1" dirty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d01</a:t>
            </a:r>
            <a:endParaRPr lang="en-US" sz="1800" b="1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2895600" y="41726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              s01</a:t>
            </a:r>
          </a:p>
        </p:txBody>
      </p:sp>
      <p:sp>
        <p:nvSpPr>
          <p:cNvPr id="17" name="Rectangle 9"/>
          <p:cNvSpPr>
            <a:spLocks/>
          </p:cNvSpPr>
          <p:nvPr/>
        </p:nvSpPr>
        <p:spPr bwMode="auto">
          <a:xfrm>
            <a:off x="2895600" y="44774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              s11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2895600" y="47441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d00             d01</a:t>
            </a: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2895600" y="50292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</a:t>
            </a:r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10             d11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6248400" y="25146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              s01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6248400" y="47822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              s11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8077200" y="2133600"/>
            <a:ext cx="5334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miss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8077200" y="4114800"/>
            <a:ext cx="5334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miss</a:t>
            </a:r>
          </a:p>
        </p:txBody>
      </p:sp>
      <p:sp>
        <p:nvSpPr>
          <p:cNvPr id="25" name="Rectangle 9"/>
          <p:cNvSpPr>
            <a:spLocks/>
          </p:cNvSpPr>
          <p:nvPr/>
        </p:nvSpPr>
        <p:spPr bwMode="auto">
          <a:xfrm>
            <a:off x="6248400" y="2810217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              s11</a:t>
            </a:r>
          </a:p>
        </p:txBody>
      </p:sp>
      <p:sp>
        <p:nvSpPr>
          <p:cNvPr id="26" name="Rectangle 9"/>
          <p:cNvSpPr>
            <a:spLocks/>
          </p:cNvSpPr>
          <p:nvPr/>
        </p:nvSpPr>
        <p:spPr bwMode="auto">
          <a:xfrm>
            <a:off x="6248400" y="44958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d00             d01</a:t>
            </a:r>
          </a:p>
        </p:txBody>
      </p:sp>
    </p:spTree>
    <p:extLst>
      <p:ext uri="{BB962C8B-B14F-4D97-AF65-F5344CB8AC3E}">
        <p14:creationId xmlns:p14="http://schemas.microsoft.com/office/powerpoint/2010/main" val="1753719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35718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4724400" y="457200"/>
            <a:ext cx="1066800" cy="118494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s00, d00,</a:t>
            </a:r>
          </a:p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s01, d10,</a:t>
            </a:r>
          </a:p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s10, d01,</a:t>
            </a:r>
          </a:p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s11, d11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703288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9"/>
          <p:cNvSpPr>
            <a:spLocks/>
          </p:cNvSpPr>
          <p:nvPr/>
        </p:nvSpPr>
        <p:spPr bwMode="auto">
          <a:xfrm>
            <a:off x="381000" y="2084457"/>
            <a:ext cx="1066800" cy="118494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s00, d00,</a:t>
            </a:r>
          </a:p>
          <a:p>
            <a:pPr algn="l"/>
            <a:r>
              <a:rPr lang="en-US" altLang="zh-CN" sz="18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s01, d10,</a:t>
            </a:r>
          </a:p>
          <a:p>
            <a:pPr algn="l"/>
            <a:r>
              <a:rPr lang="en-US" altLang="zh-CN" sz="18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s10, d01,</a:t>
            </a:r>
          </a:p>
          <a:p>
            <a:pPr algn="l"/>
            <a:r>
              <a:rPr lang="en-US" altLang="zh-CN" sz="1800" b="1" dirty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s11</a:t>
            </a:r>
            <a:endParaRPr lang="en-US" sz="1800" b="1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2895600" y="21914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              s01</a:t>
            </a:r>
          </a:p>
        </p:txBody>
      </p:sp>
      <p:sp>
        <p:nvSpPr>
          <p:cNvPr id="11" name="Rectangle 9"/>
          <p:cNvSpPr>
            <a:spLocks/>
          </p:cNvSpPr>
          <p:nvPr/>
        </p:nvSpPr>
        <p:spPr bwMode="auto">
          <a:xfrm>
            <a:off x="2895600" y="24962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              s11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2895600" y="27629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d00             d01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2895600" y="30480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</a:t>
            </a:r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10             d11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703288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9"/>
          <p:cNvSpPr>
            <a:spLocks/>
          </p:cNvSpPr>
          <p:nvPr/>
        </p:nvSpPr>
        <p:spPr bwMode="auto">
          <a:xfrm>
            <a:off x="381000" y="4065657"/>
            <a:ext cx="1066800" cy="118494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s00, d00,</a:t>
            </a:r>
          </a:p>
          <a:p>
            <a:pPr algn="l"/>
            <a:r>
              <a:rPr lang="en-US" altLang="zh-CN" sz="18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s01, d10,</a:t>
            </a:r>
          </a:p>
          <a:p>
            <a:pPr algn="l"/>
            <a:r>
              <a:rPr lang="en-US" altLang="zh-CN" sz="18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s10, d01,</a:t>
            </a:r>
          </a:p>
          <a:p>
            <a:pPr algn="l"/>
            <a:r>
              <a:rPr lang="en-US" altLang="zh-CN" sz="18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s11, </a:t>
            </a:r>
            <a:r>
              <a:rPr lang="en-US" altLang="zh-CN" sz="1800" b="1" dirty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d11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2895600" y="41726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              s01</a:t>
            </a:r>
          </a:p>
        </p:txBody>
      </p:sp>
      <p:sp>
        <p:nvSpPr>
          <p:cNvPr id="17" name="Rectangle 9"/>
          <p:cNvSpPr>
            <a:spLocks/>
          </p:cNvSpPr>
          <p:nvPr/>
        </p:nvSpPr>
        <p:spPr bwMode="auto">
          <a:xfrm>
            <a:off x="2895600" y="44774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              s11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2895600" y="47441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d00             d01</a:t>
            </a: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2895600" y="50292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</a:t>
            </a:r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10             d11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8077200" y="2133600"/>
            <a:ext cx="5334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hit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8077200" y="4114800"/>
            <a:ext cx="5334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miss</a:t>
            </a:r>
          </a:p>
        </p:txBody>
      </p:sp>
      <p:sp>
        <p:nvSpPr>
          <p:cNvPr id="25" name="Rectangle 9"/>
          <p:cNvSpPr>
            <a:spLocks/>
          </p:cNvSpPr>
          <p:nvPr/>
        </p:nvSpPr>
        <p:spPr bwMode="auto">
          <a:xfrm>
            <a:off x="6248400" y="2810217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              s11</a:t>
            </a:r>
          </a:p>
        </p:txBody>
      </p:sp>
      <p:sp>
        <p:nvSpPr>
          <p:cNvPr id="26" name="Rectangle 9"/>
          <p:cNvSpPr>
            <a:spLocks/>
          </p:cNvSpPr>
          <p:nvPr/>
        </p:nvSpPr>
        <p:spPr bwMode="auto">
          <a:xfrm>
            <a:off x="6248400" y="44958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d00             d01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6248400" y="2526753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d00             d01</a:t>
            </a:r>
          </a:p>
        </p:txBody>
      </p:sp>
      <p:sp>
        <p:nvSpPr>
          <p:cNvPr id="28" name="Rectangle 9"/>
          <p:cNvSpPr>
            <a:spLocks/>
          </p:cNvSpPr>
          <p:nvPr/>
        </p:nvSpPr>
        <p:spPr bwMode="auto">
          <a:xfrm>
            <a:off x="6248400" y="47822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d10             d11</a:t>
            </a:r>
          </a:p>
        </p:txBody>
      </p:sp>
    </p:spTree>
    <p:extLst>
      <p:ext uri="{BB962C8B-B14F-4D97-AF65-F5344CB8AC3E}">
        <p14:creationId xmlns:p14="http://schemas.microsoft.com/office/powerpoint/2010/main" val="1686584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35718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4724400" y="457200"/>
            <a:ext cx="1066800" cy="118494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s00, d00,</a:t>
            </a:r>
          </a:p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s01, d10,</a:t>
            </a:r>
          </a:p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s10, d01,</a:t>
            </a:r>
          </a:p>
          <a:p>
            <a:pPr algn="l"/>
            <a:r>
              <a:rPr lang="en-US" sz="18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s11, d11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1"/>
            <a:ext cx="3276600" cy="1571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1"/>
            <a:ext cx="3138489" cy="123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3276600"/>
            <a:ext cx="80486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 bwMode="auto">
          <a:xfrm>
            <a:off x="4247515" y="3764281"/>
            <a:ext cx="184848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4247515" y="4062189"/>
            <a:ext cx="184848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>
            <a:off x="4247513" y="4343401"/>
            <a:ext cx="184848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>
            <a:off x="4257675" y="4653281"/>
            <a:ext cx="184848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6586537" cy="48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9"/>
          <p:cNvSpPr>
            <a:spLocks/>
          </p:cNvSpPr>
          <p:nvPr/>
        </p:nvSpPr>
        <p:spPr bwMode="auto">
          <a:xfrm>
            <a:off x="2590800" y="35814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s00              s01</a:t>
            </a:r>
          </a:p>
        </p:txBody>
      </p:sp>
      <p:sp>
        <p:nvSpPr>
          <p:cNvPr id="32" name="Rectangle 9"/>
          <p:cNvSpPr>
            <a:spLocks/>
          </p:cNvSpPr>
          <p:nvPr/>
        </p:nvSpPr>
        <p:spPr bwMode="auto">
          <a:xfrm>
            <a:off x="2590800" y="388620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s10              s11</a:t>
            </a:r>
          </a:p>
        </p:txBody>
      </p:sp>
      <p:sp>
        <p:nvSpPr>
          <p:cNvPr id="33" name="Rectangle 9"/>
          <p:cNvSpPr>
            <a:spLocks/>
          </p:cNvSpPr>
          <p:nvPr/>
        </p:nvSpPr>
        <p:spPr bwMode="auto">
          <a:xfrm>
            <a:off x="2590800" y="4192370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d00             d01</a:t>
            </a:r>
          </a:p>
        </p:txBody>
      </p:sp>
      <p:sp>
        <p:nvSpPr>
          <p:cNvPr id="34" name="Rectangle 9"/>
          <p:cNvSpPr>
            <a:spLocks/>
          </p:cNvSpPr>
          <p:nvPr/>
        </p:nvSpPr>
        <p:spPr bwMode="auto">
          <a:xfrm>
            <a:off x="2590800" y="4477435"/>
            <a:ext cx="160020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d</a:t>
            </a:r>
            <a:r>
              <a:rPr lang="en-US" sz="16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10             d11</a:t>
            </a:r>
          </a:p>
        </p:txBody>
      </p:sp>
    </p:spTree>
    <p:extLst>
      <p:ext uri="{BB962C8B-B14F-4D97-AF65-F5344CB8AC3E}">
        <p14:creationId xmlns:p14="http://schemas.microsoft.com/office/powerpoint/2010/main" val="4118760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31" y="1099234"/>
            <a:ext cx="4766713" cy="1734824"/>
          </a:xfrm>
          <a:prstGeom prst="rect">
            <a:avLst/>
          </a:prstGeom>
          <a:noFill/>
          <a:ln w="19050">
            <a:solidFill>
              <a:schemeClr val="accent2">
                <a:alpha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9"/>
          <p:cNvSpPr>
            <a:spLocks/>
          </p:cNvSpPr>
          <p:nvPr/>
        </p:nvSpPr>
        <p:spPr bwMode="auto">
          <a:xfrm>
            <a:off x="6096000" y="1219200"/>
            <a:ext cx="266700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8*16*16 = 2</a:t>
            </a:r>
            <a:r>
              <a:rPr lang="en-US" altLang="zh-CN" sz="2000" b="1" baseline="30000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11</a:t>
            </a:r>
            <a:r>
              <a:rPr lang="en-US" altLang="zh-CN" sz="2000" b="1" dirty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 = </a:t>
            </a:r>
            <a:r>
              <a:rPr lang="en-US" altLang="zh-CN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2048</a:t>
            </a:r>
            <a:endParaRPr lang="en-US" sz="2000" b="1" baseline="30000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533400" y="3735564"/>
            <a:ext cx="1219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5258477" y="3712861"/>
            <a:ext cx="84625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9"/>
          <p:cNvSpPr>
            <a:spLocks/>
          </p:cNvSpPr>
          <p:nvPr/>
        </p:nvSpPr>
        <p:spPr bwMode="auto">
          <a:xfrm>
            <a:off x="5345934" y="3745820"/>
            <a:ext cx="8462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4 </a:t>
            </a:r>
            <a:r>
              <a:rPr lang="en-US" altLang="zh-CN" sz="2000" b="1" dirty="0" err="1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ints</a:t>
            </a:r>
            <a:endParaRPr lang="en-US" sz="2000" b="1" baseline="30000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00800" y="1676400"/>
            <a:ext cx="898281" cy="52460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>
                <a:latin typeface="Calibri" pitchFamily="34" charset="0"/>
              </a:rPr>
              <a:t>0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0800" y="2201008"/>
            <a:ext cx="898281" cy="52460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latin typeface="Calibri" pitchFamily="34" charset="0"/>
              </a:rPr>
              <a:t>1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64719" y="1682266"/>
            <a:ext cx="898281" cy="52460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latin typeface="Calibri" pitchFamily="34" charset="0"/>
              </a:rPr>
              <a:t>0</a:t>
            </a:r>
            <a:endParaRPr lang="zh-CN" altLang="en-US" sz="1800" dirty="0" smtClean="0">
              <a:latin typeface="Calibri" pitchFamily="34" charset="0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7299081" y="1682266"/>
            <a:ext cx="565636" cy="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7315198" y="2201008"/>
            <a:ext cx="565636" cy="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flipV="1">
            <a:off x="7323256" y="1682266"/>
            <a:ext cx="541461" cy="518742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flipV="1">
            <a:off x="7286243" y="2192216"/>
            <a:ext cx="549519" cy="533400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9"/>
          <p:cNvSpPr>
            <a:spLocks/>
          </p:cNvSpPr>
          <p:nvPr/>
        </p:nvSpPr>
        <p:spPr bwMode="auto">
          <a:xfrm>
            <a:off x="5322743" y="2116016"/>
            <a:ext cx="1154255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grid[8][0]</a:t>
            </a:r>
            <a:endParaRPr lang="en-US" sz="2000" b="1" baseline="30000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600" y="457200"/>
            <a:ext cx="20475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CSAPP 3e. </a:t>
            </a:r>
            <a:r>
              <a:rPr lang="en-US" altLang="zh-CN" sz="2000" dirty="0" smtClean="0">
                <a:solidFill>
                  <a:srgbClr val="FF0000"/>
                </a:solidFill>
              </a:rPr>
              <a:t>6.18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400" y="3312751"/>
            <a:ext cx="7772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1024字节的直接映射高速缓存，块大小为16字节</a:t>
            </a:r>
          </a:p>
        </p:txBody>
      </p:sp>
      <p:sp>
        <p:nvSpPr>
          <p:cNvPr id="4" name="矩形 3"/>
          <p:cNvSpPr/>
          <p:nvPr/>
        </p:nvSpPr>
        <p:spPr>
          <a:xfrm>
            <a:off x="573576" y="3797448"/>
            <a:ext cx="1178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64 blocks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7" y="4343400"/>
            <a:ext cx="8045879" cy="151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75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4" grpId="0" animBg="1"/>
      <p:bldP spid="35" grpId="0" animBg="1"/>
      <p:bldP spid="40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31" y="838200"/>
            <a:ext cx="4766713" cy="1734824"/>
          </a:xfrm>
          <a:prstGeom prst="rect">
            <a:avLst/>
          </a:prstGeom>
          <a:noFill/>
          <a:ln w="19050">
            <a:solidFill>
              <a:schemeClr val="accent2">
                <a:alpha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9"/>
          <p:cNvSpPr>
            <a:spLocks/>
          </p:cNvSpPr>
          <p:nvPr/>
        </p:nvSpPr>
        <p:spPr bwMode="auto">
          <a:xfrm>
            <a:off x="6096000" y="958166"/>
            <a:ext cx="152400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8*16*16 = 2</a:t>
            </a:r>
            <a:r>
              <a:rPr lang="en-US" altLang="zh-CN" sz="2000" b="1" baseline="30000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11</a:t>
            </a:r>
            <a:endParaRPr lang="en-US" sz="2000" b="1" baseline="30000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76402" y="2786966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g[0][0].x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80767" y="2786966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g[0][0].y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85132" y="2786966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g[0][1].x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89497" y="2786966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g[0][1].y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76401" y="3167966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g[0][2].x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80766" y="3167966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g[0][2].y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85131" y="3167966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g[0][3].x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89496" y="3167966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g[0][3].y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76400" y="4082366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g[0][14].x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80765" y="4082366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g[0][14].y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85130" y="4082366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g[0][15].x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89495" y="4082366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g[0][15].y</a:t>
            </a:r>
            <a:endParaRPr lang="zh-CN" altLang="en-US" sz="1800" dirty="0" smtClean="0">
              <a:latin typeface="Calibri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085130" y="3625166"/>
            <a:ext cx="2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Rectangle 9"/>
          <p:cNvSpPr>
            <a:spLocks/>
          </p:cNvSpPr>
          <p:nvPr/>
        </p:nvSpPr>
        <p:spPr bwMode="auto">
          <a:xfrm>
            <a:off x="6858000" y="3244166"/>
            <a:ext cx="1905000" cy="69249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1 row in grid</a:t>
            </a:r>
          </a:p>
          <a:p>
            <a:pPr algn="l"/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8 </a:t>
            </a:r>
            <a:r>
              <a:rPr lang="en-US" altLang="zh-CN" sz="2000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blocks in cache</a:t>
            </a:r>
            <a:endParaRPr lang="en-US" sz="2000" baseline="30000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76402" y="5682566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g[7][14].x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80767" y="5682566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g[7][14].y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85132" y="5682566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g[7][15].x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89497" y="5682566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g[7][15].y</a:t>
            </a:r>
            <a:endParaRPr lang="zh-CN" altLang="en-US" sz="1800" dirty="0" smtClean="0">
              <a:latin typeface="Calibri" pitchFamily="34" charset="0"/>
            </a:endParaRPr>
          </a:p>
        </p:txBody>
      </p:sp>
      <p:cxnSp>
        <p:nvCxnSpPr>
          <p:cNvPr id="57" name="直接连接符 56"/>
          <p:cNvCxnSpPr/>
          <p:nvPr/>
        </p:nvCxnSpPr>
        <p:spPr bwMode="auto">
          <a:xfrm>
            <a:off x="4085134" y="4768166"/>
            <a:ext cx="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右大括号 14"/>
          <p:cNvSpPr/>
          <p:nvPr/>
        </p:nvSpPr>
        <p:spPr bwMode="auto">
          <a:xfrm>
            <a:off x="6553200" y="2786966"/>
            <a:ext cx="152400" cy="1676400"/>
          </a:xfrm>
          <a:prstGeom prst="rightBrace">
            <a:avLst>
              <a:gd name="adj1" fmla="val 41333"/>
              <a:gd name="adj2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9"/>
          <p:cNvSpPr>
            <a:spLocks/>
          </p:cNvSpPr>
          <p:nvPr/>
        </p:nvSpPr>
        <p:spPr bwMode="auto">
          <a:xfrm>
            <a:off x="598345" y="2710766"/>
            <a:ext cx="1154255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grid[8][0]</a:t>
            </a:r>
            <a:endParaRPr lang="en-US" sz="2000" b="1" baseline="30000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00800" y="1415366"/>
            <a:ext cx="898281" cy="52460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>
                <a:latin typeface="Calibri" pitchFamily="34" charset="0"/>
              </a:rPr>
              <a:t>0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00800" y="1939974"/>
            <a:ext cx="898281" cy="52460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latin typeface="Calibri" pitchFamily="34" charset="0"/>
              </a:rPr>
              <a:t>1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64719" y="1421232"/>
            <a:ext cx="898281" cy="52460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latin typeface="Calibri" pitchFamily="34" charset="0"/>
              </a:rPr>
              <a:t>0</a:t>
            </a:r>
            <a:endParaRPr lang="zh-CN" altLang="en-US" sz="1800" dirty="0" smtClean="0">
              <a:latin typeface="Calibri" pitchFamily="34" charset="0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>
            <a:off x="7299081" y="1421232"/>
            <a:ext cx="565636" cy="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>
            <a:off x="7315198" y="1939974"/>
            <a:ext cx="565636" cy="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flipV="1">
            <a:off x="7323256" y="1421232"/>
            <a:ext cx="541461" cy="518742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flipV="1">
            <a:off x="7286243" y="1931182"/>
            <a:ext cx="549519" cy="533400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Rectangle 9"/>
          <p:cNvSpPr>
            <a:spLocks/>
          </p:cNvSpPr>
          <p:nvPr/>
        </p:nvSpPr>
        <p:spPr bwMode="auto">
          <a:xfrm>
            <a:off x="5322743" y="1854982"/>
            <a:ext cx="1154255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grid[8][0]</a:t>
            </a:r>
            <a:endParaRPr lang="en-US" sz="2000" b="1" baseline="30000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sp>
        <p:nvSpPr>
          <p:cNvPr id="34" name="右大括号 33"/>
          <p:cNvSpPr/>
          <p:nvPr/>
        </p:nvSpPr>
        <p:spPr bwMode="auto">
          <a:xfrm>
            <a:off x="6857999" y="2786966"/>
            <a:ext cx="428243" cy="3276600"/>
          </a:xfrm>
          <a:prstGeom prst="rightBrace">
            <a:avLst>
              <a:gd name="adj1" fmla="val 41333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41151" y="4193808"/>
            <a:ext cx="1618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8 rows </a:t>
            </a: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in 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grid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64 blocks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8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34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6488"/>
            <a:ext cx="3768365" cy="1371600"/>
          </a:xfrm>
          <a:prstGeom prst="rect">
            <a:avLst/>
          </a:prstGeom>
          <a:noFill/>
          <a:ln w="19050">
            <a:solidFill>
              <a:schemeClr val="accent2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318" y="838200"/>
            <a:ext cx="3813282" cy="1389888"/>
          </a:xfrm>
          <a:prstGeom prst="rect">
            <a:avLst/>
          </a:prstGeom>
          <a:noFill/>
          <a:ln w="19050">
            <a:solidFill>
              <a:schemeClr val="accent2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76402" y="26670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alibri" pitchFamily="34" charset="0"/>
              </a:rPr>
              <a:t>g[0][0].x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0767" y="26670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g[0][0].y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5132" y="26670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g[0][1].x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1" y="30480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alibri" pitchFamily="34" charset="0"/>
              </a:rPr>
              <a:t>g[0][2].x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766" y="30480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g[0][2].y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5131" y="30480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g[0][3].x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89496" y="30480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g[0][3].y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400" y="39624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alibri" pitchFamily="34" charset="0"/>
              </a:rPr>
              <a:t>g[0][14].x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765" y="39624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g[0][14].y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85130" y="39624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g[0][15].x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89495" y="39624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g[0][15].y</a:t>
            </a:r>
            <a:endParaRPr lang="zh-CN" altLang="en-US" sz="1800" dirty="0" smtClean="0">
              <a:latin typeface="Calibri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4085130" y="3505200"/>
            <a:ext cx="2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9"/>
          <p:cNvSpPr>
            <a:spLocks/>
          </p:cNvSpPr>
          <p:nvPr/>
        </p:nvSpPr>
        <p:spPr bwMode="auto">
          <a:xfrm>
            <a:off x="6858000" y="3124200"/>
            <a:ext cx="1735740" cy="69249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1 row in grid</a:t>
            </a:r>
          </a:p>
          <a:p>
            <a:pPr algn="l"/>
            <a:r>
              <a:rPr lang="en-US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8 </a:t>
            </a:r>
            <a:r>
              <a:rPr lang="en-US" altLang="zh-CN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lines in cache</a:t>
            </a:r>
            <a:endParaRPr lang="en-US" sz="2000" b="1" baseline="30000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6402" y="55626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alibri" pitchFamily="34" charset="0"/>
              </a:rPr>
              <a:t>g[7][14].x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0767" y="55626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g[7][14].y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85132" y="55626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g[7][15].x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89497" y="55626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g[7][15].y</a:t>
            </a:r>
            <a:endParaRPr lang="zh-CN" altLang="en-US" sz="1800" dirty="0" smtClean="0">
              <a:latin typeface="Calibri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4085134" y="4648200"/>
            <a:ext cx="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右大括号 27"/>
          <p:cNvSpPr/>
          <p:nvPr/>
        </p:nvSpPr>
        <p:spPr bwMode="auto">
          <a:xfrm>
            <a:off x="6553200" y="2667000"/>
            <a:ext cx="152400" cy="1676400"/>
          </a:xfrm>
          <a:prstGeom prst="rightBrace">
            <a:avLst>
              <a:gd name="adj1" fmla="val 41333"/>
              <a:gd name="adj2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98345" y="2590800"/>
            <a:ext cx="1154255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en-US" sz="2000" b="1" dirty="0" smtClean="0">
                <a:solidFill>
                  <a:srgbClr val="00B0F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rPr>
              <a:t>grid[8][0]</a:t>
            </a:r>
            <a:endParaRPr lang="en-US" sz="2000" b="1" baseline="30000" dirty="0" smtClean="0">
              <a:solidFill>
                <a:srgbClr val="FF0000"/>
              </a:solidFill>
              <a:latin typeface="Calibri" pitchFamily="34" charset="0"/>
              <a:ea typeface="Calibri" charset="0"/>
              <a:cs typeface="Consolas" pitchFamily="49" charset="0"/>
              <a:sym typeface="Calibr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219825"/>
            <a:ext cx="6070889" cy="36195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67493" y="4606373"/>
            <a:ext cx="2116753" cy="664069"/>
            <a:chOff x="5322743" y="1415366"/>
            <a:chExt cx="3440257" cy="1049216"/>
          </a:xfrm>
        </p:grpSpPr>
        <p:sp>
          <p:nvSpPr>
            <p:cNvPr id="30" name="TextBox 64"/>
            <p:cNvSpPr txBox="1"/>
            <p:nvPr/>
          </p:nvSpPr>
          <p:spPr>
            <a:xfrm>
              <a:off x="6400800" y="1415366"/>
              <a:ext cx="898281" cy="524608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latin typeface="Calibri" pitchFamily="34" charset="0"/>
                </a:rPr>
                <a:t>0</a:t>
              </a:r>
              <a:endParaRPr lang="zh-CN" altLang="en-US" sz="1200" dirty="0" smtClean="0">
                <a:latin typeface="Calibri" pitchFamily="34" charset="0"/>
              </a:endParaRPr>
            </a:p>
          </p:txBody>
        </p:sp>
        <p:sp>
          <p:nvSpPr>
            <p:cNvPr id="31" name="TextBox 65"/>
            <p:cNvSpPr txBox="1"/>
            <p:nvPr/>
          </p:nvSpPr>
          <p:spPr>
            <a:xfrm>
              <a:off x="6400800" y="1939974"/>
              <a:ext cx="898281" cy="524608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 smtClean="0">
                  <a:latin typeface="Calibri" pitchFamily="34" charset="0"/>
                </a:rPr>
                <a:t>1</a:t>
              </a:r>
              <a:endParaRPr lang="zh-CN" altLang="en-US" sz="1200" dirty="0" smtClean="0">
                <a:latin typeface="Calibri" pitchFamily="34" charset="0"/>
              </a:endParaRPr>
            </a:p>
          </p:txBody>
        </p:sp>
        <p:sp>
          <p:nvSpPr>
            <p:cNvPr id="32" name="TextBox 66"/>
            <p:cNvSpPr txBox="1"/>
            <p:nvPr/>
          </p:nvSpPr>
          <p:spPr>
            <a:xfrm>
              <a:off x="7864719" y="1421232"/>
              <a:ext cx="898281" cy="524608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 smtClean="0">
                  <a:latin typeface="Calibri" pitchFamily="34" charset="0"/>
                </a:rPr>
                <a:t>0</a:t>
              </a:r>
              <a:endParaRPr lang="zh-CN" altLang="en-US" sz="1200" dirty="0" smtClean="0">
                <a:latin typeface="Calibri" pitchFamily="34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>
              <a:off x="7299081" y="1421232"/>
              <a:ext cx="565636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7315198" y="1939974"/>
              <a:ext cx="565636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7323256" y="1421232"/>
              <a:ext cx="541461" cy="518742"/>
            </a:xfrm>
            <a:prstGeom prst="straightConnector1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7286243" y="1931182"/>
              <a:ext cx="549519" cy="533400"/>
            </a:xfrm>
            <a:prstGeom prst="straightConnector1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Rectangle 9"/>
            <p:cNvSpPr>
              <a:spLocks/>
            </p:cNvSpPr>
            <p:nvPr/>
          </p:nvSpPr>
          <p:spPr bwMode="auto">
            <a:xfrm>
              <a:off x="5322743" y="1854983"/>
              <a:ext cx="1154256" cy="41333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en-US" sz="1200" b="1" dirty="0" smtClean="0">
                  <a:solidFill>
                    <a:srgbClr val="00B0F0"/>
                  </a:solidFill>
                  <a:latin typeface="Calibri" pitchFamily="34" charset="0"/>
                  <a:ea typeface="Calibri" charset="0"/>
                  <a:cs typeface="Consolas" pitchFamily="49" charset="0"/>
                  <a:sym typeface="Calibri" charset="0"/>
                </a:rPr>
                <a:t>grid[8][0]</a:t>
              </a:r>
              <a:endParaRPr lang="en-US" sz="1200" b="1" baseline="30000" dirty="0" smtClean="0">
                <a:solidFill>
                  <a:srgbClr val="FF0000"/>
                </a:solidFill>
                <a:latin typeface="Calibri" pitchFamily="34" charset="0"/>
                <a:ea typeface="Calibri" charset="0"/>
                <a:cs typeface="Consolas" pitchFamily="49" charset="0"/>
                <a:sym typeface="Calibri" charset="0"/>
              </a:endParaRPr>
            </a:p>
          </p:txBody>
        </p:sp>
      </p:grpSp>
      <p:sp>
        <p:nvSpPr>
          <p:cNvPr id="38" name="TextBox 11"/>
          <p:cNvSpPr txBox="1"/>
          <p:nvPr/>
        </p:nvSpPr>
        <p:spPr>
          <a:xfrm>
            <a:off x="5289497" y="2667000"/>
            <a:ext cx="1204365" cy="3810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g[0][1].y</a:t>
            </a:r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85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Pages>0</Pages>
  <Words>2989</Words>
  <Characters>0</Characters>
  <Application>Microsoft Office PowerPoint</Application>
  <PresentationFormat>全屏显示(4:3)</PresentationFormat>
  <Lines>0</Lines>
  <Paragraphs>1296</Paragraphs>
  <Slides>30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Gill Sans</vt:lpstr>
      <vt:lpstr>ＭＳ Ｐゴシック</vt:lpstr>
      <vt:lpstr>ヒラギノ角ゴ ProN W3</vt:lpstr>
      <vt:lpstr>ヒラギノ角ゴ ProN W6</vt:lpstr>
      <vt:lpstr>黑体</vt:lpstr>
      <vt:lpstr>宋体</vt:lpstr>
      <vt:lpstr>微软雅黑</vt:lpstr>
      <vt:lpstr>Arial</vt:lpstr>
      <vt:lpstr>Arial Narrow</vt:lpstr>
      <vt:lpstr>Calibri</vt:lpstr>
      <vt:lpstr>Calibri Bold</vt:lpstr>
      <vt:lpstr>Consolas</vt:lpstr>
      <vt:lpstr>Times New Roman</vt:lpstr>
      <vt:lpstr>Wingdings</vt:lpstr>
      <vt:lpstr>Wingdings 3</vt:lpstr>
      <vt:lpstr>Title Slide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  <vt:lpstr>三、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subject/>
  <dc:creator>Markus Pueschel</dc:creator>
  <cp:keywords/>
  <dc:description>Redesign of slides created by Randal E. Bryant and David R. O'Hallaron</dc:description>
  <cp:lastModifiedBy>Administrator</cp:lastModifiedBy>
  <cp:revision>180</cp:revision>
  <cp:lastPrinted>2010-08-23T15:08:39Z</cp:lastPrinted>
  <dcterms:created xsi:type="dcterms:W3CDTF">2011-01-05T18:04:29Z</dcterms:created>
  <dcterms:modified xsi:type="dcterms:W3CDTF">2024-11-22T03:13:09Z</dcterms:modified>
</cp:coreProperties>
</file>