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255" r:id="rId2"/>
    <p:sldId id="1248" r:id="rId3"/>
    <p:sldId id="1250" r:id="rId4"/>
    <p:sldId id="1249" r:id="rId5"/>
    <p:sldId id="1251" r:id="rId6"/>
    <p:sldId id="1256" r:id="rId7"/>
    <p:sldId id="1252" r:id="rId8"/>
    <p:sldId id="1253" r:id="rId9"/>
    <p:sldId id="1254" r:id="rId10"/>
  </p:sldIdLst>
  <p:sldSz cx="9144000" cy="6858000" type="screen4x3"/>
  <p:notesSz cx="7302500" cy="9586913"/>
  <p:custDataLst>
    <p:tags r:id="rId1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7F5CD"/>
    <a:srgbClr val="D5F1CF"/>
    <a:srgbClr val="F1C7C7"/>
    <a:srgbClr val="E9E1C9"/>
    <a:srgbClr val="F6F5BD"/>
    <a:srgbClr val="DED8C4"/>
    <a:srgbClr val="E7DDBB"/>
    <a:srgbClr val="DDCE9F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102" d="100"/>
          <a:sy n="102" d="100"/>
        </p:scale>
        <p:origin x="282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37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80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1" y="152400"/>
            <a:ext cx="9067800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/>
              <a:t>CSAPP 3e 9.6.4</a:t>
            </a:r>
            <a:endParaRPr lang="en-GB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2" y="1371599"/>
            <a:ext cx="8824616" cy="411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79413" y="533400"/>
            <a:ext cx="8307387" cy="2027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kern="0" dirty="0" smtClean="0"/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kern="0" dirty="0" smtClean="0"/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kern="0" dirty="0" smtClean="0"/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kern="0" dirty="0" smtClean="0"/>
              <a:t>Page size = 64 bytes</a:t>
            </a:r>
            <a:r>
              <a:rPr lang="zh-CN" altLang="en-US" b="0" kern="0" dirty="0" smtClean="0"/>
              <a:t>（</a:t>
            </a:r>
            <a:r>
              <a:rPr lang="en-US" altLang="zh-CN" b="0" kern="0" dirty="0" smtClean="0">
                <a:solidFill>
                  <a:srgbClr val="FF0000"/>
                </a:solidFill>
              </a:rPr>
              <a:t>6</a:t>
            </a:r>
            <a:r>
              <a:rPr lang="en-US" altLang="zh-CN" b="0" kern="0" dirty="0" smtClean="0"/>
              <a:t> bits</a:t>
            </a:r>
            <a:r>
              <a:rPr lang="zh-CN" altLang="en-US" b="0" kern="0" dirty="0" smtClean="0"/>
              <a:t>）</a:t>
            </a:r>
            <a:endParaRPr lang="en-GB" b="0" kern="0" dirty="0" smtClean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kern="0" dirty="0" smtClean="0"/>
              <a:t>256 PTEs</a:t>
            </a:r>
            <a:r>
              <a:rPr lang="zh-CN" altLang="en-US" b="0" kern="0" dirty="0" smtClean="0"/>
              <a:t>（</a:t>
            </a:r>
            <a:r>
              <a:rPr lang="en-US" altLang="zh-CN" b="0" kern="0" dirty="0" smtClean="0">
                <a:solidFill>
                  <a:srgbClr val="FF0000"/>
                </a:solidFill>
              </a:rPr>
              <a:t>8</a:t>
            </a:r>
            <a:r>
              <a:rPr lang="en-US" altLang="zh-CN" b="0" kern="0" dirty="0" smtClean="0"/>
              <a:t> bits VPN</a:t>
            </a:r>
            <a:r>
              <a:rPr lang="zh-CN" altLang="en-US" b="0" kern="0" dirty="0" smtClean="0"/>
              <a:t>）</a:t>
            </a:r>
            <a:endParaRPr lang="en-GB" altLang="zh-CN" b="0" kern="0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kern="0" dirty="0"/>
          </a:p>
        </p:txBody>
      </p:sp>
      <p:grpSp>
        <p:nvGrpSpPr>
          <p:cNvPr id="3" name="组合 2"/>
          <p:cNvGrpSpPr/>
          <p:nvPr/>
        </p:nvGrpSpPr>
        <p:grpSpPr>
          <a:xfrm>
            <a:off x="960438" y="2943390"/>
            <a:ext cx="6823075" cy="1531773"/>
            <a:chOff x="960438" y="3248190"/>
            <a:chExt cx="6823075" cy="1531773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960438" y="3552990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60438" y="32481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447800" y="3552990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447800" y="32481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935163" y="3552990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935163" y="32481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422525" y="3552990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422525" y="32481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2909888" y="3552990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2909888" y="32481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397250" y="3552990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397250" y="32481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884613" y="3552990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3884613" y="32481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4371975" y="3552990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4371975" y="32481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3" name="Rectangle 29"/>
            <p:cNvSpPr>
              <a:spLocks noChangeArrowheads="1"/>
            </p:cNvSpPr>
            <p:nvPr/>
          </p:nvSpPr>
          <p:spPr bwMode="auto">
            <a:xfrm>
              <a:off x="4859338" y="355299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4859338" y="32481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5346700" y="355299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33"/>
            <p:cNvSpPr>
              <a:spLocks noChangeArrowheads="1"/>
            </p:cNvSpPr>
            <p:nvPr/>
          </p:nvSpPr>
          <p:spPr bwMode="auto">
            <a:xfrm>
              <a:off x="5346700" y="32481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auto">
            <a:xfrm>
              <a:off x="5834063" y="355299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36"/>
            <p:cNvSpPr>
              <a:spLocks noChangeArrowheads="1"/>
            </p:cNvSpPr>
            <p:nvPr/>
          </p:nvSpPr>
          <p:spPr bwMode="auto">
            <a:xfrm>
              <a:off x="5834063" y="32481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6321425" y="355299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auto">
            <a:xfrm>
              <a:off x="6321425" y="32481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31" name="Rectangle 41"/>
            <p:cNvSpPr>
              <a:spLocks noChangeArrowheads="1"/>
            </p:cNvSpPr>
            <p:nvPr/>
          </p:nvSpPr>
          <p:spPr bwMode="auto">
            <a:xfrm>
              <a:off x="6808788" y="355299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42"/>
            <p:cNvSpPr>
              <a:spLocks noChangeArrowheads="1"/>
            </p:cNvSpPr>
            <p:nvPr/>
          </p:nvSpPr>
          <p:spPr bwMode="auto">
            <a:xfrm>
              <a:off x="6808788" y="32481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3" name="Rectangle 44"/>
            <p:cNvSpPr>
              <a:spLocks noChangeArrowheads="1"/>
            </p:cNvSpPr>
            <p:nvPr/>
          </p:nvSpPr>
          <p:spPr bwMode="auto">
            <a:xfrm>
              <a:off x="7296150" y="355299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7296150" y="32481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0</a:t>
              </a:r>
            </a:p>
          </p:txBody>
        </p:sp>
        <p:grpSp>
          <p:nvGrpSpPr>
            <p:cNvPr id="59" name="Group 83"/>
            <p:cNvGrpSpPr>
              <a:grpSpLocks/>
            </p:cNvGrpSpPr>
            <p:nvPr/>
          </p:nvGrpSpPr>
          <p:grpSpPr bwMode="auto">
            <a:xfrm>
              <a:off x="4859337" y="4018128"/>
              <a:ext cx="2924174" cy="333375"/>
              <a:chOff x="3061" y="2261"/>
              <a:chExt cx="1842" cy="210"/>
            </a:xfrm>
          </p:grpSpPr>
          <p:sp>
            <p:nvSpPr>
              <p:cNvPr id="60" name="Line 84"/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85"/>
              <p:cNvSpPr txBox="1">
                <a:spLocks noChangeArrowheads="1"/>
              </p:cNvSpPr>
              <p:nvPr/>
            </p:nvSpPr>
            <p:spPr bwMode="auto">
              <a:xfrm>
                <a:off x="3768" y="2261"/>
                <a:ext cx="376" cy="2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 dirty="0">
                    <a:latin typeface="Calibri" pitchFamily="34" charset="0"/>
                  </a:rPr>
                  <a:t>VPO</a:t>
                </a:r>
              </a:p>
            </p:txBody>
          </p:sp>
        </p:grpSp>
        <p:grpSp>
          <p:nvGrpSpPr>
            <p:cNvPr id="68" name="Group 92"/>
            <p:cNvGrpSpPr>
              <a:grpSpLocks/>
            </p:cNvGrpSpPr>
            <p:nvPr/>
          </p:nvGrpSpPr>
          <p:grpSpPr bwMode="auto">
            <a:xfrm>
              <a:off x="960438" y="4010190"/>
              <a:ext cx="3916363" cy="333375"/>
              <a:chOff x="605" y="2256"/>
              <a:chExt cx="2467" cy="210"/>
            </a:xfrm>
          </p:grpSpPr>
          <p:sp>
            <p:nvSpPr>
              <p:cNvPr id="69" name="Line 93"/>
              <p:cNvSpPr>
                <a:spLocks noChangeShapeType="1"/>
              </p:cNvSpPr>
              <p:nvPr/>
            </p:nvSpPr>
            <p:spPr bwMode="auto">
              <a:xfrm>
                <a:off x="605" y="2347"/>
                <a:ext cx="2467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Text Box 94"/>
              <p:cNvSpPr txBox="1">
                <a:spLocks noChangeArrowheads="1"/>
              </p:cNvSpPr>
              <p:nvPr/>
            </p:nvSpPr>
            <p:spPr bwMode="auto">
              <a:xfrm>
                <a:off x="1553" y="2256"/>
                <a:ext cx="374" cy="2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 dirty="0">
                    <a:latin typeface="Calibri" pitchFamily="34" charset="0"/>
                  </a:rPr>
                  <a:t>VPN</a:t>
                </a:r>
              </a:p>
            </p:txBody>
          </p:sp>
        </p:grpSp>
        <p:sp>
          <p:nvSpPr>
            <p:cNvPr id="71" name="Text Box 95"/>
            <p:cNvSpPr txBox="1">
              <a:spLocks noChangeArrowheads="1"/>
            </p:cNvSpPr>
            <p:nvPr/>
          </p:nvSpPr>
          <p:spPr bwMode="auto">
            <a:xfrm>
              <a:off x="1657352" y="4446753"/>
              <a:ext cx="2174440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Virtual </a:t>
              </a:r>
              <a:r>
                <a:rPr lang="en-GB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Page </a:t>
              </a:r>
              <a:r>
                <a:rPr lang="en-GB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Number</a:t>
              </a:r>
              <a:endPara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2" name="Text Box 96"/>
            <p:cNvSpPr txBox="1">
              <a:spLocks noChangeArrowheads="1"/>
            </p:cNvSpPr>
            <p:nvPr/>
          </p:nvSpPr>
          <p:spPr bwMode="auto">
            <a:xfrm>
              <a:off x="5291668" y="4435640"/>
              <a:ext cx="1976630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Virtual </a:t>
              </a:r>
              <a:r>
                <a:rPr lang="en-GB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Page </a:t>
              </a:r>
              <a:r>
                <a:rPr lang="en-GB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Offset</a:t>
              </a:r>
              <a:endPara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935163" y="4772190"/>
            <a:ext cx="5865814" cy="1400010"/>
            <a:chOff x="1935163" y="5076990"/>
            <a:chExt cx="5865814" cy="1400010"/>
          </a:xfrm>
        </p:grpSpPr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1935163" y="5381790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49"/>
            <p:cNvSpPr>
              <a:spLocks noChangeArrowheads="1"/>
            </p:cNvSpPr>
            <p:nvPr/>
          </p:nvSpPr>
          <p:spPr bwMode="auto">
            <a:xfrm>
              <a:off x="1935163" y="50769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37" name="Rectangle 51"/>
            <p:cNvSpPr>
              <a:spLocks noChangeArrowheads="1"/>
            </p:cNvSpPr>
            <p:nvPr/>
          </p:nvSpPr>
          <p:spPr bwMode="auto">
            <a:xfrm>
              <a:off x="2422525" y="5381790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52"/>
            <p:cNvSpPr>
              <a:spLocks noChangeArrowheads="1"/>
            </p:cNvSpPr>
            <p:nvPr/>
          </p:nvSpPr>
          <p:spPr bwMode="auto">
            <a:xfrm>
              <a:off x="2422525" y="50769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2909888" y="5381790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55"/>
            <p:cNvSpPr>
              <a:spLocks noChangeArrowheads="1"/>
            </p:cNvSpPr>
            <p:nvPr/>
          </p:nvSpPr>
          <p:spPr bwMode="auto">
            <a:xfrm>
              <a:off x="2909888" y="50769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41" name="Rectangle 57"/>
            <p:cNvSpPr>
              <a:spLocks noChangeArrowheads="1"/>
            </p:cNvSpPr>
            <p:nvPr/>
          </p:nvSpPr>
          <p:spPr bwMode="auto">
            <a:xfrm>
              <a:off x="3397250" y="5381790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3397250" y="50769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43" name="Rectangle 60"/>
            <p:cNvSpPr>
              <a:spLocks noChangeArrowheads="1"/>
            </p:cNvSpPr>
            <p:nvPr/>
          </p:nvSpPr>
          <p:spPr bwMode="auto">
            <a:xfrm>
              <a:off x="3884613" y="5381790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61"/>
            <p:cNvSpPr>
              <a:spLocks noChangeArrowheads="1"/>
            </p:cNvSpPr>
            <p:nvPr/>
          </p:nvSpPr>
          <p:spPr bwMode="auto">
            <a:xfrm>
              <a:off x="3884613" y="50769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45" name="Rectangle 63"/>
            <p:cNvSpPr>
              <a:spLocks noChangeArrowheads="1"/>
            </p:cNvSpPr>
            <p:nvPr/>
          </p:nvSpPr>
          <p:spPr bwMode="auto">
            <a:xfrm>
              <a:off x="4371975" y="5381790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64"/>
            <p:cNvSpPr>
              <a:spLocks noChangeArrowheads="1"/>
            </p:cNvSpPr>
            <p:nvPr/>
          </p:nvSpPr>
          <p:spPr bwMode="auto">
            <a:xfrm>
              <a:off x="4371975" y="50769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47" name="Rectangle 66"/>
            <p:cNvSpPr>
              <a:spLocks noChangeArrowheads="1"/>
            </p:cNvSpPr>
            <p:nvPr/>
          </p:nvSpPr>
          <p:spPr bwMode="auto">
            <a:xfrm>
              <a:off x="4859338" y="538179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67"/>
            <p:cNvSpPr>
              <a:spLocks noChangeArrowheads="1"/>
            </p:cNvSpPr>
            <p:nvPr/>
          </p:nvSpPr>
          <p:spPr bwMode="auto">
            <a:xfrm>
              <a:off x="4859338" y="50769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49" name="Rectangle 69"/>
            <p:cNvSpPr>
              <a:spLocks noChangeArrowheads="1"/>
            </p:cNvSpPr>
            <p:nvPr/>
          </p:nvSpPr>
          <p:spPr bwMode="auto">
            <a:xfrm>
              <a:off x="5346700" y="538179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70"/>
            <p:cNvSpPr>
              <a:spLocks noChangeArrowheads="1"/>
            </p:cNvSpPr>
            <p:nvPr/>
          </p:nvSpPr>
          <p:spPr bwMode="auto">
            <a:xfrm>
              <a:off x="5346700" y="50769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51" name="Rectangle 72"/>
            <p:cNvSpPr>
              <a:spLocks noChangeArrowheads="1"/>
            </p:cNvSpPr>
            <p:nvPr/>
          </p:nvSpPr>
          <p:spPr bwMode="auto">
            <a:xfrm>
              <a:off x="5834063" y="538179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73"/>
            <p:cNvSpPr>
              <a:spLocks noChangeArrowheads="1"/>
            </p:cNvSpPr>
            <p:nvPr/>
          </p:nvSpPr>
          <p:spPr bwMode="auto">
            <a:xfrm>
              <a:off x="5834063" y="50769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53" name="Rectangle 75"/>
            <p:cNvSpPr>
              <a:spLocks noChangeArrowheads="1"/>
            </p:cNvSpPr>
            <p:nvPr/>
          </p:nvSpPr>
          <p:spPr bwMode="auto">
            <a:xfrm>
              <a:off x="6321425" y="538179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76"/>
            <p:cNvSpPr>
              <a:spLocks noChangeArrowheads="1"/>
            </p:cNvSpPr>
            <p:nvPr/>
          </p:nvSpPr>
          <p:spPr bwMode="auto">
            <a:xfrm>
              <a:off x="6321425" y="50769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55" name="Rectangle 78"/>
            <p:cNvSpPr>
              <a:spLocks noChangeArrowheads="1"/>
            </p:cNvSpPr>
            <p:nvPr/>
          </p:nvSpPr>
          <p:spPr bwMode="auto">
            <a:xfrm>
              <a:off x="6808788" y="538179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79"/>
            <p:cNvSpPr>
              <a:spLocks noChangeArrowheads="1"/>
            </p:cNvSpPr>
            <p:nvPr/>
          </p:nvSpPr>
          <p:spPr bwMode="auto">
            <a:xfrm>
              <a:off x="6808788" y="50769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7" name="Rectangle 81"/>
            <p:cNvSpPr>
              <a:spLocks noChangeArrowheads="1"/>
            </p:cNvSpPr>
            <p:nvPr/>
          </p:nvSpPr>
          <p:spPr bwMode="auto">
            <a:xfrm>
              <a:off x="7296150" y="538179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82"/>
            <p:cNvSpPr>
              <a:spLocks noChangeArrowheads="1"/>
            </p:cNvSpPr>
            <p:nvPr/>
          </p:nvSpPr>
          <p:spPr bwMode="auto">
            <a:xfrm>
              <a:off x="7296150" y="5076990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0</a:t>
              </a:r>
            </a:p>
          </p:txBody>
        </p:sp>
        <p:grpSp>
          <p:nvGrpSpPr>
            <p:cNvPr id="62" name="Group 86"/>
            <p:cNvGrpSpPr>
              <a:grpSpLocks/>
            </p:cNvGrpSpPr>
            <p:nvPr/>
          </p:nvGrpSpPr>
          <p:grpSpPr bwMode="auto">
            <a:xfrm>
              <a:off x="4876801" y="5762790"/>
              <a:ext cx="2924176" cy="333375"/>
              <a:chOff x="3072" y="3312"/>
              <a:chExt cx="1842" cy="210"/>
            </a:xfrm>
          </p:grpSpPr>
          <p:sp>
            <p:nvSpPr>
              <p:cNvPr id="63" name="Line 87"/>
              <p:cNvSpPr>
                <a:spLocks noChangeShapeType="1"/>
              </p:cNvSpPr>
              <p:nvPr/>
            </p:nvSpPr>
            <p:spPr bwMode="auto">
              <a:xfrm>
                <a:off x="3072" y="3403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Text Box 88"/>
              <p:cNvSpPr txBox="1">
                <a:spLocks noChangeArrowheads="1"/>
              </p:cNvSpPr>
              <p:nvPr/>
            </p:nvSpPr>
            <p:spPr bwMode="auto">
              <a:xfrm>
                <a:off x="3779" y="3312"/>
                <a:ext cx="368" cy="2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 dirty="0">
                    <a:latin typeface="Calibri" pitchFamily="34" charset="0"/>
                  </a:rPr>
                  <a:t>PPO</a:t>
                </a:r>
              </a:p>
            </p:txBody>
          </p:sp>
        </p:grpSp>
        <p:grpSp>
          <p:nvGrpSpPr>
            <p:cNvPr id="65" name="Group 89"/>
            <p:cNvGrpSpPr>
              <a:grpSpLocks/>
            </p:cNvGrpSpPr>
            <p:nvPr/>
          </p:nvGrpSpPr>
          <p:grpSpPr bwMode="auto">
            <a:xfrm>
              <a:off x="1981200" y="5762790"/>
              <a:ext cx="2924176" cy="333375"/>
              <a:chOff x="1248" y="3312"/>
              <a:chExt cx="1842" cy="210"/>
            </a:xfrm>
          </p:grpSpPr>
          <p:sp>
            <p:nvSpPr>
              <p:cNvPr id="66" name="Line 90"/>
              <p:cNvSpPr>
                <a:spLocks noChangeShapeType="1"/>
              </p:cNvSpPr>
              <p:nvPr/>
            </p:nvSpPr>
            <p:spPr bwMode="auto">
              <a:xfrm>
                <a:off x="1248" y="3403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Text Box 91"/>
              <p:cNvSpPr txBox="1">
                <a:spLocks noChangeArrowheads="1"/>
              </p:cNvSpPr>
              <p:nvPr/>
            </p:nvSpPr>
            <p:spPr bwMode="auto">
              <a:xfrm>
                <a:off x="1955" y="3312"/>
                <a:ext cx="366" cy="2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 dirty="0">
                    <a:latin typeface="Calibri" pitchFamily="34" charset="0"/>
                  </a:rPr>
                  <a:t>PPN</a:t>
                </a:r>
              </a:p>
            </p:txBody>
          </p:sp>
        </p:grpSp>
        <p:sp>
          <p:nvSpPr>
            <p:cNvPr id="73" name="Text Box 97"/>
            <p:cNvSpPr txBox="1">
              <a:spLocks noChangeArrowheads="1"/>
            </p:cNvSpPr>
            <p:nvPr/>
          </p:nvSpPr>
          <p:spPr bwMode="auto">
            <a:xfrm>
              <a:off x="2203983" y="6112040"/>
              <a:ext cx="2289280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Physical </a:t>
              </a:r>
              <a:r>
                <a:rPr lang="en-GB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Page </a:t>
              </a:r>
              <a:r>
                <a:rPr lang="en-GB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Number</a:t>
              </a:r>
              <a:endPara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4" name="Text Box 98"/>
            <p:cNvSpPr txBox="1">
              <a:spLocks noChangeArrowheads="1"/>
            </p:cNvSpPr>
            <p:nvPr/>
          </p:nvSpPr>
          <p:spPr bwMode="auto">
            <a:xfrm>
              <a:off x="5232399" y="6143790"/>
              <a:ext cx="2091469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Physical </a:t>
              </a:r>
              <a:r>
                <a:rPr lang="en-GB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Page </a:t>
              </a:r>
              <a:r>
                <a:rPr lang="en-GB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Offset</a:t>
              </a:r>
              <a:endPara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09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69448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TLB</a:t>
            </a:r>
            <a:endParaRPr lang="en-GB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5613" y="1179512"/>
            <a:ext cx="8307387" cy="52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kern="0" dirty="0" smtClean="0"/>
              <a:t>16 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kern="0" dirty="0" smtClean="0"/>
              <a:t>4-way associative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kern="0" dirty="0" smtClean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kern="0" dirty="0" smtClean="0"/>
          </a:p>
          <a:p>
            <a:pPr lvl="2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kern="0" dirty="0" smtClean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kern="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25538" y="2790823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125538" y="2486023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612900" y="2790823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12900" y="2486023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100263" y="2790823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100263" y="2486023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587625" y="2790823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587625" y="2486023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3074988" y="2790823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3074988" y="2486023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3562350" y="2790823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3562350" y="2486023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4049713" y="2790823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4049713" y="2486023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4537075" y="2790823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4537075" y="2486023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5024438" y="2790823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31"/>
          <p:cNvSpPr>
            <a:spLocks noChangeArrowheads="1"/>
          </p:cNvSpPr>
          <p:nvPr/>
        </p:nvSpPr>
        <p:spPr bwMode="auto">
          <a:xfrm>
            <a:off x="5024438" y="2486023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5511800" y="2790823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5511800" y="2486023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5999163" y="2790823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5999163" y="2486023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6486525" y="2790823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6486525" y="2486023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28" name="Rectangle 42"/>
          <p:cNvSpPr>
            <a:spLocks noChangeArrowheads="1"/>
          </p:cNvSpPr>
          <p:nvPr/>
        </p:nvSpPr>
        <p:spPr bwMode="auto">
          <a:xfrm>
            <a:off x="6973888" y="2790823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auto">
          <a:xfrm>
            <a:off x="6973888" y="2486023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0" name="Rectangle 45"/>
          <p:cNvSpPr>
            <a:spLocks noChangeArrowheads="1"/>
          </p:cNvSpPr>
          <p:nvPr/>
        </p:nvSpPr>
        <p:spPr bwMode="auto">
          <a:xfrm>
            <a:off x="7461250" y="2790823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46"/>
          <p:cNvSpPr>
            <a:spLocks noChangeArrowheads="1"/>
          </p:cNvSpPr>
          <p:nvPr/>
        </p:nvSpPr>
        <p:spPr bwMode="auto">
          <a:xfrm>
            <a:off x="7461250" y="2486023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5024437" y="3247494"/>
            <a:ext cx="2924175" cy="333375"/>
            <a:chOff x="3061" y="2140"/>
            <a:chExt cx="1842" cy="210"/>
          </a:xfrm>
        </p:grpSpPr>
        <p:sp>
          <p:nvSpPr>
            <p:cNvPr id="33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5" name="Group 50"/>
          <p:cNvGrpSpPr>
            <a:grpSpLocks/>
          </p:cNvGrpSpPr>
          <p:nvPr/>
        </p:nvGrpSpPr>
        <p:grpSpPr bwMode="auto">
          <a:xfrm>
            <a:off x="1117071" y="3248023"/>
            <a:ext cx="3916362" cy="333375"/>
            <a:chOff x="605" y="2135"/>
            <a:chExt cx="2467" cy="210"/>
          </a:xfrm>
        </p:grpSpPr>
        <p:sp>
          <p:nvSpPr>
            <p:cNvPr id="36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FF0000"/>
                  </a:solidFill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38" name="Group 53"/>
          <p:cNvGrpSpPr>
            <a:grpSpLocks/>
          </p:cNvGrpSpPr>
          <p:nvPr/>
        </p:nvGrpSpPr>
        <p:grpSpPr bwMode="auto">
          <a:xfrm>
            <a:off x="4046538" y="2224614"/>
            <a:ext cx="992187" cy="306388"/>
            <a:chOff x="2445" y="1501"/>
            <a:chExt cx="625" cy="193"/>
          </a:xfrm>
        </p:grpSpPr>
        <p:sp>
          <p:nvSpPr>
            <p:cNvPr id="39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FF0000"/>
                  </a:solidFill>
                  <a:latin typeface="Calibri" pitchFamily="34" charset="0"/>
                </a:rPr>
                <a:t>TLBI</a:t>
              </a:r>
            </a:p>
          </p:txBody>
        </p:sp>
      </p:grpSp>
      <p:grpSp>
        <p:nvGrpSpPr>
          <p:cNvPr id="41" name="Group 56"/>
          <p:cNvGrpSpPr>
            <a:grpSpLocks/>
          </p:cNvGrpSpPr>
          <p:nvPr/>
        </p:nvGrpSpPr>
        <p:grpSpPr bwMode="auto">
          <a:xfrm>
            <a:off x="1125538" y="2220910"/>
            <a:ext cx="2925762" cy="306388"/>
            <a:chOff x="605" y="1488"/>
            <a:chExt cx="1843" cy="193"/>
          </a:xfrm>
        </p:grpSpPr>
        <p:sp>
          <p:nvSpPr>
            <p:cNvPr id="42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FF0000"/>
                  </a:solidFill>
                  <a:latin typeface="Calibri" pitchFamily="34" charset="0"/>
                </a:rPr>
                <a:t>TLBT</a:t>
              </a:r>
            </a:p>
          </p:txBody>
        </p:sp>
      </p:grpSp>
      <p:sp>
        <p:nvSpPr>
          <p:cNvPr id="44" name="Rectangle 60"/>
          <p:cNvSpPr>
            <a:spLocks noChangeArrowheads="1"/>
          </p:cNvSpPr>
          <p:nvPr/>
        </p:nvSpPr>
        <p:spPr bwMode="auto">
          <a:xfrm>
            <a:off x="8062912" y="5311774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45" name="Rectangle 61"/>
          <p:cNvSpPr>
            <a:spLocks noChangeArrowheads="1"/>
          </p:cNvSpPr>
          <p:nvPr/>
        </p:nvSpPr>
        <p:spPr bwMode="auto">
          <a:xfrm>
            <a:off x="7432675" y="5311774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46" name="Rectangle 62"/>
          <p:cNvSpPr>
            <a:spLocks noChangeArrowheads="1"/>
          </p:cNvSpPr>
          <p:nvPr/>
        </p:nvSpPr>
        <p:spPr bwMode="auto">
          <a:xfrm>
            <a:off x="6807200" y="5311774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47" name="Rectangle 63"/>
          <p:cNvSpPr>
            <a:spLocks noChangeArrowheads="1"/>
          </p:cNvSpPr>
          <p:nvPr/>
        </p:nvSpPr>
        <p:spPr bwMode="auto">
          <a:xfrm>
            <a:off x="6178550" y="5311774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48" name="Rectangle 64"/>
          <p:cNvSpPr>
            <a:spLocks noChangeArrowheads="1"/>
          </p:cNvSpPr>
          <p:nvPr/>
        </p:nvSpPr>
        <p:spPr bwMode="auto">
          <a:xfrm>
            <a:off x="5553075" y="5311774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49" name="Rectangle 65"/>
          <p:cNvSpPr>
            <a:spLocks noChangeArrowheads="1"/>
          </p:cNvSpPr>
          <p:nvPr/>
        </p:nvSpPr>
        <p:spPr bwMode="auto">
          <a:xfrm>
            <a:off x="4926012" y="5311774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50" name="Rectangle 66"/>
          <p:cNvSpPr>
            <a:spLocks noChangeArrowheads="1"/>
          </p:cNvSpPr>
          <p:nvPr/>
        </p:nvSpPr>
        <p:spPr bwMode="auto">
          <a:xfrm>
            <a:off x="4297362" y="5311774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51" name="Rectangle 67"/>
          <p:cNvSpPr>
            <a:spLocks noChangeArrowheads="1"/>
          </p:cNvSpPr>
          <p:nvPr/>
        </p:nvSpPr>
        <p:spPr bwMode="auto">
          <a:xfrm>
            <a:off x="3670300" y="5311774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3044825" y="5311774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53" name="Rectangle 69"/>
          <p:cNvSpPr>
            <a:spLocks noChangeArrowheads="1"/>
          </p:cNvSpPr>
          <p:nvPr/>
        </p:nvSpPr>
        <p:spPr bwMode="auto">
          <a:xfrm>
            <a:off x="2416175" y="5311774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54" name="Rectangle 70"/>
          <p:cNvSpPr>
            <a:spLocks noChangeArrowheads="1"/>
          </p:cNvSpPr>
          <p:nvPr/>
        </p:nvSpPr>
        <p:spPr bwMode="auto">
          <a:xfrm>
            <a:off x="1790700" y="5311774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55" name="Rectangle 71"/>
          <p:cNvSpPr>
            <a:spLocks noChangeArrowheads="1"/>
          </p:cNvSpPr>
          <p:nvPr/>
        </p:nvSpPr>
        <p:spPr bwMode="auto">
          <a:xfrm>
            <a:off x="1160462" y="5311774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56" name="Rectangle 72"/>
          <p:cNvSpPr>
            <a:spLocks noChangeArrowheads="1"/>
          </p:cNvSpPr>
          <p:nvPr/>
        </p:nvSpPr>
        <p:spPr bwMode="auto">
          <a:xfrm>
            <a:off x="534987" y="5311774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7" name="Rectangle 73"/>
          <p:cNvSpPr>
            <a:spLocks noChangeArrowheads="1"/>
          </p:cNvSpPr>
          <p:nvPr/>
        </p:nvSpPr>
        <p:spPr bwMode="auto">
          <a:xfrm>
            <a:off x="8062912" y="4986336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58" name="Rectangle 74"/>
          <p:cNvSpPr>
            <a:spLocks noChangeArrowheads="1"/>
          </p:cNvSpPr>
          <p:nvPr/>
        </p:nvSpPr>
        <p:spPr bwMode="auto">
          <a:xfrm>
            <a:off x="7432675" y="4986336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59" name="Rectangle 75"/>
          <p:cNvSpPr>
            <a:spLocks noChangeArrowheads="1"/>
          </p:cNvSpPr>
          <p:nvPr/>
        </p:nvSpPr>
        <p:spPr bwMode="auto">
          <a:xfrm>
            <a:off x="6807200" y="4986336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60" name="Rectangle 76"/>
          <p:cNvSpPr>
            <a:spLocks noChangeArrowheads="1"/>
          </p:cNvSpPr>
          <p:nvPr/>
        </p:nvSpPr>
        <p:spPr bwMode="auto">
          <a:xfrm>
            <a:off x="6178550" y="4986336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61" name="Rectangle 77"/>
          <p:cNvSpPr>
            <a:spLocks noChangeArrowheads="1"/>
          </p:cNvSpPr>
          <p:nvPr/>
        </p:nvSpPr>
        <p:spPr bwMode="auto">
          <a:xfrm>
            <a:off x="5553075" y="4986336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62" name="Rectangle 78"/>
          <p:cNvSpPr>
            <a:spLocks noChangeArrowheads="1"/>
          </p:cNvSpPr>
          <p:nvPr/>
        </p:nvSpPr>
        <p:spPr bwMode="auto">
          <a:xfrm>
            <a:off x="4926012" y="4986336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06</a:t>
            </a:r>
          </a:p>
        </p:txBody>
      </p:sp>
      <p:sp>
        <p:nvSpPr>
          <p:cNvPr id="63" name="Rectangle 79"/>
          <p:cNvSpPr>
            <a:spLocks noChangeArrowheads="1"/>
          </p:cNvSpPr>
          <p:nvPr/>
        </p:nvSpPr>
        <p:spPr bwMode="auto">
          <a:xfrm>
            <a:off x="4297362" y="4986336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64" name="Rectangle 80"/>
          <p:cNvSpPr>
            <a:spLocks noChangeArrowheads="1"/>
          </p:cNvSpPr>
          <p:nvPr/>
        </p:nvSpPr>
        <p:spPr bwMode="auto">
          <a:xfrm>
            <a:off x="3670300" y="4986336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65" name="Rectangle 81"/>
          <p:cNvSpPr>
            <a:spLocks noChangeArrowheads="1"/>
          </p:cNvSpPr>
          <p:nvPr/>
        </p:nvSpPr>
        <p:spPr bwMode="auto">
          <a:xfrm>
            <a:off x="3044825" y="4986336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66" name="Rectangle 82"/>
          <p:cNvSpPr>
            <a:spLocks noChangeArrowheads="1"/>
          </p:cNvSpPr>
          <p:nvPr/>
        </p:nvSpPr>
        <p:spPr bwMode="auto">
          <a:xfrm>
            <a:off x="2416175" y="4986336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67" name="Rectangle 83"/>
          <p:cNvSpPr>
            <a:spLocks noChangeArrowheads="1"/>
          </p:cNvSpPr>
          <p:nvPr/>
        </p:nvSpPr>
        <p:spPr bwMode="auto">
          <a:xfrm>
            <a:off x="1790700" y="4986336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68" name="Rectangle 84"/>
          <p:cNvSpPr>
            <a:spLocks noChangeArrowheads="1"/>
          </p:cNvSpPr>
          <p:nvPr/>
        </p:nvSpPr>
        <p:spPr bwMode="auto">
          <a:xfrm>
            <a:off x="1160462" y="4986336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69" name="Rectangle 85"/>
          <p:cNvSpPr>
            <a:spLocks noChangeArrowheads="1"/>
          </p:cNvSpPr>
          <p:nvPr/>
        </p:nvSpPr>
        <p:spPr bwMode="auto">
          <a:xfrm>
            <a:off x="534987" y="4986336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70" name="Rectangle 86"/>
          <p:cNvSpPr>
            <a:spLocks noChangeArrowheads="1"/>
          </p:cNvSpPr>
          <p:nvPr/>
        </p:nvSpPr>
        <p:spPr bwMode="auto">
          <a:xfrm>
            <a:off x="8062912" y="4662486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71" name="Rectangle 87"/>
          <p:cNvSpPr>
            <a:spLocks noChangeArrowheads="1"/>
          </p:cNvSpPr>
          <p:nvPr/>
        </p:nvSpPr>
        <p:spPr bwMode="auto">
          <a:xfrm>
            <a:off x="7432675" y="4662486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72" name="Rectangle 88"/>
          <p:cNvSpPr>
            <a:spLocks noChangeArrowheads="1"/>
          </p:cNvSpPr>
          <p:nvPr/>
        </p:nvSpPr>
        <p:spPr bwMode="auto">
          <a:xfrm>
            <a:off x="6807200" y="4662486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73" name="Rectangle 89"/>
          <p:cNvSpPr>
            <a:spLocks noChangeArrowheads="1"/>
          </p:cNvSpPr>
          <p:nvPr/>
        </p:nvSpPr>
        <p:spPr bwMode="auto">
          <a:xfrm>
            <a:off x="6178550" y="4662486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74" name="Rectangle 90"/>
          <p:cNvSpPr>
            <a:spLocks noChangeArrowheads="1"/>
          </p:cNvSpPr>
          <p:nvPr/>
        </p:nvSpPr>
        <p:spPr bwMode="auto">
          <a:xfrm>
            <a:off x="5553075" y="4662486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75" name="Rectangle 91"/>
          <p:cNvSpPr>
            <a:spLocks noChangeArrowheads="1"/>
          </p:cNvSpPr>
          <p:nvPr/>
        </p:nvSpPr>
        <p:spPr bwMode="auto">
          <a:xfrm>
            <a:off x="4926012" y="4662486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76" name="Rectangle 92"/>
          <p:cNvSpPr>
            <a:spLocks noChangeArrowheads="1"/>
          </p:cNvSpPr>
          <p:nvPr/>
        </p:nvSpPr>
        <p:spPr bwMode="auto">
          <a:xfrm>
            <a:off x="4297362" y="4662486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77" name="Rectangle 93"/>
          <p:cNvSpPr>
            <a:spLocks noChangeArrowheads="1"/>
          </p:cNvSpPr>
          <p:nvPr/>
        </p:nvSpPr>
        <p:spPr bwMode="auto">
          <a:xfrm>
            <a:off x="3670300" y="4662486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78" name="Rectangle 94"/>
          <p:cNvSpPr>
            <a:spLocks noChangeArrowheads="1"/>
          </p:cNvSpPr>
          <p:nvPr/>
        </p:nvSpPr>
        <p:spPr bwMode="auto">
          <a:xfrm>
            <a:off x="3044825" y="4662486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79" name="Rectangle 95"/>
          <p:cNvSpPr>
            <a:spLocks noChangeArrowheads="1"/>
          </p:cNvSpPr>
          <p:nvPr/>
        </p:nvSpPr>
        <p:spPr bwMode="auto">
          <a:xfrm>
            <a:off x="2416175" y="4662486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80" name="Rectangle 96"/>
          <p:cNvSpPr>
            <a:spLocks noChangeArrowheads="1"/>
          </p:cNvSpPr>
          <p:nvPr/>
        </p:nvSpPr>
        <p:spPr bwMode="auto">
          <a:xfrm>
            <a:off x="1790700" y="4662486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81" name="Rectangle 97"/>
          <p:cNvSpPr>
            <a:spLocks noChangeArrowheads="1"/>
          </p:cNvSpPr>
          <p:nvPr/>
        </p:nvSpPr>
        <p:spPr bwMode="auto">
          <a:xfrm>
            <a:off x="1160462" y="4662486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82" name="Rectangle 98"/>
          <p:cNvSpPr>
            <a:spLocks noChangeArrowheads="1"/>
          </p:cNvSpPr>
          <p:nvPr/>
        </p:nvSpPr>
        <p:spPr bwMode="auto">
          <a:xfrm>
            <a:off x="534987" y="4662486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83" name="Rectangle 99"/>
          <p:cNvSpPr>
            <a:spLocks noChangeArrowheads="1"/>
          </p:cNvSpPr>
          <p:nvPr/>
        </p:nvSpPr>
        <p:spPr bwMode="auto">
          <a:xfrm>
            <a:off x="8062912" y="4337049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84" name="Rectangle 100"/>
          <p:cNvSpPr>
            <a:spLocks noChangeArrowheads="1"/>
          </p:cNvSpPr>
          <p:nvPr/>
        </p:nvSpPr>
        <p:spPr bwMode="auto">
          <a:xfrm>
            <a:off x="7432675" y="4337049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85" name="Rectangle 101"/>
          <p:cNvSpPr>
            <a:spLocks noChangeArrowheads="1"/>
          </p:cNvSpPr>
          <p:nvPr/>
        </p:nvSpPr>
        <p:spPr bwMode="auto">
          <a:xfrm>
            <a:off x="6807200" y="4337049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86" name="Rectangle 102"/>
          <p:cNvSpPr>
            <a:spLocks noChangeArrowheads="1"/>
          </p:cNvSpPr>
          <p:nvPr/>
        </p:nvSpPr>
        <p:spPr bwMode="auto">
          <a:xfrm>
            <a:off x="6178550" y="4337049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87" name="Rectangle 103"/>
          <p:cNvSpPr>
            <a:spLocks noChangeArrowheads="1"/>
          </p:cNvSpPr>
          <p:nvPr/>
        </p:nvSpPr>
        <p:spPr bwMode="auto">
          <a:xfrm>
            <a:off x="5553075" y="4337049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88" name="Rectangle 104"/>
          <p:cNvSpPr>
            <a:spLocks noChangeArrowheads="1"/>
          </p:cNvSpPr>
          <p:nvPr/>
        </p:nvSpPr>
        <p:spPr bwMode="auto">
          <a:xfrm>
            <a:off x="4926012" y="4337049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89" name="Rectangle 105"/>
          <p:cNvSpPr>
            <a:spLocks noChangeArrowheads="1"/>
          </p:cNvSpPr>
          <p:nvPr/>
        </p:nvSpPr>
        <p:spPr bwMode="auto">
          <a:xfrm>
            <a:off x="4297362" y="4337049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90" name="Rectangle 106"/>
          <p:cNvSpPr>
            <a:spLocks noChangeArrowheads="1"/>
          </p:cNvSpPr>
          <p:nvPr/>
        </p:nvSpPr>
        <p:spPr bwMode="auto">
          <a:xfrm>
            <a:off x="3670300" y="4337049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91" name="Rectangle 107"/>
          <p:cNvSpPr>
            <a:spLocks noChangeArrowheads="1"/>
          </p:cNvSpPr>
          <p:nvPr/>
        </p:nvSpPr>
        <p:spPr bwMode="auto">
          <a:xfrm>
            <a:off x="3044825" y="4337049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92" name="Rectangle 108"/>
          <p:cNvSpPr>
            <a:spLocks noChangeArrowheads="1"/>
          </p:cNvSpPr>
          <p:nvPr/>
        </p:nvSpPr>
        <p:spPr bwMode="auto">
          <a:xfrm>
            <a:off x="2416175" y="4337049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93" name="Rectangle 109"/>
          <p:cNvSpPr>
            <a:spLocks noChangeArrowheads="1"/>
          </p:cNvSpPr>
          <p:nvPr/>
        </p:nvSpPr>
        <p:spPr bwMode="auto">
          <a:xfrm>
            <a:off x="1790700" y="4337049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94" name="Rectangle 110"/>
          <p:cNvSpPr>
            <a:spLocks noChangeArrowheads="1"/>
          </p:cNvSpPr>
          <p:nvPr/>
        </p:nvSpPr>
        <p:spPr bwMode="auto">
          <a:xfrm>
            <a:off x="1160462" y="4337049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95" name="Rectangle 111"/>
          <p:cNvSpPr>
            <a:spLocks noChangeArrowheads="1"/>
          </p:cNvSpPr>
          <p:nvPr/>
        </p:nvSpPr>
        <p:spPr bwMode="auto">
          <a:xfrm>
            <a:off x="534987" y="4337049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6" name="Rectangle 112"/>
          <p:cNvSpPr>
            <a:spLocks noChangeArrowheads="1"/>
          </p:cNvSpPr>
          <p:nvPr/>
        </p:nvSpPr>
        <p:spPr bwMode="auto">
          <a:xfrm>
            <a:off x="8062912" y="4011611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97" name="Rectangle 113"/>
          <p:cNvSpPr>
            <a:spLocks noChangeArrowheads="1"/>
          </p:cNvSpPr>
          <p:nvPr/>
        </p:nvSpPr>
        <p:spPr bwMode="auto">
          <a:xfrm>
            <a:off x="7432675" y="4011611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98" name="Rectangle 114"/>
          <p:cNvSpPr>
            <a:spLocks noChangeArrowheads="1"/>
          </p:cNvSpPr>
          <p:nvPr/>
        </p:nvSpPr>
        <p:spPr bwMode="auto">
          <a:xfrm>
            <a:off x="6807200" y="4011611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99" name="Rectangle 115"/>
          <p:cNvSpPr>
            <a:spLocks noChangeArrowheads="1"/>
          </p:cNvSpPr>
          <p:nvPr/>
        </p:nvSpPr>
        <p:spPr bwMode="auto">
          <a:xfrm>
            <a:off x="6178550" y="4011611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00" name="Rectangle 116"/>
          <p:cNvSpPr>
            <a:spLocks noChangeArrowheads="1"/>
          </p:cNvSpPr>
          <p:nvPr/>
        </p:nvSpPr>
        <p:spPr bwMode="auto">
          <a:xfrm>
            <a:off x="5553075" y="4011611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01" name="Rectangle 117"/>
          <p:cNvSpPr>
            <a:spLocks noChangeArrowheads="1"/>
          </p:cNvSpPr>
          <p:nvPr/>
        </p:nvSpPr>
        <p:spPr bwMode="auto">
          <a:xfrm>
            <a:off x="4926012" y="4011611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102" name="Rectangle 118"/>
          <p:cNvSpPr>
            <a:spLocks noChangeArrowheads="1"/>
          </p:cNvSpPr>
          <p:nvPr/>
        </p:nvSpPr>
        <p:spPr bwMode="auto">
          <a:xfrm>
            <a:off x="4297362" y="4011611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03" name="Rectangle 119"/>
          <p:cNvSpPr>
            <a:spLocks noChangeArrowheads="1"/>
          </p:cNvSpPr>
          <p:nvPr/>
        </p:nvSpPr>
        <p:spPr bwMode="auto">
          <a:xfrm>
            <a:off x="3670300" y="4011611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04" name="Rectangle 120"/>
          <p:cNvSpPr>
            <a:spLocks noChangeArrowheads="1"/>
          </p:cNvSpPr>
          <p:nvPr/>
        </p:nvSpPr>
        <p:spPr bwMode="auto">
          <a:xfrm>
            <a:off x="3044825" y="4011611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105" name="Rectangle 121"/>
          <p:cNvSpPr>
            <a:spLocks noChangeArrowheads="1"/>
          </p:cNvSpPr>
          <p:nvPr/>
        </p:nvSpPr>
        <p:spPr bwMode="auto">
          <a:xfrm>
            <a:off x="2416175" y="4011611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06" name="Rectangle 122"/>
          <p:cNvSpPr>
            <a:spLocks noChangeArrowheads="1"/>
          </p:cNvSpPr>
          <p:nvPr/>
        </p:nvSpPr>
        <p:spPr bwMode="auto">
          <a:xfrm>
            <a:off x="1790700" y="4011611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07" name="Rectangle 123"/>
          <p:cNvSpPr>
            <a:spLocks noChangeArrowheads="1"/>
          </p:cNvSpPr>
          <p:nvPr/>
        </p:nvSpPr>
        <p:spPr bwMode="auto">
          <a:xfrm>
            <a:off x="1160462" y="4011611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108" name="Rectangle 124"/>
          <p:cNvSpPr>
            <a:spLocks noChangeArrowheads="1"/>
          </p:cNvSpPr>
          <p:nvPr/>
        </p:nvSpPr>
        <p:spPr bwMode="auto">
          <a:xfrm>
            <a:off x="534987" y="4011611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Set</a:t>
            </a:r>
          </a:p>
        </p:txBody>
      </p:sp>
      <p:sp>
        <p:nvSpPr>
          <p:cNvPr id="109" name="Line 125"/>
          <p:cNvSpPr>
            <a:spLocks noChangeShapeType="1"/>
          </p:cNvSpPr>
          <p:nvPr/>
        </p:nvSpPr>
        <p:spPr bwMode="auto">
          <a:xfrm>
            <a:off x="534987" y="4337049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110" name="Line 126"/>
          <p:cNvSpPr>
            <a:spLocks noChangeShapeType="1"/>
          </p:cNvSpPr>
          <p:nvPr/>
        </p:nvSpPr>
        <p:spPr bwMode="auto">
          <a:xfrm>
            <a:off x="534987" y="4662486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" name="Line 127"/>
          <p:cNvSpPr>
            <a:spLocks noChangeShapeType="1"/>
          </p:cNvSpPr>
          <p:nvPr/>
        </p:nvSpPr>
        <p:spPr bwMode="auto">
          <a:xfrm>
            <a:off x="534987" y="4986336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" name="Line 128"/>
          <p:cNvSpPr>
            <a:spLocks noChangeShapeType="1"/>
          </p:cNvSpPr>
          <p:nvPr/>
        </p:nvSpPr>
        <p:spPr bwMode="auto">
          <a:xfrm>
            <a:off x="534987" y="5311774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" name="Line 129"/>
          <p:cNvSpPr>
            <a:spLocks noChangeShapeType="1"/>
          </p:cNvSpPr>
          <p:nvPr/>
        </p:nvSpPr>
        <p:spPr bwMode="auto">
          <a:xfrm>
            <a:off x="1790700" y="401161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" name="Line 130"/>
          <p:cNvSpPr>
            <a:spLocks noChangeShapeType="1"/>
          </p:cNvSpPr>
          <p:nvPr/>
        </p:nvSpPr>
        <p:spPr bwMode="auto">
          <a:xfrm>
            <a:off x="2416175" y="401161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" name="Line 131"/>
          <p:cNvSpPr>
            <a:spLocks noChangeShapeType="1"/>
          </p:cNvSpPr>
          <p:nvPr/>
        </p:nvSpPr>
        <p:spPr bwMode="auto">
          <a:xfrm>
            <a:off x="3670300" y="401161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" name="Line 132"/>
          <p:cNvSpPr>
            <a:spLocks noChangeShapeType="1"/>
          </p:cNvSpPr>
          <p:nvPr/>
        </p:nvSpPr>
        <p:spPr bwMode="auto">
          <a:xfrm>
            <a:off x="4297362" y="401161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" name="Line 133"/>
          <p:cNvSpPr>
            <a:spLocks noChangeShapeType="1"/>
          </p:cNvSpPr>
          <p:nvPr/>
        </p:nvSpPr>
        <p:spPr bwMode="auto">
          <a:xfrm>
            <a:off x="5553075" y="401161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" name="Line 134"/>
          <p:cNvSpPr>
            <a:spLocks noChangeShapeType="1"/>
          </p:cNvSpPr>
          <p:nvPr/>
        </p:nvSpPr>
        <p:spPr bwMode="auto">
          <a:xfrm>
            <a:off x="6178550" y="401161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" name="Line 135"/>
          <p:cNvSpPr>
            <a:spLocks noChangeShapeType="1"/>
          </p:cNvSpPr>
          <p:nvPr/>
        </p:nvSpPr>
        <p:spPr bwMode="auto">
          <a:xfrm>
            <a:off x="7432675" y="401161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" name="Line 136"/>
          <p:cNvSpPr>
            <a:spLocks noChangeShapeType="1"/>
          </p:cNvSpPr>
          <p:nvPr/>
        </p:nvSpPr>
        <p:spPr bwMode="auto">
          <a:xfrm>
            <a:off x="8062912" y="401161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" name="Line 137"/>
          <p:cNvSpPr>
            <a:spLocks noChangeShapeType="1"/>
          </p:cNvSpPr>
          <p:nvPr/>
        </p:nvSpPr>
        <p:spPr bwMode="auto">
          <a:xfrm>
            <a:off x="1160462" y="401161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" name="Line 138"/>
          <p:cNvSpPr>
            <a:spLocks noChangeShapeType="1"/>
          </p:cNvSpPr>
          <p:nvPr/>
        </p:nvSpPr>
        <p:spPr bwMode="auto">
          <a:xfrm>
            <a:off x="3044825" y="401161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" name="Line 139"/>
          <p:cNvSpPr>
            <a:spLocks noChangeShapeType="1"/>
          </p:cNvSpPr>
          <p:nvPr/>
        </p:nvSpPr>
        <p:spPr bwMode="auto">
          <a:xfrm>
            <a:off x="534987" y="401161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" name="Line 140"/>
          <p:cNvSpPr>
            <a:spLocks noChangeShapeType="1"/>
          </p:cNvSpPr>
          <p:nvPr/>
        </p:nvSpPr>
        <p:spPr bwMode="auto">
          <a:xfrm>
            <a:off x="4926012" y="401161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" name="Line 141"/>
          <p:cNvSpPr>
            <a:spLocks noChangeShapeType="1"/>
          </p:cNvSpPr>
          <p:nvPr/>
        </p:nvSpPr>
        <p:spPr bwMode="auto">
          <a:xfrm>
            <a:off x="6807200" y="401161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" name="Line 142"/>
          <p:cNvSpPr>
            <a:spLocks noChangeShapeType="1"/>
          </p:cNvSpPr>
          <p:nvPr/>
        </p:nvSpPr>
        <p:spPr bwMode="auto">
          <a:xfrm>
            <a:off x="534987" y="4011611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127" name="Line 143"/>
          <p:cNvSpPr>
            <a:spLocks noChangeShapeType="1"/>
          </p:cNvSpPr>
          <p:nvPr/>
        </p:nvSpPr>
        <p:spPr bwMode="auto">
          <a:xfrm>
            <a:off x="8688388" y="401161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" name="Line 144"/>
          <p:cNvSpPr>
            <a:spLocks noChangeShapeType="1"/>
          </p:cNvSpPr>
          <p:nvPr/>
        </p:nvSpPr>
        <p:spPr bwMode="auto">
          <a:xfrm>
            <a:off x="534987" y="5637212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799" y="241300"/>
            <a:ext cx="8110538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Page </a:t>
            </a:r>
            <a:r>
              <a:rPr lang="en-GB" dirty="0"/>
              <a:t>Table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21745" y="1298575"/>
            <a:ext cx="830738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000" b="0" kern="0" dirty="0" smtClean="0"/>
              <a:t>Only show </a:t>
            </a:r>
            <a:r>
              <a:rPr lang="en-GB" sz="2000" b="0" kern="0" dirty="0" smtClean="0">
                <a:solidFill>
                  <a:srgbClr val="FF0000"/>
                </a:solidFill>
              </a:rPr>
              <a:t>first 16</a:t>
            </a:r>
            <a:r>
              <a:rPr lang="en-GB" sz="2000" b="0" kern="0" dirty="0" smtClean="0"/>
              <a:t> entries (out of 256)</a:t>
            </a:r>
            <a:endParaRPr lang="en-GB" sz="2000" b="0" kern="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028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1813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724400" y="47815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0F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11028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41813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724400" y="4475163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0E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11028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41813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2D</a:t>
            </a: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4724400" y="41687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0D</a:t>
            </a: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611028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541813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4724400" y="386080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0C</a:t>
            </a: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611028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541813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4724400" y="355282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0B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11028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541813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09</a:t>
            </a: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4724400" y="3246438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0A</a:t>
            </a: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611028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23" name="Rectangle 41"/>
          <p:cNvSpPr>
            <a:spLocks noChangeArrowheads="1"/>
          </p:cNvSpPr>
          <p:nvPr/>
        </p:nvSpPr>
        <p:spPr bwMode="auto">
          <a:xfrm>
            <a:off x="541813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17</a:t>
            </a:r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4724400" y="29400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09</a:t>
            </a:r>
          </a:p>
        </p:txBody>
      </p:sp>
      <p:sp>
        <p:nvSpPr>
          <p:cNvPr id="25" name="Rectangle 46"/>
          <p:cNvSpPr>
            <a:spLocks noChangeArrowheads="1"/>
          </p:cNvSpPr>
          <p:nvPr/>
        </p:nvSpPr>
        <p:spPr bwMode="auto">
          <a:xfrm>
            <a:off x="611028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26" name="Rectangle 47"/>
          <p:cNvSpPr>
            <a:spLocks noChangeArrowheads="1"/>
          </p:cNvSpPr>
          <p:nvPr/>
        </p:nvSpPr>
        <p:spPr bwMode="auto">
          <a:xfrm>
            <a:off x="541813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13</a:t>
            </a:r>
          </a:p>
        </p:txBody>
      </p:sp>
      <p:sp>
        <p:nvSpPr>
          <p:cNvPr id="27" name="Rectangle 48"/>
          <p:cNvSpPr>
            <a:spLocks noChangeArrowheads="1"/>
          </p:cNvSpPr>
          <p:nvPr/>
        </p:nvSpPr>
        <p:spPr bwMode="auto">
          <a:xfrm>
            <a:off x="4724400" y="26320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08</a:t>
            </a:r>
          </a:p>
        </p:txBody>
      </p:sp>
      <p:sp>
        <p:nvSpPr>
          <p:cNvPr id="28" name="Rectangle 52"/>
          <p:cNvSpPr>
            <a:spLocks noChangeArrowheads="1"/>
          </p:cNvSpPr>
          <p:nvPr/>
        </p:nvSpPr>
        <p:spPr bwMode="auto">
          <a:xfrm>
            <a:off x="611028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9" name="Rectangle 53"/>
          <p:cNvSpPr>
            <a:spLocks noChangeArrowheads="1"/>
          </p:cNvSpPr>
          <p:nvPr/>
        </p:nvSpPr>
        <p:spPr bwMode="auto">
          <a:xfrm>
            <a:off x="541813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0" name="Rectangle 54"/>
          <p:cNvSpPr>
            <a:spLocks noChangeArrowheads="1"/>
          </p:cNvSpPr>
          <p:nvPr/>
        </p:nvSpPr>
        <p:spPr bwMode="auto">
          <a:xfrm>
            <a:off x="472440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31" name="Line 58"/>
          <p:cNvSpPr>
            <a:spLocks noChangeShapeType="1"/>
          </p:cNvSpPr>
          <p:nvPr/>
        </p:nvSpPr>
        <p:spPr bwMode="auto">
          <a:xfrm>
            <a:off x="4724400" y="263207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59"/>
          <p:cNvSpPr>
            <a:spLocks noChangeShapeType="1"/>
          </p:cNvSpPr>
          <p:nvPr/>
        </p:nvSpPr>
        <p:spPr bwMode="auto">
          <a:xfrm>
            <a:off x="4724400" y="29400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60"/>
          <p:cNvSpPr>
            <a:spLocks noChangeShapeType="1"/>
          </p:cNvSpPr>
          <p:nvPr/>
        </p:nvSpPr>
        <p:spPr bwMode="auto">
          <a:xfrm>
            <a:off x="4724400" y="324961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61"/>
          <p:cNvSpPr>
            <a:spLocks noChangeShapeType="1"/>
          </p:cNvSpPr>
          <p:nvPr/>
        </p:nvSpPr>
        <p:spPr bwMode="auto">
          <a:xfrm>
            <a:off x="4724400" y="355282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62"/>
          <p:cNvSpPr>
            <a:spLocks noChangeShapeType="1"/>
          </p:cNvSpPr>
          <p:nvPr/>
        </p:nvSpPr>
        <p:spPr bwMode="auto">
          <a:xfrm>
            <a:off x="4724400" y="386080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63"/>
          <p:cNvSpPr>
            <a:spLocks noChangeShapeType="1"/>
          </p:cNvSpPr>
          <p:nvPr/>
        </p:nvSpPr>
        <p:spPr bwMode="auto">
          <a:xfrm>
            <a:off x="4724400" y="4157135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64"/>
          <p:cNvSpPr>
            <a:spLocks noChangeShapeType="1"/>
          </p:cNvSpPr>
          <p:nvPr/>
        </p:nvSpPr>
        <p:spPr bwMode="auto">
          <a:xfrm>
            <a:off x="4724400" y="447516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65"/>
          <p:cNvSpPr>
            <a:spLocks noChangeShapeType="1"/>
          </p:cNvSpPr>
          <p:nvPr/>
        </p:nvSpPr>
        <p:spPr bwMode="auto">
          <a:xfrm>
            <a:off x="4724400" y="47815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68"/>
          <p:cNvSpPr>
            <a:spLocks noChangeShapeType="1"/>
          </p:cNvSpPr>
          <p:nvPr/>
        </p:nvSpPr>
        <p:spPr bwMode="auto">
          <a:xfrm>
            <a:off x="541813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69"/>
          <p:cNvSpPr>
            <a:spLocks noChangeShapeType="1"/>
          </p:cNvSpPr>
          <p:nvPr/>
        </p:nvSpPr>
        <p:spPr bwMode="auto">
          <a:xfrm>
            <a:off x="611028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72"/>
          <p:cNvSpPr>
            <a:spLocks noChangeShapeType="1"/>
          </p:cNvSpPr>
          <p:nvPr/>
        </p:nvSpPr>
        <p:spPr bwMode="auto">
          <a:xfrm>
            <a:off x="4724400" y="2325688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73"/>
          <p:cNvSpPr>
            <a:spLocks noChangeShapeType="1"/>
          </p:cNvSpPr>
          <p:nvPr/>
        </p:nvSpPr>
        <p:spPr bwMode="auto">
          <a:xfrm>
            <a:off x="6810905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74"/>
          <p:cNvSpPr>
            <a:spLocks noChangeShapeType="1"/>
          </p:cNvSpPr>
          <p:nvPr/>
        </p:nvSpPr>
        <p:spPr bwMode="auto">
          <a:xfrm>
            <a:off x="4724400" y="5089526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73"/>
          <p:cNvSpPr>
            <a:spLocks noChangeShapeType="1"/>
          </p:cNvSpPr>
          <p:nvPr/>
        </p:nvSpPr>
        <p:spPr bwMode="auto">
          <a:xfrm>
            <a:off x="4724400" y="233309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329088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259873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1905000" y="47815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07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329088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259873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1905000" y="4475163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06</a:t>
            </a:r>
          </a:p>
        </p:txBody>
      </p:sp>
      <p:sp>
        <p:nvSpPr>
          <p:cNvPr id="51" name="Rectangle 19"/>
          <p:cNvSpPr>
            <a:spLocks noChangeArrowheads="1"/>
          </p:cNvSpPr>
          <p:nvPr/>
        </p:nvSpPr>
        <p:spPr bwMode="auto">
          <a:xfrm>
            <a:off x="329088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259873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16</a:t>
            </a:r>
          </a:p>
        </p:txBody>
      </p:sp>
      <p:sp>
        <p:nvSpPr>
          <p:cNvPr id="53" name="Rectangle 21"/>
          <p:cNvSpPr>
            <a:spLocks noChangeArrowheads="1"/>
          </p:cNvSpPr>
          <p:nvPr/>
        </p:nvSpPr>
        <p:spPr bwMode="auto">
          <a:xfrm>
            <a:off x="1905000" y="41687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05</a:t>
            </a:r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329088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55" name="Rectangle 26"/>
          <p:cNvSpPr>
            <a:spLocks noChangeArrowheads="1"/>
          </p:cNvSpPr>
          <p:nvPr/>
        </p:nvSpPr>
        <p:spPr bwMode="auto">
          <a:xfrm>
            <a:off x="259873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1905000" y="386080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04</a:t>
            </a:r>
          </a:p>
        </p:txBody>
      </p:sp>
      <p:sp>
        <p:nvSpPr>
          <p:cNvPr id="57" name="Rectangle 31"/>
          <p:cNvSpPr>
            <a:spLocks noChangeArrowheads="1"/>
          </p:cNvSpPr>
          <p:nvPr/>
        </p:nvSpPr>
        <p:spPr bwMode="auto">
          <a:xfrm>
            <a:off x="329088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58" name="Rectangle 32"/>
          <p:cNvSpPr>
            <a:spLocks noChangeArrowheads="1"/>
          </p:cNvSpPr>
          <p:nvPr/>
        </p:nvSpPr>
        <p:spPr bwMode="auto">
          <a:xfrm>
            <a:off x="259873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02</a:t>
            </a:r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1905000" y="355282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03</a:t>
            </a:r>
          </a:p>
        </p:txBody>
      </p:sp>
      <p:sp>
        <p:nvSpPr>
          <p:cNvPr id="60" name="Rectangle 37"/>
          <p:cNvSpPr>
            <a:spLocks noChangeArrowheads="1"/>
          </p:cNvSpPr>
          <p:nvPr/>
        </p:nvSpPr>
        <p:spPr bwMode="auto">
          <a:xfrm>
            <a:off x="329088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61" name="Rectangle 38"/>
          <p:cNvSpPr>
            <a:spLocks noChangeArrowheads="1"/>
          </p:cNvSpPr>
          <p:nvPr/>
        </p:nvSpPr>
        <p:spPr bwMode="auto">
          <a:xfrm>
            <a:off x="259873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33</a:t>
            </a:r>
          </a:p>
        </p:txBody>
      </p:sp>
      <p:sp>
        <p:nvSpPr>
          <p:cNvPr id="62" name="Rectangle 39"/>
          <p:cNvSpPr>
            <a:spLocks noChangeArrowheads="1"/>
          </p:cNvSpPr>
          <p:nvPr/>
        </p:nvSpPr>
        <p:spPr bwMode="auto">
          <a:xfrm>
            <a:off x="1905000" y="3246438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02</a:t>
            </a:r>
          </a:p>
        </p:txBody>
      </p:sp>
      <p:sp>
        <p:nvSpPr>
          <p:cNvPr id="63" name="Rectangle 43"/>
          <p:cNvSpPr>
            <a:spLocks noChangeArrowheads="1"/>
          </p:cNvSpPr>
          <p:nvPr/>
        </p:nvSpPr>
        <p:spPr bwMode="auto">
          <a:xfrm>
            <a:off x="329088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64" name="Rectangle 44"/>
          <p:cNvSpPr>
            <a:spLocks noChangeArrowheads="1"/>
          </p:cNvSpPr>
          <p:nvPr/>
        </p:nvSpPr>
        <p:spPr bwMode="auto">
          <a:xfrm>
            <a:off x="259873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65" name="Rectangle 45"/>
          <p:cNvSpPr>
            <a:spLocks noChangeArrowheads="1"/>
          </p:cNvSpPr>
          <p:nvPr/>
        </p:nvSpPr>
        <p:spPr bwMode="auto">
          <a:xfrm>
            <a:off x="1905000" y="29400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66" name="Rectangle 49"/>
          <p:cNvSpPr>
            <a:spLocks noChangeArrowheads="1"/>
          </p:cNvSpPr>
          <p:nvPr/>
        </p:nvSpPr>
        <p:spPr bwMode="auto">
          <a:xfrm>
            <a:off x="329088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50"/>
          <p:cNvSpPr>
            <a:spLocks noChangeArrowheads="1"/>
          </p:cNvSpPr>
          <p:nvPr/>
        </p:nvSpPr>
        <p:spPr bwMode="auto">
          <a:xfrm>
            <a:off x="259873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28</a:t>
            </a:r>
          </a:p>
        </p:txBody>
      </p:sp>
      <p:sp>
        <p:nvSpPr>
          <p:cNvPr id="68" name="Rectangle 51"/>
          <p:cNvSpPr>
            <a:spLocks noChangeArrowheads="1"/>
          </p:cNvSpPr>
          <p:nvPr/>
        </p:nvSpPr>
        <p:spPr bwMode="auto">
          <a:xfrm>
            <a:off x="1905000" y="26320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69" name="Rectangle 55"/>
          <p:cNvSpPr>
            <a:spLocks noChangeArrowheads="1"/>
          </p:cNvSpPr>
          <p:nvPr/>
        </p:nvSpPr>
        <p:spPr bwMode="auto">
          <a:xfrm>
            <a:off x="329088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70" name="Rectangle 56"/>
          <p:cNvSpPr>
            <a:spLocks noChangeArrowheads="1"/>
          </p:cNvSpPr>
          <p:nvPr/>
        </p:nvSpPr>
        <p:spPr bwMode="auto">
          <a:xfrm>
            <a:off x="259873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71" name="Rectangle 57"/>
          <p:cNvSpPr>
            <a:spLocks noChangeArrowheads="1"/>
          </p:cNvSpPr>
          <p:nvPr/>
        </p:nvSpPr>
        <p:spPr bwMode="auto">
          <a:xfrm>
            <a:off x="190500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1905000" y="263207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59"/>
          <p:cNvSpPr>
            <a:spLocks noChangeShapeType="1"/>
          </p:cNvSpPr>
          <p:nvPr/>
        </p:nvSpPr>
        <p:spPr bwMode="auto">
          <a:xfrm>
            <a:off x="1905000" y="29400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60"/>
          <p:cNvSpPr>
            <a:spLocks noChangeShapeType="1"/>
          </p:cNvSpPr>
          <p:nvPr/>
        </p:nvSpPr>
        <p:spPr bwMode="auto">
          <a:xfrm>
            <a:off x="1905000" y="324961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61"/>
          <p:cNvSpPr>
            <a:spLocks noChangeShapeType="1"/>
          </p:cNvSpPr>
          <p:nvPr/>
        </p:nvSpPr>
        <p:spPr bwMode="auto">
          <a:xfrm>
            <a:off x="1905000" y="355282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62"/>
          <p:cNvSpPr>
            <a:spLocks noChangeShapeType="1"/>
          </p:cNvSpPr>
          <p:nvPr/>
        </p:nvSpPr>
        <p:spPr bwMode="auto">
          <a:xfrm>
            <a:off x="1905000" y="386080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63"/>
          <p:cNvSpPr>
            <a:spLocks noChangeShapeType="1"/>
          </p:cNvSpPr>
          <p:nvPr/>
        </p:nvSpPr>
        <p:spPr bwMode="auto">
          <a:xfrm>
            <a:off x="1905000" y="4172478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64"/>
          <p:cNvSpPr>
            <a:spLocks noChangeShapeType="1"/>
          </p:cNvSpPr>
          <p:nvPr/>
        </p:nvSpPr>
        <p:spPr bwMode="auto">
          <a:xfrm>
            <a:off x="1905000" y="4475163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65"/>
          <p:cNvSpPr>
            <a:spLocks noChangeShapeType="1"/>
          </p:cNvSpPr>
          <p:nvPr/>
        </p:nvSpPr>
        <p:spPr bwMode="auto">
          <a:xfrm>
            <a:off x="1905000" y="47815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66"/>
          <p:cNvSpPr>
            <a:spLocks noChangeShapeType="1"/>
          </p:cNvSpPr>
          <p:nvPr/>
        </p:nvSpPr>
        <p:spPr bwMode="auto">
          <a:xfrm>
            <a:off x="2589212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67"/>
          <p:cNvSpPr>
            <a:spLocks noChangeShapeType="1"/>
          </p:cNvSpPr>
          <p:nvPr/>
        </p:nvSpPr>
        <p:spPr bwMode="auto">
          <a:xfrm>
            <a:off x="329088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70"/>
          <p:cNvSpPr>
            <a:spLocks noChangeShapeType="1"/>
          </p:cNvSpPr>
          <p:nvPr/>
        </p:nvSpPr>
        <p:spPr bwMode="auto">
          <a:xfrm>
            <a:off x="1905000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Line 72"/>
          <p:cNvSpPr>
            <a:spLocks noChangeShapeType="1"/>
          </p:cNvSpPr>
          <p:nvPr/>
        </p:nvSpPr>
        <p:spPr bwMode="auto">
          <a:xfrm>
            <a:off x="1905000" y="2325688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Line 74"/>
          <p:cNvSpPr>
            <a:spLocks noChangeShapeType="1"/>
          </p:cNvSpPr>
          <p:nvPr/>
        </p:nvSpPr>
        <p:spPr bwMode="auto">
          <a:xfrm>
            <a:off x="1905000" y="5089526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" name="Line 70"/>
          <p:cNvSpPr>
            <a:spLocks noChangeShapeType="1"/>
          </p:cNvSpPr>
          <p:nvPr/>
        </p:nvSpPr>
        <p:spPr bwMode="auto">
          <a:xfrm>
            <a:off x="3989386" y="2316480"/>
            <a:ext cx="1588" cy="2788920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title"/>
          </p:nvPr>
        </p:nvSpPr>
        <p:spPr>
          <a:xfrm>
            <a:off x="385284" y="417512"/>
            <a:ext cx="7285038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Cache</a:t>
            </a:r>
            <a:endParaRPr lang="en-GB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79413" y="1068387"/>
            <a:ext cx="8307387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kern="0" dirty="0"/>
              <a:t>Physically </a:t>
            </a:r>
            <a:r>
              <a:rPr lang="en-GB" altLang="zh-CN" kern="0" dirty="0" smtClean="0"/>
              <a:t>addressed</a:t>
            </a:r>
            <a:endParaRPr lang="en-GB" kern="0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kern="0" dirty="0"/>
              <a:t>Direct mapped</a:t>
            </a:r>
            <a:endParaRPr lang="en-GB" kern="0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kern="0" dirty="0"/>
              <a:t>16 lines, 4-byte block size</a:t>
            </a:r>
            <a:endParaRPr lang="en-GB" kern="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11325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711325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198688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198688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686051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68605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3173414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317341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3660777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3660777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4148140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4148140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4635503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463550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5122866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5122866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5610229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31"/>
          <p:cNvSpPr>
            <a:spLocks noChangeArrowheads="1"/>
          </p:cNvSpPr>
          <p:nvPr/>
        </p:nvSpPr>
        <p:spPr bwMode="auto">
          <a:xfrm>
            <a:off x="5610229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6097591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609759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6584953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658495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7072312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707231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8" name="Group 41"/>
          <p:cNvGrpSpPr>
            <a:grpSpLocks/>
          </p:cNvGrpSpPr>
          <p:nvPr/>
        </p:nvGrpSpPr>
        <p:grpSpPr bwMode="auto">
          <a:xfrm>
            <a:off x="4652964" y="3478212"/>
            <a:ext cx="2924175" cy="333375"/>
            <a:chOff x="2931" y="2156"/>
            <a:chExt cx="1842" cy="210"/>
          </a:xfrm>
        </p:grpSpPr>
        <p:sp>
          <p:nvSpPr>
            <p:cNvPr id="29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31" name="Group 44"/>
          <p:cNvGrpSpPr>
            <a:grpSpLocks/>
          </p:cNvGrpSpPr>
          <p:nvPr/>
        </p:nvGrpSpPr>
        <p:grpSpPr bwMode="auto">
          <a:xfrm>
            <a:off x="1757364" y="3478212"/>
            <a:ext cx="2924175" cy="333375"/>
            <a:chOff x="1107" y="2156"/>
            <a:chExt cx="1842" cy="210"/>
          </a:xfrm>
        </p:grpSpPr>
        <p:sp>
          <p:nvSpPr>
            <p:cNvPr id="32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34" name="Group 47"/>
          <p:cNvGrpSpPr>
            <a:grpSpLocks/>
          </p:cNvGrpSpPr>
          <p:nvPr/>
        </p:nvGrpSpPr>
        <p:grpSpPr bwMode="auto">
          <a:xfrm>
            <a:off x="6556382" y="2523067"/>
            <a:ext cx="992189" cy="306388"/>
            <a:chOff x="4130" y="1501"/>
            <a:chExt cx="625" cy="193"/>
          </a:xfrm>
        </p:grpSpPr>
        <p:sp>
          <p:nvSpPr>
            <p:cNvPr id="35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49"/>
            <p:cNvSpPr txBox="1">
              <a:spLocks noChangeArrowheads="1"/>
            </p:cNvSpPr>
            <p:nvPr/>
          </p:nvSpPr>
          <p:spPr bwMode="auto">
            <a:xfrm>
              <a:off x="4316" y="1501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37" name="Group 50"/>
          <p:cNvGrpSpPr>
            <a:grpSpLocks/>
          </p:cNvGrpSpPr>
          <p:nvPr/>
        </p:nvGrpSpPr>
        <p:grpSpPr bwMode="auto">
          <a:xfrm>
            <a:off x="4627033" y="2519363"/>
            <a:ext cx="1927225" cy="306388"/>
            <a:chOff x="2920" y="1488"/>
            <a:chExt cx="1214" cy="193"/>
          </a:xfrm>
        </p:grpSpPr>
        <p:sp>
          <p:nvSpPr>
            <p:cNvPr id="38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40" name="Group 53"/>
          <p:cNvGrpSpPr>
            <a:grpSpLocks/>
          </p:cNvGrpSpPr>
          <p:nvPr/>
        </p:nvGrpSpPr>
        <p:grpSpPr bwMode="auto">
          <a:xfrm>
            <a:off x="1711325" y="2514600"/>
            <a:ext cx="2894013" cy="306388"/>
            <a:chOff x="1078" y="1501"/>
            <a:chExt cx="1823" cy="193"/>
          </a:xfrm>
        </p:grpSpPr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43" name="Rectangle 64"/>
          <p:cNvSpPr>
            <a:spLocks noChangeArrowheads="1"/>
          </p:cNvSpPr>
          <p:nvPr/>
        </p:nvSpPr>
        <p:spPr bwMode="auto">
          <a:xfrm>
            <a:off x="38750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44" name="Rectangle 65"/>
          <p:cNvSpPr>
            <a:spLocks noChangeArrowheads="1"/>
          </p:cNvSpPr>
          <p:nvPr/>
        </p:nvSpPr>
        <p:spPr bwMode="auto">
          <a:xfrm>
            <a:off x="32559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DF</a:t>
            </a:r>
          </a:p>
        </p:txBody>
      </p:sp>
      <p:sp>
        <p:nvSpPr>
          <p:cNvPr id="45" name="Rectangle 66"/>
          <p:cNvSpPr>
            <a:spLocks noChangeArrowheads="1"/>
          </p:cNvSpPr>
          <p:nvPr/>
        </p:nvSpPr>
        <p:spPr bwMode="auto">
          <a:xfrm>
            <a:off x="26352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C2</a:t>
            </a:r>
          </a:p>
        </p:txBody>
      </p:sp>
      <p:sp>
        <p:nvSpPr>
          <p:cNvPr id="46" name="Rectangle 67"/>
          <p:cNvSpPr>
            <a:spLocks noChangeArrowheads="1"/>
          </p:cNvSpPr>
          <p:nvPr/>
        </p:nvSpPr>
        <p:spPr bwMode="auto">
          <a:xfrm>
            <a:off x="20129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13922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48" name="Rectangle 69"/>
          <p:cNvSpPr>
            <a:spLocks noChangeArrowheads="1"/>
          </p:cNvSpPr>
          <p:nvPr/>
        </p:nvSpPr>
        <p:spPr bwMode="auto">
          <a:xfrm>
            <a:off x="7731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49" name="Rectangle 70"/>
          <p:cNvSpPr>
            <a:spLocks noChangeArrowheads="1"/>
          </p:cNvSpPr>
          <p:nvPr/>
        </p:nvSpPr>
        <p:spPr bwMode="auto">
          <a:xfrm>
            <a:off x="15240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50" name="Rectangle 78"/>
          <p:cNvSpPr>
            <a:spLocks noChangeArrowheads="1"/>
          </p:cNvSpPr>
          <p:nvPr/>
        </p:nvSpPr>
        <p:spPr bwMode="auto">
          <a:xfrm>
            <a:off x="38750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51" name="Rectangle 79"/>
          <p:cNvSpPr>
            <a:spLocks noChangeArrowheads="1"/>
          </p:cNvSpPr>
          <p:nvPr/>
        </p:nvSpPr>
        <p:spPr bwMode="auto">
          <a:xfrm>
            <a:off x="32559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52" name="Rectangle 80"/>
          <p:cNvSpPr>
            <a:spLocks noChangeArrowheads="1"/>
          </p:cNvSpPr>
          <p:nvPr/>
        </p:nvSpPr>
        <p:spPr bwMode="auto">
          <a:xfrm>
            <a:off x="26352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53" name="Rectangle 81"/>
          <p:cNvSpPr>
            <a:spLocks noChangeArrowheads="1"/>
          </p:cNvSpPr>
          <p:nvPr/>
        </p:nvSpPr>
        <p:spPr bwMode="auto">
          <a:xfrm>
            <a:off x="20129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54" name="Rectangle 82"/>
          <p:cNvSpPr>
            <a:spLocks noChangeArrowheads="1"/>
          </p:cNvSpPr>
          <p:nvPr/>
        </p:nvSpPr>
        <p:spPr bwMode="auto">
          <a:xfrm>
            <a:off x="13922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55" name="Rectangle 83"/>
          <p:cNvSpPr>
            <a:spLocks noChangeArrowheads="1"/>
          </p:cNvSpPr>
          <p:nvPr/>
        </p:nvSpPr>
        <p:spPr bwMode="auto">
          <a:xfrm>
            <a:off x="7731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31</a:t>
            </a:r>
          </a:p>
        </p:txBody>
      </p:sp>
      <p:sp>
        <p:nvSpPr>
          <p:cNvPr id="56" name="Rectangle 84"/>
          <p:cNvSpPr>
            <a:spLocks noChangeArrowheads="1"/>
          </p:cNvSpPr>
          <p:nvPr/>
        </p:nvSpPr>
        <p:spPr bwMode="auto">
          <a:xfrm>
            <a:off x="15240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38750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1D</a:t>
            </a:r>
          </a:p>
        </p:txBody>
      </p:sp>
      <p:sp>
        <p:nvSpPr>
          <p:cNvPr id="58" name="Rectangle 93"/>
          <p:cNvSpPr>
            <a:spLocks noChangeArrowheads="1"/>
          </p:cNvSpPr>
          <p:nvPr/>
        </p:nvSpPr>
        <p:spPr bwMode="auto">
          <a:xfrm>
            <a:off x="32559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F0</a:t>
            </a:r>
          </a:p>
        </p:txBody>
      </p:sp>
      <p:sp>
        <p:nvSpPr>
          <p:cNvPr id="59" name="Rectangle 94"/>
          <p:cNvSpPr>
            <a:spLocks noChangeArrowheads="1"/>
          </p:cNvSpPr>
          <p:nvPr/>
        </p:nvSpPr>
        <p:spPr bwMode="auto">
          <a:xfrm>
            <a:off x="26352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72</a:t>
            </a:r>
          </a:p>
        </p:txBody>
      </p:sp>
      <p:sp>
        <p:nvSpPr>
          <p:cNvPr id="60" name="Rectangle 95"/>
          <p:cNvSpPr>
            <a:spLocks noChangeArrowheads="1"/>
          </p:cNvSpPr>
          <p:nvPr/>
        </p:nvSpPr>
        <p:spPr bwMode="auto">
          <a:xfrm>
            <a:off x="20129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61" name="Rectangle 96"/>
          <p:cNvSpPr>
            <a:spLocks noChangeArrowheads="1"/>
          </p:cNvSpPr>
          <p:nvPr/>
        </p:nvSpPr>
        <p:spPr bwMode="auto">
          <a:xfrm>
            <a:off x="13922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62" name="Rectangle 97"/>
          <p:cNvSpPr>
            <a:spLocks noChangeArrowheads="1"/>
          </p:cNvSpPr>
          <p:nvPr/>
        </p:nvSpPr>
        <p:spPr bwMode="auto">
          <a:xfrm>
            <a:off x="7731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63" name="Rectangle 98"/>
          <p:cNvSpPr>
            <a:spLocks noChangeArrowheads="1"/>
          </p:cNvSpPr>
          <p:nvPr/>
        </p:nvSpPr>
        <p:spPr bwMode="auto">
          <a:xfrm>
            <a:off x="15240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64" name="Rectangle 106"/>
          <p:cNvSpPr>
            <a:spLocks noChangeArrowheads="1"/>
          </p:cNvSpPr>
          <p:nvPr/>
        </p:nvSpPr>
        <p:spPr bwMode="auto">
          <a:xfrm>
            <a:off x="38750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65" name="Rectangle 107"/>
          <p:cNvSpPr>
            <a:spLocks noChangeArrowheads="1"/>
          </p:cNvSpPr>
          <p:nvPr/>
        </p:nvSpPr>
        <p:spPr bwMode="auto">
          <a:xfrm>
            <a:off x="32559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8F</a:t>
            </a:r>
          </a:p>
        </p:txBody>
      </p:sp>
      <p:sp>
        <p:nvSpPr>
          <p:cNvPr id="66" name="Rectangle 108"/>
          <p:cNvSpPr>
            <a:spLocks noChangeArrowheads="1"/>
          </p:cNvSpPr>
          <p:nvPr/>
        </p:nvSpPr>
        <p:spPr bwMode="auto">
          <a:xfrm>
            <a:off x="26352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6D</a:t>
            </a:r>
          </a:p>
        </p:txBody>
      </p:sp>
      <p:sp>
        <p:nvSpPr>
          <p:cNvPr id="67" name="Rectangle 109"/>
          <p:cNvSpPr>
            <a:spLocks noChangeArrowheads="1"/>
          </p:cNvSpPr>
          <p:nvPr/>
        </p:nvSpPr>
        <p:spPr bwMode="auto">
          <a:xfrm>
            <a:off x="20129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43</a:t>
            </a:r>
          </a:p>
        </p:txBody>
      </p:sp>
      <p:sp>
        <p:nvSpPr>
          <p:cNvPr id="68" name="Rectangle 110"/>
          <p:cNvSpPr>
            <a:spLocks noChangeArrowheads="1"/>
          </p:cNvSpPr>
          <p:nvPr/>
        </p:nvSpPr>
        <p:spPr bwMode="auto">
          <a:xfrm>
            <a:off x="13922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69" name="Rectangle 111"/>
          <p:cNvSpPr>
            <a:spLocks noChangeArrowheads="1"/>
          </p:cNvSpPr>
          <p:nvPr/>
        </p:nvSpPr>
        <p:spPr bwMode="auto">
          <a:xfrm>
            <a:off x="7731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32</a:t>
            </a:r>
          </a:p>
        </p:txBody>
      </p:sp>
      <p:sp>
        <p:nvSpPr>
          <p:cNvPr id="70" name="Rectangle 112"/>
          <p:cNvSpPr>
            <a:spLocks noChangeArrowheads="1"/>
          </p:cNvSpPr>
          <p:nvPr/>
        </p:nvSpPr>
        <p:spPr bwMode="auto">
          <a:xfrm>
            <a:off x="15240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71" name="Rectangle 120"/>
          <p:cNvSpPr>
            <a:spLocks noChangeArrowheads="1"/>
          </p:cNvSpPr>
          <p:nvPr/>
        </p:nvSpPr>
        <p:spPr bwMode="auto">
          <a:xfrm>
            <a:off x="38750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72" name="Rectangle 121"/>
          <p:cNvSpPr>
            <a:spLocks noChangeArrowheads="1"/>
          </p:cNvSpPr>
          <p:nvPr/>
        </p:nvSpPr>
        <p:spPr bwMode="auto">
          <a:xfrm>
            <a:off x="32559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73" name="Rectangle 122"/>
          <p:cNvSpPr>
            <a:spLocks noChangeArrowheads="1"/>
          </p:cNvSpPr>
          <p:nvPr/>
        </p:nvSpPr>
        <p:spPr bwMode="auto">
          <a:xfrm>
            <a:off x="26352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74" name="Rectangle 123"/>
          <p:cNvSpPr>
            <a:spLocks noChangeArrowheads="1"/>
          </p:cNvSpPr>
          <p:nvPr/>
        </p:nvSpPr>
        <p:spPr bwMode="auto">
          <a:xfrm>
            <a:off x="20129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75" name="Rectangle 124"/>
          <p:cNvSpPr>
            <a:spLocks noChangeArrowheads="1"/>
          </p:cNvSpPr>
          <p:nvPr/>
        </p:nvSpPr>
        <p:spPr bwMode="auto">
          <a:xfrm>
            <a:off x="13922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76" name="Rectangle 125"/>
          <p:cNvSpPr>
            <a:spLocks noChangeArrowheads="1"/>
          </p:cNvSpPr>
          <p:nvPr/>
        </p:nvSpPr>
        <p:spPr bwMode="auto">
          <a:xfrm>
            <a:off x="7731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77" name="Rectangle 126"/>
          <p:cNvSpPr>
            <a:spLocks noChangeArrowheads="1"/>
          </p:cNvSpPr>
          <p:nvPr/>
        </p:nvSpPr>
        <p:spPr bwMode="auto">
          <a:xfrm>
            <a:off x="15240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78" name="Rectangle 134"/>
          <p:cNvSpPr>
            <a:spLocks noChangeArrowheads="1"/>
          </p:cNvSpPr>
          <p:nvPr/>
        </p:nvSpPr>
        <p:spPr bwMode="auto">
          <a:xfrm>
            <a:off x="387508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79" name="Rectangle 135"/>
          <p:cNvSpPr>
            <a:spLocks noChangeArrowheads="1"/>
          </p:cNvSpPr>
          <p:nvPr/>
        </p:nvSpPr>
        <p:spPr bwMode="auto">
          <a:xfrm>
            <a:off x="325596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80" name="Rectangle 136"/>
          <p:cNvSpPr>
            <a:spLocks noChangeArrowheads="1"/>
          </p:cNvSpPr>
          <p:nvPr/>
        </p:nvSpPr>
        <p:spPr bwMode="auto">
          <a:xfrm>
            <a:off x="263525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81" name="Rectangle 137"/>
          <p:cNvSpPr>
            <a:spLocks noChangeArrowheads="1"/>
          </p:cNvSpPr>
          <p:nvPr/>
        </p:nvSpPr>
        <p:spPr bwMode="auto">
          <a:xfrm>
            <a:off x="20129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82" name="Rectangle 138"/>
          <p:cNvSpPr>
            <a:spLocks noChangeArrowheads="1"/>
          </p:cNvSpPr>
          <p:nvPr/>
        </p:nvSpPr>
        <p:spPr bwMode="auto">
          <a:xfrm>
            <a:off x="139223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83" name="Rectangle 139"/>
          <p:cNvSpPr>
            <a:spLocks noChangeArrowheads="1"/>
          </p:cNvSpPr>
          <p:nvPr/>
        </p:nvSpPr>
        <p:spPr bwMode="auto">
          <a:xfrm>
            <a:off x="77311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84" name="Rectangle 140"/>
          <p:cNvSpPr>
            <a:spLocks noChangeArrowheads="1"/>
          </p:cNvSpPr>
          <p:nvPr/>
        </p:nvSpPr>
        <p:spPr bwMode="auto">
          <a:xfrm>
            <a:off x="15240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85" name="Rectangle 148"/>
          <p:cNvSpPr>
            <a:spLocks noChangeArrowheads="1"/>
          </p:cNvSpPr>
          <p:nvPr/>
        </p:nvSpPr>
        <p:spPr bwMode="auto">
          <a:xfrm>
            <a:off x="38750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86" name="Rectangle 149"/>
          <p:cNvSpPr>
            <a:spLocks noChangeArrowheads="1"/>
          </p:cNvSpPr>
          <p:nvPr/>
        </p:nvSpPr>
        <p:spPr bwMode="auto">
          <a:xfrm>
            <a:off x="32559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87" name="Rectangle 150"/>
          <p:cNvSpPr>
            <a:spLocks noChangeArrowheads="1"/>
          </p:cNvSpPr>
          <p:nvPr/>
        </p:nvSpPr>
        <p:spPr bwMode="auto">
          <a:xfrm>
            <a:off x="26352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88" name="Rectangle 151"/>
          <p:cNvSpPr>
            <a:spLocks noChangeArrowheads="1"/>
          </p:cNvSpPr>
          <p:nvPr/>
        </p:nvSpPr>
        <p:spPr bwMode="auto">
          <a:xfrm>
            <a:off x="20129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89" name="Rectangle 152"/>
          <p:cNvSpPr>
            <a:spLocks noChangeArrowheads="1"/>
          </p:cNvSpPr>
          <p:nvPr/>
        </p:nvSpPr>
        <p:spPr bwMode="auto">
          <a:xfrm>
            <a:off x="13922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90" name="Rectangle 153"/>
          <p:cNvSpPr>
            <a:spLocks noChangeArrowheads="1"/>
          </p:cNvSpPr>
          <p:nvPr/>
        </p:nvSpPr>
        <p:spPr bwMode="auto">
          <a:xfrm>
            <a:off x="7731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91" name="Rectangle 154"/>
          <p:cNvSpPr>
            <a:spLocks noChangeArrowheads="1"/>
          </p:cNvSpPr>
          <p:nvPr/>
        </p:nvSpPr>
        <p:spPr bwMode="auto">
          <a:xfrm>
            <a:off x="15240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92" name="Rectangle 162"/>
          <p:cNvSpPr>
            <a:spLocks noChangeArrowheads="1"/>
          </p:cNvSpPr>
          <p:nvPr/>
        </p:nvSpPr>
        <p:spPr bwMode="auto">
          <a:xfrm>
            <a:off x="38750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93" name="Rectangle 163"/>
          <p:cNvSpPr>
            <a:spLocks noChangeArrowheads="1"/>
          </p:cNvSpPr>
          <p:nvPr/>
        </p:nvSpPr>
        <p:spPr bwMode="auto">
          <a:xfrm>
            <a:off x="32559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23</a:t>
            </a:r>
          </a:p>
        </p:txBody>
      </p:sp>
      <p:sp>
        <p:nvSpPr>
          <p:cNvPr id="94" name="Rectangle 164"/>
          <p:cNvSpPr>
            <a:spLocks noChangeArrowheads="1"/>
          </p:cNvSpPr>
          <p:nvPr/>
        </p:nvSpPr>
        <p:spPr bwMode="auto">
          <a:xfrm>
            <a:off x="26352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95" name="Rectangle 165"/>
          <p:cNvSpPr>
            <a:spLocks noChangeArrowheads="1"/>
          </p:cNvSpPr>
          <p:nvPr/>
        </p:nvSpPr>
        <p:spPr bwMode="auto">
          <a:xfrm>
            <a:off x="20129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99</a:t>
            </a:r>
          </a:p>
        </p:txBody>
      </p:sp>
      <p:sp>
        <p:nvSpPr>
          <p:cNvPr id="96" name="Rectangle 166"/>
          <p:cNvSpPr>
            <a:spLocks noChangeArrowheads="1"/>
          </p:cNvSpPr>
          <p:nvPr/>
        </p:nvSpPr>
        <p:spPr bwMode="auto">
          <a:xfrm>
            <a:off x="13922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97" name="Rectangle 167"/>
          <p:cNvSpPr>
            <a:spLocks noChangeArrowheads="1"/>
          </p:cNvSpPr>
          <p:nvPr/>
        </p:nvSpPr>
        <p:spPr bwMode="auto">
          <a:xfrm>
            <a:off x="7731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19</a:t>
            </a:r>
          </a:p>
        </p:txBody>
      </p:sp>
      <p:sp>
        <p:nvSpPr>
          <p:cNvPr id="98" name="Rectangle 168"/>
          <p:cNvSpPr>
            <a:spLocks noChangeArrowheads="1"/>
          </p:cNvSpPr>
          <p:nvPr/>
        </p:nvSpPr>
        <p:spPr bwMode="auto">
          <a:xfrm>
            <a:off x="15240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9" name="Rectangle 176"/>
          <p:cNvSpPr>
            <a:spLocks noChangeArrowheads="1"/>
          </p:cNvSpPr>
          <p:nvPr/>
        </p:nvSpPr>
        <p:spPr bwMode="auto">
          <a:xfrm>
            <a:off x="38750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100" name="Rectangle 177"/>
          <p:cNvSpPr>
            <a:spLocks noChangeArrowheads="1"/>
          </p:cNvSpPr>
          <p:nvPr/>
        </p:nvSpPr>
        <p:spPr bwMode="auto">
          <a:xfrm>
            <a:off x="32559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101" name="Rectangle 178"/>
          <p:cNvSpPr>
            <a:spLocks noChangeArrowheads="1"/>
          </p:cNvSpPr>
          <p:nvPr/>
        </p:nvSpPr>
        <p:spPr bwMode="auto">
          <a:xfrm>
            <a:off x="26352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102" name="Rectangle 179"/>
          <p:cNvSpPr>
            <a:spLocks noChangeArrowheads="1"/>
          </p:cNvSpPr>
          <p:nvPr/>
        </p:nvSpPr>
        <p:spPr bwMode="auto">
          <a:xfrm>
            <a:off x="20129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103" name="Rectangle 180"/>
          <p:cNvSpPr>
            <a:spLocks noChangeArrowheads="1"/>
          </p:cNvSpPr>
          <p:nvPr/>
        </p:nvSpPr>
        <p:spPr bwMode="auto">
          <a:xfrm>
            <a:off x="13922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04" name="Rectangle 181"/>
          <p:cNvSpPr>
            <a:spLocks noChangeArrowheads="1"/>
          </p:cNvSpPr>
          <p:nvPr/>
        </p:nvSpPr>
        <p:spPr bwMode="auto">
          <a:xfrm>
            <a:off x="7731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105" name="Rectangle 182"/>
          <p:cNvSpPr>
            <a:spLocks noChangeArrowheads="1"/>
          </p:cNvSpPr>
          <p:nvPr/>
        </p:nvSpPr>
        <p:spPr bwMode="auto">
          <a:xfrm>
            <a:off x="1524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106" name="Line 183"/>
          <p:cNvSpPr>
            <a:spLocks noChangeShapeType="1"/>
          </p:cNvSpPr>
          <p:nvPr/>
        </p:nvSpPr>
        <p:spPr bwMode="auto">
          <a:xfrm>
            <a:off x="152400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107" name="Line 184"/>
          <p:cNvSpPr>
            <a:spLocks noChangeShapeType="1"/>
          </p:cNvSpPr>
          <p:nvPr/>
        </p:nvSpPr>
        <p:spPr bwMode="auto">
          <a:xfrm>
            <a:off x="152400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" name="Line 185"/>
          <p:cNvSpPr>
            <a:spLocks noChangeShapeType="1"/>
          </p:cNvSpPr>
          <p:nvPr/>
        </p:nvSpPr>
        <p:spPr bwMode="auto">
          <a:xfrm>
            <a:off x="152400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" name="Line 186"/>
          <p:cNvSpPr>
            <a:spLocks noChangeShapeType="1"/>
          </p:cNvSpPr>
          <p:nvPr/>
        </p:nvSpPr>
        <p:spPr bwMode="auto">
          <a:xfrm>
            <a:off x="152400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87"/>
          <p:cNvSpPr>
            <a:spLocks noChangeShapeType="1"/>
          </p:cNvSpPr>
          <p:nvPr/>
        </p:nvSpPr>
        <p:spPr bwMode="auto">
          <a:xfrm>
            <a:off x="152400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" name="Line 188"/>
          <p:cNvSpPr>
            <a:spLocks noChangeShapeType="1"/>
          </p:cNvSpPr>
          <p:nvPr/>
        </p:nvSpPr>
        <p:spPr bwMode="auto">
          <a:xfrm>
            <a:off x="152400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" name="Line 189"/>
          <p:cNvSpPr>
            <a:spLocks noChangeShapeType="1"/>
          </p:cNvSpPr>
          <p:nvPr/>
        </p:nvSpPr>
        <p:spPr bwMode="auto">
          <a:xfrm>
            <a:off x="152400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" name="Line 190"/>
          <p:cNvSpPr>
            <a:spLocks noChangeShapeType="1"/>
          </p:cNvSpPr>
          <p:nvPr/>
        </p:nvSpPr>
        <p:spPr bwMode="auto">
          <a:xfrm>
            <a:off x="152400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" name="Line 191"/>
          <p:cNvSpPr>
            <a:spLocks noChangeShapeType="1"/>
          </p:cNvSpPr>
          <p:nvPr/>
        </p:nvSpPr>
        <p:spPr bwMode="auto">
          <a:xfrm>
            <a:off x="7731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" name="Line 192"/>
          <p:cNvSpPr>
            <a:spLocks noChangeShapeType="1"/>
          </p:cNvSpPr>
          <p:nvPr/>
        </p:nvSpPr>
        <p:spPr bwMode="auto">
          <a:xfrm>
            <a:off x="13922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" name="Line 193"/>
          <p:cNvSpPr>
            <a:spLocks noChangeShapeType="1"/>
          </p:cNvSpPr>
          <p:nvPr/>
        </p:nvSpPr>
        <p:spPr bwMode="auto">
          <a:xfrm>
            <a:off x="20129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" name="Line 194"/>
          <p:cNvSpPr>
            <a:spLocks noChangeShapeType="1"/>
          </p:cNvSpPr>
          <p:nvPr/>
        </p:nvSpPr>
        <p:spPr bwMode="auto">
          <a:xfrm>
            <a:off x="26352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" name="Line 195"/>
          <p:cNvSpPr>
            <a:spLocks noChangeShapeType="1"/>
          </p:cNvSpPr>
          <p:nvPr/>
        </p:nvSpPr>
        <p:spPr bwMode="auto">
          <a:xfrm>
            <a:off x="32559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" name="Line 196"/>
          <p:cNvSpPr>
            <a:spLocks noChangeShapeType="1"/>
          </p:cNvSpPr>
          <p:nvPr/>
        </p:nvSpPr>
        <p:spPr bwMode="auto">
          <a:xfrm>
            <a:off x="38750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" name="Line 203"/>
          <p:cNvSpPr>
            <a:spLocks noChangeShapeType="1"/>
          </p:cNvSpPr>
          <p:nvPr/>
        </p:nvSpPr>
        <p:spPr bwMode="auto">
          <a:xfrm>
            <a:off x="152400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" name="Line 205"/>
          <p:cNvSpPr>
            <a:spLocks noChangeShapeType="1"/>
          </p:cNvSpPr>
          <p:nvPr/>
        </p:nvSpPr>
        <p:spPr bwMode="auto">
          <a:xfrm>
            <a:off x="152400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122" name="Line 207"/>
          <p:cNvSpPr>
            <a:spLocks noChangeShapeType="1"/>
          </p:cNvSpPr>
          <p:nvPr/>
        </p:nvSpPr>
        <p:spPr bwMode="auto">
          <a:xfrm>
            <a:off x="152400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" name="Line 203"/>
          <p:cNvSpPr>
            <a:spLocks noChangeShapeType="1"/>
          </p:cNvSpPr>
          <p:nvPr/>
        </p:nvSpPr>
        <p:spPr bwMode="auto">
          <a:xfrm>
            <a:off x="4487333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" name="Rectangle 57"/>
          <p:cNvSpPr>
            <a:spLocks noChangeArrowheads="1"/>
          </p:cNvSpPr>
          <p:nvPr/>
        </p:nvSpPr>
        <p:spPr bwMode="auto">
          <a:xfrm>
            <a:off x="83708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125" name="Rectangle 58"/>
          <p:cNvSpPr>
            <a:spLocks noChangeArrowheads="1"/>
          </p:cNvSpPr>
          <p:nvPr/>
        </p:nvSpPr>
        <p:spPr bwMode="auto">
          <a:xfrm>
            <a:off x="77517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126" name="Rectangle 59"/>
          <p:cNvSpPr>
            <a:spLocks noChangeArrowheads="1"/>
          </p:cNvSpPr>
          <p:nvPr/>
        </p:nvSpPr>
        <p:spPr bwMode="auto">
          <a:xfrm>
            <a:off x="71310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127" name="Rectangle 60"/>
          <p:cNvSpPr>
            <a:spLocks noChangeArrowheads="1"/>
          </p:cNvSpPr>
          <p:nvPr/>
        </p:nvSpPr>
        <p:spPr bwMode="auto">
          <a:xfrm>
            <a:off x="65087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128" name="Rectangle 61"/>
          <p:cNvSpPr>
            <a:spLocks noChangeArrowheads="1"/>
          </p:cNvSpPr>
          <p:nvPr/>
        </p:nvSpPr>
        <p:spPr bwMode="auto">
          <a:xfrm>
            <a:off x="58880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129" name="Rectangle 62"/>
          <p:cNvSpPr>
            <a:spLocks noChangeArrowheads="1"/>
          </p:cNvSpPr>
          <p:nvPr/>
        </p:nvSpPr>
        <p:spPr bwMode="auto">
          <a:xfrm>
            <a:off x="52689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14</a:t>
            </a:r>
          </a:p>
        </p:txBody>
      </p:sp>
      <p:sp>
        <p:nvSpPr>
          <p:cNvPr id="130" name="Rectangle 63"/>
          <p:cNvSpPr>
            <a:spLocks noChangeArrowheads="1"/>
          </p:cNvSpPr>
          <p:nvPr/>
        </p:nvSpPr>
        <p:spPr bwMode="auto">
          <a:xfrm>
            <a:off x="464820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131" name="Rectangle 71"/>
          <p:cNvSpPr>
            <a:spLocks noChangeArrowheads="1"/>
          </p:cNvSpPr>
          <p:nvPr/>
        </p:nvSpPr>
        <p:spPr bwMode="auto">
          <a:xfrm>
            <a:off x="83708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D3</a:t>
            </a:r>
          </a:p>
        </p:txBody>
      </p:sp>
      <p:sp>
        <p:nvSpPr>
          <p:cNvPr id="132" name="Rectangle 72"/>
          <p:cNvSpPr>
            <a:spLocks noChangeArrowheads="1"/>
          </p:cNvSpPr>
          <p:nvPr/>
        </p:nvSpPr>
        <p:spPr bwMode="auto">
          <a:xfrm>
            <a:off x="77517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133" name="Rectangle 73"/>
          <p:cNvSpPr>
            <a:spLocks noChangeArrowheads="1"/>
          </p:cNvSpPr>
          <p:nvPr/>
        </p:nvSpPr>
        <p:spPr bwMode="auto">
          <a:xfrm>
            <a:off x="71310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77</a:t>
            </a:r>
          </a:p>
        </p:txBody>
      </p:sp>
      <p:sp>
        <p:nvSpPr>
          <p:cNvPr id="134" name="Rectangle 74"/>
          <p:cNvSpPr>
            <a:spLocks noChangeArrowheads="1"/>
          </p:cNvSpPr>
          <p:nvPr/>
        </p:nvSpPr>
        <p:spPr bwMode="auto">
          <a:xfrm>
            <a:off x="65087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83</a:t>
            </a:r>
          </a:p>
        </p:txBody>
      </p:sp>
      <p:sp>
        <p:nvSpPr>
          <p:cNvPr id="135" name="Rectangle 75"/>
          <p:cNvSpPr>
            <a:spLocks noChangeArrowheads="1"/>
          </p:cNvSpPr>
          <p:nvPr/>
        </p:nvSpPr>
        <p:spPr bwMode="auto">
          <a:xfrm>
            <a:off x="58880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136" name="Rectangle 76"/>
          <p:cNvSpPr>
            <a:spLocks noChangeArrowheads="1"/>
          </p:cNvSpPr>
          <p:nvPr/>
        </p:nvSpPr>
        <p:spPr bwMode="auto">
          <a:xfrm>
            <a:off x="52689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13</a:t>
            </a:r>
          </a:p>
        </p:txBody>
      </p:sp>
      <p:sp>
        <p:nvSpPr>
          <p:cNvPr id="137" name="Rectangle 77"/>
          <p:cNvSpPr>
            <a:spLocks noChangeArrowheads="1"/>
          </p:cNvSpPr>
          <p:nvPr/>
        </p:nvSpPr>
        <p:spPr bwMode="auto">
          <a:xfrm>
            <a:off x="464820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138" name="Rectangle 85"/>
          <p:cNvSpPr>
            <a:spLocks noChangeArrowheads="1"/>
          </p:cNvSpPr>
          <p:nvPr/>
        </p:nvSpPr>
        <p:spPr bwMode="auto">
          <a:xfrm>
            <a:off x="83708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139" name="Rectangle 86"/>
          <p:cNvSpPr>
            <a:spLocks noChangeArrowheads="1"/>
          </p:cNvSpPr>
          <p:nvPr/>
        </p:nvSpPr>
        <p:spPr bwMode="auto">
          <a:xfrm>
            <a:off x="77517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140" name="Rectangle 87"/>
          <p:cNvSpPr>
            <a:spLocks noChangeArrowheads="1"/>
          </p:cNvSpPr>
          <p:nvPr/>
        </p:nvSpPr>
        <p:spPr bwMode="auto">
          <a:xfrm>
            <a:off x="71310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96</a:t>
            </a:r>
          </a:p>
        </p:txBody>
      </p:sp>
      <p:sp>
        <p:nvSpPr>
          <p:cNvPr id="141" name="Rectangle 88"/>
          <p:cNvSpPr>
            <a:spLocks noChangeArrowheads="1"/>
          </p:cNvSpPr>
          <p:nvPr/>
        </p:nvSpPr>
        <p:spPr bwMode="auto">
          <a:xfrm>
            <a:off x="65087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142" name="Rectangle 89"/>
          <p:cNvSpPr>
            <a:spLocks noChangeArrowheads="1"/>
          </p:cNvSpPr>
          <p:nvPr/>
        </p:nvSpPr>
        <p:spPr bwMode="auto">
          <a:xfrm>
            <a:off x="58880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143" name="Rectangle 90"/>
          <p:cNvSpPr>
            <a:spLocks noChangeArrowheads="1"/>
          </p:cNvSpPr>
          <p:nvPr/>
        </p:nvSpPr>
        <p:spPr bwMode="auto">
          <a:xfrm>
            <a:off x="52689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144" name="Rectangle 91"/>
          <p:cNvSpPr>
            <a:spLocks noChangeArrowheads="1"/>
          </p:cNvSpPr>
          <p:nvPr/>
        </p:nvSpPr>
        <p:spPr bwMode="auto">
          <a:xfrm>
            <a:off x="464820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145" name="Rectangle 99"/>
          <p:cNvSpPr>
            <a:spLocks noChangeArrowheads="1"/>
          </p:cNvSpPr>
          <p:nvPr/>
        </p:nvSpPr>
        <p:spPr bwMode="auto">
          <a:xfrm>
            <a:off x="83708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146" name="Rectangle 100"/>
          <p:cNvSpPr>
            <a:spLocks noChangeArrowheads="1"/>
          </p:cNvSpPr>
          <p:nvPr/>
        </p:nvSpPr>
        <p:spPr bwMode="auto">
          <a:xfrm>
            <a:off x="77517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147" name="Rectangle 101"/>
          <p:cNvSpPr>
            <a:spLocks noChangeArrowheads="1"/>
          </p:cNvSpPr>
          <p:nvPr/>
        </p:nvSpPr>
        <p:spPr bwMode="auto">
          <a:xfrm>
            <a:off x="71310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148" name="Rectangle 102"/>
          <p:cNvSpPr>
            <a:spLocks noChangeArrowheads="1"/>
          </p:cNvSpPr>
          <p:nvPr/>
        </p:nvSpPr>
        <p:spPr bwMode="auto">
          <a:xfrm>
            <a:off x="65087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149" name="Rectangle 103"/>
          <p:cNvSpPr>
            <a:spLocks noChangeArrowheads="1"/>
          </p:cNvSpPr>
          <p:nvPr/>
        </p:nvSpPr>
        <p:spPr bwMode="auto">
          <a:xfrm>
            <a:off x="58880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150" name="Rectangle 104"/>
          <p:cNvSpPr>
            <a:spLocks noChangeArrowheads="1"/>
          </p:cNvSpPr>
          <p:nvPr/>
        </p:nvSpPr>
        <p:spPr bwMode="auto">
          <a:xfrm>
            <a:off x="52689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12</a:t>
            </a:r>
          </a:p>
        </p:txBody>
      </p:sp>
      <p:sp>
        <p:nvSpPr>
          <p:cNvPr id="151" name="Rectangle 105"/>
          <p:cNvSpPr>
            <a:spLocks noChangeArrowheads="1"/>
          </p:cNvSpPr>
          <p:nvPr/>
        </p:nvSpPr>
        <p:spPr bwMode="auto">
          <a:xfrm>
            <a:off x="464820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152" name="Rectangle 113"/>
          <p:cNvSpPr>
            <a:spLocks noChangeArrowheads="1"/>
          </p:cNvSpPr>
          <p:nvPr/>
        </p:nvSpPr>
        <p:spPr bwMode="auto">
          <a:xfrm>
            <a:off x="83708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153" name="Rectangle 114"/>
          <p:cNvSpPr>
            <a:spLocks noChangeArrowheads="1"/>
          </p:cNvSpPr>
          <p:nvPr/>
        </p:nvSpPr>
        <p:spPr bwMode="auto">
          <a:xfrm>
            <a:off x="77517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154" name="Rectangle 115"/>
          <p:cNvSpPr>
            <a:spLocks noChangeArrowheads="1"/>
          </p:cNvSpPr>
          <p:nvPr/>
        </p:nvSpPr>
        <p:spPr bwMode="auto">
          <a:xfrm>
            <a:off x="71310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155" name="Rectangle 116"/>
          <p:cNvSpPr>
            <a:spLocks noChangeArrowheads="1"/>
          </p:cNvSpPr>
          <p:nvPr/>
        </p:nvSpPr>
        <p:spPr bwMode="auto">
          <a:xfrm>
            <a:off x="65087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156" name="Rectangle 117"/>
          <p:cNvSpPr>
            <a:spLocks noChangeArrowheads="1"/>
          </p:cNvSpPr>
          <p:nvPr/>
        </p:nvSpPr>
        <p:spPr bwMode="auto">
          <a:xfrm>
            <a:off x="58880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157" name="Rectangle 118"/>
          <p:cNvSpPr>
            <a:spLocks noChangeArrowheads="1"/>
          </p:cNvSpPr>
          <p:nvPr/>
        </p:nvSpPr>
        <p:spPr bwMode="auto">
          <a:xfrm>
            <a:off x="52689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0B</a:t>
            </a:r>
          </a:p>
        </p:txBody>
      </p:sp>
      <p:sp>
        <p:nvSpPr>
          <p:cNvPr id="158" name="Rectangle 119"/>
          <p:cNvSpPr>
            <a:spLocks noChangeArrowheads="1"/>
          </p:cNvSpPr>
          <p:nvPr/>
        </p:nvSpPr>
        <p:spPr bwMode="auto">
          <a:xfrm>
            <a:off x="464820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159" name="Rectangle 127"/>
          <p:cNvSpPr>
            <a:spLocks noChangeArrowheads="1"/>
          </p:cNvSpPr>
          <p:nvPr/>
        </p:nvSpPr>
        <p:spPr bwMode="auto">
          <a:xfrm>
            <a:off x="837088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3B</a:t>
            </a:r>
          </a:p>
        </p:txBody>
      </p:sp>
      <p:sp>
        <p:nvSpPr>
          <p:cNvPr id="160" name="Rectangle 128"/>
          <p:cNvSpPr>
            <a:spLocks noChangeArrowheads="1"/>
          </p:cNvSpPr>
          <p:nvPr/>
        </p:nvSpPr>
        <p:spPr bwMode="auto">
          <a:xfrm>
            <a:off x="775176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</a:t>
            </a:r>
          </a:p>
        </p:txBody>
      </p:sp>
      <p:sp>
        <p:nvSpPr>
          <p:cNvPr id="161" name="Rectangle 129"/>
          <p:cNvSpPr>
            <a:spLocks noChangeArrowheads="1"/>
          </p:cNvSpPr>
          <p:nvPr/>
        </p:nvSpPr>
        <p:spPr bwMode="auto">
          <a:xfrm>
            <a:off x="713105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162" name="Rectangle 130"/>
          <p:cNvSpPr>
            <a:spLocks noChangeArrowheads="1"/>
          </p:cNvSpPr>
          <p:nvPr/>
        </p:nvSpPr>
        <p:spPr bwMode="auto">
          <a:xfrm>
            <a:off x="65087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93</a:t>
            </a:r>
          </a:p>
        </p:txBody>
      </p:sp>
      <p:sp>
        <p:nvSpPr>
          <p:cNvPr id="163" name="Rectangle 131"/>
          <p:cNvSpPr>
            <a:spLocks noChangeArrowheads="1"/>
          </p:cNvSpPr>
          <p:nvPr/>
        </p:nvSpPr>
        <p:spPr bwMode="auto">
          <a:xfrm>
            <a:off x="588803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164" name="Rectangle 132"/>
          <p:cNvSpPr>
            <a:spLocks noChangeArrowheads="1"/>
          </p:cNvSpPr>
          <p:nvPr/>
        </p:nvSpPr>
        <p:spPr bwMode="auto">
          <a:xfrm>
            <a:off x="526891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165" name="Rectangle 133"/>
          <p:cNvSpPr>
            <a:spLocks noChangeArrowheads="1"/>
          </p:cNvSpPr>
          <p:nvPr/>
        </p:nvSpPr>
        <p:spPr bwMode="auto">
          <a:xfrm>
            <a:off x="464820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166" name="Rectangle 141"/>
          <p:cNvSpPr>
            <a:spLocks noChangeArrowheads="1"/>
          </p:cNvSpPr>
          <p:nvPr/>
        </p:nvSpPr>
        <p:spPr bwMode="auto">
          <a:xfrm>
            <a:off x="83708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167" name="Rectangle 142"/>
          <p:cNvSpPr>
            <a:spLocks noChangeArrowheads="1"/>
          </p:cNvSpPr>
          <p:nvPr/>
        </p:nvSpPr>
        <p:spPr bwMode="auto">
          <a:xfrm>
            <a:off x="77517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168" name="Rectangle 143"/>
          <p:cNvSpPr>
            <a:spLocks noChangeArrowheads="1"/>
          </p:cNvSpPr>
          <p:nvPr/>
        </p:nvSpPr>
        <p:spPr bwMode="auto">
          <a:xfrm>
            <a:off x="71310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169" name="Rectangle 144"/>
          <p:cNvSpPr>
            <a:spLocks noChangeArrowheads="1"/>
          </p:cNvSpPr>
          <p:nvPr/>
        </p:nvSpPr>
        <p:spPr bwMode="auto">
          <a:xfrm>
            <a:off x="65087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170" name="Rectangle 145"/>
          <p:cNvSpPr>
            <a:spLocks noChangeArrowheads="1"/>
          </p:cNvSpPr>
          <p:nvPr/>
        </p:nvSpPr>
        <p:spPr bwMode="auto">
          <a:xfrm>
            <a:off x="58880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171" name="Rectangle 146"/>
          <p:cNvSpPr>
            <a:spLocks noChangeArrowheads="1"/>
          </p:cNvSpPr>
          <p:nvPr/>
        </p:nvSpPr>
        <p:spPr bwMode="auto">
          <a:xfrm>
            <a:off x="52689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172" name="Rectangle 147"/>
          <p:cNvSpPr>
            <a:spLocks noChangeArrowheads="1"/>
          </p:cNvSpPr>
          <p:nvPr/>
        </p:nvSpPr>
        <p:spPr bwMode="auto">
          <a:xfrm>
            <a:off x="464820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73" name="Rectangle 155"/>
          <p:cNvSpPr>
            <a:spLocks noChangeArrowheads="1"/>
          </p:cNvSpPr>
          <p:nvPr/>
        </p:nvSpPr>
        <p:spPr bwMode="auto">
          <a:xfrm>
            <a:off x="83708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89</a:t>
            </a:r>
          </a:p>
        </p:txBody>
      </p:sp>
      <p:sp>
        <p:nvSpPr>
          <p:cNvPr id="174" name="Rectangle 156"/>
          <p:cNvSpPr>
            <a:spLocks noChangeArrowheads="1"/>
          </p:cNvSpPr>
          <p:nvPr/>
        </p:nvSpPr>
        <p:spPr bwMode="auto">
          <a:xfrm>
            <a:off x="77517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51</a:t>
            </a:r>
          </a:p>
        </p:txBody>
      </p:sp>
      <p:sp>
        <p:nvSpPr>
          <p:cNvPr id="175" name="Rectangle 157"/>
          <p:cNvSpPr>
            <a:spLocks noChangeArrowheads="1"/>
          </p:cNvSpPr>
          <p:nvPr/>
        </p:nvSpPr>
        <p:spPr bwMode="auto">
          <a:xfrm>
            <a:off x="71310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176" name="Rectangle 158"/>
          <p:cNvSpPr>
            <a:spLocks noChangeArrowheads="1"/>
          </p:cNvSpPr>
          <p:nvPr/>
        </p:nvSpPr>
        <p:spPr bwMode="auto">
          <a:xfrm>
            <a:off x="65087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3A</a:t>
            </a:r>
          </a:p>
        </p:txBody>
      </p:sp>
      <p:sp>
        <p:nvSpPr>
          <p:cNvPr id="177" name="Rectangle 159"/>
          <p:cNvSpPr>
            <a:spLocks noChangeArrowheads="1"/>
          </p:cNvSpPr>
          <p:nvPr/>
        </p:nvSpPr>
        <p:spPr bwMode="auto">
          <a:xfrm>
            <a:off x="58880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178" name="Rectangle 160"/>
          <p:cNvSpPr>
            <a:spLocks noChangeArrowheads="1"/>
          </p:cNvSpPr>
          <p:nvPr/>
        </p:nvSpPr>
        <p:spPr bwMode="auto">
          <a:xfrm>
            <a:off x="52689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24</a:t>
            </a:r>
          </a:p>
        </p:txBody>
      </p:sp>
      <p:sp>
        <p:nvSpPr>
          <p:cNvPr id="179" name="Rectangle 161"/>
          <p:cNvSpPr>
            <a:spLocks noChangeArrowheads="1"/>
          </p:cNvSpPr>
          <p:nvPr/>
        </p:nvSpPr>
        <p:spPr bwMode="auto">
          <a:xfrm>
            <a:off x="464820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80" name="Rectangle 169"/>
          <p:cNvSpPr>
            <a:spLocks noChangeArrowheads="1"/>
          </p:cNvSpPr>
          <p:nvPr/>
        </p:nvSpPr>
        <p:spPr bwMode="auto">
          <a:xfrm>
            <a:off x="83708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181" name="Rectangle 170"/>
          <p:cNvSpPr>
            <a:spLocks noChangeArrowheads="1"/>
          </p:cNvSpPr>
          <p:nvPr/>
        </p:nvSpPr>
        <p:spPr bwMode="auto">
          <a:xfrm>
            <a:off x="77517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182" name="Rectangle 171"/>
          <p:cNvSpPr>
            <a:spLocks noChangeArrowheads="1"/>
          </p:cNvSpPr>
          <p:nvPr/>
        </p:nvSpPr>
        <p:spPr bwMode="auto">
          <a:xfrm>
            <a:off x="71310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183" name="Rectangle 172"/>
          <p:cNvSpPr>
            <a:spLocks noChangeArrowheads="1"/>
          </p:cNvSpPr>
          <p:nvPr/>
        </p:nvSpPr>
        <p:spPr bwMode="auto">
          <a:xfrm>
            <a:off x="65087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184" name="Rectangle 173"/>
          <p:cNvSpPr>
            <a:spLocks noChangeArrowheads="1"/>
          </p:cNvSpPr>
          <p:nvPr/>
        </p:nvSpPr>
        <p:spPr bwMode="auto">
          <a:xfrm>
            <a:off x="58880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85" name="Rectangle 174"/>
          <p:cNvSpPr>
            <a:spLocks noChangeArrowheads="1"/>
          </p:cNvSpPr>
          <p:nvPr/>
        </p:nvSpPr>
        <p:spPr bwMode="auto">
          <a:xfrm>
            <a:off x="52689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186" name="Rectangle 175"/>
          <p:cNvSpPr>
            <a:spLocks noChangeArrowheads="1"/>
          </p:cNvSpPr>
          <p:nvPr/>
        </p:nvSpPr>
        <p:spPr bwMode="auto">
          <a:xfrm>
            <a:off x="46482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187" name="Line 183"/>
          <p:cNvSpPr>
            <a:spLocks noChangeShapeType="1"/>
          </p:cNvSpPr>
          <p:nvPr/>
        </p:nvSpPr>
        <p:spPr bwMode="auto">
          <a:xfrm>
            <a:off x="4666488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188" name="Line 184"/>
          <p:cNvSpPr>
            <a:spLocks noChangeShapeType="1"/>
          </p:cNvSpPr>
          <p:nvPr/>
        </p:nvSpPr>
        <p:spPr bwMode="auto">
          <a:xfrm>
            <a:off x="4666488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" name="Line 185"/>
          <p:cNvSpPr>
            <a:spLocks noChangeShapeType="1"/>
          </p:cNvSpPr>
          <p:nvPr/>
        </p:nvSpPr>
        <p:spPr bwMode="auto">
          <a:xfrm>
            <a:off x="4666488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0" name="Line 186"/>
          <p:cNvSpPr>
            <a:spLocks noChangeShapeType="1"/>
          </p:cNvSpPr>
          <p:nvPr/>
        </p:nvSpPr>
        <p:spPr bwMode="auto">
          <a:xfrm>
            <a:off x="4666488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" name="Line 187"/>
          <p:cNvSpPr>
            <a:spLocks noChangeShapeType="1"/>
          </p:cNvSpPr>
          <p:nvPr/>
        </p:nvSpPr>
        <p:spPr bwMode="auto">
          <a:xfrm>
            <a:off x="4666488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" name="Line 188"/>
          <p:cNvSpPr>
            <a:spLocks noChangeShapeType="1"/>
          </p:cNvSpPr>
          <p:nvPr/>
        </p:nvSpPr>
        <p:spPr bwMode="auto">
          <a:xfrm>
            <a:off x="4666488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" name="Line 189"/>
          <p:cNvSpPr>
            <a:spLocks noChangeShapeType="1"/>
          </p:cNvSpPr>
          <p:nvPr/>
        </p:nvSpPr>
        <p:spPr bwMode="auto">
          <a:xfrm>
            <a:off x="4666488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" name="Line 190"/>
          <p:cNvSpPr>
            <a:spLocks noChangeShapeType="1"/>
          </p:cNvSpPr>
          <p:nvPr/>
        </p:nvSpPr>
        <p:spPr bwMode="auto">
          <a:xfrm>
            <a:off x="4666488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" name="Line 197"/>
          <p:cNvSpPr>
            <a:spLocks noChangeShapeType="1"/>
          </p:cNvSpPr>
          <p:nvPr/>
        </p:nvSpPr>
        <p:spPr bwMode="auto">
          <a:xfrm>
            <a:off x="52689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" name="Line 198"/>
          <p:cNvSpPr>
            <a:spLocks noChangeShapeType="1"/>
          </p:cNvSpPr>
          <p:nvPr/>
        </p:nvSpPr>
        <p:spPr bwMode="auto">
          <a:xfrm>
            <a:off x="58880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7" name="Line 199"/>
          <p:cNvSpPr>
            <a:spLocks noChangeShapeType="1"/>
          </p:cNvSpPr>
          <p:nvPr/>
        </p:nvSpPr>
        <p:spPr bwMode="auto">
          <a:xfrm>
            <a:off x="65087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8" name="Line 200"/>
          <p:cNvSpPr>
            <a:spLocks noChangeShapeType="1"/>
          </p:cNvSpPr>
          <p:nvPr/>
        </p:nvSpPr>
        <p:spPr bwMode="auto">
          <a:xfrm>
            <a:off x="71310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" name="Line 201"/>
          <p:cNvSpPr>
            <a:spLocks noChangeShapeType="1"/>
          </p:cNvSpPr>
          <p:nvPr/>
        </p:nvSpPr>
        <p:spPr bwMode="auto">
          <a:xfrm>
            <a:off x="77517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0" name="Line 202"/>
          <p:cNvSpPr>
            <a:spLocks noChangeShapeType="1"/>
          </p:cNvSpPr>
          <p:nvPr/>
        </p:nvSpPr>
        <p:spPr bwMode="auto">
          <a:xfrm>
            <a:off x="83708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" name="Line 205"/>
          <p:cNvSpPr>
            <a:spLocks noChangeShapeType="1"/>
          </p:cNvSpPr>
          <p:nvPr/>
        </p:nvSpPr>
        <p:spPr bwMode="auto">
          <a:xfrm>
            <a:off x="4666488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02" name="Line 206"/>
          <p:cNvSpPr>
            <a:spLocks noChangeShapeType="1"/>
          </p:cNvSpPr>
          <p:nvPr/>
        </p:nvSpPr>
        <p:spPr bwMode="auto">
          <a:xfrm>
            <a:off x="8991601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" name="Line 207"/>
          <p:cNvSpPr>
            <a:spLocks noChangeShapeType="1"/>
          </p:cNvSpPr>
          <p:nvPr/>
        </p:nvSpPr>
        <p:spPr bwMode="auto">
          <a:xfrm>
            <a:off x="4666488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" name="Line 206"/>
          <p:cNvSpPr>
            <a:spLocks noChangeShapeType="1"/>
          </p:cNvSpPr>
          <p:nvPr/>
        </p:nvSpPr>
        <p:spPr bwMode="auto">
          <a:xfrm>
            <a:off x="4648200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</a:t>
            </a:r>
            <a:r>
              <a:rPr lang="en-GB" dirty="0" smtClean="0"/>
              <a:t>Translation</a:t>
            </a:r>
            <a:endParaRPr lang="en-GB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81000" y="1371600"/>
            <a:ext cx="8307387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 smtClean="0"/>
              <a:t>Virtual Address: </a:t>
            </a:r>
            <a:r>
              <a:rPr lang="en-GB" kern="0" dirty="0" smtClean="0"/>
              <a:t> </a:t>
            </a:r>
            <a:r>
              <a:rPr lang="en-GB" kern="0" dirty="0" smtClean="0">
                <a:solidFill>
                  <a:srgbClr val="990000"/>
                </a:solidFill>
                <a:latin typeface="Courier New" pitchFamily="49" charset="0"/>
              </a:rPr>
              <a:t>0x03D4</a:t>
            </a:r>
            <a:r>
              <a:rPr lang="en-GB" altLang="zh-CN" kern="0" dirty="0" smtClean="0">
                <a:latin typeface="Courier New" pitchFamily="49" charset="0"/>
              </a:rPr>
              <a:t> </a:t>
            </a:r>
            <a:r>
              <a:rPr lang="en-GB" altLang="zh-CN" kern="0" dirty="0" smtClean="0">
                <a:solidFill>
                  <a:srgbClr val="990000"/>
                </a:solidFill>
                <a:latin typeface="Courier New" pitchFamily="49" charset="0"/>
              </a:rPr>
              <a:t>0x030F</a:t>
            </a:r>
            <a:r>
              <a:rPr lang="en-GB" altLang="zh-CN" kern="0" dirty="0" smtClean="0">
                <a:latin typeface="Courier New" pitchFamily="49" charset="0"/>
              </a:rPr>
              <a:t> </a:t>
            </a:r>
            <a:r>
              <a:rPr lang="en-GB" altLang="zh-CN" kern="0" dirty="0">
                <a:solidFill>
                  <a:srgbClr val="990000"/>
                </a:solidFill>
                <a:latin typeface="Courier New" pitchFamily="49" charset="0"/>
              </a:rPr>
              <a:t>0x0020</a:t>
            </a:r>
            <a:endParaRPr lang="en-GB" kern="0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 smtClean="0"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 smtClean="0"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 smtClean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b="0" kern="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 smtClean="0"/>
              <a:t>VPN ___	TLBI ___	TLBT ____	          TLB Hit? __	Page Fault? __        PPN: ____</a:t>
            </a:r>
            <a:endParaRPr lang="en-GB" b="0" kern="0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 smtClean="0"/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 smtClean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 smtClean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 smtClean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 smtClean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 smtClean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 smtClean="0"/>
              <a:t>	CO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</p:txBody>
      </p:sp>
    </p:spTree>
    <p:extLst>
      <p:ext uri="{BB962C8B-B14F-4D97-AF65-F5344CB8AC3E}">
        <p14:creationId xmlns:p14="http://schemas.microsoft.com/office/powerpoint/2010/main" val="231506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Address Translation Example #1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81000" y="1371600"/>
            <a:ext cx="8307387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2250" indent="-222250">
              <a:lnSpc>
                <a:spcPct val="73000"/>
              </a:lnSpc>
              <a:buSzPct val="100000"/>
              <a:buFont typeface="Wingdings 2" pitchFamily="18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 smtClean="0"/>
              <a:t>Virtual Address: </a:t>
            </a:r>
            <a:r>
              <a:rPr lang="en-GB" kern="0" dirty="0" smtClean="0"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 smtClean="0"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 smtClean="0"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 smtClean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b="0" kern="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 smtClean="0"/>
              <a:t>VPN ___	TLBI ___	TLBT ____	          TLB Hit? __	Page Fault? __        PPN: ____</a:t>
            </a:r>
            <a:endParaRPr lang="en-GB" b="0" kern="0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 smtClean="0"/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 smtClean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 smtClean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 smtClean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 smtClean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 smtClean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 smtClean="0"/>
              <a:t>	CO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28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33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5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36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8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40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42" name="Rectangle 62"/>
          <p:cNvSpPr>
            <a:spLocks noChangeArrowheads="1"/>
          </p:cNvSpPr>
          <p:nvPr/>
        </p:nvSpPr>
        <p:spPr bwMode="auto"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63"/>
          <p:cNvSpPr>
            <a:spLocks noChangeArrowheads="1"/>
          </p:cNvSpPr>
          <p:nvPr/>
        </p:nvSpPr>
        <p:spPr bwMode="auto">
          <a:xfrm>
            <a:off x="20716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44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69"/>
          <p:cNvSpPr>
            <a:spLocks noChangeArrowheads="1"/>
          </p:cNvSpPr>
          <p:nvPr/>
        </p:nvSpPr>
        <p:spPr bwMode="auto">
          <a:xfrm>
            <a:off x="30464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48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402113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52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54" name="Rectangle 80"/>
          <p:cNvSpPr>
            <a:spLocks noChangeArrowheads="1"/>
          </p:cNvSpPr>
          <p:nvPr/>
        </p:nvSpPr>
        <p:spPr bwMode="auto">
          <a:xfrm>
            <a:off x="499586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499586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8" name="Rectangle 86"/>
          <p:cNvSpPr>
            <a:spLocks noChangeArrowheads="1"/>
          </p:cNvSpPr>
          <p:nvPr/>
        </p:nvSpPr>
        <p:spPr bwMode="auto">
          <a:xfrm>
            <a:off x="5970587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87"/>
          <p:cNvSpPr>
            <a:spLocks noChangeArrowheads="1"/>
          </p:cNvSpPr>
          <p:nvPr/>
        </p:nvSpPr>
        <p:spPr bwMode="auto">
          <a:xfrm>
            <a:off x="59705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60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62" name="Rectangle 92"/>
          <p:cNvSpPr>
            <a:spLocks noChangeArrowheads="1"/>
          </p:cNvSpPr>
          <p:nvPr/>
        </p:nvSpPr>
        <p:spPr bwMode="auto">
          <a:xfrm>
            <a:off x="694531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93"/>
          <p:cNvSpPr>
            <a:spLocks noChangeArrowheads="1"/>
          </p:cNvSpPr>
          <p:nvPr/>
        </p:nvSpPr>
        <p:spPr bwMode="auto">
          <a:xfrm>
            <a:off x="69453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64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66" name="Group 97"/>
          <p:cNvGrpSpPr>
            <a:grpSpLocks/>
          </p:cNvGrpSpPr>
          <p:nvPr/>
        </p:nvGrpSpPr>
        <p:grpSpPr bwMode="auto">
          <a:xfrm>
            <a:off x="5004858" y="5564717"/>
            <a:ext cx="2924175" cy="333375"/>
            <a:chOff x="3101" y="3292"/>
            <a:chExt cx="1842" cy="210"/>
          </a:xfrm>
        </p:grpSpPr>
        <p:sp>
          <p:nvSpPr>
            <p:cNvPr id="67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69" name="Group 100"/>
          <p:cNvGrpSpPr>
            <a:grpSpLocks/>
          </p:cNvGrpSpPr>
          <p:nvPr/>
        </p:nvGrpSpPr>
        <p:grpSpPr bwMode="auto">
          <a:xfrm>
            <a:off x="2092324" y="5556250"/>
            <a:ext cx="2924175" cy="333375"/>
            <a:chOff x="1277" y="3292"/>
            <a:chExt cx="1842" cy="210"/>
          </a:xfrm>
        </p:grpSpPr>
        <p:sp>
          <p:nvSpPr>
            <p:cNvPr id="70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72" name="Group 103"/>
          <p:cNvGrpSpPr>
            <a:grpSpLocks/>
          </p:cNvGrpSpPr>
          <p:nvPr/>
        </p:nvGrpSpPr>
        <p:grpSpPr bwMode="auto">
          <a:xfrm>
            <a:off x="6925204" y="4516438"/>
            <a:ext cx="992188" cy="306388"/>
            <a:chOff x="4300" y="2637"/>
            <a:chExt cx="625" cy="193"/>
          </a:xfrm>
        </p:grpSpPr>
        <p:sp>
          <p:nvSpPr>
            <p:cNvPr id="73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4987395" y="4512734"/>
            <a:ext cx="1927225" cy="306388"/>
            <a:chOff x="3090" y="2624"/>
            <a:chExt cx="1214" cy="193"/>
          </a:xfrm>
        </p:grpSpPr>
        <p:sp>
          <p:nvSpPr>
            <p:cNvPr id="76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78" name="Group 109"/>
          <p:cNvGrpSpPr>
            <a:grpSpLocks/>
          </p:cNvGrpSpPr>
          <p:nvPr/>
        </p:nvGrpSpPr>
        <p:grpSpPr bwMode="auto">
          <a:xfrm>
            <a:off x="2071687" y="4516438"/>
            <a:ext cx="2894013" cy="306388"/>
            <a:chOff x="1248" y="2637"/>
            <a:chExt cx="1823" cy="193"/>
          </a:xfrm>
        </p:grpSpPr>
        <p:sp>
          <p:nvSpPr>
            <p:cNvPr id="79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81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82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83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84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85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00B05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86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00B05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87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00B05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88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00B05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89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90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91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2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3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00B05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4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00B05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5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96" name="Text Box 129"/>
          <p:cNvSpPr txBox="1">
            <a:spLocks noChangeArrowheads="1"/>
          </p:cNvSpPr>
          <p:nvPr/>
        </p:nvSpPr>
        <p:spPr bwMode="auto">
          <a:xfrm>
            <a:off x="2489808" y="3437965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0x3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7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98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99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0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grpSp>
        <p:nvGrpSpPr>
          <p:cNvPr id="101" name="Group 135"/>
          <p:cNvGrpSpPr>
            <a:grpSpLocks/>
          </p:cNvGrpSpPr>
          <p:nvPr/>
        </p:nvGrpSpPr>
        <p:grpSpPr bwMode="auto"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102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03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04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05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06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07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08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09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10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11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12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13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114" name="Text Box 149"/>
          <p:cNvSpPr txBox="1">
            <a:spLocks noChangeArrowheads="1"/>
          </p:cNvSpPr>
          <p:nvPr/>
        </p:nvSpPr>
        <p:spPr bwMode="auto">
          <a:xfrm>
            <a:off x="1374773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5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116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117" name="Text Box 153"/>
          <p:cNvSpPr txBox="1">
            <a:spLocks noChangeArrowheads="1"/>
          </p:cNvSpPr>
          <p:nvPr/>
        </p:nvSpPr>
        <p:spPr bwMode="auto">
          <a:xfrm>
            <a:off x="4580467" y="5992801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18" name="Text Box 154"/>
          <p:cNvSpPr txBox="1">
            <a:spLocks noChangeArrowheads="1"/>
          </p:cNvSpPr>
          <p:nvPr/>
        </p:nvSpPr>
        <p:spPr bwMode="auto">
          <a:xfrm>
            <a:off x="5850466" y="5992801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</p:spTree>
    <p:extLst>
      <p:ext uri="{BB962C8B-B14F-4D97-AF65-F5344CB8AC3E}">
        <p14:creationId xmlns:p14="http://schemas.microsoft.com/office/powerpoint/2010/main" val="15497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</a:t>
            </a:r>
            <a:r>
              <a:rPr lang="en-GB" dirty="0" smtClean="0"/>
              <a:t>#2</a:t>
            </a:r>
            <a:endParaRPr lang="en-GB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81000" y="1371600"/>
            <a:ext cx="8307387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2250" indent="-222250">
              <a:lnSpc>
                <a:spcPct val="73000"/>
              </a:lnSpc>
              <a:buSzPct val="100000"/>
              <a:buFont typeface="Wingdings 2" pitchFamily="18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 smtClean="0"/>
              <a:t>Virtual Address: </a:t>
            </a:r>
            <a:r>
              <a:rPr lang="en-GB" kern="0" dirty="0" smtClean="0">
                <a:latin typeface="Courier New" pitchFamily="49" charset="0"/>
              </a:rPr>
              <a:t>0x030F</a:t>
            </a: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 smtClean="0"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 smtClean="0"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 smtClean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b="0" kern="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 smtClean="0"/>
              <a:t>VPN ___	TLBI ___	TLBT ____	          TLB Hit? __	Page Fault? __        PPN: ____</a:t>
            </a:r>
            <a:endParaRPr lang="en-GB" b="0" kern="0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 smtClean="0"/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 smtClean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 smtClean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 smtClean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 smtClean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 smtClean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 smtClean="0"/>
              <a:t>	CO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28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33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5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36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8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40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42" name="Rectangle 62"/>
          <p:cNvSpPr>
            <a:spLocks noChangeArrowheads="1"/>
          </p:cNvSpPr>
          <p:nvPr/>
        </p:nvSpPr>
        <p:spPr bwMode="auto"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63"/>
          <p:cNvSpPr>
            <a:spLocks noChangeArrowheads="1"/>
          </p:cNvSpPr>
          <p:nvPr/>
        </p:nvSpPr>
        <p:spPr bwMode="auto">
          <a:xfrm>
            <a:off x="20716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44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69"/>
          <p:cNvSpPr>
            <a:spLocks noChangeArrowheads="1"/>
          </p:cNvSpPr>
          <p:nvPr/>
        </p:nvSpPr>
        <p:spPr bwMode="auto">
          <a:xfrm>
            <a:off x="30464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48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402113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52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54" name="Rectangle 80"/>
          <p:cNvSpPr>
            <a:spLocks noChangeArrowheads="1"/>
          </p:cNvSpPr>
          <p:nvPr/>
        </p:nvSpPr>
        <p:spPr bwMode="auto">
          <a:xfrm>
            <a:off x="499586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499586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8" name="Rectangle 86"/>
          <p:cNvSpPr>
            <a:spLocks noChangeArrowheads="1"/>
          </p:cNvSpPr>
          <p:nvPr/>
        </p:nvSpPr>
        <p:spPr bwMode="auto">
          <a:xfrm>
            <a:off x="5970587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87"/>
          <p:cNvSpPr>
            <a:spLocks noChangeArrowheads="1"/>
          </p:cNvSpPr>
          <p:nvPr/>
        </p:nvSpPr>
        <p:spPr bwMode="auto">
          <a:xfrm>
            <a:off x="59705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60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62" name="Rectangle 92"/>
          <p:cNvSpPr>
            <a:spLocks noChangeArrowheads="1"/>
          </p:cNvSpPr>
          <p:nvPr/>
        </p:nvSpPr>
        <p:spPr bwMode="auto">
          <a:xfrm>
            <a:off x="694531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93"/>
          <p:cNvSpPr>
            <a:spLocks noChangeArrowheads="1"/>
          </p:cNvSpPr>
          <p:nvPr/>
        </p:nvSpPr>
        <p:spPr bwMode="auto">
          <a:xfrm>
            <a:off x="69453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64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66" name="Group 97"/>
          <p:cNvGrpSpPr>
            <a:grpSpLocks/>
          </p:cNvGrpSpPr>
          <p:nvPr/>
        </p:nvGrpSpPr>
        <p:grpSpPr bwMode="auto">
          <a:xfrm>
            <a:off x="5004858" y="5564717"/>
            <a:ext cx="2924175" cy="333375"/>
            <a:chOff x="3101" y="3292"/>
            <a:chExt cx="1842" cy="210"/>
          </a:xfrm>
        </p:grpSpPr>
        <p:sp>
          <p:nvSpPr>
            <p:cNvPr id="67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69" name="Group 100"/>
          <p:cNvGrpSpPr>
            <a:grpSpLocks/>
          </p:cNvGrpSpPr>
          <p:nvPr/>
        </p:nvGrpSpPr>
        <p:grpSpPr bwMode="auto">
          <a:xfrm>
            <a:off x="2092324" y="5556250"/>
            <a:ext cx="2924175" cy="333375"/>
            <a:chOff x="1277" y="3292"/>
            <a:chExt cx="1842" cy="210"/>
          </a:xfrm>
        </p:grpSpPr>
        <p:sp>
          <p:nvSpPr>
            <p:cNvPr id="70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72" name="Group 103"/>
          <p:cNvGrpSpPr>
            <a:grpSpLocks/>
          </p:cNvGrpSpPr>
          <p:nvPr/>
        </p:nvGrpSpPr>
        <p:grpSpPr bwMode="auto">
          <a:xfrm>
            <a:off x="6925204" y="4516438"/>
            <a:ext cx="992188" cy="306388"/>
            <a:chOff x="4300" y="2637"/>
            <a:chExt cx="625" cy="193"/>
          </a:xfrm>
        </p:grpSpPr>
        <p:sp>
          <p:nvSpPr>
            <p:cNvPr id="73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4987395" y="4512734"/>
            <a:ext cx="1927225" cy="306388"/>
            <a:chOff x="3090" y="2624"/>
            <a:chExt cx="1214" cy="193"/>
          </a:xfrm>
        </p:grpSpPr>
        <p:sp>
          <p:nvSpPr>
            <p:cNvPr id="76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78" name="Group 109"/>
          <p:cNvGrpSpPr>
            <a:grpSpLocks/>
          </p:cNvGrpSpPr>
          <p:nvPr/>
        </p:nvGrpSpPr>
        <p:grpSpPr bwMode="auto">
          <a:xfrm>
            <a:off x="2071687" y="4516438"/>
            <a:ext cx="2894013" cy="306388"/>
            <a:chOff x="1248" y="2637"/>
            <a:chExt cx="1823" cy="193"/>
          </a:xfrm>
        </p:grpSpPr>
        <p:sp>
          <p:nvSpPr>
            <p:cNvPr id="79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81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2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3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84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5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00B05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86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00B05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87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00B05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88" name="Text Box 120"/>
          <p:cNvSpPr txBox="1">
            <a:spLocks noChangeArrowheads="1"/>
          </p:cNvSpPr>
          <p:nvPr/>
        </p:nvSpPr>
        <p:spPr bwMode="auto">
          <a:xfrm>
            <a:off x="4151410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rgbClr val="00B05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89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90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91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2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3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00B05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4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00B05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5" name="Text Box 128"/>
          <p:cNvSpPr txBox="1">
            <a:spLocks noChangeArrowheads="1"/>
          </p:cNvSpPr>
          <p:nvPr/>
        </p:nvSpPr>
        <p:spPr bwMode="auto">
          <a:xfrm>
            <a:off x="1138190" y="3437965"/>
            <a:ext cx="50430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0x0C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6" name="Text Box 129"/>
          <p:cNvSpPr txBox="1">
            <a:spLocks noChangeArrowheads="1"/>
          </p:cNvSpPr>
          <p:nvPr/>
        </p:nvSpPr>
        <p:spPr bwMode="auto">
          <a:xfrm>
            <a:off x="2588682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7" name="Text Box 130"/>
          <p:cNvSpPr txBox="1">
            <a:spLocks noChangeArrowheads="1"/>
          </p:cNvSpPr>
          <p:nvPr/>
        </p:nvSpPr>
        <p:spPr bwMode="auto">
          <a:xfrm>
            <a:off x="3460011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0x03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8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9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</a:t>
            </a:r>
            <a:r>
              <a:rPr lang="en-GB" dirty="0" smtClean="0"/>
              <a:t>#3</a:t>
            </a:r>
            <a:endParaRPr lang="en-GB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81000" y="1371600"/>
            <a:ext cx="8307387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2250" indent="-222250">
              <a:lnSpc>
                <a:spcPct val="73000"/>
              </a:lnSpc>
              <a:buSzPct val="100000"/>
              <a:buFont typeface="Wingdings 2" pitchFamily="18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 smtClean="0"/>
              <a:t>Virtual Address: </a:t>
            </a:r>
            <a:r>
              <a:rPr lang="en-GB" kern="0" dirty="0" smtClean="0">
                <a:latin typeface="Courier New" pitchFamily="49" charset="0"/>
              </a:rPr>
              <a:t>0x0020</a:t>
            </a: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 smtClean="0"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 smtClean="0"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 smtClean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b="0" kern="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 smtClean="0"/>
              <a:t>VPN ___	TLBI ___	TLBT ____	          TLB Hit? __	Page Fault? __        PPN: ____</a:t>
            </a:r>
            <a:endParaRPr lang="en-GB" b="0" kern="0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 smtClean="0"/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 smtClean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 smtClean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 smtClean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 smtClean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 smtClean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 smtClean="0"/>
              <a:t>	CO___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28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33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5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36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8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40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42" name="Rectangle 62"/>
          <p:cNvSpPr>
            <a:spLocks noChangeArrowheads="1"/>
          </p:cNvSpPr>
          <p:nvPr/>
        </p:nvSpPr>
        <p:spPr bwMode="auto"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63"/>
          <p:cNvSpPr>
            <a:spLocks noChangeArrowheads="1"/>
          </p:cNvSpPr>
          <p:nvPr/>
        </p:nvSpPr>
        <p:spPr bwMode="auto">
          <a:xfrm>
            <a:off x="20716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44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69"/>
          <p:cNvSpPr>
            <a:spLocks noChangeArrowheads="1"/>
          </p:cNvSpPr>
          <p:nvPr/>
        </p:nvSpPr>
        <p:spPr bwMode="auto">
          <a:xfrm>
            <a:off x="30464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48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402113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52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54" name="Rectangle 80"/>
          <p:cNvSpPr>
            <a:spLocks noChangeArrowheads="1"/>
          </p:cNvSpPr>
          <p:nvPr/>
        </p:nvSpPr>
        <p:spPr bwMode="auto">
          <a:xfrm>
            <a:off x="499586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499586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8" name="Rectangle 86"/>
          <p:cNvSpPr>
            <a:spLocks noChangeArrowheads="1"/>
          </p:cNvSpPr>
          <p:nvPr/>
        </p:nvSpPr>
        <p:spPr bwMode="auto">
          <a:xfrm>
            <a:off x="5970587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87"/>
          <p:cNvSpPr>
            <a:spLocks noChangeArrowheads="1"/>
          </p:cNvSpPr>
          <p:nvPr/>
        </p:nvSpPr>
        <p:spPr bwMode="auto">
          <a:xfrm>
            <a:off x="59705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60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62" name="Rectangle 92"/>
          <p:cNvSpPr>
            <a:spLocks noChangeArrowheads="1"/>
          </p:cNvSpPr>
          <p:nvPr/>
        </p:nvSpPr>
        <p:spPr bwMode="auto">
          <a:xfrm>
            <a:off x="694531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93"/>
          <p:cNvSpPr>
            <a:spLocks noChangeArrowheads="1"/>
          </p:cNvSpPr>
          <p:nvPr/>
        </p:nvSpPr>
        <p:spPr bwMode="auto">
          <a:xfrm>
            <a:off x="69453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64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66" name="Group 97"/>
          <p:cNvGrpSpPr>
            <a:grpSpLocks/>
          </p:cNvGrpSpPr>
          <p:nvPr/>
        </p:nvGrpSpPr>
        <p:grpSpPr bwMode="auto">
          <a:xfrm>
            <a:off x="5004858" y="5564717"/>
            <a:ext cx="2924175" cy="333375"/>
            <a:chOff x="3101" y="3292"/>
            <a:chExt cx="1842" cy="210"/>
          </a:xfrm>
        </p:grpSpPr>
        <p:sp>
          <p:nvSpPr>
            <p:cNvPr id="67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69" name="Group 100"/>
          <p:cNvGrpSpPr>
            <a:grpSpLocks/>
          </p:cNvGrpSpPr>
          <p:nvPr/>
        </p:nvGrpSpPr>
        <p:grpSpPr bwMode="auto">
          <a:xfrm>
            <a:off x="2092324" y="5556250"/>
            <a:ext cx="2924175" cy="333375"/>
            <a:chOff x="1277" y="3292"/>
            <a:chExt cx="1842" cy="210"/>
          </a:xfrm>
        </p:grpSpPr>
        <p:sp>
          <p:nvSpPr>
            <p:cNvPr id="70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72" name="Group 103"/>
          <p:cNvGrpSpPr>
            <a:grpSpLocks/>
          </p:cNvGrpSpPr>
          <p:nvPr/>
        </p:nvGrpSpPr>
        <p:grpSpPr bwMode="auto">
          <a:xfrm>
            <a:off x="6925204" y="4516438"/>
            <a:ext cx="992188" cy="306388"/>
            <a:chOff x="4300" y="2637"/>
            <a:chExt cx="625" cy="193"/>
          </a:xfrm>
        </p:grpSpPr>
        <p:sp>
          <p:nvSpPr>
            <p:cNvPr id="73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4987395" y="4512734"/>
            <a:ext cx="1927225" cy="306388"/>
            <a:chOff x="3090" y="2624"/>
            <a:chExt cx="1214" cy="193"/>
          </a:xfrm>
        </p:grpSpPr>
        <p:sp>
          <p:nvSpPr>
            <p:cNvPr id="76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78" name="Group 109"/>
          <p:cNvGrpSpPr>
            <a:grpSpLocks/>
          </p:cNvGrpSpPr>
          <p:nvPr/>
        </p:nvGrpSpPr>
        <p:grpSpPr bwMode="auto">
          <a:xfrm>
            <a:off x="2071687" y="4516438"/>
            <a:ext cx="2894013" cy="306388"/>
            <a:chOff x="1248" y="2637"/>
            <a:chExt cx="1823" cy="193"/>
          </a:xfrm>
        </p:grpSpPr>
        <p:sp>
          <p:nvSpPr>
            <p:cNvPr id="79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81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82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83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4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85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00B05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86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00B05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87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00B05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88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00B05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89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0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1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2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3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00B05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4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00B05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5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6" name="Text Box 129"/>
          <p:cNvSpPr txBox="1">
            <a:spLocks noChangeArrowheads="1"/>
          </p:cNvSpPr>
          <p:nvPr/>
        </p:nvSpPr>
        <p:spPr bwMode="auto">
          <a:xfrm>
            <a:off x="2588682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7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8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9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0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0x28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101" name="Group 135"/>
          <p:cNvGrpSpPr>
            <a:grpSpLocks/>
          </p:cNvGrpSpPr>
          <p:nvPr/>
        </p:nvGrpSpPr>
        <p:grpSpPr bwMode="auto"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102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03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04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05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106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07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108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09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110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111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112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13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114" name="Text Box 149"/>
          <p:cNvSpPr txBox="1">
            <a:spLocks noChangeArrowheads="1"/>
          </p:cNvSpPr>
          <p:nvPr/>
        </p:nvSpPr>
        <p:spPr bwMode="auto">
          <a:xfrm>
            <a:off x="1352551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5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6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0x28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7" name="Text Box 153"/>
          <p:cNvSpPr txBox="1">
            <a:spLocks noChangeArrowheads="1"/>
          </p:cNvSpPr>
          <p:nvPr/>
        </p:nvSpPr>
        <p:spPr bwMode="auto">
          <a:xfrm>
            <a:off x="4580467" y="5992801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8" name="Text Box 154"/>
          <p:cNvSpPr txBox="1">
            <a:spLocks noChangeArrowheads="1"/>
          </p:cNvSpPr>
          <p:nvPr/>
        </p:nvSpPr>
        <p:spPr bwMode="auto">
          <a:xfrm>
            <a:off x="5850466" y="5992801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solidFill>
                  <a:srgbClr val="C0000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2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11421</TotalTime>
  <Words>773</Words>
  <Application>Microsoft Office PowerPoint</Application>
  <PresentationFormat>全屏显示(4:3)</PresentationFormat>
  <Paragraphs>601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ＭＳ Ｐゴシック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CSAPP 3e 9.6.4</vt:lpstr>
      <vt:lpstr>PowerPoint 演示文稿</vt:lpstr>
      <vt:lpstr>TLB</vt:lpstr>
      <vt:lpstr>Page Table</vt:lpstr>
      <vt:lpstr>Cache</vt:lpstr>
      <vt:lpstr>Address Translation</vt:lpstr>
      <vt:lpstr>Address Translation Example #1</vt:lpstr>
      <vt:lpstr>Address Translation Example #2</vt:lpstr>
      <vt:lpstr>Address Translation Example #3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Administrator</cp:lastModifiedBy>
  <cp:revision>632</cp:revision>
  <cp:lastPrinted>1999-09-20T15:19:18Z</cp:lastPrinted>
  <dcterms:created xsi:type="dcterms:W3CDTF">2011-01-05T23:04:21Z</dcterms:created>
  <dcterms:modified xsi:type="dcterms:W3CDTF">2023-12-03T12:31:04Z</dcterms:modified>
</cp:coreProperties>
</file>