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1" r:id="rId2"/>
  </p:sldMasterIdLst>
  <p:notesMasterIdLst>
    <p:notesMasterId r:id="rId21"/>
  </p:notesMasterIdLst>
  <p:sldIdLst>
    <p:sldId id="257" r:id="rId3"/>
    <p:sldId id="293" r:id="rId4"/>
    <p:sldId id="307" r:id="rId5"/>
    <p:sldId id="385" r:id="rId6"/>
    <p:sldId id="388" r:id="rId7"/>
    <p:sldId id="389" r:id="rId8"/>
    <p:sldId id="387" r:id="rId9"/>
    <p:sldId id="386" r:id="rId10"/>
    <p:sldId id="392" r:id="rId11"/>
    <p:sldId id="406" r:id="rId12"/>
    <p:sldId id="390" r:id="rId13"/>
    <p:sldId id="397" r:id="rId14"/>
    <p:sldId id="398" r:id="rId15"/>
    <p:sldId id="401" r:id="rId16"/>
    <p:sldId id="402" r:id="rId17"/>
    <p:sldId id="405" r:id="rId18"/>
    <p:sldId id="328" r:id="rId19"/>
    <p:sldId id="308" r:id="rId20"/>
  </p:sldIdLst>
  <p:sldSz cx="12192000" cy="6858000"/>
  <p:notesSz cx="6858000" cy="9144000"/>
  <p:embeddedFontLst>
    <p:embeddedFont>
      <p:font typeface="等线" panose="02010600030101010101" pitchFamily="2" charset="-122"/>
      <p:regular r:id="rId22"/>
      <p:bold r:id="rId23"/>
    </p:embeddedFont>
    <p:embeddedFont>
      <p:font typeface="等线 Light" panose="0201060003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nodejs/nodejs-install-setu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1.png"/><Relationship Id="rId4" Type="http://schemas.openxmlformats.org/officeDocument/2006/relationships/hyperlink" Target="https://www.php.cn/website-design-ask-484696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c8eb6d2471f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hyperlink" Target="https://www.yiibai.com/mysql/nodejs-connect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ibai.com/mysql/nodej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1a5032eacc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pianshen.com/article/6372175301/" TargetMode="External"/><Relationship Id="rId5" Type="http://schemas.openxmlformats.org/officeDocument/2006/relationships/hyperlink" Target="http://expressjs.com/" TargetMode="External"/><Relationship Id="rId4" Type="http://schemas.openxmlformats.org/officeDocument/2006/relationships/hyperlink" Target="https://www.runoob.com/nodejs/nodejs-route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zh-cn/sql/t-sql/language-elements/transactions-transact-sql?view=sql-server-2017" TargetMode="External"/><Relationship Id="rId7" Type="http://schemas.openxmlformats.org/officeDocument/2006/relationships/hyperlink" Target="https://www.baidu.com/" TargetMode="External"/><Relationship Id="rId2" Type="http://schemas.openxmlformats.org/officeDocument/2006/relationships/hyperlink" Target="http://www.w3school.com.cn/sql/index.asp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google.com/" TargetMode="External"/><Relationship Id="rId5" Type="http://schemas.openxmlformats.org/officeDocument/2006/relationships/hyperlink" Target="https://cn.bing.com/" TargetMode="External"/><Relationship Id="rId4" Type="http://schemas.openxmlformats.org/officeDocument/2006/relationships/hyperlink" Target="https://dev.mysql.com/doc/refman/8.0/en/sql-syntax-transac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zhuanlan.zhihu.com/p/10916475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数据库第九次上机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  <a:t>2022/5/25</a:t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77472D1A-939B-4562-B422-201CDB80B0B0}"/>
              </a:ext>
            </a:extLst>
          </p:cNvPr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>
            <a:extLst>
              <a:ext uri="{FF2B5EF4-FFF2-40B4-BE49-F238E27FC236}">
                <a16:creationId xmlns:a16="http://schemas.microsoft.com/office/drawing/2014/main" id="{CE0C503E-A815-401F-843D-73F06D8A956F}"/>
              </a:ext>
            </a:extLst>
          </p:cNvPr>
          <p:cNvGrpSpPr/>
          <p:nvPr/>
        </p:nvGrpSpPr>
        <p:grpSpPr>
          <a:xfrm>
            <a:off x="798354" y="568261"/>
            <a:ext cx="1751119" cy="511876"/>
            <a:chOff x="1187820" y="652928"/>
            <a:chExt cx="1751119" cy="511876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8FCCB4-2974-400B-B235-6444777CACB6}"/>
                </a:ext>
              </a:extLst>
            </p:cNvPr>
            <p:cNvSpPr txBox="1"/>
            <p:nvPr/>
          </p:nvSpPr>
          <p:spPr>
            <a:xfrm>
              <a:off x="1273098" y="678033"/>
              <a:ext cx="1665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BA74F54-8DAC-4413-80C2-207E81281ADD}"/>
                </a:ext>
              </a:extLst>
            </p:cNvPr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B27C01F1-0617-4594-AFF1-F7DB564B4A9C}"/>
              </a:ext>
            </a:extLst>
          </p:cNvPr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875" y="1550534"/>
            <a:ext cx="10110250" cy="793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Controller</a:t>
            </a:r>
            <a:r>
              <a:rPr lang="zh-CN" altLang="en-US" sz="1600" dirty="0"/>
              <a:t>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如下暴露出了</a:t>
            </a:r>
            <a:r>
              <a:rPr lang="en-US" altLang="zh-CN" sz="1600" dirty="0"/>
              <a:t>/all </a:t>
            </a:r>
            <a:r>
              <a:rPr lang="zh-CN" altLang="en-US" sz="1600" dirty="0"/>
              <a:t>接口，启动后端后，浏览器访问 </a:t>
            </a:r>
            <a:r>
              <a:rPr lang="en-US" altLang="zh-CN" sz="1600" dirty="0"/>
              <a:t>localhost:8080/all </a:t>
            </a:r>
            <a:r>
              <a:rPr lang="zh-CN" altLang="en-US" sz="1600" dirty="0"/>
              <a:t>则会请求数据库中</a:t>
            </a:r>
            <a:r>
              <a:rPr lang="en-US" altLang="zh-CN" sz="1600" dirty="0"/>
              <a:t>User</a:t>
            </a:r>
            <a:r>
              <a:rPr lang="zh-CN" altLang="en-US" sz="1600" dirty="0"/>
              <a:t>表的所有的记录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A33B11-F31A-8394-0573-C60516C5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27" y="2463668"/>
            <a:ext cx="4973473" cy="309307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3FAEA4B9-B211-50F6-AFF2-FCB6C7023277}"/>
              </a:ext>
            </a:extLst>
          </p:cNvPr>
          <p:cNvCxnSpPr>
            <a:cxnSpLocks/>
          </p:cNvCxnSpPr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29A4762-5441-5232-B17E-3772A17BE08A}"/>
              </a:ext>
            </a:extLst>
          </p:cNvPr>
          <p:cNvSpPr txBox="1"/>
          <p:nvPr/>
        </p:nvSpPr>
        <p:spPr>
          <a:xfrm>
            <a:off x="4040447" y="-206854"/>
            <a:ext cx="7386912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注意：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1.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由于本次实验的项目内容比较单一，可以暂不涉及对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service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层的设计；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2.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具体各个类如何创建可以参考 </a:t>
            </a:r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zip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文件；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3.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建议同学可以结合网上的教程资料，实际动手搭建，实验目的主要是帮助大家理解框架中的数据库的应用；</a:t>
            </a:r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4.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更详细的</a:t>
            </a:r>
            <a:r>
              <a:rPr lang="en-US" altLang="zh-CN" sz="1600" b="1" dirty="0" err="1">
                <a:solidFill>
                  <a:srgbClr val="646464"/>
                </a:solidFill>
                <a:latin typeface="-apple-system"/>
              </a:rPr>
              <a:t>Springboot+MySQL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的项目搭建流程大家可以自行上网搜索，到处都是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62366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255583" cy="511876"/>
            <a:chOff x="1187820" y="652928"/>
            <a:chExt cx="12555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170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875" y="1550534"/>
            <a:ext cx="1011025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将来找后端开发的同学选择</a:t>
            </a:r>
            <a:r>
              <a:rPr lang="en-US" altLang="zh-CN" sz="1600" dirty="0"/>
              <a:t>SpringBoot</a:t>
            </a:r>
            <a:r>
              <a:rPr lang="zh-CN" altLang="en-US" sz="1600" dirty="0"/>
              <a:t>是较好的，但是如今前端开发也不意味着不会接触数据库操作和服务端等，如今</a:t>
            </a:r>
            <a:r>
              <a:rPr lang="en-US" altLang="zh-CN" sz="1600" dirty="0"/>
              <a:t>Node</a:t>
            </a:r>
            <a:r>
              <a:rPr lang="zh-CN" altLang="en-US" sz="1600" dirty="0"/>
              <a:t>也已经成为了前端面试常考甚至明确要求的技能，如果将来想要走前端方向，学习并选择</a:t>
            </a:r>
            <a:r>
              <a:rPr lang="en-US" altLang="zh-CN" sz="1600" dirty="0"/>
              <a:t>Nodejs</a:t>
            </a:r>
            <a:r>
              <a:rPr lang="zh-CN" altLang="en-US" sz="1600" dirty="0"/>
              <a:t>完成本次实验是一个不错的选择。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040765" y="4502785"/>
            <a:ext cx="993711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dirty="0">
                <a:solidFill>
                  <a:schemeClr val="dk1"/>
                </a:solidFill>
              </a:rPr>
              <a:t>简单的说 Node.js 就是</a:t>
            </a:r>
            <a:r>
              <a:rPr lang="zh-CN" altLang="en-US" sz="1600" b="1" dirty="0">
                <a:solidFill>
                  <a:schemeClr val="dk1"/>
                </a:solidFill>
              </a:rPr>
              <a:t>运行在服务端的 JavaScript</a:t>
            </a:r>
            <a:r>
              <a:rPr lang="zh-CN" altLang="en-US" sz="1600" dirty="0">
                <a:solidFill>
                  <a:schemeClr val="dk1"/>
                </a:solidFill>
              </a:rPr>
              <a:t>。</a:t>
            </a:r>
          </a:p>
          <a:p>
            <a:endParaRPr lang="zh-CN" altLang="en-US" sz="1600" dirty="0">
              <a:solidFill>
                <a:schemeClr val="dk1"/>
              </a:solidFill>
            </a:endParaRPr>
          </a:p>
          <a:p>
            <a:r>
              <a:rPr lang="zh-CN" altLang="en-US" sz="1600" dirty="0">
                <a:solidFill>
                  <a:schemeClr val="dk1"/>
                </a:solidFill>
              </a:rPr>
              <a:t>Node.js 是一个基于 Chrome JavaScript 运行时建立的一个平台。</a:t>
            </a:r>
          </a:p>
          <a:p>
            <a:endParaRPr lang="zh-CN" altLang="en-US" sz="1600" dirty="0">
              <a:solidFill>
                <a:schemeClr val="dk1"/>
              </a:solidFill>
            </a:endParaRPr>
          </a:p>
          <a:p>
            <a:r>
              <a:rPr lang="zh-CN" altLang="en-US" sz="1600" dirty="0">
                <a:solidFill>
                  <a:schemeClr val="dk1"/>
                </a:solidFill>
              </a:rPr>
              <a:t>Node.js 是一个事件驱动 I/O 服务端 JavaScript 环境，基于 Google 的 </a:t>
            </a:r>
            <a:r>
              <a:rPr lang="zh-CN" altLang="en-US" sz="1600" b="1" dirty="0">
                <a:solidFill>
                  <a:schemeClr val="dk1"/>
                </a:solidFill>
              </a:rPr>
              <a:t>V8 引擎</a:t>
            </a:r>
            <a:r>
              <a:rPr lang="zh-CN" altLang="en-US" sz="1600" dirty="0">
                <a:solidFill>
                  <a:schemeClr val="dk1"/>
                </a:solidFill>
              </a:rPr>
              <a:t>，V8 引擎执行 Javascript 的速度非常快，性能非常好。</a:t>
            </a:r>
          </a:p>
          <a:p>
            <a:endParaRPr lang="en-US" altLang="zh-CN" sz="1600" dirty="0">
              <a:solidFill>
                <a:schemeClr val="dk1"/>
              </a:solidFill>
            </a:endParaRPr>
          </a:p>
          <a:p>
            <a:r>
              <a:rPr lang="zh-CN" altLang="en-US" sz="1600" dirty="0">
                <a:solidFill>
                  <a:schemeClr val="dk1"/>
                </a:solidFill>
              </a:rPr>
              <a:t>本次实验主要涉及</a:t>
            </a:r>
            <a:r>
              <a:rPr lang="en-US" altLang="zh-CN" sz="1600" dirty="0">
                <a:solidFill>
                  <a:schemeClr val="dk1"/>
                </a:solidFill>
              </a:rPr>
              <a:t>Nodejs</a:t>
            </a:r>
            <a:r>
              <a:rPr lang="zh-CN" altLang="en-US" sz="1600" dirty="0">
                <a:solidFill>
                  <a:schemeClr val="dk1"/>
                </a:solidFill>
              </a:rPr>
              <a:t>的数据库连接部分操作。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9990" y="2935605"/>
            <a:ext cx="2105025" cy="13811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474783" cy="511876"/>
            <a:chOff x="1187820" y="652928"/>
            <a:chExt cx="24747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89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环境配置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875" y="1520689"/>
            <a:ext cx="10110250" cy="4523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Nodejs</a:t>
            </a:r>
            <a:r>
              <a:rPr lang="zh-CN" altLang="en-US" sz="1600" dirty="0"/>
              <a:t>安装请参考（官网下载然后一路确定即可）：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hlinkClick r:id="rId3" action="ppaction://hlinkfile"/>
              </a:rPr>
              <a:t>https://www.runoob.com/nodejs/nodejs-install-setup.html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首先，创建一个用于存储node.js应用程序的项目文件夹，并使用</a:t>
            </a:r>
            <a:r>
              <a:rPr lang="zh-CN" altLang="en-US" sz="1600" b="1" dirty="0"/>
              <a:t>npm init</a:t>
            </a:r>
            <a:r>
              <a:rPr lang="zh-CN" altLang="en-US" sz="1600" dirty="0"/>
              <a:t>命令创建package.json文件：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ym typeface="+mn-ea"/>
              </a:rPr>
              <a:t>nodejs</a:t>
            </a:r>
            <a:r>
              <a:rPr lang="zh-CN" altLang="en-US" sz="1600" dirty="0">
                <a:sym typeface="+mn-ea"/>
              </a:rPr>
              <a:t>项目目录下</a:t>
            </a:r>
            <a:r>
              <a:rPr lang="en-US" altLang="zh-CN" sz="1600" dirty="0">
                <a:sym typeface="+mn-ea"/>
              </a:rPr>
              <a:t>cmd</a:t>
            </a:r>
            <a:r>
              <a:rPr lang="zh-CN" altLang="en-US" sz="1600" dirty="0">
                <a:sym typeface="+mn-ea"/>
              </a:rPr>
              <a:t>运行：</a:t>
            </a:r>
            <a:r>
              <a:rPr lang="zh-CN" altLang="en-US" sz="1600" b="1" dirty="0">
                <a:sym typeface="+mn-ea"/>
              </a:rPr>
              <a:t>npm init</a:t>
            </a:r>
            <a:r>
              <a:rPr lang="en-US" sz="1600" dirty="0">
                <a:sym typeface="+mn-ea"/>
              </a:rPr>
              <a:t> </a:t>
            </a:r>
            <a:endParaRPr lang="en-US" sz="1600" dirty="0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r>
              <a:rPr lang="en-US" sz="1600" dirty="0"/>
              <a:t>安装Node.js mysql驱动程序：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nodejs</a:t>
            </a:r>
            <a:r>
              <a:rPr lang="zh-CN" altLang="en-US" sz="1600" dirty="0"/>
              <a:t>项目目录下</a:t>
            </a:r>
            <a:r>
              <a:rPr lang="en-US" altLang="zh-CN" sz="1600" dirty="0"/>
              <a:t>cmd</a:t>
            </a:r>
            <a:r>
              <a:rPr lang="zh-CN" altLang="en-US" sz="1600" dirty="0"/>
              <a:t>运行：</a:t>
            </a:r>
            <a:r>
              <a:rPr lang="en-US" sz="1600" b="1" dirty="0"/>
              <a:t>npm install mysql </a:t>
            </a:r>
            <a:endParaRPr lang="en-US" sz="1600" b="1" dirty="0">
              <a:hlinkClick r:id="rId3" action="ppaction://hlinkfile"/>
            </a:endParaRP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IDE</a:t>
            </a:r>
            <a:r>
              <a:rPr lang="zh-CN" altLang="en-US" sz="1600" dirty="0"/>
              <a:t>选择：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hlinkClick r:id="rId4" action="ppaction://hlinkfile"/>
              </a:rPr>
              <a:t>https://www.php.cn/website-design-ask-484696.html</a:t>
            </a:r>
          </a:p>
          <a:p>
            <a:pPr>
              <a:lnSpc>
                <a:spcPct val="150000"/>
              </a:lnSpc>
            </a:pPr>
            <a:r>
              <a:rPr lang="en-US" altLang="zh-CN" sz="1600" dirty="0"/>
              <a:t>VSCode</a:t>
            </a:r>
            <a:r>
              <a:rPr lang="zh-CN" altLang="en-US" sz="1600" dirty="0"/>
              <a:t>就可以方便进行</a:t>
            </a:r>
            <a:r>
              <a:rPr lang="en-US" altLang="zh-CN" sz="1600" dirty="0"/>
              <a:t>Nodejs</a:t>
            </a:r>
            <a:r>
              <a:rPr lang="zh-CN" altLang="en-US" sz="1600" dirty="0"/>
              <a:t>调试等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495" y="3394710"/>
            <a:ext cx="3128645" cy="3136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779583" cy="511876"/>
            <a:chOff x="1187820" y="652928"/>
            <a:chExt cx="27795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694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数据库连接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40765" y="1770380"/>
            <a:ext cx="5572125" cy="535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1200" b="1" dirty="0"/>
              <a:t>通过以下代码（示例为</a:t>
            </a:r>
            <a:r>
              <a:rPr lang="en-US" altLang="zh-CN" sz="1200" b="1" dirty="0"/>
              <a:t>connect.js</a:t>
            </a:r>
            <a:r>
              <a:rPr lang="zh-CN" altLang="en-US" sz="1200" b="1" dirty="0"/>
              <a:t>文件</a:t>
            </a:r>
            <a:r>
              <a:rPr lang="zh-CN" sz="1200" b="1" dirty="0"/>
              <a:t>）完成本机</a:t>
            </a:r>
            <a:r>
              <a:rPr lang="en-US" altLang="zh-CN" sz="1200" b="1" dirty="0"/>
              <a:t>mysql</a:t>
            </a:r>
            <a:r>
              <a:rPr lang="zh-CN" altLang="en-US" sz="1200" b="1" dirty="0"/>
              <a:t>连接：</a:t>
            </a:r>
            <a:endParaRPr sz="1200" b="1" dirty="0"/>
          </a:p>
          <a:p>
            <a:pPr>
              <a:lnSpc>
                <a:spcPct val="150000"/>
              </a:lnSpc>
            </a:pPr>
            <a:r>
              <a:rPr sz="1200" dirty="0"/>
              <a:t>let mysql = require('mysql');</a:t>
            </a:r>
          </a:p>
          <a:p>
            <a:pPr>
              <a:lnSpc>
                <a:spcPct val="150000"/>
              </a:lnSpc>
            </a:pPr>
            <a:endParaRPr sz="1200" dirty="0"/>
          </a:p>
          <a:p>
            <a:pPr>
              <a:lnSpc>
                <a:spcPct val="150000"/>
              </a:lnSpc>
            </a:pPr>
            <a:r>
              <a:rPr sz="1200" dirty="0"/>
              <a:t>let connection = mysql.createConnection({</a:t>
            </a:r>
          </a:p>
          <a:p>
            <a:pPr>
              <a:lnSpc>
                <a:spcPct val="150000"/>
              </a:lnSpc>
            </a:pPr>
            <a:r>
              <a:rPr sz="1200" dirty="0"/>
              <a:t>    host: 'localhost',</a:t>
            </a:r>
          </a:p>
          <a:p>
            <a:pPr>
              <a:lnSpc>
                <a:spcPct val="150000"/>
              </a:lnSpc>
            </a:pPr>
            <a:r>
              <a:rPr sz="1200" dirty="0"/>
              <a:t>    user: 'root',</a:t>
            </a:r>
          </a:p>
          <a:p>
            <a:pPr>
              <a:lnSpc>
                <a:spcPct val="150000"/>
              </a:lnSpc>
            </a:pPr>
            <a:r>
              <a:rPr sz="1200" dirty="0"/>
              <a:t>    password: '</a:t>
            </a:r>
            <a:r>
              <a:rPr lang="zh-CN" sz="1200" dirty="0"/>
              <a:t>你的密码</a:t>
            </a:r>
            <a:r>
              <a:rPr sz="1200" dirty="0"/>
              <a:t>',</a:t>
            </a:r>
          </a:p>
          <a:p>
            <a:pPr>
              <a:lnSpc>
                <a:spcPct val="150000"/>
              </a:lnSpc>
            </a:pPr>
            <a:r>
              <a:rPr sz="1200" dirty="0"/>
              <a:t>    database: '</a:t>
            </a:r>
            <a:r>
              <a:rPr lang="zh-CN" sz="1200" dirty="0"/>
              <a:t>连接的数据库</a:t>
            </a:r>
            <a:r>
              <a:rPr sz="1200" dirty="0"/>
              <a:t>'</a:t>
            </a:r>
          </a:p>
          <a:p>
            <a:pPr>
              <a:lnSpc>
                <a:spcPct val="150000"/>
              </a:lnSpc>
            </a:pPr>
            <a:r>
              <a:rPr sz="1200" dirty="0"/>
              <a:t>});</a:t>
            </a:r>
          </a:p>
          <a:p>
            <a:pPr>
              <a:lnSpc>
                <a:spcPct val="150000"/>
              </a:lnSpc>
            </a:pPr>
            <a:endParaRPr sz="1200" dirty="0"/>
          </a:p>
          <a:p>
            <a:pPr>
              <a:lnSpc>
                <a:spcPct val="150000"/>
              </a:lnSpc>
            </a:pPr>
            <a:r>
              <a:rPr sz="1200" dirty="0"/>
              <a:t>connection.connect(function(err) {</a:t>
            </a:r>
          </a:p>
          <a:p>
            <a:pPr>
              <a:lnSpc>
                <a:spcPct val="150000"/>
              </a:lnSpc>
            </a:pPr>
            <a:r>
              <a:rPr sz="1200" dirty="0"/>
              <a:t>    if (err) {</a:t>
            </a:r>
          </a:p>
          <a:p>
            <a:pPr>
              <a:lnSpc>
                <a:spcPct val="150000"/>
              </a:lnSpc>
            </a:pPr>
            <a:r>
              <a:rPr sz="1200" dirty="0"/>
              <a:t>      return console.error('error: ' + err.message);</a:t>
            </a:r>
          </a:p>
          <a:p>
            <a:pPr>
              <a:lnSpc>
                <a:spcPct val="150000"/>
              </a:lnSpc>
            </a:pPr>
            <a:r>
              <a:rPr sz="1200" dirty="0"/>
              <a:t>    }</a:t>
            </a:r>
          </a:p>
          <a:p>
            <a:pPr>
              <a:lnSpc>
                <a:spcPct val="150000"/>
              </a:lnSpc>
            </a:pPr>
            <a:r>
              <a:rPr sz="1200" dirty="0"/>
              <a:t>  </a:t>
            </a:r>
          </a:p>
          <a:p>
            <a:pPr>
              <a:lnSpc>
                <a:spcPct val="150000"/>
              </a:lnSpc>
            </a:pPr>
            <a:r>
              <a:rPr sz="1200" dirty="0"/>
              <a:t>    console.log('Connected to the MySQL server.');</a:t>
            </a:r>
          </a:p>
          <a:p>
            <a:pPr>
              <a:lnSpc>
                <a:spcPct val="150000"/>
              </a:lnSpc>
            </a:pPr>
            <a:r>
              <a:rPr sz="1200" dirty="0"/>
              <a:t>  });</a:t>
            </a:r>
          </a:p>
          <a:p>
            <a:pPr>
              <a:lnSpc>
                <a:spcPct val="150000"/>
              </a:lnSpc>
            </a:pPr>
            <a:r>
              <a:rPr sz="1200" dirty="0"/>
              <a:t>  </a:t>
            </a:r>
          </a:p>
          <a:p>
            <a:pPr>
              <a:lnSpc>
                <a:spcPct val="150000"/>
              </a:lnSpc>
            </a:pPr>
            <a:r>
              <a:rPr sz="1200" dirty="0"/>
              <a:t> 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6237605" y="1520825"/>
            <a:ext cx="403542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/>
              <a:t>可能出现的问题：</a:t>
            </a:r>
          </a:p>
          <a:p>
            <a:r>
              <a:rPr lang="zh-CN" altLang="en-US" sz="1600"/>
              <a:t>error: ER_NOT_SUPPORTED_AUTH_MODE: Client does not support authentication protocol requested by server; consider upgrading MySQL client</a:t>
            </a:r>
          </a:p>
          <a:p>
            <a:endParaRPr lang="zh-CN" altLang="en-US" sz="1600"/>
          </a:p>
          <a:p>
            <a:r>
              <a:rPr lang="zh-CN" altLang="en-US" sz="1600"/>
              <a:t>亲测解决方案：</a:t>
            </a:r>
          </a:p>
          <a:p>
            <a:r>
              <a:rPr lang="zh-CN" altLang="en-US" sz="1600">
                <a:hlinkClick r:id="rId3" action="ppaction://hlinkfile"/>
              </a:rPr>
              <a:t>https://www.jianshu.com/p/c8eb6d2471f8</a:t>
            </a:r>
            <a:endParaRPr lang="zh-CN" altLang="en-US" sz="1600"/>
          </a:p>
        </p:txBody>
      </p:sp>
      <p:sp>
        <p:nvSpPr>
          <p:cNvPr id="5" name="文本框 4"/>
          <p:cNvSpPr txBox="1"/>
          <p:nvPr/>
        </p:nvSpPr>
        <p:spPr>
          <a:xfrm>
            <a:off x="6237605" y="4154805"/>
            <a:ext cx="38887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代码详细：</a:t>
            </a:r>
          </a:p>
          <a:p>
            <a:r>
              <a:rPr lang="zh-CN" altLang="en-US" sz="1600">
                <a:hlinkClick r:id="rId4" action="ppaction://hlinkfile"/>
              </a:rPr>
              <a:t>https://www.yiibai.com/mysql/nodejs-connect.html</a:t>
            </a:r>
          </a:p>
          <a:p>
            <a:endParaRPr lang="zh-CN" altLang="en-US" sz="1600"/>
          </a:p>
          <a:p>
            <a:r>
              <a:rPr lang="en-US" altLang="zh-CN" sz="1600"/>
              <a:t>nodejs</a:t>
            </a:r>
            <a:r>
              <a:rPr lang="zh-CN" altLang="en-US" sz="1600"/>
              <a:t>运行方式</a:t>
            </a:r>
            <a:r>
              <a:rPr lang="en-US" altLang="zh-CN" sz="1600"/>
              <a:t> js</a:t>
            </a:r>
            <a:r>
              <a:rPr lang="zh-CN" altLang="en-US" sz="1600"/>
              <a:t>文件路径下</a:t>
            </a:r>
            <a:r>
              <a:rPr lang="en-US" altLang="zh-CN" sz="1600"/>
              <a:t>cmd</a:t>
            </a:r>
            <a:r>
              <a:rPr lang="zh-CN" altLang="en-US" sz="1600"/>
              <a:t>运行：</a:t>
            </a:r>
          </a:p>
          <a:p>
            <a:r>
              <a:rPr lang="en-US" altLang="zh-CN" sz="1600" b="1"/>
              <a:t>node  </a:t>
            </a:r>
            <a:r>
              <a:rPr lang="zh-CN" altLang="en-US" sz="1600" b="1"/>
              <a:t>要运行的</a:t>
            </a:r>
            <a:r>
              <a:rPr lang="en-US" altLang="zh-CN" sz="1600" b="1"/>
              <a:t>js</a:t>
            </a:r>
            <a:r>
              <a:rPr lang="zh-CN" altLang="en-US" sz="1600" b="1"/>
              <a:t>文件名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155" y="5837555"/>
            <a:ext cx="42068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474783" cy="511876"/>
            <a:chOff x="1187820" y="652928"/>
            <a:chExt cx="24747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89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增删改查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8255" y="1779270"/>
            <a:ext cx="97929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网上相关教程很多</a:t>
            </a:r>
            <a:r>
              <a:rPr lang="en-US" altLang="zh-CN"/>
              <a:t> </a:t>
            </a:r>
            <a:r>
              <a:rPr lang="zh-CN" altLang="en-US"/>
              <a:t>搜索关键词</a:t>
            </a:r>
            <a:r>
              <a:rPr lang="en-US" altLang="zh-CN"/>
              <a:t> </a:t>
            </a:r>
            <a:r>
              <a:rPr lang="en-US" altLang="zh-CN" b="1"/>
              <a:t>Nodejs+Mysql</a:t>
            </a:r>
            <a:r>
              <a:rPr lang="zh-CN" altLang="en-US"/>
              <a:t>即可</a:t>
            </a:r>
            <a:r>
              <a:rPr lang="en-US" altLang="zh-CN"/>
              <a:t>  </a:t>
            </a:r>
            <a:r>
              <a:rPr lang="zh-CN" altLang="en-US"/>
              <a:t>下面这个是个能快速上手的教程：</a:t>
            </a:r>
            <a:r>
              <a:rPr lang="en-US" altLang="zh-CN"/>
              <a:t>  </a:t>
            </a:r>
            <a:r>
              <a:rPr lang="zh-CN" altLang="en-US">
                <a:hlinkClick r:id="rId3" action="ppaction://hlinkfile"/>
              </a:rPr>
              <a:t>https://www.yiibai.com/mysql/nodejs.html</a:t>
            </a:r>
          </a:p>
          <a:p>
            <a:endParaRPr lang="zh-CN" altLang="en-US"/>
          </a:p>
          <a:p>
            <a:r>
              <a:rPr lang="zh-CN" altLang="en-US"/>
              <a:t>增删改查本质还是执行</a:t>
            </a:r>
            <a:r>
              <a:rPr lang="en-US" altLang="zh-CN"/>
              <a:t>SQL</a:t>
            </a:r>
            <a:r>
              <a:rPr lang="zh-CN" altLang="en-US"/>
              <a:t>语句，比如创建表操作：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90" y="3060065"/>
            <a:ext cx="5704840" cy="24739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474783" cy="511876"/>
            <a:chOff x="1187820" y="652928"/>
            <a:chExt cx="24747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895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增删改查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8255" y="1779270"/>
            <a:ext cx="97929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插入操作（其他操作请自行查阅解决！）：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255" y="2217420"/>
            <a:ext cx="6407150" cy="44653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779583" cy="511876"/>
            <a:chOff x="1187820" y="652928"/>
            <a:chExt cx="277958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69430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ea"/>
                </a:rPr>
                <a:t>Node.js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服务端构建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278255" y="1779270"/>
            <a:ext cx="979297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之前的操作都是如何通过</a:t>
            </a:r>
            <a:r>
              <a:rPr lang="en-US" altLang="zh-CN"/>
              <a:t>js</a:t>
            </a:r>
            <a:r>
              <a:rPr lang="zh-CN" altLang="en-US"/>
              <a:t>操作</a:t>
            </a:r>
            <a:r>
              <a:rPr lang="en-US" altLang="zh-CN"/>
              <a:t>mysql</a:t>
            </a:r>
            <a:r>
              <a:rPr lang="zh-CN" altLang="en-US"/>
              <a:t>数据库，但要想完成本次实验至少需要</a:t>
            </a:r>
            <a:r>
              <a:rPr lang="zh-CN" altLang="en-US" b="1"/>
              <a:t>写一个持续运行的服务端程序</a:t>
            </a:r>
            <a:r>
              <a:rPr lang="zh-CN" altLang="en-US"/>
              <a:t>，实现</a:t>
            </a:r>
            <a:r>
              <a:rPr lang="en-US" altLang="zh-CN"/>
              <a:t>url</a:t>
            </a:r>
            <a:r>
              <a:rPr lang="zh-CN" altLang="en-US"/>
              <a:t>请求的响应。</a:t>
            </a:r>
          </a:p>
          <a:p>
            <a:r>
              <a:rPr lang="en-US" altLang="zh-CN"/>
              <a:t>nodejs</a:t>
            </a:r>
            <a:r>
              <a:rPr lang="zh-CN" altLang="en-US"/>
              <a:t>实现一个简单的回应请求的服务端非常容易，只需导入</a:t>
            </a:r>
            <a:r>
              <a:rPr lang="en-US" altLang="zh-CN"/>
              <a:t>http</a:t>
            </a:r>
            <a:r>
              <a:rPr lang="zh-CN" altLang="en-US"/>
              <a:t>模块并完成</a:t>
            </a:r>
            <a:r>
              <a:rPr lang="en-US" altLang="zh-CN"/>
              <a:t>url</a:t>
            </a:r>
            <a:r>
              <a:rPr lang="zh-CN" altLang="en-US"/>
              <a:t>的解析和处理即可，可参考：</a:t>
            </a:r>
          </a:p>
          <a:p>
            <a:r>
              <a:rPr lang="zh-CN" altLang="en-US">
                <a:hlinkClick r:id="rId3" action="ppaction://hlinkfile"/>
              </a:rPr>
              <a:t>https://www.jianshu.com/p/81a5032eacc2</a:t>
            </a:r>
          </a:p>
          <a:p>
            <a:endParaRPr lang="zh-CN" altLang="en-US"/>
          </a:p>
          <a:p>
            <a:r>
              <a:rPr lang="zh-CN" altLang="en-US"/>
              <a:t>但这样的项目可用性太差，如果想完善服务端项目，可以考虑实现较为完整的路由跳转：</a:t>
            </a:r>
          </a:p>
          <a:p>
            <a:r>
              <a:rPr lang="zh-CN" altLang="en-US">
                <a:hlinkClick r:id="rId4" action="ppaction://hlinkfile"/>
              </a:rPr>
              <a:t>https://www.runoob.com/nodejs/nodejs-router.html</a:t>
            </a:r>
          </a:p>
          <a:p>
            <a:endParaRPr lang="zh-CN" altLang="en-US"/>
          </a:p>
          <a:p>
            <a:r>
              <a:rPr lang="zh-CN" altLang="en-US"/>
              <a:t>或者使用基于 Node.js 平台的 web 开发框架</a:t>
            </a:r>
            <a:r>
              <a:rPr lang="en-US" altLang="zh-CN"/>
              <a:t> Express</a:t>
            </a:r>
            <a:r>
              <a:rPr lang="zh-CN" altLang="en-US"/>
              <a:t>实现更商业化的开发：</a:t>
            </a:r>
          </a:p>
          <a:p>
            <a:r>
              <a:rPr lang="zh-CN" altLang="en-US">
                <a:hlinkClick r:id="rId5"/>
              </a:rPr>
              <a:t>http://expressjs.com/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NodeJS+Express+mySQL开发教程一则：</a:t>
            </a:r>
          </a:p>
          <a:p>
            <a:r>
              <a:rPr lang="zh-CN" altLang="en-US">
                <a:hlinkClick r:id="rId6" action="ppaction://hlinkfile"/>
              </a:rPr>
              <a:t>https://www.pianshen.com/article/6372175301/</a:t>
            </a:r>
          </a:p>
          <a:p>
            <a:endParaRPr lang="zh-CN" altLang="en-US"/>
          </a:p>
          <a:p>
            <a:r>
              <a:rPr lang="zh-CN" altLang="en-US"/>
              <a:t>请视个人能力完成服务端开发即可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83632" y="2048219"/>
            <a:ext cx="103280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Q1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：完成基于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RBAC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项目背景的数据库设计，要求给出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5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张表格的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SQL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建表语句；</a:t>
            </a:r>
            <a:endParaRPr lang="en-US" altLang="zh-CN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：任选一种框架，实现建立数据库连接，并实现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个接口，完成对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User 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实体的增删改查；</a:t>
            </a:r>
            <a:endParaRPr lang="en-US" altLang="zh-CN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（给出浏览器访问接口截图、返回信息与数据库状态变化截图）</a:t>
            </a:r>
            <a:endParaRPr lang="en-US" altLang="zh-CN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选做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Q3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：在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的基础上，补充其他的实体类与接口，以完成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RBAC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的权限控制（例如新建角色、用户添加角色、新建权限、为角色添加权限、用户权限鉴别判断等接口）</a:t>
            </a:r>
            <a:endParaRPr lang="en-US" altLang="zh-CN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选做 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Q4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：选择其他的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框架，完成</a:t>
            </a:r>
            <a:r>
              <a:rPr lang="en-US" altLang="zh-CN" sz="1600" dirty="0">
                <a:solidFill>
                  <a:srgbClr val="FF0000"/>
                </a:solidFill>
                <a:latin typeface="+mn-ea"/>
                <a:sym typeface="+mn-ea"/>
              </a:rPr>
              <a:t>Q2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sym typeface="+mn-ea"/>
              </a:rPr>
              <a:t>的接口实验；</a:t>
            </a:r>
            <a:endParaRPr lang="en-US" altLang="zh-CN" sz="16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endParaRPr lang="en-US" altLang="zh-CN" sz="1600" dirty="0">
              <a:solidFill>
                <a:srgbClr val="FF0000"/>
              </a:solidFill>
              <a:latin typeface="+mn-ea"/>
            </a:endParaRPr>
          </a:p>
          <a:p>
            <a:pPr indent="0">
              <a:buNone/>
            </a:pPr>
            <a:r>
              <a:rPr lang="zh-CN" altLang="en-US" sz="1600" dirty="0">
                <a:latin typeface="+mn-ea"/>
                <a:sym typeface="+mn-ea"/>
              </a:rPr>
              <a:t>请在</a:t>
            </a:r>
            <a:r>
              <a:rPr lang="en-US" altLang="zh-CN" sz="1600" b="1" dirty="0">
                <a:latin typeface="+mn-ea"/>
                <a:sym typeface="+mn-ea"/>
              </a:rPr>
              <a:t>PDF/WORD</a:t>
            </a:r>
            <a:r>
              <a:rPr lang="zh-CN" altLang="en-US" sz="16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16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1600" b="1" dirty="0">
                <a:latin typeface="+mn-ea"/>
                <a:sym typeface="+mn-ea"/>
              </a:rPr>
              <a:t>，记得标清题号</a:t>
            </a:r>
            <a:r>
              <a:rPr lang="zh-CN" altLang="en-US" sz="16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1600" dirty="0"/>
          </a:p>
          <a:p>
            <a:pPr indent="0">
              <a:buNone/>
            </a:pPr>
            <a:r>
              <a:rPr lang="zh-CN" altLang="en-US" sz="1600" dirty="0"/>
              <a:t>若为</a:t>
            </a:r>
            <a:r>
              <a:rPr lang="en-US" altLang="zh-CN" sz="1600" dirty="0"/>
              <a:t>PDF/WORD</a:t>
            </a:r>
            <a:r>
              <a:rPr lang="zh-CN" altLang="en-US" sz="1600" dirty="0"/>
              <a:t>单文档文件直接提交即可，其他提交压缩包，命名为“</a:t>
            </a:r>
            <a:r>
              <a:rPr lang="zh-CN" altLang="en-US" sz="1600" dirty="0">
                <a:solidFill>
                  <a:srgbClr val="C00000"/>
                </a:solidFill>
              </a:rPr>
              <a:t>学号</a:t>
            </a:r>
            <a:r>
              <a:rPr lang="en-US" altLang="zh-CN" sz="1600" dirty="0">
                <a:solidFill>
                  <a:srgbClr val="C00000"/>
                </a:solidFill>
              </a:rPr>
              <a:t>_</a:t>
            </a:r>
            <a:r>
              <a:rPr lang="zh-CN" altLang="en-US" sz="16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1600" dirty="0"/>
              <a:t>”。</a:t>
            </a:r>
          </a:p>
          <a:p>
            <a:pPr indent="0">
              <a:buNone/>
            </a:pPr>
            <a:endParaRPr lang="zh-CN" altLang="en-US" sz="1600" dirty="0"/>
          </a:p>
          <a:p>
            <a:pPr indent="0">
              <a:buNone/>
            </a:pPr>
            <a:r>
              <a:rPr lang="zh-CN" altLang="en-US" sz="1600" dirty="0"/>
              <a:t>提交网址：软件学院云平台</a:t>
            </a:r>
            <a:r>
              <a:rPr lang="zh-CN" altLang="en-US" sz="1600" b="1" dirty="0"/>
              <a:t>第九次上机 </a:t>
            </a:r>
            <a:r>
              <a:rPr lang="en-US" altLang="zh-CN" sz="1600" dirty="0"/>
              <a:t>https://</a:t>
            </a:r>
            <a:r>
              <a:rPr lang="en-US" altLang="zh-CN" sz="1600" dirty="0" err="1"/>
              <a:t>cloud.beihangsoft.cn</a:t>
            </a:r>
            <a:r>
              <a:rPr lang="en-US" altLang="zh-CN" sz="1600" dirty="0"/>
              <a:t>/#/security/login</a:t>
            </a:r>
            <a:endParaRPr lang="zh-CN" altLang="en-US" sz="1600" dirty="0"/>
          </a:p>
          <a:p>
            <a:pPr indent="0">
              <a:buNone/>
            </a:pPr>
            <a:r>
              <a:rPr lang="en-US" altLang="zh-CN" sz="1600" dirty="0"/>
              <a:t>	        </a:t>
            </a:r>
            <a:r>
              <a:rPr lang="zh-CN" altLang="en-US" sz="16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16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1600" dirty="0">
                <a:sym typeface="+mn-ea"/>
              </a:rPr>
              <a:t>	</a:t>
            </a:r>
            <a:r>
              <a:rPr lang="zh-CN" altLang="en-US" sz="1600" dirty="0">
                <a:sym typeface="+mn-ea"/>
              </a:rPr>
              <a:t>作业截止时间为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周日</a:t>
            </a:r>
            <a:r>
              <a:rPr lang="en-US" altLang="zh-CN" sz="16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83633" y="1974689"/>
            <a:ext cx="97072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一般</a:t>
            </a:r>
            <a:r>
              <a:rPr lang="en-US" altLang="zh-CN" dirty="0">
                <a:latin typeface="+mn-ea"/>
              </a:rPr>
              <a:t>SQL</a:t>
            </a:r>
            <a:r>
              <a:rPr lang="zh-CN" altLang="en-US" dirty="0">
                <a:latin typeface="+mn-ea"/>
              </a:rPr>
              <a:t>语法：</a:t>
            </a:r>
          </a:p>
          <a:p>
            <a:r>
              <a:rPr lang="en-US" altLang="zh-CN" dirty="0">
                <a:latin typeface="+mn-ea"/>
                <a:hlinkClick r:id="rId2"/>
              </a:rPr>
              <a:t>http://www.w3school.com.cn/sql/index.asp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官方文档：</a:t>
            </a:r>
            <a:endParaRPr lang="en-US" altLang="zh-CN" dirty="0">
              <a:latin typeface="+mn-ea"/>
            </a:endParaRPr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3"/>
              </a:rPr>
              <a:t>https://docs.microsoft.com/zh-cn/sql/t-sql/language-elements/transactions-transact-sql?view=sql-server-2017 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4"/>
              </a:rPr>
              <a:t>https://dev.mysql.com/doc/refman/8.0/en/sql-syntax-transactions.html</a:t>
            </a:r>
            <a:endParaRPr lang="en-US" altLang="zh-CN" dirty="0"/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多用搜索引擎：</a:t>
            </a:r>
          </a:p>
          <a:p>
            <a:r>
              <a:rPr lang="en-US" altLang="zh-CN" dirty="0">
                <a:latin typeface="+mn-ea"/>
                <a:hlinkClick r:id="rId5"/>
              </a:rPr>
              <a:t>https://cn.bing.com/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6"/>
              </a:rPr>
              <a:t>https://www.google.com/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  <a:hlinkClick r:id="rId7"/>
              </a:rPr>
              <a:t>https://www.baidu.com/</a:t>
            </a:r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386639"/>
            <a:ext cx="97962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本次的上机内容为：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常见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框架中的数据库应用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项目搭建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实体设计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接口实现</a:t>
            </a:r>
            <a:endParaRPr lang="en-US" altLang="zh-CN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</a:rPr>
              <a:t>本次上机为最后一次上机，持续时间为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周，难度与开放性都会相对更大一些，因此大家遇到问题请积极上网查询资料 或 在群里提问与同学老师助教一起讨论；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3966" y="2017308"/>
            <a:ext cx="9282022" cy="3539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dirty="0"/>
              <a:t>经过本学期前几次上机的实验，我们已经学习数据库技术和原理等理论知识与实践，但在实际项目开发中，</a:t>
            </a:r>
            <a:r>
              <a:rPr lang="zh-CN" altLang="en-US" sz="1600" b="1" dirty="0"/>
              <a:t>数据库工具的应用往往还需要与</a:t>
            </a:r>
            <a:r>
              <a:rPr lang="en-US" altLang="zh-CN" sz="1600" b="1" dirty="0"/>
              <a:t>web</a:t>
            </a:r>
            <a:r>
              <a:rPr lang="zh-CN" altLang="en-US" sz="1600" b="1" dirty="0"/>
              <a:t>框架进行进一步的结合配置</a:t>
            </a:r>
            <a:r>
              <a:rPr lang="zh-CN" altLang="en-US" sz="1600" dirty="0"/>
              <a:t>，才能实现高效的业务使用；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以“前后端分离”的软件架构为例，常见的</a:t>
            </a:r>
            <a:r>
              <a:rPr lang="en-US" altLang="zh-CN" sz="1600" dirty="0"/>
              <a:t>web</a:t>
            </a:r>
            <a:r>
              <a:rPr lang="zh-CN" altLang="en-US" sz="1600" dirty="0"/>
              <a:t>后端框架有：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Java:</a:t>
            </a:r>
            <a:r>
              <a:rPr lang="zh-CN" altLang="en-US" sz="1600" dirty="0"/>
              <a:t> </a:t>
            </a:r>
            <a:r>
              <a:rPr lang="en-US" altLang="zh-CN" sz="1600" dirty="0"/>
              <a:t>SpringBoot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Python:</a:t>
            </a:r>
            <a:r>
              <a:rPr lang="zh-CN" altLang="en-US" sz="1600" dirty="0"/>
              <a:t> </a:t>
            </a:r>
            <a:r>
              <a:rPr lang="en-US" altLang="zh-CN" sz="1600" dirty="0"/>
              <a:t>Django / Flask / …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JavaScript: Express.js / Node.js …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PHP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Ruby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…</a:t>
            </a:r>
          </a:p>
          <a:p>
            <a:pPr marL="285750" indent="-285750">
              <a:buFontTx/>
              <a:buChar char="-"/>
            </a:pPr>
            <a:endParaRPr lang="en-US" altLang="zh-CN" sz="1600" dirty="0"/>
          </a:p>
          <a:p>
            <a:r>
              <a:rPr lang="zh-CN" altLang="en-US" sz="1600" dirty="0"/>
              <a:t>本次实验需要同学们基于任意一种</a:t>
            </a:r>
            <a:r>
              <a:rPr lang="en-US" altLang="zh-CN" sz="1600" dirty="0"/>
              <a:t>web</a:t>
            </a:r>
            <a:r>
              <a:rPr lang="zh-CN" altLang="en-US" sz="1600" dirty="0"/>
              <a:t>框架（推荐</a:t>
            </a:r>
            <a:r>
              <a:rPr lang="en-US" altLang="zh-CN" sz="1600" dirty="0"/>
              <a:t>SpringBoot / Django /</a:t>
            </a:r>
            <a:r>
              <a:rPr lang="zh-CN" altLang="en-US" sz="1600" dirty="0"/>
              <a:t> </a:t>
            </a:r>
            <a:r>
              <a:rPr lang="en-US" altLang="zh-CN" sz="1600" dirty="0"/>
              <a:t>Node.js</a:t>
            </a:r>
            <a:r>
              <a:rPr lang="zh-CN" altLang="en-US" sz="1600" dirty="0"/>
              <a:t>），完成本地工程项目的创建、并配置连接数据库，基于需求完成数据库实体设计、接口编写和测试等任务；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9996" y="1682850"/>
            <a:ext cx="9712007" cy="22708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模拟案例需求描述：</a:t>
            </a:r>
            <a:r>
              <a:rPr lang="zh-CN" altLang="en-US" sz="1600" dirty="0">
                <a:solidFill>
                  <a:srgbClr val="FF0000"/>
                </a:solidFill>
              </a:rPr>
              <a:t>（只使用数据库表来实现实体设计与管理，与数据库内核安全等完全无关）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现在要求实现一个简单的基于</a:t>
            </a:r>
            <a:r>
              <a:rPr lang="en-US" altLang="zh-CN" sz="1600" dirty="0"/>
              <a:t>RBAC</a:t>
            </a:r>
            <a:r>
              <a:rPr lang="zh-CN" altLang="en-US" sz="1600" dirty="0"/>
              <a:t>的权限管理系统，能够对用户添加相应的角色，以达到权限管理和控制的功能；每个用户可以同时有多个角色，每一种角色可以同时有多种权限；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Q1</a:t>
            </a:r>
            <a:r>
              <a:rPr lang="zh-CN" altLang="en-US" sz="1600" dirty="0">
                <a:solidFill>
                  <a:srgbClr val="FF0000"/>
                </a:solidFill>
              </a:rPr>
              <a:t>：数据库表结构的设计，完成所需要表格的创建，并自行模拟数据插入；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（此步骤可以在可视化工具中完成，</a:t>
            </a:r>
            <a:r>
              <a:rPr lang="zh-CN" altLang="en-US" sz="1600" b="1" dirty="0">
                <a:solidFill>
                  <a:srgbClr val="FF0000"/>
                </a:solidFill>
              </a:rPr>
              <a:t>表设计可参考下一页</a:t>
            </a:r>
            <a:r>
              <a:rPr lang="en-US" altLang="zh-CN" sz="1600" b="1" dirty="0">
                <a:solidFill>
                  <a:srgbClr val="FF0000"/>
                </a:solidFill>
              </a:rPr>
              <a:t>ppt</a:t>
            </a:r>
            <a:r>
              <a:rPr lang="zh-CN" altLang="en-US" sz="1600" dirty="0">
                <a:solidFill>
                  <a:srgbClr val="FF0000"/>
                </a:solidFill>
              </a:rPr>
              <a:t>，注意提供创建后的表截图，每个表需要有其各自必要的信息，例如</a:t>
            </a:r>
            <a:r>
              <a:rPr lang="en-US" altLang="zh-CN" sz="1600" dirty="0">
                <a:solidFill>
                  <a:srgbClr val="FF0000"/>
                </a:solidFill>
              </a:rPr>
              <a:t>id</a:t>
            </a:r>
            <a:r>
              <a:rPr lang="zh-CN" altLang="en-US" sz="1600" dirty="0">
                <a:solidFill>
                  <a:srgbClr val="FF0000"/>
                </a:solidFill>
              </a:rPr>
              <a:t>等，其中两个关系表都要求建立相应的外键约束）</a:t>
            </a:r>
            <a:endParaRPr lang="en-US" altLang="zh-CN" sz="1600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996" y="4088280"/>
            <a:ext cx="4075155" cy="1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9463" y="1701941"/>
            <a:ext cx="9712007" cy="559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用户表（</a:t>
            </a:r>
            <a:r>
              <a:rPr lang="en-US" altLang="zh-CN" sz="1600" u="sng" dirty="0" err="1"/>
              <a:t>uid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uname</a:t>
            </a:r>
            <a:r>
              <a:rPr lang="en-US" altLang="zh-CN" sz="1600" dirty="0"/>
              <a:t>, age, phone, city</a:t>
            </a:r>
            <a:r>
              <a:rPr lang="zh-CN" altLang="en-US" sz="1600" dirty="0"/>
              <a:t>） </a:t>
            </a:r>
            <a:r>
              <a:rPr lang="en-US" altLang="zh-CN" sz="1600" dirty="0"/>
              <a:t>// </a:t>
            </a:r>
            <a:r>
              <a:rPr lang="en-US" altLang="zh-CN" sz="1600" dirty="0" err="1"/>
              <a:t>uid</a:t>
            </a:r>
            <a:r>
              <a:rPr lang="zh-CN" altLang="en-US" sz="1600" dirty="0"/>
              <a:t>自增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角色表（</a:t>
            </a:r>
            <a:r>
              <a:rPr lang="en-US" altLang="zh-CN" sz="1600" u="sng" dirty="0"/>
              <a:t>rid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rname</a:t>
            </a:r>
            <a:r>
              <a:rPr lang="zh-CN" altLang="en-US" sz="1600" dirty="0"/>
              <a:t>）   </a:t>
            </a:r>
            <a:r>
              <a:rPr lang="en-US" altLang="zh-CN" sz="1600" dirty="0"/>
              <a:t>// rid</a:t>
            </a:r>
            <a:r>
              <a:rPr lang="zh-CN" altLang="en-US" sz="1600" dirty="0"/>
              <a:t>自增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rname</a:t>
            </a:r>
            <a:r>
              <a:rPr lang="zh-CN" altLang="en-US" sz="1600" dirty="0"/>
              <a:t>为角色名称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权限表（</a:t>
            </a:r>
            <a:r>
              <a:rPr lang="en-US" altLang="zh-CN" sz="1600" u="sng" dirty="0" err="1"/>
              <a:t>pid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pname</a:t>
            </a:r>
            <a:r>
              <a:rPr lang="zh-CN" altLang="en-US" sz="1600" dirty="0"/>
              <a:t>） </a:t>
            </a:r>
            <a:r>
              <a:rPr lang="en-US" altLang="zh-CN" sz="1600" dirty="0"/>
              <a:t>// </a:t>
            </a:r>
            <a:r>
              <a:rPr lang="en-US" altLang="zh-CN" sz="1600" dirty="0" err="1"/>
              <a:t>pid</a:t>
            </a:r>
            <a:r>
              <a:rPr lang="zh-CN" altLang="en-US" sz="1600" dirty="0"/>
              <a:t>自增，</a:t>
            </a:r>
            <a:r>
              <a:rPr lang="en-US" altLang="zh-CN" sz="1600" dirty="0" err="1"/>
              <a:t>pname</a:t>
            </a:r>
            <a:r>
              <a:rPr lang="zh-CN" altLang="en-US" sz="1600" dirty="0"/>
              <a:t>为权限名称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用户角色表（</a:t>
            </a:r>
            <a:r>
              <a:rPr lang="en-US" altLang="zh-CN" sz="1600" dirty="0"/>
              <a:t>id, </a:t>
            </a:r>
            <a:r>
              <a:rPr lang="en-US" altLang="zh-CN" sz="1600" dirty="0" err="1"/>
              <a:t>uid</a:t>
            </a:r>
            <a:r>
              <a:rPr lang="en-US" altLang="zh-CN" sz="1600" dirty="0"/>
              <a:t>, rid</a:t>
            </a:r>
            <a:r>
              <a:rPr lang="zh-CN" altLang="en-US" sz="1600" dirty="0"/>
              <a:t>）</a:t>
            </a:r>
            <a:r>
              <a:rPr lang="en-US" altLang="zh-CN" sz="1600" dirty="0"/>
              <a:t>// </a:t>
            </a:r>
            <a:r>
              <a:rPr lang="zh-CN" altLang="en-US" sz="1600" dirty="0"/>
              <a:t>外键约束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角色权限表（</a:t>
            </a:r>
            <a:r>
              <a:rPr lang="en-US" altLang="zh-CN" sz="1600" dirty="0"/>
              <a:t>id, rid, </a:t>
            </a:r>
            <a:r>
              <a:rPr lang="en-US" altLang="zh-CN" sz="1600" dirty="0" err="1"/>
              <a:t>pid</a:t>
            </a:r>
            <a:r>
              <a:rPr lang="zh-CN" altLang="en-US" sz="1600" dirty="0"/>
              <a:t>）</a:t>
            </a:r>
            <a:r>
              <a:rPr lang="en-US" altLang="zh-CN" sz="1600" dirty="0"/>
              <a:t>// </a:t>
            </a:r>
            <a:r>
              <a:rPr lang="zh-CN" altLang="en-US" sz="1600" dirty="0"/>
              <a:t>外键约束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自行模拟数据插入，可参考如下例子：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创建多个角色，例如团长、士兵长、战士、炊事员；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创建多个权限，例如组织会议、带队出征、战斗训练、吃饭、买菜、做饭；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其中团长可以组织会议、带队出征、吃饭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士兵长可以带队出征、战斗训练、吃饭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战士可以战斗训练、吃饭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炊事员可以买菜、做饭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</p:txBody>
      </p:sp>
      <p:pic>
        <p:nvPicPr>
          <p:cNvPr id="102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592" y="1701941"/>
            <a:ext cx="4075155" cy="19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85956" y="2048219"/>
            <a:ext cx="10419503" cy="35019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Q2</a:t>
            </a:r>
            <a:r>
              <a:rPr lang="zh-CN" altLang="en-US" sz="1600" dirty="0">
                <a:solidFill>
                  <a:srgbClr val="FF0000"/>
                </a:solidFill>
              </a:rPr>
              <a:t>：任选一种</a:t>
            </a:r>
            <a:r>
              <a:rPr lang="en-US" altLang="zh-CN" sz="1600" dirty="0">
                <a:solidFill>
                  <a:srgbClr val="FF0000"/>
                </a:solidFill>
              </a:rPr>
              <a:t>web</a:t>
            </a:r>
            <a:r>
              <a:rPr lang="zh-CN" altLang="en-US" sz="1600" dirty="0">
                <a:solidFill>
                  <a:srgbClr val="FF0000"/>
                </a:solidFill>
              </a:rPr>
              <a:t>后端框架，链接并控制数据库，在其暴露四个接口，以实现对用户表的增删改查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/>
              <a:t>以“前后端分离”的软件架构为例，常见的</a:t>
            </a:r>
            <a:r>
              <a:rPr lang="en-US" altLang="zh-CN" sz="1600" dirty="0"/>
              <a:t>web</a:t>
            </a:r>
            <a:r>
              <a:rPr lang="zh-CN" altLang="en-US" sz="1600" dirty="0"/>
              <a:t>后端框架有：</a:t>
            </a:r>
            <a:endParaRPr lang="en-US" altLang="zh-CN" sz="1600" dirty="0"/>
          </a:p>
          <a:p>
            <a:pPr marL="285750" indent="-285750">
              <a:buFontTx/>
              <a:buChar char="-"/>
            </a:pPr>
            <a:r>
              <a:rPr lang="en-US" altLang="zh-CN" sz="1600" dirty="0"/>
              <a:t>Java:</a:t>
            </a:r>
            <a:r>
              <a:rPr lang="zh-CN" altLang="en-US" sz="1600" dirty="0"/>
              <a:t> </a:t>
            </a:r>
            <a:r>
              <a:rPr lang="en-US" altLang="zh-CN" sz="1600" dirty="0"/>
              <a:t>SpringBoot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Python:</a:t>
            </a:r>
            <a:r>
              <a:rPr lang="zh-CN" altLang="en-US" sz="1600" dirty="0"/>
              <a:t> </a:t>
            </a:r>
            <a:r>
              <a:rPr lang="en-US" altLang="zh-CN" sz="1600" dirty="0"/>
              <a:t>Django / Flask / …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JavaScript: Express.js / Node.js …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PHP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Ruby</a:t>
            </a:r>
          </a:p>
          <a:p>
            <a:pPr marL="285750" indent="-285750">
              <a:buFontTx/>
              <a:buChar char="-"/>
            </a:pPr>
            <a:r>
              <a:rPr lang="en-US" altLang="zh-CN" sz="1600" dirty="0"/>
              <a:t>…</a:t>
            </a:r>
          </a:p>
          <a:p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下文给出</a:t>
            </a:r>
            <a:r>
              <a:rPr lang="en-US" altLang="zh-CN" sz="1600" dirty="0">
                <a:solidFill>
                  <a:srgbClr val="FF0000"/>
                </a:solidFill>
              </a:rPr>
              <a:t>SpringBoot</a:t>
            </a:r>
            <a:r>
              <a:rPr lang="zh-CN" altLang="en-US" sz="1600" dirty="0">
                <a:solidFill>
                  <a:srgbClr val="FF0000"/>
                </a:solidFill>
              </a:rPr>
              <a:t>框架和</a:t>
            </a:r>
            <a:r>
              <a:rPr lang="en-US" altLang="zh-CN" sz="1600" dirty="0">
                <a:solidFill>
                  <a:srgbClr val="FF0000"/>
                </a:solidFill>
              </a:rPr>
              <a:t>Node.js</a:t>
            </a:r>
            <a:r>
              <a:rPr lang="zh-CN" altLang="en-US" sz="1600" dirty="0">
                <a:solidFill>
                  <a:srgbClr val="FF0000"/>
                </a:solidFill>
              </a:rPr>
              <a:t>框架为例，大家可自行选择自己熟悉的语言的框架；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FF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900198" cy="511876"/>
            <a:chOff x="1187820" y="652928"/>
            <a:chExt cx="1900198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8149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835" y="1521069"/>
            <a:ext cx="10110250" cy="424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准备环境和依赖，新建工程项目，以</a:t>
            </a:r>
            <a:r>
              <a:rPr lang="en-US" altLang="zh-CN" sz="1600" dirty="0">
                <a:solidFill>
                  <a:srgbClr val="FF0000"/>
                </a:solidFill>
              </a:rPr>
              <a:t>Java</a:t>
            </a:r>
            <a:r>
              <a:rPr lang="zh-CN" altLang="en-US" sz="1600" dirty="0">
                <a:solidFill>
                  <a:srgbClr val="FF0000"/>
                </a:solidFill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</a:rPr>
              <a:t>SpringBoot</a:t>
            </a:r>
            <a:r>
              <a:rPr lang="zh-CN" altLang="en-US" sz="1600" dirty="0">
                <a:solidFill>
                  <a:srgbClr val="FF0000"/>
                </a:solidFill>
              </a:rPr>
              <a:t>框架为例，使用</a:t>
            </a:r>
            <a:r>
              <a:rPr lang="en-US" altLang="zh-CN" sz="1600" dirty="0">
                <a:solidFill>
                  <a:srgbClr val="FF0000"/>
                </a:solidFill>
              </a:rPr>
              <a:t>IDEA</a:t>
            </a:r>
            <a:r>
              <a:rPr lang="zh-CN" altLang="en-US" sz="1600" dirty="0">
                <a:solidFill>
                  <a:srgbClr val="FF0000"/>
                </a:solidFill>
              </a:rPr>
              <a:t>完成项目创建：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35" y="2009361"/>
            <a:ext cx="5314950" cy="1133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04" y="2009361"/>
            <a:ext cx="4653988" cy="3834704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86916" y="3142836"/>
            <a:ext cx="5337733" cy="793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dk1"/>
                </a:solidFill>
              </a:rPr>
              <a:t>新建项目后向 </a:t>
            </a:r>
            <a:r>
              <a:rPr lang="en-US" altLang="zh-CN" sz="1600" dirty="0">
                <a:solidFill>
                  <a:schemeClr val="dk1"/>
                </a:solidFill>
              </a:rPr>
              <a:t>pom.xml </a:t>
            </a:r>
            <a:r>
              <a:rPr lang="zh-CN" altLang="en-US" sz="1600" dirty="0">
                <a:solidFill>
                  <a:schemeClr val="dk1"/>
                </a:solidFill>
              </a:rPr>
              <a:t>中添加依赖</a:t>
            </a:r>
            <a:endParaRPr lang="en-US" altLang="zh-CN" sz="16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dk1"/>
              </a:solidFill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1106229" y="3658851"/>
            <a:ext cx="5314947" cy="21852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org.springframework.boot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&lt;artifactId&gt;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spring-boot-starter-web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mysql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&lt;artifactId&gt;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mysql-connector-java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&lt;scope&gt;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&lt;/scope&gt;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org.springframework.boot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&lt;artifactId&gt;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spring-boot-starter-jdbc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&lt;dependency&gt;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org.projectlombok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&lt;/groupId&gt;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&lt;artifactId&gt;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lombok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&lt;/artifactId&gt;</a:t>
            </a:r>
            <a:b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&lt;/dependency&gt;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46310" cy="511876"/>
            <a:chOff x="1187820" y="652928"/>
            <a:chExt cx="17463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661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94835" y="1521069"/>
            <a:ext cx="10110250" cy="424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配置连接信息以及项目目录结构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94834" y="3496972"/>
            <a:ext cx="10298807" cy="31700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</a:rPr>
              <a:t>参考文章：</a:t>
            </a:r>
            <a:r>
              <a:rPr lang="en-US" altLang="zh-CN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Springboot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中的</a:t>
            </a:r>
            <a:r>
              <a:rPr lang="en-US" altLang="zh-CN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Service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层、</a:t>
            </a:r>
            <a:r>
              <a:rPr lang="en-US" altLang="zh-CN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Controller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层、</a:t>
            </a:r>
            <a:r>
              <a:rPr lang="en-US" altLang="zh-CN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Dao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层、</a:t>
            </a:r>
            <a:r>
              <a:rPr lang="en-US" altLang="zh-CN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Entity</a:t>
            </a:r>
            <a:r>
              <a:rPr lang="zh-CN" altLang="en-US" sz="1600" b="1" i="0" dirty="0">
                <a:solidFill>
                  <a:srgbClr val="121212"/>
                </a:solidFill>
                <a:effectLst/>
                <a:latin typeface="-apple-system"/>
                <a:hlinkClick r:id="rId2"/>
              </a:rPr>
              <a:t>层的功能总结</a:t>
            </a:r>
            <a:endParaRPr lang="en-US" altLang="zh-CN" sz="1600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具体的一个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web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项目中是：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Controller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层调用了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Service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层的具体功能方法，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Service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层调用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Dao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层的方法，其中调用的参数是使用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Entity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层进行传递的。</a:t>
            </a:r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  <a:p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</a:rPr>
              <a:t>我们需要创建实体层、</a:t>
            </a:r>
            <a:r>
              <a:rPr lang="en-US" altLang="zh-CN" sz="1600" dirty="0">
                <a:solidFill>
                  <a:srgbClr val="FF0000"/>
                </a:solidFill>
              </a:rPr>
              <a:t>DAO</a:t>
            </a:r>
            <a:r>
              <a:rPr lang="zh-CN" altLang="en-US" sz="1600" dirty="0">
                <a:solidFill>
                  <a:srgbClr val="FF0000"/>
                </a:solidFill>
              </a:rPr>
              <a:t>层以及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zh-CN" altLang="en-US" sz="1600" dirty="0">
                <a:solidFill>
                  <a:srgbClr val="FF0000"/>
                </a:solidFill>
              </a:rPr>
              <a:t>层，在</a:t>
            </a:r>
            <a:r>
              <a:rPr lang="en-US" altLang="zh-CN" sz="1600" dirty="0">
                <a:solidFill>
                  <a:srgbClr val="FF0000"/>
                </a:solidFill>
              </a:rPr>
              <a:t>Controller</a:t>
            </a:r>
            <a:r>
              <a:rPr lang="zh-CN" altLang="en-US" sz="1600" dirty="0">
                <a:solidFill>
                  <a:srgbClr val="FF0000"/>
                </a:solidFill>
              </a:rPr>
              <a:t>中暴露四个接口，以实现对</a:t>
            </a:r>
            <a:r>
              <a:rPr lang="en-US" altLang="zh-CN" sz="1600" dirty="0">
                <a:solidFill>
                  <a:srgbClr val="FF0000"/>
                </a:solidFill>
              </a:rPr>
              <a:t>User</a:t>
            </a:r>
            <a:r>
              <a:rPr lang="zh-CN" altLang="en-US" sz="1600" dirty="0">
                <a:solidFill>
                  <a:srgbClr val="FF0000"/>
                </a:solidFill>
              </a:rPr>
              <a:t>表的增删改查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注意：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1.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由于本次实验的项目内容比较单一，可以暂不涉及对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service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层的设计；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2.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具体各个类如何创建可以参考 </a:t>
            </a:r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zip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文件；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3.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建议同学可以结合网上的教程资料，实际动手搭建，实验目的主要是帮助大家理解框架中的数据库的应用；</a:t>
            </a:r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4.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更详细的</a:t>
            </a:r>
            <a:r>
              <a:rPr lang="en-US" altLang="zh-CN" sz="1600" b="1" dirty="0" err="1">
                <a:solidFill>
                  <a:srgbClr val="646464"/>
                </a:solidFill>
                <a:latin typeface="-apple-system"/>
              </a:rPr>
              <a:t>Springboot+MySQL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的项目搭建流程大家可以自行上网搜索，到处都是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70" y="420757"/>
            <a:ext cx="2981325" cy="284797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415" y="2018628"/>
            <a:ext cx="6418980" cy="12638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746310" cy="511876"/>
            <a:chOff x="1187820" y="652928"/>
            <a:chExt cx="17463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661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SpringBoot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040447" y="-206854"/>
            <a:ext cx="7386912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注意：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1.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由于本次实验的项目内容比较单一，可以暂不涉及对</a:t>
            </a:r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service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层的设计；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2.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具体各个类如何创建可以参考 </a:t>
            </a:r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zip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文件；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r>
              <a:rPr lang="en-US" altLang="zh-CN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3. </a:t>
            </a:r>
            <a:r>
              <a:rPr lang="zh-CN" altLang="en-US" sz="1600" b="1" i="0" u="none" strike="noStrike" dirty="0">
                <a:solidFill>
                  <a:srgbClr val="646464"/>
                </a:solidFill>
                <a:effectLst/>
                <a:latin typeface="-apple-system"/>
              </a:rPr>
              <a:t>建议同学可以结合网上的教程资料，实际动手搭建，实验目的主要是帮助大家理解框架中的数据库的应用；</a:t>
            </a:r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  <a:p>
            <a:r>
              <a:rPr lang="en-US" altLang="zh-CN" sz="1600" b="1" dirty="0">
                <a:solidFill>
                  <a:srgbClr val="646464"/>
                </a:solidFill>
                <a:latin typeface="-apple-system"/>
              </a:rPr>
              <a:t>4. 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更详细的</a:t>
            </a:r>
            <a:r>
              <a:rPr lang="en-US" altLang="zh-CN" sz="1600" b="1" dirty="0" err="1">
                <a:solidFill>
                  <a:srgbClr val="646464"/>
                </a:solidFill>
                <a:latin typeface="-apple-system"/>
              </a:rPr>
              <a:t>Springboot+MySQL</a:t>
            </a:r>
            <a:r>
              <a:rPr lang="zh-CN" altLang="en-US" sz="1600" b="1" dirty="0">
                <a:solidFill>
                  <a:srgbClr val="646464"/>
                </a:solidFill>
                <a:latin typeface="-apple-system"/>
              </a:rPr>
              <a:t>的项目搭建流程大家可以自行上网搜索，到处都是</a:t>
            </a:r>
            <a:endParaRPr lang="en-US" altLang="zh-CN" sz="1600" b="1" dirty="0">
              <a:solidFill>
                <a:srgbClr val="646464"/>
              </a:solidFill>
              <a:latin typeface="-apple-system"/>
            </a:endParaRPr>
          </a:p>
          <a:p>
            <a:endParaRPr lang="en-US" altLang="zh-CN" sz="1600" b="1" i="0" u="none" strike="noStrike" dirty="0">
              <a:solidFill>
                <a:srgbClr val="646464"/>
              </a:solidFill>
              <a:effectLst/>
              <a:latin typeface="-apple-system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40447" y="1974688"/>
            <a:ext cx="3013664" cy="34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dk1"/>
                </a:solidFill>
              </a:rPr>
              <a:t>DAO</a:t>
            </a:r>
            <a:r>
              <a:rPr lang="zh-CN" altLang="en-US" sz="1600" dirty="0">
                <a:solidFill>
                  <a:schemeClr val="dk1"/>
                </a:solidFill>
              </a:rPr>
              <a:t>层 </a:t>
            </a:r>
            <a:r>
              <a:rPr lang="en-US" altLang="zh-CN" sz="1600" dirty="0">
                <a:solidFill>
                  <a:schemeClr val="dk1"/>
                </a:solidFill>
              </a:rPr>
              <a:t>// UserDao.java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922" y="2395554"/>
            <a:ext cx="2773967" cy="2963101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981922" y="1974689"/>
            <a:ext cx="3013664" cy="34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dk1"/>
                </a:solidFill>
              </a:rPr>
              <a:t>实体层 </a:t>
            </a:r>
            <a:r>
              <a:rPr lang="en-US" altLang="zh-CN" sz="1600" dirty="0">
                <a:solidFill>
                  <a:schemeClr val="dk1"/>
                </a:solidFill>
              </a:rPr>
              <a:t>// User.java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161" y="2395555"/>
            <a:ext cx="3241040" cy="181255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0447" y="4651271"/>
            <a:ext cx="6437001" cy="161546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4040447" y="4256023"/>
            <a:ext cx="3013664" cy="347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dk1"/>
                </a:solidFill>
              </a:rPr>
              <a:t>// UserDaoImp.java 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UzYzMwYmIwY2E5YzY3MDliNTI5NjA2ODhmNGY1Y2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175,&quot;width&quot;:331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2272</Words>
  <Application>Microsoft Office PowerPoint</Application>
  <PresentationFormat>宽屏</PresentationFormat>
  <Paragraphs>194</Paragraphs>
  <Slides>18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微软雅黑</vt:lpstr>
      <vt:lpstr>等线</vt:lpstr>
      <vt:lpstr>Arial</vt:lpstr>
      <vt:lpstr>等线 Light</vt:lpstr>
      <vt:lpstr>-apple-system</vt:lpstr>
      <vt:lpstr>Arial Unicode MS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亦锟 胡</cp:lastModifiedBy>
  <cp:revision>711</cp:revision>
  <dcterms:created xsi:type="dcterms:W3CDTF">2019-03-19T10:42:00Z</dcterms:created>
  <dcterms:modified xsi:type="dcterms:W3CDTF">2022-05-25T02:02:36Z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DF5F6FA8D1F44FFF8873D98366BDB360</vt:lpwstr>
  </property>
  <property fmtid="{D5CDD505-2E9C-101B-9397-08002B2CF9AE}" pid="3" name="KSOProductBuildVer">
    <vt:lpwstr>2052-11.1.0.11744</vt:lpwstr>
  </property>
</Properties>
</file>