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/>
    <p:restoredTop sz="79048"/>
  </p:normalViewPr>
  <p:slideViewPr>
    <p:cSldViewPr snapToGrid="0" snapToObjects="1">
      <p:cViewPr varScale="1">
        <p:scale>
          <a:sx n="95" d="100"/>
          <a:sy n="95" d="100"/>
        </p:scale>
        <p:origin x="1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D2FAE-B116-FE4D-830F-0D86F2C7DDFB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E33A-D6E6-AA47-9AC4-91A81DCEA78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3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在交易记录中加入唯一值约束（顾客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CE33A-D6E6-AA47-9AC4-91A81DCEA78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37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CE33A-D6E6-AA47-9AC4-91A81DCEA78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975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在交易记录中加入唯一值约束（顾客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ACE33A-D6E6-AA47-9AC4-91A81DCEA78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5ABC-ED02-B049-BFC8-7270AB504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39298-6DF5-3147-A382-5D05E1FC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A62F7-1844-4D4D-8FF1-C6DDE26E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C0D1A-7185-B549-8EE3-1D4AE106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A6F28-1A6F-304A-BAE5-5D1EAB3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60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5DAFB-AC31-2040-BEB6-4BF9638A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54631-F58E-0D49-A225-18100985A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FA2E0-27FA-ED41-9EC2-3C0B67F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2DFA3-4D80-B645-8935-D3CAD21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D94F6-C8EB-4041-8077-9999CF4C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5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7884B-C6F9-EB48-B343-63BA6A858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419CF-C2B0-984B-88BF-2395948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CD588-1427-3544-BF80-881BCABB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39DF1-ED7E-4745-96A0-138F7B2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6ACAA-0D44-5347-929B-7B6FB2C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0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1F269-28F2-7F4C-BBEA-7BE8E88B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0A0B9-8626-4847-8629-E4F1339B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7FFD6-B054-9340-89D8-9BF2AA86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86110-76E3-C84F-8603-8A934C60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1470F-80EA-CA47-8C1D-0195324C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8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38A6-B0DA-7E4C-ABCE-E86DD400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02DCC-7B7D-AF42-9C4F-767BFBCB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40A11-CF91-8A48-9CAC-01968147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B2D11-8AFD-2B41-9E28-C5874C21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9CD75-6D95-2842-AB50-EC7F265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937EC-0ECA-F149-9A3F-7C56F723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93BE-DB54-9A4C-8A97-914487839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4F789-FEA8-3446-A661-312D17F4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20A34-FEA0-ED44-8723-7E0B2D9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D7766-81DD-194D-B202-AE5951CD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175BC-5E0A-6240-9504-D232025A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B7F5-9AF3-6E4E-8F9D-330B62F2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A505C-7E43-2648-90CC-95B32F3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A6DDF-99DC-9647-B810-F8636DA5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FF1EE-10CA-6E43-85CD-5077C492D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BC4C2-9F3C-EF4C-8689-5C19DF9D0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C9F43A-127E-9146-88FA-C2A7ECC6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768EF7-551A-F645-A824-96B701A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3135B5-EF4F-544F-96CE-D1FC3B47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4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E372B-9CFE-ED4E-96F8-743166D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BA314-5A1C-4C47-9F78-28C428DB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09F26-23E7-C746-8271-4EE02285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DEBB0-2E38-7242-A492-3EB8DF7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4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B3A39-C4B4-4A4D-8ACF-4A16C78B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BAFE7F-479B-5E4B-8839-95C5257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91B46-C546-8747-B773-201D61C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7D668-8CAF-0843-9972-58534B7C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45288-82C4-EA4E-B5C0-5E437BC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16B3D-F68A-8B4E-B44A-D99E2098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92445-24C9-4B45-8B8D-D74E3DE9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D6834-DBDF-D543-844E-6A536A27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B5742-6F9E-9740-80DB-16DB0756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4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CF0D-9CBD-B74C-B0AF-7414DAD1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46F8F5-980D-E540-B7D9-912640BC8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F37B3-BCD1-2244-BBA5-331EB4E8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E54AB-3146-3840-AE2D-1386531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96B75-D6E2-FF43-A705-AFB0975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DBCAD-141A-7549-B1DF-584DFE3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D36D9-5B22-6A42-BB79-F724A38B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2B3B4-BD4F-C345-959C-BD00FAA7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417B1-3F77-3543-8E9E-A1FB3912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2120-431A-BE45-8934-6653952C3D68}" type="datetimeFigureOut">
              <a:rPr kumimoji="1" lang="zh-CN" altLang="en-US" smtClean="0"/>
              <a:t>2024/6/23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DAEA8-1AC8-4E48-89F4-D397D69F8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E95CE-7CBC-574E-AA67-A0785C7F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现开发一套销售管理系统，需保存交易记录信息，包括销售人员身份证号、顾客身份证号、售卖货品名称、数量、单价。请绘制数据库建模的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3D438-4DCE-8BBC-59DC-D751A6307943}"/>
              </a:ext>
            </a:extLst>
          </p:cNvPr>
          <p:cNvSpPr/>
          <p:nvPr/>
        </p:nvSpPr>
        <p:spPr>
          <a:xfrm>
            <a:off x="2703007" y="4722725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交易记录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F286B2-7CF6-DF53-59DF-D909358944C2}"/>
              </a:ext>
            </a:extLst>
          </p:cNvPr>
          <p:cNvSpPr/>
          <p:nvPr/>
        </p:nvSpPr>
        <p:spPr>
          <a:xfrm>
            <a:off x="2240782" y="3346101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销售员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816C06-3ABD-D73B-23BB-AB0F28FEA3F3}"/>
              </a:ext>
            </a:extLst>
          </p:cNvPr>
          <p:cNvSpPr/>
          <p:nvPr/>
        </p:nvSpPr>
        <p:spPr>
          <a:xfrm>
            <a:off x="3798277" y="3346101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顾客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BBA7908-2CE1-29F5-E0D7-ABBD1097F11D}"/>
              </a:ext>
            </a:extLst>
          </p:cNvPr>
          <p:cNvSpPr/>
          <p:nvPr/>
        </p:nvSpPr>
        <p:spPr>
          <a:xfrm>
            <a:off x="5747659" y="4001294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货物名称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E3A6AE5-07BB-7C29-855D-3FEBE731A119}"/>
              </a:ext>
            </a:extLst>
          </p:cNvPr>
          <p:cNvSpPr/>
          <p:nvPr/>
        </p:nvSpPr>
        <p:spPr>
          <a:xfrm>
            <a:off x="5797901" y="4885549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货物数量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079A965-B644-DD1A-CA92-D493F4C7344E}"/>
              </a:ext>
            </a:extLst>
          </p:cNvPr>
          <p:cNvSpPr/>
          <p:nvPr/>
        </p:nvSpPr>
        <p:spPr>
          <a:xfrm>
            <a:off x="5807949" y="5840142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货物单价</a:t>
            </a: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E00B97E8-85FE-08FA-150A-097409E1338C}"/>
              </a:ext>
            </a:extLst>
          </p:cNvPr>
          <p:cNvCxnSpPr/>
          <p:nvPr/>
        </p:nvCxnSpPr>
        <p:spPr>
          <a:xfrm flipH="1" flipV="1">
            <a:off x="3112060" y="4030514"/>
            <a:ext cx="361740" cy="65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EDD730A-D834-F063-E000-78847E9F60E5}"/>
              </a:ext>
            </a:extLst>
          </p:cNvPr>
          <p:cNvCxnSpPr>
            <a:cxnSpLocks/>
          </p:cNvCxnSpPr>
          <p:nvPr/>
        </p:nvCxnSpPr>
        <p:spPr>
          <a:xfrm flipV="1">
            <a:off x="4190164" y="4000063"/>
            <a:ext cx="152190" cy="68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54BBF1E-A942-BEBF-26F9-85784B933C0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965353" y="4328891"/>
            <a:ext cx="782306" cy="5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6C31162-7F33-AC30-258C-9DCF4D4FDA74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05063" y="5213146"/>
            <a:ext cx="892838" cy="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52F3502-7FEF-AAD5-584F-4BFF908124C6}"/>
              </a:ext>
            </a:extLst>
          </p:cNvPr>
          <p:cNvCxnSpPr>
            <a:cxnSpLocks/>
          </p:cNvCxnSpPr>
          <p:nvPr/>
        </p:nvCxnSpPr>
        <p:spPr>
          <a:xfrm>
            <a:off x="4905063" y="5521770"/>
            <a:ext cx="902886" cy="5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9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现开发一套销售管理系统，需保存进销存信息，包括：</a:t>
            </a:r>
            <a:r>
              <a:rPr kumimoji="1" lang="en-US" altLang="zh-CN" dirty="0"/>
              <a:t>1). </a:t>
            </a:r>
            <a:r>
              <a:rPr kumimoji="1" lang="zh-CN" altLang="en-US" dirty="0"/>
              <a:t>货品清单，包括货品编号、货品名称、单价、库存数量；</a:t>
            </a:r>
            <a:r>
              <a:rPr kumimoji="1" lang="en-US" altLang="zh-CN" dirty="0"/>
              <a:t>2). </a:t>
            </a:r>
            <a:r>
              <a:rPr kumimoji="1" lang="zh-CN" altLang="en-US" dirty="0"/>
              <a:t>交易记录，包括销售人员身份证号、顾客身份证号、售卖货品编号。请绘制数据库建模的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6AE79FF-A2A4-9F38-B811-82E88D4849B9}"/>
              </a:ext>
            </a:extLst>
          </p:cNvPr>
          <p:cNvSpPr/>
          <p:nvPr/>
        </p:nvSpPr>
        <p:spPr>
          <a:xfrm>
            <a:off x="6822832" y="4250452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1DF6ED5-CA30-8AA0-1858-B3271AAB04CD}"/>
              </a:ext>
            </a:extLst>
          </p:cNvPr>
          <p:cNvSpPr/>
          <p:nvPr/>
        </p:nvSpPr>
        <p:spPr>
          <a:xfrm>
            <a:off x="9867484" y="3529021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货物名称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5ABA7B4-48D9-42D4-4512-EA2EF1603856}"/>
              </a:ext>
            </a:extLst>
          </p:cNvPr>
          <p:cNvSpPr/>
          <p:nvPr/>
        </p:nvSpPr>
        <p:spPr>
          <a:xfrm>
            <a:off x="9917726" y="4413276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库存数量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66FFAD-D686-73B8-63A3-CEC765A39CC6}"/>
              </a:ext>
            </a:extLst>
          </p:cNvPr>
          <p:cNvSpPr/>
          <p:nvPr/>
        </p:nvSpPr>
        <p:spPr>
          <a:xfrm>
            <a:off x="9927774" y="5367869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单价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48FC47-FDAB-D802-4CAA-672E6E637FAB}"/>
              </a:ext>
            </a:extLst>
          </p:cNvPr>
          <p:cNvCxnSpPr>
            <a:cxnSpLocks/>
          </p:cNvCxnSpPr>
          <p:nvPr/>
        </p:nvCxnSpPr>
        <p:spPr>
          <a:xfrm flipV="1">
            <a:off x="8309989" y="3527790"/>
            <a:ext cx="152190" cy="68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85697FE5-6657-BCD7-513C-4BCAC66D61F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085178" y="3856618"/>
            <a:ext cx="782306" cy="5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839D4EC-E737-39C3-65D8-732270BC9D3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024888" y="4740873"/>
            <a:ext cx="892838" cy="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F7BEF9A8-7B01-E200-44FF-9B2167DD6FC2}"/>
              </a:ext>
            </a:extLst>
          </p:cNvPr>
          <p:cNvCxnSpPr>
            <a:cxnSpLocks/>
          </p:cNvCxnSpPr>
          <p:nvPr/>
        </p:nvCxnSpPr>
        <p:spPr>
          <a:xfrm>
            <a:off x="9024888" y="5049497"/>
            <a:ext cx="902886" cy="5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176F5F5-474B-8E3D-B10A-09346746C721}"/>
              </a:ext>
            </a:extLst>
          </p:cNvPr>
          <p:cNvSpPr/>
          <p:nvPr/>
        </p:nvSpPr>
        <p:spPr>
          <a:xfrm>
            <a:off x="8400424" y="3036652"/>
            <a:ext cx="1266089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货物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308200E-5B6F-D45E-A61F-130A00EF3FA2}"/>
              </a:ext>
            </a:extLst>
          </p:cNvPr>
          <p:cNvSpPr/>
          <p:nvPr/>
        </p:nvSpPr>
        <p:spPr>
          <a:xfrm>
            <a:off x="753627" y="4254551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交易方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58F6CEE-776F-9C1B-BF46-2BBE8B5E4AD9}"/>
              </a:ext>
            </a:extLst>
          </p:cNvPr>
          <p:cNvSpPr/>
          <p:nvPr/>
        </p:nvSpPr>
        <p:spPr>
          <a:xfrm>
            <a:off x="683288" y="5716381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销售员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CB20170-DEB7-7EB6-142A-8D2F55E4038A}"/>
              </a:ext>
            </a:extLst>
          </p:cNvPr>
          <p:cNvSpPr/>
          <p:nvPr/>
        </p:nvSpPr>
        <p:spPr>
          <a:xfrm>
            <a:off x="2448868" y="5727248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顾客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9FBE9AE8-BEEA-24AB-B78F-A6B550396B66}"/>
              </a:ext>
            </a:extLst>
          </p:cNvPr>
          <p:cNvCxnSpPr/>
          <p:nvPr/>
        </p:nvCxnSpPr>
        <p:spPr>
          <a:xfrm flipH="1" flipV="1">
            <a:off x="2502041" y="5068469"/>
            <a:ext cx="361740" cy="65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6DACF82-3DB2-9E34-DAFC-3DF26D117C7E}"/>
              </a:ext>
            </a:extLst>
          </p:cNvPr>
          <p:cNvCxnSpPr>
            <a:cxnSpLocks/>
          </p:cNvCxnSpPr>
          <p:nvPr/>
        </p:nvCxnSpPr>
        <p:spPr>
          <a:xfrm flipV="1">
            <a:off x="1359356" y="5126656"/>
            <a:ext cx="152190" cy="68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菱形 18">
            <a:extLst>
              <a:ext uri="{FF2B5EF4-FFF2-40B4-BE49-F238E27FC236}">
                <a16:creationId xmlns:a16="http://schemas.microsoft.com/office/drawing/2014/main" id="{A09C0FE6-1E59-26EF-E757-DC5385331ADF}"/>
              </a:ext>
            </a:extLst>
          </p:cNvPr>
          <p:cNvSpPr/>
          <p:nvPr/>
        </p:nvSpPr>
        <p:spPr>
          <a:xfrm>
            <a:off x="3885155" y="4078042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交易记录</a:t>
            </a: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F0A5E225-2ACA-6645-2C3E-F4A932AEFCCD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>
            <a:off x="5583327" y="4687555"/>
            <a:ext cx="1239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5F77E20-5D77-292B-8875-B5DB3C99D32E}"/>
              </a:ext>
            </a:extLst>
          </p:cNvPr>
          <p:cNvCxnSpPr>
            <a:cxnSpLocks/>
          </p:cNvCxnSpPr>
          <p:nvPr/>
        </p:nvCxnSpPr>
        <p:spPr>
          <a:xfrm>
            <a:off x="2960707" y="4687555"/>
            <a:ext cx="1239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2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现开发一套销售管理系统，需保存进销存信息，包括：</a:t>
            </a:r>
            <a:r>
              <a:rPr kumimoji="1" lang="en-US" altLang="zh-CN" dirty="0"/>
              <a:t>1). </a:t>
            </a:r>
            <a:r>
              <a:rPr kumimoji="1" lang="zh-CN" altLang="en-US" dirty="0"/>
              <a:t>货品清单，包括货品编号、货品名称、单价、库存数量；</a:t>
            </a:r>
            <a:r>
              <a:rPr kumimoji="1" lang="en-US" altLang="zh-CN" dirty="0"/>
              <a:t>2). </a:t>
            </a:r>
            <a:r>
              <a:rPr kumimoji="1" lang="zh-CN" altLang="en-US" dirty="0"/>
              <a:t>人员信息，包括人员身份证号，姓名，性别；</a:t>
            </a:r>
            <a:r>
              <a:rPr kumimoji="1" lang="en-US" altLang="zh-CN" dirty="0"/>
              <a:t>3). </a:t>
            </a:r>
            <a:r>
              <a:rPr kumimoji="1" lang="zh-CN" altLang="en-US" dirty="0"/>
              <a:t>交易记录，包括销售人员身份证号、顾客身份证号、售卖货品编号。请绘制数据库建模的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A140D5-9151-FB6E-E911-E489801F0944}"/>
              </a:ext>
            </a:extLst>
          </p:cNvPr>
          <p:cNvSpPr/>
          <p:nvPr/>
        </p:nvSpPr>
        <p:spPr>
          <a:xfrm>
            <a:off x="6822832" y="4250452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9344770-E0C8-D96B-E233-A51AB589C76B}"/>
              </a:ext>
            </a:extLst>
          </p:cNvPr>
          <p:cNvSpPr/>
          <p:nvPr/>
        </p:nvSpPr>
        <p:spPr>
          <a:xfrm>
            <a:off x="9868741" y="3579846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货物名称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AD474EF-2026-9EF2-585B-C0D7CADD89B1}"/>
              </a:ext>
            </a:extLst>
          </p:cNvPr>
          <p:cNvSpPr/>
          <p:nvPr/>
        </p:nvSpPr>
        <p:spPr>
          <a:xfrm>
            <a:off x="9917726" y="4413276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库存数量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D399AD5-CAAA-8EB8-6D5B-DD1E873A8CAE}"/>
              </a:ext>
            </a:extLst>
          </p:cNvPr>
          <p:cNvSpPr/>
          <p:nvPr/>
        </p:nvSpPr>
        <p:spPr>
          <a:xfrm>
            <a:off x="9927774" y="5367869"/>
            <a:ext cx="1085222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单价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052F2A7-570F-6B2E-4E6E-EDDFCBAAFD6B}"/>
              </a:ext>
            </a:extLst>
          </p:cNvPr>
          <p:cNvCxnSpPr>
            <a:cxnSpLocks/>
          </p:cNvCxnSpPr>
          <p:nvPr/>
        </p:nvCxnSpPr>
        <p:spPr>
          <a:xfrm flipV="1">
            <a:off x="8028640" y="3977220"/>
            <a:ext cx="384768" cy="283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1316372-149B-B4F3-E9E4-3B61A924CC29}"/>
              </a:ext>
            </a:extLst>
          </p:cNvPr>
          <p:cNvCxnSpPr>
            <a:cxnSpLocks/>
          </p:cNvCxnSpPr>
          <p:nvPr/>
        </p:nvCxnSpPr>
        <p:spPr>
          <a:xfrm flipV="1">
            <a:off x="9010127" y="3985855"/>
            <a:ext cx="782306" cy="501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351FBA2-E4BD-0446-2842-3474FBEAFCEA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024888" y="4740873"/>
            <a:ext cx="892838" cy="4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078FEBB-4F34-8F69-601A-86F8F9A22EE4}"/>
              </a:ext>
            </a:extLst>
          </p:cNvPr>
          <p:cNvCxnSpPr>
            <a:cxnSpLocks/>
          </p:cNvCxnSpPr>
          <p:nvPr/>
        </p:nvCxnSpPr>
        <p:spPr>
          <a:xfrm>
            <a:off x="9024888" y="5049497"/>
            <a:ext cx="902886" cy="520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77249192-B6BD-9D30-D467-3C21D95543AC}"/>
              </a:ext>
            </a:extLst>
          </p:cNvPr>
          <p:cNvSpPr/>
          <p:nvPr/>
        </p:nvSpPr>
        <p:spPr>
          <a:xfrm>
            <a:off x="8028640" y="3322027"/>
            <a:ext cx="1266089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货物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EC675F-D86E-BA56-B544-C4F68EED14A6}"/>
              </a:ext>
            </a:extLst>
          </p:cNvPr>
          <p:cNvSpPr/>
          <p:nvPr/>
        </p:nvSpPr>
        <p:spPr>
          <a:xfrm>
            <a:off x="753627" y="4254551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人员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0EFACF9-9D03-E2C2-55F8-88791047DD2D}"/>
              </a:ext>
            </a:extLst>
          </p:cNvPr>
          <p:cNvSpPr/>
          <p:nvPr/>
        </p:nvSpPr>
        <p:spPr>
          <a:xfrm>
            <a:off x="264188" y="5718276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u="sng" dirty="0"/>
              <a:t>人员</a:t>
            </a:r>
            <a:r>
              <a:rPr kumimoji="1" lang="en-US" altLang="zh-CN" u="sng" dirty="0"/>
              <a:t>ID</a:t>
            </a:r>
            <a:endParaRPr kumimoji="1" lang="zh-CN" altLang="en-US" u="sng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55CAF19-6275-CCA9-7826-A30D07E5EB17}"/>
              </a:ext>
            </a:extLst>
          </p:cNvPr>
          <p:cNvSpPr/>
          <p:nvPr/>
        </p:nvSpPr>
        <p:spPr>
          <a:xfrm>
            <a:off x="1675144" y="5718275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姓名</a:t>
            </a:r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ADFCCBB-9FF4-B18D-31AA-EF04E7F03E18}"/>
              </a:ext>
            </a:extLst>
          </p:cNvPr>
          <p:cNvCxnSpPr/>
          <p:nvPr/>
        </p:nvCxnSpPr>
        <p:spPr>
          <a:xfrm flipH="1" flipV="1">
            <a:off x="1985389" y="5106069"/>
            <a:ext cx="361740" cy="65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C1540BC8-517E-0464-226E-7197136981F7}"/>
              </a:ext>
            </a:extLst>
          </p:cNvPr>
          <p:cNvCxnSpPr>
            <a:cxnSpLocks/>
          </p:cNvCxnSpPr>
          <p:nvPr/>
        </p:nvCxnSpPr>
        <p:spPr>
          <a:xfrm flipV="1">
            <a:off x="927379" y="5049497"/>
            <a:ext cx="152190" cy="68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菱形 17">
            <a:extLst>
              <a:ext uri="{FF2B5EF4-FFF2-40B4-BE49-F238E27FC236}">
                <a16:creationId xmlns:a16="http://schemas.microsoft.com/office/drawing/2014/main" id="{271CB8B3-F7F4-5423-DBEF-EBB572B0F5E0}"/>
              </a:ext>
            </a:extLst>
          </p:cNvPr>
          <p:cNvSpPr/>
          <p:nvPr/>
        </p:nvSpPr>
        <p:spPr>
          <a:xfrm>
            <a:off x="3885155" y="4078042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交易记录</a:t>
            </a:r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EEB94DB1-ACB8-ADCD-CC82-560B84E596C6}"/>
              </a:ext>
            </a:extLst>
          </p:cNvPr>
          <p:cNvCxnSpPr>
            <a:cxnSpLocks/>
            <a:stCxn id="18" idx="3"/>
            <a:endCxn id="4" idx="1"/>
          </p:cNvCxnSpPr>
          <p:nvPr/>
        </p:nvCxnSpPr>
        <p:spPr>
          <a:xfrm>
            <a:off x="5583327" y="4687555"/>
            <a:ext cx="12395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55CDAAA-87DC-542D-63B7-082C7E4C4F76}"/>
              </a:ext>
            </a:extLst>
          </p:cNvPr>
          <p:cNvCxnSpPr>
            <a:cxnSpLocks/>
          </p:cNvCxnSpPr>
          <p:nvPr/>
        </p:nvCxnSpPr>
        <p:spPr>
          <a:xfrm flipV="1">
            <a:off x="2927737" y="4039607"/>
            <a:ext cx="1806504" cy="373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FB9E80D1-8AB0-C9F8-EDE7-FD5C3074EA02}"/>
              </a:ext>
            </a:extLst>
          </p:cNvPr>
          <p:cNvSpPr/>
          <p:nvPr/>
        </p:nvSpPr>
        <p:spPr>
          <a:xfrm>
            <a:off x="3102010" y="5718275"/>
            <a:ext cx="1326383" cy="6551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性别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789971F-9D75-7859-D2F5-AAA7C00BA748}"/>
              </a:ext>
            </a:extLst>
          </p:cNvPr>
          <p:cNvCxnSpPr/>
          <p:nvPr/>
        </p:nvCxnSpPr>
        <p:spPr>
          <a:xfrm flipH="1" flipV="1">
            <a:off x="2869644" y="5136214"/>
            <a:ext cx="361740" cy="655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9F6827F-6964-3613-1F11-418606CFA525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970755" y="5059344"/>
            <a:ext cx="1763486" cy="23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B025551-A484-EB9F-C51F-E3B32B0F91C8}"/>
              </a:ext>
            </a:extLst>
          </p:cNvPr>
          <p:cNvSpPr txBox="1"/>
          <p:nvPr/>
        </p:nvSpPr>
        <p:spPr>
          <a:xfrm>
            <a:off x="3356149" y="3870612"/>
            <a:ext cx="9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销售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F292D94-5D7B-C2B1-5971-EC26D6E5A7D9}"/>
              </a:ext>
            </a:extLst>
          </p:cNvPr>
          <p:cNvSpPr txBox="1"/>
          <p:nvPr/>
        </p:nvSpPr>
        <p:spPr>
          <a:xfrm>
            <a:off x="3235569" y="4875448"/>
            <a:ext cx="9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购买</a:t>
            </a:r>
          </a:p>
        </p:txBody>
      </p:sp>
    </p:spTree>
    <p:extLst>
      <p:ext uri="{BB962C8B-B14F-4D97-AF65-F5344CB8AC3E}">
        <p14:creationId xmlns:p14="http://schemas.microsoft.com/office/powerpoint/2010/main" val="1723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现开发一套销售管理系统，需保存进销存信息，包括：</a:t>
            </a:r>
            <a:r>
              <a:rPr kumimoji="1" lang="en-US" altLang="zh-CN" dirty="0"/>
              <a:t>1). </a:t>
            </a:r>
            <a:r>
              <a:rPr kumimoji="1" lang="zh-CN" altLang="en-US" dirty="0"/>
              <a:t>货品清单，包括货品编号、货品名称、单价、库存数量；</a:t>
            </a:r>
            <a:r>
              <a:rPr kumimoji="1" lang="en-US" altLang="zh-CN" dirty="0"/>
              <a:t>2). </a:t>
            </a:r>
            <a:r>
              <a:rPr kumimoji="1" lang="zh-CN" altLang="en-US" dirty="0"/>
              <a:t>销售人员信息，包括人员身份证号，姓名，性别，职级，薪水； </a:t>
            </a:r>
            <a:r>
              <a:rPr kumimoji="1" lang="en-US" altLang="zh-CN" dirty="0"/>
              <a:t>3). </a:t>
            </a:r>
            <a:r>
              <a:rPr kumimoji="1" lang="zh-CN" altLang="en-US" dirty="0"/>
              <a:t>顾客信息，包括身份证号，姓名，会员卡号，生日；</a:t>
            </a:r>
            <a:r>
              <a:rPr kumimoji="1" lang="en-US" altLang="zh-CN" dirty="0"/>
              <a:t> 4). </a:t>
            </a:r>
            <a:r>
              <a:rPr kumimoji="1" lang="zh-CN" altLang="en-US" dirty="0"/>
              <a:t>交易记录，包括销售人员身份证号、顾客身份证号、售卖货品编号。请绘制数据库建模的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A2CB-493D-62D7-BBA5-C5B080879515}"/>
              </a:ext>
            </a:extLst>
          </p:cNvPr>
          <p:cNvSpPr/>
          <p:nvPr/>
        </p:nvSpPr>
        <p:spPr>
          <a:xfrm>
            <a:off x="7264959" y="4893546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CC142-526B-FEB3-003F-EBD5C39BE259}"/>
              </a:ext>
            </a:extLst>
          </p:cNvPr>
          <p:cNvSpPr/>
          <p:nvPr/>
        </p:nvSpPr>
        <p:spPr>
          <a:xfrm>
            <a:off x="1688123" y="4897645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销售人员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09EE9874-FD6C-E72B-91F5-9570CFAE51D6}"/>
              </a:ext>
            </a:extLst>
          </p:cNvPr>
          <p:cNvSpPr/>
          <p:nvPr/>
        </p:nvSpPr>
        <p:spPr>
          <a:xfrm>
            <a:off x="4270549" y="4284033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交易记录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6E95BF-E73E-0CC7-44ED-5A8BE0C90E0E}"/>
              </a:ext>
            </a:extLst>
          </p:cNvPr>
          <p:cNvSpPr/>
          <p:nvPr/>
        </p:nvSpPr>
        <p:spPr>
          <a:xfrm>
            <a:off x="4270549" y="5972818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顾客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C5EBE40-B895-3122-6259-1D3907CF9492}"/>
              </a:ext>
            </a:extLst>
          </p:cNvPr>
          <p:cNvCxnSpPr>
            <a:stCxn id="5" idx="3"/>
          </p:cNvCxnSpPr>
          <p:nvPr/>
        </p:nvCxnSpPr>
        <p:spPr>
          <a:xfrm flipV="1">
            <a:off x="3386295" y="4893546"/>
            <a:ext cx="884254" cy="44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24EA093-BE66-15FF-E5B5-D2A22D49D5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968721" y="4893546"/>
            <a:ext cx="1296238" cy="43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2AE99D3-9130-7160-A957-1F2013B1E61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119635" y="5503059"/>
            <a:ext cx="0" cy="46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3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进一步的，若要记录的是口罩销售，每人限定只能买一次，怎样建模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7920BC-4186-F172-94F3-F450D4EBC9B5}"/>
              </a:ext>
            </a:extLst>
          </p:cNvPr>
          <p:cNvSpPr/>
          <p:nvPr/>
        </p:nvSpPr>
        <p:spPr>
          <a:xfrm>
            <a:off x="6660068" y="2879725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口罩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363401-9DB9-F53C-CBA8-93A2534F77BF}"/>
              </a:ext>
            </a:extLst>
          </p:cNvPr>
          <p:cNvSpPr/>
          <p:nvPr/>
        </p:nvSpPr>
        <p:spPr>
          <a:xfrm>
            <a:off x="1242927" y="4191036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171F02D4-5404-DDB5-90C3-C07DE525C776}"/>
              </a:ext>
            </a:extLst>
          </p:cNvPr>
          <p:cNvSpPr/>
          <p:nvPr/>
        </p:nvSpPr>
        <p:spPr>
          <a:xfrm>
            <a:off x="3666373" y="2707316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</a:t>
            </a: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4202EFB-70EF-7B25-CDAB-09DBEC81A66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941099" y="3316829"/>
            <a:ext cx="725274" cy="11074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3EF3D01-BE43-515E-C949-C8D9BA6B7F02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5364545" y="3316829"/>
            <a:ext cx="12955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9AEC480F-B35C-50DB-1C8C-AE7AE03E364D}"/>
              </a:ext>
            </a:extLst>
          </p:cNvPr>
          <p:cNvSpPr/>
          <p:nvPr/>
        </p:nvSpPr>
        <p:spPr>
          <a:xfrm>
            <a:off x="6660068" y="4263649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顾客</a:t>
            </a:r>
          </a:p>
        </p:txBody>
      </p:sp>
      <p:sp>
        <p:nvSpPr>
          <p:cNvPr id="53" name="菱形 52">
            <a:extLst>
              <a:ext uri="{FF2B5EF4-FFF2-40B4-BE49-F238E27FC236}">
                <a16:creationId xmlns:a16="http://schemas.microsoft.com/office/drawing/2014/main" id="{03FBA3E1-3C25-5E3C-7406-0E6F41E4DBF4}"/>
              </a:ext>
            </a:extLst>
          </p:cNvPr>
          <p:cNvSpPr/>
          <p:nvPr/>
        </p:nvSpPr>
        <p:spPr>
          <a:xfrm>
            <a:off x="3666373" y="4091240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买</a:t>
            </a:r>
          </a:p>
        </p:txBody>
      </p: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53B64528-1617-7EF0-F052-31E8CDA0A5AF}"/>
              </a:ext>
            </a:extLst>
          </p:cNvPr>
          <p:cNvCxnSpPr>
            <a:cxnSpLocks/>
            <a:stCxn id="5" idx="3"/>
            <a:endCxn id="53" idx="1"/>
          </p:cNvCxnSpPr>
          <p:nvPr/>
        </p:nvCxnSpPr>
        <p:spPr>
          <a:xfrm>
            <a:off x="2941099" y="4628140"/>
            <a:ext cx="725274" cy="7261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B46A5958-BFB9-9D26-D0E9-789961534CF8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5364545" y="4700753"/>
            <a:ext cx="12955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2B04B4DB-815D-72CE-2031-D4FB5369C6A5}"/>
              </a:ext>
            </a:extLst>
          </p:cNvPr>
          <p:cNvSpPr txBox="1"/>
          <p:nvPr/>
        </p:nvSpPr>
        <p:spPr>
          <a:xfrm>
            <a:off x="6096000" y="4263649"/>
            <a:ext cx="46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B9107B5-EE37-1B04-3964-CE5675F4A828}"/>
              </a:ext>
            </a:extLst>
          </p:cNvPr>
          <p:cNvSpPr txBox="1"/>
          <p:nvPr/>
        </p:nvSpPr>
        <p:spPr>
          <a:xfrm>
            <a:off x="3170858" y="4295114"/>
            <a:ext cx="46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CB2F7E5-B987-1BC8-5D9C-D8D8666457EA}"/>
              </a:ext>
            </a:extLst>
          </p:cNvPr>
          <p:cNvSpPr/>
          <p:nvPr/>
        </p:nvSpPr>
        <p:spPr>
          <a:xfrm>
            <a:off x="6660068" y="5669110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售货员</a:t>
            </a:r>
          </a:p>
        </p:txBody>
      </p:sp>
      <p:sp>
        <p:nvSpPr>
          <p:cNvPr id="65" name="菱形 64">
            <a:extLst>
              <a:ext uri="{FF2B5EF4-FFF2-40B4-BE49-F238E27FC236}">
                <a16:creationId xmlns:a16="http://schemas.microsoft.com/office/drawing/2014/main" id="{6F3E103F-3C7A-7F48-D91B-DB6383E48145}"/>
              </a:ext>
            </a:extLst>
          </p:cNvPr>
          <p:cNvSpPr/>
          <p:nvPr/>
        </p:nvSpPr>
        <p:spPr>
          <a:xfrm>
            <a:off x="3666373" y="5496701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卖</a:t>
            </a:r>
          </a:p>
        </p:txBody>
      </p: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ABDEF1C4-FC12-7FA0-57A4-692770D563CC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2941099" y="4904627"/>
            <a:ext cx="725274" cy="12015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50C8F1A4-9063-E352-EEDA-C1B79AA0B869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5364545" y="6106214"/>
            <a:ext cx="129552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0F8266C-AEE2-C23A-0D06-A20072D155F3}"/>
              </a:ext>
            </a:extLst>
          </p:cNvPr>
          <p:cNvSpPr txBox="1"/>
          <p:nvPr/>
        </p:nvSpPr>
        <p:spPr>
          <a:xfrm>
            <a:off x="9130553" y="2879725"/>
            <a:ext cx="251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在上一题基础上扩展：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一个顾客只能进行一次交易</a:t>
            </a:r>
            <a:endParaRPr kumimoji="1" lang="en-US" altLang="zh-CN" dirty="0"/>
          </a:p>
          <a:p>
            <a:r>
              <a:rPr kumimoji="1" lang="zh-CN" altLang="en-US" dirty="0"/>
              <a:t>一次交易可以从多个售货员那里买多个口罩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379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进一步的，若要记录的是口罩销售，每人限定只能买一次，怎样建模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DA2CB-493D-62D7-BBA5-C5B080879515}"/>
              </a:ext>
            </a:extLst>
          </p:cNvPr>
          <p:cNvSpPr/>
          <p:nvPr/>
        </p:nvSpPr>
        <p:spPr>
          <a:xfrm>
            <a:off x="7076701" y="3429000"/>
            <a:ext cx="2190541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货物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E0CC142-526B-FEB3-003F-EBD5C39BE259}"/>
              </a:ext>
            </a:extLst>
          </p:cNvPr>
          <p:cNvSpPr/>
          <p:nvPr/>
        </p:nvSpPr>
        <p:spPr>
          <a:xfrm>
            <a:off x="1499865" y="3433099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销售人员</a:t>
            </a:r>
          </a:p>
        </p:txBody>
      </p:sp>
      <p:sp>
        <p:nvSpPr>
          <p:cNvPr id="6" name="菱形 5">
            <a:extLst>
              <a:ext uri="{FF2B5EF4-FFF2-40B4-BE49-F238E27FC236}">
                <a16:creationId xmlns:a16="http://schemas.microsoft.com/office/drawing/2014/main" id="{09EE9874-FD6C-E72B-91F5-9570CFAE51D6}"/>
              </a:ext>
            </a:extLst>
          </p:cNvPr>
          <p:cNvSpPr/>
          <p:nvPr/>
        </p:nvSpPr>
        <p:spPr>
          <a:xfrm>
            <a:off x="4082291" y="2819487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交易记录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6E95BF-E73E-0CC7-44ED-5A8BE0C90E0E}"/>
              </a:ext>
            </a:extLst>
          </p:cNvPr>
          <p:cNvSpPr/>
          <p:nvPr/>
        </p:nvSpPr>
        <p:spPr>
          <a:xfrm>
            <a:off x="4082291" y="4508272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顾客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1C5EBE40-B895-3122-6259-1D3907CF9492}"/>
              </a:ext>
            </a:extLst>
          </p:cNvPr>
          <p:cNvCxnSpPr>
            <a:stCxn id="5" idx="3"/>
          </p:cNvCxnSpPr>
          <p:nvPr/>
        </p:nvCxnSpPr>
        <p:spPr>
          <a:xfrm flipV="1">
            <a:off x="3198037" y="3429000"/>
            <a:ext cx="884254" cy="44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24EA093-BE66-15FF-E5B5-D2A22D49D5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780463" y="3429000"/>
            <a:ext cx="1296238" cy="43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2AE99D3-9130-7160-A957-1F2013B1E61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931377" y="4038513"/>
            <a:ext cx="0" cy="469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CB430A6-DE44-CF06-23C7-0DDBF439139C}"/>
              </a:ext>
            </a:extLst>
          </p:cNvPr>
          <p:cNvSpPr txBox="1"/>
          <p:nvPr/>
        </p:nvSpPr>
        <p:spPr>
          <a:xfrm>
            <a:off x="6750424" y="5069541"/>
            <a:ext cx="484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在交易记录中，对顾客</a:t>
            </a:r>
            <a:r>
              <a:rPr kumimoji="1" lang="en-US" altLang="zh-CN" dirty="0"/>
              <a:t>ID</a:t>
            </a:r>
            <a:r>
              <a:rPr kumimoji="1" lang="zh-CN" altLang="en-US" dirty="0"/>
              <a:t>加唯一值约束</a:t>
            </a:r>
          </a:p>
        </p:txBody>
      </p:sp>
    </p:spTree>
    <p:extLst>
      <p:ext uri="{BB962C8B-B14F-4D97-AF65-F5344CB8AC3E}">
        <p14:creationId xmlns:p14="http://schemas.microsoft.com/office/powerpoint/2010/main" val="22838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若要记录的是口罩销售，每人限定只能买一次，怎样建模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8CBC9-717B-9062-C635-EC34F7B2445F}"/>
              </a:ext>
            </a:extLst>
          </p:cNvPr>
          <p:cNvSpPr/>
          <p:nvPr/>
        </p:nvSpPr>
        <p:spPr>
          <a:xfrm>
            <a:off x="2136778" y="3256088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人员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9218B-E339-FD9D-6FC6-AD1CAA759943}"/>
              </a:ext>
            </a:extLst>
          </p:cNvPr>
          <p:cNvSpPr/>
          <p:nvPr/>
        </p:nvSpPr>
        <p:spPr>
          <a:xfrm>
            <a:off x="7410080" y="3256088"/>
            <a:ext cx="1698172" cy="874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口罩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83BF9EB3-3C89-889F-3EC3-2CC713AAEA30}"/>
              </a:ext>
            </a:extLst>
          </p:cNvPr>
          <p:cNvSpPr/>
          <p:nvPr/>
        </p:nvSpPr>
        <p:spPr>
          <a:xfrm>
            <a:off x="4773429" y="3083678"/>
            <a:ext cx="1698172" cy="121902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交易记录</a:t>
            </a: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8C91C227-68F5-48AC-0C59-8708CCF9C554}"/>
              </a:ext>
            </a:extLst>
          </p:cNvPr>
          <p:cNvCxnSpPr>
            <a:endCxn id="10" idx="1"/>
          </p:cNvCxnSpPr>
          <p:nvPr/>
        </p:nvCxnSpPr>
        <p:spPr>
          <a:xfrm>
            <a:off x="6471601" y="3693191"/>
            <a:ext cx="93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FC787E7-C2EF-7916-EA8D-D8758ED1CB6E}"/>
              </a:ext>
            </a:extLst>
          </p:cNvPr>
          <p:cNvCxnSpPr/>
          <p:nvPr/>
        </p:nvCxnSpPr>
        <p:spPr>
          <a:xfrm>
            <a:off x="3831143" y="3693191"/>
            <a:ext cx="9384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0E2F5988-EBF1-AF9F-F3D5-BEB245A16CEB}"/>
              </a:ext>
            </a:extLst>
          </p:cNvPr>
          <p:cNvSpPr txBox="1"/>
          <p:nvPr/>
        </p:nvSpPr>
        <p:spPr>
          <a:xfrm>
            <a:off x="6724655" y="3179016"/>
            <a:ext cx="43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A2CAA8-AEB6-B68F-598B-84EA806FAA5F}"/>
              </a:ext>
            </a:extLst>
          </p:cNvPr>
          <p:cNvSpPr txBox="1"/>
          <p:nvPr/>
        </p:nvSpPr>
        <p:spPr>
          <a:xfrm>
            <a:off x="4300382" y="4761404"/>
            <a:ext cx="486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不从第四页的题目中扩展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79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35428</TotalTime>
  <Words>501</Words>
  <Application>Microsoft Macintosh PowerPoint</Application>
  <PresentationFormat>宽屏</PresentationFormat>
  <Paragraphs>73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ER模型例题</vt:lpstr>
      <vt:lpstr>ER模型例题</vt:lpstr>
      <vt:lpstr>ER模型例题</vt:lpstr>
      <vt:lpstr>ER模型例题</vt:lpstr>
      <vt:lpstr>ER模型例题</vt:lpstr>
      <vt:lpstr>ER模型例题</vt:lpstr>
      <vt:lpstr>ER模型例题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11</cp:revision>
  <dcterms:created xsi:type="dcterms:W3CDTF">2020-03-04T12:30:20Z</dcterms:created>
  <dcterms:modified xsi:type="dcterms:W3CDTF">2024-06-23T12:43:23Z</dcterms:modified>
</cp:coreProperties>
</file>