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4" r:id="rId5"/>
    <p:sldId id="258" r:id="rId6"/>
    <p:sldId id="267" r:id="rId7"/>
    <p:sldId id="265" r:id="rId8"/>
    <p:sldId id="259" r:id="rId9"/>
    <p:sldId id="266" r:id="rId10"/>
    <p:sldId id="268" r:id="rId11"/>
    <p:sldId id="270" r:id="rId12"/>
    <p:sldId id="271" r:id="rId13"/>
    <p:sldId id="269" r:id="rId14"/>
    <p:sldId id="273" r:id="rId15"/>
    <p:sldId id="272" r:id="rId16"/>
    <p:sldId id="275" r:id="rId17"/>
    <p:sldId id="276" r:id="rId18"/>
    <p:sldId id="27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3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5"/>
    <p:restoredTop sz="94666"/>
  </p:normalViewPr>
  <p:slideViewPr>
    <p:cSldViewPr snapToGrid="0" snapToObjects="1">
      <p:cViewPr varScale="1">
        <p:scale>
          <a:sx n="102" d="100"/>
          <a:sy n="102" d="100"/>
        </p:scale>
        <p:origin x="1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CCB1-B394-D243-ABF7-C84AA726700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826CF3C-5A42-DB49-A3A1-F1F3FC1DB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A671890-F0BF-F44C-9A9E-A17F1AD6671F}"/>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5" name="页脚占位符 4">
            <a:extLst>
              <a:ext uri="{FF2B5EF4-FFF2-40B4-BE49-F238E27FC236}">
                <a16:creationId xmlns:a16="http://schemas.microsoft.com/office/drawing/2014/main" id="{628C7B79-4121-2D45-A46C-B73ECF65BC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4B9D1F-4134-B548-9176-65CABECDCC4C}"/>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11286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15EAE-074B-E14D-AC01-750C5875CA5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4AE8C6B-C9AA-D94B-9F51-728F6A07777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76EFF45-4841-0547-A71A-29B5EEB3D8AF}"/>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5" name="页脚占位符 4">
            <a:extLst>
              <a:ext uri="{FF2B5EF4-FFF2-40B4-BE49-F238E27FC236}">
                <a16:creationId xmlns:a16="http://schemas.microsoft.com/office/drawing/2014/main" id="{24D7D4F5-193D-3B4C-BD27-34302D35215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90781C8-30DB-BF47-A8AF-C6FEB038F638}"/>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370135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157A02-3242-B54D-B543-B7C5343A5BC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89EFB7-7BA8-634A-89BD-4E82D3B75A0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3CBDD2-1C69-F94A-A123-693B151BDB6E}"/>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5" name="页脚占位符 4">
            <a:extLst>
              <a:ext uri="{FF2B5EF4-FFF2-40B4-BE49-F238E27FC236}">
                <a16:creationId xmlns:a16="http://schemas.microsoft.com/office/drawing/2014/main" id="{E989E632-9201-8D4C-84E3-D679F0CC0D5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29EC727-6837-0D44-A41F-5211CA01E0E6}"/>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52913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17E49-6692-D543-B560-2F7E578C69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A1988D0-B747-BE46-A996-47A637A5898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DD3A975-D483-324D-A5D3-3BA5EA684279}"/>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5" name="页脚占位符 4">
            <a:extLst>
              <a:ext uri="{FF2B5EF4-FFF2-40B4-BE49-F238E27FC236}">
                <a16:creationId xmlns:a16="http://schemas.microsoft.com/office/drawing/2014/main" id="{D402BC4E-100D-5248-8B7A-800DBF236F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F34916-C92F-0A48-AD0B-C17F9738B4D0}"/>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93853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F63EA-3960-E741-AA6C-B570E08AC45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F56E63C-386B-3647-A8BD-13A04B30C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406B8F1-0809-B240-BB3C-BFDAEB2A3F1A}"/>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5" name="页脚占位符 4">
            <a:extLst>
              <a:ext uri="{FF2B5EF4-FFF2-40B4-BE49-F238E27FC236}">
                <a16:creationId xmlns:a16="http://schemas.microsoft.com/office/drawing/2014/main" id="{0A55B39D-6CEE-9847-9BBB-89D0BF8366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6D38BDA-62A4-8A43-8216-8782CD055CE4}"/>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34531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72297-81F9-9D4E-862E-BA893616501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505B13D-859B-0648-8BD3-F6B0063F40B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BA4590E-F817-FE4A-BA7F-1D60ACA16DE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476AC3D-74E9-9D47-9ABC-BC3C640791A9}"/>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6" name="页脚占位符 5">
            <a:extLst>
              <a:ext uri="{FF2B5EF4-FFF2-40B4-BE49-F238E27FC236}">
                <a16:creationId xmlns:a16="http://schemas.microsoft.com/office/drawing/2014/main" id="{3F571839-3777-7847-BA30-30C6A117A2C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DDC697-3B4A-474E-AC5C-223799F47DF5}"/>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74828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9BD6-D08F-6240-85F3-ED9658891C8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ABB1003-0F83-2D45-A137-ADAA945108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56DE29F-10D1-D048-B05B-524B2633F2A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F04A6B1-7BC4-D043-BD01-0341305E02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BE4B23C-B575-6B47-86F4-482B5B7C965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6C467D5-3A08-FA4E-83A8-87BA4029A26A}"/>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8" name="页脚占位符 7">
            <a:extLst>
              <a:ext uri="{FF2B5EF4-FFF2-40B4-BE49-F238E27FC236}">
                <a16:creationId xmlns:a16="http://schemas.microsoft.com/office/drawing/2014/main" id="{393F3032-4CA9-A240-BD0F-40B5BBEA3D5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8D48BB6-0FF7-394C-8953-EE81D56A02FD}"/>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314084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99572-E587-CD4E-8488-9CB3D5A4C8D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084A664-9889-7D4A-BA23-6534EA7A4369}"/>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4" name="页脚占位符 3">
            <a:extLst>
              <a:ext uri="{FF2B5EF4-FFF2-40B4-BE49-F238E27FC236}">
                <a16:creationId xmlns:a16="http://schemas.microsoft.com/office/drawing/2014/main" id="{358BC6C4-42FC-2941-91CF-BDAB14428BB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FAF9D7-05E1-3D45-B851-354ABD504D85}"/>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234174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6FD02E-EB0F-5C47-8339-F09DB9F4E491}"/>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3" name="页脚占位符 2">
            <a:extLst>
              <a:ext uri="{FF2B5EF4-FFF2-40B4-BE49-F238E27FC236}">
                <a16:creationId xmlns:a16="http://schemas.microsoft.com/office/drawing/2014/main" id="{0AF0D328-D4AC-B74D-9C74-9927BB5C8E5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CC703BB-6A55-A74C-9285-F2851B681966}"/>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99111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509D0-C2F1-9346-A111-DCCE1CE6AF4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963563D-5E1A-C84B-A48C-614763FED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E140521-2325-FC4F-85D7-BAFB35458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72C6088-7B03-864C-97A8-E201FD765647}"/>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6" name="页脚占位符 5">
            <a:extLst>
              <a:ext uri="{FF2B5EF4-FFF2-40B4-BE49-F238E27FC236}">
                <a16:creationId xmlns:a16="http://schemas.microsoft.com/office/drawing/2014/main" id="{E068B0B8-2AAF-3248-8CEF-835FE0878DA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10F5AF2-C7BB-454C-8353-CF973EABC0C6}"/>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305468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086A9-7C52-9140-A879-2EC7F72651D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AD9AEE1-99CD-214F-8098-A5CF5D69F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D2002EB-30D1-3746-A6CB-F7C7B7FE1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3A00B4F-7121-9743-BCED-EA13A66132FA}"/>
              </a:ext>
            </a:extLst>
          </p:cNvPr>
          <p:cNvSpPr>
            <a:spLocks noGrp="1"/>
          </p:cNvSpPr>
          <p:nvPr>
            <p:ph type="dt" sz="half" idx="10"/>
          </p:nvPr>
        </p:nvSpPr>
        <p:spPr/>
        <p:txBody>
          <a:bodyPr/>
          <a:lstStyle/>
          <a:p>
            <a:fld id="{141222D5-2257-5A4A-A1A7-027345806F40}" type="datetimeFigureOut">
              <a:rPr kumimoji="1" lang="zh-CN" altLang="en-US" smtClean="0"/>
              <a:t>2022/6/26</a:t>
            </a:fld>
            <a:endParaRPr kumimoji="1" lang="zh-CN" altLang="en-US"/>
          </a:p>
        </p:txBody>
      </p:sp>
      <p:sp>
        <p:nvSpPr>
          <p:cNvPr id="6" name="页脚占位符 5">
            <a:extLst>
              <a:ext uri="{FF2B5EF4-FFF2-40B4-BE49-F238E27FC236}">
                <a16:creationId xmlns:a16="http://schemas.microsoft.com/office/drawing/2014/main" id="{D7741884-D69D-2943-8180-22C4806545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7A4A16F-DD19-F744-B104-F9BF9606371C}"/>
              </a:ext>
            </a:extLst>
          </p:cNvPr>
          <p:cNvSpPr>
            <a:spLocks noGrp="1"/>
          </p:cNvSpPr>
          <p:nvPr>
            <p:ph type="sldNum" sz="quarter" idx="12"/>
          </p:nvPr>
        </p:nvSpPr>
        <p:spPr/>
        <p:txBody>
          <a:body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393957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2BB246-474E-DB4E-AC36-45B122A67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1795ED7-1E16-2144-B5F7-5B1E054CC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88ED0C5-CCE4-8A48-94DD-D5F8CE90E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222D5-2257-5A4A-A1A7-027345806F40}" type="datetimeFigureOut">
              <a:rPr kumimoji="1" lang="zh-CN" altLang="en-US" smtClean="0"/>
              <a:t>2022/6/26</a:t>
            </a:fld>
            <a:endParaRPr kumimoji="1" lang="zh-CN" altLang="en-US"/>
          </a:p>
        </p:txBody>
      </p:sp>
      <p:sp>
        <p:nvSpPr>
          <p:cNvPr id="5" name="页脚占位符 4">
            <a:extLst>
              <a:ext uri="{FF2B5EF4-FFF2-40B4-BE49-F238E27FC236}">
                <a16:creationId xmlns:a16="http://schemas.microsoft.com/office/drawing/2014/main" id="{1B7B35B3-D716-6F4A-8FD8-CF3AB0FC5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4499AF4-66B5-D443-BE91-6C3A257F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E9EA0-069C-F645-8733-5DAF0FA9C9C2}" type="slidenum">
              <a:rPr kumimoji="1" lang="zh-CN" altLang="en-US" smtClean="0"/>
              <a:t>‹#›</a:t>
            </a:fld>
            <a:endParaRPr kumimoji="1" lang="zh-CN" altLang="en-US"/>
          </a:p>
        </p:txBody>
      </p:sp>
    </p:spTree>
    <p:extLst>
      <p:ext uri="{BB962C8B-B14F-4D97-AF65-F5344CB8AC3E}">
        <p14:creationId xmlns:p14="http://schemas.microsoft.com/office/powerpoint/2010/main" val="2447923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CCBAE-74C1-0643-8733-2443C50B056C}"/>
              </a:ext>
            </a:extLst>
          </p:cNvPr>
          <p:cNvSpPr>
            <a:spLocks noGrp="1"/>
          </p:cNvSpPr>
          <p:nvPr>
            <p:ph type="ctrTitle"/>
          </p:nvPr>
        </p:nvSpPr>
        <p:spPr/>
        <p:txBody>
          <a:bodyPr/>
          <a:lstStyle/>
          <a:p>
            <a:r>
              <a:rPr kumimoji="1" lang="en-US" altLang="zh-CN" dirty="0"/>
              <a:t>2022</a:t>
            </a:r>
            <a:r>
              <a:rPr kumimoji="1" lang="zh-CN" altLang="en-US" dirty="0"/>
              <a:t>数据管理技术</a:t>
            </a:r>
            <a:br>
              <a:rPr kumimoji="1" lang="en-US" altLang="zh-CN" dirty="0"/>
            </a:br>
            <a:r>
              <a:rPr kumimoji="1" lang="zh-CN" altLang="en-US" dirty="0"/>
              <a:t>考试说明</a:t>
            </a:r>
          </a:p>
        </p:txBody>
      </p:sp>
      <p:sp>
        <p:nvSpPr>
          <p:cNvPr id="3" name="副标题 2">
            <a:extLst>
              <a:ext uri="{FF2B5EF4-FFF2-40B4-BE49-F238E27FC236}">
                <a16:creationId xmlns:a16="http://schemas.microsoft.com/office/drawing/2014/main" id="{9F0E001D-B43A-6142-A736-E6E4E2D07294}"/>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18301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并发控制例题</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a:xfrm>
            <a:off x="838200" y="1825625"/>
            <a:ext cx="10515600" cy="4933394"/>
          </a:xfrm>
        </p:spPr>
        <p:txBody>
          <a:bodyPr>
            <a:normAutofit/>
          </a:bodyPr>
          <a:lstStyle/>
          <a:p>
            <a:pPr>
              <a:lnSpc>
                <a:spcPct val="150000"/>
              </a:lnSpc>
              <a:buFont typeface="Wingdings" pitchFamily="2" charset="2"/>
              <a:buChar char="l"/>
            </a:pPr>
            <a:r>
              <a:rPr kumimoji="1" lang="zh-CN" altLang="en-US" dirty="0"/>
              <a:t>如下事务调度是冲突可串行的吗？判断依据？</a:t>
            </a:r>
            <a:r>
              <a:rPr kumimoji="1" lang="en-US" altLang="zh-CN" dirty="0"/>
              <a:t>  </a:t>
            </a:r>
            <a:r>
              <a:rPr kumimoji="1" lang="zh-CN" altLang="en-US" dirty="0"/>
              <a:t>不是，画前驱图</a:t>
            </a:r>
            <a:endParaRPr kumimoji="1" lang="en-US" altLang="zh-CN" dirty="0"/>
          </a:p>
          <a:p>
            <a:pPr>
              <a:lnSpc>
                <a:spcPct val="150000"/>
              </a:lnSpc>
              <a:buFont typeface="Wingdings" pitchFamily="2" charset="2"/>
              <a:buChar char="l"/>
            </a:pPr>
            <a:endParaRPr kumimoji="1" lang="en-US" altLang="zh-CN" dirty="0"/>
          </a:p>
          <a:p>
            <a:pPr>
              <a:lnSpc>
                <a:spcPct val="150000"/>
              </a:lnSpc>
              <a:buFont typeface="Wingdings" pitchFamily="2" charset="2"/>
              <a:buChar char="l"/>
            </a:pPr>
            <a:endParaRPr kumimoji="1" lang="en-US" altLang="zh-CN" dirty="0"/>
          </a:p>
        </p:txBody>
      </p:sp>
      <p:pic>
        <p:nvPicPr>
          <p:cNvPr id="4" name="图片 3">
            <a:extLst>
              <a:ext uri="{FF2B5EF4-FFF2-40B4-BE49-F238E27FC236}">
                <a16:creationId xmlns:a16="http://schemas.microsoft.com/office/drawing/2014/main" id="{ED616BC3-4281-BF49-A4AC-7EDDC3DAE60C}"/>
              </a:ext>
            </a:extLst>
          </p:cNvPr>
          <p:cNvPicPr>
            <a:picLocks noChangeAspect="1"/>
          </p:cNvPicPr>
          <p:nvPr/>
        </p:nvPicPr>
        <p:blipFill>
          <a:blip r:embed="rId2"/>
          <a:stretch>
            <a:fillRect/>
          </a:stretch>
        </p:blipFill>
        <p:spPr>
          <a:xfrm>
            <a:off x="1272703" y="2535513"/>
            <a:ext cx="2515713" cy="1909977"/>
          </a:xfrm>
          <a:prstGeom prst="rect">
            <a:avLst/>
          </a:prstGeom>
        </p:spPr>
      </p:pic>
      <p:pic>
        <p:nvPicPr>
          <p:cNvPr id="5" name="图片 4">
            <a:extLst>
              <a:ext uri="{FF2B5EF4-FFF2-40B4-BE49-F238E27FC236}">
                <a16:creationId xmlns:a16="http://schemas.microsoft.com/office/drawing/2014/main" id="{9ED3140E-1139-FC41-A19E-C752443A74C6}"/>
              </a:ext>
            </a:extLst>
          </p:cNvPr>
          <p:cNvPicPr>
            <a:picLocks noChangeAspect="1"/>
          </p:cNvPicPr>
          <p:nvPr/>
        </p:nvPicPr>
        <p:blipFill>
          <a:blip r:embed="rId3"/>
          <a:stretch>
            <a:fillRect/>
          </a:stretch>
        </p:blipFill>
        <p:spPr>
          <a:xfrm>
            <a:off x="5109782" y="2732569"/>
            <a:ext cx="2978574" cy="3802947"/>
          </a:xfrm>
          <a:prstGeom prst="rect">
            <a:avLst/>
          </a:prstGeom>
        </p:spPr>
      </p:pic>
      <p:pic>
        <p:nvPicPr>
          <p:cNvPr id="6" name="图片 5">
            <a:extLst>
              <a:ext uri="{FF2B5EF4-FFF2-40B4-BE49-F238E27FC236}">
                <a16:creationId xmlns:a16="http://schemas.microsoft.com/office/drawing/2014/main" id="{F79812E7-F2A6-5C41-B86D-029779A9E2C9}"/>
              </a:ext>
            </a:extLst>
          </p:cNvPr>
          <p:cNvPicPr>
            <a:picLocks noChangeAspect="1"/>
          </p:cNvPicPr>
          <p:nvPr/>
        </p:nvPicPr>
        <p:blipFill>
          <a:blip r:embed="rId4"/>
          <a:stretch>
            <a:fillRect/>
          </a:stretch>
        </p:blipFill>
        <p:spPr>
          <a:xfrm>
            <a:off x="8477841" y="2758109"/>
            <a:ext cx="2706031" cy="3610106"/>
          </a:xfrm>
          <a:prstGeom prst="rect">
            <a:avLst/>
          </a:prstGeom>
        </p:spPr>
      </p:pic>
      <p:sp>
        <p:nvSpPr>
          <p:cNvPr id="8" name="文本框 7">
            <a:extLst>
              <a:ext uri="{FF2B5EF4-FFF2-40B4-BE49-F238E27FC236}">
                <a16:creationId xmlns:a16="http://schemas.microsoft.com/office/drawing/2014/main" id="{446931FC-8AAC-0A4A-BFB2-180C079B90B4}"/>
              </a:ext>
            </a:extLst>
          </p:cNvPr>
          <p:cNvSpPr txBox="1"/>
          <p:nvPr/>
        </p:nvSpPr>
        <p:spPr>
          <a:xfrm>
            <a:off x="838200" y="4445490"/>
            <a:ext cx="4144562" cy="2252027"/>
          </a:xfrm>
          <a:prstGeom prst="rect">
            <a:avLst/>
          </a:prstGeom>
          <a:noFill/>
        </p:spPr>
        <p:txBody>
          <a:bodyPr wrap="square">
            <a:spAutoFit/>
          </a:bodyPr>
          <a:lstStyle/>
          <a:p>
            <a:pPr>
              <a:lnSpc>
                <a:spcPct val="150000"/>
              </a:lnSpc>
              <a:buFont typeface="Wingdings" pitchFamily="2" charset="2"/>
              <a:buChar char="l"/>
            </a:pPr>
            <a:r>
              <a:rPr kumimoji="1" lang="zh-CN" altLang="en-US" sz="2400" dirty="0"/>
              <a:t>应用</a:t>
            </a:r>
            <a:r>
              <a:rPr kumimoji="1" lang="en-US" altLang="zh-CN" sz="2400" dirty="0"/>
              <a:t>2</a:t>
            </a:r>
            <a:r>
              <a:rPr kumimoji="1" lang="zh-CN" altLang="en-US" sz="2400" dirty="0"/>
              <a:t>阶段锁协议改写上述调度，使之冲突可串行</a:t>
            </a:r>
            <a:endParaRPr kumimoji="1" lang="en-US" altLang="zh-CN" sz="2400" dirty="0"/>
          </a:p>
          <a:p>
            <a:pPr>
              <a:lnSpc>
                <a:spcPct val="150000"/>
              </a:lnSpc>
              <a:buFont typeface="Wingdings" pitchFamily="2" charset="2"/>
              <a:buChar char="l"/>
            </a:pPr>
            <a:r>
              <a:rPr kumimoji="1" lang="en-US" altLang="zh-CN" sz="2400" dirty="0"/>
              <a:t> </a:t>
            </a:r>
            <a:r>
              <a:rPr kumimoji="1" lang="zh-CN" altLang="en-US" sz="2400" dirty="0"/>
              <a:t>不遵循</a:t>
            </a:r>
            <a:r>
              <a:rPr kumimoji="1" lang="en-US" altLang="zh-CN" sz="2400" dirty="0"/>
              <a:t>2PL</a:t>
            </a:r>
            <a:r>
              <a:rPr kumimoji="1" lang="zh-CN" altLang="en-US" sz="2400" dirty="0"/>
              <a:t>能实现冲突可串行的调度吗？</a:t>
            </a:r>
            <a:endParaRPr kumimoji="1" lang="en-US" altLang="zh-CN" sz="2400" dirty="0"/>
          </a:p>
        </p:txBody>
      </p:sp>
      <p:sp>
        <p:nvSpPr>
          <p:cNvPr id="9" name="文本框 8">
            <a:extLst>
              <a:ext uri="{FF2B5EF4-FFF2-40B4-BE49-F238E27FC236}">
                <a16:creationId xmlns:a16="http://schemas.microsoft.com/office/drawing/2014/main" id="{A7156BAD-8903-9249-B774-517B0737FF8F}"/>
              </a:ext>
            </a:extLst>
          </p:cNvPr>
          <p:cNvSpPr txBox="1"/>
          <p:nvPr/>
        </p:nvSpPr>
        <p:spPr>
          <a:xfrm>
            <a:off x="5838187" y="2460396"/>
            <a:ext cx="1156502" cy="369332"/>
          </a:xfrm>
          <a:prstGeom prst="rect">
            <a:avLst/>
          </a:prstGeom>
          <a:noFill/>
        </p:spPr>
        <p:txBody>
          <a:bodyPr wrap="square" rtlCol="0">
            <a:spAutoFit/>
          </a:bodyPr>
          <a:lstStyle/>
          <a:p>
            <a:r>
              <a:rPr kumimoji="1" lang="zh-CN" altLang="en-US" dirty="0"/>
              <a:t>第二题</a:t>
            </a:r>
          </a:p>
        </p:txBody>
      </p:sp>
      <p:sp>
        <p:nvSpPr>
          <p:cNvPr id="10" name="文本框 9">
            <a:extLst>
              <a:ext uri="{FF2B5EF4-FFF2-40B4-BE49-F238E27FC236}">
                <a16:creationId xmlns:a16="http://schemas.microsoft.com/office/drawing/2014/main" id="{A4AE01CF-ABFD-2747-99DC-B98F42202F62}"/>
              </a:ext>
            </a:extLst>
          </p:cNvPr>
          <p:cNvSpPr txBox="1"/>
          <p:nvPr/>
        </p:nvSpPr>
        <p:spPr>
          <a:xfrm>
            <a:off x="9288397" y="2460396"/>
            <a:ext cx="1156502" cy="369332"/>
          </a:xfrm>
          <a:prstGeom prst="rect">
            <a:avLst/>
          </a:prstGeom>
          <a:noFill/>
        </p:spPr>
        <p:txBody>
          <a:bodyPr wrap="square" rtlCol="0">
            <a:spAutoFit/>
          </a:bodyPr>
          <a:lstStyle/>
          <a:p>
            <a:r>
              <a:rPr kumimoji="1" lang="zh-CN" altLang="en-US" dirty="0"/>
              <a:t>第三题</a:t>
            </a:r>
          </a:p>
        </p:txBody>
      </p:sp>
    </p:spTree>
    <p:extLst>
      <p:ext uri="{BB962C8B-B14F-4D97-AF65-F5344CB8AC3E}">
        <p14:creationId xmlns:p14="http://schemas.microsoft.com/office/powerpoint/2010/main" val="51768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并发控制例题</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a:xfrm>
            <a:off x="419100" y="1467406"/>
            <a:ext cx="11353800" cy="4933394"/>
          </a:xfrm>
        </p:spPr>
        <p:txBody>
          <a:bodyPr>
            <a:normAutofit/>
          </a:bodyPr>
          <a:lstStyle/>
          <a:p>
            <a:pPr>
              <a:lnSpc>
                <a:spcPct val="150000"/>
              </a:lnSpc>
            </a:pPr>
            <a:r>
              <a:rPr lang="en" altLang="zh-CN" dirty="0"/>
              <a:t>S1 =r1(C),w1(C),r1(A),w1(A),r2(B),r2(A),w2(B),c2,w1(C),c1</a:t>
            </a:r>
            <a:br>
              <a:rPr lang="en" altLang="zh-CN" dirty="0"/>
            </a:br>
            <a:r>
              <a:rPr lang="en" altLang="zh-CN" dirty="0"/>
              <a:t>S2 =w1(A),r1(B),r3(B),w2(A),r2(B),w1(C),c1,w3(B),c2,c3</a:t>
            </a:r>
            <a:br>
              <a:rPr lang="en" altLang="zh-CN" dirty="0"/>
            </a:br>
            <a:r>
              <a:rPr lang="en" altLang="zh-CN" dirty="0"/>
              <a:t>S3 =r1(A),w1(A),r2(A),w2(A),r3(A),w3(A),r2(B),w2(B),c2,r1(B),w1(B),c1,c3 </a:t>
            </a:r>
          </a:p>
          <a:p>
            <a:pPr>
              <a:lnSpc>
                <a:spcPct val="150000"/>
              </a:lnSpc>
              <a:buFont typeface="Wingdings" pitchFamily="2" charset="2"/>
              <a:buChar char="l"/>
            </a:pPr>
            <a:r>
              <a:rPr kumimoji="1" lang="zh-CN" altLang="en-US" dirty="0"/>
              <a:t>说明：</a:t>
            </a:r>
            <a:r>
              <a:rPr kumimoji="1" lang="en-US" altLang="zh-CN" dirty="0"/>
              <a:t>( r1(c)</a:t>
            </a:r>
            <a:r>
              <a:rPr kumimoji="1" lang="zh-CN" altLang="en-US" dirty="0"/>
              <a:t>：</a:t>
            </a:r>
            <a:r>
              <a:rPr kumimoji="1" lang="en-US" altLang="zh-CN" dirty="0"/>
              <a:t>T1</a:t>
            </a:r>
            <a:r>
              <a:rPr kumimoji="1" lang="zh-CN" altLang="en-US" dirty="0"/>
              <a:t>读取</a:t>
            </a:r>
            <a:r>
              <a:rPr kumimoji="1" lang="en-US" altLang="zh-CN" dirty="0"/>
              <a:t>c);  (w1(c)</a:t>
            </a:r>
            <a:r>
              <a:rPr kumimoji="1" lang="zh-CN" altLang="en-US" dirty="0"/>
              <a:t>：</a:t>
            </a:r>
            <a:r>
              <a:rPr kumimoji="1" lang="en-US" altLang="zh-CN" dirty="0"/>
              <a:t>T1</a:t>
            </a:r>
            <a:r>
              <a:rPr kumimoji="1" lang="zh-CN" altLang="en-US" dirty="0"/>
              <a:t>写</a:t>
            </a:r>
            <a:r>
              <a:rPr kumimoji="1" lang="en-US" altLang="zh-CN" dirty="0"/>
              <a:t>c)</a:t>
            </a:r>
            <a:r>
              <a:rPr kumimoji="1" lang="zh-CN" altLang="en-US" dirty="0"/>
              <a:t>； </a:t>
            </a:r>
            <a:r>
              <a:rPr kumimoji="1" lang="en-US" altLang="zh-CN" dirty="0"/>
              <a:t>(c1</a:t>
            </a:r>
            <a:r>
              <a:rPr kumimoji="1" lang="zh-CN" altLang="en-US" dirty="0"/>
              <a:t>：</a:t>
            </a:r>
            <a:r>
              <a:rPr kumimoji="1" lang="en-US" altLang="zh-CN" dirty="0"/>
              <a:t>T1</a:t>
            </a:r>
            <a:r>
              <a:rPr kumimoji="1" lang="zh-CN" altLang="en-US" dirty="0"/>
              <a:t>提交</a:t>
            </a:r>
            <a:r>
              <a:rPr kumimoji="1" lang="en-US" altLang="zh-CN" dirty="0"/>
              <a:t>)</a:t>
            </a:r>
          </a:p>
          <a:p>
            <a:pPr>
              <a:lnSpc>
                <a:spcPct val="150000"/>
              </a:lnSpc>
              <a:buFont typeface="Wingdings" pitchFamily="2" charset="2"/>
              <a:buChar char="l"/>
            </a:pPr>
            <a:r>
              <a:rPr kumimoji="1" lang="zh-CN" altLang="en-US" dirty="0"/>
              <a:t>则：</a:t>
            </a:r>
            <a:endParaRPr kumimoji="1" lang="en-US" altLang="zh-CN" dirty="0"/>
          </a:p>
        </p:txBody>
      </p:sp>
      <p:pic>
        <p:nvPicPr>
          <p:cNvPr id="7" name="图片 6">
            <a:extLst>
              <a:ext uri="{FF2B5EF4-FFF2-40B4-BE49-F238E27FC236}">
                <a16:creationId xmlns:a16="http://schemas.microsoft.com/office/drawing/2014/main" id="{F0B6C419-5E0D-9842-B1EE-CE96E69EB12E}"/>
              </a:ext>
            </a:extLst>
          </p:cNvPr>
          <p:cNvPicPr>
            <a:picLocks noChangeAspect="1"/>
          </p:cNvPicPr>
          <p:nvPr/>
        </p:nvPicPr>
        <p:blipFill rotWithShape="1">
          <a:blip r:embed="rId2"/>
          <a:srcRect b="16586"/>
          <a:stretch/>
        </p:blipFill>
        <p:spPr>
          <a:xfrm>
            <a:off x="2112127" y="4505631"/>
            <a:ext cx="2750535" cy="1769924"/>
          </a:xfrm>
          <a:prstGeom prst="rect">
            <a:avLst/>
          </a:prstGeom>
        </p:spPr>
      </p:pic>
      <p:pic>
        <p:nvPicPr>
          <p:cNvPr id="11" name="图片 10">
            <a:extLst>
              <a:ext uri="{FF2B5EF4-FFF2-40B4-BE49-F238E27FC236}">
                <a16:creationId xmlns:a16="http://schemas.microsoft.com/office/drawing/2014/main" id="{A2FF6647-C5A1-8B4B-A56A-AEAFA8B94286}"/>
              </a:ext>
            </a:extLst>
          </p:cNvPr>
          <p:cNvPicPr>
            <a:picLocks noChangeAspect="1"/>
          </p:cNvPicPr>
          <p:nvPr/>
        </p:nvPicPr>
        <p:blipFill rotWithShape="1">
          <a:blip r:embed="rId3"/>
          <a:srcRect b="16586"/>
          <a:stretch/>
        </p:blipFill>
        <p:spPr>
          <a:xfrm>
            <a:off x="4972376" y="4505632"/>
            <a:ext cx="2698746" cy="1769923"/>
          </a:xfrm>
          <a:prstGeom prst="rect">
            <a:avLst/>
          </a:prstGeom>
        </p:spPr>
      </p:pic>
      <p:pic>
        <p:nvPicPr>
          <p:cNvPr id="12" name="图片 11">
            <a:extLst>
              <a:ext uri="{FF2B5EF4-FFF2-40B4-BE49-F238E27FC236}">
                <a16:creationId xmlns:a16="http://schemas.microsoft.com/office/drawing/2014/main" id="{A7F46A86-776C-554B-9F63-66AA69638545}"/>
              </a:ext>
            </a:extLst>
          </p:cNvPr>
          <p:cNvPicPr>
            <a:picLocks noChangeAspect="1"/>
          </p:cNvPicPr>
          <p:nvPr/>
        </p:nvPicPr>
        <p:blipFill rotWithShape="1">
          <a:blip r:embed="rId4"/>
          <a:srcRect b="22805"/>
          <a:stretch/>
        </p:blipFill>
        <p:spPr>
          <a:xfrm>
            <a:off x="7868436" y="4505632"/>
            <a:ext cx="2768853" cy="1769923"/>
          </a:xfrm>
          <a:prstGeom prst="rect">
            <a:avLst/>
          </a:prstGeom>
        </p:spPr>
      </p:pic>
    </p:spTree>
    <p:extLst>
      <p:ext uri="{BB962C8B-B14F-4D97-AF65-F5344CB8AC3E}">
        <p14:creationId xmlns:p14="http://schemas.microsoft.com/office/powerpoint/2010/main" val="52748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并发控制例题</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a:xfrm>
            <a:off x="419100" y="1467406"/>
            <a:ext cx="11353800" cy="4933394"/>
          </a:xfrm>
        </p:spPr>
        <p:txBody>
          <a:bodyPr>
            <a:normAutofit/>
          </a:bodyPr>
          <a:lstStyle/>
          <a:p>
            <a:r>
              <a:rPr lang="en" altLang="zh-CN" dirty="0"/>
              <a:t>R1(X), R1(Y ), W1(X), R1(Z), W1(X) </a:t>
            </a:r>
          </a:p>
          <a:p>
            <a:r>
              <a:rPr lang="en" altLang="zh-CN" dirty="0"/>
              <a:t>R2(Y ), W2(Y ), R2(X), W2(Z) </a:t>
            </a:r>
          </a:p>
          <a:p>
            <a:r>
              <a:rPr lang="en" altLang="zh-CN" dirty="0"/>
              <a:t>R3(Z), R3(X), R3(Y ) </a:t>
            </a:r>
          </a:p>
          <a:p>
            <a:r>
              <a:rPr lang="zh-CN" altLang="en" dirty="0"/>
              <a:t>请</a:t>
            </a:r>
            <a:r>
              <a:rPr lang="zh-CN" altLang="en-US" dirty="0"/>
              <a:t>给出一个产生死锁的</a:t>
            </a:r>
            <a:r>
              <a:rPr lang="en-US" altLang="zh-CN" dirty="0"/>
              <a:t>2PL</a:t>
            </a:r>
            <a:r>
              <a:rPr lang="zh-CN" altLang="en-US" dirty="0"/>
              <a:t>的调度，并证明死锁发生（画等待图）</a:t>
            </a:r>
            <a:endParaRPr lang="en-US" altLang="zh-CN" dirty="0"/>
          </a:p>
          <a:p>
            <a:r>
              <a:rPr lang="zh-CN" altLang="en-US" dirty="0"/>
              <a:t>给出一个没有发生死锁的</a:t>
            </a:r>
            <a:r>
              <a:rPr lang="en-US" altLang="zh-CN" dirty="0"/>
              <a:t>2PL</a:t>
            </a:r>
            <a:r>
              <a:rPr lang="zh-CN" altLang="en-US" dirty="0"/>
              <a:t>的调度</a:t>
            </a:r>
            <a:endParaRPr lang="en-US" altLang="zh-CN" dirty="0"/>
          </a:p>
          <a:p>
            <a:r>
              <a:rPr lang="zh-CN" altLang="en-US" dirty="0"/>
              <a:t>给出一个不可恢复的</a:t>
            </a:r>
            <a:r>
              <a:rPr lang="en-US" altLang="zh-CN" dirty="0"/>
              <a:t>2PL</a:t>
            </a:r>
            <a:r>
              <a:rPr lang="zh-CN" altLang="en-US" dirty="0"/>
              <a:t>的调度（给出完整的调度，再指出哪里发生了故障会导致不可恢复</a:t>
            </a:r>
            <a:r>
              <a:rPr lang="en-US" altLang="zh-CN" dirty="0"/>
              <a:t>)</a:t>
            </a:r>
          </a:p>
          <a:p>
            <a:endParaRPr lang="en" altLang="zh-CN" dirty="0"/>
          </a:p>
          <a:p>
            <a:pPr>
              <a:lnSpc>
                <a:spcPct val="150000"/>
              </a:lnSpc>
            </a:pPr>
            <a:endParaRPr kumimoji="1" lang="en-US" altLang="zh-CN" dirty="0"/>
          </a:p>
        </p:txBody>
      </p:sp>
    </p:spTree>
    <p:extLst>
      <p:ext uri="{BB962C8B-B14F-4D97-AF65-F5344CB8AC3E}">
        <p14:creationId xmlns:p14="http://schemas.microsoft.com/office/powerpoint/2010/main" val="83005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备份恢复</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a:xfrm>
            <a:off x="762785" y="1476833"/>
            <a:ext cx="10515600" cy="5216198"/>
          </a:xfrm>
        </p:spPr>
        <p:txBody>
          <a:bodyPr>
            <a:normAutofit/>
          </a:bodyPr>
          <a:lstStyle/>
          <a:p>
            <a:pPr>
              <a:lnSpc>
                <a:spcPct val="150000"/>
              </a:lnSpc>
              <a:buFont typeface="Wingdings" pitchFamily="2" charset="2"/>
              <a:buChar char="l"/>
            </a:pPr>
            <a:r>
              <a:rPr kumimoji="1" lang="zh-CN" altLang="en-US" dirty="0"/>
              <a:t>缓冲区处理策略和日志</a:t>
            </a:r>
            <a:r>
              <a:rPr kumimoji="1" lang="en-US" altLang="zh-CN" dirty="0"/>
              <a:t>/</a:t>
            </a:r>
            <a:r>
              <a:rPr kumimoji="1" lang="zh-CN" altLang="en-US" dirty="0"/>
              <a:t>恢复策略：</a:t>
            </a:r>
            <a:r>
              <a:rPr kumimoji="1" lang="en-US" altLang="zh-CN" dirty="0"/>
              <a:t>Force/</a:t>
            </a:r>
            <a:r>
              <a:rPr kumimoji="1" lang="en-US" altLang="zh-CN" dirty="0" err="1"/>
              <a:t>NoForce</a:t>
            </a:r>
            <a:r>
              <a:rPr kumimoji="1" lang="zh-CN" altLang="en-US" dirty="0"/>
              <a:t>，</a:t>
            </a:r>
            <a:r>
              <a:rPr kumimoji="1" lang="en-US" altLang="zh-CN" dirty="0"/>
              <a:t>Steal/</a:t>
            </a:r>
            <a:r>
              <a:rPr kumimoji="1" lang="en-US" altLang="zh-CN" dirty="0" err="1"/>
              <a:t>NoSteal</a:t>
            </a:r>
            <a:endParaRPr kumimoji="1" lang="en-US" altLang="zh-CN" dirty="0"/>
          </a:p>
          <a:p>
            <a:pPr>
              <a:lnSpc>
                <a:spcPct val="150000"/>
              </a:lnSpc>
              <a:buFont typeface="Wingdings" pitchFamily="2" charset="2"/>
              <a:buChar char="l"/>
            </a:pPr>
            <a:r>
              <a:rPr kumimoji="1" lang="zh-CN" altLang="en-US" dirty="0"/>
              <a:t>三种日志：</a:t>
            </a:r>
            <a:r>
              <a:rPr kumimoji="1" lang="en-US" altLang="zh-CN" dirty="0"/>
              <a:t>Undo</a:t>
            </a:r>
            <a:r>
              <a:rPr kumimoji="1" lang="zh-CN" altLang="en-US" dirty="0"/>
              <a:t>，</a:t>
            </a:r>
            <a:r>
              <a:rPr kumimoji="1" lang="en-US" altLang="zh-CN" dirty="0"/>
              <a:t>Redo</a:t>
            </a:r>
            <a:r>
              <a:rPr kumimoji="1" lang="zh-CN" altLang="en-US" dirty="0"/>
              <a:t>，</a:t>
            </a:r>
            <a:r>
              <a:rPr kumimoji="1" lang="en-US" altLang="zh-CN" dirty="0"/>
              <a:t>Undo/Redo</a:t>
            </a:r>
            <a:r>
              <a:rPr kumimoji="1" lang="zh-CN" altLang="en-US" dirty="0"/>
              <a:t>， 什么情况下用哪种日志？</a:t>
            </a:r>
            <a:endParaRPr kumimoji="1" lang="en-US" altLang="zh-CN" dirty="0"/>
          </a:p>
          <a:p>
            <a:pPr>
              <a:lnSpc>
                <a:spcPct val="150000"/>
              </a:lnSpc>
              <a:buFont typeface="Wingdings" pitchFamily="2" charset="2"/>
              <a:buChar char="l"/>
            </a:pPr>
            <a:r>
              <a:rPr kumimoji="1" lang="zh-CN" altLang="en-US" dirty="0"/>
              <a:t>检查点</a:t>
            </a:r>
            <a:endParaRPr kumimoji="1" lang="en-US" altLang="zh-CN" dirty="0"/>
          </a:p>
          <a:p>
            <a:pPr lvl="1">
              <a:lnSpc>
                <a:spcPct val="150000"/>
              </a:lnSpc>
              <a:buFont typeface="Wingdings" pitchFamily="2" charset="2"/>
              <a:buChar char="l"/>
            </a:pPr>
            <a:r>
              <a:rPr kumimoji="1" lang="zh-CN" altLang="en-US" dirty="0"/>
              <a:t>注意，检查点在日志中的开始记录是</a:t>
            </a:r>
            <a:r>
              <a:rPr kumimoji="1" lang="en-US" altLang="zh-CN" dirty="0"/>
              <a:t>&lt;Start CKPT(</a:t>
            </a:r>
            <a:r>
              <a:rPr kumimoji="1" lang="en-US" altLang="zh-CN" dirty="0" err="1"/>
              <a:t>Tx,Ty</a:t>
            </a:r>
            <a:r>
              <a:rPr kumimoji="1" lang="en-US" altLang="zh-CN" dirty="0"/>
              <a:t>..)&gt;</a:t>
            </a:r>
          </a:p>
          <a:p>
            <a:pPr lvl="1">
              <a:lnSpc>
                <a:spcPct val="150000"/>
              </a:lnSpc>
              <a:buFont typeface="Wingdings" pitchFamily="2" charset="2"/>
              <a:buChar char="l"/>
            </a:pPr>
            <a:r>
              <a:rPr kumimoji="1" lang="en-US" altLang="zh-CN" dirty="0"/>
              <a:t>Tx</a:t>
            </a:r>
            <a:r>
              <a:rPr kumimoji="1" lang="zh-CN" altLang="en-US" dirty="0"/>
              <a:t>，</a:t>
            </a:r>
            <a:r>
              <a:rPr kumimoji="1" lang="en-US" altLang="zh-CN" dirty="0"/>
              <a:t>Ty…</a:t>
            </a:r>
            <a:r>
              <a:rPr kumimoji="1" lang="zh-CN" altLang="en-US" dirty="0"/>
              <a:t>是开始记录检查点的时候当前活动的事务列表</a:t>
            </a:r>
            <a:endParaRPr kumimoji="1" lang="en-US" altLang="zh-CN" dirty="0"/>
          </a:p>
          <a:p>
            <a:pPr lvl="1">
              <a:lnSpc>
                <a:spcPct val="150000"/>
              </a:lnSpc>
              <a:buFont typeface="Wingdings" pitchFamily="2" charset="2"/>
              <a:buChar char="l"/>
            </a:pPr>
            <a:r>
              <a:rPr kumimoji="1" lang="zh-CN" altLang="en-US" dirty="0"/>
              <a:t>当列表中的事务都结束后，日志中插入检查点结束记录</a:t>
            </a:r>
            <a:r>
              <a:rPr kumimoji="1" lang="en-US" altLang="zh-CN" dirty="0"/>
              <a:t>&lt;End CKPT&gt;</a:t>
            </a:r>
          </a:p>
        </p:txBody>
      </p:sp>
    </p:spTree>
    <p:extLst>
      <p:ext uri="{BB962C8B-B14F-4D97-AF65-F5344CB8AC3E}">
        <p14:creationId xmlns:p14="http://schemas.microsoft.com/office/powerpoint/2010/main" val="217422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备份恢复例题</a:t>
            </a:r>
          </a:p>
        </p:txBody>
      </p:sp>
      <p:sp>
        <p:nvSpPr>
          <p:cNvPr id="10" name="文本框 9">
            <a:extLst>
              <a:ext uri="{FF2B5EF4-FFF2-40B4-BE49-F238E27FC236}">
                <a16:creationId xmlns:a16="http://schemas.microsoft.com/office/drawing/2014/main" id="{F45B9BDD-D944-074A-BBF7-CA3456BE6D0F}"/>
              </a:ext>
            </a:extLst>
          </p:cNvPr>
          <p:cNvSpPr txBox="1"/>
          <p:nvPr/>
        </p:nvSpPr>
        <p:spPr>
          <a:xfrm>
            <a:off x="994529" y="2308659"/>
            <a:ext cx="2045616" cy="3416320"/>
          </a:xfrm>
          <a:prstGeom prst="rect">
            <a:avLst/>
          </a:prstGeom>
          <a:noFill/>
        </p:spPr>
        <p:txBody>
          <a:bodyPr wrap="square">
            <a:spAutoFit/>
          </a:bodyPr>
          <a:lstStyle/>
          <a:p>
            <a:r>
              <a:rPr lang="en" altLang="zh-CN" sz="2400" dirty="0">
                <a:effectLst/>
                <a:latin typeface="CMTT10"/>
              </a:rPr>
              <a:t>&lt;START T1&gt; &lt;T1,A,10&gt; &lt;START T2&gt; &lt;T2,B,20&gt; &lt;T1,C,30&gt; &lt;T2,D,40&gt; &lt;COMMIT T2&gt; &lt;T1,E,50&gt; &lt;COMMIT T1&gt; </a:t>
            </a:r>
            <a:endParaRPr lang="en" altLang="zh-CN" sz="2400" dirty="0"/>
          </a:p>
        </p:txBody>
      </p:sp>
      <p:sp>
        <p:nvSpPr>
          <p:cNvPr id="4" name="文本框 3">
            <a:extLst>
              <a:ext uri="{FF2B5EF4-FFF2-40B4-BE49-F238E27FC236}">
                <a16:creationId xmlns:a16="http://schemas.microsoft.com/office/drawing/2014/main" id="{6642FC5A-933E-A946-9BA9-724D976CFC88}"/>
              </a:ext>
            </a:extLst>
          </p:cNvPr>
          <p:cNvSpPr txBox="1"/>
          <p:nvPr/>
        </p:nvSpPr>
        <p:spPr>
          <a:xfrm>
            <a:off x="1074656" y="1690688"/>
            <a:ext cx="3223967" cy="461665"/>
          </a:xfrm>
          <a:prstGeom prst="rect">
            <a:avLst/>
          </a:prstGeom>
          <a:noFill/>
        </p:spPr>
        <p:txBody>
          <a:bodyPr wrap="square" rtlCol="0">
            <a:spAutoFit/>
          </a:bodyPr>
          <a:lstStyle/>
          <a:p>
            <a:r>
              <a:rPr kumimoji="1" lang="zh-CN" altLang="en-US" sz="2400" dirty="0"/>
              <a:t>有如下</a:t>
            </a:r>
            <a:r>
              <a:rPr kumimoji="1" lang="en-US" altLang="zh-CN" sz="2400" dirty="0"/>
              <a:t>UNDO</a:t>
            </a:r>
            <a:r>
              <a:rPr kumimoji="1" lang="zh-CN" altLang="en-US" sz="2400" dirty="0"/>
              <a:t>日志记录：</a:t>
            </a:r>
          </a:p>
        </p:txBody>
      </p:sp>
      <p:sp>
        <p:nvSpPr>
          <p:cNvPr id="5" name="文本框 4">
            <a:extLst>
              <a:ext uri="{FF2B5EF4-FFF2-40B4-BE49-F238E27FC236}">
                <a16:creationId xmlns:a16="http://schemas.microsoft.com/office/drawing/2014/main" id="{881F69E2-DBCC-0A4A-8B39-0C14DF5D9313}"/>
              </a:ext>
            </a:extLst>
          </p:cNvPr>
          <p:cNvSpPr txBox="1"/>
          <p:nvPr/>
        </p:nvSpPr>
        <p:spPr>
          <a:xfrm>
            <a:off x="4194928" y="2714920"/>
            <a:ext cx="6922415" cy="923330"/>
          </a:xfrm>
          <a:prstGeom prst="rect">
            <a:avLst/>
          </a:prstGeom>
          <a:noFill/>
        </p:spPr>
        <p:txBody>
          <a:bodyPr wrap="square" rtlCol="0">
            <a:spAutoFit/>
          </a:bodyPr>
          <a:lstStyle/>
          <a:p>
            <a:r>
              <a:rPr kumimoji="1" lang="zh-CN" altLang="en-US" dirty="0"/>
              <a:t>若在</a:t>
            </a:r>
            <a:r>
              <a:rPr lang="en" altLang="zh-CN" dirty="0"/>
              <a:t>&lt;COMMIT T2</a:t>
            </a:r>
            <a:r>
              <a:rPr lang="en-US" altLang="zh-CN" dirty="0"/>
              <a:t>&gt;</a:t>
            </a:r>
            <a:r>
              <a:rPr lang="zh-CN" altLang="en-US" dirty="0"/>
              <a:t>之后发生崩溃，则会进行怎样的恢复操作？</a:t>
            </a:r>
            <a:endParaRPr lang="en-US" altLang="zh-CN" dirty="0"/>
          </a:p>
          <a:p>
            <a:endParaRPr kumimoji="1" lang="en-US" altLang="zh-CN" dirty="0"/>
          </a:p>
          <a:p>
            <a:r>
              <a:rPr kumimoji="1" lang="zh-CN" altLang="en-US" dirty="0"/>
              <a:t>将磁盘上的</a:t>
            </a:r>
            <a:r>
              <a:rPr kumimoji="1" lang="en-US" altLang="zh-CN" dirty="0"/>
              <a:t>C</a:t>
            </a:r>
            <a:r>
              <a:rPr kumimoji="1" lang="zh-CN" altLang="en-US" dirty="0"/>
              <a:t>值改回</a:t>
            </a:r>
            <a:r>
              <a:rPr kumimoji="1" lang="en-US" altLang="zh-CN" dirty="0"/>
              <a:t>30</a:t>
            </a:r>
            <a:r>
              <a:rPr kumimoji="1" lang="zh-CN" altLang="en-US" dirty="0"/>
              <a:t>，将</a:t>
            </a:r>
            <a:r>
              <a:rPr kumimoji="1" lang="en-US" altLang="zh-CN" dirty="0"/>
              <a:t>A</a:t>
            </a:r>
            <a:r>
              <a:rPr kumimoji="1" lang="zh-CN" altLang="en-US" dirty="0"/>
              <a:t>改回</a:t>
            </a:r>
            <a:r>
              <a:rPr kumimoji="1" lang="en-US" altLang="zh-CN" dirty="0"/>
              <a:t>10.</a:t>
            </a:r>
            <a:r>
              <a:rPr kumimoji="1" lang="zh-CN" altLang="en-US" dirty="0"/>
              <a:t> </a:t>
            </a:r>
          </a:p>
        </p:txBody>
      </p:sp>
    </p:spTree>
    <p:extLst>
      <p:ext uri="{BB962C8B-B14F-4D97-AF65-F5344CB8AC3E}">
        <p14:creationId xmlns:p14="http://schemas.microsoft.com/office/powerpoint/2010/main" val="272542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备份恢复例题</a:t>
            </a:r>
          </a:p>
        </p:txBody>
      </p:sp>
      <p:sp>
        <p:nvSpPr>
          <p:cNvPr id="6" name="文本框 5">
            <a:extLst>
              <a:ext uri="{FF2B5EF4-FFF2-40B4-BE49-F238E27FC236}">
                <a16:creationId xmlns:a16="http://schemas.microsoft.com/office/drawing/2014/main" id="{CAEF67FE-B843-CC43-8B55-51D673B22C18}"/>
              </a:ext>
            </a:extLst>
          </p:cNvPr>
          <p:cNvSpPr txBox="1"/>
          <p:nvPr/>
        </p:nvSpPr>
        <p:spPr>
          <a:xfrm>
            <a:off x="916439" y="1468014"/>
            <a:ext cx="4758220" cy="3970318"/>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rPr>
              <a:t>Consider the content of the following undo log:   (LSN: log sequence number</a:t>
            </a:r>
            <a:r>
              <a:rPr lang="zh-CN" altLang="en-US" sz="1800" kern="100" dirty="0">
                <a:effectLst/>
                <a:latin typeface="Times New Roman" panose="02020603050405020304" pitchFamily="18" charset="0"/>
                <a:ea typeface="宋体" panose="02010600030101010101" pitchFamily="2" charset="-122"/>
              </a:rPr>
              <a:t>日志记录的序列</a:t>
            </a:r>
            <a:r>
              <a:rPr lang="zh-CN" altLang="zh-CN" sz="1800" kern="100" dirty="0">
                <a:effectLst/>
                <a:latin typeface="Times New Roman" panose="02020603050405020304" pitchFamily="18" charset="0"/>
                <a:ea typeface="宋体" panose="02010600030101010101" pitchFamily="2" charset="-122"/>
              </a:rPr>
              <a:t>号</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LSN1  &lt;START T1&gt;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LSN2  &lt;T1X5&gt;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LSN3  &lt;START T2&gt;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LSN4  &lt;T1Y7&gt;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600" kern="100" dirty="0">
                <a:effectLst/>
                <a:latin typeface="CMR10"/>
                <a:ea typeface="宋体" panose="02010600030101010101" pitchFamily="2" charset="-122"/>
                <a:cs typeface="CMR10"/>
              </a:rPr>
              <a:t>L</a:t>
            </a:r>
            <a:r>
              <a:rPr lang="en-US" altLang="zh-CN" sz="1800" kern="100" dirty="0">
                <a:effectLst/>
                <a:latin typeface="Times New Roman" panose="02020603050405020304" pitchFamily="18" charset="0"/>
                <a:ea typeface="宋体" panose="02010600030101010101" pitchFamily="2" charset="-122"/>
              </a:rPr>
              <a:t>SN5  &lt;T2X9&gt;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LSN6  &lt;START T3&gt;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LSN7  &lt;T3 Z 11&gt;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LSN8  &lt;COMMIT T1&gt;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LSN9  &lt;START CKPT(T2,T3)&gt;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LSN10  &lt;T2 X 13&gt; </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LSN11  &lt;T3 Y 15</a:t>
            </a:r>
            <a:r>
              <a:rPr lang="en-US" altLang="zh-CN" sz="1600" kern="100" dirty="0">
                <a:effectLst/>
                <a:latin typeface="CMTT10"/>
                <a:ea typeface="宋体" panose="02010600030101010101" pitchFamily="2" charset="-122"/>
              </a:rPr>
              <a:t>&gt;</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*C*R*A*S*H* </a:t>
            </a:r>
            <a:endParaRPr lang="zh-CN" altLang="zh-CN" sz="18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E44FEC60-4A84-994A-88F5-FC0DBC42870A}"/>
              </a:ext>
            </a:extLst>
          </p:cNvPr>
          <p:cNvSpPr txBox="1"/>
          <p:nvPr/>
        </p:nvSpPr>
        <p:spPr>
          <a:xfrm>
            <a:off x="4500283" y="2967918"/>
            <a:ext cx="5226424" cy="2862322"/>
          </a:xfrm>
          <a:prstGeom prst="rect">
            <a:avLst/>
          </a:prstGeom>
          <a:noFill/>
        </p:spPr>
        <p:txBody>
          <a:bodyPr wrap="square">
            <a:spAutoFit/>
          </a:bodyPr>
          <a:lstStyle/>
          <a:p>
            <a:pPr marL="342900" indent="-342900" algn="just">
              <a:buAutoNum type="alphaLcParenBoth"/>
            </a:pPr>
            <a:r>
              <a:rPr lang="en-US" altLang="zh-CN" dirty="0"/>
              <a:t>Show how far back in the recovery manager needs to read the log. Write below the earliest LSN that the recovery manager reads. </a:t>
            </a:r>
          </a:p>
          <a:p>
            <a:pPr marL="342900" indent="-342900" algn="just">
              <a:buAutoNum type="alphaLcParenBoth"/>
            </a:pPr>
            <a:endParaRPr lang="en-US" altLang="zh-CN" kern="100" dirty="0">
              <a:latin typeface="Times New Roman" panose="02020603050405020304" pitchFamily="18" charset="0"/>
            </a:endParaRPr>
          </a:p>
          <a:p>
            <a:pPr marL="342900" indent="-342900" algn="just">
              <a:buFontTx/>
              <a:buAutoNum type="alphaLcParenBoth"/>
            </a:pPr>
            <a:r>
              <a:rPr lang="en-US" altLang="zh-CN" dirty="0"/>
              <a:t>Show below the actions of the recovery manager during recovery</a:t>
            </a:r>
          </a:p>
          <a:p>
            <a:pPr algn="just"/>
            <a:r>
              <a:rPr lang="en-US" altLang="zh-CN" dirty="0"/>
              <a:t>        y=15</a:t>
            </a:r>
            <a:r>
              <a:rPr lang="zh-CN" altLang="en-US" dirty="0"/>
              <a:t>， </a:t>
            </a:r>
            <a:r>
              <a:rPr lang="en-US" altLang="zh-CN" dirty="0"/>
              <a:t>X=13</a:t>
            </a:r>
            <a:r>
              <a:rPr lang="zh-CN" altLang="en-US" dirty="0"/>
              <a:t>， </a:t>
            </a:r>
            <a:r>
              <a:rPr lang="en-US" altLang="zh-CN" dirty="0"/>
              <a:t>z=11</a:t>
            </a:r>
            <a:r>
              <a:rPr lang="zh-CN" altLang="en-US" dirty="0"/>
              <a:t>， </a:t>
            </a:r>
            <a:r>
              <a:rPr lang="en-US" altLang="zh-CN" dirty="0"/>
              <a:t>x=9</a:t>
            </a:r>
          </a:p>
          <a:p>
            <a:pPr marL="342900" indent="-342900" algn="just">
              <a:buFontTx/>
              <a:buAutoNum type="alphaLcParenBoth"/>
            </a:pPr>
            <a:r>
              <a:rPr lang="en-US" altLang="zh-CN" dirty="0"/>
              <a:t>What is the value of X at the end of the recovery</a:t>
            </a:r>
            <a:r>
              <a:rPr lang="zh-CN" altLang="zh-CN" dirty="0"/>
              <a:t> </a:t>
            </a:r>
          </a:p>
          <a:p>
            <a:pPr algn="just"/>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X=9</a:t>
            </a:r>
            <a:endParaRPr lang="zh-CN" altLang="zh-CN" sz="1800" kern="100" dirty="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241BCFF5-5332-4D43-8D95-5AE36E86918A}"/>
              </a:ext>
            </a:extLst>
          </p:cNvPr>
          <p:cNvSpPr txBox="1"/>
          <p:nvPr/>
        </p:nvSpPr>
        <p:spPr>
          <a:xfrm>
            <a:off x="4500283" y="2391344"/>
            <a:ext cx="1999129" cy="369332"/>
          </a:xfrm>
          <a:prstGeom prst="rect">
            <a:avLst/>
          </a:prstGeom>
          <a:noFill/>
        </p:spPr>
        <p:txBody>
          <a:bodyPr wrap="square" rtlCol="0">
            <a:spAutoFit/>
          </a:bodyPr>
          <a:lstStyle/>
          <a:p>
            <a:r>
              <a:rPr kumimoji="1" lang="en-US" altLang="zh-CN" dirty="0"/>
              <a:t>Questions:</a:t>
            </a:r>
            <a:endParaRPr kumimoji="1" lang="zh-CN" altLang="en-US" dirty="0"/>
          </a:p>
        </p:txBody>
      </p:sp>
      <p:sp>
        <p:nvSpPr>
          <p:cNvPr id="9" name="文本框 8">
            <a:extLst>
              <a:ext uri="{FF2B5EF4-FFF2-40B4-BE49-F238E27FC236}">
                <a16:creationId xmlns:a16="http://schemas.microsoft.com/office/drawing/2014/main" id="{82A3CA3D-202B-A742-8CF3-94BC2D7F4617}"/>
              </a:ext>
            </a:extLst>
          </p:cNvPr>
          <p:cNvSpPr txBox="1"/>
          <p:nvPr/>
        </p:nvSpPr>
        <p:spPr>
          <a:xfrm>
            <a:off x="6966131" y="3761294"/>
            <a:ext cx="1197481" cy="369332"/>
          </a:xfrm>
          <a:prstGeom prst="rect">
            <a:avLst/>
          </a:prstGeom>
          <a:noFill/>
        </p:spPr>
        <p:txBody>
          <a:bodyPr wrap="square" rtlCol="0">
            <a:spAutoFit/>
          </a:bodyPr>
          <a:lstStyle/>
          <a:p>
            <a:r>
              <a:rPr kumimoji="1" lang="en-US" altLang="zh-CN" dirty="0">
                <a:solidFill>
                  <a:srgbClr val="FF0000"/>
                </a:solidFill>
              </a:rPr>
              <a:t>LSN3</a:t>
            </a:r>
            <a:endParaRPr kumimoji="1" lang="zh-CN" altLang="en-US" dirty="0">
              <a:solidFill>
                <a:srgbClr val="FF0000"/>
              </a:solidFill>
            </a:endParaRPr>
          </a:p>
        </p:txBody>
      </p:sp>
      <p:sp>
        <p:nvSpPr>
          <p:cNvPr id="10" name="文本框 9">
            <a:extLst>
              <a:ext uri="{FF2B5EF4-FFF2-40B4-BE49-F238E27FC236}">
                <a16:creationId xmlns:a16="http://schemas.microsoft.com/office/drawing/2014/main" id="{10791D0B-F6F6-864F-9D99-1BB2BBF98D1E}"/>
              </a:ext>
            </a:extLst>
          </p:cNvPr>
          <p:cNvSpPr txBox="1"/>
          <p:nvPr/>
        </p:nvSpPr>
        <p:spPr>
          <a:xfrm>
            <a:off x="5758023" y="6037482"/>
            <a:ext cx="3968684" cy="369332"/>
          </a:xfrm>
          <a:prstGeom prst="rect">
            <a:avLst/>
          </a:prstGeom>
          <a:noFill/>
        </p:spPr>
        <p:txBody>
          <a:bodyPr wrap="square" rtlCol="0">
            <a:spAutoFit/>
          </a:bodyPr>
          <a:lstStyle/>
          <a:p>
            <a:r>
              <a:rPr kumimoji="1" lang="zh-CN" altLang="en-US" dirty="0"/>
              <a:t>举一反三：</a:t>
            </a:r>
            <a:r>
              <a:rPr kumimoji="1" lang="en-US" altLang="zh-CN" dirty="0"/>
              <a:t>redo</a:t>
            </a:r>
            <a:r>
              <a:rPr kumimoji="1" lang="zh-CN" altLang="en-US" dirty="0"/>
              <a:t>日志会怎样？</a:t>
            </a:r>
          </a:p>
        </p:txBody>
      </p:sp>
    </p:spTree>
    <p:extLst>
      <p:ext uri="{BB962C8B-B14F-4D97-AF65-F5344CB8AC3E}">
        <p14:creationId xmlns:p14="http://schemas.microsoft.com/office/powerpoint/2010/main" val="256517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本学期大作业（</a:t>
            </a:r>
            <a:r>
              <a:rPr kumimoji="1" lang="en-US" altLang="zh-CN" dirty="0"/>
              <a:t>20</a:t>
            </a:r>
            <a:r>
              <a:rPr kumimoji="1" lang="zh-CN" altLang="en-US" dirty="0"/>
              <a:t>分）</a:t>
            </a:r>
          </a:p>
        </p:txBody>
      </p:sp>
      <p:sp>
        <p:nvSpPr>
          <p:cNvPr id="13" name="文本框 12">
            <a:extLst>
              <a:ext uri="{FF2B5EF4-FFF2-40B4-BE49-F238E27FC236}">
                <a16:creationId xmlns:a16="http://schemas.microsoft.com/office/drawing/2014/main" id="{1FD3A6BE-408C-3B46-AA16-261EBFEF2171}"/>
              </a:ext>
            </a:extLst>
          </p:cNvPr>
          <p:cNvSpPr txBox="1"/>
          <p:nvPr/>
        </p:nvSpPr>
        <p:spPr>
          <a:xfrm>
            <a:off x="941559" y="1593410"/>
            <a:ext cx="10515600" cy="3731214"/>
          </a:xfrm>
          <a:prstGeom prst="rect">
            <a:avLst/>
          </a:prstGeom>
          <a:noFill/>
        </p:spPr>
        <p:txBody>
          <a:bodyPr wrap="square" rtlCol="0">
            <a:spAutoFit/>
          </a:bodyPr>
          <a:lstStyle/>
          <a:p>
            <a:pPr>
              <a:lnSpc>
                <a:spcPct val="150000"/>
              </a:lnSpc>
            </a:pPr>
            <a:r>
              <a:rPr kumimoji="1" lang="zh-CN" altLang="en-US" sz="2000" dirty="0">
                <a:latin typeface="Microsoft YaHei" panose="020B0503020204020204" pitchFamily="34" charset="-122"/>
                <a:ea typeface="Microsoft YaHei" panose="020B0503020204020204" pitchFamily="34" charset="-122"/>
              </a:rPr>
              <a:t>数据库设计（</a:t>
            </a:r>
            <a:r>
              <a:rPr kumimoji="1" lang="en-US" altLang="zh-CN" sz="2000" dirty="0">
                <a:latin typeface="Microsoft YaHei" panose="020B0503020204020204" pitchFamily="34" charset="-122"/>
                <a:ea typeface="Microsoft YaHei" panose="020B0503020204020204" pitchFamily="34" charset="-122"/>
              </a:rPr>
              <a:t>20</a:t>
            </a:r>
            <a:r>
              <a:rPr kumimoji="1" lang="zh-CN" altLang="en-US" sz="2000" dirty="0">
                <a:latin typeface="Microsoft YaHei" panose="020B0503020204020204" pitchFamily="34" charset="-122"/>
                <a:ea typeface="Microsoft YaHei" panose="020B0503020204020204" pitchFamily="34" charset="-122"/>
              </a:rPr>
              <a:t>分）</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000" dirty="0">
                <a:latin typeface="Microsoft YaHei" panose="020B0503020204020204" pitchFamily="34" charset="-122"/>
                <a:ea typeface="Microsoft YaHei" panose="020B0503020204020204" pitchFamily="34" charset="-122"/>
              </a:rPr>
              <a:t>现要为学术信息管理建立数据库。相关需求描述如下：</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Tx/>
              <a:buAutoNum type="arabicPeriod"/>
            </a:pPr>
            <a:r>
              <a:rPr kumimoji="1" lang="zh-CN" altLang="en-US" sz="2000" dirty="0">
                <a:latin typeface="Microsoft YaHei" panose="020B0503020204020204" pitchFamily="34" charset="-122"/>
                <a:ea typeface="Microsoft YaHei" panose="020B0503020204020204" pitchFamily="34" charset="-122"/>
              </a:rPr>
              <a:t>记录“学者”信息，包括其姓名、年龄、职称（教授、副教授等）、职位（如院长、教师等。包括当前的和历史的职位，每个职位要记录开始时间和结束时间，是在哪个学校的哪个学院任职。同一时间只有一个职位。）。</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Tx/>
              <a:buAutoNum type="arabicPeriod"/>
            </a:pPr>
            <a:r>
              <a:rPr kumimoji="1" lang="zh-CN" altLang="en-US" sz="2000" dirty="0">
                <a:latin typeface="Microsoft YaHei" panose="020B0503020204020204" pitchFamily="34" charset="-122"/>
                <a:ea typeface="Microsoft YaHei" panose="020B0503020204020204" pitchFamily="34" charset="-122"/>
              </a:rPr>
              <a:t>记录“高校”信息，包括校名，所在省份，建校时间，所有开设的学院的名称。</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Tx/>
              <a:buAutoNum type="arabicPeriod"/>
            </a:pPr>
            <a:r>
              <a:rPr kumimoji="1" lang="zh-CN" altLang="en-US" sz="2000" dirty="0">
                <a:latin typeface="Microsoft YaHei" panose="020B0503020204020204" pitchFamily="34" charset="-122"/>
                <a:ea typeface="Microsoft YaHei" panose="020B0503020204020204" pitchFamily="34" charset="-122"/>
              </a:rPr>
              <a:t>记录“学院”信息，包括学院名称，现任院长（院长也是一名学者），所属高校。注意学院名称会有重名（比如北航北理都有软件学院）。</a:t>
            </a:r>
            <a:endParaRPr kumimoji="1"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8427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本学期大作业（</a:t>
            </a:r>
            <a:r>
              <a:rPr kumimoji="1" lang="en-US" altLang="zh-CN" dirty="0"/>
              <a:t>20</a:t>
            </a:r>
            <a:r>
              <a:rPr kumimoji="1" lang="zh-CN" altLang="en-US" dirty="0"/>
              <a:t>分）</a:t>
            </a:r>
          </a:p>
        </p:txBody>
      </p:sp>
      <p:sp>
        <p:nvSpPr>
          <p:cNvPr id="13" name="文本框 12">
            <a:extLst>
              <a:ext uri="{FF2B5EF4-FFF2-40B4-BE49-F238E27FC236}">
                <a16:creationId xmlns:a16="http://schemas.microsoft.com/office/drawing/2014/main" id="{1FD3A6BE-408C-3B46-AA16-261EBFEF2171}"/>
              </a:ext>
            </a:extLst>
          </p:cNvPr>
          <p:cNvSpPr txBox="1"/>
          <p:nvPr/>
        </p:nvSpPr>
        <p:spPr>
          <a:xfrm>
            <a:off x="941559" y="1593410"/>
            <a:ext cx="8926718" cy="5116209"/>
          </a:xfrm>
          <a:prstGeom prst="rect">
            <a:avLst/>
          </a:prstGeom>
          <a:noFill/>
        </p:spPr>
        <p:txBody>
          <a:bodyPr wrap="square" rtlCol="0">
            <a:spAutoFit/>
          </a:bodyPr>
          <a:lstStyle/>
          <a:p>
            <a:pPr>
              <a:lnSpc>
                <a:spcPct val="150000"/>
              </a:lnSpc>
            </a:pPr>
            <a:r>
              <a:rPr kumimoji="1" lang="zh-CN" altLang="en" sz="2000" dirty="0">
                <a:latin typeface="Microsoft YaHei" panose="020B0503020204020204" pitchFamily="34" charset="-122"/>
                <a:ea typeface="Microsoft YaHei" panose="020B0503020204020204" pitchFamily="34" charset="-122"/>
              </a:rPr>
              <a:t>第</a:t>
            </a:r>
            <a:r>
              <a:rPr kumimoji="1" lang="zh-CN" altLang="en-US" sz="2000" dirty="0">
                <a:latin typeface="Microsoft YaHei" panose="020B0503020204020204" pitchFamily="34" charset="-122"/>
                <a:ea typeface="Microsoft YaHei" panose="020B0503020204020204" pitchFamily="34" charset="-122"/>
              </a:rPr>
              <a:t>二</a:t>
            </a:r>
            <a:r>
              <a:rPr kumimoji="1" lang="zh-CN" altLang="en" sz="2000" dirty="0">
                <a:latin typeface="Microsoft YaHei" panose="020B0503020204020204" pitchFamily="34" charset="-122"/>
                <a:ea typeface="Microsoft YaHei" panose="020B0503020204020204" pitchFamily="34" charset="-122"/>
              </a:rPr>
              <a:t>题</a:t>
            </a:r>
            <a:r>
              <a:rPr kumimoji="1" lang="zh-CN" altLang="en-US" sz="2000" dirty="0">
                <a:latin typeface="Microsoft YaHei" panose="020B0503020204020204" pitchFamily="34" charset="-122"/>
                <a:ea typeface="Microsoft YaHei" panose="020B0503020204020204" pitchFamily="34" charset="-122"/>
              </a:rPr>
              <a:t>：数据库设计</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000" dirty="0">
                <a:latin typeface="Microsoft YaHei" panose="020B0503020204020204" pitchFamily="34" charset="-122"/>
                <a:ea typeface="Microsoft YaHei" panose="020B0503020204020204" pitchFamily="34" charset="-122"/>
              </a:rPr>
              <a:t>现要为学术信息管理建立数据库。相关需求描述如下：</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startAt="4"/>
            </a:pPr>
            <a:r>
              <a:rPr kumimoji="1" lang="zh-CN" altLang="en-US" sz="2000" dirty="0">
                <a:latin typeface="Microsoft YaHei" panose="020B0503020204020204" pitchFamily="34" charset="-122"/>
                <a:ea typeface="Microsoft YaHei" panose="020B0503020204020204" pitchFamily="34" charset="-122"/>
              </a:rPr>
              <a:t>记录学者的最高学位信息，包括学位名称（博士、硕士等），是在哪个学院获得的，导师是哪位学者（一个学位只有一个导师。导师</a:t>
            </a:r>
            <a:r>
              <a:rPr kumimoji="1" lang="zh-CN" altLang="en-US" sz="2000">
                <a:latin typeface="Microsoft YaHei" panose="020B0503020204020204" pitchFamily="34" charset="-122"/>
                <a:ea typeface="Microsoft YaHei" panose="020B0503020204020204" pitchFamily="34" charset="-122"/>
              </a:rPr>
              <a:t>须是职称为</a:t>
            </a:r>
            <a:r>
              <a:rPr kumimoji="1" lang="zh-CN" altLang="en-US" sz="2000" dirty="0">
                <a:latin typeface="Microsoft YaHei" panose="020B0503020204020204" pitchFamily="34" charset="-122"/>
                <a:ea typeface="Microsoft YaHei" panose="020B0503020204020204" pitchFamily="34" charset="-122"/>
              </a:rPr>
              <a:t>教授或副教授的学者）。注意可以有多个最高学位，比如获得了两个博士学位，但在同一个学院只能获得一个最高学位。</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Tx/>
              <a:buAutoNum type="arabicPeriod" startAt="4"/>
            </a:pPr>
            <a:r>
              <a:rPr kumimoji="1" lang="zh-CN" altLang="en-US" sz="2000" dirty="0">
                <a:latin typeface="Microsoft YaHei" panose="020B0503020204020204" pitchFamily="34" charset="-122"/>
                <a:ea typeface="Microsoft YaHei" panose="020B0503020204020204" pitchFamily="34" charset="-122"/>
              </a:rPr>
              <a:t>记录学者发表的“论文”信息，包括论文名称，发表在哪个期刊</a:t>
            </a:r>
            <a:r>
              <a:rPr kumimoji="1" lang="en-US" altLang="zh-C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会议，合作者（即其他学者）列表（需要记录论文作者排名信息），资助的科研课题名称（即论文是受哪个科研课题资助的。可以有多个资助课题）。</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Tx/>
              <a:buAutoNum type="arabicPeriod" startAt="4"/>
            </a:pPr>
            <a:r>
              <a:rPr kumimoji="1" lang="zh-CN" altLang="en-US" sz="2000" dirty="0">
                <a:latin typeface="Microsoft YaHei" panose="020B0503020204020204" pitchFamily="34" charset="-122"/>
                <a:ea typeface="Microsoft YaHei" panose="020B0503020204020204" pitchFamily="34" charset="-122"/>
              </a:rPr>
              <a:t>记录学者参与的“科研课题”信息，包括课题名称、开始</a:t>
            </a:r>
            <a:r>
              <a:rPr kumimoji="1" lang="en-US" altLang="zh-C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结束时间、课题资助的论文列表、参与的学者列表。</a:t>
            </a:r>
            <a:endParaRPr kumimoji="1"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73938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本学期大作业（</a:t>
            </a:r>
            <a:r>
              <a:rPr kumimoji="1" lang="en-US" altLang="zh-CN" dirty="0"/>
              <a:t>20</a:t>
            </a:r>
            <a:r>
              <a:rPr kumimoji="1" lang="zh-CN" altLang="en-US" dirty="0"/>
              <a:t>分）</a:t>
            </a:r>
          </a:p>
        </p:txBody>
      </p:sp>
      <p:sp>
        <p:nvSpPr>
          <p:cNvPr id="13" name="文本框 12">
            <a:extLst>
              <a:ext uri="{FF2B5EF4-FFF2-40B4-BE49-F238E27FC236}">
                <a16:creationId xmlns:a16="http://schemas.microsoft.com/office/drawing/2014/main" id="{1FD3A6BE-408C-3B46-AA16-261EBFEF2171}"/>
              </a:ext>
            </a:extLst>
          </p:cNvPr>
          <p:cNvSpPr txBox="1"/>
          <p:nvPr/>
        </p:nvSpPr>
        <p:spPr>
          <a:xfrm>
            <a:off x="941559" y="1593410"/>
            <a:ext cx="9442766" cy="3269549"/>
          </a:xfrm>
          <a:prstGeom prst="rect">
            <a:avLst/>
          </a:prstGeom>
          <a:noFill/>
        </p:spPr>
        <p:txBody>
          <a:bodyPr wrap="square" rtlCol="0">
            <a:spAutoFit/>
          </a:bodyPr>
          <a:lstStyle/>
          <a:p>
            <a:pPr>
              <a:lnSpc>
                <a:spcPct val="150000"/>
              </a:lnSpc>
            </a:pPr>
            <a:r>
              <a:rPr kumimoji="1" lang="zh-CN" altLang="en" sz="2000" dirty="0">
                <a:latin typeface="Microsoft YaHei" panose="020B0503020204020204" pitchFamily="34" charset="-122"/>
                <a:ea typeface="Microsoft YaHei" panose="020B0503020204020204" pitchFamily="34" charset="-122"/>
              </a:rPr>
              <a:t>第</a:t>
            </a:r>
            <a:r>
              <a:rPr kumimoji="1" lang="zh-CN" altLang="en-US" sz="2000" dirty="0">
                <a:latin typeface="Microsoft YaHei" panose="020B0503020204020204" pitchFamily="34" charset="-122"/>
                <a:ea typeface="Microsoft YaHei" panose="020B0503020204020204" pitchFamily="34" charset="-122"/>
              </a:rPr>
              <a:t>二</a:t>
            </a:r>
            <a:r>
              <a:rPr kumimoji="1" lang="zh-CN" altLang="en" sz="2000" dirty="0">
                <a:latin typeface="Microsoft YaHei" panose="020B0503020204020204" pitchFamily="34" charset="-122"/>
                <a:ea typeface="Microsoft YaHei" panose="020B0503020204020204" pitchFamily="34" charset="-122"/>
              </a:rPr>
              <a:t>题</a:t>
            </a:r>
            <a:r>
              <a:rPr kumimoji="1" lang="zh-CN" altLang="en-US" sz="2000" dirty="0">
                <a:latin typeface="Microsoft YaHei" panose="020B0503020204020204" pitchFamily="34" charset="-122"/>
                <a:ea typeface="Microsoft YaHei" panose="020B0503020204020204" pitchFamily="34" charset="-122"/>
              </a:rPr>
              <a:t>：数据库设计</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000" dirty="0">
                <a:latin typeface="Microsoft YaHei" panose="020B0503020204020204" pitchFamily="34" charset="-122"/>
                <a:ea typeface="Microsoft YaHei" panose="020B0503020204020204" pitchFamily="34" charset="-122"/>
              </a:rPr>
              <a:t>根据前述需求，设计</a:t>
            </a:r>
            <a:r>
              <a:rPr kumimoji="1" lang="en-US" altLang="zh-CN" sz="2000" dirty="0">
                <a:latin typeface="Microsoft YaHei" panose="020B0503020204020204" pitchFamily="34" charset="-122"/>
                <a:ea typeface="Microsoft YaHei" panose="020B0503020204020204" pitchFamily="34" charset="-122"/>
              </a:rPr>
              <a:t>ER</a:t>
            </a:r>
            <a:r>
              <a:rPr kumimoji="1" lang="zh-CN" altLang="en-US" sz="2000" dirty="0">
                <a:latin typeface="Microsoft YaHei" panose="020B0503020204020204" pitchFamily="34" charset="-122"/>
                <a:ea typeface="Microsoft YaHei" panose="020B0503020204020204" pitchFamily="34" charset="-122"/>
              </a:rPr>
              <a:t>图，转化为关系模式，并应用规范化理论进行模型优化。</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000" dirty="0">
                <a:latin typeface="Microsoft YaHei" panose="020B0503020204020204" pitchFamily="34" charset="-122"/>
                <a:ea typeface="Microsoft YaHei" panose="020B0503020204020204" pitchFamily="34" charset="-122"/>
              </a:rPr>
              <a:t>注意设定主键、外键约束。</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000" dirty="0">
                <a:latin typeface="Microsoft YaHei" panose="020B0503020204020204" pitchFamily="34" charset="-122"/>
                <a:ea typeface="Microsoft YaHei" panose="020B0503020204020204" pitchFamily="34" charset="-122"/>
              </a:rPr>
              <a:t>导师须是职位为教授或副教授的学者： 这个要求怎么实现？</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r>
              <a:rPr kumimoji="1" lang="zh-CN" altLang="en-US" sz="2000" dirty="0">
                <a:latin typeface="Microsoft YaHei" panose="020B0503020204020204" pitchFamily="34" charset="-122"/>
                <a:ea typeface="Microsoft YaHei" panose="020B0503020204020204" pitchFamily="34" charset="-122"/>
              </a:rPr>
              <a:t>完成时间：</a:t>
            </a:r>
            <a:r>
              <a:rPr kumimoji="1" lang="en-US" altLang="zh-CN" sz="2000" dirty="0">
                <a:latin typeface="Microsoft YaHei" panose="020B0503020204020204" pitchFamily="34" charset="-122"/>
                <a:ea typeface="Microsoft YaHei" panose="020B0503020204020204" pitchFamily="34" charset="-122"/>
              </a:rPr>
              <a:t>6</a:t>
            </a:r>
            <a:r>
              <a:rPr kumimoji="1" lang="zh-CN" altLang="en-US" sz="2000" dirty="0">
                <a:latin typeface="Microsoft YaHei" panose="020B0503020204020204" pitchFamily="34" charset="-122"/>
                <a:ea typeface="Microsoft YaHei" panose="020B0503020204020204" pitchFamily="34" charset="-122"/>
              </a:rPr>
              <a:t>月</a:t>
            </a:r>
            <a:r>
              <a:rPr kumimoji="1" lang="en-US" altLang="zh-CN" sz="2000" dirty="0">
                <a:latin typeface="Microsoft YaHei" panose="020B0503020204020204" pitchFamily="34" charset="-122"/>
                <a:ea typeface="Microsoft YaHei" panose="020B0503020204020204" pitchFamily="34" charset="-122"/>
              </a:rPr>
              <a:t>28</a:t>
            </a:r>
            <a:r>
              <a:rPr kumimoji="1" lang="zh-CN" altLang="en-US" sz="2000" dirty="0">
                <a:latin typeface="Microsoft YaHei" panose="020B0503020204020204" pitchFamily="34" charset="-122"/>
                <a:ea typeface="Microsoft YaHei" panose="020B0503020204020204" pitchFamily="34" charset="-122"/>
              </a:rPr>
              <a:t>日提交</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pPr>
            <a:endParaRPr kumimoji="1"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5191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3C603-C5EE-BD41-B43F-99806B1219EB}"/>
              </a:ext>
            </a:extLst>
          </p:cNvPr>
          <p:cNvSpPr>
            <a:spLocks noGrp="1"/>
          </p:cNvSpPr>
          <p:nvPr>
            <p:ph type="title"/>
          </p:nvPr>
        </p:nvSpPr>
        <p:spPr/>
        <p:txBody>
          <a:bodyPr/>
          <a:lstStyle/>
          <a:p>
            <a:r>
              <a:rPr kumimoji="1" lang="zh-CN" altLang="en-US" dirty="0"/>
              <a:t>课程成绩构成调整</a:t>
            </a:r>
          </a:p>
        </p:txBody>
      </p:sp>
      <p:sp>
        <p:nvSpPr>
          <p:cNvPr id="3" name="内容占位符 2">
            <a:extLst>
              <a:ext uri="{FF2B5EF4-FFF2-40B4-BE49-F238E27FC236}">
                <a16:creationId xmlns:a16="http://schemas.microsoft.com/office/drawing/2014/main" id="{37327096-80D7-6C45-97A8-B14ADCADC7B4}"/>
              </a:ext>
            </a:extLst>
          </p:cNvPr>
          <p:cNvSpPr>
            <a:spLocks noGrp="1"/>
          </p:cNvSpPr>
          <p:nvPr>
            <p:ph idx="1"/>
          </p:nvPr>
        </p:nvSpPr>
        <p:spPr/>
        <p:txBody>
          <a:bodyPr/>
          <a:lstStyle/>
          <a:p>
            <a:r>
              <a:rPr kumimoji="1" lang="zh-CN" altLang="en-US" dirty="0"/>
              <a:t>平时成绩</a:t>
            </a:r>
            <a:r>
              <a:rPr kumimoji="1" lang="en-US" altLang="zh-CN" dirty="0"/>
              <a:t>20%</a:t>
            </a:r>
            <a:r>
              <a:rPr kumimoji="1" lang="zh-CN" altLang="en-US" dirty="0"/>
              <a:t>（考勤</a:t>
            </a:r>
            <a:r>
              <a:rPr kumimoji="1" lang="en-US" altLang="zh-CN" dirty="0"/>
              <a:t>+</a:t>
            </a:r>
            <a:r>
              <a:rPr kumimoji="1" lang="zh-CN" altLang="en-US" dirty="0"/>
              <a:t>作业）</a:t>
            </a:r>
            <a:endParaRPr kumimoji="1" lang="en-US" altLang="zh-CN" dirty="0"/>
          </a:p>
          <a:p>
            <a:r>
              <a:rPr kumimoji="1" lang="zh-CN" altLang="en-US" dirty="0"/>
              <a:t>实验</a:t>
            </a:r>
            <a:r>
              <a:rPr kumimoji="1" lang="en-US" altLang="zh-CN" dirty="0"/>
              <a:t>20%</a:t>
            </a:r>
          </a:p>
          <a:p>
            <a:r>
              <a:rPr kumimoji="1" lang="zh-CN" altLang="en-US" dirty="0"/>
              <a:t>大作业</a:t>
            </a:r>
            <a:r>
              <a:rPr kumimoji="1" lang="en-US" altLang="zh-CN" dirty="0"/>
              <a:t>20%</a:t>
            </a:r>
          </a:p>
          <a:p>
            <a:r>
              <a:rPr kumimoji="1" lang="zh-CN" altLang="en-US" dirty="0"/>
              <a:t>期末考试</a:t>
            </a:r>
            <a:r>
              <a:rPr kumimoji="1" lang="en-US" altLang="zh-CN" dirty="0"/>
              <a:t>40%</a:t>
            </a:r>
            <a:endParaRPr kumimoji="1" lang="zh-CN" altLang="en-US" dirty="0"/>
          </a:p>
        </p:txBody>
      </p:sp>
    </p:spTree>
    <p:extLst>
      <p:ext uri="{BB962C8B-B14F-4D97-AF65-F5344CB8AC3E}">
        <p14:creationId xmlns:p14="http://schemas.microsoft.com/office/powerpoint/2010/main" val="328579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3C603-C5EE-BD41-B43F-99806B1219EB}"/>
              </a:ext>
            </a:extLst>
          </p:cNvPr>
          <p:cNvSpPr>
            <a:spLocks noGrp="1"/>
          </p:cNvSpPr>
          <p:nvPr>
            <p:ph type="title"/>
          </p:nvPr>
        </p:nvSpPr>
        <p:spPr/>
        <p:txBody>
          <a:bodyPr/>
          <a:lstStyle/>
          <a:p>
            <a:r>
              <a:rPr kumimoji="1" lang="zh-CN" altLang="en-US" dirty="0"/>
              <a:t>考试说明</a:t>
            </a:r>
          </a:p>
        </p:txBody>
      </p:sp>
      <p:sp>
        <p:nvSpPr>
          <p:cNvPr id="3" name="内容占位符 2">
            <a:extLst>
              <a:ext uri="{FF2B5EF4-FFF2-40B4-BE49-F238E27FC236}">
                <a16:creationId xmlns:a16="http://schemas.microsoft.com/office/drawing/2014/main" id="{37327096-80D7-6C45-97A8-B14ADCADC7B4}"/>
              </a:ext>
            </a:extLst>
          </p:cNvPr>
          <p:cNvSpPr>
            <a:spLocks noGrp="1"/>
          </p:cNvSpPr>
          <p:nvPr>
            <p:ph idx="1"/>
          </p:nvPr>
        </p:nvSpPr>
        <p:spPr/>
        <p:txBody>
          <a:bodyPr>
            <a:normAutofit/>
          </a:bodyPr>
          <a:lstStyle/>
          <a:p>
            <a:r>
              <a:rPr kumimoji="1" lang="zh-CN" altLang="en-US" dirty="0"/>
              <a:t>线上考试</a:t>
            </a:r>
            <a:endParaRPr kumimoji="1" lang="en-US" altLang="zh-CN" dirty="0"/>
          </a:p>
          <a:p>
            <a:r>
              <a:rPr kumimoji="1" lang="zh-CN" altLang="en-US" dirty="0"/>
              <a:t>有限开卷</a:t>
            </a:r>
            <a:endParaRPr kumimoji="1" lang="en-US" altLang="zh-CN" dirty="0"/>
          </a:p>
          <a:p>
            <a:pPr lvl="1"/>
            <a:r>
              <a:rPr kumimoji="1" lang="zh-CN" altLang="en-US" dirty="0"/>
              <a:t>桌面上只能有一本教科书，不能有其它资料</a:t>
            </a:r>
            <a:endParaRPr kumimoji="1" lang="en-US" altLang="zh-CN" dirty="0"/>
          </a:p>
          <a:p>
            <a:r>
              <a:rPr kumimoji="1" lang="zh-CN" altLang="en-US" dirty="0"/>
              <a:t>考试时间</a:t>
            </a:r>
            <a:r>
              <a:rPr kumimoji="1" lang="en-US" altLang="zh-CN" dirty="0"/>
              <a:t>1</a:t>
            </a:r>
            <a:r>
              <a:rPr kumimoji="1" lang="zh-CN" altLang="en-US" dirty="0"/>
              <a:t>小时</a:t>
            </a:r>
            <a:endParaRPr kumimoji="1" lang="en-US" altLang="zh-CN" dirty="0"/>
          </a:p>
          <a:p>
            <a:pPr lvl="1"/>
            <a:r>
              <a:rPr kumimoji="1" lang="zh-CN" altLang="en-US" dirty="0"/>
              <a:t>中间不允许离开上厕所</a:t>
            </a:r>
            <a:endParaRPr kumimoji="1" lang="en-US" altLang="zh-CN" dirty="0"/>
          </a:p>
          <a:p>
            <a:r>
              <a:rPr kumimoji="1" lang="zh-CN" altLang="en-US" dirty="0"/>
              <a:t>考试平台</a:t>
            </a:r>
            <a:endParaRPr kumimoji="1" lang="en-US" altLang="zh-CN" dirty="0"/>
          </a:p>
          <a:p>
            <a:pPr lvl="1"/>
            <a:r>
              <a:rPr kumimoji="1" lang="zh-CN" altLang="en-US" dirty="0"/>
              <a:t>监考：腾讯会议</a:t>
            </a:r>
            <a:endParaRPr kumimoji="1" lang="en-US" altLang="zh-CN" dirty="0"/>
          </a:p>
          <a:p>
            <a:pPr lvl="1"/>
            <a:r>
              <a:rPr kumimoji="1" lang="zh-CN" altLang="en-US" dirty="0"/>
              <a:t>接收考卷：微信群</a:t>
            </a:r>
            <a:endParaRPr kumimoji="1" lang="en-US" altLang="zh-CN" dirty="0"/>
          </a:p>
          <a:p>
            <a:pPr lvl="1"/>
            <a:r>
              <a:rPr kumimoji="1" lang="zh-CN" altLang="en-US" dirty="0"/>
              <a:t>提交答卷：北航网盘（备用：软件学院云平台、邮箱）</a:t>
            </a:r>
          </a:p>
        </p:txBody>
      </p:sp>
    </p:spTree>
    <p:extLst>
      <p:ext uri="{BB962C8B-B14F-4D97-AF65-F5344CB8AC3E}">
        <p14:creationId xmlns:p14="http://schemas.microsoft.com/office/powerpoint/2010/main" val="33975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3C603-C5EE-BD41-B43F-99806B1219EB}"/>
              </a:ext>
            </a:extLst>
          </p:cNvPr>
          <p:cNvSpPr>
            <a:spLocks noGrp="1"/>
          </p:cNvSpPr>
          <p:nvPr>
            <p:ph type="title"/>
          </p:nvPr>
        </p:nvSpPr>
        <p:spPr/>
        <p:txBody>
          <a:bodyPr/>
          <a:lstStyle/>
          <a:p>
            <a:r>
              <a:rPr kumimoji="1" lang="zh-CN" altLang="en-US" dirty="0"/>
              <a:t>考试说明</a:t>
            </a:r>
          </a:p>
        </p:txBody>
      </p:sp>
      <p:sp>
        <p:nvSpPr>
          <p:cNvPr id="3" name="内容占位符 2">
            <a:extLst>
              <a:ext uri="{FF2B5EF4-FFF2-40B4-BE49-F238E27FC236}">
                <a16:creationId xmlns:a16="http://schemas.microsoft.com/office/drawing/2014/main" id="{37327096-80D7-6C45-97A8-B14ADCADC7B4}"/>
              </a:ext>
            </a:extLst>
          </p:cNvPr>
          <p:cNvSpPr>
            <a:spLocks noGrp="1"/>
          </p:cNvSpPr>
          <p:nvPr>
            <p:ph idx="1"/>
          </p:nvPr>
        </p:nvSpPr>
        <p:spPr/>
        <p:txBody>
          <a:bodyPr>
            <a:normAutofit/>
          </a:bodyPr>
          <a:lstStyle/>
          <a:p>
            <a:r>
              <a:rPr kumimoji="1" lang="zh-CN" altLang="en-US" dirty="0"/>
              <a:t>考试时间：</a:t>
            </a:r>
            <a:r>
              <a:rPr kumimoji="1" lang="en-US" altLang="zh-CN" dirty="0"/>
              <a:t>6</a:t>
            </a:r>
            <a:r>
              <a:rPr kumimoji="1" lang="zh-CN" altLang="en-US" dirty="0"/>
              <a:t>月</a:t>
            </a:r>
            <a:r>
              <a:rPr kumimoji="1" lang="en-US" altLang="zh-CN" dirty="0"/>
              <a:t>21</a:t>
            </a:r>
            <a:r>
              <a:rPr kumimoji="1" lang="zh-CN" altLang="en-US" dirty="0"/>
              <a:t>日</a:t>
            </a:r>
            <a:r>
              <a:rPr kumimoji="1" lang="en-US" altLang="zh-CN" dirty="0"/>
              <a:t>11:00~12:00</a:t>
            </a:r>
          </a:p>
          <a:p>
            <a:r>
              <a:rPr kumimoji="1" lang="zh-CN" altLang="en-US" dirty="0"/>
              <a:t>考试过程：</a:t>
            </a:r>
            <a:endParaRPr kumimoji="1" lang="en-US" altLang="zh-CN" dirty="0"/>
          </a:p>
          <a:p>
            <a:pPr lvl="1"/>
            <a:r>
              <a:rPr kumimoji="1" lang="zh-CN" altLang="en-US" dirty="0"/>
              <a:t>考前</a:t>
            </a:r>
            <a:r>
              <a:rPr kumimoji="1" lang="en-US" altLang="zh-CN" dirty="0"/>
              <a:t>40</a:t>
            </a:r>
            <a:r>
              <a:rPr kumimoji="1" lang="zh-CN" altLang="en-US" dirty="0"/>
              <a:t>分钟，根据分配的腾讯会议号，进入腾讯会议，让监考老师验明身份，和确认考试环境</a:t>
            </a:r>
            <a:r>
              <a:rPr kumimoji="1" lang="en-US" altLang="zh-CN" dirty="0"/>
              <a:t>ok</a:t>
            </a:r>
          </a:p>
          <a:p>
            <a:pPr lvl="1"/>
            <a:r>
              <a:rPr kumimoji="1" lang="zh-CN" altLang="en-US" dirty="0"/>
              <a:t>考前</a:t>
            </a:r>
            <a:r>
              <a:rPr kumimoji="1" lang="en-US" altLang="zh-CN" dirty="0"/>
              <a:t>30</a:t>
            </a:r>
            <a:r>
              <a:rPr kumimoji="1" lang="zh-CN" altLang="en-US" dirty="0"/>
              <a:t>分钟，通过微信群接收考题，誊写到自己的答题纸上</a:t>
            </a:r>
            <a:endParaRPr kumimoji="1" lang="en-US" altLang="zh-CN" dirty="0"/>
          </a:p>
          <a:p>
            <a:pPr lvl="1"/>
            <a:r>
              <a:rPr kumimoji="1" lang="zh-CN" altLang="en-US" dirty="0"/>
              <a:t>考前</a:t>
            </a:r>
            <a:r>
              <a:rPr kumimoji="1" lang="en-US" altLang="zh-CN" dirty="0"/>
              <a:t>5</a:t>
            </a:r>
            <a:r>
              <a:rPr kumimoji="1" lang="zh-CN" altLang="en-US" dirty="0"/>
              <a:t>分钟，关闭接收考题的手机，准备考试</a:t>
            </a:r>
            <a:endParaRPr kumimoji="1" lang="en-US" altLang="zh-CN" dirty="0"/>
          </a:p>
          <a:p>
            <a:pPr lvl="1"/>
            <a:r>
              <a:rPr kumimoji="1" lang="zh-CN" altLang="en-US" dirty="0"/>
              <a:t>考试结束后，打开手机拍照，在考后</a:t>
            </a:r>
            <a:r>
              <a:rPr kumimoji="1" lang="en-US" altLang="zh-CN" dirty="0"/>
              <a:t>15</a:t>
            </a:r>
            <a:r>
              <a:rPr kumimoji="1" lang="zh-CN" altLang="en-US" dirty="0"/>
              <a:t>分钟内上传答卷</a:t>
            </a:r>
            <a:endParaRPr kumimoji="1" lang="en-US" altLang="zh-CN" dirty="0"/>
          </a:p>
          <a:p>
            <a:r>
              <a:rPr kumimoji="1" lang="zh-CN" altLang="en-US" dirty="0"/>
              <a:t>考试过程中有任何疑问需要咨询老师时，转身对腾讯会议的手机示意，在监考老师允许后通过该手机在腾讯会议讨论区界面输入自己的问题，由监考老师联系课程主考老师（就是我）</a:t>
            </a:r>
            <a:endParaRPr kumimoji="1" lang="en-US" altLang="zh-CN" dirty="0"/>
          </a:p>
          <a:p>
            <a:endParaRPr kumimoji="1" lang="zh-CN" altLang="en-US" dirty="0"/>
          </a:p>
        </p:txBody>
      </p:sp>
    </p:spTree>
    <p:extLst>
      <p:ext uri="{BB962C8B-B14F-4D97-AF65-F5344CB8AC3E}">
        <p14:creationId xmlns:p14="http://schemas.microsoft.com/office/powerpoint/2010/main" val="384108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考试范围</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a:xfrm>
            <a:off x="734505" y="1561673"/>
            <a:ext cx="10515600" cy="5032375"/>
          </a:xfrm>
        </p:spPr>
        <p:txBody>
          <a:bodyPr>
            <a:normAutofit lnSpcReduction="10000"/>
          </a:bodyPr>
          <a:lstStyle/>
          <a:p>
            <a:pPr>
              <a:lnSpc>
                <a:spcPct val="150000"/>
              </a:lnSpc>
              <a:buFont typeface="Wingdings" pitchFamily="2" charset="2"/>
              <a:buChar char="n"/>
            </a:pPr>
            <a:r>
              <a:rPr kumimoji="1" lang="en-US" altLang="zh-CN" sz="2400" dirty="0"/>
              <a:t>1. </a:t>
            </a:r>
            <a:r>
              <a:rPr kumimoji="1" lang="zh-CN" altLang="en-US" sz="2400" dirty="0"/>
              <a:t>关系代数； </a:t>
            </a:r>
            <a:r>
              <a:rPr kumimoji="1" lang="en-US" altLang="zh-CN" sz="2400" dirty="0"/>
              <a:t>SQL</a:t>
            </a:r>
            <a:r>
              <a:rPr kumimoji="1" lang="zh-CN" altLang="en-US" sz="2400" dirty="0"/>
              <a:t>语言</a:t>
            </a:r>
            <a:endParaRPr kumimoji="1" lang="en-US" altLang="zh-CN" sz="2400" dirty="0"/>
          </a:p>
          <a:p>
            <a:pPr lvl="1">
              <a:lnSpc>
                <a:spcPct val="150000"/>
              </a:lnSpc>
              <a:buFont typeface="Wingdings" pitchFamily="2" charset="2"/>
              <a:buChar char="l"/>
            </a:pPr>
            <a:r>
              <a:rPr kumimoji="1" lang="zh-CN" altLang="en-US" sz="2000" dirty="0"/>
              <a:t>难度、题型类同期中考试</a:t>
            </a:r>
            <a:endParaRPr kumimoji="1" lang="en-US" altLang="zh-CN" sz="2000" dirty="0"/>
          </a:p>
          <a:p>
            <a:pPr lvl="1">
              <a:lnSpc>
                <a:spcPct val="150000"/>
              </a:lnSpc>
              <a:buFont typeface="Wingdings" pitchFamily="2" charset="2"/>
              <a:buChar char="l"/>
            </a:pPr>
            <a:r>
              <a:rPr kumimoji="1" lang="zh-CN" altLang="en-US" sz="2000" dirty="0"/>
              <a:t>题量三、四小题</a:t>
            </a:r>
            <a:endParaRPr kumimoji="1" lang="en-US" altLang="zh-CN" sz="2000" dirty="0"/>
          </a:p>
          <a:p>
            <a:pPr>
              <a:lnSpc>
                <a:spcPct val="150000"/>
              </a:lnSpc>
              <a:buFont typeface="Wingdings" pitchFamily="2" charset="2"/>
              <a:buChar char="n"/>
            </a:pPr>
            <a:r>
              <a:rPr kumimoji="1" lang="en-US" altLang="zh-CN" sz="2400" dirty="0"/>
              <a:t>2. </a:t>
            </a:r>
            <a:r>
              <a:rPr kumimoji="1" lang="zh-CN" altLang="en-US" sz="2400" dirty="0"/>
              <a:t>关系理论</a:t>
            </a:r>
            <a:endParaRPr kumimoji="1" lang="en-US" altLang="zh-CN" sz="2400" dirty="0"/>
          </a:p>
          <a:p>
            <a:pPr lvl="1">
              <a:lnSpc>
                <a:spcPct val="150000"/>
              </a:lnSpc>
              <a:buFont typeface="Wingdings" pitchFamily="2" charset="2"/>
              <a:buChar char="l"/>
            </a:pPr>
            <a:r>
              <a:rPr kumimoji="1" lang="zh-CN" altLang="en-US" sz="2000" dirty="0"/>
              <a:t>一道大题</a:t>
            </a:r>
            <a:endParaRPr kumimoji="1" lang="en-US" altLang="zh-CN" sz="2000" dirty="0"/>
          </a:p>
          <a:p>
            <a:pPr>
              <a:lnSpc>
                <a:spcPct val="150000"/>
              </a:lnSpc>
              <a:buFont typeface="Wingdings" pitchFamily="2" charset="2"/>
              <a:buChar char="n"/>
            </a:pPr>
            <a:r>
              <a:rPr kumimoji="1" lang="en-US" altLang="zh-CN" sz="2400" dirty="0"/>
              <a:t>3. </a:t>
            </a:r>
            <a:r>
              <a:rPr kumimoji="1" lang="zh-CN" altLang="en-US" sz="2400" dirty="0"/>
              <a:t>并发控制</a:t>
            </a:r>
            <a:endParaRPr kumimoji="1" lang="en-US" altLang="zh-CN" sz="2400" dirty="0"/>
          </a:p>
          <a:p>
            <a:pPr lvl="1">
              <a:lnSpc>
                <a:spcPct val="150000"/>
              </a:lnSpc>
              <a:buFont typeface="Wingdings" pitchFamily="2" charset="2"/>
              <a:buChar char="l"/>
            </a:pPr>
            <a:r>
              <a:rPr kumimoji="1" lang="zh-CN" altLang="en-US" sz="2000" dirty="0"/>
              <a:t>一道大题</a:t>
            </a:r>
            <a:endParaRPr kumimoji="1" lang="en-US" altLang="zh-CN" sz="2000" dirty="0"/>
          </a:p>
          <a:p>
            <a:pPr>
              <a:lnSpc>
                <a:spcPct val="150000"/>
              </a:lnSpc>
              <a:buFont typeface="Wingdings" pitchFamily="2" charset="2"/>
              <a:buChar char="n"/>
            </a:pPr>
            <a:r>
              <a:rPr kumimoji="1" lang="en-US" altLang="zh-CN" sz="2400" dirty="0"/>
              <a:t>4. </a:t>
            </a:r>
            <a:r>
              <a:rPr kumimoji="1" lang="zh-CN" altLang="en-US" sz="2400" dirty="0"/>
              <a:t>备份恢复</a:t>
            </a:r>
            <a:endParaRPr kumimoji="1" lang="en-US" altLang="zh-CN" sz="2400" dirty="0"/>
          </a:p>
          <a:p>
            <a:pPr lvl="1">
              <a:lnSpc>
                <a:spcPct val="150000"/>
              </a:lnSpc>
              <a:buFont typeface="Wingdings" pitchFamily="2" charset="2"/>
              <a:buChar char="l"/>
            </a:pPr>
            <a:r>
              <a:rPr kumimoji="1" lang="zh-CN" altLang="en-US" sz="2000" dirty="0"/>
              <a:t>一道大题</a:t>
            </a:r>
          </a:p>
        </p:txBody>
      </p:sp>
    </p:spTree>
    <p:extLst>
      <p:ext uri="{BB962C8B-B14F-4D97-AF65-F5344CB8AC3E}">
        <p14:creationId xmlns:p14="http://schemas.microsoft.com/office/powerpoint/2010/main" val="6710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关系理论</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a:xfrm>
            <a:off x="838200" y="1825625"/>
            <a:ext cx="10515600" cy="3443492"/>
          </a:xfrm>
        </p:spPr>
        <p:txBody>
          <a:bodyPr>
            <a:normAutofit/>
          </a:bodyPr>
          <a:lstStyle/>
          <a:p>
            <a:pPr>
              <a:lnSpc>
                <a:spcPct val="150000"/>
              </a:lnSpc>
              <a:buFont typeface="Wingdings" pitchFamily="2" charset="2"/>
              <a:buChar char="l"/>
            </a:pPr>
            <a:r>
              <a:rPr kumimoji="1" lang="zh-CN" altLang="en-US" dirty="0"/>
              <a:t>怎么找候选键？</a:t>
            </a:r>
            <a:endParaRPr kumimoji="1" lang="en-US" altLang="zh-CN" dirty="0"/>
          </a:p>
          <a:p>
            <a:pPr>
              <a:lnSpc>
                <a:spcPct val="150000"/>
              </a:lnSpc>
              <a:buFont typeface="Wingdings" pitchFamily="2" charset="2"/>
              <a:buChar char="l"/>
            </a:pPr>
            <a:r>
              <a:rPr kumimoji="1" lang="zh-CN" altLang="en-US" dirty="0"/>
              <a:t>怎么计算最小依赖集？</a:t>
            </a:r>
            <a:endParaRPr kumimoji="1" lang="en-US" altLang="zh-CN" dirty="0"/>
          </a:p>
          <a:p>
            <a:pPr>
              <a:lnSpc>
                <a:spcPct val="150000"/>
              </a:lnSpc>
              <a:buFont typeface="Wingdings" pitchFamily="2" charset="2"/>
              <a:buChar char="l"/>
            </a:pPr>
            <a:r>
              <a:rPr kumimoji="1" lang="zh-CN" altLang="en-US" dirty="0"/>
              <a:t>怎么确定分解是无损连接的？是保持函数依赖的？</a:t>
            </a:r>
            <a:endParaRPr kumimoji="1" lang="en-US" altLang="zh-CN" dirty="0"/>
          </a:p>
          <a:p>
            <a:pPr>
              <a:lnSpc>
                <a:spcPct val="150000"/>
              </a:lnSpc>
              <a:buFont typeface="Wingdings" pitchFamily="2" charset="2"/>
              <a:buChar char="l"/>
            </a:pPr>
            <a:r>
              <a:rPr kumimoji="1" lang="zh-CN" altLang="en-US" dirty="0"/>
              <a:t>怎么分解到第三范式 ？</a:t>
            </a:r>
            <a:r>
              <a:rPr kumimoji="1" lang="en-US" altLang="zh-CN" dirty="0"/>
              <a:t>BC</a:t>
            </a:r>
            <a:r>
              <a:rPr kumimoji="1" lang="zh-CN" altLang="en-US" dirty="0"/>
              <a:t>范式？</a:t>
            </a:r>
            <a:endParaRPr kumimoji="1" lang="en" altLang="zh-CN" dirty="0"/>
          </a:p>
        </p:txBody>
      </p:sp>
    </p:spTree>
    <p:extLst>
      <p:ext uri="{BB962C8B-B14F-4D97-AF65-F5344CB8AC3E}">
        <p14:creationId xmlns:p14="http://schemas.microsoft.com/office/powerpoint/2010/main" val="205146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关系理论例题</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p:txBody>
          <a:bodyPr>
            <a:normAutofit lnSpcReduction="10000"/>
          </a:bodyPr>
          <a:lstStyle/>
          <a:p>
            <a:pPr>
              <a:lnSpc>
                <a:spcPct val="150000"/>
              </a:lnSpc>
              <a:buFont typeface="Wingdings" pitchFamily="2" charset="2"/>
              <a:buChar char="l"/>
            </a:pPr>
            <a:r>
              <a:rPr kumimoji="1" lang="zh-CN" altLang="en" dirty="0"/>
              <a:t>有</a:t>
            </a:r>
            <a:r>
              <a:rPr kumimoji="1" lang="zh-CN" altLang="en-US" dirty="0"/>
              <a:t>如下关系 </a:t>
            </a:r>
            <a:r>
              <a:rPr kumimoji="1" lang="en" altLang="zh-CN" dirty="0"/>
              <a:t>R(A, B, C, D, E, F )  </a:t>
            </a:r>
            <a:r>
              <a:rPr kumimoji="1" lang="zh-CN" altLang="en-US" dirty="0"/>
              <a:t>，其上的函数依赖集</a:t>
            </a:r>
            <a:r>
              <a:rPr kumimoji="1" lang="en" altLang="zh-CN" dirty="0"/>
              <a:t>F</a:t>
            </a:r>
            <a:r>
              <a:rPr kumimoji="1" lang="zh-CN" altLang="en" dirty="0"/>
              <a:t>为</a:t>
            </a:r>
            <a:r>
              <a:rPr kumimoji="1" lang="zh-CN" altLang="en-US" dirty="0"/>
              <a:t>：</a:t>
            </a:r>
            <a:endParaRPr kumimoji="1" lang="en" altLang="zh-CN" dirty="0"/>
          </a:p>
          <a:p>
            <a:pPr lvl="1">
              <a:lnSpc>
                <a:spcPct val="150000"/>
              </a:lnSpc>
              <a:buFont typeface="Wingdings" pitchFamily="2" charset="2"/>
              <a:buChar char="l"/>
            </a:pPr>
            <a:r>
              <a:rPr kumimoji="1" lang="en" altLang="zh-CN" dirty="0"/>
              <a:t>A → BC</a:t>
            </a:r>
            <a:r>
              <a:rPr kumimoji="1" lang="zh-CN" altLang="en-US" dirty="0"/>
              <a:t>，</a:t>
            </a:r>
            <a:r>
              <a:rPr kumimoji="1" lang="en" altLang="zh-CN" dirty="0"/>
              <a:t> C → DA</a:t>
            </a:r>
            <a:r>
              <a:rPr kumimoji="1" lang="zh-CN" altLang="en" dirty="0"/>
              <a:t>，</a:t>
            </a:r>
            <a:r>
              <a:rPr kumimoji="1" lang="en-US" altLang="zh-CN" dirty="0"/>
              <a:t>D</a:t>
            </a:r>
            <a:r>
              <a:rPr kumimoji="1" lang="en" altLang="zh-CN" dirty="0"/>
              <a:t>→E</a:t>
            </a:r>
            <a:r>
              <a:rPr kumimoji="1" lang="zh-CN" altLang="en-US" dirty="0"/>
              <a:t>，</a:t>
            </a:r>
            <a:r>
              <a:rPr kumimoji="1" lang="en-US" altLang="zh-CN" dirty="0"/>
              <a:t>AD</a:t>
            </a:r>
            <a:r>
              <a:rPr kumimoji="1" lang="en" altLang="zh-CN" dirty="0"/>
              <a:t> →F</a:t>
            </a:r>
          </a:p>
          <a:p>
            <a:pPr>
              <a:lnSpc>
                <a:spcPct val="150000"/>
              </a:lnSpc>
              <a:buFont typeface="Wingdings" pitchFamily="2" charset="2"/>
              <a:buChar char="l"/>
            </a:pPr>
            <a:r>
              <a:rPr kumimoji="1" lang="zh-CN" altLang="en-US" dirty="0"/>
              <a:t>问：</a:t>
            </a:r>
            <a:endParaRPr kumimoji="1" lang="en-US" altLang="zh-CN" dirty="0"/>
          </a:p>
          <a:p>
            <a:pPr lvl="1">
              <a:lnSpc>
                <a:spcPct val="150000"/>
              </a:lnSpc>
              <a:buFont typeface="Wingdings" pitchFamily="2" charset="2"/>
              <a:buChar char="l"/>
            </a:pPr>
            <a:r>
              <a:rPr kumimoji="1" lang="zh-CN" altLang="en-US" dirty="0"/>
              <a:t>该关系的候选键有哪些？</a:t>
            </a:r>
            <a:r>
              <a:rPr kumimoji="1" lang="en-US" altLang="zh-CN" dirty="0"/>
              <a:t>   {A}, {C}</a:t>
            </a:r>
          </a:p>
          <a:p>
            <a:pPr lvl="1">
              <a:lnSpc>
                <a:spcPct val="150000"/>
              </a:lnSpc>
              <a:buFont typeface="Wingdings" pitchFamily="2" charset="2"/>
              <a:buChar char="l"/>
            </a:pPr>
            <a:r>
              <a:rPr kumimoji="1" lang="zh-CN" altLang="en-US" dirty="0"/>
              <a:t> 计算</a:t>
            </a:r>
            <a:r>
              <a:rPr kumimoji="1" lang="en-US" altLang="zh-CN" dirty="0"/>
              <a:t>F</a:t>
            </a:r>
            <a:r>
              <a:rPr kumimoji="1" lang="zh-CN" altLang="en-US" dirty="0"/>
              <a:t>的最小依赖集</a:t>
            </a:r>
            <a:r>
              <a:rPr kumimoji="1" lang="en-US" altLang="zh-CN" dirty="0"/>
              <a:t>   {</a:t>
            </a:r>
            <a:r>
              <a:rPr lang="en" altLang="zh-CN" dirty="0"/>
              <a:t>A→B, A→ C</a:t>
            </a:r>
            <a:r>
              <a:rPr lang="en-US" altLang="zh-CN" dirty="0"/>
              <a:t>, A</a:t>
            </a:r>
            <a:r>
              <a:rPr lang="en" altLang="zh-CN" dirty="0"/>
              <a:t> → F , C → D, C → A , D→E </a:t>
            </a:r>
            <a:r>
              <a:rPr kumimoji="1" lang="en-US" altLang="zh-CN" dirty="0"/>
              <a:t>}</a:t>
            </a:r>
          </a:p>
          <a:p>
            <a:pPr lvl="1">
              <a:lnSpc>
                <a:spcPct val="150000"/>
              </a:lnSpc>
              <a:buFont typeface="Wingdings" pitchFamily="2" charset="2"/>
              <a:buChar char="l"/>
            </a:pPr>
            <a:r>
              <a:rPr kumimoji="1" lang="zh-CN" altLang="en-US" dirty="0"/>
              <a:t> 是</a:t>
            </a:r>
            <a:r>
              <a:rPr kumimoji="1" lang="en-US" altLang="zh-CN" dirty="0"/>
              <a:t>3NF</a:t>
            </a:r>
            <a:r>
              <a:rPr kumimoji="1" lang="zh-CN" altLang="en-US" dirty="0"/>
              <a:t>吗？</a:t>
            </a:r>
            <a:r>
              <a:rPr kumimoji="1" lang="en-US" altLang="zh-CN" dirty="0"/>
              <a:t>  </a:t>
            </a:r>
            <a:r>
              <a:rPr kumimoji="1" lang="zh-CN" altLang="en-US" dirty="0"/>
              <a:t>不是，因为</a:t>
            </a:r>
            <a:r>
              <a:rPr lang="en" altLang="zh-CN" dirty="0"/>
              <a:t>D → E </a:t>
            </a:r>
            <a:endParaRPr kumimoji="1" lang="en-US" altLang="zh-CN" dirty="0"/>
          </a:p>
          <a:p>
            <a:pPr lvl="1">
              <a:lnSpc>
                <a:spcPct val="150000"/>
              </a:lnSpc>
              <a:buFont typeface="Wingdings" pitchFamily="2" charset="2"/>
              <a:buChar char="l"/>
            </a:pPr>
            <a:r>
              <a:rPr kumimoji="1" lang="zh-CN" altLang="en-US" dirty="0"/>
              <a:t>如果不是，规范化到</a:t>
            </a:r>
            <a:r>
              <a:rPr kumimoji="1" lang="en-US" altLang="zh-CN" dirty="0"/>
              <a:t>3NF. ---</a:t>
            </a:r>
            <a:r>
              <a:rPr lang="en" altLang="zh-CN" dirty="0"/>
              <a:t>R1(A,B,C,F),  R2(A,C,D),  R3(D,E) </a:t>
            </a:r>
          </a:p>
        </p:txBody>
      </p:sp>
    </p:spTree>
    <p:extLst>
      <p:ext uri="{BB962C8B-B14F-4D97-AF65-F5344CB8AC3E}">
        <p14:creationId xmlns:p14="http://schemas.microsoft.com/office/powerpoint/2010/main" val="236625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关系理论例题</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a:xfrm>
            <a:off x="838200" y="1825625"/>
            <a:ext cx="10515600" cy="4933394"/>
          </a:xfrm>
        </p:spPr>
        <p:txBody>
          <a:bodyPr>
            <a:normAutofit lnSpcReduction="10000"/>
          </a:bodyPr>
          <a:lstStyle/>
          <a:p>
            <a:pPr>
              <a:lnSpc>
                <a:spcPct val="150000"/>
              </a:lnSpc>
              <a:buFont typeface="Wingdings" pitchFamily="2" charset="2"/>
              <a:buChar char="l"/>
            </a:pPr>
            <a:r>
              <a:rPr kumimoji="1" lang="zh-CN" altLang="en" dirty="0"/>
              <a:t>有</a:t>
            </a:r>
            <a:r>
              <a:rPr kumimoji="1" lang="zh-CN" altLang="en-US" dirty="0"/>
              <a:t>如下关系 </a:t>
            </a:r>
            <a:r>
              <a:rPr kumimoji="1" lang="en" altLang="zh-CN" dirty="0"/>
              <a:t>R(A,B,C,D,E,F) </a:t>
            </a:r>
            <a:r>
              <a:rPr kumimoji="1" lang="zh-CN" altLang="en-US" dirty="0"/>
              <a:t>，其上的函数依赖集</a:t>
            </a:r>
            <a:r>
              <a:rPr kumimoji="1" lang="en" altLang="zh-CN" dirty="0"/>
              <a:t>(FDs)</a:t>
            </a:r>
            <a:r>
              <a:rPr kumimoji="1" lang="zh-CN" altLang="en" dirty="0"/>
              <a:t>为</a:t>
            </a:r>
            <a:r>
              <a:rPr kumimoji="1" lang="zh-CN" altLang="en-US" dirty="0"/>
              <a:t>：</a:t>
            </a:r>
            <a:endParaRPr kumimoji="1" lang="en" altLang="zh-CN" dirty="0"/>
          </a:p>
          <a:p>
            <a:pPr lvl="1">
              <a:lnSpc>
                <a:spcPct val="150000"/>
              </a:lnSpc>
              <a:buFont typeface="Wingdings" pitchFamily="2" charset="2"/>
              <a:buChar char="l"/>
            </a:pPr>
            <a:r>
              <a:rPr kumimoji="1" lang="en" altLang="zh-CN" dirty="0"/>
              <a:t>A → BC</a:t>
            </a:r>
            <a:r>
              <a:rPr kumimoji="1" lang="zh-CN" altLang="en-US" dirty="0"/>
              <a:t>，</a:t>
            </a:r>
            <a:r>
              <a:rPr kumimoji="1" lang="en" altLang="zh-CN" dirty="0"/>
              <a:t> D → AF </a:t>
            </a:r>
          </a:p>
          <a:p>
            <a:pPr>
              <a:lnSpc>
                <a:spcPct val="150000"/>
              </a:lnSpc>
              <a:buFont typeface="Wingdings" pitchFamily="2" charset="2"/>
              <a:buChar char="l"/>
            </a:pPr>
            <a:r>
              <a:rPr kumimoji="1" lang="zh-CN" altLang="en-US" dirty="0"/>
              <a:t>问：</a:t>
            </a:r>
            <a:endParaRPr kumimoji="1" lang="en-US" altLang="zh-CN" dirty="0"/>
          </a:p>
          <a:p>
            <a:pPr lvl="1">
              <a:lnSpc>
                <a:spcPct val="150000"/>
              </a:lnSpc>
              <a:buFont typeface="Wingdings" pitchFamily="2" charset="2"/>
              <a:buChar char="l"/>
            </a:pPr>
            <a:r>
              <a:rPr kumimoji="1" lang="zh-CN" altLang="en-US" dirty="0"/>
              <a:t>该关系的候选键有哪些？</a:t>
            </a:r>
            <a:r>
              <a:rPr kumimoji="1" lang="en-US" altLang="zh-CN" dirty="0"/>
              <a:t>  {DE}</a:t>
            </a:r>
          </a:p>
          <a:p>
            <a:pPr lvl="1">
              <a:lnSpc>
                <a:spcPct val="150000"/>
              </a:lnSpc>
              <a:buFont typeface="Wingdings" pitchFamily="2" charset="2"/>
              <a:buChar char="l"/>
            </a:pPr>
            <a:r>
              <a:rPr kumimoji="1" lang="zh-CN" altLang="en-US" dirty="0"/>
              <a:t> 该关系是</a:t>
            </a:r>
            <a:r>
              <a:rPr kumimoji="1" lang="en-US" altLang="zh-CN" dirty="0"/>
              <a:t>3NF</a:t>
            </a:r>
            <a:r>
              <a:rPr kumimoji="1" lang="zh-CN" altLang="en-US" dirty="0"/>
              <a:t>吗？如果不是，规范化到</a:t>
            </a:r>
            <a:r>
              <a:rPr kumimoji="1" lang="en-US" altLang="zh-CN" dirty="0"/>
              <a:t>3NF</a:t>
            </a:r>
            <a:r>
              <a:rPr kumimoji="1" lang="zh-CN" altLang="en-US" dirty="0"/>
              <a:t>。 不是，分解为</a:t>
            </a:r>
            <a:r>
              <a:rPr kumimoji="1" lang="en-US" altLang="zh-CN" dirty="0"/>
              <a:t>{ABC}, </a:t>
            </a:r>
            <a:r>
              <a:rPr kumimoji="1" lang="en-US" altLang="zh-CN" dirty="0">
                <a:sym typeface="Wingdings" pitchFamily="2" charset="2"/>
              </a:rPr>
              <a:t>{ADF}, {DE}</a:t>
            </a:r>
            <a:endParaRPr kumimoji="1" lang="en-US" altLang="zh-CN" dirty="0"/>
          </a:p>
          <a:p>
            <a:pPr lvl="1">
              <a:lnSpc>
                <a:spcPct val="150000"/>
              </a:lnSpc>
              <a:buFont typeface="Wingdings" pitchFamily="2" charset="2"/>
              <a:buChar char="l"/>
            </a:pPr>
            <a:r>
              <a:rPr kumimoji="1" lang="zh-CN" altLang="en-US" dirty="0"/>
              <a:t> 是</a:t>
            </a:r>
            <a:r>
              <a:rPr kumimoji="1" lang="en-US" altLang="zh-CN" dirty="0"/>
              <a:t>BCNF</a:t>
            </a:r>
            <a:r>
              <a:rPr kumimoji="1" lang="zh-CN" altLang="en-US" dirty="0"/>
              <a:t>吗？如果不是，规范化到</a:t>
            </a:r>
            <a:r>
              <a:rPr kumimoji="1" lang="en-US" altLang="zh-CN" dirty="0"/>
              <a:t>BCNF</a:t>
            </a:r>
            <a:r>
              <a:rPr kumimoji="1" lang="zh-CN" altLang="en-US" dirty="0"/>
              <a:t>。 不是，分解为</a:t>
            </a:r>
            <a:r>
              <a:rPr kumimoji="1" lang="en-US" altLang="zh-CN" dirty="0"/>
              <a:t>{ABC}</a:t>
            </a:r>
            <a:r>
              <a:rPr kumimoji="1" lang="zh-CN" altLang="en-US" dirty="0"/>
              <a:t> </a:t>
            </a:r>
            <a:r>
              <a:rPr kumimoji="1" lang="en-US" altLang="zh-CN" dirty="0"/>
              <a:t>{</a:t>
            </a:r>
            <a:r>
              <a:rPr kumimoji="1" lang="en" altLang="zh-CN" dirty="0"/>
              <a:t>DAF</a:t>
            </a:r>
            <a:r>
              <a:rPr kumimoji="1" lang="en-US" altLang="zh-CN" dirty="0"/>
              <a:t>}</a:t>
            </a:r>
            <a:r>
              <a:rPr kumimoji="1" lang="en" altLang="zh-CN" dirty="0"/>
              <a:t> </a:t>
            </a:r>
            <a:r>
              <a:rPr kumimoji="1" lang="en-US" altLang="zh-CN" dirty="0"/>
              <a:t>{</a:t>
            </a:r>
            <a:r>
              <a:rPr kumimoji="1" lang="en" altLang="zh-CN" dirty="0"/>
              <a:t>DE</a:t>
            </a:r>
            <a:r>
              <a:rPr kumimoji="1" lang="en-US" altLang="zh-CN" dirty="0"/>
              <a:t>}</a:t>
            </a:r>
          </a:p>
          <a:p>
            <a:pPr marL="457200" lvl="1" indent="0">
              <a:lnSpc>
                <a:spcPct val="150000"/>
              </a:lnSpc>
              <a:buNone/>
            </a:pPr>
            <a:r>
              <a:rPr kumimoji="1" lang="zh-CN" altLang="en" dirty="0"/>
              <a:t>怎么</a:t>
            </a:r>
            <a:r>
              <a:rPr kumimoji="1" lang="zh-CN" altLang="en-US" dirty="0"/>
              <a:t>分解？课程</a:t>
            </a:r>
            <a:r>
              <a:rPr kumimoji="1" lang="en-US" altLang="zh-CN" dirty="0"/>
              <a:t>ppt</a:t>
            </a:r>
            <a:r>
              <a:rPr kumimoji="1" lang="zh-CN" altLang="en-US" dirty="0"/>
              <a:t>上有步骤和例子</a:t>
            </a:r>
            <a:r>
              <a:rPr kumimoji="1" lang="en" altLang="zh-CN" dirty="0"/>
              <a:t> </a:t>
            </a:r>
          </a:p>
        </p:txBody>
      </p:sp>
    </p:spTree>
    <p:extLst>
      <p:ext uri="{BB962C8B-B14F-4D97-AF65-F5344CB8AC3E}">
        <p14:creationId xmlns:p14="http://schemas.microsoft.com/office/powerpoint/2010/main" val="103958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1E5DC-7356-3A4B-9240-663C2DB07D79}"/>
              </a:ext>
            </a:extLst>
          </p:cNvPr>
          <p:cNvSpPr>
            <a:spLocks noGrp="1"/>
          </p:cNvSpPr>
          <p:nvPr>
            <p:ph type="title"/>
          </p:nvPr>
        </p:nvSpPr>
        <p:spPr/>
        <p:txBody>
          <a:bodyPr/>
          <a:lstStyle/>
          <a:p>
            <a:r>
              <a:rPr kumimoji="1" lang="zh-CN" altLang="en-US" dirty="0"/>
              <a:t>并发控制</a:t>
            </a:r>
          </a:p>
        </p:txBody>
      </p:sp>
      <p:sp>
        <p:nvSpPr>
          <p:cNvPr id="3" name="内容占位符 2">
            <a:extLst>
              <a:ext uri="{FF2B5EF4-FFF2-40B4-BE49-F238E27FC236}">
                <a16:creationId xmlns:a16="http://schemas.microsoft.com/office/drawing/2014/main" id="{062A57F8-D434-B74B-8E5A-D4FB0D75EEDA}"/>
              </a:ext>
            </a:extLst>
          </p:cNvPr>
          <p:cNvSpPr>
            <a:spLocks noGrp="1"/>
          </p:cNvSpPr>
          <p:nvPr>
            <p:ph idx="1"/>
          </p:nvPr>
        </p:nvSpPr>
        <p:spPr>
          <a:xfrm>
            <a:off x="838200" y="1825625"/>
            <a:ext cx="10515600" cy="4933394"/>
          </a:xfrm>
        </p:spPr>
        <p:txBody>
          <a:bodyPr>
            <a:normAutofit/>
          </a:bodyPr>
          <a:lstStyle/>
          <a:p>
            <a:pPr>
              <a:lnSpc>
                <a:spcPct val="150000"/>
              </a:lnSpc>
              <a:buFont typeface="Wingdings" pitchFamily="2" charset="2"/>
              <a:buChar char="l"/>
            </a:pPr>
            <a:r>
              <a:rPr kumimoji="1" lang="zh-CN" altLang="en-US" dirty="0"/>
              <a:t>调度分类和判断方法</a:t>
            </a:r>
            <a:endParaRPr kumimoji="1" lang="en-US" altLang="zh-CN" dirty="0"/>
          </a:p>
          <a:p>
            <a:pPr>
              <a:lnSpc>
                <a:spcPct val="150000"/>
              </a:lnSpc>
              <a:buFont typeface="Wingdings" pitchFamily="2" charset="2"/>
              <a:buChar char="l"/>
            </a:pPr>
            <a:r>
              <a:rPr kumimoji="1" lang="zh-CN" altLang="en-US" dirty="0"/>
              <a:t>三级锁协议</a:t>
            </a:r>
            <a:endParaRPr kumimoji="1" lang="en-US" altLang="zh-CN" dirty="0"/>
          </a:p>
          <a:p>
            <a:pPr>
              <a:lnSpc>
                <a:spcPct val="150000"/>
              </a:lnSpc>
              <a:buFont typeface="Wingdings" pitchFamily="2" charset="2"/>
              <a:buChar char="l"/>
            </a:pPr>
            <a:r>
              <a:rPr kumimoji="1" lang="zh-CN" altLang="en-US" dirty="0"/>
              <a:t>两阶段锁协议</a:t>
            </a:r>
            <a:endParaRPr kumimoji="1" lang="en-US" altLang="zh-CN" dirty="0"/>
          </a:p>
          <a:p>
            <a:pPr>
              <a:lnSpc>
                <a:spcPct val="150000"/>
              </a:lnSpc>
              <a:buFont typeface="Wingdings" pitchFamily="2" charset="2"/>
              <a:buChar char="l"/>
            </a:pPr>
            <a:r>
              <a:rPr kumimoji="1" lang="zh-CN" altLang="en-US" dirty="0"/>
              <a:t>死锁</a:t>
            </a:r>
            <a:endParaRPr kumimoji="1" lang="en-US" altLang="zh-CN" dirty="0"/>
          </a:p>
        </p:txBody>
      </p:sp>
    </p:spTree>
    <p:extLst>
      <p:ext uri="{BB962C8B-B14F-4D97-AF65-F5344CB8AC3E}">
        <p14:creationId xmlns:p14="http://schemas.microsoft.com/office/powerpoint/2010/main" val="39528854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5302</TotalTime>
  <Words>1673</Words>
  <Application>Microsoft Macintosh PowerPoint</Application>
  <PresentationFormat>宽屏</PresentationFormat>
  <Paragraphs>132</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等线 Light</vt:lpstr>
      <vt:lpstr>Microsoft YaHei</vt:lpstr>
      <vt:lpstr>CMR10</vt:lpstr>
      <vt:lpstr>CMTT10</vt:lpstr>
      <vt:lpstr>Arial</vt:lpstr>
      <vt:lpstr>Times New Roman</vt:lpstr>
      <vt:lpstr>Wingdings</vt:lpstr>
      <vt:lpstr>Office 主题​​</vt:lpstr>
      <vt:lpstr>2022数据管理技术 考试说明</vt:lpstr>
      <vt:lpstr>课程成绩构成调整</vt:lpstr>
      <vt:lpstr>考试说明</vt:lpstr>
      <vt:lpstr>考试说明</vt:lpstr>
      <vt:lpstr>考试范围</vt:lpstr>
      <vt:lpstr>关系理论</vt:lpstr>
      <vt:lpstr>关系理论例题</vt:lpstr>
      <vt:lpstr>关系理论例题</vt:lpstr>
      <vt:lpstr>并发控制</vt:lpstr>
      <vt:lpstr>并发控制例题</vt:lpstr>
      <vt:lpstr>并发控制例题</vt:lpstr>
      <vt:lpstr>并发控制例题</vt:lpstr>
      <vt:lpstr>备份恢复</vt:lpstr>
      <vt:lpstr>备份恢复例题</vt:lpstr>
      <vt:lpstr>备份恢复例题</vt:lpstr>
      <vt:lpstr>本学期大作业（20分）</vt:lpstr>
      <vt:lpstr>本学期大作业（20分）</vt:lpstr>
      <vt:lpstr>本学期大作业（20分）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2022数据管理技术 考试说明</dc:title>
  <dc:creator>Microsoft Office User</dc:creator>
  <cp:lastModifiedBy>王 新元</cp:lastModifiedBy>
  <cp:revision>20</cp:revision>
  <dcterms:created xsi:type="dcterms:W3CDTF">2022-06-03T15:02:26Z</dcterms:created>
  <dcterms:modified xsi:type="dcterms:W3CDTF">2022-06-26T06:26:00Z</dcterms:modified>
</cp:coreProperties>
</file>