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7" r:id="rId3"/>
    <p:sldId id="422" r:id="rId4"/>
    <p:sldId id="293" r:id="rId5"/>
    <p:sldId id="307" r:id="rId6"/>
    <p:sldId id="388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20" r:id="rId17"/>
    <p:sldId id="417" r:id="rId18"/>
    <p:sldId id="418" r:id="rId19"/>
    <p:sldId id="421" r:id="rId20"/>
    <p:sldId id="328" r:id="rId21"/>
    <p:sldId id="308" r:id="rId22"/>
  </p:sldIdLst>
  <p:sldSz cx="12192000" cy="6858000"/>
  <p:notesSz cx="6858000" cy="9144000"/>
  <p:embeddedFontLst>
    <p:embeddedFont>
      <p:font typeface="等线" panose="02010600030101010101" charset="-122"/>
      <p:regular r:id="rId27"/>
    </p:embeddedFont>
    <p:embeddedFont>
      <p:font typeface="微软雅黑" panose="020B0503020204020204" pitchFamily="34" charset="-122"/>
      <p:regular r:id="rId28"/>
    </p:embeddedFont>
    <p:embeddedFont>
      <p:font typeface="Segoe UI Light" panose="020B0502040204020203" pitchFamily="34" charset="0"/>
      <p:regular r:id="rId29"/>
      <p:italic r:id="rId30"/>
    </p:embeddedFont>
    <p:embeddedFont>
      <p:font typeface="等线 Light" panose="02010600030101010101" charset="-122"/>
      <p:regular r:id="rId31"/>
    </p:embeddedFont>
  </p:embeddedFontLst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.xml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B591-F53B-4436-809A-C37B695734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blog.csdn.net/qq_16268979/article/details/114802174" TargetMode="Externa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://c.biancheng.net/view/7143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blog.csdn.net/Interest1_wyt/article/details/124217711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hyperlink" Target="https://www.baidu.com/" TargetMode="External"/><Relationship Id="rId6" Type="http://schemas.openxmlformats.org/officeDocument/2006/relationships/hyperlink" Target="https://www.google.com/" TargetMode="External"/><Relationship Id="rId5" Type="http://schemas.openxmlformats.org/officeDocument/2006/relationships/hyperlink" Target="https://cn.bing.com/" TargetMode="External"/><Relationship Id="rId4" Type="http://schemas.openxmlformats.org/officeDocument/2006/relationships/hyperlink" Target="https://dev.mysql.com/doc/refman/8.0/en/sql-syntax-transactions.html" TargetMode="External"/><Relationship Id="rId3" Type="http://schemas.openxmlformats.org/officeDocument/2006/relationships/hyperlink" Target="https://docs.microsoft.com/zh-cn/sql/t-sql/language-elements/transactions-transact-sql?view=sql-server-2017" TargetMode="External"/><Relationship Id="rId2" Type="http://schemas.openxmlformats.org/officeDocument/2006/relationships/hyperlink" Target="http://www.w3school.com.cn/sql/index.asp" TargetMode="External"/><Relationship Id="rId1" Type="http://schemas.openxmlformats.org/officeDocument/2006/relationships/hyperlink" Target="https://blog.csdn.net/Interest1_wyt/article/details/11502842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www.bilibili.com/read/cv14959506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blog.csdn.net/Wyongkang/article/details/1235583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462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07809" y="2670766"/>
            <a:ext cx="6976382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48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数据库第七次上机</a:t>
            </a:r>
            <a:endParaRPr kumimoji="0" lang="zh-CN" altLang="en-US" sz="48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99845" y="597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思源黑体 CN Light" panose="020B0300000000000000"/>
            </a:endParaRPr>
          </a:p>
        </p:txBody>
      </p:sp>
      <p:sp>
        <p:nvSpPr>
          <p:cNvPr id="99" name="日期占位符 3"/>
          <p:cNvSpPr txBox="1">
            <a:spLocks noChangeArrowheads="1"/>
          </p:cNvSpPr>
          <p:nvPr/>
        </p:nvSpPr>
        <p:spPr>
          <a:xfrm>
            <a:off x="273824" y="6281019"/>
            <a:ext cx="2133600" cy="36512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4E20FB4-0BC5-487D-822B-85D26C6CDDBE}" type="datetime1">
              <a:rPr lang="zh-CN" altLang="en-US" smtClean="0">
                <a:solidFill>
                  <a:srgbClr val="4E95E1"/>
                </a:solidFill>
                <a:latin typeface="+mj-lt"/>
                <a:ea typeface="+mj-ea"/>
                <a:cs typeface="Segoe UI Light" panose="020B0502040204020203" pitchFamily="34" charset="0"/>
              </a:rPr>
            </a:fld>
            <a:endParaRPr lang="zh-CN" altLang="en-US" dirty="0">
              <a:solidFill>
                <a:srgbClr val="4E95E1"/>
              </a:solidFill>
              <a:latin typeface="+mj-lt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0" y="1181462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直角三角形 99"/>
          <p:cNvSpPr/>
          <p:nvPr/>
        </p:nvSpPr>
        <p:spPr>
          <a:xfrm rot="16200000">
            <a:off x="10769600" y="3585916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7078" y="1791072"/>
            <a:ext cx="9282022" cy="41541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Task2 </a:t>
            </a:r>
            <a:r>
              <a:rPr lang="zh-CN" altLang="en-US" sz="1600" dirty="0"/>
              <a:t>增量备份</a:t>
            </a:r>
            <a:r>
              <a:rPr lang="en-US" altLang="zh-CN" sz="1600" dirty="0"/>
              <a:t> </a:t>
            </a:r>
            <a:r>
              <a:rPr lang="zh-CN" altLang="en-US" sz="1600" dirty="0"/>
              <a:t>（</a:t>
            </a:r>
            <a:r>
              <a:rPr lang="zh-CN" altLang="en-US" sz="1600" dirty="0">
                <a:latin typeface="+mn-ea"/>
                <a:sym typeface="+mn-ea"/>
              </a:rPr>
              <a:t>本次实验都使用</a:t>
            </a:r>
            <a:r>
              <a:rPr lang="en-US" altLang="zh-CN" sz="1600" b="1" dirty="0">
                <a:latin typeface="+mn-ea"/>
                <a:sym typeface="+mn-ea"/>
              </a:rPr>
              <a:t>MySQL</a:t>
            </a:r>
            <a:r>
              <a:rPr lang="zh-CN" altLang="en-US" sz="1600" b="1" dirty="0">
                <a:latin typeface="+mn-ea"/>
                <a:sym typeface="+mn-ea"/>
              </a:rPr>
              <a:t>命令行界面和</a:t>
            </a:r>
            <a:r>
              <a:rPr lang="en-US" altLang="zh-CN" sz="1600" b="1" dirty="0">
                <a:latin typeface="+mn-ea"/>
                <a:sym typeface="+mn-ea"/>
              </a:rPr>
              <a:t>Windows/Linux</a:t>
            </a:r>
            <a:r>
              <a:rPr lang="zh-CN" altLang="en-US" sz="1600" b="1" dirty="0">
                <a:latin typeface="+mn-ea"/>
                <a:sym typeface="+mn-ea"/>
              </a:rPr>
              <a:t>命令行界面</a:t>
            </a:r>
            <a:r>
              <a:rPr lang="zh-CN" altLang="en-US" sz="1600" dirty="0">
                <a:latin typeface="+mn-ea"/>
                <a:sym typeface="+mn-ea"/>
              </a:rPr>
              <a:t>进行实验</a:t>
            </a:r>
            <a:r>
              <a:rPr lang="zh-CN" altLang="en-US" sz="1600" dirty="0"/>
              <a:t>）：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&lt;</a:t>
            </a:r>
            <a:r>
              <a:rPr lang="zh-CN" altLang="en-US" sz="1600" b="1" dirty="0"/>
              <a:t>本任务使用</a:t>
            </a:r>
            <a:r>
              <a:rPr lang="en-US" altLang="zh-CN" sz="1600" b="1" dirty="0">
                <a:solidFill>
                  <a:srgbClr val="FF0000"/>
                </a:solidFill>
              </a:rPr>
              <a:t>mysqlbinlog</a:t>
            </a:r>
            <a:r>
              <a:rPr lang="zh-CN" altLang="en-US" sz="1600" b="1" dirty="0"/>
              <a:t>实现备份恢复</a:t>
            </a:r>
            <a:r>
              <a:rPr lang="en-US" altLang="zh-CN" sz="1600" b="1" dirty="0"/>
              <a:t>&gt;</a:t>
            </a:r>
            <a:endParaRPr lang="en-US" altLang="zh-CN" sz="1600" b="1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1.</a:t>
            </a:r>
            <a:r>
              <a:rPr lang="zh-CN" altLang="en-US" sz="1600" dirty="0"/>
              <a:t>请</a:t>
            </a:r>
            <a:r>
              <a:rPr lang="zh-CN" altLang="en-US" sz="1600" b="1" dirty="0"/>
              <a:t>先确保开启了日志服务并配置了环境变量（见下页），</a:t>
            </a:r>
            <a:r>
              <a:rPr lang="zh-CN" altLang="en-US" sz="1600" dirty="0"/>
              <a:t>并创建一个表</a:t>
            </a:r>
            <a:r>
              <a:rPr lang="en-US" altLang="zh-CN" sz="1600" dirty="0"/>
              <a:t>user2</a:t>
            </a:r>
            <a:r>
              <a:rPr lang="zh-CN" altLang="en-US" sz="1600" dirty="0"/>
              <a:t>（</a:t>
            </a:r>
            <a:r>
              <a:rPr lang="en-US" altLang="zh-CN" sz="1600" dirty="0"/>
              <a:t>uid</a:t>
            </a:r>
            <a:r>
              <a:rPr lang="zh-CN" altLang="en-US" sz="1600" dirty="0"/>
              <a:t>，</a:t>
            </a:r>
            <a:r>
              <a:rPr lang="en-US" altLang="zh-CN" sz="1600" dirty="0"/>
              <a:t>name</a:t>
            </a:r>
            <a:r>
              <a:rPr lang="zh-CN" altLang="en-US" sz="1600" dirty="0"/>
              <a:t>，</a:t>
            </a:r>
            <a:r>
              <a:rPr lang="en-US" altLang="zh-CN" sz="1600" dirty="0"/>
              <a:t>money</a:t>
            </a:r>
            <a:r>
              <a:rPr lang="zh-CN" altLang="en-US" sz="1600" dirty="0"/>
              <a:t>），添加两个用户，</a:t>
            </a:r>
            <a:r>
              <a:rPr lang="en-US" altLang="zh-CN" sz="1600" dirty="0"/>
              <a:t>A</a:t>
            </a:r>
            <a:r>
              <a:rPr lang="zh-CN" altLang="en-US" sz="1600" dirty="0"/>
              <a:t>用户余额为</a:t>
            </a:r>
            <a:r>
              <a:rPr lang="en-US" altLang="zh-CN" sz="1600" dirty="0"/>
              <a:t>  2000</a:t>
            </a:r>
            <a:r>
              <a:rPr lang="zh-CN" altLang="en-US" sz="1600" dirty="0"/>
              <a:t>，</a:t>
            </a:r>
            <a:r>
              <a:rPr lang="en-US" altLang="zh-CN" sz="1600" dirty="0"/>
              <a:t>B</a:t>
            </a:r>
            <a:r>
              <a:rPr lang="zh-CN" altLang="en-US" sz="1600" dirty="0"/>
              <a:t>用户余额为</a:t>
            </a:r>
            <a:r>
              <a:rPr lang="en-US" altLang="zh-CN" sz="1600" dirty="0"/>
              <a:t>3000</a:t>
            </a:r>
            <a:r>
              <a:rPr lang="zh-CN" altLang="en-US" sz="1600" b="1" dirty="0"/>
              <a:t>（建议重新建表，避免日志未记录）</a:t>
            </a:r>
            <a:endParaRPr lang="en-US" altLang="zh-CN" sz="1600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2.</a:t>
            </a:r>
            <a:r>
              <a:rPr lang="zh-CN" altLang="en-US" sz="1600" dirty="0"/>
              <a:t>删除</a:t>
            </a:r>
            <a:r>
              <a:rPr lang="en-US" altLang="zh-CN" sz="1600" dirty="0"/>
              <a:t>A</a:t>
            </a:r>
            <a:r>
              <a:rPr lang="zh-CN" altLang="en-US" sz="1600" dirty="0"/>
              <a:t>用户</a:t>
            </a:r>
            <a:endParaRPr lang="zh-CN" altLang="en-US" sz="1600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3.</a:t>
            </a:r>
            <a:r>
              <a:rPr lang="zh-CN" altLang="en-US" sz="1600" dirty="0"/>
              <a:t>删除</a:t>
            </a:r>
            <a:r>
              <a:rPr lang="en-US" altLang="zh-CN" sz="1600" dirty="0"/>
              <a:t>B</a:t>
            </a:r>
            <a:r>
              <a:rPr lang="zh-CN" altLang="en-US" sz="1600" dirty="0"/>
              <a:t>用户</a:t>
            </a:r>
            <a:endParaRPr lang="zh-CN" altLang="en-US" sz="1600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4.</a:t>
            </a:r>
            <a:r>
              <a:rPr lang="zh-CN" altLang="en-US" sz="1600" b="1" dirty="0"/>
              <a:t>使用日志</a:t>
            </a:r>
            <a:r>
              <a:rPr lang="zh-CN" altLang="en-US" sz="1600" b="1" dirty="0">
                <a:sym typeface="+mn-ea"/>
              </a:rPr>
              <a:t>通过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位置</a:t>
            </a:r>
            <a:r>
              <a:rPr lang="zh-CN" altLang="en-US" sz="1600" dirty="0"/>
              <a:t>恢复</a:t>
            </a:r>
            <a:r>
              <a:rPr lang="en-US" altLang="zh-CN" sz="1600" dirty="0"/>
              <a:t>B</a:t>
            </a:r>
            <a:r>
              <a:rPr lang="zh-CN" altLang="en-US" sz="1600" dirty="0"/>
              <a:t>用户</a:t>
            </a:r>
            <a:endParaRPr lang="zh-CN" altLang="en-US" sz="1600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5.</a:t>
            </a:r>
            <a:r>
              <a:rPr lang="zh-CN" altLang="en-US" sz="1600" b="1" dirty="0"/>
              <a:t>使用日志</a:t>
            </a:r>
            <a:r>
              <a:rPr lang="zh-CN" altLang="en-US" sz="1600" b="1" dirty="0">
                <a:sym typeface="+mn-ea"/>
              </a:rPr>
              <a:t>通过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时间</a:t>
            </a:r>
            <a:r>
              <a:rPr lang="zh-CN" altLang="en-US" sz="1600" dirty="0">
                <a:sym typeface="+mn-ea"/>
              </a:rPr>
              <a:t>恢复</a:t>
            </a:r>
            <a:r>
              <a:rPr lang="en-US" altLang="zh-CN" sz="1600" dirty="0">
                <a:sym typeface="+mn-ea"/>
              </a:rPr>
              <a:t>A</a:t>
            </a:r>
            <a:r>
              <a:rPr lang="zh-CN" altLang="en-US" sz="1600" dirty="0">
                <a:sym typeface="+mn-ea"/>
              </a:rPr>
              <a:t>用户</a:t>
            </a:r>
            <a:endParaRPr lang="zh-CN" altLang="en-US" sz="1600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en-US" altLang="zh-CN" sz="1600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/>
              <a:t>提交内容：使用到的</a:t>
            </a:r>
            <a:r>
              <a:rPr lang="en-US" altLang="zh-CN" sz="1600" dirty="0"/>
              <a:t>SQL</a:t>
            </a:r>
            <a:r>
              <a:rPr lang="zh-CN" altLang="en-US" sz="1600" dirty="0"/>
              <a:t>语句</a:t>
            </a:r>
            <a:r>
              <a:rPr lang="en-US" altLang="zh-CN" sz="1600" dirty="0"/>
              <a:t>/</a:t>
            </a:r>
            <a:r>
              <a:rPr lang="zh-CN" altLang="en-US" sz="1600" dirty="0"/>
              <a:t>命令行语句，</a:t>
            </a:r>
            <a:r>
              <a:rPr lang="zh-CN" altLang="en-US" sz="1600" b="1" dirty="0"/>
              <a:t>恢复前后通过</a:t>
            </a:r>
            <a:r>
              <a:rPr lang="en-US" altLang="zh-CN" sz="1600" b="1" dirty="0"/>
              <a:t>show/select</a:t>
            </a:r>
            <a:r>
              <a:rPr lang="zh-CN" altLang="en-US" sz="1600" b="1" dirty="0"/>
              <a:t>语句打印表内容来验证恢复成功与否</a:t>
            </a:r>
            <a:r>
              <a:rPr lang="zh-CN" altLang="en-US" sz="1600" dirty="0"/>
              <a:t>，将上述内容统一</a:t>
            </a:r>
            <a:r>
              <a:rPr lang="zh-CN" altLang="en-US" sz="1600" b="1" dirty="0"/>
              <a:t>通过</a:t>
            </a:r>
            <a:r>
              <a:rPr lang="en-US" altLang="zh-CN" sz="1600" b="1" dirty="0"/>
              <a:t>pdf/word</a:t>
            </a:r>
            <a:r>
              <a:rPr lang="zh-CN" altLang="en-US" sz="1600" b="1" dirty="0"/>
              <a:t>等任意方便查看的文档形式提交。</a:t>
            </a:r>
            <a:endParaRPr lang="zh-CN" altLang="en-US"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487358" cy="855050"/>
            <a:chOff x="1187820" y="652928"/>
            <a:chExt cx="1487358" cy="855050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402080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增量备份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540" y="3164840"/>
            <a:ext cx="8382000" cy="1990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25880" y="2170430"/>
            <a:ext cx="8728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增量备份需要使用到日志文件，首先确保开启了日志服务，通过如下命令验证是否开启：</a:t>
            </a:r>
            <a:endParaRPr lang="zh-CN" altLang="en-US" dirty="0"/>
          </a:p>
          <a:p>
            <a:r>
              <a:rPr lang="zh-CN" altLang="en-US" dirty="0"/>
              <a:t>show variables like '%log_bin%';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63040" y="5227955"/>
            <a:ext cx="87280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其中</a:t>
            </a:r>
            <a:r>
              <a:rPr lang="en-US" altLang="zh-CN" b="1" dirty="0" err="1">
                <a:solidFill>
                  <a:srgbClr val="FF0000"/>
                </a:solidFill>
              </a:rPr>
              <a:t>log_bin_basename</a:t>
            </a:r>
            <a:r>
              <a:rPr lang="zh-CN" altLang="en-US" b="1" dirty="0">
                <a:solidFill>
                  <a:srgbClr val="FF0000"/>
                </a:solidFill>
              </a:rPr>
              <a:t>所在路径就是日志文件所在路径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r>
              <a:rPr lang="zh-CN" altLang="en-US" dirty="0"/>
              <a:t>如</a:t>
            </a:r>
            <a:r>
              <a:rPr lang="en-US" altLang="zh-CN" dirty="0" err="1"/>
              <a:t>log_bin</a:t>
            </a:r>
            <a:r>
              <a:rPr lang="zh-CN" altLang="en-US" dirty="0"/>
              <a:t>显示</a:t>
            </a:r>
            <a:r>
              <a:rPr lang="en-US" altLang="zh-CN" dirty="0"/>
              <a:t>OFF ,</a:t>
            </a:r>
            <a:r>
              <a:rPr lang="zh-CN" altLang="en-US" dirty="0"/>
              <a:t>请修改配置文件</a:t>
            </a:r>
            <a:r>
              <a:rPr lang="en-US" altLang="zh-CN" dirty="0"/>
              <a:t>my.ini, </a:t>
            </a:r>
            <a:r>
              <a:rPr lang="zh-CN" altLang="en-US" dirty="0"/>
              <a:t>具体步骤请参考：</a:t>
            </a:r>
            <a:endParaRPr lang="zh-CN" altLang="en-US" dirty="0"/>
          </a:p>
          <a:p>
            <a:r>
              <a:rPr lang="zh-CN" altLang="en-US" dirty="0">
                <a:hlinkClick r:id="rId2" action="ppaction://hlinkfile"/>
              </a:rPr>
              <a:t>https://blog.csdn.net/qq_16268979/article/details/114802174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862643" cy="511876"/>
            <a:chOff x="1187820" y="652928"/>
            <a:chExt cx="186264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77736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mysqlbinlog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3175" y="1886585"/>
            <a:ext cx="872807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请</a:t>
            </a:r>
            <a:r>
              <a:rPr lang="en-US" altLang="zh-CN" b="1"/>
              <a:t>**</a:t>
            </a:r>
            <a:r>
              <a:rPr lang="zh-CN" altLang="en-US" b="1"/>
              <a:t>首先确保</a:t>
            </a:r>
            <a:r>
              <a:rPr lang="en-US" altLang="zh-CN" b="1"/>
              <a:t>mysql</a:t>
            </a:r>
            <a:r>
              <a:rPr lang="zh-CN" altLang="en-US" b="1"/>
              <a:t>已经加入环境变量，否则命令行无法使用mysqlbinlog等工具</a:t>
            </a:r>
            <a:r>
              <a:rPr lang="en-US" altLang="zh-CN" b="1"/>
              <a:t>**</a:t>
            </a:r>
            <a:endParaRPr lang="zh-CN" altLang="en-US" b="1"/>
          </a:p>
          <a:p>
            <a:r>
              <a:rPr lang="zh-CN" altLang="en-US"/>
              <a:t>如何配置环境变量：</a:t>
            </a:r>
            <a:r>
              <a:rPr lang="zh-CN" altLang="en-US">
                <a:hlinkClick r:id="rId1"/>
              </a:rPr>
              <a:t>http://c.biancheng.net/view/7143.html</a:t>
            </a:r>
            <a:endParaRPr lang="zh-CN" altLang="en-US"/>
          </a:p>
          <a:p>
            <a:endParaRPr lang="zh-CN" altLang="en-US">
              <a:hlinkClick r:id="rId1"/>
            </a:endParaRPr>
          </a:p>
          <a:p>
            <a:r>
              <a:rPr lang="zh-CN" altLang="en-US"/>
              <a:t>Binlog日志，即binary log，是二进制日志文件，有两个作用，一个是</a:t>
            </a:r>
            <a:r>
              <a:rPr lang="zh-CN" altLang="en-US" b="1"/>
              <a:t>增量备份</a:t>
            </a:r>
            <a:r>
              <a:rPr lang="zh-CN" altLang="en-US"/>
              <a:t>，另一个是</a:t>
            </a:r>
            <a:r>
              <a:rPr lang="zh-CN" altLang="en-US" b="1"/>
              <a:t>主从复制</a:t>
            </a:r>
            <a:r>
              <a:rPr lang="zh-CN" altLang="en-US"/>
              <a:t>，即主节点维护一个binlog日志文件，从节点从binlog中同步数据，也可以通过binlog日志来恢复数据。</a:t>
            </a:r>
            <a:endParaRPr lang="zh-CN" altLang="en-US"/>
          </a:p>
          <a:p>
            <a:endParaRPr lang="zh-CN" altLang="en-US"/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og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b="1">
                <a:sym typeface="+mn-ea"/>
              </a:rPr>
              <a:t>**</a:t>
            </a:r>
            <a:r>
              <a:rPr lang="zh-CN" altLang="en-US" b="1">
                <a:sym typeface="+mn-ea"/>
              </a:rPr>
              <a:t>mysqlbinlog工具相关命令在</a:t>
            </a:r>
            <a:r>
              <a:rPr lang="en-US" altLang="zh-CN" b="1">
                <a:sym typeface="+mn-ea"/>
              </a:rPr>
              <a:t>windows</a:t>
            </a:r>
            <a:r>
              <a:rPr lang="zh-CN" altLang="en-US" b="1">
                <a:sym typeface="+mn-ea"/>
              </a:rPr>
              <a:t>命令行执行，</a:t>
            </a:r>
            <a:r>
              <a:rPr lang="en-US" altLang="zh-CN" b="1">
                <a:sym typeface="+mn-ea"/>
              </a:rPr>
              <a:t>mysql</a:t>
            </a:r>
            <a:r>
              <a:rPr lang="zh-CN" altLang="en-US" b="1">
                <a:sym typeface="+mn-ea"/>
              </a:rPr>
              <a:t>命令行无法使用</a:t>
            </a:r>
            <a:r>
              <a:rPr lang="en-US" altLang="zh-CN" b="1">
                <a:sym typeface="+mn-ea"/>
              </a:rPr>
              <a:t>**</a:t>
            </a:r>
            <a:endParaRPr lang="zh-CN" altLang="en-US"/>
          </a:p>
          <a:p>
            <a:endParaRPr lang="zh-CN" altLang="en-US"/>
          </a:p>
          <a:p>
            <a:endParaRPr lang="zh-CN" altLang="en-US" b="1"/>
          </a:p>
          <a:p>
            <a:r>
              <a:rPr lang="zh-CN" altLang="en-US" b="1">
                <a:solidFill>
                  <a:srgbClr val="FF0000"/>
                </a:solidFill>
              </a:rPr>
              <a:t>后续执行命令出现文件权限问题参考https://blog.csdn.net/weixin_30588655/article/details/114323462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862643" cy="511876"/>
            <a:chOff x="1187820" y="652928"/>
            <a:chExt cx="186264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77736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mysqlbinlog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3175" y="1886585"/>
            <a:ext cx="872807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基于位置的恢复：</a:t>
            </a:r>
            <a:endParaRPr lang="zh-CN" altLang="en-US" b="1"/>
          </a:p>
          <a:p>
            <a:r>
              <a:rPr lang="zh-CN" altLang="en-US">
                <a:sym typeface="+mn-ea"/>
              </a:rPr>
              <a:t>mysqlbinlog  --no-defaults --</a:t>
            </a:r>
            <a:r>
              <a:rPr lang="zh-CN" altLang="en-US" b="1">
                <a:sym typeface="+mn-ea"/>
              </a:rPr>
              <a:t>start-position</a:t>
            </a:r>
            <a:r>
              <a:rPr lang="zh-CN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[**] </a:t>
            </a:r>
            <a:r>
              <a:rPr lang="zh-CN" altLang="en-US">
                <a:sym typeface="+mn-ea"/>
              </a:rPr>
              <a:t> --</a:t>
            </a:r>
            <a:r>
              <a:rPr lang="zh-CN" altLang="en-US" b="1">
                <a:sym typeface="+mn-ea"/>
              </a:rPr>
              <a:t>stop-position</a:t>
            </a:r>
            <a:r>
              <a:rPr lang="zh-CN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[**]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 "</a:t>
            </a:r>
            <a:r>
              <a:rPr lang="zh-CN" altLang="en-US" b="1">
                <a:sym typeface="+mn-ea"/>
              </a:rPr>
              <a:t>日志文件路径</a:t>
            </a:r>
            <a:r>
              <a:rPr lang="zh-CN" altLang="en-US">
                <a:sym typeface="+mn-ea"/>
              </a:rPr>
              <a:t>" | mysql -u</a:t>
            </a:r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用户名</a:t>
            </a:r>
            <a:r>
              <a:rPr lang="en-US" altLang="zh-CN">
                <a:sym typeface="+mn-ea"/>
              </a:rPr>
              <a:t>]</a:t>
            </a:r>
            <a:r>
              <a:rPr lang="zh-CN" altLang="en-US">
                <a:sym typeface="+mn-ea"/>
              </a:rPr>
              <a:t> -p</a:t>
            </a:r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密码</a:t>
            </a:r>
            <a:r>
              <a:rPr lang="en-US" altLang="zh-CN">
                <a:sym typeface="+mn-ea"/>
              </a:rPr>
              <a:t>]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举例：</a:t>
            </a:r>
            <a:endParaRPr lang="zh-CN" altLang="en-US" b="1"/>
          </a:p>
          <a:p>
            <a:r>
              <a:rPr lang="zh-CN" altLang="en-US"/>
              <a:t>mysqlbinlog  --no-defaults --start-position=236 --stop-position=466 "C:\ProgramData\MySQL\MySQL Server 8.0\Data\DESKTOP-TE</a:t>
            </a:r>
            <a:r>
              <a:rPr lang="en-US" altLang="zh-CN"/>
              <a:t>6</a:t>
            </a:r>
            <a:r>
              <a:rPr lang="zh-CN" altLang="en-US"/>
              <a:t>50GE-bin.000001" | mysql -uroot -p</a:t>
            </a:r>
            <a:r>
              <a:rPr lang="en-US" altLang="zh-CN"/>
              <a:t>123456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参数说明：</a:t>
            </a:r>
            <a:endParaRPr lang="zh-CN" altLang="en-US"/>
          </a:p>
          <a:p>
            <a:r>
              <a:rPr>
                <a:sym typeface="+mn-ea"/>
              </a:rPr>
              <a:t>--stop-position： 表示恢复时间节点之前的数据也就是恢复到指定id结束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--start-position：表示恢复时间节点之后的数据也就是从指定id开始恢复</a:t>
            </a:r>
            <a:r>
              <a:rPr lang="zh-CN" altLang="en-US" b="1">
                <a:sym typeface="+mn-ea"/>
              </a:rPr>
              <a:t>（具体是啥见后续查看日志）</a:t>
            </a:r>
            <a:endParaRPr lang="zh-CN" altLang="en-US" b="1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 b="1">
                <a:sym typeface="+mn-ea"/>
              </a:rPr>
              <a:t>**</a:t>
            </a:r>
            <a:r>
              <a:rPr lang="zh-CN" altLang="en-US" b="1">
                <a:sym typeface="+mn-ea"/>
              </a:rPr>
              <a:t>日志文件路径：请注意</a:t>
            </a:r>
            <a:r>
              <a:rPr lang="en-US" altLang="zh-CN" b="1">
                <a:sym typeface="+mn-ea"/>
              </a:rPr>
              <a:t>, </a:t>
            </a:r>
            <a:r>
              <a:rPr lang="zh-CN" altLang="en-US" b="1">
                <a:sym typeface="+mn-ea"/>
              </a:rPr>
              <a:t>默认日志存储路径在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C:\ProgramData\MySQL\MySQL Server 8.0\Data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或类似路径，</a:t>
            </a:r>
            <a:r>
              <a:rPr lang="zh-CN" altLang="en-US">
                <a:sym typeface="+mn-ea"/>
              </a:rPr>
              <a:t>执行命令需要明确指定该路径，否则会报错找不到日志文件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487358" cy="511876"/>
            <a:chOff x="1187820" y="652928"/>
            <a:chExt cx="14873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查看日志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3175" y="1886585"/>
            <a:ext cx="87280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通过查看日志获取之前的运行命令记录，从而在误操作后能够找到需要补救执行的语句的位置或时间信息，从而通过</a:t>
            </a:r>
            <a:r>
              <a:rPr lang="zh-CN" altLang="en-US">
                <a:sym typeface="+mn-ea"/>
              </a:rPr>
              <a:t>mysqlbinlog工具恢复。  </a:t>
            </a:r>
            <a:endParaRPr lang="zh-CN" altLang="en-US">
              <a:sym typeface="+mn-ea"/>
            </a:endParaRPr>
          </a:p>
          <a:p>
            <a:endParaRPr lang="zh-CN" altLang="en-US" dirty="0">
              <a:solidFill>
                <a:schemeClr val="bg1"/>
              </a:solidFill>
              <a:cs typeface="+mn-ea"/>
              <a:sym typeface="+mn-ea"/>
            </a:endParaRPr>
          </a:p>
          <a:p>
            <a:r>
              <a:rPr lang="en-US" altLang="zh-CN" b="1">
                <a:sym typeface="+mn-ea"/>
              </a:rPr>
              <a:t>**</a:t>
            </a:r>
            <a:r>
              <a:rPr lang="zh-CN" altLang="en-US" b="1">
                <a:sym typeface="+mn-ea"/>
              </a:rPr>
              <a:t>以下命令均在</a:t>
            </a:r>
            <a:r>
              <a:rPr lang="en-US" altLang="zh-CN" b="1">
                <a:sym typeface="+mn-ea"/>
              </a:rPr>
              <a:t>MySQL</a:t>
            </a:r>
            <a:r>
              <a:rPr lang="zh-CN" altLang="en-US" b="1">
                <a:sym typeface="+mn-ea"/>
              </a:rPr>
              <a:t>命令行执行</a:t>
            </a:r>
            <a:r>
              <a:rPr lang="en-US" altLang="zh-CN" b="1">
                <a:sym typeface="+mn-ea"/>
              </a:rPr>
              <a:t>**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m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ysqlbinlog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3124200"/>
            <a:ext cx="4244975" cy="7245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60780" y="4137025"/>
            <a:ext cx="9264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查看日志（</a:t>
            </a:r>
            <a:r>
              <a:rPr lang="zh-CN" altLang="en-US" b="1" dirty="0"/>
              <a:t>可获取位置信息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show binlog events in '</a:t>
            </a:r>
            <a:r>
              <a:rPr lang="zh-CN" altLang="en-US" b="1" dirty="0"/>
              <a:t>日志文件名</a:t>
            </a:r>
            <a:r>
              <a:rPr lang="zh-CN" altLang="en-US" dirty="0"/>
              <a:t>';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4794885"/>
            <a:ext cx="1110615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487358" cy="511876"/>
            <a:chOff x="1187820" y="652928"/>
            <a:chExt cx="14873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日志查看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3175" y="1886585"/>
            <a:ext cx="8728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如想恢复</a:t>
            </a:r>
            <a:r>
              <a:rPr lang="en-US" altLang="zh-CN"/>
              <a:t>delete from sm where id=1 </a:t>
            </a:r>
            <a:r>
              <a:rPr lang="zh-CN" altLang="en-US"/>
              <a:t>误</a:t>
            </a:r>
            <a:r>
              <a:rPr lang="zh-CN" altLang="en-US" b="1"/>
              <a:t>删除操作</a:t>
            </a:r>
            <a:r>
              <a:rPr lang="zh-CN" altLang="en-US"/>
              <a:t>，则应通过</a:t>
            </a:r>
            <a:r>
              <a:rPr lang="zh-CN" altLang="en-US">
                <a:sym typeface="+mn-ea"/>
              </a:rPr>
              <a:t>mysqlbinlog执行对应</a:t>
            </a:r>
            <a:r>
              <a:rPr lang="zh-CN" altLang="en-US" b="1">
                <a:sym typeface="+mn-ea"/>
              </a:rPr>
              <a:t>插入操作</a:t>
            </a:r>
            <a:r>
              <a:rPr lang="zh-CN" altLang="en-US">
                <a:sym typeface="+mn-ea"/>
              </a:rPr>
              <a:t>，即</a:t>
            </a:r>
            <a:r>
              <a:rPr lang="en-US" altLang="zh-CN"/>
              <a:t> insert into sm values(1,2000)  </a:t>
            </a:r>
            <a:r>
              <a:rPr lang="zh-CN" altLang="en-US"/>
              <a:t>对应的开始和结束位置如下图所示：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2655570"/>
            <a:ext cx="11201400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862643" cy="511876"/>
            <a:chOff x="1187820" y="652928"/>
            <a:chExt cx="186264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77736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mysqlbinlog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3175" y="1886585"/>
            <a:ext cx="87280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基于时间的恢复：</a:t>
            </a:r>
            <a:endParaRPr lang="zh-CN" altLang="en-US" b="1"/>
          </a:p>
          <a:p>
            <a:r>
              <a:rPr lang="zh-CN" altLang="en-US">
                <a:sym typeface="+mn-ea"/>
              </a:rPr>
              <a:t>mysqlbinlog  --no-defaults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 </a:t>
            </a:r>
            <a:r>
              <a:rPr lang="zh-CN" altLang="en-US" b="1">
                <a:sym typeface="+mn-ea"/>
              </a:rPr>
              <a:t>--start-datetime</a:t>
            </a:r>
            <a:r>
              <a:rPr lang="zh-CN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2020-12-09  0:33:14</a:t>
            </a:r>
            <a:r>
              <a:rPr lang="en-US" altLang="zh-CN">
                <a:sym typeface="+mn-ea"/>
              </a:rPr>
              <a:t>” </a:t>
            </a:r>
            <a:r>
              <a:rPr lang="zh-CN" altLang="en-US">
                <a:sym typeface="+mn-ea"/>
              </a:rPr>
              <a:t> </a:t>
            </a:r>
            <a:r>
              <a:rPr lang="zh-CN" altLang="en-US" b="1">
                <a:sym typeface="+mn-ea"/>
              </a:rPr>
              <a:t>--stop-datetime</a:t>
            </a:r>
            <a:r>
              <a:rPr lang="zh-CN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202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-12-09  0:33:14</a:t>
            </a:r>
            <a:r>
              <a:rPr lang="en-US" altLang="zh-CN">
                <a:sym typeface="+mn-ea"/>
              </a:rPr>
              <a:t>”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 "</a:t>
            </a:r>
            <a:r>
              <a:rPr lang="zh-CN" altLang="en-US" b="1">
                <a:sym typeface="+mn-ea"/>
              </a:rPr>
              <a:t>日志文件路径</a:t>
            </a:r>
            <a:r>
              <a:rPr lang="zh-CN" altLang="en-US">
                <a:sym typeface="+mn-ea"/>
              </a:rPr>
              <a:t>" | mysql -u</a:t>
            </a:r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用户名</a:t>
            </a:r>
            <a:r>
              <a:rPr lang="en-US" altLang="zh-CN">
                <a:sym typeface="+mn-ea"/>
              </a:rPr>
              <a:t>]</a:t>
            </a:r>
            <a:r>
              <a:rPr lang="zh-CN" altLang="en-US">
                <a:sym typeface="+mn-ea"/>
              </a:rPr>
              <a:t> -p</a:t>
            </a:r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密码</a:t>
            </a:r>
            <a:r>
              <a:rPr lang="en-US" altLang="zh-CN">
                <a:sym typeface="+mn-ea"/>
              </a:rPr>
              <a:t>]</a:t>
            </a:r>
            <a:endParaRPr lang="zh-CN" altLang="en-US" b="1"/>
          </a:p>
          <a:p>
            <a:endParaRPr lang="zh-CN" altLang="en-US" b="1"/>
          </a:p>
          <a:p>
            <a:endParaRPr lang="zh-CN" altLang="en-US"/>
          </a:p>
          <a:p>
            <a:r>
              <a:rPr lang="zh-CN" altLang="en-US"/>
              <a:t>参数说明：</a:t>
            </a:r>
            <a:endParaRPr lang="zh-CN" altLang="en-US"/>
          </a:p>
          <a:p>
            <a:r>
              <a:rPr>
                <a:sym typeface="+mn-ea"/>
              </a:rPr>
              <a:t>--stop-datetime： 表示恢复时间节点之前的数据也就是恢复到指定时间节点结束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--start-datetime：表示恢复时间节点之后的数据也就是从指定时间节点开始恢复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查看日志获取时间节点</a:t>
            </a:r>
            <a:r>
              <a:rPr lang="zh-CN" altLang="en-US" b="1">
                <a:sym typeface="+mn-ea"/>
              </a:rPr>
              <a:t>（具体是啥见后续查看日志）</a:t>
            </a:r>
            <a:endParaRPr lang="zh-CN" altLang="en-US">
              <a:sym typeface="+mn-ea"/>
            </a:endParaRPr>
          </a:p>
          <a:p>
            <a:r>
              <a:rPr lang="en-US" altLang="zh-CN" b="1">
                <a:sym typeface="+mn-ea"/>
              </a:rPr>
              <a:t>**</a:t>
            </a:r>
            <a:r>
              <a:rPr lang="zh-CN" altLang="en-US" b="1">
                <a:sym typeface="+mn-ea"/>
              </a:rPr>
              <a:t>日志文件路径：请注意</a:t>
            </a:r>
            <a:r>
              <a:rPr lang="en-US" altLang="zh-CN" b="1">
                <a:sym typeface="+mn-ea"/>
              </a:rPr>
              <a:t>, </a:t>
            </a:r>
            <a:r>
              <a:rPr lang="zh-CN" altLang="en-US" b="1">
                <a:sym typeface="+mn-ea"/>
              </a:rPr>
              <a:t>默认日志存储路径在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C:\ProgramData\MySQL\MySQL Server 8.0\Data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或类似路径，</a:t>
            </a:r>
            <a:r>
              <a:rPr lang="zh-CN" altLang="en-US">
                <a:sym typeface="+mn-ea"/>
              </a:rPr>
              <a:t>执行命令需要明确指定该路径，否则会报错找不到日志文件</a:t>
            </a:r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如出现时间格式错误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可将=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2020-12-09  0:33:14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”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转化为=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20201209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0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03314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” 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487358" cy="511876"/>
            <a:chOff x="1187820" y="652928"/>
            <a:chExt cx="14873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查看日志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0130" y="1876425"/>
            <a:ext cx="87280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查看日志文件</a:t>
            </a:r>
            <a:r>
              <a:rPr lang="en-US" altLang="zh-CN" b="1" dirty="0"/>
              <a:t>(</a:t>
            </a:r>
            <a:r>
              <a:rPr lang="zh-CN" altLang="en-US" b="1" dirty="0"/>
              <a:t>获取时间信息</a:t>
            </a:r>
            <a:r>
              <a:rPr lang="en-US" altLang="zh-CN" b="1" dirty="0"/>
              <a:t>):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 err="1"/>
              <a:t>cmd</a:t>
            </a:r>
            <a:r>
              <a:rPr lang="zh-CN" altLang="en-US" dirty="0"/>
              <a:t>命令行执行命令：</a:t>
            </a:r>
            <a:endParaRPr lang="zh-CN" altLang="en-US" dirty="0"/>
          </a:p>
          <a:p>
            <a:r>
              <a:rPr lang="zh-CN" altLang="en-US" dirty="0"/>
              <a:t>mysqlbinlog  --no-defaults "C:\ProgramData\MySQL\MySQL Server 8.0\Data\DESKTOP-TE550GE-bin.000001（即要查看的日志文件路径）"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即可查阅日志文件，具体的时间信息在：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130" y="3941445"/>
            <a:ext cx="9319895" cy="50488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959673" cy="511876"/>
            <a:chOff x="1187820" y="652928"/>
            <a:chExt cx="95967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87439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more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3175" y="1886585"/>
            <a:ext cx="87280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可以注意到</a:t>
            </a:r>
            <a:r>
              <a:t>mysqlbinlog</a:t>
            </a:r>
            <a:r>
              <a:rPr lang="zh-CN"/>
              <a:t>是</a:t>
            </a:r>
            <a:r>
              <a:t>恢复数据</a:t>
            </a:r>
            <a:r>
              <a:rPr lang="zh-CN"/>
              <a:t>（或者说是重做）</a:t>
            </a:r>
            <a:r>
              <a:t>，</a:t>
            </a:r>
            <a:r>
              <a:rPr lang="zh-CN"/>
              <a:t>而</a:t>
            </a:r>
            <a:r>
              <a:t>不是回滚数据，很多应急场景</a:t>
            </a:r>
            <a:r>
              <a:rPr lang="zh-CN"/>
              <a:t>单纯</a:t>
            </a:r>
            <a:r>
              <a:t>mysqlbinlog已经不再合适</a:t>
            </a:r>
            <a:r>
              <a:rPr lang="zh-CN"/>
              <a:t>（也是增量备份本身的问题）。</a:t>
            </a:r>
            <a:endParaRPr lang="zh-CN"/>
          </a:p>
          <a:p>
            <a:endParaRPr lang="zh-CN"/>
          </a:p>
          <a:p>
            <a:r>
              <a:t>恢复的本质是将原有的插入语句再执行一遍，而回滚则是回退到删除之前的状态。</a:t>
            </a:r>
          </a:p>
          <a:p>
            <a:r>
              <a:t>mysqlbinlog是mysql自带的命令，一般是在mysql安装目录下的bin目录里。因为我们是恢复数据，所以要找到已经删除语句的对应写入事件，将该事件再重新执行一遍即可。</a:t>
            </a:r>
          </a:p>
          <a:p/>
          <a:p>
            <a:r>
              <a:rPr lang="zh-CN"/>
              <a:t>要想实现真正的回滚，需要binlog2sql工具（仅供参考，可以使用不同的工具），该工具安装较为麻烦，有兴趣的同学可以尝试</a:t>
            </a:r>
            <a:endParaRPr lang="zh-CN" b="1"/>
          </a:p>
          <a:p>
            <a:r>
              <a:rPr lang="zh-CN">
                <a:hlinkClick r:id="rId1" action="ppaction://hlinkfile"/>
              </a:rPr>
              <a:t>https://blog.csdn.net/Interest1_wyt/article/details/124217711</a:t>
            </a:r>
            <a:endParaRPr lang="zh-CN"/>
          </a:p>
          <a:p>
            <a:endParaRPr 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3" y="2048219"/>
            <a:ext cx="9573778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TASK1</a:t>
            </a:r>
            <a:endParaRPr lang="en-US" altLang="zh-CN" sz="2000" dirty="0">
              <a:solidFill>
                <a:srgbClr val="FF0000"/>
              </a:solidFill>
              <a:latin typeface="+mn-ea"/>
              <a:sym typeface="+mn-ea"/>
            </a:endParaRPr>
          </a:p>
          <a:p>
            <a:pPr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TASK2</a:t>
            </a:r>
            <a:endParaRPr lang="en-US" altLang="zh-CN" sz="2000" dirty="0">
              <a:solidFill>
                <a:srgbClr val="FF0000"/>
              </a:solidFill>
              <a:latin typeface="+mn-ea"/>
              <a:sym typeface="+mn-ea"/>
            </a:endParaRPr>
          </a:p>
          <a:p>
            <a:pPr indent="0">
              <a:buNone/>
            </a:pP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indent="0">
              <a:buNone/>
            </a:pPr>
            <a:r>
              <a:rPr lang="zh-CN" altLang="en-US" sz="2000" dirty="0">
                <a:latin typeface="+mn-ea"/>
                <a:sym typeface="+mn-ea"/>
              </a:rPr>
              <a:t>请在</a:t>
            </a:r>
            <a:r>
              <a:rPr lang="en-US" altLang="zh-CN" sz="2000" b="1" dirty="0">
                <a:latin typeface="+mn-ea"/>
                <a:sym typeface="+mn-ea"/>
              </a:rPr>
              <a:t>PDF/WORD</a:t>
            </a:r>
            <a:r>
              <a:rPr lang="zh-CN" altLang="en-US" sz="2000" b="1" dirty="0">
                <a:latin typeface="+mn-ea"/>
                <a:sym typeface="+mn-ea"/>
              </a:rPr>
              <a:t>等任何方便助教阅读查看的文档</a:t>
            </a:r>
            <a:r>
              <a:rPr lang="zh-CN" altLang="en-US" sz="2000" dirty="0">
                <a:latin typeface="+mn-ea"/>
                <a:sym typeface="+mn-ea"/>
              </a:rPr>
              <a:t>中按照各个作业要求提交相关内容</a:t>
            </a:r>
            <a:r>
              <a:rPr lang="zh-CN" altLang="en-US" sz="2000" b="1" dirty="0">
                <a:latin typeface="+mn-ea"/>
                <a:sym typeface="+mn-ea"/>
              </a:rPr>
              <a:t>，记得标清题号</a:t>
            </a:r>
            <a:r>
              <a:rPr lang="zh-CN" altLang="en-US" sz="2000" dirty="0">
                <a:latin typeface="+mn-ea"/>
                <a:sym typeface="+mn-ea"/>
              </a:rPr>
              <a:t>。</a:t>
            </a:r>
            <a:endParaRPr lang="zh-CN" altLang="en-US" sz="2000" dirty="0">
              <a:latin typeface="+mn-ea"/>
              <a:sym typeface="+mn-ea"/>
            </a:endParaRPr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r>
              <a:rPr lang="zh-CN" altLang="en-US" sz="2000" dirty="0"/>
              <a:t>若为</a:t>
            </a:r>
            <a:r>
              <a:rPr lang="en-US" altLang="zh-CN" sz="2000" dirty="0"/>
              <a:t>PDF/WORD</a:t>
            </a:r>
            <a:r>
              <a:rPr lang="zh-CN" altLang="en-US" sz="2000" dirty="0"/>
              <a:t>单文档文件直接提交即可，其他提交压缩包，命名为“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姓名_第*次实验</a:t>
            </a:r>
            <a:r>
              <a:rPr lang="zh-CN" altLang="en-US" sz="2000" dirty="0"/>
              <a:t>”。</a:t>
            </a:r>
            <a:endParaRPr lang="zh-CN" altLang="en-US" sz="2000" dirty="0"/>
          </a:p>
          <a:p>
            <a:pPr indent="0">
              <a:buNone/>
            </a:pPr>
            <a:endParaRPr lang="zh-CN" altLang="en-US" sz="2000" dirty="0"/>
          </a:p>
          <a:p>
            <a:pPr indent="0">
              <a:buNone/>
            </a:pPr>
            <a:r>
              <a:rPr lang="zh-CN" altLang="en-US" sz="2000" dirty="0"/>
              <a:t>提交网址：软件学院云平台</a:t>
            </a:r>
            <a:r>
              <a:rPr lang="zh-CN" altLang="en-US" sz="2000" b="1" dirty="0"/>
              <a:t>第八次上机 </a:t>
            </a:r>
            <a:r>
              <a:rPr lang="en-US" altLang="zh-CN" sz="2000" b="1" dirty="0"/>
              <a:t>scs.buaa.edu.cn</a:t>
            </a: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	        </a:t>
            </a:r>
            <a:r>
              <a:rPr lang="zh-CN" altLang="en-US" sz="2000" dirty="0">
                <a:solidFill>
                  <a:srgbClr val="FF0000"/>
                </a:solidFill>
              </a:rPr>
              <a:t>（ 按要求提交）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     </a:t>
            </a:r>
            <a:endParaRPr lang="zh-CN" altLang="en-US" sz="2000" dirty="0">
              <a:sym typeface="+mn-ea"/>
            </a:endParaRPr>
          </a:p>
          <a:p>
            <a:pPr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作业截止时间为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本周末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之前，提交方式为提交到云平台。</a:t>
            </a:r>
            <a:endParaRPr lang="zh-CN" altLang="en-US" sz="2000" dirty="0"/>
          </a:p>
          <a:p>
            <a:pPr indent="0">
              <a:buNone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3" y="2048219"/>
            <a:ext cx="9573778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TASK1</a:t>
            </a:r>
            <a:endParaRPr lang="en-US" altLang="zh-CN" sz="2000" dirty="0">
              <a:solidFill>
                <a:srgbClr val="FF0000"/>
              </a:solidFill>
              <a:latin typeface="+mn-ea"/>
              <a:sym typeface="+mn-ea"/>
            </a:endParaRPr>
          </a:p>
          <a:p>
            <a:pPr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TASK2</a:t>
            </a:r>
            <a:endParaRPr lang="en-US" altLang="zh-CN" sz="2000" dirty="0">
              <a:solidFill>
                <a:srgbClr val="FF0000"/>
              </a:solidFill>
              <a:latin typeface="+mn-ea"/>
              <a:sym typeface="+mn-ea"/>
            </a:endParaRPr>
          </a:p>
          <a:p>
            <a:pPr indent="0">
              <a:buNone/>
            </a:pP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indent="0">
              <a:buNone/>
            </a:pPr>
            <a:r>
              <a:rPr lang="zh-CN" altLang="en-US" sz="2000" dirty="0">
                <a:latin typeface="+mn-ea"/>
                <a:sym typeface="+mn-ea"/>
              </a:rPr>
              <a:t>请在</a:t>
            </a:r>
            <a:r>
              <a:rPr lang="en-US" altLang="zh-CN" sz="2000" b="1" dirty="0">
                <a:latin typeface="+mn-ea"/>
                <a:sym typeface="+mn-ea"/>
              </a:rPr>
              <a:t>PDF/WORD</a:t>
            </a:r>
            <a:r>
              <a:rPr lang="zh-CN" altLang="en-US" sz="2000" b="1" dirty="0">
                <a:latin typeface="+mn-ea"/>
                <a:sym typeface="+mn-ea"/>
              </a:rPr>
              <a:t>等任何方便助教阅读查看的文档</a:t>
            </a:r>
            <a:r>
              <a:rPr lang="zh-CN" altLang="en-US" sz="2000" dirty="0">
                <a:latin typeface="+mn-ea"/>
                <a:sym typeface="+mn-ea"/>
              </a:rPr>
              <a:t>中按照各个作业要求提交相关内容</a:t>
            </a:r>
            <a:r>
              <a:rPr lang="zh-CN" altLang="en-US" sz="2000" b="1" dirty="0">
                <a:latin typeface="+mn-ea"/>
                <a:sym typeface="+mn-ea"/>
              </a:rPr>
              <a:t>，记得标清题号</a:t>
            </a:r>
            <a:r>
              <a:rPr lang="zh-CN" altLang="en-US" sz="2000" dirty="0">
                <a:latin typeface="+mn-ea"/>
                <a:sym typeface="+mn-ea"/>
              </a:rPr>
              <a:t>。</a:t>
            </a:r>
            <a:endParaRPr lang="zh-CN" altLang="en-US" sz="2000" dirty="0">
              <a:latin typeface="+mn-ea"/>
              <a:sym typeface="+mn-ea"/>
            </a:endParaRPr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r>
              <a:rPr lang="zh-CN" altLang="en-US" sz="2000" dirty="0"/>
              <a:t>若为</a:t>
            </a:r>
            <a:r>
              <a:rPr lang="en-US" altLang="zh-CN" sz="2000" dirty="0"/>
              <a:t>PDF/WORD</a:t>
            </a:r>
            <a:r>
              <a:rPr lang="zh-CN" altLang="en-US" sz="2000" dirty="0"/>
              <a:t>单文档文件直接提交即可，其他提交压缩包，命名为“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姓名_第*次实验</a:t>
            </a:r>
            <a:r>
              <a:rPr lang="zh-CN" altLang="en-US" sz="2000" dirty="0"/>
              <a:t>”。</a:t>
            </a:r>
            <a:endParaRPr lang="zh-CN" altLang="en-US" sz="2000" dirty="0"/>
          </a:p>
          <a:p>
            <a:pPr indent="0">
              <a:buNone/>
            </a:pPr>
            <a:endParaRPr lang="zh-CN" altLang="en-US" sz="2000" dirty="0"/>
          </a:p>
          <a:p>
            <a:pPr indent="0">
              <a:buNone/>
            </a:pPr>
            <a:r>
              <a:rPr lang="zh-CN" altLang="en-US" sz="2000" dirty="0"/>
              <a:t>提交网址：软件学院云平台</a:t>
            </a:r>
            <a:r>
              <a:rPr lang="zh-CN" altLang="en-US" sz="2000" b="1" dirty="0"/>
              <a:t>第八次上机 </a:t>
            </a:r>
            <a:r>
              <a:rPr lang="en-US" altLang="zh-CN" sz="2000" dirty="0"/>
              <a:t>scs.buaa.edu.cn</a:t>
            </a: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	        </a:t>
            </a:r>
            <a:r>
              <a:rPr lang="zh-CN" altLang="en-US" sz="2000" dirty="0">
                <a:solidFill>
                  <a:srgbClr val="FF0000"/>
                </a:solidFill>
              </a:rPr>
              <a:t>（ 按要求提交）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     </a:t>
            </a:r>
            <a:endParaRPr lang="zh-CN" altLang="en-US" sz="2000" dirty="0">
              <a:sym typeface="+mn-ea"/>
            </a:endParaRPr>
          </a:p>
          <a:p>
            <a:pPr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作业截止时间为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本周末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之前，提交方式为提交到云平台。</a:t>
            </a:r>
            <a:endParaRPr lang="zh-CN" altLang="en-US" sz="2000" dirty="0"/>
          </a:p>
          <a:p>
            <a:pPr indent="0">
              <a:buNone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3633" y="1974689"/>
            <a:ext cx="9707202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本次实验参考：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  <a:hlinkClick r:id="rId1" action="ppaction://hlinkfile"/>
              </a:rPr>
              <a:t>https://blog.csdn.net/Interest1_wyt/article/details/115028429</a:t>
            </a:r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一般</a:t>
            </a:r>
            <a:r>
              <a:rPr lang="en-US" altLang="zh-CN" dirty="0">
                <a:latin typeface="+mn-ea"/>
              </a:rPr>
              <a:t>SQL</a:t>
            </a:r>
            <a:r>
              <a:rPr lang="zh-CN" altLang="en-US" dirty="0">
                <a:latin typeface="+mn-ea"/>
              </a:rPr>
              <a:t>语法：</a:t>
            </a:r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  <a:hlinkClick r:id="rId2"/>
              </a:rPr>
              <a:t>http://www.w3school.com.cn/sql/index.asp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官方文档：</a:t>
            </a:r>
            <a:endParaRPr lang="en-US" altLang="zh-CN" dirty="0">
              <a:latin typeface="+mn-ea"/>
            </a:endParaRPr>
          </a:p>
          <a:p>
            <a:r>
              <a:rPr lang="en-US" altLang="zh-CN" dirty="0"/>
              <a:t>SQL Server: </a:t>
            </a:r>
            <a:r>
              <a:rPr lang="en-US" altLang="zh-CN" dirty="0">
                <a:hlinkClick r:id="rId3"/>
              </a:rPr>
              <a:t>https://docs.microsoft.com/zh-cn/sql/t-sql/language-elements/transactions-transact-sql?view=sql-server-2017 </a:t>
            </a:r>
            <a:endParaRPr lang="en-US" altLang="zh-CN" dirty="0"/>
          </a:p>
          <a:p>
            <a:r>
              <a:rPr lang="en-US" altLang="zh-CN" dirty="0"/>
              <a:t>MySQL: </a:t>
            </a:r>
            <a:r>
              <a:rPr lang="en-US" altLang="zh-CN" dirty="0">
                <a:hlinkClick r:id="rId4"/>
              </a:rPr>
              <a:t>https://dev.mysql.com/doc/refman/8.0/en/sql-syntax-transactions.html</a:t>
            </a:r>
            <a:endParaRPr lang="en-US" altLang="zh-CN" dirty="0"/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多用搜索引擎：</a:t>
            </a:r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  <a:hlinkClick r:id="rId5"/>
              </a:rPr>
              <a:t>https://cn.bing.com/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  <a:hlinkClick r:id="rId6"/>
              </a:rPr>
              <a:t>https://www.google.com/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  <a:hlinkClick r:id="rId7"/>
              </a:rPr>
              <a:t>https://www.baidu.com/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/>
              <a:t>以及数据库课程</a:t>
            </a:r>
            <a:r>
              <a:rPr lang="en-US" altLang="zh-CN" dirty="0"/>
              <a:t>PPT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586010" cy="511876"/>
            <a:chOff x="1187820" y="652928"/>
            <a:chExt cx="158601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相关参考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本次上机概览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920" y="2386330"/>
            <a:ext cx="98234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本次的上机内容为：</a:t>
            </a: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数据库备份和恢复</a:t>
            </a:r>
            <a:endParaRPr lang="zh-CN" altLang="en-US" sz="2000" dirty="0">
              <a:latin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不同管理工具备份恢复方式和实现不同，为了实验的统一性，</a:t>
            </a:r>
            <a:endParaRPr lang="zh-CN" altLang="en-US" sz="2000" dirty="0">
              <a:latin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</a:rPr>
              <a:t>     </a:t>
            </a:r>
            <a:r>
              <a:rPr lang="zh-CN" altLang="en-US" sz="2000" dirty="0">
                <a:latin typeface="+mn-ea"/>
              </a:rPr>
              <a:t>本次实验使用</a:t>
            </a:r>
            <a:r>
              <a:rPr lang="en-US" altLang="zh-CN" sz="2000" b="1" dirty="0">
                <a:latin typeface="+mn-ea"/>
              </a:rPr>
              <a:t>MySQL</a:t>
            </a:r>
            <a:r>
              <a:rPr lang="zh-CN" altLang="en-US" sz="2000" b="1" dirty="0">
                <a:latin typeface="+mn-ea"/>
              </a:rPr>
              <a:t>命令行界面</a:t>
            </a:r>
            <a:r>
              <a:rPr lang="zh-CN" altLang="en-US" sz="2000" b="1" dirty="0">
                <a:latin typeface="+mn-ea"/>
                <a:sym typeface="+mn-ea"/>
              </a:rPr>
              <a:t>和</a:t>
            </a:r>
            <a:r>
              <a:rPr lang="en-US" altLang="zh-CN" sz="2000" b="1" dirty="0">
                <a:latin typeface="+mn-ea"/>
                <a:sym typeface="+mn-ea"/>
              </a:rPr>
              <a:t>Windows/Linux</a:t>
            </a:r>
            <a:r>
              <a:rPr lang="zh-CN" altLang="en-US" sz="2000" b="1" dirty="0">
                <a:latin typeface="+mn-ea"/>
                <a:sym typeface="+mn-ea"/>
              </a:rPr>
              <a:t>命令行界面</a:t>
            </a:r>
            <a:r>
              <a:rPr lang="zh-CN" altLang="en-US" sz="2000" dirty="0">
                <a:latin typeface="+mn-ea"/>
              </a:rPr>
              <a:t>进行实验；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061" y="4469650"/>
            <a:ext cx="2350238" cy="2174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363" y="4456884"/>
            <a:ext cx="2350238" cy="21869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2153" y="1772022"/>
            <a:ext cx="9282022" cy="378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Task1 </a:t>
            </a:r>
            <a:r>
              <a:rPr lang="zh-CN" altLang="en-US" sz="1600" dirty="0"/>
              <a:t>逻辑备份</a:t>
            </a:r>
            <a:r>
              <a:rPr lang="en-US" altLang="zh-CN" sz="1600" dirty="0"/>
              <a:t> </a:t>
            </a:r>
            <a:r>
              <a:rPr lang="zh-CN" altLang="en-US" sz="1600" dirty="0"/>
              <a:t>（</a:t>
            </a:r>
            <a:r>
              <a:rPr lang="zh-CN" altLang="en-US" sz="1600" dirty="0">
                <a:latin typeface="+mn-ea"/>
                <a:sym typeface="+mn-ea"/>
              </a:rPr>
              <a:t>本次实验都使用</a:t>
            </a:r>
            <a:r>
              <a:rPr lang="en-US" altLang="zh-CN" sz="1600" b="1" dirty="0">
                <a:latin typeface="+mn-ea"/>
                <a:sym typeface="+mn-ea"/>
              </a:rPr>
              <a:t>MySQL</a:t>
            </a:r>
            <a:r>
              <a:rPr lang="zh-CN" altLang="en-US" sz="1600" b="1" dirty="0">
                <a:latin typeface="+mn-ea"/>
                <a:sym typeface="+mn-ea"/>
              </a:rPr>
              <a:t>命令行界面和</a:t>
            </a:r>
            <a:r>
              <a:rPr lang="en-US" altLang="zh-CN" sz="1600" b="1" dirty="0">
                <a:latin typeface="+mn-ea"/>
                <a:sym typeface="+mn-ea"/>
              </a:rPr>
              <a:t>Windows/Linux</a:t>
            </a:r>
            <a:r>
              <a:rPr lang="zh-CN" altLang="en-US" sz="1600" b="1" dirty="0">
                <a:latin typeface="+mn-ea"/>
                <a:sym typeface="+mn-ea"/>
              </a:rPr>
              <a:t>命令行界面</a:t>
            </a:r>
            <a:r>
              <a:rPr lang="zh-CN" altLang="en-US" sz="1600" dirty="0">
                <a:latin typeface="+mn-ea"/>
                <a:sym typeface="+mn-ea"/>
              </a:rPr>
              <a:t>进行实验</a:t>
            </a:r>
            <a:r>
              <a:rPr lang="zh-CN" altLang="en-US" sz="1600" dirty="0"/>
              <a:t>）：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&lt;</a:t>
            </a:r>
            <a:r>
              <a:rPr lang="zh-CN" altLang="en-US" sz="1600" b="1" dirty="0"/>
              <a:t>本任务使用</a:t>
            </a:r>
            <a:r>
              <a:rPr lang="zh-CN" altLang="en-US" sz="1600" b="1" dirty="0">
                <a:solidFill>
                  <a:srgbClr val="FF0000"/>
                </a:solidFill>
              </a:rPr>
              <a:t>mysqldump</a:t>
            </a:r>
            <a:r>
              <a:rPr lang="zh-CN" altLang="en-US" sz="1600" b="1" dirty="0"/>
              <a:t>实现备份恢复</a:t>
            </a:r>
            <a:r>
              <a:rPr lang="en-US" altLang="zh-CN" sz="1600" b="1" dirty="0"/>
              <a:t>&gt;</a:t>
            </a:r>
            <a:endParaRPr lang="zh-CN" altLang="en-US" sz="1600" b="1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1.</a:t>
            </a:r>
            <a:r>
              <a:rPr lang="zh-CN" altLang="en-US" sz="1600" dirty="0"/>
              <a:t>创建一个新的数据库</a:t>
            </a:r>
            <a:r>
              <a:rPr lang="en-US" altLang="zh-CN" sz="1600" dirty="0"/>
              <a:t>db9</a:t>
            </a:r>
            <a:r>
              <a:rPr lang="zh-CN" altLang="en-US" sz="1600" dirty="0"/>
              <a:t>，并创建一个表</a:t>
            </a:r>
            <a:r>
              <a:rPr lang="en-US" altLang="zh-CN" sz="1600" dirty="0"/>
              <a:t>user</a:t>
            </a:r>
            <a:r>
              <a:rPr lang="zh-CN" altLang="en-US" sz="1600" dirty="0"/>
              <a:t>（</a:t>
            </a:r>
            <a:r>
              <a:rPr lang="en-US" altLang="zh-CN" sz="1600" dirty="0"/>
              <a:t>uid</a:t>
            </a:r>
            <a:r>
              <a:rPr lang="zh-CN" altLang="en-US" sz="1600" dirty="0"/>
              <a:t>，</a:t>
            </a:r>
            <a:r>
              <a:rPr lang="en-US" altLang="zh-CN" sz="1600" dirty="0"/>
              <a:t>name</a:t>
            </a:r>
            <a:r>
              <a:rPr lang="zh-CN" altLang="en-US" sz="1600" dirty="0"/>
              <a:t>，</a:t>
            </a:r>
            <a:r>
              <a:rPr lang="en-US" altLang="zh-CN" sz="1600" dirty="0"/>
              <a:t>money</a:t>
            </a:r>
            <a:r>
              <a:rPr lang="zh-CN" altLang="en-US" sz="1600" dirty="0"/>
              <a:t>），添加两个用户，</a:t>
            </a:r>
            <a:r>
              <a:rPr lang="en-US" altLang="zh-CN" sz="1600" dirty="0"/>
              <a:t>A</a:t>
            </a:r>
            <a:r>
              <a:rPr lang="zh-CN" altLang="en-US" sz="1600" dirty="0"/>
              <a:t>用户余额为</a:t>
            </a:r>
            <a:r>
              <a:rPr lang="en-US" altLang="zh-CN" sz="1600" dirty="0"/>
              <a:t>2000</a:t>
            </a:r>
            <a:r>
              <a:rPr lang="zh-CN" altLang="en-US" sz="1600" dirty="0"/>
              <a:t>，</a:t>
            </a:r>
            <a:r>
              <a:rPr lang="en-US" altLang="zh-CN" sz="1600" dirty="0"/>
              <a:t>B</a:t>
            </a:r>
            <a:r>
              <a:rPr lang="zh-CN" altLang="en-US" sz="1600" dirty="0"/>
              <a:t>用户余额为</a:t>
            </a:r>
            <a:r>
              <a:rPr lang="en-US" altLang="zh-CN" sz="1600" dirty="0"/>
              <a:t>3000</a:t>
            </a:r>
            <a:endParaRPr lang="en-US" altLang="zh-CN" sz="1600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2.</a:t>
            </a:r>
            <a:r>
              <a:rPr lang="zh-CN" altLang="en-US" sz="1600" dirty="0"/>
              <a:t>使用</a:t>
            </a:r>
            <a:r>
              <a:rPr lang="zh-CN" altLang="en-US" sz="1600" b="1" dirty="0">
                <a:sym typeface="+mn-ea"/>
              </a:rPr>
              <a:t>mysqldump工具</a:t>
            </a:r>
            <a:r>
              <a:rPr lang="zh-CN" altLang="en-US" sz="1600" dirty="0"/>
              <a:t>备份数据库</a:t>
            </a:r>
            <a:endParaRPr lang="zh-CN" altLang="en-US" sz="1600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3.</a:t>
            </a:r>
            <a:r>
              <a:rPr lang="zh-CN" altLang="en-US" sz="1600" dirty="0"/>
              <a:t>删除该表</a:t>
            </a:r>
            <a:endParaRPr lang="zh-CN" altLang="en-US" sz="1600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4.</a:t>
            </a:r>
            <a:r>
              <a:rPr lang="zh-CN" altLang="en-US" sz="1600" dirty="0"/>
              <a:t>恢复数据库</a:t>
            </a:r>
            <a:endParaRPr lang="zh-CN" altLang="en-US" sz="1600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en-US" altLang="zh-CN" sz="1600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/>
              <a:t>提交内容：使用到的</a:t>
            </a:r>
            <a:r>
              <a:rPr lang="en-US" altLang="zh-CN" sz="1600" dirty="0"/>
              <a:t>SQL</a:t>
            </a:r>
            <a:r>
              <a:rPr lang="zh-CN" altLang="en-US" sz="1600" dirty="0"/>
              <a:t>语句</a:t>
            </a:r>
            <a:r>
              <a:rPr lang="en-US" altLang="zh-CN" sz="1600" dirty="0"/>
              <a:t>/</a:t>
            </a:r>
            <a:r>
              <a:rPr lang="zh-CN" altLang="en-US" sz="1600" dirty="0"/>
              <a:t>命令行语句，</a:t>
            </a:r>
            <a:r>
              <a:rPr lang="zh-CN" altLang="en-US" sz="1600" b="1" dirty="0"/>
              <a:t>恢复前后通过</a:t>
            </a:r>
            <a:r>
              <a:rPr lang="en-US" altLang="zh-CN" sz="1600" b="1" dirty="0"/>
              <a:t>show/select</a:t>
            </a:r>
            <a:r>
              <a:rPr lang="zh-CN" altLang="en-US" sz="1600" b="1" dirty="0"/>
              <a:t>语句打印表内容来验证恢复成功与否</a:t>
            </a:r>
            <a:r>
              <a:rPr lang="zh-CN" altLang="en-US" sz="1600" dirty="0"/>
              <a:t>，将上述内容统一</a:t>
            </a:r>
            <a:r>
              <a:rPr lang="zh-CN" altLang="en-US" sz="1600" b="1" dirty="0"/>
              <a:t>通过</a:t>
            </a:r>
            <a:r>
              <a:rPr lang="en-US" altLang="zh-CN" sz="1600" b="1" dirty="0"/>
              <a:t>pdf/word</a:t>
            </a:r>
            <a:r>
              <a:rPr lang="zh-CN" altLang="en-US" sz="1600" b="1" dirty="0"/>
              <a:t>等任意方便查看的文档形式提交。</a:t>
            </a:r>
            <a:endParaRPr lang="zh-CN" altLang="en-US" sz="1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792158" cy="511876"/>
            <a:chOff x="1187820" y="652928"/>
            <a:chExt cx="17921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706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数据库备份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5870" y="1595755"/>
            <a:ext cx="9568815" cy="5262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600" b="1"/>
              <a:t>物理备份</a:t>
            </a:r>
            <a:r>
              <a:rPr sz="1600"/>
              <a:t>： 对数据库操作系统的物理文件（数据文件、日志文件等）进行的备份（针对出现问题时需要快速恢复大型数据库）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划分： 冷备份、热备份、温备份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（1）冷备份： 数据库关闭的状态下进行的备份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（优点：备份速度快，恢复时简单，通过直接打包数据库文件）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（2）热备份： 数据库处于运行状态时进行的备份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（备份依赖于数据库的日志文件）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（3）温备份： 数据库锁定表格的状态下进行的备份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（不可往表格中写入但是可以读取的状态）</a:t>
            </a:r>
            <a:endParaRPr sz="1600"/>
          </a:p>
          <a:p>
            <a:pPr>
              <a:lnSpc>
                <a:spcPct val="150000"/>
              </a:lnSpc>
            </a:pPr>
            <a:endParaRPr sz="1600"/>
          </a:p>
          <a:p>
            <a:pPr>
              <a:lnSpc>
                <a:spcPct val="150000"/>
              </a:lnSpc>
            </a:pPr>
            <a:r>
              <a:rPr sz="1600" b="1"/>
              <a:t>逻辑备份</a:t>
            </a:r>
            <a:r>
              <a:rPr sz="1600"/>
              <a:t>： 对数据库的逻辑组件进行的备份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（对create database、create table、insert等语句信息进行的备份，适用于可编辑数据值或者表结构较小的数据量）</a:t>
            </a:r>
            <a:endParaRPr sz="1600"/>
          </a:p>
          <a:p>
            <a:pPr>
              <a:lnSpc>
                <a:spcPct val="150000"/>
              </a:lnSpc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792158" cy="511876"/>
            <a:chOff x="1187820" y="652928"/>
            <a:chExt cx="17921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706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数据库备份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5870" y="1595755"/>
            <a:ext cx="9568815" cy="378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600" b="1"/>
              <a:t>备份策略的三种角度</a:t>
            </a:r>
            <a:endParaRPr sz="1600" b="1"/>
          </a:p>
          <a:p>
            <a:pPr>
              <a:lnSpc>
                <a:spcPct val="150000"/>
              </a:lnSpc>
            </a:pPr>
            <a:r>
              <a:rPr sz="1600"/>
              <a:t>（1）</a:t>
            </a:r>
            <a:r>
              <a:rPr sz="1600" b="1"/>
              <a:t>完全备份</a:t>
            </a:r>
            <a:r>
              <a:rPr sz="1600"/>
              <a:t>： 又叫完整备份，对整个数据库进行备份，保存的是备份完成时刻的数据库（是差异备份和增量备份的前提）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特点： 备份恢复简单，占用磁盘空间大，备份时间较长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（2）</a:t>
            </a:r>
            <a:r>
              <a:rPr sz="1600" b="1"/>
              <a:t>差异备份</a:t>
            </a:r>
            <a:r>
              <a:rPr sz="1600"/>
              <a:t>： 备份上一次完全备份后被修改过的所有文件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特点： 备份数据量大，恢复时需要恢复上次的完全备份 + 最近一次的差异备份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（3）</a:t>
            </a:r>
            <a:r>
              <a:rPr sz="1600" b="1"/>
              <a:t>增量备份</a:t>
            </a:r>
            <a:r>
              <a:rPr sz="1600"/>
              <a:t>： 以上一次完全备份或者上一次增量备份的时间为节点，只备份时间节点数据发生变化的部分（通过日志文件备份）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特点： 备份数据量小，占用空间小，备份速度快,恢复时需要一次完整备份 + 所有增量备份依次恢复</a:t>
            </a:r>
            <a:endParaRPr sz="1600"/>
          </a:p>
          <a:p>
            <a:pPr>
              <a:lnSpc>
                <a:spcPct val="150000"/>
              </a:lnSpc>
            </a:pP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792158" cy="511876"/>
            <a:chOff x="1187820" y="652928"/>
            <a:chExt cx="17921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706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数据库备份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5870" y="1595755"/>
            <a:ext cx="9568815" cy="2676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600" b="1"/>
              <a:t>数据备份的方法</a:t>
            </a:r>
            <a:endParaRPr sz="1600" b="1"/>
          </a:p>
          <a:p>
            <a:pPr>
              <a:lnSpc>
                <a:spcPct val="150000"/>
              </a:lnSpc>
            </a:pPr>
            <a:r>
              <a:rPr sz="1600"/>
              <a:t>（1）物理冷备份： （使用tar工具直接打包）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（2）专用备份工具： （mysqldump或者mysqlhotcopy）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（3）通过二进制日志进行增量备份</a:t>
            </a:r>
            <a:endParaRPr sz="1600"/>
          </a:p>
          <a:p>
            <a:pPr>
              <a:lnSpc>
                <a:spcPct val="150000"/>
              </a:lnSpc>
            </a:pPr>
            <a:r>
              <a:rPr sz="1600"/>
              <a:t>（4）通过第三方工具进行备份</a:t>
            </a:r>
            <a:endParaRPr sz="1600"/>
          </a:p>
          <a:p>
            <a:pPr>
              <a:lnSpc>
                <a:spcPct val="150000"/>
              </a:lnSpc>
            </a:pPr>
            <a:endParaRPr sz="1600"/>
          </a:p>
          <a:p>
            <a:pPr>
              <a:lnSpc>
                <a:spcPct val="150000"/>
              </a:lnSpc>
            </a:pPr>
            <a:r>
              <a:rPr lang="zh-CN" sz="1600"/>
              <a:t>本次实验涉及</a:t>
            </a:r>
            <a:r>
              <a:rPr lang="en-US" altLang="zh-CN" sz="1600"/>
              <a:t>2</a:t>
            </a:r>
            <a:r>
              <a:rPr lang="zh-CN" altLang="en-US" sz="1600"/>
              <a:t>，</a:t>
            </a:r>
            <a:r>
              <a:rPr lang="en-US" altLang="zh-CN" sz="1600"/>
              <a:t>3</a:t>
            </a:r>
            <a:endParaRPr lang="en-US" altLang="zh-CN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487358" cy="511876"/>
            <a:chOff x="1187820" y="652928"/>
            <a:chExt cx="14873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逻辑备份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1275" y="1595755"/>
            <a:ext cx="9568815" cy="3046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600">
                <a:sym typeface="+mn-ea"/>
              </a:rPr>
              <a:t>以</a:t>
            </a:r>
            <a:r>
              <a:rPr sz="1600">
                <a:sym typeface="+mn-ea"/>
              </a:rPr>
              <a:t>mysqldump</a:t>
            </a:r>
            <a:r>
              <a:rPr lang="zh-CN" sz="1600">
                <a:sym typeface="+mn-ea"/>
              </a:rPr>
              <a:t>工具为例做使用说明：</a:t>
            </a:r>
            <a:endParaRPr lang="zh-CN" sz="1600">
              <a:sym typeface="+mn-ea"/>
            </a:endParaRPr>
          </a:p>
          <a:p>
            <a:pPr>
              <a:lnSpc>
                <a:spcPct val="150000"/>
              </a:lnSpc>
            </a:pPr>
            <a:endParaRPr lang="zh-CN" sz="16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600">
                <a:sym typeface="+mn-ea"/>
              </a:rPr>
              <a:t>首先</a:t>
            </a:r>
            <a:r>
              <a:rPr lang="en-US" altLang="zh-CN" sz="1600">
                <a:sym typeface="+mn-ea"/>
              </a:rPr>
              <a:t>windows</a:t>
            </a:r>
            <a:r>
              <a:rPr lang="zh-CN" altLang="en-US" sz="1600">
                <a:sym typeface="+mn-ea"/>
              </a:rPr>
              <a:t>平台下该工具</a:t>
            </a:r>
            <a:r>
              <a:rPr lang="zh-CN" altLang="en-US" sz="1600" b="1">
                <a:sym typeface="+mn-ea"/>
              </a:rPr>
              <a:t>通过</a:t>
            </a:r>
            <a:r>
              <a:rPr lang="en-US" altLang="zh-CN" sz="1600" b="1">
                <a:sym typeface="+mn-ea"/>
              </a:rPr>
              <a:t>cmd</a:t>
            </a:r>
            <a:r>
              <a:rPr lang="zh-CN" altLang="en-US" sz="1600" b="1">
                <a:sym typeface="+mn-ea"/>
              </a:rPr>
              <a:t>调用</a:t>
            </a:r>
            <a:r>
              <a:rPr lang="zh-CN" altLang="en-US" sz="1600">
                <a:sym typeface="+mn-ea"/>
              </a:rPr>
              <a:t>，而不是</a:t>
            </a:r>
            <a:r>
              <a:rPr lang="en-US" altLang="zh-CN" sz="1600">
                <a:sym typeface="+mn-ea"/>
              </a:rPr>
              <a:t>mysql</a:t>
            </a:r>
            <a:r>
              <a:rPr lang="zh-CN" altLang="en-US" sz="1600">
                <a:sym typeface="+mn-ea"/>
              </a:rPr>
              <a:t>的命令行，请注意！</a:t>
            </a:r>
            <a:endParaRPr lang="zh-CN" altLang="en-US" sz="16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ym typeface="+mn-ea"/>
              </a:rPr>
              <a:t>需要</a:t>
            </a:r>
            <a:r>
              <a:rPr lang="zh-CN" altLang="en-US" sz="1600" b="1">
                <a:sym typeface="+mn-ea"/>
              </a:rPr>
              <a:t>将目录</a:t>
            </a:r>
            <a:r>
              <a:rPr lang="en-US" altLang="zh-CN" sz="1600" b="1">
                <a:sym typeface="+mn-ea"/>
              </a:rPr>
              <a:t>cd</a:t>
            </a:r>
            <a:r>
              <a:rPr lang="zh-CN" altLang="en-US" sz="1600" b="1">
                <a:sym typeface="+mn-ea"/>
              </a:rPr>
              <a:t>到</a:t>
            </a:r>
            <a:r>
              <a:rPr lang="en-US" altLang="zh-CN" sz="1600" b="1">
                <a:sym typeface="+mn-ea"/>
              </a:rPr>
              <a:t>mysql</a:t>
            </a:r>
            <a:r>
              <a:rPr lang="zh-CN" altLang="en-US" sz="1600" b="1">
                <a:sym typeface="+mn-ea"/>
              </a:rPr>
              <a:t>安装目录的</a:t>
            </a:r>
            <a:r>
              <a:rPr lang="en-US" altLang="zh-CN" sz="1600" b="1">
                <a:sym typeface="+mn-ea"/>
              </a:rPr>
              <a:t>bin</a:t>
            </a:r>
            <a:r>
              <a:rPr lang="zh-CN" altLang="en-US" sz="1600" b="1">
                <a:sym typeface="+mn-ea"/>
              </a:rPr>
              <a:t>文件夹</a:t>
            </a:r>
            <a:r>
              <a:rPr lang="zh-CN" altLang="en-US" sz="1600">
                <a:sym typeface="+mn-ea"/>
              </a:rPr>
              <a:t>下，如C:\Program Files\MySQL\MySQL Server 8.0\bin</a:t>
            </a:r>
            <a:endParaRPr lang="zh-CN" altLang="en-US" sz="160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ym typeface="+mn-ea"/>
              </a:rPr>
              <a:t>关于</a:t>
            </a:r>
            <a:r>
              <a:rPr lang="en-US" altLang="zh-CN" sz="1600">
                <a:sym typeface="+mn-ea"/>
              </a:rPr>
              <a:t>mysql</a:t>
            </a:r>
            <a:r>
              <a:rPr lang="zh-CN" altLang="en-US" sz="1600">
                <a:sym typeface="+mn-ea"/>
              </a:rPr>
              <a:t>安装路径在哪，请参考：</a:t>
            </a:r>
            <a:endParaRPr lang="zh-CN" altLang="en-US" sz="16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ym typeface="+mn-ea"/>
                <a:hlinkClick r:id="rId1" action="ppaction://hlinkfile"/>
              </a:rPr>
              <a:t>https://www.bilibili.com/read/cv14959506</a:t>
            </a:r>
            <a:endParaRPr lang="zh-CN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487358" cy="511876"/>
            <a:chOff x="1187820" y="652928"/>
            <a:chExt cx="14873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逻辑备份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5870" y="1595755"/>
            <a:ext cx="9568815" cy="5225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600" b="1" dirty="0" err="1">
                <a:sym typeface="+mn-ea"/>
              </a:rPr>
              <a:t>mysqldump</a:t>
            </a:r>
            <a:r>
              <a:rPr lang="zh-CN" sz="1600" b="1" dirty="0">
                <a:sym typeface="+mn-ea"/>
              </a:rPr>
              <a:t>工具命令：</a:t>
            </a:r>
            <a:endParaRPr lang="zh-CN" sz="1600" b="1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600" b="1" dirty="0">
                <a:sym typeface="+mn-ea"/>
              </a:rPr>
              <a:t>导出命令：</a:t>
            </a:r>
            <a:endParaRPr lang="zh-CN" sz="1600" b="1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600" b="1" dirty="0">
                <a:sym typeface="+mn-ea"/>
              </a:rPr>
              <a:t>mysqldump -u[用户名] -p[密码] 数据库名 </a:t>
            </a:r>
            <a:r>
              <a:rPr lang="en-US" altLang="zh-CN" sz="1600" b="1" dirty="0">
                <a:sym typeface="+mn-ea"/>
              </a:rPr>
              <a:t>[</a:t>
            </a:r>
            <a:r>
              <a:rPr lang="zh-CN" sz="1600" b="1" dirty="0">
                <a:sym typeface="+mn-ea"/>
              </a:rPr>
              <a:t>表名</a:t>
            </a:r>
            <a:r>
              <a:rPr lang="en-US" altLang="zh-CN" sz="1600" b="1" dirty="0">
                <a:sym typeface="+mn-ea"/>
              </a:rPr>
              <a:t>]</a:t>
            </a:r>
            <a:r>
              <a:rPr lang="zh-CN" sz="1600" b="1" dirty="0">
                <a:sym typeface="+mn-ea"/>
              </a:rPr>
              <a:t> &gt;</a:t>
            </a:r>
            <a:r>
              <a:rPr lang="en-US" altLang="zh-CN" sz="1600" b="1" dirty="0">
                <a:sym typeface="+mn-ea"/>
              </a:rPr>
              <a:t> </a:t>
            </a:r>
            <a:r>
              <a:rPr lang="zh-CN" sz="1600" b="1" dirty="0">
                <a:sym typeface="+mn-ea"/>
              </a:rPr>
              <a:t>导出的文件名.sql</a:t>
            </a:r>
            <a:endParaRPr lang="zh-CN" sz="1600" b="1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600" dirty="0">
                <a:sym typeface="+mn-ea"/>
              </a:rPr>
              <a:t>如没设定保存文件路径，默认在</a:t>
            </a:r>
            <a:r>
              <a:rPr lang="en-US" altLang="zh-CN" sz="1600" dirty="0" err="1">
                <a:sym typeface="+mn-ea"/>
              </a:rPr>
              <a:t>Mysql</a:t>
            </a:r>
            <a:r>
              <a:rPr lang="zh-CN" altLang="en-US" sz="1600" dirty="0">
                <a:sym typeface="+mn-ea"/>
              </a:rPr>
              <a:t>的</a:t>
            </a:r>
            <a:r>
              <a:rPr lang="en-US" altLang="zh-CN" sz="1600" dirty="0">
                <a:sym typeface="+mn-ea"/>
              </a:rPr>
              <a:t>bin</a:t>
            </a:r>
            <a:r>
              <a:rPr lang="zh-CN" altLang="en-US" sz="1600" dirty="0">
                <a:sym typeface="+mn-ea"/>
              </a:rPr>
              <a:t>目录下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还原命令：</a:t>
            </a:r>
            <a:endParaRPr lang="zh-CN" altLang="en-US" sz="1600" b="1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mysql -u[用户名] -p[密码]  [数据库名] &lt; </a:t>
            </a:r>
            <a:r>
              <a:rPr lang="zh-CN" sz="1600" b="1" dirty="0">
                <a:sym typeface="+mn-ea"/>
              </a:rPr>
              <a:t>导出的文件名</a:t>
            </a:r>
            <a:r>
              <a:rPr lang="zh-CN" altLang="en-US" sz="1600" b="1" dirty="0">
                <a:sym typeface="+mn-ea"/>
              </a:rPr>
              <a:t>.sql(路径)</a:t>
            </a:r>
            <a:endParaRPr lang="en-US" altLang="zh-CN" sz="1600" b="1" dirty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注意空格</a:t>
            </a:r>
            <a:endParaRPr lang="zh-CN" altLang="en-US" sz="1600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b="1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更多命令参数和示例可参考：</a:t>
            </a: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  <a:hlinkClick r:id="rId1"/>
              </a:rPr>
              <a:t>https://blog.csdn.net/Wyongkang/article/details/123558313</a:t>
            </a:r>
            <a:endParaRPr lang="en-US" altLang="zh-CN" sz="1600" b="1" dirty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如果遇到了“</a:t>
            </a:r>
            <a:r>
              <a:rPr lang="en-US" altLang="zh-CN" sz="1600" b="1" dirty="0">
                <a:sym typeface="+mn-ea"/>
              </a:rPr>
              <a:t>&lt;”</a:t>
            </a:r>
            <a:r>
              <a:rPr lang="zh-CN" altLang="en-US" sz="1600" b="1" dirty="0">
                <a:sym typeface="+mn-ea"/>
              </a:rPr>
              <a:t>运算符是为将来使用而保留的 错误，请使用</a:t>
            </a:r>
            <a:r>
              <a:rPr lang="en-US" altLang="zh-CN" sz="1600" b="1" dirty="0" err="1">
                <a:sym typeface="+mn-ea"/>
              </a:rPr>
              <a:t>cmd</a:t>
            </a:r>
            <a:r>
              <a:rPr lang="zh-CN" altLang="en-US" sz="1600" b="1" dirty="0">
                <a:sym typeface="+mn-ea"/>
              </a:rPr>
              <a:t>为非</a:t>
            </a:r>
            <a:r>
              <a:rPr lang="en-US" altLang="zh-CN" sz="1600" b="1" dirty="0" err="1">
                <a:sym typeface="+mn-ea"/>
              </a:rPr>
              <a:t>powershell</a:t>
            </a:r>
            <a:endParaRPr lang="zh-CN" altLang="en-US" sz="1600" b="1" dirty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zI5NTRkNGMxYzNhMDMyYjdmMGE1Yzg5NDJhYzg4NjAifQ=="/>
  <p:tag name="KSO_WPP_MARK_KEY" val="a3c9cba0-126a-417e-8a15-23f7cb6d3b7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4823</Words>
  <Application>WPS 演示</Application>
  <PresentationFormat>宽屏</PresentationFormat>
  <Paragraphs>240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等线</vt:lpstr>
      <vt:lpstr>微软雅黑</vt:lpstr>
      <vt:lpstr>思源黑体 CN Light</vt:lpstr>
      <vt:lpstr>Segoe UI Light</vt:lpstr>
      <vt:lpstr>等线 Light</vt:lpstr>
      <vt:lpstr>Arial Unicode MS</vt:lpstr>
      <vt:lpstr>Calibri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C2H6 _</dc:creator>
  <cp:lastModifiedBy>李益然</cp:lastModifiedBy>
  <cp:revision>767</cp:revision>
  <dcterms:created xsi:type="dcterms:W3CDTF">2023-05-23T07:51:00Z</dcterms:created>
  <dcterms:modified xsi:type="dcterms:W3CDTF">2025-05-16T10:39:32Z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81074102A2675ADF6F706C643BAC9AAE_43</vt:lpwstr>
  </property>
  <property fmtid="{D5CDD505-2E9C-101B-9397-08002B2CF9AE}" pid="3" name="KSOProductBuildVer">
    <vt:lpwstr>2052-11.1.0.12650</vt:lpwstr>
  </property>
</Properties>
</file>