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7" r:id="rId3"/>
    <p:sldId id="293" r:id="rId4"/>
    <p:sldId id="307" r:id="rId5"/>
    <p:sldId id="388" r:id="rId6"/>
    <p:sldId id="382" r:id="rId7"/>
    <p:sldId id="383" r:id="rId8"/>
    <p:sldId id="386" r:id="rId9"/>
    <p:sldId id="384" r:id="rId10"/>
    <p:sldId id="387" r:id="rId11"/>
    <p:sldId id="385" r:id="rId12"/>
    <p:sldId id="328" r:id="rId13"/>
    <p:sldId id="370" r:id="rId14"/>
    <p:sldId id="371" r:id="rId16"/>
    <p:sldId id="372" r:id="rId17"/>
    <p:sldId id="373" r:id="rId18"/>
    <p:sldId id="374" r:id="rId19"/>
    <p:sldId id="375" r:id="rId20"/>
    <p:sldId id="376" r:id="rId21"/>
    <p:sldId id="377" r:id="rId22"/>
    <p:sldId id="378" r:id="rId23"/>
    <p:sldId id="379" r:id="rId24"/>
    <p:sldId id="380" r:id="rId25"/>
    <p:sldId id="308" r:id="rId26"/>
  </p:sldIdLst>
  <p:sldSz cx="12192000" cy="6858000"/>
  <p:notesSz cx="6858000" cy="9144000"/>
  <p:embeddedFontLst>
    <p:embeddedFont>
      <p:font typeface="等线" panose="02010600030101010101" charset="-122"/>
      <p:regular r:id="rId30"/>
    </p:embeddedFont>
    <p:embeddedFont>
      <p:font typeface="微软雅黑" panose="020B0503020204020204" pitchFamily="34" charset="-122"/>
      <p:regular r:id="rId31"/>
    </p:embeddedFont>
    <p:embeddedFont>
      <p:font typeface="Segoe UI Light" panose="020B0502040204020203" pitchFamily="34" charset="0"/>
      <p:regular r:id="rId32"/>
      <p:italic r:id="rId33"/>
    </p:embeddedFont>
    <p:embeddedFont>
      <p:font typeface="等线 Light" panose="02010600030101010101" charset="-122"/>
      <p:regular r:id="rId34"/>
    </p:embeddedFont>
  </p:embeddedFontLst>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28" d="100"/>
          <a:sy n="128"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1.xml"/><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7B591-F53B-4436-809A-C37B695734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CE3FA-BDA2-40BF-AE62-66BFA3AA921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BCE3FA-BDA2-40BF-AE62-66BFA3AA92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24C28DB-BE6E-4D94-BFE5-01FEE48E73E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696688-C83E-4CA4-A7DE-DA6527C5F95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C28DB-BE6E-4D94-BFE5-01FEE48E73E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96688-C83E-4CA4-A7DE-DA6527C5F95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hyperlink" Target="https://docs.microsoft.com/zh-cn/sql/t-sql/queries/hints-transact-sql-table?view=sql-server-20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hyperlink" Target="https://dev.mysql.com/doc/refman/8.0/en/sql-syntax-transactions.html" TargetMode="Externa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hyperlink" Target="https://www.baidu.com/" TargetMode="External"/><Relationship Id="rId5" Type="http://schemas.openxmlformats.org/officeDocument/2006/relationships/hyperlink" Target="https://www.google.com/" TargetMode="External"/><Relationship Id="rId4" Type="http://schemas.openxmlformats.org/officeDocument/2006/relationships/hyperlink" Target="https://cn.bing.com/" TargetMode="External"/><Relationship Id="rId3" Type="http://schemas.openxmlformats.org/officeDocument/2006/relationships/hyperlink" Target="https://dev.mysql.com/doc/refman/8.0/en/sql-syntax-transactions.html" TargetMode="External"/><Relationship Id="rId2" Type="http://schemas.openxmlformats.org/officeDocument/2006/relationships/hyperlink" Target="https://docs.microsoft.com/zh-cn/sql/t-sql/language-elements/transactions-transact-sql?view=sql-server-2017" TargetMode="External"/><Relationship Id="rId1" Type="http://schemas.openxmlformats.org/officeDocument/2006/relationships/hyperlink" Target="http://www.w3school.com.cn/sql/index.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181462"/>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2607809" y="2670766"/>
            <a:ext cx="6976382" cy="903605"/>
          </a:xfrm>
          <a:prstGeom prst="rect">
            <a:avLst/>
          </a:prstGeom>
          <a:noFill/>
        </p:spPr>
        <p:txBody>
          <a:bodyPr wrap="square" rtlCol="0">
            <a:spAutoFit/>
          </a:bodyPr>
          <a:lstStyle/>
          <a:p>
            <a:pPr lvl="0" algn="ctr">
              <a:lnSpc>
                <a:spcPct val="110000"/>
              </a:lnSpc>
              <a:defRPr/>
            </a:pPr>
            <a:r>
              <a:rPr lang="zh-CN" altLang="en-US" sz="4800" b="1" spc="400" dirty="0">
                <a:solidFill>
                  <a:prstClr val="white"/>
                </a:solidFill>
                <a:latin typeface="微软雅黑" panose="020B0503020204020204" pitchFamily="34" charset="-122"/>
                <a:ea typeface="微软雅黑" panose="020B0503020204020204" pitchFamily="34" charset="-122"/>
              </a:rPr>
              <a:t>数据库第六次上机</a:t>
            </a:r>
            <a:endParaRPr kumimoji="0" lang="zh-CN" altLang="en-US" sz="4800" b="1" i="0" u="none" strike="noStrike" kern="1200" cap="none" spc="4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5" name="文本框 4"/>
          <p:cNvSpPr txBox="1"/>
          <p:nvPr/>
        </p:nvSpPr>
        <p:spPr>
          <a:xfrm>
            <a:off x="9599845" y="5975707"/>
            <a:ext cx="184731" cy="369332"/>
          </a:xfrm>
          <a:prstGeom prst="rect">
            <a:avLst/>
          </a:prstGeom>
          <a:noFill/>
        </p:spPr>
        <p:txBody>
          <a:bodyPr wrap="none" rtlCol="0">
            <a:spAutoFit/>
          </a:bodyPr>
          <a:lstStyle/>
          <a:p>
            <a:endParaRPr lang="zh-CN" altLang="en-US" dirty="0">
              <a:ea typeface="思源黑体 CN Light" panose="020B0300000000000000"/>
            </a:endParaRPr>
          </a:p>
        </p:txBody>
      </p:sp>
      <p:sp>
        <p:nvSpPr>
          <p:cNvPr id="99" name="日期占位符 3"/>
          <p:cNvSpPr txBox="1">
            <a:spLocks noChangeArrowheads="1"/>
          </p:cNvSpPr>
          <p:nvPr/>
        </p:nvSpPr>
        <p:spPr>
          <a:xfrm>
            <a:off x="273824" y="6281019"/>
            <a:ext cx="2133600" cy="365125"/>
          </a:xfrm>
          <a:prstGeom prst="rect">
            <a:avLst/>
          </a:prstGeom>
          <a:noFill/>
        </p:spPr>
        <p:txBody>
          <a:bodyPr/>
          <a:lstStyle>
            <a:defPPr>
              <a:defRPr lang="zh-CN"/>
            </a:defPPr>
            <a:lvl1pPr marL="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1pPr>
            <a:lvl2pPr marL="742950" indent="-28575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2pPr>
            <a:lvl3pPr marL="11430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3pPr>
            <a:lvl4pPr marL="16002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4pPr>
            <a:lvl5pPr marL="2057400" indent="-228600" algn="l" defTabSz="914400" rtl="0" eaLnBrk="1" latinLnBrk="0" hangingPunct="1">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buFont typeface="Arial" panose="020B0604020202020204" pitchFamily="34" charset="0"/>
              <a:defRPr sz="1800" kern="1200">
                <a:solidFill>
                  <a:schemeClr val="tx1"/>
                </a:solidFill>
                <a:latin typeface="Arial" panose="020B0604020202020204" pitchFamily="34" charset="0"/>
                <a:ea typeface="宋体" panose="02010600030101010101" pitchFamily="2" charset="-122"/>
                <a:cs typeface="+mn-cs"/>
              </a:defRPr>
            </a:lvl9pPr>
          </a:lstStyle>
          <a:p>
            <a:fld id="{44E20FB4-0BC5-487D-822B-85D26C6CDDBE}" type="datetime1">
              <a:rPr lang="zh-CN" altLang="en-US" smtClean="0">
                <a:solidFill>
                  <a:srgbClr val="4E95E1"/>
                </a:solidFill>
                <a:latin typeface="+mj-lt"/>
                <a:ea typeface="+mj-ea"/>
                <a:cs typeface="Segoe UI Light" panose="020B0502040204020203" pitchFamily="34" charset="0"/>
              </a:rPr>
            </a:fld>
            <a:endParaRPr lang="zh-CN" altLang="en-US" dirty="0">
              <a:solidFill>
                <a:srgbClr val="4E95E1"/>
              </a:solidFill>
              <a:latin typeface="+mj-lt"/>
              <a:ea typeface="+mj-ea"/>
              <a:cs typeface="Segoe UI Light" panose="020B0502040204020203" pitchFamily="34" charset="0"/>
            </a:endParaRPr>
          </a:p>
        </p:txBody>
      </p:sp>
      <p:sp>
        <p:nvSpPr>
          <p:cNvPr id="7" name="直角三角形 6"/>
          <p:cNvSpPr/>
          <p:nvPr/>
        </p:nvSpPr>
        <p:spPr>
          <a:xfrm rot="5400000">
            <a:off x="0" y="1181462"/>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直角三角形 99"/>
          <p:cNvSpPr/>
          <p:nvPr/>
        </p:nvSpPr>
        <p:spPr>
          <a:xfrm rot="16200000">
            <a:off x="10769600" y="3585916"/>
            <a:ext cx="1422400" cy="14224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48926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Task2</a:t>
            </a:r>
            <a:r>
              <a:rPr lang="zh-CN" altLang="en-US" sz="1600" dirty="0"/>
              <a:t>：死锁</a:t>
            </a:r>
            <a:endParaRPr lang="en-US" altLang="zh-CN" sz="1600" dirty="0">
              <a:solidFill>
                <a:schemeClr val="tx1"/>
              </a:solidFill>
            </a:endParaRPr>
          </a:p>
          <a:p>
            <a:r>
              <a:rPr lang="zh-CN" altLang="en-US" sz="1600" dirty="0"/>
              <a:t>使用命令行工具连接 </a:t>
            </a:r>
            <a:r>
              <a:rPr lang="en-GB" altLang="zh-CN" sz="1600" dirty="0"/>
              <a:t>MySQL </a:t>
            </a:r>
            <a:r>
              <a:rPr lang="zh-CN" altLang="en-US" sz="1600" dirty="0"/>
              <a:t>或使用可视化工具，实验需要设计 </a:t>
            </a:r>
            <a:r>
              <a:rPr lang="en-US" altLang="zh-CN" sz="1600" dirty="0"/>
              <a:t>2</a:t>
            </a:r>
            <a:r>
              <a:rPr lang="zh-CN" altLang="en-US" sz="1600" dirty="0"/>
              <a:t>个 </a:t>
            </a:r>
            <a:r>
              <a:rPr lang="en-GB" altLang="zh-CN" sz="1600" dirty="0"/>
              <a:t>MySQL session</a:t>
            </a:r>
            <a:r>
              <a:rPr lang="zh-CN" altLang="en-GB" sz="1600" dirty="0"/>
              <a:t>，</a:t>
            </a:r>
            <a:r>
              <a:rPr lang="zh-CN" altLang="en-US" sz="1600" dirty="0"/>
              <a:t>对应为 </a:t>
            </a:r>
            <a:r>
              <a:rPr lang="en-US" altLang="zh-CN" sz="1600" dirty="0"/>
              <a:t>2 </a:t>
            </a:r>
            <a:r>
              <a:rPr lang="zh-CN" altLang="en-US" sz="1600" dirty="0"/>
              <a:t>个建立连接的命令行窗口或可视化工具中 </a:t>
            </a:r>
            <a:r>
              <a:rPr lang="en-US" altLang="zh-CN" sz="1600" dirty="0"/>
              <a:t>2 </a:t>
            </a:r>
            <a:r>
              <a:rPr lang="zh-CN" altLang="en-US" sz="1600" dirty="0"/>
              <a:t>个会话框；</a:t>
            </a:r>
            <a:endParaRPr lang="zh-CN" altLang="en-US" sz="1600" dirty="0"/>
          </a:p>
          <a:p>
            <a:pPr>
              <a:lnSpc>
                <a:spcPct val="150000"/>
              </a:lnSpc>
            </a:pPr>
            <a:r>
              <a:rPr lang="zh-CN" altLang="en-US" sz="1600" dirty="0"/>
              <a:t>建表：</a:t>
            </a:r>
            <a:endParaRPr lang="en-US" altLang="zh-CN" sz="1600" dirty="0"/>
          </a:p>
          <a:p>
            <a:r>
              <a:rPr lang="en-US" altLang="zh-CN" sz="1600"/>
              <a:t>create table tableA(id int, columnA int);</a:t>
            </a:r>
            <a:endParaRPr lang="en-US" altLang="zh-CN" sz="1600"/>
          </a:p>
          <a:p>
            <a:r>
              <a:rPr lang="en-US" altLang="zh-CN" sz="1600"/>
              <a:t>create table tableB(id int, columnB int);</a:t>
            </a:r>
            <a:endParaRPr lang="en-US" altLang="zh-CN" sz="1600"/>
          </a:p>
          <a:p>
            <a:r>
              <a:rPr lang="en-US" altLang="zh-CN" sz="1600" dirty="0"/>
              <a:t>Insert into </a:t>
            </a:r>
            <a:r>
              <a:rPr lang="en-US" altLang="zh-CN" sz="1600" dirty="0" err="1"/>
              <a:t>tableA</a:t>
            </a:r>
            <a:r>
              <a:rPr lang="en-US" altLang="zh-CN" sz="1600" dirty="0"/>
              <a:t> values(1, 0);</a:t>
            </a:r>
            <a:endParaRPr lang="en-US" altLang="zh-CN" sz="1600" dirty="0"/>
          </a:p>
          <a:p>
            <a:r>
              <a:rPr lang="en-US" altLang="zh-CN" sz="1600" dirty="0"/>
              <a:t>Insert into </a:t>
            </a:r>
            <a:r>
              <a:rPr lang="en-US" altLang="zh-CN" sz="1600" dirty="0" err="1"/>
              <a:t>tableB</a:t>
            </a:r>
            <a:r>
              <a:rPr lang="en-US" altLang="zh-CN" sz="1600" dirty="0"/>
              <a:t> values(1, 0);</a:t>
            </a:r>
            <a:endParaRPr lang="en-US" altLang="zh-CN" sz="1600" dirty="0"/>
          </a:p>
          <a:p>
            <a:pPr>
              <a:lnSpc>
                <a:spcPct val="150000"/>
              </a:lnSpc>
            </a:pPr>
            <a:r>
              <a:rPr lang="zh-CN" altLang="en-US" sz="1600" dirty="0"/>
              <a:t>开启两个命令行界面</a:t>
            </a:r>
            <a:r>
              <a:rPr lang="en-US" altLang="zh-CN" sz="1600" dirty="0"/>
              <a:t>A</a:t>
            </a:r>
            <a:r>
              <a:rPr lang="zh-CN" altLang="en-US" sz="1600" dirty="0"/>
              <a:t>和</a:t>
            </a:r>
            <a:r>
              <a:rPr lang="en-US" altLang="zh-CN" sz="1600" dirty="0"/>
              <a:t>B</a:t>
            </a:r>
            <a:r>
              <a:rPr lang="zh-CN" altLang="en-US" sz="1600" dirty="0"/>
              <a:t>，按照下面顺序在</a:t>
            </a:r>
            <a:r>
              <a:rPr lang="en-US" altLang="zh-CN" sz="1600" dirty="0"/>
              <a:t>A</a:t>
            </a:r>
            <a:r>
              <a:rPr lang="zh-CN" altLang="en-US" sz="1600" dirty="0"/>
              <a:t>、</a:t>
            </a:r>
            <a:r>
              <a:rPr lang="en-US" altLang="zh-CN" sz="1600" dirty="0"/>
              <a:t>B</a:t>
            </a:r>
            <a:r>
              <a:rPr lang="zh-CN" altLang="en-US" sz="1600" dirty="0"/>
              <a:t>中分别执行语句：</a:t>
            </a:r>
            <a:endParaRPr lang="en-US" altLang="zh-CN" sz="1600" dirty="0"/>
          </a:p>
          <a:p>
            <a:r>
              <a:rPr lang="en-US" altLang="zh-CN" sz="1600" dirty="0"/>
              <a:t>A: start</a:t>
            </a:r>
            <a:r>
              <a:rPr lang="zh-CN" altLang="en-US" sz="1600" dirty="0"/>
              <a:t> </a:t>
            </a:r>
            <a:r>
              <a:rPr lang="en-US" altLang="zh-CN" sz="1600" dirty="0"/>
              <a:t>transaction;</a:t>
            </a:r>
            <a:r>
              <a:rPr lang="zh-CN" altLang="en-US" sz="1600" dirty="0"/>
              <a:t>（或</a:t>
            </a:r>
            <a:r>
              <a:rPr lang="en-US" altLang="zh-CN" sz="1600" dirty="0"/>
              <a:t>Begin</a:t>
            </a:r>
            <a:r>
              <a:rPr lang="zh-CN" altLang="en-US" sz="1600" dirty="0"/>
              <a:t>）</a:t>
            </a:r>
            <a:endParaRPr lang="en-US" altLang="zh-CN" sz="1600" dirty="0"/>
          </a:p>
          <a:p>
            <a:r>
              <a:rPr lang="en-US" altLang="zh-CN" sz="1600" dirty="0"/>
              <a:t>A: update </a:t>
            </a:r>
            <a:r>
              <a:rPr lang="en-US" altLang="zh-CN" sz="1600" dirty="0" err="1"/>
              <a:t>tableA</a:t>
            </a:r>
            <a:r>
              <a:rPr lang="en-US" altLang="zh-CN" sz="1600" dirty="0"/>
              <a:t> set </a:t>
            </a:r>
            <a:r>
              <a:rPr lang="en-US" altLang="zh-CN" sz="1600" dirty="0" err="1"/>
              <a:t>columnA</a:t>
            </a:r>
            <a:r>
              <a:rPr lang="en-US" altLang="zh-CN" sz="1600" dirty="0"/>
              <a:t>=1 where id=1;</a:t>
            </a:r>
            <a:endParaRPr lang="en-US" altLang="zh-CN" sz="1600" dirty="0"/>
          </a:p>
          <a:p>
            <a:r>
              <a:rPr lang="en-US" altLang="zh-CN" sz="1600" dirty="0"/>
              <a:t>B: start transaction;</a:t>
            </a:r>
            <a:endParaRPr lang="en-US" altLang="zh-CN" sz="1600" dirty="0"/>
          </a:p>
          <a:p>
            <a:r>
              <a:rPr lang="en-US" altLang="zh-CN" sz="1600" dirty="0"/>
              <a:t>B: update </a:t>
            </a:r>
            <a:r>
              <a:rPr lang="en-US" altLang="zh-CN" sz="1600" dirty="0" err="1"/>
              <a:t>tableB</a:t>
            </a:r>
            <a:r>
              <a:rPr lang="en-US" altLang="zh-CN" sz="1600" dirty="0"/>
              <a:t> set </a:t>
            </a:r>
            <a:r>
              <a:rPr lang="en-US" altLang="zh-CN" sz="1600" dirty="0" err="1"/>
              <a:t>columnB</a:t>
            </a:r>
            <a:r>
              <a:rPr lang="en-US" altLang="zh-CN" sz="1600" dirty="0"/>
              <a:t>=2 where id=1;</a:t>
            </a:r>
            <a:endParaRPr lang="en-US" altLang="zh-CN" sz="1600" dirty="0"/>
          </a:p>
          <a:p>
            <a:r>
              <a:rPr lang="en-US" altLang="zh-CN" sz="1600" dirty="0"/>
              <a:t>A: update </a:t>
            </a:r>
            <a:r>
              <a:rPr lang="en-US" altLang="zh-CN" sz="1600" dirty="0" err="1"/>
              <a:t>tableB</a:t>
            </a:r>
            <a:r>
              <a:rPr lang="en-US" altLang="zh-CN" sz="1600" dirty="0"/>
              <a:t> set </a:t>
            </a:r>
            <a:r>
              <a:rPr lang="en-US" altLang="zh-CN" sz="1600" dirty="0" err="1"/>
              <a:t>columnB</a:t>
            </a:r>
            <a:r>
              <a:rPr lang="en-US" altLang="zh-CN" sz="1600" dirty="0"/>
              <a:t>=3 where id=1;</a:t>
            </a:r>
            <a:endParaRPr lang="en-US" altLang="zh-CN" sz="1600" dirty="0"/>
          </a:p>
          <a:p>
            <a:r>
              <a:rPr lang="en-US" altLang="zh-CN" sz="1600" dirty="0"/>
              <a:t>B: update </a:t>
            </a:r>
            <a:r>
              <a:rPr lang="en-US" altLang="zh-CN" sz="1600" dirty="0" err="1"/>
              <a:t>tableA</a:t>
            </a:r>
            <a:r>
              <a:rPr lang="en-US" altLang="zh-CN" sz="1600" dirty="0"/>
              <a:t> set </a:t>
            </a:r>
            <a:r>
              <a:rPr lang="en-US" altLang="zh-CN" sz="1600" dirty="0" err="1"/>
              <a:t>columnA</a:t>
            </a:r>
            <a:r>
              <a:rPr lang="en-US" altLang="zh-CN" sz="1600" dirty="0"/>
              <a:t>=2 where id=1;</a:t>
            </a:r>
            <a:endParaRPr lang="en-US" altLang="zh-CN" sz="1600" dirty="0"/>
          </a:p>
          <a:p>
            <a:pPr>
              <a:lnSpc>
                <a:spcPct val="150000"/>
              </a:lnSpc>
            </a:pPr>
            <a:r>
              <a:rPr lang="zh-CN" altLang="en-US" sz="1600" dirty="0"/>
              <a:t>最后一条语句执行时系统会提示死锁，界面</a:t>
            </a:r>
            <a:r>
              <a:rPr lang="en-US" altLang="zh-CN" sz="1600" dirty="0"/>
              <a:t>A</a:t>
            </a:r>
            <a:r>
              <a:rPr lang="zh-CN" altLang="en-US" sz="1600" dirty="0"/>
              <a:t>会处于等待状态，需要手工杀掉死锁事务</a:t>
            </a:r>
            <a:endParaRPr lang="en-US" altLang="zh-CN" sz="1600" dirty="0"/>
          </a:p>
          <a:p>
            <a:pPr>
              <a:lnSpc>
                <a:spcPct val="150000"/>
              </a:lnSpc>
            </a:pPr>
            <a:r>
              <a:rPr lang="en-US" altLang="zh-CN" sz="1600" dirty="0">
                <a:solidFill>
                  <a:srgbClr val="FF0000"/>
                </a:solidFill>
              </a:rPr>
              <a:t>Q10: </a:t>
            </a:r>
            <a:r>
              <a:rPr lang="zh-CN" altLang="en-US" sz="1600" dirty="0">
                <a:solidFill>
                  <a:srgbClr val="FF0000"/>
                </a:solidFill>
              </a:rPr>
              <a:t>请解释死锁发生的原因。在</a:t>
            </a:r>
            <a:r>
              <a:rPr lang="en-US" altLang="zh-CN" sz="1600" dirty="0">
                <a:solidFill>
                  <a:srgbClr val="FF0000"/>
                </a:solidFill>
              </a:rPr>
              <a:t>B</a:t>
            </a:r>
            <a:r>
              <a:rPr lang="zh-CN" altLang="en-US" sz="1600" dirty="0">
                <a:solidFill>
                  <a:srgbClr val="FF0000"/>
                </a:solidFill>
              </a:rPr>
              <a:t>中执行</a:t>
            </a:r>
            <a:r>
              <a:rPr lang="en-US" altLang="zh-CN" sz="1600" dirty="0">
                <a:solidFill>
                  <a:srgbClr val="FF0000"/>
                </a:solidFill>
              </a:rPr>
              <a:t>rollback; commit;</a:t>
            </a:r>
            <a:r>
              <a:rPr lang="zh-CN" altLang="en-US" sz="1600" dirty="0">
                <a:solidFill>
                  <a:srgbClr val="FF0000"/>
                </a:solidFill>
              </a:rPr>
              <a:t>解除</a:t>
            </a:r>
            <a:r>
              <a:rPr lang="zh-CN" altLang="en-US" sz="1600" dirty="0">
                <a:solidFill>
                  <a:srgbClr val="FF0000"/>
                </a:solidFill>
              </a:rPr>
              <a:t>死锁</a:t>
            </a:r>
            <a:endParaRPr lang="zh-CN" altLang="en-US" sz="16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关于作业提交</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883633" y="2048219"/>
            <a:ext cx="9573778" cy="4707890"/>
          </a:xfrm>
          <a:prstGeom prst="rect">
            <a:avLst/>
          </a:prstGeom>
          <a:noFill/>
        </p:spPr>
        <p:txBody>
          <a:bodyPr wrap="square" rtlCol="0">
            <a:spAutoFit/>
          </a:bodyPr>
          <a:lstStyle/>
          <a:p>
            <a:pPr indent="0">
              <a:buNone/>
            </a:pPr>
            <a:r>
              <a:rPr lang="en-US" altLang="zh-CN" sz="2000" dirty="0">
                <a:solidFill>
                  <a:srgbClr val="FF0000"/>
                </a:solidFill>
                <a:latin typeface="+mn-ea"/>
                <a:sym typeface="+mn-ea"/>
              </a:rPr>
              <a:t>TASK1</a:t>
            </a:r>
            <a:r>
              <a:rPr lang="zh-CN" altLang="en-US" sz="2000" dirty="0">
                <a:solidFill>
                  <a:srgbClr val="FF0000"/>
                </a:solidFill>
                <a:latin typeface="+mn-ea"/>
                <a:sym typeface="+mn-ea"/>
              </a:rPr>
              <a:t>：</a:t>
            </a:r>
            <a:r>
              <a:rPr lang="en-US" altLang="zh-CN" sz="2000" dirty="0">
                <a:solidFill>
                  <a:srgbClr val="FF0000"/>
                </a:solidFill>
                <a:latin typeface="+mn-ea"/>
                <a:sym typeface="+mn-ea"/>
              </a:rPr>
              <a:t>Q1-Q9</a:t>
            </a:r>
            <a:endParaRPr lang="en-US" altLang="zh-CN" sz="2000" dirty="0">
              <a:solidFill>
                <a:srgbClr val="FF0000"/>
              </a:solidFill>
              <a:latin typeface="+mn-ea"/>
              <a:sym typeface="+mn-ea"/>
            </a:endParaRPr>
          </a:p>
          <a:p>
            <a:pPr indent="0">
              <a:buNone/>
            </a:pPr>
            <a:r>
              <a:rPr lang="en-US" altLang="zh-CN" sz="2000" dirty="0">
                <a:solidFill>
                  <a:srgbClr val="FF0000"/>
                </a:solidFill>
                <a:latin typeface="+mn-ea"/>
                <a:sym typeface="+mn-ea"/>
              </a:rPr>
              <a:t>TASK2</a:t>
            </a:r>
            <a:r>
              <a:rPr lang="zh-CN" altLang="en-US" sz="2000" dirty="0">
                <a:solidFill>
                  <a:srgbClr val="FF0000"/>
                </a:solidFill>
                <a:latin typeface="+mn-ea"/>
                <a:sym typeface="+mn-ea"/>
              </a:rPr>
              <a:t>：</a:t>
            </a:r>
            <a:r>
              <a:rPr lang="en-US" altLang="zh-CN" sz="2000" dirty="0">
                <a:solidFill>
                  <a:srgbClr val="FF0000"/>
                </a:solidFill>
                <a:latin typeface="+mn-ea"/>
                <a:sym typeface="+mn-ea"/>
              </a:rPr>
              <a:t>Q10</a:t>
            </a:r>
            <a:endParaRPr lang="en-US" altLang="zh-CN" sz="2000" dirty="0">
              <a:solidFill>
                <a:srgbClr val="FF0000"/>
              </a:solidFill>
              <a:latin typeface="+mn-ea"/>
              <a:sym typeface="+mn-ea"/>
            </a:endParaRPr>
          </a:p>
          <a:p>
            <a:r>
              <a:rPr lang="zh-CN" altLang="en-US" sz="2000" dirty="0">
                <a:solidFill>
                  <a:srgbClr val="FF0000"/>
                </a:solidFill>
                <a:latin typeface="+mn-ea"/>
                <a:sym typeface="+mn-ea"/>
              </a:rPr>
              <a:t>选做 </a:t>
            </a:r>
            <a:r>
              <a:rPr lang="en-US" altLang="zh-CN" sz="2000" dirty="0">
                <a:solidFill>
                  <a:srgbClr val="FF0000"/>
                </a:solidFill>
                <a:latin typeface="+mn-ea"/>
                <a:sym typeface="+mn-ea"/>
              </a:rPr>
              <a:t>Q11</a:t>
            </a:r>
            <a:r>
              <a:rPr lang="zh-CN" altLang="en-US" sz="2000" dirty="0">
                <a:solidFill>
                  <a:srgbClr val="FF0000"/>
                </a:solidFill>
                <a:latin typeface="+mn-ea"/>
                <a:sym typeface="+mn-ea"/>
              </a:rPr>
              <a:t>：</a:t>
            </a:r>
            <a:r>
              <a:rPr lang="en-US" altLang="zh-CN" sz="2000" dirty="0">
                <a:solidFill>
                  <a:srgbClr val="FF0000"/>
                </a:solidFill>
                <a:latin typeface="+mn-ea"/>
                <a:sym typeface="+mn-ea"/>
              </a:rPr>
              <a:t>TASK1</a:t>
            </a:r>
            <a:r>
              <a:rPr lang="zh-CN" altLang="en-US" sz="2000" dirty="0">
                <a:solidFill>
                  <a:srgbClr val="FF0000"/>
                </a:solidFill>
                <a:latin typeface="+mn-ea"/>
                <a:sym typeface="+mn-ea"/>
              </a:rPr>
              <a:t>中的实验</a:t>
            </a:r>
            <a:r>
              <a:rPr lang="en-US" altLang="zh-CN" sz="2000" dirty="0">
                <a:solidFill>
                  <a:srgbClr val="FF0000"/>
                </a:solidFill>
                <a:latin typeface="+mn-ea"/>
                <a:sym typeface="+mn-ea"/>
              </a:rPr>
              <a:t>session1</a:t>
            </a:r>
            <a:r>
              <a:rPr lang="zh-CN" altLang="en-US" sz="2000" dirty="0">
                <a:solidFill>
                  <a:srgbClr val="FF0000"/>
                </a:solidFill>
                <a:latin typeface="+mn-ea"/>
                <a:sym typeface="+mn-ea"/>
              </a:rPr>
              <a:t>与</a:t>
            </a:r>
            <a:r>
              <a:rPr lang="en-US" altLang="zh-CN" sz="2000" dirty="0">
                <a:solidFill>
                  <a:srgbClr val="FF0000"/>
                </a:solidFill>
                <a:latin typeface="+mn-ea"/>
                <a:sym typeface="+mn-ea"/>
              </a:rPr>
              <a:t>session2</a:t>
            </a:r>
            <a:r>
              <a:rPr lang="zh-CN" altLang="en-US" sz="2000" dirty="0">
                <a:solidFill>
                  <a:srgbClr val="FF0000"/>
                </a:solidFill>
                <a:latin typeface="+mn-ea"/>
                <a:sym typeface="+mn-ea"/>
              </a:rPr>
              <a:t>均设置为相同的隔离级别，思考不同场景下，若两个会话的隔离级别不同会发生什么；</a:t>
            </a:r>
            <a:endParaRPr lang="en-US" altLang="zh-CN" sz="2000" dirty="0">
              <a:solidFill>
                <a:srgbClr val="FF0000"/>
              </a:solidFill>
              <a:latin typeface="+mn-ea"/>
              <a:sym typeface="+mn-ea"/>
            </a:endParaRPr>
          </a:p>
          <a:p>
            <a:pPr indent="0">
              <a:buNone/>
            </a:pPr>
            <a:endParaRPr lang="en-US" altLang="zh-CN" sz="2000" dirty="0">
              <a:solidFill>
                <a:srgbClr val="FF0000"/>
              </a:solidFill>
              <a:latin typeface="+mn-ea"/>
            </a:endParaRPr>
          </a:p>
          <a:p>
            <a:pPr indent="0">
              <a:buNone/>
            </a:pPr>
            <a:r>
              <a:rPr lang="zh-CN" altLang="en-US" sz="2000" dirty="0">
                <a:latin typeface="+mn-ea"/>
                <a:sym typeface="+mn-ea"/>
              </a:rPr>
              <a:t>请在</a:t>
            </a:r>
            <a:r>
              <a:rPr lang="en-US" altLang="zh-CN" sz="2000" b="1" dirty="0">
                <a:latin typeface="+mn-ea"/>
                <a:sym typeface="+mn-ea"/>
              </a:rPr>
              <a:t>PDF/WORD</a:t>
            </a:r>
            <a:r>
              <a:rPr lang="zh-CN" altLang="en-US" sz="2000" b="1" dirty="0">
                <a:latin typeface="+mn-ea"/>
                <a:sym typeface="+mn-ea"/>
              </a:rPr>
              <a:t>等任何方便助教阅读查看的文档</a:t>
            </a:r>
            <a:r>
              <a:rPr lang="zh-CN" altLang="en-US" sz="2000" dirty="0">
                <a:latin typeface="+mn-ea"/>
                <a:sym typeface="+mn-ea"/>
              </a:rPr>
              <a:t>中按照各个作业要求提交相关内容</a:t>
            </a:r>
            <a:r>
              <a:rPr lang="zh-CN" altLang="en-US" sz="2000" b="1" dirty="0">
                <a:latin typeface="+mn-ea"/>
                <a:sym typeface="+mn-ea"/>
              </a:rPr>
              <a:t>，记得标清题号</a:t>
            </a:r>
            <a:r>
              <a:rPr lang="zh-CN" altLang="en-US" sz="2000" dirty="0">
                <a:latin typeface="+mn-ea"/>
                <a:sym typeface="+mn-ea"/>
              </a:rPr>
              <a:t>。</a:t>
            </a:r>
            <a:endParaRPr lang="zh-CN" altLang="en-US" sz="2000" dirty="0">
              <a:latin typeface="+mn-ea"/>
              <a:sym typeface="+mn-ea"/>
            </a:endParaRPr>
          </a:p>
          <a:p>
            <a:pPr indent="0">
              <a:buNone/>
            </a:pPr>
            <a:endParaRPr lang="en-US" altLang="zh-CN" sz="2000" dirty="0"/>
          </a:p>
          <a:p>
            <a:pPr indent="0">
              <a:buNone/>
            </a:pPr>
            <a:r>
              <a:rPr lang="zh-CN" altLang="en-US" sz="2000" dirty="0"/>
              <a:t>若为</a:t>
            </a:r>
            <a:r>
              <a:rPr lang="en-US" altLang="zh-CN" sz="2000" dirty="0"/>
              <a:t>PDF/WORD</a:t>
            </a:r>
            <a:r>
              <a:rPr lang="zh-CN" altLang="en-US" sz="2000" dirty="0"/>
              <a:t>单文档文件直接提交即可，其他提交压缩包，命名为“</a:t>
            </a:r>
            <a:r>
              <a:rPr lang="zh-CN" altLang="en-US" sz="2000" dirty="0">
                <a:solidFill>
                  <a:srgbClr val="C00000"/>
                </a:solidFill>
              </a:rPr>
              <a:t>学号</a:t>
            </a:r>
            <a:r>
              <a:rPr lang="en-US" altLang="zh-CN" sz="2000" dirty="0">
                <a:solidFill>
                  <a:srgbClr val="C00000"/>
                </a:solidFill>
              </a:rPr>
              <a:t>_</a:t>
            </a:r>
            <a:r>
              <a:rPr lang="zh-CN" altLang="en-US" sz="2000" dirty="0">
                <a:solidFill>
                  <a:srgbClr val="C00000"/>
                </a:solidFill>
              </a:rPr>
              <a:t>姓名_第七次实验</a:t>
            </a:r>
            <a:r>
              <a:rPr lang="zh-CN" altLang="en-US" sz="2000" dirty="0"/>
              <a:t>”。</a:t>
            </a:r>
            <a:endParaRPr lang="zh-CN" altLang="en-US" sz="2000" dirty="0"/>
          </a:p>
          <a:p>
            <a:pPr indent="0">
              <a:buNone/>
            </a:pPr>
            <a:endParaRPr lang="zh-CN" altLang="en-US" sz="2000" dirty="0"/>
          </a:p>
          <a:p>
            <a:pPr indent="0">
              <a:buNone/>
            </a:pPr>
            <a:r>
              <a:rPr lang="zh-CN" altLang="en-US" sz="2000" dirty="0"/>
              <a:t>提交网址：软件学院云平台</a:t>
            </a:r>
            <a:r>
              <a:rPr lang="zh-CN" altLang="en-US" sz="2000" b="1" dirty="0"/>
              <a:t>第六次上机</a:t>
            </a:r>
            <a:r>
              <a:rPr lang="zh-CN" altLang="en-US" sz="2000" dirty="0">
                <a:solidFill>
                  <a:srgbClr val="FF0000"/>
                </a:solidFill>
              </a:rPr>
              <a:t> （按要求提交）</a:t>
            </a:r>
            <a:endParaRPr lang="zh-CN" altLang="en-US" sz="2000" dirty="0">
              <a:solidFill>
                <a:srgbClr val="FF0000"/>
              </a:solidFill>
            </a:endParaRPr>
          </a:p>
          <a:p>
            <a:pPr indent="0">
              <a:buNone/>
            </a:pPr>
            <a:r>
              <a:rPr lang="zh-CN" altLang="en-US" sz="2000" dirty="0">
                <a:sym typeface="+mn-ea"/>
              </a:rPr>
              <a:t>     </a:t>
            </a:r>
            <a:endParaRPr lang="zh-CN" altLang="en-US" sz="2000" dirty="0">
              <a:sym typeface="+mn-ea"/>
            </a:endParaRPr>
          </a:p>
          <a:p>
            <a:pPr indent="0">
              <a:buNone/>
            </a:pPr>
            <a:r>
              <a:rPr lang="en-US" altLang="zh-CN" sz="2000" dirty="0">
                <a:sym typeface="+mn-ea"/>
              </a:rPr>
              <a:t>	</a:t>
            </a:r>
            <a:r>
              <a:rPr lang="zh-CN" altLang="en-US" sz="2000" dirty="0">
                <a:sym typeface="+mn-ea"/>
              </a:rPr>
              <a:t>作业截止时间为</a:t>
            </a:r>
            <a:r>
              <a:rPr lang="zh-CN" altLang="en-US" sz="2000" b="1" dirty="0">
                <a:solidFill>
                  <a:srgbClr val="FF0000"/>
                </a:solidFill>
                <a:sym typeface="+mn-ea"/>
              </a:rPr>
              <a:t>周日</a:t>
            </a:r>
            <a:r>
              <a:rPr lang="en-US" altLang="zh-CN" sz="2000" b="1" dirty="0">
                <a:solidFill>
                  <a:srgbClr val="FF0000"/>
                </a:solidFill>
                <a:sym typeface="+mn-ea"/>
              </a:rPr>
              <a:t>24:00</a:t>
            </a:r>
            <a:r>
              <a:rPr lang="zh-CN" altLang="en-US" sz="2000" b="1" dirty="0">
                <a:solidFill>
                  <a:srgbClr val="FF0000"/>
                </a:solidFill>
                <a:sym typeface="+mn-ea"/>
              </a:rPr>
              <a:t>之前，提交方式为提交到云平台。</a:t>
            </a:r>
            <a:endParaRPr lang="zh-CN" altLang="en-US" sz="2000" dirty="0"/>
          </a:p>
          <a:p>
            <a:pPr indent="0">
              <a:buNone/>
            </a:pPr>
            <a:endParaRPr lang="en-US" altLang="zh-C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79" y="1521069"/>
            <a:ext cx="10515078" cy="4524315"/>
          </a:xfrm>
          <a:prstGeom prst="rect">
            <a:avLst/>
          </a:prstGeom>
          <a:noFill/>
        </p:spPr>
        <p:txBody>
          <a:bodyPr wrap="square" rtlCol="0">
            <a:spAutoFit/>
          </a:bodyPr>
          <a:lstStyle/>
          <a:p>
            <a:pPr marL="285750" indent="-285750">
              <a:buFont typeface="Arial" panose="020B0604020202020204" pitchFamily="34" charset="0"/>
              <a:buChar char="•"/>
              <a:defRPr/>
            </a:pPr>
            <a:r>
              <a:rPr lang="zh-CN" altLang="en-US" dirty="0"/>
              <a:t>事务：</a:t>
            </a:r>
            <a:endParaRPr lang="en-US" altLang="zh-CN" dirty="0"/>
          </a:p>
          <a:p>
            <a:pPr>
              <a:defRPr/>
            </a:pPr>
            <a:r>
              <a:rPr lang="zh-CN" altLang="en-US" dirty="0"/>
              <a:t>事务是单个的工作单元。 如果某一事务成功，则在该事务中进行的所有数据修改均会提交，成为数据库中的永久组成部分。 如果事务遇到错误且必须取消或回滚，则所有数据修改均被清除。</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事务的主要作用是面向多用户的并发访问。</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事务的四个基本要素（的缩写）：</a:t>
            </a:r>
            <a:r>
              <a:rPr lang="en-US" altLang="zh-CN" dirty="0"/>
              <a:t>ACID</a:t>
            </a:r>
            <a:endParaRPr lang="en-US" altLang="zh-CN" dirty="0"/>
          </a:p>
          <a:p>
            <a:pPr>
              <a:defRPr/>
            </a:pPr>
            <a:r>
              <a:rPr lang="zh-CN" altLang="en-US" dirty="0"/>
              <a:t>（原子性） </a:t>
            </a:r>
            <a:r>
              <a:rPr lang="en-US" altLang="zh-CN" dirty="0"/>
              <a:t>Atomicity </a:t>
            </a:r>
            <a:r>
              <a:rPr lang="zh-CN" altLang="en-US" dirty="0"/>
              <a:t>：一个事务中的所有操作，要么成功提交要么完全回滚。（原子操作）</a:t>
            </a:r>
            <a:endParaRPr lang="zh-CN" altLang="en-US" dirty="0"/>
          </a:p>
          <a:p>
            <a:pPr>
              <a:defRPr/>
            </a:pPr>
            <a:r>
              <a:rPr lang="zh-CN" altLang="en-US" dirty="0"/>
              <a:t>（一致性） </a:t>
            </a:r>
            <a:r>
              <a:rPr lang="en-US" altLang="zh-CN" dirty="0"/>
              <a:t>Consistency </a:t>
            </a:r>
            <a:r>
              <a:rPr lang="zh-CN" altLang="en-US" dirty="0"/>
              <a:t>：业务逻辑一致，数据约束完整。</a:t>
            </a:r>
            <a:endParaRPr lang="zh-CN" altLang="en-US" dirty="0"/>
          </a:p>
          <a:p>
            <a:pPr>
              <a:defRPr/>
            </a:pPr>
            <a:r>
              <a:rPr lang="zh-CN" altLang="en-US" dirty="0"/>
              <a:t>（隔离性） </a:t>
            </a:r>
            <a:r>
              <a:rPr lang="en-US" altLang="zh-CN" dirty="0"/>
              <a:t>Isolation </a:t>
            </a:r>
            <a:r>
              <a:rPr lang="zh-CN" altLang="en-US" dirty="0"/>
              <a:t>：事务间加锁隔离，控制可见度。</a:t>
            </a:r>
            <a:endParaRPr lang="zh-CN" altLang="en-US" dirty="0"/>
          </a:p>
          <a:p>
            <a:pPr>
              <a:defRPr/>
            </a:pPr>
            <a:r>
              <a:rPr lang="zh-CN" altLang="en-US" dirty="0"/>
              <a:t>（持久性） </a:t>
            </a:r>
            <a:r>
              <a:rPr lang="en-US" altLang="zh-CN" dirty="0"/>
              <a:t>Durability </a:t>
            </a:r>
            <a:r>
              <a:rPr lang="zh-CN" altLang="en-US" dirty="0"/>
              <a:t>：在事务完成以后，对数据库所作的更改持久的保存在数据库之中，不会被回滚。</a:t>
            </a:r>
            <a:endParaRPr lang="en-US" altLang="zh-CN" dirty="0"/>
          </a:p>
          <a:p>
            <a:pPr marL="285750"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保证</a:t>
            </a:r>
            <a:r>
              <a:rPr lang="en-US" altLang="zh-CN" dirty="0"/>
              <a:t>ACID</a:t>
            </a:r>
            <a:r>
              <a:rPr lang="zh-CN" altLang="en-US" dirty="0"/>
              <a:t>所要用到的技术</a:t>
            </a:r>
            <a:endParaRPr lang="zh-CN" altLang="en-US" dirty="0"/>
          </a:p>
          <a:p>
            <a:pPr lvl="1">
              <a:defRPr/>
            </a:pPr>
            <a:r>
              <a:rPr lang="en-US" altLang="zh-CN" dirty="0"/>
              <a:t>A	</a:t>
            </a:r>
            <a:r>
              <a:rPr lang="zh-CN" altLang="en-US" dirty="0"/>
              <a:t>：</a:t>
            </a:r>
            <a:r>
              <a:rPr lang="en-US" altLang="zh-CN" dirty="0"/>
              <a:t>TCL</a:t>
            </a:r>
            <a:endParaRPr lang="en-US" altLang="zh-CN" dirty="0"/>
          </a:p>
          <a:p>
            <a:pPr lvl="1">
              <a:defRPr/>
            </a:pPr>
            <a:r>
              <a:rPr lang="en-US" altLang="zh-CN" dirty="0"/>
              <a:t>I	</a:t>
            </a:r>
            <a:r>
              <a:rPr lang="zh-CN" altLang="en-US" dirty="0"/>
              <a:t>：锁</a:t>
            </a:r>
            <a:endParaRPr lang="zh-CN" altLang="en-US" dirty="0"/>
          </a:p>
          <a:p>
            <a:pPr lvl="1">
              <a:defRPr/>
            </a:pPr>
            <a:r>
              <a:rPr lang="en-US" altLang="zh-CN" dirty="0"/>
              <a:t>C/D	</a:t>
            </a:r>
            <a:r>
              <a:rPr lang="zh-CN" altLang="en-US" dirty="0"/>
              <a:t>：事务日志</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2862322"/>
          </a:xfrm>
          <a:prstGeom prst="rect">
            <a:avLst/>
          </a:prstGeom>
          <a:noFill/>
        </p:spPr>
        <p:txBody>
          <a:bodyPr wrap="square" rtlCol="0">
            <a:spAutoFit/>
          </a:bodyPr>
          <a:lstStyle/>
          <a:p>
            <a:pPr>
              <a:defRPr/>
            </a:pPr>
            <a:r>
              <a:rPr lang="zh-CN" altLang="en-US" dirty="0"/>
              <a:t>事务：原子性</a:t>
            </a:r>
            <a:endParaRPr lang="zh-CN" altLang="en-US" dirty="0"/>
          </a:p>
          <a:p>
            <a:pPr marL="285750" indent="-285750">
              <a:buFont typeface="Arial" panose="020B0604020202020204" pitchFamily="34" charset="0"/>
              <a:buChar char="•"/>
              <a:defRPr/>
            </a:pPr>
            <a:r>
              <a:rPr lang="zh-CN" altLang="en-US" dirty="0"/>
              <a:t>隐式</a:t>
            </a:r>
            <a:r>
              <a:rPr lang="en-US" altLang="zh-CN" dirty="0"/>
              <a:t>/</a:t>
            </a:r>
            <a:r>
              <a:rPr lang="zh-CN" altLang="en-US" dirty="0"/>
              <a:t>自动提交事务</a:t>
            </a:r>
            <a:endParaRPr lang="zh-CN" altLang="en-US" dirty="0"/>
          </a:p>
          <a:p>
            <a:pPr lvl="1">
              <a:defRPr/>
            </a:pPr>
            <a:r>
              <a:rPr lang="en-US" altLang="zh-CN" dirty="0"/>
              <a:t>SQL Server</a:t>
            </a:r>
            <a:r>
              <a:rPr lang="zh-CN" altLang="en-US" dirty="0"/>
              <a:t>把每条单独的语句作为一个事务</a:t>
            </a:r>
            <a:endParaRPr lang="zh-CN" altLang="en-US" dirty="0"/>
          </a:p>
          <a:p>
            <a:pPr lvl="1">
              <a:defRPr/>
            </a:pPr>
            <a:endParaRPr lang="zh-CN" altLang="en-US" dirty="0"/>
          </a:p>
          <a:p>
            <a:pPr marL="285750" indent="-285750">
              <a:buFont typeface="Arial" panose="020B0604020202020204" pitchFamily="34" charset="0"/>
              <a:buChar char="•"/>
              <a:defRPr/>
            </a:pPr>
            <a:r>
              <a:rPr lang="zh-CN" altLang="en-US" dirty="0"/>
              <a:t>运行错误发生时</a:t>
            </a:r>
            <a:endParaRPr lang="zh-CN" altLang="en-US" dirty="0"/>
          </a:p>
          <a:p>
            <a:pPr>
              <a:defRPr/>
            </a:pPr>
            <a:r>
              <a:rPr lang="zh-CN" altLang="en-US" dirty="0"/>
              <a:t>回滚该发生错误的单语句事务</a:t>
            </a:r>
            <a:endParaRPr lang="zh-CN" altLang="en-US" dirty="0"/>
          </a:p>
          <a:p>
            <a:pPr>
              <a:defRPr/>
            </a:pPr>
            <a:r>
              <a:rPr lang="zh-CN" altLang="en-US" dirty="0"/>
              <a:t>该批次其他语句继续执行</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编译错误发生时</a:t>
            </a:r>
            <a:endParaRPr lang="zh-CN" altLang="en-US" dirty="0"/>
          </a:p>
          <a:p>
            <a:pPr>
              <a:defRPr/>
            </a:pPr>
            <a:r>
              <a:rPr lang="zh-CN" altLang="en-US" dirty="0"/>
              <a:t>该批次语句都不执行</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4524315"/>
          </a:xfrm>
          <a:prstGeom prst="rect">
            <a:avLst/>
          </a:prstGeom>
          <a:noFill/>
        </p:spPr>
        <p:txBody>
          <a:bodyPr wrap="square" rtlCol="0">
            <a:spAutoFit/>
          </a:bodyPr>
          <a:lstStyle/>
          <a:p>
            <a:pPr>
              <a:defRPr/>
            </a:pPr>
            <a:r>
              <a:rPr lang="zh-CN" altLang="en-US" dirty="0"/>
              <a:t>事务：原子性</a:t>
            </a:r>
            <a:endParaRPr lang="zh-CN" altLang="en-US" dirty="0"/>
          </a:p>
          <a:p>
            <a:pPr marL="285750" indent="-285750">
              <a:buFont typeface="Arial" panose="020B0604020202020204" pitchFamily="34" charset="0"/>
              <a:buChar char="•"/>
              <a:defRPr/>
            </a:pPr>
            <a:r>
              <a:rPr lang="zh-CN" altLang="en-US" dirty="0"/>
              <a:t>显式</a:t>
            </a:r>
            <a:r>
              <a:rPr lang="en-US" altLang="zh-CN" dirty="0"/>
              <a:t>/</a:t>
            </a:r>
            <a:r>
              <a:rPr lang="zh-CN" altLang="en-US" dirty="0"/>
              <a:t>手动提交事务：</a:t>
            </a:r>
            <a:r>
              <a:rPr lang="en-US" altLang="zh-CN" dirty="0"/>
              <a:t>TCL</a:t>
            </a:r>
            <a:r>
              <a:rPr lang="zh-CN" altLang="en-US" dirty="0"/>
              <a:t>语法</a:t>
            </a:r>
            <a:endParaRPr lang="zh-CN" altLang="en-US" dirty="0"/>
          </a:p>
          <a:p>
            <a:pPr lvl="1">
              <a:defRPr/>
            </a:pPr>
            <a:r>
              <a:rPr lang="en-US" altLang="zh-CN" b="1" dirty="0">
                <a:solidFill>
                  <a:srgbClr val="203864"/>
                </a:solidFill>
              </a:rPr>
              <a:t>BEGIN TRANSACTION [</a:t>
            </a:r>
            <a:r>
              <a:rPr lang="zh-CN" altLang="en-US" b="1" dirty="0">
                <a:solidFill>
                  <a:srgbClr val="203864"/>
                </a:solidFill>
              </a:rPr>
              <a:t>事务名</a:t>
            </a:r>
            <a:r>
              <a:rPr lang="en-US" altLang="zh-CN" b="1" dirty="0">
                <a:solidFill>
                  <a:srgbClr val="203864"/>
                </a:solidFill>
              </a:rPr>
              <a:t>];</a:t>
            </a:r>
            <a:endParaRPr lang="en-US" altLang="zh-CN" b="1" dirty="0">
              <a:solidFill>
                <a:srgbClr val="203864"/>
              </a:solidFill>
            </a:endParaRPr>
          </a:p>
          <a:p>
            <a:pPr lvl="1">
              <a:defRPr/>
            </a:pPr>
            <a:r>
              <a:rPr lang="en-US" altLang="zh-CN" b="1" dirty="0">
                <a:solidFill>
                  <a:srgbClr val="203864"/>
                </a:solidFill>
              </a:rPr>
              <a:t>SAVE TRANSACTION &lt;</a:t>
            </a:r>
            <a:r>
              <a:rPr lang="zh-CN" altLang="en-US" b="1" dirty="0">
                <a:solidFill>
                  <a:srgbClr val="203864"/>
                </a:solidFill>
              </a:rPr>
              <a:t>存档点名</a:t>
            </a:r>
            <a:r>
              <a:rPr lang="en-US" altLang="zh-CN" b="1" dirty="0">
                <a:solidFill>
                  <a:srgbClr val="203864"/>
                </a:solidFill>
              </a:rPr>
              <a:t>&gt;;</a:t>
            </a:r>
            <a:endParaRPr lang="en-US" altLang="zh-CN" b="1" dirty="0">
              <a:solidFill>
                <a:srgbClr val="203864"/>
              </a:solidFill>
            </a:endParaRPr>
          </a:p>
          <a:p>
            <a:pPr lvl="1">
              <a:defRPr/>
            </a:pPr>
            <a:r>
              <a:rPr lang="en-US" altLang="zh-CN" b="1" dirty="0">
                <a:solidFill>
                  <a:srgbClr val="203864"/>
                </a:solidFill>
              </a:rPr>
              <a:t>COMMIT TRANSACTION [</a:t>
            </a:r>
            <a:r>
              <a:rPr lang="zh-CN" altLang="en-US" b="1" dirty="0">
                <a:solidFill>
                  <a:srgbClr val="203864"/>
                </a:solidFill>
              </a:rPr>
              <a:t>事务名</a:t>
            </a:r>
            <a:r>
              <a:rPr lang="en-US" altLang="zh-CN" b="1" dirty="0">
                <a:solidFill>
                  <a:srgbClr val="203864"/>
                </a:solidFill>
              </a:rPr>
              <a:t>];</a:t>
            </a:r>
            <a:endParaRPr lang="en-US" altLang="zh-CN" b="1" dirty="0">
              <a:solidFill>
                <a:srgbClr val="203864"/>
              </a:solidFill>
            </a:endParaRPr>
          </a:p>
          <a:p>
            <a:pPr lvl="1">
              <a:defRPr/>
            </a:pPr>
            <a:r>
              <a:rPr lang="en-US" altLang="zh-CN" b="1" dirty="0">
                <a:solidFill>
                  <a:srgbClr val="203864"/>
                </a:solidFill>
              </a:rPr>
              <a:t>ROLLBACK TRANSACTION [</a:t>
            </a:r>
            <a:r>
              <a:rPr lang="zh-CN" altLang="en-US" b="1" dirty="0">
                <a:solidFill>
                  <a:srgbClr val="203864"/>
                </a:solidFill>
              </a:rPr>
              <a:t>事务名</a:t>
            </a:r>
            <a:r>
              <a:rPr lang="en-US" altLang="zh-CN" b="1" dirty="0">
                <a:solidFill>
                  <a:srgbClr val="203864"/>
                </a:solidFill>
              </a:rPr>
              <a:t>];</a:t>
            </a:r>
            <a:endParaRPr lang="en-US" altLang="zh-CN" b="1" dirty="0">
              <a:solidFill>
                <a:srgbClr val="203864"/>
              </a:solidFill>
            </a:endParaRPr>
          </a:p>
          <a:p>
            <a:pPr lvl="1">
              <a:defRPr/>
            </a:pPr>
            <a:endParaRPr lang="en-US" altLang="zh-CN" dirty="0"/>
          </a:p>
          <a:p>
            <a:pPr marL="285750" indent="-285750">
              <a:buFont typeface="Arial" panose="020B0604020202020204" pitchFamily="34" charset="0"/>
              <a:buChar char="•"/>
              <a:defRPr/>
            </a:pPr>
            <a:r>
              <a:rPr lang="zh-CN" altLang="en-US" dirty="0"/>
              <a:t>事务始于</a:t>
            </a:r>
            <a:r>
              <a:rPr lang="en-US" altLang="zh-CN" dirty="0"/>
              <a:t>BEGIN</a:t>
            </a:r>
            <a:r>
              <a:rPr lang="zh-CN" altLang="en-US" dirty="0"/>
              <a:t>，终于</a:t>
            </a:r>
            <a:r>
              <a:rPr lang="en-US" altLang="zh-CN" dirty="0"/>
              <a:t>COMMIT</a:t>
            </a:r>
            <a:r>
              <a:rPr lang="zh-CN" altLang="en-US" dirty="0"/>
              <a:t>或者</a:t>
            </a:r>
            <a:r>
              <a:rPr lang="en-US" altLang="zh-CN" dirty="0"/>
              <a:t>ROLLBACK</a:t>
            </a:r>
            <a:endParaRPr lang="en-US" altLang="zh-CN" dirty="0"/>
          </a:p>
          <a:p>
            <a:pPr marL="285750" indent="-285750">
              <a:buFont typeface="Arial" panose="020B0604020202020204" pitchFamily="34" charset="0"/>
              <a:buChar char="•"/>
              <a:defRPr/>
            </a:pPr>
            <a:endParaRPr lang="en-US" altLang="zh-CN" dirty="0"/>
          </a:p>
          <a:p>
            <a:pPr marL="285750" indent="-285750">
              <a:buFont typeface="Arial" panose="020B0604020202020204" pitchFamily="34" charset="0"/>
              <a:buChar char="•"/>
              <a:defRPr/>
            </a:pPr>
            <a:r>
              <a:rPr lang="zh-CN" altLang="en-US" dirty="0"/>
              <a:t>事务可以嵌套，但</a:t>
            </a:r>
            <a:r>
              <a:rPr lang="zh-CN" altLang="en-US" u="sng" dirty="0"/>
              <a:t>只能回滚至最外层事务的</a:t>
            </a:r>
            <a:r>
              <a:rPr lang="en-US" altLang="zh-CN" u="sng" dirty="0"/>
              <a:t>BEGIN</a:t>
            </a:r>
            <a:r>
              <a:rPr lang="zh-CN" altLang="en-US" u="sng" dirty="0"/>
              <a:t>点</a:t>
            </a:r>
            <a:endParaRPr lang="zh-CN" altLang="en-US" u="sng" dirty="0"/>
          </a:p>
          <a:p>
            <a:pPr marL="742950" lvl="1" indent="-285750">
              <a:buFont typeface="Arial" panose="020B0604020202020204" pitchFamily="34" charset="0"/>
              <a:buChar char="•"/>
              <a:defRPr/>
            </a:pPr>
            <a:r>
              <a:rPr lang="zh-CN" altLang="en-US" dirty="0"/>
              <a:t>因此使用</a:t>
            </a:r>
            <a:r>
              <a:rPr lang="en-US" altLang="zh-CN" dirty="0"/>
              <a:t>SAVE</a:t>
            </a:r>
            <a:r>
              <a:rPr lang="zh-CN" altLang="en-US" dirty="0"/>
              <a:t>标记一个事务中的多个存档点</a:t>
            </a:r>
            <a:endParaRPr lang="zh-CN" altLang="en-US" dirty="0"/>
          </a:p>
          <a:p>
            <a:pPr marL="742950" lvl="1" indent="-285750">
              <a:buFont typeface="Arial" panose="020B0604020202020204" pitchFamily="34" charset="0"/>
              <a:buChar char="•"/>
              <a:defRPr/>
            </a:pPr>
            <a:r>
              <a:rPr lang="zh-CN" altLang="en-US" dirty="0"/>
              <a:t>不要使用嵌套事务，时常会引起回滚不可控的现象</a:t>
            </a:r>
            <a:endParaRPr lang="en-US" altLang="zh-CN" dirty="0"/>
          </a:p>
          <a:p>
            <a:pPr marL="742950" lvl="1" indent="-285750">
              <a:buFont typeface="Arial" panose="020B0604020202020204" pitchFamily="34" charset="0"/>
              <a:buChar char="•"/>
              <a:defRPr/>
            </a:pPr>
            <a:endParaRPr lang="zh-CN" altLang="en-US" dirty="0"/>
          </a:p>
          <a:p>
            <a:pPr marL="285750" indent="-285750">
              <a:buFont typeface="Arial" panose="020B0604020202020204" pitchFamily="34" charset="0"/>
              <a:buChar char="•"/>
              <a:defRPr/>
            </a:pPr>
            <a:r>
              <a:rPr lang="zh-CN" altLang="en-US" dirty="0"/>
              <a:t>意外的连接中断发生时</a:t>
            </a:r>
            <a:endParaRPr lang="zh-CN" altLang="en-US" dirty="0"/>
          </a:p>
          <a:p>
            <a:pPr marL="742950" lvl="1" indent="-285750">
              <a:buFont typeface="Arial" panose="020B0604020202020204" pitchFamily="34" charset="0"/>
              <a:buChar char="•"/>
              <a:defRPr/>
            </a:pPr>
            <a:r>
              <a:rPr lang="zh-CN" altLang="en-US" dirty="0"/>
              <a:t>回滚所有已</a:t>
            </a:r>
            <a:r>
              <a:rPr lang="en-US" altLang="zh-CN" dirty="0"/>
              <a:t>BEGIN</a:t>
            </a:r>
            <a:r>
              <a:rPr lang="zh-CN" altLang="en-US" dirty="0"/>
              <a:t>的事务</a:t>
            </a:r>
            <a:endParaRPr lang="en-US" altLang="zh-CN" dirty="0"/>
          </a:p>
          <a:p>
            <a:pPr marL="742950" lvl="1"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27821" y="2338804"/>
            <a:ext cx="4381500" cy="3430587"/>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29" y="2345182"/>
            <a:ext cx="4321175" cy="3389312"/>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4927953" cy="3693319"/>
          </a:xfrm>
          <a:prstGeom prst="rect">
            <a:avLst/>
          </a:prstGeom>
          <a:noFill/>
        </p:spPr>
        <p:txBody>
          <a:bodyPr wrap="square" rtlCol="0">
            <a:spAutoFit/>
          </a:bodyPr>
          <a:lstStyle/>
          <a:p>
            <a:pPr>
              <a:defRPr/>
            </a:pPr>
            <a:r>
              <a:rPr lang="zh-CN" altLang="en-US" dirty="0"/>
              <a:t>事务：独立性</a:t>
            </a:r>
            <a:endParaRPr lang="zh-CN" altLang="en-US" dirty="0"/>
          </a:p>
          <a:p>
            <a:pPr marL="285750" indent="-285750">
              <a:buFont typeface="Arial" panose="020B0604020202020204" pitchFamily="34" charset="0"/>
              <a:buChar char="•"/>
              <a:defRPr/>
            </a:pPr>
            <a:r>
              <a:rPr lang="zh-CN" altLang="en-US" dirty="0"/>
              <a:t>锁</a:t>
            </a:r>
            <a:endParaRPr lang="zh-CN" altLang="en-US" dirty="0"/>
          </a:p>
          <a:p>
            <a:pPr>
              <a:defRPr/>
            </a:pPr>
            <a:r>
              <a:rPr lang="zh-CN" altLang="en-US" dirty="0"/>
              <a:t>共享锁</a:t>
            </a:r>
            <a:r>
              <a:rPr lang="en-US" altLang="zh-CN" dirty="0"/>
              <a:t>S</a:t>
            </a:r>
            <a:r>
              <a:rPr lang="zh-CN" altLang="en-US" dirty="0"/>
              <a:t>：用于不修改数据的语句如</a:t>
            </a:r>
            <a:r>
              <a:rPr lang="en-US" altLang="zh-CN" dirty="0"/>
              <a:t>DQL</a:t>
            </a:r>
            <a:r>
              <a:rPr lang="zh-CN" altLang="en-US" dirty="0"/>
              <a:t>，读</a:t>
            </a:r>
            <a:endParaRPr lang="zh-CN" altLang="en-US" dirty="0"/>
          </a:p>
          <a:p>
            <a:pPr>
              <a:defRPr/>
            </a:pPr>
            <a:r>
              <a:rPr lang="zh-CN" altLang="en-US" dirty="0"/>
              <a:t>排他锁</a:t>
            </a:r>
            <a:r>
              <a:rPr lang="en-US" altLang="zh-CN" dirty="0"/>
              <a:t>X</a:t>
            </a:r>
            <a:r>
              <a:rPr lang="zh-CN" altLang="en-US" dirty="0"/>
              <a:t>：用于数据修改如</a:t>
            </a:r>
            <a:r>
              <a:rPr lang="en-US" altLang="zh-CN" dirty="0"/>
              <a:t>DML</a:t>
            </a:r>
            <a:r>
              <a:rPr lang="zh-CN" altLang="en-US" dirty="0"/>
              <a:t>，写</a:t>
            </a:r>
            <a:endParaRPr lang="zh-CN" altLang="en-US" dirty="0"/>
          </a:p>
          <a:p>
            <a:pPr>
              <a:defRPr/>
            </a:pPr>
            <a:r>
              <a:rPr lang="zh-CN" altLang="en-US" dirty="0"/>
              <a:t>更新锁</a:t>
            </a:r>
            <a:r>
              <a:rPr lang="en-US" altLang="zh-CN" dirty="0"/>
              <a:t>U</a:t>
            </a:r>
            <a:r>
              <a:rPr lang="zh-CN" altLang="en-US" dirty="0"/>
              <a:t>：用于批量</a:t>
            </a:r>
            <a:r>
              <a:rPr lang="en-US" altLang="zh-CN" dirty="0"/>
              <a:t>UPDATE</a:t>
            </a:r>
            <a:r>
              <a:rPr lang="zh-CN" altLang="en-US" dirty="0"/>
              <a:t>，读取阶段像</a:t>
            </a:r>
            <a:r>
              <a:rPr lang="en-US" altLang="zh-CN" dirty="0"/>
              <a:t>S</a:t>
            </a:r>
            <a:r>
              <a:rPr lang="zh-CN" altLang="en-US" dirty="0"/>
              <a:t>、修改阶段像</a:t>
            </a:r>
            <a:r>
              <a:rPr lang="en-US" altLang="zh-CN" dirty="0"/>
              <a:t>X</a:t>
            </a:r>
            <a:endParaRPr lang="en-US" altLang="zh-CN" dirty="0"/>
          </a:p>
          <a:p>
            <a:pPr>
              <a:defRPr/>
            </a:pPr>
            <a:r>
              <a:rPr lang="zh-CN" altLang="en-US" dirty="0"/>
              <a:t>意向锁</a:t>
            </a:r>
            <a:r>
              <a:rPr lang="en-US" altLang="zh-CN" dirty="0"/>
              <a:t>I</a:t>
            </a:r>
            <a:r>
              <a:rPr lang="zh-CN" altLang="en-US" dirty="0"/>
              <a:t>：对于锁作标记的假锁，用于自适应式锁升级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粒度</a:t>
            </a:r>
            <a:endParaRPr lang="zh-CN" altLang="en-US" dirty="0"/>
          </a:p>
          <a:p>
            <a:pPr>
              <a:defRPr/>
            </a:pPr>
            <a:r>
              <a:rPr lang="zh-CN" altLang="en-US" dirty="0"/>
              <a:t>数据库、表、键、行、范围（偏逻辑）</a:t>
            </a:r>
            <a:endParaRPr lang="zh-CN" altLang="en-US" dirty="0"/>
          </a:p>
          <a:p>
            <a:pPr>
              <a:defRPr/>
            </a:pPr>
            <a:r>
              <a:rPr lang="zh-CN" altLang="en-US" dirty="0"/>
              <a:t>文件、索引</a:t>
            </a:r>
            <a:r>
              <a:rPr lang="en-US" altLang="zh-CN" dirty="0"/>
              <a:t>/</a:t>
            </a:r>
            <a:r>
              <a:rPr lang="zh-CN" altLang="en-US" dirty="0"/>
              <a:t>堆、分配单元、区、页（偏物理）</a:t>
            </a:r>
            <a:endParaRPr lang="zh-CN" altLang="en-US" dirty="0"/>
          </a:p>
          <a:p>
            <a:pPr marL="742950" lvl="1"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907" y="5805943"/>
            <a:ext cx="4035425" cy="84455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6309368" y="2042238"/>
            <a:ext cx="4927952" cy="4247317"/>
          </a:xfrm>
          <a:prstGeom prst="rect">
            <a:avLst/>
          </a:prstGeom>
          <a:noFill/>
        </p:spPr>
        <p:txBody>
          <a:bodyPr wrap="square" rtlCol="0">
            <a:spAutoFit/>
          </a:bodyPr>
          <a:lstStyle/>
          <a:p>
            <a:pPr>
              <a:defRPr/>
            </a:pPr>
            <a:r>
              <a:rPr lang="zh-CN" altLang="en-US" dirty="0"/>
              <a:t>当某人查询某张表的一条记录时，就会在该记录上放置共享锁，在而其他人也要查询这张表的此记录时，因为共享锁彼此不互斥，所以也可以再次放置共享锁。</a:t>
            </a:r>
            <a:endParaRPr lang="en-US" altLang="zh-CN" dirty="0"/>
          </a:p>
          <a:p>
            <a:pPr>
              <a:defRPr/>
            </a:pPr>
            <a:r>
              <a:rPr lang="zh-CN" altLang="en-US" dirty="0"/>
              <a:t>也就是说</a:t>
            </a:r>
            <a:r>
              <a:rPr lang="en-US" altLang="zh-CN" dirty="0"/>
              <a:t>SQL SERVER</a:t>
            </a:r>
            <a:r>
              <a:rPr lang="zh-CN" altLang="en-US" dirty="0"/>
              <a:t>允许不同连接同时读取相同的数据。如果此时有人要更新此记录，因为独占锁与共享锁互斥，所以无法放置独占锁，要等到所有读取此记录的人都读取完毕，释放了共享锁，更新数据的人才能对该记录设置独占锁，并进一步更新数据。</a:t>
            </a:r>
            <a:endParaRPr lang="zh-CN" altLang="en-US" dirty="0"/>
          </a:p>
          <a:p>
            <a:pPr>
              <a:defRPr/>
            </a:pPr>
            <a:endParaRPr lang="zh-CN" altLang="en-US" dirty="0"/>
          </a:p>
          <a:p>
            <a:pPr>
              <a:defRPr/>
            </a:pPr>
            <a:r>
              <a:rPr lang="zh-CN" altLang="en-US" dirty="0"/>
              <a:t>锁粒度是被封锁目标的大小</a:t>
            </a:r>
            <a:r>
              <a:rPr lang="en-US" altLang="zh-CN" dirty="0"/>
              <a:t>,</a:t>
            </a:r>
            <a:r>
              <a:rPr lang="zh-CN" altLang="en-US" dirty="0"/>
              <a:t>封锁粒度小则并发性高</a:t>
            </a:r>
            <a:r>
              <a:rPr lang="en-US" altLang="zh-CN" dirty="0"/>
              <a:t>,</a:t>
            </a:r>
            <a:r>
              <a:rPr lang="zh-CN" altLang="en-US" dirty="0"/>
              <a:t>但开销大</a:t>
            </a:r>
            <a:r>
              <a:rPr lang="en-US" altLang="zh-CN" dirty="0"/>
              <a:t>,</a:t>
            </a:r>
            <a:r>
              <a:rPr lang="zh-CN" altLang="en-US" dirty="0"/>
              <a:t>封锁粒度大则并发性低但开销小 </a:t>
            </a:r>
            <a:endParaRPr lang="zh-CN" altLang="en-US" dirty="0"/>
          </a:p>
          <a:p>
            <a:pPr>
              <a:defRPr/>
            </a:pPr>
            <a:endParaRPr lang="zh-CN" altLang="en-US" dirty="0"/>
          </a:p>
          <a:p>
            <a:pPr>
              <a:defRPr/>
            </a:pPr>
            <a:r>
              <a:rPr lang="zh-CN" altLang="en-US" dirty="0"/>
              <a:t>排他锁又可以叫独占锁</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endParaRPr lang="zh-CN" altLang="en-US" dirty="0"/>
          </a:p>
          <a:p>
            <a:pPr marL="285750" indent="-285750">
              <a:buFont typeface="Arial" panose="020B0604020202020204" pitchFamily="34" charset="0"/>
              <a:buChar char="•"/>
              <a:defRPr/>
            </a:pPr>
            <a:r>
              <a:rPr lang="en-US" altLang="zh-CN" dirty="0"/>
              <a:t>ANSI</a:t>
            </a:r>
            <a:r>
              <a:rPr lang="zh-CN" altLang="en-US" dirty="0"/>
              <a:t>隔离层级标准：</a:t>
            </a:r>
            <a:endParaRPr lang="en-US" altLang="zh-CN" dirty="0"/>
          </a:p>
          <a:p>
            <a:pPr marL="285750" indent="-285750">
              <a:buFont typeface="Arial" panose="020B0604020202020204" pitchFamily="34" charset="0"/>
              <a:buChar char="•"/>
              <a:defRPr/>
            </a:pPr>
            <a:endParaRPr lang="zh-CN" altLang="en-US" dirty="0"/>
          </a:p>
          <a:p>
            <a:pPr>
              <a:defRPr/>
            </a:pPr>
            <a:r>
              <a:rPr lang="zh-CN" altLang="en-US" dirty="0"/>
              <a:t>读取未提交：不使用锁</a:t>
            </a:r>
            <a:endParaRPr lang="zh-CN" altLang="en-US" dirty="0"/>
          </a:p>
          <a:p>
            <a:pPr lvl="1">
              <a:defRPr/>
            </a:pPr>
            <a:r>
              <a:rPr lang="zh-CN" altLang="en-US" dirty="0"/>
              <a:t>可见其他事务</a:t>
            </a:r>
            <a:r>
              <a:rPr lang="zh-CN" altLang="en-US" b="1" dirty="0"/>
              <a:t>未提交的修改</a:t>
            </a:r>
            <a:r>
              <a:rPr lang="zh-CN" altLang="en-US" dirty="0"/>
              <a:t>；</a:t>
            </a:r>
            <a:r>
              <a:rPr lang="zh-CN" altLang="en-US" b="1" dirty="0"/>
              <a:t>脏读</a:t>
            </a:r>
            <a:endParaRPr lang="en-US" altLang="zh-CN" b="1" dirty="0"/>
          </a:p>
          <a:p>
            <a:pPr>
              <a:defRPr/>
            </a:pPr>
            <a:endParaRPr lang="zh-CN" altLang="en-US" dirty="0"/>
          </a:p>
          <a:p>
            <a:pPr>
              <a:defRPr/>
            </a:pPr>
            <a:r>
              <a:rPr lang="zh-CN" altLang="en-US" dirty="0"/>
              <a:t>读取已提交</a:t>
            </a:r>
            <a:r>
              <a:rPr lang="en-US" altLang="zh-CN" dirty="0"/>
              <a:t>(</a:t>
            </a:r>
            <a:r>
              <a:rPr lang="zh-CN" altLang="en-US" b="1" dirty="0"/>
              <a:t>默认</a:t>
            </a:r>
            <a:r>
              <a:rPr lang="zh-CN" altLang="en-US" dirty="0"/>
              <a:t>的隔离层级</a:t>
            </a:r>
            <a:r>
              <a:rPr lang="en-US" altLang="zh-CN" dirty="0"/>
              <a:t>)</a:t>
            </a:r>
            <a:r>
              <a:rPr lang="zh-CN" altLang="en-US" dirty="0"/>
              <a:t>：读时无</a:t>
            </a:r>
            <a:r>
              <a:rPr lang="en-US" altLang="zh-CN" dirty="0"/>
              <a:t>X</a:t>
            </a:r>
            <a:r>
              <a:rPr lang="zh-CN" altLang="en-US" dirty="0"/>
              <a:t>锁</a:t>
            </a:r>
            <a:endParaRPr lang="en-US" altLang="zh-CN" dirty="0"/>
          </a:p>
          <a:p>
            <a:pPr lvl="1">
              <a:defRPr/>
            </a:pPr>
            <a:r>
              <a:rPr lang="zh-CN" altLang="en-US" dirty="0"/>
              <a:t>可见其他事物已提交的</a:t>
            </a:r>
            <a:r>
              <a:rPr lang="zh-CN" altLang="en-US" b="1" dirty="0"/>
              <a:t>数据值</a:t>
            </a:r>
            <a:r>
              <a:rPr lang="zh-CN" altLang="en-US" dirty="0"/>
              <a:t>修改；</a:t>
            </a:r>
            <a:r>
              <a:rPr lang="zh-CN" altLang="en-US" b="1" dirty="0"/>
              <a:t>不可重复读</a:t>
            </a:r>
            <a:endParaRPr lang="zh-CN" altLang="en-US" b="1" dirty="0"/>
          </a:p>
          <a:p>
            <a:pPr lvl="1">
              <a:defRPr/>
            </a:pPr>
            <a:r>
              <a:rPr lang="zh-CN" altLang="en-US" dirty="0"/>
              <a:t>可见其他事物已提交的</a:t>
            </a:r>
            <a:r>
              <a:rPr lang="zh-CN" altLang="en-US" b="1" dirty="0"/>
              <a:t>记录数</a:t>
            </a:r>
            <a:r>
              <a:rPr lang="zh-CN" altLang="en-US" dirty="0"/>
              <a:t>修改；</a:t>
            </a:r>
            <a:r>
              <a:rPr lang="zh-CN" altLang="en-US" b="1" dirty="0"/>
              <a:t>幻读</a:t>
            </a:r>
            <a:endParaRPr lang="en-US" altLang="zh-CN" b="1" dirty="0"/>
          </a:p>
          <a:p>
            <a:pPr>
              <a:defRPr/>
            </a:pPr>
            <a:endParaRPr lang="zh-CN" altLang="en-US" dirty="0"/>
          </a:p>
          <a:p>
            <a:pPr>
              <a:defRPr/>
            </a:pPr>
            <a:r>
              <a:rPr lang="zh-CN" altLang="en-US" dirty="0"/>
              <a:t>可重复读：读时加有限范围的</a:t>
            </a:r>
            <a:r>
              <a:rPr lang="en-US" altLang="zh-CN" dirty="0"/>
              <a:t>S</a:t>
            </a:r>
            <a:r>
              <a:rPr lang="zh-CN" altLang="en-US" dirty="0"/>
              <a:t>锁并保持</a:t>
            </a:r>
            <a:endParaRPr lang="zh-CN" altLang="en-US" dirty="0"/>
          </a:p>
          <a:p>
            <a:pPr lvl="1">
              <a:defRPr/>
            </a:pPr>
            <a:r>
              <a:rPr lang="zh-CN" altLang="en-US" dirty="0"/>
              <a:t>不可见其他事务已提交的数据值修改，避免不可重复读</a:t>
            </a:r>
            <a:endParaRPr lang="en-US" altLang="zh-CN" dirty="0"/>
          </a:p>
          <a:p>
            <a:pPr>
              <a:defRPr/>
            </a:pPr>
            <a:endParaRPr lang="zh-CN" altLang="en-US" dirty="0"/>
          </a:p>
          <a:p>
            <a:pPr>
              <a:defRPr/>
            </a:pPr>
            <a:r>
              <a:rPr lang="zh-CN" altLang="en-US" dirty="0"/>
              <a:t>可序列化：读时全事务范围的</a:t>
            </a:r>
            <a:r>
              <a:rPr lang="en-US" altLang="zh-CN" dirty="0"/>
              <a:t>S</a:t>
            </a:r>
            <a:r>
              <a:rPr lang="zh-CN" altLang="en-US" dirty="0"/>
              <a:t>锁并保持</a:t>
            </a:r>
            <a:endParaRPr lang="zh-CN" altLang="en-US" dirty="0"/>
          </a:p>
          <a:p>
            <a:pPr lvl="1">
              <a:defRPr/>
            </a:pPr>
            <a:r>
              <a:rPr lang="zh-CN" altLang="en-US" dirty="0"/>
              <a:t>不可见其他事务的任何操作，避免任何读问题</a:t>
            </a:r>
            <a:endParaRPr lang="zh-CN" altLang="en-US" dirty="0"/>
          </a:p>
          <a:p>
            <a:pPr marL="742950" lvl="1" indent="-285750">
              <a:buFont typeface="Arial" panose="020B0604020202020204" pitchFamily="34" charset="0"/>
              <a:buChar cha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83792" y="2042238"/>
            <a:ext cx="3962400" cy="164782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0" y="2042238"/>
            <a:ext cx="9144058" cy="4524315"/>
          </a:xfrm>
          <a:prstGeom prst="rect">
            <a:avLst/>
          </a:prstGeom>
          <a:noFill/>
        </p:spPr>
        <p:txBody>
          <a:bodyPr wrap="square" rtlCol="0">
            <a:spAutoFit/>
          </a:bodyPr>
          <a:lstStyle/>
          <a:p>
            <a:pPr>
              <a:defRPr/>
            </a:pPr>
            <a:r>
              <a:rPr lang="zh-CN" altLang="en-US" dirty="0"/>
              <a:t>事务：独立性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阻塞</a:t>
            </a:r>
            <a:endParaRPr lang="zh-CN" altLang="en-US" dirty="0"/>
          </a:p>
          <a:p>
            <a:pPr>
              <a:defRPr/>
            </a:pPr>
            <a:r>
              <a:rPr lang="zh-CN" altLang="en-US" dirty="0"/>
              <a:t>有</a:t>
            </a:r>
            <a:r>
              <a:rPr lang="en-US" altLang="zh-CN" dirty="0"/>
              <a:t>S</a:t>
            </a:r>
            <a:r>
              <a:rPr lang="zh-CN" altLang="en-US" dirty="0"/>
              <a:t>锁不可写</a:t>
            </a:r>
            <a:endParaRPr lang="zh-CN" altLang="en-US" dirty="0"/>
          </a:p>
          <a:p>
            <a:pPr>
              <a:defRPr/>
            </a:pPr>
            <a:r>
              <a:rPr lang="zh-CN" altLang="en-US" dirty="0"/>
              <a:t>有</a:t>
            </a:r>
            <a:r>
              <a:rPr lang="en-US" altLang="zh-CN" dirty="0"/>
              <a:t>X</a:t>
            </a:r>
            <a:r>
              <a:rPr lang="zh-CN" altLang="en-US" dirty="0"/>
              <a:t>锁不可读写</a:t>
            </a:r>
            <a:endParaRPr lang="zh-CN" altLang="en-US" dirty="0"/>
          </a:p>
          <a:p>
            <a:pPr>
              <a:defRPr/>
            </a:pPr>
            <a:endParaRPr lang="zh-CN" altLang="en-US"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zh-CN" altLang="en-US" dirty="0"/>
          </a:p>
          <a:p>
            <a:pPr>
              <a:defRPr/>
            </a:pPr>
            <a:r>
              <a:rPr lang="zh-CN" altLang="en-US" b="1" dirty="0">
                <a:solidFill>
                  <a:srgbClr val="FF0000"/>
                </a:solidFill>
              </a:rPr>
              <a:t>注意：此类实验需要开多个查询窗口</a:t>
            </a:r>
            <a:r>
              <a:rPr lang="zh-CN" altLang="en-US" b="1" dirty="0">
                <a:solidFill>
                  <a:schemeClr val="tx1">
                    <a:lumMod val="95000"/>
                    <a:lumOff val="5000"/>
                  </a:schemeClr>
                </a:solidFill>
              </a:rPr>
              <a:t>（比如可以让用户</a:t>
            </a:r>
            <a:r>
              <a:rPr lang="en-US" altLang="zh-CN" b="1" dirty="0">
                <a:solidFill>
                  <a:schemeClr val="tx1">
                    <a:lumMod val="95000"/>
                    <a:lumOff val="5000"/>
                  </a:schemeClr>
                </a:solidFill>
              </a:rPr>
              <a:t>1</a:t>
            </a:r>
            <a:r>
              <a:rPr lang="zh-CN" altLang="en-US" b="1" dirty="0">
                <a:solidFill>
                  <a:schemeClr val="tx1">
                    <a:lumMod val="95000"/>
                    <a:lumOff val="5000"/>
                  </a:schemeClr>
                </a:solidFill>
              </a:rPr>
              <a:t>和用户</a:t>
            </a:r>
            <a:r>
              <a:rPr lang="en-US" altLang="zh-CN" b="1" dirty="0">
                <a:solidFill>
                  <a:schemeClr val="tx1">
                    <a:lumMod val="95000"/>
                    <a:lumOff val="5000"/>
                  </a:schemeClr>
                </a:solidFill>
              </a:rPr>
              <a:t>2</a:t>
            </a:r>
            <a:r>
              <a:rPr lang="zh-CN" altLang="en-US" b="1" dirty="0">
                <a:solidFill>
                  <a:schemeClr val="tx1">
                    <a:lumMod val="95000"/>
                    <a:lumOff val="5000"/>
                  </a:schemeClr>
                </a:solidFill>
              </a:rPr>
              <a:t>从两个</a:t>
            </a:r>
            <a:r>
              <a:rPr lang="en-US" altLang="zh-CN" b="1" dirty="0" err="1">
                <a:solidFill>
                  <a:schemeClr val="tx1">
                    <a:lumMod val="95000"/>
                    <a:lumOff val="5000"/>
                  </a:schemeClr>
                </a:solidFill>
              </a:rPr>
              <a:t>xxx.sql</a:t>
            </a:r>
            <a:r>
              <a:rPr lang="zh-CN" altLang="en-US" b="1" dirty="0">
                <a:solidFill>
                  <a:schemeClr val="tx1">
                    <a:lumMod val="95000"/>
                    <a:lumOff val="5000"/>
                  </a:schemeClr>
                </a:solidFill>
              </a:rPr>
              <a:t>文件分步执行）</a:t>
            </a:r>
            <a:endParaRPr lang="zh-CN" altLang="en-US" b="1" dirty="0">
              <a:solidFill>
                <a:schemeClr val="tx1">
                  <a:lumMod val="95000"/>
                  <a:lumOff val="5000"/>
                </a:schemeClr>
              </a:solidFill>
            </a:endParaRPr>
          </a:p>
          <a:p>
            <a:pPr>
              <a:defRPr/>
            </a:pP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6709" y="2042238"/>
            <a:ext cx="4461353" cy="3536161"/>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13770" y="1639941"/>
            <a:ext cx="5603281" cy="5078313"/>
          </a:xfrm>
          <a:prstGeom prst="rect">
            <a:avLst/>
          </a:prstGeom>
          <a:noFill/>
        </p:spPr>
        <p:txBody>
          <a:bodyPr wrap="square" rtlCol="0">
            <a:spAutoFit/>
          </a:bodyPr>
          <a:lstStyle/>
          <a:p>
            <a:pPr>
              <a:defRPr/>
            </a:pPr>
            <a:r>
              <a:rPr lang="zh-CN" altLang="en-US" dirty="0"/>
              <a:t>事务：独立性</a:t>
            </a:r>
            <a:endParaRPr lang="en-US" altLang="zh-CN" dirty="0"/>
          </a:p>
          <a:p>
            <a:pPr marL="285750" indent="-285750">
              <a:buFont typeface="Arial" panose="020B0604020202020204" pitchFamily="34" charset="0"/>
              <a:buChar char="•"/>
              <a:defRPr/>
            </a:pPr>
            <a:r>
              <a:rPr lang="zh-CN" altLang="en-US" dirty="0"/>
              <a:t>死锁：两个或多个会话相互请求对方持有的锁资源，导致循环等待的情况</a:t>
            </a:r>
            <a:endParaRPr lang="zh-CN" altLang="en-US" dirty="0"/>
          </a:p>
          <a:p>
            <a:pPr>
              <a:defRPr/>
            </a:pPr>
            <a:endParaRPr lang="zh-CN" altLang="en-US" dirty="0"/>
          </a:p>
          <a:p>
            <a:pPr marL="285750" indent="-285750">
              <a:buFont typeface="Arial" panose="020B0604020202020204" pitchFamily="34" charset="0"/>
              <a:buChar char="•"/>
              <a:defRPr/>
            </a:pPr>
            <a:r>
              <a:rPr lang="zh-CN" altLang="en-US" dirty="0"/>
              <a:t>死锁：四个必要条件</a:t>
            </a:r>
            <a:endParaRPr lang="zh-CN" altLang="en-US" dirty="0"/>
          </a:p>
          <a:p>
            <a:pPr>
              <a:defRPr/>
            </a:pPr>
            <a:r>
              <a:rPr lang="zh-CN" altLang="en-US" dirty="0"/>
              <a:t>（</a:t>
            </a:r>
            <a:r>
              <a:rPr lang="en-US" altLang="zh-CN" dirty="0"/>
              <a:t>1</a:t>
            </a:r>
            <a:r>
              <a:rPr lang="zh-CN" altLang="en-US" dirty="0"/>
              <a:t>） </a:t>
            </a:r>
            <a:r>
              <a:rPr lang="zh-CN" altLang="en-US" b="1" dirty="0"/>
              <a:t>互斥条件：</a:t>
            </a:r>
            <a:r>
              <a:rPr lang="zh-CN" altLang="en-US" dirty="0"/>
              <a:t>一个资源每次只能被一个进程使用。</a:t>
            </a:r>
            <a:br>
              <a:rPr lang="zh-CN" altLang="en-US" dirty="0"/>
            </a:br>
            <a:r>
              <a:rPr lang="zh-CN" altLang="en-US" dirty="0"/>
              <a:t>（</a:t>
            </a:r>
            <a:r>
              <a:rPr lang="en-US" altLang="zh-CN" dirty="0"/>
              <a:t>2</a:t>
            </a:r>
            <a:r>
              <a:rPr lang="zh-CN" altLang="en-US" dirty="0"/>
              <a:t>） </a:t>
            </a:r>
            <a:r>
              <a:rPr lang="zh-CN" altLang="en-US" b="1" dirty="0"/>
              <a:t>请求与保持条件：</a:t>
            </a:r>
            <a:r>
              <a:rPr lang="zh-CN" altLang="en-US" dirty="0"/>
              <a:t>一个进程因请求资源而阻塞时，对已获得的资源保持不放。</a:t>
            </a:r>
            <a:br>
              <a:rPr lang="zh-CN" altLang="en-US" dirty="0"/>
            </a:br>
            <a:r>
              <a:rPr lang="zh-CN" altLang="en-US" dirty="0"/>
              <a:t>（</a:t>
            </a:r>
            <a:r>
              <a:rPr lang="en-US" altLang="zh-CN" dirty="0"/>
              <a:t>3</a:t>
            </a:r>
            <a:r>
              <a:rPr lang="zh-CN" altLang="en-US" dirty="0"/>
              <a:t>） </a:t>
            </a:r>
            <a:r>
              <a:rPr lang="zh-CN" altLang="en-US" b="1" dirty="0"/>
              <a:t>不剥夺条件：</a:t>
            </a:r>
            <a:r>
              <a:rPr lang="zh-CN" altLang="en-US" dirty="0"/>
              <a:t>进程已获得的资源，在末使用完之前，不能强行剥夺。</a:t>
            </a:r>
            <a:br>
              <a:rPr lang="zh-CN" altLang="en-US" dirty="0"/>
            </a:br>
            <a:r>
              <a:rPr lang="zh-CN" altLang="en-US" dirty="0"/>
              <a:t>（</a:t>
            </a:r>
            <a:r>
              <a:rPr lang="en-US" altLang="zh-CN" dirty="0"/>
              <a:t>4</a:t>
            </a:r>
            <a:r>
              <a:rPr lang="zh-CN" altLang="en-US" dirty="0"/>
              <a:t>） </a:t>
            </a:r>
            <a:r>
              <a:rPr lang="zh-CN" altLang="en-US" b="1" dirty="0"/>
              <a:t>循环等待条件：</a:t>
            </a:r>
            <a:r>
              <a:rPr lang="zh-CN" altLang="en-US" dirty="0"/>
              <a:t>若干进程之间形成一种头尾相接的循环等待资源关系。</a:t>
            </a:r>
            <a:endParaRPr lang="zh-CN" altLang="en-US" dirty="0"/>
          </a:p>
          <a:p>
            <a:pPr>
              <a:defRPr/>
            </a:pPr>
            <a:endParaRPr lang="zh-CN" altLang="en-US" dirty="0"/>
          </a:p>
          <a:p>
            <a:pPr>
              <a:defRPr/>
            </a:pPr>
            <a:endParaRPr lang="zh-CN" altLang="en-US" dirty="0"/>
          </a:p>
          <a:p>
            <a:pPr>
              <a:defRPr/>
            </a:pPr>
            <a:r>
              <a:rPr lang="zh-CN" altLang="en-US" dirty="0"/>
              <a:t>表提示：</a:t>
            </a:r>
            <a:r>
              <a:rPr lang="en-US" altLang="zh-CN" dirty="0"/>
              <a:t>WITH()</a:t>
            </a:r>
            <a:endParaRPr lang="en-US" altLang="zh-CN" dirty="0"/>
          </a:p>
          <a:p>
            <a:pPr>
              <a:defRPr/>
            </a:pPr>
            <a:r>
              <a:rPr lang="en-US" altLang="zh-CN" dirty="0">
                <a:hlinkClick r:id="rId1"/>
              </a:rPr>
              <a:t>https://docs.microsoft.com/zh-cn/sql/t-sql/queries/hints-transact-sql-table?view=sql-server-2017</a:t>
            </a: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12"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055" y="5007776"/>
            <a:ext cx="6110100" cy="42056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867" y="2209490"/>
            <a:ext cx="4652962" cy="2578100"/>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8090668" y="5519299"/>
            <a:ext cx="3185487" cy="369332"/>
          </a:xfrm>
          <a:prstGeom prst="rect">
            <a:avLst/>
          </a:prstGeom>
          <a:noFill/>
        </p:spPr>
        <p:txBody>
          <a:bodyPr wrap="none" rtlCol="0">
            <a:spAutoFit/>
          </a:bodyPr>
          <a:lstStyle/>
          <a:p>
            <a:r>
              <a:rPr lang="zh-CN" altLang="en-US" b="1" dirty="0"/>
              <a:t>（同样需要开多个查询窗口）</a:t>
            </a:r>
            <a:endParaRPr lang="zh-CN" alt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本次上机概览</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3632" y="2386639"/>
            <a:ext cx="5420074" cy="2246769"/>
          </a:xfrm>
          <a:prstGeom prst="rect">
            <a:avLst/>
          </a:prstGeom>
          <a:noFill/>
        </p:spPr>
        <p:txBody>
          <a:bodyPr wrap="none" rtlCol="0">
            <a:spAutoFit/>
          </a:bodyPr>
          <a:lstStyle/>
          <a:p>
            <a:r>
              <a:rPr lang="zh-CN" altLang="en-US" sz="2000" dirty="0">
                <a:latin typeface="+mn-ea"/>
              </a:rPr>
              <a:t>本次的上机内容为：</a:t>
            </a:r>
            <a:endParaRPr lang="en-US" altLang="zh-CN" sz="2000" dirty="0">
              <a:latin typeface="+mn-ea"/>
            </a:endParaRP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并发控制</a:t>
            </a:r>
            <a:endParaRPr lang="zh-CN" altLang="en-US" sz="2000" dirty="0">
              <a:latin typeface="+mn-ea"/>
            </a:endParaRPr>
          </a:p>
          <a:p>
            <a:pPr marL="800100" lvl="1" indent="-342900">
              <a:buFont typeface="Arial" panose="020B0604020202020204" pitchFamily="34" charset="0"/>
              <a:buChar char="•"/>
            </a:pPr>
            <a:r>
              <a:rPr lang="zh-CN" altLang="en-US" sz="2000" dirty="0">
                <a:latin typeface="+mn-ea"/>
              </a:rPr>
              <a:t>数据库隔离级别实验</a:t>
            </a:r>
            <a:endParaRPr lang="zh-CN" altLang="en-US" sz="2000" dirty="0">
              <a:latin typeface="+mn-ea"/>
            </a:endParaRPr>
          </a:p>
          <a:p>
            <a:pPr marL="800100" lvl="1" indent="-342900">
              <a:buFont typeface="Arial" panose="020B0604020202020204" pitchFamily="34" charset="0"/>
              <a:buChar char="•"/>
            </a:pPr>
            <a:r>
              <a:rPr lang="zh-CN" altLang="en-US" sz="2000" dirty="0">
                <a:latin typeface="+mn-ea"/>
              </a:rPr>
              <a:t>死锁</a:t>
            </a:r>
            <a:endParaRPr lang="en-US" altLang="zh-CN" sz="2000" dirty="0">
              <a:latin typeface="+mn-ea"/>
            </a:endParaRPr>
          </a:p>
          <a:p>
            <a:pPr marL="800100" lvl="1"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zh-CN" altLang="en-US" sz="2000" dirty="0">
                <a:latin typeface="+mn-ea"/>
              </a:rPr>
              <a:t>本次实验使用</a:t>
            </a:r>
            <a:r>
              <a:rPr lang="en-US" altLang="zh-CN" sz="2000" dirty="0">
                <a:latin typeface="+mn-ea"/>
              </a:rPr>
              <a:t>MySQL</a:t>
            </a:r>
            <a:r>
              <a:rPr lang="zh-CN" altLang="en-US" sz="2000" dirty="0">
                <a:latin typeface="+mn-ea"/>
              </a:rPr>
              <a:t>命令行界面进行实验；</a:t>
            </a:r>
            <a:endParaRPr lang="zh-CN" altLang="en-US" sz="2000" dirty="0">
              <a:latin typeface="+mn-ea"/>
            </a:endParaRPr>
          </a:p>
        </p:txBody>
      </p: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1671745"/>
            <a:ext cx="6865846" cy="3693319"/>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预写日志 </a:t>
            </a:r>
            <a:r>
              <a:rPr lang="en-US" altLang="zh-CN" dirty="0"/>
              <a:t>(Write-Ahead Logging)</a:t>
            </a:r>
            <a:r>
              <a:rPr lang="zh-CN" altLang="en-US" dirty="0"/>
              <a:t>和惰性写</a:t>
            </a:r>
            <a:r>
              <a:rPr lang="en-US" altLang="zh-CN" dirty="0"/>
              <a:t>(Lazy Writer)</a:t>
            </a:r>
            <a:r>
              <a:rPr lang="zh-CN" altLang="en-US" dirty="0"/>
              <a:t>作业流程</a:t>
            </a:r>
            <a:endParaRPr lang="zh-CN" altLang="en-US" dirty="0"/>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Begin Tran</a:t>
            </a:r>
            <a:r>
              <a:rPr lang="zh-CN" altLang="en-US" dirty="0"/>
              <a:t>记录</a:t>
            </a:r>
            <a:endParaRPr lang="zh-CN" altLang="en-US" dirty="0"/>
          </a:p>
          <a:p>
            <a:pPr lvl="1">
              <a:defRPr/>
            </a:pPr>
            <a:r>
              <a:rPr lang="zh-CN" altLang="en-US" dirty="0"/>
              <a:t>在 </a:t>
            </a:r>
            <a:r>
              <a:rPr lang="zh-CN" altLang="en-US" dirty="0">
                <a:solidFill>
                  <a:schemeClr val="accent1">
                    <a:lumMod val="75000"/>
                  </a:schemeClr>
                </a:solidFill>
              </a:rPr>
              <a:t>缓冲区日志 </a:t>
            </a:r>
            <a:r>
              <a:rPr lang="zh-CN" altLang="en-US" dirty="0"/>
              <a:t>中写入 要修改的信息</a:t>
            </a:r>
            <a:r>
              <a:rPr lang="en-US" altLang="zh-CN" dirty="0"/>
              <a:t>(</a:t>
            </a:r>
            <a:r>
              <a:rPr lang="zh-CN" altLang="en-US" dirty="0"/>
              <a:t>事务主体</a:t>
            </a:r>
            <a:r>
              <a:rPr lang="en-US" altLang="zh-CN" dirty="0"/>
              <a:t>)</a:t>
            </a:r>
            <a:endParaRPr lang="en-US" altLang="zh-CN" dirty="0"/>
          </a:p>
          <a:p>
            <a:pPr lvl="1">
              <a:defRPr/>
            </a:pPr>
            <a:r>
              <a:rPr lang="zh-CN" altLang="en-US" dirty="0"/>
              <a:t>将 </a:t>
            </a:r>
            <a:r>
              <a:rPr lang="zh-CN" altLang="en-US" dirty="0">
                <a:solidFill>
                  <a:schemeClr val="accent1">
                    <a:lumMod val="75000"/>
                  </a:schemeClr>
                </a:solidFill>
              </a:rPr>
              <a:t>缓冲区日志 </a:t>
            </a:r>
            <a:r>
              <a:rPr lang="zh-CN" altLang="en-US" dirty="0"/>
              <a:t>的修改写出到 </a:t>
            </a:r>
            <a:r>
              <a:rPr lang="zh-CN" altLang="en-US" dirty="0">
                <a:solidFill>
                  <a:schemeClr val="accent1">
                    <a:lumMod val="75000"/>
                  </a:schemeClr>
                </a:solidFill>
              </a:rPr>
              <a:t>缓冲区数据页</a:t>
            </a:r>
            <a:endParaRPr lang="zh-CN" altLang="en-US" dirty="0">
              <a:solidFill>
                <a:schemeClr val="accent1">
                  <a:lumMod val="75000"/>
                </a:schemeClr>
              </a:solidFill>
            </a:endParaRPr>
          </a:p>
          <a:p>
            <a:pPr lvl="1">
              <a:defRPr/>
            </a:pPr>
            <a:r>
              <a:rPr lang="zh-CN" altLang="en-US" dirty="0"/>
              <a:t>在 </a:t>
            </a:r>
            <a:r>
              <a:rPr lang="zh-CN" altLang="en-US" dirty="0">
                <a:solidFill>
                  <a:schemeClr val="accent1">
                    <a:lumMod val="75000"/>
                  </a:schemeClr>
                </a:solidFill>
              </a:rPr>
              <a:t>缓冲区日志 </a:t>
            </a:r>
            <a:r>
              <a:rPr lang="zh-CN" altLang="en-US" dirty="0"/>
              <a:t>中写入 </a:t>
            </a:r>
            <a:r>
              <a:rPr lang="en-US" altLang="zh-CN" dirty="0"/>
              <a:t>Commit Tran</a:t>
            </a:r>
            <a:r>
              <a:rPr lang="zh-CN" altLang="en-US" dirty="0"/>
              <a:t>记录</a:t>
            </a:r>
            <a:endParaRPr lang="zh-CN" altLang="en-US" dirty="0"/>
          </a:p>
          <a:p>
            <a:pPr lvl="1">
              <a:defRPr/>
            </a:pPr>
            <a:r>
              <a:rPr lang="zh-CN" altLang="en-US" dirty="0"/>
              <a:t>将 </a:t>
            </a:r>
            <a:r>
              <a:rPr lang="zh-CN" altLang="en-US" dirty="0">
                <a:solidFill>
                  <a:schemeClr val="accent1">
                    <a:lumMod val="75000"/>
                  </a:schemeClr>
                </a:solidFill>
              </a:rPr>
              <a:t>缓冲区日志 </a:t>
            </a:r>
            <a:r>
              <a:rPr lang="zh-CN" altLang="en-US" dirty="0"/>
              <a:t>写出到 </a:t>
            </a:r>
            <a:r>
              <a:rPr lang="zh-CN" altLang="en-US" dirty="0">
                <a:solidFill>
                  <a:schemeClr val="accent1">
                    <a:lumMod val="75000"/>
                  </a:schemeClr>
                </a:solidFill>
              </a:rPr>
              <a:t>磁盘日志文件</a:t>
            </a:r>
            <a:endParaRPr lang="zh-CN" altLang="en-US" dirty="0">
              <a:solidFill>
                <a:schemeClr val="accent1">
                  <a:lumMod val="75000"/>
                </a:schemeClr>
              </a:solidFill>
            </a:endParaRPr>
          </a:p>
          <a:p>
            <a:pPr lvl="1">
              <a:defRPr/>
            </a:pPr>
            <a:r>
              <a:rPr lang="zh-CN" altLang="en-US" dirty="0"/>
              <a:t>适时，将 </a:t>
            </a:r>
            <a:r>
              <a:rPr lang="zh-CN" altLang="en-US" dirty="0">
                <a:solidFill>
                  <a:schemeClr val="accent1">
                    <a:lumMod val="75000"/>
                  </a:schemeClr>
                </a:solidFill>
              </a:rPr>
              <a:t>缓冲区数据页</a:t>
            </a:r>
            <a:r>
              <a:rPr lang="zh-CN" altLang="en-US" dirty="0"/>
              <a:t> 写出到 </a:t>
            </a:r>
            <a:r>
              <a:rPr lang="zh-CN" altLang="en-US" dirty="0">
                <a:solidFill>
                  <a:schemeClr val="accent1">
                    <a:lumMod val="75000"/>
                  </a:schemeClr>
                </a:solidFill>
              </a:rPr>
              <a:t>磁盘主数据文件</a:t>
            </a:r>
            <a:endParaRPr lang="en-US" altLang="zh-CN" dirty="0">
              <a:solidFill>
                <a:schemeClr val="accent1">
                  <a:lumMod val="75000"/>
                </a:schemeClr>
              </a:solidFill>
            </a:endParaRPr>
          </a:p>
          <a:p>
            <a:pPr>
              <a:defRPr/>
            </a:pPr>
            <a:endParaRPr lang="zh-CN" altLang="en-US" dirty="0"/>
          </a:p>
          <a:p>
            <a:pPr marL="285750" indent="-285750">
              <a:buFont typeface="Arial" panose="020B0604020202020204" pitchFamily="34" charset="0"/>
              <a:buChar char="•"/>
              <a:defRPr/>
            </a:pPr>
            <a:r>
              <a:rPr lang="zh-CN" altLang="en-US" dirty="0"/>
              <a:t>预写日志</a:t>
            </a:r>
            <a:r>
              <a:rPr lang="en-US" altLang="zh-CN" dirty="0"/>
              <a:t>WAL</a:t>
            </a:r>
            <a:r>
              <a:rPr lang="zh-CN" altLang="en-US" dirty="0"/>
              <a:t>的灾难恢复</a:t>
            </a:r>
            <a:endParaRPr lang="zh-CN" altLang="en-US" dirty="0"/>
          </a:p>
          <a:p>
            <a:pPr lvl="1">
              <a:defRPr/>
            </a:pPr>
            <a:r>
              <a:rPr lang="zh-CN" altLang="en-US" dirty="0"/>
              <a:t>由早到晚</a:t>
            </a:r>
            <a:r>
              <a:rPr lang="zh-CN" altLang="en-US" b="1" dirty="0"/>
              <a:t>顺序</a:t>
            </a:r>
            <a:r>
              <a:rPr lang="en-US" altLang="zh-CN" dirty="0"/>
              <a:t>Redo</a:t>
            </a:r>
            <a:r>
              <a:rPr lang="zh-CN" altLang="en-US" dirty="0"/>
              <a:t>已提交却未写入主数据文件的数据</a:t>
            </a:r>
            <a:endParaRPr lang="zh-CN" altLang="en-US" dirty="0"/>
          </a:p>
          <a:p>
            <a:pPr lvl="1">
              <a:defRPr/>
            </a:pPr>
            <a:r>
              <a:rPr lang="zh-CN" altLang="en-US" dirty="0"/>
              <a:t>由晚到早</a:t>
            </a:r>
            <a:r>
              <a:rPr lang="zh-CN" altLang="en-US" b="1" dirty="0"/>
              <a:t>逆序</a:t>
            </a:r>
            <a:r>
              <a:rPr lang="en-US" altLang="zh-CN" dirty="0"/>
              <a:t>Undo</a:t>
            </a:r>
            <a:r>
              <a:rPr lang="zh-CN" altLang="en-US" dirty="0"/>
              <a:t>未提交却已写入日志文件的数据</a:t>
            </a: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14" name="文本框 13"/>
          <p:cNvSpPr txBox="1"/>
          <p:nvPr/>
        </p:nvSpPr>
        <p:spPr>
          <a:xfrm>
            <a:off x="954680" y="5787580"/>
            <a:ext cx="10162495" cy="954107"/>
          </a:xfrm>
          <a:prstGeom prst="rect">
            <a:avLst/>
          </a:prstGeom>
          <a:noFill/>
        </p:spPr>
        <p:txBody>
          <a:bodyPr wrap="square" rtlCol="0">
            <a:spAutoFit/>
          </a:bodyPr>
          <a:lstStyle/>
          <a:p>
            <a:pPr>
              <a:defRPr/>
            </a:pPr>
            <a:r>
              <a:rPr lang="en-US" altLang="zh-CN" sz="1400" dirty="0"/>
              <a:t>log</a:t>
            </a:r>
            <a:r>
              <a:rPr lang="zh-CN" altLang="en-US" sz="1400" dirty="0"/>
              <a:t>文件中通常包括</a:t>
            </a:r>
            <a:r>
              <a:rPr lang="en-US" altLang="zh-CN" sz="1400" dirty="0"/>
              <a:t>redo</a:t>
            </a:r>
            <a:r>
              <a:rPr lang="zh-CN" altLang="en-US" sz="1400" dirty="0"/>
              <a:t>和</a:t>
            </a:r>
            <a:r>
              <a:rPr lang="en-US" altLang="zh-CN" sz="1400" dirty="0"/>
              <a:t>undo</a:t>
            </a:r>
            <a:r>
              <a:rPr lang="zh-CN" altLang="en-US" sz="1400" dirty="0"/>
              <a:t>信息。这样做的目的可以通过一个例子来说明。假设一个程序在执行某些操作的过程中机器掉电了。在重新启动时，程序可能需要知道当时执行的操作是成功了还是部分成功或者是失败了。如果使用了</a:t>
            </a:r>
            <a:r>
              <a:rPr lang="en-US" altLang="zh-CN" sz="1400" dirty="0"/>
              <a:t>WAL</a:t>
            </a:r>
            <a:r>
              <a:rPr lang="zh-CN" altLang="en-US" sz="1400" dirty="0"/>
              <a:t>，程序就可以检查</a:t>
            </a:r>
            <a:r>
              <a:rPr lang="en-US" altLang="zh-CN" sz="1400" dirty="0"/>
              <a:t>log</a:t>
            </a:r>
            <a:r>
              <a:rPr lang="zh-CN" altLang="en-US" sz="1400" dirty="0"/>
              <a:t>文件，并对突然掉电时计划执行的操作内容跟实际上执行的操作内容进行比较。在这个比较的基础上，程序就可以决定是撤销已做的操作还是继续完成已做的操作，或者是保持原样。</a:t>
            </a:r>
            <a:endParaRPr lang="zh-CN"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1671745"/>
            <a:ext cx="4673138" cy="2308324"/>
          </a:xfrm>
          <a:prstGeom prst="rect">
            <a:avLst/>
          </a:prstGeom>
          <a:noFill/>
        </p:spPr>
        <p:txBody>
          <a:bodyPr wrap="square" rtlCol="0">
            <a:spAutoFit/>
          </a:bodyPr>
          <a:lstStyle/>
          <a:p>
            <a:pPr>
              <a:defRPr/>
            </a:pPr>
            <a:r>
              <a:rPr lang="zh-CN" altLang="en-US" dirty="0"/>
              <a:t>事务：一致性</a:t>
            </a:r>
            <a:r>
              <a:rPr lang="en-US" altLang="zh-CN" dirty="0"/>
              <a:t>/</a:t>
            </a:r>
            <a:r>
              <a:rPr lang="zh-CN" altLang="en-US" dirty="0"/>
              <a:t>持续性</a:t>
            </a:r>
            <a:endParaRPr lang="en-US" altLang="zh-CN" dirty="0"/>
          </a:p>
          <a:p>
            <a:pPr>
              <a:defRPr/>
            </a:pPr>
            <a:endParaRPr lang="en-US" altLang="zh-CN" dirty="0"/>
          </a:p>
          <a:p>
            <a:pPr marL="285750" indent="-285750">
              <a:buFont typeface="Arial" panose="020B0604020202020204" pitchFamily="34" charset="0"/>
              <a:buChar char="•"/>
              <a:defRPr/>
            </a:pPr>
            <a:r>
              <a:rPr lang="zh-CN" altLang="en-US" dirty="0"/>
              <a:t>模拟</a:t>
            </a:r>
            <a:r>
              <a:rPr lang="en-US" altLang="zh-CN" dirty="0"/>
              <a:t>Redo(</a:t>
            </a:r>
            <a:r>
              <a:rPr lang="zh-CN" altLang="en-US" dirty="0"/>
              <a:t>此略</a:t>
            </a:r>
            <a:r>
              <a:rPr lang="en-US" altLang="zh-CN" dirty="0"/>
              <a:t>)</a:t>
            </a:r>
            <a:endParaRPr lang="en-US" altLang="zh-CN" dirty="0"/>
          </a:p>
          <a:p>
            <a:pPr>
              <a:defRPr/>
            </a:pPr>
            <a:r>
              <a:rPr lang="zh-CN" altLang="en-US" dirty="0"/>
              <a:t>（由于惰性写机制，手动模拟难预料）</a:t>
            </a:r>
            <a:endParaRPr lang="en-US" altLang="zh-CN" dirty="0"/>
          </a:p>
          <a:p>
            <a:pPr>
              <a:defRPr/>
            </a:pPr>
            <a:endParaRPr lang="zh-CN" altLang="en-US" dirty="0"/>
          </a:p>
          <a:p>
            <a:pPr marL="285750" indent="-285750">
              <a:buFont typeface="Arial" panose="020B0604020202020204" pitchFamily="34" charset="0"/>
              <a:buChar char="•"/>
              <a:defRPr/>
            </a:pPr>
            <a:r>
              <a:rPr lang="zh-CN" altLang="en-US" dirty="0"/>
              <a:t>模拟</a:t>
            </a:r>
            <a:r>
              <a:rPr lang="en-US" altLang="zh-CN" dirty="0"/>
              <a:t>Undo</a:t>
            </a:r>
            <a:endParaRPr lang="en-US" altLang="zh-CN" dirty="0"/>
          </a:p>
          <a:p>
            <a:pPr>
              <a:defRPr/>
            </a:pPr>
            <a:r>
              <a:rPr lang="zh-CN" altLang="en-US" dirty="0"/>
              <a:t>在事务提交之前结束服务器进程</a:t>
            </a:r>
            <a:endParaRPr lang="zh-CN" altLang="en-US" dirty="0"/>
          </a:p>
          <a:p>
            <a:pPr>
              <a:defRPr/>
            </a:pPr>
            <a:endParaRPr lang="zh-CN" altLang="en-US"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a:t>
            </a:r>
            <a:r>
              <a:rPr lang="zh-CN" altLang="en-US" sz="2000" dirty="0">
                <a:solidFill>
                  <a:schemeClr val="bg1"/>
                </a:solidFill>
                <a:cs typeface="+mn-ea"/>
                <a:sym typeface="+mn-lt"/>
              </a:rPr>
              <a:t>事务</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sp>
        <p:nvSpPr>
          <p:cNvPr id="14" name="文本框 13"/>
          <p:cNvSpPr txBox="1"/>
          <p:nvPr/>
        </p:nvSpPr>
        <p:spPr>
          <a:xfrm>
            <a:off x="5941009" y="5875312"/>
            <a:ext cx="4866105" cy="369332"/>
          </a:xfrm>
          <a:prstGeom prst="rect">
            <a:avLst/>
          </a:prstGeom>
          <a:noFill/>
        </p:spPr>
        <p:txBody>
          <a:bodyPr wrap="square" rtlCol="0">
            <a:spAutoFit/>
          </a:bodyPr>
          <a:lstStyle/>
          <a:p>
            <a:pPr>
              <a:defRPr/>
            </a:pPr>
            <a:r>
              <a:rPr lang="zh-CN" altLang="en-US" dirty="0"/>
              <a:t>（此实验需要使用任务管理器等方式杀死进程）</a:t>
            </a:r>
            <a:endParaRPr lang="zh-CN" altLang="en-US" dirty="0"/>
          </a:p>
        </p:txBody>
      </p:sp>
      <p:pic>
        <p:nvPicPr>
          <p:cNvPr id="11"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1671537"/>
            <a:ext cx="4556125" cy="3965575"/>
          </a:xfrm>
          <a:prstGeom prst="rect">
            <a:avLst/>
          </a:prstGeom>
          <a:noFill/>
          <a:ln>
            <a:noFill/>
          </a:ln>
          <a:effectLst>
            <a:outerShdw blurRad="63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 y="139746"/>
            <a:ext cx="5882636" cy="13813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4444206" cy="511876"/>
            <a:chOff x="1187820" y="652928"/>
            <a:chExt cx="2424380" cy="511876"/>
          </a:xfrm>
        </p:grpSpPr>
        <p:sp>
          <p:nvSpPr>
            <p:cNvPr id="7" name="文本框 6"/>
            <p:cNvSpPr txBox="1"/>
            <p:nvPr/>
          </p:nvSpPr>
          <p:spPr>
            <a:xfrm>
              <a:off x="1273098" y="678033"/>
              <a:ext cx="2339102" cy="461665"/>
            </a:xfrm>
            <a:prstGeom prst="rect">
              <a:avLst/>
            </a:prstGeom>
            <a:noFill/>
          </p:spPr>
          <p:txBody>
            <a:bodyPr wrap="square" rtlCol="0">
              <a:spAutoFit/>
            </a:bodyPr>
            <a:lstStyle/>
            <a:p>
              <a:r>
                <a:rPr lang="zh-CN" altLang="en-US" sz="2400" dirty="0">
                  <a:solidFill>
                    <a:schemeClr val="bg1"/>
                  </a:solidFill>
                  <a:cs typeface="+mn-ea"/>
                  <a:sym typeface="+mn-lt"/>
                </a:rPr>
                <a:t>基础知识</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40117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9" name="文本框 8"/>
          <p:cNvSpPr txBox="1"/>
          <p:nvPr/>
        </p:nvSpPr>
        <p:spPr>
          <a:xfrm>
            <a:off x="954681" y="2042238"/>
            <a:ext cx="4894502" cy="4524315"/>
          </a:xfrm>
          <a:prstGeom prst="rect">
            <a:avLst/>
          </a:prstGeom>
          <a:noFill/>
        </p:spPr>
        <p:txBody>
          <a:bodyPr wrap="square" rtlCol="0">
            <a:spAutoFit/>
          </a:bodyPr>
          <a:lstStyle/>
          <a:p>
            <a:pPr>
              <a:defRPr/>
            </a:pPr>
            <a:r>
              <a:rPr lang="zh-CN" altLang="en-US" dirty="0"/>
              <a:t>本次实验用例的一些特性操作可能无法完成，实验里可以不写</a:t>
            </a:r>
            <a:endParaRPr lang="en-US" altLang="zh-CN" dirty="0"/>
          </a:p>
          <a:p>
            <a:pPr>
              <a:defRPr/>
            </a:pPr>
            <a:r>
              <a:rPr lang="zh-CN" altLang="en-US" dirty="0"/>
              <a:t>（如锁的忙等待、死锁、日志）</a:t>
            </a:r>
            <a:endParaRPr lang="en-US" altLang="zh-CN" dirty="0"/>
          </a:p>
          <a:p>
            <a:pPr>
              <a:defRPr/>
            </a:pPr>
            <a:endParaRPr lang="zh-CN" altLang="en-US" dirty="0"/>
          </a:p>
          <a:p>
            <a:pPr marL="285750" indent="-285750">
              <a:buFont typeface="Arial" panose="020B0604020202020204" pitchFamily="34" charset="0"/>
              <a:buChar char="•"/>
              <a:defRPr/>
            </a:pPr>
            <a:r>
              <a:rPr lang="en-US" altLang="zh-CN" dirty="0"/>
              <a:t>DCL</a:t>
            </a:r>
            <a:r>
              <a:rPr lang="zh-CN" altLang="en-US" dirty="0"/>
              <a:t>语法</a:t>
            </a:r>
            <a:endParaRPr lang="zh-CN" altLang="en-US" dirty="0"/>
          </a:p>
          <a:p>
            <a:pPr>
              <a:defRPr/>
            </a:pPr>
            <a:r>
              <a:rPr lang="en-US" altLang="zh-CN" dirty="0"/>
              <a:t>START TRASACTION;</a:t>
            </a:r>
            <a:r>
              <a:rPr lang="zh-CN" altLang="en-US" dirty="0"/>
              <a:t>（或</a:t>
            </a:r>
            <a:r>
              <a:rPr lang="en-US" altLang="zh-CN" dirty="0"/>
              <a:t>BEGIN;</a:t>
            </a:r>
            <a:r>
              <a:rPr lang="zh-CN" altLang="en-US" dirty="0"/>
              <a:t>）</a:t>
            </a:r>
            <a:endParaRPr lang="zh-CN" altLang="en-US" dirty="0"/>
          </a:p>
          <a:p>
            <a:pPr>
              <a:defRPr/>
            </a:pPr>
            <a:r>
              <a:rPr lang="en-US" altLang="zh-CN" dirty="0"/>
              <a:t>COMMIT;</a:t>
            </a:r>
            <a:endParaRPr lang="en-US" altLang="zh-CN" dirty="0"/>
          </a:p>
          <a:p>
            <a:pPr>
              <a:defRPr/>
            </a:pPr>
            <a:r>
              <a:rPr lang="en-US" altLang="zh-CN" dirty="0"/>
              <a:t>ROLLBACK;</a:t>
            </a:r>
            <a:endParaRPr lang="en-US" altLang="zh-CN" dirty="0"/>
          </a:p>
          <a:p>
            <a:pPr>
              <a:defRPr/>
            </a:pPr>
            <a:r>
              <a:rPr lang="en-US" altLang="zh-CN" dirty="0"/>
              <a:t>SAVEPOINT &lt;</a:t>
            </a:r>
            <a:r>
              <a:rPr lang="zh-CN" altLang="en-US" dirty="0"/>
              <a:t>存档点名</a:t>
            </a:r>
            <a:r>
              <a:rPr lang="en-US" altLang="zh-CN" dirty="0"/>
              <a:t>&gt;;</a:t>
            </a:r>
            <a:endParaRPr lang="en-US" altLang="zh-CN" dirty="0"/>
          </a:p>
          <a:p>
            <a:pPr>
              <a:defRPr/>
            </a:pPr>
            <a:r>
              <a:rPr lang="en-US" altLang="zh-CN" dirty="0"/>
              <a:t>ROLLBACK TO &lt;</a:t>
            </a:r>
            <a:r>
              <a:rPr lang="zh-CN" altLang="en-US" dirty="0"/>
              <a:t>存档点名</a:t>
            </a:r>
            <a:r>
              <a:rPr lang="en-US" altLang="zh-CN" dirty="0"/>
              <a:t>&gt;;</a:t>
            </a:r>
            <a:endParaRPr lang="en-US" altLang="zh-CN" dirty="0"/>
          </a:p>
          <a:p>
            <a:pPr>
              <a:defRPr/>
            </a:pPr>
            <a:r>
              <a:rPr lang="en-US" altLang="zh-CN" dirty="0"/>
              <a:t>SET TRANSACTION ISOLATION LEVEL &lt;</a:t>
            </a:r>
            <a:r>
              <a:rPr lang="zh-CN" altLang="en-US" dirty="0"/>
              <a:t>隔离级别</a:t>
            </a:r>
            <a:r>
              <a:rPr lang="en-US" altLang="zh-CN" dirty="0"/>
              <a:t>&gt;;</a:t>
            </a: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p:txBody>
      </p:sp>
      <p:sp>
        <p:nvSpPr>
          <p:cNvPr id="10" name="文本框 9"/>
          <p:cNvSpPr txBox="1"/>
          <p:nvPr/>
        </p:nvSpPr>
        <p:spPr>
          <a:xfrm>
            <a:off x="1963272" y="963859"/>
            <a:ext cx="3664549" cy="707886"/>
          </a:xfrm>
          <a:prstGeom prst="rect">
            <a:avLst/>
          </a:prstGeom>
          <a:noFill/>
        </p:spPr>
        <p:txBody>
          <a:bodyPr wrap="square" rtlCol="0">
            <a:spAutoFit/>
          </a:bodyPr>
          <a:lstStyle/>
          <a:p>
            <a:pPr algn="r"/>
            <a:r>
              <a:rPr lang="en-US" altLang="zh-CN" sz="2000" dirty="0">
                <a:solidFill>
                  <a:schemeClr val="bg1"/>
                </a:solidFill>
                <a:cs typeface="+mn-ea"/>
                <a:sym typeface="+mn-lt"/>
              </a:rPr>
              <a:t>— FOR MySQL</a:t>
            </a:r>
            <a:endParaRPr lang="zh-CN" altLang="en-US" sz="2000" dirty="0">
              <a:solidFill>
                <a:schemeClr val="bg1"/>
              </a:solidFill>
              <a:cs typeface="+mn-ea"/>
              <a:sym typeface="+mn-lt"/>
            </a:endParaRPr>
          </a:p>
          <a:p>
            <a:pPr algn="r"/>
            <a:endParaRPr lang="zh-CN" altLang="en-US" sz="2000" dirty="0">
              <a:solidFill>
                <a:schemeClr val="bg1"/>
              </a:solidFill>
              <a:cs typeface="+mn-ea"/>
              <a:sym typeface="+mn-lt"/>
            </a:endParaRPr>
          </a:p>
        </p:txBody>
      </p:sp>
      <p:pic>
        <p:nvPicPr>
          <p:cNvPr id="2" name="图片 1"/>
          <p:cNvPicPr>
            <a:picLocks noChangeAspect="1"/>
          </p:cNvPicPr>
          <p:nvPr/>
        </p:nvPicPr>
        <p:blipFill>
          <a:blip r:embed="rId1"/>
          <a:stretch>
            <a:fillRect/>
          </a:stretch>
        </p:blipFill>
        <p:spPr>
          <a:xfrm>
            <a:off x="6102597" y="711999"/>
            <a:ext cx="3534696" cy="2888273"/>
          </a:xfrm>
          <a:prstGeom prst="rect">
            <a:avLst/>
          </a:prstGeom>
        </p:spPr>
      </p:pic>
      <p:pic>
        <p:nvPicPr>
          <p:cNvPr id="4" name="图片 3"/>
          <p:cNvPicPr>
            <a:picLocks noChangeAspect="1"/>
          </p:cNvPicPr>
          <p:nvPr/>
        </p:nvPicPr>
        <p:blipFill>
          <a:blip r:embed="rId2"/>
          <a:stretch>
            <a:fillRect/>
          </a:stretch>
        </p:blipFill>
        <p:spPr>
          <a:xfrm>
            <a:off x="6096000" y="3742120"/>
            <a:ext cx="3141126" cy="2257483"/>
          </a:xfrm>
          <a:prstGeom prst="rect">
            <a:avLst/>
          </a:prstGeom>
        </p:spPr>
      </p:pic>
      <p:pic>
        <p:nvPicPr>
          <p:cNvPr id="3" name="图片 2"/>
          <p:cNvPicPr>
            <a:picLocks noChangeAspect="1"/>
          </p:cNvPicPr>
          <p:nvPr/>
        </p:nvPicPr>
        <p:blipFill>
          <a:blip r:embed="rId3"/>
          <a:stretch>
            <a:fillRect/>
          </a:stretch>
        </p:blipFill>
        <p:spPr>
          <a:xfrm>
            <a:off x="9137016" y="3681667"/>
            <a:ext cx="2009812" cy="2317936"/>
          </a:xfrm>
          <a:prstGeom prst="rect">
            <a:avLst/>
          </a:prstGeom>
        </p:spPr>
      </p:pic>
      <p:sp>
        <p:nvSpPr>
          <p:cNvPr id="5" name="文本框 4"/>
          <p:cNvSpPr txBox="1"/>
          <p:nvPr/>
        </p:nvSpPr>
        <p:spPr>
          <a:xfrm>
            <a:off x="954680" y="6035679"/>
            <a:ext cx="7241085" cy="923330"/>
          </a:xfrm>
          <a:prstGeom prst="rect">
            <a:avLst/>
          </a:prstGeom>
          <a:noFill/>
        </p:spPr>
        <p:txBody>
          <a:bodyPr wrap="none" rtlCol="0">
            <a:spAutoFit/>
          </a:bodyPr>
          <a:lstStyle/>
          <a:p>
            <a:pPr>
              <a:defRPr/>
            </a:pPr>
            <a:r>
              <a:rPr lang="zh-CN" altLang="en-US" dirty="0"/>
              <a:t>更多问题</a:t>
            </a:r>
            <a:endParaRPr lang="en-US" altLang="zh-CN" dirty="0"/>
          </a:p>
          <a:p>
            <a:pPr>
              <a:defRPr/>
            </a:pPr>
            <a:r>
              <a:rPr lang="en-US" altLang="zh-CN" dirty="0">
                <a:hlinkClick r:id="rId4"/>
              </a:rPr>
              <a:t>https://dev.mysql.com/doc/refman/8.0/en/sql-syntax-transactions.html</a:t>
            </a:r>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3633" y="1974689"/>
            <a:ext cx="9707202" cy="4247317"/>
          </a:xfrm>
          <a:prstGeom prst="rect">
            <a:avLst/>
          </a:prstGeom>
          <a:noFill/>
        </p:spPr>
        <p:txBody>
          <a:bodyPr wrap="square" rtlCol="0">
            <a:spAutoFit/>
          </a:bodyPr>
          <a:lstStyle/>
          <a:p>
            <a:r>
              <a:rPr lang="zh-CN" altLang="en-US" dirty="0">
                <a:latin typeface="+mn-ea"/>
              </a:rPr>
              <a:t>一般</a:t>
            </a:r>
            <a:r>
              <a:rPr lang="en-US" altLang="zh-CN" dirty="0">
                <a:latin typeface="+mn-ea"/>
              </a:rPr>
              <a:t>SQL</a:t>
            </a:r>
            <a:r>
              <a:rPr lang="zh-CN" altLang="en-US" dirty="0">
                <a:latin typeface="+mn-ea"/>
              </a:rPr>
              <a:t>语法：</a:t>
            </a:r>
            <a:endParaRPr lang="zh-CN" altLang="en-US" dirty="0">
              <a:latin typeface="+mn-ea"/>
            </a:endParaRPr>
          </a:p>
          <a:p>
            <a:r>
              <a:rPr lang="en-US" altLang="zh-CN" dirty="0">
                <a:latin typeface="+mn-ea"/>
                <a:hlinkClick r:id="rId1"/>
              </a:rPr>
              <a:t>http://www.w3school.com.cn/sql/index.asp</a:t>
            </a:r>
            <a:endParaRPr lang="en-US" altLang="zh-CN" dirty="0">
              <a:latin typeface="+mn-ea"/>
            </a:endParaRPr>
          </a:p>
          <a:p>
            <a:endParaRPr lang="en-US" altLang="zh-CN" dirty="0">
              <a:latin typeface="+mn-ea"/>
            </a:endParaRPr>
          </a:p>
          <a:p>
            <a:r>
              <a:rPr lang="zh-CN" altLang="en-US" dirty="0">
                <a:latin typeface="+mn-ea"/>
              </a:rPr>
              <a:t>官方文档：</a:t>
            </a:r>
            <a:endParaRPr lang="en-US" altLang="zh-CN" dirty="0">
              <a:latin typeface="+mn-ea"/>
            </a:endParaRPr>
          </a:p>
          <a:p>
            <a:r>
              <a:rPr lang="en-US" altLang="zh-CN" dirty="0"/>
              <a:t>SQL Server: </a:t>
            </a:r>
            <a:r>
              <a:rPr lang="en-US" altLang="zh-CN" dirty="0">
                <a:hlinkClick r:id="rId2"/>
              </a:rPr>
              <a:t>https://docs.microsoft.com/zh-cn/sql/t-sql/language-elements/transactions-transact-sql?view=sql-server-2017 </a:t>
            </a:r>
            <a:endParaRPr lang="en-US" altLang="zh-CN" dirty="0"/>
          </a:p>
          <a:p>
            <a:r>
              <a:rPr lang="en-US" altLang="zh-CN" dirty="0"/>
              <a:t>MySQL: </a:t>
            </a:r>
            <a:r>
              <a:rPr lang="en-US" altLang="zh-CN" dirty="0">
                <a:hlinkClick r:id="rId3"/>
              </a:rPr>
              <a:t>https://dev.mysql.com/doc/refman/8.0/en/sql-syntax-transactions.html</a:t>
            </a:r>
            <a:endParaRPr lang="en-US" altLang="zh-CN" dirty="0"/>
          </a:p>
          <a:p>
            <a:endParaRPr lang="en-US" altLang="zh-CN" dirty="0">
              <a:latin typeface="+mn-ea"/>
            </a:endParaRPr>
          </a:p>
          <a:p>
            <a:r>
              <a:rPr lang="zh-CN" altLang="en-US" dirty="0">
                <a:latin typeface="+mn-ea"/>
              </a:rPr>
              <a:t>多用搜索引擎：</a:t>
            </a:r>
            <a:endParaRPr lang="zh-CN" altLang="en-US" dirty="0">
              <a:latin typeface="+mn-ea"/>
            </a:endParaRPr>
          </a:p>
          <a:p>
            <a:r>
              <a:rPr lang="en-US" altLang="zh-CN" dirty="0">
                <a:latin typeface="+mn-ea"/>
                <a:hlinkClick r:id="rId4"/>
              </a:rPr>
              <a:t>https://cn.bing.com/</a:t>
            </a:r>
            <a:endParaRPr lang="en-US" altLang="zh-CN" dirty="0">
              <a:latin typeface="+mn-ea"/>
            </a:endParaRPr>
          </a:p>
          <a:p>
            <a:r>
              <a:rPr lang="en-US" altLang="zh-CN" dirty="0">
                <a:latin typeface="+mn-ea"/>
                <a:hlinkClick r:id="rId5"/>
              </a:rPr>
              <a:t>https://www.google.com/</a:t>
            </a:r>
            <a:endParaRPr lang="en-US" altLang="zh-CN" dirty="0">
              <a:latin typeface="+mn-ea"/>
            </a:endParaRPr>
          </a:p>
          <a:p>
            <a:r>
              <a:rPr lang="en-US" altLang="zh-CN" dirty="0">
                <a:latin typeface="+mn-ea"/>
                <a:hlinkClick r:id="rId6"/>
              </a:rPr>
              <a:t>https://www.baidu.com/</a:t>
            </a:r>
            <a:endParaRPr lang="en-US" altLang="zh-CN" dirty="0">
              <a:latin typeface="+mn-ea"/>
            </a:endParaRPr>
          </a:p>
          <a:p>
            <a:endParaRPr lang="en-US" altLang="zh-CN" dirty="0">
              <a:latin typeface="+mn-ea"/>
            </a:endParaRPr>
          </a:p>
          <a:p>
            <a:r>
              <a:rPr lang="zh-CN" altLang="en-US" dirty="0"/>
              <a:t>以及数据库课程</a:t>
            </a:r>
            <a:r>
              <a:rPr lang="en-US" altLang="zh-CN" dirty="0"/>
              <a:t>PPT</a:t>
            </a:r>
            <a:endParaRPr lang="en-US" altLang="zh-CN" dirty="0">
              <a:latin typeface="+mn-ea"/>
            </a:endParaRPr>
          </a:p>
          <a:p>
            <a:endParaRPr lang="zh-CN" altLang="en-US" dirty="0"/>
          </a:p>
        </p:txBody>
      </p:sp>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1586010" cy="511876"/>
            <a:chOff x="1187820" y="652928"/>
            <a:chExt cx="1586010" cy="511876"/>
          </a:xfrm>
        </p:grpSpPr>
        <p:sp>
          <p:nvSpPr>
            <p:cNvPr id="7" name="文本框 6"/>
            <p:cNvSpPr txBox="1"/>
            <p:nvPr/>
          </p:nvSpPr>
          <p:spPr>
            <a:xfrm>
              <a:off x="1273098" y="678033"/>
              <a:ext cx="1500732" cy="461665"/>
            </a:xfrm>
            <a:prstGeom prst="rect">
              <a:avLst/>
            </a:prstGeom>
            <a:noFill/>
          </p:spPr>
          <p:txBody>
            <a:bodyPr wrap="none" rtlCol="0">
              <a:spAutoFit/>
            </a:bodyPr>
            <a:lstStyle/>
            <a:p>
              <a:r>
                <a:rPr lang="zh-CN" altLang="en-US" sz="2400" dirty="0">
                  <a:solidFill>
                    <a:schemeClr val="bg1"/>
                  </a:solidFill>
                  <a:cs typeface="+mn-ea"/>
                  <a:sym typeface="+mn-lt"/>
                </a:rPr>
                <a:t> 相关参考</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66918" y="1791072"/>
            <a:ext cx="9282022" cy="42767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a:t>Task1</a:t>
            </a:r>
            <a:r>
              <a:rPr lang="zh-CN" altLang="en-US" sz="1600" dirty="0"/>
              <a:t>：隔离级别的验证</a:t>
            </a:r>
            <a:endParaRPr lang="en-US" altLang="zh-CN" sz="1600" dirty="0">
              <a:solidFill>
                <a:schemeClr val="tx1"/>
              </a:solidFill>
            </a:endParaRPr>
          </a:p>
          <a:p>
            <a:r>
              <a:rPr lang="zh-CN" altLang="en-US" sz="1600" dirty="0"/>
              <a:t>使用命令行工具连接 </a:t>
            </a:r>
            <a:r>
              <a:rPr lang="en-GB" altLang="zh-CN" sz="1600" dirty="0"/>
              <a:t>MySQL </a:t>
            </a:r>
            <a:r>
              <a:rPr lang="zh-CN" altLang="en-US" sz="1600" dirty="0"/>
              <a:t>或使用可视化工具，实验需要设计 </a:t>
            </a:r>
            <a:r>
              <a:rPr lang="en-US" altLang="zh-CN" sz="1600" dirty="0"/>
              <a:t>2</a:t>
            </a:r>
            <a:r>
              <a:rPr lang="zh-CN" altLang="en-US" sz="1600" dirty="0"/>
              <a:t>个 </a:t>
            </a:r>
            <a:r>
              <a:rPr lang="en-GB" altLang="zh-CN" sz="1600" dirty="0"/>
              <a:t>MySQL session</a:t>
            </a:r>
            <a:r>
              <a:rPr lang="zh-CN" altLang="en-GB" sz="1600" dirty="0"/>
              <a:t>，</a:t>
            </a:r>
            <a:r>
              <a:rPr lang="zh-CN" altLang="en-US" sz="1600" dirty="0"/>
              <a:t>对应为 </a:t>
            </a:r>
            <a:r>
              <a:rPr lang="en-US" altLang="zh-CN" sz="1600" dirty="0"/>
              <a:t>2 </a:t>
            </a:r>
            <a:r>
              <a:rPr lang="zh-CN" altLang="en-US" sz="1600" dirty="0"/>
              <a:t>个建立连接的命令行窗口或可视化工具中 </a:t>
            </a:r>
            <a:r>
              <a:rPr lang="en-US" altLang="zh-CN" sz="1600" dirty="0"/>
              <a:t>2 </a:t>
            </a:r>
            <a:r>
              <a:rPr lang="zh-CN" altLang="en-US" sz="1600" dirty="0"/>
              <a:t>个会话框；</a:t>
            </a:r>
            <a:endParaRPr lang="zh-CN" altLang="en-US" sz="1600" dirty="0"/>
          </a:p>
          <a:p>
            <a:pPr>
              <a:lnSpc>
                <a:spcPct val="150000"/>
              </a:lnSpc>
            </a:pPr>
            <a:r>
              <a:rPr lang="zh-CN" altLang="en-US" sz="1600" dirty="0"/>
              <a:t>建表：</a:t>
            </a:r>
            <a:endParaRPr lang="en-US" altLang="zh-CN" sz="1600" dirty="0"/>
          </a:p>
          <a:p>
            <a:pPr>
              <a:lnSpc>
                <a:spcPct val="150000"/>
              </a:lnSpc>
            </a:pPr>
            <a:r>
              <a:rPr lang="en-GB" altLang="zh-CN" sz="1600" dirty="0"/>
              <a:t>CREATE TABLE account (</a:t>
            </a:r>
            <a:endParaRPr lang="en-GB" altLang="zh-CN" sz="1600" dirty="0"/>
          </a:p>
          <a:p>
            <a:pPr>
              <a:lnSpc>
                <a:spcPct val="150000"/>
              </a:lnSpc>
            </a:pPr>
            <a:r>
              <a:rPr lang="en-GB" altLang="zh-CN" sz="1600" dirty="0"/>
              <a:t>  id int NOT NULL PRIMARY KEY,</a:t>
            </a:r>
            <a:endParaRPr lang="en-GB" altLang="zh-CN" sz="1600" dirty="0"/>
          </a:p>
          <a:p>
            <a:pPr>
              <a:lnSpc>
                <a:spcPct val="150000"/>
              </a:lnSpc>
            </a:pPr>
            <a:r>
              <a:rPr lang="en-GB" altLang="zh-CN" sz="1600" dirty="0"/>
              <a:t>  name varchar(10) DEFAULT NULL,</a:t>
            </a:r>
            <a:endParaRPr lang="en-GB" altLang="zh-CN" sz="1600" dirty="0"/>
          </a:p>
          <a:p>
            <a:pPr>
              <a:lnSpc>
                <a:spcPct val="150000"/>
              </a:lnSpc>
            </a:pPr>
            <a:r>
              <a:rPr lang="en-GB" altLang="zh-CN" sz="1600" dirty="0"/>
              <a:t>  mone</a:t>
            </a:r>
            <a:r>
              <a:rPr lang="en-US" altLang="zh-CN" sz="1600" dirty="0"/>
              <a:t>y</a:t>
            </a:r>
            <a:r>
              <a:rPr lang="en-GB" altLang="zh-CN" sz="1600" dirty="0"/>
              <a:t> int DEFAULT 0</a:t>
            </a:r>
            <a:endParaRPr lang="en-GB" altLang="zh-CN" sz="1600" dirty="0"/>
          </a:p>
          <a:p>
            <a:pPr>
              <a:lnSpc>
                <a:spcPct val="150000"/>
              </a:lnSpc>
            </a:pPr>
            <a:r>
              <a:rPr lang="en-GB" altLang="zh-CN" sz="1600" dirty="0"/>
              <a:t>)</a:t>
            </a:r>
            <a:endParaRPr lang="en-GB" altLang="zh-CN" sz="1600" dirty="0"/>
          </a:p>
          <a:p>
            <a:pPr>
              <a:lnSpc>
                <a:spcPct val="150000"/>
              </a:lnSpc>
            </a:pPr>
            <a:r>
              <a:rPr lang="en-GB" altLang="zh-CN" sz="1600" dirty="0"/>
              <a:t>INSERT into account values(1, </a:t>
            </a:r>
            <a:r>
              <a:rPr altLang="zh-CN" sz="1600" dirty="0"/>
              <a:t>'tom'</a:t>
            </a:r>
            <a:r>
              <a:rPr lang="en-GB" altLang="zh-CN" sz="1600" dirty="0"/>
              <a:t>, </a:t>
            </a:r>
            <a:r>
              <a:rPr lang="en-US" altLang="zh-CN" sz="1600" dirty="0"/>
              <a:t>100</a:t>
            </a:r>
            <a:r>
              <a:rPr lang="en-GB" altLang="zh-CN" sz="1600" dirty="0"/>
              <a:t>0)</a:t>
            </a:r>
            <a:r>
              <a:rPr lang="en-US" altLang="zh-CN" sz="1600" dirty="0"/>
              <a:t>;</a:t>
            </a:r>
            <a:endParaRPr lang="en-GB" altLang="zh-CN" sz="1600" dirty="0"/>
          </a:p>
          <a:p>
            <a:pPr>
              <a:lnSpc>
                <a:spcPct val="150000"/>
              </a:lnSpc>
            </a:pPr>
            <a:r>
              <a:rPr lang="en-GB" altLang="zh-CN" sz="1600" dirty="0"/>
              <a:t>INSERT into account values(2, </a:t>
            </a:r>
            <a:r>
              <a:rPr sz="1600" dirty="0"/>
              <a:t>'bob'</a:t>
            </a:r>
            <a:r>
              <a:rPr lang="en-GB" altLang="zh-CN" sz="1600" dirty="0"/>
              <a:t>, 0);</a:t>
            </a:r>
            <a:endParaRPr lang="en-GB" altLang="zh-CN" sz="1600" dirty="0"/>
          </a:p>
          <a:p>
            <a:pPr>
              <a:lnSpc>
                <a:spcPct val="150000"/>
              </a:lnSpc>
            </a:pPr>
            <a:endParaRPr lang="en-US" altLang="zh-CN" sz="1600" dirty="0">
              <a:solidFill>
                <a:srgbClr val="FF0000"/>
              </a:solidFill>
            </a:endParaRPr>
          </a:p>
        </p:txBody>
      </p:sp>
      <p:sp>
        <p:nvSpPr>
          <p:cNvPr id="10" name="文本框 9"/>
          <p:cNvSpPr txBox="1"/>
          <p:nvPr/>
        </p:nvSpPr>
        <p:spPr>
          <a:xfrm>
            <a:off x="6400857" y="3013670"/>
            <a:ext cx="6097656" cy="2958630"/>
          </a:xfrm>
          <a:prstGeom prst="rect">
            <a:avLst/>
          </a:prstGeom>
          <a:noFill/>
        </p:spPr>
        <p:txBody>
          <a:bodyPr wrap="square">
            <a:spAutoFit/>
          </a:bodyPr>
          <a:lstStyle/>
          <a:p>
            <a:pPr>
              <a:lnSpc>
                <a:spcPct val="150000"/>
              </a:lnSpc>
            </a:pPr>
            <a:r>
              <a:rPr lang="zh-CN" altLang="en-US" sz="1800" dirty="0">
                <a:solidFill>
                  <a:srgbClr val="FF0000"/>
                </a:solidFill>
              </a:rPr>
              <a:t>隔离级别</a:t>
            </a:r>
            <a:r>
              <a:rPr lang="zh-CN" altLang="en-US" dirty="0">
                <a:solidFill>
                  <a:srgbClr val="FF0000"/>
                </a:solidFill>
              </a:rPr>
              <a:t>：</a:t>
            </a:r>
            <a:endParaRPr lang="en-US" altLang="zh-CN" dirty="0">
              <a:solidFill>
                <a:srgbClr val="FF0000"/>
              </a:solidFill>
            </a:endParaRPr>
          </a:p>
          <a:p>
            <a:pPr marL="342900" indent="-342900">
              <a:lnSpc>
                <a:spcPct val="150000"/>
              </a:lnSpc>
              <a:buAutoNum type="arabicPeriod"/>
            </a:pPr>
            <a:r>
              <a:rPr lang="en-US" altLang="zh-CN" dirty="0">
                <a:solidFill>
                  <a:srgbClr val="FF0000"/>
                </a:solidFill>
              </a:rPr>
              <a:t>read</a:t>
            </a:r>
            <a:r>
              <a:rPr lang="zh-CN" altLang="en-US" dirty="0">
                <a:solidFill>
                  <a:srgbClr val="FF0000"/>
                </a:solidFill>
              </a:rPr>
              <a:t> </a:t>
            </a:r>
            <a:r>
              <a:rPr lang="en-US" altLang="zh-CN" dirty="0">
                <a:solidFill>
                  <a:srgbClr val="FF0000"/>
                </a:solidFill>
              </a:rPr>
              <a:t>uncommitted</a:t>
            </a:r>
            <a:endParaRPr lang="en-US" altLang="zh-CN" dirty="0">
              <a:solidFill>
                <a:srgbClr val="FF0000"/>
              </a:solidFill>
            </a:endParaRPr>
          </a:p>
          <a:p>
            <a:pPr marL="342900" indent="-342900">
              <a:lnSpc>
                <a:spcPct val="150000"/>
              </a:lnSpc>
              <a:buAutoNum type="arabicPeriod"/>
            </a:pPr>
            <a:r>
              <a:rPr lang="en-US" altLang="zh-CN" dirty="0">
                <a:solidFill>
                  <a:srgbClr val="FF0000"/>
                </a:solidFill>
              </a:rPr>
              <a:t>r</a:t>
            </a:r>
            <a:r>
              <a:rPr lang="en-US" altLang="zh-CN" sz="1800" dirty="0">
                <a:solidFill>
                  <a:srgbClr val="FF0000"/>
                </a:solidFill>
              </a:rPr>
              <a:t>ead</a:t>
            </a:r>
            <a:r>
              <a:rPr lang="zh-CN" altLang="en-US" sz="1800" dirty="0">
                <a:solidFill>
                  <a:srgbClr val="FF0000"/>
                </a:solidFill>
              </a:rPr>
              <a:t> </a:t>
            </a:r>
            <a:r>
              <a:rPr lang="en-US" altLang="zh-CN" sz="1800" dirty="0">
                <a:solidFill>
                  <a:srgbClr val="FF0000"/>
                </a:solidFill>
              </a:rPr>
              <a:t>committed</a:t>
            </a:r>
            <a:endParaRPr lang="en-US" altLang="zh-CN" sz="1800" dirty="0">
              <a:solidFill>
                <a:srgbClr val="FF0000"/>
              </a:solidFill>
            </a:endParaRPr>
          </a:p>
          <a:p>
            <a:pPr marL="342900" indent="-342900">
              <a:lnSpc>
                <a:spcPct val="150000"/>
              </a:lnSpc>
              <a:buAutoNum type="arabicPeriod"/>
            </a:pPr>
            <a:r>
              <a:rPr lang="en-US" altLang="zh-CN" dirty="0">
                <a:solidFill>
                  <a:srgbClr val="FF0000"/>
                </a:solidFill>
              </a:rPr>
              <a:t>repeatable</a:t>
            </a:r>
            <a:r>
              <a:rPr lang="zh-CN" altLang="en-US" dirty="0">
                <a:solidFill>
                  <a:srgbClr val="FF0000"/>
                </a:solidFill>
              </a:rPr>
              <a:t> </a:t>
            </a:r>
            <a:r>
              <a:rPr lang="en-US" altLang="zh-CN" dirty="0">
                <a:solidFill>
                  <a:srgbClr val="FF0000"/>
                </a:solidFill>
              </a:rPr>
              <a:t>read</a:t>
            </a:r>
            <a:endParaRPr lang="en-US" altLang="zh-CN" dirty="0">
              <a:solidFill>
                <a:srgbClr val="FF0000"/>
              </a:solidFill>
            </a:endParaRPr>
          </a:p>
          <a:p>
            <a:pPr marL="342900" indent="-342900">
              <a:lnSpc>
                <a:spcPct val="150000"/>
              </a:lnSpc>
              <a:buAutoNum type="arabicPeriod"/>
            </a:pPr>
            <a:r>
              <a:rPr lang="en-US" altLang="zh-CN" sz="1800" dirty="0">
                <a:solidFill>
                  <a:srgbClr val="FF0000"/>
                </a:solidFill>
              </a:rPr>
              <a:t>Serializable</a:t>
            </a:r>
            <a:endParaRPr lang="en-US" altLang="zh-CN" sz="1800" dirty="0">
              <a:solidFill>
                <a:srgbClr val="FF0000"/>
              </a:solidFill>
            </a:endParaRPr>
          </a:p>
          <a:p>
            <a:pPr marL="342900" indent="-342900">
              <a:lnSpc>
                <a:spcPct val="150000"/>
              </a:lnSpc>
              <a:buAutoNum type="arabicPeriod"/>
            </a:pPr>
            <a:endParaRPr lang="en-US" altLang="zh-CN" sz="1800" dirty="0">
              <a:solidFill>
                <a:srgbClr val="FF0000"/>
              </a:solidFill>
            </a:endParaRPr>
          </a:p>
          <a:p>
            <a:pPr marL="342900" indent="-342900">
              <a:lnSpc>
                <a:spcPct val="150000"/>
              </a:lnSpc>
              <a:buAutoNum type="arabicPeriod"/>
            </a:pPr>
            <a:endParaRPr lang="en-US" altLang="zh-CN" sz="1800" dirty="0">
              <a:solidFill>
                <a:srgbClr val="FF0000"/>
              </a:solidFill>
            </a:endParaRPr>
          </a:p>
        </p:txBody>
      </p:sp>
      <p:sp>
        <p:nvSpPr>
          <p:cNvPr id="2" name="文本框 1"/>
          <p:cNvSpPr txBox="1"/>
          <p:nvPr/>
        </p:nvSpPr>
        <p:spPr>
          <a:xfrm>
            <a:off x="1303655" y="5758180"/>
            <a:ext cx="9131300" cy="922020"/>
          </a:xfrm>
          <a:prstGeom prst="rect">
            <a:avLst/>
          </a:prstGeom>
          <a:noFill/>
        </p:spPr>
        <p:txBody>
          <a:bodyPr wrap="square" rtlCol="0" anchor="t">
            <a:spAutoFit/>
          </a:bodyPr>
          <a:p>
            <a:pPr indent="0" algn="l">
              <a:lnSpc>
                <a:spcPct val="150000"/>
              </a:lnSpc>
              <a:buClrTx/>
              <a:buSzTx/>
              <a:buFontTx/>
              <a:buNone/>
            </a:pPr>
            <a:r>
              <a:rPr lang="en-US" altLang="zh-CN" dirty="0">
                <a:solidFill>
                  <a:srgbClr val="FF0000"/>
                </a:solidFill>
              </a:rPr>
              <a:t>mysql可以通过如下命令查看 MySQL 默认隔离级别以及当前隔离级别：</a:t>
            </a:r>
            <a:endParaRPr lang="en-US" altLang="zh-CN" dirty="0">
              <a:solidFill>
                <a:srgbClr val="FF0000"/>
              </a:solidFill>
            </a:endParaRPr>
          </a:p>
          <a:p>
            <a:pPr indent="0" algn="l">
              <a:lnSpc>
                <a:spcPct val="150000"/>
              </a:lnSpc>
              <a:buClrTx/>
              <a:buSzTx/>
              <a:buFontTx/>
              <a:buNone/>
            </a:pPr>
            <a:r>
              <a:rPr lang="en-US" altLang="zh-CN" dirty="0">
                <a:solidFill>
                  <a:srgbClr val="FF0000"/>
                </a:solidFill>
              </a:rPr>
              <a:t>SELECT @@GLOBAL.transaction_isolation, @@transaction_isolation;</a:t>
            </a:r>
            <a:endParaRPr lang="en-US" altLang="zh-CN"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66918" y="1791072"/>
            <a:ext cx="6179193" cy="526224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en-US" altLang="zh-CN" sz="1600" dirty="0" err="1"/>
              <a:t>openGauss</a:t>
            </a:r>
            <a:r>
              <a:rPr lang="zh-CN" altLang="en-US" sz="1600" dirty="0"/>
              <a:t>的隔离级别：</a:t>
            </a:r>
            <a:endParaRPr lang="en-US" altLang="zh-CN" sz="1600" dirty="0"/>
          </a:p>
          <a:p>
            <a:pPr>
              <a:lnSpc>
                <a:spcPct val="150000"/>
              </a:lnSpc>
            </a:pPr>
            <a:r>
              <a:rPr lang="en-GB" altLang="zh-CN" sz="1600" dirty="0"/>
              <a:t>READ COMMITTED</a:t>
            </a:r>
            <a:r>
              <a:rPr lang="zh-CN" altLang="en-GB" sz="1600" dirty="0"/>
              <a:t>：</a:t>
            </a:r>
            <a:r>
              <a:rPr lang="zh-CN" altLang="en-US" sz="1600" dirty="0"/>
              <a:t>读已提交隔离级别，只能读到已经提交的数据，而不会读到未提交的数据。</a:t>
            </a:r>
            <a:endParaRPr lang="zh-CN" altLang="en-US" sz="1600" dirty="0"/>
          </a:p>
          <a:p>
            <a:pPr>
              <a:lnSpc>
                <a:spcPct val="150000"/>
              </a:lnSpc>
            </a:pPr>
            <a:r>
              <a:rPr lang="en-GB" altLang="zh-CN" sz="1600" dirty="0"/>
              <a:t>REPEATABLE READ</a:t>
            </a:r>
            <a:r>
              <a:rPr lang="zh-CN" altLang="en-GB" sz="1600" dirty="0"/>
              <a:t>：</a:t>
            </a:r>
            <a:r>
              <a:rPr lang="zh-CN" altLang="en-US" sz="1600" dirty="0"/>
              <a:t>可重复读隔离级别，仅仅能看到事务开始之前提交的数据，不能看到未提交的数据，以及在事务执行期间由其它并发事务提交的修改。</a:t>
            </a:r>
            <a:endParaRPr lang="zh-CN" altLang="en-US" sz="1600" dirty="0"/>
          </a:p>
          <a:p>
            <a:pPr>
              <a:lnSpc>
                <a:spcPct val="150000"/>
              </a:lnSpc>
            </a:pPr>
            <a:r>
              <a:rPr lang="en-GB" altLang="zh-CN" sz="1600" dirty="0"/>
              <a:t>SERIALIZABLE</a:t>
            </a:r>
            <a:r>
              <a:rPr lang="zh-CN" altLang="en-GB" sz="1600" dirty="0"/>
              <a:t>：</a:t>
            </a:r>
            <a:r>
              <a:rPr lang="en-GB" altLang="zh-CN" sz="1600" dirty="0" err="1"/>
              <a:t>openGauss</a:t>
            </a:r>
            <a:r>
              <a:rPr lang="zh-CN" altLang="en-US" sz="1600" dirty="0"/>
              <a:t>目前功能上不支持此隔离级别，等价于</a:t>
            </a:r>
            <a:r>
              <a:rPr lang="en-GB" altLang="zh-CN" sz="1600" dirty="0"/>
              <a:t>REPEATABLE READ</a:t>
            </a:r>
            <a:r>
              <a:rPr lang="zh-CN" altLang="en-GB" sz="1600" dirty="0"/>
              <a:t>。</a:t>
            </a:r>
            <a:endParaRPr lang="en-US" altLang="zh-CN" sz="1600" dirty="0"/>
          </a:p>
          <a:p>
            <a:pPr>
              <a:lnSpc>
                <a:spcPct val="150000"/>
              </a:lnSpc>
            </a:pPr>
            <a:r>
              <a:rPr lang="zh-CN" altLang="en-US" sz="1600" dirty="0"/>
              <a:t>参考文档：</a:t>
            </a:r>
            <a:r>
              <a:rPr lang="en-GB" altLang="zh-CN" sz="1600" dirty="0"/>
              <a:t>https://</a:t>
            </a:r>
            <a:r>
              <a:rPr lang="en-GB" altLang="zh-CN" sz="1600" dirty="0" err="1"/>
              <a:t>opengauss.org</a:t>
            </a:r>
            <a:r>
              <a:rPr lang="en-GB" altLang="zh-CN" sz="1600" dirty="0"/>
              <a:t>/</a:t>
            </a:r>
            <a:r>
              <a:rPr lang="en-GB" altLang="zh-CN" sz="1600" dirty="0" err="1"/>
              <a:t>zh</a:t>
            </a:r>
            <a:r>
              <a:rPr lang="en-GB" altLang="zh-CN" sz="1600" dirty="0"/>
              <a:t>/docs/2.1.0/docs/</a:t>
            </a:r>
            <a:r>
              <a:rPr lang="en-GB" altLang="zh-CN" sz="1600" dirty="0" err="1"/>
              <a:t>Developerguide</a:t>
            </a:r>
            <a:r>
              <a:rPr lang="en-GB" altLang="zh-CN" sz="1600" dirty="0"/>
              <a:t>/SET-</a:t>
            </a:r>
            <a:r>
              <a:rPr lang="en-GB" altLang="zh-CN" sz="1600" dirty="0" err="1"/>
              <a:t>TRANSACTION.html</a:t>
            </a:r>
            <a:endParaRPr lang="en-US" altLang="zh-CN" sz="1600" dirty="0"/>
          </a:p>
          <a:p>
            <a:pPr>
              <a:lnSpc>
                <a:spcPct val="150000"/>
              </a:lnSpc>
            </a:pPr>
            <a:endParaRPr lang="en-US" altLang="zh-CN" sz="1600" dirty="0"/>
          </a:p>
          <a:p>
            <a:pPr>
              <a:lnSpc>
                <a:spcPct val="150000"/>
              </a:lnSpc>
            </a:pPr>
            <a:r>
              <a:rPr lang="zh-CN" altLang="en-US" sz="1600" dirty="0"/>
              <a:t>为完整实验，选择</a:t>
            </a:r>
            <a:r>
              <a:rPr lang="en-US" altLang="zh-CN" sz="1600" dirty="0"/>
              <a:t>MySQL</a:t>
            </a:r>
            <a:r>
              <a:rPr lang="zh-CN" altLang="en-US" sz="1600" dirty="0"/>
              <a:t>作为本次实验平台；</a:t>
            </a:r>
            <a:endParaRPr lang="zh-CN" altLang="en-GB" sz="1600" dirty="0"/>
          </a:p>
          <a:p>
            <a:pPr>
              <a:lnSpc>
                <a:spcPct val="150000"/>
              </a:lnSpc>
            </a:pPr>
            <a:endParaRPr lang="en-US" altLang="zh-CN" sz="1600" dirty="0"/>
          </a:p>
        </p:txBody>
      </p:sp>
      <p:pic>
        <p:nvPicPr>
          <p:cNvPr id="2" name="图片 1"/>
          <p:cNvPicPr>
            <a:picLocks noChangeAspect="1"/>
          </p:cNvPicPr>
          <p:nvPr/>
        </p:nvPicPr>
        <p:blipFill>
          <a:blip r:embed="rId1"/>
          <a:stretch>
            <a:fillRect/>
          </a:stretch>
        </p:blipFill>
        <p:spPr>
          <a:xfrm>
            <a:off x="7446112" y="0"/>
            <a:ext cx="465789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脏读</a:t>
            </a:r>
            <a:endParaRPr lang="en-US" altLang="zh-CN" sz="1600" dirty="0"/>
          </a:p>
        </p:txBody>
      </p:sp>
      <p:graphicFrame>
        <p:nvGraphicFramePr>
          <p:cNvPr id="2" name="表格 1"/>
          <p:cNvGraphicFramePr>
            <a:graphicFrameLocks noGrp="1"/>
          </p:cNvGraphicFramePr>
          <p:nvPr/>
        </p:nvGraphicFramePr>
        <p:xfrm>
          <a:off x="1349590" y="2315817"/>
          <a:ext cx="9492819" cy="4091076"/>
        </p:xfrm>
        <a:graphic>
          <a:graphicData uri="http://schemas.openxmlformats.org/drawingml/2006/table">
            <a:tbl>
              <a:tblPr/>
              <a:tblGrid>
                <a:gridCol w="556475"/>
                <a:gridCol w="4653761"/>
                <a:gridCol w="4282583"/>
              </a:tblGrid>
              <a:tr h="510239">
                <a:tc>
                  <a:txBody>
                    <a:bodyPr/>
                    <a:lstStyle/>
                    <a:p>
                      <a:pPr marL="0" marR="0">
                        <a:spcBef>
                          <a:spcPts val="0"/>
                        </a:spcBef>
                        <a:spcAft>
                          <a:spcPts val="0"/>
                        </a:spcAft>
                      </a:pPr>
                      <a:r>
                        <a:rPr lang="zh-CN" altLang="en-US" sz="1500">
                          <a:effectLst/>
                        </a:rPr>
                        <a:t>时间</a:t>
                      </a:r>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dirty="0">
                          <a:effectLst/>
                        </a:rPr>
                        <a:t>T1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500" dirty="0">
                          <a:solidFill>
                            <a:srgbClr val="FF0000"/>
                          </a:solidFill>
                          <a:effectLst/>
                        </a:rPr>
                        <a:t>s</a:t>
                      </a:r>
                      <a:r>
                        <a:rPr lang="en-GB" sz="1500" dirty="0">
                          <a:solidFill>
                            <a:srgbClr val="FF0000"/>
                          </a:solidFill>
                          <a:effectLst/>
                        </a:rPr>
                        <a:t>et session transaction isolation level read uncommi</a:t>
                      </a:r>
                      <a:r>
                        <a:rPr lang="en-US" altLang="zh-CN" sz="1500" dirty="0">
                          <a:solidFill>
                            <a:srgbClr val="FF0000"/>
                          </a:solidFill>
                          <a:effectLst/>
                        </a:rPr>
                        <a:t>t</a:t>
                      </a:r>
                      <a:r>
                        <a:rPr lang="en-GB" sz="1500" dirty="0">
                          <a:solidFill>
                            <a:srgbClr val="FF0000"/>
                          </a:solidFill>
                          <a:effectLst/>
                        </a:rPr>
                        <a:t>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US" altLang="zh-CN" sz="1500" dirty="0">
                        <a:solidFill>
                          <a:srgbClr val="FF0000"/>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 </a:t>
                      </a:r>
                      <a:r>
                        <a:rPr lang="zh-CN" altLang="en-US" sz="1500" kern="1200" dirty="0">
                          <a:solidFill>
                            <a:schemeClr val="tx1"/>
                          </a:solidFill>
                          <a:effectLst/>
                          <a:latin typeface="+mn-lt"/>
                          <a:ea typeface="+mn-ea"/>
                          <a:cs typeface="+mn-cs"/>
                        </a:rPr>
                        <a:t>关闭事务自动提交</a:t>
                      </a:r>
                      <a:endParaRPr lang="en-GB" sz="1500" kern="1200" dirty="0">
                        <a:solidFill>
                          <a:schemeClr val="tx1"/>
                        </a:solidFill>
                        <a:effectLst/>
                        <a:latin typeface="+mn-lt"/>
                        <a:ea typeface="+mn-ea"/>
                        <a:cs typeface="+mn-cs"/>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effectLst/>
                        </a:rPr>
                        <a:t>update account set money = money + 1000 where id = 1;</a:t>
                      </a:r>
                      <a:endParaRPr lang="en-GB" sz="1500" dirty="0">
                        <a:effectLst/>
                      </a:endParaRPr>
                    </a:p>
                    <a:p>
                      <a:pPr marL="0" marR="0">
                        <a:spcBef>
                          <a:spcPts val="0"/>
                        </a:spcBef>
                        <a:spcAft>
                          <a:spcPts val="0"/>
                        </a:spcAft>
                      </a:pPr>
                      <a:r>
                        <a:rPr lang="en-GB" sz="1500" dirty="0">
                          <a:solidFill>
                            <a:srgbClr val="FF0000"/>
                          </a:solidFill>
                          <a:effectLst/>
                        </a:rPr>
                        <a:t>select * from account where id = 1; // 语句</a:t>
                      </a:r>
                      <a:r>
                        <a:rPr lang="en-US" altLang="zh-CN" sz="1500" dirty="0">
                          <a:solidFill>
                            <a:srgbClr val="FF0000"/>
                          </a:solidFill>
                          <a:effectLst/>
                        </a:rPr>
                        <a:t>2</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 read uncommitted;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select * from account where id = 1;</a:t>
                      </a:r>
                      <a:r>
                        <a:rPr lang="en-GB" altLang="zh-CN" sz="1500" dirty="0">
                          <a:solidFill>
                            <a:srgbClr val="FF0000"/>
                          </a:solidFill>
                          <a:effectLst/>
                        </a:rPr>
                        <a:t> // 语句</a:t>
                      </a:r>
                      <a:r>
                        <a:rPr lang="en-US" altLang="zh-CN" sz="1500" dirty="0">
                          <a:solidFill>
                            <a:srgbClr val="FF0000"/>
                          </a:solidFill>
                          <a:effectLst/>
                        </a:rPr>
                        <a: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sz="1500" dirty="0">
                          <a:effectLst/>
                        </a:rPr>
                        <a:t>r</a:t>
                      </a:r>
                      <a:r>
                        <a:rPr lang="en-GB" sz="1500" dirty="0">
                          <a:effectLst/>
                        </a:rPr>
                        <a:t>ollback</a:t>
                      </a:r>
                      <a:r>
                        <a:rPr lang="en-US" sz="1500" dirty="0">
                          <a:effectLst/>
                        </a:rPr>
                        <a:t>;</a:t>
                      </a:r>
                      <a:endParaRPr lang="en-US" sz="1500" dirty="0">
                        <a:effectLst/>
                      </a:endParaRPr>
                    </a:p>
                    <a:p>
                      <a:pPr marL="0" marR="0">
                        <a:spcBef>
                          <a:spcPts val="0"/>
                        </a:spcBef>
                        <a:spcAft>
                          <a:spcPts val="0"/>
                        </a:spcAft>
                      </a:pPr>
                      <a:r>
                        <a:rPr lang="en-US" sz="1500" dirty="0">
                          <a:effectLst/>
                        </a:rPr>
                        <a:t>commit;</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75202">
                <a:tc>
                  <a:txBody>
                    <a:bodyPr/>
                    <a:lstStyle/>
                    <a:p>
                      <a:pPr marL="0" marR="0">
                        <a:spcBef>
                          <a:spcPts val="0"/>
                        </a:spcBef>
                        <a:spcAft>
                          <a:spcPts val="0"/>
                        </a:spcAft>
                      </a:pPr>
                      <a:r>
                        <a:rPr lang="en-GB" sz="1500" dirty="0">
                          <a:effectLst/>
                        </a:rPr>
                        <a:t>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select * from account where id = 1; // 语句</a:t>
                      </a:r>
                      <a:r>
                        <a:rPr lang="en-US" sz="1500" dirty="0">
                          <a:solidFill>
                            <a:srgbClr val="FF0000"/>
                          </a:solidFill>
                          <a:effectLst/>
                        </a:rPr>
                        <a:t>5</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
        <p:nvSpPr>
          <p:cNvPr id="10" name="文本框 9"/>
          <p:cNvSpPr txBox="1"/>
          <p:nvPr/>
        </p:nvSpPr>
        <p:spPr>
          <a:xfrm>
            <a:off x="4074161" y="139746"/>
            <a:ext cx="7319486" cy="207645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Q1:</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和语句</a:t>
            </a:r>
            <a:r>
              <a:rPr lang="en-US" altLang="zh-CN" sz="1400" dirty="0">
                <a:solidFill>
                  <a:srgbClr val="FF0000"/>
                </a:solidFill>
              </a:rPr>
              <a:t>5</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en-US" altLang="zh-CN" sz="1400" dirty="0">
                <a:solidFill>
                  <a:srgbClr val="FF0000"/>
                </a:solidFill>
              </a:rPr>
              <a:t>Q2:</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read</a:t>
            </a:r>
            <a:r>
              <a:rPr lang="zh-CN" altLang="en-US" sz="1400" dirty="0">
                <a:solidFill>
                  <a:srgbClr val="FF0000"/>
                </a:solidFill>
              </a:rPr>
              <a:t> </a:t>
            </a:r>
            <a:r>
              <a:rPr lang="en-US" altLang="zh-CN" sz="1400" dirty="0">
                <a:solidFill>
                  <a:srgbClr val="FF0000"/>
                </a:solidFill>
              </a:rPr>
              <a:t>committed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repeatable</a:t>
            </a:r>
            <a:r>
              <a:rPr lang="zh-CN" altLang="en-US" sz="1400" dirty="0">
                <a:solidFill>
                  <a:srgbClr val="FF0000"/>
                </a:solidFill>
              </a:rPr>
              <a:t> </a:t>
            </a:r>
            <a:r>
              <a:rPr lang="en-US" altLang="zh-CN" sz="1400" dirty="0">
                <a:solidFill>
                  <a:srgbClr val="FF0000"/>
                </a:solidFill>
              </a:rPr>
              <a:t>read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和语句</a:t>
            </a:r>
            <a:r>
              <a:rPr lang="en-US" altLang="zh-CN" sz="1400" dirty="0">
                <a:solidFill>
                  <a:srgbClr val="FF0000"/>
                </a:solidFill>
              </a:rPr>
              <a:t>5</a:t>
            </a:r>
            <a:r>
              <a:rPr lang="zh-CN" altLang="en-US" sz="1400" dirty="0">
                <a:solidFill>
                  <a:srgbClr val="FF0000"/>
                </a:solidFill>
              </a:rPr>
              <a:t>的输出结果，并分析结果（注意在修改隔离级别之前先</a:t>
            </a:r>
            <a:r>
              <a:rPr lang="en-US" altLang="zh-CN" sz="1400" dirty="0">
                <a:solidFill>
                  <a:srgbClr val="FF0000"/>
                </a:solidFill>
              </a:rPr>
              <a:t>commit</a:t>
            </a:r>
            <a:r>
              <a:rPr lang="zh-CN" altLang="en-US" sz="1400" dirty="0">
                <a:solidFill>
                  <a:srgbClr val="FF0000"/>
                </a:solidFill>
              </a:rPr>
              <a:t>一下两个事务！）</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不可重复读</a:t>
            </a:r>
            <a:endParaRPr lang="en-US" altLang="zh-CN" sz="1600" dirty="0"/>
          </a:p>
        </p:txBody>
      </p:sp>
      <p:graphicFrame>
        <p:nvGraphicFramePr>
          <p:cNvPr id="2" name="表格 1"/>
          <p:cNvGraphicFramePr>
            <a:graphicFrameLocks noGrp="1"/>
          </p:cNvGraphicFramePr>
          <p:nvPr/>
        </p:nvGraphicFramePr>
        <p:xfrm>
          <a:off x="1349589" y="2315817"/>
          <a:ext cx="9871688" cy="3490978"/>
        </p:xfrm>
        <a:graphic>
          <a:graphicData uri="http://schemas.openxmlformats.org/drawingml/2006/table">
            <a:tbl>
              <a:tblPr/>
              <a:tblGrid>
                <a:gridCol w="578485"/>
                <a:gridCol w="4492604"/>
                <a:gridCol w="4800599"/>
              </a:tblGrid>
              <a:tr h="510239">
                <a:tc>
                  <a:txBody>
                    <a:bodyPr/>
                    <a:lstStyle/>
                    <a:p>
                      <a:pPr marL="0" marR="0">
                        <a:spcBef>
                          <a:spcPts val="0"/>
                        </a:spcBef>
                        <a:spcAft>
                          <a:spcPts val="0"/>
                        </a:spcAft>
                      </a:pPr>
                      <a:r>
                        <a:rPr lang="zh-CN" altLang="en-US" sz="1500">
                          <a:effectLst/>
                        </a:rPr>
                        <a:t>时间</a:t>
                      </a:r>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 read commit</a:t>
                      </a:r>
                      <a:r>
                        <a:rPr lang="en-US" altLang="zh-CN" sz="1500" dirty="0">
                          <a:solidFill>
                            <a:srgbClr val="FF0000"/>
                          </a:solidFill>
                          <a:effectLst/>
                        </a:rPr>
                        <a:t>t</a:t>
                      </a:r>
                      <a:r>
                        <a:rPr lang="en-GB" sz="1500" dirty="0">
                          <a:solidFill>
                            <a:srgbClr val="FF0000"/>
                          </a:solidFill>
                          <a:effectLst/>
                        </a:rPr>
                        <a:t>ed;</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select * from account where id = </a:t>
                      </a:r>
                      <a:r>
                        <a:rPr lang="en-US" altLang="zh-CN" sz="1500" dirty="0">
                          <a:solidFill>
                            <a:srgbClr val="FF0000"/>
                          </a:solidFill>
                          <a:effectLst/>
                        </a:rPr>
                        <a:t>2</a:t>
                      </a:r>
                      <a:r>
                        <a:rPr lang="en-GB" sz="1500" dirty="0">
                          <a:solidFill>
                            <a:srgbClr val="FF0000"/>
                          </a:solidFill>
                          <a:effectLst/>
                        </a:rPr>
                        <a:t>; // </a:t>
                      </a:r>
                      <a:r>
                        <a:rPr lang="en-GB" sz="1500" dirty="0" err="1">
                          <a:solidFill>
                            <a:srgbClr val="FF0000"/>
                          </a:solidFill>
                          <a:effectLst/>
                        </a:rPr>
                        <a:t>语句</a:t>
                      </a:r>
                      <a:r>
                        <a:rPr lang="en-US" altLang="zh-CN" sz="1500" dirty="0">
                          <a:solidFill>
                            <a:srgbClr val="FF0000"/>
                          </a:solidFill>
                          <a:effectLst/>
                        </a:rPr>
                        <a:t>2</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 read </a:t>
                      </a:r>
                      <a:r>
                        <a:rPr lang="en-GB" sz="1500" dirty="0" err="1">
                          <a:solidFill>
                            <a:srgbClr val="FF0000"/>
                          </a:solidFill>
                          <a:effectLst/>
                        </a:rPr>
                        <a:t>commit</a:t>
                      </a:r>
                      <a:r>
                        <a:rPr lang="en-US" altLang="en-GB" sz="1500" dirty="0" err="1">
                          <a:solidFill>
                            <a:srgbClr val="FF0000"/>
                          </a:solidFill>
                          <a:effectLst/>
                        </a:rPr>
                        <a:t>t</a:t>
                      </a:r>
                      <a:r>
                        <a:rPr lang="en-GB" sz="1500" dirty="0" err="1">
                          <a:solidFill>
                            <a:srgbClr val="FF0000"/>
                          </a:solidFill>
                          <a:effectLst/>
                        </a:rPr>
                        <a:t>ed</a:t>
                      </a:r>
                      <a:r>
                        <a:rPr lang="en-GB"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effectLst/>
                        </a:rPr>
                        <a:t>update</a:t>
                      </a:r>
                      <a:r>
                        <a:rPr lang="zh-CN" altLang="en-US" sz="1500" dirty="0">
                          <a:effectLst/>
                        </a:rPr>
                        <a:t> </a:t>
                      </a:r>
                      <a:r>
                        <a:rPr lang="en-US" altLang="zh-CN" sz="1500" dirty="0">
                          <a:effectLst/>
                        </a:rPr>
                        <a:t>account set money = money+1000 where id=2;</a:t>
                      </a:r>
                      <a:endParaRPr lang="en-US" altLang="zh-CN" sz="1500" dirty="0">
                        <a:effectLst/>
                      </a:endParaRPr>
                    </a:p>
                    <a:p>
                      <a:pPr marL="0" marR="0">
                        <a:spcBef>
                          <a:spcPts val="0"/>
                        </a:spcBef>
                        <a:spcAft>
                          <a:spcPts val="0"/>
                        </a:spcAft>
                      </a:pPr>
                      <a:r>
                        <a:rPr lang="en-US" altLang="zh-CN" sz="1500" dirty="0">
                          <a:effectLst/>
                        </a:rPr>
                        <a:t>commit;</a:t>
                      </a:r>
                      <a:endParaRPr lang="en-US" altLang="zh-C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select * from account where id = 2 // </a:t>
                      </a:r>
                      <a:r>
                        <a:rPr lang="en-GB" sz="1500" dirty="0" err="1">
                          <a:solidFill>
                            <a:srgbClr val="FF0000"/>
                          </a:solidFill>
                          <a:effectLst/>
                        </a:rPr>
                        <a:t>语句</a:t>
                      </a:r>
                      <a:r>
                        <a:rPr lang="en-US" altLang="zh-CN" sz="1500" dirty="0">
                          <a:solidFill>
                            <a:srgbClr val="FF0000"/>
                          </a:solidFill>
                          <a:effectLst/>
                        </a:rPr>
                        <a:t>4</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
        <p:nvSpPr>
          <p:cNvPr id="10" name="文本框 9"/>
          <p:cNvSpPr txBox="1"/>
          <p:nvPr/>
        </p:nvSpPr>
        <p:spPr>
          <a:xfrm>
            <a:off x="4074161" y="139746"/>
            <a:ext cx="7319486" cy="175323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Q3:</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的输出结果，并分析结果</a:t>
            </a:r>
            <a:endParaRPr lang="en-US" altLang="zh-CN" sz="1400" dirty="0">
              <a:solidFill>
                <a:srgbClr val="FF0000"/>
              </a:solidFill>
            </a:endParaRPr>
          </a:p>
          <a:p>
            <a:pPr>
              <a:lnSpc>
                <a:spcPct val="150000"/>
              </a:lnSpc>
            </a:pPr>
            <a:r>
              <a:rPr lang="en-US" altLang="zh-CN" sz="1400" dirty="0">
                <a:solidFill>
                  <a:srgbClr val="FF0000"/>
                </a:solidFill>
              </a:rPr>
              <a:t>Q4:</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repeatable</a:t>
            </a:r>
            <a:r>
              <a:rPr lang="zh-CN" altLang="en-US" sz="1400" dirty="0">
                <a:solidFill>
                  <a:srgbClr val="FF0000"/>
                </a:solidFill>
              </a:rPr>
              <a:t> </a:t>
            </a:r>
            <a:r>
              <a:rPr lang="en-US" altLang="zh-CN" sz="1400" dirty="0">
                <a:solidFill>
                  <a:srgbClr val="FF0000"/>
                </a:solidFill>
              </a:rPr>
              <a:t>read</a:t>
            </a:r>
            <a:r>
              <a:rPr lang="zh-CN" altLang="en-US" sz="1400" dirty="0">
                <a:solidFill>
                  <a:srgbClr val="FF0000"/>
                </a:solidFill>
              </a:rPr>
              <a:t> </a:t>
            </a:r>
            <a:r>
              <a:rPr lang="en-US" altLang="zh-CN" sz="1400" dirty="0">
                <a:solidFill>
                  <a:srgbClr val="FF0000"/>
                </a:solidFill>
              </a:rPr>
              <a:t>/</a:t>
            </a:r>
            <a:r>
              <a:rPr lang="zh-CN" altLang="en-US" sz="1400" dirty="0">
                <a:solidFill>
                  <a:srgbClr val="FF0000"/>
                </a:solidFill>
              </a:rPr>
              <a:t> </a:t>
            </a:r>
            <a:r>
              <a:rPr lang="en-US" altLang="zh-CN" sz="1400" dirty="0">
                <a:solidFill>
                  <a:srgbClr val="FF0000"/>
                </a:solidFill>
              </a:rPr>
              <a:t>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的输出结果，并分析结果</a:t>
            </a:r>
            <a:r>
              <a:rPr lang="zh-CN" altLang="en-US" sz="1400" dirty="0">
                <a:solidFill>
                  <a:srgbClr val="FF0000"/>
                </a:solidFill>
                <a:sym typeface="+mn-ea"/>
              </a:rPr>
              <a:t>（注意在修改隔离级别之前先</a:t>
            </a:r>
            <a:r>
              <a:rPr lang="en-US" altLang="zh-CN" sz="1400" dirty="0">
                <a:solidFill>
                  <a:srgbClr val="FF0000"/>
                </a:solidFill>
                <a:sym typeface="+mn-ea"/>
              </a:rPr>
              <a:t>commit</a:t>
            </a:r>
            <a:r>
              <a:rPr lang="zh-CN" altLang="en-US" sz="1400" dirty="0">
                <a:solidFill>
                  <a:srgbClr val="FF0000"/>
                </a:solidFill>
                <a:sym typeface="+mn-ea"/>
              </a:rPr>
              <a:t>一下两个事务！）</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不可重复读</a:t>
            </a:r>
            <a:r>
              <a:rPr lang="en-US" altLang="zh-CN" sz="1600" dirty="0"/>
              <a:t> - </a:t>
            </a:r>
            <a:r>
              <a:rPr lang="zh-CN" altLang="en-US" sz="1600" dirty="0"/>
              <a:t>行锁</a:t>
            </a:r>
            <a:endParaRPr lang="en-US" altLang="zh-CN" sz="1600" dirty="0"/>
          </a:p>
        </p:txBody>
      </p:sp>
      <p:graphicFrame>
        <p:nvGraphicFramePr>
          <p:cNvPr id="2" name="表格 1"/>
          <p:cNvGraphicFramePr>
            <a:graphicFrameLocks noGrp="1"/>
          </p:cNvGraphicFramePr>
          <p:nvPr/>
        </p:nvGraphicFramePr>
        <p:xfrm>
          <a:off x="1349589" y="2315817"/>
          <a:ext cx="9871688" cy="3607483"/>
        </p:xfrm>
        <a:graphic>
          <a:graphicData uri="http://schemas.openxmlformats.org/drawingml/2006/table">
            <a:tbl>
              <a:tblPr/>
              <a:tblGrid>
                <a:gridCol w="578684"/>
                <a:gridCol w="4492405"/>
                <a:gridCol w="4800599"/>
              </a:tblGrid>
              <a:tr h="510239">
                <a:tc>
                  <a:txBody>
                    <a:bodyPr/>
                    <a:lstStyle/>
                    <a:p>
                      <a:pPr marL="0" marR="0">
                        <a:spcBef>
                          <a:spcPts val="0"/>
                        </a:spcBef>
                        <a:spcAft>
                          <a:spcPts val="0"/>
                        </a:spcAft>
                      </a:pPr>
                      <a:r>
                        <a:rPr lang="zh-CN" altLang="en-US" sz="1500">
                          <a:effectLst/>
                        </a:rPr>
                        <a:t>时间</a:t>
                      </a:r>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chemeClr val="tx1"/>
                          </a:solidFill>
                          <a:effectLst/>
                        </a:rPr>
                        <a:t>set session transaction isolation level </a:t>
                      </a:r>
                      <a:r>
                        <a:rPr lang="en-US" altLang="zh-CN" sz="1600" dirty="0">
                          <a:solidFill>
                            <a:schemeClr val="tx1"/>
                          </a:solidFill>
                        </a:rPr>
                        <a:t>repeatable</a:t>
                      </a:r>
                      <a:r>
                        <a:rPr lang="zh-CN" altLang="en-US" sz="1600" dirty="0">
                          <a:solidFill>
                            <a:schemeClr val="tx1"/>
                          </a:solidFill>
                        </a:rPr>
                        <a:t> </a:t>
                      </a:r>
                      <a:r>
                        <a:rPr lang="en-US" altLang="zh-CN" sz="1600" dirty="0">
                          <a:solidFill>
                            <a:schemeClr val="tx1"/>
                          </a:solidFill>
                        </a:rPr>
                        <a:t>read</a:t>
                      </a:r>
                      <a:r>
                        <a:rPr lang="en-GB"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a:spcBef>
                          <a:spcPts val="0"/>
                        </a:spcBef>
                        <a:spcAft>
                          <a:spcPts val="0"/>
                        </a:spcAft>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select * from account where id = </a:t>
                      </a:r>
                      <a:r>
                        <a:rPr lang="en-US" altLang="zh-CN" sz="1500" dirty="0">
                          <a:solidFill>
                            <a:srgbClr val="FF0000"/>
                          </a:solidFill>
                          <a:effectLst/>
                        </a:rPr>
                        <a:t>2 lock in share mode</a:t>
                      </a:r>
                      <a:r>
                        <a:rPr lang="en-GB" sz="1500" dirty="0">
                          <a:solidFill>
                            <a:srgbClr val="FF0000"/>
                          </a:solidFill>
                          <a:effectLst/>
                        </a:rPr>
                        <a:t>; // 语句</a:t>
                      </a:r>
                      <a:r>
                        <a:rPr lang="en-US" sz="1500" dirty="0">
                          <a:solidFill>
                            <a:srgbClr val="FF0000"/>
                          </a:solidFill>
                          <a:effectLst/>
                        </a:rPr>
                        <a:t>1</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chemeClr val="tx1"/>
                          </a:solidFill>
                          <a:effectLst/>
                        </a:rPr>
                        <a:t>set session transaction isolation level </a:t>
                      </a:r>
                      <a:r>
                        <a:rPr lang="en-US" altLang="zh-CN" sz="1600" dirty="0">
                          <a:solidFill>
                            <a:schemeClr val="tx1"/>
                          </a:solidFill>
                        </a:rPr>
                        <a:t>repeatable</a:t>
                      </a:r>
                      <a:r>
                        <a:rPr lang="zh-CN" altLang="en-US" sz="1600" dirty="0">
                          <a:solidFill>
                            <a:schemeClr val="tx1"/>
                          </a:solidFill>
                        </a:rPr>
                        <a:t> </a:t>
                      </a:r>
                      <a:r>
                        <a:rPr lang="en-US" altLang="zh-CN" sz="1600" dirty="0">
                          <a:solidFill>
                            <a:schemeClr val="tx1"/>
                          </a:solidFill>
                        </a:rPr>
                        <a:t>read</a:t>
                      </a:r>
                      <a:r>
                        <a:rPr lang="en-GB" sz="1500" dirty="0">
                          <a:solidFill>
                            <a:schemeClr val="tx1"/>
                          </a:solidFill>
                          <a:effectLst/>
                        </a:rPr>
                        <a:t>;</a:t>
                      </a:r>
                      <a:r>
                        <a:rPr lang="zh-CN" altLang="en-US" sz="1500" dirty="0">
                          <a:solidFill>
                            <a:schemeClr val="tx1"/>
                          </a:solidFill>
                          <a:effectLst/>
                        </a:rPr>
                        <a:t> </a:t>
                      </a:r>
                      <a:r>
                        <a:rPr lang="en-GB" sz="1500" dirty="0">
                          <a:effectLst/>
                        </a:rPr>
                        <a:t>start transaction;</a:t>
                      </a:r>
                      <a:endParaRPr lang="en-GB" sz="1500" dirty="0">
                        <a:effectLst/>
                      </a:endParaRPr>
                    </a:p>
                    <a:p>
                      <a:pPr marL="0" marR="0">
                        <a:spcBef>
                          <a:spcPts val="0"/>
                        </a:spcBef>
                        <a:spcAft>
                          <a:spcPts val="0"/>
                        </a:spcAft>
                      </a:pPr>
                      <a:r>
                        <a:rPr lang="en-GB" sz="1500" dirty="0">
                          <a:solidFill>
                            <a:srgbClr val="FF0000"/>
                          </a:solidFill>
                          <a:effectLst/>
                        </a:rPr>
                        <a:t>update</a:t>
                      </a:r>
                      <a:r>
                        <a:rPr lang="zh-CN" altLang="en-US" sz="1500" dirty="0">
                          <a:solidFill>
                            <a:srgbClr val="FF0000"/>
                          </a:solidFill>
                          <a:effectLst/>
                        </a:rPr>
                        <a:t> </a:t>
                      </a:r>
                      <a:r>
                        <a:rPr lang="en-US" altLang="zh-CN" sz="1500" dirty="0">
                          <a:solidFill>
                            <a:srgbClr val="FF0000"/>
                          </a:solidFill>
                          <a:effectLst/>
                        </a:rPr>
                        <a:t>account set money = money+1000 where id=2;</a:t>
                      </a:r>
                      <a:endParaRPr lang="en-US" altLang="zh-CN" sz="1500" dirty="0">
                        <a:solidFill>
                          <a:srgbClr val="FF0000"/>
                        </a:solidFill>
                        <a:effectLst/>
                      </a:endParaRPr>
                    </a:p>
                    <a:p>
                      <a:pPr marL="0" marR="0">
                        <a:spcBef>
                          <a:spcPts val="0"/>
                        </a:spcBef>
                        <a:spcAft>
                          <a:spcPts val="0"/>
                        </a:spcAft>
                      </a:pPr>
                      <a:r>
                        <a:rPr lang="en-US" altLang="zh-CN" sz="1500" dirty="0">
                          <a:solidFill>
                            <a:srgbClr val="FF0000"/>
                          </a:solidFill>
                          <a:effectLst/>
                        </a:rPr>
                        <a:t>// </a:t>
                      </a:r>
                      <a:r>
                        <a:rPr lang="zh-CN" altLang="en-US" sz="1500" dirty="0">
                          <a:solidFill>
                            <a:srgbClr val="FF0000"/>
                          </a:solidFill>
                          <a:effectLst/>
                        </a:rPr>
                        <a:t>语句</a:t>
                      </a:r>
                      <a:r>
                        <a:rPr lang="en-US" altLang="zh-CN" sz="1500" dirty="0">
                          <a:solidFill>
                            <a:srgbClr val="FF0000"/>
                          </a:solidFill>
                          <a:effectLst/>
                        </a:rPr>
                        <a:t>2</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sz="1500" dirty="0">
                          <a:solidFill>
                            <a:schemeClr val="tx1"/>
                          </a:solidFill>
                          <a:effectLst/>
                        </a:rPr>
                        <a:t>c</a:t>
                      </a:r>
                      <a:r>
                        <a:rPr lang="en-GB" sz="1500" dirty="0">
                          <a:solidFill>
                            <a:schemeClr val="tx1"/>
                          </a:solidFill>
                          <a:effectLst/>
                        </a:rPr>
                        <a:t>ommit;</a:t>
                      </a:r>
                      <a:endParaRPr lang="en-GB" sz="1500" dirty="0">
                        <a:solidFill>
                          <a:schemeClr val="tx1"/>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US" altLang="zh-CN" sz="1500" dirty="0">
                          <a:effectLst/>
                        </a:rPr>
                        <a:t>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US" altLang="zh-CN"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
        <p:nvSpPr>
          <p:cNvPr id="10" name="文本框 9"/>
          <p:cNvSpPr txBox="1"/>
          <p:nvPr/>
        </p:nvSpPr>
        <p:spPr>
          <a:xfrm>
            <a:off x="4074161" y="139746"/>
            <a:ext cx="7319486" cy="1398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Q5:</a:t>
            </a:r>
            <a:r>
              <a:rPr lang="zh-CN" altLang="en-US" sz="1400" dirty="0">
                <a:solidFill>
                  <a:srgbClr val="FF0000"/>
                </a:solidFill>
              </a:rPr>
              <a:t> 按照表格顺序执行，给出</a:t>
            </a:r>
            <a:r>
              <a:rPr lang="en-US" altLang="zh-CN" sz="1400" dirty="0">
                <a:solidFill>
                  <a:srgbClr val="FF0000"/>
                </a:solidFill>
              </a:rPr>
              <a:t>T2</a:t>
            </a:r>
            <a:r>
              <a:rPr lang="zh-CN" altLang="en-US" sz="1400" dirty="0">
                <a:solidFill>
                  <a:srgbClr val="FF0000"/>
                </a:solidFill>
              </a:rPr>
              <a:t>与</a:t>
            </a:r>
            <a:r>
              <a:rPr lang="en-US" altLang="zh-CN" sz="1400" dirty="0">
                <a:solidFill>
                  <a:srgbClr val="FF0000"/>
                </a:solidFill>
              </a:rPr>
              <a:t>T4</a:t>
            </a:r>
            <a:r>
              <a:rPr lang="zh-CN" altLang="en-US" sz="1400" dirty="0">
                <a:solidFill>
                  <a:srgbClr val="FF0000"/>
                </a:solidFill>
              </a:rPr>
              <a:t>时刻语句</a:t>
            </a:r>
            <a:r>
              <a:rPr lang="en-US" altLang="zh-CN" sz="1400" dirty="0">
                <a:solidFill>
                  <a:srgbClr val="FF0000"/>
                </a:solidFill>
              </a:rPr>
              <a:t>2</a:t>
            </a:r>
            <a:r>
              <a:rPr lang="zh-CN" altLang="en-US" sz="1400" dirty="0">
                <a:solidFill>
                  <a:srgbClr val="FF0000"/>
                </a:solidFill>
              </a:rPr>
              <a:t>的输出结果与状态，并解释其原因；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a:p>
            <a:pPr>
              <a:lnSpc>
                <a:spcPct val="150000"/>
              </a:lnSpc>
            </a:pPr>
            <a:r>
              <a:rPr lang="zh-CN" altLang="en-US" sz="1400" dirty="0">
                <a:solidFill>
                  <a:srgbClr val="FF0000"/>
                </a:solidFill>
              </a:rPr>
              <a:t>（</a:t>
            </a:r>
            <a:r>
              <a:rPr lang="en-US" altLang="zh-CN" sz="1400" dirty="0">
                <a:solidFill>
                  <a:srgbClr val="FF0000"/>
                </a:solidFill>
              </a:rPr>
              <a:t>tips:</a:t>
            </a:r>
            <a:r>
              <a:rPr lang="zh-CN" altLang="en-US" sz="1400" dirty="0">
                <a:solidFill>
                  <a:srgbClr val="FF0000"/>
                </a:solidFill>
              </a:rPr>
              <a:t> </a:t>
            </a:r>
            <a:r>
              <a:rPr lang="en-US" altLang="zh-CN" sz="1400" dirty="0" err="1">
                <a:solidFill>
                  <a:srgbClr val="FF0000"/>
                </a:solidFill>
              </a:rPr>
              <a:t>innoDB</a:t>
            </a:r>
            <a:r>
              <a:rPr lang="zh-CN" altLang="en-US" sz="1400" dirty="0">
                <a:solidFill>
                  <a:srgbClr val="FF0000"/>
                </a:solidFill>
              </a:rPr>
              <a:t> 对一般的</a:t>
            </a:r>
            <a:r>
              <a:rPr lang="en-US" altLang="zh-CN" sz="1400" dirty="0">
                <a:solidFill>
                  <a:srgbClr val="FF0000"/>
                </a:solidFill>
              </a:rPr>
              <a:t>select</a:t>
            </a:r>
            <a:r>
              <a:rPr lang="zh-CN" altLang="en-US" sz="1400" dirty="0">
                <a:solidFill>
                  <a:srgbClr val="FF0000"/>
                </a:solidFill>
              </a:rPr>
              <a:t>仅作快照读，共享锁（</a:t>
            </a:r>
            <a:r>
              <a:rPr lang="en-US" altLang="zh-CN" sz="1400" dirty="0">
                <a:solidFill>
                  <a:srgbClr val="FF0000"/>
                </a:solidFill>
              </a:rPr>
              <a:t>S</a:t>
            </a:r>
            <a:r>
              <a:rPr lang="zh-CN" altLang="en-US" sz="1400" dirty="0">
                <a:solidFill>
                  <a:srgbClr val="FF0000"/>
                </a:solidFill>
              </a:rPr>
              <a:t>锁）读需要设置 </a:t>
            </a:r>
            <a:r>
              <a:rPr lang="en-US" altLang="zh-CN" sz="1400" dirty="0">
                <a:solidFill>
                  <a:srgbClr val="FF0000"/>
                </a:solidFill>
              </a:rPr>
              <a:t>lock in share mode;</a:t>
            </a:r>
            <a:r>
              <a:rPr lang="zh-CN" altLang="en-US" sz="1400" dirty="0">
                <a:solidFill>
                  <a:srgbClr val="FF0000"/>
                </a:solidFill>
              </a:rPr>
              <a:t>）</a:t>
            </a:r>
            <a:endParaRPr lang="en-US" altLang="zh-CN" sz="1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幻读</a:t>
            </a:r>
            <a:r>
              <a:rPr lang="en-US" altLang="zh-CN" sz="1600" dirty="0"/>
              <a:t>1</a:t>
            </a:r>
            <a:endParaRPr lang="en-US" altLang="zh-CN" sz="1600" dirty="0"/>
          </a:p>
        </p:txBody>
      </p:sp>
      <p:sp>
        <p:nvSpPr>
          <p:cNvPr id="10" name="文本框 9"/>
          <p:cNvSpPr txBox="1"/>
          <p:nvPr/>
        </p:nvSpPr>
        <p:spPr>
          <a:xfrm>
            <a:off x="4074161" y="46"/>
            <a:ext cx="7465170" cy="239966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Q6:</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4</a:t>
            </a:r>
            <a:r>
              <a:rPr lang="zh-CN" altLang="en-US" sz="1400" dirty="0">
                <a:solidFill>
                  <a:srgbClr val="FF0000"/>
                </a:solidFill>
              </a:rPr>
              <a:t>、语句</a:t>
            </a:r>
            <a:r>
              <a:rPr lang="en-US" altLang="zh-CN" sz="1400" dirty="0">
                <a:solidFill>
                  <a:srgbClr val="FF0000"/>
                </a:solidFill>
              </a:rPr>
              <a:t>6</a:t>
            </a:r>
            <a:r>
              <a:rPr lang="zh-CN" altLang="en-US" sz="1400" dirty="0">
                <a:solidFill>
                  <a:srgbClr val="FF0000"/>
                </a:solidFill>
              </a:rPr>
              <a:t>和语句</a:t>
            </a:r>
            <a:r>
              <a:rPr lang="en-US" altLang="zh-CN" sz="1400" dirty="0">
                <a:solidFill>
                  <a:srgbClr val="FF0000"/>
                </a:solidFill>
              </a:rPr>
              <a:t>7</a:t>
            </a:r>
            <a:r>
              <a:rPr lang="zh-CN" altLang="en-US" sz="1400" dirty="0">
                <a:solidFill>
                  <a:srgbClr val="FF0000"/>
                </a:solidFill>
              </a:rPr>
              <a:t>的输出结果</a:t>
            </a:r>
            <a:endParaRPr lang="en-US" altLang="zh-CN" sz="1400" dirty="0">
              <a:solidFill>
                <a:srgbClr val="FF0000"/>
              </a:solidFill>
            </a:endParaRPr>
          </a:p>
          <a:p>
            <a:pPr>
              <a:lnSpc>
                <a:spcPct val="150000"/>
              </a:lnSpc>
            </a:pPr>
            <a:r>
              <a:rPr lang="en-US" altLang="zh-CN" sz="1400" dirty="0">
                <a:solidFill>
                  <a:srgbClr val="FF0000"/>
                </a:solidFill>
              </a:rPr>
              <a:t>Q7:</a:t>
            </a:r>
            <a:r>
              <a:rPr lang="zh-CN" altLang="en-US" sz="1400" dirty="0">
                <a:solidFill>
                  <a:srgbClr val="FF0000"/>
                </a:solidFill>
              </a:rPr>
              <a:t> 将语句</a:t>
            </a:r>
            <a:r>
              <a:rPr lang="en-US" altLang="zh-CN" sz="1400" dirty="0">
                <a:solidFill>
                  <a:srgbClr val="FF0000"/>
                </a:solidFill>
              </a:rPr>
              <a:t>1</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的隔离级别修改为</a:t>
            </a:r>
            <a:r>
              <a:rPr lang="en-US" altLang="zh-CN" sz="1400" dirty="0">
                <a:solidFill>
                  <a:srgbClr val="FF0000"/>
                </a:solidFill>
              </a:rPr>
              <a:t> serializable</a:t>
            </a:r>
            <a:r>
              <a:rPr lang="zh-CN" altLang="en-US" sz="1400" dirty="0">
                <a:solidFill>
                  <a:srgbClr val="FF0000"/>
                </a:solidFill>
              </a:rPr>
              <a:t>，重新执行，记录语句</a:t>
            </a:r>
            <a:r>
              <a:rPr lang="en-US" altLang="zh-CN" sz="1400" dirty="0">
                <a:solidFill>
                  <a:srgbClr val="FF0000"/>
                </a:solidFill>
              </a:rPr>
              <a:t>2</a:t>
            </a:r>
            <a:r>
              <a:rPr lang="zh-CN" altLang="en-US" sz="1400" dirty="0">
                <a:solidFill>
                  <a:srgbClr val="FF0000"/>
                </a:solidFill>
              </a:rPr>
              <a:t>和语句</a:t>
            </a:r>
            <a:r>
              <a:rPr lang="en-US" altLang="zh-CN" sz="1400" dirty="0">
                <a:solidFill>
                  <a:srgbClr val="FF0000"/>
                </a:solidFill>
              </a:rPr>
              <a:t>4</a:t>
            </a:r>
            <a:r>
              <a:rPr lang="zh-CN" altLang="en-US" sz="1400" dirty="0">
                <a:solidFill>
                  <a:srgbClr val="FF0000"/>
                </a:solidFill>
              </a:rPr>
              <a:t>的输出结果</a:t>
            </a:r>
            <a:endParaRPr lang="zh-CN" altLang="en-US" sz="1400" dirty="0">
              <a:solidFill>
                <a:srgbClr val="FF0000"/>
              </a:solidFill>
            </a:endParaRPr>
          </a:p>
          <a:p>
            <a:pPr>
              <a:lnSpc>
                <a:spcPct val="150000"/>
              </a:lnSpc>
            </a:pPr>
            <a:r>
              <a:rPr lang="zh-CN" altLang="en-US" sz="1400" dirty="0">
                <a:solidFill>
                  <a:srgbClr val="FF0000"/>
                </a:solidFill>
                <a:sym typeface="+mn-ea"/>
              </a:rPr>
              <a:t>（注意在修改隔离级别之前先</a:t>
            </a:r>
            <a:r>
              <a:rPr lang="en-US" altLang="zh-CN" sz="1400" dirty="0">
                <a:solidFill>
                  <a:srgbClr val="FF0000"/>
                </a:solidFill>
                <a:sym typeface="+mn-ea"/>
              </a:rPr>
              <a:t>commit</a:t>
            </a:r>
            <a:r>
              <a:rPr lang="zh-CN" altLang="en-US" sz="1400" dirty="0">
                <a:solidFill>
                  <a:srgbClr val="FF0000"/>
                </a:solidFill>
                <a:sym typeface="+mn-ea"/>
              </a:rPr>
              <a:t>一下两个事务！）</a:t>
            </a:r>
            <a:endParaRPr lang="en-US" altLang="zh-CN" sz="1400" dirty="0">
              <a:solidFill>
                <a:srgbClr val="FF0000"/>
              </a:solidFill>
            </a:endParaRPr>
          </a:p>
          <a:p>
            <a:pPr>
              <a:lnSpc>
                <a:spcPct val="150000"/>
              </a:lnSpc>
            </a:pPr>
            <a:r>
              <a:rPr lang="en-US" altLang="zh-CN" sz="1400" dirty="0">
                <a:solidFill>
                  <a:srgbClr val="FF0000"/>
                </a:solidFill>
              </a:rPr>
              <a:t>Q8: </a:t>
            </a:r>
            <a:r>
              <a:rPr lang="zh-CN" altLang="en-US" sz="1400" dirty="0">
                <a:solidFill>
                  <a:srgbClr val="FF0000"/>
                </a:solidFill>
              </a:rPr>
              <a:t>若语句</a:t>
            </a:r>
            <a:r>
              <a:rPr lang="en-US" altLang="zh-CN" sz="1400" dirty="0">
                <a:solidFill>
                  <a:srgbClr val="FF0000"/>
                </a:solidFill>
              </a:rPr>
              <a:t>2</a:t>
            </a:r>
            <a:r>
              <a:rPr lang="zh-CN" altLang="en-US" sz="1400" dirty="0">
                <a:solidFill>
                  <a:srgbClr val="FF0000"/>
                </a:solidFill>
              </a:rPr>
              <a:t> 增加了 </a:t>
            </a:r>
            <a:r>
              <a:rPr lang="en-US" altLang="zh-CN" sz="1400" dirty="0">
                <a:solidFill>
                  <a:srgbClr val="FF0000"/>
                </a:solidFill>
              </a:rPr>
              <a:t>lock in share mode</a:t>
            </a:r>
            <a:r>
              <a:rPr lang="en-GB" altLang="zh-CN" sz="1400" dirty="0">
                <a:solidFill>
                  <a:srgbClr val="FF0000"/>
                </a:solidFill>
              </a:rPr>
              <a:t>;</a:t>
            </a:r>
            <a:r>
              <a:rPr lang="zh-CN" altLang="en-US" sz="1400" dirty="0">
                <a:solidFill>
                  <a:srgbClr val="FF0000"/>
                </a:solidFill>
              </a:rPr>
              <a:t> 的设置，</a:t>
            </a:r>
            <a:r>
              <a:rPr lang="en-US" altLang="zh-CN" sz="1400" dirty="0">
                <a:solidFill>
                  <a:srgbClr val="FF0000"/>
                </a:solidFill>
              </a:rPr>
              <a:t>T2</a:t>
            </a:r>
            <a:r>
              <a:rPr lang="zh-CN" altLang="en-US" sz="1400" dirty="0">
                <a:solidFill>
                  <a:srgbClr val="FF0000"/>
                </a:solidFill>
              </a:rPr>
              <a:t>中语句 </a:t>
            </a:r>
            <a:r>
              <a:rPr lang="en-US" altLang="zh-CN" sz="1400" dirty="0">
                <a:solidFill>
                  <a:srgbClr val="FF0000"/>
                </a:solidFill>
              </a:rPr>
              <a:t>5</a:t>
            </a:r>
            <a:r>
              <a:rPr lang="zh-CN" altLang="en-US" sz="1400" dirty="0">
                <a:solidFill>
                  <a:srgbClr val="FF0000"/>
                </a:solidFill>
              </a:rPr>
              <a:t> 会阻塞；请结合两种隔离级别下解锁前后的现象，分析阻塞原因。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p:txBody>
      </p:sp>
      <p:graphicFrame>
        <p:nvGraphicFramePr>
          <p:cNvPr id="12" name="表格 11"/>
          <p:cNvGraphicFramePr>
            <a:graphicFrameLocks noGrp="1"/>
          </p:cNvGraphicFramePr>
          <p:nvPr/>
        </p:nvGraphicFramePr>
        <p:xfrm>
          <a:off x="884075" y="2334236"/>
          <a:ext cx="10134166" cy="4428490"/>
        </p:xfrm>
        <a:graphic>
          <a:graphicData uri="http://schemas.openxmlformats.org/drawingml/2006/table">
            <a:tbl>
              <a:tblPr/>
              <a:tblGrid>
                <a:gridCol w="594071"/>
                <a:gridCol w="4718050"/>
                <a:gridCol w="4822045"/>
              </a:tblGrid>
              <a:tr h="510239">
                <a:tc>
                  <a:txBody>
                    <a:bodyPr/>
                    <a:lstStyle/>
                    <a:p>
                      <a:pPr marL="0" marR="0">
                        <a:spcBef>
                          <a:spcPts val="0"/>
                        </a:spcBef>
                        <a:spcAft>
                          <a:spcPts val="0"/>
                        </a:spcAft>
                      </a:pPr>
                      <a:r>
                        <a:rPr lang="zh-CN" altLang="en-US" sz="1500" dirty="0">
                          <a:effectLst/>
                        </a:rPr>
                        <a:t>时间</a:t>
                      </a:r>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session2</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rgbClr val="FF0000"/>
                          </a:solidFill>
                          <a:effectLst/>
                        </a:rPr>
                        <a:t>set session transaction isolation level</a:t>
                      </a:r>
                      <a:r>
                        <a:rPr lang="zh-CN" altLang="en-US" sz="1500" dirty="0">
                          <a:solidFill>
                            <a:srgbClr val="FF0000"/>
                          </a:solidFill>
                          <a:effectLst/>
                        </a:rPr>
                        <a:t> </a:t>
                      </a:r>
                      <a:r>
                        <a:rPr lang="en-US" altLang="zh-CN" sz="1500" dirty="0">
                          <a:solidFill>
                            <a:srgbClr val="FF0000"/>
                          </a:solidFill>
                          <a:effectLst/>
                        </a:rPr>
                        <a:t>repeatable</a:t>
                      </a:r>
                      <a:r>
                        <a:rPr lang="zh-CN" altLang="en-US" sz="1500" dirty="0">
                          <a:solidFill>
                            <a:srgbClr val="FF0000"/>
                          </a:solidFill>
                          <a:effectLst/>
                        </a:rPr>
                        <a:t> </a:t>
                      </a:r>
                      <a:r>
                        <a:rPr lang="en-US" altLang="zh-CN" sz="1500" dirty="0">
                          <a:solidFill>
                            <a:srgbClr val="FF0000"/>
                          </a:solidFill>
                          <a:effectLst/>
                        </a:rPr>
                        <a:t>read</a:t>
                      </a:r>
                      <a:r>
                        <a:rPr lang="en-GB"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1</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spcBef>
                          <a:spcPts val="0"/>
                        </a:spcBef>
                        <a:spcAft>
                          <a:spcPts val="0"/>
                        </a:spcAft>
                      </a:pPr>
                      <a:r>
                        <a:rPr lang="en-GB" sz="1500" dirty="0">
                          <a:effectLst/>
                        </a:rPr>
                        <a:t>set </a:t>
                      </a:r>
                      <a:r>
                        <a:rPr lang="en-GB" sz="1500" dirty="0" err="1">
                          <a:effectLst/>
                        </a:rPr>
                        <a:t>autocommit</a:t>
                      </a:r>
                      <a:r>
                        <a:rPr lang="en-GB" sz="1500" dirty="0">
                          <a:effectLst/>
                        </a:rPr>
                        <a:t> = 0;</a:t>
                      </a:r>
                      <a:endParaRPr lang="en-GB" sz="1500" dirty="0">
                        <a:effectLst/>
                      </a:endParaRPr>
                    </a:p>
                    <a:p>
                      <a:pPr marL="0" marR="0">
                        <a:spcBef>
                          <a:spcPts val="0"/>
                        </a:spcBef>
                        <a:spcAft>
                          <a:spcPts val="0"/>
                        </a:spcAft>
                      </a:pPr>
                      <a:r>
                        <a:rPr lang="en-GB" sz="1500" dirty="0">
                          <a:solidFill>
                            <a:srgbClr val="FF0000"/>
                          </a:solidFill>
                          <a:effectLst/>
                        </a:rPr>
                        <a:t>select * from account where </a:t>
                      </a:r>
                      <a:r>
                        <a:rPr lang="en-GB" sz="1500" kern="1200" dirty="0">
                          <a:solidFill>
                            <a:srgbClr val="FF0000"/>
                          </a:solidFill>
                          <a:effectLst/>
                          <a:latin typeface="+mn-lt"/>
                          <a:ea typeface="+mn-ea"/>
                          <a:cs typeface="+mn-cs"/>
                        </a:rPr>
                        <a:t>id &lt; 10</a:t>
                      </a:r>
                      <a:r>
                        <a:rPr lang="en-GB" sz="1500" dirty="0">
                          <a:solidFill>
                            <a:srgbClr val="FF0000"/>
                          </a:solidFill>
                          <a:effectLst/>
                        </a:rPr>
                        <a:t>; // 语句</a:t>
                      </a:r>
                      <a:r>
                        <a:rPr lang="en-US" altLang="zh-CN" sz="1500" dirty="0">
                          <a:solidFill>
                            <a:srgbClr val="FF0000"/>
                          </a:solidFill>
                          <a:effectLst/>
                        </a:rPr>
                        <a:t>2</a:t>
                      </a:r>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70116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en-GB"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altLang="zh-CN" sz="1500" dirty="0">
                          <a:solidFill>
                            <a:srgbClr val="FF0000"/>
                          </a:solidFill>
                          <a:effectLst/>
                        </a:rPr>
                        <a:t>set session transaction isolation level</a:t>
                      </a:r>
                      <a:r>
                        <a:rPr lang="zh-CN" altLang="en-US" sz="1500" dirty="0">
                          <a:solidFill>
                            <a:srgbClr val="FF0000"/>
                          </a:solidFill>
                          <a:effectLst/>
                        </a:rPr>
                        <a:t> </a:t>
                      </a:r>
                      <a:r>
                        <a:rPr lang="en-US" altLang="zh-CN" sz="1500" dirty="0">
                          <a:solidFill>
                            <a:srgbClr val="FF0000"/>
                          </a:solidFill>
                          <a:effectLst/>
                        </a:rPr>
                        <a:t>repeatable</a:t>
                      </a:r>
                      <a:r>
                        <a:rPr lang="zh-CN" altLang="en-US" sz="1500" dirty="0">
                          <a:solidFill>
                            <a:srgbClr val="FF0000"/>
                          </a:solidFill>
                          <a:effectLst/>
                        </a:rPr>
                        <a:t> </a:t>
                      </a:r>
                      <a:r>
                        <a:rPr lang="en-US" altLang="zh-CN" sz="1500" dirty="0">
                          <a:solidFill>
                            <a:srgbClr val="FF0000"/>
                          </a:solidFill>
                          <a:effectLst/>
                        </a:rPr>
                        <a:t>read</a:t>
                      </a:r>
                      <a:r>
                        <a:rPr lang="en-GB" sz="1500" dirty="0">
                          <a:solidFill>
                            <a:srgbClr val="FF0000"/>
                          </a:solidFill>
                          <a:effectLst/>
                        </a:rPr>
                        <a:t>;</a:t>
                      </a:r>
                      <a:r>
                        <a:rPr lang="zh-CN" altLang="en-US" sz="1500" dirty="0">
                          <a:solidFill>
                            <a:srgbClr val="FF0000"/>
                          </a:solidFill>
                          <a:effectLst/>
                        </a:rPr>
                        <a:t> </a:t>
                      </a:r>
                      <a:r>
                        <a:rPr lang="en-US" altLang="zh-CN" sz="1500" dirty="0">
                          <a:solidFill>
                            <a:srgbClr val="FF0000"/>
                          </a:solidFill>
                          <a:effectLst/>
                        </a:rPr>
                        <a:t>//</a:t>
                      </a:r>
                      <a:r>
                        <a:rPr lang="zh-CN" altLang="en-US" sz="1500" dirty="0">
                          <a:solidFill>
                            <a:srgbClr val="FF0000"/>
                          </a:solidFill>
                          <a:effectLst/>
                        </a:rPr>
                        <a:t> 语句</a:t>
                      </a:r>
                      <a:r>
                        <a:rPr lang="en-US" altLang="zh-CN" sz="1500" dirty="0">
                          <a:solidFill>
                            <a:srgbClr val="FF0000"/>
                          </a:solidFill>
                          <a:effectLst/>
                        </a:rPr>
                        <a:t>3</a:t>
                      </a:r>
                      <a:endParaRPr lang="en-GB" sz="1500" dirty="0">
                        <a:solidFill>
                          <a:srgbClr val="FF0000"/>
                        </a:solidFill>
                        <a:effectLst/>
                      </a:endParaRPr>
                    </a:p>
                    <a:p>
                      <a:pPr marL="0" marR="0">
                        <a:spcBef>
                          <a:spcPts val="0"/>
                        </a:spcBef>
                        <a:spcAft>
                          <a:spcPts val="0"/>
                        </a:spcAft>
                      </a:pPr>
                      <a:r>
                        <a:rPr lang="en-GB" sz="1500" dirty="0">
                          <a:effectLst/>
                        </a:rPr>
                        <a:t>start transaction;</a:t>
                      </a:r>
                      <a:endParaRPr lang="en-GB" sz="1500" dirty="0">
                        <a:effectLst/>
                      </a:endParaRPr>
                    </a:p>
                    <a:p>
                      <a:pPr marL="0" marR="0" algn="l" defTabSz="914400" rtl="0" eaLnBrk="1" latinLnBrk="0" hangingPunct="1">
                        <a:spcBef>
                          <a:spcPts val="0"/>
                        </a:spcBef>
                        <a:spcAft>
                          <a:spcPts val="0"/>
                        </a:spcAft>
                      </a:pPr>
                      <a:r>
                        <a:rPr lang="en-GB" sz="1500" kern="1200" dirty="0">
                          <a:solidFill>
                            <a:srgbClr val="FF0000"/>
                          </a:solidFill>
                          <a:effectLst/>
                          <a:latin typeface="+mn-lt"/>
                          <a:ea typeface="+mn-ea"/>
                          <a:cs typeface="+mn-cs"/>
                        </a:rPr>
                        <a:t>insert into account values(3, </a:t>
                      </a:r>
                      <a:r>
                        <a:rPr lang="en-US" altLang="en-GB" sz="1500" kern="1200" dirty="0">
                          <a:solidFill>
                            <a:srgbClr val="FF0000"/>
                          </a:solidFill>
                          <a:effectLst/>
                          <a:latin typeface="+mn-lt"/>
                          <a:ea typeface="+mn-ea"/>
                          <a:cs typeface="+mn-cs"/>
                        </a:rPr>
                        <a:t>‘</a:t>
                      </a:r>
                      <a:r>
                        <a:rPr lang="en-GB" sz="1500" kern="1200" dirty="0" err="1">
                          <a:solidFill>
                            <a:srgbClr val="FF0000"/>
                          </a:solidFill>
                          <a:effectLst/>
                          <a:latin typeface="+mn-lt"/>
                          <a:ea typeface="+mn-ea"/>
                          <a:cs typeface="+mn-cs"/>
                        </a:rPr>
                        <a:t>alen</a:t>
                      </a:r>
                      <a:r>
                        <a:rPr lang="en-US" altLang="en-GB" sz="1500" kern="1200" dirty="0" err="1">
                          <a:solidFill>
                            <a:srgbClr val="FF0000"/>
                          </a:solidFill>
                          <a:effectLst/>
                          <a:latin typeface="+mn-lt"/>
                          <a:ea typeface="+mn-ea"/>
                          <a:cs typeface="+mn-cs"/>
                        </a:rPr>
                        <a:t>’0</a:t>
                      </a:r>
                      <a:r>
                        <a:rPr lang="en-GB" sz="1500" kern="1200" dirty="0">
                          <a:solidFill>
                            <a:srgbClr val="FF0000"/>
                          </a:solidFill>
                          <a:effectLst/>
                          <a:latin typeface="+mn-lt"/>
                          <a:ea typeface="+mn-ea"/>
                          <a:cs typeface="+mn-cs"/>
                        </a:rPr>
                        <a:t>, 0); </a:t>
                      </a:r>
                      <a:r>
                        <a:rPr lang="zh-CN" altLang="en-US" sz="1500" kern="1200" dirty="0">
                          <a:solidFill>
                            <a:srgbClr val="FF0000"/>
                          </a:solidFill>
                          <a:effectLst/>
                          <a:latin typeface="+mn-lt"/>
                          <a:ea typeface="+mn-ea"/>
                          <a:cs typeface="+mn-cs"/>
                        </a:rPr>
                        <a:t> </a:t>
                      </a:r>
                      <a:r>
                        <a:rPr lang="en-US" altLang="zh-CN" sz="1500" kern="1200" dirty="0">
                          <a:solidFill>
                            <a:srgbClr val="FF0000"/>
                          </a:solidFill>
                          <a:effectLst/>
                          <a:latin typeface="+mn-lt"/>
                          <a:ea typeface="+mn-ea"/>
                          <a:cs typeface="+mn-cs"/>
                        </a:rPr>
                        <a:t>//</a:t>
                      </a:r>
                      <a:r>
                        <a:rPr lang="zh-CN" altLang="en-US" sz="1500" kern="1200" dirty="0">
                          <a:solidFill>
                            <a:srgbClr val="FF0000"/>
                          </a:solidFill>
                          <a:effectLst/>
                          <a:latin typeface="+mn-lt"/>
                          <a:ea typeface="+mn-ea"/>
                          <a:cs typeface="+mn-cs"/>
                        </a:rPr>
                        <a:t> 语句</a:t>
                      </a:r>
                      <a:r>
                        <a:rPr lang="en-US" altLang="zh-CN" sz="1500" kern="1200" dirty="0">
                          <a:solidFill>
                            <a:srgbClr val="FF0000"/>
                          </a:solidFill>
                          <a:effectLst/>
                          <a:latin typeface="+mn-lt"/>
                          <a:ea typeface="+mn-ea"/>
                          <a:cs typeface="+mn-cs"/>
                        </a:rPr>
                        <a:t>5</a:t>
                      </a:r>
                      <a:endParaRPr lang="en-US" altLang="zh-CN" sz="1500" kern="1200" dirty="0">
                        <a:solidFill>
                          <a:srgbClr val="FF0000"/>
                        </a:solidFill>
                        <a:effectLst/>
                        <a:latin typeface="+mn-lt"/>
                        <a:ea typeface="+mn-ea"/>
                        <a:cs typeface="+mn-cs"/>
                      </a:endParaRPr>
                    </a:p>
                    <a:p>
                      <a:pPr marL="0" marR="0" algn="l" defTabSz="914400" rtl="0" eaLnBrk="1" latinLnBrk="0" hangingPunct="1">
                        <a:spcBef>
                          <a:spcPts val="0"/>
                        </a:spcBef>
                        <a:spcAft>
                          <a:spcPts val="0"/>
                        </a:spcAft>
                      </a:pPr>
                      <a:r>
                        <a:rPr lang="en-GB" sz="1500" dirty="0">
                          <a:solidFill>
                            <a:srgbClr val="FF0000"/>
                          </a:solidFill>
                          <a:effectLst/>
                          <a:sym typeface="+mn-ea"/>
                        </a:rPr>
                        <a:t>select * from account where id &lt; 10;</a:t>
                      </a:r>
                      <a:r>
                        <a:rPr lang="en-US" altLang="en-GB" sz="1500" dirty="0">
                          <a:solidFill>
                            <a:srgbClr val="FF0000"/>
                          </a:solidFill>
                          <a:effectLst/>
                          <a:sym typeface="+mn-ea"/>
                        </a:rPr>
                        <a:t> </a:t>
                      </a:r>
                      <a:r>
                        <a:rPr lang="en-US" altLang="zh-CN" sz="1500" dirty="0">
                          <a:solidFill>
                            <a:srgbClr val="FF0000"/>
                          </a:solidFill>
                          <a:effectLst/>
                          <a:sym typeface="+mn-ea"/>
                        </a:rPr>
                        <a:t>//</a:t>
                      </a:r>
                      <a:r>
                        <a:rPr lang="zh-CN" altLang="en-US" sz="1500" dirty="0">
                          <a:solidFill>
                            <a:srgbClr val="FF0000"/>
                          </a:solidFill>
                          <a:effectLst/>
                          <a:sym typeface="+mn-ea"/>
                        </a:rPr>
                        <a:t> 语句</a:t>
                      </a:r>
                      <a:r>
                        <a:rPr lang="en-US" altLang="zh-CN" sz="1500" dirty="0">
                          <a:solidFill>
                            <a:srgbClr val="FF0000"/>
                          </a:solidFill>
                          <a:effectLst/>
                          <a:sym typeface="+mn-ea"/>
                        </a:rPr>
                        <a:t>6</a:t>
                      </a:r>
                      <a:endParaRPr lang="en-US" altLang="zh-CN" sz="1500" kern="1200" dirty="0">
                        <a:solidFill>
                          <a:srgbClr val="FF0000"/>
                        </a:solidFill>
                        <a:effectLst/>
                        <a:latin typeface="+mn-lt"/>
                        <a:ea typeface="+mn-ea"/>
                        <a:cs typeface="+mn-cs"/>
                      </a:endParaRPr>
                    </a:p>
                    <a:p>
                      <a:pPr marL="0" marR="0" algn="l" defTabSz="914400" rtl="0" eaLnBrk="1" latinLnBrk="0" hangingPunct="1">
                        <a:spcBef>
                          <a:spcPts val="0"/>
                        </a:spcBef>
                        <a:spcAft>
                          <a:spcPts val="0"/>
                        </a:spcAft>
                      </a:pPr>
                      <a:r>
                        <a:rPr lang="en-US" altLang="zh-CN" sz="1500" kern="1200" dirty="0">
                          <a:solidFill>
                            <a:srgbClr val="FF0000"/>
                          </a:solidFill>
                          <a:effectLst/>
                          <a:latin typeface="+mn-lt"/>
                          <a:ea typeface="+mn-ea"/>
                          <a:cs typeface="+mn-cs"/>
                        </a:rPr>
                        <a:t>commit;</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altLang="zh-CN" sz="1500" dirty="0">
                          <a:solidFill>
                            <a:srgbClr val="FF0000"/>
                          </a:solidFill>
                          <a:effectLst/>
                        </a:rPr>
                        <a:t>select * from account where id &lt; 10; // 语句</a:t>
                      </a:r>
                      <a:r>
                        <a:rPr lang="en-US" altLang="zh-CN" sz="1500" dirty="0">
                          <a:solidFill>
                            <a:srgbClr val="FF0000"/>
                          </a:solidFill>
                          <a:effectLst/>
                        </a:rPr>
                        <a:t>4</a:t>
                      </a:r>
                      <a:endParaRPr lang="en-US" altLang="zh-CN" sz="1500" dirty="0">
                        <a:solidFill>
                          <a:srgbClr val="FF0000"/>
                        </a:solidFill>
                        <a:effectLst/>
                      </a:endParaRPr>
                    </a:p>
                    <a:p>
                      <a:pPr marL="0" marR="0">
                        <a:spcBef>
                          <a:spcPts val="0"/>
                        </a:spcBef>
                        <a:spcAft>
                          <a:spcPts val="0"/>
                        </a:spcAft>
                      </a:pPr>
                      <a:r>
                        <a:rPr lang="en-GB" altLang="zh-CN" sz="1500" dirty="0">
                          <a:solidFill>
                            <a:srgbClr val="FF0000"/>
                          </a:solidFill>
                          <a:effectLst/>
                          <a:sym typeface="+mn-ea"/>
                        </a:rPr>
                        <a:t>update</a:t>
                      </a:r>
                      <a:r>
                        <a:rPr lang="zh-CN" altLang="en-US" sz="1500" dirty="0">
                          <a:solidFill>
                            <a:srgbClr val="FF0000"/>
                          </a:solidFill>
                          <a:effectLst/>
                          <a:sym typeface="+mn-ea"/>
                        </a:rPr>
                        <a:t> </a:t>
                      </a:r>
                      <a:r>
                        <a:rPr lang="en-US" altLang="zh-CN" sz="1500" dirty="0">
                          <a:solidFill>
                            <a:srgbClr val="FF0000"/>
                          </a:solidFill>
                          <a:effectLst/>
                          <a:sym typeface="+mn-ea"/>
                        </a:rPr>
                        <a:t>account set money = money+1000 where id=3</a:t>
                      </a:r>
                      <a:endParaRPr lang="en-US" altLang="zh-CN" sz="1500" dirty="0">
                        <a:solidFill>
                          <a:srgbClr val="FF0000"/>
                        </a:solidFill>
                        <a:effectLst/>
                        <a:sym typeface="+mn-ea"/>
                      </a:endParaRPr>
                    </a:p>
                    <a:p>
                      <a:pPr marL="0" marR="0">
                        <a:spcBef>
                          <a:spcPts val="0"/>
                        </a:spcBef>
                        <a:spcAft>
                          <a:spcPts val="0"/>
                        </a:spcAft>
                      </a:pPr>
                      <a:r>
                        <a:rPr lang="en-GB" altLang="zh-CN" sz="1500" dirty="0">
                          <a:solidFill>
                            <a:srgbClr val="FF0000"/>
                          </a:solidFill>
                          <a:effectLst/>
                          <a:sym typeface="+mn-ea"/>
                        </a:rPr>
                        <a:t>select * from account where id &lt; 10; // 语句</a:t>
                      </a:r>
                      <a:r>
                        <a:rPr lang="en-US" altLang="zh-CN" sz="1500" dirty="0">
                          <a:solidFill>
                            <a:srgbClr val="FF0000"/>
                          </a:solidFill>
                          <a:effectLst/>
                          <a:sym typeface="+mn-ea"/>
                        </a:rPr>
                        <a:t>7</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39746"/>
            <a:ext cx="4074160" cy="138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6" name="组合 5" descr="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
          <p:cNvGrpSpPr/>
          <p:nvPr/>
        </p:nvGrpSpPr>
        <p:grpSpPr>
          <a:xfrm>
            <a:off x="798354" y="568261"/>
            <a:ext cx="2201563" cy="511876"/>
            <a:chOff x="1187820" y="652928"/>
            <a:chExt cx="2201563" cy="511876"/>
          </a:xfrm>
        </p:grpSpPr>
        <p:sp>
          <p:nvSpPr>
            <p:cNvPr id="7" name="文本框 6"/>
            <p:cNvSpPr txBox="1"/>
            <p:nvPr/>
          </p:nvSpPr>
          <p:spPr>
            <a:xfrm>
              <a:off x="1273098" y="678033"/>
              <a:ext cx="2116285" cy="461665"/>
            </a:xfrm>
            <a:prstGeom prst="rect">
              <a:avLst/>
            </a:prstGeom>
            <a:noFill/>
          </p:spPr>
          <p:txBody>
            <a:bodyPr wrap="none" rtlCol="0">
              <a:spAutoFit/>
            </a:bodyPr>
            <a:lstStyle/>
            <a:p>
              <a:r>
                <a:rPr lang="zh-CN" altLang="en-US" sz="2400" dirty="0">
                  <a:solidFill>
                    <a:schemeClr val="bg1"/>
                  </a:solidFill>
                  <a:cs typeface="+mn-ea"/>
                  <a:sym typeface="+mn-lt"/>
                </a:rPr>
                <a:t> 本次上机任务</a:t>
              </a:r>
              <a:endParaRPr lang="zh-CN" altLang="en-US" sz="2400" dirty="0">
                <a:solidFill>
                  <a:schemeClr val="bg1"/>
                </a:solidFill>
                <a:cs typeface="+mn-ea"/>
                <a:sym typeface="+mn-lt"/>
              </a:endParaRPr>
            </a:p>
          </p:txBody>
        </p:sp>
        <p:cxnSp>
          <p:nvCxnSpPr>
            <p:cNvPr id="8" name="直接连接符 7"/>
            <p:cNvCxnSpPr/>
            <p:nvPr/>
          </p:nvCxnSpPr>
          <p:spPr>
            <a:xfrm>
              <a:off x="1187820" y="652928"/>
              <a:ext cx="0" cy="511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p:cNvCxnSpPr/>
          <p:nvPr/>
        </p:nvCxnSpPr>
        <p:spPr>
          <a:xfrm>
            <a:off x="798354" y="2048219"/>
            <a:ext cx="0" cy="350851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11393646" y="1"/>
            <a:ext cx="79835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1242204" y="1758120"/>
            <a:ext cx="9282022"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zh-CN" altLang="en-US" sz="1600" dirty="0"/>
              <a:t>幻读</a:t>
            </a:r>
            <a:r>
              <a:rPr lang="en-US" altLang="zh-CN" sz="1600" dirty="0"/>
              <a:t> – </a:t>
            </a:r>
            <a:r>
              <a:rPr lang="zh-CN" altLang="en-US" sz="1600" dirty="0"/>
              <a:t>行锁</a:t>
            </a:r>
            <a:endParaRPr lang="en-US" altLang="zh-CN" sz="1600" dirty="0"/>
          </a:p>
        </p:txBody>
      </p:sp>
      <p:sp>
        <p:nvSpPr>
          <p:cNvPr id="10" name="文本框 9"/>
          <p:cNvSpPr txBox="1"/>
          <p:nvPr/>
        </p:nvSpPr>
        <p:spPr>
          <a:xfrm>
            <a:off x="4074160" y="390417"/>
            <a:ext cx="7637667" cy="1398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50000"/>
              </a:lnSpc>
            </a:pPr>
            <a:r>
              <a:rPr lang="zh-CN" altLang="en-US" sz="1600" b="1" dirty="0">
                <a:solidFill>
                  <a:srgbClr val="FF0000"/>
                </a:solidFill>
              </a:rPr>
              <a:t>请在</a:t>
            </a:r>
            <a:r>
              <a:rPr lang="en-US" altLang="zh-CN" sz="1600" b="1" dirty="0">
                <a:solidFill>
                  <a:srgbClr val="FF0000"/>
                </a:solidFill>
              </a:rPr>
              <a:t>word</a:t>
            </a:r>
            <a:r>
              <a:rPr lang="zh-CN" altLang="en-US" sz="1600" b="1" dirty="0">
                <a:solidFill>
                  <a:srgbClr val="FF0000"/>
                </a:solidFill>
              </a:rPr>
              <a:t>或</a:t>
            </a:r>
            <a:r>
              <a:rPr lang="en-US" altLang="zh-CN" sz="1600" b="1" dirty="0">
                <a:solidFill>
                  <a:srgbClr val="FF0000"/>
                </a:solidFill>
              </a:rPr>
              <a:t>pdf</a:t>
            </a:r>
            <a:r>
              <a:rPr lang="zh-CN" altLang="en-US" sz="1600" b="1" dirty="0">
                <a:solidFill>
                  <a:srgbClr val="FF0000"/>
                </a:solidFill>
              </a:rPr>
              <a:t>中标明题号，给出对应输出结果，并附带截图</a:t>
            </a:r>
            <a:endParaRPr lang="en-US" altLang="zh-CN" sz="1600" b="1" dirty="0">
              <a:solidFill>
                <a:srgbClr val="FF0000"/>
              </a:solidFill>
            </a:endParaRPr>
          </a:p>
          <a:p>
            <a:pPr>
              <a:lnSpc>
                <a:spcPct val="150000"/>
              </a:lnSpc>
            </a:pPr>
            <a:r>
              <a:rPr lang="en-US" altLang="zh-CN" sz="1400" dirty="0">
                <a:solidFill>
                  <a:srgbClr val="FF0000"/>
                </a:solidFill>
              </a:rPr>
              <a:t>Q9:</a:t>
            </a:r>
            <a:r>
              <a:rPr lang="zh-CN" altLang="en-US" sz="1400" dirty="0">
                <a:solidFill>
                  <a:srgbClr val="FF0000"/>
                </a:solidFill>
              </a:rPr>
              <a:t> 按照表格顺序执行，给出语句</a:t>
            </a:r>
            <a:r>
              <a:rPr lang="en-US" altLang="zh-CN" sz="1400" dirty="0">
                <a:solidFill>
                  <a:srgbClr val="FF0000"/>
                </a:solidFill>
              </a:rPr>
              <a:t>2</a:t>
            </a:r>
            <a:r>
              <a:rPr lang="zh-CN" altLang="en-US" sz="1400" dirty="0">
                <a:solidFill>
                  <a:srgbClr val="FF0000"/>
                </a:solidFill>
              </a:rPr>
              <a:t>、语句</a:t>
            </a:r>
            <a:r>
              <a:rPr lang="en-US" altLang="zh-CN" sz="1400" dirty="0">
                <a:solidFill>
                  <a:srgbClr val="FF0000"/>
                </a:solidFill>
              </a:rPr>
              <a:t>3</a:t>
            </a:r>
            <a:r>
              <a:rPr lang="zh-CN" altLang="en-US" sz="1400" dirty="0">
                <a:solidFill>
                  <a:srgbClr val="FF0000"/>
                </a:solidFill>
              </a:rPr>
              <a:t>的执行结果，并分析原因</a:t>
            </a:r>
            <a:endParaRPr lang="en-US" altLang="zh-CN" sz="1400" dirty="0">
              <a:solidFill>
                <a:srgbClr val="FF0000"/>
              </a:solidFill>
            </a:endParaRPr>
          </a:p>
          <a:p>
            <a:pPr>
              <a:lnSpc>
                <a:spcPct val="150000"/>
              </a:lnSpc>
            </a:pPr>
            <a:r>
              <a:rPr lang="zh-CN" altLang="en-US" sz="1400" dirty="0">
                <a:solidFill>
                  <a:srgbClr val="FF0000"/>
                </a:solidFill>
              </a:rPr>
              <a:t>注意：以上每次执行时需要确认表格数据还原为原始状态，即 </a:t>
            </a:r>
            <a:r>
              <a:rPr lang="en-US" altLang="zh-CN" sz="1400" dirty="0">
                <a:solidFill>
                  <a:srgbClr val="FF0000"/>
                </a:solidFill>
              </a:rPr>
              <a:t>tom</a:t>
            </a:r>
            <a:r>
              <a:rPr lang="zh-CN" altLang="en-US" sz="1400" dirty="0">
                <a:solidFill>
                  <a:srgbClr val="FF0000"/>
                </a:solidFill>
              </a:rPr>
              <a:t> </a:t>
            </a:r>
            <a:r>
              <a:rPr lang="en-US" altLang="zh-CN" sz="1400" dirty="0">
                <a:solidFill>
                  <a:srgbClr val="FF0000"/>
                </a:solidFill>
              </a:rPr>
              <a:t>1000</a:t>
            </a:r>
            <a:r>
              <a:rPr lang="zh-CN" altLang="en-US" sz="1400" dirty="0">
                <a:solidFill>
                  <a:srgbClr val="FF0000"/>
                </a:solidFill>
              </a:rPr>
              <a:t>，</a:t>
            </a:r>
            <a:r>
              <a:rPr lang="en-US" altLang="zh-CN" sz="1400" dirty="0">
                <a:solidFill>
                  <a:srgbClr val="FF0000"/>
                </a:solidFill>
              </a:rPr>
              <a:t>bob</a:t>
            </a:r>
            <a:r>
              <a:rPr lang="zh-CN" altLang="en-US" sz="1400" dirty="0">
                <a:solidFill>
                  <a:srgbClr val="FF0000"/>
                </a:solidFill>
              </a:rPr>
              <a:t> </a:t>
            </a:r>
            <a:r>
              <a:rPr lang="en-US" altLang="zh-CN" sz="1400" dirty="0">
                <a:solidFill>
                  <a:srgbClr val="FF0000"/>
                </a:solidFill>
              </a:rPr>
              <a:t>0</a:t>
            </a:r>
            <a:endParaRPr lang="en-US" altLang="zh-CN" sz="1400" dirty="0">
              <a:solidFill>
                <a:srgbClr val="FF0000"/>
              </a:solidFill>
            </a:endParaRPr>
          </a:p>
          <a:p>
            <a:pPr>
              <a:lnSpc>
                <a:spcPct val="150000"/>
              </a:lnSpc>
            </a:pPr>
            <a:r>
              <a:rPr lang="en-US" altLang="zh-CN" sz="1400" dirty="0">
                <a:solidFill>
                  <a:srgbClr val="FF0000"/>
                </a:solidFill>
              </a:rPr>
              <a:t>tips:</a:t>
            </a:r>
            <a:r>
              <a:rPr lang="zh-CN" altLang="en-US" sz="1400" dirty="0">
                <a:solidFill>
                  <a:srgbClr val="FF0000"/>
                </a:solidFill>
              </a:rPr>
              <a:t> </a:t>
            </a:r>
            <a:r>
              <a:rPr lang="en-US" altLang="zh-CN" sz="1400" dirty="0" err="1">
                <a:solidFill>
                  <a:srgbClr val="FF0000"/>
                </a:solidFill>
              </a:rPr>
              <a:t>innoDB</a:t>
            </a:r>
            <a:r>
              <a:rPr lang="zh-CN" altLang="en-US" sz="1400" dirty="0">
                <a:solidFill>
                  <a:srgbClr val="FF0000"/>
                </a:solidFill>
              </a:rPr>
              <a:t> 对</a:t>
            </a:r>
            <a:r>
              <a:rPr lang="en-US" altLang="zh-CN" sz="1400" dirty="0">
                <a:solidFill>
                  <a:srgbClr val="FF0000"/>
                </a:solidFill>
              </a:rPr>
              <a:t>insert/update/delete </a:t>
            </a:r>
            <a:r>
              <a:rPr lang="zh-CN" altLang="en-US" sz="1400" dirty="0">
                <a:solidFill>
                  <a:srgbClr val="FF0000"/>
                </a:solidFill>
              </a:rPr>
              <a:t>语句会加排他锁（</a:t>
            </a:r>
            <a:r>
              <a:rPr lang="en-US" altLang="zh-CN" sz="1400" dirty="0">
                <a:solidFill>
                  <a:srgbClr val="FF0000"/>
                </a:solidFill>
              </a:rPr>
              <a:t>X</a:t>
            </a:r>
            <a:r>
              <a:rPr lang="zh-CN" altLang="en-US" sz="1400" dirty="0">
                <a:solidFill>
                  <a:srgbClr val="FF0000"/>
                </a:solidFill>
              </a:rPr>
              <a:t>锁）</a:t>
            </a:r>
            <a:r>
              <a:rPr lang="en-US" altLang="zh-CN" sz="1400" dirty="0">
                <a:solidFill>
                  <a:srgbClr val="FF0000"/>
                </a:solidFill>
              </a:rPr>
              <a:t> </a:t>
            </a:r>
            <a:endParaRPr lang="en-US" altLang="zh-CN" sz="1400" dirty="0">
              <a:solidFill>
                <a:srgbClr val="FF0000"/>
              </a:solidFill>
            </a:endParaRPr>
          </a:p>
        </p:txBody>
      </p:sp>
      <p:graphicFrame>
        <p:nvGraphicFramePr>
          <p:cNvPr id="12" name="表格 11"/>
          <p:cNvGraphicFramePr>
            <a:graphicFrameLocks noGrp="1"/>
          </p:cNvGraphicFramePr>
          <p:nvPr/>
        </p:nvGraphicFramePr>
        <p:xfrm>
          <a:off x="1136805" y="2106143"/>
          <a:ext cx="10134166" cy="3573615"/>
        </p:xfrm>
        <a:graphic>
          <a:graphicData uri="http://schemas.openxmlformats.org/drawingml/2006/table">
            <a:tbl>
              <a:tblPr/>
              <a:tblGrid>
                <a:gridCol w="594071"/>
                <a:gridCol w="4699741"/>
                <a:gridCol w="4840354"/>
              </a:tblGrid>
              <a:tr h="510239">
                <a:tc>
                  <a:txBody>
                    <a:bodyPr/>
                    <a:lstStyle/>
                    <a:p>
                      <a:pPr marL="0" marR="0">
                        <a:spcBef>
                          <a:spcPts val="0"/>
                        </a:spcBef>
                        <a:spcAft>
                          <a:spcPts val="0"/>
                        </a:spcAft>
                      </a:pPr>
                      <a:r>
                        <a:rPr lang="zh-CN" altLang="en-US" sz="1500" dirty="0">
                          <a:effectLst/>
                        </a:rPr>
                        <a:t>时间</a:t>
                      </a:r>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effectLst/>
                        </a:rPr>
                        <a:t>session1</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a:effectLst/>
                        </a:rPr>
                        <a:t>session2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1454977">
                <a:tc>
                  <a:txBody>
                    <a:bodyPr/>
                    <a:lstStyle/>
                    <a:p>
                      <a:pPr marL="0" marR="0">
                        <a:spcBef>
                          <a:spcPts val="0"/>
                        </a:spcBef>
                        <a:spcAft>
                          <a:spcPts val="0"/>
                        </a:spcAft>
                      </a:pPr>
                      <a:r>
                        <a:rPr lang="en-GB" sz="1500">
                          <a:effectLst/>
                        </a:rPr>
                        <a:t>T1</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sz="1500" dirty="0">
                          <a:solidFill>
                            <a:schemeClr val="tx1"/>
                          </a:solidFill>
                          <a:effectLst/>
                        </a:rPr>
                        <a:t>set session transaction isolation level</a:t>
                      </a:r>
                      <a:r>
                        <a:rPr lang="zh-CN" altLang="en-US" sz="1500" dirty="0">
                          <a:solidFill>
                            <a:schemeClr val="tx1"/>
                          </a:solidFill>
                          <a:effectLst/>
                        </a:rPr>
                        <a:t> </a:t>
                      </a:r>
                      <a:r>
                        <a:rPr lang="en-US" altLang="zh-CN" sz="1600" dirty="0">
                          <a:solidFill>
                            <a:schemeClr val="tx1"/>
                          </a:solidFill>
                        </a:rPr>
                        <a:t>serializable</a:t>
                      </a:r>
                      <a:r>
                        <a:rPr lang="en-GB"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500" kern="1200" dirty="0">
                          <a:solidFill>
                            <a:schemeClr val="tx1"/>
                          </a:solidFill>
                          <a:effectLst/>
                          <a:latin typeface="+mn-lt"/>
                          <a:ea typeface="+mn-ea"/>
                          <a:cs typeface="+mn-cs"/>
                        </a:rPr>
                        <a:t>set </a:t>
                      </a:r>
                      <a:r>
                        <a:rPr lang="en-US" altLang="zh-CN" sz="1500" kern="1200" dirty="0" err="1">
                          <a:solidFill>
                            <a:schemeClr val="tx1"/>
                          </a:solidFill>
                          <a:effectLst/>
                          <a:latin typeface="+mn-lt"/>
                          <a:ea typeface="+mn-ea"/>
                          <a:cs typeface="+mn-cs"/>
                        </a:rPr>
                        <a:t>autocommit</a:t>
                      </a:r>
                      <a:r>
                        <a:rPr lang="en-US" altLang="zh-CN" sz="1500" kern="1200" dirty="0">
                          <a:solidFill>
                            <a:schemeClr val="tx1"/>
                          </a:solidFill>
                          <a:effectLst/>
                          <a:latin typeface="+mn-lt"/>
                          <a:ea typeface="+mn-ea"/>
                          <a:cs typeface="+mn-cs"/>
                        </a:rPr>
                        <a:t> = 0; </a:t>
                      </a:r>
                      <a:endParaRPr lang="en-US" altLang="zh-CN" sz="1500" dirty="0">
                        <a:solidFill>
                          <a:schemeClr val="tx1"/>
                        </a:solidFill>
                        <a:effectLst/>
                      </a:endParaRPr>
                    </a:p>
                    <a:p>
                      <a:pPr marL="0" marR="0">
                        <a:spcBef>
                          <a:spcPts val="0"/>
                        </a:spcBef>
                        <a:spcAft>
                          <a:spcPts val="0"/>
                        </a:spcAft>
                      </a:pPr>
                      <a:r>
                        <a:rPr lang="en-GB" sz="1500" dirty="0">
                          <a:effectLst/>
                        </a:rPr>
                        <a:t>start transaction;</a:t>
                      </a:r>
                      <a:endParaRPr lang="en-GB" sz="1500" dirty="0">
                        <a:effectLst/>
                      </a:endParaRPr>
                    </a:p>
                    <a:p>
                      <a:pPr marL="0" marR="0" algn="l" defTabSz="914400" rtl="0" eaLnBrk="1" latinLnBrk="0" hangingPunct="1">
                        <a:spcBef>
                          <a:spcPts val="0"/>
                        </a:spcBef>
                        <a:spcAft>
                          <a:spcPts val="0"/>
                        </a:spcAft>
                      </a:pPr>
                      <a:r>
                        <a:rPr lang="en-US" altLang="zh-CN" sz="1500" kern="1200" dirty="0">
                          <a:solidFill>
                            <a:srgbClr val="FF0000"/>
                          </a:solidFill>
                          <a:effectLst/>
                          <a:latin typeface="+mn-lt"/>
                          <a:ea typeface="+mn-ea"/>
                          <a:cs typeface="+mn-cs"/>
                        </a:rPr>
                        <a:t>update account set money=money+1000 where id=1;</a:t>
                      </a:r>
                      <a:r>
                        <a:rPr lang="en-GB" altLang="zh-CN" sz="1500" dirty="0">
                          <a:solidFill>
                            <a:srgbClr val="FF0000"/>
                          </a:solidFill>
                          <a:effectLst/>
                        </a:rPr>
                        <a:t> //</a:t>
                      </a:r>
                      <a:r>
                        <a:rPr lang="zh-CN" altLang="en-US" sz="1500" dirty="0">
                          <a:solidFill>
                            <a:srgbClr val="FF0000"/>
                          </a:solidFill>
                          <a:effectLst/>
                        </a:rPr>
                        <a:t>语句</a:t>
                      </a:r>
                      <a:r>
                        <a:rPr lang="en-US" altLang="zh-CN" sz="1500" dirty="0">
                          <a:solidFill>
                            <a:srgbClr val="FF0000"/>
                          </a:solidFill>
                          <a:effectLst/>
                        </a:rPr>
                        <a:t>1</a:t>
                      </a:r>
                      <a:endParaRPr lang="en-GB" sz="1500" kern="1200" dirty="0">
                        <a:solidFill>
                          <a:srgbClr val="FF0000"/>
                        </a:solidFill>
                        <a:effectLst/>
                        <a:latin typeface="+mn-lt"/>
                        <a:ea typeface="+mn-ea"/>
                        <a:cs typeface="+mn-cs"/>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995555">
                <a:tc>
                  <a:txBody>
                    <a:bodyPr/>
                    <a:lstStyle/>
                    <a:p>
                      <a:pPr marL="0" marR="0">
                        <a:spcBef>
                          <a:spcPts val="0"/>
                        </a:spcBef>
                        <a:spcAft>
                          <a:spcPts val="0"/>
                        </a:spcAft>
                      </a:pPr>
                      <a:r>
                        <a:rPr lang="en-GB" sz="1500">
                          <a:effectLst/>
                        </a:rPr>
                        <a:t>T2</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GB" altLang="zh-CN" sz="1500" dirty="0">
                          <a:solidFill>
                            <a:schemeClr val="tx1"/>
                          </a:solidFill>
                          <a:effectLst/>
                        </a:rPr>
                        <a:t>set session transaction isolation level</a:t>
                      </a:r>
                      <a:r>
                        <a:rPr lang="zh-CN" altLang="en-US" sz="1500" dirty="0">
                          <a:solidFill>
                            <a:schemeClr val="tx1"/>
                          </a:solidFill>
                          <a:effectLst/>
                        </a:rPr>
                        <a:t> </a:t>
                      </a:r>
                      <a:r>
                        <a:rPr lang="en-US" altLang="zh-CN" sz="1400" dirty="0">
                          <a:solidFill>
                            <a:schemeClr val="tx1"/>
                          </a:solidFill>
                        </a:rPr>
                        <a:t>serializable</a:t>
                      </a:r>
                      <a:r>
                        <a:rPr lang="en-GB" sz="1500" dirty="0">
                          <a:solidFill>
                            <a:schemeClr val="tx1"/>
                          </a:solidFill>
                          <a:effectLst/>
                        </a:rPr>
                        <a:t>;</a:t>
                      </a:r>
                      <a:r>
                        <a:rPr lang="zh-CN" altLang="en-US" sz="1500" dirty="0">
                          <a:solidFill>
                            <a:schemeClr val="tx1"/>
                          </a:solidFill>
                          <a:effectLst/>
                        </a:rPr>
                        <a:t> </a:t>
                      </a:r>
                      <a:endParaRPr lang="en-US" altLang="zh-CN" sz="1500" dirty="0">
                        <a:solidFill>
                          <a:schemeClr val="tx1"/>
                        </a:solidFill>
                        <a:effectLst/>
                      </a:endParaRPr>
                    </a:p>
                    <a:p>
                      <a:pPr marL="0" marR="0">
                        <a:spcBef>
                          <a:spcPts val="0"/>
                        </a:spcBef>
                        <a:spcAft>
                          <a:spcPts val="0"/>
                        </a:spcAft>
                      </a:pPr>
                      <a:r>
                        <a:rPr lang="en-GB" sz="1500" dirty="0">
                          <a:effectLst/>
                        </a:rPr>
                        <a:t>start transaction;</a:t>
                      </a:r>
                      <a:endParaRPr lang="en-GB" altLang="zh-CN" sz="1500" dirty="0">
                        <a:solidFill>
                          <a:srgbClr val="FF0000"/>
                        </a:solidFill>
                        <a:effectLst/>
                      </a:endParaRPr>
                    </a:p>
                    <a:p>
                      <a:pPr marL="0" marR="0">
                        <a:spcBef>
                          <a:spcPts val="0"/>
                        </a:spcBef>
                        <a:spcAft>
                          <a:spcPts val="0"/>
                        </a:spcAft>
                      </a:pPr>
                      <a:r>
                        <a:rPr lang="en-US" altLang="zh-CN" sz="1500" dirty="0">
                          <a:solidFill>
                            <a:srgbClr val="FF0000"/>
                          </a:solidFill>
                          <a:effectLst/>
                        </a:rPr>
                        <a:t>delete from account where id=1; // </a:t>
                      </a:r>
                      <a:r>
                        <a:rPr lang="zh-CN" altLang="en-US" sz="1500" dirty="0">
                          <a:solidFill>
                            <a:srgbClr val="FF0000"/>
                          </a:solidFill>
                          <a:effectLst/>
                        </a:rPr>
                        <a:t>语句</a:t>
                      </a:r>
                      <a:r>
                        <a:rPr lang="en-US" altLang="zh-CN" sz="1500" dirty="0">
                          <a:solidFill>
                            <a:srgbClr val="FF0000"/>
                          </a:solidFill>
                          <a:effectLst/>
                        </a:rPr>
                        <a:t>2</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GB" sz="1500">
                          <a:effectLst/>
                        </a:rPr>
                        <a:t>T3</a:t>
                      </a:r>
                      <a:endParaRPr lang="en-GB" sz="150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r>
                        <a:rPr lang="en-US" altLang="zh-CN" sz="1500" dirty="0">
                          <a:solidFill>
                            <a:schemeClr val="tx1"/>
                          </a:solidFill>
                          <a:effectLst/>
                        </a:rPr>
                        <a:t>commit;</a:t>
                      </a:r>
                      <a:endParaRPr lang="en-US" altLang="zh-CN" sz="1500" dirty="0">
                        <a:solidFill>
                          <a:schemeClr val="tx1"/>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endParaRPr lang="zh-CN" altLang="en-US"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r h="306422">
                <a:tc>
                  <a:txBody>
                    <a:bodyPr/>
                    <a:lstStyle/>
                    <a:p>
                      <a:pPr marL="0" marR="0">
                        <a:spcBef>
                          <a:spcPts val="0"/>
                        </a:spcBef>
                        <a:spcAft>
                          <a:spcPts val="0"/>
                        </a:spcAft>
                      </a:pPr>
                      <a:r>
                        <a:rPr lang="en-US" altLang="zh-CN" sz="1500" dirty="0">
                          <a:effectLst/>
                        </a:rPr>
                        <a:t>T4</a:t>
                      </a:r>
                      <a:endParaRPr lang="en-GB" sz="1500" dirty="0">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a:spcBef>
                          <a:spcPts val="0"/>
                        </a:spcBef>
                        <a:spcAft>
                          <a:spcPts val="0"/>
                        </a:spcAft>
                      </a:pP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500" dirty="0">
                          <a:solidFill>
                            <a:srgbClr val="FF0000"/>
                          </a:solidFill>
                          <a:effectLst/>
                        </a:rPr>
                        <a:t>delete from account where id=1; // </a:t>
                      </a:r>
                      <a:r>
                        <a:rPr lang="zh-CN" altLang="en-US" sz="1500" dirty="0">
                          <a:solidFill>
                            <a:srgbClr val="FF0000"/>
                          </a:solidFill>
                          <a:effectLst/>
                        </a:rPr>
                        <a:t>语句</a:t>
                      </a:r>
                      <a:r>
                        <a:rPr lang="en-US" altLang="zh-CN" sz="1500" dirty="0">
                          <a:solidFill>
                            <a:srgbClr val="FF0000"/>
                          </a:solidFill>
                          <a:effectLst/>
                        </a:rPr>
                        <a:t>3</a:t>
                      </a:r>
                      <a:endParaRPr lang="en-US" altLang="zh-CN" sz="1500" dirty="0">
                        <a:solidFill>
                          <a:srgbClr val="FF0000"/>
                        </a:solidFill>
                        <a:effectLst/>
                      </a:endParaRPr>
                    </a:p>
                  </a:txBody>
                  <a:tcPr marL="76339" marR="76339" marT="38170" marB="3817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tcPr>
                </a:tc>
              </a:tr>
            </a:tbl>
          </a:graphicData>
        </a:graphic>
      </p:graphicFrame>
    </p:spTree>
  </p:cSld>
  <p:clrMapOvr>
    <a:masterClrMapping/>
  </p:clrMapOvr>
</p:sld>
</file>

<file path=ppt/tags/tag1.xml><?xml version="1.0" encoding="utf-8"?>
<p:tagLst xmlns:p="http://schemas.openxmlformats.org/presentationml/2006/main">
  <p:tag name="commondata" val="eyJoZGlkIjoiYTg1MzUzYjM1ZGFmNDNhNDMyNzY0NzVhYWMxZDEyYmMifQ=="/>
  <p:tag name="KSO_WPP_MARK_KEY" val="ff130b94-c448-4a79-9f13-20685f007cd0"/>
  <p:tag name="COMMONDATA" val="eyJoZGlkIjoiNzI5NTRkNGMxYzNhMDMyYjdmMGE1Yzg5NDJhYzg4N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7368</Words>
  <Application>WPS 演示</Application>
  <PresentationFormat>宽屏</PresentationFormat>
  <Paragraphs>488</Paragraphs>
  <Slides>23</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等线</vt:lpstr>
      <vt:lpstr>微软雅黑</vt:lpstr>
      <vt:lpstr>思源黑体 CN Light</vt:lpstr>
      <vt:lpstr>Segoe UI Light</vt:lpstr>
      <vt:lpstr>等线 Light</vt:lpstr>
      <vt:lpstr>Arial Unicode MS</vt:lpstr>
      <vt:lpstr>黑体</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C2H6 _</dc:creator>
  <cp:lastModifiedBy>宋学斌</cp:lastModifiedBy>
  <cp:revision>697</cp:revision>
  <dcterms:created xsi:type="dcterms:W3CDTF">2019-03-19T10:42:00Z</dcterms:created>
  <dcterms:modified xsi:type="dcterms:W3CDTF">2025-05-09T09:46:55Z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E588FA8FFD854CB29548B9BFDA8015E4</vt:lpwstr>
  </property>
  <property fmtid="{D5CDD505-2E9C-101B-9397-08002B2CF9AE}" pid="3" name="KSOProductBuildVer">
    <vt:lpwstr>2052-12.1.0.20784</vt:lpwstr>
  </property>
</Properties>
</file>