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3"/>
  </p:sldMasterIdLst>
  <p:notesMasterIdLst>
    <p:notesMasterId r:id="rId42"/>
  </p:notesMasterIdLst>
  <p:sldIdLst>
    <p:sldId id="257" r:id="rId4"/>
    <p:sldId id="355" r:id="rId5"/>
    <p:sldId id="319" r:id="rId6"/>
    <p:sldId id="342" r:id="rId7"/>
    <p:sldId id="343" r:id="rId8"/>
    <p:sldId id="344" r:id="rId9"/>
    <p:sldId id="341" r:id="rId10"/>
    <p:sldId id="347" r:id="rId11"/>
    <p:sldId id="348" r:id="rId12"/>
    <p:sldId id="349" r:id="rId13"/>
    <p:sldId id="345" r:id="rId14"/>
    <p:sldId id="320" r:id="rId15"/>
    <p:sldId id="317" r:id="rId16"/>
    <p:sldId id="298" r:id="rId17"/>
    <p:sldId id="299" r:id="rId18"/>
    <p:sldId id="316" r:id="rId19"/>
    <p:sldId id="300" r:id="rId20"/>
    <p:sldId id="301" r:id="rId21"/>
    <p:sldId id="314" r:id="rId22"/>
    <p:sldId id="312" r:id="rId23"/>
    <p:sldId id="313" r:id="rId24"/>
    <p:sldId id="310" r:id="rId25"/>
    <p:sldId id="309" r:id="rId26"/>
    <p:sldId id="302" r:id="rId27"/>
    <p:sldId id="303" r:id="rId28"/>
    <p:sldId id="304" r:id="rId29"/>
    <p:sldId id="305" r:id="rId30"/>
    <p:sldId id="311" r:id="rId31"/>
    <p:sldId id="357" r:id="rId32"/>
    <p:sldId id="307" r:id="rId33"/>
    <p:sldId id="30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</p:sldIdLst>
  <p:sldSz cx="12192000" cy="6858000"/>
  <p:notesSz cx="6858000" cy="9144000"/>
  <p:embeddedFontLst>
    <p:embeddedFont>
      <p:font typeface="等线" panose="02010600030101010101" charset="-122"/>
      <p:regular r:id="rId58"/>
    </p:embeddedFont>
    <p:embeddedFont>
      <p:font typeface="微软雅黑" panose="020B0503020204020204" pitchFamily="34" charset="-122"/>
      <p:regular r:id="rId59"/>
    </p:embeddedFont>
    <p:embeddedFont>
      <p:font typeface="Segoe UI Light" panose="020B0502040204020203" pitchFamily="34" charset="0"/>
      <p:regular r:id="rId60"/>
      <p:italic r:id="rId61"/>
    </p:embeddedFont>
    <p:embeddedFont>
      <p:font typeface="等线 Light" panose="02010600030101010101" charset="-122"/>
      <p:regular r:id="rId62"/>
    </p:embeddedFont>
    <p:embeddedFont>
      <p:font typeface="Calibri" panose="020F0502020204030204" charset="0"/>
      <p:regular r:id="rId63"/>
      <p:bold r:id="rId64"/>
      <p:italic r:id="rId65"/>
      <p:boldItalic r:id="rId6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5" d="100"/>
          <a:sy n="75" d="100"/>
        </p:scale>
        <p:origin x="10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font" Target="fonts/font9.fntdata"/><Relationship Id="rId65" Type="http://schemas.openxmlformats.org/officeDocument/2006/relationships/font" Target="fonts/font8.fntdata"/><Relationship Id="rId64" Type="http://schemas.openxmlformats.org/officeDocument/2006/relationships/font" Target="fonts/font7.fntdata"/><Relationship Id="rId63" Type="http://schemas.openxmlformats.org/officeDocument/2006/relationships/font" Target="fonts/font6.fntdata"/><Relationship Id="rId62" Type="http://schemas.openxmlformats.org/officeDocument/2006/relationships/font" Target="fonts/font5.fntdata"/><Relationship Id="rId61" Type="http://schemas.openxmlformats.org/officeDocument/2006/relationships/font" Target="fonts/font4.fntdata"/><Relationship Id="rId60" Type="http://schemas.openxmlformats.org/officeDocument/2006/relationships/font" Target="fonts/font3.fntdata"/><Relationship Id="rId6" Type="http://schemas.openxmlformats.org/officeDocument/2006/relationships/slide" Target="slides/slide3.xml"/><Relationship Id="rId59" Type="http://schemas.openxmlformats.org/officeDocument/2006/relationships/font" Target="fonts/font2.fntdata"/><Relationship Id="rId58" Type="http://schemas.openxmlformats.org/officeDocument/2006/relationships/font" Target="fonts/font1.fntdata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://www.w3school.com.cn/sql/sql_datatypes.asp" TargetMode="Externa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hyperlink" Target="https://www.google.com/" TargetMode="External"/><Relationship Id="rId3" Type="http://schemas.openxmlformats.org/officeDocument/2006/relationships/hyperlink" Target="https://cn.bing.com/" TargetMode="External"/><Relationship Id="rId2" Type="http://schemas.openxmlformats.org/officeDocument/2006/relationships/hyperlink" Target="https://www.baidu.com/" TargetMode="External"/><Relationship Id="rId1" Type="http://schemas.openxmlformats.org/officeDocument/2006/relationships/hyperlink" Target="http://www.w3school.com.cn/sql/index.as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runoob.com/sql/sql-foreignkey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www.modb.pro/db/30390" TargetMode="External"/><Relationship Id="rId2" Type="http://schemas.openxmlformats.org/officeDocument/2006/relationships/hyperlink" Target="https://blog.csdn.net/weixin_43914691/article/details/105535520" TargetMode="External"/><Relationship Id="rId1" Type="http://schemas.openxmlformats.org/officeDocument/2006/relationships/hyperlink" Target="https://www.yiibai.com/mysql/date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modb.pro/db/30390" TargetMode="External"/><Relationship Id="rId1" Type="http://schemas.openxmlformats.org/officeDocument/2006/relationships/hyperlink" Target="https://blog.csdn.net/weixin_43914691/article/details/105535520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w3school.com.cn/sql/func_convert.asp" TargetMode="External"/><Relationship Id="rId1" Type="http://schemas.openxmlformats.org/officeDocument/2006/relationships/hyperlink" Target="https://www.cnblogs.com/dest/p/4205371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bookstack.cn/read/opengauss-1.0-zh/a535d2fb26e30c76.md" TargetMode="External"/><Relationship Id="rId1" Type="http://schemas.openxmlformats.org/officeDocument/2006/relationships/hyperlink" Target="https://www.modb.pro/db/30384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scs.buaa.edu.cn/#/student/experi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数据库第一次上机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458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建表测试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69" y="2140585"/>
            <a:ext cx="33756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Dbeaver</a:t>
            </a:r>
            <a:r>
              <a:rPr lang="zh-CN" altLang="en-US" dirty="0"/>
              <a:t>中点击</a:t>
            </a:r>
            <a:r>
              <a:rPr lang="zh-CN" dirty="0"/>
              <a:t>【数据库】</a:t>
            </a:r>
            <a:r>
              <a:rPr lang="zh-CN" altLang="en-US" dirty="0"/>
              <a:t>节点，</a:t>
            </a:r>
            <a:r>
              <a:rPr lang="zh-CN" altLang="zh-CN" dirty="0"/>
              <a:t>右键</a:t>
            </a:r>
            <a:r>
              <a:rPr lang="zh-CN" dirty="0"/>
              <a:t>选择创建一个数据库</a:t>
            </a:r>
            <a:r>
              <a:rPr lang="zh-CN" altLang="en-US" dirty="0"/>
              <a:t>命令，创建实验用的数据库：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69" y="3383478"/>
            <a:ext cx="3375660" cy="224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2559" y="2417584"/>
            <a:ext cx="5385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下面可以</a:t>
            </a:r>
            <a:r>
              <a:rPr lang="zh-CN" altLang="zh-CN" dirty="0"/>
              <a:t>尝试通过</a:t>
            </a:r>
            <a:r>
              <a:rPr lang="en-US" altLang="zh-CN" dirty="0"/>
              <a:t>SQL</a:t>
            </a:r>
            <a:r>
              <a:rPr lang="zh-CN" altLang="en-US" dirty="0"/>
              <a:t>语句来建一个简单的表（也可通过右键点击“表”节点来可视化建表）：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67" y="3276366"/>
            <a:ext cx="4937939" cy="23712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35702" y="6059978"/>
            <a:ext cx="4799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完成上述步骤，表明</a:t>
            </a:r>
            <a:r>
              <a:rPr lang="en-US" altLang="zh-CN" dirty="0"/>
              <a:t>MySQL</a:t>
            </a:r>
            <a:r>
              <a:rPr lang="zh-CN" altLang="en-US" dirty="0"/>
              <a:t>安装成功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36833"/>
            <a:ext cx="851027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安装参考教程 </a:t>
            </a:r>
            <a:endParaRPr lang="zh-CN" altLang="en-US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- MySQL常用命令：https://zhuanlan.zhihu.com/p/53302398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安装教程也可参考： https://www.cnblogs.com/pingcode/p/15842315.html</a:t>
            </a:r>
            <a:endParaRPr lang="zh-CN" altLang="en-US" sz="2000" dirty="0">
              <a:latin typeface="+mn-ea"/>
            </a:endParaRPr>
          </a:p>
          <a:p>
            <a:pPr algn="l"/>
            <a:r>
              <a:rPr lang="en-US" altLang="zh-CN" sz="2000" dirty="0">
                <a:latin typeface="+mn-ea"/>
              </a:rPr>
              <a:t>-DBeaver</a:t>
            </a:r>
            <a:r>
              <a:rPr lang="zh-CN" altLang="en-US" sz="2000" dirty="0">
                <a:latin typeface="+mn-ea"/>
              </a:rPr>
              <a:t>下载链接： https://dbeaver.io/download/</a:t>
            </a:r>
            <a:endParaRPr lang="zh-CN" altLang="en-US" sz="2000" dirty="0">
              <a:latin typeface="+mn-ea"/>
            </a:endParaRPr>
          </a:p>
          <a:p>
            <a:pPr algn="l"/>
            <a:r>
              <a:rPr lang="en-US" altLang="zh-CN" sz="2000" dirty="0">
                <a:latin typeface="+mn-ea"/>
              </a:rPr>
              <a:t>-MySQL</a:t>
            </a:r>
            <a:r>
              <a:rPr lang="zh-CN" altLang="en-US" sz="2000" dirty="0">
                <a:latin typeface="+mn-ea"/>
              </a:rPr>
              <a:t>下载链接：</a:t>
            </a:r>
            <a:r>
              <a:rPr lang="en-US" altLang="zh-CN" sz="2000" dirty="0">
                <a:latin typeface="+mn-ea"/>
                <a:sym typeface="+mn-ea"/>
              </a:rPr>
              <a:t>https://dev.mysql.com/downloads/windows/installer/</a:t>
            </a:r>
            <a:endParaRPr lang="zh-CN" altLang="en-US" sz="2000" dirty="0">
              <a:latin typeface="+mn-ea"/>
            </a:endParaRPr>
          </a:p>
          <a:p>
            <a:pPr algn="l"/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百度也可以搜索到大量其它教程和错误解决方案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3230" y="748030"/>
            <a:ext cx="264033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6102"/>
            <a:chOff x="1187820" y="652928"/>
            <a:chExt cx="2424380" cy="856102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（选做）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1777365"/>
            <a:ext cx="994156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Docker </a:t>
            </a:r>
            <a:r>
              <a:rPr lang="zh-CN" altLang="en-US" dirty="0">
                <a:ea typeface="宋体" panose="02010600030101010101" pitchFamily="2" charset="-122"/>
              </a:rPr>
              <a:t>安装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官网下载并安装</a:t>
            </a:r>
            <a:r>
              <a:rPr lang="en-US" altLang="zh-CN" dirty="0">
                <a:ea typeface="宋体" panose="02010600030101010101" pitchFamily="2" charset="-122"/>
              </a:rPr>
              <a:t>docker</a:t>
            </a:r>
            <a:r>
              <a:rPr lang="zh-CN" altLang="en-US" dirty="0">
                <a:ea typeface="宋体" panose="02010600030101010101" pitchFamily="2" charset="-122"/>
              </a:rPr>
              <a:t>：https://www.docker.com/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拉去</a:t>
            </a:r>
            <a:r>
              <a:rPr lang="en-US" altLang="zh-CN" dirty="0" err="1">
                <a:ea typeface="宋体" panose="02010600030101010101" pitchFamily="2" charset="-122"/>
              </a:rPr>
              <a:t>enmotech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opengauss</a:t>
            </a:r>
            <a:r>
              <a:rPr lang="zh-CN" altLang="en-US" dirty="0">
                <a:ea typeface="宋体" panose="02010600030101010101" pitchFamily="2" charset="-122"/>
              </a:rPr>
              <a:t>镜像：docker pull enmotech/opengauss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、运行容器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zh-CN" altLang="en-US" sz="1600" dirty="0">
                <a:ea typeface="宋体" panose="02010600030101010101" pitchFamily="2" charset="-122"/>
              </a:rPr>
              <a:t>docker run -</a:t>
            </a:r>
            <a:r>
              <a:rPr lang="en-US" altLang="zh-CN" sz="1600" dirty="0">
                <a:ea typeface="宋体" panose="02010600030101010101" pitchFamily="2" charset="-122"/>
              </a:rPr>
              <a:t> - </a:t>
            </a:r>
            <a:r>
              <a:rPr lang="zh-CN" altLang="en-US" sz="1600" dirty="0">
                <a:ea typeface="宋体" panose="02010600030101010101" pitchFamily="2" charset="-122"/>
              </a:rPr>
              <a:t>name opengaussdb </a:t>
            </a:r>
            <a:r>
              <a:rPr lang="en-US" altLang="zh-CN" sz="1600" dirty="0">
                <a:ea typeface="宋体" panose="02010600030101010101" pitchFamily="2" charset="-122"/>
              </a:rPr>
              <a:t>- - </a:t>
            </a:r>
            <a:r>
              <a:rPr lang="zh-CN" altLang="en-US" sz="1600" dirty="0">
                <a:ea typeface="宋体" panose="02010600030101010101" pitchFamily="2" charset="-122"/>
              </a:rPr>
              <a:t>p 5432:5432 -</a:t>
            </a:r>
            <a:r>
              <a:rPr lang="en-US" altLang="zh-CN" sz="1600" dirty="0">
                <a:ea typeface="宋体" panose="02010600030101010101" pitchFamily="2" charset="-122"/>
              </a:rPr>
              <a:t> - </a:t>
            </a:r>
            <a:r>
              <a:rPr lang="zh-CN" altLang="en-US" sz="1600" dirty="0">
                <a:ea typeface="宋体" panose="02010600030101010101" pitchFamily="2" charset="-122"/>
              </a:rPr>
              <a:t>e GS_NODENAME=gau</a:t>
            </a:r>
            <a:r>
              <a:rPr lang="en-US" altLang="zh-CN" sz="1600" dirty="0"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ea typeface="宋体" panose="02010600030101010101" pitchFamily="2" charset="-122"/>
              </a:rPr>
              <a:t>sdb -</a:t>
            </a:r>
            <a:r>
              <a:rPr lang="en-US" altLang="zh-CN" sz="1600" dirty="0">
                <a:ea typeface="宋体" panose="02010600030101010101" pitchFamily="2" charset="-122"/>
              </a:rPr>
              <a:t> - </a:t>
            </a:r>
            <a:r>
              <a:rPr lang="zh-CN" altLang="en-US" sz="1600" dirty="0">
                <a:ea typeface="宋体" panose="02010600030101010101" pitchFamily="2" charset="-122"/>
              </a:rPr>
              <a:t>e GS_USERNAME=gaussdb -</a:t>
            </a:r>
            <a:r>
              <a:rPr lang="en-US" altLang="zh-CN" sz="1600" dirty="0">
                <a:ea typeface="宋体" panose="02010600030101010101" pitchFamily="2" charset="-122"/>
              </a:rPr>
              <a:t> - </a:t>
            </a:r>
            <a:r>
              <a:rPr lang="zh-CN" altLang="en-US" sz="1600" dirty="0">
                <a:ea typeface="宋体" panose="02010600030101010101" pitchFamily="2" charset="-122"/>
              </a:rPr>
              <a:t>e GS_PASSwORD=Enmo</a:t>
            </a:r>
            <a:r>
              <a:rPr lang="en-US" altLang="zh-CN" sz="1600" dirty="0">
                <a:ea typeface="宋体" panose="02010600030101010101" pitchFamily="2" charset="-122"/>
              </a:rPr>
              <a:t>@1</a:t>
            </a:r>
            <a:r>
              <a:rPr lang="zh-CN" altLang="en-US" sz="1600" dirty="0">
                <a:ea typeface="宋体" panose="02010600030101010101" pitchFamily="2" charset="-122"/>
              </a:rPr>
              <a:t>23</a:t>
            </a:r>
            <a:r>
              <a:rPr lang="en-US" altLang="zh-CN" sz="1600" dirty="0">
                <a:ea typeface="宋体" panose="02010600030101010101" pitchFamily="2" charset="-122"/>
              </a:rPr>
              <a:t> - - </a:t>
            </a:r>
            <a:r>
              <a:rPr lang="zh-CN" altLang="en-US" sz="1600" dirty="0">
                <a:ea typeface="宋体" panose="02010600030101010101" pitchFamily="2" charset="-122"/>
              </a:rPr>
              <a:t>privileged=true -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-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restart=always </a:t>
            </a:r>
            <a:r>
              <a:rPr lang="en-US" altLang="zh-CN" sz="1600" dirty="0">
                <a:ea typeface="宋体" panose="02010600030101010101" pitchFamily="2" charset="-122"/>
              </a:rPr>
              <a:t>- </a:t>
            </a:r>
            <a:r>
              <a:rPr lang="zh-CN" altLang="en-US" sz="1600" dirty="0">
                <a:ea typeface="宋体" panose="02010600030101010101" pitchFamily="2" charset="-122"/>
              </a:rPr>
              <a:t>- </a:t>
            </a:r>
            <a:r>
              <a:rPr lang="en-US" altLang="zh-CN" sz="1600" dirty="0">
                <a:ea typeface="宋体" panose="02010600030101010101" pitchFamily="2" charset="-122"/>
              </a:rPr>
              <a:t>d </a:t>
            </a:r>
            <a:r>
              <a:rPr lang="zh-CN" altLang="en-US" sz="1600" dirty="0">
                <a:ea typeface="宋体" panose="02010600030101010101" pitchFamily="2" charset="-122"/>
              </a:rPr>
              <a:t>enmotech/opengauss:latest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3715385"/>
            <a:ext cx="7632700" cy="107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5230" y="4794885"/>
            <a:ext cx="344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DBeaver</a:t>
            </a:r>
            <a:r>
              <a:rPr lang="zh-CN" altLang="en-US">
                <a:ea typeface="宋体" panose="02010600030101010101" pitchFamily="2" charset="-122"/>
              </a:rPr>
              <a:t>链接</a:t>
            </a:r>
            <a:r>
              <a:rPr lang="en-US" altLang="zh-CN">
                <a:ea typeface="宋体" panose="02010600030101010101" pitchFamily="2" charset="-122"/>
              </a:rPr>
              <a:t>open gauss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下载：https://dbeaver.io/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720314" cy="1225434"/>
            <a:chOff x="1187820" y="652928"/>
            <a:chExt cx="2575001" cy="1225434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4897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启动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  <a:b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（选做）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872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405" y="2048510"/>
            <a:ext cx="7084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Task 2:open guass </a:t>
            </a:r>
            <a:r>
              <a:rPr lang="zh-CN" altLang="en-US"/>
              <a:t>命令行模式</a:t>
            </a:r>
            <a:endParaRPr lang="zh-CN" altLang="en-US"/>
          </a:p>
          <a:p>
            <a:r>
              <a:rPr lang="zh-CN" altLang="en-US"/>
              <a:t>打开容器终端：</a:t>
            </a:r>
            <a:r>
              <a:rPr lang="en-US" altLang="zh-CN"/>
              <a:t>docker exec - it openguassdb bash</a:t>
            </a:r>
            <a:endParaRPr lang="en-US" altLang="zh-CN"/>
          </a:p>
          <a:p>
            <a:r>
              <a:rPr lang="zh-CN" altLang="en-US"/>
              <a:t>切换知默认管理员用户：</a:t>
            </a:r>
            <a:r>
              <a:rPr lang="en-US" altLang="zh-CN"/>
              <a:t>su - omm</a:t>
            </a:r>
            <a:endParaRPr lang="en-US" altLang="zh-CN"/>
          </a:p>
          <a:p>
            <a:r>
              <a:rPr lang="zh-CN" altLang="en-US"/>
              <a:t>查看数据库状态：</a:t>
            </a:r>
            <a:r>
              <a:rPr lang="en-US" altLang="zh-CN"/>
              <a:t> gs_ctl status - D ‘/var/lib/opengauss/data’</a:t>
            </a:r>
            <a:endParaRPr lang="en-US" altLang="zh-CN"/>
          </a:p>
          <a:p>
            <a:r>
              <a:rPr lang="zh-CN" altLang="en-US"/>
              <a:t>登陆</a:t>
            </a:r>
            <a:r>
              <a:rPr lang="en-US" altLang="zh-CN"/>
              <a:t>/</a:t>
            </a:r>
            <a:r>
              <a:rPr lang="zh-CN" altLang="en-US"/>
              <a:t>退出数据库：</a:t>
            </a:r>
            <a:r>
              <a:rPr lang="en-US" altLang="zh-CN"/>
              <a:t>gsql - d postgres - p 5432 - r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8194" r="66"/>
          <a:stretch>
            <a:fillRect/>
          </a:stretch>
        </p:blipFill>
        <p:spPr>
          <a:xfrm>
            <a:off x="1019810" y="3524885"/>
            <a:ext cx="6086475" cy="2708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学校图书馆要设计一个数据库应用系统来管理书籍和借书信息。业务规则如下：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图书馆有多本书，记录每本书的书号、书名、作者、单价及库存数量。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图书馆为每个学生办了一张借书卡。需记录学生的学号、姓名、班级。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借书还有一个借书记录，包括学号、书号和还书日期。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本次上机任务需要完成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张表格（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book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person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order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）的创建，以及数据的插入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（外键可暂不实现）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0" y="5409921"/>
            <a:ext cx="3818404" cy="1333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2251206"/>
            <a:ext cx="3322680" cy="23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点击新建数据库，选中</a:t>
            </a:r>
            <a:r>
              <a:rPr lang="en-US" altLang="zh-CN" sz="2000" dirty="0">
                <a:latin typeface="+mn-ea"/>
                <a:ea typeface="+mn-ea"/>
              </a:rPr>
              <a:t>MySQL/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PostgreSQL</a:t>
            </a:r>
            <a:r>
              <a:rPr lang="zh-CN" altLang="en-US" sz="2000" dirty="0">
                <a:latin typeface="+mn-ea"/>
                <a:ea typeface="+mn-ea"/>
              </a:rPr>
              <a:t>（连接</a:t>
            </a:r>
            <a:r>
              <a:rPr lang="en-US" altLang="zh-CN" sz="2000" dirty="0" err="1">
                <a:latin typeface="+mn-ea"/>
                <a:ea typeface="+mn-ea"/>
              </a:rPr>
              <a:t>OpenGauss</a:t>
            </a:r>
            <a:r>
              <a:rPr lang="zh-CN" altLang="en-US" sz="2000" dirty="0">
                <a:latin typeface="+mn-ea"/>
                <a:ea typeface="+mn-ea"/>
              </a:rPr>
              <a:t>），点击下一步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359" y="1468011"/>
            <a:ext cx="5212079" cy="4948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2251207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按照提示安装必要拓展后，填写用户名密码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814" y="2758334"/>
            <a:ext cx="4319460" cy="37694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69" y="1409741"/>
            <a:ext cx="5215790" cy="428235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402320" y="2875280"/>
            <a:ext cx="1656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301480" y="965200"/>
            <a:ext cx="50800" cy="17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076440" y="289017"/>
            <a:ext cx="344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rgbClr val="222226"/>
                </a:solidFill>
                <a:effectLst/>
              </a:rPr>
              <a:t>如果连接时，</a:t>
            </a:r>
            <a:r>
              <a:rPr lang="en-US" altLang="zh-CN" i="0" dirty="0">
                <a:solidFill>
                  <a:srgbClr val="222226"/>
                </a:solidFill>
                <a:effectLst/>
              </a:rPr>
              <a:t>JDBC</a:t>
            </a:r>
            <a:r>
              <a:rPr lang="zh-CN" altLang="en-US" i="0" dirty="0">
                <a:solidFill>
                  <a:srgbClr val="222226"/>
                </a:solidFill>
                <a:effectLst/>
              </a:rPr>
              <a:t>报错</a:t>
            </a:r>
            <a:r>
              <a:rPr lang="en-US" altLang="zh-CN" i="0" dirty="0">
                <a:solidFill>
                  <a:srgbClr val="222226"/>
                </a:solidFill>
                <a:effectLst/>
              </a:rPr>
              <a:t>Public Key Retrieval is not allowed</a:t>
            </a:r>
            <a:r>
              <a:rPr lang="zh-CN" altLang="en-US" i="0" dirty="0">
                <a:solidFill>
                  <a:srgbClr val="222226"/>
                </a:solidFill>
                <a:effectLst/>
              </a:rPr>
              <a:t>，可在</a:t>
            </a:r>
            <a:r>
              <a:rPr lang="en-US" altLang="zh-CN" i="0" dirty="0" err="1">
                <a:solidFill>
                  <a:srgbClr val="222226"/>
                </a:solidFill>
                <a:effectLst/>
              </a:rPr>
              <a:t>mysql</a:t>
            </a:r>
            <a:r>
              <a:rPr lang="zh-CN" altLang="en-US" i="0" dirty="0">
                <a:solidFill>
                  <a:srgbClr val="222226"/>
                </a:solidFill>
                <a:effectLst/>
              </a:rPr>
              <a:t>后加上。</a:t>
            </a:r>
            <a:endParaRPr lang="en-US" altLang="zh-CN" i="0" dirty="0">
              <a:solidFill>
                <a:srgbClr val="222226"/>
              </a:solidFill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79" y="2321805"/>
            <a:ext cx="9284189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在数据库列表下中找到刚才建立的数据库（以</a:t>
            </a:r>
            <a:r>
              <a:rPr lang="en-US" altLang="zh-CN" sz="2000" dirty="0">
                <a:latin typeface="+mn-ea"/>
                <a:ea typeface="+mn-ea"/>
              </a:rPr>
              <a:t>Library</a:t>
            </a:r>
            <a:r>
              <a:rPr lang="zh-CN" altLang="en-US" sz="2000" dirty="0">
                <a:latin typeface="+mn-ea"/>
                <a:ea typeface="+mn-ea"/>
              </a:rPr>
              <a:t>为例），右键点击新建查询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346" y="2880677"/>
            <a:ext cx="2746929" cy="35085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在查询页面中可以使用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语句建表（以图书表为例）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798353" y="5092364"/>
            <a:ext cx="6974047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单击左侧执行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脚本，再点击左侧刷新即可发现建好的表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932" y="2945796"/>
            <a:ext cx="4143375" cy="2009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25" y="2142636"/>
            <a:ext cx="3645260" cy="288133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98353" y="5781610"/>
            <a:ext cx="82296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书本：记录每本书的书号、书名、作者、单价及库存数量。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数据类型介绍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内容占位符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>
            <a:fillRect/>
          </a:stretch>
        </p:blipFill>
        <p:spPr>
          <a:xfrm>
            <a:off x="1178560" y="2337984"/>
            <a:ext cx="8128000" cy="3465512"/>
          </a:xfrm>
          <a:prstGeom prst="rect">
            <a:avLst/>
          </a:prstGeom>
        </p:spPr>
      </p:pic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1073266" y="5862429"/>
            <a:ext cx="8096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+mn-ea"/>
                <a:ea typeface="+mn-ea"/>
              </a:rPr>
              <a:t>更详细的数据类型说明见：</a:t>
            </a:r>
            <a:r>
              <a:rPr lang="en-US" altLang="zh-CN" sz="2000" dirty="0">
                <a:latin typeface="+mn-ea"/>
                <a:ea typeface="+mn-ea"/>
                <a:hlinkClick r:id="rId2"/>
              </a:rPr>
              <a:t>http://www.w3school.com.cn/sql/sql_datatypes.asp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330" y="593090"/>
            <a:ext cx="3618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上机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任务一，安装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数据库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386639"/>
            <a:ext cx="9368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本次的上机任务主要是熟悉数据库及其</a:t>
            </a:r>
            <a:r>
              <a:rPr lang="en-US" altLang="zh-CN" sz="2000" dirty="0">
                <a:latin typeface="+mn-ea"/>
              </a:rPr>
              <a:t>DBMS</a:t>
            </a:r>
            <a:r>
              <a:rPr lang="zh-CN" altLang="en-US" sz="2000" dirty="0">
                <a:latin typeface="+mn-ea"/>
              </a:rPr>
              <a:t>的安装和使用：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TASK1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 MySQL</a:t>
            </a:r>
            <a:r>
              <a:rPr lang="zh-CN" altLang="en-US" sz="2000" dirty="0">
                <a:latin typeface="+mn-ea"/>
              </a:rPr>
              <a:t>数据库及客户端软件的安装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TASK2 (</a:t>
            </a:r>
            <a:r>
              <a:rPr lang="zh-CN" altLang="en-US" sz="2000" dirty="0">
                <a:latin typeface="+mn-ea"/>
              </a:rPr>
              <a:t>选做）</a:t>
            </a:r>
            <a:r>
              <a:rPr lang="en-US" altLang="zh-CN" sz="2000" dirty="0">
                <a:latin typeface="+mn-ea"/>
              </a:rPr>
              <a:t>:   </a:t>
            </a:r>
            <a:r>
              <a:rPr lang="zh-CN" altLang="en-US" sz="2000" dirty="0">
                <a:latin typeface="+mn-ea"/>
              </a:rPr>
              <a:t>安装、运行</a:t>
            </a:r>
            <a:r>
              <a:rPr lang="en-US" altLang="zh-CN" sz="2000" dirty="0" err="1">
                <a:latin typeface="+mn-ea"/>
              </a:rPr>
              <a:t>OpenGauss</a:t>
            </a:r>
            <a:r>
              <a:rPr lang="zh-CN" altLang="en-US" sz="2000" dirty="0">
                <a:latin typeface="+mn-ea"/>
              </a:rPr>
              <a:t>数据库 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TASK3:  </a:t>
            </a:r>
            <a:r>
              <a:rPr lang="zh-CN" altLang="en-US" sz="2000" dirty="0">
                <a:latin typeface="+mn-ea"/>
              </a:rPr>
              <a:t>在数据库中建表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TASK4</a:t>
            </a:r>
            <a:r>
              <a:rPr lang="zh-CN" altLang="en-US" sz="2000" dirty="0">
                <a:latin typeface="+mn-ea"/>
              </a:rPr>
              <a:t>：向表中插入数据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TASK5</a:t>
            </a:r>
            <a:r>
              <a:rPr lang="zh-CN" altLang="en-US" sz="2000" dirty="0">
                <a:latin typeface="+mn-ea"/>
              </a:rPr>
              <a:t>：生成数据库中的关系图（用于描述数据库的逻辑结构）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主键添加：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1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0" y="5126282"/>
            <a:ext cx="6007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954680" y="4390083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命名主键约束或为多个列定义主键约束：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71" y="2490787"/>
            <a:ext cx="5372100" cy="18764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5779" y="5772003"/>
            <a:ext cx="7143687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借书卡：只需记录学生的学号、姓名、班级，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上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图不完全正确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外键添加</a:t>
            </a:r>
            <a:r>
              <a:rPr lang="en-US" altLang="zh-CN" sz="2000" dirty="0">
                <a:latin typeface="+mn-ea"/>
                <a:ea typeface="+mn-ea"/>
              </a:rPr>
              <a:t>*</a:t>
            </a:r>
            <a:r>
              <a:rPr lang="zh-CN" altLang="en-US" sz="2000" dirty="0">
                <a:latin typeface="+mn-ea"/>
                <a:ea typeface="+mn-ea"/>
              </a:rPr>
              <a:t>：一个表中的 </a:t>
            </a:r>
            <a:r>
              <a:rPr lang="en-US" altLang="zh-CN" sz="2000" dirty="0">
                <a:latin typeface="+mn-ea"/>
                <a:ea typeface="+mn-ea"/>
              </a:rPr>
              <a:t>FOREIGN KEY </a:t>
            </a:r>
            <a:r>
              <a:rPr lang="zh-CN" altLang="en-US" sz="2000" dirty="0">
                <a:latin typeface="+mn-ea"/>
                <a:ea typeface="+mn-ea"/>
              </a:rPr>
              <a:t>指向另一个表中的 </a:t>
            </a:r>
            <a:r>
              <a:rPr lang="en-US" altLang="zh-CN" sz="2000" dirty="0">
                <a:latin typeface="+mn-ea"/>
                <a:ea typeface="+mn-ea"/>
              </a:rPr>
              <a:t>PRIMARY KEY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954680" y="5097979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命名外键约束或为多个列定义外键约束：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22" y="5759809"/>
            <a:ext cx="5032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2" y="2971601"/>
            <a:ext cx="4610100" cy="1971675"/>
          </a:xfrm>
          <a:prstGeom prst="rect">
            <a:avLst/>
          </a:prstGeom>
        </p:spPr>
      </p:pic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980196" y="3318082"/>
            <a:ext cx="5201537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注意：借书记录需要包括 书本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，借书人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，借书记录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，还书日期，左图不完全正确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6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或者你不想用这些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语句，</a:t>
            </a:r>
            <a:r>
              <a:rPr lang="en-US" altLang="zh-CN" sz="2000" dirty="0" err="1"/>
              <a:t>DBeaver</a:t>
            </a:r>
            <a:r>
              <a:rPr lang="en-US" altLang="zh-CN" sz="2000" dirty="0"/>
              <a:t> </a:t>
            </a:r>
            <a:r>
              <a:rPr lang="zh-CN" altLang="en-US" sz="2000" dirty="0"/>
              <a:t>提供了可视化操作界面：</a:t>
            </a:r>
            <a:endParaRPr lang="en-US" altLang="zh-CN" sz="2000" dirty="0"/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954680" y="2764667"/>
            <a:ext cx="809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右键表</a:t>
            </a:r>
            <a:r>
              <a:rPr lang="en-US" altLang="zh-CN" sz="2000" dirty="0"/>
              <a:t>-</a:t>
            </a:r>
            <a:r>
              <a:rPr lang="zh-CN" altLang="en-US" sz="2000" dirty="0"/>
              <a:t>创建</a:t>
            </a:r>
            <a:r>
              <a:rPr lang="en-US" altLang="zh-CN" sz="2000" dirty="0"/>
              <a:t>-</a:t>
            </a:r>
            <a:r>
              <a:rPr lang="zh-CN" altLang="en-US" sz="2000" dirty="0"/>
              <a:t>约束</a:t>
            </a:r>
            <a:r>
              <a:rPr lang="en-US" altLang="zh-CN" sz="2000" dirty="0"/>
              <a:t>-</a:t>
            </a:r>
            <a:r>
              <a:rPr lang="zh-CN" altLang="en-US" sz="2000" dirty="0"/>
              <a:t>设置主键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80" y="3429000"/>
            <a:ext cx="5220429" cy="250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19" y="2943676"/>
            <a:ext cx="3118651" cy="38624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7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右键表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>
                <a:latin typeface="+mn-ea"/>
                <a:ea typeface="+mn-ea"/>
              </a:rPr>
              <a:t>外键</a:t>
            </a:r>
            <a:r>
              <a:rPr lang="en-US" altLang="zh-CN" sz="2000" dirty="0">
                <a:latin typeface="+mn-ea"/>
                <a:ea typeface="+mn-ea"/>
              </a:rPr>
              <a:t>*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8657" y="1988212"/>
            <a:ext cx="3771371" cy="408171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45" y="3301507"/>
            <a:ext cx="5801535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字符串类型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31828" y="3017010"/>
          <a:ext cx="6621463" cy="2432050"/>
        </p:xfrm>
        <a:graphic>
          <a:graphicData uri="http://schemas.openxmlformats.org/drawingml/2006/table">
            <a:tbl>
              <a:tblPr/>
              <a:tblGrid>
                <a:gridCol w="1644650"/>
                <a:gridCol w="4976813"/>
              </a:tblGrid>
              <a:tr h="7397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char(n)</a:t>
                      </a:r>
                      <a:endParaRPr lang="zh-CN" altLang="en-US" b="1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固定长度的字符串。最多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8,000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个字符。</a:t>
                      </a:r>
                      <a:endParaRPr lang="zh-CN" altLang="en-US" b="1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</a:tr>
              <a:tr h="846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varchar(n)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可变长度的字符串。最多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8,000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个字符。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</a:tr>
              <a:tr h="846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text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可变长度的字符串。最多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2GB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字符数据。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数值类型：</a:t>
            </a:r>
            <a:r>
              <a:rPr lang="en-US" altLang="zh-CN" sz="2000" dirty="0">
                <a:latin typeface="+mn-ea"/>
              </a:rPr>
              <a:t>int </a:t>
            </a:r>
            <a:r>
              <a:rPr lang="en-US" altLang="zh-CN" sz="2000" dirty="0" err="1">
                <a:latin typeface="+mn-ea"/>
              </a:rPr>
              <a:t>smallint</a:t>
            </a:r>
            <a:r>
              <a:rPr lang="en-US" altLang="zh-CN" sz="2000" dirty="0">
                <a:latin typeface="+mn-ea"/>
              </a:rPr>
              <a:t> real float(n)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852453" y="2761974"/>
          <a:ext cx="6780213" cy="3289300"/>
        </p:xfrm>
        <a:graphic>
          <a:graphicData uri="http://schemas.openxmlformats.org/drawingml/2006/table">
            <a:tbl>
              <a:tblPr/>
              <a:tblGrid>
                <a:gridCol w="1566863"/>
                <a:gridCol w="5213350"/>
              </a:tblGrid>
              <a:tr h="700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int</a:t>
                      </a:r>
                      <a:endParaRPr lang="zh-CN" altLang="en-US" b="1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允许从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-2,147,483,648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2,147,483,647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的所有整数。</a:t>
                      </a:r>
                      <a:endParaRPr lang="zh-CN" altLang="en-US" b="1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</a:tr>
              <a:tr h="7000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dirty="0" err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smallint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允许从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-32,768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32,767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的所有整数。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</a:tr>
              <a:tr h="700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real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-3.40E + 38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3.40E + 38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的浮动精度数字数据。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Float(n)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-1.79E + 308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1.79E + 308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的浮动精度数字数据。 参数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n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指示该字段保存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4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字节还是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字节。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float(24)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4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字节，而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float(53)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字节。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n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的默认值是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53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Date time datetime </a:t>
            </a:r>
            <a:r>
              <a:rPr lang="zh-CN" altLang="en-US" sz="2000" dirty="0">
                <a:latin typeface="+mn-ea"/>
              </a:rPr>
              <a:t>三者区别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05635" y="2946888"/>
          <a:ext cx="6673850" cy="2609850"/>
        </p:xfrm>
        <a:graphic>
          <a:graphicData uri="http://schemas.openxmlformats.org/drawingml/2006/table">
            <a:tbl>
              <a:tblPr/>
              <a:tblGrid>
                <a:gridCol w="1196975"/>
                <a:gridCol w="5476875"/>
              </a:tblGrid>
              <a:tr h="84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date</a:t>
                      </a:r>
                      <a:endParaRPr lang="zh-CN" altLang="en-US" b="1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仅存储日期。从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0001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 到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9999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12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日。</a:t>
                      </a:r>
                      <a:endParaRPr lang="zh-CN" altLang="en-US" b="1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</a:tr>
              <a:tr h="84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time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仅存储时间。精度为 </a:t>
                      </a: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100 </a:t>
                      </a:r>
                      <a:r>
                        <a:rPr lang="zh-CN" altLang="en-US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纳秒。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datetime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1753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 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9999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12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日，精度为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3.33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毫秒。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None/>
                      </a:pP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利用</a:t>
            </a:r>
            <a:r>
              <a:rPr lang="en-US" altLang="zh-CN" sz="2000" dirty="0">
                <a:latin typeface="+mn-ea"/>
              </a:rPr>
              <a:t>INSERT INTO </a:t>
            </a:r>
            <a:r>
              <a:rPr lang="zh-CN" altLang="en-US" sz="2000" dirty="0">
                <a:latin typeface="+mn-ea"/>
              </a:rPr>
              <a:t>语句插入数据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35" y="2743002"/>
            <a:ext cx="8020727" cy="22134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1520" y="2070950"/>
            <a:ext cx="426506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推荐使用可视化操作：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如右键 </a:t>
            </a:r>
            <a:r>
              <a:rPr lang="en-US" altLang="zh-CN" sz="2000" dirty="0">
                <a:latin typeface="+mn-ea"/>
              </a:rPr>
              <a:t>book</a:t>
            </a:r>
            <a:r>
              <a:rPr lang="zh-CN" altLang="en-US" sz="2000" dirty="0">
                <a:latin typeface="+mn-ea"/>
              </a:rPr>
              <a:t>表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编辑数据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544" y="3384243"/>
            <a:ext cx="5367102" cy="29464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生成关系图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818" y="1754746"/>
            <a:ext cx="102923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指定数据库，查看</a:t>
            </a:r>
            <a:r>
              <a:rPr lang="en-US" altLang="zh-CN" sz="2000" dirty="0">
                <a:latin typeface="+mn-ea"/>
              </a:rPr>
              <a:t>ER</a:t>
            </a:r>
            <a:r>
              <a:rPr lang="zh-CN" altLang="en-US" sz="2000" dirty="0">
                <a:latin typeface="+mn-ea"/>
              </a:rPr>
              <a:t>图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827" y="2709915"/>
            <a:ext cx="4191585" cy="188621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2" y="2261873"/>
            <a:ext cx="3718454" cy="31463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9818" y="5164667"/>
            <a:ext cx="10443827" cy="194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要求：需要显示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张表格，并且每张表格要反应业务场景要求的内容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书本：记录每本书的书号、书名、作者、单价及库存数量。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借书卡：需记录学生的学号、姓名、班级。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借书记录：包括学号、书号和还书日期。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8354" y="1701496"/>
            <a:ext cx="10657043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Task2 </a:t>
            </a:r>
            <a:r>
              <a:rPr lang="zh-CN" altLang="en-US" sz="2000" dirty="0"/>
              <a:t>中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opengauss</a:t>
            </a:r>
            <a:r>
              <a:rPr lang="en-US" altLang="zh-CN" sz="2000" dirty="0"/>
              <a:t> </a:t>
            </a:r>
            <a:r>
              <a:rPr lang="zh-CN" altLang="en-US" sz="2000" dirty="0"/>
              <a:t>命令行模式，运行结果截图命名为“</a:t>
            </a:r>
            <a:r>
              <a:rPr lang="en-US" altLang="zh-CN" sz="2000" dirty="0"/>
              <a:t>cli.jpg</a:t>
            </a:r>
            <a:r>
              <a:rPr lang="zh-CN" altLang="en-US" sz="2000" dirty="0"/>
              <a:t>”（选做）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将所建的所有表的设计页面截图，每张图片以“表名</a:t>
            </a:r>
            <a:r>
              <a:rPr lang="en-US" altLang="zh-CN" sz="2000" dirty="0"/>
              <a:t>.jpg</a:t>
            </a:r>
            <a:r>
              <a:rPr lang="zh-CN" altLang="en-US" sz="2000" dirty="0"/>
              <a:t>”命名，例如 “</a:t>
            </a:r>
            <a:r>
              <a:rPr lang="en-US" altLang="zh-CN" sz="2000" dirty="0"/>
              <a:t>book.jpg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向每个表格插入至少</a:t>
            </a:r>
            <a:r>
              <a:rPr lang="en-US" altLang="zh-CN" sz="2000" dirty="0"/>
              <a:t>3</a:t>
            </a:r>
            <a:r>
              <a:rPr lang="zh-CN" altLang="en-US" sz="2000" dirty="0"/>
              <a:t>条记录，数据页面截图以“表名</a:t>
            </a:r>
            <a:r>
              <a:rPr lang="en-US" altLang="zh-CN" sz="2000" dirty="0"/>
              <a:t>_data.jpg</a:t>
            </a:r>
            <a:r>
              <a:rPr lang="zh-CN" altLang="en-US" sz="2000" dirty="0"/>
              <a:t>”命名，例如“</a:t>
            </a:r>
            <a:r>
              <a:rPr lang="en-US" altLang="zh-CN" sz="2000" dirty="0"/>
              <a:t>book_data.jpg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生成数据库</a:t>
            </a:r>
            <a:r>
              <a:rPr lang="en-US" altLang="zh-CN" sz="2000" dirty="0"/>
              <a:t>ER</a:t>
            </a:r>
            <a:r>
              <a:rPr lang="zh-CN" altLang="en-US" sz="2000" dirty="0"/>
              <a:t>图，将</a:t>
            </a:r>
            <a:r>
              <a:rPr lang="en-US" altLang="zh-CN" sz="2000" dirty="0"/>
              <a:t>ER</a:t>
            </a:r>
            <a:r>
              <a:rPr lang="zh-CN" altLang="en-US" sz="2000" dirty="0"/>
              <a:t>图截图，命名为“</a:t>
            </a:r>
            <a:r>
              <a:rPr lang="en-US" altLang="zh-CN" sz="2000" dirty="0"/>
              <a:t>ER</a:t>
            </a:r>
            <a:r>
              <a:rPr lang="zh-CN" altLang="en-US" sz="2000" dirty="0"/>
              <a:t>图</a:t>
            </a:r>
            <a:r>
              <a:rPr lang="en-US" altLang="zh-CN" sz="2000" dirty="0"/>
              <a:t>.jpg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/>
              <a:t>8</a:t>
            </a:r>
            <a:r>
              <a:rPr lang="zh-CN" altLang="en-US" sz="2000" dirty="0"/>
              <a:t>张图片</a:t>
            </a:r>
            <a:r>
              <a:rPr lang="en-US" altLang="zh-CN" sz="2000" dirty="0"/>
              <a:t>(1+3+3+1)</a:t>
            </a:r>
            <a:r>
              <a:rPr lang="zh-CN" altLang="en-US" sz="2000" dirty="0"/>
              <a:t>统一打包成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姓名_实验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若不方便用</a:t>
            </a:r>
            <a:r>
              <a:rPr lang="en-US" altLang="zh-CN" sz="2000" dirty="0" err="1"/>
              <a:t>DBeaver</a:t>
            </a:r>
            <a:r>
              <a:rPr lang="zh-CN" altLang="en-US" sz="2000" dirty="0"/>
              <a:t>，可以自己使用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 </a:t>
            </a:r>
            <a:r>
              <a:rPr lang="zh-CN" altLang="en-US" sz="2000" dirty="0"/>
              <a:t>等其它关系型数据库系统，提交作业时将建表完成后表的相关信息截图即可。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下周五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发到云平台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latin typeface="+mn-ea"/>
              </a:rPr>
              <a:t>请大家按时提交，迟交酌情扣分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59543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下载 </a:t>
            </a:r>
            <a:r>
              <a:rPr lang="en-US" altLang="zh-CN" sz="2000" dirty="0">
                <a:latin typeface="+mn-ea"/>
              </a:rPr>
              <a:t>MySQL</a:t>
            </a:r>
            <a:endParaRPr lang="en-US" altLang="zh-CN" sz="2000" dirty="0">
              <a:latin typeface="+mn-ea"/>
            </a:endParaRPr>
          </a:p>
          <a:p>
            <a:pPr algn="l"/>
            <a:r>
              <a:rPr lang="en-US" altLang="zh-CN" sz="2000" dirty="0">
                <a:latin typeface="+mn-ea"/>
              </a:rPr>
              <a:t>https://dev.mysql.com/downloads/windows/installer/</a:t>
            </a:r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24" y="2473960"/>
            <a:ext cx="6959600" cy="3915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421" y="3428009"/>
            <a:ext cx="4594225" cy="2280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230" y="748030"/>
            <a:ext cx="264033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662" y="1863553"/>
            <a:ext cx="5484114" cy="26881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46" y="4844362"/>
            <a:ext cx="6124575" cy="1733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8354" y="1863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设计页面截图示例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98354" y="4771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数据页面截图示例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013638"/>
            <a:ext cx="99229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语句的基础语法和各种实例，大家可以参考</a:t>
            </a:r>
            <a:r>
              <a:rPr lang="en-US" altLang="zh-CN" sz="2000" dirty="0">
                <a:latin typeface="+mn-ea"/>
              </a:rPr>
              <a:t>W3SCHOOL</a:t>
            </a:r>
            <a:r>
              <a:rPr lang="zh-CN" altLang="en-US" sz="2000" dirty="0">
                <a:latin typeface="+mn-ea"/>
              </a:rPr>
              <a:t>的教程：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1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最简单粗暴的教程：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2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3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4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330" y="568325"/>
            <a:ext cx="3618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上机任务二，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数据库建表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91566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/>
              <a:t>本次的上机任务是熟悉</a:t>
            </a:r>
            <a:r>
              <a:rPr lang="en-US" altLang="zh-CN" sz="2000" dirty="0"/>
              <a:t>SQL</a:t>
            </a:r>
            <a:r>
              <a:rPr lang="zh-CN" altLang="en-US" sz="2000" dirty="0"/>
              <a:t>语言的基本操作：</a:t>
            </a:r>
            <a:endParaRPr lang="en-US" altLang="zh-CN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ym typeface="+mn-ea"/>
              </a:rPr>
              <a:t>约束</a:t>
            </a:r>
            <a:endParaRPr lang="zh-CN" altLang="en-US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/>
              <a:t>简单单表查询</a:t>
            </a:r>
            <a:endParaRPr lang="zh-CN" altLang="en-US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/>
              <a:t>SQL</a:t>
            </a:r>
            <a:r>
              <a:rPr lang="zh-CN" altLang="en-US" sz="2000" dirty="0"/>
              <a:t>内建函数</a:t>
            </a:r>
            <a:endParaRPr lang="zh-CN" altLang="en-US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>
                <a:sym typeface="+mn-ea"/>
              </a:rPr>
              <a:t>本次实验只需使用 </a:t>
            </a:r>
            <a:r>
              <a:rPr lang="en-US" altLang="zh-CN" sz="2000" b="1" dirty="0">
                <a:sym typeface="+mn-ea"/>
              </a:rPr>
              <a:t>MySQL / </a:t>
            </a:r>
            <a:r>
              <a:rPr lang="en-US" altLang="zh-CN" sz="2000" dirty="0" err="1">
                <a:sym typeface="+mn-ea"/>
              </a:rPr>
              <a:t>openGauss</a:t>
            </a:r>
            <a:r>
              <a:rPr lang="en-US" altLang="zh-CN" sz="2000" dirty="0">
                <a:sym typeface="+mn-ea"/>
              </a:rPr>
              <a:t> / SQL SERVER </a:t>
            </a:r>
            <a:r>
              <a:rPr lang="zh-CN" altLang="en-US" sz="2000" dirty="0">
                <a:sym typeface="+mn-ea"/>
              </a:rPr>
              <a:t>中</a:t>
            </a:r>
            <a:r>
              <a:rPr lang="zh-CN" altLang="en-US" sz="2000" b="1" dirty="0">
                <a:sym typeface="+mn-ea"/>
              </a:rPr>
              <a:t>一种</a:t>
            </a:r>
            <a:r>
              <a:rPr lang="zh-CN" altLang="en-US" sz="2000" dirty="0">
                <a:sym typeface="+mn-ea"/>
              </a:rPr>
              <a:t>数据库完成即可</a:t>
            </a:r>
            <a:endParaRPr lang="zh-CN" altLang="en-US" sz="2000" dirty="0"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b="1" dirty="0"/>
              <a:t>数据库管理工具不限</a:t>
            </a:r>
            <a:endParaRPr lang="zh-CN" altLang="en-US" sz="2000" b="1" dirty="0"/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97840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>
                <a:latin typeface="+mn-ea"/>
              </a:rPr>
              <a:t>约束</a:t>
            </a:r>
            <a:r>
              <a:rPr dirty="0">
                <a:latin typeface="+mn-ea"/>
              </a:rPr>
              <a:t>指的是对表中数据的一种限制约束，它能够确保数据库中数据的准确性和有效性</a:t>
            </a:r>
            <a:endParaRPr dirty="0">
              <a:latin typeface="+mn-ea"/>
            </a:endParaRPr>
          </a:p>
          <a:p>
            <a:pPr algn="l"/>
            <a:endParaRPr lang="en-US" altLang="zh-CN" dirty="0"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主键约束：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PRIMARY KEY</a:t>
            </a:r>
            <a:endParaRPr lang="zh-CN" altLang="en-US" b="1" dirty="0">
              <a:latin typeface="+mn-ea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用于约束该字段的值具有唯一性，至多有一个，可以没有，并且非空。比如学号、员工编号等。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也可以在定义完所有字段之后指定部件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语法格式：[CONSTRAINT &lt;约束名&gt;] PRIMARY KEY [字段名]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如果主键有两列或更多列，则需设置联合主键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如设置</a:t>
            </a:r>
            <a:r>
              <a:rPr lang="zh-CN" altLang="en-US" dirty="0">
                <a:latin typeface="+mn-ea"/>
                <a:sym typeface="+mn-ea"/>
              </a:rPr>
              <a:t>st_id和name为联合主键：PRIMARY KEY</a:t>
            </a:r>
            <a:r>
              <a:rPr lang="zh-CN" altLang="en-US" dirty="0">
                <a:latin typeface="+mn-ea"/>
              </a:rPr>
              <a:t>(st_id,name)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修改表时添加主键约束：ALTER TABLE &lt;数据表名&gt; ADD PRIMARY KEY(&lt;字段名&gt;);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260" y="1258664"/>
            <a:ext cx="103200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外键约束： </a:t>
            </a:r>
            <a:r>
              <a:rPr lang="en-US" altLang="zh-CN" dirty="0">
                <a:hlinkClick r:id="rId1"/>
              </a:rPr>
              <a:t>SQL FOREIGN KEY </a:t>
            </a:r>
            <a:r>
              <a:rPr lang="zh-CN" altLang="en-US" dirty="0">
                <a:hlinkClick r:id="rId1"/>
              </a:rPr>
              <a:t>约束 </a:t>
            </a:r>
            <a:r>
              <a:rPr lang="en-US" altLang="zh-CN" dirty="0">
                <a:hlinkClick r:id="rId1"/>
              </a:rPr>
              <a:t>| </a:t>
            </a:r>
            <a:r>
              <a:rPr lang="zh-CN" altLang="en-US" dirty="0">
                <a:hlinkClick r:id="rId1"/>
              </a:rPr>
              <a:t>菜鸟教程 </a:t>
            </a:r>
            <a:r>
              <a:rPr lang="en-US" altLang="zh-CN" dirty="0">
                <a:hlinkClick r:id="rId1"/>
              </a:rPr>
              <a:t>(runoob.com)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外键约束是表的一个特殊字段，普遍会和主键约束一起使用，用来确保数据的一致性。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对于两个具有关联关系的表来说，相关联字段中主键所在的表就是主表（父表），外键所在的表就是从表（子表）。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所以外键就是用来建立主表与从表的关联关系，为两个表的数据建立连接，约束两个表中数据的一致性和完整性。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在建表语句中，可以加入关键字</a:t>
            </a:r>
            <a:r>
              <a:rPr lang="en-US" altLang="zh-CN" b="1" dirty="0">
                <a:latin typeface="+mn-ea"/>
              </a:rPr>
              <a:t>FOREIGN KEY</a:t>
            </a:r>
            <a:r>
              <a:rPr lang="en-US" altLang="zh-CN" dirty="0">
                <a:latin typeface="+mn-ea"/>
              </a:rPr>
              <a:t>来指定外键，用REFERENCES来连接与主表的关系语法格式：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&lt;约束名&gt;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FOREIGN KEY &lt;外键名&gt;(字段名1，字段名2...)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REFERENCES &lt;主表名&gt;(</a:t>
            </a:r>
            <a:r>
              <a:rPr lang="en-US" altLang="zh-CN" dirty="0" err="1">
                <a:latin typeface="+mn-ea"/>
              </a:rPr>
              <a:t>主键字段名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 err="1">
                <a:latin typeface="+mn-ea"/>
              </a:rPr>
              <a:t>表的外键关联的必须是主表的主键</a:t>
            </a:r>
            <a:r>
              <a:rPr lang="en-US" altLang="zh-CN" b="1" dirty="0">
                <a:latin typeface="+mn-ea"/>
              </a:rPr>
              <a:t>，</a:t>
            </a:r>
            <a:endParaRPr lang="en-US" altLang="zh-CN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 err="1">
                <a:latin typeface="+mn-ea"/>
              </a:rPr>
              <a:t>且主键和外键的数据类型必须一致</a:t>
            </a:r>
            <a:r>
              <a:rPr lang="zh-CN" altLang="en-US" b="1" dirty="0">
                <a:latin typeface="+mn-ea"/>
              </a:rPr>
              <a:t>！</a:t>
            </a:r>
            <a:endParaRPr lang="zh-CN" altLang="en-US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9211" y="4029675"/>
            <a:ext cx="5504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CREATE TABLE Orders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(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</a:rPr>
              <a:t>O_Id</a:t>
            </a:r>
            <a:r>
              <a:rPr lang="en-US" altLang="zh-CN" dirty="0">
                <a:latin typeface="+mn-ea"/>
              </a:rPr>
              <a:t> int NOT NULL,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</a:rPr>
              <a:t>OrderNo</a:t>
            </a:r>
            <a:r>
              <a:rPr lang="en-US" altLang="zh-CN" dirty="0">
                <a:latin typeface="+mn-ea"/>
              </a:rPr>
              <a:t> int NOT NULL,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</a:rPr>
              <a:t>P_Id</a:t>
            </a:r>
            <a:r>
              <a:rPr lang="en-US" altLang="zh-CN" dirty="0">
                <a:latin typeface="+mn-ea"/>
              </a:rPr>
              <a:t> int,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PRIMARY KEY (</a:t>
            </a:r>
            <a:r>
              <a:rPr lang="en-US" altLang="zh-CN" dirty="0" err="1">
                <a:latin typeface="+mn-ea"/>
              </a:rPr>
              <a:t>O_Id</a:t>
            </a:r>
            <a:r>
              <a:rPr lang="en-US" altLang="zh-CN" dirty="0">
                <a:latin typeface="+mn-ea"/>
              </a:rPr>
              <a:t>),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</a:t>
            </a:r>
            <a:r>
              <a:rPr lang="en-US" altLang="zh-CN" dirty="0" err="1">
                <a:latin typeface="+mn-ea"/>
              </a:rPr>
              <a:t>fk_PerOrders</a:t>
            </a:r>
            <a:r>
              <a:rPr lang="en-US" altLang="zh-CN" dirty="0">
                <a:latin typeface="+mn-ea"/>
              </a:rPr>
              <a:t> FOREIGN KEY (</a:t>
            </a:r>
            <a:r>
              <a:rPr lang="en-US" altLang="zh-CN" dirty="0" err="1">
                <a:latin typeface="+mn-ea"/>
              </a:rPr>
              <a:t>P_Id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REFERENCES Persons(</a:t>
            </a:r>
            <a:r>
              <a:rPr lang="en-US" altLang="zh-CN" dirty="0" err="1">
                <a:latin typeface="+mn-ea"/>
              </a:rPr>
              <a:t>P_Id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唯一约束：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唯一约束就是指所有记录中字段的值不能重复出现，比如给'id'字段加上唯一约束之后，每条记录的id值都是唯一的，不能出现重复的情况。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与主键约束不同的是，唯一约束在一个表中可以有多个，并且设置唯一约束的列是允许有空值的，虽然只能有一个空值。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唯一约束可以在创建表的时候直接进行设置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&lt;字段名&gt; &lt;数据类型&gt; </a:t>
            </a:r>
            <a:r>
              <a:rPr lang="en-US" altLang="zh-CN" b="1" dirty="0">
                <a:latin typeface="+mn-ea"/>
              </a:rPr>
              <a:t>UNIQUE</a:t>
            </a:r>
            <a:endParaRPr lang="en-US" altLang="zh-CN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在修改表时添加唯一约束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ALTER TABLE &lt;数据表名&gt; 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ADD 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&lt;唯一约束名&gt; UNIQUE(&lt;列名&gt;);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检查约束：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检查约束是用来检查数据表中字段值有效性的一种约束。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在创建表的时候直接进行设置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CHECK(</a:t>
            </a:r>
            <a:r>
              <a:rPr lang="en-US" altLang="zh-CN" dirty="0">
                <a:latin typeface="+mn-ea"/>
              </a:rPr>
              <a:t>&lt;约束条件&gt;)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如约束条件为id_p列数据必须只包含大于0的整数</a:t>
            </a:r>
            <a:r>
              <a:rPr lang="en-US" altLang="zh-CN" dirty="0">
                <a:latin typeface="+mn-ea"/>
              </a:rPr>
              <a:t>: 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create table persons(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id_p int,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....,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check (id_p&gt;0)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);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修改表时添加检查约束: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ALTER TABLE &lt;表名&gt; 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ADD 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CONSTRAINT &lt;检查约束名&gt; CHECK(&lt;检查约束&gt;)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非空约束：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用来约束表中的字段不能为空。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用法：</a:t>
            </a: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NOT NULL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默认值约束：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  <a:sym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默认值约束是当数据表中某个字段不输入值的时候，自动为其添加一个已经设置好的值。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用法：&lt;字段名&gt;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DEFAULT</a:t>
            </a:r>
            <a:r>
              <a:rPr lang="zh-CN" altLang="en-US" dirty="0">
                <a:latin typeface="+mn-ea"/>
                <a:sym typeface="+mn-ea"/>
              </a:rPr>
              <a:t> &lt;默认值&gt;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 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Q1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（提交）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本次实验只需使用 </a:t>
            </a:r>
            <a:r>
              <a:rPr lang="en-US" altLang="zh-CN" sz="1800" b="1" dirty="0">
                <a:sym typeface="+mn-ea"/>
              </a:rPr>
              <a:t>MySQL / </a:t>
            </a:r>
            <a:r>
              <a:rPr lang="en-US" altLang="zh-CN" sz="1800" dirty="0" err="1">
                <a:sym typeface="+mn-ea"/>
              </a:rPr>
              <a:t>openGauss</a:t>
            </a:r>
            <a:r>
              <a:rPr lang="en-US" altLang="zh-CN" sz="1800" dirty="0">
                <a:sym typeface="+mn-ea"/>
              </a:rPr>
              <a:t> / SQL SERVER </a:t>
            </a:r>
            <a:r>
              <a:rPr lang="zh-CN" altLang="en-US" dirty="0">
                <a:latin typeface="+mn-ea"/>
                <a:sym typeface="+mn-ea"/>
              </a:rPr>
              <a:t>中</a:t>
            </a:r>
            <a:r>
              <a:rPr lang="zh-CN" altLang="en-US" b="1" dirty="0">
                <a:latin typeface="+mn-ea"/>
                <a:sym typeface="+mn-ea"/>
              </a:rPr>
              <a:t>一种</a:t>
            </a:r>
            <a:r>
              <a:rPr lang="zh-CN" altLang="en-US" dirty="0">
                <a:latin typeface="+mn-ea"/>
                <a:sym typeface="+mn-ea"/>
              </a:rPr>
              <a:t>数据库完成即可。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建立数据库：</a:t>
            </a:r>
            <a:r>
              <a:rPr lang="en-US" altLang="zh-CN" dirty="0">
                <a:latin typeface="+mn-ea"/>
              </a:rPr>
              <a:t>db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建立表：目前你旗下有一个多部门组成的公司，你希望通过数据库来完成对部门和员工的管理。你需要建立一张</a:t>
            </a:r>
            <a:r>
              <a:rPr lang="zh-CN" altLang="en-US" b="1" dirty="0">
                <a:latin typeface="+mn-ea"/>
              </a:rPr>
              <a:t>部门表</a:t>
            </a:r>
            <a:r>
              <a:rPr lang="zh-CN" altLang="en-US" dirty="0">
                <a:latin typeface="+mn-ea"/>
              </a:rPr>
              <a:t>（该表</a:t>
            </a:r>
            <a:r>
              <a:rPr lang="zh-CN" altLang="en-US" b="1" dirty="0">
                <a:latin typeface="+mn-ea"/>
              </a:rPr>
              <a:t>至少</a:t>
            </a:r>
            <a:r>
              <a:rPr lang="zh-CN" altLang="en-US" dirty="0">
                <a:latin typeface="+mn-ea"/>
              </a:rPr>
              <a:t>要有</a:t>
            </a:r>
            <a:r>
              <a:rPr lang="zh-CN" altLang="en-US" b="1" dirty="0">
                <a:latin typeface="+mn-ea"/>
              </a:rPr>
              <a:t>部门编号、部门名称和部门所在楼层</a:t>
            </a:r>
            <a:r>
              <a:rPr lang="zh-CN" altLang="en-US" dirty="0">
                <a:latin typeface="+mn-ea"/>
              </a:rPr>
              <a:t>三列信息），同时还需要建立一张</a:t>
            </a:r>
            <a:r>
              <a:rPr lang="zh-CN" altLang="en-US" b="1" dirty="0">
                <a:latin typeface="+mn-ea"/>
              </a:rPr>
              <a:t>员工表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latin typeface="+mn-ea"/>
                <a:sym typeface="+mn-ea"/>
              </a:rPr>
              <a:t>该表</a:t>
            </a:r>
            <a:r>
              <a:rPr lang="zh-CN" altLang="en-US" b="1" dirty="0">
                <a:latin typeface="+mn-ea"/>
                <a:sym typeface="+mn-ea"/>
              </a:rPr>
              <a:t>至少</a:t>
            </a:r>
            <a:r>
              <a:rPr lang="zh-CN" altLang="en-US" dirty="0">
                <a:latin typeface="+mn-ea"/>
                <a:sym typeface="+mn-ea"/>
              </a:rPr>
              <a:t>要有</a:t>
            </a:r>
            <a:r>
              <a:rPr lang="zh-CN" altLang="en-US" b="1" dirty="0">
                <a:latin typeface="+mn-ea"/>
                <a:sym typeface="+mn-ea"/>
              </a:rPr>
              <a:t>员工编号、员工姓名、员工薪资、缺勤天数、出生日期、婚姻状况、员工对应部门的编号</a:t>
            </a:r>
            <a:r>
              <a:rPr lang="zh-CN" altLang="en-US" dirty="0">
                <a:latin typeface="+mn-ea"/>
                <a:sym typeface="+mn-ea"/>
              </a:rPr>
              <a:t>信息</a:t>
            </a:r>
            <a:r>
              <a:rPr lang="zh-CN" altLang="en-US" dirty="0">
                <a:latin typeface="+mn-ea"/>
              </a:rPr>
              <a:t>）。同时有如下要求：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各表拟定一个合适的主键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两表通过外键关联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sym typeface="+mn-ea"/>
              </a:rPr>
              <a:t>部门表中的</a:t>
            </a:r>
            <a:r>
              <a:rPr lang="zh-CN" altLang="en-US" dirty="0">
                <a:latin typeface="+mn-ea"/>
              </a:rPr>
              <a:t>部门编号和名称</a:t>
            </a:r>
            <a:r>
              <a:rPr lang="zh-CN" altLang="en-US" b="1" dirty="0">
                <a:latin typeface="+mn-ea"/>
              </a:rPr>
              <a:t>不能为空</a:t>
            </a:r>
            <a:endParaRPr lang="zh-CN" altLang="en-US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员工表中员工编号和员工姓名</a:t>
            </a:r>
            <a:r>
              <a:rPr lang="zh-CN" altLang="en-US" b="1" dirty="0">
                <a:latin typeface="+mn-ea"/>
              </a:rPr>
              <a:t>不能为空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员工姓名使用英文姓名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例如： </a:t>
            </a:r>
            <a:r>
              <a:rPr lang="en-US" altLang="zh-CN" b="1" dirty="0">
                <a:latin typeface="+mn-ea"/>
              </a:rPr>
              <a:t>Duan </a:t>
            </a:r>
            <a:r>
              <a:rPr lang="en-US" altLang="zh-CN" b="1" dirty="0" err="1">
                <a:latin typeface="+mn-ea"/>
              </a:rPr>
              <a:t>Yuning</a:t>
            </a:r>
            <a:r>
              <a:rPr lang="en-US" altLang="zh-CN" b="1" dirty="0">
                <a:latin typeface="+mn-ea"/>
              </a:rPr>
              <a:t> )</a:t>
            </a:r>
            <a:r>
              <a:rPr lang="zh-CN" altLang="en-US" dirty="0">
                <a:latin typeface="+mn-ea"/>
              </a:rPr>
              <a:t>，员工薪资不能小于</a:t>
            </a:r>
            <a:r>
              <a:rPr lang="en-US" altLang="zh-CN" dirty="0">
                <a:latin typeface="+mn-ea"/>
              </a:rPr>
              <a:t>2000</a:t>
            </a:r>
            <a:r>
              <a:rPr lang="zh-CN" altLang="en-US" dirty="0">
                <a:latin typeface="+mn-ea"/>
              </a:rPr>
              <a:t>元，员工表缺勤天数设置默认值为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出生日期数据格式为DATE类型（请不要选择其他类型，</a:t>
            </a:r>
            <a:r>
              <a:rPr lang="en-US" altLang="zh-CN" b="1" dirty="0">
                <a:latin typeface="+mn-ea"/>
              </a:rPr>
              <a:t>TASK2</a:t>
            </a:r>
            <a:r>
              <a:rPr lang="zh-CN" altLang="en-US" b="1" dirty="0">
                <a:latin typeface="+mn-ea"/>
              </a:rPr>
              <a:t>会使用这个类型！），</a:t>
            </a:r>
            <a:r>
              <a:rPr lang="zh-CN" altLang="en-US" b="1" dirty="0">
                <a:latin typeface="+mn-ea"/>
                <a:sym typeface="+mn-ea"/>
              </a:rPr>
              <a:t>婚姻状况使用布尔类型（布尔类型不同数据库会不同，请自行查询资料）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4. </a:t>
            </a:r>
            <a:r>
              <a:rPr lang="zh-CN" altLang="en-US" dirty="0">
                <a:latin typeface="+mn-ea"/>
              </a:rPr>
              <a:t>除了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指定数据类型情况以外，各表数据类型和精度自拟，列名表名等自定义要素均自拟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提交要求：</a:t>
            </a:r>
            <a:r>
              <a:rPr lang="zh-CN" altLang="en-US" dirty="0">
                <a:latin typeface="+mn-ea"/>
              </a:rPr>
              <a:t>请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SQL CREATE</a:t>
            </a:r>
            <a:r>
              <a:rPr lang="zh-CN" altLang="en-US" b="1" dirty="0">
                <a:latin typeface="+mn-ea"/>
              </a:rPr>
              <a:t>语句完成表结构统一创建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不要通过数据库管理工具右键逐个创建</a:t>
            </a:r>
            <a:r>
              <a:rPr lang="zh-CN" altLang="en-US" dirty="0">
                <a:latin typeface="+mn-ea"/>
              </a:rPr>
              <a:t>。请在</a:t>
            </a:r>
            <a:r>
              <a:rPr lang="en-US" altLang="zh-CN" b="1" dirty="0">
                <a:latin typeface="+mn-ea"/>
              </a:rPr>
              <a:t>PDF/WORD</a:t>
            </a:r>
            <a:r>
              <a:rPr lang="zh-CN" altLang="en-US" b="1" dirty="0">
                <a:latin typeface="+mn-ea"/>
              </a:rPr>
              <a:t>等任何方便助教阅读查看的文档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b="1" dirty="0">
                <a:latin typeface="+mn-ea"/>
              </a:rPr>
              <a:t>粘贴两个表创建时的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语句即可，记得标清题号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Q1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 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Q2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（提交）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基于</a:t>
            </a:r>
            <a:r>
              <a:rPr lang="en-US" altLang="zh-CN" dirty="0">
                <a:latin typeface="+mn-ea"/>
                <a:sym typeface="+mn-ea"/>
              </a:rPr>
              <a:t>Q1</a:t>
            </a:r>
            <a:r>
              <a:rPr lang="zh-CN" altLang="en-US" dirty="0">
                <a:latin typeface="+mn-ea"/>
                <a:sym typeface="+mn-ea"/>
              </a:rPr>
              <a:t>自行实现的具有若干约束的数据库，尝试插入数据，数据内容发挥想象自定义。</a:t>
            </a:r>
            <a:endParaRPr lang="zh-CN" altLang="en-US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在部门表中插入至少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个部门的数据，并在员工表中插入来自这些部门的至少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个员工的数据。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尝试插入一些不符合要求的数据，看操作是否成功。 例如尝试插入薪资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元的员工数据或者插入空值数据等，</a:t>
            </a:r>
            <a:r>
              <a:rPr lang="zh-CN" altLang="en-US" b="1" dirty="0">
                <a:latin typeface="+mn-ea"/>
              </a:rPr>
              <a:t>若报错，截图报错信息，并分析原因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尝试直接删除部门表中某个</a:t>
            </a:r>
            <a:r>
              <a:rPr lang="zh-CN" altLang="en-US" b="1" dirty="0">
                <a:latin typeface="+mn-ea"/>
              </a:rPr>
              <a:t>还有员工的部门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latin typeface="+mn-ea"/>
                <a:sym typeface="+mn-ea"/>
              </a:rPr>
              <a:t>看操作是否成功。</a:t>
            </a:r>
            <a:r>
              <a:rPr lang="zh-CN" altLang="en-US" b="1" dirty="0">
                <a:latin typeface="+mn-ea"/>
                <a:sym typeface="+mn-ea"/>
              </a:rPr>
              <a:t>若报错，截图报错信息，并分析原因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提交要求：</a:t>
            </a:r>
            <a:r>
              <a:rPr lang="zh-CN" altLang="en-US" dirty="0">
                <a:latin typeface="+mn-ea"/>
              </a:rPr>
              <a:t>首先需要截图插入的若干数据（截图方式可参考下页示例），两张表所以是两个截图。其次需要截图报错信息，并说明你想要的插入数据操作，以及发生报错的原因分析。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请在</a:t>
            </a:r>
            <a:r>
              <a:rPr lang="en-US" altLang="zh-CN" b="1" dirty="0">
                <a:latin typeface="+mn-ea"/>
              </a:rPr>
              <a:t>PDF/WORD</a:t>
            </a:r>
            <a:r>
              <a:rPr lang="zh-CN" altLang="en-US" b="1" dirty="0">
                <a:latin typeface="+mn-ea"/>
              </a:rPr>
              <a:t>等任何方便助教阅读查看的文档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b="1" dirty="0">
                <a:latin typeface="+mn-ea"/>
              </a:rPr>
              <a:t>顺序</a:t>
            </a:r>
            <a:r>
              <a:rPr lang="zh-CN" altLang="en-US" dirty="0">
                <a:latin typeface="+mn-ea"/>
              </a:rPr>
              <a:t>粘贴上述内容</a:t>
            </a:r>
            <a:r>
              <a:rPr lang="zh-CN" altLang="en-US" b="1" dirty="0">
                <a:latin typeface="+mn-ea"/>
              </a:rPr>
              <a:t>即可，记得标清题号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Q2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7125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运行安装包</a:t>
            </a:r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935" y="1236980"/>
            <a:ext cx="649224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379345"/>
            <a:ext cx="5602605" cy="4227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85" y="2379345"/>
            <a:ext cx="5601335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5050"/>
            <a:chOff x="1187820" y="652928"/>
            <a:chExt cx="2424380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可能遇到的问题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773" y="1697990"/>
            <a:ext cx="110051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sz="2000" dirty="0">
                <a:latin typeface="+mn-ea"/>
              </a:rPr>
              <a:t>怎么插入数据？</a:t>
            </a:r>
            <a:endParaRPr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1. SQL INSERT</a:t>
            </a:r>
            <a:r>
              <a:rPr lang="zh-CN" altLang="en-US" sz="2000" dirty="0">
                <a:latin typeface="+mn-ea"/>
              </a:rPr>
              <a:t>语句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管理工具插入，方便，记得</a:t>
            </a:r>
            <a:r>
              <a:rPr lang="zh-CN" altLang="en-US" sz="2000" b="1" dirty="0">
                <a:latin typeface="+mn-ea"/>
              </a:rPr>
              <a:t>填写完</a:t>
            </a:r>
            <a:r>
              <a:rPr lang="en-US" altLang="zh-CN" sz="2000" b="1" dirty="0">
                <a:latin typeface="+mn-ea"/>
              </a:rPr>
              <a:t>ctrl+s </a:t>
            </a:r>
            <a:r>
              <a:rPr lang="zh-CN" altLang="en-US" sz="2000" b="1" dirty="0">
                <a:latin typeface="+mn-ea"/>
              </a:rPr>
              <a:t>保存</a:t>
            </a:r>
            <a:endParaRPr lang="zh-CN" altLang="en-US" sz="2000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同时截图只需截图下图【数据】表项即可。（其他管理工具同理）</a:t>
            </a:r>
            <a:endParaRPr lang="zh-CN" altLang="en-US" sz="2000" b="1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930" y="3249247"/>
            <a:ext cx="5667385" cy="358989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2048510"/>
            <a:ext cx="967994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本次实验只需掌握简单的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SELECT FROM WHERE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即可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br>
              <a:rPr lang="zh-CN" altLang="en-US" sz="20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000" dirty="0">
                <a:latin typeface="+mn-ea"/>
              </a:rPr>
              <a:t>通俗理解就是 SELECT &lt;你要挑出来的列名及其函数变换&gt;  FROM &lt;要查询的表&gt;  WHERE &lt;查询条件&gt; 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DQL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Data Query Language</a:t>
            </a:r>
            <a:r>
              <a:rPr lang="zh-CN" altLang="en-US" sz="2000" dirty="0">
                <a:latin typeface="+mn-ea"/>
              </a:rPr>
              <a:t>）数据查询语言</a:t>
            </a:r>
            <a:endParaRPr lang="zh-CN" altLang="en-US" sz="2000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2, ... (</a:t>
            </a:r>
            <a:r>
              <a:rPr lang="zh-CN" altLang="en-US" dirty="0">
                <a:latin typeface="+mn-ea"/>
              </a:rPr>
              <a:t>或者 </a:t>
            </a:r>
            <a:r>
              <a:rPr lang="en-US" altLang="zh-CN" dirty="0">
                <a:latin typeface="+mn-ea"/>
              </a:rPr>
              <a:t>*)			</a:t>
            </a:r>
            <a:r>
              <a:rPr lang="zh-CN" altLang="en-US" dirty="0">
                <a:latin typeface="+mn-ea"/>
              </a:rPr>
              <a:t>（选择哪些数据列）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[,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...]			</a:t>
            </a:r>
            <a:r>
              <a:rPr lang="zh-CN" altLang="en-US" dirty="0">
                <a:latin typeface="+mn-ea"/>
              </a:rPr>
              <a:t>（从哪些表里选择）</a:t>
            </a:r>
            <a:endParaRPr lang="zh-CN" altLang="en-US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		</a:t>
            </a:r>
            <a:r>
              <a:rPr lang="zh-CN" altLang="en-US" dirty="0">
                <a:latin typeface="+mn-ea"/>
              </a:rPr>
              <a:t>（这些表怎么连接）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（得到的数据怎么筛选）</a:t>
            </a:r>
            <a:endParaRPr lang="zh-CN" altLang="en-US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				</a:t>
            </a:r>
            <a:r>
              <a:rPr lang="zh-CN" altLang="en-US" dirty="0">
                <a:latin typeface="+mn-ea"/>
              </a:rPr>
              <a:t>（需不需要</a:t>
            </a:r>
            <a:r>
              <a:rPr lang="zh-CN" altLang="en-US" dirty="0"/>
              <a:t>对结果集进行分组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（筛选分组后通过聚合函数得到的值）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				</a:t>
            </a:r>
            <a:r>
              <a:rPr lang="zh-CN" altLang="en-US" dirty="0">
                <a:latin typeface="+mn-ea"/>
              </a:rPr>
              <a:t>（指定排序方式）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用于：关系运算后筛选取出数据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MySQL 中有五种数据类型用于管理日期和时间，包括：DATE， TIME，DATETIME， TIMESTAMP 和 YEAR。本</a:t>
            </a:r>
            <a:r>
              <a:rPr lang="zh-CN" sz="2000"/>
              <a:t>实验</a:t>
            </a:r>
            <a:r>
              <a:rPr sz="2000"/>
              <a:t>主要</a:t>
            </a:r>
            <a:r>
              <a:rPr lang="zh-CN" sz="2000"/>
              <a:t>学习使用</a:t>
            </a:r>
            <a:r>
              <a:rPr sz="2000"/>
              <a:t> DATE 数据类型。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MySQL使用3个字节来存储DATE值。DATE值的范围为</a:t>
            </a:r>
            <a:r>
              <a:rPr sz="2000">
                <a:solidFill>
                  <a:srgbClr val="FF0000"/>
                </a:solidFill>
              </a:rPr>
              <a:t>1000-01-01</a:t>
            </a:r>
            <a:r>
              <a:rPr sz="2000"/>
              <a:t>到</a:t>
            </a:r>
            <a:r>
              <a:rPr sz="2000">
                <a:solidFill>
                  <a:srgbClr val="FF0000"/>
                </a:solidFill>
              </a:rPr>
              <a:t>9999-12-31</a:t>
            </a:r>
            <a:r>
              <a:rPr sz="2000"/>
              <a:t>。 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lang="en-US" sz="2000"/>
              <a:t>MySQL</a:t>
            </a:r>
            <a:r>
              <a:rPr lang="zh-CN" altLang="en-US" sz="2000"/>
              <a:t>详细可参考 </a:t>
            </a:r>
            <a:r>
              <a:rPr lang="zh-CN" altLang="en-US" sz="2000">
                <a:hlinkClick r:id="rId1" action="ppaction://hlinkfile"/>
              </a:rPr>
              <a:t>https://www.yiibai.com/mysql/date.html</a:t>
            </a:r>
            <a:endParaRPr lang="zh-CN" altLang="en-US" sz="2000"/>
          </a:p>
          <a:p>
            <a:pPr algn="l"/>
            <a:r>
              <a:rPr lang="en-US" sz="2000"/>
              <a:t>SQL Server</a:t>
            </a:r>
            <a:r>
              <a:rPr lang="zh-CN" altLang="en-US" sz="2000"/>
              <a:t>的</a:t>
            </a:r>
            <a:r>
              <a:rPr lang="en-US" altLang="zh-CN" sz="2000"/>
              <a:t>DATE</a:t>
            </a:r>
            <a:r>
              <a:rPr lang="zh-CN" altLang="en-US" sz="2000"/>
              <a:t>类型和内置函数可参考</a:t>
            </a:r>
            <a:r>
              <a:rPr lang="zh-CN" altLang="en-US" sz="2000">
                <a:hlinkClick r:id="rId2" action="ppaction://hlinkfile"/>
              </a:rPr>
              <a:t>https://blog.csdn.net/weixin_43914691/article/details/105535520</a:t>
            </a:r>
            <a:r>
              <a:rPr lang="zh-CN" altLang="en-US" sz="2000"/>
              <a:t>  </a:t>
            </a:r>
            <a:endParaRPr lang="zh-CN" altLang="en-US" sz="2000"/>
          </a:p>
          <a:p>
            <a:pPr algn="l"/>
            <a:r>
              <a:rPr lang="en-US" altLang="zh-CN" sz="2000"/>
              <a:t>openGauss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DATE</a:t>
            </a:r>
            <a:r>
              <a:rPr lang="zh-CN" altLang="en-US" sz="2000">
                <a:sym typeface="+mn-ea"/>
              </a:rPr>
              <a:t>类型和内置函数可参考</a:t>
            </a:r>
            <a:endParaRPr lang="en-US" altLang="zh-CN" sz="2000"/>
          </a:p>
          <a:p>
            <a:pPr algn="l"/>
            <a:r>
              <a:rPr lang="en-US" altLang="zh-CN" sz="2000">
                <a:hlinkClick r:id="rId3" action="ppaction://hlinkfile"/>
              </a:rPr>
              <a:t>https://www.modb.pro/db/30390</a:t>
            </a:r>
            <a:endParaRPr lang="en-US" altLang="zh-CN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806608" y="568261"/>
            <a:ext cx="5076023" cy="1593555"/>
            <a:chOff x="1187820" y="652928"/>
            <a:chExt cx="2424380" cy="1593555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                             —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sz="2000" dirty="0"/>
          </a:p>
          <a:p>
            <a:pPr algn="l"/>
            <a:r>
              <a:rPr sz="2000" dirty="0"/>
              <a:t>NOW()	             </a:t>
            </a:r>
            <a:r>
              <a:rPr sz="2000" dirty="0" err="1"/>
              <a:t>返回当前的日期和时间</a:t>
            </a:r>
            <a:endParaRPr sz="2000" dirty="0"/>
          </a:p>
          <a:p>
            <a:pPr algn="l"/>
            <a:r>
              <a:rPr sz="2000" dirty="0"/>
              <a:t>CURDATE()	</a:t>
            </a:r>
            <a:r>
              <a:rPr sz="2000" dirty="0" err="1"/>
              <a:t>返回当前的日期</a:t>
            </a:r>
            <a:endParaRPr sz="2000" dirty="0"/>
          </a:p>
          <a:p>
            <a:pPr algn="l"/>
            <a:r>
              <a:rPr sz="2000" dirty="0"/>
              <a:t>CURTIME()	</a:t>
            </a:r>
            <a:r>
              <a:rPr sz="2000" dirty="0" err="1"/>
              <a:t>返回当前的时间</a:t>
            </a:r>
            <a:endParaRPr sz="2000" dirty="0"/>
          </a:p>
          <a:p>
            <a:pPr algn="l"/>
            <a:r>
              <a:rPr sz="2000" dirty="0"/>
              <a:t>DATE()	             </a:t>
            </a:r>
            <a:r>
              <a:rPr sz="2000" dirty="0" err="1"/>
              <a:t>提取日期或日期</a:t>
            </a:r>
            <a:r>
              <a:rPr sz="2000" dirty="0"/>
              <a:t>/</a:t>
            </a:r>
            <a:r>
              <a:rPr sz="2000" dirty="0" err="1"/>
              <a:t>时间表达式的日期部分</a:t>
            </a:r>
            <a:endParaRPr sz="2000" dirty="0"/>
          </a:p>
          <a:p>
            <a:pPr algn="l"/>
            <a:r>
              <a:rPr sz="2000" dirty="0"/>
              <a:t>EXTRACT()	</a:t>
            </a:r>
            <a:r>
              <a:rPr sz="2000" dirty="0" err="1"/>
              <a:t>返回日期</a:t>
            </a:r>
            <a:r>
              <a:rPr sz="2000" dirty="0"/>
              <a:t>/</a:t>
            </a:r>
            <a:r>
              <a:rPr sz="2000" dirty="0" err="1"/>
              <a:t>时间按的单独部分</a:t>
            </a:r>
            <a:endParaRPr sz="2000" dirty="0"/>
          </a:p>
          <a:p>
            <a:pPr algn="l"/>
            <a:r>
              <a:rPr sz="2000" dirty="0"/>
              <a:t>DATE_ADD()	</a:t>
            </a:r>
            <a:r>
              <a:rPr sz="2000" dirty="0" err="1"/>
              <a:t>给日期添加指定的时间间隔</a:t>
            </a:r>
            <a:endParaRPr sz="2000" dirty="0"/>
          </a:p>
          <a:p>
            <a:pPr algn="l"/>
            <a:r>
              <a:rPr sz="2000" dirty="0"/>
              <a:t>DATE_SUB()	</a:t>
            </a:r>
            <a:r>
              <a:rPr sz="2000" dirty="0" err="1"/>
              <a:t>从日期减去指定的时间间隔</a:t>
            </a:r>
            <a:endParaRPr sz="2000" dirty="0"/>
          </a:p>
          <a:p>
            <a:pPr algn="l"/>
            <a:r>
              <a:rPr sz="2000" dirty="0"/>
              <a:t>DATEDIFF()	</a:t>
            </a:r>
            <a:r>
              <a:rPr sz="2000" dirty="0" err="1"/>
              <a:t>返回两个日期之间的天数</a:t>
            </a:r>
            <a:endParaRPr sz="2000" dirty="0"/>
          </a:p>
          <a:p>
            <a:pPr algn="l"/>
            <a:r>
              <a:rPr sz="2000" dirty="0"/>
              <a:t>DATE_FORMAT()	</a:t>
            </a:r>
            <a:r>
              <a:rPr sz="2000" dirty="0" err="1"/>
              <a:t>用不同的格式显示日期</a:t>
            </a:r>
            <a:r>
              <a:rPr sz="2000" dirty="0"/>
              <a:t>/</a:t>
            </a:r>
            <a:r>
              <a:rPr sz="2000" dirty="0" err="1"/>
              <a:t>时间</a:t>
            </a:r>
            <a:endParaRPr sz="2000" dirty="0"/>
          </a:p>
          <a:p>
            <a:pPr algn="l"/>
            <a:endParaRPr lang="zh-CN" altLang="en-US" sz="2000" dirty="0"/>
          </a:p>
          <a:p>
            <a:pPr algn="l"/>
            <a:r>
              <a:rPr lang="en-US" sz="2000" dirty="0">
                <a:sym typeface="+mn-ea"/>
              </a:rPr>
              <a:t>SQL Server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DATE</a:t>
            </a:r>
            <a:r>
              <a:rPr lang="zh-CN" altLang="en-US" sz="2000" dirty="0">
                <a:sym typeface="+mn-ea"/>
              </a:rPr>
              <a:t>类型和内置函数可参考</a:t>
            </a:r>
            <a:r>
              <a:rPr lang="zh-CN" altLang="en-US" sz="2000" dirty="0">
                <a:sym typeface="+mn-ea"/>
                <a:hlinkClick r:id="rId1" action="ppaction://hlinkfile"/>
              </a:rPr>
              <a:t>https://blog.csdn.net/weixin_43914691/article/details/105535520</a:t>
            </a:r>
            <a:r>
              <a:rPr lang="zh-CN" altLang="en-US" sz="2000" dirty="0">
                <a:sym typeface="+mn-ea"/>
              </a:rPr>
              <a:t>  </a:t>
            </a:r>
            <a:endParaRPr lang="zh-CN" altLang="en-US" sz="2000" dirty="0"/>
          </a:p>
          <a:p>
            <a:pPr algn="l"/>
            <a:r>
              <a:rPr lang="en-US" altLang="zh-CN" sz="2000" dirty="0" err="1">
                <a:sym typeface="+mn-ea"/>
              </a:rPr>
              <a:t>openGauss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DATE</a:t>
            </a:r>
            <a:r>
              <a:rPr lang="zh-CN" altLang="en-US" sz="2000" dirty="0">
                <a:sym typeface="+mn-ea"/>
              </a:rPr>
              <a:t>类型和内置函数可参考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  <a:hlinkClick r:id="rId2" action="ppaction://hlinkfile"/>
              </a:rPr>
              <a:t>https://www.modb.pro/db/30390</a:t>
            </a:r>
            <a:endParaRPr lang="en-US" altLang="zh-CN" sz="2000" dirty="0"/>
          </a:p>
          <a:p>
            <a:pPr algn="l"/>
            <a:endParaRPr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806609" y="568261"/>
            <a:ext cx="6482715" cy="1593850"/>
            <a:chOff x="1187820" y="652928"/>
            <a:chExt cx="3536417" cy="15938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35" y="678328"/>
              <a:ext cx="345120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                          —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格式转换函数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MySQL</a:t>
            </a:r>
            <a:r>
              <a:rPr lang="zh-CN" altLang="en-US" b="1"/>
              <a:t>中</a:t>
            </a:r>
            <a:r>
              <a:rPr lang="en-US" altLang="zh-CN" b="1"/>
              <a:t> </a:t>
            </a:r>
            <a:r>
              <a:rPr lang="zh-CN" altLang="en-US"/>
              <a:t>使用</a:t>
            </a:r>
            <a:r>
              <a:rPr b="1"/>
              <a:t>DATE_FORMAT() </a:t>
            </a:r>
            <a:r>
              <a:t>函数用于以不同的格式显示日期/时间数据</a:t>
            </a:r>
            <a:r>
              <a:rPr lang="zh-CN"/>
              <a:t>，实现</a:t>
            </a:r>
            <a:r>
              <a:rPr lang="zh-CN" b="1"/>
              <a:t>将日期转换为字符</a:t>
            </a:r>
            <a:endParaRPr lang="zh-CN" b="1"/>
          </a:p>
          <a:p>
            <a:pPr algn="l"/>
            <a:r>
              <a:t>DATE_FORMAT(date,format) </a:t>
            </a:r>
          </a:p>
          <a:p>
            <a:pPr algn="l"/>
          </a:p>
          <a:p>
            <a:pPr algn="l"/>
            <a:r>
              <a:rPr lang="zh-CN"/>
              <a:t>通过参数设置的方式可实现多样的日期格式转化：</a:t>
            </a:r>
            <a:endParaRPr lang="zh-CN"/>
          </a:p>
          <a:p>
            <a:pPr algn="l"/>
            <a:r>
              <a:t>例子：                                                                     </a:t>
            </a:r>
            <a:r>
              <a:rPr>
                <a:sym typeface="+mn-ea"/>
              </a:rPr>
              <a:t>输出结果：</a:t>
            </a:r>
            <a:endParaRPr>
              <a:sym typeface="+mn-ea"/>
            </a:endParaRPr>
          </a:p>
          <a:p>
            <a:pPr algn="l"/>
            <a:r>
              <a:t>DATE_FORMAT(NOW(),'%b %d %Y %h:%i %p')              </a:t>
            </a:r>
            <a:r>
              <a:rPr>
                <a:sym typeface="+mn-ea"/>
              </a:rPr>
              <a:t>Dec 29 2008 11:45 PM  </a:t>
            </a:r>
            <a:r>
              <a:t> </a:t>
            </a:r>
          </a:p>
          <a:p>
            <a:pPr algn="l"/>
            <a:r>
              <a:t>DATE_FORMAT(NOW(),'%m-%d-%Y')                         </a:t>
            </a:r>
            <a:r>
              <a:rPr>
                <a:sym typeface="+mn-ea"/>
              </a:rPr>
              <a:t>12-29-2008</a:t>
            </a:r>
            <a:endParaRPr>
              <a:sym typeface="+mn-ea"/>
            </a:endParaRPr>
          </a:p>
          <a:p>
            <a:pPr algn="l"/>
            <a:r>
              <a:t>DATE_FORMAT(NOW(),'%d %b %y')                            </a:t>
            </a:r>
            <a:r>
              <a:rPr>
                <a:sym typeface="+mn-ea"/>
              </a:rPr>
              <a:t>29 Dec 08 </a:t>
            </a:r>
            <a:endParaRPr>
              <a:sym typeface="+mn-ea"/>
            </a:endParaRPr>
          </a:p>
          <a:p>
            <a:pPr algn="l"/>
            <a:r>
              <a:t>DATE_FORMAT(NOW(),'%d %b %Y %T:%f')                   </a:t>
            </a:r>
            <a:r>
              <a:rPr>
                <a:sym typeface="+mn-ea"/>
              </a:rPr>
              <a:t>29 Dec 2008 16:25:46</a:t>
            </a:r>
            <a:r>
              <a:t> </a:t>
            </a:r>
          </a:p>
          <a:p>
            <a:pPr algn="l"/>
            <a:r>
              <a:rPr lang="zh-CN" altLang="en-US">
                <a:sym typeface="+mn-ea"/>
              </a:rPr>
              <a:t>详细格式设置请参阅：</a:t>
            </a:r>
            <a:endParaRPr lang="en-US" altLang="zh-CN"/>
          </a:p>
          <a:p>
            <a:pPr algn="l"/>
            <a:r>
              <a:rPr lang="en-US" altLang="zh-CN">
                <a:sym typeface="+mn-ea"/>
                <a:hlinkClick r:id="rId1" action="ppaction://hlinkfile"/>
              </a:rPr>
              <a:t>https://www.cnblogs.com/dest/p/4205371.html</a:t>
            </a:r>
            <a:endParaRPr lang="en-US" altLang="zh-CN">
              <a:sym typeface="+mn-ea"/>
            </a:endParaRPr>
          </a:p>
          <a:p>
            <a:pPr algn="l"/>
            <a:r>
              <a:rPr lang="zh-CN" b="1"/>
              <a:t>字符转换为日期</a:t>
            </a:r>
            <a:r>
              <a:rPr lang="zh-CN"/>
              <a:t>使用：STR_TO_DATE</a:t>
            </a:r>
            <a:r>
              <a:rPr lang="en-US" altLang="zh-CN"/>
              <a:t>() </a:t>
            </a:r>
            <a:r>
              <a:rPr lang="zh-CN" altLang="en-US"/>
              <a:t>函数</a:t>
            </a:r>
            <a:endParaRPr lang="zh-CN"/>
          </a:p>
          <a:p>
            <a:pPr algn="l"/>
            <a:endParaRPr lang="zh-CN"/>
          </a:p>
          <a:p>
            <a:pPr algn="l"/>
            <a:r>
              <a:rPr lang="zh-CN"/>
              <a:t>其他数据库类似功能函数：</a:t>
            </a:r>
            <a:endParaRPr lang="zh-CN"/>
          </a:p>
          <a:p>
            <a:pPr algn="l"/>
            <a:r>
              <a:rPr lang="en-US" altLang="zh-CN" b="1"/>
              <a:t>sql server </a:t>
            </a:r>
            <a:r>
              <a:rPr lang="zh-CN" altLang="en-US"/>
              <a:t>是</a:t>
            </a:r>
            <a:r>
              <a:rPr b="1"/>
              <a:t>convert、cast</a:t>
            </a:r>
            <a:r>
              <a:rPr lang="zh-CN" b="1"/>
              <a:t>函数</a:t>
            </a:r>
            <a:r>
              <a:rPr lang="en-US" altLang="zh-CN"/>
              <a:t> </a:t>
            </a:r>
            <a:r>
              <a:rPr lang="zh-CN" altLang="en-US"/>
              <a:t>参考</a:t>
            </a:r>
            <a:r>
              <a:rPr lang="en-US" altLang="zh-CN"/>
              <a:t> </a:t>
            </a:r>
            <a:r>
              <a:rPr lang="en-US" altLang="zh-CN">
                <a:hlinkClick r:id="rId2" action="ppaction://hlinkfile"/>
              </a:rPr>
              <a:t>https://www.w3school.com.cn/sql/func_convert.asp</a:t>
            </a:r>
            <a:endParaRPr lang="en-US" altLang="zh-CN"/>
          </a:p>
          <a:p>
            <a:pPr algn="l"/>
            <a:r>
              <a:rPr lang="en-US" b="1"/>
              <a:t>opengauss</a:t>
            </a:r>
            <a:r>
              <a:rPr lang="en-US"/>
              <a:t> </a:t>
            </a:r>
            <a:r>
              <a:rPr lang="zh-CN" altLang="en-US"/>
              <a:t>是</a:t>
            </a:r>
            <a:r>
              <a:rPr lang="en-US" altLang="zh-CN"/>
              <a:t> </a:t>
            </a:r>
            <a:r>
              <a:rPr lang="en-US" altLang="zh-CN" b="1"/>
              <a:t>to_char </a:t>
            </a:r>
            <a:r>
              <a:rPr b="1">
                <a:sym typeface="+mn-ea"/>
              </a:rPr>
              <a:t>、</a:t>
            </a:r>
            <a:r>
              <a:rPr lang="en-US" altLang="zh-CN" b="1"/>
              <a:t>to_date</a:t>
            </a:r>
            <a:r>
              <a:rPr lang="zh-CN" altLang="en-US" b="1"/>
              <a:t>函数</a:t>
            </a:r>
            <a:r>
              <a:rPr lang="en-US" altLang="zh-CN"/>
              <a:t>   </a:t>
            </a:r>
            <a:r>
              <a:rPr lang="zh-CN" altLang="en-US"/>
              <a:t>参考</a:t>
            </a:r>
            <a:r>
              <a:rPr lang="en-US" altLang="zh-CN"/>
              <a:t> https://www.zhihu.com/question/418243682</a:t>
            </a:r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7251700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/>
              <a:t>SQL Aggregate 函数计算从</a:t>
            </a:r>
            <a:r>
              <a:rPr sz="2000" b="1"/>
              <a:t>列</a:t>
            </a:r>
            <a:r>
              <a:rPr sz="2000"/>
              <a:t>中取得的值，</a:t>
            </a:r>
            <a:r>
              <a:rPr sz="2000" b="1"/>
              <a:t>返回一个单一的值</a:t>
            </a:r>
            <a:r>
              <a:rPr sz="2000"/>
              <a:t>。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有用的 Aggregate 函数：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AVG() - 返回平均值</a:t>
            </a:r>
            <a:endParaRPr sz="2000"/>
          </a:p>
          <a:p>
            <a:pPr algn="l"/>
            <a:r>
              <a:rPr sz="2000"/>
              <a:t>COUNT() - 返回行数</a:t>
            </a:r>
            <a:endParaRPr sz="2000"/>
          </a:p>
          <a:p>
            <a:pPr algn="l"/>
            <a:r>
              <a:rPr sz="2000"/>
              <a:t>FIRST() - 返回第一个记录的值</a:t>
            </a:r>
            <a:endParaRPr sz="2000"/>
          </a:p>
          <a:p>
            <a:pPr algn="l"/>
            <a:r>
              <a:rPr sz="2000"/>
              <a:t>LAST() - 返回最后一个记录的值</a:t>
            </a:r>
            <a:endParaRPr sz="2000"/>
          </a:p>
          <a:p>
            <a:pPr algn="l"/>
            <a:r>
              <a:rPr sz="2000"/>
              <a:t>MAX() - 返回最大值</a:t>
            </a:r>
            <a:endParaRPr sz="2000"/>
          </a:p>
          <a:p>
            <a:pPr algn="l"/>
            <a:r>
              <a:rPr sz="2000"/>
              <a:t>MIN() - 返回最小值</a:t>
            </a:r>
            <a:endParaRPr sz="2000"/>
          </a:p>
          <a:p>
            <a:pPr algn="l"/>
            <a:r>
              <a:rPr sz="2000"/>
              <a:t>SUM() - 返回总和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聚合函数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654621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/>
              <a:t>SQL Scalar 函数</a:t>
            </a:r>
            <a:r>
              <a:rPr sz="2000" b="1"/>
              <a:t>基于输入值，返回一个单一的值</a:t>
            </a:r>
            <a:r>
              <a:rPr sz="2000"/>
              <a:t>。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有用的 Scalar 函数：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UCASE() - 将某个字段转换为大写</a:t>
            </a:r>
            <a:endParaRPr sz="2000"/>
          </a:p>
          <a:p>
            <a:pPr algn="l"/>
            <a:r>
              <a:rPr sz="2000"/>
              <a:t>LCASE() - 将某个字段转换为小写</a:t>
            </a:r>
            <a:endParaRPr sz="2000"/>
          </a:p>
          <a:p>
            <a:pPr algn="l"/>
            <a:r>
              <a:rPr sz="2000"/>
              <a:t>MID() - 从某个文本字段提取字符，MySql 中使用</a:t>
            </a:r>
            <a:endParaRPr sz="2000"/>
          </a:p>
          <a:p>
            <a:pPr algn="l"/>
            <a:r>
              <a:rPr sz="2000"/>
              <a:t>SubString(字段，1，end) - 从某个文本字段提取字符</a:t>
            </a:r>
            <a:endParaRPr sz="2000"/>
          </a:p>
          <a:p>
            <a:pPr algn="l"/>
            <a:r>
              <a:rPr sz="2000"/>
              <a:t>LEN() - 返回某个文本字段的长度</a:t>
            </a:r>
            <a:endParaRPr sz="2000"/>
          </a:p>
          <a:p>
            <a:pPr algn="l"/>
            <a:r>
              <a:rPr sz="2000"/>
              <a:t>ROUND() - 对某个数值字段进行指定小数位数的四舍五入</a:t>
            </a:r>
            <a:endParaRPr sz="2000"/>
          </a:p>
          <a:p>
            <a:pPr algn="l"/>
            <a:r>
              <a:rPr sz="2000"/>
              <a:t>NOW() - 返回当前的系统日期和时间</a:t>
            </a:r>
            <a:endParaRPr sz="2000"/>
          </a:p>
          <a:p>
            <a:pPr algn="l"/>
            <a:r>
              <a:rPr sz="2000"/>
              <a:t>FORMAT() - 格式化某个字段的显示方式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Scalar 函数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相关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924685"/>
            <a:ext cx="104394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openGauss默认支持SQL2、SQL3和SQL4的主要特性。</a:t>
            </a:r>
            <a:endParaRPr lang="en-US" altLang="zh-CN" sz="2000" dirty="0" err="1"/>
          </a:p>
          <a:p>
            <a:pPr algn="l"/>
            <a:endParaRPr lang="en-US" altLang="zh-CN" sz="2000" dirty="0" err="1"/>
          </a:p>
          <a:p>
            <a:pPr algn="l"/>
            <a:r>
              <a:rPr lang="en-US" altLang="zh-CN" sz="2000" dirty="0" err="1"/>
              <a:t>openGauss</a:t>
            </a:r>
            <a:r>
              <a:rPr lang="zh-CN" altLang="en-US" sz="2000" dirty="0" err="1"/>
              <a:t>操作基本与之前几页的</a:t>
            </a:r>
            <a:r>
              <a:rPr lang="en-US" altLang="zh-CN" sz="2000" dirty="0" err="1"/>
              <a:t>SQL</a:t>
            </a:r>
            <a:r>
              <a:rPr lang="zh-CN" altLang="en-US" sz="2000" dirty="0" err="1"/>
              <a:t>规则相同，但实际编写也有以下几个不同点：</a:t>
            </a:r>
            <a:endParaRPr lang="zh-CN" altLang="en-US" sz="2000" dirty="0" err="1"/>
          </a:p>
          <a:p>
            <a:pPr algn="l"/>
            <a:endParaRPr lang="zh-CN" altLang="en-US" sz="2000" dirty="0" err="1"/>
          </a:p>
          <a:p>
            <a:pPr algn="l">
              <a:buClrTx/>
              <a:buSzTx/>
              <a:buFontTx/>
            </a:pPr>
            <a:r>
              <a:rPr lang="en-US" altLang="zh-CN" sz="2000" dirty="0" err="1"/>
              <a:t>1.</a:t>
            </a:r>
            <a:r>
              <a:rPr lang="en-US" altLang="zh-CN" sz="2000" b="1" dirty="0" err="1"/>
              <a:t> </a:t>
            </a:r>
            <a:r>
              <a:rPr lang="zh-CN" altLang="en-US" sz="2000" b="1" dirty="0" err="1"/>
              <a:t>数据类型</a:t>
            </a:r>
            <a:r>
              <a:rPr lang="zh-CN" altLang="en-US" sz="2000" dirty="0" err="1"/>
              <a:t>有些许区别 如不支持</a:t>
            </a:r>
            <a:r>
              <a:rPr lang="en-US" altLang="zh-CN" sz="2000" dirty="0" err="1"/>
              <a:t>double </a:t>
            </a:r>
            <a:r>
              <a:rPr lang="zh-CN" altLang="en-US" sz="2000" dirty="0" err="1"/>
              <a:t>，以及opengauss没有datetime,可以用smalldatetime类型 具体请参照 </a:t>
            </a:r>
            <a:r>
              <a:rPr lang="en-US" altLang="zh-CN" sz="2000" dirty="0">
                <a:hlinkClick r:id="rId1" action="ppaction://hlinkfile"/>
              </a:rPr>
              <a:t>https://www.modb.pro/db/30384</a:t>
            </a:r>
            <a:endParaRPr lang="en-US" altLang="zh-CN" sz="2000" dirty="0"/>
          </a:p>
          <a:p>
            <a:pPr algn="l">
              <a:buClrTx/>
              <a:buSzTx/>
              <a:buFontTx/>
            </a:pPr>
            <a:endParaRPr lang="en-US" altLang="zh-CN" sz="2000" dirty="0"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endParaRPr lang="en-US" altLang="zh-CN" sz="2000" dirty="0"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2.</a:t>
            </a:r>
            <a:r>
              <a:rPr lang="en-US" altLang="zh-CN" sz="2000" b="1" dirty="0" err="1">
                <a:sym typeface="+mn-ea"/>
              </a:rPr>
              <a:t> </a:t>
            </a:r>
            <a:r>
              <a:rPr lang="zh-CN" altLang="en-US" sz="2000" b="1" dirty="0" err="1">
                <a:sym typeface="+mn-ea"/>
              </a:rPr>
              <a:t>日期</a:t>
            </a:r>
            <a:r>
              <a:rPr lang="en-US" altLang="zh-CN" sz="2000" b="1" dirty="0" err="1">
                <a:sym typeface="+mn-ea"/>
              </a:rPr>
              <a:t>/</a:t>
            </a:r>
            <a:r>
              <a:rPr lang="zh-CN" altLang="en-US" sz="2000" b="1" dirty="0" err="1">
                <a:sym typeface="+mn-ea"/>
              </a:rPr>
              <a:t>时间类型和转换</a:t>
            </a:r>
            <a:r>
              <a:rPr lang="zh-CN" altLang="en-US" sz="2000" dirty="0" err="1">
                <a:sym typeface="+mn-ea"/>
              </a:rPr>
              <a:t>有些许区别  具体请参照 </a:t>
            </a:r>
            <a:endParaRPr lang="zh-CN" altLang="en-US" sz="2000" dirty="0" err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>
                <a:hlinkClick r:id="rId2" action="ppaction://hlinkfile"/>
              </a:rPr>
              <a:t>https://www.bookstack.cn/read/opengauss-1.0-zh/a535d2fb26e30c76.md</a:t>
            </a:r>
            <a:endParaRPr lang="en-US" altLang="zh-CN" sz="2000" dirty="0"/>
          </a:p>
          <a:p>
            <a:pPr algn="l">
              <a:buClrTx/>
              <a:buSzTx/>
              <a:buFontTx/>
            </a:pPr>
            <a:r>
              <a:rPr lang="en-US" altLang="zh-CN" sz="2000" dirty="0">
                <a:hlinkClick r:id="rId2" action="ppaction://hlinkfile"/>
              </a:rPr>
              <a:t>https://support.huaweicloud.com/devg-opengauss/opengauss_devg_0394.html</a:t>
            </a:r>
            <a:endParaRPr lang="en-US" altLang="zh-CN" sz="2000" dirty="0"/>
          </a:p>
          <a:p>
            <a:pPr algn="l">
              <a:buClrTx/>
              <a:buSzTx/>
              <a:buFontTx/>
            </a:pPr>
            <a:endParaRPr lang="en-US" altLang="zh-CN" sz="2000" dirty="0"/>
          </a:p>
          <a:p>
            <a:pPr algn="l"/>
            <a:endParaRPr lang="zh-CN" altLang="en-US" sz="2000" dirty="0" err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2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8800" y="1586574"/>
            <a:ext cx="101511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+mn-ea"/>
              </a:rPr>
              <a:t>TASK 2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（提交）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  <a:sym typeface="+mn-ea"/>
              </a:rPr>
              <a:t>基于</a:t>
            </a:r>
            <a:r>
              <a:rPr lang="en-US" altLang="zh-CN" sz="1600" dirty="0">
                <a:latin typeface="+mn-ea"/>
                <a:sym typeface="+mn-ea"/>
              </a:rPr>
              <a:t>TASK1</a:t>
            </a:r>
            <a:r>
              <a:rPr lang="zh-CN" altLang="en-US" sz="1600" dirty="0">
                <a:latin typeface="+mn-ea"/>
                <a:sym typeface="+mn-ea"/>
              </a:rPr>
              <a:t>拥有若干条数据的数据库，使用</a:t>
            </a:r>
            <a:r>
              <a:rPr lang="en-US" altLang="zh-CN" sz="1600" dirty="0">
                <a:latin typeface="+mn-ea"/>
                <a:sym typeface="+mn-ea"/>
              </a:rPr>
              <a:t>SQL SELECT</a:t>
            </a:r>
            <a:r>
              <a:rPr lang="zh-CN" altLang="en-US" sz="1600" dirty="0">
                <a:latin typeface="+mn-ea"/>
                <a:sym typeface="+mn-ea"/>
              </a:rPr>
              <a:t>语句完成下列查询任务：</a:t>
            </a:r>
            <a:endParaRPr lang="zh-CN" altLang="en-US" sz="1600" dirty="0">
              <a:latin typeface="+mn-ea"/>
              <a:sym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查询员工表的</a:t>
            </a:r>
            <a:r>
              <a:rPr lang="zh-CN" altLang="en-US" sz="1600" dirty="0">
                <a:latin typeface="+mn-ea"/>
                <a:sym typeface="+mn-ea"/>
              </a:rPr>
              <a:t>员工薪资、缺勤天数两列信息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统计员工人数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查询全体员工的平均薪资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Q5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查询某个部门的最高工资、最低工资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Q6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统计缺勤天数超过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天的所有员工名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Q7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  <a:sym typeface="+mn-ea"/>
              </a:rPr>
              <a:t>（选做）</a:t>
            </a:r>
            <a:r>
              <a:rPr lang="zh-CN" altLang="en-US" sz="1600" dirty="0">
                <a:latin typeface="+mn-ea"/>
                <a:sym typeface="+mn-ea"/>
              </a:rPr>
              <a:t>查询平均工资最高的部门的名称和所在的楼层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en-US" altLang="zh-CN" sz="1600" baseline="30000" dirty="0">
                <a:solidFill>
                  <a:srgbClr val="FF0000"/>
                </a:solidFill>
                <a:uFillTx/>
                <a:latin typeface="+中文正文" charset="0"/>
                <a:sym typeface="+mn-ea"/>
              </a:rPr>
              <a:t>*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查询所有员工名，英文名称均大写表示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Q9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将</a:t>
            </a:r>
            <a:r>
              <a:rPr lang="en-US" altLang="zh-CN" sz="1600" b="1" dirty="0">
                <a:latin typeface="+mn-ea"/>
                <a:sym typeface="+mn-ea"/>
              </a:rPr>
              <a:t>Date</a:t>
            </a:r>
            <a:r>
              <a:rPr lang="zh-CN" altLang="en-US" sz="1600" b="1" dirty="0">
                <a:latin typeface="+mn-ea"/>
                <a:sym typeface="+mn-ea"/>
              </a:rPr>
              <a:t>格式的出生日期列</a:t>
            </a:r>
            <a:r>
              <a:rPr lang="zh-CN" altLang="en-US" sz="1600" dirty="0">
                <a:latin typeface="+mn-ea"/>
                <a:sym typeface="+mn-ea"/>
              </a:rPr>
              <a:t>以</a:t>
            </a:r>
            <a:r>
              <a:rPr lang="en-US" altLang="zh-CN" sz="1600" dirty="0">
                <a:latin typeface="+mn-ea"/>
                <a:sym typeface="+mn-ea"/>
              </a:rPr>
              <a:t>”year/month/day”</a:t>
            </a:r>
            <a:r>
              <a:rPr lang="zh-CN" altLang="en-US" sz="1600" dirty="0">
                <a:latin typeface="+mn-ea"/>
                <a:sym typeface="+mn-ea"/>
              </a:rPr>
              <a:t>和</a:t>
            </a:r>
            <a:r>
              <a:rPr lang="en-US" altLang="zh-CN" sz="1600" dirty="0">
                <a:latin typeface="+mn-ea"/>
                <a:sym typeface="+mn-ea"/>
              </a:rPr>
              <a:t>“yearmonthday”</a:t>
            </a:r>
            <a:r>
              <a:rPr lang="zh-CN" altLang="en-US" sz="1600" dirty="0">
                <a:latin typeface="+mn-ea"/>
                <a:sym typeface="+mn-ea"/>
              </a:rPr>
              <a:t>格式展示</a:t>
            </a:r>
            <a:r>
              <a:rPr lang="en-US" altLang="zh-CN" sz="1600" dirty="0">
                <a:latin typeface="+mn-ea"/>
                <a:sym typeface="+mn-ea"/>
              </a:rPr>
              <a:t> </a:t>
            </a:r>
            <a:r>
              <a:rPr lang="zh-CN" altLang="en-US" sz="1600" dirty="0">
                <a:latin typeface="+mn-ea"/>
                <a:sym typeface="+mn-ea"/>
              </a:rPr>
              <a:t>例如</a:t>
            </a:r>
            <a:r>
              <a:rPr lang="en-US" altLang="zh-CN" sz="1600" dirty="0">
                <a:latin typeface="+mn-ea"/>
                <a:sym typeface="+mn-ea"/>
              </a:rPr>
              <a:t>:”2020-03-30”-&gt; “2020/03/31”</a:t>
            </a:r>
            <a:r>
              <a:rPr lang="zh-CN" altLang="en-US" sz="1600" dirty="0">
                <a:latin typeface="+mn-ea"/>
                <a:sym typeface="+mn-ea"/>
              </a:rPr>
              <a:t>、</a:t>
            </a:r>
            <a:r>
              <a:rPr lang="en-US" altLang="zh-CN" sz="1600" dirty="0">
                <a:latin typeface="+mn-ea"/>
                <a:sym typeface="+mn-ea"/>
              </a:rPr>
              <a:t>“20200330” </a:t>
            </a:r>
            <a:r>
              <a:rPr lang="zh-CN" altLang="en-US" sz="1600" dirty="0">
                <a:latin typeface="+mn-ea"/>
                <a:sym typeface="+mn-ea"/>
              </a:rPr>
              <a:t>（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DATE_FORMAT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</a:rPr>
              <a:t>STR_TO_DATE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函数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600" dirty="0">
                <a:latin typeface="+mn-ea"/>
                <a:sym typeface="+mn-ea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Q10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下面三题直接对选定员工的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数据值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使用函数即可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选择某个员工，将其的姓和名分别单独查询出来（查询姓和查询名各一条语句   tips：使用MID()函数）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Q11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选择两个员工，查询出他俩生日差几天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查询生日比2000年1月1日晚的员工</a:t>
            </a:r>
            <a:r>
              <a:rPr lang="en-US" altLang="zh-CN" sz="1600" dirty="0">
                <a:latin typeface="+mn-ea"/>
                <a:sym typeface="+mn-ea"/>
              </a:rPr>
              <a:t> </a:t>
            </a:r>
            <a:endParaRPr lang="en-US" altLang="zh-CN" sz="1600" dirty="0"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（ tips：使用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DATE_FORMAT(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datestring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format)</a:t>
            </a:r>
            <a:r>
              <a:rPr lang="zh-CN" altLang="en-US" sz="1600" dirty="0">
                <a:latin typeface="+mn-ea"/>
                <a:sym typeface="+mn-ea"/>
              </a:rPr>
              <a:t>及类似功能函数直接比较大小）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+mn-ea"/>
              </a:rPr>
              <a:t> 作业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Q3-Q13  Q8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可不做）</a:t>
            </a:r>
            <a:r>
              <a:rPr lang="zh-CN" altLang="en-US" sz="1600" dirty="0">
                <a:latin typeface="+mn-ea"/>
              </a:rPr>
              <a:t>均需要提交查询的</a:t>
            </a:r>
            <a:r>
              <a:rPr lang="en-US" altLang="zh-CN" sz="1600" b="1" dirty="0">
                <a:latin typeface="+mn-ea"/>
              </a:rPr>
              <a:t>SQL</a:t>
            </a:r>
            <a:r>
              <a:rPr lang="zh-CN" altLang="en-US" sz="1600" b="1" dirty="0">
                <a:latin typeface="+mn-ea"/>
              </a:rPr>
              <a:t>语句和查询结果截图</a:t>
            </a:r>
            <a:r>
              <a:rPr lang="zh-CN" altLang="en-US" sz="1600" dirty="0">
                <a:latin typeface="+mn-ea"/>
              </a:rPr>
              <a:t>。为了达到一定的展示效果，可以插入一些符合查询条件的数据。</a:t>
            </a:r>
            <a:r>
              <a:rPr lang="zh-CN" altLang="en-US" sz="1600" b="1" dirty="0">
                <a:latin typeface="+mn-ea"/>
                <a:sym typeface="+mn-ea"/>
              </a:rPr>
              <a:t>记得标清题号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  <a:endParaRPr lang="zh-CN" altLang="en-US" sz="16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Q1-Q13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选做） 提交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zh-CN" altLang="en-US" sz="2000" dirty="0"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等常见压缩格式，将文件和</a:t>
            </a:r>
            <a:r>
              <a:rPr lang="zh-CN" altLang="en-US" sz="2000" b="1" dirty="0">
                <a:solidFill>
                  <a:srgbClr val="FF0000"/>
                </a:solidFill>
              </a:rPr>
              <a:t>上机任务一</a:t>
            </a:r>
            <a:r>
              <a:rPr lang="zh-CN" altLang="en-US" sz="2000" dirty="0"/>
              <a:t>共同</a:t>
            </a:r>
            <a:r>
              <a:rPr lang="zh-CN" altLang="en-US" sz="2000" dirty="0"/>
              <a:t>打包，命名为“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姓名_实验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/>
              <a:t>”。</a:t>
            </a:r>
            <a:endParaRPr lang="zh-CN" altLang="en-US" sz="2000" dirty="0"/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</a:t>
            </a:r>
            <a:r>
              <a:rPr lang="zh-CN" altLang="en-US" sz="2000" b="1" dirty="0"/>
              <a:t>一次上机</a:t>
            </a:r>
            <a:r>
              <a:rPr lang="zh-CN" altLang="en-US" sz="2000" dirty="0">
                <a:hlinkClick r:id="rId1"/>
              </a:rPr>
              <a:t>北航软件学院</a:t>
            </a:r>
            <a:r>
              <a:rPr lang="en-US" altLang="zh-CN" sz="2000" dirty="0">
                <a:hlinkClick r:id="rId1"/>
              </a:rPr>
              <a:t>-</a:t>
            </a:r>
            <a:r>
              <a:rPr lang="zh-CN" altLang="en-US" sz="2000" dirty="0">
                <a:hlinkClick r:id="rId1"/>
              </a:rPr>
              <a:t>云平台 </a:t>
            </a:r>
            <a:r>
              <a:rPr lang="en-US" altLang="zh-CN" sz="2000" dirty="0">
                <a:hlinkClick r:id="rId1"/>
              </a:rPr>
              <a:t>(buaa.edu.cn)</a:t>
            </a: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  <a:endParaRPr lang="zh-CN" altLang="en-US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</a:t>
            </a:r>
            <a:r>
              <a:rPr lang="zh-CN" altLang="en-US" sz="2000">
                <a:sym typeface="+mn-ea"/>
              </a:rPr>
              <a:t>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下周五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047877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运行安装包</a:t>
            </a:r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默认值一路往下即可无需修改                              需要你输入的就是个设置密码，密码别忘了</a:t>
            </a:r>
            <a:r>
              <a:rPr lang="en-US" altLang="zh-CN" sz="2000" dirty="0">
                <a:latin typeface="+mn-ea"/>
              </a:rPr>
              <a:t>!</a:t>
            </a:r>
            <a:endParaRPr lang="zh-CN" altLang="en-US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2442210"/>
            <a:ext cx="5441315" cy="4105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426970"/>
            <a:ext cx="548195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5050"/>
            <a:chOff x="1187820" y="652928"/>
            <a:chExt cx="2424380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可能遇到的问题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2048510"/>
            <a:ext cx="11005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其他问题建议先使用各种搜索引擎尝试解决！！能解决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99.99%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问题！！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34848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运行安装包</a:t>
            </a:r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默认值一路往下即可无需修改                             </a:t>
            </a:r>
            <a:endParaRPr lang="zh-CN" altLang="en-US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2339340"/>
            <a:ext cx="5989320" cy="4518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712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命令行运行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48510"/>
            <a:ext cx="2644140" cy="144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0" y="2444750"/>
            <a:ext cx="3291840" cy="1043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0980" y="20485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输入密码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1376"/>
          <a:stretch>
            <a:fillRect/>
          </a:stretch>
        </p:blipFill>
        <p:spPr>
          <a:xfrm>
            <a:off x="1262619" y="4281575"/>
            <a:ext cx="7375522" cy="2259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22070" y="37649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运行成功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375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连接可视化管理工具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的数据库管理系统（</a:t>
            </a:r>
            <a:r>
              <a:rPr lang="en-US" altLang="zh-CN" dirty="0"/>
              <a:t>DBMS</a:t>
            </a:r>
            <a:r>
              <a:rPr lang="zh-CN" altLang="en-US" dirty="0"/>
              <a:t>）需要第三方的可视化管理工具来辅助使用。</a:t>
            </a:r>
            <a:endParaRPr lang="en-US" altLang="zh-CN" dirty="0"/>
          </a:p>
          <a:p>
            <a:r>
              <a:rPr lang="zh-CN" altLang="en-US" dirty="0"/>
              <a:t>以下以</a:t>
            </a:r>
            <a:r>
              <a:rPr lang="en-US" altLang="zh-CN" dirty="0" err="1"/>
              <a:t>Dbeaver</a:t>
            </a:r>
            <a:r>
              <a:rPr lang="zh-CN" altLang="en-US" dirty="0"/>
              <a:t>工具为例介绍连接和使用方法（另一种常用工具</a:t>
            </a:r>
            <a:r>
              <a:rPr lang="en-US" altLang="zh-CN" dirty="0"/>
              <a:t>—</a:t>
            </a:r>
            <a:r>
              <a:rPr lang="en-US" altLang="zh-CN" dirty="0" err="1"/>
              <a:t>Navcat</a:t>
            </a:r>
            <a:r>
              <a:rPr lang="zh-CN" altLang="en-US" dirty="0"/>
              <a:t>可自行学习）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3474720"/>
            <a:ext cx="5364480" cy="1005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877032"/>
            <a:ext cx="3815374" cy="36888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2220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连接可视化工具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dirty="0"/>
              <a:t>填</a:t>
            </a:r>
            <a:r>
              <a:rPr lang="zh-CN" altLang="en-US" dirty="0"/>
              <a:t>入</a:t>
            </a:r>
            <a:r>
              <a:rPr lang="zh-CN" dirty="0"/>
              <a:t>安装</a:t>
            </a:r>
            <a:r>
              <a:rPr lang="en-US" altLang="zh-CN" dirty="0"/>
              <a:t>MySQL</a:t>
            </a:r>
            <a:r>
              <a:rPr lang="zh-CN" dirty="0"/>
              <a:t>时设置的密码即可实现本地连接             按照提示下载驱动文件 </a:t>
            </a:r>
            <a:endParaRPr 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508885"/>
            <a:ext cx="4618355" cy="44659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508885"/>
            <a:ext cx="4549140" cy="435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9700</Words>
  <Application>WPS 演示</Application>
  <PresentationFormat>宽屏</PresentationFormat>
  <Paragraphs>645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</vt:lpstr>
      <vt:lpstr>宋体</vt:lpstr>
      <vt:lpstr>Wingdings</vt:lpstr>
      <vt:lpstr>等线</vt:lpstr>
      <vt:lpstr>微软雅黑</vt:lpstr>
      <vt:lpstr>思源黑体 CN Light</vt:lpstr>
      <vt:lpstr>Segoe UI Light</vt:lpstr>
      <vt:lpstr>等线 Light</vt:lpstr>
      <vt:lpstr>Arial Unicode MS</vt:lpstr>
      <vt:lpstr>Calibri</vt:lpstr>
      <vt:lpstr>+中文正文</vt:lpstr>
      <vt:lpstr>Segoe Print</vt:lpstr>
      <vt:lpstr>-apple-system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夏超</cp:lastModifiedBy>
  <cp:revision>185</cp:revision>
  <dcterms:created xsi:type="dcterms:W3CDTF">2023-03-04T12:52:00Z</dcterms:created>
  <dcterms:modified xsi:type="dcterms:W3CDTF">2025-03-11T06:54:17Z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2B569B8CE85F4DD7B014B75A26DF2B27_12</vt:lpwstr>
  </property>
</Properties>
</file>