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1" r:id="rId3"/>
  </p:sldMasterIdLst>
  <p:notesMasterIdLst>
    <p:notesMasterId r:id="rId5"/>
  </p:notesMasterIdLst>
  <p:sldIdLst>
    <p:sldId id="257" r:id="rId4"/>
    <p:sldId id="404" r:id="rId6"/>
    <p:sldId id="405" r:id="rId7"/>
    <p:sldId id="406" r:id="rId8"/>
    <p:sldId id="407" r:id="rId9"/>
    <p:sldId id="410" r:id="rId10"/>
    <p:sldId id="342" r:id="rId11"/>
    <p:sldId id="344" r:id="rId12"/>
    <p:sldId id="358" r:id="rId13"/>
    <p:sldId id="362" r:id="rId14"/>
    <p:sldId id="338" r:id="rId15"/>
    <p:sldId id="371" r:id="rId16"/>
    <p:sldId id="372" r:id="rId17"/>
    <p:sldId id="373" r:id="rId18"/>
    <p:sldId id="363" r:id="rId19"/>
    <p:sldId id="375" r:id="rId20"/>
    <p:sldId id="446" r:id="rId21"/>
    <p:sldId id="369" r:id="rId22"/>
    <p:sldId id="378" r:id="rId23"/>
    <p:sldId id="379" r:id="rId24"/>
    <p:sldId id="347" r:id="rId25"/>
    <p:sldId id="348" r:id="rId26"/>
    <p:sldId id="360" r:id="rId27"/>
    <p:sldId id="359" r:id="rId28"/>
    <p:sldId id="364" r:id="rId29"/>
    <p:sldId id="361" r:id="rId30"/>
    <p:sldId id="355" r:id="rId31"/>
    <p:sldId id="356" r:id="rId32"/>
    <p:sldId id="357" r:id="rId33"/>
    <p:sldId id="409" r:id="rId34"/>
  </p:sldIdLst>
  <p:sldSz cx="12192000" cy="6858000"/>
  <p:notesSz cx="6858000" cy="9144000"/>
  <p:embeddedFontLst>
    <p:embeddedFont>
      <p:font typeface="等线" panose="02010600030101010101" charset="-122"/>
      <p:regular r:id="rId38"/>
    </p:embeddedFont>
    <p:embeddedFont>
      <p:font typeface="微软雅黑" panose="020B0503020204020204" pitchFamily="34" charset="-122"/>
      <p:regular r:id="rId39"/>
    </p:embeddedFont>
    <p:embeddedFont>
      <p:font typeface="Segoe UI Light" panose="020B0502040204020203" pitchFamily="34" charset="0"/>
      <p:regular r:id="rId40"/>
      <p:italic r:id="rId41"/>
    </p:embeddedFont>
    <p:embeddedFont>
      <p:font typeface="Calibri" panose="020F0502020204030204" pitchFamily="34" charset="0"/>
      <p:regular r:id="rId42"/>
      <p:bold r:id="rId43"/>
      <p:italic r:id="rId44"/>
      <p:boldItalic r:id="rId45"/>
    </p:embeddedFont>
    <p:embeddedFont>
      <p:font typeface="等线 Light" panose="02010600030101010101" charset="-122"/>
      <p:regular r:id="rId46"/>
    </p:embeddedFont>
  </p:embeddedFontLst>
  <p:custDataLst>
    <p:tags r:id="rId4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541"/>
  </p:normalViewPr>
  <p:slideViewPr>
    <p:cSldViewPr snapToGrid="0">
      <p:cViewPr varScale="1">
        <p:scale>
          <a:sx n="83" d="100"/>
          <a:sy n="83" d="100"/>
        </p:scale>
        <p:origin x="40" y="12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7" Type="http://schemas.openxmlformats.org/officeDocument/2006/relationships/tags" Target="tags/tag2.xml"/><Relationship Id="rId46" Type="http://schemas.openxmlformats.org/officeDocument/2006/relationships/font" Target="fonts/font9.fntdata"/><Relationship Id="rId45" Type="http://schemas.openxmlformats.org/officeDocument/2006/relationships/font" Target="fonts/font8.fntdata"/><Relationship Id="rId44" Type="http://schemas.openxmlformats.org/officeDocument/2006/relationships/font" Target="fonts/font7.fntdata"/><Relationship Id="rId43" Type="http://schemas.openxmlformats.org/officeDocument/2006/relationships/font" Target="fonts/font6.fntdata"/><Relationship Id="rId42" Type="http://schemas.openxmlformats.org/officeDocument/2006/relationships/font" Target="fonts/font5.fntdata"/><Relationship Id="rId41" Type="http://schemas.openxmlformats.org/officeDocument/2006/relationships/font" Target="fonts/font4.fntdata"/><Relationship Id="rId40" Type="http://schemas.openxmlformats.org/officeDocument/2006/relationships/font" Target="fonts/font3.fntdata"/><Relationship Id="rId4" Type="http://schemas.openxmlformats.org/officeDocument/2006/relationships/slide" Target="slides/slide1.xml"/><Relationship Id="rId39" Type="http://schemas.openxmlformats.org/officeDocument/2006/relationships/font" Target="fonts/font2.fntdata"/><Relationship Id="rId38" Type="http://schemas.openxmlformats.org/officeDocument/2006/relationships/font" Target="fonts/font1.fntdata"/><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67B591-F53B-4436-809A-C37B6957348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BCE3FA-BDA2-40BF-AE62-66BFA3AA921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4C28DB-BE6E-4D94-BFE5-01FEE48E73E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696688-C83E-4CA4-A7DE-DA6527C5F95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4C28DB-BE6E-4D94-BFE5-01FEE48E73E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696688-C83E-4CA4-A7DE-DA6527C5F95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2.xml"/><Relationship Id="rId2" Type="http://schemas.openxmlformats.org/officeDocument/2006/relationships/hyperlink" Target="https://www.bookstack.cn/read/opengauss-1.0-zh/6d7ccdd0a6ceac88.md" TargetMode="External"/><Relationship Id="rId1" Type="http://schemas.openxmlformats.org/officeDocument/2006/relationships/hyperlink" Target="https://opengauss.org/zh/docs/1.0.0/docs/Developerguide/CREATE-PROCEDURE.html" TargetMode="Externa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2.xml"/><Relationship Id="rId2" Type="http://schemas.openxmlformats.org/officeDocument/2006/relationships/hyperlink" Target="https://docs.microsoft.com/zh-cn/sql/t-sql/language-elements/execute-transact-sql?view=sql-server-2017" TargetMode="External"/><Relationship Id="rId1" Type="http://schemas.openxmlformats.org/officeDocument/2006/relationships/hyperlink" Target="https://docs.microsoft.com/zh-cn/sql/t-sql/statements/create-procedure-transact-sql?view=sql-server-2017"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2.xml"/><Relationship Id="rId2" Type="http://schemas.openxmlformats.org/officeDocument/2006/relationships/hyperlink" Target="https://dev.mysql.com/doc/refman/8.0/en/cursors.html" TargetMode="Externa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hyperlink" Target="https://dev.mysql.com/doc/refman/8.0/en/create-procedure.html" TargetMode="Externa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hyperlink" Target="https://opengauss.org/zh/docs/1.0.0/docs/Developerguide/CREATE-FUNCTION.html"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hyperlink" Target="https://docs.microsoft.com/zh-cn/sql/t-sql/statements/create-function-transact-sql?view=sql-server-2017"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2.xml"/><Relationship Id="rId2" Type="http://schemas.openxmlformats.org/officeDocument/2006/relationships/image" Target="../media/image7.png"/><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2.xml"/><Relationship Id="rId2" Type="http://schemas.openxmlformats.org/officeDocument/2006/relationships/image" Target="../media/image9.png"/><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hyperlink" Target="https://scs.buaa.edu.cn/#/student/experiments"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hyperlink" Target="https://dev.mysql.com/doc/refman/8.0/en/date-and-time-functions.html" TargetMode="External"/><Relationship Id="rId1" Type="http://schemas.openxmlformats.org/officeDocument/2006/relationships/hyperlink" Target="https://docs.microsoft.com/zh-cn/sql/t-sql/data-types/date-and-time-types?view=sql-server-2017"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2.xml"/><Relationship Id="rId4" Type="http://schemas.openxmlformats.org/officeDocument/2006/relationships/hyperlink" Target="https://www.runoob.com/w3cnote/mysql-stored-procedure.html" TargetMode="External"/><Relationship Id="rId3" Type="http://schemas.openxmlformats.org/officeDocument/2006/relationships/hyperlink" Target="https://www.mysqlzh.com/doc/223.html" TargetMode="External"/><Relationship Id="rId2" Type="http://schemas.openxmlformats.org/officeDocument/2006/relationships/hyperlink" Target="https://dev.mysql.com/doc/refman/8.0/en/create-procedure.html" TargetMode="External"/><Relationship Id="rId1" Type="http://schemas.openxmlformats.org/officeDocument/2006/relationships/hyperlink" Target="https://blog.csdn.net/gd2008/article/details/724828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181462"/>
            <a:ext cx="12192000" cy="3826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文本框 7"/>
          <p:cNvSpPr txBox="1"/>
          <p:nvPr/>
        </p:nvSpPr>
        <p:spPr>
          <a:xfrm>
            <a:off x="2607809" y="2670766"/>
            <a:ext cx="6976382" cy="903605"/>
          </a:xfrm>
          <a:prstGeom prst="rect">
            <a:avLst/>
          </a:prstGeom>
          <a:noFill/>
        </p:spPr>
        <p:txBody>
          <a:bodyPr wrap="square" rtlCol="0">
            <a:spAutoFit/>
          </a:bodyPr>
          <a:lstStyle/>
          <a:p>
            <a:pPr lvl="0" algn="ctr">
              <a:lnSpc>
                <a:spcPct val="110000"/>
              </a:lnSpc>
              <a:defRPr/>
            </a:pPr>
            <a:r>
              <a:rPr lang="zh-CN" altLang="en-US" sz="4800" b="1" spc="400" dirty="0">
                <a:solidFill>
                  <a:prstClr val="white"/>
                </a:solidFill>
                <a:latin typeface="微软雅黑" panose="020B0503020204020204" pitchFamily="34" charset="-122"/>
                <a:ea typeface="微软雅黑" panose="020B0503020204020204" pitchFamily="34" charset="-122"/>
              </a:rPr>
              <a:t>数据库第五次上机</a:t>
            </a:r>
            <a:endParaRPr kumimoji="0" lang="zh-CN" altLang="en-US" sz="4800" b="1" i="0" u="none" strike="noStrike" kern="1200" cap="none" spc="4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 name="文本框 4"/>
          <p:cNvSpPr txBox="1"/>
          <p:nvPr/>
        </p:nvSpPr>
        <p:spPr>
          <a:xfrm>
            <a:off x="9599845" y="5975707"/>
            <a:ext cx="184731" cy="369332"/>
          </a:xfrm>
          <a:prstGeom prst="rect">
            <a:avLst/>
          </a:prstGeom>
          <a:noFill/>
        </p:spPr>
        <p:txBody>
          <a:bodyPr wrap="none" rtlCol="0">
            <a:spAutoFit/>
          </a:bodyPr>
          <a:lstStyle/>
          <a:p>
            <a:endParaRPr lang="zh-CN" altLang="en-US" dirty="0">
              <a:ea typeface="思源黑体 CN Light" panose="020B0300000000000000"/>
            </a:endParaRPr>
          </a:p>
        </p:txBody>
      </p:sp>
      <p:sp>
        <p:nvSpPr>
          <p:cNvPr id="99" name="日期占位符 3"/>
          <p:cNvSpPr txBox="1">
            <a:spLocks noChangeArrowheads="1"/>
          </p:cNvSpPr>
          <p:nvPr/>
        </p:nvSpPr>
        <p:spPr>
          <a:xfrm>
            <a:off x="273824" y="6281019"/>
            <a:ext cx="2133600" cy="365125"/>
          </a:xfrm>
          <a:prstGeom prst="rect">
            <a:avLst/>
          </a:prstGeom>
          <a:noFill/>
        </p:spPr>
        <p:txBody>
          <a:bodyPr/>
          <a:lstStyle>
            <a:defPPr>
              <a:defRPr lang="zh-CN"/>
            </a:defPPr>
            <a:lvl1pPr marL="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1pPr>
            <a:lvl2pPr marL="742950" indent="-28575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2pPr>
            <a:lvl3pPr marL="1143000" indent="-22860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3pPr>
            <a:lvl4pPr marL="1600200" indent="-22860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4pPr>
            <a:lvl5pPr marL="2057400" indent="-22860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9pPr>
          </a:lstStyle>
          <a:p>
            <a:fld id="{44E20FB4-0BC5-487D-822B-85D26C6CDDBE}" type="datetime1">
              <a:rPr lang="zh-CN" altLang="en-US" smtClean="0">
                <a:solidFill>
                  <a:srgbClr val="4E95E1"/>
                </a:solidFill>
                <a:latin typeface="+mj-lt"/>
                <a:ea typeface="+mj-ea"/>
                <a:cs typeface="Segoe UI Light" panose="020B0502040204020203" pitchFamily="34" charset="0"/>
              </a:rPr>
            </a:fld>
            <a:endParaRPr lang="zh-CN" altLang="en-US" dirty="0">
              <a:solidFill>
                <a:srgbClr val="4E95E1"/>
              </a:solidFill>
              <a:latin typeface="+mj-lt"/>
              <a:ea typeface="+mj-ea"/>
              <a:cs typeface="Segoe UI Light" panose="020B0502040204020203" pitchFamily="34" charset="0"/>
            </a:endParaRPr>
          </a:p>
        </p:txBody>
      </p:sp>
      <p:sp>
        <p:nvSpPr>
          <p:cNvPr id="7" name="直角三角形 6"/>
          <p:cNvSpPr/>
          <p:nvPr/>
        </p:nvSpPr>
        <p:spPr>
          <a:xfrm rot="5400000">
            <a:off x="0" y="1181462"/>
            <a:ext cx="1422400" cy="14224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直角三角形 99"/>
          <p:cNvSpPr/>
          <p:nvPr/>
        </p:nvSpPr>
        <p:spPr>
          <a:xfrm rot="16200000">
            <a:off x="10769600" y="3585916"/>
            <a:ext cx="1422400" cy="14224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0" y="1676675"/>
            <a:ext cx="10438964" cy="4247317"/>
          </a:xfrm>
          <a:prstGeom prst="rect">
            <a:avLst/>
          </a:prstGeom>
          <a:noFill/>
        </p:spPr>
        <p:txBody>
          <a:bodyPr wrap="square" rtlCol="0">
            <a:spAutoFit/>
          </a:bodyPr>
          <a:lstStyle/>
          <a:p>
            <a:pPr>
              <a:defRPr/>
            </a:pPr>
            <a:r>
              <a:rPr lang="en-US" altLang="zh-CN" dirty="0" err="1">
                <a:sym typeface="Calibri" panose="020F0502020204030204" pitchFamily="34" charset="0"/>
              </a:rPr>
              <a:t>openGauss</a:t>
            </a:r>
            <a:r>
              <a:rPr lang="zh-CN" altLang="en-US" dirty="0">
                <a:sym typeface="Calibri" panose="020F0502020204030204" pitchFamily="34" charset="0"/>
              </a:rPr>
              <a:t>：</a:t>
            </a:r>
            <a:endParaRPr lang="en-US" altLang="zh-CN" dirty="0">
              <a:sym typeface="Calibri" panose="020F0502020204030204" pitchFamily="34" charset="0"/>
            </a:endParaRPr>
          </a:p>
          <a:p>
            <a:pPr marL="285750" indent="-285750">
              <a:buFont typeface="Arial" panose="020B0604020202020204" pitchFamily="34" charset="0"/>
              <a:buChar char="•"/>
              <a:defRPr/>
            </a:pPr>
            <a:r>
              <a:rPr lang="zh-CN" altLang="en-US" dirty="0"/>
              <a:t>大致语法：</a:t>
            </a:r>
            <a:endParaRPr lang="zh-CN" altLang="en-US" dirty="0"/>
          </a:p>
          <a:p>
            <a:r>
              <a:rPr lang="en-GB" altLang="zh-CN" dirty="0"/>
              <a:t>CREATE [ OR REPLACE ] PROCEDURE </a:t>
            </a:r>
            <a:r>
              <a:rPr lang="en-GB" altLang="zh-CN" dirty="0" err="1"/>
              <a:t>procedure_name</a:t>
            </a:r>
            <a:r>
              <a:rPr lang="en-GB" altLang="zh-CN" dirty="0"/>
              <a:t> </a:t>
            </a:r>
            <a:endParaRPr lang="en-GB" altLang="zh-CN" dirty="0"/>
          </a:p>
          <a:p>
            <a:r>
              <a:rPr lang="en-GB" altLang="zh-CN" dirty="0"/>
              <a:t>[ ( {[ </a:t>
            </a:r>
            <a:r>
              <a:rPr lang="en-GB" altLang="zh-CN" dirty="0" err="1"/>
              <a:t>argmode</a:t>
            </a:r>
            <a:r>
              <a:rPr lang="en-GB" altLang="zh-CN" dirty="0"/>
              <a:t> ] [ </a:t>
            </a:r>
            <a:r>
              <a:rPr lang="en-GB" altLang="zh-CN" dirty="0" err="1"/>
              <a:t>argname</a:t>
            </a:r>
            <a:r>
              <a:rPr lang="en-GB" altLang="zh-CN" dirty="0"/>
              <a:t> ] </a:t>
            </a:r>
            <a:r>
              <a:rPr lang="en-GB" altLang="zh-CN" dirty="0" err="1"/>
              <a:t>argtype</a:t>
            </a:r>
            <a:r>
              <a:rPr lang="en-GB" altLang="zh-CN" dirty="0"/>
              <a:t> [ { DEFAULT | := | = } expression ]}[,...]) ] </a:t>
            </a:r>
            <a:endParaRPr lang="en-GB" altLang="zh-CN" dirty="0"/>
          </a:p>
          <a:p>
            <a:r>
              <a:rPr lang="en-GB" altLang="zh-CN" dirty="0">
                <a:solidFill>
                  <a:schemeClr val="bg2">
                    <a:lumMod val="75000"/>
                  </a:schemeClr>
                </a:solidFill>
              </a:rPr>
              <a:t>[ { IMMUTABLE | STABLE | VOLATILE } | { SHIPPABLE | NOT SHIPPABLE } | {PACKAGE} | [ NOT ] LEAKPROOF | { CALLED ON NULL INPUT | RETURNS NULL ON NULL INPUT | STRICT } | {[ EXTERNAL ] SECURITY INVOKER | [ EXTERNAL ] SECURITY DEFINER | AUTHID DEFINER | AUTHID CURRENT_USER} | COST </a:t>
            </a:r>
            <a:r>
              <a:rPr lang="en-GB" altLang="zh-CN" dirty="0" err="1">
                <a:solidFill>
                  <a:schemeClr val="bg2">
                    <a:lumMod val="75000"/>
                  </a:schemeClr>
                </a:solidFill>
              </a:rPr>
              <a:t>execution_cost</a:t>
            </a:r>
            <a:r>
              <a:rPr lang="en-GB" altLang="zh-CN" dirty="0">
                <a:solidFill>
                  <a:schemeClr val="bg2">
                    <a:lumMod val="75000"/>
                  </a:schemeClr>
                </a:solidFill>
              </a:rPr>
              <a:t> | ROWS </a:t>
            </a:r>
            <a:r>
              <a:rPr lang="en-GB" altLang="zh-CN" dirty="0" err="1">
                <a:solidFill>
                  <a:schemeClr val="bg2">
                    <a:lumMod val="75000"/>
                  </a:schemeClr>
                </a:solidFill>
              </a:rPr>
              <a:t>result_rows</a:t>
            </a:r>
            <a:r>
              <a:rPr lang="en-GB" altLang="zh-CN" dirty="0">
                <a:solidFill>
                  <a:schemeClr val="bg2">
                    <a:lumMod val="75000"/>
                  </a:schemeClr>
                </a:solidFill>
              </a:rPr>
              <a:t> | SET </a:t>
            </a:r>
            <a:r>
              <a:rPr lang="en-GB" altLang="zh-CN" dirty="0" err="1">
                <a:solidFill>
                  <a:schemeClr val="bg2">
                    <a:lumMod val="75000"/>
                  </a:schemeClr>
                </a:solidFill>
              </a:rPr>
              <a:t>configuration_parameter</a:t>
            </a:r>
            <a:r>
              <a:rPr lang="en-GB" altLang="zh-CN" dirty="0">
                <a:solidFill>
                  <a:schemeClr val="bg2">
                    <a:lumMod val="75000"/>
                  </a:schemeClr>
                </a:solidFill>
              </a:rPr>
              <a:t> { [ TO | = ] value | FROM CURRENT } ][ ... ] </a:t>
            </a:r>
            <a:endParaRPr lang="en-GB" altLang="zh-CN" dirty="0">
              <a:solidFill>
                <a:schemeClr val="bg2">
                  <a:lumMod val="75000"/>
                </a:schemeClr>
              </a:solidFill>
            </a:endParaRPr>
          </a:p>
          <a:p>
            <a:r>
              <a:rPr lang="en-GB" altLang="zh-CN" dirty="0"/>
              <a:t>{ IS | AS } </a:t>
            </a:r>
            <a:r>
              <a:rPr lang="en-GB" altLang="zh-CN" dirty="0" err="1"/>
              <a:t>plsql_body</a:t>
            </a:r>
            <a:endParaRPr lang="zh-CN" altLang="en-US" dirty="0"/>
          </a:p>
          <a:p>
            <a:pPr>
              <a:defRPr/>
            </a:pPr>
            <a:endParaRPr lang="en-US" altLang="zh-CN" dirty="0"/>
          </a:p>
          <a:p>
            <a:pPr>
              <a:defRPr/>
            </a:pPr>
            <a:r>
              <a:rPr lang="zh-CN" altLang="en-US" dirty="0"/>
              <a:t>相关文档：</a:t>
            </a:r>
            <a:endParaRPr lang="en-US" altLang="zh-CN" dirty="0"/>
          </a:p>
          <a:p>
            <a:pPr>
              <a:defRPr/>
            </a:pPr>
            <a:r>
              <a:rPr lang="en-US" altLang="zh-CN" dirty="0">
                <a:hlinkClick r:id="rId1"/>
              </a:rPr>
              <a:t>https://opengauss.org/zh/docs/1.0.0/docs/Developerguide/CREATE-PROCEDURE.html</a:t>
            </a:r>
            <a:endParaRPr lang="en-US" altLang="zh-CN" dirty="0"/>
          </a:p>
          <a:p>
            <a:pPr>
              <a:defRPr/>
            </a:pPr>
            <a:r>
              <a:rPr lang="en-US" altLang="zh-CN" dirty="0">
                <a:hlinkClick r:id="rId2"/>
              </a:rPr>
              <a:t>https://www.bookstack.cn/read/opengauss-1.0-zh/6d7ccdd0a6ceac88.md</a:t>
            </a:r>
            <a:endParaRPr lang="en-US" altLang="zh-CN" dirty="0"/>
          </a:p>
          <a:p>
            <a:pPr>
              <a:defRPr/>
            </a:pPr>
            <a:r>
              <a:rPr lang="en-US" altLang="zh-CN" dirty="0"/>
              <a:t>https://</a:t>
            </a:r>
            <a:r>
              <a:rPr lang="en-US" altLang="zh-CN" dirty="0" err="1"/>
              <a:t>www.modb.pro</a:t>
            </a:r>
            <a:r>
              <a:rPr lang="en-US" altLang="zh-CN" dirty="0"/>
              <a:t>/</a:t>
            </a:r>
            <a:r>
              <a:rPr lang="en-US" altLang="zh-CN" dirty="0" err="1"/>
              <a:t>db</a:t>
            </a:r>
            <a:r>
              <a:rPr lang="en-US" altLang="zh-CN" dirty="0"/>
              <a:t>/31262</a:t>
            </a:r>
            <a:endParaRPr lang="en-US" altLang="zh-CN" dirty="0"/>
          </a:p>
        </p:txBody>
      </p:sp>
      <p:sp>
        <p:nvSpPr>
          <p:cNvPr id="10" name="文本框 9"/>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创建存储过程</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0" y="1676675"/>
            <a:ext cx="9803631" cy="5262979"/>
          </a:xfrm>
          <a:prstGeom prst="rect">
            <a:avLst/>
          </a:prstGeom>
          <a:noFill/>
        </p:spPr>
        <p:txBody>
          <a:bodyPr wrap="square" rtlCol="0">
            <a:spAutoFit/>
          </a:bodyPr>
          <a:lstStyle/>
          <a:p>
            <a:pPr>
              <a:defRPr/>
            </a:pPr>
            <a:r>
              <a:rPr lang="en-US" altLang="zh-CN" dirty="0">
                <a:sym typeface="Calibri" panose="020F0502020204030204" pitchFamily="34" charset="0"/>
              </a:rPr>
              <a:t>SQL Server</a:t>
            </a:r>
            <a:r>
              <a:rPr lang="zh-CN" altLang="en-US" dirty="0">
                <a:sym typeface="Calibri" panose="020F0502020204030204" pitchFamily="34" charset="0"/>
              </a:rPr>
              <a:t>：</a:t>
            </a:r>
            <a:endParaRPr lang="en-US" altLang="zh-CN" dirty="0">
              <a:sym typeface="Calibri" panose="020F0502020204030204" pitchFamily="34" charset="0"/>
            </a:endParaRPr>
          </a:p>
          <a:p>
            <a:pPr marL="285750" indent="-285750">
              <a:buFont typeface="Arial" panose="020B0604020202020204" pitchFamily="34" charset="0"/>
              <a:buChar char="•"/>
              <a:defRPr/>
            </a:pPr>
            <a:r>
              <a:rPr lang="zh-CN" altLang="en-US" dirty="0"/>
              <a:t>大致语法：</a:t>
            </a:r>
            <a:endParaRPr lang="zh-CN" altLang="en-US" dirty="0"/>
          </a:p>
          <a:p>
            <a:pPr>
              <a:defRPr/>
            </a:pPr>
            <a:r>
              <a:rPr lang="en-US" altLang="zh-CN" dirty="0"/>
              <a:t>CREATE [ OR ALTER ] { PROC | PROCEDURE } </a:t>
            </a:r>
            <a:r>
              <a:rPr lang="en-US" altLang="zh-CN" dirty="0" err="1"/>
              <a:t>procedure_name</a:t>
            </a:r>
            <a:r>
              <a:rPr lang="en-US" altLang="zh-CN" dirty="0"/>
              <a:t> </a:t>
            </a:r>
            <a:endParaRPr lang="en-US" altLang="zh-CN" dirty="0"/>
          </a:p>
          <a:p>
            <a:pPr lvl="1">
              <a:defRPr/>
            </a:pPr>
            <a:r>
              <a:rPr lang="en-US" altLang="zh-CN" dirty="0"/>
              <a:t>[ { @parameter </a:t>
            </a:r>
            <a:r>
              <a:rPr lang="en-US" altLang="zh-CN" dirty="0" err="1"/>
              <a:t>data_type</a:t>
            </a:r>
            <a:r>
              <a:rPr lang="en-US" altLang="zh-CN" dirty="0"/>
              <a:t> } [ = default ] [ OUT | OUTPUT | [READONLY] ] [ ,...n ] </a:t>
            </a:r>
            <a:endParaRPr lang="en-US" altLang="zh-CN" dirty="0"/>
          </a:p>
          <a:p>
            <a:pPr lvl="1">
              <a:defRPr/>
            </a:pPr>
            <a:r>
              <a:rPr lang="en-US" altLang="zh-CN" sz="1600" dirty="0">
                <a:solidFill>
                  <a:schemeClr val="bg1">
                    <a:lumMod val="50000"/>
                  </a:schemeClr>
                </a:solidFill>
              </a:rPr>
              <a:t>// @</a:t>
            </a:r>
            <a:r>
              <a:rPr lang="zh-CN" altLang="en-US" sz="1600" dirty="0">
                <a:solidFill>
                  <a:schemeClr val="bg1">
                    <a:lumMod val="50000"/>
                  </a:schemeClr>
                </a:solidFill>
              </a:rPr>
              <a:t>参数</a:t>
            </a:r>
            <a:r>
              <a:rPr lang="en-US" altLang="zh-CN" sz="1600" dirty="0">
                <a:solidFill>
                  <a:schemeClr val="bg1">
                    <a:lumMod val="50000"/>
                  </a:schemeClr>
                </a:solidFill>
              </a:rPr>
              <a:t>1</a:t>
            </a:r>
            <a:r>
              <a:rPr lang="zh-CN" altLang="en-US" sz="1600" dirty="0">
                <a:solidFill>
                  <a:schemeClr val="bg1">
                    <a:lumMod val="50000"/>
                  </a:schemeClr>
                </a:solidFill>
              </a:rPr>
              <a:t> 数据类型 </a:t>
            </a:r>
            <a:r>
              <a:rPr lang="en-US" altLang="zh-CN" sz="1600" dirty="0">
                <a:solidFill>
                  <a:schemeClr val="bg1">
                    <a:lumMod val="50000"/>
                  </a:schemeClr>
                </a:solidFill>
              </a:rPr>
              <a:t>[=</a:t>
            </a:r>
            <a:r>
              <a:rPr lang="zh-CN" altLang="en-US" sz="1600" dirty="0">
                <a:solidFill>
                  <a:schemeClr val="bg1">
                    <a:lumMod val="50000"/>
                  </a:schemeClr>
                </a:solidFill>
              </a:rPr>
              <a:t>默认值</a:t>
            </a:r>
            <a:r>
              <a:rPr lang="en-US" altLang="zh-CN" sz="1600" dirty="0">
                <a:solidFill>
                  <a:schemeClr val="bg1">
                    <a:lumMod val="50000"/>
                  </a:schemeClr>
                </a:solidFill>
              </a:rPr>
              <a:t>] [OUT | OUTPUT | [READONLY]] </a:t>
            </a:r>
            <a:endParaRPr lang="en-US" altLang="zh-CN" sz="1600" dirty="0">
              <a:solidFill>
                <a:schemeClr val="bg1">
                  <a:lumMod val="50000"/>
                </a:schemeClr>
              </a:solidFill>
            </a:endParaRPr>
          </a:p>
          <a:p>
            <a:pPr lvl="1">
              <a:defRPr/>
            </a:pPr>
            <a:r>
              <a:rPr lang="en-US" altLang="zh-CN" sz="1600" dirty="0">
                <a:solidFill>
                  <a:schemeClr val="bg1">
                    <a:lumMod val="50000"/>
                  </a:schemeClr>
                </a:solidFill>
              </a:rPr>
              <a:t>// @</a:t>
            </a:r>
            <a:r>
              <a:rPr lang="zh-CN" altLang="en-US" sz="1600" dirty="0">
                <a:solidFill>
                  <a:schemeClr val="bg1">
                    <a:lumMod val="50000"/>
                  </a:schemeClr>
                </a:solidFill>
              </a:rPr>
              <a:t>参数</a:t>
            </a:r>
            <a:r>
              <a:rPr lang="en-US" altLang="zh-CN" sz="1600" dirty="0">
                <a:solidFill>
                  <a:schemeClr val="bg1">
                    <a:lumMod val="50000"/>
                  </a:schemeClr>
                </a:solidFill>
              </a:rPr>
              <a:t>2 ...</a:t>
            </a:r>
            <a:endParaRPr lang="en-US" altLang="zh-CN" sz="1600" dirty="0">
              <a:solidFill>
                <a:schemeClr val="bg1">
                  <a:lumMod val="50000"/>
                </a:schemeClr>
              </a:solidFill>
            </a:endParaRPr>
          </a:p>
          <a:p>
            <a:pPr>
              <a:defRPr/>
            </a:pPr>
            <a:r>
              <a:rPr lang="en-US" altLang="zh-CN" dirty="0"/>
              <a:t>AS { [ BEGIN ] </a:t>
            </a:r>
            <a:r>
              <a:rPr lang="en-US" altLang="zh-CN" dirty="0" err="1"/>
              <a:t>sql_statement</a:t>
            </a:r>
            <a:r>
              <a:rPr lang="en-US" altLang="zh-CN" dirty="0"/>
              <a:t> [;] [ ...n ] [ END ] }</a:t>
            </a:r>
            <a:endParaRPr lang="en-US" altLang="zh-CN" dirty="0"/>
          </a:p>
          <a:p>
            <a:pPr>
              <a:defRPr/>
            </a:pPr>
            <a:r>
              <a:rPr lang="en-US" altLang="zh-CN" dirty="0"/>
              <a:t>[;] </a:t>
            </a:r>
            <a:endParaRPr lang="en-US" altLang="zh-CN" dirty="0"/>
          </a:p>
          <a:p>
            <a:pPr marL="285750" indent="-285750">
              <a:buFont typeface="Arial" panose="020B0604020202020204" pitchFamily="34" charset="0"/>
              <a:buChar char="•"/>
              <a:defRPr/>
            </a:pPr>
            <a:r>
              <a:rPr lang="zh-CN" altLang="en-US" dirty="0"/>
              <a:t>说明：</a:t>
            </a:r>
            <a:endParaRPr lang="zh-CN" altLang="en-US" dirty="0"/>
          </a:p>
          <a:p>
            <a:pPr>
              <a:defRPr/>
            </a:pPr>
            <a:r>
              <a:rPr lang="en-US" altLang="zh-CN" dirty="0"/>
              <a:t>1. OUT | OUTPUT </a:t>
            </a:r>
            <a:r>
              <a:rPr lang="zh-CN" altLang="en-US" dirty="0"/>
              <a:t>用于指示参数是输出参数。 使用 </a:t>
            </a:r>
            <a:r>
              <a:rPr lang="en-US" altLang="zh-CN" dirty="0"/>
              <a:t>OUTPUT </a:t>
            </a:r>
            <a:r>
              <a:rPr lang="zh-CN" altLang="en-US" dirty="0"/>
              <a:t>参数可将值返回给过程的调用方。</a:t>
            </a:r>
            <a:endParaRPr lang="en-US" altLang="zh-CN" dirty="0"/>
          </a:p>
          <a:p>
            <a:pPr>
              <a:defRPr/>
            </a:pPr>
            <a:r>
              <a:rPr lang="en-US" altLang="zh-CN" dirty="0"/>
              <a:t>2. </a:t>
            </a:r>
            <a:r>
              <a:rPr lang="zh-CN" altLang="en-US" dirty="0"/>
              <a:t>使用</a:t>
            </a:r>
            <a:r>
              <a:rPr lang="en-US" altLang="zh-CN" dirty="0"/>
              <a:t>EXECUTE</a:t>
            </a:r>
            <a:r>
              <a:rPr lang="zh-CN" altLang="en-US" dirty="0"/>
              <a:t>（</a:t>
            </a:r>
            <a:r>
              <a:rPr lang="en-US" altLang="zh-CN" dirty="0"/>
              <a:t>	</a:t>
            </a:r>
            <a:r>
              <a:rPr lang="zh-CN" altLang="en-US" dirty="0"/>
              <a:t>或</a:t>
            </a:r>
            <a:r>
              <a:rPr lang="en-US" altLang="zh-CN" dirty="0"/>
              <a:t>EXEC</a:t>
            </a:r>
            <a:r>
              <a:rPr lang="zh-CN" altLang="en-US" dirty="0"/>
              <a:t>）执行存储过程</a:t>
            </a:r>
            <a:endParaRPr lang="en-US" altLang="zh-CN" dirty="0"/>
          </a:p>
          <a:p>
            <a:pPr>
              <a:defRPr/>
            </a:pPr>
            <a:r>
              <a:rPr lang="zh-CN" altLang="en-US" sz="1600" dirty="0">
                <a:solidFill>
                  <a:schemeClr val="bg1">
                    <a:lumMod val="50000"/>
                  </a:schemeClr>
                </a:solidFill>
              </a:rPr>
              <a:t>（语法大致为</a:t>
            </a:r>
            <a:r>
              <a:rPr lang="en-US" altLang="zh-CN" sz="1600" dirty="0">
                <a:solidFill>
                  <a:schemeClr val="bg1">
                    <a:lumMod val="50000"/>
                  </a:schemeClr>
                </a:solidFill>
              </a:rPr>
              <a:t>EXEC[UTE] </a:t>
            </a:r>
            <a:r>
              <a:rPr lang="zh-CN" altLang="en-US" sz="1600" dirty="0">
                <a:solidFill>
                  <a:schemeClr val="bg1">
                    <a:lumMod val="50000"/>
                  </a:schemeClr>
                </a:solidFill>
              </a:rPr>
              <a:t>存储过程名 </a:t>
            </a:r>
            <a:r>
              <a:rPr lang="en-US" altLang="zh-CN" sz="1600" dirty="0">
                <a:solidFill>
                  <a:schemeClr val="bg1">
                    <a:lumMod val="50000"/>
                  </a:schemeClr>
                </a:solidFill>
              </a:rPr>
              <a:t>[@</a:t>
            </a:r>
            <a:r>
              <a:rPr lang="zh-CN" altLang="en-US" sz="1600" dirty="0">
                <a:solidFill>
                  <a:schemeClr val="bg1">
                    <a:lumMod val="50000"/>
                  </a:schemeClr>
                </a:solidFill>
              </a:rPr>
              <a:t>参数</a:t>
            </a:r>
            <a:r>
              <a:rPr lang="en-US" altLang="zh-CN" sz="1600" dirty="0">
                <a:solidFill>
                  <a:schemeClr val="bg1">
                    <a:lumMod val="50000"/>
                  </a:schemeClr>
                </a:solidFill>
              </a:rPr>
              <a:t>n = value][,...n]</a:t>
            </a:r>
            <a:r>
              <a:rPr lang="zh-CN" altLang="en-US" sz="1600" dirty="0">
                <a:solidFill>
                  <a:schemeClr val="bg1">
                    <a:lumMod val="50000"/>
                  </a:schemeClr>
                </a:solidFill>
              </a:rPr>
              <a:t>，具体可参见文档）</a:t>
            </a:r>
            <a:endParaRPr lang="en-US" altLang="zh-CN" sz="1600" dirty="0">
              <a:solidFill>
                <a:schemeClr val="bg1">
                  <a:lumMod val="50000"/>
                </a:schemeClr>
              </a:solidFill>
            </a:endParaRPr>
          </a:p>
          <a:p>
            <a:pPr>
              <a:defRPr/>
            </a:pPr>
            <a:r>
              <a:rPr lang="en-US" altLang="zh-CN" dirty="0"/>
              <a:t>3. </a:t>
            </a:r>
            <a:r>
              <a:rPr lang="zh-CN" altLang="en-US" dirty="0"/>
              <a:t>要在同一个</a:t>
            </a:r>
            <a:r>
              <a:rPr lang="en-US" altLang="zh-CN" dirty="0" err="1"/>
              <a:t>sql</a:t>
            </a:r>
            <a:r>
              <a:rPr lang="zh-CN" altLang="en-US" dirty="0"/>
              <a:t>文件里创建存储过程和执行其它查询的话，</a:t>
            </a:r>
            <a:r>
              <a:rPr lang="zh-CN" altLang="en-US" b="1" dirty="0"/>
              <a:t>记得在创建语句后加</a:t>
            </a:r>
            <a:r>
              <a:rPr lang="en-US" altLang="zh-CN" b="1" dirty="0"/>
              <a:t>GO</a:t>
            </a:r>
            <a:r>
              <a:rPr lang="zh-CN" altLang="en-US" dirty="0"/>
              <a:t>。</a:t>
            </a:r>
            <a:endParaRPr lang="en-US" altLang="zh-CN" dirty="0">
              <a:solidFill>
                <a:schemeClr val="bg1">
                  <a:lumMod val="50000"/>
                </a:schemeClr>
              </a:solidFill>
            </a:endParaRPr>
          </a:p>
          <a:p>
            <a:pPr>
              <a:defRPr/>
            </a:pPr>
            <a:endParaRPr lang="en-US" altLang="zh-CN" dirty="0"/>
          </a:p>
          <a:p>
            <a:pPr>
              <a:defRPr/>
            </a:pPr>
            <a:r>
              <a:rPr lang="zh-CN" altLang="en-US" dirty="0"/>
              <a:t>相关文档：</a:t>
            </a:r>
            <a:endParaRPr lang="en-US" altLang="zh-CN" dirty="0"/>
          </a:p>
          <a:p>
            <a:pPr>
              <a:defRPr/>
            </a:pPr>
            <a:r>
              <a:rPr lang="en-US" altLang="zh-CN" dirty="0">
                <a:hlinkClick r:id="rId1"/>
              </a:rPr>
              <a:t>https://docs.microsoft.com/zh-cn/sql/t-sql/statements/create-procedure-transact-sql?view=sql-server-2017</a:t>
            </a:r>
            <a:endParaRPr lang="en-US" altLang="zh-CN" dirty="0"/>
          </a:p>
          <a:p>
            <a:pPr>
              <a:defRPr/>
            </a:pPr>
            <a:r>
              <a:rPr lang="en-US" altLang="zh-CN" dirty="0">
                <a:hlinkClick r:id="rId2"/>
              </a:rPr>
              <a:t>https://docs.microsoft.com/zh-cn/sql/t-sql/language-elements/execute-transact-sql?view=sql-server-2017</a:t>
            </a:r>
            <a:endParaRPr lang="en-US" altLang="zh-CN" dirty="0"/>
          </a:p>
        </p:txBody>
      </p:sp>
      <p:sp>
        <p:nvSpPr>
          <p:cNvPr id="10" name="文本框 9"/>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创建存储过程</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1" y="2048218"/>
            <a:ext cx="9144058" cy="4828373"/>
          </a:xfrm>
          <a:prstGeom prst="rect">
            <a:avLst/>
          </a:prstGeom>
          <a:noFill/>
        </p:spPr>
        <p:txBody>
          <a:bodyPr wrap="square" rtlCol="0">
            <a:spAutoFit/>
          </a:bodyPr>
          <a:lstStyle/>
          <a:p>
            <a:pPr marL="285750" indent="-285750">
              <a:buFont typeface="Arial" panose="020B0604020202020204" pitchFamily="34" charset="0"/>
              <a:buChar char="•"/>
              <a:defRPr/>
            </a:pPr>
            <a:r>
              <a:rPr lang="zh-CN" altLang="en-US" dirty="0"/>
              <a:t>为什么要使用游标？</a:t>
            </a:r>
            <a:endParaRPr lang="zh-CN" altLang="en-US" dirty="0"/>
          </a:p>
          <a:p>
            <a:pPr>
              <a:defRPr/>
            </a:pPr>
            <a:endParaRPr lang="zh-CN" altLang="en-US" dirty="0"/>
          </a:p>
          <a:p>
            <a:pPr>
              <a:lnSpc>
                <a:spcPct val="125000"/>
              </a:lnSpc>
              <a:defRPr/>
            </a:pPr>
            <a:r>
              <a:rPr lang="zh-CN" altLang="en-US" dirty="0"/>
              <a:t>    我们知道，关系数据库所有的关系运算其实是集合与集合的运算，它的输入是集合输出同样是集合，有时需要对结果集</a:t>
            </a:r>
            <a:r>
              <a:rPr lang="zh-CN" altLang="en-US" b="1" dirty="0"/>
              <a:t>逐行</a:t>
            </a:r>
            <a:r>
              <a:rPr lang="zh-CN" altLang="en-US" dirty="0"/>
              <a:t>进行处理，这时就需要用到游标，往往与存储过程搭配使用。</a:t>
            </a:r>
            <a:endParaRPr lang="en-US" altLang="zh-CN" dirty="0"/>
          </a:p>
          <a:p>
            <a:pPr>
              <a:lnSpc>
                <a:spcPct val="125000"/>
              </a:lnSpc>
              <a:defRPr/>
            </a:pPr>
            <a:r>
              <a:rPr lang="en-US" altLang="zh-CN" dirty="0"/>
              <a:t>    </a:t>
            </a:r>
            <a:r>
              <a:rPr lang="zh-CN" altLang="en-US" dirty="0"/>
              <a:t>我们对游标的使用一般遵循“五步法”：声明游标</a:t>
            </a:r>
            <a:r>
              <a:rPr lang="en-US" altLang="zh-CN" dirty="0"/>
              <a:t>—&gt;</a:t>
            </a:r>
            <a:r>
              <a:rPr lang="zh-CN" altLang="en-US" dirty="0"/>
              <a:t>打开游标</a:t>
            </a:r>
            <a:r>
              <a:rPr lang="en-US" altLang="zh-CN" dirty="0"/>
              <a:t>—&gt;</a:t>
            </a:r>
            <a:r>
              <a:rPr lang="zh-CN" altLang="en-US" dirty="0"/>
              <a:t>读取数据</a:t>
            </a:r>
            <a:r>
              <a:rPr lang="en-US" altLang="zh-CN" dirty="0"/>
              <a:t>—&gt;</a:t>
            </a:r>
            <a:r>
              <a:rPr lang="zh-CN" altLang="en-US" dirty="0"/>
              <a:t>关闭游标</a:t>
            </a:r>
            <a:r>
              <a:rPr lang="en-US" altLang="zh-CN" dirty="0"/>
              <a:t>—&gt;</a:t>
            </a:r>
            <a:r>
              <a:rPr lang="zh-CN" altLang="en-US" dirty="0"/>
              <a:t>删除游标。以下就从这五步对游标的使用进行说明。</a:t>
            </a:r>
            <a:endParaRPr lang="en-US" altLang="zh-CN" dirty="0"/>
          </a:p>
          <a:p>
            <a:pPr>
              <a:lnSpc>
                <a:spcPct val="125000"/>
              </a:lnSpc>
              <a:defRPr/>
            </a:pPr>
            <a:endParaRPr lang="en-US" altLang="zh-CN" dirty="0"/>
          </a:p>
          <a:p>
            <a:pPr marL="285750" indent="-285750">
              <a:lnSpc>
                <a:spcPct val="125000"/>
              </a:lnSpc>
              <a:buFont typeface="Arial" panose="020B0604020202020204" pitchFamily="34" charset="0"/>
              <a:buChar char="•"/>
            </a:pPr>
            <a:r>
              <a:rPr lang="zh-CN" altLang="en-US" dirty="0"/>
              <a:t>游标的特点：</a:t>
            </a:r>
            <a:endParaRPr lang="en-US" altLang="zh-CN" dirty="0"/>
          </a:p>
          <a:p>
            <a:pPr marL="800100" lvl="1" indent="-342900">
              <a:lnSpc>
                <a:spcPct val="125000"/>
              </a:lnSpc>
              <a:buFont typeface="+mj-lt"/>
              <a:buAutoNum type="arabicPeriod"/>
            </a:pPr>
            <a:r>
              <a:rPr lang="zh-CN" altLang="en-US" dirty="0"/>
              <a:t>面向行思维</a:t>
            </a:r>
            <a:endParaRPr lang="en-US" altLang="zh-CN" dirty="0"/>
          </a:p>
          <a:p>
            <a:pPr marL="800100" lvl="1" indent="-342900">
              <a:lnSpc>
                <a:spcPct val="125000"/>
              </a:lnSpc>
              <a:buFont typeface="+mj-lt"/>
              <a:buAutoNum type="arabicPeriod"/>
            </a:pPr>
            <a:r>
              <a:rPr lang="zh-CN" altLang="en-US" dirty="0"/>
              <a:t>游标绑定了一个</a:t>
            </a:r>
            <a:r>
              <a:rPr lang="en-US" altLang="zh-CN" dirty="0"/>
              <a:t>DQL</a:t>
            </a:r>
            <a:r>
              <a:rPr lang="zh-CN" altLang="en-US" dirty="0"/>
              <a:t>语句，提供了一种能从包括多条数据记录的结果集中每次提取一条记录的机制</a:t>
            </a:r>
            <a:endParaRPr lang="en-US" altLang="zh-CN" dirty="0"/>
          </a:p>
          <a:p>
            <a:pPr marL="800100" lvl="1" indent="-342900">
              <a:lnSpc>
                <a:spcPct val="125000"/>
              </a:lnSpc>
              <a:buFont typeface="+mj-lt"/>
              <a:buAutoNum type="arabicPeriod"/>
            </a:pPr>
            <a:r>
              <a:rPr lang="zh-CN" altLang="en-US" dirty="0"/>
              <a:t>临时性：关闭数据库管理系统（</a:t>
            </a:r>
            <a:r>
              <a:rPr lang="en-US" altLang="zh-CN" dirty="0"/>
              <a:t>DBMS</a:t>
            </a:r>
            <a:r>
              <a:rPr lang="zh-CN" altLang="en-US" dirty="0"/>
              <a:t>）后游标消失</a:t>
            </a:r>
            <a:r>
              <a:rPr lang="en-US" altLang="zh-CN" dirty="0"/>
              <a:t>(</a:t>
            </a:r>
            <a:r>
              <a:rPr lang="zh-CN" altLang="en-US" dirty="0"/>
              <a:t>不存储！</a:t>
            </a:r>
            <a:r>
              <a:rPr lang="en-US" altLang="zh-CN" dirty="0"/>
              <a:t>)</a:t>
            </a:r>
            <a:endParaRPr lang="en-US" altLang="zh-CN" dirty="0"/>
          </a:p>
          <a:p>
            <a:pPr>
              <a:lnSpc>
                <a:spcPct val="150000"/>
              </a:lnSpc>
              <a:defRPr/>
            </a:pPr>
            <a:endParaRPr lang="zh-CN" altLang="en-US" dirty="0"/>
          </a:p>
        </p:txBody>
      </p:sp>
      <p:sp>
        <p:nvSpPr>
          <p:cNvPr id="10" name="文本框 9"/>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游标基本概念</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0" y="2048300"/>
            <a:ext cx="9803631" cy="3692525"/>
          </a:xfrm>
          <a:prstGeom prst="rect">
            <a:avLst/>
          </a:prstGeom>
          <a:noFill/>
        </p:spPr>
        <p:txBody>
          <a:bodyPr wrap="square" rtlCol="0">
            <a:spAutoFit/>
          </a:bodyPr>
          <a:lstStyle/>
          <a:p>
            <a:pPr>
              <a:defRPr/>
            </a:pPr>
            <a:endParaRPr lang="en-US" altLang="zh-CN" dirty="0">
              <a:sym typeface="Calibri" panose="020F0502020204030204" pitchFamily="34" charset="0"/>
            </a:endParaRPr>
          </a:p>
          <a:p>
            <a:pPr>
              <a:defRPr/>
            </a:pPr>
            <a:r>
              <a:rPr lang="en-US" altLang="zh-CN" dirty="0">
                <a:sym typeface="Calibri" panose="020F0502020204030204" pitchFamily="34" charset="0"/>
              </a:rPr>
              <a:t>MySQL</a:t>
            </a:r>
            <a:r>
              <a:rPr lang="zh-CN" altLang="en-US" dirty="0">
                <a:sym typeface="Calibri" panose="020F0502020204030204" pitchFamily="34" charset="0"/>
              </a:rPr>
              <a:t>：</a:t>
            </a:r>
            <a:endParaRPr lang="en-US" altLang="zh-CN" dirty="0">
              <a:sym typeface="Calibri" panose="020F0502020204030204" pitchFamily="34" charset="0"/>
            </a:endParaRPr>
          </a:p>
          <a:p>
            <a:pPr marL="285750" indent="-285750">
              <a:buFont typeface="Arial" panose="020B0604020202020204" pitchFamily="34" charset="0"/>
              <a:buChar char="•"/>
              <a:defRPr/>
            </a:pPr>
            <a:r>
              <a:rPr lang="zh-CN" altLang="en-US" dirty="0"/>
              <a:t>大致语法：</a:t>
            </a:r>
            <a:endParaRPr lang="zh-CN" altLang="en-US" dirty="0"/>
          </a:p>
          <a:p>
            <a:pPr>
              <a:defRPr/>
            </a:pPr>
            <a:r>
              <a:t>DECLARE cursor_name CURSOR </a:t>
            </a:r>
          </a:p>
          <a:p>
            <a:pPr>
              <a:defRPr/>
            </a:pPr>
            <a:r>
              <a:t>[NOT] SCROLLABLE]  -- MySQL 8.0+ 支持，指定游标是否可滚动</a:t>
            </a:r>
          </a:p>
          <a:p>
            <a:pPr>
              <a:defRPr/>
            </a:pPr>
            <a:r>
              <a:t>FOR select_statement</a:t>
            </a:r>
            <a:endParaRPr lang="en-US" altLang="zh-CN" dirty="0"/>
          </a:p>
          <a:p>
            <a:pPr>
              <a:defRPr/>
            </a:pPr>
            <a:endParaRPr lang="en-US" altLang="zh-CN" dirty="0"/>
          </a:p>
          <a:p>
            <a:pPr>
              <a:defRPr/>
            </a:pPr>
            <a:endParaRPr lang="en-US" altLang="zh-CN" dirty="0"/>
          </a:p>
          <a:p>
            <a:pPr>
              <a:defRPr/>
            </a:pPr>
            <a:endParaRPr lang="en-US" altLang="zh-CN" dirty="0"/>
          </a:p>
          <a:p>
            <a:pPr>
              <a:defRPr/>
            </a:pPr>
            <a:r>
              <a:rPr lang="zh-CN" altLang="en-US" dirty="0"/>
              <a:t>说明：</a:t>
            </a:r>
            <a:endParaRPr lang="zh-CN" altLang="en-US" dirty="0"/>
          </a:p>
          <a:p>
            <a:pPr marL="342900" indent="-342900">
              <a:buAutoNum type="arabicPeriod"/>
              <a:defRPr/>
            </a:pPr>
            <a:r>
              <a:rPr lang="zh-CN" altLang="en-US" dirty="0"/>
              <a:t>打开游标使用</a:t>
            </a:r>
            <a:r>
              <a:rPr lang="en-US" altLang="zh-CN" dirty="0"/>
              <a:t>OPEN </a:t>
            </a:r>
            <a:r>
              <a:rPr lang="en-US" altLang="zh-CN" dirty="0" err="1"/>
              <a:t>cursor_name</a:t>
            </a:r>
            <a:r>
              <a:rPr lang="zh-CN" altLang="en-US" dirty="0"/>
              <a:t>。</a:t>
            </a:r>
            <a:endParaRPr lang="en-US" altLang="zh-CN" dirty="0"/>
          </a:p>
          <a:p>
            <a:pPr marL="342900" indent="-342900">
              <a:buAutoNum type="arabicPeriod"/>
              <a:defRPr/>
            </a:pPr>
            <a:r>
              <a:rPr lang="zh-CN" altLang="en-US" dirty="0"/>
              <a:t>相关参数意义见后面</a:t>
            </a:r>
            <a:r>
              <a:rPr lang="en-US" altLang="zh-CN" dirty="0"/>
              <a:t>PPT</a:t>
            </a:r>
            <a:r>
              <a:rPr lang="zh-CN" altLang="en-US" dirty="0"/>
              <a:t>。</a:t>
            </a:r>
            <a:endParaRPr lang="en-US" altLang="zh-CN" dirty="0"/>
          </a:p>
          <a:p>
            <a:pPr indent="0">
              <a:buNone/>
              <a:defRPr/>
            </a:pPr>
            <a:endParaRPr lang="en-US" altLang="zh-CN" dirty="0"/>
          </a:p>
        </p:txBody>
      </p:sp>
      <p:sp>
        <p:nvSpPr>
          <p:cNvPr id="10" name="文本框 9"/>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创建游标</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1" y="2048218"/>
            <a:ext cx="9144058" cy="3415030"/>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t>cursor_name</a:t>
            </a:r>
            <a:r>
              <a:rPr lang="zh-CN" altLang="en-US" b="1" dirty="0"/>
              <a:t>：</a:t>
            </a:r>
            <a:r>
              <a:rPr lang="zh-CN" altLang="en-US" dirty="0"/>
              <a:t>指定游标的名称</a:t>
            </a:r>
            <a:endParaRPr lang="zh-CN" altLang="en-US" dirty="0"/>
          </a:p>
          <a:p>
            <a:pPr indent="457200">
              <a:buFont typeface="Arial" panose="020B0604020202020204" pitchFamily="34" charset="0"/>
              <a:buNone/>
            </a:pPr>
            <a:r>
              <a:rPr lang="zh-CN" altLang="en-US" dirty="0"/>
              <a:t>必须是有效的标识符</a:t>
            </a:r>
            <a:endParaRPr lang="zh-CN" altLang="en-US" dirty="0"/>
          </a:p>
          <a:p>
            <a:pPr indent="457200">
              <a:buFont typeface="Arial" panose="020B0604020202020204" pitchFamily="34" charset="0"/>
              <a:buNone/>
            </a:pPr>
            <a:r>
              <a:rPr lang="zh-CN" altLang="en-US" dirty="0"/>
              <a:t>在同一个存储过程/函数中必须唯一</a:t>
            </a:r>
            <a:endParaRPr lang="zh-CN" altLang="en-US" dirty="0"/>
          </a:p>
          <a:p>
            <a:pPr indent="457200">
              <a:buFont typeface="Arial" panose="020B0604020202020204" pitchFamily="34" charset="0"/>
              <a:buNone/>
            </a:pPr>
            <a:r>
              <a:rPr lang="zh-CN" altLang="en-US" dirty="0"/>
              <a:t>命名规范建议：使用描述性名称，如 emp_cursor, product_cursor 等</a:t>
            </a:r>
            <a:endParaRPr lang="zh-CN" altLang="en-US" dirty="0"/>
          </a:p>
          <a:p>
            <a:r>
              <a:rPr lang="zh-CN" altLang="en-US" dirty="0"/>
              <a:t>   </a:t>
            </a:r>
            <a:endParaRPr lang="zh-CN" altLang="en-US" dirty="0"/>
          </a:p>
          <a:p>
            <a:pPr marL="285750" indent="-285750">
              <a:buFont typeface="Arial" panose="020B0604020202020204" pitchFamily="34" charset="0"/>
              <a:buChar char="•"/>
            </a:pPr>
            <a:r>
              <a:rPr lang="en-US" altLang="zh-CN" b="1" dirty="0"/>
              <a:t>NOT SCROLLABLE (MySQL 8.0+)</a:t>
            </a:r>
            <a:r>
              <a:rPr lang="zh-CN" altLang="en-US" b="1" dirty="0"/>
              <a:t>：</a:t>
            </a:r>
            <a:r>
              <a:rPr lang="en-US" altLang="zh-CN" b="1" dirty="0"/>
              <a:t>指定游标的移动方向</a:t>
            </a:r>
            <a:endParaRPr lang="en-US" altLang="zh-CN" b="1" dirty="0"/>
          </a:p>
          <a:p>
            <a:r>
              <a:rPr lang="zh-CN" altLang="en-US" dirty="0"/>
              <a:t>     选项：</a:t>
            </a:r>
            <a:endParaRPr lang="zh-CN" altLang="en-US" dirty="0"/>
          </a:p>
          <a:p>
            <a:pPr marL="285750" indent="-285750">
              <a:buFont typeface="Wingdings" panose="05000000000000000000" charset="0"/>
              <a:buChar char="Ø"/>
            </a:pPr>
            <a:r>
              <a:rPr lang="zh-CN" altLang="en-US" dirty="0"/>
              <a:t>NOT SCROLLABLE（默认）：只能向前移动(FORWARD_ONLY)</a:t>
            </a:r>
            <a:endParaRPr lang="zh-CN" altLang="en-US" dirty="0"/>
          </a:p>
          <a:p>
            <a:pPr marL="285750" indent="-285750">
              <a:buFont typeface="Wingdings" panose="05000000000000000000" charset="0"/>
              <a:buChar char="Ø"/>
            </a:pPr>
            <a:r>
              <a:rPr lang="zh-CN" altLang="en-US" dirty="0"/>
              <a:t>SCROLLABLE：可以前后滚动(支持FETCH PRIOR等操作)</a:t>
            </a:r>
            <a:endParaRPr lang="zh-CN" altLang="en-US" dirty="0"/>
          </a:p>
          <a:p>
            <a:pPr indent="0">
              <a:buFont typeface="Wingdings" panose="05000000000000000000" charset="0"/>
              <a:buNone/>
            </a:pPr>
            <a:r>
              <a:rPr lang="en-US" altLang="zh-CN" dirty="0"/>
              <a:t>    </a:t>
            </a:r>
            <a:endParaRPr lang="en-US" altLang="zh-CN" dirty="0"/>
          </a:p>
          <a:p>
            <a:pPr indent="0">
              <a:buFont typeface="Wingdings" panose="05000000000000000000" charset="0"/>
              <a:buNone/>
            </a:pPr>
            <a:r>
              <a:rPr lang="en-US" altLang="zh-CN" dirty="0"/>
              <a:t>    </a:t>
            </a:r>
            <a:r>
              <a:rPr lang="zh-CN" altLang="en-US" dirty="0"/>
              <a:t>示例：</a:t>
            </a:r>
            <a:endParaRPr lang="zh-CN" altLang="en-US" dirty="0"/>
          </a:p>
          <a:p>
            <a:endParaRPr lang="zh-CN" altLang="en-US" dirty="0"/>
          </a:p>
        </p:txBody>
      </p:sp>
      <p:sp>
        <p:nvSpPr>
          <p:cNvPr id="10" name="文本框 9"/>
          <p:cNvSpPr txBox="1"/>
          <p:nvPr/>
        </p:nvSpPr>
        <p:spPr>
          <a:xfrm>
            <a:off x="1963272" y="963859"/>
            <a:ext cx="3664549" cy="706755"/>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创建游标的参数</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pic>
        <p:nvPicPr>
          <p:cNvPr id="2" name="图片 1"/>
          <p:cNvPicPr>
            <a:picLocks noChangeAspect="1"/>
          </p:cNvPicPr>
          <p:nvPr/>
        </p:nvPicPr>
        <p:blipFill>
          <a:blip r:embed="rId1"/>
          <a:stretch>
            <a:fillRect/>
          </a:stretch>
        </p:blipFill>
        <p:spPr>
          <a:xfrm>
            <a:off x="1339850" y="5145405"/>
            <a:ext cx="6438900" cy="5048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405" y="2048510"/>
            <a:ext cx="9144000" cy="2625725"/>
          </a:xfrm>
          <a:prstGeom prst="rect">
            <a:avLst/>
          </a:prstGeom>
          <a:noFill/>
        </p:spPr>
        <p:txBody>
          <a:bodyPr wrap="square" rtlCol="0">
            <a:noAutofit/>
          </a:bodyPr>
          <a:lstStyle/>
          <a:p>
            <a:pPr marL="342900" indent="-342900">
              <a:lnSpc>
                <a:spcPct val="150000"/>
              </a:lnSpc>
              <a:buFont typeface="Arial" panose="020B0604020202020204" pitchFamily="34" charset="0"/>
              <a:buChar char="•"/>
              <a:defRPr/>
            </a:pPr>
            <a:r>
              <a:rPr lang="zh-CN" altLang="en-US" sz="2000" b="1" dirty="0"/>
              <a:t>select_statement：</a:t>
            </a:r>
            <a:r>
              <a:rPr lang="zh-CN" altLang="en-US" dirty="0"/>
              <a:t>定义游标的结果集</a:t>
            </a:r>
            <a:endParaRPr lang="zh-CN" altLang="en-US" dirty="0"/>
          </a:p>
          <a:p>
            <a:pPr>
              <a:lnSpc>
                <a:spcPct val="150000"/>
              </a:lnSpc>
              <a:defRPr/>
            </a:pPr>
            <a:r>
              <a:rPr lang="zh-CN" altLang="en-US" dirty="0"/>
              <a:t>必须是有效的SELECT语句</a:t>
            </a:r>
            <a:endParaRPr lang="zh-CN" altLang="en-US" dirty="0"/>
          </a:p>
          <a:p>
            <a:pPr>
              <a:lnSpc>
                <a:spcPct val="150000"/>
              </a:lnSpc>
              <a:defRPr/>
            </a:pPr>
            <a:r>
              <a:rPr lang="zh-CN" altLang="en-US" dirty="0"/>
              <a:t>可以包含WHERE、JOIN、GROUP BY等所有SELECT支持的子句</a:t>
            </a:r>
            <a:endParaRPr lang="zh-CN" altLang="en-US" dirty="0"/>
          </a:p>
          <a:p>
            <a:pPr>
              <a:lnSpc>
                <a:spcPct val="150000"/>
              </a:lnSpc>
              <a:defRPr/>
            </a:pPr>
            <a:r>
              <a:rPr lang="zh-CN" altLang="en-US" dirty="0"/>
              <a:t>不能包含INTO子句</a:t>
            </a:r>
            <a:endParaRPr lang="zh-CN" altLang="en-US" dirty="0"/>
          </a:p>
          <a:p>
            <a:pPr>
              <a:lnSpc>
                <a:spcPct val="150000"/>
              </a:lnSpc>
              <a:defRPr/>
            </a:pPr>
            <a:endParaRPr lang="zh-CN" altLang="en-US" dirty="0"/>
          </a:p>
          <a:p>
            <a:pPr>
              <a:lnSpc>
                <a:spcPct val="150000"/>
              </a:lnSpc>
              <a:defRPr/>
            </a:pPr>
            <a:r>
              <a:rPr lang="zh-CN" altLang="en-US" dirty="0"/>
              <a:t>示例：</a:t>
            </a:r>
            <a:endParaRPr lang="zh-CN" altLang="en-US" dirty="0"/>
          </a:p>
          <a:p>
            <a:pPr>
              <a:lnSpc>
                <a:spcPct val="150000"/>
              </a:lnSpc>
              <a:defRPr/>
            </a:pPr>
            <a:endParaRPr lang="zh-CN" altLang="en-US" dirty="0"/>
          </a:p>
          <a:p>
            <a:pPr>
              <a:lnSpc>
                <a:spcPct val="150000"/>
              </a:lnSpc>
              <a:defRPr/>
            </a:pPr>
            <a:endParaRPr lang="zh-CN" altLang="en-US" dirty="0"/>
          </a:p>
        </p:txBody>
      </p:sp>
      <p:sp>
        <p:nvSpPr>
          <p:cNvPr id="10" name="文本框 9"/>
          <p:cNvSpPr txBox="1"/>
          <p:nvPr/>
        </p:nvSpPr>
        <p:spPr>
          <a:xfrm>
            <a:off x="1963272" y="963859"/>
            <a:ext cx="3664549" cy="706755"/>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创建游标的参数</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pic>
        <p:nvPicPr>
          <p:cNvPr id="2" name="图片 1"/>
          <p:cNvPicPr>
            <a:picLocks noChangeAspect="1"/>
          </p:cNvPicPr>
          <p:nvPr/>
        </p:nvPicPr>
        <p:blipFill>
          <a:blip r:embed="rId1"/>
          <a:stretch>
            <a:fillRect/>
          </a:stretch>
        </p:blipFill>
        <p:spPr>
          <a:xfrm>
            <a:off x="1873885" y="4208780"/>
            <a:ext cx="3368675" cy="16554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文本框 9"/>
          <p:cNvSpPr txBox="1"/>
          <p:nvPr/>
        </p:nvSpPr>
        <p:spPr>
          <a:xfrm>
            <a:off x="1963272" y="963859"/>
            <a:ext cx="3664549" cy="706755"/>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游标操作</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sp>
        <p:nvSpPr>
          <p:cNvPr id="3" name="文本框 2"/>
          <p:cNvSpPr txBox="1"/>
          <p:nvPr/>
        </p:nvSpPr>
        <p:spPr>
          <a:xfrm>
            <a:off x="954405" y="2696210"/>
            <a:ext cx="7474585" cy="906145"/>
          </a:xfrm>
          <a:prstGeom prst="rect">
            <a:avLst/>
          </a:prstGeom>
          <a:noFill/>
        </p:spPr>
        <p:txBody>
          <a:bodyPr wrap="square" rtlCol="0">
            <a:noAutofit/>
          </a:bodyPr>
          <a:lstStyle/>
          <a:p>
            <a:r>
              <a:rPr lang="zh-CN" altLang="en-US" dirty="0"/>
              <a:t>说明：</a:t>
            </a:r>
            <a:endParaRPr lang="en-US" altLang="zh-CN" dirty="0"/>
          </a:p>
          <a:p>
            <a:pPr marL="342900" indent="-342900">
              <a:buFont typeface="+mj-lt"/>
              <a:buAutoNum type="arabicPeriod"/>
            </a:pPr>
            <a:r>
              <a:rPr dirty="0"/>
              <a:t>游标打开后，结果集就固定了</a:t>
            </a:r>
            <a:endParaRPr dirty="0"/>
          </a:p>
          <a:p>
            <a:pPr marL="342900" indent="-342900">
              <a:buFont typeface="+mj-lt"/>
              <a:buAutoNum type="arabicPeriod"/>
            </a:pPr>
            <a:r>
              <a:rPr dirty="0"/>
              <a:t>如果表数据变化，已打开的游标不会反映这些变化</a:t>
            </a:r>
            <a:endParaRPr lang="en-US" altLang="zh-CN" dirty="0"/>
          </a:p>
        </p:txBody>
      </p:sp>
      <p:sp>
        <p:nvSpPr>
          <p:cNvPr id="2" name="文本框 1"/>
          <p:cNvSpPr txBox="1"/>
          <p:nvPr/>
        </p:nvSpPr>
        <p:spPr>
          <a:xfrm>
            <a:off x="954405" y="1908810"/>
            <a:ext cx="8152130" cy="67564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1" dirty="0"/>
              <a:t>OPEN 命令</a:t>
            </a:r>
            <a:r>
              <a:rPr lang="zh-CN" altLang="en-US" dirty="0"/>
              <a:t>：打开游标，执行关联的SELECT语句</a:t>
            </a:r>
            <a:endParaRPr lang="zh-CN" altLang="en-US" dirty="0"/>
          </a:p>
          <a:p>
            <a:pPr indent="0">
              <a:buFont typeface="Arial" panose="020B0604020202020204" pitchFamily="34" charset="0"/>
              <a:buNone/>
            </a:pPr>
            <a:r>
              <a:rPr lang="zh-CN" altLang="en-US"/>
              <a:t>语法：</a:t>
            </a:r>
            <a:r>
              <a:rPr lang="en-US" altLang="zh-CN"/>
              <a:t>OPEN cursor_name;</a:t>
            </a:r>
            <a:endParaRPr lang="en-US" altLang="zh-CN"/>
          </a:p>
        </p:txBody>
      </p:sp>
      <p:sp>
        <p:nvSpPr>
          <p:cNvPr id="4" name="文本框 3"/>
          <p:cNvSpPr txBox="1"/>
          <p:nvPr/>
        </p:nvSpPr>
        <p:spPr>
          <a:xfrm>
            <a:off x="954405" y="4777740"/>
            <a:ext cx="7474585" cy="1288415"/>
          </a:xfrm>
          <a:prstGeom prst="rect">
            <a:avLst/>
          </a:prstGeom>
          <a:noFill/>
        </p:spPr>
        <p:txBody>
          <a:bodyPr wrap="square" rtlCol="0">
            <a:noAutofit/>
          </a:bodyPr>
          <a:p>
            <a:r>
              <a:rPr lang="zh-CN" altLang="en-US" dirty="0"/>
              <a:t>说明：</a:t>
            </a:r>
            <a:endParaRPr lang="en-US" altLang="zh-CN" dirty="0"/>
          </a:p>
          <a:p>
            <a:pPr marL="342900" indent="-342900">
              <a:buFont typeface="+mj-lt"/>
              <a:buAutoNum type="arabicPeriod"/>
            </a:pPr>
            <a:r>
              <a:rPr dirty="0"/>
              <a:t>NEXT FROM 是可选的(MySQL中通常省略)</a:t>
            </a:r>
            <a:r>
              <a:rPr lang="zh-CN" altLang="en-US" dirty="0"/>
              <a:t>只进游标只支持</a:t>
            </a:r>
            <a:r>
              <a:rPr lang="en-US" altLang="zh-CN" dirty="0"/>
              <a:t>NEXT</a:t>
            </a:r>
            <a:endParaRPr lang="en-US" altLang="zh-CN" dirty="0"/>
          </a:p>
          <a:p>
            <a:pPr marL="342900" indent="-342900">
              <a:buFont typeface="+mj-lt"/>
              <a:buAutoNum type="arabicPeriod"/>
            </a:pPr>
            <a:r>
              <a:rPr dirty="0"/>
              <a:t>INTO子句中的变量必须与SELECT列的数量和类型匹配</a:t>
            </a:r>
            <a:endParaRPr dirty="0"/>
          </a:p>
          <a:p>
            <a:pPr marL="342900" indent="-342900">
              <a:buFont typeface="+mj-lt"/>
              <a:buAutoNum type="arabicPeriod"/>
            </a:pPr>
            <a:r>
              <a:rPr dirty="0"/>
              <a:t>每次FETCH后，游标自动前进一行</a:t>
            </a:r>
            <a:endParaRPr dirty="0"/>
          </a:p>
          <a:p>
            <a:endParaRPr lang="en-US" altLang="zh-CN" dirty="0"/>
          </a:p>
        </p:txBody>
      </p:sp>
      <p:sp>
        <p:nvSpPr>
          <p:cNvPr id="5" name="文本框 4"/>
          <p:cNvSpPr txBox="1"/>
          <p:nvPr/>
        </p:nvSpPr>
        <p:spPr>
          <a:xfrm>
            <a:off x="954405" y="4079240"/>
            <a:ext cx="8152130" cy="675640"/>
          </a:xfrm>
          <a:prstGeom prst="rect">
            <a:avLst/>
          </a:prstGeom>
          <a:noFill/>
        </p:spPr>
        <p:txBody>
          <a:bodyPr wrap="square" rtlCol="0">
            <a:spAutoFit/>
          </a:bodyPr>
          <a:p>
            <a:pPr marL="342900" indent="-342900">
              <a:buFont typeface="Arial" panose="020B0604020202020204" pitchFamily="34" charset="0"/>
              <a:buChar char="•"/>
            </a:pPr>
            <a:r>
              <a:rPr lang="zh-CN" altLang="en-US" sz="2000" b="1" dirty="0"/>
              <a:t>FETCH 命令</a:t>
            </a:r>
            <a:r>
              <a:rPr lang="zh-CN" altLang="en-US" dirty="0"/>
              <a:t>：从游标获取一行数据</a:t>
            </a:r>
            <a:endParaRPr lang="zh-CN" altLang="en-US" dirty="0"/>
          </a:p>
          <a:p>
            <a:r>
              <a:rPr lang="zh-CN" altLang="en-US"/>
              <a:t>语法：</a:t>
            </a:r>
            <a:r>
              <a:rPr lang="en-US" altLang="zh-CN"/>
              <a:t>FETCH [NEXT FROM] cursor_name INTO var_name [, var_name] ...</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文本框 9"/>
          <p:cNvSpPr txBox="1"/>
          <p:nvPr/>
        </p:nvSpPr>
        <p:spPr>
          <a:xfrm>
            <a:off x="1963272" y="963859"/>
            <a:ext cx="3664549" cy="706755"/>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游标操作</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sp>
        <p:nvSpPr>
          <p:cNvPr id="3" name="文本框 2"/>
          <p:cNvSpPr txBox="1"/>
          <p:nvPr/>
        </p:nvSpPr>
        <p:spPr>
          <a:xfrm>
            <a:off x="954405" y="2696210"/>
            <a:ext cx="7474585" cy="906145"/>
          </a:xfrm>
          <a:prstGeom prst="rect">
            <a:avLst/>
          </a:prstGeom>
          <a:noFill/>
        </p:spPr>
        <p:txBody>
          <a:bodyPr wrap="square" rtlCol="0">
            <a:noAutofit/>
          </a:bodyPr>
          <a:lstStyle/>
          <a:p>
            <a:r>
              <a:rPr lang="zh-CN" altLang="en-US" dirty="0"/>
              <a:t>说明：</a:t>
            </a:r>
            <a:endParaRPr lang="en-US" altLang="zh-CN" dirty="0"/>
          </a:p>
          <a:p>
            <a:pPr marL="342900" indent="-342900">
              <a:buFont typeface="+mj-lt"/>
              <a:buAutoNum type="arabicPeriod"/>
            </a:pPr>
            <a:r>
              <a:rPr dirty="0"/>
              <a:t>游标关闭后可以再次打开</a:t>
            </a:r>
            <a:endParaRPr dirty="0"/>
          </a:p>
          <a:p>
            <a:pPr marL="342900" indent="-342900">
              <a:buFont typeface="+mj-lt"/>
              <a:buAutoNum type="arabicPeriod"/>
            </a:pPr>
            <a:r>
              <a:rPr dirty="0"/>
              <a:t>存储过程结束时，所有打开的游标会自动关闭</a:t>
            </a:r>
            <a:endParaRPr dirty="0"/>
          </a:p>
        </p:txBody>
      </p:sp>
      <p:sp>
        <p:nvSpPr>
          <p:cNvPr id="2" name="文本框 1"/>
          <p:cNvSpPr txBox="1"/>
          <p:nvPr/>
        </p:nvSpPr>
        <p:spPr>
          <a:xfrm>
            <a:off x="954405" y="1908810"/>
            <a:ext cx="8152130" cy="67564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b="1" dirty="0"/>
              <a:t>CLOSE</a:t>
            </a:r>
            <a:r>
              <a:rPr lang="zh-CN" altLang="en-US" sz="2000" b="1" dirty="0"/>
              <a:t> 命令</a:t>
            </a:r>
            <a:r>
              <a:rPr lang="zh-CN" altLang="en-US" dirty="0"/>
              <a:t>：关闭游标，释放资源</a:t>
            </a:r>
            <a:endParaRPr lang="zh-CN" altLang="en-US" dirty="0"/>
          </a:p>
          <a:p>
            <a:pPr indent="0">
              <a:buFont typeface="Arial" panose="020B0604020202020204" pitchFamily="34" charset="0"/>
              <a:buNone/>
            </a:pPr>
            <a:r>
              <a:rPr lang="zh-CN" altLang="en-US"/>
              <a:t>语法：</a:t>
            </a:r>
            <a:r>
              <a:rPr lang="en-US" altLang="zh-CN"/>
              <a:t>CLOSE cursor_name;</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139700"/>
            <a:ext cx="4035425" cy="138112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文本框 9"/>
          <p:cNvSpPr txBox="1"/>
          <p:nvPr/>
        </p:nvSpPr>
        <p:spPr>
          <a:xfrm>
            <a:off x="370057" y="909884"/>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CURSOR</a:t>
            </a:r>
            <a:r>
              <a:rPr lang="zh-CN" altLang="en-US" sz="2000" dirty="0">
                <a:solidFill>
                  <a:schemeClr val="bg1"/>
                </a:solidFill>
                <a:cs typeface="+mn-ea"/>
                <a:sym typeface="+mn-lt"/>
              </a:rPr>
              <a:t>简单使用示例</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sp>
        <p:nvSpPr>
          <p:cNvPr id="13" name="文本框 12"/>
          <p:cNvSpPr txBox="1"/>
          <p:nvPr/>
        </p:nvSpPr>
        <p:spPr>
          <a:xfrm>
            <a:off x="1050290" y="2048510"/>
            <a:ext cx="2575560" cy="2131060"/>
          </a:xfrm>
          <a:prstGeom prst="rect">
            <a:avLst/>
          </a:prstGeom>
          <a:noFill/>
        </p:spPr>
        <p:txBody>
          <a:bodyPr wrap="square" rtlCol="0">
            <a:noAutofit/>
          </a:bodyPr>
          <a:lstStyle/>
          <a:p>
            <a:pPr>
              <a:defRPr/>
            </a:pPr>
            <a:r>
              <a:rPr lang="en-US" altLang="zh-CN" dirty="0"/>
              <a:t>Users(</a:t>
            </a:r>
            <a:r>
              <a:rPr lang="en-US" altLang="zh-CN" dirty="0" err="1"/>
              <a:t>user_name</a:t>
            </a:r>
            <a:r>
              <a:rPr lang="en-US" altLang="zh-CN" dirty="0"/>
              <a:t>, </a:t>
            </a:r>
            <a:r>
              <a:rPr lang="en-US" altLang="zh-CN" dirty="0" err="1"/>
              <a:t>user_pass</a:t>
            </a:r>
            <a:r>
              <a:rPr lang="en-US" altLang="zh-CN" dirty="0"/>
              <a:t>)</a:t>
            </a:r>
            <a:endParaRPr lang="en-US" altLang="zh-CN" dirty="0"/>
          </a:p>
          <a:p>
            <a:pPr>
              <a:defRPr/>
            </a:pPr>
            <a:endParaRPr lang="en-US" altLang="zh-CN" dirty="0"/>
          </a:p>
          <a:p>
            <a:pPr>
              <a:defRPr/>
            </a:pPr>
            <a:r>
              <a:rPr lang="zh-CN" altLang="en-US" dirty="0"/>
              <a:t>示例：查询</a:t>
            </a:r>
            <a:r>
              <a:rPr lang="en-US" altLang="zh-CN" dirty="0"/>
              <a:t>users</a:t>
            </a:r>
            <a:r>
              <a:rPr lang="zh-CN" altLang="en-US" dirty="0"/>
              <a:t>表的前</a:t>
            </a:r>
            <a:r>
              <a:rPr lang="en-US" altLang="zh-CN" dirty="0"/>
              <a:t>10</a:t>
            </a:r>
            <a:r>
              <a:rPr lang="zh-CN" altLang="en-US" dirty="0"/>
              <a:t>条记录，并以逗号拼接的形式返回字符串</a:t>
            </a:r>
            <a:endParaRPr lang="en-US" altLang="zh-CN" dirty="0"/>
          </a:p>
          <a:p>
            <a:pPr>
              <a:defRPr/>
            </a:pPr>
            <a:endParaRPr lang="en-US" altLang="zh-CN" dirty="0"/>
          </a:p>
        </p:txBody>
      </p:sp>
      <p:sp>
        <p:nvSpPr>
          <p:cNvPr id="5" name="Rectangle 4"/>
          <p:cNvSpPr>
            <a:spLocks noChangeArrowheads="1"/>
          </p:cNvSpPr>
          <p:nvPr/>
        </p:nvSpPr>
        <p:spPr bwMode="auto">
          <a:xfrm>
            <a:off x="0" y="51640"/>
            <a:ext cx="184731" cy="353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8088" rIns="91440" bIns="38088"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2" name="图片 1"/>
          <p:cNvPicPr>
            <a:picLocks noChangeAspect="1"/>
          </p:cNvPicPr>
          <p:nvPr>
            <p:custDataLst>
              <p:tags r:id="rId1"/>
            </p:custDataLst>
          </p:nvPr>
        </p:nvPicPr>
        <p:blipFill>
          <a:blip r:embed="rId2"/>
          <a:stretch>
            <a:fillRect/>
          </a:stretch>
        </p:blipFill>
        <p:spPr>
          <a:xfrm>
            <a:off x="4034790" y="405765"/>
            <a:ext cx="7905750" cy="62845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文本框 9"/>
          <p:cNvSpPr txBox="1"/>
          <p:nvPr/>
        </p:nvSpPr>
        <p:spPr>
          <a:xfrm>
            <a:off x="1963272" y="963859"/>
            <a:ext cx="3664549" cy="706755"/>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简单游标过程示例</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pic>
        <p:nvPicPr>
          <p:cNvPr id="11" name="图片 10"/>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628005" y="379095"/>
            <a:ext cx="5681980" cy="6099175"/>
          </a:xfrm>
          <a:prstGeom prst="rect">
            <a:avLst/>
          </a:prstGeom>
          <a:noFill/>
          <a:ln>
            <a:noFill/>
          </a:ln>
          <a:effectLst>
            <a:outerShdw blurRad="190500" algn="tl" rotWithShape="0">
              <a:srgbClr val="80808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193800" y="3315970"/>
            <a:ext cx="4038600" cy="1476375"/>
          </a:xfrm>
          <a:prstGeom prst="rect">
            <a:avLst/>
          </a:prstGeom>
          <a:noFill/>
        </p:spPr>
        <p:txBody>
          <a:bodyPr wrap="square" rtlCol="0">
            <a:spAutoFit/>
          </a:bodyPr>
          <a:lstStyle/>
          <a:p>
            <a:r>
              <a:rPr lang="zh-CN" altLang="en-US" dirty="0"/>
              <a:t>详细可参阅：</a:t>
            </a:r>
            <a:r>
              <a:rPr lang="en-US" altLang="zh-CN" dirty="0">
                <a:hlinkClick r:id="rId2"/>
              </a:rPr>
              <a:t>https://dev.mysql.com/doc/refman/8.0/en/cursors.html</a:t>
            </a:r>
            <a:endParaRPr lang="en-US" altLang="zh-CN" dirty="0"/>
          </a:p>
          <a:p>
            <a:endParaRPr lang="en-US" altLang="zh-CN" dirty="0"/>
          </a:p>
          <a:p>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2201563" cy="511876"/>
            <a:chOff x="1187820" y="652928"/>
            <a:chExt cx="2201563" cy="511876"/>
          </a:xfrm>
        </p:grpSpPr>
        <p:sp>
          <p:nvSpPr>
            <p:cNvPr id="7" name="文本框 6"/>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本次上机概览</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883920" y="1751965"/>
            <a:ext cx="4168775" cy="4418965"/>
          </a:xfrm>
          <a:prstGeom prst="rect">
            <a:avLst/>
          </a:prstGeom>
          <a:noFill/>
        </p:spPr>
        <p:txBody>
          <a:bodyPr wrap="none" rtlCol="0">
            <a:noAutofit/>
          </a:bodyPr>
          <a:lstStyle/>
          <a:p>
            <a:pPr algn="l"/>
            <a:r>
              <a:rPr lang="zh-CN" altLang="en-US" sz="2000" dirty="0">
                <a:latin typeface="+mn-ea"/>
              </a:rPr>
              <a:t>本次的上机内容主要有：</a:t>
            </a:r>
            <a:endParaRPr lang="en-US" altLang="zh-CN" sz="2000" dirty="0">
              <a:latin typeface="+mn-ea"/>
            </a:endParaRPr>
          </a:p>
          <a:p>
            <a:pPr algn="l"/>
            <a:endParaRPr lang="zh-CN" altLang="en-US" sz="2000" dirty="0">
              <a:latin typeface="+mn-ea"/>
            </a:endParaRPr>
          </a:p>
          <a:p>
            <a:pPr marL="342900" indent="-342900" algn="l">
              <a:buFont typeface="Arial" panose="020B0604020202020204" pitchFamily="34" charset="0"/>
              <a:buChar char="•"/>
            </a:pPr>
            <a:r>
              <a:rPr lang="zh-CN" altLang="en-US" sz="2000" dirty="0">
                <a:latin typeface="+mn-ea"/>
              </a:rPr>
              <a:t>存储过程</a:t>
            </a:r>
            <a:endParaRPr lang="en-US" altLang="zh-CN" sz="2000" dirty="0">
              <a:latin typeface="+mn-ea"/>
            </a:endParaRPr>
          </a:p>
          <a:p>
            <a:pPr algn="l"/>
            <a:endParaRPr lang="en-US" altLang="zh-CN" sz="2000" dirty="0">
              <a:latin typeface="+mn-ea"/>
            </a:endParaRPr>
          </a:p>
          <a:p>
            <a:pPr marL="342900" indent="-342900" algn="l">
              <a:buFont typeface="Arial" panose="020B0604020202020204" pitchFamily="34" charset="0"/>
              <a:buChar char="•"/>
            </a:pPr>
            <a:r>
              <a:rPr lang="zh-CN" altLang="en-US" sz="2000" dirty="0">
                <a:latin typeface="+mn-ea"/>
              </a:rPr>
              <a:t>游标使用</a:t>
            </a:r>
            <a:endParaRPr lang="en-US" altLang="zh-CN" sz="2000" dirty="0">
              <a:latin typeface="+mn-ea"/>
            </a:endParaRPr>
          </a:p>
          <a:p>
            <a:pPr marL="342900" indent="-342900" algn="l">
              <a:buFont typeface="Arial" panose="020B0604020202020204" pitchFamily="34" charset="0"/>
              <a:buChar char="•"/>
            </a:pPr>
            <a:endParaRPr lang="en-US" altLang="zh-CN" sz="2000" dirty="0">
              <a:latin typeface="+mn-ea"/>
            </a:endParaRPr>
          </a:p>
          <a:p>
            <a:pPr marL="342900" indent="-342900" algn="l">
              <a:buFont typeface="Arial" panose="020B0604020202020204" pitchFamily="34" charset="0"/>
              <a:buChar char="•"/>
            </a:pPr>
            <a:r>
              <a:rPr lang="zh-CN" altLang="en-US" sz="2000" dirty="0">
                <a:latin typeface="+mn-ea"/>
              </a:rPr>
              <a:t>自定义函数</a:t>
            </a:r>
            <a:r>
              <a:rPr lang="en-US" altLang="zh-CN" sz="2000" dirty="0">
                <a:latin typeface="+mn-ea"/>
              </a:rPr>
              <a:t>*</a:t>
            </a:r>
            <a:endParaRPr lang="en-US" altLang="zh-CN" sz="2000" dirty="0">
              <a:latin typeface="+mn-ea"/>
            </a:endParaRPr>
          </a:p>
          <a:p>
            <a:pPr marL="342900" indent="-342900" algn="l">
              <a:buFont typeface="Arial" panose="020B0604020202020204" pitchFamily="34" charset="0"/>
              <a:buChar char="•"/>
            </a:pPr>
            <a:endParaRPr lang="en-US" altLang="zh-CN" sz="2000" dirty="0">
              <a:latin typeface="+mn-ea"/>
            </a:endParaRPr>
          </a:p>
          <a:p>
            <a:pPr marL="342900" indent="-342900" algn="l">
              <a:buFont typeface="Arial" panose="020B0604020202020204" pitchFamily="34" charset="0"/>
              <a:buChar char="•"/>
            </a:pPr>
            <a:r>
              <a:rPr lang="zh-CN" altLang="en-US" sz="2000" dirty="0">
                <a:latin typeface="+mn-ea"/>
                <a:sym typeface="+mn-ea"/>
              </a:rPr>
              <a:t>触发器</a:t>
            </a:r>
            <a:endParaRPr lang="zh-CN" altLang="en-US" sz="2000" dirty="0">
              <a:latin typeface="+mn-ea"/>
              <a:sym typeface="+mn-ea"/>
            </a:endParaRPr>
          </a:p>
          <a:p>
            <a:pPr marL="342900" indent="-342900" algn="l">
              <a:buFont typeface="Arial" panose="020B0604020202020204" pitchFamily="34" charset="0"/>
              <a:buChar char="•"/>
            </a:pPr>
            <a:endParaRPr lang="zh-CN" altLang="en-US" sz="2000" dirty="0">
              <a:latin typeface="+mn-ea"/>
            </a:endParaRPr>
          </a:p>
          <a:p>
            <a:pPr indent="0" algn="l">
              <a:buFont typeface="Wingdings" panose="05000000000000000000" pitchFamily="2" charset="2"/>
              <a:buNone/>
            </a:pPr>
            <a:r>
              <a:rPr lang="zh-CN" altLang="en-US" sz="2000" dirty="0">
                <a:latin typeface="+mn-ea"/>
                <a:sym typeface="+mn-ea"/>
              </a:rPr>
              <a:t>本次实验</a:t>
            </a:r>
            <a:r>
              <a:rPr lang="zh-CN" altLang="en-US" sz="2000" b="1" dirty="0">
                <a:latin typeface="+mn-ea"/>
                <a:sym typeface="+mn-ea"/>
              </a:rPr>
              <a:t>请使用 </a:t>
            </a:r>
            <a:r>
              <a:rPr lang="en-US" altLang="zh-CN" sz="2000" b="1" dirty="0">
                <a:latin typeface="+mn-ea"/>
                <a:sym typeface="+mn-ea"/>
              </a:rPr>
              <a:t>MySQL </a:t>
            </a:r>
            <a:r>
              <a:rPr lang="zh-CN" altLang="en-US" sz="2000" b="1" dirty="0">
                <a:latin typeface="+mn-ea"/>
                <a:sym typeface="+mn-ea"/>
              </a:rPr>
              <a:t>数据库完成</a:t>
            </a:r>
            <a:endParaRPr lang="zh-CN" altLang="en-US" sz="2000" dirty="0">
              <a:latin typeface="+mn-ea"/>
              <a:sym typeface="+mn-ea"/>
            </a:endParaRPr>
          </a:p>
          <a:p>
            <a:pPr indent="0" algn="l">
              <a:buFont typeface="Wingdings" panose="05000000000000000000" pitchFamily="2" charset="2"/>
              <a:buNone/>
            </a:pPr>
            <a:r>
              <a:rPr lang="zh-CN" altLang="en-US" sz="2000" b="1" dirty="0">
                <a:latin typeface="+mn-ea"/>
                <a:sym typeface="+mn-ea"/>
              </a:rPr>
              <a:t>数据库管理工具不限</a:t>
            </a:r>
            <a:endParaRPr lang="zh-CN" altLang="en-US" sz="2000" b="1" dirty="0">
              <a:latin typeface="+mn-ea"/>
              <a:sym typeface="+mn-ea"/>
            </a:endParaRPr>
          </a:p>
          <a:p>
            <a:pPr indent="0" algn="l">
              <a:buFont typeface="Wingdings" panose="05000000000000000000" pitchFamily="2" charset="2"/>
              <a:buNone/>
            </a:pPr>
            <a:endParaRPr lang="en-US" altLang="zh-CN" sz="2000" dirty="0">
              <a:latin typeface="+mn-ea"/>
            </a:endParaRPr>
          </a:p>
          <a:p>
            <a:pPr algn="l"/>
            <a:r>
              <a:rPr lang="zh-CN" altLang="en-US" sz="2000" dirty="0">
                <a:solidFill>
                  <a:schemeClr val="bg1">
                    <a:lumMod val="50000"/>
                  </a:schemeClr>
                </a:solidFill>
                <a:latin typeface="+mn-ea"/>
              </a:rPr>
              <a:t>（</a:t>
            </a:r>
            <a:r>
              <a:rPr lang="en-US" altLang="zh-CN" sz="2000" dirty="0">
                <a:solidFill>
                  <a:schemeClr val="bg1">
                    <a:lumMod val="50000"/>
                  </a:schemeClr>
                </a:solidFill>
                <a:latin typeface="+mn-ea"/>
              </a:rPr>
              <a:t>MySQL</a:t>
            </a:r>
            <a:r>
              <a:rPr lang="zh-CN" altLang="en-US" sz="2000" dirty="0">
                <a:solidFill>
                  <a:schemeClr val="bg1">
                    <a:lumMod val="50000"/>
                  </a:schemeClr>
                </a:solidFill>
                <a:latin typeface="+mn-ea"/>
              </a:rPr>
              <a:t>讲解及代码示例见</a:t>
            </a:r>
            <a:r>
              <a:rPr lang="en-US" altLang="zh-CN" sz="2000" dirty="0">
                <a:solidFill>
                  <a:schemeClr val="bg1">
                    <a:lumMod val="50000"/>
                  </a:schemeClr>
                </a:solidFill>
                <a:latin typeface="+mn-ea"/>
              </a:rPr>
              <a:t>PPT</a:t>
            </a:r>
            <a:r>
              <a:rPr lang="zh-CN" altLang="en-US" sz="2000" dirty="0">
                <a:solidFill>
                  <a:schemeClr val="bg1">
                    <a:lumMod val="50000"/>
                  </a:schemeClr>
                </a:solidFill>
                <a:latin typeface="+mn-ea"/>
              </a:rPr>
              <a:t>末）</a:t>
            </a:r>
            <a:endParaRPr lang="zh-CN" altLang="en-US" sz="2000" dirty="0">
              <a:solidFill>
                <a:schemeClr val="bg1">
                  <a:lumMod val="50000"/>
                </a:schemeClr>
              </a:solidFill>
              <a:latin typeface="+mn-ea"/>
            </a:endParaRPr>
          </a:p>
        </p:txBody>
      </p:sp>
      <p:sp>
        <p:nvSpPr>
          <p:cNvPr id="19" name="矩形 18"/>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1" y="2048218"/>
            <a:ext cx="9144058" cy="3416320"/>
          </a:xfrm>
          <a:prstGeom prst="rect">
            <a:avLst/>
          </a:prstGeom>
          <a:noFill/>
        </p:spPr>
        <p:txBody>
          <a:bodyPr wrap="square" rtlCol="0">
            <a:spAutoFit/>
          </a:bodyPr>
          <a:lstStyle/>
          <a:p>
            <a:pPr marL="285750" indent="-285750">
              <a:buFont typeface="Arial" panose="020B0604020202020204" pitchFamily="34" charset="0"/>
              <a:buChar char="•"/>
              <a:defRPr/>
            </a:pPr>
            <a:r>
              <a:rPr lang="zh-CN" altLang="en-US" dirty="0"/>
              <a:t>游标的缺点：</a:t>
            </a:r>
            <a:endParaRPr lang="en-US" altLang="zh-CN" dirty="0"/>
          </a:p>
          <a:p>
            <a:pPr marL="342900" indent="-342900">
              <a:buFont typeface="+mj-lt"/>
              <a:buAutoNum type="arabicPeriod"/>
              <a:defRPr/>
            </a:pPr>
            <a:r>
              <a:rPr lang="en-US" altLang="zh-CN" dirty="0"/>
              <a:t> </a:t>
            </a:r>
            <a:r>
              <a:rPr lang="zh-CN" altLang="en-US" dirty="0"/>
              <a:t>游标的缺点是针对优点而言的，也就是只能一行一行操作，在数据量大的情况下，是不适用的，</a:t>
            </a:r>
            <a:r>
              <a:rPr lang="zh-CN" altLang="en-US" b="1" dirty="0"/>
              <a:t>速度过慢</a:t>
            </a:r>
            <a:r>
              <a:rPr lang="zh-CN" altLang="en-US" dirty="0"/>
              <a:t>。</a:t>
            </a:r>
            <a:endParaRPr lang="en-US" altLang="zh-CN" dirty="0"/>
          </a:p>
          <a:p>
            <a:pPr marL="342900" indent="-342900">
              <a:buFont typeface="+mj-lt"/>
              <a:buAutoNum type="arabicPeriod"/>
              <a:defRPr/>
            </a:pPr>
            <a:r>
              <a:rPr lang="zh-CN" altLang="en-US" dirty="0"/>
              <a:t>数据库大部分是面对集合的，业务会比较复杂，而</a:t>
            </a:r>
            <a:r>
              <a:rPr lang="zh-CN" altLang="en-US" b="1" dirty="0"/>
              <a:t>使用游标容易产生死锁</a:t>
            </a:r>
            <a:r>
              <a:rPr lang="zh-CN" altLang="en-US" dirty="0"/>
              <a:t>，影响其他的业务操作，不可取。 </a:t>
            </a:r>
            <a:endParaRPr lang="en-US" altLang="zh-CN" dirty="0"/>
          </a:p>
          <a:p>
            <a:pPr marL="342900" indent="-342900">
              <a:buFont typeface="+mj-lt"/>
              <a:buAutoNum type="arabicPeriod"/>
              <a:defRPr/>
            </a:pPr>
            <a:r>
              <a:rPr lang="zh-CN" altLang="en-US" dirty="0"/>
              <a:t>当数据量大时，使用游标会造成</a:t>
            </a:r>
            <a:r>
              <a:rPr lang="zh-CN" altLang="en-US" b="1" dirty="0"/>
              <a:t>内存不足</a:t>
            </a:r>
            <a:r>
              <a:rPr lang="zh-CN" altLang="en-US" dirty="0"/>
              <a:t>现象，因为游标其实是相当于把磁盘数据整体放入了内存中。</a:t>
            </a:r>
            <a:endParaRPr lang="en-US" altLang="zh-CN" dirty="0"/>
          </a:p>
          <a:p>
            <a:pPr>
              <a:defRPr/>
            </a:pPr>
            <a:endParaRPr lang="en-US" altLang="zh-CN" dirty="0"/>
          </a:p>
          <a:p>
            <a:pPr marL="285750" indent="-285750">
              <a:buFont typeface="Arial" panose="020B0604020202020204" pitchFamily="34" charset="0"/>
              <a:buChar char="•"/>
              <a:defRPr/>
            </a:pPr>
            <a:r>
              <a:rPr lang="zh-CN" altLang="en-US" dirty="0"/>
              <a:t>游标的使用场景：</a:t>
            </a:r>
            <a:endParaRPr lang="en-US" altLang="zh-CN" dirty="0"/>
          </a:p>
          <a:p>
            <a:pPr marL="342900" indent="-342900">
              <a:buAutoNum type="arabicPeriod"/>
              <a:defRPr/>
            </a:pPr>
            <a:r>
              <a:rPr lang="zh-CN" altLang="en-US" b="1" dirty="0"/>
              <a:t>数据量较小</a:t>
            </a:r>
            <a:endParaRPr lang="en-US" altLang="zh-CN" b="1" dirty="0"/>
          </a:p>
          <a:p>
            <a:pPr marL="342900" indent="-342900">
              <a:buAutoNum type="arabicPeriod"/>
              <a:defRPr/>
            </a:pPr>
            <a:r>
              <a:rPr lang="zh-CN" altLang="en-US" dirty="0"/>
              <a:t>用在循环处理、存储过程、函数中使用，用来查询结果集，就比如：我们需要从表中循环判断并得到想要的结果集，这时候使用游标操作很方便速度也很快。</a:t>
            </a:r>
            <a:endParaRPr lang="zh-CN" altLang="en-US" dirty="0"/>
          </a:p>
        </p:txBody>
      </p:sp>
      <p:sp>
        <p:nvSpPr>
          <p:cNvPr id="10" name="文本框 9"/>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游标的局限性和使用场景</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0" y="1835536"/>
            <a:ext cx="9144058" cy="1476375"/>
          </a:xfrm>
          <a:prstGeom prst="rect">
            <a:avLst/>
          </a:prstGeom>
          <a:noFill/>
        </p:spPr>
        <p:txBody>
          <a:bodyPr wrap="square" rtlCol="0">
            <a:spAutoFit/>
          </a:bodyPr>
          <a:lstStyle/>
          <a:p>
            <a:pPr marL="285750" indent="-285750">
              <a:buFont typeface="Arial" panose="020B0604020202020204" pitchFamily="34" charset="0"/>
              <a:buChar char="•"/>
              <a:defRPr/>
            </a:pPr>
            <a:r>
              <a:rPr lang="zh-CN" altLang="en-US" dirty="0"/>
              <a:t>自定义函数定义：</a:t>
            </a:r>
            <a:endParaRPr lang="zh-CN" altLang="en-US" dirty="0"/>
          </a:p>
          <a:p>
            <a:pPr>
              <a:defRPr/>
            </a:pPr>
            <a:endParaRPr lang="zh-CN" altLang="en-US" dirty="0"/>
          </a:p>
          <a:p>
            <a:pPr>
              <a:defRPr/>
            </a:pPr>
            <a:r>
              <a:rPr lang="en-US" altLang="zh-CN" dirty="0"/>
              <a:t>      </a:t>
            </a:r>
            <a:r>
              <a:rPr dirty="0"/>
              <a:t>MySQL 用户定义函数(UDF)与编程语言中的函数类似，是能够接受参数、执行特定操作（如复杂计算或数据处理）并将结果返回的数据库对象。返回值可以是单个标量值或表格形式的结果集。</a:t>
            </a:r>
            <a:endParaRPr dirty="0"/>
          </a:p>
        </p:txBody>
      </p:sp>
      <p:sp>
        <p:nvSpPr>
          <p:cNvPr id="10" name="文本框 9"/>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自定义函数基本概念</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sp>
        <p:nvSpPr>
          <p:cNvPr id="11" name="文本框 10"/>
          <p:cNvSpPr txBox="1"/>
          <p:nvPr/>
        </p:nvSpPr>
        <p:spPr>
          <a:xfrm>
            <a:off x="954405" y="3475990"/>
            <a:ext cx="9144000" cy="3060700"/>
          </a:xfrm>
          <a:prstGeom prst="rect">
            <a:avLst/>
          </a:prstGeom>
          <a:noFill/>
        </p:spPr>
        <p:txBody>
          <a:bodyPr wrap="square" rtlCol="0">
            <a:noAutofit/>
          </a:bodyPr>
          <a:lstStyle/>
          <a:p>
            <a:pPr marL="285750" indent="-285750">
              <a:buFont typeface="Arial" panose="020B0604020202020204" pitchFamily="34" charset="0"/>
              <a:buChar char="•"/>
              <a:defRPr/>
            </a:pPr>
            <a:r>
              <a:rPr lang="zh-CN" altLang="en-US" dirty="0"/>
              <a:t>使用自定义函数的优点类似存储过程：</a:t>
            </a:r>
            <a:endParaRPr lang="zh-CN" altLang="en-US" dirty="0"/>
          </a:p>
          <a:p>
            <a:pPr>
              <a:defRPr/>
            </a:pPr>
            <a:endParaRPr lang="zh-CN" altLang="en-US" dirty="0"/>
          </a:p>
          <a:p>
            <a:pPr marL="342900" indent="-342900">
              <a:buFont typeface="+mj-lt"/>
              <a:buAutoNum type="arabicPeriod"/>
            </a:pPr>
            <a:r>
              <a:rPr lang="zh-CN" altLang="en-US" dirty="0"/>
              <a:t>允许模块化程序设计：只需创建一次函数并将其存储在数据库中，以后便可以在程序中调用任意次。 用户定义函数可以独立于程序源代码进行修改。</a:t>
            </a:r>
            <a:endParaRPr lang="en-US" altLang="zh-CN" dirty="0"/>
          </a:p>
          <a:p>
            <a:endParaRPr lang="en-US" altLang="zh-CN" dirty="0"/>
          </a:p>
          <a:p>
            <a:pPr marL="342900" indent="-342900">
              <a:buAutoNum type="arabicPeriod" startAt="2"/>
            </a:pPr>
            <a:r>
              <a:rPr lang="zh-CN" altLang="en-US" dirty="0"/>
              <a:t>执行速度更快：</a:t>
            </a:r>
            <a:r>
              <a:rPr dirty="0"/>
              <a:t>MySQL 会缓存函数执行计划</a:t>
            </a:r>
            <a:r>
              <a:rPr lang="zh-CN" dirty="0"/>
              <a:t>，</a:t>
            </a:r>
            <a:r>
              <a:rPr dirty="0"/>
              <a:t>重复调用时直接使用缓存计划，减少解析和优化开销</a:t>
            </a:r>
            <a:r>
              <a:rPr lang="zh-CN" dirty="0"/>
              <a:t>，</a:t>
            </a:r>
            <a:r>
              <a:rPr dirty="0"/>
              <a:t>特别适合频繁调用的计算密集型操作</a:t>
            </a:r>
            <a:r>
              <a:rPr lang="zh-CN" dirty="0"/>
              <a:t>。</a:t>
            </a:r>
            <a:endParaRPr lang="zh-CN" dirty="0"/>
          </a:p>
          <a:p>
            <a:pPr marL="342900" indent="-342900">
              <a:buAutoNum type="arabicPeriod" startAt="2"/>
            </a:pPr>
            <a:endParaRPr dirty="0"/>
          </a:p>
          <a:p>
            <a:pPr marL="342900" indent="-342900">
              <a:buFontTx/>
              <a:buAutoNum type="arabicPeriod" startAt="2"/>
            </a:pPr>
            <a:r>
              <a:rPr lang="zh-CN" altLang="en-US" dirty="0"/>
              <a:t>减少网络流量：基于某种无法用单一标量的表达式表示的复杂约束来过滤数据的操作，可以表示为函数。 然后，此函数便可以在 </a:t>
            </a:r>
            <a:r>
              <a:rPr lang="en-US" altLang="zh-CN" dirty="0"/>
              <a:t>WHERE </a:t>
            </a:r>
            <a:r>
              <a:rPr lang="zh-CN" altLang="en-US" dirty="0"/>
              <a:t>子句中调用，以减少发送至客户端的数字或行数。</a:t>
            </a:r>
            <a:endParaRPr lang="zh-CN" altLang="en-US" dirty="0"/>
          </a:p>
        </p:txBody>
      </p:sp>
      <p:sp>
        <p:nvSpPr>
          <p:cNvPr id="12" name="文本框 11"/>
          <p:cNvSpPr txBox="1"/>
          <p:nvPr/>
        </p:nvSpPr>
        <p:spPr>
          <a:xfrm>
            <a:off x="5121628" y="1642685"/>
            <a:ext cx="6115692" cy="369332"/>
          </a:xfrm>
          <a:prstGeom prst="rect">
            <a:avLst/>
          </a:prstGeom>
          <a:noFill/>
        </p:spPr>
        <p:txBody>
          <a:bodyPr wrap="square">
            <a:spAutoFit/>
          </a:bodyPr>
          <a:lstStyle/>
          <a:p>
            <a:r>
              <a:rPr lang="zh-CN" altLang="en-US" dirty="0">
                <a:solidFill>
                  <a:srgbClr val="FF0000"/>
                </a:solidFill>
              </a:rPr>
              <a:t>建议大家查看官方文档，示例和展示效果都会比</a:t>
            </a:r>
            <a:r>
              <a:rPr lang="en-US" altLang="zh-CN" dirty="0">
                <a:solidFill>
                  <a:srgbClr val="FF0000"/>
                </a:solidFill>
              </a:rPr>
              <a:t>ppt</a:t>
            </a:r>
            <a:r>
              <a:rPr lang="zh-CN" altLang="en-US" dirty="0">
                <a:solidFill>
                  <a:srgbClr val="FF0000"/>
                </a:solidFill>
              </a:rPr>
              <a:t>好</a:t>
            </a:r>
            <a:endParaRPr lang="zh-CN" altLang="en-US"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405" y="1819275"/>
            <a:ext cx="9144000" cy="5029200"/>
          </a:xfrm>
          <a:prstGeom prst="rect">
            <a:avLst/>
          </a:prstGeom>
          <a:noFill/>
        </p:spPr>
        <p:txBody>
          <a:bodyPr wrap="square" rtlCol="0">
            <a:noAutofit/>
          </a:bodyPr>
          <a:lstStyle/>
          <a:p>
            <a:pPr marL="285750" indent="-285750">
              <a:buFont typeface="Arial" panose="020B0604020202020204" pitchFamily="34" charset="0"/>
              <a:buChar char="•"/>
              <a:defRPr/>
            </a:pPr>
            <a:r>
              <a:rPr lang="zh-CN" altLang="en-US" dirty="0"/>
              <a:t>自定义函数的限制：</a:t>
            </a:r>
            <a:endParaRPr lang="en-US" altLang="zh-CN" dirty="0"/>
          </a:p>
          <a:p>
            <a:pPr>
              <a:defRPr/>
            </a:pPr>
            <a:endParaRPr lang="zh-CN" altLang="en-US" dirty="0"/>
          </a:p>
          <a:p>
            <a:pPr>
              <a:defRPr/>
            </a:pPr>
            <a:r>
              <a:rPr lang="en-US" altLang="zh-CN" dirty="0"/>
              <a:t>1.</a:t>
            </a:r>
            <a:r>
              <a:rPr lang="zh-CN" altLang="en-US" dirty="0"/>
              <a:t>不能执行任何会修改数据库状态的操作，如插入、更新或删除数据。这是因为函数的设计目的是计算并返回一个值，而不是产生副作用。</a:t>
            </a:r>
            <a:endParaRPr lang="zh-CN" altLang="en-US" dirty="0"/>
          </a:p>
          <a:p>
            <a:pPr>
              <a:defRPr/>
            </a:pPr>
            <a:r>
              <a:rPr lang="en-US" altLang="zh-CN" dirty="0"/>
              <a:t>2. </a:t>
            </a:r>
            <a:r>
              <a:rPr dirty="0"/>
              <a:t>只能返回一个单一的值，不能返回多个结果集。如果需要返回多个结果集，应使用存储过程。</a:t>
            </a:r>
            <a:endParaRPr dirty="0"/>
          </a:p>
          <a:p>
            <a:pPr>
              <a:defRPr/>
            </a:pPr>
            <a:r>
              <a:rPr lang="en-US" altLang="zh-CN" dirty="0"/>
              <a:t>3. </a:t>
            </a:r>
            <a:r>
              <a:rPr lang="zh-CN" altLang="en-US" dirty="0"/>
              <a:t>不能直接调用存储过程，因为存储过程可以执行复杂的操作，包括修改数据库状态，这与函数的设计初衷相悖。</a:t>
            </a:r>
            <a:endParaRPr lang="zh-CN" altLang="en-US" dirty="0"/>
          </a:p>
          <a:p>
            <a:pPr>
              <a:defRPr/>
            </a:pPr>
            <a:r>
              <a:rPr lang="en-US" altLang="zh-CN" dirty="0"/>
              <a:t>4. </a:t>
            </a:r>
            <a:r>
              <a:rPr dirty="0"/>
              <a:t>不支持动态 SQL，动态 SQL 通常需要在存储过程中通过 PREPARE 和 EXECUTE 语句实现。</a:t>
            </a:r>
            <a:endParaRPr dirty="0"/>
          </a:p>
          <a:p>
            <a:pPr>
              <a:defRPr/>
            </a:pPr>
            <a:r>
              <a:rPr lang="en-US" altLang="zh-CN" dirty="0"/>
              <a:t>5. </a:t>
            </a:r>
            <a:r>
              <a:t>不支持 TRY...CATCH 语法，但可以使用 DECLARE ... HANDLER 来处理特定的异常。如果需要更复杂的错误处理，建议使用存储过程。</a:t>
            </a:r>
          </a:p>
          <a:p>
            <a:pPr>
              <a:defRPr/>
            </a:pPr>
            <a:r>
              <a:rPr lang="en-US" altLang="zh-CN" dirty="0"/>
              <a:t>6. </a:t>
            </a:r>
            <a:r>
              <a:rPr dirty="0"/>
              <a:t>MySQL 的函数必须返回一个值，不能返回 NULL 或不返回任何值，因为函数的主要目的是计算并返回一个有效结果。</a:t>
            </a:r>
            <a:endParaRPr dirty="0"/>
          </a:p>
          <a:p>
            <a:pPr>
              <a:defRPr/>
            </a:pPr>
            <a:r>
              <a:rPr lang="en-US" altLang="zh-CN" dirty="0"/>
              <a:t>7. </a:t>
            </a:r>
            <a:r>
              <a:rPr dirty="0"/>
              <a:t>只能在 SQL 查询中直接调用，不能通过 CALL 语句调用。函数的设计目的是在查询中使用，而不是作为独立的程序单元。</a:t>
            </a:r>
            <a:endParaRPr dirty="0"/>
          </a:p>
          <a:p>
            <a:pPr>
              <a:defRPr/>
            </a:pPr>
            <a:r>
              <a:rPr lang="en-US" altLang="zh-CN" dirty="0"/>
              <a:t>............</a:t>
            </a:r>
            <a:endParaRPr lang="en-US" altLang="zh-CN" dirty="0"/>
          </a:p>
          <a:p>
            <a:pPr>
              <a:defRPr/>
            </a:pPr>
            <a:endParaRPr lang="zh-CN" altLang="en-US" dirty="0"/>
          </a:p>
        </p:txBody>
      </p:sp>
      <p:sp>
        <p:nvSpPr>
          <p:cNvPr id="10" name="文本框 9"/>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自定义函数基本概念</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0" y="1676675"/>
            <a:ext cx="9803631" cy="4524315"/>
          </a:xfrm>
          <a:prstGeom prst="rect">
            <a:avLst/>
          </a:prstGeom>
          <a:noFill/>
        </p:spPr>
        <p:txBody>
          <a:bodyPr wrap="square" rtlCol="0">
            <a:spAutoFit/>
          </a:bodyPr>
          <a:lstStyle/>
          <a:p>
            <a:pPr>
              <a:defRPr/>
            </a:pPr>
            <a:r>
              <a:rPr lang="en-US" altLang="zh-CN" dirty="0">
                <a:sym typeface="Calibri" panose="020F0502020204030204" pitchFamily="34" charset="0"/>
              </a:rPr>
              <a:t>MySQL</a:t>
            </a:r>
            <a:r>
              <a:rPr lang="zh-CN" altLang="en-US" dirty="0">
                <a:sym typeface="Calibri" panose="020F0502020204030204" pitchFamily="34" charset="0"/>
              </a:rPr>
              <a:t>：</a:t>
            </a:r>
            <a:endParaRPr lang="en-US" altLang="zh-CN" dirty="0">
              <a:sym typeface="Calibri" panose="020F0502020204030204" pitchFamily="34" charset="0"/>
            </a:endParaRPr>
          </a:p>
          <a:p>
            <a:pPr marL="285750" indent="-285750">
              <a:buFont typeface="Arial" panose="020B0604020202020204" pitchFamily="34" charset="0"/>
              <a:buChar char="•"/>
              <a:defRPr/>
            </a:pPr>
            <a:r>
              <a:rPr lang="zh-CN" altLang="en-US" dirty="0"/>
              <a:t>大致语法：</a:t>
            </a:r>
            <a:endParaRPr lang="zh-CN" altLang="en-US" dirty="0"/>
          </a:p>
          <a:p>
            <a:pPr>
              <a:defRPr/>
            </a:pPr>
            <a:r>
              <a:rPr lang="en-US" altLang="zh-CN" dirty="0"/>
              <a:t>CREATE FUNCTION </a:t>
            </a:r>
            <a:r>
              <a:rPr lang="en-US" altLang="zh-CN" dirty="0" err="1"/>
              <a:t>function_name</a:t>
            </a:r>
            <a:r>
              <a:rPr lang="en-US" altLang="zh-CN" dirty="0"/>
              <a:t> (</a:t>
            </a:r>
            <a:endParaRPr lang="en-US" altLang="zh-CN" dirty="0"/>
          </a:p>
          <a:p>
            <a:pPr lvl="1">
              <a:defRPr/>
            </a:pPr>
            <a:r>
              <a:rPr lang="en-US" altLang="zh-CN" dirty="0" err="1"/>
              <a:t>param_name</a:t>
            </a:r>
            <a:r>
              <a:rPr lang="en-US" altLang="zh-CN" dirty="0"/>
              <a:t> type [ ,... ] </a:t>
            </a:r>
            <a:endParaRPr lang="en-US" altLang="zh-CN" dirty="0"/>
          </a:p>
          <a:p>
            <a:pPr>
              <a:defRPr/>
            </a:pPr>
            <a:r>
              <a:rPr lang="en-US" altLang="zh-CN" dirty="0"/>
              <a:t>)</a:t>
            </a:r>
            <a:endParaRPr lang="en-US" altLang="zh-CN" dirty="0"/>
          </a:p>
          <a:p>
            <a:pPr>
              <a:defRPr/>
            </a:pPr>
            <a:r>
              <a:rPr lang="en-US" altLang="zh-CN" dirty="0"/>
              <a:t>RETURNS type</a:t>
            </a:r>
            <a:endParaRPr lang="en-US" altLang="zh-CN" dirty="0"/>
          </a:p>
          <a:p>
            <a:pPr>
              <a:defRPr/>
            </a:pPr>
            <a:r>
              <a:rPr lang="en-US" altLang="zh-CN" dirty="0"/>
              <a:t>[ BEGIN ] </a:t>
            </a:r>
            <a:r>
              <a:rPr lang="en-US" altLang="zh-CN" dirty="0" err="1"/>
              <a:t>sql_statement</a:t>
            </a:r>
            <a:r>
              <a:rPr lang="en-US" altLang="zh-CN" dirty="0"/>
              <a:t> [ END ]</a:t>
            </a:r>
            <a:endParaRPr lang="en-US" altLang="zh-CN" dirty="0"/>
          </a:p>
          <a:p>
            <a:pPr>
              <a:defRPr/>
            </a:pPr>
            <a:endParaRPr lang="en-US" altLang="zh-CN" dirty="0"/>
          </a:p>
          <a:p>
            <a:pPr marL="285750" indent="-285750">
              <a:buFont typeface="Arial" panose="020B0604020202020204" pitchFamily="34" charset="0"/>
              <a:buChar char="•"/>
              <a:defRPr/>
            </a:pPr>
            <a:r>
              <a:rPr lang="zh-CN" altLang="en-US" dirty="0"/>
              <a:t>说明：</a:t>
            </a:r>
            <a:endParaRPr lang="zh-CN" altLang="en-US" dirty="0"/>
          </a:p>
          <a:p>
            <a:pPr marL="342900" indent="-342900">
              <a:buAutoNum type="arabicPeriod"/>
              <a:defRPr/>
            </a:pPr>
            <a:r>
              <a:rPr lang="zh-CN" altLang="en-US" dirty="0"/>
              <a:t>直接使用 函数名</a:t>
            </a:r>
            <a:r>
              <a:rPr lang="en-US" altLang="zh-CN" dirty="0"/>
              <a:t>(</a:t>
            </a:r>
            <a:r>
              <a:rPr lang="zh-CN" altLang="en-US" dirty="0"/>
              <a:t>参数</a:t>
            </a:r>
            <a:r>
              <a:rPr lang="en-US" altLang="zh-CN" dirty="0"/>
              <a:t>) </a:t>
            </a:r>
            <a:r>
              <a:rPr lang="zh-CN" altLang="en-US" dirty="0"/>
              <a:t>调用函数。</a:t>
            </a:r>
            <a:endParaRPr lang="en-US" altLang="zh-CN" dirty="0"/>
          </a:p>
          <a:p>
            <a:pPr marL="342900" indent="-342900">
              <a:buAutoNum type="arabicPeriod"/>
              <a:defRPr/>
            </a:pPr>
            <a:r>
              <a:rPr lang="en-US" altLang="zh-CN" dirty="0"/>
              <a:t>MySQL</a:t>
            </a:r>
            <a:r>
              <a:rPr lang="zh-CN" altLang="en-US" dirty="0"/>
              <a:t>不能返回表。</a:t>
            </a:r>
            <a:endParaRPr lang="en-US" altLang="zh-CN" dirty="0"/>
          </a:p>
          <a:p>
            <a:pPr marL="342900" indent="-342900">
              <a:buAutoNum type="arabicPeriod"/>
              <a:defRPr/>
            </a:pPr>
            <a:r>
              <a:rPr lang="en-US" altLang="zh-CN" dirty="0"/>
              <a:t>MySQL</a:t>
            </a:r>
            <a:r>
              <a:rPr lang="zh-CN" altLang="en-US" dirty="0"/>
              <a:t>如果创建函数的时候报</a:t>
            </a:r>
            <a:r>
              <a:rPr lang="en-US" altLang="zh-CN" dirty="0"/>
              <a:t>Error Code 1418</a:t>
            </a:r>
            <a:r>
              <a:rPr lang="zh-CN" altLang="en-US" dirty="0"/>
              <a:t>，需要</a:t>
            </a:r>
            <a:r>
              <a:rPr lang="en-US" altLang="zh-CN" dirty="0"/>
              <a:t>set global </a:t>
            </a:r>
            <a:r>
              <a:rPr lang="en-US" altLang="zh-CN" dirty="0" err="1"/>
              <a:t>log_bin_trust_function_creators</a:t>
            </a:r>
            <a:r>
              <a:rPr lang="en-US" altLang="zh-CN" dirty="0"/>
              <a:t> = 1;</a:t>
            </a:r>
            <a:endParaRPr lang="en-US" altLang="zh-CN" dirty="0"/>
          </a:p>
          <a:p>
            <a:pPr marL="342900" indent="-342900">
              <a:buAutoNum type="arabicPeriod"/>
              <a:defRPr/>
            </a:pPr>
            <a:endParaRPr lang="en-US" altLang="zh-CN" dirty="0"/>
          </a:p>
          <a:p>
            <a:pPr marL="285750" indent="-285750">
              <a:buFont typeface="Arial" panose="020B0604020202020204" pitchFamily="34" charset="0"/>
              <a:buChar char="•"/>
              <a:defRPr/>
            </a:pPr>
            <a:r>
              <a:rPr lang="zh-CN" altLang="en-US" dirty="0"/>
              <a:t>相关文档：</a:t>
            </a:r>
            <a:endParaRPr lang="en-US" altLang="zh-CN" dirty="0"/>
          </a:p>
          <a:p>
            <a:pPr>
              <a:defRPr/>
            </a:pPr>
            <a:r>
              <a:rPr lang="en-US" altLang="zh-CN" dirty="0">
                <a:hlinkClick r:id="rId1"/>
              </a:rPr>
              <a:t>https://dev.mysql.com/doc/refman/8.0/en/create-procedure.html</a:t>
            </a:r>
            <a:endParaRPr lang="en-US" altLang="zh-CN" dirty="0"/>
          </a:p>
        </p:txBody>
      </p:sp>
      <p:sp>
        <p:nvSpPr>
          <p:cNvPr id="10" name="文本框 9"/>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创建自定义函数</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0" y="1676675"/>
            <a:ext cx="10438966" cy="3139321"/>
          </a:xfrm>
          <a:prstGeom prst="rect">
            <a:avLst/>
          </a:prstGeom>
          <a:noFill/>
        </p:spPr>
        <p:txBody>
          <a:bodyPr wrap="square" rtlCol="0">
            <a:spAutoFit/>
          </a:bodyPr>
          <a:lstStyle/>
          <a:p>
            <a:pPr>
              <a:defRPr/>
            </a:pPr>
            <a:r>
              <a:rPr lang="en-US" altLang="zh-CN" dirty="0" err="1">
                <a:sym typeface="Calibri" panose="020F0502020204030204" pitchFamily="34" charset="0"/>
              </a:rPr>
              <a:t>openGauss</a:t>
            </a:r>
            <a:r>
              <a:rPr lang="zh-CN" altLang="en-US" dirty="0">
                <a:sym typeface="Calibri" panose="020F0502020204030204" pitchFamily="34" charset="0"/>
              </a:rPr>
              <a:t>：</a:t>
            </a:r>
            <a:endParaRPr lang="en-US" altLang="zh-CN" dirty="0">
              <a:sym typeface="Calibri" panose="020F0502020204030204" pitchFamily="34" charset="0"/>
            </a:endParaRPr>
          </a:p>
          <a:p>
            <a:pPr marL="285750" indent="-285750">
              <a:buFont typeface="Arial" panose="020B0604020202020204" pitchFamily="34" charset="0"/>
              <a:buChar char="•"/>
              <a:defRPr/>
            </a:pPr>
            <a:r>
              <a:rPr lang="zh-CN" altLang="en-US" dirty="0"/>
              <a:t>详细语法与示例请参考：</a:t>
            </a:r>
            <a:endParaRPr lang="en-US" altLang="zh-CN" dirty="0"/>
          </a:p>
          <a:p>
            <a:pPr marL="285750" indent="-285750">
              <a:buFont typeface="Arial" panose="020B0604020202020204" pitchFamily="34" charset="0"/>
              <a:buChar char="•"/>
              <a:defRPr/>
            </a:pPr>
            <a:r>
              <a:rPr lang="en-GB" altLang="zh-CN" dirty="0">
                <a:hlinkClick r:id="rId1"/>
              </a:rPr>
              <a:t>https://opengauss.org/zh/docs/1.0.0/docs/Developerguide/CREATE-FUNCTION.html</a:t>
            </a:r>
            <a:endParaRPr lang="en-GB" altLang="zh-CN" dirty="0"/>
          </a:p>
          <a:p>
            <a:pPr marL="285750" indent="-285750">
              <a:buFont typeface="Arial" panose="020B0604020202020204" pitchFamily="34" charset="0"/>
              <a:buChar char="•"/>
              <a:defRPr/>
            </a:pPr>
            <a:endParaRPr lang="en-GB" altLang="zh-CN" dirty="0"/>
          </a:p>
          <a:p>
            <a:pPr marL="285750" indent="-285750">
              <a:buFont typeface="Arial" panose="020B0604020202020204" pitchFamily="34" charset="0"/>
              <a:buChar char="•"/>
              <a:defRPr/>
            </a:pPr>
            <a:r>
              <a:rPr lang="zh-CN" altLang="en-GB" dirty="0"/>
              <a:t>部分</a:t>
            </a:r>
            <a:r>
              <a:rPr lang="zh-CN" altLang="en-US" dirty="0"/>
              <a:t>截图：</a:t>
            </a:r>
            <a:endParaRPr lang="en-US" altLang="zh-CN" dirty="0"/>
          </a:p>
          <a:p>
            <a:pPr marL="285750" indent="-285750">
              <a:buFont typeface="Arial" panose="020B0604020202020204" pitchFamily="34" charset="0"/>
              <a:buChar char="•"/>
              <a:defRPr/>
            </a:pPr>
            <a:endParaRPr lang="en-US" altLang="zh-CN" dirty="0"/>
          </a:p>
          <a:p>
            <a:pPr marL="285750" indent="-285750">
              <a:buFont typeface="Arial" panose="020B0604020202020204" pitchFamily="34" charset="0"/>
              <a:buChar char="•"/>
              <a:defRPr/>
            </a:pPr>
            <a:endParaRPr lang="en-US" altLang="zh-CN" dirty="0"/>
          </a:p>
          <a:p>
            <a:pPr marL="285750" indent="-285750">
              <a:buFont typeface="Arial" panose="020B0604020202020204" pitchFamily="34" charset="0"/>
              <a:buChar char="•"/>
              <a:defRPr/>
            </a:pPr>
            <a:endParaRPr lang="en-US" altLang="zh-CN" dirty="0"/>
          </a:p>
          <a:p>
            <a:pPr marL="285750" indent="-285750">
              <a:buFont typeface="Arial" panose="020B0604020202020204" pitchFamily="34" charset="0"/>
              <a:buChar char="•"/>
              <a:defRPr/>
            </a:pPr>
            <a:endParaRPr lang="en-US" altLang="zh-CN" dirty="0"/>
          </a:p>
          <a:p>
            <a:pPr marL="285750" indent="-285750">
              <a:buFont typeface="Arial" panose="020B0604020202020204" pitchFamily="34" charset="0"/>
              <a:buChar char="•"/>
              <a:defRPr/>
            </a:pPr>
            <a:endParaRPr lang="en-US" altLang="zh-CN" dirty="0"/>
          </a:p>
          <a:p>
            <a:pPr marL="285750" indent="-285750">
              <a:buFont typeface="Arial" panose="020B0604020202020204" pitchFamily="34" charset="0"/>
              <a:buChar char="•"/>
              <a:defRPr/>
            </a:pPr>
            <a:endParaRPr lang="en-US" altLang="zh-CN" dirty="0"/>
          </a:p>
        </p:txBody>
      </p:sp>
      <p:sp>
        <p:nvSpPr>
          <p:cNvPr id="10" name="文本框 9"/>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创建自定义函数</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pic>
        <p:nvPicPr>
          <p:cNvPr id="3" name="图片 2"/>
          <p:cNvPicPr>
            <a:picLocks noChangeAspect="1"/>
          </p:cNvPicPr>
          <p:nvPr/>
        </p:nvPicPr>
        <p:blipFill>
          <a:blip r:embed="rId2"/>
          <a:stretch>
            <a:fillRect/>
          </a:stretch>
        </p:blipFill>
        <p:spPr>
          <a:xfrm>
            <a:off x="1278292" y="3246335"/>
            <a:ext cx="5715143" cy="191018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0" y="1676675"/>
            <a:ext cx="9803631" cy="5016758"/>
          </a:xfrm>
          <a:prstGeom prst="rect">
            <a:avLst/>
          </a:prstGeom>
          <a:noFill/>
        </p:spPr>
        <p:txBody>
          <a:bodyPr wrap="square" rtlCol="0">
            <a:spAutoFit/>
          </a:bodyPr>
          <a:lstStyle/>
          <a:p>
            <a:pPr>
              <a:defRPr/>
            </a:pPr>
            <a:r>
              <a:rPr lang="en-US" altLang="zh-CN" dirty="0">
                <a:sym typeface="Calibri" panose="020F0502020204030204" pitchFamily="34" charset="0"/>
              </a:rPr>
              <a:t>SQL</a:t>
            </a:r>
            <a:r>
              <a:rPr lang="zh-CN" altLang="en-US" dirty="0">
                <a:sym typeface="Calibri" panose="020F0502020204030204" pitchFamily="34" charset="0"/>
              </a:rPr>
              <a:t> </a:t>
            </a:r>
            <a:r>
              <a:rPr lang="en-US" altLang="zh-CN" dirty="0">
                <a:sym typeface="Calibri" panose="020F0502020204030204" pitchFamily="34" charset="0"/>
              </a:rPr>
              <a:t>Server</a:t>
            </a:r>
            <a:r>
              <a:rPr lang="zh-CN" altLang="en-US" dirty="0">
                <a:sym typeface="Calibri" panose="020F0502020204030204" pitchFamily="34" charset="0"/>
              </a:rPr>
              <a:t>：</a:t>
            </a:r>
            <a:endParaRPr lang="en-US" altLang="zh-CN" dirty="0">
              <a:sym typeface="Calibri" panose="020F0502020204030204" pitchFamily="34" charset="0"/>
            </a:endParaRPr>
          </a:p>
          <a:p>
            <a:pPr marL="285750" indent="-285750">
              <a:buFont typeface="Arial" panose="020B0604020202020204" pitchFamily="34" charset="0"/>
              <a:buChar char="•"/>
              <a:defRPr/>
            </a:pPr>
            <a:r>
              <a:rPr lang="zh-CN" altLang="en-US" dirty="0"/>
              <a:t>大致语法：</a:t>
            </a:r>
            <a:endParaRPr lang="zh-CN" altLang="en-US" dirty="0"/>
          </a:p>
          <a:p>
            <a:pPr>
              <a:defRPr/>
            </a:pPr>
            <a:r>
              <a:rPr lang="en-US" altLang="zh-CN" dirty="0"/>
              <a:t>CREATE [ OR ALTER ] FUNCTION </a:t>
            </a:r>
            <a:r>
              <a:rPr lang="en-US" altLang="zh-CN" dirty="0" err="1"/>
              <a:t>function_name</a:t>
            </a:r>
            <a:r>
              <a:rPr lang="en-US" altLang="zh-CN" dirty="0"/>
              <a:t>   (</a:t>
            </a:r>
            <a:endParaRPr lang="en-US" altLang="zh-CN" dirty="0"/>
          </a:p>
          <a:p>
            <a:pPr lvl="1">
              <a:defRPr/>
            </a:pPr>
            <a:r>
              <a:rPr lang="en-US" altLang="zh-CN" dirty="0"/>
              <a:t>[ { @parameter [ AS ] </a:t>
            </a:r>
            <a:r>
              <a:rPr lang="en-US" altLang="zh-CN" dirty="0" err="1"/>
              <a:t>data_type</a:t>
            </a:r>
            <a:r>
              <a:rPr lang="en-US" altLang="zh-CN" dirty="0"/>
              <a:t> [ = default ] [ READONLY ] } [ ,...n ] ]</a:t>
            </a:r>
            <a:endParaRPr lang="en-US" altLang="zh-CN" dirty="0"/>
          </a:p>
          <a:p>
            <a:pPr>
              <a:defRPr/>
            </a:pPr>
            <a:r>
              <a:rPr lang="en-US" altLang="zh-CN" dirty="0"/>
              <a:t>)</a:t>
            </a:r>
            <a:endParaRPr lang="en-US" altLang="zh-CN" dirty="0"/>
          </a:p>
          <a:p>
            <a:pPr>
              <a:defRPr/>
            </a:pPr>
            <a:r>
              <a:rPr lang="en-US" altLang="zh-CN" dirty="0"/>
              <a:t>RETURNS </a:t>
            </a:r>
            <a:r>
              <a:rPr lang="en-US" altLang="zh-CN" dirty="0" err="1"/>
              <a:t>data_type</a:t>
            </a:r>
            <a:r>
              <a:rPr lang="en-US" altLang="zh-CN" dirty="0"/>
              <a:t> </a:t>
            </a:r>
            <a:endParaRPr lang="en-US" altLang="zh-CN" dirty="0"/>
          </a:p>
          <a:p>
            <a:pPr>
              <a:defRPr/>
            </a:pPr>
            <a:r>
              <a:rPr lang="en-US" altLang="zh-CN" dirty="0"/>
              <a:t>[ AS ]  </a:t>
            </a:r>
            <a:endParaRPr lang="en-US" altLang="zh-CN" dirty="0"/>
          </a:p>
          <a:p>
            <a:pPr>
              <a:defRPr/>
            </a:pPr>
            <a:r>
              <a:rPr lang="en-US" altLang="zh-CN" dirty="0"/>
              <a:t>    BEGIN   </a:t>
            </a:r>
            <a:endParaRPr lang="en-US" altLang="zh-CN" dirty="0"/>
          </a:p>
          <a:p>
            <a:pPr>
              <a:defRPr/>
            </a:pPr>
            <a:r>
              <a:rPr lang="en-US" altLang="zh-CN" dirty="0"/>
              <a:t>        </a:t>
            </a:r>
            <a:r>
              <a:rPr lang="en-US" altLang="zh-CN" dirty="0" err="1"/>
              <a:t>function_body</a:t>
            </a:r>
            <a:r>
              <a:rPr lang="en-US" altLang="zh-CN" dirty="0"/>
              <a:t>   </a:t>
            </a:r>
            <a:endParaRPr lang="en-US" altLang="zh-CN" dirty="0"/>
          </a:p>
          <a:p>
            <a:pPr>
              <a:defRPr/>
            </a:pPr>
            <a:r>
              <a:rPr lang="en-US" altLang="zh-CN" dirty="0"/>
              <a:t>        RETURN expression  </a:t>
            </a:r>
            <a:endParaRPr lang="en-US" altLang="zh-CN" dirty="0"/>
          </a:p>
          <a:p>
            <a:pPr>
              <a:defRPr/>
            </a:pPr>
            <a:r>
              <a:rPr lang="en-US" altLang="zh-CN" dirty="0"/>
              <a:t>    END  </a:t>
            </a:r>
            <a:endParaRPr lang="en-US" altLang="zh-CN" dirty="0"/>
          </a:p>
          <a:p>
            <a:pPr>
              <a:defRPr/>
            </a:pPr>
            <a:r>
              <a:rPr lang="en-US" altLang="zh-CN" dirty="0"/>
              <a:t>[ ; ]</a:t>
            </a:r>
            <a:endParaRPr lang="en-US" altLang="zh-CN" dirty="0"/>
          </a:p>
          <a:p>
            <a:pPr marL="285750" indent="-285750">
              <a:buFont typeface="Arial" panose="020B0604020202020204" pitchFamily="34" charset="0"/>
              <a:buChar char="•"/>
              <a:defRPr/>
            </a:pPr>
            <a:r>
              <a:rPr lang="zh-CN" altLang="en-US" dirty="0"/>
              <a:t>说明：</a:t>
            </a:r>
            <a:endParaRPr lang="zh-CN" altLang="en-US" dirty="0"/>
          </a:p>
          <a:p>
            <a:pPr>
              <a:defRPr/>
            </a:pPr>
            <a:r>
              <a:rPr lang="en-US" altLang="zh-CN" dirty="0"/>
              <a:t>1. </a:t>
            </a:r>
            <a:r>
              <a:rPr lang="zh-CN" altLang="en-US" dirty="0"/>
              <a:t>返回值可以是表，具体参见文档或示例。</a:t>
            </a:r>
            <a:endParaRPr lang="en-US" altLang="zh-CN" dirty="0"/>
          </a:p>
          <a:p>
            <a:pPr>
              <a:defRPr/>
            </a:pPr>
            <a:r>
              <a:rPr lang="en-US" altLang="zh-CN" dirty="0"/>
              <a:t>2. </a:t>
            </a:r>
            <a:r>
              <a:rPr lang="zh-CN" altLang="en-US" dirty="0"/>
              <a:t>直接使用 </a:t>
            </a:r>
            <a:r>
              <a:rPr lang="en-US" altLang="zh-CN" dirty="0" err="1"/>
              <a:t>dbo</a:t>
            </a:r>
            <a:r>
              <a:rPr lang="en-US" altLang="zh-CN" dirty="0"/>
              <a:t>.</a:t>
            </a:r>
            <a:r>
              <a:rPr lang="zh-CN" altLang="en-US" dirty="0"/>
              <a:t>函数名</a:t>
            </a:r>
            <a:r>
              <a:rPr lang="en-US" altLang="zh-CN" dirty="0"/>
              <a:t>(</a:t>
            </a:r>
            <a:r>
              <a:rPr lang="zh-CN" altLang="en-US" dirty="0"/>
              <a:t>参数</a:t>
            </a:r>
            <a:r>
              <a:rPr lang="en-US" altLang="zh-CN" dirty="0"/>
              <a:t>) </a:t>
            </a:r>
            <a:r>
              <a:rPr lang="zh-CN" altLang="en-US" dirty="0"/>
              <a:t>调用函数</a:t>
            </a:r>
            <a:endParaRPr lang="en-US" altLang="zh-CN" dirty="0"/>
          </a:p>
          <a:p>
            <a:pPr>
              <a:defRPr/>
            </a:pPr>
            <a:r>
              <a:rPr lang="en-US" altLang="zh-CN" dirty="0"/>
              <a:t>3. </a:t>
            </a:r>
            <a:r>
              <a:rPr lang="zh-CN" altLang="en-US" dirty="0"/>
              <a:t>要在同一个</a:t>
            </a:r>
            <a:r>
              <a:rPr lang="en-US" altLang="zh-CN" dirty="0" err="1"/>
              <a:t>sql</a:t>
            </a:r>
            <a:r>
              <a:rPr lang="zh-CN" altLang="en-US" dirty="0"/>
              <a:t>文件里创建和执行函数的话，记得在创建语句后加</a:t>
            </a:r>
            <a:r>
              <a:rPr lang="en-US" altLang="zh-CN" dirty="0"/>
              <a:t>GO</a:t>
            </a:r>
            <a:r>
              <a:rPr lang="zh-CN" altLang="en-US" dirty="0"/>
              <a:t>。</a:t>
            </a:r>
            <a:endParaRPr lang="en-US" altLang="zh-CN" dirty="0">
              <a:solidFill>
                <a:schemeClr val="bg1">
                  <a:lumMod val="50000"/>
                </a:schemeClr>
              </a:solidFill>
            </a:endParaRPr>
          </a:p>
          <a:p>
            <a:pPr marL="285750" indent="-285750">
              <a:buFont typeface="Arial" panose="020B0604020202020204" pitchFamily="34" charset="0"/>
              <a:buChar char="•"/>
              <a:defRPr/>
            </a:pPr>
            <a:r>
              <a:rPr lang="zh-CN" altLang="en-US" sz="1600" dirty="0"/>
              <a:t>相关文档：</a:t>
            </a:r>
            <a:endParaRPr lang="en-US" altLang="zh-CN" sz="1600" dirty="0"/>
          </a:p>
          <a:p>
            <a:pPr>
              <a:defRPr/>
            </a:pPr>
            <a:r>
              <a:rPr lang="en-US" altLang="zh-CN" sz="1600" dirty="0">
                <a:hlinkClick r:id="rId1"/>
              </a:rPr>
              <a:t>https://docs.microsoft.com/zh-cn/sql/t-sql/statements/create-function-transact-sql?view=sql-server-2017</a:t>
            </a:r>
            <a:endParaRPr lang="en-US" altLang="zh-CN" sz="1600" dirty="0"/>
          </a:p>
        </p:txBody>
      </p:sp>
      <p:sp>
        <p:nvSpPr>
          <p:cNvPr id="10" name="文本框 9"/>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创建自定义函数</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1" y="2048218"/>
            <a:ext cx="9144058" cy="4308872"/>
          </a:xfrm>
          <a:prstGeom prst="rect">
            <a:avLst/>
          </a:prstGeom>
          <a:noFill/>
        </p:spPr>
        <p:txBody>
          <a:bodyPr wrap="square" rtlCol="0">
            <a:spAutoFit/>
          </a:bodyPr>
          <a:lstStyle/>
          <a:p>
            <a:pPr marL="285750" indent="-285750">
              <a:buFont typeface="Arial" panose="020B0604020202020204" pitchFamily="34" charset="0"/>
              <a:buChar char="•"/>
              <a:defRPr/>
            </a:pPr>
            <a:r>
              <a:rPr lang="zh-CN" altLang="en-US" dirty="0"/>
              <a:t>存储过程和自定义函数的区别包括但不限于：</a:t>
            </a:r>
            <a:endParaRPr lang="en-US" altLang="zh-CN" dirty="0"/>
          </a:p>
          <a:p>
            <a:r>
              <a:rPr lang="en-US" altLang="zh-CN" sz="1600" dirty="0"/>
              <a:t>1.</a:t>
            </a:r>
            <a:r>
              <a:rPr lang="zh-CN" altLang="en-US" sz="1600" dirty="0"/>
              <a:t> 一般来说，存储过程实现的功能要复杂一点，而函数的实现的功能针对性比较强。存储过程，功能强大，可以执行包括修改表等一系列数据库操作；用户定义函数不能用于执行一组修改全局数据库状态的操作。</a:t>
            </a:r>
            <a:endParaRPr lang="en-US" altLang="zh-CN" sz="1600" dirty="0"/>
          </a:p>
          <a:p>
            <a:endParaRPr lang="zh-CN" altLang="en-US" sz="1600" dirty="0"/>
          </a:p>
          <a:p>
            <a:r>
              <a:rPr lang="en-US" altLang="zh-CN" sz="1600" dirty="0"/>
              <a:t>2. </a:t>
            </a:r>
            <a:r>
              <a:rPr lang="zh-CN" altLang="en-US" sz="1600" dirty="0"/>
              <a:t>对于存储过程来说可以返回参数，如记录集，而函数只能返回值或者表对象。函数只能返回一个变量；而存储过程可以返回多个。存储过程的参数可以有</a:t>
            </a:r>
            <a:r>
              <a:rPr lang="en-US" altLang="zh-CN" sz="1600" dirty="0"/>
              <a:t>IN,OUT,INOUT</a:t>
            </a:r>
            <a:r>
              <a:rPr lang="zh-CN" altLang="en-US" sz="1600" dirty="0"/>
              <a:t>三种类型，而函数只能有</a:t>
            </a:r>
            <a:r>
              <a:rPr lang="en-US" altLang="zh-CN" sz="1600" dirty="0"/>
              <a:t>IN</a:t>
            </a:r>
            <a:r>
              <a:rPr lang="zh-CN" altLang="en-US" sz="1600" dirty="0"/>
              <a:t>，存储过程声明时不需要返回类型，而函数声明时需要描述返回类型，且函数体中必须包含一个有效的</a:t>
            </a:r>
            <a:r>
              <a:rPr lang="en-US" altLang="zh-CN" sz="1600" dirty="0"/>
              <a:t>RETURN</a:t>
            </a:r>
            <a:r>
              <a:rPr lang="zh-CN" altLang="en-US" sz="1600" dirty="0"/>
              <a:t>语句。</a:t>
            </a:r>
            <a:endParaRPr lang="en-US" altLang="zh-CN" sz="1600" dirty="0"/>
          </a:p>
          <a:p>
            <a:endParaRPr lang="zh-CN" altLang="en-US" sz="1600" dirty="0"/>
          </a:p>
          <a:p>
            <a:r>
              <a:rPr lang="en-US" altLang="zh-CN" sz="1600" dirty="0"/>
              <a:t>3. </a:t>
            </a:r>
            <a:r>
              <a:rPr lang="zh-CN" altLang="en-US" sz="1600" dirty="0"/>
              <a:t>存储过程，可以使用非确定函数，不允许在用户定义函数主体中内置非确定函数。</a:t>
            </a:r>
            <a:endParaRPr lang="en-US" altLang="zh-CN" sz="1600" dirty="0"/>
          </a:p>
          <a:p>
            <a:endParaRPr lang="zh-CN" altLang="en-US" sz="1600" dirty="0"/>
          </a:p>
          <a:p>
            <a:r>
              <a:rPr lang="en-US" altLang="zh-CN" sz="1600" dirty="0"/>
              <a:t>4. </a:t>
            </a:r>
            <a:r>
              <a:rPr lang="zh-CN" altLang="en-US" sz="1600" dirty="0"/>
              <a:t>存储过程一般是作为一个独立的部分来执行（ </a:t>
            </a:r>
            <a:r>
              <a:rPr lang="en-US" altLang="zh-CN" sz="1600" dirty="0"/>
              <a:t>EXECUTE </a:t>
            </a:r>
            <a:r>
              <a:rPr lang="zh-CN" altLang="en-US" sz="1600" dirty="0"/>
              <a:t>语句执行），而函数可以作为查询语句的一个部分来调用（</a:t>
            </a:r>
            <a:r>
              <a:rPr lang="en-US" altLang="zh-CN" sz="1600" dirty="0"/>
              <a:t>SELECT</a:t>
            </a:r>
            <a:r>
              <a:rPr lang="zh-CN" altLang="en-US" sz="1600" dirty="0"/>
              <a:t>语句中调用），由于函数可以返回一个表对象，因此它可以在查询语句中位于</a:t>
            </a:r>
            <a:r>
              <a:rPr lang="en-US" altLang="zh-CN" sz="1600" dirty="0"/>
              <a:t>FROM</a:t>
            </a:r>
            <a:r>
              <a:rPr lang="zh-CN" altLang="en-US" sz="1600" dirty="0"/>
              <a:t>关键字的后面。 </a:t>
            </a:r>
            <a:r>
              <a:rPr lang="en-US" altLang="zh-CN" sz="1600" dirty="0"/>
              <a:t>SQL</a:t>
            </a:r>
            <a:r>
              <a:rPr lang="zh-CN" altLang="en-US" sz="1600" dirty="0"/>
              <a:t>语句中不可用存储过程，而可以使用函数。</a:t>
            </a:r>
            <a:endParaRPr lang="en-US" altLang="zh-CN" sz="1600" dirty="0"/>
          </a:p>
          <a:p>
            <a:endParaRPr lang="en-US" altLang="zh-CN" sz="1600" dirty="0"/>
          </a:p>
          <a:p>
            <a:r>
              <a:rPr lang="en-US" altLang="zh-CN" sz="1600" dirty="0"/>
              <a:t>……………………</a:t>
            </a:r>
            <a:endParaRPr lang="en-US" altLang="zh-CN" sz="1600" dirty="0"/>
          </a:p>
        </p:txBody>
      </p:sp>
      <p:sp>
        <p:nvSpPr>
          <p:cNvPr id="10" name="文本框 9"/>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存储过程和自定义函数</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r>
                <a:rPr lang="en-US" altLang="zh-CN" sz="2400" dirty="0">
                  <a:solidFill>
                    <a:schemeClr val="bg1"/>
                  </a:solidFill>
                  <a:cs typeface="+mn-ea"/>
                  <a:sym typeface="+mn-lt"/>
                </a:rPr>
                <a:t>MYSQL</a:t>
              </a:r>
              <a:r>
                <a:rPr lang="zh-CN" altLang="en-US" sz="2400" dirty="0">
                  <a:solidFill>
                    <a:schemeClr val="bg1"/>
                  </a:solidFill>
                  <a:cs typeface="+mn-ea"/>
                  <a:sym typeface="+mn-lt"/>
                </a:rPr>
                <a:t>版本）</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文本框 9"/>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存储过程示例</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pic>
        <p:nvPicPr>
          <p:cNvPr id="3" name="图片 2"/>
          <p:cNvPicPr>
            <a:picLocks noChangeAspect="1"/>
          </p:cNvPicPr>
          <p:nvPr/>
        </p:nvPicPr>
        <p:blipFill>
          <a:blip r:embed="rId1"/>
          <a:stretch>
            <a:fillRect/>
          </a:stretch>
        </p:blipFill>
        <p:spPr>
          <a:xfrm>
            <a:off x="1228108" y="1793311"/>
            <a:ext cx="3548843" cy="4922235"/>
          </a:xfrm>
          <a:prstGeom prst="rect">
            <a:avLst/>
          </a:prstGeom>
        </p:spPr>
      </p:pic>
      <p:pic>
        <p:nvPicPr>
          <p:cNvPr id="4" name="图片 3"/>
          <p:cNvPicPr>
            <a:picLocks noChangeAspect="1"/>
          </p:cNvPicPr>
          <p:nvPr/>
        </p:nvPicPr>
        <p:blipFill>
          <a:blip r:embed="rId2"/>
          <a:stretch>
            <a:fillRect/>
          </a:stretch>
        </p:blipFill>
        <p:spPr>
          <a:xfrm>
            <a:off x="5206704" y="1793311"/>
            <a:ext cx="4947335" cy="350390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r>
                <a:rPr lang="en-US" altLang="zh-CN" sz="2400" dirty="0">
                  <a:solidFill>
                    <a:schemeClr val="bg1"/>
                  </a:solidFill>
                  <a:cs typeface="+mn-ea"/>
                  <a:sym typeface="+mn-lt"/>
                </a:rPr>
                <a:t>MYSQL</a:t>
              </a:r>
              <a:r>
                <a:rPr lang="zh-CN" altLang="en-US" sz="2400" dirty="0">
                  <a:solidFill>
                    <a:schemeClr val="bg1"/>
                  </a:solidFill>
                  <a:cs typeface="+mn-ea"/>
                  <a:sym typeface="+mn-lt"/>
                </a:rPr>
                <a:t>版本）</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文本框 9"/>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存储过程示例</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pic>
        <p:nvPicPr>
          <p:cNvPr id="2" name="图片 1"/>
          <p:cNvPicPr>
            <a:picLocks noChangeAspect="1"/>
          </p:cNvPicPr>
          <p:nvPr/>
        </p:nvPicPr>
        <p:blipFill>
          <a:blip r:embed="rId1"/>
          <a:stretch>
            <a:fillRect/>
          </a:stretch>
        </p:blipFill>
        <p:spPr>
          <a:xfrm>
            <a:off x="1294557" y="2181930"/>
            <a:ext cx="4272120" cy="3020691"/>
          </a:xfrm>
          <a:prstGeom prst="rect">
            <a:avLst/>
          </a:prstGeom>
        </p:spPr>
      </p:pic>
      <p:pic>
        <p:nvPicPr>
          <p:cNvPr id="5" name="图片 4"/>
          <p:cNvPicPr>
            <a:picLocks noChangeAspect="1"/>
          </p:cNvPicPr>
          <p:nvPr/>
        </p:nvPicPr>
        <p:blipFill>
          <a:blip r:embed="rId2"/>
          <a:stretch>
            <a:fillRect/>
          </a:stretch>
        </p:blipFill>
        <p:spPr>
          <a:xfrm>
            <a:off x="5627821" y="2042238"/>
            <a:ext cx="3895751" cy="259282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r>
                <a:rPr lang="en-US" altLang="zh-CN" sz="2400" dirty="0">
                  <a:solidFill>
                    <a:schemeClr val="bg1"/>
                  </a:solidFill>
                  <a:cs typeface="+mn-ea"/>
                  <a:sym typeface="+mn-lt"/>
                </a:rPr>
                <a:t>MYSQL</a:t>
              </a:r>
              <a:r>
                <a:rPr lang="zh-CN" altLang="en-US" sz="2400" dirty="0">
                  <a:solidFill>
                    <a:schemeClr val="bg1"/>
                  </a:solidFill>
                  <a:cs typeface="+mn-ea"/>
                  <a:sym typeface="+mn-lt"/>
                </a:rPr>
                <a:t>版本）</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文本框 9"/>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自定义函数示例</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pic>
        <p:nvPicPr>
          <p:cNvPr id="3" name="图片 2"/>
          <p:cNvPicPr>
            <a:picLocks noChangeAspect="1"/>
          </p:cNvPicPr>
          <p:nvPr/>
        </p:nvPicPr>
        <p:blipFill>
          <a:blip r:embed="rId1"/>
          <a:stretch>
            <a:fillRect/>
          </a:stretch>
        </p:blipFill>
        <p:spPr>
          <a:xfrm>
            <a:off x="1153935" y="1974688"/>
            <a:ext cx="5597580" cy="4085289"/>
          </a:xfrm>
          <a:prstGeom prst="rect">
            <a:avLst/>
          </a:prstGeom>
        </p:spPr>
      </p:pic>
      <p:sp>
        <p:nvSpPr>
          <p:cNvPr id="4" name="文本框 3"/>
          <p:cNvSpPr txBox="1"/>
          <p:nvPr/>
        </p:nvSpPr>
        <p:spPr>
          <a:xfrm>
            <a:off x="6978770" y="1889185"/>
            <a:ext cx="2656936" cy="1815882"/>
          </a:xfrm>
          <a:prstGeom prst="rect">
            <a:avLst/>
          </a:prstGeom>
          <a:noFill/>
        </p:spPr>
        <p:txBody>
          <a:bodyPr wrap="square" rtlCol="0">
            <a:spAutoFit/>
          </a:bodyPr>
          <a:lstStyle/>
          <a:p>
            <a:r>
              <a:rPr lang="zh-CN" altLang="en-US" sz="1600" dirty="0"/>
              <a:t>说明：</a:t>
            </a:r>
            <a:endParaRPr lang="en-US" altLang="zh-CN" sz="1600" dirty="0"/>
          </a:p>
          <a:p>
            <a:r>
              <a:rPr lang="en-US" altLang="zh-CN" sz="1600" dirty="0"/>
              <a:t>     MYSQL</a:t>
            </a:r>
            <a:r>
              <a:rPr lang="zh-CN" altLang="en-US" sz="1600" dirty="0"/>
              <a:t>函数无法返回一个记录集，因此不便于实现内联表值函数</a:t>
            </a:r>
            <a:r>
              <a:rPr lang="en-US" altLang="zh-CN" sz="1600" dirty="0"/>
              <a:t>/</a:t>
            </a:r>
            <a:r>
              <a:rPr lang="zh-CN" altLang="en-US" sz="1600" dirty="0"/>
              <a:t>多语句表值函数；</a:t>
            </a:r>
            <a:endParaRPr lang="en-US" altLang="zh-CN" sz="1600" dirty="0"/>
          </a:p>
          <a:p>
            <a:r>
              <a:rPr lang="zh-CN" altLang="en-US" sz="1600" dirty="0"/>
              <a:t>    如果需要完成相应功能，可以选用存储过程。</a:t>
            </a:r>
            <a:endParaRPr lang="zh-CN" alt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2201563" cy="511876"/>
            <a:chOff x="1187820" y="652928"/>
            <a:chExt cx="2201563" cy="511876"/>
          </a:xfrm>
        </p:grpSpPr>
        <p:sp>
          <p:nvSpPr>
            <p:cNvPr id="7" name="文本框 6"/>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关于作业提交</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883632" y="1968077"/>
            <a:ext cx="10664513" cy="4092575"/>
          </a:xfrm>
          <a:prstGeom prst="rect">
            <a:avLst/>
          </a:prstGeom>
          <a:noFill/>
        </p:spPr>
        <p:txBody>
          <a:bodyPr wrap="square" rtlCol="0">
            <a:spAutoFit/>
          </a:bodyPr>
          <a:lstStyle/>
          <a:p>
            <a:pPr indent="0">
              <a:buNone/>
            </a:pPr>
            <a:r>
              <a:rPr lang="en-US" sz="2000" dirty="0">
                <a:solidFill>
                  <a:srgbClr val="FF0000"/>
                </a:solidFill>
                <a:latin typeface="+mn-ea"/>
                <a:sym typeface="+mn-ea"/>
              </a:rPr>
              <a:t>TASK1 </a:t>
            </a:r>
            <a:r>
              <a:rPr lang="en-US" sz="2000" dirty="0">
                <a:solidFill>
                  <a:srgbClr val="FF0000"/>
                </a:solidFill>
                <a:latin typeface="+mn-ea"/>
                <a:sym typeface="+mn-ea"/>
              </a:rPr>
              <a:t>2  </a:t>
            </a:r>
            <a:r>
              <a:rPr lang="zh-CN" altLang="en-US" sz="2000" dirty="0">
                <a:solidFill>
                  <a:srgbClr val="FF0000"/>
                </a:solidFill>
                <a:latin typeface="+mn-ea"/>
                <a:sym typeface="+mn-ea"/>
              </a:rPr>
              <a:t>提交</a:t>
            </a:r>
            <a:r>
              <a:rPr lang="en-US" altLang="zh-CN" sz="2000" dirty="0">
                <a:solidFill>
                  <a:srgbClr val="FF0000"/>
                </a:solidFill>
                <a:latin typeface="+mn-ea"/>
                <a:sym typeface="+mn-ea"/>
              </a:rPr>
              <a:t>  </a:t>
            </a:r>
            <a:endParaRPr lang="en-US" altLang="zh-CN" sz="2000" dirty="0">
              <a:solidFill>
                <a:srgbClr val="FF0000"/>
              </a:solidFill>
              <a:latin typeface="+mn-ea"/>
              <a:sym typeface="+mn-ea"/>
            </a:endParaRPr>
          </a:p>
          <a:p>
            <a:pPr indent="0">
              <a:buNone/>
            </a:pPr>
            <a:endParaRPr lang="en-US" altLang="zh-CN" sz="2000" dirty="0">
              <a:solidFill>
                <a:srgbClr val="FF0000"/>
              </a:solidFill>
              <a:latin typeface="+mn-ea"/>
            </a:endParaRPr>
          </a:p>
          <a:p>
            <a:pPr indent="0">
              <a:buNone/>
            </a:pPr>
            <a:r>
              <a:rPr lang="zh-CN" altLang="en-US" sz="2000" dirty="0">
                <a:latin typeface="+mn-ea"/>
                <a:sym typeface="+mn-ea"/>
              </a:rPr>
              <a:t>请在</a:t>
            </a:r>
            <a:r>
              <a:rPr lang="en-US" altLang="zh-CN" sz="2000" b="1" dirty="0">
                <a:latin typeface="+mn-ea"/>
                <a:sym typeface="+mn-ea"/>
              </a:rPr>
              <a:t>PDF/WORD</a:t>
            </a:r>
            <a:r>
              <a:rPr lang="zh-CN" altLang="en-US" sz="2000" b="1" dirty="0">
                <a:latin typeface="+mn-ea"/>
                <a:sym typeface="+mn-ea"/>
              </a:rPr>
              <a:t>等任何方便助教阅读查看的文档</a:t>
            </a:r>
            <a:r>
              <a:rPr lang="zh-CN" altLang="en-US" sz="2000" dirty="0">
                <a:latin typeface="+mn-ea"/>
                <a:sym typeface="+mn-ea"/>
              </a:rPr>
              <a:t>中按照各个作业要求提交相关内容</a:t>
            </a:r>
            <a:r>
              <a:rPr lang="zh-CN" altLang="en-US" sz="2000" b="1" dirty="0">
                <a:latin typeface="+mn-ea"/>
                <a:sym typeface="+mn-ea"/>
              </a:rPr>
              <a:t>，记得标清题号</a:t>
            </a:r>
            <a:r>
              <a:rPr lang="zh-CN" altLang="en-US" sz="2000" dirty="0">
                <a:latin typeface="+mn-ea"/>
                <a:sym typeface="+mn-ea"/>
              </a:rPr>
              <a:t>。</a:t>
            </a:r>
            <a:endParaRPr lang="zh-CN" altLang="en-US" sz="2000" dirty="0">
              <a:latin typeface="+mn-ea"/>
              <a:sym typeface="+mn-ea"/>
            </a:endParaRPr>
          </a:p>
          <a:p>
            <a:pPr indent="0">
              <a:buNone/>
            </a:pPr>
            <a:endParaRPr lang="en-US" altLang="zh-CN" sz="2000" dirty="0"/>
          </a:p>
          <a:p>
            <a:pPr indent="0">
              <a:buNone/>
            </a:pPr>
            <a:r>
              <a:rPr lang="zh-CN" altLang="en-US" sz="2000" dirty="0"/>
              <a:t>若为</a:t>
            </a:r>
            <a:r>
              <a:rPr lang="en-US" altLang="zh-CN" sz="2000" dirty="0"/>
              <a:t>PDF/WORD</a:t>
            </a:r>
            <a:r>
              <a:rPr lang="zh-CN" altLang="en-US" sz="2000" dirty="0"/>
              <a:t>单文档文件直接提交即可，其他提交压缩包，命名为“</a:t>
            </a:r>
            <a:r>
              <a:rPr lang="zh-CN" altLang="en-US" sz="2000" dirty="0">
                <a:solidFill>
                  <a:srgbClr val="C00000"/>
                </a:solidFill>
              </a:rPr>
              <a:t>学号</a:t>
            </a:r>
            <a:r>
              <a:rPr lang="en-US" altLang="zh-CN" sz="2000" dirty="0">
                <a:solidFill>
                  <a:srgbClr val="C00000"/>
                </a:solidFill>
              </a:rPr>
              <a:t>_</a:t>
            </a:r>
            <a:r>
              <a:rPr lang="zh-CN" altLang="en-US" sz="2000" dirty="0">
                <a:solidFill>
                  <a:srgbClr val="C00000"/>
                </a:solidFill>
              </a:rPr>
              <a:t>姓名_第*次实验</a:t>
            </a:r>
            <a:r>
              <a:rPr lang="zh-CN" altLang="en-US" sz="2000" dirty="0"/>
              <a:t>”。</a:t>
            </a:r>
            <a:endParaRPr lang="zh-CN" altLang="en-US" sz="2000" dirty="0"/>
          </a:p>
          <a:p>
            <a:pPr indent="0">
              <a:buNone/>
            </a:pPr>
            <a:endParaRPr lang="zh-CN" altLang="en-US" sz="2000" dirty="0"/>
          </a:p>
          <a:p>
            <a:pPr indent="0">
              <a:buNone/>
            </a:pPr>
            <a:r>
              <a:rPr lang="zh-CN" altLang="en-US" sz="2000" dirty="0"/>
              <a:t>提交网址：软件学院云平台</a:t>
            </a:r>
            <a:r>
              <a:rPr lang="zh-CN" altLang="en-US" sz="2000" b="1" dirty="0"/>
              <a:t>第五次上机</a:t>
            </a:r>
            <a:r>
              <a:rPr lang="zh-CN" altLang="en-US" sz="2000" dirty="0">
                <a:hlinkClick r:id="rId1"/>
              </a:rPr>
              <a:t>北航软件学院</a:t>
            </a:r>
            <a:r>
              <a:rPr lang="en-US" altLang="zh-CN" sz="2000" dirty="0">
                <a:hlinkClick r:id="rId1"/>
              </a:rPr>
              <a:t>-</a:t>
            </a:r>
            <a:r>
              <a:rPr lang="zh-CN" altLang="en-US" sz="2000" dirty="0">
                <a:hlinkClick r:id="rId1"/>
              </a:rPr>
              <a:t>云平台 </a:t>
            </a:r>
            <a:r>
              <a:rPr lang="en-US" altLang="zh-CN" sz="2000" dirty="0">
                <a:hlinkClick r:id="rId1"/>
              </a:rPr>
              <a:t>(buaa.edu.cn)</a:t>
            </a:r>
            <a:r>
              <a:rPr lang="en-US" altLang="zh-CN" sz="2000" dirty="0"/>
              <a:t>	       </a:t>
            </a:r>
            <a:endParaRPr lang="en-US" altLang="zh-CN" sz="2000" dirty="0"/>
          </a:p>
          <a:p>
            <a:pPr indent="0">
              <a:buNone/>
            </a:pPr>
            <a:r>
              <a:rPr lang="en-US" altLang="zh-CN" sz="2000" dirty="0"/>
              <a:t> </a:t>
            </a:r>
            <a:r>
              <a:rPr lang="zh-CN" altLang="en-US" sz="2000" dirty="0">
                <a:solidFill>
                  <a:srgbClr val="FF0000"/>
                </a:solidFill>
              </a:rPr>
              <a:t>（ 按要求提交）</a:t>
            </a:r>
            <a:endParaRPr lang="zh-CN" altLang="en-US" sz="2000" dirty="0">
              <a:solidFill>
                <a:srgbClr val="FF0000"/>
              </a:solidFill>
            </a:endParaRPr>
          </a:p>
          <a:p>
            <a:pPr indent="0">
              <a:buNone/>
            </a:pPr>
            <a:r>
              <a:rPr lang="zh-CN" altLang="en-US" sz="2000" dirty="0">
                <a:sym typeface="+mn-ea"/>
              </a:rPr>
              <a:t>     </a:t>
            </a:r>
            <a:endParaRPr lang="zh-CN" altLang="en-US" sz="2000" dirty="0">
              <a:sym typeface="+mn-ea"/>
            </a:endParaRPr>
          </a:p>
          <a:p>
            <a:pPr indent="0">
              <a:buNone/>
            </a:pPr>
            <a:r>
              <a:rPr lang="en-US" altLang="zh-CN" sz="2000" dirty="0">
                <a:sym typeface="+mn-ea"/>
              </a:rPr>
              <a:t>	</a:t>
            </a:r>
            <a:r>
              <a:rPr lang="zh-CN" altLang="en-US" sz="2000" dirty="0">
                <a:sym typeface="+mn-ea"/>
              </a:rPr>
              <a:t>作业截止时间为</a:t>
            </a:r>
            <a:r>
              <a:rPr lang="zh-CN" altLang="en-US" sz="2000" b="1" dirty="0">
                <a:solidFill>
                  <a:srgbClr val="FF0000"/>
                </a:solidFill>
                <a:sym typeface="+mn-ea"/>
              </a:rPr>
              <a:t>下周五</a:t>
            </a:r>
            <a:r>
              <a:rPr lang="en-US" altLang="zh-CN" sz="2000" b="1" dirty="0">
                <a:solidFill>
                  <a:srgbClr val="FF0000"/>
                </a:solidFill>
                <a:sym typeface="+mn-ea"/>
              </a:rPr>
              <a:t>24:00</a:t>
            </a:r>
            <a:r>
              <a:rPr lang="zh-CN" altLang="en-US" sz="2000" b="1" dirty="0">
                <a:solidFill>
                  <a:srgbClr val="FF0000"/>
                </a:solidFill>
                <a:sym typeface="+mn-ea"/>
              </a:rPr>
              <a:t>之前，提交方式为提交到云平台。</a:t>
            </a:r>
            <a:endParaRPr lang="zh-CN" altLang="en-US" sz="2000" dirty="0"/>
          </a:p>
          <a:p>
            <a:pPr indent="0">
              <a:buNone/>
            </a:pPr>
            <a:endParaRPr lang="en-US" altLang="zh-CN" sz="2000" dirty="0"/>
          </a:p>
          <a:p>
            <a:pPr indent="0">
              <a:buNone/>
            </a:pPr>
            <a:endParaRPr lang="zh-CN" altLang="en-US" sz="2000" dirty="0">
              <a:latin typeface="+mn-ea"/>
            </a:endParaRPr>
          </a:p>
        </p:txBody>
      </p:sp>
      <p:sp>
        <p:nvSpPr>
          <p:cNvPr id="19" name="矩形 18"/>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触发器</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1" y="2048218"/>
            <a:ext cx="9144058" cy="369332"/>
          </a:xfrm>
          <a:prstGeom prst="rect">
            <a:avLst/>
          </a:prstGeom>
          <a:noFill/>
        </p:spPr>
        <p:txBody>
          <a:bodyPr wrap="square" rtlCol="0">
            <a:spAutoFit/>
          </a:bodyPr>
          <a:lstStyle/>
          <a:p>
            <a:pPr>
              <a:defRPr/>
            </a:pPr>
            <a:r>
              <a:rPr lang="zh-CN" altLang="en-US" dirty="0"/>
              <a:t>　　</a:t>
            </a:r>
            <a:endParaRPr lang="zh-CN" altLang="en-US" dirty="0"/>
          </a:p>
        </p:txBody>
      </p:sp>
      <p:sp>
        <p:nvSpPr>
          <p:cNvPr id="13" name="文本框 12"/>
          <p:cNvSpPr txBox="1"/>
          <p:nvPr/>
        </p:nvSpPr>
        <p:spPr>
          <a:xfrm>
            <a:off x="954680" y="2048218"/>
            <a:ext cx="9144058" cy="397031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语法（</a:t>
            </a:r>
            <a:r>
              <a:rPr lang="en-US" altLang="zh-CN" dirty="0"/>
              <a:t>MySQL</a:t>
            </a:r>
            <a:r>
              <a:rPr lang="zh-CN" altLang="en-US" dirty="0"/>
              <a:t>）</a:t>
            </a:r>
            <a:endParaRPr lang="zh-CN" altLang="en-US" dirty="0"/>
          </a:p>
          <a:p>
            <a:r>
              <a:rPr lang="en-US" altLang="zh-CN" dirty="0"/>
              <a:t>CREATE</a:t>
            </a:r>
            <a:endParaRPr lang="en-US" altLang="zh-CN" dirty="0"/>
          </a:p>
          <a:p>
            <a:r>
              <a:rPr lang="en-US" altLang="zh-CN" dirty="0"/>
              <a:t>    TRIGGER </a:t>
            </a:r>
            <a:r>
              <a:rPr lang="en-US" altLang="zh-CN" dirty="0" err="1"/>
              <a:t>trigger_name</a:t>
            </a:r>
            <a:endParaRPr lang="en-US" altLang="zh-CN" dirty="0"/>
          </a:p>
          <a:p>
            <a:r>
              <a:rPr lang="en-US" altLang="zh-CN" dirty="0"/>
              <a:t>    </a:t>
            </a:r>
            <a:r>
              <a:rPr lang="en-US" altLang="zh-CN" dirty="0" err="1"/>
              <a:t>trigger_time</a:t>
            </a:r>
            <a:r>
              <a:rPr lang="en-US" altLang="zh-CN" dirty="0"/>
              <a:t> </a:t>
            </a:r>
            <a:r>
              <a:rPr lang="en-US" altLang="zh-CN" dirty="0" err="1"/>
              <a:t>trigger_event</a:t>
            </a:r>
            <a:endParaRPr lang="en-US" altLang="zh-CN" dirty="0"/>
          </a:p>
          <a:p>
            <a:r>
              <a:rPr lang="en-US" altLang="zh-CN" dirty="0"/>
              <a:t>    ON </a:t>
            </a:r>
            <a:r>
              <a:rPr lang="en-US" altLang="zh-CN" dirty="0" err="1"/>
              <a:t>tbl_name</a:t>
            </a:r>
            <a:r>
              <a:rPr lang="en-US" altLang="zh-CN" dirty="0"/>
              <a:t> FOR EACH ROW</a:t>
            </a:r>
            <a:endParaRPr lang="en-US" altLang="zh-CN" dirty="0"/>
          </a:p>
          <a:p>
            <a:r>
              <a:rPr lang="en-US" altLang="zh-CN" dirty="0"/>
              <a:t>    [</a:t>
            </a:r>
            <a:r>
              <a:rPr lang="en-US" altLang="zh-CN" dirty="0" err="1"/>
              <a:t>trigger_order</a:t>
            </a:r>
            <a:r>
              <a:rPr lang="en-US" altLang="zh-CN" dirty="0"/>
              <a:t>]</a:t>
            </a:r>
            <a:endParaRPr lang="en-US" altLang="zh-CN" dirty="0"/>
          </a:p>
          <a:p>
            <a:r>
              <a:rPr lang="en-US" altLang="zh-CN" dirty="0"/>
              <a:t>    </a:t>
            </a:r>
            <a:r>
              <a:rPr lang="en-US" altLang="zh-CN" dirty="0" err="1"/>
              <a:t>trigger_body</a:t>
            </a:r>
            <a:endParaRPr lang="en-US" altLang="zh-CN" dirty="0"/>
          </a:p>
          <a:p>
            <a:endParaRPr lang="en-US" altLang="zh-CN" dirty="0"/>
          </a:p>
          <a:p>
            <a:r>
              <a:rPr lang="en-US" altLang="zh-CN" dirty="0" err="1"/>
              <a:t>trigger_time</a:t>
            </a:r>
            <a:r>
              <a:rPr lang="en-US" altLang="zh-CN" dirty="0"/>
              <a:t>: { BEFORE | AFTER }	//</a:t>
            </a:r>
            <a:r>
              <a:rPr lang="zh-CN" altLang="en-US" dirty="0"/>
              <a:t>在</a:t>
            </a:r>
            <a:r>
              <a:rPr lang="en-US" altLang="zh-CN" dirty="0"/>
              <a:t>DML</a:t>
            </a:r>
            <a:r>
              <a:rPr lang="zh-CN" altLang="en-US" dirty="0"/>
              <a:t>之前</a:t>
            </a:r>
            <a:r>
              <a:rPr lang="en-US" altLang="zh-CN" dirty="0"/>
              <a:t>/</a:t>
            </a:r>
            <a:r>
              <a:rPr lang="zh-CN" altLang="en-US" dirty="0"/>
              <a:t>之后执行</a:t>
            </a:r>
            <a:endParaRPr lang="en-US" altLang="zh-CN" dirty="0"/>
          </a:p>
          <a:p>
            <a:endParaRPr lang="en-US" altLang="zh-CN" dirty="0"/>
          </a:p>
          <a:p>
            <a:r>
              <a:rPr lang="en-US" altLang="zh-CN" dirty="0" err="1"/>
              <a:t>trigger_event</a:t>
            </a:r>
            <a:r>
              <a:rPr lang="en-US" altLang="zh-CN" dirty="0"/>
              <a:t>: { INSERT | UPDATE | DELETE }</a:t>
            </a:r>
            <a:endParaRPr lang="en-US" altLang="zh-CN" dirty="0"/>
          </a:p>
          <a:p>
            <a:endParaRPr lang="en-US" altLang="zh-CN" dirty="0"/>
          </a:p>
          <a:p>
            <a:r>
              <a:rPr lang="en-US" altLang="zh-CN" dirty="0" err="1"/>
              <a:t>trigger_order</a:t>
            </a:r>
            <a:r>
              <a:rPr lang="en-US" altLang="zh-CN" dirty="0"/>
              <a:t>: { FOLLOWS | PRECEDES } </a:t>
            </a:r>
            <a:r>
              <a:rPr lang="en-US" altLang="zh-CN" dirty="0" err="1"/>
              <a:t>other_trigger_name</a:t>
            </a:r>
            <a:endParaRPr lang="en-US" altLang="zh-CN" dirty="0"/>
          </a:p>
          <a:p>
            <a:r>
              <a:rPr lang="en-US" altLang="zh-CN" dirty="0"/>
              <a:t>//</a:t>
            </a:r>
            <a:r>
              <a:rPr lang="zh-CN" altLang="en-US" dirty="0"/>
              <a:t>指定同一个表上不同触发器的执行顺序</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1188908" cy="511876"/>
            <a:chOff x="1187820" y="652928"/>
            <a:chExt cx="1188908" cy="511876"/>
          </a:xfrm>
        </p:grpSpPr>
        <p:sp>
          <p:nvSpPr>
            <p:cNvPr id="7" name="文本框 6"/>
            <p:cNvSpPr txBox="1"/>
            <p:nvPr/>
          </p:nvSpPr>
          <p:spPr>
            <a:xfrm>
              <a:off x="1273098" y="678033"/>
              <a:ext cx="1103630" cy="460375"/>
            </a:xfrm>
            <a:prstGeom prst="rect">
              <a:avLst/>
            </a:prstGeom>
            <a:noFill/>
          </p:spPr>
          <p:txBody>
            <a:bodyPr wrap="none" rtlCol="0">
              <a:spAutoFit/>
            </a:bodyPr>
            <a:lstStyle/>
            <a:p>
              <a:pPr algn="l"/>
              <a:r>
                <a:rPr lang="zh-CN" altLang="en-US" sz="2400" dirty="0">
                  <a:solidFill>
                    <a:schemeClr val="bg1"/>
                  </a:solidFill>
                  <a:cs typeface="+mn-ea"/>
                  <a:sym typeface="+mn-ea"/>
                </a:rPr>
                <a:t>TASK </a:t>
              </a:r>
              <a:r>
                <a:rPr lang="en-US" altLang="zh-CN" sz="2400" dirty="0">
                  <a:solidFill>
                    <a:schemeClr val="bg1"/>
                  </a:solidFill>
                  <a:cs typeface="+mn-ea"/>
                  <a:sym typeface="+mn-ea"/>
                </a:rPr>
                <a:t>1</a:t>
              </a:r>
              <a:endParaRPr lang="en-US" altLang="zh-CN" sz="2400" dirty="0">
                <a:solidFill>
                  <a:schemeClr val="bg1"/>
                </a:solidFill>
                <a:cs typeface="+mn-ea"/>
                <a:sym typeface="+mn-ea"/>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p:nvSpPr>
        <p:spPr>
          <a:xfrm>
            <a:off x="1242204" y="1974689"/>
            <a:ext cx="9282022" cy="440120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50000"/>
              </a:lnSpc>
            </a:pPr>
            <a:r>
              <a:rPr lang="en-US" altLang="zh-CN" dirty="0"/>
              <a:t>Task1</a:t>
            </a:r>
            <a:r>
              <a:rPr lang="zh-CN" altLang="en-US" dirty="0"/>
              <a:t>：</a:t>
            </a:r>
            <a:endParaRPr lang="en-US" altLang="zh-CN" dirty="0"/>
          </a:p>
          <a:p>
            <a:pPr>
              <a:lnSpc>
                <a:spcPct val="150000"/>
              </a:lnSpc>
            </a:pPr>
            <a:r>
              <a:rPr lang="en-US" altLang="zh-CN" dirty="0"/>
              <a:t>1. </a:t>
            </a:r>
            <a:r>
              <a:rPr lang="zh-CN" altLang="en-US" dirty="0"/>
              <a:t>新建数据库</a:t>
            </a:r>
            <a:r>
              <a:rPr lang="en-US" altLang="zh-CN" dirty="0"/>
              <a:t> Library</a:t>
            </a:r>
            <a:endParaRPr lang="en-US" altLang="zh-CN" dirty="0"/>
          </a:p>
          <a:p>
            <a:pPr>
              <a:lnSpc>
                <a:spcPct val="150000"/>
              </a:lnSpc>
            </a:pPr>
            <a:r>
              <a:rPr lang="en-US" altLang="zh-CN" dirty="0"/>
              <a:t>2. </a:t>
            </a:r>
            <a:r>
              <a:rPr lang="zh-CN" altLang="en-US" dirty="0"/>
              <a:t>新建如下表：（</a:t>
            </a:r>
            <a:r>
              <a:rPr lang="zh-CN" altLang="en-US" dirty="0">
                <a:solidFill>
                  <a:srgbClr val="FF0000"/>
                </a:solidFill>
              </a:rPr>
              <a:t>键与约束自行合理设定即可，字段可自由增加，比如</a:t>
            </a:r>
            <a:r>
              <a:rPr lang="en-US" altLang="zh-CN" dirty="0">
                <a:solidFill>
                  <a:srgbClr val="FF0000"/>
                </a:solidFill>
              </a:rPr>
              <a:t> ID</a:t>
            </a:r>
            <a:r>
              <a:rPr lang="zh-CN" altLang="en-US" dirty="0"/>
              <a:t>）</a:t>
            </a:r>
            <a:endParaRPr lang="zh-CN" altLang="en-US" dirty="0"/>
          </a:p>
          <a:p>
            <a:pPr>
              <a:lnSpc>
                <a:spcPct val="150000"/>
              </a:lnSpc>
            </a:pPr>
            <a:r>
              <a:rPr lang="zh-CN" altLang="en-US" dirty="0"/>
              <a:t>账户</a:t>
            </a:r>
            <a:r>
              <a:rPr lang="en-US" altLang="zh-CN" dirty="0"/>
              <a:t>(</a:t>
            </a:r>
            <a:r>
              <a:rPr lang="zh-CN" altLang="en-US" dirty="0"/>
              <a:t>用户名</a:t>
            </a:r>
            <a:r>
              <a:rPr lang="en-US" altLang="zh-CN" dirty="0"/>
              <a:t>, </a:t>
            </a:r>
            <a:r>
              <a:rPr lang="zh-CN" altLang="en-US" dirty="0"/>
              <a:t>密码</a:t>
            </a:r>
            <a:r>
              <a:rPr lang="en-US" altLang="zh-CN" dirty="0"/>
              <a:t>, …)</a:t>
            </a:r>
            <a:endParaRPr lang="en-US" altLang="zh-CN" dirty="0"/>
          </a:p>
          <a:p>
            <a:pPr>
              <a:lnSpc>
                <a:spcPct val="150000"/>
              </a:lnSpc>
            </a:pPr>
            <a:r>
              <a:rPr lang="zh-CN" altLang="en-US" dirty="0"/>
              <a:t>书库</a:t>
            </a:r>
            <a:r>
              <a:rPr lang="en-US" altLang="zh-CN" dirty="0"/>
              <a:t>(ISBN, </a:t>
            </a:r>
            <a:r>
              <a:rPr lang="zh-CN" altLang="en-US" dirty="0"/>
              <a:t>书名</a:t>
            </a:r>
            <a:r>
              <a:rPr lang="en-US" altLang="zh-CN" dirty="0"/>
              <a:t>, </a:t>
            </a:r>
            <a:r>
              <a:rPr lang="zh-CN" altLang="en-US" dirty="0"/>
              <a:t>数量</a:t>
            </a:r>
            <a:r>
              <a:rPr lang="en-US" altLang="zh-CN" dirty="0"/>
              <a:t>, …)</a:t>
            </a:r>
            <a:endParaRPr lang="en-US" altLang="zh-CN" dirty="0"/>
          </a:p>
          <a:p>
            <a:pPr>
              <a:lnSpc>
                <a:spcPct val="150000"/>
              </a:lnSpc>
            </a:pPr>
            <a:r>
              <a:rPr lang="zh-CN" altLang="en-US" dirty="0"/>
              <a:t>借阅记录</a:t>
            </a:r>
            <a:r>
              <a:rPr lang="en-US" altLang="zh-CN" dirty="0"/>
              <a:t>(</a:t>
            </a:r>
            <a:r>
              <a:rPr lang="zh-CN" altLang="en-US" dirty="0"/>
              <a:t>用户名</a:t>
            </a:r>
            <a:r>
              <a:rPr lang="en-US" altLang="zh-CN" dirty="0"/>
              <a:t>, ISBN, </a:t>
            </a:r>
            <a:r>
              <a:rPr lang="zh-CN" altLang="en-US" dirty="0"/>
              <a:t>借书时间</a:t>
            </a:r>
            <a:r>
              <a:rPr lang="en-US" altLang="zh-CN" dirty="0"/>
              <a:t>, </a:t>
            </a:r>
            <a:r>
              <a:rPr lang="zh-CN" altLang="en-US" dirty="0"/>
              <a:t>到期时间</a:t>
            </a:r>
            <a:r>
              <a:rPr lang="en-US" altLang="zh-CN" dirty="0"/>
              <a:t>, </a:t>
            </a:r>
            <a:r>
              <a:rPr lang="zh-CN" altLang="en-US" dirty="0"/>
              <a:t>还书时间</a:t>
            </a:r>
            <a:r>
              <a:rPr lang="en-US" altLang="zh-CN" dirty="0"/>
              <a:t>, …)</a:t>
            </a:r>
            <a:endParaRPr lang="en-US" altLang="zh-CN" dirty="0"/>
          </a:p>
          <a:p>
            <a:pPr>
              <a:lnSpc>
                <a:spcPct val="150000"/>
              </a:lnSpc>
            </a:pPr>
            <a:endParaRPr lang="en-US" altLang="zh-CN" dirty="0"/>
          </a:p>
          <a:p>
            <a:pPr>
              <a:lnSpc>
                <a:spcPct val="150000"/>
              </a:lnSpc>
            </a:pPr>
            <a:r>
              <a:rPr lang="en-US" altLang="zh-CN" dirty="0"/>
              <a:t>Ps</a:t>
            </a:r>
            <a:r>
              <a:rPr lang="zh-CN" altLang="en-US" dirty="0"/>
              <a:t>：到期时间约定为借书时间</a:t>
            </a:r>
            <a:r>
              <a:rPr lang="en-US" altLang="zh-CN" dirty="0"/>
              <a:t>+30</a:t>
            </a:r>
            <a:r>
              <a:rPr lang="zh-CN" altLang="en-US" dirty="0"/>
              <a:t>天。</a:t>
            </a:r>
            <a:endParaRPr lang="en-US" altLang="zh-CN" dirty="0"/>
          </a:p>
          <a:p>
            <a:endParaRPr lang="en-US" altLang="zh-CN" sz="1600" dirty="0"/>
          </a:p>
          <a:p>
            <a:r>
              <a:rPr lang="zh-CN" altLang="en-US" sz="1600" dirty="0"/>
              <a:t>关于时间和日期类的文档：</a:t>
            </a:r>
            <a:endParaRPr lang="en-US" altLang="zh-CN" sz="1600" dirty="0"/>
          </a:p>
          <a:p>
            <a:r>
              <a:rPr lang="en-US" altLang="zh-CN" sz="1600" dirty="0">
                <a:hlinkClick r:id="rId1"/>
              </a:rPr>
              <a:t>https://docs.microsoft.com/zh-cn/sql/t-sql/data-types/date-and-time-types?view=sql-server-2017</a:t>
            </a:r>
            <a:endParaRPr lang="en-US" altLang="zh-CN" sz="1600" dirty="0"/>
          </a:p>
          <a:p>
            <a:r>
              <a:rPr lang="en-US" altLang="zh-CN" sz="1600" dirty="0">
                <a:hlinkClick r:id="rId2"/>
              </a:rPr>
              <a:t>https://dev.mysql.com/doc/refman/8.0/en/date-and-time-functions.html</a:t>
            </a:r>
            <a:endParaRPr lang="en-US" altLang="zh-CN" sz="1600" dirty="0"/>
          </a:p>
        </p:txBody>
      </p:sp>
      <p:sp>
        <p:nvSpPr>
          <p:cNvPr id="4" name="文本框 3"/>
          <p:cNvSpPr txBox="1"/>
          <p:nvPr/>
        </p:nvSpPr>
        <p:spPr>
          <a:xfrm>
            <a:off x="1654061" y="1098782"/>
            <a:ext cx="2420099" cy="307777"/>
          </a:xfrm>
          <a:prstGeom prst="rect">
            <a:avLst/>
          </a:prstGeom>
          <a:noFill/>
        </p:spPr>
        <p:txBody>
          <a:bodyPr wrap="square" rtlCol="0">
            <a:spAutoFit/>
          </a:bodyPr>
          <a:lstStyle/>
          <a:p>
            <a:r>
              <a:rPr lang="en-US" altLang="zh-CN" sz="1400" dirty="0">
                <a:solidFill>
                  <a:schemeClr val="bg1"/>
                </a:solidFill>
                <a:cs typeface="+mn-ea"/>
              </a:rPr>
              <a:t>—  </a:t>
            </a:r>
            <a:r>
              <a:rPr lang="zh-CN" altLang="en-US" sz="1400" dirty="0">
                <a:solidFill>
                  <a:schemeClr val="bg1"/>
                </a:solidFill>
                <a:cs typeface="+mn-ea"/>
              </a:rPr>
              <a:t>简易图书馆书籍借阅系统</a:t>
            </a:r>
            <a:endParaRPr lang="zh-CN" altLang="en-US" sz="1400" dirty="0">
              <a:solidFill>
                <a:schemeClr val="bg1"/>
              </a:solidFill>
              <a:cs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1188908" cy="511876"/>
            <a:chOff x="1187820" y="652928"/>
            <a:chExt cx="1188908" cy="511876"/>
          </a:xfrm>
        </p:grpSpPr>
        <p:sp>
          <p:nvSpPr>
            <p:cNvPr id="7" name="文本框 6"/>
            <p:cNvSpPr txBox="1"/>
            <p:nvPr/>
          </p:nvSpPr>
          <p:spPr>
            <a:xfrm>
              <a:off x="1273098" y="678033"/>
              <a:ext cx="1103630" cy="460375"/>
            </a:xfrm>
            <a:prstGeom prst="rect">
              <a:avLst/>
            </a:prstGeom>
            <a:noFill/>
          </p:spPr>
          <p:txBody>
            <a:bodyPr wrap="none" rtlCol="0">
              <a:spAutoFit/>
            </a:bodyPr>
            <a:lstStyle/>
            <a:p>
              <a:pPr algn="l"/>
              <a:r>
                <a:rPr lang="zh-CN" altLang="en-US" sz="2400" dirty="0">
                  <a:solidFill>
                    <a:schemeClr val="bg1"/>
                  </a:solidFill>
                  <a:cs typeface="+mn-ea"/>
                  <a:sym typeface="+mn-ea"/>
                </a:rPr>
                <a:t>TASK </a:t>
              </a:r>
              <a:r>
                <a:rPr lang="en-US" altLang="zh-CN" sz="2400" dirty="0">
                  <a:solidFill>
                    <a:schemeClr val="bg1"/>
                  </a:solidFill>
                  <a:cs typeface="+mn-ea"/>
                  <a:sym typeface="+mn-ea"/>
                </a:rPr>
                <a:t>1</a:t>
              </a:r>
              <a:endParaRPr lang="en-US" altLang="zh-CN" sz="2400" dirty="0">
                <a:solidFill>
                  <a:schemeClr val="bg1"/>
                </a:solidFill>
                <a:cs typeface="+mn-ea"/>
                <a:sym typeface="+mn-ea"/>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p:nvSpPr>
        <p:spPr>
          <a:xfrm>
            <a:off x="1072056" y="1508651"/>
            <a:ext cx="10321587" cy="4304896"/>
          </a:xfrm>
          <a:prstGeom prst="rect">
            <a:avLst/>
          </a:prstGeom>
          <a:noFill/>
        </p:spPr>
        <p:txBody>
          <a:bodyPr wrap="square" rtlCol="0">
            <a:spAutoFit/>
          </a:bodyPr>
          <a:lstStyle/>
          <a:p>
            <a:pPr>
              <a:lnSpc>
                <a:spcPct val="125000"/>
              </a:lnSpc>
            </a:pPr>
            <a:r>
              <a:rPr lang="en-US" altLang="zh-CN" dirty="0"/>
              <a:t>Task1</a:t>
            </a:r>
            <a:r>
              <a:rPr lang="zh-CN" altLang="en-US" dirty="0"/>
              <a:t>：</a:t>
            </a:r>
            <a:endParaRPr lang="en-US" altLang="zh-CN" dirty="0"/>
          </a:p>
          <a:p>
            <a:pPr>
              <a:lnSpc>
                <a:spcPct val="125000"/>
              </a:lnSpc>
            </a:pPr>
            <a:r>
              <a:rPr lang="zh-CN" altLang="en-US" dirty="0"/>
              <a:t>通过调用存储过程或者自定义函数实现如下用户操作：</a:t>
            </a:r>
            <a:endParaRPr lang="en-US" altLang="zh-CN" dirty="0"/>
          </a:p>
          <a:p>
            <a:pPr>
              <a:lnSpc>
                <a:spcPct val="125000"/>
              </a:lnSpc>
            </a:pPr>
            <a:r>
              <a:rPr lang="en-US" altLang="zh-CN" sz="1400" dirty="0"/>
              <a:t>1-1 </a:t>
            </a:r>
            <a:r>
              <a:rPr lang="zh-CN" altLang="en-US" sz="1400" dirty="0"/>
              <a:t>用户密码检查</a:t>
            </a:r>
            <a:r>
              <a:rPr lang="en-US" altLang="zh-CN" sz="1400" dirty="0"/>
              <a:t>/</a:t>
            </a:r>
            <a:r>
              <a:rPr lang="zh-CN" altLang="en-US" sz="1400" dirty="0"/>
              <a:t>修改： 接收四个参数（用户名，密码，新密码，动作），若动作为</a:t>
            </a:r>
            <a:r>
              <a:rPr lang="en-US" altLang="zh-CN" sz="1400" dirty="0"/>
              <a:t>1</a:t>
            </a:r>
            <a:r>
              <a:rPr lang="zh-CN" altLang="en-US" sz="1400" dirty="0"/>
              <a:t>，则检查用户名和密码是否和密码表中存的相符，相符则返回 </a:t>
            </a:r>
            <a:r>
              <a:rPr lang="en-US" altLang="zh-CN" sz="1400" dirty="0"/>
              <a:t>true</a:t>
            </a:r>
            <a:r>
              <a:rPr lang="zh-CN" altLang="en-US" sz="1400" dirty="0"/>
              <a:t>，不相符返回</a:t>
            </a:r>
            <a:r>
              <a:rPr lang="en-US" altLang="zh-CN" sz="1400" dirty="0"/>
              <a:t>false</a:t>
            </a:r>
            <a:r>
              <a:rPr lang="zh-CN" altLang="en-US" sz="1400" dirty="0"/>
              <a:t>； 若动作为</a:t>
            </a:r>
            <a:r>
              <a:rPr lang="en-US" altLang="zh-CN" sz="1400" dirty="0"/>
              <a:t>2</a:t>
            </a:r>
            <a:r>
              <a:rPr lang="zh-CN" altLang="en-US" sz="1400" dirty="0"/>
              <a:t>， 则首先检查用户名、密码是否相符，若不相符返回</a:t>
            </a:r>
            <a:r>
              <a:rPr lang="en-US" altLang="zh-CN" sz="1400" dirty="0"/>
              <a:t>false</a:t>
            </a:r>
            <a:r>
              <a:rPr lang="zh-CN" altLang="en-US" sz="1400" dirty="0"/>
              <a:t>，相符则将密码表中的密码改成新密码，返回</a:t>
            </a:r>
            <a:r>
              <a:rPr lang="en-US" altLang="zh-CN" sz="1400" dirty="0"/>
              <a:t>true</a:t>
            </a:r>
            <a:r>
              <a:rPr lang="zh-CN" altLang="en-US" sz="1400" dirty="0"/>
              <a:t>。密码要求只包含数字和字母，长度大于等于</a:t>
            </a:r>
            <a:r>
              <a:rPr lang="en-US" altLang="zh-CN" sz="1400" dirty="0"/>
              <a:t>4</a:t>
            </a:r>
            <a:r>
              <a:rPr lang="zh-CN" altLang="en-US" sz="1400" dirty="0"/>
              <a:t>、小于等于</a:t>
            </a:r>
            <a:r>
              <a:rPr lang="en-US" altLang="zh-CN" sz="1400" dirty="0"/>
              <a:t>10</a:t>
            </a:r>
            <a:r>
              <a:rPr lang="zh-CN" altLang="en-US" sz="1400" dirty="0"/>
              <a:t>；</a:t>
            </a:r>
            <a:endParaRPr lang="en-US" altLang="zh-CN" sz="1400" dirty="0"/>
          </a:p>
          <a:p>
            <a:pPr>
              <a:lnSpc>
                <a:spcPct val="125000"/>
              </a:lnSpc>
            </a:pPr>
            <a:r>
              <a:rPr lang="en-US" altLang="zh-CN" sz="1400" dirty="0"/>
              <a:t>1-2</a:t>
            </a:r>
            <a:r>
              <a:rPr lang="zh-CN" altLang="en-US" sz="1400" dirty="0"/>
              <a:t> 借书：接收两个参数（用户名，</a:t>
            </a:r>
            <a:r>
              <a:rPr lang="en-US" altLang="zh-CN" sz="1400" dirty="0"/>
              <a:t>ISBN</a:t>
            </a:r>
            <a:r>
              <a:rPr lang="zh-CN" altLang="en-US" sz="1400" dirty="0"/>
              <a:t>），没有足够的书、用户不存在或一个人借阅两本同样的书时返回</a:t>
            </a:r>
            <a:r>
              <a:rPr lang="en-US" altLang="zh-CN" sz="1400" dirty="0"/>
              <a:t>false</a:t>
            </a:r>
            <a:r>
              <a:rPr lang="zh-CN" altLang="en-US" sz="1400" dirty="0"/>
              <a:t>，合法执行后，借阅记录表会新增一条记录，书库对应书的数量也需要减</a:t>
            </a:r>
            <a:r>
              <a:rPr lang="en-US" altLang="zh-CN" sz="1400" dirty="0"/>
              <a:t>1</a:t>
            </a:r>
            <a:r>
              <a:rPr lang="zh-CN" altLang="en-US" sz="1400" dirty="0"/>
              <a:t>，并返回</a:t>
            </a:r>
            <a:r>
              <a:rPr lang="en-US" altLang="zh-CN" sz="1400" dirty="0"/>
              <a:t>true</a:t>
            </a:r>
            <a:r>
              <a:rPr lang="zh-CN" altLang="en-US" sz="1400" dirty="0"/>
              <a:t>；</a:t>
            </a:r>
            <a:endParaRPr lang="en-US" altLang="zh-CN" sz="1400" dirty="0"/>
          </a:p>
          <a:p>
            <a:pPr>
              <a:lnSpc>
                <a:spcPct val="125000"/>
              </a:lnSpc>
            </a:pPr>
            <a:r>
              <a:rPr lang="en-US" altLang="zh-CN" sz="1400" dirty="0"/>
              <a:t>1-3</a:t>
            </a:r>
            <a:r>
              <a:rPr lang="zh-CN" altLang="en-US" sz="1400" dirty="0"/>
              <a:t> 还书：接收两个参数（用户名，</a:t>
            </a:r>
            <a:r>
              <a:rPr lang="en-US" altLang="zh-CN" sz="1400" dirty="0"/>
              <a:t>ISBN</a:t>
            </a:r>
            <a:r>
              <a:rPr lang="zh-CN" altLang="en-US" sz="1400" dirty="0"/>
              <a:t>），未查询到借阅记录时返回</a:t>
            </a:r>
            <a:r>
              <a:rPr lang="en-US" altLang="zh-CN" sz="1400" dirty="0"/>
              <a:t>false</a:t>
            </a:r>
            <a:r>
              <a:rPr lang="zh-CN" altLang="en-US" sz="1400" dirty="0"/>
              <a:t>，合法执行后，借阅记录表对应记录会修改还书时间，书库对应书的数量需要加</a:t>
            </a:r>
            <a:r>
              <a:rPr lang="en-US" altLang="zh-CN" sz="1400" dirty="0"/>
              <a:t>1</a:t>
            </a:r>
            <a:r>
              <a:rPr lang="zh-CN" altLang="en-US" sz="1400" dirty="0"/>
              <a:t>，并返回</a:t>
            </a:r>
            <a:r>
              <a:rPr lang="en-US" altLang="zh-CN" sz="1400" dirty="0"/>
              <a:t>true</a:t>
            </a:r>
            <a:r>
              <a:rPr lang="zh-CN" altLang="en-US" sz="1400" dirty="0"/>
              <a:t>；</a:t>
            </a:r>
            <a:endParaRPr lang="en-US" altLang="zh-CN" sz="1400" dirty="0"/>
          </a:p>
          <a:p>
            <a:pPr>
              <a:lnSpc>
                <a:spcPct val="125000"/>
              </a:lnSpc>
            </a:pPr>
            <a:r>
              <a:rPr lang="en-US" altLang="zh-CN" sz="1400" dirty="0"/>
              <a:t>1-4</a:t>
            </a:r>
            <a:r>
              <a:rPr lang="zh-CN" altLang="en-US" sz="1400" dirty="0"/>
              <a:t> 查看当前借阅记录：接受一个参数（用户名），返回该用户名的当前借阅中的记录</a:t>
            </a:r>
            <a:r>
              <a:rPr lang="en-US" altLang="zh-CN" sz="1400" dirty="0"/>
              <a:t>(</a:t>
            </a:r>
            <a:r>
              <a:rPr lang="zh-CN" altLang="en-US" sz="1400" dirty="0"/>
              <a:t>用户名</a:t>
            </a:r>
            <a:r>
              <a:rPr lang="en-US" altLang="zh-CN" sz="1400" dirty="0"/>
              <a:t>, ISBN, </a:t>
            </a:r>
            <a:r>
              <a:rPr lang="zh-CN" altLang="en-US" sz="1400" dirty="0"/>
              <a:t>到期时间</a:t>
            </a:r>
            <a:r>
              <a:rPr lang="en-US" altLang="zh-CN" sz="1400" dirty="0"/>
              <a:t>)</a:t>
            </a:r>
            <a:endParaRPr lang="en-US" altLang="zh-CN" sz="1400" dirty="0"/>
          </a:p>
          <a:p>
            <a:pPr>
              <a:lnSpc>
                <a:spcPct val="125000"/>
              </a:lnSpc>
            </a:pPr>
            <a:endParaRPr lang="en-US" altLang="zh-CN" sz="1400" dirty="0"/>
          </a:p>
          <a:p>
            <a:pPr marL="285750" indent="-285750">
              <a:lnSpc>
                <a:spcPct val="125000"/>
              </a:lnSpc>
              <a:buFont typeface="Wingdings" panose="05000000000000000000" pitchFamily="2" charset="2"/>
              <a:buChar char="u"/>
            </a:pPr>
            <a:r>
              <a:rPr lang="zh-CN" altLang="en-US" sz="1600" dirty="0"/>
              <a:t>说明</a:t>
            </a:r>
            <a:r>
              <a:rPr lang="en-US" altLang="zh-CN" sz="1600" dirty="0"/>
              <a:t>:</a:t>
            </a:r>
            <a:endParaRPr lang="en-US" altLang="zh-CN" sz="1600" dirty="0"/>
          </a:p>
          <a:p>
            <a:pPr marL="342900" indent="-342900">
              <a:lnSpc>
                <a:spcPct val="125000"/>
              </a:lnSpc>
              <a:buAutoNum type="arabicPeriod"/>
            </a:pPr>
            <a:r>
              <a:rPr lang="zh-CN" altLang="en-US" sz="1400" dirty="0"/>
              <a:t>每道题使用存储过程或者自定义函数任一实现即可。</a:t>
            </a:r>
            <a:endParaRPr lang="en-US" altLang="zh-CN" sz="1400" dirty="0"/>
          </a:p>
          <a:p>
            <a:pPr marL="342900" indent="-342900">
              <a:lnSpc>
                <a:spcPct val="125000"/>
              </a:lnSpc>
              <a:buAutoNum type="arabicPeriod"/>
            </a:pPr>
            <a:r>
              <a:rPr lang="zh-CN" altLang="en-US" sz="1400" dirty="0"/>
              <a:t>存储过程</a:t>
            </a:r>
            <a:r>
              <a:rPr lang="en-US" altLang="zh-CN" sz="1400" dirty="0"/>
              <a:t>/</a:t>
            </a:r>
            <a:r>
              <a:rPr lang="zh-CN" altLang="en-US" sz="1400" dirty="0"/>
              <a:t>函数的参数等细节自行设计，但执行操作之后表要有对应的修改。</a:t>
            </a:r>
            <a:endParaRPr lang="en-US" altLang="zh-CN" sz="1400" dirty="0"/>
          </a:p>
          <a:p>
            <a:pPr marL="342900" indent="-342900">
              <a:lnSpc>
                <a:spcPct val="125000"/>
              </a:lnSpc>
              <a:buFontTx/>
              <a:buAutoNum type="arabicPeriod"/>
            </a:pPr>
            <a:r>
              <a:rPr lang="zh-CN" altLang="en-US" sz="1400" dirty="0"/>
              <a:t>每项功能需要自定义至少</a:t>
            </a:r>
            <a:r>
              <a:rPr lang="en-US" altLang="zh-CN" sz="1400" dirty="0"/>
              <a:t>3</a:t>
            </a:r>
            <a:r>
              <a:rPr lang="zh-CN" altLang="en-US" sz="1400" dirty="0"/>
              <a:t>条测试用例进行测试。</a:t>
            </a:r>
            <a:endParaRPr lang="en-US" altLang="zh-CN" sz="1400" dirty="0"/>
          </a:p>
        </p:txBody>
      </p:sp>
      <p:sp>
        <p:nvSpPr>
          <p:cNvPr id="10" name="文本框 9"/>
          <p:cNvSpPr txBox="1"/>
          <p:nvPr/>
        </p:nvSpPr>
        <p:spPr>
          <a:xfrm>
            <a:off x="4476964" y="479972"/>
            <a:ext cx="6097712" cy="1200329"/>
          </a:xfrm>
          <a:prstGeom prst="rect">
            <a:avLst/>
          </a:prstGeom>
          <a:noFill/>
        </p:spPr>
        <p:txBody>
          <a:bodyPr wrap="square">
            <a:spAutoFit/>
          </a:bodyPr>
          <a:lstStyle/>
          <a:p>
            <a:pPr indent="0">
              <a:buFont typeface="Wingdings" panose="05000000000000000000" pitchFamily="2" charset="2"/>
              <a:buNone/>
            </a:pPr>
            <a:endParaRPr lang="zh-CN" altLang="en-US" b="1" dirty="0">
              <a:latin typeface="+mn-ea"/>
            </a:endParaRPr>
          </a:p>
          <a:p>
            <a:pPr indent="0">
              <a:buFont typeface="Wingdings" panose="05000000000000000000" pitchFamily="2" charset="2"/>
              <a:buNone/>
            </a:pPr>
            <a:r>
              <a:rPr lang="zh-CN" altLang="en-US" b="1" dirty="0">
                <a:latin typeface="+mn-ea"/>
              </a:rPr>
              <a:t>提交要求：</a:t>
            </a:r>
            <a:r>
              <a:rPr lang="zh-CN" altLang="en-US" dirty="0">
                <a:latin typeface="+mn-ea"/>
                <a:sym typeface="+mn-ea"/>
              </a:rPr>
              <a:t>请在</a:t>
            </a:r>
            <a:r>
              <a:rPr lang="en-US" altLang="zh-CN" b="1" dirty="0">
                <a:latin typeface="+mn-ea"/>
                <a:sym typeface="+mn-ea"/>
              </a:rPr>
              <a:t>PDF/WORD</a:t>
            </a:r>
            <a:r>
              <a:rPr lang="zh-CN" altLang="en-US" b="1" dirty="0">
                <a:latin typeface="+mn-ea"/>
                <a:sym typeface="+mn-ea"/>
              </a:rPr>
              <a:t>等任何方便助教阅读查看的文档中</a:t>
            </a:r>
            <a:r>
              <a:rPr lang="zh-CN" altLang="en-US" dirty="0">
                <a:latin typeface="+mn-ea"/>
                <a:sym typeface="+mn-ea"/>
              </a:rPr>
              <a:t>完成以下提交内容：需要提交每个查询的</a:t>
            </a:r>
            <a:r>
              <a:rPr lang="en-US" altLang="zh-CN" b="1" dirty="0">
                <a:latin typeface="+mn-ea"/>
                <a:sym typeface="+mn-ea"/>
              </a:rPr>
              <a:t>SQL</a:t>
            </a:r>
            <a:r>
              <a:rPr lang="zh-CN" altLang="en-US" b="1" dirty="0">
                <a:latin typeface="+mn-ea"/>
                <a:sym typeface="+mn-ea"/>
              </a:rPr>
              <a:t>语句和查询结果截图，请标好题号</a:t>
            </a:r>
            <a:r>
              <a:rPr lang="zh-CN" altLang="en-US" dirty="0">
                <a:latin typeface="+mn-ea"/>
              </a:rPr>
              <a:t>。</a:t>
            </a:r>
            <a:endParaRPr lang="zh-CN" altLang="en-US" dirty="0">
              <a:latin typeface="+mn-ea"/>
            </a:endParaRPr>
          </a:p>
        </p:txBody>
      </p:sp>
      <p:sp>
        <p:nvSpPr>
          <p:cNvPr id="11" name="文本框 10"/>
          <p:cNvSpPr txBox="1"/>
          <p:nvPr/>
        </p:nvSpPr>
        <p:spPr>
          <a:xfrm>
            <a:off x="7698301" y="4484265"/>
            <a:ext cx="3591970" cy="2144946"/>
          </a:xfrm>
          <a:prstGeom prst="rect">
            <a:avLst/>
          </a:prstGeom>
          <a:noFill/>
        </p:spPr>
        <p:txBody>
          <a:bodyPr wrap="square">
            <a:spAutoFit/>
          </a:bodyPr>
          <a:lstStyle/>
          <a:p>
            <a:pPr>
              <a:lnSpc>
                <a:spcPct val="125000"/>
              </a:lnSpc>
            </a:pPr>
            <a:r>
              <a:rPr lang="zh-CN" altLang="en-US" sz="1800" dirty="0">
                <a:solidFill>
                  <a:srgbClr val="FF0000"/>
                </a:solidFill>
              </a:rPr>
              <a:t>注意至少要有一题使用到游标，</a:t>
            </a:r>
            <a:r>
              <a:rPr lang="zh-CN" altLang="en-US" dirty="0">
                <a:solidFill>
                  <a:srgbClr val="FF0000"/>
                </a:solidFill>
              </a:rPr>
              <a:t>不必考虑效率，只要使用到游标即可（比如用户密码检查：建立账户表的游标，然后遍历其来判断是否存在该用户，根据结果再继续执行判断密码是否相符）</a:t>
            </a:r>
            <a:endParaRPr lang="en-US" altLang="zh-CN" sz="1800"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0375"/>
            </a:xfrm>
            <a:prstGeom prst="rect">
              <a:avLst/>
            </a:prstGeom>
            <a:noFill/>
          </p:spPr>
          <p:txBody>
            <a:bodyPr wrap="square" rtlCol="0">
              <a:spAutoFit/>
            </a:bodyPr>
            <a:lstStyle/>
            <a:p>
              <a:r>
                <a:rPr lang="zh-CN" altLang="en-US" sz="2400" dirty="0">
                  <a:solidFill>
                    <a:schemeClr val="bg1"/>
                  </a:solidFill>
                  <a:cs typeface="+mn-ea"/>
                  <a:sym typeface="+mn-ea"/>
                </a:rPr>
                <a:t>TASK </a:t>
              </a:r>
              <a:r>
                <a:rPr lang="en-US" altLang="zh-CN" sz="2400" dirty="0">
                  <a:solidFill>
                    <a:schemeClr val="bg1"/>
                  </a:solidFill>
                  <a:cs typeface="+mn-ea"/>
                  <a:sym typeface="+mn-ea"/>
                </a:rPr>
                <a:t>2</a:t>
              </a:r>
              <a:r>
                <a:rPr lang="en-US" altLang="zh-CN" sz="2400" dirty="0">
                  <a:latin typeface="+mn-ea"/>
                  <a:sym typeface="+mn-ea"/>
                </a:rPr>
                <a:t> </a:t>
              </a:r>
              <a:r>
                <a:rPr lang="zh-CN" altLang="en-US" sz="2400" dirty="0">
                  <a:solidFill>
                    <a:schemeClr val="bg1"/>
                  </a:solidFill>
                  <a:cs typeface="+mn-ea"/>
                  <a:sym typeface="+mn-ea"/>
                </a:rPr>
                <a:t>触发器</a:t>
              </a:r>
              <a:r>
                <a:rPr lang="zh-CN" altLang="en-US" sz="2400" dirty="0">
                  <a:solidFill>
                    <a:schemeClr val="bg1"/>
                  </a:solidFill>
                  <a:cs typeface="+mn-ea"/>
                  <a:sym typeface="+mn-lt"/>
                </a:rPr>
                <a:t> </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757872" y="1507361"/>
            <a:ext cx="10676255" cy="5324535"/>
          </a:xfrm>
          <a:prstGeom prst="rect">
            <a:avLst/>
          </a:prstGeom>
          <a:noFill/>
        </p:spPr>
        <p:txBody>
          <a:bodyPr wrap="square" rtlCol="0">
            <a:spAutoFit/>
          </a:bodyPr>
          <a:lstStyle/>
          <a:p>
            <a:pPr indent="0">
              <a:buFont typeface="Wingdings" panose="05000000000000000000" pitchFamily="2" charset="2"/>
              <a:buNone/>
            </a:pPr>
            <a:r>
              <a:rPr sz="2000" b="1" dirty="0">
                <a:latin typeface="+mn-ea"/>
                <a:sym typeface="+mn-ea"/>
              </a:rPr>
              <a:t>环境MYSQL</a:t>
            </a:r>
            <a:endParaRPr sz="2000" b="1" dirty="0">
              <a:latin typeface="+mn-ea"/>
              <a:sym typeface="+mn-ea"/>
            </a:endParaRPr>
          </a:p>
          <a:p>
            <a:pPr indent="0">
              <a:buFont typeface="Wingdings" panose="05000000000000000000" pitchFamily="2" charset="2"/>
              <a:buNone/>
            </a:pPr>
            <a:endParaRPr sz="2000" dirty="0">
              <a:latin typeface="+mn-ea"/>
              <a:sym typeface="+mn-ea"/>
            </a:endParaRPr>
          </a:p>
          <a:p>
            <a:pPr indent="0">
              <a:buFont typeface="Wingdings" panose="05000000000000000000" pitchFamily="2" charset="2"/>
              <a:buNone/>
            </a:pPr>
            <a:r>
              <a:rPr lang="en-US" sz="2000" dirty="0">
                <a:latin typeface="+mn-ea"/>
                <a:sym typeface="+mn-ea"/>
              </a:rPr>
              <a:t>1. </a:t>
            </a:r>
            <a:r>
              <a:rPr sz="2000" dirty="0">
                <a:latin typeface="+mn-ea"/>
                <a:sym typeface="+mn-ea"/>
              </a:rPr>
              <a:t>建表： fruits（fid， fname， price）， sells（fid，cid， sellTime， quantity），customer （cid， cname， level)</a:t>
            </a:r>
            <a:r>
              <a:rPr lang="zh-CN" sz="2000" dirty="0">
                <a:latin typeface="+mn-ea"/>
                <a:sym typeface="+mn-ea"/>
              </a:rPr>
              <a:t>，在</a:t>
            </a:r>
            <a:r>
              <a:rPr sz="2000" dirty="0">
                <a:latin typeface="+mn-ea"/>
                <a:sym typeface="+mn-ea"/>
              </a:rPr>
              <a:t>fruits</a:t>
            </a:r>
            <a:r>
              <a:rPr lang="zh-CN" sz="2000" dirty="0">
                <a:latin typeface="+mn-ea"/>
                <a:sym typeface="+mn-ea"/>
              </a:rPr>
              <a:t>表和</a:t>
            </a:r>
            <a:r>
              <a:rPr sz="2000" dirty="0">
                <a:latin typeface="+mn-ea"/>
                <a:sym typeface="+mn-ea"/>
              </a:rPr>
              <a:t>customer </a:t>
            </a:r>
            <a:r>
              <a:rPr lang="zh-CN" sz="2000" dirty="0">
                <a:latin typeface="+mn-ea"/>
                <a:sym typeface="+mn-ea"/>
              </a:rPr>
              <a:t>表插入至少一条数据。</a:t>
            </a:r>
            <a:endParaRPr lang="zh-CN" sz="2000" dirty="0">
              <a:latin typeface="+mn-ea"/>
              <a:sym typeface="+mn-ea"/>
            </a:endParaRPr>
          </a:p>
          <a:p>
            <a:pPr indent="0">
              <a:buFont typeface="Wingdings" panose="05000000000000000000" pitchFamily="2" charset="2"/>
              <a:buNone/>
            </a:pPr>
            <a:endParaRPr sz="2000" dirty="0">
              <a:latin typeface="+mn-ea"/>
              <a:sym typeface="+mn-ea"/>
            </a:endParaRPr>
          </a:p>
          <a:p>
            <a:pPr indent="0">
              <a:buFont typeface="Wingdings" panose="05000000000000000000" pitchFamily="2" charset="2"/>
              <a:buNone/>
            </a:pPr>
            <a:r>
              <a:rPr lang="en-US" sz="2000" dirty="0">
                <a:latin typeface="+mn-ea"/>
                <a:sym typeface="+mn-ea"/>
              </a:rPr>
              <a:t>2. </a:t>
            </a:r>
            <a:r>
              <a:rPr sz="2000" dirty="0">
                <a:latin typeface="+mn-ea"/>
                <a:sym typeface="+mn-ea"/>
              </a:rPr>
              <a:t>写个sells表触发器，当插入新的用户购买记录时，检查该用户购买的总价值</a:t>
            </a:r>
            <a:r>
              <a:rPr lang="zh-CN" sz="2000" dirty="0">
                <a:latin typeface="+mn-ea"/>
                <a:sym typeface="+mn-ea"/>
              </a:rPr>
              <a:t>（每种水果价格</a:t>
            </a:r>
            <a:r>
              <a:rPr lang="en-US" altLang="zh-CN" sz="2000" dirty="0">
                <a:latin typeface="+mn-ea"/>
                <a:sym typeface="+mn-ea"/>
              </a:rPr>
              <a:t> * </a:t>
            </a:r>
            <a:r>
              <a:rPr lang="zh-CN" altLang="en-US" sz="2000" dirty="0">
                <a:latin typeface="+mn-ea"/>
                <a:sym typeface="+mn-ea"/>
              </a:rPr>
              <a:t>销售量的和</a:t>
            </a:r>
            <a:r>
              <a:rPr lang="en-US" altLang="zh-CN" sz="2000" dirty="0">
                <a:latin typeface="+mn-ea"/>
                <a:sym typeface="+mn-ea"/>
              </a:rPr>
              <a:t> </a:t>
            </a:r>
            <a:r>
              <a:rPr lang="zh-CN" sz="2000" dirty="0">
                <a:latin typeface="+mn-ea"/>
                <a:sym typeface="+mn-ea"/>
              </a:rPr>
              <a:t>）</a:t>
            </a:r>
            <a:r>
              <a:rPr sz="2000" dirty="0">
                <a:latin typeface="+mn-ea"/>
                <a:sym typeface="+mn-ea"/>
              </a:rPr>
              <a:t>超过1万元就设置customer表的level为VIP，超过2万元设置为SVIP</a:t>
            </a:r>
            <a:r>
              <a:rPr lang="zh-CN" sz="2000" dirty="0">
                <a:latin typeface="+mn-ea"/>
                <a:sym typeface="+mn-ea"/>
              </a:rPr>
              <a:t>，</a:t>
            </a:r>
            <a:r>
              <a:rPr sz="2000" dirty="0">
                <a:latin typeface="+mn-ea"/>
                <a:sym typeface="+mn-ea"/>
              </a:rPr>
              <a:t>低于1万元则置为normal。</a:t>
            </a:r>
            <a:endParaRPr sz="2000" dirty="0">
              <a:latin typeface="+mn-ea"/>
              <a:sym typeface="+mn-ea"/>
            </a:endParaRPr>
          </a:p>
          <a:p>
            <a:pPr indent="0">
              <a:buFont typeface="Wingdings" panose="05000000000000000000" pitchFamily="2" charset="2"/>
              <a:buNone/>
            </a:pPr>
            <a:endParaRPr sz="2000" dirty="0">
              <a:latin typeface="+mn-ea"/>
              <a:sym typeface="+mn-ea"/>
            </a:endParaRPr>
          </a:p>
          <a:p>
            <a:pPr indent="0">
              <a:buFont typeface="Wingdings" panose="05000000000000000000" pitchFamily="2" charset="2"/>
              <a:buNone/>
            </a:pPr>
            <a:r>
              <a:rPr lang="en-US" sz="2000" dirty="0">
                <a:latin typeface="+mn-ea"/>
                <a:sym typeface="+mn-ea"/>
              </a:rPr>
              <a:t>3. </a:t>
            </a:r>
            <a:r>
              <a:rPr sz="2000" dirty="0">
                <a:latin typeface="+mn-ea"/>
                <a:sym typeface="+mn-ea"/>
              </a:rPr>
              <a:t>若是删除或修改sells表记录，也重新计算并重置客户的level值。</a:t>
            </a:r>
            <a:endParaRPr sz="2000" dirty="0">
              <a:latin typeface="+mn-ea"/>
              <a:sym typeface="+mn-ea"/>
            </a:endParaRPr>
          </a:p>
          <a:p>
            <a:pPr indent="0">
              <a:buFont typeface="Wingdings" panose="05000000000000000000" pitchFamily="2" charset="2"/>
              <a:buNone/>
            </a:pPr>
            <a:endParaRPr sz="2000" dirty="0">
              <a:latin typeface="+mn-ea"/>
              <a:sym typeface="+mn-ea"/>
            </a:endParaRPr>
          </a:p>
          <a:p>
            <a:pPr indent="0">
              <a:buFont typeface="Wingdings" panose="05000000000000000000" pitchFamily="2" charset="2"/>
              <a:buNone/>
            </a:pPr>
            <a:r>
              <a:rPr lang="en-US" sz="2000" dirty="0">
                <a:latin typeface="+mn-ea"/>
                <a:sym typeface="+mn-ea"/>
              </a:rPr>
              <a:t>4. </a:t>
            </a:r>
            <a:r>
              <a:rPr lang="zh-CN" sz="2000" dirty="0">
                <a:latin typeface="+mn-ea"/>
                <a:sym typeface="+mn-ea"/>
              </a:rPr>
              <a:t>通过</a:t>
            </a:r>
            <a:r>
              <a:rPr lang="en-US" altLang="zh-CN" sz="2000" dirty="0">
                <a:latin typeface="+mn-ea"/>
                <a:sym typeface="+mn-ea"/>
              </a:rPr>
              <a:t>DML</a:t>
            </a:r>
            <a:r>
              <a:rPr sz="2000" dirty="0">
                <a:latin typeface="+mn-ea"/>
                <a:sym typeface="+mn-ea"/>
              </a:rPr>
              <a:t>语句进行触发器效果验证</a:t>
            </a:r>
            <a:r>
              <a:rPr lang="en-US" sz="2000" dirty="0">
                <a:latin typeface="+mn-ea"/>
                <a:sym typeface="+mn-ea"/>
              </a:rPr>
              <a:t>, </a:t>
            </a:r>
            <a:r>
              <a:rPr lang="zh-CN" altLang="en-US" sz="2000" dirty="0">
                <a:latin typeface="+mn-ea"/>
                <a:sym typeface="+mn-ea"/>
              </a:rPr>
              <a:t>如插入</a:t>
            </a:r>
            <a:r>
              <a:rPr lang="en-US" altLang="zh-CN" sz="2000" dirty="0">
                <a:latin typeface="+mn-ea"/>
                <a:sym typeface="+mn-ea"/>
              </a:rPr>
              <a:t>/</a:t>
            </a:r>
            <a:r>
              <a:rPr lang="zh-CN" altLang="en-US" sz="2000" dirty="0">
                <a:latin typeface="+mn-ea"/>
                <a:sym typeface="+mn-ea"/>
              </a:rPr>
              <a:t>更新</a:t>
            </a:r>
            <a:r>
              <a:rPr lang="en-US" altLang="zh-CN" sz="2000" dirty="0">
                <a:latin typeface="+mn-ea"/>
                <a:sym typeface="+mn-ea"/>
              </a:rPr>
              <a:t>/</a:t>
            </a:r>
            <a:r>
              <a:rPr lang="zh-CN" altLang="en-US" sz="2000" dirty="0">
                <a:latin typeface="+mn-ea"/>
                <a:sym typeface="+mn-ea"/>
              </a:rPr>
              <a:t>删除交易记录，查看用户等级变化</a:t>
            </a:r>
            <a:r>
              <a:rPr sz="2000" dirty="0">
                <a:latin typeface="+mn-ea"/>
                <a:sym typeface="+mn-ea"/>
              </a:rPr>
              <a:t>。</a:t>
            </a:r>
            <a:endParaRPr sz="2000" dirty="0">
              <a:latin typeface="+mn-ea"/>
              <a:sym typeface="+mn-ea"/>
            </a:endParaRPr>
          </a:p>
          <a:p>
            <a:pPr indent="0">
              <a:buFont typeface="Wingdings" panose="05000000000000000000" pitchFamily="2" charset="2"/>
              <a:buNone/>
            </a:pPr>
            <a:endParaRPr sz="2000" dirty="0">
              <a:latin typeface="+mn-ea"/>
              <a:sym typeface="+mn-ea"/>
            </a:endParaRPr>
          </a:p>
          <a:p>
            <a:pPr indent="0">
              <a:buFont typeface="Wingdings" panose="05000000000000000000" pitchFamily="2" charset="2"/>
              <a:buNone/>
            </a:pPr>
            <a:r>
              <a:rPr lang="en-US" sz="2000" dirty="0">
                <a:latin typeface="+mn-ea"/>
                <a:sym typeface="+mn-ea"/>
              </a:rPr>
              <a:t>TIPS: </a:t>
            </a:r>
            <a:r>
              <a:rPr lang="zh-CN" altLang="en-US" sz="2000" dirty="0">
                <a:latin typeface="+mn-ea"/>
                <a:sym typeface="+mn-ea"/>
              </a:rPr>
              <a:t>使用存储过程将重复流程简化</a:t>
            </a:r>
            <a:endParaRPr lang="en-US" altLang="zh-CN" sz="2000" dirty="0">
              <a:latin typeface="+mn-ea"/>
              <a:sym typeface="+mn-ea"/>
            </a:endParaRPr>
          </a:p>
          <a:p>
            <a:r>
              <a:rPr lang="en-US" altLang="zh-CN" sz="2000" b="0" i="0" dirty="0">
                <a:solidFill>
                  <a:srgbClr val="F33B45"/>
                </a:solidFill>
                <a:effectLst/>
                <a:latin typeface="-apple-system"/>
              </a:rPr>
              <a:t>MYSQL</a:t>
            </a:r>
            <a:r>
              <a:rPr lang="zh-CN" altLang="en-US" sz="2000" b="0" i="0" dirty="0">
                <a:solidFill>
                  <a:srgbClr val="F33B45"/>
                </a:solidFill>
                <a:effectLst/>
                <a:latin typeface="-apple-system"/>
              </a:rPr>
              <a:t>中触发器中不能对本表进行 </a:t>
            </a:r>
            <a:r>
              <a:rPr lang="en-US" altLang="zh-CN" sz="2000" b="0" i="0" dirty="0">
                <a:solidFill>
                  <a:srgbClr val="F33B45"/>
                </a:solidFill>
                <a:effectLst/>
                <a:latin typeface="-apple-system"/>
              </a:rPr>
              <a:t>insert ,update ,delete</a:t>
            </a:r>
            <a:r>
              <a:rPr lang="zh-CN" altLang="en-US" sz="2000" b="0" i="0" dirty="0">
                <a:solidFill>
                  <a:srgbClr val="F33B45"/>
                </a:solidFill>
                <a:effectLst/>
                <a:latin typeface="-apple-system"/>
              </a:rPr>
              <a:t>操作，以免递归循环触发</a:t>
            </a:r>
            <a:endParaRPr lang="zh-CN" altLang="en-US" sz="2000" dirty="0">
              <a:latin typeface="+mn-ea"/>
            </a:endParaRPr>
          </a:p>
          <a:p>
            <a:pPr indent="0">
              <a:buFont typeface="Wingdings" panose="05000000000000000000" pitchFamily="2" charset="2"/>
              <a:buNone/>
            </a:pPr>
            <a:r>
              <a:rPr lang="zh-CN" altLang="en-US" sz="2000" b="1" dirty="0">
                <a:latin typeface="+mn-ea"/>
              </a:rPr>
              <a:t>提交要求：</a:t>
            </a:r>
            <a:r>
              <a:rPr lang="zh-CN" altLang="en-US" sz="2000" dirty="0">
                <a:latin typeface="+mn-ea"/>
                <a:sym typeface="+mn-ea"/>
              </a:rPr>
              <a:t>请在</a:t>
            </a:r>
            <a:r>
              <a:rPr lang="en-US" altLang="zh-CN" sz="2000" b="1" dirty="0">
                <a:latin typeface="+mn-ea"/>
                <a:sym typeface="+mn-ea"/>
              </a:rPr>
              <a:t>PDF/WORD</a:t>
            </a:r>
            <a:r>
              <a:rPr lang="zh-CN" altLang="en-US" sz="2000" b="1" dirty="0">
                <a:latin typeface="+mn-ea"/>
                <a:sym typeface="+mn-ea"/>
              </a:rPr>
              <a:t>等任何方便助教阅读查看的文档中</a:t>
            </a:r>
            <a:r>
              <a:rPr lang="zh-CN" altLang="en-US" sz="2000" dirty="0">
                <a:latin typeface="+mn-ea"/>
                <a:sym typeface="+mn-ea"/>
              </a:rPr>
              <a:t>完成以下提交内容：需要提交相关的</a:t>
            </a:r>
            <a:r>
              <a:rPr lang="en-US" altLang="zh-CN" sz="2000" b="1" dirty="0">
                <a:latin typeface="+mn-ea"/>
                <a:sym typeface="+mn-ea"/>
              </a:rPr>
              <a:t>SQL</a:t>
            </a:r>
            <a:r>
              <a:rPr lang="zh-CN" altLang="en-US" sz="2000" b="1" dirty="0">
                <a:latin typeface="+mn-ea"/>
                <a:sym typeface="+mn-ea"/>
              </a:rPr>
              <a:t>语句和结果截图，请标好题号</a:t>
            </a:r>
            <a:r>
              <a:rPr lang="zh-CN" altLang="en-US" sz="2000" dirty="0">
                <a:latin typeface="+mn-ea"/>
              </a:rPr>
              <a:t>。</a:t>
            </a:r>
            <a:endParaRPr lang="zh-CN" altLang="en-US" sz="2000" dirty="0">
              <a:latin typeface="+mn-ea"/>
            </a:endParaRPr>
          </a:p>
        </p:txBody>
      </p:sp>
      <p:sp>
        <p:nvSpPr>
          <p:cNvPr id="3" name="矩形 2"/>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1" y="2048218"/>
            <a:ext cx="9144058" cy="1753235"/>
          </a:xfrm>
          <a:prstGeom prst="rect">
            <a:avLst/>
          </a:prstGeom>
          <a:noFill/>
        </p:spPr>
        <p:txBody>
          <a:bodyPr wrap="square" rtlCol="0">
            <a:spAutoFit/>
          </a:bodyPr>
          <a:lstStyle/>
          <a:p>
            <a:pPr marL="285750" indent="-285750">
              <a:buFont typeface="Arial" panose="020B0604020202020204" pitchFamily="34" charset="0"/>
              <a:buChar char="•"/>
              <a:defRPr/>
            </a:pPr>
            <a:r>
              <a:rPr lang="zh-CN" altLang="en-US" dirty="0"/>
              <a:t>存储过程定义：</a:t>
            </a:r>
            <a:endParaRPr lang="zh-CN" altLang="en-US" dirty="0"/>
          </a:p>
          <a:p>
            <a:pPr>
              <a:defRPr/>
            </a:pPr>
            <a:endParaRPr lang="zh-CN" altLang="en-US" dirty="0"/>
          </a:p>
          <a:p>
            <a:pPr>
              <a:defRPr/>
            </a:pPr>
            <a:r>
              <a:rPr lang="zh-CN" altLang="en-US" dirty="0"/>
              <a:t>存储过程是一组为了完成特定功能的</a:t>
            </a:r>
            <a:r>
              <a:rPr lang="en-US" altLang="zh-CN" dirty="0"/>
              <a:t>SQL </a:t>
            </a:r>
            <a:r>
              <a:rPr lang="zh-CN" altLang="en-US" dirty="0"/>
              <a:t>语句，其经编译后存储在数据库中，用户通过指定存储过程的名字并给出参数来执行它。</a:t>
            </a:r>
            <a:endParaRPr lang="en-US" altLang="zh-CN" dirty="0"/>
          </a:p>
          <a:p>
            <a:pPr>
              <a:defRPr/>
            </a:pPr>
            <a:endParaRPr lang="zh-CN" altLang="en-US" dirty="0"/>
          </a:p>
          <a:p>
            <a:pPr>
              <a:defRPr/>
            </a:pPr>
            <a:r>
              <a:rPr lang="zh-CN" altLang="en-US" dirty="0"/>
              <a:t>。</a:t>
            </a:r>
            <a:endParaRPr lang="zh-CN" altLang="en-US" dirty="0"/>
          </a:p>
        </p:txBody>
      </p:sp>
      <p:sp>
        <p:nvSpPr>
          <p:cNvPr id="10" name="文本框 9"/>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存储过程基本概念</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0" y="2048218"/>
            <a:ext cx="9816412" cy="3970318"/>
          </a:xfrm>
          <a:prstGeom prst="rect">
            <a:avLst/>
          </a:prstGeom>
          <a:noFill/>
        </p:spPr>
        <p:txBody>
          <a:bodyPr wrap="square" rtlCol="0">
            <a:spAutoFit/>
          </a:bodyPr>
          <a:lstStyle/>
          <a:p>
            <a:pPr marL="285750" indent="-285750">
              <a:buFont typeface="Arial" panose="020B0604020202020204" pitchFamily="34" charset="0"/>
              <a:buChar char="•"/>
              <a:defRPr/>
            </a:pPr>
            <a:r>
              <a:rPr lang="zh-CN" altLang="en-US" dirty="0"/>
              <a:t>用户自定义存储过程：</a:t>
            </a:r>
            <a:endParaRPr lang="zh-CN" altLang="en-US" dirty="0"/>
          </a:p>
          <a:p>
            <a:pPr>
              <a:defRPr/>
            </a:pPr>
            <a:r>
              <a:rPr lang="zh-CN" altLang="en-US" dirty="0"/>
              <a:t>用户自定义存储过程是由用户创建，并能完成某一特定功能的存储过程，如：查询用户所需数据信息。</a:t>
            </a:r>
            <a:endParaRPr lang="en-US" altLang="zh-CN" dirty="0"/>
          </a:p>
          <a:p>
            <a:pPr>
              <a:defRPr/>
            </a:pPr>
            <a:endParaRPr lang="zh-CN" altLang="en-US" dirty="0"/>
          </a:p>
          <a:p>
            <a:pPr marL="285750" indent="-285750">
              <a:buFont typeface="Arial" panose="020B0604020202020204" pitchFamily="34" charset="0"/>
              <a:buChar char="•"/>
              <a:defRPr/>
            </a:pPr>
            <a:r>
              <a:rPr lang="zh-CN" altLang="en-US" dirty="0"/>
              <a:t>存储过程的好处：</a:t>
            </a:r>
            <a:endParaRPr lang="zh-CN" altLang="en-US" dirty="0"/>
          </a:p>
          <a:p>
            <a:pPr marL="742950" lvl="1" indent="-285750">
              <a:buFont typeface="Arial" panose="020B0604020202020204" pitchFamily="34" charset="0"/>
              <a:buChar char="•"/>
              <a:defRPr/>
            </a:pPr>
            <a:r>
              <a:rPr lang="zh-CN" altLang="en-US" dirty="0"/>
              <a:t>重复使用。存储过程可以重复使用，从而可以减少数据库开发人员的工作量。        </a:t>
            </a:r>
            <a:endParaRPr lang="zh-CN" altLang="en-US" dirty="0"/>
          </a:p>
          <a:p>
            <a:pPr marL="742950" lvl="1" indent="-285750">
              <a:buFont typeface="Arial" panose="020B0604020202020204" pitchFamily="34" charset="0"/>
              <a:buChar char="•"/>
              <a:defRPr/>
            </a:pPr>
            <a:r>
              <a:rPr lang="zh-CN" altLang="en-US" dirty="0"/>
              <a:t>提高性能。存储过程在创建的时候就进行了编译，将来使用的时候不用再重新编译。一般的</a:t>
            </a:r>
            <a:r>
              <a:rPr lang="en-US" altLang="zh-CN" dirty="0"/>
              <a:t>SQL</a:t>
            </a:r>
            <a:r>
              <a:rPr lang="zh-CN" altLang="en-US" dirty="0"/>
              <a:t>语句每执行一次就需要编译一次，所以使用存储过程提高了效率。        </a:t>
            </a:r>
            <a:endParaRPr lang="zh-CN" altLang="en-US" dirty="0"/>
          </a:p>
          <a:p>
            <a:pPr marL="742950" lvl="1" indent="-285750">
              <a:buFont typeface="Arial" panose="020B0604020202020204" pitchFamily="34" charset="0"/>
              <a:buChar char="•"/>
              <a:defRPr/>
            </a:pPr>
            <a:r>
              <a:rPr lang="zh-CN" altLang="en-US" dirty="0"/>
              <a:t>减少网络流量。存储过程位于服务器上，调用的时候只需要传递存储过程的名称以及参数就可以了，因此降低了网络传输的数据量。        </a:t>
            </a:r>
            <a:endParaRPr lang="zh-CN" altLang="en-US" dirty="0"/>
          </a:p>
          <a:p>
            <a:pPr marL="742950" lvl="1" indent="-285750">
              <a:buFont typeface="Arial" panose="020B0604020202020204" pitchFamily="34" charset="0"/>
              <a:buChar char="•"/>
              <a:defRPr/>
            </a:pPr>
            <a:r>
              <a:rPr lang="zh-CN" altLang="en-US" dirty="0"/>
              <a:t>安全性。参数化的存储过程可以防止</a:t>
            </a:r>
            <a:r>
              <a:rPr lang="en-US" altLang="zh-CN" dirty="0"/>
              <a:t>SQL</a:t>
            </a:r>
            <a:r>
              <a:rPr lang="zh-CN" altLang="en-US" dirty="0"/>
              <a:t>注入式的攻击，而且可以将</a:t>
            </a:r>
            <a:r>
              <a:rPr lang="en-US" altLang="zh-CN" dirty="0"/>
              <a:t>Grant</a:t>
            </a:r>
            <a:r>
              <a:rPr lang="zh-CN" altLang="en-US" dirty="0"/>
              <a:t>、</a:t>
            </a:r>
            <a:r>
              <a:rPr lang="en-US" altLang="zh-CN" dirty="0"/>
              <a:t>Deny</a:t>
            </a:r>
            <a:r>
              <a:rPr lang="zh-CN" altLang="en-US" dirty="0"/>
              <a:t>以及</a:t>
            </a:r>
            <a:r>
              <a:rPr lang="en-US" altLang="zh-CN" dirty="0"/>
              <a:t>Revoke</a:t>
            </a:r>
            <a:r>
              <a:rPr lang="zh-CN" altLang="en-US" dirty="0"/>
              <a:t>权限应用于存储过程。</a:t>
            </a:r>
            <a:endParaRPr lang="en-US" altLang="zh-CN" dirty="0"/>
          </a:p>
          <a:p>
            <a:pPr marL="285750" indent="-285750">
              <a:buFont typeface="Arial" panose="020B0604020202020204" pitchFamily="34" charset="0"/>
              <a:buChar char="•"/>
              <a:defRPr/>
            </a:pPr>
            <a:endParaRPr lang="en-US" altLang="zh-CN" dirty="0"/>
          </a:p>
          <a:p>
            <a:pPr marL="285750" indent="-285750">
              <a:buFont typeface="Arial" panose="020B0604020202020204" pitchFamily="34" charset="0"/>
              <a:buChar char="•"/>
              <a:defRPr/>
            </a:pPr>
            <a:r>
              <a:rPr lang="zh-CN" altLang="en-US" dirty="0"/>
              <a:t>简单使用时只需要关注语句声明，参数定义和语句主体；　　</a:t>
            </a:r>
            <a:endParaRPr lang="zh-CN" altLang="en-US" dirty="0"/>
          </a:p>
        </p:txBody>
      </p:sp>
      <p:sp>
        <p:nvSpPr>
          <p:cNvPr id="10" name="文本框 9"/>
          <p:cNvSpPr txBox="1"/>
          <p:nvPr/>
        </p:nvSpPr>
        <p:spPr>
          <a:xfrm>
            <a:off x="1963272" y="963859"/>
            <a:ext cx="3664549" cy="1015663"/>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存储过程基本概念</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0" y="1581737"/>
            <a:ext cx="9803631" cy="5424562"/>
          </a:xfrm>
          <a:prstGeom prst="rect">
            <a:avLst/>
          </a:prstGeom>
          <a:noFill/>
        </p:spPr>
        <p:txBody>
          <a:bodyPr wrap="square" rtlCol="0">
            <a:spAutoFit/>
          </a:bodyPr>
          <a:lstStyle/>
          <a:p>
            <a:pPr>
              <a:defRPr/>
            </a:pPr>
            <a:r>
              <a:rPr lang="en-US" altLang="zh-CN" dirty="0">
                <a:sym typeface="Calibri" panose="020F0502020204030204" pitchFamily="34" charset="0"/>
              </a:rPr>
              <a:t>MySQL</a:t>
            </a:r>
            <a:r>
              <a:rPr lang="zh-CN" altLang="en-US" dirty="0">
                <a:sym typeface="Calibri" panose="020F0502020204030204" pitchFamily="34" charset="0"/>
              </a:rPr>
              <a:t>：</a:t>
            </a:r>
            <a:endParaRPr lang="en-US" altLang="zh-CN" dirty="0">
              <a:sym typeface="Calibri" panose="020F0502020204030204" pitchFamily="34" charset="0"/>
            </a:endParaRPr>
          </a:p>
          <a:p>
            <a:pPr marL="285750" indent="-285750">
              <a:buFont typeface="Arial" panose="020B0604020202020204" pitchFamily="34" charset="0"/>
              <a:buChar char="•"/>
              <a:defRPr/>
            </a:pPr>
            <a:r>
              <a:rPr lang="zh-CN" altLang="en-US" dirty="0"/>
              <a:t>大致语法：</a:t>
            </a:r>
            <a:endParaRPr lang="zh-CN" altLang="en-US" dirty="0"/>
          </a:p>
          <a:p>
            <a:pPr>
              <a:defRPr/>
            </a:pPr>
            <a:r>
              <a:rPr lang="en-US" altLang="zh-CN" dirty="0"/>
              <a:t>CREATE PROCEDURE </a:t>
            </a:r>
            <a:r>
              <a:rPr lang="en-US" altLang="zh-CN" dirty="0" err="1"/>
              <a:t>procedure_name</a:t>
            </a:r>
            <a:r>
              <a:rPr lang="en-US" altLang="zh-CN" dirty="0"/>
              <a:t> (</a:t>
            </a:r>
            <a:endParaRPr lang="en-US" altLang="zh-CN" dirty="0"/>
          </a:p>
          <a:p>
            <a:pPr lvl="1">
              <a:defRPr/>
            </a:pPr>
            <a:r>
              <a:rPr lang="en-US" altLang="zh-CN" dirty="0"/>
              <a:t> [ IN | OUT | INOUT ] </a:t>
            </a:r>
            <a:r>
              <a:rPr lang="en-US" altLang="zh-CN" dirty="0" err="1"/>
              <a:t>param_name</a:t>
            </a:r>
            <a:r>
              <a:rPr lang="en-US" altLang="zh-CN" dirty="0"/>
              <a:t> type [ ,... ] </a:t>
            </a:r>
            <a:endParaRPr lang="en-US" altLang="zh-CN" dirty="0"/>
          </a:p>
          <a:p>
            <a:pPr>
              <a:defRPr/>
            </a:pPr>
            <a:r>
              <a:rPr lang="en-US" altLang="zh-CN" dirty="0"/>
              <a:t>)</a:t>
            </a:r>
            <a:endParaRPr lang="en-US" altLang="zh-CN" dirty="0"/>
          </a:p>
          <a:p>
            <a:pPr>
              <a:defRPr/>
            </a:pPr>
            <a:r>
              <a:rPr lang="en-US" altLang="zh-CN" dirty="0"/>
              <a:t>[ BEGIN ] </a:t>
            </a:r>
            <a:r>
              <a:rPr lang="en-US" altLang="zh-CN" dirty="0" err="1"/>
              <a:t>sql_statement</a:t>
            </a:r>
            <a:r>
              <a:rPr lang="en-US" altLang="zh-CN" dirty="0"/>
              <a:t> [ END ]</a:t>
            </a:r>
            <a:endParaRPr lang="en-US" altLang="zh-CN" dirty="0"/>
          </a:p>
          <a:p>
            <a:pPr>
              <a:defRPr/>
            </a:pPr>
            <a:endParaRPr lang="en-US" altLang="zh-CN" dirty="0"/>
          </a:p>
          <a:p>
            <a:pPr marL="285750" indent="-285750">
              <a:buFont typeface="Arial" panose="020B0604020202020204" pitchFamily="34" charset="0"/>
              <a:buChar char="•"/>
              <a:defRPr/>
            </a:pPr>
            <a:r>
              <a:rPr lang="zh-CN" altLang="en-US" dirty="0"/>
              <a:t>说明：</a:t>
            </a:r>
            <a:endParaRPr lang="zh-CN" altLang="en-US" dirty="0"/>
          </a:p>
          <a:p>
            <a:pPr>
              <a:defRPr/>
            </a:pPr>
            <a:r>
              <a:rPr lang="en-US" altLang="zh-CN" dirty="0"/>
              <a:t>1. </a:t>
            </a:r>
            <a:r>
              <a:rPr lang="zh-CN" altLang="en-US" dirty="0"/>
              <a:t>在定义存储过程和函数前后使用</a:t>
            </a:r>
            <a:r>
              <a:rPr lang="en-US" altLang="zh-CN" dirty="0"/>
              <a:t>DELIMITER</a:t>
            </a:r>
            <a:r>
              <a:rPr lang="zh-CN" altLang="en-US" dirty="0"/>
              <a:t>修改</a:t>
            </a:r>
            <a:r>
              <a:rPr lang="en-US" altLang="zh-CN" dirty="0" err="1"/>
              <a:t>sql</a:t>
            </a:r>
            <a:r>
              <a:rPr lang="zh-CN" altLang="en-US" dirty="0"/>
              <a:t>分隔符会体验更好</a:t>
            </a:r>
            <a:endParaRPr lang="en-US" altLang="zh-CN" dirty="0"/>
          </a:p>
          <a:p>
            <a:pPr>
              <a:defRPr/>
            </a:pPr>
            <a:r>
              <a:rPr lang="zh-CN" altLang="en-US" dirty="0">
                <a:solidFill>
                  <a:schemeClr val="bg1">
                    <a:lumMod val="50000"/>
                  </a:schemeClr>
                </a:solidFill>
              </a:rPr>
              <a:t>（例如在定义前改为</a:t>
            </a:r>
            <a:r>
              <a:rPr lang="en-US" altLang="zh-CN" dirty="0">
                <a:solidFill>
                  <a:schemeClr val="bg1">
                    <a:lumMod val="50000"/>
                  </a:schemeClr>
                </a:solidFill>
              </a:rPr>
              <a:t>$$</a:t>
            </a:r>
            <a:r>
              <a:rPr lang="zh-CN" altLang="en-US" dirty="0">
                <a:solidFill>
                  <a:schemeClr val="bg1">
                    <a:lumMod val="50000"/>
                  </a:schemeClr>
                </a:solidFill>
              </a:rPr>
              <a:t>，定义后改回</a:t>
            </a:r>
            <a:r>
              <a:rPr lang="en-US" altLang="zh-CN" dirty="0">
                <a:solidFill>
                  <a:schemeClr val="bg1">
                    <a:lumMod val="50000"/>
                  </a:schemeClr>
                </a:solidFill>
              </a:rPr>
              <a:t>;</a:t>
            </a:r>
            <a:r>
              <a:rPr lang="zh-CN" altLang="en-US" dirty="0">
                <a:solidFill>
                  <a:schemeClr val="bg1">
                    <a:lumMod val="50000"/>
                  </a:schemeClr>
                </a:solidFill>
              </a:rPr>
              <a:t>）</a:t>
            </a:r>
            <a:endParaRPr lang="en-US" altLang="zh-CN" dirty="0">
              <a:solidFill>
                <a:schemeClr val="bg1">
                  <a:lumMod val="50000"/>
                </a:schemeClr>
              </a:solidFill>
            </a:endParaRPr>
          </a:p>
          <a:p>
            <a:pPr>
              <a:defRPr/>
            </a:pPr>
            <a:r>
              <a:rPr lang="en-US" altLang="zh-CN" dirty="0"/>
              <a:t>2. </a:t>
            </a:r>
            <a:r>
              <a:rPr lang="zh-CN" altLang="en-US" dirty="0"/>
              <a:t>使用</a:t>
            </a:r>
            <a:r>
              <a:rPr lang="en-US" altLang="zh-CN" dirty="0"/>
              <a:t>CALL</a:t>
            </a:r>
            <a:r>
              <a:rPr lang="zh-CN" altLang="en-US" dirty="0"/>
              <a:t>执行存储过程</a:t>
            </a:r>
            <a:endParaRPr lang="en-US" altLang="zh-CN" dirty="0"/>
          </a:p>
          <a:p>
            <a:pPr>
              <a:defRPr/>
            </a:pPr>
            <a:r>
              <a:rPr lang="zh-CN" altLang="en-US" dirty="0">
                <a:solidFill>
                  <a:schemeClr val="bg1">
                    <a:lumMod val="50000"/>
                  </a:schemeClr>
                </a:solidFill>
              </a:rPr>
              <a:t>（</a:t>
            </a:r>
            <a:r>
              <a:rPr lang="en-US" altLang="zh-CN" dirty="0">
                <a:solidFill>
                  <a:schemeClr val="bg1">
                    <a:lumMod val="50000"/>
                  </a:schemeClr>
                </a:solidFill>
              </a:rPr>
              <a:t>CALL </a:t>
            </a:r>
            <a:r>
              <a:rPr lang="en-US" altLang="zh-CN" dirty="0" err="1">
                <a:solidFill>
                  <a:schemeClr val="bg1">
                    <a:lumMod val="50000"/>
                  </a:schemeClr>
                </a:solidFill>
              </a:rPr>
              <a:t>sp_name</a:t>
            </a:r>
            <a:r>
              <a:rPr lang="en-US" altLang="zh-CN" dirty="0">
                <a:solidFill>
                  <a:schemeClr val="bg1">
                    <a:lumMod val="50000"/>
                  </a:schemeClr>
                </a:solidFill>
              </a:rPr>
              <a:t>([parameter[,...]])</a:t>
            </a:r>
            <a:r>
              <a:rPr lang="zh-CN" altLang="en-US" dirty="0">
                <a:solidFill>
                  <a:schemeClr val="bg1">
                    <a:lumMod val="50000"/>
                  </a:schemeClr>
                </a:solidFill>
              </a:rPr>
              <a:t>）</a:t>
            </a:r>
            <a:endParaRPr lang="en-US" altLang="zh-CN" dirty="0">
              <a:solidFill>
                <a:schemeClr val="bg1">
                  <a:lumMod val="50000"/>
                </a:schemeClr>
              </a:solidFill>
            </a:endParaRPr>
          </a:p>
          <a:p>
            <a:pPr>
              <a:defRPr/>
            </a:pPr>
            <a:r>
              <a:rPr lang="en-US" altLang="zh-CN" sz="1800" dirty="0">
                <a:solidFill>
                  <a:schemeClr val="bg1">
                    <a:lumMod val="50000"/>
                  </a:schemeClr>
                </a:solidFill>
              </a:rPr>
              <a:t>3. </a:t>
            </a:r>
            <a:r>
              <a:rPr lang="en-US" altLang="zh-CN" sz="1800" dirty="0" err="1"/>
              <a:t>mysql</a:t>
            </a:r>
            <a:r>
              <a:rPr lang="zh-CN" altLang="en-US" sz="1800" dirty="0"/>
              <a:t>的存储过程不能使用</a:t>
            </a:r>
            <a:r>
              <a:rPr lang="en-US" altLang="zh-CN" sz="1800" dirty="0"/>
              <a:t>return</a:t>
            </a:r>
            <a:r>
              <a:rPr lang="zh-CN" altLang="en-US" sz="1800" dirty="0"/>
              <a:t>语句，只有存储函数才有此功能。</a:t>
            </a:r>
            <a:endParaRPr lang="en-US" altLang="zh-CN" sz="1800" dirty="0"/>
          </a:p>
          <a:p>
            <a:pPr>
              <a:lnSpc>
                <a:spcPct val="125000"/>
              </a:lnSpc>
            </a:pPr>
            <a:r>
              <a:rPr lang="en-US" altLang="zh-CN" sz="1800" dirty="0">
                <a:hlinkClick r:id="rId1"/>
              </a:rPr>
              <a:t>(30</a:t>
            </a:r>
            <a:r>
              <a:rPr lang="zh-CN" altLang="en-US" sz="1800" dirty="0">
                <a:hlinkClick r:id="rId1"/>
              </a:rPr>
              <a:t>条消息</a:t>
            </a:r>
            <a:r>
              <a:rPr lang="en-US" altLang="zh-CN" sz="1800" dirty="0">
                <a:hlinkClick r:id="rId1"/>
              </a:rPr>
              <a:t>) </a:t>
            </a:r>
            <a:r>
              <a:rPr lang="en-US" altLang="zh-CN" sz="1800" dirty="0" err="1">
                <a:hlinkClick r:id="rId1"/>
              </a:rPr>
              <a:t>mysql</a:t>
            </a:r>
            <a:r>
              <a:rPr lang="en-US" altLang="zh-CN" sz="1800" dirty="0">
                <a:hlinkClick r:id="rId1"/>
              </a:rPr>
              <a:t> </a:t>
            </a:r>
            <a:r>
              <a:rPr lang="zh-CN" altLang="en-US" sz="1800" dirty="0">
                <a:hlinkClick r:id="rId1"/>
              </a:rPr>
              <a:t>存储过程中不能使用 </a:t>
            </a:r>
            <a:r>
              <a:rPr lang="en-US" altLang="zh-CN" sz="1800" dirty="0">
                <a:hlinkClick r:id="rId1"/>
              </a:rPr>
              <a:t>return </a:t>
            </a:r>
            <a:r>
              <a:rPr lang="zh-CN" altLang="en-US" sz="1800" dirty="0">
                <a:hlinkClick r:id="rId1"/>
              </a:rPr>
              <a:t>的解决办法</a:t>
            </a:r>
            <a:r>
              <a:rPr lang="en-US" altLang="zh-CN" sz="1800" dirty="0">
                <a:hlinkClick r:id="rId1"/>
              </a:rPr>
              <a:t>_gd2008</a:t>
            </a:r>
            <a:r>
              <a:rPr lang="zh-CN" altLang="en-US" sz="1800" dirty="0">
                <a:hlinkClick r:id="rId1"/>
              </a:rPr>
              <a:t>的博客</a:t>
            </a:r>
            <a:r>
              <a:rPr lang="en-US" altLang="zh-CN" sz="1800" dirty="0">
                <a:hlinkClick r:id="rId1"/>
              </a:rPr>
              <a:t>-CSDN</a:t>
            </a:r>
            <a:r>
              <a:rPr lang="zh-CN" altLang="en-US" sz="1800" dirty="0">
                <a:hlinkClick r:id="rId1"/>
              </a:rPr>
              <a:t>博客</a:t>
            </a:r>
            <a:endParaRPr lang="en-US" altLang="zh-CN" dirty="0"/>
          </a:p>
          <a:p>
            <a:pPr>
              <a:defRPr/>
            </a:pPr>
            <a:r>
              <a:rPr lang="zh-CN" altLang="en-US" dirty="0"/>
              <a:t>相关文档：</a:t>
            </a:r>
            <a:endParaRPr lang="en-US" altLang="zh-CN" dirty="0"/>
          </a:p>
          <a:p>
            <a:pPr>
              <a:defRPr/>
            </a:pPr>
            <a:r>
              <a:rPr lang="en-US" altLang="zh-CN" dirty="0">
                <a:hlinkClick r:id="rId2"/>
              </a:rPr>
              <a:t>https://dev.mysql.com/doc/refman/8.0/en/create-procedure.html</a:t>
            </a:r>
            <a:endParaRPr lang="en-US" altLang="zh-CN" dirty="0"/>
          </a:p>
          <a:p>
            <a:pPr>
              <a:defRPr/>
            </a:pPr>
            <a:r>
              <a:rPr lang="en-US" altLang="zh-CN" dirty="0">
                <a:hlinkClick r:id="rId3"/>
              </a:rPr>
              <a:t>https://www.mysqlzh.com/doc/223.html</a:t>
            </a:r>
            <a:endParaRPr lang="en-US" altLang="zh-CN" dirty="0"/>
          </a:p>
          <a:p>
            <a:pPr>
              <a:defRPr/>
            </a:pPr>
            <a:r>
              <a:rPr lang="en-US" altLang="zh-CN" dirty="0">
                <a:hlinkClick r:id="rId4"/>
              </a:rPr>
              <a:t>https://www.runoob.com/w3cnote/mysql-stored-procedure.html</a:t>
            </a:r>
            <a:endParaRPr lang="en-US" altLang="zh-CN" dirty="0"/>
          </a:p>
          <a:p>
            <a:pPr>
              <a:defRPr/>
            </a:pPr>
            <a:endParaRPr lang="en-US" altLang="zh-CN" dirty="0"/>
          </a:p>
        </p:txBody>
      </p:sp>
      <p:sp>
        <p:nvSpPr>
          <p:cNvPr id="10" name="文本框 9"/>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创建存储过程</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spTree>
  </p:cSld>
  <p:clrMapOvr>
    <a:masterClrMapping/>
  </p:clrMapOvr>
</p:sld>
</file>

<file path=ppt/tags/tag1.xml><?xml version="1.0" encoding="utf-8"?>
<p:tagLst xmlns:p="http://schemas.openxmlformats.org/presentationml/2006/main">
  <p:tag name="KSO_WM_UNIT_PLACING_PICTURE_USER_VIEWPORT" val="{&quot;height&quot;:11625,&quot;width&quot;:14625}"/>
</p:tagLst>
</file>

<file path=ppt/tags/tag2.xml><?xml version="1.0" encoding="utf-8"?>
<p:tagLst xmlns:p="http://schemas.openxmlformats.org/presentationml/2006/main">
  <p:tag name="KSO_WPP_MARK_KEY" val="09598bfc-1541-49da-b4e6-f8da180f6b63"/>
  <p:tag name="COMMONDATA" val="eyJoZGlkIjoiNzI5NTRkNGMxYzNhMDMyYjdmMGE1Yzg5NDJhYzg4Nj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8197</Words>
  <Application>WPS 演示</Application>
  <PresentationFormat>宽屏</PresentationFormat>
  <Paragraphs>464</Paragraphs>
  <Slides>30</Slides>
  <Notes>37</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30</vt:i4>
      </vt:variant>
    </vt:vector>
  </HeadingPairs>
  <TitlesOfParts>
    <vt:vector size="46" baseType="lpstr">
      <vt:lpstr>Arial</vt:lpstr>
      <vt:lpstr>宋体</vt:lpstr>
      <vt:lpstr>Wingdings</vt:lpstr>
      <vt:lpstr>等线</vt:lpstr>
      <vt:lpstr>微软雅黑</vt:lpstr>
      <vt:lpstr>思源黑体 CN Light</vt:lpstr>
      <vt:lpstr>Segoe UI Light</vt:lpstr>
      <vt:lpstr>-apple-system</vt:lpstr>
      <vt:lpstr>Segoe Print</vt:lpstr>
      <vt:lpstr>Calibri</vt:lpstr>
      <vt:lpstr>等线 Light</vt:lpstr>
      <vt:lpstr>Arial Unicode MS</vt:lpstr>
      <vt:lpstr>Wingdings</vt:lpstr>
      <vt:lpstr>黑体</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C2H6 _</dc:creator>
  <cp:lastModifiedBy>李益然</cp:lastModifiedBy>
  <cp:revision>599</cp:revision>
  <dcterms:created xsi:type="dcterms:W3CDTF">2019-03-19T10:42:00Z</dcterms:created>
  <dcterms:modified xsi:type="dcterms:W3CDTF">2025-04-23T09:49:01Z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B1B0D7D64A2549EE94A5C5B7496915CA</vt:lpwstr>
  </property>
  <property fmtid="{D5CDD505-2E9C-101B-9397-08002B2CF9AE}" pid="3" name="KSOProductBuildVer">
    <vt:lpwstr>2052-11.1.0.12650</vt:lpwstr>
  </property>
</Properties>
</file>