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57" r:id="rId2"/>
    <p:sldId id="293" r:id="rId3"/>
    <p:sldId id="475" r:id="rId4"/>
    <p:sldId id="502" r:id="rId5"/>
    <p:sldId id="493" r:id="rId6"/>
    <p:sldId id="494" r:id="rId7"/>
    <p:sldId id="504" r:id="rId8"/>
    <p:sldId id="495" r:id="rId9"/>
    <p:sldId id="496" r:id="rId10"/>
    <p:sldId id="503" r:id="rId11"/>
    <p:sldId id="499" r:id="rId12"/>
    <p:sldId id="497" r:id="rId13"/>
    <p:sldId id="500" r:id="rId14"/>
    <p:sldId id="501" r:id="rId15"/>
    <p:sldId id="476" r:id="rId16"/>
    <p:sldId id="477" r:id="rId17"/>
    <p:sldId id="478" r:id="rId18"/>
    <p:sldId id="492" r:id="rId19"/>
    <p:sldId id="483" r:id="rId20"/>
    <p:sldId id="484" r:id="rId21"/>
    <p:sldId id="489" r:id="rId22"/>
  </p:sldIdLst>
  <p:sldSz cx="12192000" cy="6858000"/>
  <p:notesSz cx="6858000" cy="9144000"/>
  <p:embeddedFontLst>
    <p:embeddedFont>
      <p:font typeface="Calisto MT" panose="02040603050505030304" pitchFamily="18" charset="0"/>
      <p:regular r:id="rId24"/>
      <p:bold r:id="rId25"/>
      <p:italic r:id="rId26"/>
      <p:boldItalic r:id="rId27"/>
    </p:embeddedFont>
    <p:embeddedFont>
      <p:font typeface="微软雅黑" panose="020B0503020204020204" pitchFamily="34" charset="-122"/>
      <p:regular r:id="rId28"/>
      <p:bold r:id="rId29"/>
    </p:embeddedFont>
    <p:embeddedFont>
      <p:font typeface="等线" panose="02010600030101010101" pitchFamily="2" charset="-122"/>
      <p:regular r:id="rId30"/>
      <p:bold r:id="rId31"/>
    </p:embeddedFont>
    <p:embeddedFont>
      <p:font typeface="等线 Light" panose="02010600030101010101" pitchFamily="2" charset="-122"/>
      <p:regular r:id="rId32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7FCC0-2C4E-42A8-92FA-E40A1D8BF771}" v="4" dt="2025-04-18T09:31:32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50"/>
  </p:normalViewPr>
  <p:slideViewPr>
    <p:cSldViewPr snapToGrid="0">
      <p:cViewPr varScale="1">
        <p:scale>
          <a:sx n="150" d="100"/>
          <a:sy n="150" d="100"/>
        </p:scale>
        <p:origin x="4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Peter" userId="265685cfc27fc582" providerId="LiveId" clId="{4887FCC0-2C4E-42A8-92FA-E40A1D8BF771}"/>
    <pc:docChg chg="undo custSel modSld">
      <pc:chgData name="Song Peter" userId="265685cfc27fc582" providerId="LiveId" clId="{4887FCC0-2C4E-42A8-92FA-E40A1D8BF771}" dt="2025-04-18T09:31:50.303" v="47" actId="20577"/>
      <pc:docMkLst>
        <pc:docMk/>
      </pc:docMkLst>
      <pc:sldChg chg="modSp mod">
        <pc:chgData name="Song Peter" userId="265685cfc27fc582" providerId="LiveId" clId="{4887FCC0-2C4E-42A8-92FA-E40A1D8BF771}" dt="2025-04-18T09:31:50.303" v="47" actId="20577"/>
        <pc:sldMkLst>
          <pc:docMk/>
          <pc:sldMk cId="0" sldId="475"/>
        </pc:sldMkLst>
        <pc:spChg chg="mod">
          <ac:chgData name="Song Peter" userId="265685cfc27fc582" providerId="LiveId" clId="{4887FCC0-2C4E-42A8-92FA-E40A1D8BF771}" dt="2025-04-18T09:31:50.303" v="47" actId="20577"/>
          <ac:spMkLst>
            <pc:docMk/>
            <pc:sldMk cId="0" sldId="475"/>
            <ac:spMk id="11" creationId="{00000000-0000-0000-0000-000000000000}"/>
          </ac:spMkLst>
        </pc:spChg>
      </pc:sldChg>
      <pc:sldChg chg="modSp mod">
        <pc:chgData name="Song Peter" userId="265685cfc27fc582" providerId="LiveId" clId="{4887FCC0-2C4E-42A8-92FA-E40A1D8BF771}" dt="2025-04-18T09:31:41.839" v="41" actId="20577"/>
        <pc:sldMkLst>
          <pc:docMk/>
          <pc:sldMk cId="0" sldId="489"/>
        </pc:sldMkLst>
        <pc:spChg chg="mod">
          <ac:chgData name="Song Peter" userId="265685cfc27fc582" providerId="LiveId" clId="{4887FCC0-2C4E-42A8-92FA-E40A1D8BF771}" dt="2025-04-18T09:31:41.839" v="41" actId="20577"/>
          <ac:spMkLst>
            <pc:docMk/>
            <pc:sldMk cId="0" sldId="489"/>
            <ac:spMk id="11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7B591-F53B-4436-809A-C37B69573481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BCE3FA-BDA2-40BF-AE62-66BFA3AA921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213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12086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1515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394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4543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993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016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1448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7756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192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BCE3FA-BDA2-40BF-AE62-66BFA3AA92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6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4C28DB-BE6E-4D94-BFE5-01FEE48E73ED}" type="datetimeFigureOut">
              <a:rPr lang="zh-CN" altLang="en-US" smtClean="0"/>
              <a:t>2025/4/18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96688-C83E-4CA4-A7DE-DA6527C5F95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iuxian.com/article/p-onjvxeot-q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csdn.net/Linuxhus/article/details/11824981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.cnblogs.com/wuchanming/p/6886020.html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1181462"/>
            <a:ext cx="12192000" cy="38268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07809" y="2737441"/>
            <a:ext cx="6976382" cy="848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10000"/>
              </a:lnSpc>
              <a:defRPr/>
            </a:pPr>
            <a:r>
              <a:rPr lang="zh-CN" altLang="en-US" sz="4800" b="1" spc="4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数据库第五次上机</a:t>
            </a:r>
            <a:endParaRPr kumimoji="0" lang="zh-CN" altLang="en-US" sz="4800" b="1" i="0" u="none" strike="noStrike" kern="1200" cap="none" spc="40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599845" y="597570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ea typeface="思源黑体 CN Light" panose="020B0300000000000000"/>
            </a:endParaRPr>
          </a:p>
        </p:txBody>
      </p:sp>
      <p:sp>
        <p:nvSpPr>
          <p:cNvPr id="7" name="直角三角形 6"/>
          <p:cNvSpPr/>
          <p:nvPr/>
        </p:nvSpPr>
        <p:spPr>
          <a:xfrm rot="5400000">
            <a:off x="0" y="1181462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直角三角形 99"/>
          <p:cNvSpPr/>
          <p:nvPr/>
        </p:nvSpPr>
        <p:spPr>
          <a:xfrm rot="16200000">
            <a:off x="10769600" y="3585916"/>
            <a:ext cx="1422400" cy="1422400"/>
          </a:xfrm>
          <a:prstGeom prst="rt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0E030C-9102-619D-F2B7-1AAACC788B3F}"/>
              </a:ext>
            </a:extLst>
          </p:cNvPr>
          <p:cNvSpPr txBox="1">
            <a:spLocks/>
          </p:cNvSpPr>
          <p:nvPr/>
        </p:nvSpPr>
        <p:spPr>
          <a:xfrm>
            <a:off x="798354" y="1704975"/>
            <a:ext cx="4994892" cy="612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Q2</a:t>
            </a:r>
            <a:r>
              <a:rPr kumimoji="1" lang="zh-CN" altLang="en-US" sz="3600" dirty="0"/>
              <a:t>：实验散列索引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续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C6E84-26CF-5760-F564-A3960F11A520}"/>
              </a:ext>
            </a:extLst>
          </p:cNvPr>
          <p:cNvSpPr txBox="1">
            <a:spLocks/>
          </p:cNvSpPr>
          <p:nvPr/>
        </p:nvSpPr>
        <p:spPr>
          <a:xfrm>
            <a:off x="798354" y="2364582"/>
            <a:ext cx="10515600" cy="266768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保存后，对比</a:t>
            </a:r>
            <a:r>
              <a:rPr lang="en-US" altLang="zh-CN" dirty="0"/>
              <a:t>bdcopy1</a:t>
            </a:r>
            <a:r>
              <a:rPr lang="zh-CN" altLang="en-US" dirty="0"/>
              <a:t>、</a:t>
            </a:r>
            <a:r>
              <a:rPr lang="en-US" altLang="zh-CN" dirty="0"/>
              <a:t>3</a:t>
            </a:r>
            <a:r>
              <a:rPr lang="zh-CN" altLang="en-US" dirty="0"/>
              <a:t>二张表在</a:t>
            </a:r>
            <a:r>
              <a:rPr lang="en-US" altLang="zh-CN" dirty="0"/>
              <a:t>v</a:t>
            </a:r>
            <a:r>
              <a:rPr lang="zh-CN" altLang="en-US" dirty="0"/>
              <a:t>字段上的等值查询速度</a:t>
            </a:r>
            <a:endParaRPr lang="en-US" altLang="zh-CN" dirty="0"/>
          </a:p>
          <a:p>
            <a:r>
              <a:rPr lang="en-US" altLang="zh-CN" dirty="0"/>
              <a:t>Select * from bdcopy1/3 where v=3535353(</a:t>
            </a:r>
            <a:r>
              <a:rPr lang="zh-CN" altLang="en-US" sz="2000" b="1" dirty="0"/>
              <a:t>找一个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字段中实际存在的值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提示：关闭和重新打开</a:t>
            </a:r>
            <a:r>
              <a:rPr lang="en-US" altLang="zh-CN" dirty="0"/>
              <a:t>bdcopy3</a:t>
            </a:r>
            <a:r>
              <a:rPr lang="zh-CN" altLang="en-US" dirty="0"/>
              <a:t>的设计界面，检查在</a:t>
            </a:r>
            <a:r>
              <a:rPr lang="en-US" altLang="zh-CN" dirty="0"/>
              <a:t>bdcopy3</a:t>
            </a:r>
            <a:r>
              <a:rPr lang="zh-CN" altLang="en-US" dirty="0"/>
              <a:t>的</a:t>
            </a:r>
            <a:r>
              <a:rPr lang="en-US" altLang="zh-CN" dirty="0"/>
              <a:t>v</a:t>
            </a:r>
            <a:r>
              <a:rPr lang="zh-CN" altLang="en-US" dirty="0"/>
              <a:t>字段上建立的是什么索引</a:t>
            </a:r>
            <a:r>
              <a:rPr lang="en-US" altLang="zh-CN" dirty="0"/>
              <a:t> 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26E1FB-6F06-2CC6-9389-D3530B5337DA}"/>
              </a:ext>
            </a:extLst>
          </p:cNvPr>
          <p:cNvSpPr txBox="1"/>
          <p:nvPr/>
        </p:nvSpPr>
        <p:spPr>
          <a:xfrm>
            <a:off x="954680" y="4909530"/>
            <a:ext cx="10312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解释：</a:t>
            </a:r>
            <a:r>
              <a:rPr lang="en-US" altLang="zh-CN" dirty="0" err="1"/>
              <a:t>MySql</a:t>
            </a:r>
            <a:r>
              <a:rPr lang="zh-CN" altLang="en-US" dirty="0"/>
              <a:t>默认的</a:t>
            </a:r>
            <a:r>
              <a:rPr lang="en-US" altLang="zh-CN" dirty="0" err="1"/>
              <a:t>InnoDB</a:t>
            </a:r>
            <a:r>
              <a:rPr lang="zh-CN" altLang="en-US" dirty="0"/>
              <a:t>引擎不支持</a:t>
            </a:r>
            <a:r>
              <a:rPr lang="en-US" altLang="zh-CN" dirty="0"/>
              <a:t>hash</a:t>
            </a:r>
            <a:r>
              <a:rPr lang="zh-CN" altLang="en-US" dirty="0"/>
              <a:t>索引</a:t>
            </a:r>
            <a:r>
              <a:rPr lang="zh-CN" altLang="en-US"/>
              <a:t>，此处实际建立了</a:t>
            </a:r>
            <a:r>
              <a:rPr lang="en-US" altLang="zh-CN"/>
              <a:t>B</a:t>
            </a:r>
            <a:r>
              <a:rPr lang="en-US" altLang="zh-CN" dirty="0"/>
              <a:t>+</a:t>
            </a:r>
            <a:r>
              <a:rPr lang="zh-CN" altLang="en-US" dirty="0"/>
              <a:t>索引</a:t>
            </a:r>
          </a:p>
        </p:txBody>
      </p:sp>
    </p:spTree>
    <p:extLst>
      <p:ext uri="{BB962C8B-B14F-4D97-AF65-F5344CB8AC3E}">
        <p14:creationId xmlns:p14="http://schemas.microsoft.com/office/powerpoint/2010/main" val="30453053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0E030C-9102-619D-F2B7-1AAACC788B3F}"/>
              </a:ext>
            </a:extLst>
          </p:cNvPr>
          <p:cNvSpPr txBox="1">
            <a:spLocks/>
          </p:cNvSpPr>
          <p:nvPr/>
        </p:nvSpPr>
        <p:spPr>
          <a:xfrm>
            <a:off x="798353" y="1704975"/>
            <a:ext cx="4942045" cy="612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Q2</a:t>
            </a:r>
            <a:r>
              <a:rPr kumimoji="1" lang="zh-CN" altLang="en-US" sz="3600" dirty="0"/>
              <a:t>：实验散列索引</a:t>
            </a:r>
            <a:r>
              <a:rPr kumimoji="1" lang="en-US" altLang="zh-CN" sz="3600" dirty="0"/>
              <a:t>-</a:t>
            </a:r>
            <a:r>
              <a:rPr kumimoji="1" lang="zh-CN" altLang="en-US" sz="3600" dirty="0"/>
              <a:t>续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0C60D74-D958-E470-A01D-EBC3737C6C03}"/>
              </a:ext>
            </a:extLst>
          </p:cNvPr>
          <p:cNvSpPr txBox="1">
            <a:spLocks/>
          </p:cNvSpPr>
          <p:nvPr/>
        </p:nvSpPr>
        <p:spPr>
          <a:xfrm>
            <a:off x="798353" y="2366916"/>
            <a:ext cx="10515600" cy="435133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创建一个</a:t>
            </a:r>
            <a:r>
              <a:rPr lang="en-US" altLang="zh-CN" sz="2400" b="1" u="sng" dirty="0"/>
              <a:t>memory</a:t>
            </a:r>
            <a:r>
              <a:rPr lang="zh-CN" altLang="en-US" sz="2400" b="1" u="sng" dirty="0"/>
              <a:t>引擎</a:t>
            </a:r>
            <a:r>
              <a:rPr lang="zh-CN" altLang="en-US" sz="2400" dirty="0"/>
              <a:t>的</a:t>
            </a:r>
            <a:r>
              <a:rPr lang="zh-CN" altLang="en-US" sz="2400" b="1" u="sng" dirty="0"/>
              <a:t>带散列索引</a:t>
            </a:r>
            <a:r>
              <a:rPr lang="zh-CN" altLang="en-US" sz="2400" dirty="0"/>
              <a:t>的表：</a:t>
            </a:r>
            <a:endParaRPr lang="en-US" altLang="zh-CN" sz="2400" dirty="0"/>
          </a:p>
          <a:p>
            <a:r>
              <a:rPr lang="en-US" altLang="zh-CN" sz="2400" dirty="0"/>
              <a:t>CREATE TABLE bdcopy4 (bid int, v </a:t>
            </a:r>
            <a:r>
              <a:rPr lang="en-US" altLang="zh-CN" sz="2400" dirty="0" err="1"/>
              <a:t>bigint</a:t>
            </a:r>
            <a:r>
              <a:rPr lang="en-US" altLang="zh-CN" sz="2400" dirty="0"/>
              <a:t>, s </a:t>
            </a:r>
            <a:r>
              <a:rPr lang="en-US" altLang="zh-CN" sz="2400" dirty="0" err="1"/>
              <a:t>smallint</a:t>
            </a:r>
            <a:r>
              <a:rPr lang="en-US" altLang="zh-CN" sz="2400" dirty="0"/>
              <a:t>,</a:t>
            </a:r>
            <a:r>
              <a:rPr lang="zh-CN" altLang="en-US" sz="2400" dirty="0"/>
              <a:t> </a:t>
            </a:r>
            <a:r>
              <a:rPr lang="en-US" altLang="zh-CN" sz="2400" dirty="0"/>
              <a:t>INDEX USING HASH (v)) engine = memory;</a:t>
            </a:r>
          </a:p>
          <a:p>
            <a:pPr marL="0" indent="0">
              <a:buNone/>
            </a:pPr>
            <a:r>
              <a:rPr lang="zh-CN" altLang="en-US" sz="2400" dirty="0"/>
              <a:t>（也可以创建表后在管理界面加上散列索引）</a:t>
            </a:r>
            <a:endParaRPr lang="en-US" altLang="zh-CN" sz="2400" dirty="0"/>
          </a:p>
          <a:p>
            <a:r>
              <a:rPr lang="zh-CN" altLang="en-US" sz="2400" dirty="0"/>
              <a:t>向表中插入数据：</a:t>
            </a:r>
            <a:r>
              <a:rPr lang="en-US" altLang="zh-CN" sz="2400" dirty="0"/>
              <a:t>insert into bdcopy4 select * from </a:t>
            </a:r>
            <a:r>
              <a:rPr lang="en-US" altLang="zh-CN" sz="2400" dirty="0" err="1"/>
              <a:t>bdtable</a:t>
            </a:r>
            <a:r>
              <a:rPr lang="en-US" altLang="zh-CN" sz="2400" dirty="0"/>
              <a:t>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u="sng" dirty="0"/>
              <a:t>（此处只能插入几十万条记录：</a:t>
            </a:r>
            <a:endParaRPr lang="en-US" altLang="zh-CN" sz="2400" b="1" u="sng"/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2400" b="1" u="sng"/>
              <a:t>因为</a:t>
            </a:r>
            <a:r>
              <a:rPr lang="en-US" altLang="zh-CN" sz="2400" b="1" u="sng" dirty="0"/>
              <a:t>Memory </a:t>
            </a:r>
            <a:r>
              <a:rPr lang="zh-CN" altLang="en-US" sz="2400" b="1" u="sng" dirty="0"/>
              <a:t>存储引擎将表数据存储在计算机的内存中，而不是存储在磁盘上，由于内存的成本相对较高，通常只有有限的内存可供使用）</a:t>
            </a:r>
            <a:endParaRPr lang="en-US" altLang="zh-CN" sz="2400" b="1" u="sng" dirty="0"/>
          </a:p>
          <a:p>
            <a:r>
              <a:rPr lang="zh-CN" altLang="en-US" sz="2400" dirty="0"/>
              <a:t>再生成一个表进行对比：</a:t>
            </a:r>
            <a:r>
              <a:rPr lang="en-US" altLang="zh-CN" sz="2400" dirty="0"/>
              <a:t>create table bdcopy5 like </a:t>
            </a:r>
            <a:r>
              <a:rPr lang="en-US" altLang="zh-CN" sz="2400" dirty="0" err="1"/>
              <a:t>bdtable</a:t>
            </a:r>
            <a:r>
              <a:rPr lang="en-US" altLang="zh-CN" sz="2400" dirty="0"/>
              <a:t>; insert into bdcopy5 select  * from bdcopy4. </a:t>
            </a:r>
          </a:p>
          <a:p>
            <a:r>
              <a:rPr lang="zh-CN" altLang="en-US" sz="2400" dirty="0"/>
              <a:t>对比实验查询速度。</a:t>
            </a:r>
            <a:endParaRPr lang="en-US" altLang="zh-CN" sz="2400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95543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6B649-BEDF-2230-FF88-4D32D9857549}"/>
              </a:ext>
            </a:extLst>
          </p:cNvPr>
          <p:cNvSpPr txBox="1">
            <a:spLocks/>
          </p:cNvSpPr>
          <p:nvPr/>
        </p:nvSpPr>
        <p:spPr>
          <a:xfrm>
            <a:off x="838200" y="1704975"/>
            <a:ext cx="4070349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Q3</a:t>
            </a:r>
            <a:r>
              <a:rPr kumimoji="1" lang="zh-CN" altLang="en-US" sz="3600" dirty="0"/>
              <a:t>：实验聚簇索引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EC297-7FFB-8B45-783F-355877777DA4}"/>
              </a:ext>
            </a:extLst>
          </p:cNvPr>
          <p:cNvSpPr txBox="1">
            <a:spLocks/>
          </p:cNvSpPr>
          <p:nvPr/>
        </p:nvSpPr>
        <p:spPr>
          <a:xfrm>
            <a:off x="838200" y="2460625"/>
            <a:ext cx="10515600" cy="22510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bdcopy2</a:t>
            </a:r>
            <a:r>
              <a:rPr lang="zh-CN" altLang="en-US" dirty="0"/>
              <a:t>的</a:t>
            </a:r>
            <a:r>
              <a:rPr lang="en-US" altLang="zh-CN" dirty="0"/>
              <a:t>bid</a:t>
            </a:r>
            <a:r>
              <a:rPr lang="zh-CN" altLang="en-US" dirty="0"/>
              <a:t>上建立主键</a:t>
            </a:r>
            <a:r>
              <a:rPr lang="zh-CN" altLang="en-US" b="1" u="sng" dirty="0"/>
              <a:t>（</a:t>
            </a:r>
            <a:r>
              <a:rPr kumimoji="1" lang="en-US" altLang="zh-CN" b="1" u="sng" dirty="0"/>
              <a:t> </a:t>
            </a:r>
            <a:r>
              <a:rPr kumimoji="1" lang="en-US" altLang="zh-CN" b="1" u="sng" dirty="0" err="1"/>
              <a:t>mysql</a:t>
            </a:r>
            <a:r>
              <a:rPr kumimoji="1" lang="zh-CN" altLang="en-US" b="1" u="sng" dirty="0"/>
              <a:t>中的主键索引即聚簇索引）</a:t>
            </a:r>
            <a:r>
              <a:rPr lang="zh-CN" altLang="en-US" dirty="0"/>
              <a:t>。在</a:t>
            </a:r>
            <a:r>
              <a:rPr lang="en-US" altLang="zh-CN" dirty="0"/>
              <a:t>bdcopy1</a:t>
            </a:r>
            <a:r>
              <a:rPr lang="zh-CN" altLang="en-US" dirty="0"/>
              <a:t>的</a:t>
            </a:r>
            <a:r>
              <a:rPr lang="en-US" altLang="zh-CN" dirty="0"/>
              <a:t>bid </a:t>
            </a:r>
            <a:r>
              <a:rPr lang="zh-CN" altLang="en-US" dirty="0"/>
              <a:t>字段上建立</a:t>
            </a:r>
            <a:r>
              <a:rPr lang="en-US" altLang="zh-CN" dirty="0"/>
              <a:t>b+</a:t>
            </a:r>
            <a:r>
              <a:rPr lang="zh-CN" altLang="en-US" dirty="0"/>
              <a:t>树索引</a:t>
            </a:r>
            <a:endParaRPr lang="en-US" altLang="zh-CN" dirty="0"/>
          </a:p>
          <a:p>
            <a:r>
              <a:rPr lang="zh-CN" altLang="en-US" dirty="0"/>
              <a:t>进行等值查询和范围查询速度对比：</a:t>
            </a:r>
            <a:endParaRPr lang="en" altLang="zh-CN" dirty="0"/>
          </a:p>
          <a:p>
            <a:r>
              <a:rPr lang="en" altLang="zh-CN" dirty="0"/>
              <a:t>select * from bdcopy</a:t>
            </a:r>
            <a:r>
              <a:rPr lang="en-US" altLang="zh-CN" dirty="0"/>
              <a:t>1/2</a:t>
            </a:r>
            <a:r>
              <a:rPr lang="en" altLang="zh-CN" dirty="0"/>
              <a:t> where bid between 10000 and 20000</a:t>
            </a:r>
          </a:p>
          <a:p>
            <a:endParaRPr lang="e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04912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6B649-BEDF-2230-FF88-4D32D9857549}"/>
              </a:ext>
            </a:extLst>
          </p:cNvPr>
          <p:cNvSpPr txBox="1">
            <a:spLocks/>
          </p:cNvSpPr>
          <p:nvPr/>
        </p:nvSpPr>
        <p:spPr>
          <a:xfrm>
            <a:off x="838200" y="1704975"/>
            <a:ext cx="4070349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Q4</a:t>
            </a:r>
            <a:r>
              <a:rPr kumimoji="1" lang="zh-CN" altLang="en-US" sz="3600" dirty="0"/>
              <a:t>：实验联合索引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30B7C464-0EC0-1E2B-3A78-775BDA142962}"/>
              </a:ext>
            </a:extLst>
          </p:cNvPr>
          <p:cNvSpPr txBox="1">
            <a:spLocks/>
          </p:cNvSpPr>
          <p:nvPr/>
        </p:nvSpPr>
        <p:spPr>
          <a:xfrm>
            <a:off x="798354" y="2330450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bdcopy2</a:t>
            </a:r>
            <a:r>
              <a:rPr lang="zh-CN" altLang="en-US" dirty="0"/>
              <a:t>上建立</a:t>
            </a:r>
            <a:r>
              <a:rPr lang="en-US" altLang="zh-CN" dirty="0"/>
              <a:t>v</a:t>
            </a:r>
            <a:r>
              <a:rPr lang="zh-CN" altLang="en-US" dirty="0"/>
              <a:t>、</a:t>
            </a:r>
            <a:r>
              <a:rPr lang="en-US" altLang="zh-CN" dirty="0"/>
              <a:t>s</a:t>
            </a:r>
            <a:r>
              <a:rPr lang="zh-CN" altLang="en-US" dirty="0"/>
              <a:t>字段的联合索引</a:t>
            </a:r>
            <a:endParaRPr lang="en-US" altLang="zh-CN" dirty="0"/>
          </a:p>
          <a:p>
            <a:r>
              <a:rPr lang="zh-CN" altLang="en-US" dirty="0"/>
              <a:t>分别实验 </a:t>
            </a: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v=353535(</a:t>
            </a:r>
            <a:r>
              <a:rPr lang="zh-CN" altLang="en-US" sz="2000" b="1" dirty="0"/>
              <a:t>找一个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字段上实际存在的数</a:t>
            </a:r>
            <a:r>
              <a:rPr lang="zh-CN" altLang="en-US" dirty="0"/>
              <a:t>）</a:t>
            </a:r>
            <a:r>
              <a:rPr lang="en-US" altLang="zh-CN" dirty="0"/>
              <a:t>and s=3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v=353535(</a:t>
            </a:r>
            <a:r>
              <a:rPr lang="zh-CN" altLang="en-US" sz="2000" b="1" dirty="0"/>
              <a:t>找一个</a:t>
            </a:r>
            <a:r>
              <a:rPr lang="en-US" altLang="zh-CN" sz="2000" b="1" dirty="0"/>
              <a:t>v</a:t>
            </a:r>
            <a:r>
              <a:rPr lang="zh-CN" altLang="en-US" sz="2000" b="1" dirty="0"/>
              <a:t>字段上实际存在的数</a:t>
            </a:r>
            <a:r>
              <a:rPr lang="zh-CN" altLang="en-US" dirty="0"/>
              <a:t>）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/>
              <a:t>where</a:t>
            </a:r>
            <a:r>
              <a:rPr lang="zh-CN" altLang="en-US" dirty="0"/>
              <a:t> </a:t>
            </a:r>
            <a:r>
              <a:rPr lang="en-US" altLang="zh-CN" dirty="0"/>
              <a:t>s=3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的查询速度。</a:t>
            </a:r>
            <a:endParaRPr lang="en-US" altLang="zh-CN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dirty="0"/>
              <a:t>并用</a:t>
            </a:r>
            <a:r>
              <a:rPr lang="en-US" altLang="zh-CN" dirty="0"/>
              <a:t>explain</a:t>
            </a:r>
            <a:r>
              <a:rPr lang="zh-CN" altLang="en-US" dirty="0"/>
              <a:t>命令查看实际索引使用情况</a:t>
            </a: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Explain</a:t>
            </a:r>
            <a:r>
              <a:rPr lang="zh-CN" altLang="en-US" dirty="0"/>
              <a:t> </a:t>
            </a:r>
            <a:r>
              <a:rPr lang="en-US" altLang="zh-CN" dirty="0"/>
              <a:t>select * from bdcopy2 where v&gt;10000 and s=3</a:t>
            </a:r>
          </a:p>
          <a:p>
            <a:endParaRPr lang="e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2262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74D6B649-BEDF-2230-FF88-4D32D9857549}"/>
              </a:ext>
            </a:extLst>
          </p:cNvPr>
          <p:cNvSpPr txBox="1">
            <a:spLocks/>
          </p:cNvSpPr>
          <p:nvPr/>
        </p:nvSpPr>
        <p:spPr>
          <a:xfrm>
            <a:off x="838200" y="1704975"/>
            <a:ext cx="4070349" cy="6254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Q5</a:t>
            </a:r>
            <a:r>
              <a:rPr kumimoji="1" lang="zh-CN" altLang="en-US" sz="3600" dirty="0"/>
              <a:t>：实验函数索引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D6F761BA-2605-66BB-7F6D-5F09FAC84FD0}"/>
              </a:ext>
            </a:extLst>
          </p:cNvPr>
          <p:cNvSpPr txBox="1">
            <a:spLocks/>
          </p:cNvSpPr>
          <p:nvPr/>
        </p:nvSpPr>
        <p:spPr>
          <a:xfrm>
            <a:off x="838200" y="2366916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对比分析两种查询</a:t>
            </a:r>
            <a:endParaRPr lang="en-US" altLang="zh-CN" dirty="0"/>
          </a:p>
          <a:p>
            <a:r>
              <a:rPr lang="en-US" altLang="zh-CN" dirty="0"/>
              <a:t>Explain select * from bdcopy1 where bid/2=30000</a:t>
            </a:r>
            <a:endParaRPr lang="zh-CN" altLang="en-US" dirty="0"/>
          </a:p>
          <a:p>
            <a:r>
              <a:rPr lang="en-US" altLang="zh-CN" dirty="0"/>
              <a:t>Explain select * from bdcopy1 where bid=30000</a:t>
            </a:r>
            <a:r>
              <a:rPr lang="zh-CN" altLang="en-US" dirty="0"/>
              <a:t>*</a:t>
            </a:r>
            <a:r>
              <a:rPr lang="en-US" altLang="zh-CN" dirty="0"/>
              <a:t>2</a:t>
            </a:r>
            <a:endParaRPr lang="zh-CN" altLang="en-US" dirty="0"/>
          </a:p>
          <a:p>
            <a:endParaRPr lang="en" altLang="zh-CN" dirty="0"/>
          </a:p>
          <a:p>
            <a:pPr marL="0" indent="0">
              <a:buFont typeface="Arial" panose="020B0604020202020204" pitchFamily="34" charset="0"/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46325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9815891" cy="38677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索引：对数据库表中一列或多列的值进行</a:t>
            </a:r>
            <a:r>
              <a:rPr lang="zh-CN" altLang="en-US" dirty="0">
                <a:solidFill>
                  <a:srgbClr val="FF0000"/>
                </a:solidFill>
              </a:rPr>
              <a:t>排序</a:t>
            </a:r>
            <a:r>
              <a:rPr lang="zh-CN" altLang="en-US" dirty="0"/>
              <a:t>的一种结构。使用索引可快速访问数据库表中的特定信息。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聚类索引：此类索引中键值的逻辑顺序决定了表中相应行的</a:t>
            </a:r>
            <a:r>
              <a:rPr lang="zh-CN" altLang="en-US" dirty="0">
                <a:solidFill>
                  <a:srgbClr val="FF0000"/>
                </a:solidFill>
              </a:rPr>
              <a:t>物理顺序</a:t>
            </a:r>
            <a:r>
              <a:rPr lang="zh-CN" altLang="en-US" dirty="0"/>
              <a:t>。该索引可以包含多个列（组合索引）；一张表只能有一个聚类索引。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非聚类索引：此类索引中索引的逻辑顺序与磁盘上行的物理存储顺序不同；一张表可以有多个非聚类索引。（数据存储在一个地方，索引存储在另一个地方）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区别与联系：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聚类索引</a:t>
            </a:r>
            <a:r>
              <a:rPr lang="en-US" altLang="zh-CN" dirty="0"/>
              <a:t>=&gt;</a:t>
            </a:r>
            <a:r>
              <a:rPr lang="zh-CN" altLang="en-US" dirty="0"/>
              <a:t>汉语字典正文（物理顺序）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非聚类索引</a:t>
            </a:r>
            <a:r>
              <a:rPr lang="en-US" altLang="zh-CN" dirty="0"/>
              <a:t>=&gt;</a:t>
            </a:r>
            <a:r>
              <a:rPr lang="zh-CN" altLang="en-US" dirty="0"/>
              <a:t>部首检字表</a:t>
            </a:r>
            <a:r>
              <a:rPr lang="en-US" altLang="zh-CN" dirty="0"/>
              <a:t>/</a:t>
            </a:r>
            <a:r>
              <a:rPr lang="zh-CN" altLang="en-US" dirty="0"/>
              <a:t>拼音检字表</a:t>
            </a:r>
            <a:r>
              <a:rPr lang="en-US" altLang="zh-CN" dirty="0"/>
              <a:t>/</a:t>
            </a:r>
            <a:r>
              <a:rPr lang="zh-CN" altLang="en-US" dirty="0"/>
              <a:t>四角号码检字表（非物理顺序）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2048218"/>
            <a:ext cx="9815891" cy="3395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推荐使用索引的情况：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数据量大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列值唯一性好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较少被修改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经常被访问、被</a:t>
            </a:r>
            <a:r>
              <a:rPr lang="en-US" altLang="zh-CN" dirty="0"/>
              <a:t>join</a:t>
            </a:r>
            <a:r>
              <a:rPr lang="zh-CN" altLang="en-US" dirty="0"/>
              <a:t>、被子查询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</a:t>
            </a:r>
            <a:r>
              <a:rPr lang="en-US" altLang="zh-CN" dirty="0"/>
              <a:t>order by</a:t>
            </a:r>
            <a:r>
              <a:rPr lang="zh-CN" altLang="en-US" dirty="0"/>
              <a:t>或</a:t>
            </a:r>
            <a:r>
              <a:rPr lang="en-US" altLang="zh-CN" dirty="0"/>
              <a:t>group by</a:t>
            </a:r>
          </a:p>
          <a:p>
            <a:pPr marL="342900" lvl="1" indent="-342900">
              <a:spcBef>
                <a:spcPts val="2000"/>
              </a:spcBef>
              <a:buClr>
                <a:schemeClr val="accent1"/>
              </a:buClr>
              <a:defRPr/>
            </a:pPr>
            <a:r>
              <a:rPr lang="zh-CN" altLang="en-US" dirty="0"/>
              <a:t>不推荐使用索引的情况：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数据量小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列值唯一性差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经常被修改</a:t>
            </a:r>
          </a:p>
          <a:p>
            <a:pPr marL="342900" lvl="1" indent="-342900">
              <a:buClr>
                <a:schemeClr val="accent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很少被访问</a:t>
            </a:r>
          </a:p>
        </p:txBody>
      </p:sp>
      <p:pic>
        <p:nvPicPr>
          <p:cNvPr id="10" name="图片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196" y="2547808"/>
            <a:ext cx="5365750" cy="278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5242560" y="2111319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ym typeface="Calisto MT" panose="02040603050505030304" pitchFamily="18" charset="0"/>
              </a:rPr>
              <a:t>使用哪种索引：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4031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792313"/>
            <a:ext cx="9815891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/>
              <a:t>MySQL</a:t>
            </a:r>
            <a:r>
              <a:rPr lang="zh-CN" altLang="en-US" dirty="0"/>
              <a:t>聚簇索引：</a:t>
            </a:r>
          </a:p>
          <a:p>
            <a:pPr>
              <a:defRPr/>
            </a:pPr>
            <a:r>
              <a:rPr lang="zh-CN" altLang="en-US" dirty="0"/>
              <a:t>在MySQL中，有一列值，专门被设定为聚簇索引，这列值就是主键，通常为数字类型的字段。如果数据表中没有主键，MySQL的解决办法是隐式地将一个唯一的非空的列定义为聚簇。如果这也没有呢？MySQL就自己创建一个聚簇索引，MySQL都会创建一个聚簇索引。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en-US" altLang="zh-CN" dirty="0">
                <a:sym typeface="+mn-ea"/>
              </a:rPr>
              <a:t>MySQL</a:t>
            </a:r>
            <a:r>
              <a:rPr lang="zh-CN" altLang="en-US" dirty="0"/>
              <a:t>普通索引（</a:t>
            </a:r>
            <a:r>
              <a:rPr lang="zh-CN" altLang="en-US" dirty="0">
                <a:sym typeface="+mn-ea"/>
              </a:rPr>
              <a:t>非聚簇</a:t>
            </a:r>
            <a:r>
              <a:rPr lang="zh-CN" altLang="en-US" dirty="0"/>
              <a:t>索引、二级索引）：</a:t>
            </a:r>
          </a:p>
          <a:p>
            <a:pPr>
              <a:defRPr/>
            </a:pPr>
            <a:r>
              <a:rPr lang="zh-CN" altLang="en-US" dirty="0"/>
              <a:t>CREATE INDEX indexName ON table_name (column_name)</a:t>
            </a:r>
          </a:p>
          <a:p>
            <a:pPr>
              <a:defRPr/>
            </a:pPr>
            <a:r>
              <a:rPr lang="zh-CN" altLang="en-US" dirty="0"/>
              <a:t>ALTER table tableName ADD INDEX indexName(columnName)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创建表时直接指定：</a:t>
            </a:r>
          </a:p>
          <a:p>
            <a:pPr>
              <a:defRPr/>
            </a:pPr>
            <a:r>
              <a:rPr lang="zh-CN" altLang="en-US" dirty="0"/>
              <a:t>CREATE TABLE mytable(  </a:t>
            </a:r>
          </a:p>
          <a:p>
            <a:pPr>
              <a:defRPr/>
            </a:pPr>
            <a:r>
              <a:rPr lang="zh-CN" altLang="en-US" dirty="0"/>
              <a:t> ID INT NOT NULL,   </a:t>
            </a:r>
          </a:p>
          <a:p>
            <a:pPr>
              <a:defRPr/>
            </a:pPr>
            <a:r>
              <a:rPr lang="zh-CN" altLang="en-US" dirty="0"/>
              <a:t>username VARCHAR(16) NOT NULL,  </a:t>
            </a:r>
          </a:p>
          <a:p>
            <a:pPr>
              <a:defRPr/>
            </a:pPr>
            <a:r>
              <a:rPr lang="zh-CN" altLang="en-US" dirty="0"/>
              <a:t>INDEX [indexName] (username</a:t>
            </a:r>
            <a:r>
              <a:rPr lang="en-US" altLang="zh-CN" dirty="0"/>
              <a:t> [</a:t>
            </a:r>
            <a:r>
              <a:rPr lang="zh-CN" altLang="en-US" dirty="0"/>
              <a:t>(length)</a:t>
            </a:r>
            <a:r>
              <a:rPr lang="en-US" altLang="zh-CN" dirty="0"/>
              <a:t>]</a:t>
            </a:r>
            <a:r>
              <a:rPr lang="zh-CN" altLang="en-US" dirty="0"/>
              <a:t> [ASC | DESC]</a:t>
            </a:r>
            <a:r>
              <a:rPr lang="en-US" altLang="zh-CN" dirty="0"/>
              <a:t> </a:t>
            </a:r>
            <a:r>
              <a:rPr lang="zh-CN" altLang="en-US" dirty="0"/>
              <a:t>)  </a:t>
            </a:r>
          </a:p>
          <a:p>
            <a:pPr>
              <a:defRPr/>
            </a:pPr>
            <a:r>
              <a:rPr lang="zh-CN" altLang="en-US" dirty="0"/>
              <a:t>);  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>
                <a:hlinkClick r:id="rId3"/>
              </a:rPr>
              <a:t>http://www.aiuxian.com/article/p-onjvxeot-q.html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0" y="1792313"/>
            <a:ext cx="9815891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altLang="zh-CN" dirty="0"/>
              <a:t>MySQL</a:t>
            </a:r>
            <a:r>
              <a:rPr lang="zh-CN" altLang="en-US" dirty="0"/>
              <a:t>多列索引：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多列索引，是指在创建索引时所关联的字段不是一个字段，而是多个字段，虽然可以通过所关联的字段进行查询，</a:t>
            </a:r>
            <a:r>
              <a:rPr lang="zh-CN" altLang="en-US" b="1" dirty="0"/>
              <a:t>但是只有查询条件中使用了所关联字段中的第一个字段，多列索引才会被使用</a:t>
            </a:r>
            <a:r>
              <a:rPr lang="zh-CN" altLang="en-US" dirty="0"/>
              <a:t>。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示例：</a:t>
            </a:r>
          </a:p>
          <a:p>
            <a:pPr>
              <a:defRPr/>
            </a:pPr>
            <a:r>
              <a:rPr lang="zh-CN" altLang="en-US" dirty="0"/>
              <a:t>create table class(</a:t>
            </a:r>
          </a:p>
          <a:p>
            <a:pPr>
              <a:defRPr/>
            </a:pPr>
            <a:r>
              <a:rPr lang="zh-CN" altLang="en-US" dirty="0"/>
              <a:t>    id int ,</a:t>
            </a:r>
          </a:p>
          <a:p>
            <a:pPr>
              <a:defRPr/>
            </a:pPr>
            <a:r>
              <a:rPr lang="zh-CN" altLang="en-US" dirty="0"/>
              <a:t>    name varchar(128) unique ,</a:t>
            </a:r>
          </a:p>
          <a:p>
            <a:pPr>
              <a:defRPr/>
            </a:pPr>
            <a:r>
              <a:rPr lang="zh-CN" altLang="en-US" dirty="0"/>
              <a:t>    teacher varchar(64),</a:t>
            </a:r>
          </a:p>
          <a:p>
            <a:pPr>
              <a:defRPr/>
            </a:pPr>
            <a:r>
              <a:rPr lang="zh-CN" altLang="en-US" dirty="0"/>
              <a:t>    index index_mult_columns(id asc,</a:t>
            </a:r>
          </a:p>
          <a:p>
            <a:pPr>
              <a:defRPr/>
            </a:pPr>
            <a:r>
              <a:rPr lang="zh-CN" altLang="en-US" dirty="0"/>
              <a:t>                             teacher)</a:t>
            </a:r>
          </a:p>
          <a:p>
            <a:pPr>
              <a:defRPr/>
            </a:pPr>
            <a:r>
              <a:rPr lang="zh-CN" altLang="en-US" dirty="0"/>
              <a:t>);</a:t>
            </a:r>
          </a:p>
          <a:p>
            <a:pPr>
              <a:defRPr/>
            </a:pPr>
            <a:endParaRPr lang="zh-CN" altLang="en-US" dirty="0"/>
          </a:p>
          <a:p>
            <a:pPr>
              <a:defRPr/>
            </a:pPr>
            <a:r>
              <a:rPr lang="zh-CN" altLang="en-US" dirty="0"/>
              <a:t>更多可参考：</a:t>
            </a:r>
            <a:r>
              <a:rPr lang="zh-CN" altLang="en-US" dirty="0">
                <a:hlinkClick r:id="rId3" action="ppaction://hlinkfile"/>
              </a:rPr>
              <a:t>https://blog.csdn.net/Linuxhus/article/details/118249810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8"/>
            <a:ext cx="9144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索引的原理：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>
              <a:defRPr/>
            </a:pPr>
            <a:r>
              <a:rPr lang="zh-CN" altLang="en-US" dirty="0"/>
              <a:t>非聚集索引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zh-CN" altLang="en-US" dirty="0"/>
              <a:t>　　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94"/>
          <a:stretch>
            <a:fillRect/>
          </a:stretch>
        </p:blipFill>
        <p:spPr bwMode="auto">
          <a:xfrm>
            <a:off x="3539538" y="2136371"/>
            <a:ext cx="5539655" cy="4128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本次上机任务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2" y="2460299"/>
            <a:ext cx="5245347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000" dirty="0">
                <a:latin typeface="+mn-ea"/>
              </a:rPr>
              <a:t>本次的上机任务是熟悉</a:t>
            </a:r>
            <a:r>
              <a:rPr lang="en-US" altLang="zh-CN" sz="2000" dirty="0">
                <a:latin typeface="+mn-ea"/>
              </a:rPr>
              <a:t>SQL</a:t>
            </a:r>
            <a:r>
              <a:rPr lang="zh-CN" altLang="en-US" sz="2000" dirty="0">
                <a:latin typeface="+mn-ea"/>
              </a:rPr>
              <a:t>语言的基本操作：</a:t>
            </a:r>
            <a:endParaRPr lang="en-US" altLang="zh-CN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en-US" altLang="zh-CN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+mn-ea"/>
              </a:rPr>
              <a:t>索引</a:t>
            </a: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marL="285750" indent="-285750" algn="l">
              <a:buFont typeface="Wingdings" panose="05000000000000000000" pitchFamily="2" charset="2"/>
              <a:buChar char="l"/>
            </a:pPr>
            <a:endParaRPr lang="zh-CN" altLang="en-US" sz="2000" dirty="0">
              <a:latin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dirty="0">
                <a:latin typeface="+mn-ea"/>
                <a:sym typeface="+mn-ea"/>
              </a:rPr>
              <a:t>本次实验</a:t>
            </a:r>
            <a:r>
              <a:rPr lang="zh-CN" altLang="en-US" sz="2000" b="1" dirty="0">
                <a:latin typeface="+mn-ea"/>
                <a:sym typeface="+mn-ea"/>
              </a:rPr>
              <a:t>请使用 </a:t>
            </a:r>
            <a:r>
              <a:rPr lang="en-US" altLang="zh-CN" sz="2000" b="1" dirty="0">
                <a:latin typeface="+mn-ea"/>
                <a:sym typeface="+mn-ea"/>
              </a:rPr>
              <a:t>MySQL </a:t>
            </a:r>
            <a:r>
              <a:rPr lang="zh-CN" altLang="en-US" sz="2000" b="1" dirty="0">
                <a:latin typeface="+mn-ea"/>
                <a:sym typeface="+mn-ea"/>
              </a:rPr>
              <a:t>数据库完成</a:t>
            </a:r>
            <a:endParaRPr lang="zh-CN" altLang="en-US" sz="2000" dirty="0">
              <a:latin typeface="+mn-ea"/>
              <a:sym typeface="+mn-ea"/>
            </a:endParaRPr>
          </a:p>
          <a:p>
            <a:pPr indent="0" algn="l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+mn-ea"/>
              </a:rPr>
              <a:t>数据库管理工具不限</a:t>
            </a: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54681" y="2048218"/>
            <a:ext cx="914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聚集索引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　　</a:t>
            </a:r>
          </a:p>
        </p:txBody>
      </p:sp>
      <p:pic>
        <p:nvPicPr>
          <p:cNvPr id="11" name="Picture 2" descr="http://my.csdn.net/uploads/201208/01/1343758434_946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34" b="-8517"/>
          <a:stretch>
            <a:fillRect/>
          </a:stretch>
        </p:blipFill>
        <p:spPr bwMode="auto">
          <a:xfrm>
            <a:off x="2370831" y="2744950"/>
            <a:ext cx="5975142" cy="2837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/>
          <p:cNvSpPr txBox="1"/>
          <p:nvPr/>
        </p:nvSpPr>
        <p:spPr>
          <a:xfrm>
            <a:off x="954680" y="5941468"/>
            <a:ext cx="9144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altLang="en-US" dirty="0"/>
              <a:t>参考链接</a:t>
            </a:r>
            <a:r>
              <a:rPr lang="zh-CN" altLang="en-US" dirty="0">
                <a:sym typeface="Wingdings" panose="05000000000000000000" pitchFamily="2" charset="2"/>
              </a:rPr>
              <a:t>：</a:t>
            </a:r>
            <a:r>
              <a:rPr lang="en-US" altLang="zh-CN" dirty="0">
                <a:hlinkClick r:id="rId4"/>
              </a:rPr>
              <a:t> https://www.cnblogs.com/wuchanming/p/6886020.html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　　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3" y="2048219"/>
            <a:ext cx="95737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  <a:sym typeface="+mn-ea"/>
              </a:rPr>
              <a:t>TASK1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提交</a:t>
            </a:r>
          </a:p>
          <a:p>
            <a:pPr indent="0">
              <a:buNone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en-US" altLang="zh-CN" sz="2000" dirty="0"/>
              <a:t>3.    </a:t>
            </a: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4.    </a:t>
            </a: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第五次上机 </a:t>
            </a: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25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日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23:59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0" y="139746"/>
            <a:ext cx="4074160" cy="13813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2201563" cy="511876"/>
            <a:chOff x="1187820" y="652928"/>
            <a:chExt cx="2201563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1162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 关于作业提交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350851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883633" y="2048219"/>
            <a:ext cx="957377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>
              <a:buNone/>
            </a:pPr>
            <a:r>
              <a:rPr lang="en-US" sz="2000" dirty="0">
                <a:solidFill>
                  <a:srgbClr val="FF0000"/>
                </a:solidFill>
                <a:latin typeface="+mn-ea"/>
                <a:sym typeface="+mn-ea"/>
              </a:rPr>
              <a:t>TASK1 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sym typeface="+mn-ea"/>
              </a:rPr>
              <a:t>提交</a:t>
            </a:r>
          </a:p>
          <a:p>
            <a:pPr indent="0">
              <a:buNone/>
            </a:pPr>
            <a:endParaRPr lang="en-US" altLang="zh-CN" sz="2000" dirty="0"/>
          </a:p>
          <a:p>
            <a:pPr marL="457200" indent="-457200">
              <a:buAutoNum type="arabicPeriod"/>
            </a:pPr>
            <a:endParaRPr lang="en-US" altLang="zh-CN" sz="2000" dirty="0"/>
          </a:p>
          <a:p>
            <a:pPr indent="0">
              <a:buNone/>
            </a:pPr>
            <a:r>
              <a:rPr lang="zh-CN" altLang="en-US" sz="2000" dirty="0">
                <a:latin typeface="+mn-ea"/>
                <a:sym typeface="+mn-ea"/>
              </a:rPr>
              <a:t>请在</a:t>
            </a:r>
            <a:r>
              <a:rPr lang="en-US" altLang="zh-CN" sz="2000" b="1" dirty="0">
                <a:latin typeface="+mn-ea"/>
                <a:sym typeface="+mn-ea"/>
              </a:rPr>
              <a:t>PDF/WORD</a:t>
            </a:r>
            <a:r>
              <a:rPr lang="zh-CN" altLang="en-US" sz="2000" b="1" dirty="0">
                <a:latin typeface="+mn-ea"/>
                <a:sym typeface="+mn-ea"/>
              </a:rPr>
              <a:t>等任何方便助教阅读查看的文档</a:t>
            </a:r>
            <a:r>
              <a:rPr lang="zh-CN" altLang="en-US" sz="2000" dirty="0">
                <a:latin typeface="+mn-ea"/>
                <a:sym typeface="+mn-ea"/>
              </a:rPr>
              <a:t>中按照各个作业要求提交相关内容</a:t>
            </a:r>
            <a:r>
              <a:rPr lang="zh-CN" altLang="en-US" sz="2000" b="1" dirty="0">
                <a:latin typeface="+mn-ea"/>
                <a:sym typeface="+mn-ea"/>
              </a:rPr>
              <a:t>，记得标清题号</a:t>
            </a:r>
            <a:r>
              <a:rPr lang="zh-CN" altLang="en-US" sz="2000" dirty="0">
                <a:latin typeface="+mn-ea"/>
                <a:sym typeface="+mn-ea"/>
              </a:rPr>
              <a:t>。</a:t>
            </a:r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r>
              <a:rPr lang="en-US" altLang="zh-CN" sz="2000" dirty="0"/>
              <a:t>3.    </a:t>
            </a:r>
            <a:r>
              <a:rPr lang="zh-CN" altLang="en-US" sz="2000" dirty="0"/>
              <a:t>若为</a:t>
            </a:r>
            <a:r>
              <a:rPr lang="en-US" altLang="zh-CN" sz="2000" dirty="0"/>
              <a:t>PDF/WORD</a:t>
            </a:r>
            <a:r>
              <a:rPr lang="zh-CN" altLang="en-US" sz="2000" dirty="0"/>
              <a:t>单文档文件直接提交即可，其他提交压缩包，命名为“</a:t>
            </a:r>
            <a:r>
              <a:rPr lang="zh-CN" altLang="en-US" sz="2000" dirty="0">
                <a:solidFill>
                  <a:srgbClr val="C00000"/>
                </a:solidFill>
              </a:rPr>
              <a:t>学号</a:t>
            </a:r>
            <a:r>
              <a:rPr lang="en-US" altLang="zh-CN" sz="2000" dirty="0">
                <a:solidFill>
                  <a:srgbClr val="C00000"/>
                </a:solidFill>
              </a:rPr>
              <a:t>_</a:t>
            </a:r>
            <a:r>
              <a:rPr lang="zh-CN" altLang="en-US" sz="2000" dirty="0">
                <a:solidFill>
                  <a:srgbClr val="C00000"/>
                </a:solidFill>
              </a:rPr>
              <a:t>姓名_第*次实验</a:t>
            </a:r>
            <a:r>
              <a:rPr lang="zh-CN" altLang="en-US" sz="2000" dirty="0"/>
              <a:t>”。</a:t>
            </a:r>
          </a:p>
          <a:p>
            <a:pPr indent="0">
              <a:buNone/>
            </a:pPr>
            <a:endParaRPr lang="zh-CN" altLang="en-US" sz="2000" dirty="0"/>
          </a:p>
          <a:p>
            <a:pPr indent="0">
              <a:buNone/>
            </a:pPr>
            <a:r>
              <a:rPr lang="en-US" altLang="zh-CN" sz="2000" dirty="0"/>
              <a:t>4.    </a:t>
            </a:r>
            <a:r>
              <a:rPr lang="zh-CN" altLang="en-US" sz="2000" dirty="0"/>
              <a:t>提交网址：软件学院云平台</a:t>
            </a:r>
            <a:r>
              <a:rPr lang="zh-CN" altLang="en-US" sz="2000" b="1" dirty="0"/>
              <a:t>第五次上机 </a:t>
            </a:r>
            <a:r>
              <a:rPr lang="en-US" altLang="zh-CN" sz="2000" dirty="0"/>
              <a:t>	        </a:t>
            </a:r>
            <a:r>
              <a:rPr lang="zh-CN" altLang="en-US" sz="2000" dirty="0">
                <a:solidFill>
                  <a:srgbClr val="FF0000"/>
                </a:solidFill>
              </a:rPr>
              <a:t>（ 按要求提交）</a:t>
            </a:r>
          </a:p>
          <a:p>
            <a:pPr indent="0">
              <a:buNone/>
            </a:pPr>
            <a:r>
              <a:rPr lang="zh-CN" altLang="en-US" sz="2000" dirty="0">
                <a:sym typeface="+mn-ea"/>
              </a:rPr>
              <a:t>     </a:t>
            </a:r>
          </a:p>
          <a:p>
            <a:pPr indent="0">
              <a:buNone/>
            </a:pPr>
            <a:r>
              <a:rPr lang="en-US" altLang="zh-CN" sz="2000" dirty="0">
                <a:sym typeface="+mn-ea"/>
              </a:rPr>
              <a:t>	</a:t>
            </a:r>
            <a:r>
              <a:rPr lang="zh-CN" altLang="en-US" sz="2000" dirty="0">
                <a:sym typeface="+mn-ea"/>
              </a:rPr>
              <a:t>作业截止时间为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月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25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日 </a:t>
            </a:r>
            <a:r>
              <a:rPr lang="en-US" altLang="zh-CN" sz="2000" b="1">
                <a:solidFill>
                  <a:srgbClr val="FF0000"/>
                </a:solidFill>
                <a:sym typeface="+mn-ea"/>
              </a:rPr>
              <a:t>23:59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之前，提交方式为提交到云平台。</a:t>
            </a:r>
            <a:endParaRPr lang="zh-CN" altLang="en-US" sz="2000" dirty="0"/>
          </a:p>
          <a:p>
            <a:pPr indent="0">
              <a:buNone/>
            </a:pPr>
            <a:endParaRPr lang="en-US" altLang="zh-CN" sz="2000" dirty="0"/>
          </a:p>
          <a:p>
            <a:pPr indent="0">
              <a:buNone/>
            </a:pPr>
            <a:endParaRPr lang="zh-CN" altLang="en-US" sz="2000" dirty="0">
              <a:latin typeface="+mn-ea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6757B-E222-7227-1DD5-8BA3FAE9C735}"/>
              </a:ext>
            </a:extLst>
          </p:cNvPr>
          <p:cNvSpPr txBox="1">
            <a:spLocks/>
          </p:cNvSpPr>
          <p:nvPr/>
        </p:nvSpPr>
        <p:spPr>
          <a:xfrm>
            <a:off x="954680" y="2221421"/>
            <a:ext cx="10515600" cy="326677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b="1" u="sng" dirty="0"/>
              <a:t>1</a:t>
            </a:r>
            <a:r>
              <a:rPr lang="zh-CN" altLang="en-US" b="1" u="sng" dirty="0"/>
              <a:t>、请完成“准备工作”中的数据表建立</a:t>
            </a:r>
            <a:endParaRPr lang="en-US" altLang="zh-CN" b="1" u="sng" dirty="0"/>
          </a:p>
          <a:p>
            <a:pPr marL="0" indent="0">
              <a:buNone/>
            </a:pPr>
            <a:r>
              <a:rPr kumimoji="1" lang="en-US" altLang="zh-CN" b="1" u="sng" dirty="0"/>
              <a:t>2</a:t>
            </a:r>
            <a:r>
              <a:rPr kumimoji="1" lang="zh-CN" altLang="en-US" b="1" u="sng" dirty="0"/>
              <a:t>、请完成</a:t>
            </a:r>
            <a:r>
              <a:rPr kumimoji="1" lang="en-US" altLang="zh-CN" b="1" u="sng" dirty="0"/>
              <a:t>Q1-Q4</a:t>
            </a:r>
            <a:r>
              <a:rPr kumimoji="1" lang="zh-CN" altLang="en-US" b="1" u="sng" dirty="0"/>
              <a:t>中的任务，并说明引入索引带来查询速度变化</a:t>
            </a:r>
            <a:r>
              <a:rPr kumimoji="1" lang="en-US" altLang="zh-CN" b="1" u="sng" dirty="0"/>
              <a:t>/</a:t>
            </a:r>
            <a:r>
              <a:rPr kumimoji="1" lang="zh-CN" altLang="en-US" b="1" u="sng" dirty="0"/>
              <a:t>不变的原因</a:t>
            </a:r>
            <a:endParaRPr kumimoji="1" lang="en-US" altLang="zh-CN" b="1" u="sng" dirty="0"/>
          </a:p>
          <a:p>
            <a:pPr marL="0" indent="0">
              <a:buNone/>
            </a:pPr>
            <a:endParaRPr kumimoji="1" lang="en-US" altLang="zh-CN" b="1" u="sng" dirty="0"/>
          </a:p>
          <a:p>
            <a:pPr marL="0" indent="0">
              <a:buNone/>
            </a:pPr>
            <a:endParaRPr kumimoji="1" lang="en-US" altLang="zh-CN" b="1" u="sng" dirty="0"/>
          </a:p>
          <a:p>
            <a:pPr marL="0" indent="0">
              <a:buNone/>
            </a:pPr>
            <a:r>
              <a:rPr lang="zh-CN" altLang="en-US" sz="2400" b="1" dirty="0">
                <a:latin typeface="+mn-ea"/>
              </a:rPr>
              <a:t>提交要求：</a:t>
            </a:r>
            <a:r>
              <a:rPr lang="zh-CN" altLang="en-US" sz="2400" dirty="0">
                <a:latin typeface="+mn-ea"/>
                <a:sym typeface="+mn-ea"/>
              </a:rPr>
              <a:t>请在</a:t>
            </a:r>
            <a:r>
              <a:rPr lang="en-US" altLang="zh-CN" sz="2400" b="1" dirty="0">
                <a:latin typeface="+mn-ea"/>
                <a:sym typeface="+mn-ea"/>
              </a:rPr>
              <a:t>PDF/WORD</a:t>
            </a:r>
            <a:r>
              <a:rPr lang="zh-CN" altLang="en-US" sz="2400" b="1" dirty="0">
                <a:latin typeface="+mn-ea"/>
                <a:sym typeface="+mn-ea"/>
              </a:rPr>
              <a:t>等任何方便助教阅读查看的文档中</a:t>
            </a:r>
            <a:r>
              <a:rPr lang="zh-CN" altLang="en-US" sz="2400" dirty="0">
                <a:latin typeface="+mn-ea"/>
                <a:sym typeface="+mn-ea"/>
              </a:rPr>
              <a:t>完成以下提交内容：需要提交相关的</a:t>
            </a:r>
            <a:r>
              <a:rPr lang="zh-CN" altLang="en-US" sz="2400" b="1" dirty="0">
                <a:latin typeface="+mn-ea"/>
                <a:sym typeface="+mn-ea"/>
              </a:rPr>
              <a:t>能够显示运行时间</a:t>
            </a:r>
            <a:r>
              <a:rPr lang="en-US" altLang="zh-CN" sz="2400" b="1" dirty="0">
                <a:latin typeface="+mn-ea"/>
                <a:sym typeface="+mn-ea"/>
              </a:rPr>
              <a:t>/</a:t>
            </a:r>
            <a:r>
              <a:rPr lang="zh-CN" altLang="en-US" sz="2400" b="1" dirty="0">
                <a:latin typeface="+mn-ea"/>
                <a:sym typeface="+mn-ea"/>
              </a:rPr>
              <a:t>速度的截图，以及相关现象出现的原因解释，请标好题号</a:t>
            </a:r>
            <a:r>
              <a:rPr lang="zh-CN" altLang="en-US" sz="2400" dirty="0">
                <a:latin typeface="+mn-ea"/>
              </a:rPr>
              <a:t>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298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845C1A6-A0ED-4130-6673-16ABB184301A}"/>
              </a:ext>
            </a:extLst>
          </p:cNvPr>
          <p:cNvSpPr txBox="1">
            <a:spLocks/>
          </p:cNvSpPr>
          <p:nvPr/>
        </p:nvSpPr>
        <p:spPr>
          <a:xfrm>
            <a:off x="954680" y="1618294"/>
            <a:ext cx="10515600" cy="712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zh-CN" altLang="en-US" sz="3200" dirty="0"/>
              <a:t>准备：生成包含</a:t>
            </a:r>
            <a:r>
              <a:rPr kumimoji="1" lang="en-US" altLang="zh-CN" sz="3200" dirty="0"/>
              <a:t>3</a:t>
            </a:r>
            <a:r>
              <a:rPr kumimoji="1" lang="zh-CN" altLang="en-US" sz="3200" dirty="0"/>
              <a:t>百万</a:t>
            </a:r>
            <a:r>
              <a:rPr kumimoji="1" lang="en-US" altLang="zh-CN" sz="3200" dirty="0"/>
              <a:t>-4</a:t>
            </a:r>
            <a:r>
              <a:rPr kumimoji="1" lang="zh-CN" altLang="en-US" sz="3200" dirty="0"/>
              <a:t>百万条记录的表（参考以下过程）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26757B-E222-7227-1DD5-8BA3FAE9C735}"/>
              </a:ext>
            </a:extLst>
          </p:cNvPr>
          <p:cNvSpPr txBox="1">
            <a:spLocks/>
          </p:cNvSpPr>
          <p:nvPr/>
        </p:nvSpPr>
        <p:spPr>
          <a:xfrm>
            <a:off x="954680" y="2366916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u="sng" dirty="0"/>
              <a:t>首先创建一个存放</a:t>
            </a:r>
            <a:r>
              <a:rPr lang="en-US" altLang="zh-CN" b="1" u="sng" dirty="0"/>
              <a:t>40</a:t>
            </a:r>
            <a:r>
              <a:rPr lang="zh-CN" altLang="en-US" b="1" u="sng" dirty="0"/>
              <a:t>万条记录的表（作为后续扩容的基础）：</a:t>
            </a:r>
            <a:endParaRPr lang="en-US" altLang="zh-CN" b="1" u="sng" dirty="0"/>
          </a:p>
          <a:p>
            <a:r>
              <a:rPr lang="en-US" altLang="zh-CN" dirty="0"/>
              <a:t>CREATE TABLE </a:t>
            </a:r>
            <a:r>
              <a:rPr lang="en-US" altLang="zh-CN" dirty="0" err="1"/>
              <a:t>bdtable</a:t>
            </a:r>
            <a:r>
              <a:rPr lang="en-US" altLang="zh-CN" dirty="0"/>
              <a:t> (bid int, v </a:t>
            </a:r>
            <a:r>
              <a:rPr lang="en-US" altLang="zh-CN" dirty="0" err="1"/>
              <a:t>bigint</a:t>
            </a:r>
            <a:r>
              <a:rPr lang="en-US" altLang="zh-CN" dirty="0"/>
              <a:t>, s </a:t>
            </a:r>
            <a:r>
              <a:rPr lang="en-US" altLang="zh-CN" dirty="0" err="1"/>
              <a:t>smallint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C</a:t>
            </a:r>
            <a:r>
              <a:rPr lang="en" altLang="zh-CN" dirty="0"/>
              <a:t>reate procedure tp1()</a:t>
            </a:r>
          </a:p>
          <a:p>
            <a:r>
              <a:rPr lang="en" altLang="zh-CN" dirty="0"/>
              <a:t>begin</a:t>
            </a:r>
          </a:p>
          <a:p>
            <a:r>
              <a:rPr lang="en" altLang="zh-CN" dirty="0"/>
              <a:t>declare v1 integer;</a:t>
            </a:r>
          </a:p>
          <a:p>
            <a:r>
              <a:rPr lang="en" altLang="zh-CN" dirty="0"/>
              <a:t>set v1=0;</a:t>
            </a:r>
          </a:p>
          <a:p>
            <a:r>
              <a:rPr lang="en" altLang="zh-CN" dirty="0"/>
              <a:t>while v1&lt;400000 do</a:t>
            </a:r>
          </a:p>
          <a:p>
            <a:r>
              <a:rPr lang="en" altLang="zh-CN" dirty="0"/>
              <a:t>  insert into bdtable values(v1, round(rand()*100000),round(rand()*10));</a:t>
            </a:r>
          </a:p>
          <a:p>
            <a:r>
              <a:rPr lang="en" altLang="zh-CN" dirty="0"/>
              <a:t> set v1=v1+1;</a:t>
            </a:r>
          </a:p>
          <a:p>
            <a:r>
              <a:rPr lang="en" altLang="zh-CN" dirty="0"/>
              <a:t>end while;</a:t>
            </a:r>
          </a:p>
          <a:p>
            <a:r>
              <a:rPr lang="en" altLang="zh-CN" dirty="0"/>
              <a:t>End;</a:t>
            </a:r>
          </a:p>
          <a:p>
            <a:r>
              <a:rPr lang="en" altLang="zh-CN" dirty="0"/>
              <a:t>Call tp1;</a:t>
            </a:r>
            <a:r>
              <a:rPr lang="zh-CN" altLang="en-US" dirty="0"/>
              <a:t>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4673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967877-05E6-1BD9-9925-0DFE6E36089E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u="sng" dirty="0"/>
              <a:t>使用以下方法扩容数据，生成我们需要的数百万记录的表：</a:t>
            </a:r>
            <a:endParaRPr lang="en-US" altLang="zh-CN" b="1" u="sng" dirty="0"/>
          </a:p>
          <a:p>
            <a:pPr marL="0" indent="0">
              <a:buNone/>
            </a:pPr>
            <a:r>
              <a:rPr lang="zh-CN" altLang="en-US" b="1" u="sng" dirty="0"/>
              <a:t>（这样比直接生成百万记录要快）</a:t>
            </a:r>
            <a:endParaRPr lang="en" altLang="zh-CN" b="1" u="sng" dirty="0"/>
          </a:p>
          <a:p>
            <a:r>
              <a:rPr lang="en" altLang="zh-CN" dirty="0"/>
              <a:t>create table bdcopy like bdtable</a:t>
            </a:r>
          </a:p>
          <a:p>
            <a:r>
              <a:rPr lang="en" altLang="zh-CN" dirty="0"/>
              <a:t>insert into bdcopy select * from bdtable</a:t>
            </a:r>
          </a:p>
          <a:p>
            <a:r>
              <a:rPr lang="en" altLang="zh-CN" dirty="0"/>
              <a:t>update bdcopy set v=v+1</a:t>
            </a:r>
          </a:p>
          <a:p>
            <a:r>
              <a:rPr lang="en" altLang="zh-CN" dirty="0"/>
              <a:t>update bdcopy set bid=bid+xxxx</a:t>
            </a:r>
            <a:r>
              <a:rPr lang="zh-CN" altLang="en" dirty="0"/>
              <a:t>（</a:t>
            </a:r>
            <a:r>
              <a:rPr lang="en-US" altLang="zh-CN" dirty="0"/>
              <a:t>xxx</a:t>
            </a:r>
            <a:r>
              <a:rPr lang="zh-CN" altLang="en-US" dirty="0"/>
              <a:t>是</a:t>
            </a:r>
            <a:r>
              <a:rPr lang="en" altLang="zh-CN" dirty="0"/>
              <a:t>bdtable</a:t>
            </a:r>
            <a:r>
              <a:rPr lang="zh-CN" altLang="en-US" dirty="0"/>
              <a:t>表中</a:t>
            </a:r>
            <a:r>
              <a:rPr lang="en" altLang="zh-CN" dirty="0"/>
              <a:t>bid</a:t>
            </a:r>
            <a:r>
              <a:rPr lang="zh-CN" altLang="en-US" dirty="0"/>
              <a:t>最大编号）</a:t>
            </a:r>
          </a:p>
          <a:p>
            <a:r>
              <a:rPr lang="en" altLang="zh-CN" dirty="0"/>
              <a:t>insert into bdtable select * from bdcopy</a:t>
            </a:r>
          </a:p>
          <a:p>
            <a:endParaRPr lang="en" altLang="zh-CN" dirty="0"/>
          </a:p>
          <a:p>
            <a:pPr marL="0" indent="0">
              <a:buNone/>
            </a:pPr>
            <a:r>
              <a:rPr lang="zh-CN" altLang="en-US" b="1" u="sng" dirty="0"/>
              <a:t>最后再复制我们生成好的表，生成三个对比实验用的百万记录表（一共有四个）：</a:t>
            </a:r>
            <a:endParaRPr lang="en-US" altLang="zh-CN" b="1" u="sng" dirty="0"/>
          </a:p>
          <a:p>
            <a:r>
              <a:rPr lang="en-US" altLang="zh-CN" dirty="0"/>
              <a:t>Create table bdcopy1 like </a:t>
            </a:r>
            <a:r>
              <a:rPr lang="en-US" altLang="zh-CN" dirty="0" err="1"/>
              <a:t>bdtable</a:t>
            </a:r>
            <a:endParaRPr lang="en-US" altLang="zh-CN" dirty="0"/>
          </a:p>
          <a:p>
            <a:r>
              <a:rPr lang="en-US" altLang="zh-CN" dirty="0"/>
              <a:t>Insert into bdcopy1 select * from </a:t>
            </a:r>
            <a:r>
              <a:rPr lang="en-US" altLang="zh-CN" dirty="0" err="1"/>
              <a:t>bdtable</a:t>
            </a:r>
            <a:r>
              <a:rPr lang="en-US" altLang="zh-CN" dirty="0"/>
              <a:t>;  </a:t>
            </a:r>
          </a:p>
          <a:p>
            <a:pPr marL="0" indent="0">
              <a:buNone/>
            </a:pPr>
            <a:r>
              <a:rPr lang="zh-CN" altLang="en-US" i="1" dirty="0"/>
              <a:t>再模仿以上过程生成</a:t>
            </a:r>
            <a:r>
              <a:rPr lang="en-US" altLang="zh-CN" i="1" dirty="0"/>
              <a:t>bdcopy2</a:t>
            </a:r>
            <a:r>
              <a:rPr lang="zh-CN" altLang="en-US" i="1" dirty="0"/>
              <a:t>、</a:t>
            </a:r>
            <a:r>
              <a:rPr lang="en-US" altLang="zh-CN" i="1" dirty="0"/>
              <a:t>bdcopy3..</a:t>
            </a:r>
          </a:p>
        </p:txBody>
      </p:sp>
    </p:spTree>
    <p:extLst>
      <p:ext uri="{BB962C8B-B14F-4D97-AF65-F5344CB8AC3E}">
        <p14:creationId xmlns:p14="http://schemas.microsoft.com/office/powerpoint/2010/main" val="2745393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CDE03A-8165-69CD-3F0A-4343977514E4}"/>
              </a:ext>
            </a:extLst>
          </p:cNvPr>
          <p:cNvSpPr txBox="1"/>
          <p:nvPr/>
        </p:nvSpPr>
        <p:spPr>
          <a:xfrm>
            <a:off x="954680" y="1614008"/>
            <a:ext cx="5274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关于查看时间：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5E5178-2D89-AF55-859E-6B96AA1DDEBB}"/>
              </a:ext>
            </a:extLst>
          </p:cNvPr>
          <p:cNvSpPr txBox="1"/>
          <p:nvPr/>
        </p:nvSpPr>
        <p:spPr>
          <a:xfrm>
            <a:off x="1221246" y="2417944"/>
            <a:ext cx="3185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Datagrip</a:t>
            </a:r>
            <a:r>
              <a:rPr lang="zh-CN" altLang="en-US" dirty="0"/>
              <a:t>：直接控制台查看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E038886-1CC4-B918-EC0F-BD5263C0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25" y="2364452"/>
            <a:ext cx="2886478" cy="47631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B832B27-53C2-6739-D7CD-908C221AD2AC}"/>
              </a:ext>
            </a:extLst>
          </p:cNvPr>
          <p:cNvSpPr txBox="1"/>
          <p:nvPr/>
        </p:nvSpPr>
        <p:spPr>
          <a:xfrm>
            <a:off x="1221246" y="3119944"/>
            <a:ext cx="6664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Dbeaver</a:t>
            </a:r>
            <a:r>
              <a:rPr lang="zh-CN" altLang="en-US" dirty="0"/>
              <a:t>：通过点击左下角“显示执行日志”查看查询执行时间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9CACD3E-EFB1-63B0-FA3D-459F63321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246" y="3541157"/>
            <a:ext cx="7707962" cy="310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30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7FE5FDB-7663-F868-3C60-928D054528FC}"/>
              </a:ext>
            </a:extLst>
          </p:cNvPr>
          <p:cNvSpPr txBox="1">
            <a:spLocks/>
          </p:cNvSpPr>
          <p:nvPr/>
        </p:nvSpPr>
        <p:spPr>
          <a:xfrm>
            <a:off x="838200" y="1622425"/>
            <a:ext cx="4279900" cy="631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Q1</a:t>
            </a:r>
            <a:r>
              <a:rPr kumimoji="1" lang="zh-CN" altLang="en-US" sz="3600" dirty="0"/>
              <a:t>：实验 </a:t>
            </a:r>
            <a:r>
              <a:rPr kumimoji="1" lang="en-US" altLang="zh-CN" sz="3600" dirty="0"/>
              <a:t>B+</a:t>
            </a:r>
            <a:r>
              <a:rPr kumimoji="1" lang="zh-CN" altLang="en-US" sz="3600" dirty="0"/>
              <a:t>树索引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A9BA2A-EBC6-3F0B-7F70-CD52D3063651}"/>
              </a:ext>
            </a:extLst>
          </p:cNvPr>
          <p:cNvSpPr txBox="1">
            <a:spLocks/>
          </p:cNvSpPr>
          <p:nvPr/>
        </p:nvSpPr>
        <p:spPr>
          <a:xfrm>
            <a:off x="758509" y="2428082"/>
            <a:ext cx="10635135" cy="40743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在</a:t>
            </a:r>
            <a:r>
              <a:rPr lang="en-US" altLang="zh-CN" dirty="0"/>
              <a:t>bdcopy1</a:t>
            </a:r>
            <a:r>
              <a:rPr lang="zh-CN" altLang="en-US" dirty="0"/>
              <a:t>的</a:t>
            </a:r>
            <a:r>
              <a:rPr lang="en-US" altLang="zh-CN" dirty="0"/>
              <a:t> v</a:t>
            </a:r>
            <a:r>
              <a:rPr lang="zh-CN" altLang="en-US" dirty="0"/>
              <a:t>字段上建立</a:t>
            </a:r>
            <a:r>
              <a:rPr lang="en-US" altLang="zh-CN" dirty="0"/>
              <a:t>b+</a:t>
            </a:r>
            <a:r>
              <a:rPr lang="zh-CN" altLang="en-US" dirty="0"/>
              <a:t>树索引， </a:t>
            </a:r>
            <a:r>
              <a:rPr lang="en-US" altLang="zh-CN" dirty="0"/>
              <a:t>bdcopy2</a:t>
            </a:r>
            <a:r>
              <a:rPr lang="zh-CN" altLang="en-US" dirty="0"/>
              <a:t>上没有建索引</a:t>
            </a:r>
            <a:endParaRPr lang="en-US" altLang="zh-CN" dirty="0"/>
          </a:p>
          <a:p>
            <a:r>
              <a:rPr lang="zh-CN" altLang="en-US" dirty="0"/>
              <a:t>对比两个表的</a:t>
            </a:r>
            <a:r>
              <a:rPr lang="en-US" altLang="zh-CN" dirty="0"/>
              <a:t> v </a:t>
            </a:r>
            <a:r>
              <a:rPr lang="zh-CN" altLang="en-US" dirty="0"/>
              <a:t>字段上</a:t>
            </a:r>
            <a:r>
              <a:rPr lang="zh-CN" altLang="en-US" b="1" u="sng" dirty="0"/>
              <a:t>等值查询、范围查询</a:t>
            </a:r>
            <a:r>
              <a:rPr lang="zh-CN" altLang="en-US" dirty="0"/>
              <a:t>的速度差异</a:t>
            </a:r>
            <a:endParaRPr lang="en-US" altLang="zh-CN" dirty="0"/>
          </a:p>
          <a:p>
            <a:r>
              <a:rPr lang="zh-CN" altLang="en-US" b="1" u="sng" dirty="0"/>
              <a:t>范围查询可以用如下语句对比实验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en" altLang="zh-CN" dirty="0"/>
              <a:t>select * from bdcopy1/2 where v&gt;10000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**</a:t>
            </a:r>
            <a:r>
              <a:rPr lang="zh-CN" altLang="en-US" dirty="0"/>
              <a:t>可以用</a:t>
            </a:r>
            <a:r>
              <a:rPr lang="en-US" altLang="zh-CN" dirty="0"/>
              <a:t>explain</a:t>
            </a:r>
            <a:r>
              <a:rPr lang="zh-CN" altLang="en-US" dirty="0"/>
              <a:t>命令查看查询计划：</a:t>
            </a:r>
            <a:r>
              <a:rPr lang="en-US" altLang="zh-CN" dirty="0"/>
              <a:t> </a:t>
            </a:r>
          </a:p>
          <a:p>
            <a:pPr marL="0" indent="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explain select * from bdcopy1 where v&gt;10000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9339D1D-8551-EFB1-F246-11921F753275}"/>
              </a:ext>
            </a:extLst>
          </p:cNvPr>
          <p:cNvSpPr txBox="1"/>
          <p:nvPr/>
        </p:nvSpPr>
        <p:spPr>
          <a:xfrm>
            <a:off x="838200" y="5627549"/>
            <a:ext cx="9705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/>
              <a:t>提示：查看</a:t>
            </a:r>
            <a:r>
              <a:rPr lang="en-US" altLang="zh-CN" i="1" dirty="0"/>
              <a:t>explain</a:t>
            </a:r>
            <a:r>
              <a:rPr lang="zh-CN" altLang="en-US" i="1" dirty="0"/>
              <a:t>结果中的“</a:t>
            </a:r>
            <a:r>
              <a:rPr lang="en-US" altLang="zh-CN" i="1" dirty="0"/>
              <a:t>key”</a:t>
            </a:r>
            <a:r>
              <a:rPr lang="zh-CN" altLang="en-US" i="1" dirty="0"/>
              <a:t>词条以获知查询使用的索引</a:t>
            </a:r>
          </a:p>
        </p:txBody>
      </p:sp>
    </p:spTree>
    <p:extLst>
      <p:ext uri="{BB962C8B-B14F-4D97-AF65-F5344CB8AC3E}">
        <p14:creationId xmlns:p14="http://schemas.microsoft.com/office/powerpoint/2010/main" val="2944577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 17"/>
          <p:cNvSpPr/>
          <p:nvPr/>
        </p:nvSpPr>
        <p:spPr>
          <a:xfrm>
            <a:off x="-1" y="139746"/>
            <a:ext cx="5882636" cy="138132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grpSp>
        <p:nvGrpSpPr>
          <p:cNvPr id="6" name="组合 5" descr="e7d195523061f1c0c989bbdf341b111e769f2ee359bd8df638E53E9931A62DC22263A6E1A75FFBC630BB5D77BA969D9175F253EB94D93A1189E24A7D909BAD0376573965191318DE1FD009565C070D0758BE63ED47B2EDEA90557AF5557698B3C970B7156711F56A817E054E0F6C1C4A122430A250CE9C515ABA2065CACC41450FAD86564000734B172F27CA8E080E88"/>
          <p:cNvGrpSpPr/>
          <p:nvPr/>
        </p:nvGrpSpPr>
        <p:grpSpPr>
          <a:xfrm>
            <a:off x="798354" y="568261"/>
            <a:ext cx="4444206" cy="511876"/>
            <a:chOff x="1187820" y="652928"/>
            <a:chExt cx="2424380" cy="511876"/>
          </a:xfrm>
        </p:grpSpPr>
        <p:sp>
          <p:nvSpPr>
            <p:cNvPr id="7" name="文本框 6"/>
            <p:cNvSpPr txBox="1"/>
            <p:nvPr/>
          </p:nvSpPr>
          <p:spPr>
            <a:xfrm>
              <a:off x="1273098" y="678033"/>
              <a:ext cx="2339102" cy="4603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ea"/>
                </a:rPr>
                <a:t>TASK 1</a:t>
              </a:r>
              <a:r>
                <a:rPr lang="en-US" altLang="zh-CN" sz="2400" dirty="0">
                  <a:latin typeface="+mn-ea"/>
                  <a:sym typeface="+mn-ea"/>
                </a:rPr>
                <a:t> </a:t>
              </a:r>
              <a:r>
                <a:rPr lang="zh-CN" altLang="en-US" sz="2400" dirty="0">
                  <a:solidFill>
                    <a:schemeClr val="bg1"/>
                  </a:solidFill>
                  <a:cs typeface="+mn-ea"/>
                  <a:sym typeface="+mn-lt"/>
                </a:rPr>
                <a:t>索引 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187820" y="652928"/>
              <a:ext cx="0" cy="511876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直接连接符 14"/>
          <p:cNvCxnSpPr/>
          <p:nvPr/>
        </p:nvCxnSpPr>
        <p:spPr>
          <a:xfrm>
            <a:off x="798354" y="2048219"/>
            <a:ext cx="0" cy="4011759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11393646" y="1"/>
            <a:ext cx="798353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910E030C-9102-619D-F2B7-1AAACC788B3F}"/>
              </a:ext>
            </a:extLst>
          </p:cNvPr>
          <p:cNvSpPr txBox="1">
            <a:spLocks/>
          </p:cNvSpPr>
          <p:nvPr/>
        </p:nvSpPr>
        <p:spPr>
          <a:xfrm>
            <a:off x="798354" y="1704975"/>
            <a:ext cx="4268946" cy="6127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sz="3600" dirty="0"/>
              <a:t>Q2</a:t>
            </a:r>
            <a:r>
              <a:rPr kumimoji="1" lang="zh-CN" altLang="en-US" sz="3600" dirty="0"/>
              <a:t>：实验散列索引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9C6E84-26CF-5760-F564-A3960F11A520}"/>
              </a:ext>
            </a:extLst>
          </p:cNvPr>
          <p:cNvSpPr txBox="1">
            <a:spLocks/>
          </p:cNvSpPr>
          <p:nvPr/>
        </p:nvSpPr>
        <p:spPr>
          <a:xfrm>
            <a:off x="798354" y="2364582"/>
            <a:ext cx="10515600" cy="449341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先通过可视化工具的管理界面在</a:t>
            </a:r>
            <a:r>
              <a:rPr lang="en-US" altLang="zh-CN" dirty="0"/>
              <a:t>bdcopy3</a:t>
            </a:r>
            <a:r>
              <a:rPr lang="zh-CN" altLang="en-US" dirty="0"/>
              <a:t>的</a:t>
            </a:r>
            <a:r>
              <a:rPr lang="en-US" altLang="zh-CN" dirty="0"/>
              <a:t>v</a:t>
            </a:r>
            <a:r>
              <a:rPr lang="zh-CN" altLang="en-US" dirty="0"/>
              <a:t>字段上建立散列索引。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8F71720-8270-05E6-CCB9-7A9EFDCE7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681" y="3043276"/>
            <a:ext cx="6065624" cy="161464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57F592FE-6D61-0A89-35D6-F4502D526C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680" y="4704750"/>
            <a:ext cx="5814335" cy="1969719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AF7898A-B72C-3F1C-7FD8-DD42266377A9}"/>
              </a:ext>
            </a:extLst>
          </p:cNvPr>
          <p:cNvSpPr txBox="1"/>
          <p:nvPr/>
        </p:nvSpPr>
        <p:spPr>
          <a:xfrm>
            <a:off x="7565556" y="3588987"/>
            <a:ext cx="295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Datagrip</a:t>
            </a:r>
            <a:r>
              <a:rPr lang="zh-CN" altLang="en-US" sz="2800" dirty="0"/>
              <a:t>创建索引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B508F41-7DEE-0906-1D6D-6043CC4E56EB}"/>
              </a:ext>
            </a:extLst>
          </p:cNvPr>
          <p:cNvSpPr txBox="1"/>
          <p:nvPr/>
        </p:nvSpPr>
        <p:spPr>
          <a:xfrm>
            <a:off x="7565556" y="5427999"/>
            <a:ext cx="29518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dbeaver</a:t>
            </a:r>
            <a:r>
              <a:rPr lang="zh-CN" altLang="en-US" sz="2800" dirty="0"/>
              <a:t>创建索引</a:t>
            </a:r>
          </a:p>
        </p:txBody>
      </p:sp>
    </p:spTree>
    <p:extLst>
      <p:ext uri="{BB962C8B-B14F-4D97-AF65-F5344CB8AC3E}">
        <p14:creationId xmlns:p14="http://schemas.microsoft.com/office/powerpoint/2010/main" val="3012187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1678</Words>
  <Application>Microsoft Office PowerPoint</Application>
  <PresentationFormat>宽屏</PresentationFormat>
  <Paragraphs>195</Paragraphs>
  <Slides>21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Wingdings</vt:lpstr>
      <vt:lpstr>Arial</vt:lpstr>
      <vt:lpstr>微软雅黑</vt:lpstr>
      <vt:lpstr>思源黑体 CN Light</vt:lpstr>
      <vt:lpstr>等线 Light</vt:lpstr>
      <vt:lpstr>Calisto MT</vt:lpstr>
      <vt:lpstr>等线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C2H6 _</dc:creator>
  <cp:lastModifiedBy>Song Peter</cp:lastModifiedBy>
  <cp:revision>546</cp:revision>
  <dcterms:created xsi:type="dcterms:W3CDTF">2019-03-19T10:42:00Z</dcterms:created>
  <dcterms:modified xsi:type="dcterms:W3CDTF">2025-04-18T09:31:53Z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commondata">
    <vt:lpwstr>eyJoZGlkIjoiMGUzYzMwYmIwY2E5YzY3MDliNTI5NjA2ODhmNGY1Y2YifQ==</vt:lpwstr>
  </property>
  <property fmtid="{D5CDD505-2E9C-101B-9397-08002B2CF9AE}" pid="4" name="ICV">
    <vt:lpwstr>FF8041F5AD854CEB871DB597D96B2453</vt:lpwstr>
  </property>
</Properties>
</file>