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7" r:id="rId2"/>
    <p:sldId id="293" r:id="rId3"/>
    <p:sldId id="475" r:id="rId4"/>
    <p:sldId id="431" r:id="rId5"/>
    <p:sldId id="452" r:id="rId6"/>
    <p:sldId id="476" r:id="rId7"/>
    <p:sldId id="477" r:id="rId8"/>
    <p:sldId id="478" r:id="rId9"/>
    <p:sldId id="492" r:id="rId10"/>
    <p:sldId id="483" r:id="rId11"/>
    <p:sldId id="484" r:id="rId12"/>
    <p:sldId id="473" r:id="rId13"/>
    <p:sldId id="498" r:id="rId14"/>
    <p:sldId id="486" r:id="rId15"/>
    <p:sldId id="489" r:id="rId16"/>
  </p:sldIdLst>
  <p:sldSz cx="12192000" cy="6858000"/>
  <p:notesSz cx="6858000" cy="9144000"/>
  <p:embeddedFontLst>
    <p:embeddedFont>
      <p:font typeface="等线" panose="02010600030101010101" pitchFamily="2" charset="-122"/>
      <p:regular r:id="rId18"/>
      <p:bold r:id="rId19"/>
    </p:embeddedFont>
    <p:embeddedFont>
      <p:font typeface="等线 Light" panose="02010600030101010101" pitchFamily="2" charset="-122"/>
      <p:regular r:id="rId20"/>
    </p:embeddedFont>
    <p:embeddedFont>
      <p:font typeface="微软雅黑" panose="020B0503020204020204" pitchFamily="34" charset="-122"/>
      <p:regular r:id="rId21"/>
      <p:bold r:id="rId22"/>
    </p:embeddedFont>
  </p:embeddedFontLst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6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nblogs.com/wuchanming/p/6886020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hpan.buaa.edu.cn/link/51B60901C4E2A786C37CEDCEE2A0BB9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uxian.com/article/p-onjvxeot-q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uxhus/article/details/11824981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数据库第六次上机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索引的原理：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　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/>
          <a:stretch>
            <a:fillRect/>
          </a:stretch>
        </p:blipFill>
        <p:spPr bwMode="auto">
          <a:xfrm>
            <a:off x="3539538" y="2136371"/>
            <a:ext cx="5539655" cy="412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  <p:pic>
        <p:nvPicPr>
          <p:cNvPr id="11" name="Picture 2" descr="http://my.csdn.net/uploads/201208/01/1343758434_9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-8517"/>
          <a:stretch>
            <a:fillRect/>
          </a:stretch>
        </p:blipFill>
        <p:spPr bwMode="auto">
          <a:xfrm>
            <a:off x="2370831" y="2744950"/>
            <a:ext cx="5975142" cy="283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954680" y="594146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参考链接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4"/>
              </a:rPr>
              <a:t> https://www.cnblogs.com/wuchanming/p/6886020.html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2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触发器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534795"/>
            <a:ext cx="1067625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sz="2000" b="1" dirty="0">
                <a:latin typeface="+mn-ea"/>
                <a:sym typeface="+mn-ea"/>
              </a:rPr>
              <a:t>环境MYSQL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1. </a:t>
            </a:r>
            <a:r>
              <a:rPr sz="2000" dirty="0">
                <a:latin typeface="+mn-ea"/>
                <a:sym typeface="+mn-ea"/>
              </a:rPr>
              <a:t>建表： fruits（fid， fname， price）， sells（fid，cid， sellTime， quantity），customer （cid， cname， level)</a:t>
            </a:r>
            <a:r>
              <a:rPr lang="zh-CN" sz="2000" dirty="0">
                <a:latin typeface="+mn-ea"/>
                <a:sym typeface="+mn-ea"/>
              </a:rPr>
              <a:t>，在</a:t>
            </a:r>
            <a:r>
              <a:rPr sz="2000" dirty="0">
                <a:latin typeface="+mn-ea"/>
                <a:sym typeface="+mn-ea"/>
              </a:rPr>
              <a:t>fruits</a:t>
            </a:r>
            <a:r>
              <a:rPr lang="zh-CN" sz="2000" dirty="0">
                <a:latin typeface="+mn-ea"/>
                <a:sym typeface="+mn-ea"/>
              </a:rPr>
              <a:t>表和</a:t>
            </a:r>
            <a:r>
              <a:rPr sz="2000" dirty="0">
                <a:latin typeface="+mn-ea"/>
                <a:sym typeface="+mn-ea"/>
              </a:rPr>
              <a:t>customer </a:t>
            </a:r>
            <a:r>
              <a:rPr lang="zh-CN" sz="2000" dirty="0">
                <a:latin typeface="+mn-ea"/>
                <a:sym typeface="+mn-ea"/>
              </a:rPr>
              <a:t>表插入至少一条数据。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2. </a:t>
            </a:r>
            <a:r>
              <a:rPr sz="2000" dirty="0">
                <a:latin typeface="+mn-ea"/>
                <a:sym typeface="+mn-ea"/>
              </a:rPr>
              <a:t>写个sells表触发器，当插入新的用户购买记录时，检查该用户购买的总价值</a:t>
            </a:r>
            <a:r>
              <a:rPr lang="zh-CN" sz="2000" dirty="0">
                <a:latin typeface="+mn-ea"/>
                <a:sym typeface="+mn-ea"/>
              </a:rPr>
              <a:t>（每种水果价格</a:t>
            </a:r>
            <a:r>
              <a:rPr lang="en-US" altLang="zh-CN" sz="2000" dirty="0">
                <a:latin typeface="+mn-ea"/>
                <a:sym typeface="+mn-ea"/>
              </a:rPr>
              <a:t> * </a:t>
            </a:r>
            <a:r>
              <a:rPr lang="zh-CN" altLang="en-US" sz="2000" dirty="0">
                <a:latin typeface="+mn-ea"/>
                <a:sym typeface="+mn-ea"/>
              </a:rPr>
              <a:t>销售量的和</a:t>
            </a:r>
            <a:r>
              <a:rPr lang="en-US" altLang="zh-CN" sz="2000" dirty="0">
                <a:latin typeface="+mn-ea"/>
                <a:sym typeface="+mn-ea"/>
              </a:rPr>
              <a:t> </a:t>
            </a:r>
            <a:r>
              <a:rPr lang="zh-CN" sz="2000" dirty="0">
                <a:latin typeface="+mn-ea"/>
                <a:sym typeface="+mn-ea"/>
              </a:rPr>
              <a:t>）</a:t>
            </a:r>
            <a:r>
              <a:rPr sz="2000" dirty="0">
                <a:latin typeface="+mn-ea"/>
                <a:sym typeface="+mn-ea"/>
              </a:rPr>
              <a:t>超过1万元就设置customer表的level为VIP，超过2万元设置为SVIP</a:t>
            </a:r>
            <a:r>
              <a:rPr lang="zh-CN" sz="2000" dirty="0">
                <a:latin typeface="+mn-ea"/>
                <a:sym typeface="+mn-ea"/>
              </a:rPr>
              <a:t>，</a:t>
            </a:r>
            <a:r>
              <a:rPr sz="2000" dirty="0">
                <a:latin typeface="+mn-ea"/>
                <a:sym typeface="+mn-ea"/>
              </a:rPr>
              <a:t>低于1万元则置为normal。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3. </a:t>
            </a:r>
            <a:r>
              <a:rPr sz="2000" dirty="0">
                <a:latin typeface="+mn-ea"/>
                <a:sym typeface="+mn-ea"/>
              </a:rPr>
              <a:t>若是删除或修改sells表记录，也重新计算并重置客户的level值。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4. </a:t>
            </a:r>
            <a:r>
              <a:rPr lang="zh-CN" sz="2000" dirty="0">
                <a:latin typeface="+mn-ea"/>
                <a:sym typeface="+mn-ea"/>
              </a:rPr>
              <a:t>通过</a:t>
            </a:r>
            <a:r>
              <a:rPr lang="en-US" altLang="zh-CN" sz="2000" dirty="0">
                <a:latin typeface="+mn-ea"/>
                <a:sym typeface="+mn-ea"/>
              </a:rPr>
              <a:t>DML</a:t>
            </a:r>
            <a:r>
              <a:rPr sz="2000" dirty="0">
                <a:latin typeface="+mn-ea"/>
                <a:sym typeface="+mn-ea"/>
              </a:rPr>
              <a:t>语句进行触发器效果验证</a:t>
            </a:r>
            <a:r>
              <a:rPr lang="en-US" sz="2000" dirty="0">
                <a:latin typeface="+mn-ea"/>
                <a:sym typeface="+mn-ea"/>
              </a:rPr>
              <a:t>, </a:t>
            </a:r>
            <a:r>
              <a:rPr lang="zh-CN" altLang="en-US" sz="2000" dirty="0">
                <a:latin typeface="+mn-ea"/>
                <a:sym typeface="+mn-ea"/>
              </a:rPr>
              <a:t>如插入</a:t>
            </a:r>
            <a:r>
              <a:rPr lang="en-US" altLang="zh-CN" sz="2000" dirty="0">
                <a:latin typeface="+mn-ea"/>
                <a:sym typeface="+mn-ea"/>
              </a:rPr>
              <a:t>/</a:t>
            </a:r>
            <a:r>
              <a:rPr lang="zh-CN" altLang="en-US" sz="2000" dirty="0">
                <a:latin typeface="+mn-ea"/>
                <a:sym typeface="+mn-ea"/>
              </a:rPr>
              <a:t>更新</a:t>
            </a:r>
            <a:r>
              <a:rPr lang="en-US" altLang="zh-CN" sz="2000" dirty="0">
                <a:latin typeface="+mn-ea"/>
                <a:sym typeface="+mn-ea"/>
              </a:rPr>
              <a:t>/</a:t>
            </a:r>
            <a:r>
              <a:rPr lang="zh-CN" altLang="en-US" sz="2000" dirty="0">
                <a:latin typeface="+mn-ea"/>
                <a:sym typeface="+mn-ea"/>
              </a:rPr>
              <a:t>删除交易记录，查看用户等级变化</a:t>
            </a:r>
            <a:r>
              <a:rPr sz="2000" dirty="0">
                <a:latin typeface="+mn-ea"/>
                <a:sym typeface="+mn-ea"/>
              </a:rPr>
              <a:t>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TIPS: </a:t>
            </a:r>
            <a:r>
              <a:rPr lang="zh-CN" altLang="en-US" sz="2000" dirty="0">
                <a:latin typeface="+mn-ea"/>
                <a:sym typeface="+mn-ea"/>
              </a:rPr>
              <a:t>使用存储过程将重复流程简化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提交要求：</a:t>
            </a: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等任何方便助教阅读查看的文档中</a:t>
            </a:r>
            <a:r>
              <a:rPr lang="zh-CN" altLang="en-US" sz="2000" dirty="0">
                <a:latin typeface="+mn-ea"/>
                <a:sym typeface="+mn-ea"/>
              </a:rPr>
              <a:t>完成以下提交内容：需要提交相关的</a:t>
            </a:r>
            <a:r>
              <a:rPr lang="en-US" altLang="zh-CN" sz="2000" b="1" dirty="0">
                <a:latin typeface="+mn-ea"/>
                <a:sym typeface="+mn-ea"/>
              </a:rPr>
              <a:t>SQL</a:t>
            </a:r>
            <a:r>
              <a:rPr lang="zh-CN" altLang="en-US" sz="2000" b="1" dirty="0">
                <a:latin typeface="+mn-ea"/>
                <a:sym typeface="+mn-ea"/>
              </a:rPr>
              <a:t>语句和结果截图，请标好题号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3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触发器</a:t>
              </a:r>
              <a:r>
                <a:rPr lang="en-US" altLang="zh-CN" sz="2400" baseline="30000" dirty="0">
                  <a:solidFill>
                    <a:schemeClr val="bg1"/>
                  </a:solidFill>
                  <a:uFillTx/>
                  <a:cs typeface="+mn-ea"/>
                  <a:sym typeface="+mn-ea"/>
                </a:rPr>
                <a:t>*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选做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8195" y="1534795"/>
            <a:ext cx="1067625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sz="2000" b="1" dirty="0">
                <a:latin typeface="+mn-ea"/>
                <a:sym typeface="+mn-ea"/>
              </a:rPr>
              <a:t>环境</a:t>
            </a:r>
            <a:r>
              <a:rPr lang="en-US" sz="2000" b="1" dirty="0">
                <a:latin typeface="+mn-ea"/>
                <a:sym typeface="+mn-ea"/>
              </a:rPr>
              <a:t> SqlServer / openGauss </a:t>
            </a:r>
            <a:r>
              <a:rPr lang="zh-CN" altLang="en-US" sz="2000" b="1" dirty="0">
                <a:latin typeface="+mn-ea"/>
                <a:sym typeface="+mn-ea"/>
              </a:rPr>
              <a:t>（</a:t>
            </a:r>
            <a:r>
              <a:rPr lang="en-US" altLang="zh-CN" sz="2000" b="1" dirty="0">
                <a:latin typeface="+mn-ea"/>
                <a:sym typeface="+mn-ea"/>
              </a:rPr>
              <a:t>mySQL</a:t>
            </a:r>
            <a:r>
              <a:rPr lang="zh-CN" altLang="en-US" sz="2000" b="1" dirty="0">
                <a:latin typeface="+mn-ea"/>
                <a:sym typeface="+mn-ea"/>
              </a:rPr>
              <a:t>不支持）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b="1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ea"/>
                <a:sym typeface="+mn-ea"/>
              </a:rPr>
              <a:t>*</a:t>
            </a:r>
            <a:r>
              <a:rPr lang="zh-CN" altLang="en-US" sz="2000" b="1" dirty="0">
                <a:latin typeface="+mn-ea"/>
                <a:sym typeface="+mn-ea"/>
              </a:rPr>
              <a:t>该题选做</a:t>
            </a:r>
            <a:r>
              <a:rPr lang="en-US" altLang="zh-CN" sz="2000" b="1" dirty="0">
                <a:latin typeface="+mn-ea"/>
                <a:sym typeface="+mn-ea"/>
              </a:rPr>
              <a:t>*</a:t>
            </a: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1</a:t>
            </a:r>
            <a:r>
              <a:rPr sz="2000" dirty="0">
                <a:latin typeface="+mn-ea"/>
                <a:sym typeface="+mn-ea"/>
              </a:rPr>
              <a:t>. 建立一个视图：V_frequent(cid, fid, times)， 存储的是每个用户买的次数最多的是哪种水果，和总共购买该水果的次数。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2</a:t>
            </a:r>
            <a:r>
              <a:rPr sz="2000" dirty="0">
                <a:latin typeface="+mn-ea"/>
                <a:sym typeface="+mn-ea"/>
              </a:rPr>
              <a:t>. 在v_frequent上建立一个触发器，使得用户可以通过该视图修改基本表的数据。要求是：用户可以修改v_frequent里的times值，但只能减少不能增加。例如用户将某条记录的times值从3改成1， 则对应的触发器操作是从sells表里把最近两次的该用户购买该水果的记录删掉。若用户增加times值，则拒绝操作并报错提示。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3</a:t>
            </a:r>
            <a:r>
              <a:rPr sz="2000" dirty="0">
                <a:latin typeface="+mn-ea"/>
                <a:sym typeface="+mn-ea"/>
              </a:rPr>
              <a:t>. 在customer表上建立一个update触发器，若用户对level值进行修改，则忽略用户的操作，并把试图修改的值记录到另一张表中：fraudRecord(cid, old_level, new_level, change_time)。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提交要求：</a:t>
            </a:r>
            <a:r>
              <a:rPr lang="zh-CN" altLang="en-US" sz="2000" b="1" dirty="0">
                <a:latin typeface="+mn-ea"/>
                <a:sym typeface="+mn-ea"/>
              </a:rPr>
              <a:t>该题选做，</a:t>
            </a: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等任何方便助教阅读查看的文档中</a:t>
            </a:r>
            <a:r>
              <a:rPr lang="zh-CN" altLang="en-US" sz="2000" dirty="0">
                <a:latin typeface="+mn-ea"/>
                <a:sym typeface="+mn-ea"/>
              </a:rPr>
              <a:t>完成以下提交内容：需要提交相关的</a:t>
            </a:r>
            <a:r>
              <a:rPr lang="en-US" altLang="zh-CN" sz="2000" b="1" dirty="0">
                <a:latin typeface="+mn-ea"/>
                <a:sym typeface="+mn-ea"/>
              </a:rPr>
              <a:t>SQL</a:t>
            </a:r>
            <a:r>
              <a:rPr lang="zh-CN" altLang="en-US" sz="2000" b="1" dirty="0">
                <a:latin typeface="+mn-ea"/>
                <a:sym typeface="+mn-ea"/>
              </a:rPr>
              <a:t>语句和结果截图，请标好题号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触发器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　　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54680" y="2048218"/>
            <a:ext cx="91440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语法（</a:t>
            </a:r>
            <a:r>
              <a:rPr lang="en-US" altLang="zh-CN" dirty="0"/>
              <a:t>MySQL</a:t>
            </a:r>
            <a:r>
              <a:rPr lang="zh-CN" altLang="en-US" dirty="0"/>
              <a:t>）</a:t>
            </a:r>
          </a:p>
          <a:p>
            <a:r>
              <a:rPr lang="en-US" altLang="zh-CN" dirty="0"/>
              <a:t>CREATE</a:t>
            </a:r>
          </a:p>
          <a:p>
            <a:r>
              <a:rPr lang="en-US" altLang="zh-CN" dirty="0"/>
              <a:t>    TRIGGER </a:t>
            </a:r>
            <a:r>
              <a:rPr lang="en-US" altLang="zh-CN" dirty="0" err="1"/>
              <a:t>trigger_name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trigger_time</a:t>
            </a:r>
            <a:r>
              <a:rPr lang="en-US" altLang="zh-CN" dirty="0"/>
              <a:t> </a:t>
            </a:r>
            <a:r>
              <a:rPr lang="en-US" altLang="zh-CN" dirty="0" err="1"/>
              <a:t>trigger_event</a:t>
            </a:r>
            <a:endParaRPr lang="en-US" altLang="zh-CN" dirty="0"/>
          </a:p>
          <a:p>
            <a:r>
              <a:rPr lang="en-US" altLang="zh-CN" dirty="0"/>
              <a:t>    ON </a:t>
            </a:r>
            <a:r>
              <a:rPr lang="en-US" altLang="zh-CN" dirty="0" err="1"/>
              <a:t>tbl_name</a:t>
            </a:r>
            <a:r>
              <a:rPr lang="en-US" altLang="zh-CN" dirty="0"/>
              <a:t> FOR EACH ROW</a:t>
            </a:r>
          </a:p>
          <a:p>
            <a:r>
              <a:rPr lang="en-US" altLang="zh-CN" dirty="0"/>
              <a:t>    [</a:t>
            </a:r>
            <a:r>
              <a:rPr lang="en-US" altLang="zh-CN" dirty="0" err="1"/>
              <a:t>trigger_order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trigger_body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trigger_time</a:t>
            </a:r>
            <a:r>
              <a:rPr lang="en-US" altLang="zh-CN" dirty="0"/>
              <a:t>: { BEFORE | AFTER }	//</a:t>
            </a:r>
            <a:r>
              <a:rPr lang="zh-CN" altLang="en-US" dirty="0"/>
              <a:t>在</a:t>
            </a:r>
            <a:r>
              <a:rPr lang="en-US" altLang="zh-CN" dirty="0"/>
              <a:t>DML</a:t>
            </a:r>
            <a:r>
              <a:rPr lang="zh-CN" altLang="en-US" dirty="0"/>
              <a:t>之前</a:t>
            </a:r>
            <a:r>
              <a:rPr lang="en-US" altLang="zh-CN" dirty="0"/>
              <a:t>/</a:t>
            </a:r>
            <a:r>
              <a:rPr lang="zh-CN" altLang="en-US" dirty="0"/>
              <a:t>之后执行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trigger_event</a:t>
            </a:r>
            <a:r>
              <a:rPr lang="en-US" altLang="zh-CN" dirty="0"/>
              <a:t>: { INSERT | UPDATE | DELETE }</a:t>
            </a:r>
          </a:p>
          <a:p>
            <a:endParaRPr lang="en-US" altLang="zh-CN" dirty="0"/>
          </a:p>
          <a:p>
            <a:r>
              <a:rPr lang="en-US" altLang="zh-CN" dirty="0" err="1"/>
              <a:t>trigger_order</a:t>
            </a:r>
            <a:r>
              <a:rPr lang="en-US" altLang="zh-CN" dirty="0"/>
              <a:t>: { FOLLOWS | PRECEDES } </a:t>
            </a:r>
            <a:r>
              <a:rPr lang="en-US" altLang="zh-CN" dirty="0" err="1"/>
              <a:t>other_trigger_name</a:t>
            </a:r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指定同一个表上不同触发器的执行顺序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2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  TASK3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选做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第六次上机 </a:t>
            </a:r>
            <a:r>
              <a:rPr lang="en-US" altLang="zh-CN" sz="2000" dirty="0"/>
              <a:t>https://cloud.beihangsoft.cn/#/security/login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5196205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本次的上机任务是熟悉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语言的基本操作：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索引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触发器</a:t>
            </a:r>
          </a:p>
          <a:p>
            <a:pPr indent="0" algn="l"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sym typeface="+mn-ea"/>
              </a:rPr>
              <a:t>本次实验</a:t>
            </a:r>
            <a:r>
              <a:rPr lang="zh-CN" altLang="en-US" sz="2000" b="1" dirty="0">
                <a:latin typeface="+mn-ea"/>
                <a:sym typeface="+mn-ea"/>
              </a:rPr>
              <a:t>请使用 </a:t>
            </a:r>
            <a:r>
              <a:rPr lang="en-US" altLang="zh-CN" sz="2000" b="1" dirty="0">
                <a:latin typeface="+mn-ea"/>
                <a:sym typeface="+mn-ea"/>
              </a:rPr>
              <a:t>MySQL </a:t>
            </a:r>
            <a:r>
              <a:rPr lang="zh-CN" altLang="en-US" sz="2000" b="1" dirty="0">
                <a:latin typeface="+mn-ea"/>
                <a:sym typeface="+mn-ea"/>
              </a:rPr>
              <a:t>数据库完成</a:t>
            </a:r>
            <a:endParaRPr lang="zh-CN" altLang="en-US" sz="2000" dirty="0">
              <a:latin typeface="+mn-ea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数据库管理工具不限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2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   TASK3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选做</a:t>
            </a: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第六次上机 </a:t>
            </a:r>
            <a:r>
              <a:rPr lang="en-US" altLang="zh-CN" sz="2000" dirty="0"/>
              <a:t>https://cloud.beihangsoft.cn/#/security/login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54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sz="2000" b="1" dirty="0">
                <a:latin typeface="+mn-ea"/>
                <a:sym typeface="+mn-ea"/>
              </a:rPr>
              <a:t>环境MYSQL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1</a:t>
            </a:r>
            <a:r>
              <a:rPr sz="2000" dirty="0">
                <a:latin typeface="+mn-ea"/>
                <a:sym typeface="+mn-ea"/>
              </a:rPr>
              <a:t>. 准备一个包含400万条记录</a:t>
            </a:r>
            <a:r>
              <a:rPr lang="zh-CN" sz="2000" dirty="0">
                <a:latin typeface="+mn-ea"/>
                <a:sym typeface="+mn-ea"/>
              </a:rPr>
              <a:t>以上</a:t>
            </a:r>
            <a:r>
              <a:rPr sz="2000" dirty="0">
                <a:latin typeface="+mn-ea"/>
                <a:sym typeface="+mn-ea"/>
              </a:rPr>
              <a:t>的表</a:t>
            </a:r>
            <a:r>
              <a:rPr lang="en-US" sz="2000" dirty="0">
                <a:latin typeface="+mn-ea"/>
                <a:sym typeface="+mn-ea"/>
              </a:rPr>
              <a:t>A</a:t>
            </a:r>
            <a:r>
              <a:rPr sz="2000" dirty="0">
                <a:latin typeface="+mn-ea"/>
                <a:sym typeface="+mn-ea"/>
              </a:rPr>
              <a:t>，包含三个数字型字段：1）值自增长的字段id； 2）可能的取值有</a:t>
            </a:r>
            <a:r>
              <a:rPr lang="en-US" sz="2000" dirty="0">
                <a:latin typeface="+mn-ea"/>
                <a:sym typeface="+mn-ea"/>
              </a:rPr>
              <a:t>500</a:t>
            </a:r>
            <a:r>
              <a:rPr sz="2000" dirty="0">
                <a:latin typeface="+mn-ea"/>
                <a:sym typeface="+mn-ea"/>
              </a:rPr>
              <a:t>万个的字段</a:t>
            </a:r>
            <a:r>
              <a:rPr lang="en-US" sz="2000" dirty="0">
                <a:latin typeface="+mn-ea"/>
                <a:sym typeface="+mn-ea"/>
              </a:rPr>
              <a:t>s</a:t>
            </a:r>
            <a:r>
              <a:rPr sz="2000" dirty="0">
                <a:latin typeface="+mn-ea"/>
                <a:sym typeface="+mn-ea"/>
              </a:rPr>
              <a:t>parse； 3）可能的取值有10个的字段</a:t>
            </a:r>
            <a:r>
              <a:rPr lang="en-US" sz="2000" dirty="0">
                <a:latin typeface="+mn-ea"/>
                <a:sym typeface="+mn-ea"/>
              </a:rPr>
              <a:t>d</a:t>
            </a:r>
            <a:r>
              <a:rPr sz="2000" dirty="0">
                <a:latin typeface="+mn-ea"/>
                <a:sym typeface="+mn-ea"/>
              </a:rPr>
              <a:t>ens</a:t>
            </a:r>
            <a:r>
              <a:rPr lang="en-US" sz="2000" dirty="0">
                <a:latin typeface="+mn-ea"/>
                <a:sym typeface="+mn-ea"/>
              </a:rPr>
              <a:t>e</a:t>
            </a:r>
            <a:r>
              <a:rPr sz="2000" dirty="0">
                <a:latin typeface="+mn-ea"/>
                <a:sym typeface="+mn-ea"/>
              </a:rPr>
              <a:t>。基于A复制出三个表（B、C、D）。</a:t>
            </a:r>
            <a:r>
              <a:rPr lang="zh-CN" sz="2000" b="1" dirty="0">
                <a:latin typeface="+mn-ea"/>
                <a:sym typeface="+mn-ea"/>
              </a:rPr>
              <a:t>该表即为上次实验生成的表，直接使用即可。</a:t>
            </a:r>
            <a:r>
              <a:rPr sz="2000" b="1" dirty="0">
                <a:latin typeface="+mn-ea"/>
                <a:sym typeface="+mn-ea"/>
              </a:rPr>
              <a:t> </a:t>
            </a:r>
          </a:p>
          <a:p>
            <a:pPr indent="0">
              <a:buFont typeface="Wingdings" panose="05000000000000000000" pitchFamily="2" charset="2"/>
              <a:buNone/>
            </a:pPr>
            <a:endParaRPr sz="2000" b="1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sz="2000" b="1" dirty="0">
                <a:latin typeface="+mn-ea"/>
                <a:sym typeface="+mn-ea"/>
              </a:rPr>
              <a:t>若没有该表，可通过该链接下载：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sz="2000" dirty="0">
                <a:latin typeface="+mn-ea"/>
                <a:sym typeface="+mn-ea"/>
                <a:hlinkClick r:id="rId3" action="ppaction://hlinkfile"/>
              </a:rPr>
              <a:t>https://bhpan.buaa.edu.cn:443/link/51B60901C4E2A786C37CEDCEE2A0BB9F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  <a:hlinkClick r:id="rId3" action="ppaction://hlinkfile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sz="2000" b="1" dirty="0">
                <a:latin typeface="+mn-ea"/>
                <a:sym typeface="+mn-ea"/>
              </a:rPr>
              <a:t>该表导入可使用以下SQL语句（文件路径改成自己的）：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>
                <a:latin typeface="+mn-ea"/>
                <a:sym typeface="+mn-ea"/>
              </a:rPr>
              <a:t>LOAD DATA LOCAL INFILE 'C:\\coding\\data.csv' INTO TABLE A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>
                <a:latin typeface="+mn-ea"/>
                <a:sym typeface="+mn-ea"/>
              </a:rPr>
              <a:t>FIELDS TERMINATED BY ',' LINES TERMINATED BY '\n'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>
                <a:latin typeface="+mn-ea"/>
                <a:sym typeface="+mn-ea"/>
              </a:rPr>
              <a:t>IGNORE 1 ROWS;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b="1" dirty="0">
                <a:latin typeface="+mn-ea"/>
                <a:sym typeface="+mn-ea"/>
              </a:rPr>
              <a:t>注意：四个表都需要导入数据</a:t>
            </a:r>
            <a:endParaRPr lang="zh-CN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dirty="0">
                <a:latin typeface="+mn-ea"/>
                <a:sym typeface="+mn-ea"/>
              </a:rPr>
              <a:t>语句执行过程出现的问题请自行百度解决。</a:t>
            </a: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8185" y="1758315"/>
            <a:ext cx="106762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sz="2000" b="1" dirty="0">
                <a:latin typeface="+mn-ea"/>
                <a:sym typeface="+mn-ea"/>
              </a:rPr>
              <a:t>环境MYSQL</a:t>
            </a:r>
          </a:p>
          <a:p>
            <a:pPr indent="0">
              <a:buFont typeface="Wingdings" panose="05000000000000000000" pitchFamily="2" charset="2"/>
              <a:buNone/>
            </a:pPr>
            <a:endParaRPr sz="2000" b="1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sz="2000" dirty="0">
                <a:latin typeface="+mn-ea"/>
                <a:sym typeface="+mn-ea"/>
              </a:rPr>
              <a:t>2. A表建立主键id，没有其它索引； B表，没有主键，在id、sparse、</a:t>
            </a:r>
            <a:r>
              <a:rPr lang="en-US" sz="2000" dirty="0">
                <a:latin typeface="+mn-ea"/>
                <a:sym typeface="+mn-ea"/>
              </a:rPr>
              <a:t>d</a:t>
            </a:r>
            <a:r>
              <a:rPr sz="2000" dirty="0">
                <a:latin typeface="+mn-ea"/>
                <a:sym typeface="+mn-ea"/>
              </a:rPr>
              <a:t>ens</a:t>
            </a:r>
            <a:r>
              <a:rPr lang="en-US" sz="2000" dirty="0">
                <a:latin typeface="+mn-ea"/>
                <a:sym typeface="+mn-ea"/>
              </a:rPr>
              <a:t>e</a:t>
            </a:r>
            <a:r>
              <a:rPr sz="2000" dirty="0">
                <a:latin typeface="+mn-ea"/>
                <a:sym typeface="+mn-ea"/>
              </a:rPr>
              <a:t>字段上建立</a:t>
            </a:r>
            <a:r>
              <a:rPr lang="zh-CN" sz="2000" dirty="0">
                <a:latin typeface="+mn-ea"/>
                <a:sym typeface="+mn-ea"/>
              </a:rPr>
              <a:t>一个多列</a:t>
            </a:r>
            <a:r>
              <a:rPr sz="2000" dirty="0">
                <a:latin typeface="+mn-ea"/>
                <a:sym typeface="+mn-ea"/>
              </a:rPr>
              <a:t>索引；C表，建立主键id，和</a:t>
            </a:r>
            <a:r>
              <a:rPr lang="en-US" sz="2000" dirty="0">
                <a:latin typeface="+mn-ea"/>
                <a:sym typeface="+mn-ea"/>
              </a:rPr>
              <a:t>d</a:t>
            </a:r>
            <a:r>
              <a:rPr sz="2000" dirty="0">
                <a:latin typeface="+mn-ea"/>
                <a:sym typeface="+mn-ea"/>
              </a:rPr>
              <a:t>ense字段上的索引；D表没有任何索引和主键。</a:t>
            </a:r>
          </a:p>
          <a:p>
            <a:pPr indent="0">
              <a:buFont typeface="Wingdings" panose="05000000000000000000" pitchFamily="2" charset="2"/>
              <a:buNone/>
            </a:pPr>
            <a:endParaRPr lang="en-US"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dirty="0">
                <a:latin typeface="+mn-ea"/>
                <a:sym typeface="+mn-ea"/>
              </a:rPr>
              <a:t>3.</a:t>
            </a:r>
            <a:r>
              <a:rPr lang="zh-CN" altLang="en-US" sz="2000" dirty="0">
                <a:latin typeface="+mn-ea"/>
                <a:sym typeface="+mn-ea"/>
              </a:rPr>
              <a:t>对四张表分别执行以下查询任务，对比并分析</a:t>
            </a:r>
            <a:r>
              <a:rPr lang="zh-CN" sz="2000" dirty="0">
                <a:latin typeface="+mn-ea"/>
                <a:sym typeface="+mn-ea"/>
              </a:rPr>
              <a:t>不同索引</a:t>
            </a:r>
            <a:r>
              <a:rPr sz="2000" dirty="0">
                <a:latin typeface="+mn-ea"/>
                <a:sym typeface="+mn-ea"/>
              </a:rPr>
              <a:t>在不同数据情况下的查询效率差异</a:t>
            </a:r>
            <a:r>
              <a:rPr lang="zh-CN" sz="2000" dirty="0">
                <a:latin typeface="+mn-ea"/>
                <a:sym typeface="+mn-ea"/>
              </a:rPr>
              <a:t>以及可能的原因：</a:t>
            </a:r>
          </a:p>
          <a:p>
            <a:pPr indent="0">
              <a:buFont typeface="Wingdings" panose="05000000000000000000" pitchFamily="2" charset="2"/>
              <a:buNone/>
            </a:pPr>
            <a:endParaRPr lang="zh-CN"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sym typeface="+mn-ea"/>
              </a:rPr>
              <a:t>Q1: </a:t>
            </a:r>
            <a:r>
              <a:rPr lang="zh-CN" altLang="en-US" sz="2000" dirty="0">
                <a:latin typeface="+mn-ea"/>
                <a:sym typeface="+mn-ea"/>
              </a:rPr>
              <a:t>查询</a:t>
            </a:r>
            <a:r>
              <a:rPr lang="en-US" sz="2000" dirty="0">
                <a:latin typeface="+mn-ea"/>
                <a:sym typeface="+mn-ea"/>
              </a:rPr>
              <a:t>id</a:t>
            </a:r>
            <a:r>
              <a:rPr lang="zh-CN" sz="2000" dirty="0">
                <a:latin typeface="+mn-ea"/>
                <a:sym typeface="+mn-ea"/>
              </a:rPr>
              <a:t>字段大于2000000</a:t>
            </a:r>
            <a:r>
              <a:rPr lang="zh-CN" altLang="en-US" sz="2000" dirty="0">
                <a:latin typeface="+mn-ea"/>
                <a:sym typeface="+mn-ea"/>
              </a:rPr>
              <a:t>的记录</a:t>
            </a:r>
            <a:r>
              <a:rPr lang="en-US" altLang="zh-CN" sz="2000" dirty="0">
                <a:latin typeface="+mn-ea"/>
                <a:sym typeface="+mn-ea"/>
              </a:rPr>
              <a:t>  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sym typeface="+mn-ea"/>
              </a:rPr>
              <a:t>Q2: </a:t>
            </a:r>
            <a:r>
              <a:rPr lang="zh-CN" altLang="en-US" sz="2000" dirty="0">
                <a:latin typeface="+mn-ea"/>
                <a:sym typeface="+mn-ea"/>
              </a:rPr>
              <a:t>查询</a:t>
            </a:r>
            <a:r>
              <a:rPr lang="en-US" sz="2000" dirty="0">
                <a:latin typeface="+mn-ea"/>
                <a:sym typeface="+mn-ea"/>
              </a:rPr>
              <a:t>dense</a:t>
            </a:r>
            <a:r>
              <a:rPr lang="zh-CN" sz="2000" dirty="0">
                <a:latin typeface="+mn-ea"/>
                <a:sym typeface="+mn-ea"/>
              </a:rPr>
              <a:t>段大于</a:t>
            </a:r>
            <a:r>
              <a:rPr lang="en-US" altLang="zh-CN" sz="2000" dirty="0">
                <a:latin typeface="+mn-ea"/>
                <a:sym typeface="+mn-ea"/>
              </a:rPr>
              <a:t>5</a:t>
            </a:r>
            <a:r>
              <a:rPr lang="zh-CN" altLang="en-US" sz="2000" dirty="0">
                <a:latin typeface="+mn-ea"/>
                <a:sym typeface="+mn-ea"/>
              </a:rPr>
              <a:t>的记录</a:t>
            </a:r>
            <a:endParaRPr lang="en-US" altLang="zh-CN"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sym typeface="+mn-ea"/>
              </a:rPr>
              <a:t>Q3: </a:t>
            </a:r>
            <a:r>
              <a:rPr lang="zh-CN" altLang="en-US" sz="2000" dirty="0">
                <a:latin typeface="+mn-ea"/>
                <a:sym typeface="+mn-ea"/>
              </a:rPr>
              <a:t>查询</a:t>
            </a:r>
            <a:r>
              <a:rPr lang="en-US" sz="2000" dirty="0">
                <a:latin typeface="+mn-ea"/>
                <a:sym typeface="+mn-ea"/>
              </a:rPr>
              <a:t>id</a:t>
            </a:r>
            <a:r>
              <a:rPr lang="zh-CN" sz="2000" dirty="0">
                <a:latin typeface="+mn-ea"/>
                <a:sym typeface="+mn-ea"/>
              </a:rPr>
              <a:t>字段大于2000000， </a:t>
            </a:r>
            <a:r>
              <a:rPr lang="zh-CN" sz="2000" b="1" dirty="0">
                <a:latin typeface="+mn-ea"/>
                <a:sym typeface="+mn-ea"/>
              </a:rPr>
              <a:t>sparse</a:t>
            </a:r>
            <a:r>
              <a:rPr lang="zh-CN" sz="2000" dirty="0">
                <a:latin typeface="+mn-ea"/>
                <a:sym typeface="+mn-ea"/>
              </a:rPr>
              <a:t>字段大于150000，</a:t>
            </a:r>
            <a:r>
              <a:rPr lang="en-US" sz="2000" dirty="0">
                <a:latin typeface="+mn-ea"/>
                <a:sym typeface="+mn-ea"/>
              </a:rPr>
              <a:t>dense</a:t>
            </a:r>
            <a:r>
              <a:rPr lang="zh-CN" sz="2000" dirty="0">
                <a:latin typeface="+mn-ea"/>
                <a:sym typeface="+mn-ea"/>
              </a:rPr>
              <a:t>段大于</a:t>
            </a:r>
            <a:r>
              <a:rPr lang="en-US" altLang="zh-CN" sz="2000" dirty="0">
                <a:latin typeface="+mn-ea"/>
                <a:sym typeface="+mn-ea"/>
              </a:rPr>
              <a:t>5</a:t>
            </a:r>
            <a:r>
              <a:rPr lang="zh-CN" altLang="en-US" sz="2000" dirty="0">
                <a:latin typeface="+mn-ea"/>
                <a:sym typeface="+mn-ea"/>
              </a:rPr>
              <a:t>的记录</a:t>
            </a:r>
            <a:endParaRPr lang="en-US" altLang="zh-CN"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ea"/>
                <a:sym typeface="+mn-ea"/>
              </a:rPr>
              <a:t>Q4: </a:t>
            </a:r>
            <a:r>
              <a:rPr lang="zh-CN" altLang="en-US" sz="2000" dirty="0">
                <a:latin typeface="+mn-ea"/>
                <a:sym typeface="+mn-ea"/>
              </a:rPr>
              <a:t>添加</a:t>
            </a:r>
            <a:r>
              <a:rPr lang="en-US" altLang="zh-CN" sz="2000" dirty="0">
                <a:latin typeface="+mn-ea"/>
                <a:sym typeface="+mn-ea"/>
              </a:rPr>
              <a:t>100000</a:t>
            </a:r>
            <a:r>
              <a:rPr lang="zh-CN" altLang="en-US" sz="2000" dirty="0">
                <a:latin typeface="+mn-ea"/>
                <a:sym typeface="+mn-ea"/>
              </a:rPr>
              <a:t>条以上新数据（使用存储过程）</a:t>
            </a:r>
            <a:endParaRPr lang="zh-CN"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sz="2000" dirty="0">
              <a:latin typeface="+mn-ea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提交要求：</a:t>
            </a: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等任何方便助教阅读查看的文档中</a:t>
            </a:r>
            <a:r>
              <a:rPr lang="zh-CN" altLang="en-US" sz="2000" dirty="0">
                <a:latin typeface="+mn-ea"/>
                <a:sym typeface="+mn-ea"/>
              </a:rPr>
              <a:t>完成以下提交内容：四张表索引创建的</a:t>
            </a:r>
            <a:r>
              <a:rPr lang="en-US" altLang="zh-CN" sz="2000" dirty="0">
                <a:latin typeface="+mn-ea"/>
                <a:sym typeface="+mn-ea"/>
              </a:rPr>
              <a:t>SQL</a:t>
            </a:r>
            <a:r>
              <a:rPr lang="zh-CN" altLang="en-US" sz="2000" dirty="0">
                <a:latin typeface="+mn-ea"/>
                <a:sym typeface="+mn-ea"/>
              </a:rPr>
              <a:t>语句或表结构等能说明你如何操作的图文内容，并</a:t>
            </a:r>
            <a:r>
              <a:rPr lang="zh-CN" altLang="en-US" sz="2000" b="1" dirty="0">
                <a:latin typeface="+mn-ea"/>
                <a:sym typeface="+mn-ea"/>
              </a:rPr>
              <a:t>通过截图等方式展示四张表各自的执行时间，并对比并尝试分析可能的原因，请标好题号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索引：对数据库表中一列或多列的值进行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的一种结构。使用索引可快速访问数据库表中的特定信息。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聚类索引：此类索引中键值的逻辑顺序决定了表中相应行的</a:t>
            </a:r>
            <a:r>
              <a:rPr lang="zh-CN" altLang="en-US" dirty="0">
                <a:solidFill>
                  <a:srgbClr val="FF0000"/>
                </a:solidFill>
              </a:rPr>
              <a:t>物理顺序</a:t>
            </a:r>
            <a:r>
              <a:rPr lang="zh-CN" altLang="en-US" dirty="0"/>
              <a:t>。该索引可以包含多个列（组合索引）；一张表只能有一个聚类索引。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非聚类索引：此类索引中索引的逻辑顺序与磁盘上行的物理存储顺序不同；一张表可以有多个非聚类索引。（数据存储在一个地方，索引存储在另一个地方）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区别与联系：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</a:t>
            </a:r>
            <a:r>
              <a:rPr lang="en-US" altLang="zh-CN" dirty="0"/>
              <a:t>=&gt;</a:t>
            </a:r>
            <a:r>
              <a:rPr lang="zh-CN" altLang="en-US" dirty="0"/>
              <a:t>汉语字典正文（物理顺序）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</a:t>
            </a:r>
            <a:r>
              <a:rPr lang="en-US" altLang="zh-CN" dirty="0"/>
              <a:t>=&gt;</a:t>
            </a:r>
            <a:r>
              <a:rPr lang="zh-CN" altLang="en-US" dirty="0"/>
              <a:t>部首检字表</a:t>
            </a:r>
            <a:r>
              <a:rPr lang="en-US" altLang="zh-CN" dirty="0"/>
              <a:t>/</a:t>
            </a:r>
            <a:r>
              <a:rPr lang="zh-CN" altLang="en-US" dirty="0"/>
              <a:t>拼音检字表</a:t>
            </a:r>
            <a:r>
              <a:rPr lang="en-US" altLang="zh-CN" dirty="0"/>
              <a:t>/</a:t>
            </a:r>
            <a:r>
              <a:rPr lang="zh-CN" altLang="en-US" dirty="0"/>
              <a:t>四角号码检字表（非物理顺序）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数据量大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列值唯一性好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较少被修改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经常被访问、被</a:t>
            </a:r>
            <a:r>
              <a:rPr lang="en-US" altLang="zh-CN" dirty="0"/>
              <a:t>join</a:t>
            </a:r>
            <a:r>
              <a:rPr lang="zh-CN" altLang="en-US" dirty="0"/>
              <a:t>、被子查询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</a:t>
            </a:r>
            <a:r>
              <a:rPr lang="en-US" altLang="zh-CN" dirty="0"/>
              <a:t>order by</a:t>
            </a:r>
            <a:r>
              <a:rPr lang="zh-CN" altLang="en-US" dirty="0"/>
              <a:t>或</a:t>
            </a:r>
            <a:r>
              <a:rPr lang="en-US" altLang="zh-CN" dirty="0"/>
              <a:t>group by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不推荐使用索引的情况：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数据量小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列值唯一性差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很少被访问</a:t>
            </a: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96" y="2547808"/>
            <a:ext cx="53657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42560" y="2111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Calisto MT" panose="02040603050505030304" pitchFamily="18" charset="0"/>
              </a:rPr>
              <a:t>使用哪种索引：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4031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聚簇索引：</a:t>
            </a:r>
          </a:p>
          <a:p>
            <a:pPr>
              <a:defRPr/>
            </a:pPr>
            <a:r>
              <a:rPr lang="zh-CN" altLang="en-US" dirty="0"/>
              <a:t>在MySQL中，有一列值，专门被设定为聚簇索引，这列值就是主键，通常为数字类型的字段。如果数据表中没有主键，MySQL的解决办法是隐式地将一个唯一的非空的列定义为聚簇。如果这也没有呢？MySQL就自己创建一个聚簇索引，MySQL都会创建一个聚簇索引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>
                <a:sym typeface="+mn-ea"/>
              </a:rPr>
              <a:t>MySQL</a:t>
            </a:r>
            <a:r>
              <a:rPr lang="zh-CN" altLang="en-US" dirty="0"/>
              <a:t>普通索引（</a:t>
            </a:r>
            <a:r>
              <a:rPr lang="zh-CN" altLang="en-US" dirty="0">
                <a:sym typeface="+mn-ea"/>
              </a:rPr>
              <a:t>非聚簇</a:t>
            </a:r>
            <a:r>
              <a:rPr lang="zh-CN" altLang="en-US" dirty="0"/>
              <a:t>索引、二级索引）：</a:t>
            </a:r>
          </a:p>
          <a:p>
            <a:pPr>
              <a:defRPr/>
            </a:pPr>
            <a:r>
              <a:rPr lang="zh-CN" altLang="en-US" dirty="0"/>
              <a:t>CREATE INDEX indexName ON table_name (column_name)</a:t>
            </a:r>
          </a:p>
          <a:p>
            <a:pPr>
              <a:defRPr/>
            </a:pPr>
            <a:r>
              <a:rPr lang="zh-CN" altLang="en-US" dirty="0"/>
              <a:t>ALTER table tableName ADD INDEX indexName(columnName)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创建表时直接指定：</a:t>
            </a:r>
          </a:p>
          <a:p>
            <a:pPr>
              <a:defRPr/>
            </a:pPr>
            <a:r>
              <a:rPr lang="zh-CN" altLang="en-US" dirty="0"/>
              <a:t>CREATE TABLE mytable(  </a:t>
            </a:r>
          </a:p>
          <a:p>
            <a:pPr>
              <a:defRPr/>
            </a:pPr>
            <a:r>
              <a:rPr lang="zh-CN" altLang="en-US" dirty="0"/>
              <a:t> ID INT NOT NULL,   </a:t>
            </a:r>
          </a:p>
          <a:p>
            <a:pPr>
              <a:defRPr/>
            </a:pPr>
            <a:r>
              <a:rPr lang="zh-CN" altLang="en-US" dirty="0"/>
              <a:t>username VARCHAR(16) NOT NULL,  </a:t>
            </a:r>
          </a:p>
          <a:p>
            <a:pPr>
              <a:defRPr/>
            </a:pPr>
            <a:r>
              <a:rPr lang="zh-CN" altLang="en-US" dirty="0"/>
              <a:t>INDEX [indexName] (username</a:t>
            </a:r>
            <a:r>
              <a:rPr lang="en-US" altLang="zh-CN" dirty="0"/>
              <a:t> [</a:t>
            </a:r>
            <a:r>
              <a:rPr lang="zh-CN" altLang="en-US" dirty="0"/>
              <a:t>(length)</a:t>
            </a:r>
            <a:r>
              <a:rPr lang="en-US" altLang="zh-CN" dirty="0"/>
              <a:t>]</a:t>
            </a:r>
            <a:r>
              <a:rPr lang="zh-CN" altLang="en-US" dirty="0"/>
              <a:t> [ASC | DESC]</a:t>
            </a:r>
            <a:r>
              <a:rPr lang="en-US" altLang="zh-CN" dirty="0"/>
              <a:t> </a:t>
            </a:r>
            <a:r>
              <a:rPr lang="zh-CN" altLang="en-US" dirty="0"/>
              <a:t>)  </a:t>
            </a:r>
          </a:p>
          <a:p>
            <a:pPr>
              <a:defRPr/>
            </a:pPr>
            <a:r>
              <a:rPr lang="zh-CN" altLang="en-US" dirty="0"/>
              <a:t>);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hlinkClick r:id="rId3"/>
              </a:rPr>
              <a:t>http://www.aiuxian.com/article/p-onjvxeot-q.html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多列索引：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多列索引，是指在创建索引时所关联的字段不是一个字段，而是多个字段，虽然可以通过所关联的字段进行查询，</a:t>
            </a:r>
            <a:r>
              <a:rPr lang="zh-CN" altLang="en-US" b="1" dirty="0"/>
              <a:t>但是只有查询条件中使用了所关联字段中的第一个字段，多列索引才会被使用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示例：</a:t>
            </a:r>
          </a:p>
          <a:p>
            <a:pPr>
              <a:defRPr/>
            </a:pPr>
            <a:r>
              <a:rPr lang="zh-CN" altLang="en-US" dirty="0"/>
              <a:t>create table class(</a:t>
            </a:r>
          </a:p>
          <a:p>
            <a:pPr>
              <a:defRPr/>
            </a:pPr>
            <a:r>
              <a:rPr lang="zh-CN" altLang="en-US" dirty="0"/>
              <a:t>    id int ,</a:t>
            </a:r>
          </a:p>
          <a:p>
            <a:pPr>
              <a:defRPr/>
            </a:pPr>
            <a:r>
              <a:rPr lang="zh-CN" altLang="en-US" dirty="0"/>
              <a:t>    name varchar(128) unique ,</a:t>
            </a:r>
          </a:p>
          <a:p>
            <a:pPr>
              <a:defRPr/>
            </a:pPr>
            <a:r>
              <a:rPr lang="zh-CN" altLang="en-US" dirty="0"/>
              <a:t>    teacher varchar(64),</a:t>
            </a:r>
          </a:p>
          <a:p>
            <a:pPr>
              <a:defRPr/>
            </a:pPr>
            <a:r>
              <a:rPr lang="zh-CN" altLang="en-US" dirty="0"/>
              <a:t>    index index_mult_columns(id asc,</a:t>
            </a:r>
          </a:p>
          <a:p>
            <a:pPr>
              <a:defRPr/>
            </a:pPr>
            <a:r>
              <a:rPr lang="zh-CN" altLang="en-US" dirty="0"/>
              <a:t>                             teacher)</a:t>
            </a:r>
          </a:p>
          <a:p>
            <a:pPr>
              <a:defRPr/>
            </a:pPr>
            <a:r>
              <a:rPr lang="zh-CN" altLang="en-US" dirty="0"/>
              <a:t>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更多可参考：</a:t>
            </a:r>
            <a:r>
              <a:rPr lang="zh-CN" altLang="en-US" dirty="0">
                <a:hlinkClick r:id="rId3"/>
              </a:rPr>
              <a:t>https://blog.csdn.net/Linuxhus/article/details/118249810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UzYzMwYmIwY2E5YzY3MDliNTI5NjA2ODhmNGY1Y2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1592</Words>
  <Application>Microsoft Macintosh PowerPoint</Application>
  <PresentationFormat>宽屏</PresentationFormat>
  <Paragraphs>172</Paragraphs>
  <Slides>15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微软雅黑</vt:lpstr>
      <vt:lpstr>Arial</vt:lpstr>
      <vt:lpstr>Wingdings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王 新元</cp:lastModifiedBy>
  <cp:revision>524</cp:revision>
  <dcterms:created xsi:type="dcterms:W3CDTF">2019-03-19T10:42:00Z</dcterms:created>
  <dcterms:modified xsi:type="dcterms:W3CDTF">2022-04-27T05:02:24Z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commondata">
    <vt:lpwstr>eyJoZGlkIjoiMGUzYzMwYmIwY2E5YzY3MDliNTI5NjA2ODhmNGY1Y2YifQ==</vt:lpwstr>
  </property>
  <property fmtid="{D5CDD505-2E9C-101B-9397-08002B2CF9AE}" pid="4" name="ICV">
    <vt:lpwstr>FF8041F5AD854CEB871DB597D96B2453</vt:lpwstr>
  </property>
</Properties>
</file>