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7" r:id="rId2"/>
    <p:sldId id="293" r:id="rId3"/>
    <p:sldId id="307" r:id="rId4"/>
    <p:sldId id="388" r:id="rId5"/>
    <p:sldId id="382" r:id="rId6"/>
    <p:sldId id="383" r:id="rId7"/>
    <p:sldId id="386" r:id="rId8"/>
    <p:sldId id="384" r:id="rId9"/>
    <p:sldId id="387" r:id="rId10"/>
    <p:sldId id="385" r:id="rId11"/>
    <p:sldId id="328" r:id="rId12"/>
    <p:sldId id="370" r:id="rId13"/>
    <p:sldId id="371" r:id="rId14"/>
    <p:sldId id="372" r:id="rId15"/>
    <p:sldId id="373" r:id="rId16"/>
    <p:sldId id="374" r:id="rId17"/>
    <p:sldId id="375" r:id="rId18"/>
    <p:sldId id="376" r:id="rId19"/>
    <p:sldId id="377" r:id="rId20"/>
    <p:sldId id="378" r:id="rId21"/>
    <p:sldId id="379" r:id="rId22"/>
    <p:sldId id="380" r:id="rId23"/>
    <p:sldId id="308" r:id="rId24"/>
  </p:sldIdLst>
  <p:sldSz cx="12192000" cy="6858000"/>
  <p:notesSz cx="6858000" cy="9144000"/>
  <p:embeddedFontLst>
    <p:embeddedFont>
      <p:font typeface="等线" panose="02010600030101010101" pitchFamily="2" charset="-122"/>
      <p:regular r:id="rId26"/>
      <p:bold r:id="rId27"/>
    </p:embeddedFont>
    <p:embeddedFont>
      <p:font typeface="等线 Light" panose="02010600030101010101" pitchFamily="2" charset="-122"/>
      <p:regular r:id="rId28"/>
    </p:embeddedFont>
    <p:embeddedFont>
      <p:font typeface="微软雅黑" panose="020B0503020204020204" pitchFamily="34" charset="-122"/>
      <p:regular r:id="rId29"/>
      <p:bold r:id="rId3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2022/5/11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12</a:t>
            </a:fld>
            <a:endParaRPr lang="zh-CN" altLang="en-US"/>
          </a:p>
        </p:txBody>
      </p:sp>
    </p:spTree>
    <p:extLst>
      <p:ext uri="{BB962C8B-B14F-4D97-AF65-F5344CB8AC3E}">
        <p14:creationId xmlns:p14="http://schemas.microsoft.com/office/powerpoint/2010/main" val="1161973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21</a:t>
            </a:fld>
            <a:endParaRPr lang="zh-CN" altLang="en-US"/>
          </a:p>
        </p:txBody>
      </p:sp>
    </p:spTree>
    <p:extLst>
      <p:ext uri="{BB962C8B-B14F-4D97-AF65-F5344CB8AC3E}">
        <p14:creationId xmlns:p14="http://schemas.microsoft.com/office/powerpoint/2010/main" val="198914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22</a:t>
            </a:fld>
            <a:endParaRPr lang="zh-CN" altLang="en-US"/>
          </a:p>
        </p:txBody>
      </p:sp>
    </p:spTree>
    <p:extLst>
      <p:ext uri="{BB962C8B-B14F-4D97-AF65-F5344CB8AC3E}">
        <p14:creationId xmlns:p14="http://schemas.microsoft.com/office/powerpoint/2010/main" val="82410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13</a:t>
            </a:fld>
            <a:endParaRPr lang="zh-CN" altLang="en-US"/>
          </a:p>
        </p:txBody>
      </p:sp>
    </p:spTree>
    <p:extLst>
      <p:ext uri="{BB962C8B-B14F-4D97-AF65-F5344CB8AC3E}">
        <p14:creationId xmlns:p14="http://schemas.microsoft.com/office/powerpoint/2010/main" val="3602115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extLst>
      <p:ext uri="{BB962C8B-B14F-4D97-AF65-F5344CB8AC3E}">
        <p14:creationId xmlns:p14="http://schemas.microsoft.com/office/powerpoint/2010/main" val="72367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15</a:t>
            </a:fld>
            <a:endParaRPr lang="zh-CN" altLang="en-US"/>
          </a:p>
        </p:txBody>
      </p:sp>
    </p:spTree>
    <p:extLst>
      <p:ext uri="{BB962C8B-B14F-4D97-AF65-F5344CB8AC3E}">
        <p14:creationId xmlns:p14="http://schemas.microsoft.com/office/powerpoint/2010/main" val="2428226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16</a:t>
            </a:fld>
            <a:endParaRPr lang="zh-CN" altLang="en-US"/>
          </a:p>
        </p:txBody>
      </p:sp>
    </p:spTree>
    <p:extLst>
      <p:ext uri="{BB962C8B-B14F-4D97-AF65-F5344CB8AC3E}">
        <p14:creationId xmlns:p14="http://schemas.microsoft.com/office/powerpoint/2010/main" val="370523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17</a:t>
            </a:fld>
            <a:endParaRPr lang="zh-CN" altLang="en-US"/>
          </a:p>
        </p:txBody>
      </p:sp>
    </p:spTree>
    <p:extLst>
      <p:ext uri="{BB962C8B-B14F-4D97-AF65-F5344CB8AC3E}">
        <p14:creationId xmlns:p14="http://schemas.microsoft.com/office/powerpoint/2010/main" val="403119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18</a:t>
            </a:fld>
            <a:endParaRPr lang="zh-CN" altLang="en-US"/>
          </a:p>
        </p:txBody>
      </p:sp>
    </p:spTree>
    <p:extLst>
      <p:ext uri="{BB962C8B-B14F-4D97-AF65-F5344CB8AC3E}">
        <p14:creationId xmlns:p14="http://schemas.microsoft.com/office/powerpoint/2010/main" val="2300536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19</a:t>
            </a:fld>
            <a:endParaRPr lang="zh-CN" altLang="en-US"/>
          </a:p>
        </p:txBody>
      </p:sp>
    </p:spTree>
    <p:extLst>
      <p:ext uri="{BB962C8B-B14F-4D97-AF65-F5344CB8AC3E}">
        <p14:creationId xmlns:p14="http://schemas.microsoft.com/office/powerpoint/2010/main" val="2688730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20</a:t>
            </a:fld>
            <a:endParaRPr lang="zh-CN" altLang="en-US"/>
          </a:p>
        </p:txBody>
      </p:sp>
    </p:spTree>
    <p:extLst>
      <p:ext uri="{BB962C8B-B14F-4D97-AF65-F5344CB8AC3E}">
        <p14:creationId xmlns:p14="http://schemas.microsoft.com/office/powerpoint/2010/main" val="204826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2022/5/11</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2022/5/11</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zh-cn/sql/t-sql/queries/hints-transact-sql-table?view=sql-server-2017"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dev.mysql.com/doc/refman/8.0/en/sql-syntax-transactions.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zh-cn/sql/t-sql/language-elements/transactions-transact-sql?view=sql-server-2017" TargetMode="External"/><Relationship Id="rId7" Type="http://schemas.openxmlformats.org/officeDocument/2006/relationships/hyperlink" Target="https://www.baidu.com/" TargetMode="External"/><Relationship Id="rId2" Type="http://schemas.openxmlformats.org/officeDocument/2006/relationships/hyperlink" Target="http://www.w3school.com.cn/sql/index.asp" TargetMode="External"/><Relationship Id="rId1" Type="http://schemas.openxmlformats.org/officeDocument/2006/relationships/slideLayout" Target="../slideLayouts/slideLayout12.xml"/><Relationship Id="rId6" Type="http://schemas.openxmlformats.org/officeDocument/2006/relationships/hyperlink" Target="https://www.google.com/" TargetMode="External"/><Relationship Id="rId5" Type="http://schemas.openxmlformats.org/officeDocument/2006/relationships/hyperlink" Target="https://cn.bing.com/" TargetMode="External"/><Relationship Id="rId4" Type="http://schemas.openxmlformats.org/officeDocument/2006/relationships/hyperlink" Target="https://dev.mysql.com/doc/refman/8.0/en/sql-syntax-transaction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数据库第七次上机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2022/5/11</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52254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Task2</a:t>
            </a:r>
            <a:r>
              <a:rPr lang="zh-CN" altLang="en-US" sz="1600" dirty="0"/>
              <a:t>：死锁</a:t>
            </a:r>
            <a:endParaRPr lang="en-US" altLang="zh-CN" sz="1600" dirty="0">
              <a:solidFill>
                <a:schemeClr val="tx1"/>
              </a:solidFill>
            </a:endParaRPr>
          </a:p>
          <a:p>
            <a:r>
              <a:rPr lang="zh-CN" altLang="en-US" sz="1600" dirty="0"/>
              <a:t>使用命令行工具连接 </a:t>
            </a:r>
            <a:r>
              <a:rPr lang="en" altLang="zh-CN" sz="1600" dirty="0"/>
              <a:t>MySQL </a:t>
            </a:r>
            <a:r>
              <a:rPr lang="zh-CN" altLang="en-US" sz="1600" dirty="0"/>
              <a:t>或使用可视化工具，实验需要设计 </a:t>
            </a:r>
            <a:r>
              <a:rPr lang="en-US" altLang="zh-CN" sz="1600" dirty="0"/>
              <a:t>2</a:t>
            </a:r>
            <a:r>
              <a:rPr lang="zh-CN" altLang="en-US" sz="1600" dirty="0"/>
              <a:t>个 </a:t>
            </a:r>
            <a:r>
              <a:rPr lang="en" altLang="zh-CN" sz="1600" dirty="0"/>
              <a:t>MySQL session</a:t>
            </a:r>
            <a:r>
              <a:rPr lang="zh-CN" altLang="en" sz="1600" dirty="0"/>
              <a:t>，</a:t>
            </a:r>
            <a:r>
              <a:rPr lang="zh-CN" altLang="en-US" sz="1600" dirty="0"/>
              <a:t>对应为 </a:t>
            </a:r>
            <a:r>
              <a:rPr lang="en-US" altLang="zh-CN" sz="1600" dirty="0"/>
              <a:t>2 </a:t>
            </a:r>
            <a:r>
              <a:rPr lang="zh-CN" altLang="en-US" sz="1600" dirty="0"/>
              <a:t>个建立连接的命令行窗口或可视化工具中 </a:t>
            </a:r>
            <a:r>
              <a:rPr lang="en-US" altLang="zh-CN" sz="1600" dirty="0"/>
              <a:t>2 </a:t>
            </a:r>
            <a:r>
              <a:rPr lang="zh-CN" altLang="en-US" sz="1600" dirty="0"/>
              <a:t>个会话框；</a:t>
            </a:r>
          </a:p>
          <a:p>
            <a:pPr>
              <a:lnSpc>
                <a:spcPct val="150000"/>
              </a:lnSpc>
            </a:pPr>
            <a:r>
              <a:rPr lang="zh-CN" altLang="en-US" sz="1600" dirty="0"/>
              <a:t>建表：</a:t>
            </a:r>
            <a:endParaRPr lang="en-US" altLang="zh-CN" sz="1600" dirty="0"/>
          </a:p>
          <a:p>
            <a:r>
              <a:rPr lang="en-US" altLang="zh-CN" sz="1600" dirty="0"/>
              <a:t>create </a:t>
            </a:r>
            <a:r>
              <a:rPr lang="en-US" altLang="zh-CN" sz="1600" dirty="0" err="1"/>
              <a:t>tableA</a:t>
            </a:r>
            <a:r>
              <a:rPr lang="en-US" altLang="zh-CN" sz="1600" dirty="0"/>
              <a:t>(id, </a:t>
            </a:r>
            <a:r>
              <a:rPr lang="en-US" altLang="zh-CN" sz="1600" dirty="0" err="1"/>
              <a:t>columnA</a:t>
            </a:r>
            <a:r>
              <a:rPr lang="en-US" altLang="zh-CN" sz="1600" dirty="0"/>
              <a:t>) …</a:t>
            </a:r>
          </a:p>
          <a:p>
            <a:r>
              <a:rPr lang="en-US" altLang="zh-CN" sz="1600" dirty="0"/>
              <a:t>create </a:t>
            </a:r>
            <a:r>
              <a:rPr lang="en-US" altLang="zh-CN" sz="1600" dirty="0" err="1"/>
              <a:t>tableB</a:t>
            </a:r>
            <a:r>
              <a:rPr lang="en-US" altLang="zh-CN" sz="1600" dirty="0"/>
              <a:t>(id, </a:t>
            </a:r>
            <a:r>
              <a:rPr lang="en-US" altLang="zh-CN" sz="1600" dirty="0" err="1"/>
              <a:t>columnB</a:t>
            </a:r>
            <a:r>
              <a:rPr lang="en-US" altLang="zh-CN" sz="1600" dirty="0"/>
              <a:t>)  …</a:t>
            </a:r>
          </a:p>
          <a:p>
            <a:r>
              <a:rPr lang="en-US" altLang="zh-CN" sz="1600" dirty="0"/>
              <a:t>Insert into </a:t>
            </a:r>
            <a:r>
              <a:rPr lang="en-US" altLang="zh-CN" sz="1600" dirty="0" err="1"/>
              <a:t>tableA</a:t>
            </a:r>
            <a:r>
              <a:rPr lang="en-US" altLang="zh-CN" sz="1600" dirty="0"/>
              <a:t> values(1, 0);</a:t>
            </a:r>
          </a:p>
          <a:p>
            <a:r>
              <a:rPr lang="en-US" altLang="zh-CN" sz="1600" dirty="0"/>
              <a:t>Insert into </a:t>
            </a:r>
            <a:r>
              <a:rPr lang="en-US" altLang="zh-CN" sz="1600" dirty="0" err="1"/>
              <a:t>tableB</a:t>
            </a:r>
            <a:r>
              <a:rPr lang="en-US" altLang="zh-CN" sz="1600" dirty="0"/>
              <a:t> values(1, 0);</a:t>
            </a:r>
          </a:p>
          <a:p>
            <a:pPr>
              <a:lnSpc>
                <a:spcPct val="150000"/>
              </a:lnSpc>
            </a:pPr>
            <a:r>
              <a:rPr lang="zh-CN" altLang="en-US" sz="1600" dirty="0"/>
              <a:t>开启两个命令行界面</a:t>
            </a:r>
            <a:r>
              <a:rPr lang="en-US" altLang="zh-CN" sz="1600" dirty="0"/>
              <a:t>A</a:t>
            </a:r>
            <a:r>
              <a:rPr lang="zh-CN" altLang="en-US" sz="1600" dirty="0"/>
              <a:t>和</a:t>
            </a:r>
            <a:r>
              <a:rPr lang="en-US" altLang="zh-CN" sz="1600" dirty="0"/>
              <a:t>B</a:t>
            </a:r>
            <a:r>
              <a:rPr lang="zh-CN" altLang="en-US" sz="1600" dirty="0"/>
              <a:t>，按照下面顺序在</a:t>
            </a:r>
            <a:r>
              <a:rPr lang="en-US" altLang="zh-CN" sz="1600" dirty="0"/>
              <a:t>A</a:t>
            </a:r>
            <a:r>
              <a:rPr lang="zh-CN" altLang="en-US" sz="1600" dirty="0"/>
              <a:t>、</a:t>
            </a:r>
            <a:r>
              <a:rPr lang="en-US" altLang="zh-CN" sz="1600" dirty="0"/>
              <a:t>B</a:t>
            </a:r>
            <a:r>
              <a:rPr lang="zh-CN" altLang="en-US" sz="1600" dirty="0"/>
              <a:t>中分别执行语句：</a:t>
            </a:r>
            <a:endParaRPr lang="en-US" altLang="zh-CN" sz="1600" dirty="0"/>
          </a:p>
          <a:p>
            <a:r>
              <a:rPr lang="en-US" altLang="zh-CN" sz="1600" dirty="0"/>
              <a:t>A: start</a:t>
            </a:r>
            <a:r>
              <a:rPr lang="zh-CN" altLang="en-US" sz="1600" dirty="0"/>
              <a:t> </a:t>
            </a:r>
            <a:r>
              <a:rPr lang="en-US" altLang="zh-CN" sz="1600" dirty="0"/>
              <a:t>transaction;</a:t>
            </a:r>
            <a:r>
              <a:rPr lang="zh-CN" altLang="en-US" sz="1600" dirty="0"/>
              <a:t>（或</a:t>
            </a:r>
            <a:r>
              <a:rPr lang="en-US" altLang="zh-CN" sz="1600" dirty="0"/>
              <a:t>Begin</a:t>
            </a:r>
            <a:r>
              <a:rPr lang="zh-CN" altLang="en-US" sz="1600" dirty="0"/>
              <a:t>）</a:t>
            </a:r>
            <a:endParaRPr lang="en-US" altLang="zh-CN" sz="1600" dirty="0"/>
          </a:p>
          <a:p>
            <a:r>
              <a:rPr lang="en-US" altLang="zh-CN" sz="1600" dirty="0"/>
              <a:t>A: update </a:t>
            </a:r>
            <a:r>
              <a:rPr lang="en-US" altLang="zh-CN" sz="1600" dirty="0" err="1"/>
              <a:t>tableA</a:t>
            </a:r>
            <a:r>
              <a:rPr lang="en-US" altLang="zh-CN" sz="1600" dirty="0"/>
              <a:t> set </a:t>
            </a:r>
            <a:r>
              <a:rPr lang="en-US" altLang="zh-CN" sz="1600" dirty="0" err="1"/>
              <a:t>columnA</a:t>
            </a:r>
            <a:r>
              <a:rPr lang="en-US" altLang="zh-CN" sz="1600" dirty="0"/>
              <a:t>=1 where id=1;</a:t>
            </a:r>
          </a:p>
          <a:p>
            <a:r>
              <a:rPr lang="en-US" altLang="zh-CN" sz="1600" dirty="0"/>
              <a:t>B: start transaction;</a:t>
            </a:r>
          </a:p>
          <a:p>
            <a:r>
              <a:rPr lang="en-US" altLang="zh-CN" sz="1600" dirty="0"/>
              <a:t>B: update </a:t>
            </a:r>
            <a:r>
              <a:rPr lang="en-US" altLang="zh-CN" sz="1600" dirty="0" err="1"/>
              <a:t>tableB</a:t>
            </a:r>
            <a:r>
              <a:rPr lang="en-US" altLang="zh-CN" sz="1600" dirty="0"/>
              <a:t> set </a:t>
            </a:r>
            <a:r>
              <a:rPr lang="en-US" altLang="zh-CN" sz="1600" dirty="0" err="1"/>
              <a:t>columnB</a:t>
            </a:r>
            <a:r>
              <a:rPr lang="en-US" altLang="zh-CN" sz="1600" dirty="0"/>
              <a:t>=2 where id=1;</a:t>
            </a:r>
          </a:p>
          <a:p>
            <a:r>
              <a:rPr lang="en-US" altLang="zh-CN" sz="1600" dirty="0"/>
              <a:t>A: update </a:t>
            </a:r>
            <a:r>
              <a:rPr lang="en-US" altLang="zh-CN" sz="1600" dirty="0" err="1"/>
              <a:t>tableB</a:t>
            </a:r>
            <a:r>
              <a:rPr lang="en-US" altLang="zh-CN" sz="1600" dirty="0"/>
              <a:t> set </a:t>
            </a:r>
            <a:r>
              <a:rPr lang="en-US" altLang="zh-CN" sz="1600" dirty="0" err="1"/>
              <a:t>columnB</a:t>
            </a:r>
            <a:r>
              <a:rPr lang="en-US" altLang="zh-CN" sz="1600" dirty="0"/>
              <a:t>=3 where id=1;</a:t>
            </a:r>
          </a:p>
          <a:p>
            <a:r>
              <a:rPr lang="en-US" altLang="zh-CN" sz="1600" dirty="0"/>
              <a:t>B: update </a:t>
            </a:r>
            <a:r>
              <a:rPr lang="en-US" altLang="zh-CN" sz="1600" dirty="0" err="1"/>
              <a:t>tableA</a:t>
            </a:r>
            <a:r>
              <a:rPr lang="en-US" altLang="zh-CN" sz="1600" dirty="0"/>
              <a:t> set </a:t>
            </a:r>
            <a:r>
              <a:rPr lang="en-US" altLang="zh-CN" sz="1600" dirty="0" err="1"/>
              <a:t>columnA</a:t>
            </a:r>
            <a:r>
              <a:rPr lang="en-US" altLang="zh-CN" sz="1600" dirty="0"/>
              <a:t>=2 where id=1;</a:t>
            </a:r>
          </a:p>
          <a:p>
            <a:pPr>
              <a:lnSpc>
                <a:spcPct val="150000"/>
              </a:lnSpc>
            </a:pPr>
            <a:r>
              <a:rPr lang="zh-CN" altLang="en-US" sz="1600" dirty="0"/>
              <a:t>最后一条语句执行时系统会提示死锁，界面</a:t>
            </a:r>
            <a:r>
              <a:rPr lang="en-US" altLang="zh-CN" sz="1600" dirty="0"/>
              <a:t>A</a:t>
            </a:r>
            <a:r>
              <a:rPr lang="zh-CN" altLang="en-US" sz="1600" dirty="0"/>
              <a:t>会处于等待状态，需要手工杀掉死锁事务</a:t>
            </a:r>
            <a:endParaRPr lang="en-US" altLang="zh-CN" sz="1600" dirty="0"/>
          </a:p>
          <a:p>
            <a:pPr>
              <a:lnSpc>
                <a:spcPct val="150000"/>
              </a:lnSpc>
            </a:pPr>
            <a:r>
              <a:rPr lang="en-US" altLang="zh-CN" sz="1600" dirty="0">
                <a:solidFill>
                  <a:srgbClr val="FF0000"/>
                </a:solidFill>
              </a:rPr>
              <a:t>Q10: </a:t>
            </a:r>
            <a:r>
              <a:rPr lang="zh-CN" altLang="en-US" sz="1600" dirty="0">
                <a:solidFill>
                  <a:srgbClr val="FF0000"/>
                </a:solidFill>
              </a:rPr>
              <a:t>请解释死锁发生的原因，并按照链接方法手工杀死死锁事务</a:t>
            </a:r>
            <a:endParaRPr lang="en-US" altLang="zh-CN" sz="1600" dirty="0">
              <a:solidFill>
                <a:srgbClr val="FF0000"/>
              </a:solidFill>
            </a:endParaRPr>
          </a:p>
          <a:p>
            <a:r>
              <a:rPr lang="en-US" altLang="zh-CN" sz="1600" dirty="0">
                <a:solidFill>
                  <a:srgbClr val="FF0000"/>
                </a:solidFill>
              </a:rPr>
              <a:t>https://</a:t>
            </a:r>
            <a:r>
              <a:rPr lang="en-US" altLang="zh-CN" sz="1600" dirty="0" err="1">
                <a:solidFill>
                  <a:srgbClr val="FF0000"/>
                </a:solidFill>
              </a:rPr>
              <a:t>blog.csdn.net</a:t>
            </a:r>
            <a:r>
              <a:rPr lang="en-US" altLang="zh-CN" sz="1600" dirty="0">
                <a:solidFill>
                  <a:srgbClr val="FF0000"/>
                </a:solidFill>
              </a:rPr>
              <a:t>/</a:t>
            </a:r>
            <a:r>
              <a:rPr lang="en-US" altLang="zh-CN" sz="1600" dirty="0" err="1">
                <a:solidFill>
                  <a:srgbClr val="FF0000"/>
                </a:solidFill>
              </a:rPr>
              <a:t>lvoelife</a:t>
            </a:r>
            <a:r>
              <a:rPr lang="en-US" altLang="zh-CN" sz="1600" dirty="0">
                <a:solidFill>
                  <a:srgbClr val="FF0000"/>
                </a:solidFill>
              </a:rPr>
              <a:t>/article/details/119104757</a:t>
            </a:r>
          </a:p>
        </p:txBody>
      </p:sp>
    </p:spTree>
    <p:extLst>
      <p:ext uri="{BB962C8B-B14F-4D97-AF65-F5344CB8AC3E}">
        <p14:creationId xmlns:p14="http://schemas.microsoft.com/office/powerpoint/2010/main" val="3960673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9EBC64EE-9034-47EC-8B60-63104ACAE71B}"/>
              </a:ext>
            </a:extLst>
          </p:cNvPr>
          <p:cNvSpPr txBox="1"/>
          <p:nvPr/>
        </p:nvSpPr>
        <p:spPr>
          <a:xfrm>
            <a:off x="883633" y="2048219"/>
            <a:ext cx="9573778" cy="5016758"/>
          </a:xfrm>
          <a:prstGeom prst="rect">
            <a:avLst/>
          </a:prstGeom>
          <a:noFill/>
        </p:spPr>
        <p:txBody>
          <a:bodyPr wrap="square" rtlCol="0">
            <a:spAutoFit/>
          </a:bodyPr>
          <a:lstStyle/>
          <a:p>
            <a:pPr indent="0">
              <a:buNone/>
            </a:pPr>
            <a:r>
              <a:rPr lang="en-US" altLang="zh-CN" sz="2000" dirty="0">
                <a:solidFill>
                  <a:srgbClr val="FF0000"/>
                </a:solidFill>
                <a:latin typeface="+mn-ea"/>
                <a:sym typeface="+mn-ea"/>
              </a:rPr>
              <a:t>TASK1</a:t>
            </a:r>
            <a:r>
              <a:rPr lang="zh-CN" altLang="en-US" sz="2000" dirty="0">
                <a:solidFill>
                  <a:srgbClr val="FF0000"/>
                </a:solidFill>
                <a:latin typeface="+mn-ea"/>
                <a:sym typeface="+mn-ea"/>
              </a:rPr>
              <a:t>：</a:t>
            </a:r>
            <a:r>
              <a:rPr lang="en-US" altLang="zh-CN" sz="2000" dirty="0">
                <a:solidFill>
                  <a:srgbClr val="FF0000"/>
                </a:solidFill>
                <a:latin typeface="+mn-ea"/>
                <a:sym typeface="+mn-ea"/>
              </a:rPr>
              <a:t>Q1-Q9</a:t>
            </a:r>
          </a:p>
          <a:p>
            <a:pPr indent="0">
              <a:buNone/>
            </a:pPr>
            <a:r>
              <a:rPr lang="en-US" altLang="zh-CN" sz="2000" dirty="0">
                <a:solidFill>
                  <a:srgbClr val="FF0000"/>
                </a:solidFill>
                <a:latin typeface="+mn-ea"/>
                <a:sym typeface="+mn-ea"/>
              </a:rPr>
              <a:t>TASK2</a:t>
            </a:r>
            <a:r>
              <a:rPr lang="zh-CN" altLang="en-US" sz="2000" dirty="0">
                <a:solidFill>
                  <a:srgbClr val="FF0000"/>
                </a:solidFill>
                <a:latin typeface="+mn-ea"/>
                <a:sym typeface="+mn-ea"/>
              </a:rPr>
              <a:t>：</a:t>
            </a:r>
            <a:r>
              <a:rPr lang="en-US" altLang="zh-CN" sz="2000" dirty="0">
                <a:solidFill>
                  <a:srgbClr val="FF0000"/>
                </a:solidFill>
                <a:latin typeface="+mn-ea"/>
                <a:sym typeface="+mn-ea"/>
              </a:rPr>
              <a:t>Q10</a:t>
            </a:r>
          </a:p>
          <a:p>
            <a:r>
              <a:rPr lang="zh-CN" altLang="en-US" sz="2000" dirty="0">
                <a:solidFill>
                  <a:srgbClr val="FF0000"/>
                </a:solidFill>
                <a:latin typeface="+mn-ea"/>
                <a:sym typeface="+mn-ea"/>
              </a:rPr>
              <a:t>选做 </a:t>
            </a:r>
            <a:r>
              <a:rPr lang="en-US" altLang="zh-CN" sz="2000" dirty="0">
                <a:solidFill>
                  <a:srgbClr val="FF0000"/>
                </a:solidFill>
                <a:latin typeface="+mn-ea"/>
                <a:sym typeface="+mn-ea"/>
              </a:rPr>
              <a:t>Q11</a:t>
            </a:r>
            <a:r>
              <a:rPr lang="zh-CN" altLang="en-US" sz="2000" dirty="0">
                <a:solidFill>
                  <a:srgbClr val="FF0000"/>
                </a:solidFill>
                <a:latin typeface="+mn-ea"/>
                <a:sym typeface="+mn-ea"/>
              </a:rPr>
              <a:t>：</a:t>
            </a:r>
            <a:r>
              <a:rPr lang="en-US" altLang="zh-CN" sz="2000" dirty="0">
                <a:solidFill>
                  <a:srgbClr val="FF0000"/>
                </a:solidFill>
                <a:latin typeface="+mn-ea"/>
                <a:sym typeface="+mn-ea"/>
              </a:rPr>
              <a:t>TASK1</a:t>
            </a:r>
            <a:r>
              <a:rPr lang="zh-CN" altLang="en-US" sz="2000" dirty="0">
                <a:solidFill>
                  <a:srgbClr val="FF0000"/>
                </a:solidFill>
                <a:latin typeface="+mn-ea"/>
                <a:sym typeface="+mn-ea"/>
              </a:rPr>
              <a:t>中的实验</a:t>
            </a:r>
            <a:r>
              <a:rPr lang="en-US" altLang="zh-CN" sz="2000" dirty="0">
                <a:solidFill>
                  <a:srgbClr val="FF0000"/>
                </a:solidFill>
                <a:latin typeface="+mn-ea"/>
                <a:sym typeface="+mn-ea"/>
              </a:rPr>
              <a:t>session1</a:t>
            </a:r>
            <a:r>
              <a:rPr lang="zh-CN" altLang="en-US" sz="2000" dirty="0">
                <a:solidFill>
                  <a:srgbClr val="FF0000"/>
                </a:solidFill>
                <a:latin typeface="+mn-ea"/>
                <a:sym typeface="+mn-ea"/>
              </a:rPr>
              <a:t>与</a:t>
            </a:r>
            <a:r>
              <a:rPr lang="en-US" altLang="zh-CN" sz="2000" dirty="0">
                <a:solidFill>
                  <a:srgbClr val="FF0000"/>
                </a:solidFill>
                <a:latin typeface="+mn-ea"/>
                <a:sym typeface="+mn-ea"/>
              </a:rPr>
              <a:t>session2</a:t>
            </a:r>
            <a:r>
              <a:rPr lang="zh-CN" altLang="en-US" sz="2000" dirty="0">
                <a:solidFill>
                  <a:srgbClr val="FF0000"/>
                </a:solidFill>
                <a:latin typeface="+mn-ea"/>
                <a:sym typeface="+mn-ea"/>
              </a:rPr>
              <a:t>均设置为相同的隔离级别，思考不同场景下，若两个会话的隔离级别不同会发生什么；</a:t>
            </a:r>
            <a:endParaRPr lang="en-US" altLang="zh-CN" sz="2000" dirty="0">
              <a:solidFill>
                <a:srgbClr val="FF0000"/>
              </a:solidFill>
              <a:latin typeface="+mn-ea"/>
              <a:sym typeface="+mn-ea"/>
            </a:endParaRPr>
          </a:p>
          <a:p>
            <a:pPr indent="0">
              <a:buNone/>
            </a:pPr>
            <a:endParaRPr lang="en-US" altLang="zh-CN" sz="2000" dirty="0">
              <a:solidFill>
                <a:srgbClr val="FF0000"/>
              </a:solidFill>
              <a:latin typeface="+mn-ea"/>
            </a:endParaRPr>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p>
          <a:p>
            <a:pPr indent="0">
              <a:buNone/>
            </a:pPr>
            <a:endParaRPr lang="en-US" altLang="zh-CN" sz="2000" dirty="0"/>
          </a:p>
          <a:p>
            <a:pPr indent="0">
              <a:buNone/>
            </a:pP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p>
          <a:p>
            <a:pPr indent="0">
              <a:buNone/>
            </a:pPr>
            <a:endParaRPr lang="zh-CN" altLang="en-US" sz="2000" dirty="0"/>
          </a:p>
          <a:p>
            <a:pPr indent="0">
              <a:buNone/>
            </a:pPr>
            <a:r>
              <a:rPr lang="zh-CN" altLang="en-US" sz="2000" dirty="0"/>
              <a:t>提交网址：软件学院云平台</a:t>
            </a:r>
            <a:r>
              <a:rPr lang="zh-CN" altLang="en-US" sz="2000" b="1" dirty="0"/>
              <a:t>第七次上机 </a:t>
            </a:r>
            <a:r>
              <a:rPr lang="en-US" altLang="zh-CN" sz="2000" dirty="0"/>
              <a:t>https://</a:t>
            </a:r>
            <a:r>
              <a:rPr lang="en-US" altLang="zh-CN" sz="2000" dirty="0" err="1"/>
              <a:t>cloud.beihangsoft.cn</a:t>
            </a:r>
            <a:r>
              <a:rPr lang="en-US" altLang="zh-CN" sz="2000" dirty="0"/>
              <a:t>/#/security/login</a:t>
            </a:r>
            <a:endParaRPr lang="zh-CN" altLang="en-US" sz="2000" dirty="0"/>
          </a:p>
          <a:p>
            <a:pPr indent="0">
              <a:buNone/>
            </a:pPr>
            <a:r>
              <a:rPr lang="en-US" altLang="zh-CN" sz="2000" dirty="0"/>
              <a:t>	        </a:t>
            </a:r>
            <a:r>
              <a:rPr lang="zh-CN" altLang="en-US" sz="2000" dirty="0">
                <a:solidFill>
                  <a:srgbClr val="FF0000"/>
                </a:solidFill>
              </a:rPr>
              <a:t>（ 按要求提交）</a:t>
            </a:r>
          </a:p>
          <a:p>
            <a:pPr indent="0">
              <a:buNone/>
            </a:pPr>
            <a:r>
              <a:rPr lang="zh-CN" altLang="en-US" sz="2000" dirty="0">
                <a:sym typeface="+mn-ea"/>
              </a:rPr>
              <a:t>     </a:t>
            </a: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周日</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p:txBody>
      </p:sp>
    </p:spTree>
    <p:extLst>
      <p:ext uri="{BB962C8B-B14F-4D97-AF65-F5344CB8AC3E}">
        <p14:creationId xmlns:p14="http://schemas.microsoft.com/office/powerpoint/2010/main" val="3449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79" y="1521069"/>
            <a:ext cx="10515078" cy="452431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事务：</a:t>
            </a:r>
            <a:endParaRPr lang="en-US" altLang="zh-CN" dirty="0"/>
          </a:p>
          <a:p>
            <a:pPr>
              <a:defRPr/>
            </a:pPr>
            <a:r>
              <a:rPr lang="zh-CN" altLang="en-US" dirty="0"/>
              <a:t>事务是单个的工作单元。 如果某一事务成功，则在该事务中进行的所有数据修改均会提交，成为数据库中的永久组成部分。 如果事务遇到错误且必须取消或回滚，则所有数据修改均被清除。</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事务的主要作用是面向多用户的并发访问。</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事务的四个基本要素（的缩写）：</a:t>
            </a:r>
            <a:r>
              <a:rPr lang="en-US" altLang="zh-CN" dirty="0"/>
              <a:t>ACID</a:t>
            </a:r>
          </a:p>
          <a:p>
            <a:pPr>
              <a:defRPr/>
            </a:pPr>
            <a:r>
              <a:rPr lang="zh-CN" altLang="en-US" dirty="0"/>
              <a:t>（原子性） </a:t>
            </a:r>
            <a:r>
              <a:rPr lang="en-US" altLang="zh-CN" dirty="0"/>
              <a:t>Atomicity </a:t>
            </a:r>
            <a:r>
              <a:rPr lang="zh-CN" altLang="en-US" dirty="0"/>
              <a:t>：一个事务中的所有操作，要么成功提交要么完全回滚。（原子操作）</a:t>
            </a:r>
          </a:p>
          <a:p>
            <a:pPr>
              <a:defRPr/>
            </a:pPr>
            <a:r>
              <a:rPr lang="zh-CN" altLang="en-US" dirty="0"/>
              <a:t>（一致性） </a:t>
            </a:r>
            <a:r>
              <a:rPr lang="en-US" altLang="zh-CN" dirty="0"/>
              <a:t>Consistency </a:t>
            </a:r>
            <a:r>
              <a:rPr lang="zh-CN" altLang="en-US" dirty="0"/>
              <a:t>：业务逻辑一致，数据约束完整。</a:t>
            </a:r>
          </a:p>
          <a:p>
            <a:pPr>
              <a:defRPr/>
            </a:pPr>
            <a:r>
              <a:rPr lang="zh-CN" altLang="en-US" dirty="0"/>
              <a:t>（隔离性） </a:t>
            </a:r>
            <a:r>
              <a:rPr lang="en-US" altLang="zh-CN" dirty="0"/>
              <a:t>Isolation </a:t>
            </a:r>
            <a:r>
              <a:rPr lang="zh-CN" altLang="en-US" dirty="0"/>
              <a:t>：事务间加锁隔离，控制可见度。</a:t>
            </a:r>
          </a:p>
          <a:p>
            <a:pPr>
              <a:defRPr/>
            </a:pPr>
            <a:r>
              <a:rPr lang="zh-CN" altLang="en-US" dirty="0"/>
              <a:t>（持久性） </a:t>
            </a:r>
            <a:r>
              <a:rPr lang="en-US" altLang="zh-CN" dirty="0"/>
              <a:t>Durability </a:t>
            </a:r>
            <a:r>
              <a:rPr lang="zh-CN" altLang="en-US" dirty="0"/>
              <a:t>：在事务完成以后，对数据库所作的更改持久的保存在数据库之中，不会被回滚。</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保证</a:t>
            </a:r>
            <a:r>
              <a:rPr lang="en-US" altLang="zh-CN" dirty="0"/>
              <a:t>ACID</a:t>
            </a:r>
            <a:r>
              <a:rPr lang="zh-CN" altLang="en-US" dirty="0"/>
              <a:t>所要用到的技术</a:t>
            </a:r>
          </a:p>
          <a:p>
            <a:pPr lvl="1">
              <a:defRPr/>
            </a:pPr>
            <a:r>
              <a:rPr lang="en-US" altLang="zh-CN" dirty="0"/>
              <a:t>A	</a:t>
            </a:r>
            <a:r>
              <a:rPr lang="zh-CN" altLang="en-US" dirty="0"/>
              <a:t>：</a:t>
            </a:r>
            <a:r>
              <a:rPr lang="en-US" altLang="zh-CN" dirty="0"/>
              <a:t>TCL</a:t>
            </a:r>
          </a:p>
          <a:p>
            <a:pPr lvl="1">
              <a:defRPr/>
            </a:pPr>
            <a:r>
              <a:rPr lang="en-US" altLang="zh-CN" dirty="0"/>
              <a:t>I	</a:t>
            </a:r>
            <a:r>
              <a:rPr lang="zh-CN" altLang="en-US" dirty="0"/>
              <a:t>：锁</a:t>
            </a:r>
          </a:p>
          <a:p>
            <a:pPr lvl="1">
              <a:defRPr/>
            </a:pPr>
            <a:r>
              <a:rPr lang="en-US" altLang="zh-CN" dirty="0"/>
              <a:t>C/D	</a:t>
            </a:r>
            <a:r>
              <a:rPr lang="zh-CN" altLang="en-US" dirty="0"/>
              <a:t>：事务日志</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722269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2862322"/>
          </a:xfrm>
          <a:prstGeom prst="rect">
            <a:avLst/>
          </a:prstGeom>
          <a:noFill/>
        </p:spPr>
        <p:txBody>
          <a:bodyPr wrap="square" rtlCol="0">
            <a:spAutoFit/>
          </a:bodyPr>
          <a:lstStyle/>
          <a:p>
            <a:pPr>
              <a:defRPr/>
            </a:pPr>
            <a:r>
              <a:rPr lang="zh-CN" altLang="en-US" dirty="0"/>
              <a:t>事务：原子性</a:t>
            </a:r>
          </a:p>
          <a:p>
            <a:pPr marL="285750" indent="-285750">
              <a:buFont typeface="Arial" panose="020B0604020202020204" pitchFamily="34" charset="0"/>
              <a:buChar char="•"/>
              <a:defRPr/>
            </a:pPr>
            <a:r>
              <a:rPr lang="zh-CN" altLang="en-US" dirty="0"/>
              <a:t>隐式</a:t>
            </a:r>
            <a:r>
              <a:rPr lang="en-US" altLang="zh-CN" dirty="0"/>
              <a:t>/</a:t>
            </a:r>
            <a:r>
              <a:rPr lang="zh-CN" altLang="en-US" dirty="0"/>
              <a:t>自动提交事务</a:t>
            </a:r>
          </a:p>
          <a:p>
            <a:pPr lvl="1">
              <a:defRPr/>
            </a:pPr>
            <a:r>
              <a:rPr lang="en-US" altLang="zh-CN" dirty="0"/>
              <a:t>SQL Server</a:t>
            </a:r>
            <a:r>
              <a:rPr lang="zh-CN" altLang="en-US" dirty="0"/>
              <a:t>把每条单独的语句作为一个事务</a:t>
            </a:r>
          </a:p>
          <a:p>
            <a:pPr lvl="1">
              <a:defRPr/>
            </a:pPr>
            <a:endParaRPr lang="zh-CN" altLang="en-US" dirty="0"/>
          </a:p>
          <a:p>
            <a:pPr marL="285750" indent="-285750">
              <a:buFont typeface="Arial" panose="020B0604020202020204" pitchFamily="34" charset="0"/>
              <a:buChar char="•"/>
              <a:defRPr/>
            </a:pPr>
            <a:r>
              <a:rPr lang="zh-CN" altLang="en-US" dirty="0"/>
              <a:t>运行错误发生时</a:t>
            </a:r>
          </a:p>
          <a:p>
            <a:pPr>
              <a:defRPr/>
            </a:pPr>
            <a:r>
              <a:rPr lang="zh-CN" altLang="en-US" dirty="0"/>
              <a:t>回滚该发生错误的单语句事务</a:t>
            </a:r>
          </a:p>
          <a:p>
            <a:pPr>
              <a:defRPr/>
            </a:pPr>
            <a:r>
              <a:rPr lang="zh-CN" altLang="en-US" dirty="0"/>
              <a:t>该批次其他语句继续执行</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编译错误发生时</a:t>
            </a:r>
          </a:p>
          <a:p>
            <a:pPr>
              <a:defRPr/>
            </a:pPr>
            <a:r>
              <a:rPr lang="zh-CN" altLang="en-US" dirty="0"/>
              <a:t>该批次语句都不执行</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187376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4524315"/>
          </a:xfrm>
          <a:prstGeom prst="rect">
            <a:avLst/>
          </a:prstGeom>
          <a:noFill/>
        </p:spPr>
        <p:txBody>
          <a:bodyPr wrap="square" rtlCol="0">
            <a:spAutoFit/>
          </a:bodyPr>
          <a:lstStyle/>
          <a:p>
            <a:pPr>
              <a:defRPr/>
            </a:pPr>
            <a:r>
              <a:rPr lang="zh-CN" altLang="en-US" dirty="0"/>
              <a:t>事务：原子性</a:t>
            </a:r>
          </a:p>
          <a:p>
            <a:pPr marL="285750" indent="-285750">
              <a:buFont typeface="Arial" panose="020B0604020202020204" pitchFamily="34" charset="0"/>
              <a:buChar char="•"/>
              <a:defRPr/>
            </a:pPr>
            <a:r>
              <a:rPr lang="zh-CN" altLang="en-US" dirty="0"/>
              <a:t>显式</a:t>
            </a:r>
            <a:r>
              <a:rPr lang="en-US" altLang="zh-CN" dirty="0"/>
              <a:t>/</a:t>
            </a:r>
            <a:r>
              <a:rPr lang="zh-CN" altLang="en-US" dirty="0"/>
              <a:t>手动提交事务：</a:t>
            </a:r>
            <a:r>
              <a:rPr lang="en-US" altLang="zh-CN" dirty="0"/>
              <a:t>TCL</a:t>
            </a:r>
            <a:r>
              <a:rPr lang="zh-CN" altLang="en-US" dirty="0"/>
              <a:t>语法</a:t>
            </a:r>
          </a:p>
          <a:p>
            <a:pPr lvl="1">
              <a:defRPr/>
            </a:pPr>
            <a:r>
              <a:rPr lang="en-US" altLang="zh-CN" b="1" dirty="0">
                <a:solidFill>
                  <a:srgbClr val="203864"/>
                </a:solidFill>
              </a:rPr>
              <a:t>BEGIN TRANSACTION [</a:t>
            </a:r>
            <a:r>
              <a:rPr lang="zh-CN" altLang="en-US" b="1" dirty="0">
                <a:solidFill>
                  <a:srgbClr val="203864"/>
                </a:solidFill>
              </a:rPr>
              <a:t>事务名</a:t>
            </a:r>
            <a:r>
              <a:rPr lang="en-US" altLang="zh-CN" b="1" dirty="0">
                <a:solidFill>
                  <a:srgbClr val="203864"/>
                </a:solidFill>
              </a:rPr>
              <a:t>];</a:t>
            </a:r>
          </a:p>
          <a:p>
            <a:pPr lvl="1">
              <a:defRPr/>
            </a:pPr>
            <a:r>
              <a:rPr lang="en-US" altLang="zh-CN" b="1" dirty="0">
                <a:solidFill>
                  <a:srgbClr val="203864"/>
                </a:solidFill>
              </a:rPr>
              <a:t>SAVE TRANSACTION &lt;</a:t>
            </a:r>
            <a:r>
              <a:rPr lang="zh-CN" altLang="en-US" b="1" dirty="0">
                <a:solidFill>
                  <a:srgbClr val="203864"/>
                </a:solidFill>
              </a:rPr>
              <a:t>存档点名</a:t>
            </a:r>
            <a:r>
              <a:rPr lang="en-US" altLang="zh-CN" b="1" dirty="0">
                <a:solidFill>
                  <a:srgbClr val="203864"/>
                </a:solidFill>
              </a:rPr>
              <a:t>&gt;;</a:t>
            </a:r>
          </a:p>
          <a:p>
            <a:pPr lvl="1">
              <a:defRPr/>
            </a:pPr>
            <a:r>
              <a:rPr lang="en-US" altLang="zh-CN" b="1" dirty="0">
                <a:solidFill>
                  <a:srgbClr val="203864"/>
                </a:solidFill>
              </a:rPr>
              <a:t>COMMIT TRANSACTION [</a:t>
            </a:r>
            <a:r>
              <a:rPr lang="zh-CN" altLang="en-US" b="1" dirty="0">
                <a:solidFill>
                  <a:srgbClr val="203864"/>
                </a:solidFill>
              </a:rPr>
              <a:t>事务名</a:t>
            </a:r>
            <a:r>
              <a:rPr lang="en-US" altLang="zh-CN" b="1" dirty="0">
                <a:solidFill>
                  <a:srgbClr val="203864"/>
                </a:solidFill>
              </a:rPr>
              <a:t>];</a:t>
            </a:r>
          </a:p>
          <a:p>
            <a:pPr lvl="1">
              <a:defRPr/>
            </a:pPr>
            <a:r>
              <a:rPr lang="en-US" altLang="zh-CN" b="1" dirty="0">
                <a:solidFill>
                  <a:srgbClr val="203864"/>
                </a:solidFill>
              </a:rPr>
              <a:t>ROLLBACK TRANSACTION [</a:t>
            </a:r>
            <a:r>
              <a:rPr lang="zh-CN" altLang="en-US" b="1" dirty="0">
                <a:solidFill>
                  <a:srgbClr val="203864"/>
                </a:solidFill>
              </a:rPr>
              <a:t>事务名</a:t>
            </a:r>
            <a:r>
              <a:rPr lang="en-US" altLang="zh-CN" b="1" dirty="0">
                <a:solidFill>
                  <a:srgbClr val="203864"/>
                </a:solidFill>
              </a:rPr>
              <a:t>];</a:t>
            </a:r>
          </a:p>
          <a:p>
            <a:pPr lvl="1">
              <a:defRPr/>
            </a:pPr>
            <a:endParaRPr lang="en-US" altLang="zh-CN" dirty="0"/>
          </a:p>
          <a:p>
            <a:pPr marL="285750" indent="-285750">
              <a:buFont typeface="Arial" panose="020B0604020202020204" pitchFamily="34" charset="0"/>
              <a:buChar char="•"/>
              <a:defRPr/>
            </a:pPr>
            <a:r>
              <a:rPr lang="zh-CN" altLang="en-US" dirty="0"/>
              <a:t>事务始于</a:t>
            </a:r>
            <a:r>
              <a:rPr lang="en-US" altLang="zh-CN" dirty="0"/>
              <a:t>BEGIN</a:t>
            </a:r>
            <a:r>
              <a:rPr lang="zh-CN" altLang="en-US" dirty="0"/>
              <a:t>，终于</a:t>
            </a:r>
            <a:r>
              <a:rPr lang="en-US" altLang="zh-CN" dirty="0"/>
              <a:t>COMMIT</a:t>
            </a:r>
            <a:r>
              <a:rPr lang="zh-CN" altLang="en-US" dirty="0"/>
              <a:t>或者</a:t>
            </a:r>
            <a:r>
              <a:rPr lang="en-US" altLang="zh-CN" dirty="0"/>
              <a:t>ROLLBACK</a:t>
            </a:r>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事务可以嵌套，但</a:t>
            </a:r>
            <a:r>
              <a:rPr lang="zh-CN" altLang="en-US" u="sng" dirty="0"/>
              <a:t>只能回滚至最外层事务的</a:t>
            </a:r>
            <a:r>
              <a:rPr lang="en-US" altLang="zh-CN" u="sng" dirty="0"/>
              <a:t>BEGIN</a:t>
            </a:r>
            <a:r>
              <a:rPr lang="zh-CN" altLang="en-US" u="sng" dirty="0"/>
              <a:t>点</a:t>
            </a:r>
          </a:p>
          <a:p>
            <a:pPr marL="742950" lvl="1" indent="-285750">
              <a:buFont typeface="Arial" panose="020B0604020202020204" pitchFamily="34" charset="0"/>
              <a:buChar char="•"/>
              <a:defRPr/>
            </a:pPr>
            <a:r>
              <a:rPr lang="zh-CN" altLang="en-US" dirty="0"/>
              <a:t>因此使用</a:t>
            </a:r>
            <a:r>
              <a:rPr lang="en-US" altLang="zh-CN" dirty="0"/>
              <a:t>SAVE</a:t>
            </a:r>
            <a:r>
              <a:rPr lang="zh-CN" altLang="en-US" dirty="0"/>
              <a:t>标记一个事务中的多个存档点</a:t>
            </a:r>
          </a:p>
          <a:p>
            <a:pPr marL="742950" lvl="1" indent="-285750">
              <a:buFont typeface="Arial" panose="020B0604020202020204" pitchFamily="34" charset="0"/>
              <a:buChar char="•"/>
              <a:defRPr/>
            </a:pPr>
            <a:r>
              <a:rPr lang="zh-CN" altLang="en-US" dirty="0"/>
              <a:t>不要使用嵌套事务，时常会引起回滚不可控的现象</a:t>
            </a:r>
            <a:endParaRPr lang="en-US" altLang="zh-CN" dirty="0"/>
          </a:p>
          <a:p>
            <a:pPr marL="742950" lvl="1"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意外的连接中断发生时</a:t>
            </a:r>
          </a:p>
          <a:p>
            <a:pPr marL="742950" lvl="1" indent="-285750">
              <a:buFont typeface="Arial" panose="020B0604020202020204" pitchFamily="34" charset="0"/>
              <a:buChar char="•"/>
              <a:defRPr/>
            </a:pPr>
            <a:r>
              <a:rPr lang="zh-CN" altLang="en-US" dirty="0"/>
              <a:t>回滚所有已</a:t>
            </a:r>
            <a:r>
              <a:rPr lang="en-US" altLang="zh-CN" dirty="0"/>
              <a:t>BEGIN</a:t>
            </a:r>
            <a:r>
              <a:rPr lang="zh-CN" altLang="en-US" dirty="0"/>
              <a:t>的事务</a:t>
            </a:r>
            <a:endParaRPr lang="en-US" altLang="zh-CN" dirty="0"/>
          </a:p>
          <a:p>
            <a:pPr marL="742950" lvl="1"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56220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D4CB3103-8263-42C6-8B09-A17DF4BA7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7821" y="2338804"/>
            <a:ext cx="4381500" cy="3430587"/>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649C114F-3F7B-4B28-97B3-6A021682E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829" y="2345182"/>
            <a:ext cx="4321175" cy="3389312"/>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745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4927953" cy="3693319"/>
          </a:xfrm>
          <a:prstGeom prst="rect">
            <a:avLst/>
          </a:prstGeom>
          <a:noFill/>
        </p:spPr>
        <p:txBody>
          <a:bodyPr wrap="square" rtlCol="0">
            <a:spAutoFit/>
          </a:bodyPr>
          <a:lstStyle/>
          <a:p>
            <a:pPr>
              <a:defRPr/>
            </a:pPr>
            <a:r>
              <a:rPr lang="zh-CN" altLang="en-US" dirty="0"/>
              <a:t>事务：独立性</a:t>
            </a:r>
          </a:p>
          <a:p>
            <a:pPr marL="285750" indent="-285750">
              <a:buFont typeface="Arial" panose="020B0604020202020204" pitchFamily="34" charset="0"/>
              <a:buChar char="•"/>
              <a:defRPr/>
            </a:pPr>
            <a:r>
              <a:rPr lang="zh-CN" altLang="en-US" dirty="0"/>
              <a:t>锁</a:t>
            </a:r>
          </a:p>
          <a:p>
            <a:pPr>
              <a:defRPr/>
            </a:pPr>
            <a:r>
              <a:rPr lang="zh-CN" altLang="en-US" dirty="0"/>
              <a:t>共享锁</a:t>
            </a:r>
            <a:r>
              <a:rPr lang="en-US" altLang="zh-CN" dirty="0"/>
              <a:t>S</a:t>
            </a:r>
            <a:r>
              <a:rPr lang="zh-CN" altLang="en-US" dirty="0"/>
              <a:t>：用于不修改数据的语句如</a:t>
            </a:r>
            <a:r>
              <a:rPr lang="en-US" altLang="zh-CN" dirty="0"/>
              <a:t>DQL</a:t>
            </a:r>
            <a:r>
              <a:rPr lang="zh-CN" altLang="en-US" dirty="0"/>
              <a:t>，读</a:t>
            </a:r>
          </a:p>
          <a:p>
            <a:pPr>
              <a:defRPr/>
            </a:pPr>
            <a:r>
              <a:rPr lang="zh-CN" altLang="en-US" dirty="0"/>
              <a:t>排他锁</a:t>
            </a:r>
            <a:r>
              <a:rPr lang="en-US" altLang="zh-CN" dirty="0"/>
              <a:t>X</a:t>
            </a:r>
            <a:r>
              <a:rPr lang="zh-CN" altLang="en-US" dirty="0"/>
              <a:t>：用于数据修改如</a:t>
            </a:r>
            <a:r>
              <a:rPr lang="en-US" altLang="zh-CN" dirty="0"/>
              <a:t>DML</a:t>
            </a:r>
            <a:r>
              <a:rPr lang="zh-CN" altLang="en-US" dirty="0"/>
              <a:t>，写</a:t>
            </a:r>
          </a:p>
          <a:p>
            <a:pPr>
              <a:defRPr/>
            </a:pPr>
            <a:r>
              <a:rPr lang="zh-CN" altLang="en-US" dirty="0"/>
              <a:t>更新锁</a:t>
            </a:r>
            <a:r>
              <a:rPr lang="en-US" altLang="zh-CN" dirty="0"/>
              <a:t>U</a:t>
            </a:r>
            <a:r>
              <a:rPr lang="zh-CN" altLang="en-US" dirty="0"/>
              <a:t>：用于批量</a:t>
            </a:r>
            <a:r>
              <a:rPr lang="en-US" altLang="zh-CN" dirty="0"/>
              <a:t>UPDATE</a:t>
            </a:r>
            <a:r>
              <a:rPr lang="zh-CN" altLang="en-US" dirty="0"/>
              <a:t>，读取阶段像</a:t>
            </a:r>
            <a:r>
              <a:rPr lang="en-US" altLang="zh-CN" dirty="0"/>
              <a:t>S</a:t>
            </a:r>
            <a:r>
              <a:rPr lang="zh-CN" altLang="en-US" dirty="0"/>
              <a:t>、修改阶段像</a:t>
            </a:r>
            <a:r>
              <a:rPr lang="en-US" altLang="zh-CN" dirty="0"/>
              <a:t>X</a:t>
            </a:r>
          </a:p>
          <a:p>
            <a:pPr>
              <a:defRPr/>
            </a:pPr>
            <a:r>
              <a:rPr lang="zh-CN" altLang="en-US" dirty="0"/>
              <a:t>意向锁</a:t>
            </a:r>
            <a:r>
              <a:rPr lang="en-US" altLang="zh-CN" dirty="0"/>
              <a:t>I</a:t>
            </a:r>
            <a:r>
              <a:rPr lang="zh-CN" altLang="en-US" dirty="0"/>
              <a:t>：对于锁作标记的假锁，用于自适应式锁升级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粒度</a:t>
            </a:r>
          </a:p>
          <a:p>
            <a:pPr>
              <a:defRPr/>
            </a:pPr>
            <a:r>
              <a:rPr lang="zh-CN" altLang="en-US" dirty="0"/>
              <a:t>数据库、表、键、行、范围（偏逻辑）</a:t>
            </a:r>
          </a:p>
          <a:p>
            <a:pPr>
              <a:defRPr/>
            </a:pPr>
            <a:r>
              <a:rPr lang="zh-CN" altLang="en-US" dirty="0"/>
              <a:t>文件、索引</a:t>
            </a:r>
            <a:r>
              <a:rPr lang="en-US" altLang="zh-CN" dirty="0"/>
              <a:t>/</a:t>
            </a:r>
            <a:r>
              <a:rPr lang="zh-CN" altLang="en-US" dirty="0"/>
              <a:t>堆、分配单元、区、页（偏物理）</a:t>
            </a:r>
          </a:p>
          <a:p>
            <a:pPr marL="742950" lvl="1"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0A04D2E0-7E41-4BA5-807A-3381F9E42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0907" y="5805943"/>
            <a:ext cx="4035425" cy="84455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8FCF4A9E-735E-495B-A892-53F1A0D1B9DC}"/>
              </a:ext>
            </a:extLst>
          </p:cNvPr>
          <p:cNvSpPr txBox="1"/>
          <p:nvPr/>
        </p:nvSpPr>
        <p:spPr>
          <a:xfrm>
            <a:off x="6309368" y="2042238"/>
            <a:ext cx="4927952" cy="4247317"/>
          </a:xfrm>
          <a:prstGeom prst="rect">
            <a:avLst/>
          </a:prstGeom>
          <a:noFill/>
        </p:spPr>
        <p:txBody>
          <a:bodyPr wrap="square" rtlCol="0">
            <a:spAutoFit/>
          </a:bodyPr>
          <a:lstStyle/>
          <a:p>
            <a:pPr>
              <a:defRPr/>
            </a:pPr>
            <a:r>
              <a:rPr lang="zh-CN" altLang="en-US" dirty="0"/>
              <a:t>当某人查询某张表的一条记录时，就会在该记录上放置共享锁，在而其他人也要查询这张表的此记录时，因为共享锁彼此不互斥，所以也可以再次放置共享锁。</a:t>
            </a:r>
            <a:endParaRPr lang="en-US" altLang="zh-CN" dirty="0"/>
          </a:p>
          <a:p>
            <a:pPr>
              <a:defRPr/>
            </a:pPr>
            <a:r>
              <a:rPr lang="zh-CN" altLang="en-US" dirty="0"/>
              <a:t>也就是说</a:t>
            </a:r>
            <a:r>
              <a:rPr lang="en-US" altLang="zh-CN" dirty="0"/>
              <a:t>SQL SERVER</a:t>
            </a:r>
            <a:r>
              <a:rPr lang="zh-CN" altLang="en-US" dirty="0"/>
              <a:t>允许不同连接同时读取相同的数据。如果此时有人要更新此记录，因为独占锁与共享锁互斥，所以无法放置独占锁，要等到所有读取此记录的人都读取完毕，释放了共享锁，更新数据的人才能对该记录设置独占锁，并进一步更新数据。</a:t>
            </a:r>
          </a:p>
          <a:p>
            <a:pPr>
              <a:defRPr/>
            </a:pPr>
            <a:endParaRPr lang="zh-CN" altLang="en-US" dirty="0"/>
          </a:p>
          <a:p>
            <a:pPr>
              <a:defRPr/>
            </a:pPr>
            <a:r>
              <a:rPr lang="zh-CN" altLang="en-US" dirty="0"/>
              <a:t>锁粒度是被封锁目标的大小</a:t>
            </a:r>
            <a:r>
              <a:rPr lang="en-US" altLang="zh-CN" dirty="0"/>
              <a:t>,</a:t>
            </a:r>
            <a:r>
              <a:rPr lang="zh-CN" altLang="en-US" dirty="0"/>
              <a:t>封锁粒度小则并发性高</a:t>
            </a:r>
            <a:r>
              <a:rPr lang="en-US" altLang="zh-CN" dirty="0"/>
              <a:t>,</a:t>
            </a:r>
            <a:r>
              <a:rPr lang="zh-CN" altLang="en-US" dirty="0"/>
              <a:t>但开销大</a:t>
            </a:r>
            <a:r>
              <a:rPr lang="en-US" altLang="zh-CN" dirty="0"/>
              <a:t>,</a:t>
            </a:r>
            <a:r>
              <a:rPr lang="zh-CN" altLang="en-US" dirty="0"/>
              <a:t>封锁粒度大则并发性低但开销小 </a:t>
            </a:r>
          </a:p>
          <a:p>
            <a:pPr>
              <a:defRPr/>
            </a:pPr>
            <a:endParaRPr lang="zh-CN" altLang="en-US" dirty="0"/>
          </a:p>
          <a:p>
            <a:pPr>
              <a:defRPr/>
            </a:pPr>
            <a:r>
              <a:rPr lang="zh-CN" altLang="en-US" dirty="0"/>
              <a:t>排他锁又可以叫独占锁</a:t>
            </a:r>
          </a:p>
        </p:txBody>
      </p:sp>
    </p:spTree>
    <p:extLst>
      <p:ext uri="{BB962C8B-B14F-4D97-AF65-F5344CB8AC3E}">
        <p14:creationId xmlns:p14="http://schemas.microsoft.com/office/powerpoint/2010/main" val="2008044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p>
          <a:p>
            <a:pPr marL="285750" indent="-285750">
              <a:buFont typeface="Arial" panose="020B0604020202020204" pitchFamily="34" charset="0"/>
              <a:buChar char="•"/>
              <a:defRPr/>
            </a:pPr>
            <a:r>
              <a:rPr lang="en-US" altLang="zh-CN" dirty="0"/>
              <a:t>ANSI</a:t>
            </a:r>
            <a:r>
              <a:rPr lang="zh-CN" altLang="en-US" dirty="0"/>
              <a:t>隔离层级标准：</a:t>
            </a:r>
            <a:endParaRPr lang="en-US" altLang="zh-CN" dirty="0"/>
          </a:p>
          <a:p>
            <a:pPr marL="285750" indent="-285750">
              <a:buFont typeface="Arial" panose="020B0604020202020204" pitchFamily="34" charset="0"/>
              <a:buChar char="•"/>
              <a:defRPr/>
            </a:pPr>
            <a:endParaRPr lang="zh-CN" altLang="en-US" dirty="0"/>
          </a:p>
          <a:p>
            <a:pPr>
              <a:defRPr/>
            </a:pPr>
            <a:r>
              <a:rPr lang="zh-CN" altLang="en-US" dirty="0"/>
              <a:t>读取未提交：不使用锁</a:t>
            </a:r>
          </a:p>
          <a:p>
            <a:pPr lvl="1">
              <a:defRPr/>
            </a:pPr>
            <a:r>
              <a:rPr lang="zh-CN" altLang="en-US" dirty="0"/>
              <a:t>可见其他事务</a:t>
            </a:r>
            <a:r>
              <a:rPr lang="zh-CN" altLang="en-US" b="1" dirty="0"/>
              <a:t>未提交的修改</a:t>
            </a:r>
            <a:r>
              <a:rPr lang="zh-CN" altLang="en-US" dirty="0"/>
              <a:t>；</a:t>
            </a:r>
            <a:r>
              <a:rPr lang="zh-CN" altLang="en-US" b="1" dirty="0"/>
              <a:t>脏读</a:t>
            </a:r>
            <a:endParaRPr lang="en-US" altLang="zh-CN" b="1" dirty="0"/>
          </a:p>
          <a:p>
            <a:pPr>
              <a:defRPr/>
            </a:pPr>
            <a:endParaRPr lang="zh-CN" altLang="en-US" dirty="0"/>
          </a:p>
          <a:p>
            <a:pPr>
              <a:defRPr/>
            </a:pPr>
            <a:r>
              <a:rPr lang="zh-CN" altLang="en-US" dirty="0"/>
              <a:t>读取已提交</a:t>
            </a:r>
            <a:r>
              <a:rPr lang="en-US" altLang="zh-CN" dirty="0"/>
              <a:t>(</a:t>
            </a:r>
            <a:r>
              <a:rPr lang="zh-CN" altLang="en-US" b="1" dirty="0"/>
              <a:t>默认</a:t>
            </a:r>
            <a:r>
              <a:rPr lang="zh-CN" altLang="en-US" dirty="0"/>
              <a:t>的隔离层级</a:t>
            </a:r>
            <a:r>
              <a:rPr lang="en-US" altLang="zh-CN" dirty="0"/>
              <a:t>)</a:t>
            </a:r>
            <a:r>
              <a:rPr lang="zh-CN" altLang="en-US" dirty="0"/>
              <a:t>：读时无</a:t>
            </a:r>
            <a:r>
              <a:rPr lang="en-US" altLang="zh-CN" dirty="0"/>
              <a:t>X</a:t>
            </a:r>
            <a:r>
              <a:rPr lang="zh-CN" altLang="en-US" dirty="0"/>
              <a:t>锁</a:t>
            </a:r>
            <a:endParaRPr lang="en-US" altLang="zh-CN" dirty="0"/>
          </a:p>
          <a:p>
            <a:pPr lvl="1">
              <a:defRPr/>
            </a:pPr>
            <a:r>
              <a:rPr lang="zh-CN" altLang="en-US" dirty="0"/>
              <a:t>可见其他事物已提交的</a:t>
            </a:r>
            <a:r>
              <a:rPr lang="zh-CN" altLang="en-US" b="1" dirty="0"/>
              <a:t>数据值</a:t>
            </a:r>
            <a:r>
              <a:rPr lang="zh-CN" altLang="en-US" dirty="0"/>
              <a:t>修改；</a:t>
            </a:r>
            <a:r>
              <a:rPr lang="zh-CN" altLang="en-US" b="1" dirty="0"/>
              <a:t>不可重复读</a:t>
            </a:r>
          </a:p>
          <a:p>
            <a:pPr lvl="1">
              <a:defRPr/>
            </a:pPr>
            <a:r>
              <a:rPr lang="zh-CN" altLang="en-US" dirty="0"/>
              <a:t>可见其他事物已提交的</a:t>
            </a:r>
            <a:r>
              <a:rPr lang="zh-CN" altLang="en-US" b="1" dirty="0"/>
              <a:t>记录数</a:t>
            </a:r>
            <a:r>
              <a:rPr lang="zh-CN" altLang="en-US" dirty="0"/>
              <a:t>修改；</a:t>
            </a:r>
            <a:r>
              <a:rPr lang="zh-CN" altLang="en-US" b="1" dirty="0"/>
              <a:t>幻读</a:t>
            </a:r>
            <a:endParaRPr lang="en-US" altLang="zh-CN" b="1" dirty="0"/>
          </a:p>
          <a:p>
            <a:pPr>
              <a:defRPr/>
            </a:pPr>
            <a:endParaRPr lang="zh-CN" altLang="en-US" dirty="0"/>
          </a:p>
          <a:p>
            <a:pPr>
              <a:defRPr/>
            </a:pPr>
            <a:r>
              <a:rPr lang="zh-CN" altLang="en-US" dirty="0"/>
              <a:t>可重复读：读时加有限范围的</a:t>
            </a:r>
            <a:r>
              <a:rPr lang="en-US" altLang="zh-CN" dirty="0"/>
              <a:t>S</a:t>
            </a:r>
            <a:r>
              <a:rPr lang="zh-CN" altLang="en-US" dirty="0"/>
              <a:t>锁并保持</a:t>
            </a:r>
          </a:p>
          <a:p>
            <a:pPr lvl="1">
              <a:defRPr/>
            </a:pPr>
            <a:r>
              <a:rPr lang="zh-CN" altLang="en-US" dirty="0"/>
              <a:t>不可见其他事务已提交的数据值修改，避免不可重复读</a:t>
            </a:r>
            <a:endParaRPr lang="en-US" altLang="zh-CN" dirty="0"/>
          </a:p>
          <a:p>
            <a:pPr>
              <a:defRPr/>
            </a:pPr>
            <a:endParaRPr lang="zh-CN" altLang="en-US" dirty="0"/>
          </a:p>
          <a:p>
            <a:pPr>
              <a:defRPr/>
            </a:pPr>
            <a:r>
              <a:rPr lang="zh-CN" altLang="en-US" dirty="0"/>
              <a:t>可序列化：读时全事务范围的</a:t>
            </a:r>
            <a:r>
              <a:rPr lang="en-US" altLang="zh-CN" dirty="0"/>
              <a:t>S</a:t>
            </a:r>
            <a:r>
              <a:rPr lang="zh-CN" altLang="en-US" dirty="0"/>
              <a:t>锁并保持</a:t>
            </a:r>
          </a:p>
          <a:p>
            <a:pPr lvl="1">
              <a:defRPr/>
            </a:pPr>
            <a:r>
              <a:rPr lang="zh-CN" altLang="en-US" dirty="0"/>
              <a:t>不可见其他事务的任何操作，避免任何读问题</a:t>
            </a:r>
          </a:p>
          <a:p>
            <a:pPr marL="742950" lvl="1"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2" name="图片 11">
            <a:extLst>
              <a:ext uri="{FF2B5EF4-FFF2-40B4-BE49-F238E27FC236}">
                <a16:creationId xmlns:a16="http://schemas.microsoft.com/office/drawing/2014/main" id="{0287E527-D630-4F3C-96F4-BDE6514DD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792" y="2042238"/>
            <a:ext cx="3962400" cy="164782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52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阻塞</a:t>
            </a:r>
          </a:p>
          <a:p>
            <a:pPr>
              <a:defRPr/>
            </a:pPr>
            <a:r>
              <a:rPr lang="zh-CN" altLang="en-US" dirty="0"/>
              <a:t>有</a:t>
            </a:r>
            <a:r>
              <a:rPr lang="en-US" altLang="zh-CN" dirty="0"/>
              <a:t>S</a:t>
            </a:r>
            <a:r>
              <a:rPr lang="zh-CN" altLang="en-US" dirty="0"/>
              <a:t>锁不可写</a:t>
            </a:r>
          </a:p>
          <a:p>
            <a:pPr>
              <a:defRPr/>
            </a:pPr>
            <a:r>
              <a:rPr lang="zh-CN" altLang="en-US" dirty="0"/>
              <a:t>有</a:t>
            </a:r>
            <a:r>
              <a:rPr lang="en-US" altLang="zh-CN" dirty="0"/>
              <a:t>X</a:t>
            </a:r>
            <a:r>
              <a:rPr lang="zh-CN" altLang="en-US" dirty="0"/>
              <a:t>锁不可读写</a:t>
            </a:r>
          </a:p>
          <a:p>
            <a:pPr>
              <a:defRPr/>
            </a:pPr>
            <a:endParaRPr lang="zh-CN" altLang="en-US"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r>
              <a:rPr lang="zh-CN" altLang="en-US" b="1" dirty="0">
                <a:solidFill>
                  <a:srgbClr val="FF0000"/>
                </a:solidFill>
              </a:rPr>
              <a:t>注意：此类实验需要开多个查询窗口</a:t>
            </a:r>
            <a:r>
              <a:rPr lang="zh-CN" altLang="en-US" b="1" dirty="0">
                <a:solidFill>
                  <a:schemeClr val="tx1">
                    <a:lumMod val="95000"/>
                    <a:lumOff val="5000"/>
                  </a:schemeClr>
                </a:solidFill>
              </a:rPr>
              <a:t>（比如可以让用户</a:t>
            </a:r>
            <a:r>
              <a:rPr lang="en-US" altLang="zh-CN" b="1" dirty="0">
                <a:solidFill>
                  <a:schemeClr val="tx1">
                    <a:lumMod val="95000"/>
                    <a:lumOff val="5000"/>
                  </a:schemeClr>
                </a:solidFill>
              </a:rPr>
              <a:t>1</a:t>
            </a:r>
            <a:r>
              <a:rPr lang="zh-CN" altLang="en-US" b="1" dirty="0">
                <a:solidFill>
                  <a:schemeClr val="tx1">
                    <a:lumMod val="95000"/>
                    <a:lumOff val="5000"/>
                  </a:schemeClr>
                </a:solidFill>
              </a:rPr>
              <a:t>和用户</a:t>
            </a:r>
            <a:r>
              <a:rPr lang="en-US" altLang="zh-CN" b="1" dirty="0">
                <a:solidFill>
                  <a:schemeClr val="tx1">
                    <a:lumMod val="95000"/>
                    <a:lumOff val="5000"/>
                  </a:schemeClr>
                </a:solidFill>
              </a:rPr>
              <a:t>2</a:t>
            </a:r>
            <a:r>
              <a:rPr lang="zh-CN" altLang="en-US" b="1" dirty="0">
                <a:solidFill>
                  <a:schemeClr val="tx1">
                    <a:lumMod val="95000"/>
                    <a:lumOff val="5000"/>
                  </a:schemeClr>
                </a:solidFill>
              </a:rPr>
              <a:t>从两个</a:t>
            </a:r>
            <a:r>
              <a:rPr lang="en-US" altLang="zh-CN" b="1" dirty="0" err="1">
                <a:solidFill>
                  <a:schemeClr val="tx1">
                    <a:lumMod val="95000"/>
                    <a:lumOff val="5000"/>
                  </a:schemeClr>
                </a:solidFill>
              </a:rPr>
              <a:t>xxx.sql</a:t>
            </a:r>
            <a:r>
              <a:rPr lang="zh-CN" altLang="en-US" b="1" dirty="0">
                <a:solidFill>
                  <a:schemeClr val="tx1">
                    <a:lumMod val="95000"/>
                    <a:lumOff val="5000"/>
                  </a:schemeClr>
                </a:solidFill>
              </a:rPr>
              <a:t>文件分步执行）</a:t>
            </a:r>
          </a:p>
          <a:p>
            <a:pPr>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D98B3F4C-A5C5-4C1C-BB49-9D97BD31F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6709" y="2042238"/>
            <a:ext cx="4461353" cy="3536161"/>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1490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13770" y="1639941"/>
            <a:ext cx="5603281" cy="5078313"/>
          </a:xfrm>
          <a:prstGeom prst="rect">
            <a:avLst/>
          </a:prstGeom>
          <a:noFill/>
        </p:spPr>
        <p:txBody>
          <a:bodyPr wrap="square" rtlCol="0">
            <a:spAutoFit/>
          </a:bodyPr>
          <a:lstStyle/>
          <a:p>
            <a:pPr>
              <a:defRPr/>
            </a:pPr>
            <a:r>
              <a:rPr lang="zh-CN" altLang="en-US" dirty="0"/>
              <a:t>事务：独立性</a:t>
            </a:r>
            <a:endParaRPr lang="en-US" altLang="zh-CN" dirty="0"/>
          </a:p>
          <a:p>
            <a:pPr marL="285750" indent="-285750">
              <a:buFont typeface="Arial" panose="020B0604020202020204" pitchFamily="34" charset="0"/>
              <a:buChar char="•"/>
              <a:defRPr/>
            </a:pPr>
            <a:r>
              <a:rPr lang="zh-CN" altLang="en-US" dirty="0"/>
              <a:t>死锁：两个或多个会话相互请求对方持有的锁资源，导致循环等待的情况</a:t>
            </a:r>
          </a:p>
          <a:p>
            <a:pPr>
              <a:defRPr/>
            </a:pPr>
            <a:endParaRPr lang="zh-CN" altLang="en-US" dirty="0"/>
          </a:p>
          <a:p>
            <a:pPr marL="285750" indent="-285750">
              <a:buFont typeface="Arial" panose="020B0604020202020204" pitchFamily="34" charset="0"/>
              <a:buChar char="•"/>
              <a:defRPr/>
            </a:pPr>
            <a:r>
              <a:rPr lang="zh-CN" altLang="en-US" dirty="0"/>
              <a:t>死锁：四个必要条件</a:t>
            </a:r>
          </a:p>
          <a:p>
            <a:pPr>
              <a:defRPr/>
            </a:pPr>
            <a:r>
              <a:rPr lang="zh-CN" altLang="en-US" dirty="0"/>
              <a:t>（</a:t>
            </a:r>
            <a:r>
              <a:rPr lang="en-US" altLang="zh-CN" dirty="0"/>
              <a:t>1</a:t>
            </a:r>
            <a:r>
              <a:rPr lang="zh-CN" altLang="en-US" dirty="0"/>
              <a:t>） </a:t>
            </a:r>
            <a:r>
              <a:rPr lang="zh-CN" altLang="en-US" b="1" dirty="0"/>
              <a:t>互斥条件：</a:t>
            </a:r>
            <a:r>
              <a:rPr lang="zh-CN" altLang="en-US" dirty="0"/>
              <a:t>一个资源每次只能被一个进程使用。</a:t>
            </a:r>
            <a:br>
              <a:rPr lang="zh-CN" altLang="en-US" dirty="0"/>
            </a:br>
            <a:r>
              <a:rPr lang="zh-CN" altLang="en-US" dirty="0"/>
              <a:t>（</a:t>
            </a:r>
            <a:r>
              <a:rPr lang="en-US" altLang="zh-CN" dirty="0"/>
              <a:t>2</a:t>
            </a:r>
            <a:r>
              <a:rPr lang="zh-CN" altLang="en-US" dirty="0"/>
              <a:t>） </a:t>
            </a:r>
            <a:r>
              <a:rPr lang="zh-CN" altLang="en-US" b="1" dirty="0"/>
              <a:t>请求与保持条件：</a:t>
            </a:r>
            <a:r>
              <a:rPr lang="zh-CN" altLang="en-US" dirty="0"/>
              <a:t>一个进程因请求资源而阻塞时，对已获得的资源保持不放。</a:t>
            </a:r>
            <a:br>
              <a:rPr lang="zh-CN" altLang="en-US" dirty="0"/>
            </a:br>
            <a:r>
              <a:rPr lang="zh-CN" altLang="en-US" dirty="0"/>
              <a:t>（</a:t>
            </a:r>
            <a:r>
              <a:rPr lang="en-US" altLang="zh-CN" dirty="0"/>
              <a:t>3</a:t>
            </a:r>
            <a:r>
              <a:rPr lang="zh-CN" altLang="en-US" dirty="0"/>
              <a:t>） </a:t>
            </a:r>
            <a:r>
              <a:rPr lang="zh-CN" altLang="en-US" b="1" dirty="0"/>
              <a:t>不剥夺条件：</a:t>
            </a:r>
            <a:r>
              <a:rPr lang="zh-CN" altLang="en-US" dirty="0"/>
              <a:t>进程已获得的资源，在末使用完之前，不能强行剥夺。</a:t>
            </a:r>
            <a:br>
              <a:rPr lang="zh-CN" altLang="en-US" dirty="0"/>
            </a:br>
            <a:r>
              <a:rPr lang="zh-CN" altLang="en-US" dirty="0"/>
              <a:t>（</a:t>
            </a:r>
            <a:r>
              <a:rPr lang="en-US" altLang="zh-CN" dirty="0"/>
              <a:t>4</a:t>
            </a:r>
            <a:r>
              <a:rPr lang="zh-CN" altLang="en-US" dirty="0"/>
              <a:t>） </a:t>
            </a:r>
            <a:r>
              <a:rPr lang="zh-CN" altLang="en-US" b="1" dirty="0"/>
              <a:t>循环等待条件：</a:t>
            </a:r>
            <a:r>
              <a:rPr lang="zh-CN" altLang="en-US" dirty="0"/>
              <a:t>若干进程之间形成一种头尾相接的循环等待资源关系。</a:t>
            </a:r>
          </a:p>
          <a:p>
            <a:pPr>
              <a:defRPr/>
            </a:pPr>
            <a:endParaRPr lang="zh-CN" altLang="en-US" dirty="0"/>
          </a:p>
          <a:p>
            <a:pPr>
              <a:defRPr/>
            </a:pPr>
            <a:endParaRPr lang="zh-CN" altLang="en-US" dirty="0"/>
          </a:p>
          <a:p>
            <a:pPr>
              <a:defRPr/>
            </a:pPr>
            <a:r>
              <a:rPr lang="zh-CN" altLang="en-US" dirty="0"/>
              <a:t>表提示：</a:t>
            </a:r>
            <a:r>
              <a:rPr lang="en-US" altLang="zh-CN" dirty="0"/>
              <a:t>WITH()</a:t>
            </a:r>
          </a:p>
          <a:p>
            <a:pPr>
              <a:defRPr/>
            </a:pPr>
            <a:r>
              <a:rPr lang="en-US" altLang="zh-CN" dirty="0">
                <a:hlinkClick r:id="rId3"/>
              </a:rPr>
              <a:t>https://docs.microsoft.com/zh-cn/sql/t-sql/queries/hints-transact-sql-table?view=sql-server-2017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pic>
        <p:nvPicPr>
          <p:cNvPr id="12" name="图片 11">
            <a:extLst>
              <a:ext uri="{FF2B5EF4-FFF2-40B4-BE49-F238E27FC236}">
                <a16:creationId xmlns:a16="http://schemas.microsoft.com/office/drawing/2014/main" id="{2852DE61-088E-4D41-861E-20E65BCAB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055" y="5007776"/>
            <a:ext cx="6110100" cy="42056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69216B58-90C8-462B-A88D-31957E705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8867" y="2209490"/>
            <a:ext cx="4652962" cy="25781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22195DC7-708A-4EE8-B221-4EAC1E50787D}"/>
              </a:ext>
            </a:extLst>
          </p:cNvPr>
          <p:cNvSpPr txBox="1"/>
          <p:nvPr/>
        </p:nvSpPr>
        <p:spPr>
          <a:xfrm>
            <a:off x="8090668" y="5519299"/>
            <a:ext cx="3185487" cy="369332"/>
          </a:xfrm>
          <a:prstGeom prst="rect">
            <a:avLst/>
          </a:prstGeom>
          <a:noFill/>
        </p:spPr>
        <p:txBody>
          <a:bodyPr wrap="none" rtlCol="0">
            <a:spAutoFit/>
          </a:bodyPr>
          <a:lstStyle/>
          <a:p>
            <a:r>
              <a:rPr lang="zh-CN" altLang="en-US" b="1" dirty="0"/>
              <a:t>（同样需要开多个查询窗口）</a:t>
            </a:r>
          </a:p>
        </p:txBody>
      </p:sp>
    </p:spTree>
    <p:extLst>
      <p:ext uri="{BB962C8B-B14F-4D97-AF65-F5344CB8AC3E}">
        <p14:creationId xmlns:p14="http://schemas.microsoft.com/office/powerpoint/2010/main" val="109978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5420074" cy="2246769"/>
          </a:xfrm>
          <a:prstGeom prst="rect">
            <a:avLst/>
          </a:prstGeom>
          <a:noFill/>
        </p:spPr>
        <p:txBody>
          <a:bodyPr wrap="none" rtlCol="0">
            <a:spAutoFit/>
          </a:bodyPr>
          <a:lstStyle/>
          <a:p>
            <a:r>
              <a:rPr lang="zh-CN" altLang="en-US" sz="2000" dirty="0">
                <a:latin typeface="+mn-ea"/>
              </a:rPr>
              <a:t>本次的上机内容为：</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并发控制</a:t>
            </a:r>
          </a:p>
          <a:p>
            <a:pPr marL="800100" lvl="1" indent="-342900">
              <a:buFont typeface="Arial" panose="020B0604020202020204" pitchFamily="34" charset="0"/>
              <a:buChar char="•"/>
            </a:pPr>
            <a:r>
              <a:rPr lang="zh-CN" altLang="en-US" sz="2000" dirty="0">
                <a:latin typeface="+mn-ea"/>
              </a:rPr>
              <a:t>数据库隔离级别实验</a:t>
            </a:r>
          </a:p>
          <a:p>
            <a:pPr marL="800100" lvl="1" indent="-342900">
              <a:buFont typeface="Arial" panose="020B0604020202020204" pitchFamily="34" charset="0"/>
              <a:buChar char="•"/>
            </a:pPr>
            <a:r>
              <a:rPr lang="zh-CN" altLang="en-US" sz="2000" dirty="0">
                <a:latin typeface="+mn-ea"/>
              </a:rPr>
              <a:t>死锁</a:t>
            </a:r>
            <a:endParaRPr lang="en-US" altLang="zh-CN" sz="2000" dirty="0">
              <a:latin typeface="+mn-ea"/>
            </a:endParaRPr>
          </a:p>
          <a:p>
            <a:pPr marL="800100" lvl="1"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本次实验使用</a:t>
            </a:r>
            <a:r>
              <a:rPr lang="en-US" altLang="zh-CN" sz="2000" dirty="0">
                <a:latin typeface="+mn-ea"/>
              </a:rPr>
              <a:t>MySQL</a:t>
            </a:r>
            <a:r>
              <a:rPr lang="zh-CN" altLang="en-US" sz="2000" dirty="0">
                <a:latin typeface="+mn-ea"/>
              </a:rPr>
              <a:t>命令行界面进行实验；</a:t>
            </a: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1671745"/>
            <a:ext cx="6865846" cy="3693319"/>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预写日志 </a:t>
            </a:r>
            <a:r>
              <a:rPr lang="en-US" altLang="zh-CN" dirty="0"/>
              <a:t>(Write-Ahead Logging)</a:t>
            </a:r>
            <a:r>
              <a:rPr lang="zh-CN" altLang="en-US" dirty="0"/>
              <a:t>和惰性写</a:t>
            </a:r>
            <a:r>
              <a:rPr lang="en-US" altLang="zh-CN" dirty="0"/>
              <a:t>(Lazy Writer)</a:t>
            </a:r>
            <a:r>
              <a:rPr lang="zh-CN" altLang="en-US" dirty="0"/>
              <a:t>作业流程</a:t>
            </a:r>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Begin Tran</a:t>
            </a:r>
            <a:r>
              <a:rPr lang="zh-CN" altLang="en-US" dirty="0"/>
              <a:t>记录</a:t>
            </a:r>
          </a:p>
          <a:p>
            <a:pPr lvl="1">
              <a:defRPr/>
            </a:pPr>
            <a:r>
              <a:rPr lang="zh-CN" altLang="en-US" dirty="0"/>
              <a:t>在 </a:t>
            </a:r>
            <a:r>
              <a:rPr lang="zh-CN" altLang="en-US" dirty="0">
                <a:solidFill>
                  <a:schemeClr val="accent1">
                    <a:lumMod val="75000"/>
                  </a:schemeClr>
                </a:solidFill>
              </a:rPr>
              <a:t>缓冲区日志 </a:t>
            </a:r>
            <a:r>
              <a:rPr lang="zh-CN" altLang="en-US" dirty="0"/>
              <a:t>中写入 要修改的信息</a:t>
            </a:r>
            <a:r>
              <a:rPr lang="en-US" altLang="zh-CN" dirty="0"/>
              <a:t>(</a:t>
            </a:r>
            <a:r>
              <a:rPr lang="zh-CN" altLang="en-US" dirty="0"/>
              <a:t>事务主体</a:t>
            </a:r>
            <a:r>
              <a:rPr lang="en-US" altLang="zh-CN" dirty="0"/>
              <a:t>)</a:t>
            </a:r>
          </a:p>
          <a:p>
            <a:pPr lvl="1">
              <a:defRPr/>
            </a:pPr>
            <a:r>
              <a:rPr lang="zh-CN" altLang="en-US" dirty="0"/>
              <a:t>将 </a:t>
            </a:r>
            <a:r>
              <a:rPr lang="zh-CN" altLang="en-US" dirty="0">
                <a:solidFill>
                  <a:schemeClr val="accent1">
                    <a:lumMod val="75000"/>
                  </a:schemeClr>
                </a:solidFill>
              </a:rPr>
              <a:t>缓冲区日志 </a:t>
            </a:r>
            <a:r>
              <a:rPr lang="zh-CN" altLang="en-US" dirty="0"/>
              <a:t>的修改写出到 </a:t>
            </a:r>
            <a:r>
              <a:rPr lang="zh-CN" altLang="en-US" dirty="0">
                <a:solidFill>
                  <a:schemeClr val="accent1">
                    <a:lumMod val="75000"/>
                  </a:schemeClr>
                </a:solidFill>
              </a:rPr>
              <a:t>缓冲区数据页</a:t>
            </a:r>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Commit Tran</a:t>
            </a:r>
            <a:r>
              <a:rPr lang="zh-CN" altLang="en-US" dirty="0"/>
              <a:t>记录</a:t>
            </a:r>
          </a:p>
          <a:p>
            <a:pPr lvl="1">
              <a:defRPr/>
            </a:pPr>
            <a:r>
              <a:rPr lang="zh-CN" altLang="en-US" dirty="0"/>
              <a:t>将 </a:t>
            </a:r>
            <a:r>
              <a:rPr lang="zh-CN" altLang="en-US" dirty="0">
                <a:solidFill>
                  <a:schemeClr val="accent1">
                    <a:lumMod val="75000"/>
                  </a:schemeClr>
                </a:solidFill>
              </a:rPr>
              <a:t>缓冲区日志 </a:t>
            </a:r>
            <a:r>
              <a:rPr lang="zh-CN" altLang="en-US" dirty="0"/>
              <a:t>写出到 </a:t>
            </a:r>
            <a:r>
              <a:rPr lang="zh-CN" altLang="en-US" dirty="0">
                <a:solidFill>
                  <a:schemeClr val="accent1">
                    <a:lumMod val="75000"/>
                  </a:schemeClr>
                </a:solidFill>
              </a:rPr>
              <a:t>磁盘日志文件</a:t>
            </a:r>
          </a:p>
          <a:p>
            <a:pPr lvl="1">
              <a:defRPr/>
            </a:pPr>
            <a:r>
              <a:rPr lang="zh-CN" altLang="en-US" dirty="0"/>
              <a:t>适时，将 </a:t>
            </a:r>
            <a:r>
              <a:rPr lang="zh-CN" altLang="en-US" dirty="0">
                <a:solidFill>
                  <a:schemeClr val="accent1">
                    <a:lumMod val="75000"/>
                  </a:schemeClr>
                </a:solidFill>
              </a:rPr>
              <a:t>缓冲区数据页</a:t>
            </a:r>
            <a:r>
              <a:rPr lang="zh-CN" altLang="en-US" dirty="0"/>
              <a:t> 写出到 </a:t>
            </a:r>
            <a:r>
              <a:rPr lang="zh-CN" altLang="en-US" dirty="0">
                <a:solidFill>
                  <a:schemeClr val="accent1">
                    <a:lumMod val="75000"/>
                  </a:schemeClr>
                </a:solidFill>
              </a:rPr>
              <a:t>磁盘主数据文件</a:t>
            </a:r>
            <a:endParaRPr lang="en-US" altLang="zh-CN" dirty="0">
              <a:solidFill>
                <a:schemeClr val="accent1">
                  <a:lumMod val="75000"/>
                </a:schemeClr>
              </a:solidFill>
            </a:endParaRPr>
          </a:p>
          <a:p>
            <a:pPr>
              <a:defRPr/>
            </a:pPr>
            <a:endParaRPr lang="zh-CN" altLang="en-US" dirty="0"/>
          </a:p>
          <a:p>
            <a:pPr marL="285750" indent="-285750">
              <a:buFont typeface="Arial" panose="020B0604020202020204" pitchFamily="34" charset="0"/>
              <a:buChar char="•"/>
              <a:defRPr/>
            </a:pPr>
            <a:r>
              <a:rPr lang="zh-CN" altLang="en-US" dirty="0"/>
              <a:t>预写日志</a:t>
            </a:r>
            <a:r>
              <a:rPr lang="en-US" altLang="zh-CN" dirty="0"/>
              <a:t>WAL</a:t>
            </a:r>
            <a:r>
              <a:rPr lang="zh-CN" altLang="en-US" dirty="0"/>
              <a:t>的灾难恢复</a:t>
            </a:r>
          </a:p>
          <a:p>
            <a:pPr lvl="1">
              <a:defRPr/>
            </a:pPr>
            <a:r>
              <a:rPr lang="zh-CN" altLang="en-US" dirty="0"/>
              <a:t>由早到晚</a:t>
            </a:r>
            <a:r>
              <a:rPr lang="zh-CN" altLang="en-US" b="1" dirty="0"/>
              <a:t>顺序</a:t>
            </a:r>
            <a:r>
              <a:rPr lang="en-US" altLang="zh-CN" dirty="0"/>
              <a:t>Redo</a:t>
            </a:r>
            <a:r>
              <a:rPr lang="zh-CN" altLang="en-US" dirty="0"/>
              <a:t>已提交却未写入主数据文件的数据</a:t>
            </a:r>
          </a:p>
          <a:p>
            <a:pPr lvl="1">
              <a:defRPr/>
            </a:pPr>
            <a:r>
              <a:rPr lang="zh-CN" altLang="en-US" dirty="0"/>
              <a:t>由晚到早</a:t>
            </a:r>
            <a:r>
              <a:rPr lang="zh-CN" altLang="en-US" b="1" dirty="0"/>
              <a:t>逆序</a:t>
            </a:r>
            <a:r>
              <a:rPr lang="en-US" altLang="zh-CN" dirty="0"/>
              <a:t>Undo</a:t>
            </a:r>
            <a:r>
              <a:rPr lang="zh-CN" altLang="en-US" dirty="0"/>
              <a:t>未提交却已写入日志文件的数据</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
        <p:nvSpPr>
          <p:cNvPr id="14" name="文本框 13">
            <a:extLst>
              <a:ext uri="{FF2B5EF4-FFF2-40B4-BE49-F238E27FC236}">
                <a16:creationId xmlns:a16="http://schemas.microsoft.com/office/drawing/2014/main" id="{9E157E85-B925-424A-B8C3-C391C5252902}"/>
              </a:ext>
            </a:extLst>
          </p:cNvPr>
          <p:cNvSpPr txBox="1"/>
          <p:nvPr/>
        </p:nvSpPr>
        <p:spPr>
          <a:xfrm>
            <a:off x="954680" y="5787580"/>
            <a:ext cx="10162495" cy="954107"/>
          </a:xfrm>
          <a:prstGeom prst="rect">
            <a:avLst/>
          </a:prstGeom>
          <a:noFill/>
        </p:spPr>
        <p:txBody>
          <a:bodyPr wrap="square" rtlCol="0">
            <a:spAutoFit/>
          </a:bodyPr>
          <a:lstStyle/>
          <a:p>
            <a:pPr>
              <a:defRPr/>
            </a:pPr>
            <a:r>
              <a:rPr lang="en-US" altLang="zh-CN" sz="1400" dirty="0"/>
              <a:t>log</a:t>
            </a:r>
            <a:r>
              <a:rPr lang="zh-CN" altLang="en-US" sz="1400" dirty="0"/>
              <a:t>文件中通常包括</a:t>
            </a:r>
            <a:r>
              <a:rPr lang="en-US" altLang="zh-CN" sz="1400" dirty="0"/>
              <a:t>redo</a:t>
            </a:r>
            <a:r>
              <a:rPr lang="zh-CN" altLang="en-US" sz="1400" dirty="0"/>
              <a:t>和</a:t>
            </a:r>
            <a:r>
              <a:rPr lang="en-US" altLang="zh-CN" sz="1400" dirty="0"/>
              <a:t>undo</a:t>
            </a:r>
            <a:r>
              <a:rPr lang="zh-CN" altLang="en-US" sz="1400" dirty="0"/>
              <a:t>信息。这样做的目的可以通过一个例子来说明。假设一个程序在执行某些操作的过程中机器掉电了。在重新启动时，程序可能需要知道当时执行的操作是成功了还是部分成功或者是失败了。如果使用了</a:t>
            </a:r>
            <a:r>
              <a:rPr lang="en-US" altLang="zh-CN" sz="1400" dirty="0"/>
              <a:t>WAL</a:t>
            </a:r>
            <a:r>
              <a:rPr lang="zh-CN" altLang="en-US" sz="1400" dirty="0"/>
              <a:t>，程序就可以检查</a:t>
            </a:r>
            <a:r>
              <a:rPr lang="en-US" altLang="zh-CN" sz="1400" dirty="0"/>
              <a:t>log</a:t>
            </a:r>
            <a:r>
              <a:rPr lang="zh-CN" altLang="en-US" sz="1400" dirty="0"/>
              <a:t>文件，并对突然掉电时计划执行的操作内容跟实际上执行的操作内容进行比较。在这个比较的基础上，程序就可以决定是撤销已做的操作还是继续完成已做的操作，或者是保持原样。</a:t>
            </a:r>
          </a:p>
        </p:txBody>
      </p:sp>
    </p:spTree>
    <p:extLst>
      <p:ext uri="{BB962C8B-B14F-4D97-AF65-F5344CB8AC3E}">
        <p14:creationId xmlns:p14="http://schemas.microsoft.com/office/powerpoint/2010/main" val="7187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1671745"/>
            <a:ext cx="4673138" cy="2308324"/>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模拟</a:t>
            </a:r>
            <a:r>
              <a:rPr lang="en-US" altLang="zh-CN" dirty="0"/>
              <a:t>Redo(</a:t>
            </a:r>
            <a:r>
              <a:rPr lang="zh-CN" altLang="en-US" dirty="0"/>
              <a:t>此略</a:t>
            </a:r>
            <a:r>
              <a:rPr lang="en-US" altLang="zh-CN" dirty="0"/>
              <a:t>)</a:t>
            </a:r>
          </a:p>
          <a:p>
            <a:pPr>
              <a:defRPr/>
            </a:pPr>
            <a:r>
              <a:rPr lang="zh-CN" altLang="en-US" dirty="0"/>
              <a:t>（由于惰性写机制，手动模拟难预料）</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模拟</a:t>
            </a:r>
            <a:r>
              <a:rPr lang="en-US" altLang="zh-CN" dirty="0"/>
              <a:t>Undo</a:t>
            </a:r>
          </a:p>
          <a:p>
            <a:pPr>
              <a:defRPr/>
            </a:pPr>
            <a:r>
              <a:rPr lang="zh-CN" altLang="en-US" dirty="0"/>
              <a:t>在事务提交之前结束服务器进程</a:t>
            </a:r>
          </a:p>
          <a:p>
            <a:pPr>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p>
          <a:p>
            <a:pPr algn="r"/>
            <a:endParaRPr lang="zh-CN" altLang="en-US" sz="2000" dirty="0">
              <a:solidFill>
                <a:schemeClr val="bg1"/>
              </a:solidFill>
              <a:cs typeface="+mn-ea"/>
              <a:sym typeface="+mn-lt"/>
            </a:endParaRPr>
          </a:p>
        </p:txBody>
      </p:sp>
      <p:sp>
        <p:nvSpPr>
          <p:cNvPr id="14" name="文本框 13">
            <a:extLst>
              <a:ext uri="{FF2B5EF4-FFF2-40B4-BE49-F238E27FC236}">
                <a16:creationId xmlns:a16="http://schemas.microsoft.com/office/drawing/2014/main" id="{9E157E85-B925-424A-B8C3-C391C5252902}"/>
              </a:ext>
            </a:extLst>
          </p:cNvPr>
          <p:cNvSpPr txBox="1"/>
          <p:nvPr/>
        </p:nvSpPr>
        <p:spPr>
          <a:xfrm>
            <a:off x="5941009" y="5875312"/>
            <a:ext cx="4866105" cy="369332"/>
          </a:xfrm>
          <a:prstGeom prst="rect">
            <a:avLst/>
          </a:prstGeom>
          <a:noFill/>
        </p:spPr>
        <p:txBody>
          <a:bodyPr wrap="square" rtlCol="0">
            <a:spAutoFit/>
          </a:bodyPr>
          <a:lstStyle/>
          <a:p>
            <a:pPr>
              <a:defRPr/>
            </a:pPr>
            <a:r>
              <a:rPr lang="zh-CN" altLang="en-US" dirty="0"/>
              <a:t>（此实验需要使用任务管理器等方式杀死进程）</a:t>
            </a:r>
          </a:p>
        </p:txBody>
      </p:sp>
      <p:pic>
        <p:nvPicPr>
          <p:cNvPr id="11" name="图片 10">
            <a:extLst>
              <a:ext uri="{FF2B5EF4-FFF2-40B4-BE49-F238E27FC236}">
                <a16:creationId xmlns:a16="http://schemas.microsoft.com/office/drawing/2014/main" id="{0A07E488-2320-4803-B68A-D1A91791D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71537"/>
            <a:ext cx="4556125" cy="396557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0222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2238"/>
            <a:ext cx="4894502" cy="4524315"/>
          </a:xfrm>
          <a:prstGeom prst="rect">
            <a:avLst/>
          </a:prstGeom>
          <a:noFill/>
        </p:spPr>
        <p:txBody>
          <a:bodyPr wrap="square" rtlCol="0">
            <a:spAutoFit/>
          </a:bodyPr>
          <a:lstStyle/>
          <a:p>
            <a:pPr>
              <a:defRPr/>
            </a:pPr>
            <a:r>
              <a:rPr lang="zh-CN" altLang="en-US" dirty="0"/>
              <a:t>本次实验用例的一些特性操作可能无法完成，实验里可以不写</a:t>
            </a:r>
            <a:endParaRPr lang="en-US" altLang="zh-CN" dirty="0"/>
          </a:p>
          <a:p>
            <a:pPr>
              <a:defRPr/>
            </a:pPr>
            <a:r>
              <a:rPr lang="zh-CN" altLang="en-US" dirty="0"/>
              <a:t>（如锁的忙等待、死锁、日志）</a:t>
            </a:r>
            <a:endParaRPr lang="en-US" altLang="zh-CN" dirty="0"/>
          </a:p>
          <a:p>
            <a:pPr>
              <a:defRPr/>
            </a:pPr>
            <a:endParaRPr lang="zh-CN" altLang="en-US" dirty="0"/>
          </a:p>
          <a:p>
            <a:pPr marL="285750" indent="-285750">
              <a:buFont typeface="Arial" panose="020B0604020202020204" pitchFamily="34" charset="0"/>
              <a:buChar char="•"/>
              <a:defRPr/>
            </a:pPr>
            <a:r>
              <a:rPr lang="en-US" altLang="zh-CN" dirty="0"/>
              <a:t>DCL</a:t>
            </a:r>
            <a:r>
              <a:rPr lang="zh-CN" altLang="en-US" dirty="0"/>
              <a:t>语法</a:t>
            </a:r>
          </a:p>
          <a:p>
            <a:pPr>
              <a:defRPr/>
            </a:pPr>
            <a:r>
              <a:rPr lang="en-US" altLang="zh-CN" dirty="0"/>
              <a:t>START TRASACTION;</a:t>
            </a:r>
            <a:r>
              <a:rPr lang="zh-CN" altLang="en-US" dirty="0"/>
              <a:t>（或</a:t>
            </a:r>
            <a:r>
              <a:rPr lang="en-US" altLang="zh-CN" dirty="0"/>
              <a:t>BEGIN;</a:t>
            </a:r>
            <a:r>
              <a:rPr lang="zh-CN" altLang="en-US" dirty="0"/>
              <a:t>）</a:t>
            </a:r>
          </a:p>
          <a:p>
            <a:pPr>
              <a:defRPr/>
            </a:pPr>
            <a:r>
              <a:rPr lang="en-US" altLang="zh-CN" dirty="0"/>
              <a:t>COMMIT;</a:t>
            </a:r>
          </a:p>
          <a:p>
            <a:pPr>
              <a:defRPr/>
            </a:pPr>
            <a:r>
              <a:rPr lang="en-US" altLang="zh-CN" dirty="0"/>
              <a:t>ROLLBACK;</a:t>
            </a:r>
          </a:p>
          <a:p>
            <a:pPr>
              <a:defRPr/>
            </a:pPr>
            <a:r>
              <a:rPr lang="en-US" altLang="zh-CN" dirty="0"/>
              <a:t>SAVEPOINT &lt;</a:t>
            </a:r>
            <a:r>
              <a:rPr lang="zh-CN" altLang="en-US" dirty="0"/>
              <a:t>存档点名</a:t>
            </a:r>
            <a:r>
              <a:rPr lang="en-US" altLang="zh-CN" dirty="0"/>
              <a:t>&gt;;</a:t>
            </a:r>
          </a:p>
          <a:p>
            <a:pPr>
              <a:defRPr/>
            </a:pPr>
            <a:r>
              <a:rPr lang="en-US" altLang="zh-CN" dirty="0"/>
              <a:t>ROLLBACK TO &lt;</a:t>
            </a:r>
            <a:r>
              <a:rPr lang="zh-CN" altLang="en-US" dirty="0"/>
              <a:t>存档点名</a:t>
            </a:r>
            <a:r>
              <a:rPr lang="en-US" altLang="zh-CN" dirty="0"/>
              <a:t>&gt;;</a:t>
            </a:r>
          </a:p>
          <a:p>
            <a:pPr>
              <a:defRPr/>
            </a:pPr>
            <a:r>
              <a:rPr lang="en-US" altLang="zh-CN" dirty="0"/>
              <a:t>SET TRANSACTION ISOLATION LEVEL &lt;</a:t>
            </a:r>
            <a:r>
              <a:rPr lang="zh-CN" altLang="en-US" dirty="0"/>
              <a:t>隔离级别</a:t>
            </a:r>
            <a:r>
              <a:rPr lang="en-US" altLang="zh-CN" dirty="0"/>
              <a:t>&gt;;</a:t>
            </a:r>
          </a:p>
          <a:p>
            <a:pPr>
              <a:defRPr/>
            </a:pPr>
            <a:endParaRPr lang="en-US" altLang="zh-CN" dirty="0"/>
          </a:p>
          <a:p>
            <a:pPr>
              <a:defRPr/>
            </a:pPr>
            <a:endParaRPr lang="en-US" altLang="zh-CN" dirty="0"/>
          </a:p>
          <a:p>
            <a:pPr>
              <a:defRPr/>
            </a:pPr>
            <a:endParaRPr lang="en-US" altLang="zh-CN" dirty="0"/>
          </a:p>
          <a:p>
            <a:pP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a:extLst>
              <a:ext uri="{FF2B5EF4-FFF2-40B4-BE49-F238E27FC236}">
                <a16:creationId xmlns:a16="http://schemas.microsoft.com/office/drawing/2014/main" id="{1A4FD024-449B-4BFB-89FF-4B4A27C159BE}"/>
              </a:ext>
            </a:extLst>
          </p:cNvPr>
          <p:cNvPicPr>
            <a:picLocks noChangeAspect="1"/>
          </p:cNvPicPr>
          <p:nvPr/>
        </p:nvPicPr>
        <p:blipFill>
          <a:blip r:embed="rId3"/>
          <a:stretch>
            <a:fillRect/>
          </a:stretch>
        </p:blipFill>
        <p:spPr>
          <a:xfrm>
            <a:off x="6102597" y="711999"/>
            <a:ext cx="3534696" cy="2888273"/>
          </a:xfrm>
          <a:prstGeom prst="rect">
            <a:avLst/>
          </a:prstGeom>
        </p:spPr>
      </p:pic>
      <p:pic>
        <p:nvPicPr>
          <p:cNvPr id="4" name="图片 3">
            <a:extLst>
              <a:ext uri="{FF2B5EF4-FFF2-40B4-BE49-F238E27FC236}">
                <a16:creationId xmlns:a16="http://schemas.microsoft.com/office/drawing/2014/main" id="{6AE89B84-C9D4-4566-8CC6-E2115EEFE709}"/>
              </a:ext>
            </a:extLst>
          </p:cNvPr>
          <p:cNvPicPr>
            <a:picLocks noChangeAspect="1"/>
          </p:cNvPicPr>
          <p:nvPr/>
        </p:nvPicPr>
        <p:blipFill>
          <a:blip r:embed="rId4"/>
          <a:stretch>
            <a:fillRect/>
          </a:stretch>
        </p:blipFill>
        <p:spPr>
          <a:xfrm>
            <a:off x="6096000" y="3742120"/>
            <a:ext cx="3141126" cy="2257483"/>
          </a:xfrm>
          <a:prstGeom prst="rect">
            <a:avLst/>
          </a:prstGeom>
        </p:spPr>
      </p:pic>
      <p:pic>
        <p:nvPicPr>
          <p:cNvPr id="3" name="图片 2">
            <a:extLst>
              <a:ext uri="{FF2B5EF4-FFF2-40B4-BE49-F238E27FC236}">
                <a16:creationId xmlns:a16="http://schemas.microsoft.com/office/drawing/2014/main" id="{E14C15BC-EBE4-4824-90D7-CD41E257612F}"/>
              </a:ext>
            </a:extLst>
          </p:cNvPr>
          <p:cNvPicPr>
            <a:picLocks noChangeAspect="1"/>
          </p:cNvPicPr>
          <p:nvPr/>
        </p:nvPicPr>
        <p:blipFill>
          <a:blip r:embed="rId5"/>
          <a:stretch>
            <a:fillRect/>
          </a:stretch>
        </p:blipFill>
        <p:spPr>
          <a:xfrm>
            <a:off x="9137016" y="3681667"/>
            <a:ext cx="2009812" cy="2317936"/>
          </a:xfrm>
          <a:prstGeom prst="rect">
            <a:avLst/>
          </a:prstGeom>
        </p:spPr>
      </p:pic>
      <p:sp>
        <p:nvSpPr>
          <p:cNvPr id="5" name="文本框 4">
            <a:extLst>
              <a:ext uri="{FF2B5EF4-FFF2-40B4-BE49-F238E27FC236}">
                <a16:creationId xmlns:a16="http://schemas.microsoft.com/office/drawing/2014/main" id="{B2F813F7-BDC7-4748-94C1-21641B094301}"/>
              </a:ext>
            </a:extLst>
          </p:cNvPr>
          <p:cNvSpPr txBox="1"/>
          <p:nvPr/>
        </p:nvSpPr>
        <p:spPr>
          <a:xfrm>
            <a:off x="954680" y="6035679"/>
            <a:ext cx="7241085" cy="923330"/>
          </a:xfrm>
          <a:prstGeom prst="rect">
            <a:avLst/>
          </a:prstGeom>
          <a:noFill/>
        </p:spPr>
        <p:txBody>
          <a:bodyPr wrap="none" rtlCol="0">
            <a:spAutoFit/>
          </a:bodyPr>
          <a:lstStyle/>
          <a:p>
            <a:pPr>
              <a:defRPr/>
            </a:pPr>
            <a:r>
              <a:rPr lang="zh-CN" altLang="en-US" dirty="0"/>
              <a:t>更多问题</a:t>
            </a:r>
            <a:endParaRPr lang="en-US" altLang="zh-CN" dirty="0"/>
          </a:p>
          <a:p>
            <a:pPr>
              <a:defRPr/>
            </a:pPr>
            <a:r>
              <a:rPr lang="en-US" altLang="zh-CN" dirty="0">
                <a:hlinkClick r:id="rId6"/>
              </a:rPr>
              <a:t>https://dev.mysql.com/doc/refman/8.0/en/sql-syntax-transactions.html</a:t>
            </a:r>
            <a:endParaRPr lang="en-US" altLang="zh-CN" dirty="0"/>
          </a:p>
          <a:p>
            <a:endParaRPr lang="zh-CN" altLang="en-US" dirty="0"/>
          </a:p>
        </p:txBody>
      </p:sp>
    </p:spTree>
    <p:extLst>
      <p:ext uri="{BB962C8B-B14F-4D97-AF65-F5344CB8AC3E}">
        <p14:creationId xmlns:p14="http://schemas.microsoft.com/office/powerpoint/2010/main" val="342192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897C60-1DC6-4C7F-8F48-A4A4C308D2D2}"/>
              </a:ext>
            </a:extLst>
          </p:cNvPr>
          <p:cNvSpPr txBox="1"/>
          <p:nvPr/>
        </p:nvSpPr>
        <p:spPr>
          <a:xfrm>
            <a:off x="883633" y="1974689"/>
            <a:ext cx="9707202" cy="4247317"/>
          </a:xfrm>
          <a:prstGeom prst="rect">
            <a:avLst/>
          </a:prstGeom>
          <a:noFill/>
        </p:spPr>
        <p:txBody>
          <a:bodyPr wrap="square" rtlCol="0">
            <a:spAutoFit/>
          </a:bodyPr>
          <a:lstStyle/>
          <a:p>
            <a:r>
              <a:rPr lang="zh-CN" altLang="en-US" dirty="0">
                <a:latin typeface="+mn-ea"/>
              </a:rPr>
              <a:t>一般</a:t>
            </a:r>
            <a:r>
              <a:rPr lang="en-US" altLang="zh-CN" dirty="0">
                <a:latin typeface="+mn-ea"/>
              </a:rPr>
              <a:t>SQL</a:t>
            </a:r>
            <a:r>
              <a:rPr lang="zh-CN" altLang="en-US" dirty="0">
                <a:latin typeface="+mn-ea"/>
              </a:rPr>
              <a:t>语法：</a:t>
            </a:r>
          </a:p>
          <a:p>
            <a:r>
              <a:rPr lang="en-US" altLang="zh-CN" dirty="0">
                <a:latin typeface="+mn-ea"/>
                <a:hlinkClick r:id="rId2"/>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dirty="0"/>
              <a:t>SQL Server: </a:t>
            </a:r>
            <a:r>
              <a:rPr lang="en-US" altLang="zh-CN" dirty="0">
                <a:hlinkClick r:id="rId3"/>
              </a:rPr>
              <a:t>https://docs.microsoft.com/zh-cn/sql/t-sql/language-elements/transactions-transact-sql?view=sql-server-2017 </a:t>
            </a:r>
            <a:endParaRPr lang="en-US" altLang="zh-CN" dirty="0"/>
          </a:p>
          <a:p>
            <a:r>
              <a:rPr lang="en-US" altLang="zh-CN" dirty="0"/>
              <a:t>MySQL: </a:t>
            </a:r>
            <a:r>
              <a:rPr lang="en-US" altLang="zh-CN" dirty="0">
                <a:hlinkClick r:id="rId4"/>
              </a:rPr>
              <a:t>https://dev.mysql.com/doc/refman/8.0/en/sql-syntax-transactions.html</a:t>
            </a:r>
            <a:endParaRPr lang="en-US" altLang="zh-CN" dirty="0"/>
          </a:p>
          <a:p>
            <a:endParaRPr lang="en-US" altLang="zh-CN" dirty="0">
              <a:latin typeface="+mn-ea"/>
            </a:endParaRPr>
          </a:p>
          <a:p>
            <a:r>
              <a:rPr lang="zh-CN" altLang="en-US" dirty="0">
                <a:latin typeface="+mn-ea"/>
              </a:rPr>
              <a:t>多用搜索引擎：</a:t>
            </a:r>
          </a:p>
          <a:p>
            <a:r>
              <a:rPr lang="en-US" altLang="zh-CN" dirty="0">
                <a:latin typeface="+mn-ea"/>
                <a:hlinkClick r:id="rId5"/>
              </a:rPr>
              <a:t>https://cn.bing.com/</a:t>
            </a:r>
            <a:endParaRPr lang="en-US" altLang="zh-CN" dirty="0">
              <a:latin typeface="+mn-ea"/>
            </a:endParaRPr>
          </a:p>
          <a:p>
            <a:r>
              <a:rPr lang="en-US" altLang="zh-CN" dirty="0">
                <a:latin typeface="+mn-ea"/>
                <a:hlinkClick r:id="rId6"/>
              </a:rPr>
              <a:t>https://www.google.com/</a:t>
            </a:r>
            <a:endParaRPr lang="en-US" altLang="zh-CN" dirty="0">
              <a:latin typeface="+mn-ea"/>
            </a:endParaRPr>
          </a:p>
          <a:p>
            <a:r>
              <a:rPr lang="en-US" altLang="zh-CN" dirty="0">
                <a:latin typeface="+mn-ea"/>
                <a:hlinkClick r:id="rId7"/>
              </a:rPr>
              <a:t>https://www.baidu.com/</a:t>
            </a:r>
            <a:endParaRPr lang="en-US" altLang="zh-CN" dirty="0">
              <a:latin typeface="+mn-ea"/>
            </a:endParaRPr>
          </a:p>
          <a:p>
            <a:endParaRPr lang="en-US" altLang="zh-CN" dirty="0">
              <a:latin typeface="+mn-ea"/>
            </a:endParaRPr>
          </a:p>
          <a:p>
            <a:r>
              <a:rPr lang="zh-CN" altLang="en-US" dirty="0"/>
              <a:t>以及数据库课程</a:t>
            </a:r>
            <a:r>
              <a:rPr lang="en-US" altLang="zh-CN" dirty="0"/>
              <a:t>PPT</a:t>
            </a:r>
            <a:endParaRPr lang="en-US" altLang="zh-CN" dirty="0">
              <a:latin typeface="+mn-ea"/>
            </a:endParaRPr>
          </a:p>
          <a:p>
            <a:endParaRPr lang="zh-CN" altLang="en-US" dirty="0"/>
          </a:p>
        </p:txBody>
      </p:sp>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1586010" cy="511876"/>
            <a:chOff x="1187820" y="652928"/>
            <a:chExt cx="158601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942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66918" y="1791072"/>
            <a:ext cx="9282022" cy="424058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Task1</a:t>
            </a:r>
            <a:r>
              <a:rPr lang="zh-CN" altLang="en-US" sz="1600" dirty="0"/>
              <a:t>：隔离级别的验证</a:t>
            </a:r>
            <a:endParaRPr lang="en-US" altLang="zh-CN" sz="1600" dirty="0">
              <a:solidFill>
                <a:schemeClr val="tx1"/>
              </a:solidFill>
            </a:endParaRPr>
          </a:p>
          <a:p>
            <a:r>
              <a:rPr lang="zh-CN" altLang="en-US" sz="1600" dirty="0"/>
              <a:t>使用命令行工具连接 </a:t>
            </a:r>
            <a:r>
              <a:rPr lang="en" altLang="zh-CN" sz="1600" dirty="0"/>
              <a:t>MySQL </a:t>
            </a:r>
            <a:r>
              <a:rPr lang="zh-CN" altLang="en-US" sz="1600" dirty="0"/>
              <a:t>或使用可视化工具，实验需要设计 </a:t>
            </a:r>
            <a:r>
              <a:rPr lang="en-US" altLang="zh-CN" sz="1600" dirty="0"/>
              <a:t>2</a:t>
            </a:r>
            <a:r>
              <a:rPr lang="zh-CN" altLang="en-US" sz="1600" dirty="0"/>
              <a:t>个 </a:t>
            </a:r>
            <a:r>
              <a:rPr lang="en" altLang="zh-CN" sz="1600" dirty="0"/>
              <a:t>MySQL session</a:t>
            </a:r>
            <a:r>
              <a:rPr lang="zh-CN" altLang="en" sz="1600" dirty="0"/>
              <a:t>，</a:t>
            </a:r>
            <a:r>
              <a:rPr lang="zh-CN" altLang="en-US" sz="1600" dirty="0"/>
              <a:t>对应为 </a:t>
            </a:r>
            <a:r>
              <a:rPr lang="en-US" altLang="zh-CN" sz="1600" dirty="0"/>
              <a:t>2 </a:t>
            </a:r>
            <a:r>
              <a:rPr lang="zh-CN" altLang="en-US" sz="1600" dirty="0"/>
              <a:t>个建立连接的命令行窗口或可视化工具中 </a:t>
            </a:r>
            <a:r>
              <a:rPr lang="en-US" altLang="zh-CN" sz="1600" dirty="0"/>
              <a:t>2 </a:t>
            </a:r>
            <a:r>
              <a:rPr lang="zh-CN" altLang="en-US" sz="1600" dirty="0"/>
              <a:t>个会话框；</a:t>
            </a:r>
          </a:p>
          <a:p>
            <a:pPr>
              <a:lnSpc>
                <a:spcPct val="150000"/>
              </a:lnSpc>
            </a:pPr>
            <a:r>
              <a:rPr lang="zh-CN" altLang="en-US" sz="1600" dirty="0"/>
              <a:t>建表：</a:t>
            </a:r>
            <a:endParaRPr lang="en-US" altLang="zh-CN" sz="1600" dirty="0"/>
          </a:p>
          <a:p>
            <a:pPr>
              <a:lnSpc>
                <a:spcPct val="150000"/>
              </a:lnSpc>
            </a:pPr>
            <a:r>
              <a:rPr lang="en" altLang="zh-CN" sz="1600" dirty="0"/>
              <a:t>CREATE TABLE account (</a:t>
            </a:r>
          </a:p>
          <a:p>
            <a:pPr>
              <a:lnSpc>
                <a:spcPct val="150000"/>
              </a:lnSpc>
            </a:pPr>
            <a:r>
              <a:rPr lang="en" altLang="zh-CN" sz="1600" dirty="0"/>
              <a:t>  id int NOT NULL PRIMARY KEY,</a:t>
            </a:r>
          </a:p>
          <a:p>
            <a:pPr>
              <a:lnSpc>
                <a:spcPct val="150000"/>
              </a:lnSpc>
            </a:pPr>
            <a:r>
              <a:rPr lang="en" altLang="zh-CN" sz="1600" dirty="0"/>
              <a:t>  name varchar(10) DEFAULT NULL,</a:t>
            </a:r>
          </a:p>
          <a:p>
            <a:pPr>
              <a:lnSpc>
                <a:spcPct val="150000"/>
              </a:lnSpc>
            </a:pPr>
            <a:r>
              <a:rPr lang="en" altLang="zh-CN" sz="1600" dirty="0"/>
              <a:t>  mone</a:t>
            </a:r>
            <a:r>
              <a:rPr lang="en-US" altLang="zh-CN" sz="1600" dirty="0"/>
              <a:t>y</a:t>
            </a:r>
            <a:r>
              <a:rPr lang="en" altLang="zh-CN" sz="1600" dirty="0"/>
              <a:t> int DEFAULT 0</a:t>
            </a:r>
          </a:p>
          <a:p>
            <a:pPr>
              <a:lnSpc>
                <a:spcPct val="150000"/>
              </a:lnSpc>
            </a:pPr>
            <a:r>
              <a:rPr lang="en" altLang="zh-CN" sz="1600" dirty="0"/>
              <a:t>)</a:t>
            </a:r>
          </a:p>
          <a:p>
            <a:pPr>
              <a:lnSpc>
                <a:spcPct val="150000"/>
              </a:lnSpc>
            </a:pPr>
            <a:r>
              <a:rPr lang="en" altLang="zh-CN" sz="1600" dirty="0"/>
              <a:t>INSERT into account values(1, </a:t>
            </a:r>
            <a:r>
              <a:rPr lang="en-US" altLang="zh-CN" sz="1600" dirty="0"/>
              <a:t>‘</a:t>
            </a:r>
            <a:r>
              <a:rPr lang="en" altLang="zh-CN" sz="1600" dirty="0"/>
              <a:t>tom’, </a:t>
            </a:r>
            <a:r>
              <a:rPr lang="en-US" altLang="zh-CN" sz="1600" dirty="0"/>
              <a:t>100</a:t>
            </a:r>
            <a:r>
              <a:rPr lang="en" altLang="zh-CN" sz="1600" dirty="0"/>
              <a:t>0)</a:t>
            </a:r>
            <a:r>
              <a:rPr lang="en-US" altLang="zh-CN" sz="1600" dirty="0"/>
              <a:t>;</a:t>
            </a:r>
            <a:endParaRPr lang="en" altLang="zh-CN" sz="1600" dirty="0"/>
          </a:p>
          <a:p>
            <a:pPr>
              <a:lnSpc>
                <a:spcPct val="150000"/>
              </a:lnSpc>
            </a:pPr>
            <a:r>
              <a:rPr lang="en" altLang="zh-CN" sz="1600" dirty="0"/>
              <a:t>INSERT into account values(2, </a:t>
            </a:r>
            <a:r>
              <a:rPr lang="zh-CN" altLang="en-US" sz="1600" dirty="0"/>
              <a:t>‘</a:t>
            </a:r>
            <a:r>
              <a:rPr lang="en" altLang="zh-CN" sz="1600" dirty="0"/>
              <a:t>bob’, 0);</a:t>
            </a:r>
          </a:p>
          <a:p>
            <a:pPr>
              <a:lnSpc>
                <a:spcPct val="150000"/>
              </a:lnSpc>
            </a:pPr>
            <a:endParaRPr lang="en-US" altLang="zh-CN" sz="1600" dirty="0">
              <a:solidFill>
                <a:srgbClr val="FF0000"/>
              </a:solidFill>
            </a:endParaRPr>
          </a:p>
        </p:txBody>
      </p:sp>
      <p:sp>
        <p:nvSpPr>
          <p:cNvPr id="10" name="文本框 9">
            <a:extLst>
              <a:ext uri="{FF2B5EF4-FFF2-40B4-BE49-F238E27FC236}">
                <a16:creationId xmlns:a16="http://schemas.microsoft.com/office/drawing/2014/main" id="{D915CC79-74DA-D25B-6C13-47FDC8008989}"/>
              </a:ext>
            </a:extLst>
          </p:cNvPr>
          <p:cNvSpPr txBox="1"/>
          <p:nvPr/>
        </p:nvSpPr>
        <p:spPr>
          <a:xfrm>
            <a:off x="6400857" y="3013670"/>
            <a:ext cx="6097656" cy="2958630"/>
          </a:xfrm>
          <a:prstGeom prst="rect">
            <a:avLst/>
          </a:prstGeom>
          <a:noFill/>
        </p:spPr>
        <p:txBody>
          <a:bodyPr wrap="square">
            <a:spAutoFit/>
          </a:bodyPr>
          <a:lstStyle/>
          <a:p>
            <a:pPr>
              <a:lnSpc>
                <a:spcPct val="150000"/>
              </a:lnSpc>
            </a:pPr>
            <a:r>
              <a:rPr lang="zh-CN" altLang="en-US" sz="1800" dirty="0">
                <a:solidFill>
                  <a:srgbClr val="FF0000"/>
                </a:solidFill>
              </a:rPr>
              <a:t>隔离级别</a:t>
            </a:r>
            <a:r>
              <a:rPr lang="zh-CN" altLang="en-US" dirty="0">
                <a:solidFill>
                  <a:srgbClr val="FF0000"/>
                </a:solidFill>
              </a:rPr>
              <a:t>：</a:t>
            </a:r>
            <a:endParaRPr lang="en-US" altLang="zh-CN" dirty="0">
              <a:solidFill>
                <a:srgbClr val="FF0000"/>
              </a:solidFill>
            </a:endParaRPr>
          </a:p>
          <a:p>
            <a:pPr marL="342900" indent="-342900">
              <a:lnSpc>
                <a:spcPct val="150000"/>
              </a:lnSpc>
              <a:buAutoNum type="arabicPeriod"/>
            </a:pPr>
            <a:r>
              <a:rPr lang="en-US" altLang="zh-CN" dirty="0">
                <a:solidFill>
                  <a:srgbClr val="FF0000"/>
                </a:solidFill>
              </a:rPr>
              <a:t>read</a:t>
            </a:r>
            <a:r>
              <a:rPr lang="zh-CN" altLang="en-US" dirty="0">
                <a:solidFill>
                  <a:srgbClr val="FF0000"/>
                </a:solidFill>
              </a:rPr>
              <a:t> </a:t>
            </a:r>
            <a:r>
              <a:rPr lang="en-US" altLang="zh-CN" dirty="0">
                <a:solidFill>
                  <a:srgbClr val="FF0000"/>
                </a:solidFill>
              </a:rPr>
              <a:t>uncommitted</a:t>
            </a:r>
          </a:p>
          <a:p>
            <a:pPr marL="342900" indent="-342900">
              <a:lnSpc>
                <a:spcPct val="150000"/>
              </a:lnSpc>
              <a:buAutoNum type="arabicPeriod"/>
            </a:pPr>
            <a:r>
              <a:rPr lang="en-US" altLang="zh-CN" dirty="0">
                <a:solidFill>
                  <a:srgbClr val="FF0000"/>
                </a:solidFill>
              </a:rPr>
              <a:t>r</a:t>
            </a:r>
            <a:r>
              <a:rPr lang="en-US" altLang="zh-CN" sz="1800" dirty="0">
                <a:solidFill>
                  <a:srgbClr val="FF0000"/>
                </a:solidFill>
              </a:rPr>
              <a:t>ead</a:t>
            </a:r>
            <a:r>
              <a:rPr lang="zh-CN" altLang="en-US" sz="1800" dirty="0">
                <a:solidFill>
                  <a:srgbClr val="FF0000"/>
                </a:solidFill>
              </a:rPr>
              <a:t> </a:t>
            </a:r>
            <a:r>
              <a:rPr lang="en-US" altLang="zh-CN" sz="1800" dirty="0">
                <a:solidFill>
                  <a:srgbClr val="FF0000"/>
                </a:solidFill>
              </a:rPr>
              <a:t>committed</a:t>
            </a:r>
          </a:p>
          <a:p>
            <a:pPr marL="342900" indent="-342900">
              <a:lnSpc>
                <a:spcPct val="150000"/>
              </a:lnSpc>
              <a:buAutoNum type="arabicPeriod"/>
            </a:pPr>
            <a:r>
              <a:rPr lang="en-US" altLang="zh-CN" dirty="0">
                <a:solidFill>
                  <a:srgbClr val="FF0000"/>
                </a:solidFill>
              </a:rPr>
              <a:t>repeatable</a:t>
            </a:r>
            <a:r>
              <a:rPr lang="zh-CN" altLang="en-US" dirty="0">
                <a:solidFill>
                  <a:srgbClr val="FF0000"/>
                </a:solidFill>
              </a:rPr>
              <a:t> </a:t>
            </a:r>
            <a:r>
              <a:rPr lang="en-US" altLang="zh-CN" dirty="0">
                <a:solidFill>
                  <a:srgbClr val="FF0000"/>
                </a:solidFill>
              </a:rPr>
              <a:t>read</a:t>
            </a:r>
          </a:p>
          <a:p>
            <a:pPr marL="342900" indent="-342900">
              <a:lnSpc>
                <a:spcPct val="150000"/>
              </a:lnSpc>
              <a:buAutoNum type="arabicPeriod"/>
            </a:pPr>
            <a:r>
              <a:rPr lang="en-US" altLang="zh-CN" sz="1800" dirty="0">
                <a:solidFill>
                  <a:srgbClr val="FF0000"/>
                </a:solidFill>
              </a:rPr>
              <a:t>Serializable</a:t>
            </a:r>
          </a:p>
          <a:p>
            <a:pPr marL="342900" indent="-342900">
              <a:lnSpc>
                <a:spcPct val="150000"/>
              </a:lnSpc>
              <a:buAutoNum type="arabicPeriod"/>
            </a:pPr>
            <a:endParaRPr lang="en-US" altLang="zh-CN" sz="1800" dirty="0">
              <a:solidFill>
                <a:srgbClr val="FF0000"/>
              </a:solidFill>
            </a:endParaRPr>
          </a:p>
          <a:p>
            <a:pPr marL="342900" indent="-342900">
              <a:lnSpc>
                <a:spcPct val="150000"/>
              </a:lnSpc>
              <a:buAutoNum type="arabicPeriod"/>
            </a:pPr>
            <a:endParaRPr lang="en-US" altLang="zh-CN" sz="1800" dirty="0">
              <a:solidFill>
                <a:srgbClr val="FF0000"/>
              </a:solidFill>
            </a:endParaRPr>
          </a:p>
        </p:txBody>
      </p:sp>
    </p:spTree>
    <p:extLst>
      <p:ext uri="{BB962C8B-B14F-4D97-AF65-F5344CB8AC3E}">
        <p14:creationId xmlns:p14="http://schemas.microsoft.com/office/powerpoint/2010/main" val="409512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66918" y="1791072"/>
            <a:ext cx="6179193" cy="522546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err="1"/>
              <a:t>openGauss</a:t>
            </a:r>
            <a:r>
              <a:rPr lang="zh-CN" altLang="en-US" sz="1600" dirty="0"/>
              <a:t>的隔离级别：</a:t>
            </a:r>
            <a:endParaRPr lang="en-US" altLang="zh-CN" sz="1600" dirty="0"/>
          </a:p>
          <a:p>
            <a:pPr>
              <a:lnSpc>
                <a:spcPct val="150000"/>
              </a:lnSpc>
            </a:pPr>
            <a:r>
              <a:rPr lang="en" altLang="zh-CN" sz="1600" dirty="0"/>
              <a:t>READ COMMITTED</a:t>
            </a:r>
            <a:r>
              <a:rPr lang="zh-CN" altLang="en" sz="1600" dirty="0"/>
              <a:t>：</a:t>
            </a:r>
            <a:r>
              <a:rPr lang="zh-CN" altLang="en-US" sz="1600" dirty="0"/>
              <a:t>读已提交隔离级别，只能读到已经提交的数据，而不会读到未提交的数据。这是缺省值。</a:t>
            </a:r>
          </a:p>
          <a:p>
            <a:pPr>
              <a:lnSpc>
                <a:spcPct val="150000"/>
              </a:lnSpc>
            </a:pPr>
            <a:r>
              <a:rPr lang="en" altLang="zh-CN" sz="1600" dirty="0"/>
              <a:t>REPEATABLE READ</a:t>
            </a:r>
            <a:r>
              <a:rPr lang="zh-CN" altLang="en" sz="1600" dirty="0"/>
              <a:t>：</a:t>
            </a:r>
            <a:r>
              <a:rPr lang="zh-CN" altLang="en-US" sz="1600" dirty="0"/>
              <a:t>可重复读隔离级别，仅仅能看到事务开始之前提交的数据，不能看到未提交的数据，以及在事务执行期间由其它并发事务提交的修改。</a:t>
            </a:r>
          </a:p>
          <a:p>
            <a:pPr>
              <a:lnSpc>
                <a:spcPct val="150000"/>
              </a:lnSpc>
            </a:pPr>
            <a:r>
              <a:rPr lang="en" altLang="zh-CN" sz="1600" dirty="0"/>
              <a:t>SERIALIZABLE</a:t>
            </a:r>
            <a:r>
              <a:rPr lang="zh-CN" altLang="en" sz="1600" dirty="0"/>
              <a:t>：</a:t>
            </a:r>
            <a:r>
              <a:rPr lang="en" altLang="zh-CN" sz="1600" dirty="0" err="1"/>
              <a:t>openGauss</a:t>
            </a:r>
            <a:r>
              <a:rPr lang="zh-CN" altLang="en-US" sz="1600" dirty="0"/>
              <a:t>目前功能上不支持此隔离级别，等价于</a:t>
            </a:r>
            <a:r>
              <a:rPr lang="en" altLang="zh-CN" sz="1600" dirty="0"/>
              <a:t>REPEATABLE READ</a:t>
            </a:r>
            <a:r>
              <a:rPr lang="zh-CN" altLang="en" sz="1600" dirty="0"/>
              <a:t>。</a:t>
            </a:r>
            <a:endParaRPr lang="en-US" altLang="zh-CN" sz="1600" dirty="0"/>
          </a:p>
          <a:p>
            <a:pPr>
              <a:lnSpc>
                <a:spcPct val="150000"/>
              </a:lnSpc>
            </a:pPr>
            <a:r>
              <a:rPr lang="zh-CN" altLang="en-US" sz="1600" dirty="0"/>
              <a:t>参考文档：</a:t>
            </a:r>
            <a:r>
              <a:rPr lang="en" altLang="zh-CN" sz="1600" dirty="0"/>
              <a:t>https://</a:t>
            </a:r>
            <a:r>
              <a:rPr lang="en" altLang="zh-CN" sz="1600" dirty="0" err="1"/>
              <a:t>opengauss.org</a:t>
            </a:r>
            <a:r>
              <a:rPr lang="en" altLang="zh-CN" sz="1600" dirty="0"/>
              <a:t>/</a:t>
            </a:r>
            <a:r>
              <a:rPr lang="en" altLang="zh-CN" sz="1600" dirty="0" err="1"/>
              <a:t>zh</a:t>
            </a:r>
            <a:r>
              <a:rPr lang="en" altLang="zh-CN" sz="1600" dirty="0"/>
              <a:t>/docs/2.1.0/docs/</a:t>
            </a:r>
            <a:r>
              <a:rPr lang="en" altLang="zh-CN" sz="1600" dirty="0" err="1"/>
              <a:t>Developerguide</a:t>
            </a:r>
            <a:r>
              <a:rPr lang="en" altLang="zh-CN" sz="1600" dirty="0"/>
              <a:t>/SET-</a:t>
            </a:r>
            <a:r>
              <a:rPr lang="en" altLang="zh-CN" sz="1600" dirty="0" err="1"/>
              <a:t>TRANSACTION.html</a:t>
            </a:r>
            <a:endParaRPr lang="en-US" altLang="zh-CN" sz="1600" dirty="0"/>
          </a:p>
          <a:p>
            <a:pPr>
              <a:lnSpc>
                <a:spcPct val="150000"/>
              </a:lnSpc>
            </a:pPr>
            <a:endParaRPr lang="en-US" altLang="zh-CN" sz="1600" dirty="0"/>
          </a:p>
          <a:p>
            <a:pPr>
              <a:lnSpc>
                <a:spcPct val="150000"/>
              </a:lnSpc>
            </a:pPr>
            <a:r>
              <a:rPr lang="zh-CN" altLang="en-US" sz="1600" dirty="0"/>
              <a:t>为完整实验，选择</a:t>
            </a:r>
            <a:r>
              <a:rPr lang="en-US" altLang="zh-CN" sz="1600" dirty="0"/>
              <a:t>MySQL</a:t>
            </a:r>
            <a:r>
              <a:rPr lang="zh-CN" altLang="en-US" sz="1600" dirty="0"/>
              <a:t>作为本次实验平台；</a:t>
            </a:r>
            <a:endParaRPr lang="zh-CN" altLang="en" sz="1600" dirty="0"/>
          </a:p>
          <a:p>
            <a:pPr>
              <a:lnSpc>
                <a:spcPct val="150000"/>
              </a:lnSpc>
            </a:pPr>
            <a:endParaRPr lang="en-US" altLang="zh-CN" sz="1600" dirty="0"/>
          </a:p>
        </p:txBody>
      </p:sp>
      <p:pic>
        <p:nvPicPr>
          <p:cNvPr id="2" name="图片 1">
            <a:extLst>
              <a:ext uri="{FF2B5EF4-FFF2-40B4-BE49-F238E27FC236}">
                <a16:creationId xmlns:a16="http://schemas.microsoft.com/office/drawing/2014/main" id="{BD53CBB2-53B1-B6D1-A4EC-AA7B82482365}"/>
              </a:ext>
            </a:extLst>
          </p:cNvPr>
          <p:cNvPicPr>
            <a:picLocks noChangeAspect="1"/>
          </p:cNvPicPr>
          <p:nvPr/>
        </p:nvPicPr>
        <p:blipFill>
          <a:blip r:embed="rId2"/>
          <a:stretch>
            <a:fillRect/>
          </a:stretch>
        </p:blipFill>
        <p:spPr>
          <a:xfrm>
            <a:off x="7446112" y="0"/>
            <a:ext cx="4657890" cy="6858000"/>
          </a:xfrm>
          <a:prstGeom prst="rect">
            <a:avLst/>
          </a:prstGeom>
        </p:spPr>
      </p:pic>
    </p:spTree>
    <p:extLst>
      <p:ext uri="{BB962C8B-B14F-4D97-AF65-F5344CB8AC3E}">
        <p14:creationId xmlns:p14="http://schemas.microsoft.com/office/powerpoint/2010/main" val="335778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脏读</a:t>
            </a:r>
            <a:endParaRPr lang="en-US" altLang="zh-CN" sz="1600" dirty="0"/>
          </a:p>
        </p:txBody>
      </p:sp>
      <p:graphicFrame>
        <p:nvGraphicFramePr>
          <p:cNvPr id="2" name="表格 1">
            <a:extLst>
              <a:ext uri="{FF2B5EF4-FFF2-40B4-BE49-F238E27FC236}">
                <a16:creationId xmlns:a16="http://schemas.microsoft.com/office/drawing/2014/main" id="{007429B1-6D42-F284-33B7-76E6D07308C7}"/>
              </a:ext>
            </a:extLst>
          </p:cNvPr>
          <p:cNvGraphicFramePr>
            <a:graphicFrameLocks noGrp="1"/>
          </p:cNvGraphicFramePr>
          <p:nvPr>
            <p:extLst>
              <p:ext uri="{D42A27DB-BD31-4B8C-83A1-F6EECF244321}">
                <p14:modId xmlns:p14="http://schemas.microsoft.com/office/powerpoint/2010/main" val="2782136443"/>
              </p:ext>
            </p:extLst>
          </p:nvPr>
        </p:nvGraphicFramePr>
        <p:xfrm>
          <a:off x="1349590" y="2315817"/>
          <a:ext cx="9492819" cy="4091076"/>
        </p:xfrm>
        <a:graphic>
          <a:graphicData uri="http://schemas.openxmlformats.org/drawingml/2006/table">
            <a:tbl>
              <a:tblPr/>
              <a:tblGrid>
                <a:gridCol w="556475">
                  <a:extLst>
                    <a:ext uri="{9D8B030D-6E8A-4147-A177-3AD203B41FA5}">
                      <a16:colId xmlns:a16="http://schemas.microsoft.com/office/drawing/2014/main" val="2992423754"/>
                    </a:ext>
                  </a:extLst>
                </a:gridCol>
                <a:gridCol w="4653761">
                  <a:extLst>
                    <a:ext uri="{9D8B030D-6E8A-4147-A177-3AD203B41FA5}">
                      <a16:colId xmlns:a16="http://schemas.microsoft.com/office/drawing/2014/main" val="536603819"/>
                    </a:ext>
                  </a:extLst>
                </a:gridCol>
                <a:gridCol w="4282583">
                  <a:extLst>
                    <a:ext uri="{9D8B030D-6E8A-4147-A177-3AD203B41FA5}">
                      <a16:colId xmlns:a16="http://schemas.microsoft.com/office/drawing/2014/main" val="855104850"/>
                    </a:ext>
                  </a:extLst>
                </a:gridCol>
              </a:tblGrid>
              <a:tr h="510239">
                <a:tc>
                  <a:txBody>
                    <a:bodyPr/>
                    <a:lstStyle/>
                    <a:p>
                      <a:pPr marL="0" marR="0">
                        <a:spcBef>
                          <a:spcPts val="0"/>
                        </a:spcBef>
                        <a:spcAft>
                          <a:spcPts val="0"/>
                        </a:spcAft>
                      </a:pPr>
                      <a:r>
                        <a:rPr lang="zh-CN" altLang="en-US" sz="1500">
                          <a:effectLst/>
                        </a:rPr>
                        <a:t>时间</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effectLst/>
                        </a:rPr>
                        <a:t>session1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a:effectLst/>
                        </a:rPr>
                        <a:t>session2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95025153"/>
                  </a:ext>
                </a:extLst>
              </a:tr>
              <a:tr h="1454977">
                <a:tc>
                  <a:txBody>
                    <a:bodyPr/>
                    <a:lstStyle/>
                    <a:p>
                      <a:pPr marL="0" marR="0">
                        <a:spcBef>
                          <a:spcPts val="0"/>
                        </a:spcBef>
                        <a:spcAft>
                          <a:spcPts val="0"/>
                        </a:spcAft>
                      </a:pPr>
                      <a:r>
                        <a:rPr lang="en" sz="1500" dirty="0">
                          <a:effectLst/>
                        </a:rPr>
                        <a:t>T1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500" dirty="0">
                          <a:solidFill>
                            <a:srgbClr val="FF0000"/>
                          </a:solidFill>
                          <a:effectLst/>
                        </a:rPr>
                        <a:t>s</a:t>
                      </a:r>
                      <a:r>
                        <a:rPr lang="en" sz="1500" dirty="0">
                          <a:solidFill>
                            <a:srgbClr val="FF0000"/>
                          </a:solidFill>
                          <a:effectLst/>
                        </a:rPr>
                        <a:t>et session transaction isolation level read uncommi</a:t>
                      </a:r>
                      <a:r>
                        <a:rPr lang="en-US" altLang="zh-CN" sz="1500" dirty="0">
                          <a:solidFill>
                            <a:srgbClr val="FF0000"/>
                          </a:solidFill>
                          <a:effectLst/>
                        </a:rPr>
                        <a:t>t</a:t>
                      </a:r>
                      <a:r>
                        <a:rPr lang="en" sz="1500" dirty="0">
                          <a:solidFill>
                            <a:srgbClr val="FF0000"/>
                          </a:solidFill>
                          <a:effectLst/>
                        </a:rPr>
                        <a:t>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 </a:t>
                      </a:r>
                      <a:r>
                        <a:rPr lang="zh-CN" altLang="en-US" sz="1500" kern="1200" dirty="0">
                          <a:solidFill>
                            <a:schemeClr val="tx1"/>
                          </a:solidFill>
                          <a:effectLst/>
                          <a:latin typeface="+mn-lt"/>
                          <a:ea typeface="+mn-ea"/>
                          <a:cs typeface="+mn-cs"/>
                        </a:rPr>
                        <a:t>关闭事务自动提交</a:t>
                      </a:r>
                      <a:endParaRPr lang="en" sz="1500" kern="1200" dirty="0">
                        <a:solidFill>
                          <a:schemeClr val="tx1"/>
                        </a:solidFill>
                        <a:effectLst/>
                        <a:latin typeface="+mn-lt"/>
                        <a:ea typeface="+mn-ea"/>
                        <a:cs typeface="+mn-cs"/>
                      </a:endParaRPr>
                    </a:p>
                    <a:p>
                      <a:pPr marL="0" marR="0">
                        <a:spcBef>
                          <a:spcPts val="0"/>
                        </a:spcBef>
                        <a:spcAft>
                          <a:spcPts val="0"/>
                        </a:spcAft>
                      </a:pPr>
                      <a:r>
                        <a:rPr lang="en" sz="1500" dirty="0">
                          <a:effectLst/>
                        </a:rPr>
                        <a:t>start transaction;</a:t>
                      </a:r>
                    </a:p>
                    <a:p>
                      <a:pPr marL="0" marR="0">
                        <a:spcBef>
                          <a:spcPts val="0"/>
                        </a:spcBef>
                        <a:spcAft>
                          <a:spcPts val="0"/>
                        </a:spcAft>
                      </a:pPr>
                      <a:r>
                        <a:rPr lang="en" sz="1500" dirty="0">
                          <a:effectLst/>
                        </a:rPr>
                        <a:t>update account set money = money + 1000 where id = 1;</a:t>
                      </a:r>
                    </a:p>
                    <a:p>
                      <a:pPr marL="0" marR="0">
                        <a:spcBef>
                          <a:spcPts val="0"/>
                        </a:spcBef>
                        <a:spcAft>
                          <a:spcPts val="0"/>
                        </a:spcAft>
                      </a:pPr>
                      <a:r>
                        <a:rPr lang="en" sz="1500" dirty="0">
                          <a:solidFill>
                            <a:srgbClr val="FF0000"/>
                          </a:solidFill>
                          <a:effectLst/>
                        </a:rPr>
                        <a:t>select * from account where id = 1; // 语句</a:t>
                      </a:r>
                      <a:r>
                        <a:rPr lang="en-US" altLang="zh-CN" sz="1500" dirty="0">
                          <a:solidFill>
                            <a:srgbClr val="FF0000"/>
                          </a:solidFill>
                          <a:effectLst/>
                        </a:rPr>
                        <a:t>2</a:t>
                      </a: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47271733"/>
                  </a:ext>
                </a:extLst>
              </a:tr>
              <a:tr h="995555">
                <a:tc>
                  <a:txBody>
                    <a:bodyPr/>
                    <a:lstStyle/>
                    <a:p>
                      <a:pPr marL="0" marR="0">
                        <a:spcBef>
                          <a:spcPts val="0"/>
                        </a:spcBef>
                        <a:spcAft>
                          <a:spcPts val="0"/>
                        </a:spcAft>
                      </a:pPr>
                      <a:r>
                        <a:rPr lang="en" sz="1500">
                          <a:effectLst/>
                        </a:rPr>
                        <a:t>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rgbClr val="FF0000"/>
                          </a:solidFill>
                          <a:effectLst/>
                        </a:rPr>
                        <a:t>set session transaction isolation level read uncommitted;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 sz="1500" dirty="0">
                        <a:solidFill>
                          <a:srgbClr val="FF0000"/>
                        </a:solidFill>
                        <a:effectLst/>
                      </a:endParaRPr>
                    </a:p>
                    <a:p>
                      <a:pPr marL="0" marR="0">
                        <a:spcBef>
                          <a:spcPts val="0"/>
                        </a:spcBef>
                        <a:spcAft>
                          <a:spcPts val="0"/>
                        </a:spcAft>
                      </a:pPr>
                      <a:r>
                        <a:rPr lang="en" sz="1500" dirty="0">
                          <a:effectLst/>
                        </a:rPr>
                        <a:t>start transaction;</a:t>
                      </a:r>
                    </a:p>
                    <a:p>
                      <a:pPr marL="0" marR="0">
                        <a:spcBef>
                          <a:spcPts val="0"/>
                        </a:spcBef>
                        <a:spcAft>
                          <a:spcPts val="0"/>
                        </a:spcAft>
                      </a:pPr>
                      <a:r>
                        <a:rPr lang="en" sz="1500" dirty="0">
                          <a:solidFill>
                            <a:srgbClr val="FF0000"/>
                          </a:solidFill>
                          <a:effectLst/>
                        </a:rPr>
                        <a:t>select * from account where id = 1;</a:t>
                      </a:r>
                      <a:r>
                        <a:rPr lang="en" altLang="zh-CN" sz="1500" dirty="0">
                          <a:solidFill>
                            <a:srgbClr val="FF0000"/>
                          </a:solidFill>
                          <a:effectLst/>
                        </a:rPr>
                        <a:t> // 语句</a:t>
                      </a:r>
                      <a:r>
                        <a:rPr lang="en-US" altLang="zh-CN" sz="1500" dirty="0">
                          <a:solidFill>
                            <a:srgbClr val="FF0000"/>
                          </a:solidFill>
                          <a:effectLst/>
                        </a:rPr>
                        <a:t>4</a:t>
                      </a:r>
                      <a:endParaRPr lang="e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59816853"/>
                  </a:ext>
                </a:extLst>
              </a:tr>
              <a:tr h="306422">
                <a:tc>
                  <a:txBody>
                    <a:bodyPr/>
                    <a:lstStyle/>
                    <a:p>
                      <a:pPr marL="0" marR="0">
                        <a:spcBef>
                          <a:spcPts val="0"/>
                        </a:spcBef>
                        <a:spcAft>
                          <a:spcPts val="0"/>
                        </a:spcAft>
                      </a:pPr>
                      <a:r>
                        <a:rPr lang="en" sz="1500">
                          <a:effectLst/>
                        </a:rPr>
                        <a:t>T3</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sz="1500" dirty="0">
                          <a:effectLst/>
                        </a:rPr>
                        <a:t>r</a:t>
                      </a:r>
                      <a:r>
                        <a:rPr lang="en" sz="1500" dirty="0">
                          <a:effectLst/>
                        </a:rPr>
                        <a:t>ollback</a:t>
                      </a:r>
                      <a:r>
                        <a:rPr lang="en-US" sz="1500" dirty="0">
                          <a:effectLst/>
                        </a:rPr>
                        <a:t>;</a:t>
                      </a:r>
                    </a:p>
                    <a:p>
                      <a:pPr marL="0" marR="0">
                        <a:spcBef>
                          <a:spcPts val="0"/>
                        </a:spcBef>
                        <a:spcAft>
                          <a:spcPts val="0"/>
                        </a:spcAft>
                      </a:pPr>
                      <a:r>
                        <a:rPr lang="en-US" sz="1500" dirty="0">
                          <a:effectLst/>
                        </a:rPr>
                        <a:t>commit;</a:t>
                      </a:r>
                      <a:endParaRPr lang="e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04468"/>
                  </a:ext>
                </a:extLst>
              </a:tr>
              <a:tr h="375202">
                <a:tc>
                  <a:txBody>
                    <a:bodyPr/>
                    <a:lstStyle/>
                    <a:p>
                      <a:pPr marL="0" marR="0">
                        <a:spcBef>
                          <a:spcPts val="0"/>
                        </a:spcBef>
                        <a:spcAft>
                          <a:spcPts val="0"/>
                        </a:spcAft>
                      </a:pPr>
                      <a:r>
                        <a:rPr lang="en" sz="1500" dirty="0">
                          <a:effectLst/>
                        </a:rPr>
                        <a:t>T4</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rgbClr val="FF0000"/>
                          </a:solidFill>
                          <a:effectLst/>
                        </a:rPr>
                        <a:t>select * from account where id = 1; // 语句</a:t>
                      </a:r>
                      <a:r>
                        <a:rPr lang="en-US" sz="1500" dirty="0">
                          <a:solidFill>
                            <a:srgbClr val="FF0000"/>
                          </a:solidFill>
                          <a:effectLst/>
                        </a:rPr>
                        <a:t>5</a:t>
                      </a: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06117685"/>
                  </a:ext>
                </a:extLst>
              </a:tr>
            </a:tbl>
          </a:graphicData>
        </a:graphic>
      </p:graphicFrame>
      <p:sp>
        <p:nvSpPr>
          <p:cNvPr id="10" name="文本框 9">
            <a:extLst>
              <a:ext uri="{FF2B5EF4-FFF2-40B4-BE49-F238E27FC236}">
                <a16:creationId xmlns:a16="http://schemas.microsoft.com/office/drawing/2014/main" id="{CC4076D8-4FBC-2040-8121-7EC92FB8A28F}"/>
              </a:ext>
            </a:extLst>
          </p:cNvPr>
          <p:cNvSpPr txBox="1"/>
          <p:nvPr/>
        </p:nvSpPr>
        <p:spPr>
          <a:xfrm>
            <a:off x="4074161" y="139746"/>
            <a:ext cx="7319486" cy="17214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Q1:</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和语句</a:t>
            </a:r>
            <a:r>
              <a:rPr lang="en-US" altLang="zh-CN" sz="1400" dirty="0">
                <a:solidFill>
                  <a:srgbClr val="FF0000"/>
                </a:solidFill>
              </a:rPr>
              <a:t>5</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en-US" altLang="zh-CN" sz="1400" dirty="0">
                <a:solidFill>
                  <a:srgbClr val="FF0000"/>
                </a:solidFill>
              </a:rPr>
              <a:t>Q2:</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read</a:t>
            </a:r>
            <a:r>
              <a:rPr lang="zh-CN" altLang="en-US" sz="1400" dirty="0">
                <a:solidFill>
                  <a:srgbClr val="FF0000"/>
                </a:solidFill>
              </a:rPr>
              <a:t> </a:t>
            </a:r>
            <a:r>
              <a:rPr lang="en-US" altLang="zh-CN" sz="1400" dirty="0">
                <a:solidFill>
                  <a:srgbClr val="FF0000"/>
                </a:solidFill>
              </a:rPr>
              <a:t>committed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repeatable</a:t>
            </a:r>
            <a:r>
              <a:rPr lang="zh-CN" altLang="en-US" sz="1400" dirty="0">
                <a:solidFill>
                  <a:srgbClr val="FF0000"/>
                </a:solidFill>
              </a:rPr>
              <a:t> </a:t>
            </a:r>
            <a:r>
              <a:rPr lang="en-US" altLang="zh-CN" sz="1400" dirty="0">
                <a:solidFill>
                  <a:srgbClr val="FF0000"/>
                </a:solidFill>
              </a:rPr>
              <a:t>read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和语句</a:t>
            </a:r>
            <a:r>
              <a:rPr lang="en-US" altLang="zh-CN" sz="1400" dirty="0">
                <a:solidFill>
                  <a:srgbClr val="FF0000"/>
                </a:solidFill>
              </a:rPr>
              <a:t>5</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p>
        </p:txBody>
      </p:sp>
    </p:spTree>
    <p:extLst>
      <p:ext uri="{BB962C8B-B14F-4D97-AF65-F5344CB8AC3E}">
        <p14:creationId xmlns:p14="http://schemas.microsoft.com/office/powerpoint/2010/main" val="131129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不可重复读</a:t>
            </a:r>
            <a:endParaRPr lang="en-US" altLang="zh-CN" sz="1600" dirty="0"/>
          </a:p>
        </p:txBody>
      </p:sp>
      <p:graphicFrame>
        <p:nvGraphicFramePr>
          <p:cNvPr id="2" name="表格 1">
            <a:extLst>
              <a:ext uri="{FF2B5EF4-FFF2-40B4-BE49-F238E27FC236}">
                <a16:creationId xmlns:a16="http://schemas.microsoft.com/office/drawing/2014/main" id="{007429B1-6D42-F284-33B7-76E6D07308C7}"/>
              </a:ext>
            </a:extLst>
          </p:cNvPr>
          <p:cNvGraphicFramePr>
            <a:graphicFrameLocks noGrp="1"/>
          </p:cNvGraphicFramePr>
          <p:nvPr>
            <p:extLst>
              <p:ext uri="{D42A27DB-BD31-4B8C-83A1-F6EECF244321}">
                <p14:modId xmlns:p14="http://schemas.microsoft.com/office/powerpoint/2010/main" val="3853561143"/>
              </p:ext>
            </p:extLst>
          </p:nvPr>
        </p:nvGraphicFramePr>
        <p:xfrm>
          <a:off x="1349589" y="2315817"/>
          <a:ext cx="9871688" cy="3490978"/>
        </p:xfrm>
        <a:graphic>
          <a:graphicData uri="http://schemas.openxmlformats.org/drawingml/2006/table">
            <a:tbl>
              <a:tblPr/>
              <a:tblGrid>
                <a:gridCol w="578684">
                  <a:extLst>
                    <a:ext uri="{9D8B030D-6E8A-4147-A177-3AD203B41FA5}">
                      <a16:colId xmlns:a16="http://schemas.microsoft.com/office/drawing/2014/main" val="2992423754"/>
                    </a:ext>
                  </a:extLst>
                </a:gridCol>
                <a:gridCol w="4492405">
                  <a:extLst>
                    <a:ext uri="{9D8B030D-6E8A-4147-A177-3AD203B41FA5}">
                      <a16:colId xmlns:a16="http://schemas.microsoft.com/office/drawing/2014/main" val="536603819"/>
                    </a:ext>
                  </a:extLst>
                </a:gridCol>
                <a:gridCol w="4800599">
                  <a:extLst>
                    <a:ext uri="{9D8B030D-6E8A-4147-A177-3AD203B41FA5}">
                      <a16:colId xmlns:a16="http://schemas.microsoft.com/office/drawing/2014/main" val="855104850"/>
                    </a:ext>
                  </a:extLst>
                </a:gridCol>
              </a:tblGrid>
              <a:tr h="510239">
                <a:tc>
                  <a:txBody>
                    <a:bodyPr/>
                    <a:lstStyle/>
                    <a:p>
                      <a:pPr marL="0" marR="0">
                        <a:spcBef>
                          <a:spcPts val="0"/>
                        </a:spcBef>
                        <a:spcAft>
                          <a:spcPts val="0"/>
                        </a:spcAft>
                      </a:pPr>
                      <a:r>
                        <a:rPr lang="zh-CN" altLang="en-US" sz="1500">
                          <a:effectLst/>
                        </a:rPr>
                        <a:t>时间</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effectLst/>
                        </a:rPr>
                        <a:t>session1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a:effectLst/>
                        </a:rPr>
                        <a:t>session2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95025153"/>
                  </a:ext>
                </a:extLst>
              </a:tr>
              <a:tr h="1454977">
                <a:tc>
                  <a:txBody>
                    <a:bodyPr/>
                    <a:lstStyle/>
                    <a:p>
                      <a:pPr marL="0" marR="0">
                        <a:spcBef>
                          <a:spcPts val="0"/>
                        </a:spcBef>
                        <a:spcAft>
                          <a:spcPts val="0"/>
                        </a:spcAft>
                      </a:pPr>
                      <a:r>
                        <a:rPr lang="en" sz="1500">
                          <a:effectLst/>
                        </a:rPr>
                        <a:t>T1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rgbClr val="FF0000"/>
                          </a:solidFill>
                          <a:effectLst/>
                        </a:rPr>
                        <a:t>set session transaction isolation level read commit</a:t>
                      </a:r>
                      <a:r>
                        <a:rPr lang="en-US" altLang="zh-CN" sz="1500" dirty="0">
                          <a:solidFill>
                            <a:srgbClr val="FF0000"/>
                          </a:solidFill>
                          <a:effectLst/>
                        </a:rPr>
                        <a:t>t</a:t>
                      </a:r>
                      <a:r>
                        <a:rPr lang="en" sz="1500" dirty="0">
                          <a:solidFill>
                            <a:srgbClr val="FF0000"/>
                          </a:solidFill>
                          <a:effectLst/>
                        </a:rPr>
                        <a: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 sz="1500" dirty="0">
                        <a:solidFill>
                          <a:srgbClr val="FF0000"/>
                        </a:solidFill>
                        <a:effectLst/>
                      </a:endParaRPr>
                    </a:p>
                    <a:p>
                      <a:pPr marL="0" marR="0">
                        <a:spcBef>
                          <a:spcPts val="0"/>
                        </a:spcBef>
                        <a:spcAft>
                          <a:spcPts val="0"/>
                        </a:spcAft>
                      </a:pPr>
                      <a:r>
                        <a:rPr lang="en" sz="1500" dirty="0">
                          <a:effectLst/>
                        </a:rPr>
                        <a:t>start transaction;</a:t>
                      </a:r>
                    </a:p>
                    <a:p>
                      <a:pPr marL="0" marR="0">
                        <a:spcBef>
                          <a:spcPts val="0"/>
                        </a:spcBef>
                        <a:spcAft>
                          <a:spcPts val="0"/>
                        </a:spcAft>
                      </a:pPr>
                      <a:r>
                        <a:rPr lang="en" sz="1500" dirty="0">
                          <a:solidFill>
                            <a:srgbClr val="FF0000"/>
                          </a:solidFill>
                          <a:effectLst/>
                        </a:rPr>
                        <a:t>select * from account where id = </a:t>
                      </a:r>
                      <a:r>
                        <a:rPr lang="en-US" altLang="zh-CN" sz="1500" dirty="0">
                          <a:solidFill>
                            <a:srgbClr val="FF0000"/>
                          </a:solidFill>
                          <a:effectLst/>
                        </a:rPr>
                        <a:t>2</a:t>
                      </a:r>
                      <a:r>
                        <a:rPr lang="en" sz="1500" dirty="0">
                          <a:solidFill>
                            <a:srgbClr val="FF0000"/>
                          </a:solidFill>
                          <a:effectLst/>
                        </a:rPr>
                        <a:t>; // </a:t>
                      </a:r>
                      <a:r>
                        <a:rPr lang="en" sz="1500" dirty="0" err="1">
                          <a:solidFill>
                            <a:srgbClr val="FF0000"/>
                          </a:solidFill>
                          <a:effectLst/>
                        </a:rPr>
                        <a:t>语句</a:t>
                      </a:r>
                      <a:r>
                        <a:rPr lang="en-US" altLang="zh-CN" sz="1500" dirty="0">
                          <a:solidFill>
                            <a:srgbClr val="FF0000"/>
                          </a:solidFill>
                          <a:effectLst/>
                        </a:rPr>
                        <a:t>2</a:t>
                      </a: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47271733"/>
                  </a:ext>
                </a:extLst>
              </a:tr>
              <a:tr h="995555">
                <a:tc>
                  <a:txBody>
                    <a:bodyPr/>
                    <a:lstStyle/>
                    <a:p>
                      <a:pPr marL="0" marR="0">
                        <a:spcBef>
                          <a:spcPts val="0"/>
                        </a:spcBef>
                        <a:spcAft>
                          <a:spcPts val="0"/>
                        </a:spcAft>
                      </a:pPr>
                      <a:r>
                        <a:rPr lang="en" sz="1500">
                          <a:effectLst/>
                        </a:rPr>
                        <a:t>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rgbClr val="FF0000"/>
                          </a:solidFill>
                          <a:effectLst/>
                        </a:rPr>
                        <a:t>set session transaction isolation level read </a:t>
                      </a:r>
                      <a:r>
                        <a:rPr lang="en" sz="1500" dirty="0" err="1">
                          <a:solidFill>
                            <a:srgbClr val="FF0000"/>
                          </a:solidFill>
                          <a:effectLst/>
                        </a:rPr>
                        <a:t>commited</a:t>
                      </a:r>
                      <a:r>
                        <a:rPr lang="en"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 sz="1500" dirty="0">
                        <a:solidFill>
                          <a:srgbClr val="FF0000"/>
                        </a:solidFill>
                        <a:effectLst/>
                      </a:endParaRPr>
                    </a:p>
                    <a:p>
                      <a:pPr marL="0" marR="0">
                        <a:spcBef>
                          <a:spcPts val="0"/>
                        </a:spcBef>
                        <a:spcAft>
                          <a:spcPts val="0"/>
                        </a:spcAft>
                      </a:pPr>
                      <a:r>
                        <a:rPr lang="en" sz="1500" dirty="0">
                          <a:effectLst/>
                        </a:rPr>
                        <a:t>start transaction;</a:t>
                      </a:r>
                    </a:p>
                    <a:p>
                      <a:pPr marL="0" marR="0">
                        <a:spcBef>
                          <a:spcPts val="0"/>
                        </a:spcBef>
                        <a:spcAft>
                          <a:spcPts val="0"/>
                        </a:spcAft>
                      </a:pPr>
                      <a:r>
                        <a:rPr lang="en" sz="1500" dirty="0">
                          <a:effectLst/>
                        </a:rPr>
                        <a:t>update</a:t>
                      </a:r>
                      <a:r>
                        <a:rPr lang="zh-CN" altLang="en-US" sz="1500" dirty="0">
                          <a:effectLst/>
                        </a:rPr>
                        <a:t> </a:t>
                      </a:r>
                      <a:r>
                        <a:rPr lang="en-US" altLang="zh-CN" sz="1500" dirty="0">
                          <a:effectLst/>
                        </a:rPr>
                        <a:t>account set money = money+1000 where id=2;</a:t>
                      </a:r>
                    </a:p>
                    <a:p>
                      <a:pPr marL="0" marR="0">
                        <a:spcBef>
                          <a:spcPts val="0"/>
                        </a:spcBef>
                        <a:spcAft>
                          <a:spcPts val="0"/>
                        </a:spcAft>
                      </a:pPr>
                      <a:r>
                        <a:rPr lang="en-US" altLang="zh-CN" sz="1500" dirty="0">
                          <a:effectLst/>
                        </a:rPr>
                        <a:t>commit;</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59816853"/>
                  </a:ext>
                </a:extLst>
              </a:tr>
              <a:tr h="306422">
                <a:tc>
                  <a:txBody>
                    <a:bodyPr/>
                    <a:lstStyle/>
                    <a:p>
                      <a:pPr marL="0" marR="0">
                        <a:spcBef>
                          <a:spcPts val="0"/>
                        </a:spcBef>
                        <a:spcAft>
                          <a:spcPts val="0"/>
                        </a:spcAft>
                      </a:pPr>
                      <a:r>
                        <a:rPr lang="en" sz="1500">
                          <a:effectLst/>
                        </a:rPr>
                        <a:t>T3</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rgbClr val="FF0000"/>
                          </a:solidFill>
                          <a:effectLst/>
                        </a:rPr>
                        <a:t>select * from account where id = 2 // </a:t>
                      </a:r>
                      <a:r>
                        <a:rPr lang="en" sz="1500" dirty="0" err="1">
                          <a:solidFill>
                            <a:srgbClr val="FF0000"/>
                          </a:solidFill>
                          <a:effectLst/>
                        </a:rPr>
                        <a:t>语句</a:t>
                      </a:r>
                      <a:r>
                        <a:rPr lang="en-US" altLang="zh-CN" sz="1500" dirty="0">
                          <a:solidFill>
                            <a:srgbClr val="FF0000"/>
                          </a:solidFill>
                          <a:effectLst/>
                        </a:rPr>
                        <a:t>4</a:t>
                      </a: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04468"/>
                  </a:ext>
                </a:extLst>
              </a:tr>
            </a:tbl>
          </a:graphicData>
        </a:graphic>
      </p:graphicFrame>
      <p:sp>
        <p:nvSpPr>
          <p:cNvPr id="10" name="文本框 9">
            <a:extLst>
              <a:ext uri="{FF2B5EF4-FFF2-40B4-BE49-F238E27FC236}">
                <a16:creationId xmlns:a16="http://schemas.microsoft.com/office/drawing/2014/main" id="{CC4076D8-4FBC-2040-8121-7EC92FB8A28F}"/>
              </a:ext>
            </a:extLst>
          </p:cNvPr>
          <p:cNvSpPr txBox="1"/>
          <p:nvPr/>
        </p:nvSpPr>
        <p:spPr>
          <a:xfrm>
            <a:off x="4074161" y="139746"/>
            <a:ext cx="7319486" cy="17214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Q3:</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en-US" altLang="zh-CN" sz="1400" dirty="0">
                <a:solidFill>
                  <a:srgbClr val="FF0000"/>
                </a:solidFill>
              </a:rPr>
              <a:t>Q4:</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repeatable</a:t>
            </a:r>
            <a:r>
              <a:rPr lang="zh-CN" altLang="en-US" sz="1400" dirty="0">
                <a:solidFill>
                  <a:srgbClr val="FF0000"/>
                </a:solidFill>
              </a:rPr>
              <a:t> </a:t>
            </a:r>
            <a:r>
              <a:rPr lang="en-US" altLang="zh-CN" sz="1400" dirty="0">
                <a:solidFill>
                  <a:srgbClr val="FF0000"/>
                </a:solidFill>
              </a:rPr>
              <a:t>read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p>
        </p:txBody>
      </p:sp>
    </p:spTree>
    <p:extLst>
      <p:ext uri="{BB962C8B-B14F-4D97-AF65-F5344CB8AC3E}">
        <p14:creationId xmlns:p14="http://schemas.microsoft.com/office/powerpoint/2010/main" val="133920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不可重复读</a:t>
            </a:r>
            <a:r>
              <a:rPr lang="en-US" altLang="zh-CN" sz="1600" dirty="0"/>
              <a:t> - </a:t>
            </a:r>
            <a:r>
              <a:rPr lang="zh-CN" altLang="en-US" sz="1600" dirty="0"/>
              <a:t>行锁</a:t>
            </a:r>
            <a:endParaRPr lang="en-US" altLang="zh-CN" sz="1600" dirty="0"/>
          </a:p>
        </p:txBody>
      </p:sp>
      <p:graphicFrame>
        <p:nvGraphicFramePr>
          <p:cNvPr id="2" name="表格 1">
            <a:extLst>
              <a:ext uri="{FF2B5EF4-FFF2-40B4-BE49-F238E27FC236}">
                <a16:creationId xmlns:a16="http://schemas.microsoft.com/office/drawing/2014/main" id="{007429B1-6D42-F284-33B7-76E6D07308C7}"/>
              </a:ext>
            </a:extLst>
          </p:cNvPr>
          <p:cNvGraphicFramePr>
            <a:graphicFrameLocks noGrp="1"/>
          </p:cNvGraphicFramePr>
          <p:nvPr>
            <p:extLst>
              <p:ext uri="{D42A27DB-BD31-4B8C-83A1-F6EECF244321}">
                <p14:modId xmlns:p14="http://schemas.microsoft.com/office/powerpoint/2010/main" val="793751351"/>
              </p:ext>
            </p:extLst>
          </p:nvPr>
        </p:nvGraphicFramePr>
        <p:xfrm>
          <a:off x="1349589" y="2315817"/>
          <a:ext cx="9871688" cy="3607483"/>
        </p:xfrm>
        <a:graphic>
          <a:graphicData uri="http://schemas.openxmlformats.org/drawingml/2006/table">
            <a:tbl>
              <a:tblPr/>
              <a:tblGrid>
                <a:gridCol w="578684">
                  <a:extLst>
                    <a:ext uri="{9D8B030D-6E8A-4147-A177-3AD203B41FA5}">
                      <a16:colId xmlns:a16="http://schemas.microsoft.com/office/drawing/2014/main" val="2992423754"/>
                    </a:ext>
                  </a:extLst>
                </a:gridCol>
                <a:gridCol w="4492405">
                  <a:extLst>
                    <a:ext uri="{9D8B030D-6E8A-4147-A177-3AD203B41FA5}">
                      <a16:colId xmlns:a16="http://schemas.microsoft.com/office/drawing/2014/main" val="536603819"/>
                    </a:ext>
                  </a:extLst>
                </a:gridCol>
                <a:gridCol w="4800599">
                  <a:extLst>
                    <a:ext uri="{9D8B030D-6E8A-4147-A177-3AD203B41FA5}">
                      <a16:colId xmlns:a16="http://schemas.microsoft.com/office/drawing/2014/main" val="855104850"/>
                    </a:ext>
                  </a:extLst>
                </a:gridCol>
              </a:tblGrid>
              <a:tr h="510239">
                <a:tc>
                  <a:txBody>
                    <a:bodyPr/>
                    <a:lstStyle/>
                    <a:p>
                      <a:pPr marL="0" marR="0">
                        <a:spcBef>
                          <a:spcPts val="0"/>
                        </a:spcBef>
                        <a:spcAft>
                          <a:spcPts val="0"/>
                        </a:spcAft>
                      </a:pPr>
                      <a:r>
                        <a:rPr lang="zh-CN" altLang="en-US" sz="1500">
                          <a:effectLst/>
                        </a:rPr>
                        <a:t>时间</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effectLst/>
                        </a:rPr>
                        <a:t>session1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a:effectLst/>
                        </a:rPr>
                        <a:t>session2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95025153"/>
                  </a:ext>
                </a:extLst>
              </a:tr>
              <a:tr h="1454977">
                <a:tc>
                  <a:txBody>
                    <a:bodyPr/>
                    <a:lstStyle/>
                    <a:p>
                      <a:pPr marL="0" marR="0">
                        <a:spcBef>
                          <a:spcPts val="0"/>
                        </a:spcBef>
                        <a:spcAft>
                          <a:spcPts val="0"/>
                        </a:spcAft>
                      </a:pPr>
                      <a:r>
                        <a:rPr lang="en" sz="1500">
                          <a:effectLst/>
                        </a:rPr>
                        <a:t>T1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chemeClr val="tx1"/>
                          </a:solidFill>
                          <a:effectLst/>
                        </a:rPr>
                        <a:t>set session transaction isolation level </a:t>
                      </a:r>
                      <a:r>
                        <a:rPr lang="en-US" altLang="zh-CN" sz="1600" dirty="0">
                          <a:solidFill>
                            <a:schemeClr val="tx1"/>
                          </a:solidFill>
                        </a:rPr>
                        <a:t>repeatable</a:t>
                      </a:r>
                      <a:r>
                        <a:rPr lang="zh-CN" altLang="en-US" sz="1600" dirty="0">
                          <a:solidFill>
                            <a:schemeClr val="tx1"/>
                          </a:solidFill>
                        </a:rPr>
                        <a:t> </a:t>
                      </a:r>
                      <a:r>
                        <a:rPr lang="en-US" altLang="zh-CN" sz="1600" dirty="0">
                          <a:solidFill>
                            <a:schemeClr val="tx1"/>
                          </a:solidFill>
                        </a:rPr>
                        <a:t>read</a:t>
                      </a:r>
                      <a:r>
                        <a:rPr lang="en"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a:spcBef>
                          <a:spcPts val="0"/>
                        </a:spcBef>
                        <a:spcAft>
                          <a:spcPts val="0"/>
                        </a:spcAft>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a:t>
                      </a:r>
                      <a:endParaRPr lang="en" sz="1500" dirty="0">
                        <a:solidFill>
                          <a:srgbClr val="FF0000"/>
                        </a:solidFill>
                        <a:effectLst/>
                      </a:endParaRPr>
                    </a:p>
                    <a:p>
                      <a:pPr marL="0" marR="0">
                        <a:spcBef>
                          <a:spcPts val="0"/>
                        </a:spcBef>
                        <a:spcAft>
                          <a:spcPts val="0"/>
                        </a:spcAft>
                      </a:pPr>
                      <a:r>
                        <a:rPr lang="en" sz="1500" dirty="0">
                          <a:effectLst/>
                        </a:rPr>
                        <a:t>start transaction;</a:t>
                      </a:r>
                    </a:p>
                    <a:p>
                      <a:pPr marL="0" marR="0">
                        <a:spcBef>
                          <a:spcPts val="0"/>
                        </a:spcBef>
                        <a:spcAft>
                          <a:spcPts val="0"/>
                        </a:spcAft>
                      </a:pPr>
                      <a:r>
                        <a:rPr lang="en" sz="1500" dirty="0">
                          <a:solidFill>
                            <a:srgbClr val="FF0000"/>
                          </a:solidFill>
                          <a:effectLst/>
                        </a:rPr>
                        <a:t>select * from account where id = </a:t>
                      </a:r>
                      <a:r>
                        <a:rPr lang="en-US" altLang="zh-CN" sz="1500" dirty="0">
                          <a:solidFill>
                            <a:srgbClr val="FF0000"/>
                          </a:solidFill>
                          <a:effectLst/>
                        </a:rPr>
                        <a:t>2 lock in share mode</a:t>
                      </a:r>
                      <a:r>
                        <a:rPr lang="en" sz="1500" dirty="0">
                          <a:solidFill>
                            <a:srgbClr val="FF0000"/>
                          </a:solidFill>
                          <a:effectLst/>
                        </a:rPr>
                        <a:t>; // 语句</a:t>
                      </a:r>
                      <a:r>
                        <a:rPr lang="en-US" sz="1500" dirty="0">
                          <a:solidFill>
                            <a:srgbClr val="FF0000"/>
                          </a:solidFill>
                          <a:effectLst/>
                        </a:rPr>
                        <a:t>1</a:t>
                      </a: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47271733"/>
                  </a:ext>
                </a:extLst>
              </a:tr>
              <a:tr h="995555">
                <a:tc>
                  <a:txBody>
                    <a:bodyPr/>
                    <a:lstStyle/>
                    <a:p>
                      <a:pPr marL="0" marR="0">
                        <a:spcBef>
                          <a:spcPts val="0"/>
                        </a:spcBef>
                        <a:spcAft>
                          <a:spcPts val="0"/>
                        </a:spcAft>
                      </a:pPr>
                      <a:r>
                        <a:rPr lang="en" sz="1500">
                          <a:effectLst/>
                        </a:rPr>
                        <a:t>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chemeClr val="tx1"/>
                          </a:solidFill>
                          <a:effectLst/>
                        </a:rPr>
                        <a:t>set session transaction isolation level </a:t>
                      </a:r>
                      <a:r>
                        <a:rPr lang="en-US" altLang="zh-CN" sz="1600" dirty="0">
                          <a:solidFill>
                            <a:schemeClr val="tx1"/>
                          </a:solidFill>
                        </a:rPr>
                        <a:t>repeatable</a:t>
                      </a:r>
                      <a:r>
                        <a:rPr lang="zh-CN" altLang="en-US" sz="1600" dirty="0">
                          <a:solidFill>
                            <a:schemeClr val="tx1"/>
                          </a:solidFill>
                        </a:rPr>
                        <a:t> </a:t>
                      </a:r>
                      <a:r>
                        <a:rPr lang="en-US" altLang="zh-CN" sz="1600" dirty="0">
                          <a:solidFill>
                            <a:schemeClr val="tx1"/>
                          </a:solidFill>
                        </a:rPr>
                        <a:t>read</a:t>
                      </a:r>
                      <a:r>
                        <a:rPr lang="en" sz="1500" dirty="0">
                          <a:solidFill>
                            <a:schemeClr val="tx1"/>
                          </a:solidFill>
                          <a:effectLst/>
                        </a:rPr>
                        <a:t>;</a:t>
                      </a:r>
                      <a:r>
                        <a:rPr lang="zh-CN" altLang="en-US" sz="1500" dirty="0">
                          <a:solidFill>
                            <a:schemeClr val="tx1"/>
                          </a:solidFill>
                          <a:effectLst/>
                        </a:rPr>
                        <a:t> </a:t>
                      </a:r>
                      <a:r>
                        <a:rPr lang="en" sz="1500" dirty="0">
                          <a:effectLst/>
                        </a:rPr>
                        <a:t>start transaction;</a:t>
                      </a:r>
                    </a:p>
                    <a:p>
                      <a:pPr marL="0" marR="0">
                        <a:spcBef>
                          <a:spcPts val="0"/>
                        </a:spcBef>
                        <a:spcAft>
                          <a:spcPts val="0"/>
                        </a:spcAft>
                      </a:pPr>
                      <a:r>
                        <a:rPr lang="en" sz="1500" dirty="0">
                          <a:solidFill>
                            <a:srgbClr val="FF0000"/>
                          </a:solidFill>
                          <a:effectLst/>
                        </a:rPr>
                        <a:t>update</a:t>
                      </a:r>
                      <a:r>
                        <a:rPr lang="zh-CN" altLang="en-US" sz="1500" dirty="0">
                          <a:solidFill>
                            <a:srgbClr val="FF0000"/>
                          </a:solidFill>
                          <a:effectLst/>
                        </a:rPr>
                        <a:t> </a:t>
                      </a:r>
                      <a:r>
                        <a:rPr lang="en-US" altLang="zh-CN" sz="1500" dirty="0">
                          <a:solidFill>
                            <a:srgbClr val="FF0000"/>
                          </a:solidFill>
                          <a:effectLst/>
                        </a:rPr>
                        <a:t>account set money = money+1000 where id=2;</a:t>
                      </a:r>
                    </a:p>
                    <a:p>
                      <a:pPr marL="0" marR="0">
                        <a:spcBef>
                          <a:spcPts val="0"/>
                        </a:spcBef>
                        <a:spcAft>
                          <a:spcPts val="0"/>
                        </a:spcAft>
                      </a:pPr>
                      <a:r>
                        <a:rPr lang="en-US" altLang="zh-CN" sz="1500" dirty="0">
                          <a:solidFill>
                            <a:srgbClr val="FF0000"/>
                          </a:solidFill>
                          <a:effectLst/>
                        </a:rPr>
                        <a:t>// </a:t>
                      </a:r>
                      <a:r>
                        <a:rPr lang="zh-CN" altLang="en-US" sz="1500" dirty="0">
                          <a:solidFill>
                            <a:srgbClr val="FF0000"/>
                          </a:solidFill>
                          <a:effectLst/>
                        </a:rPr>
                        <a:t>语句</a:t>
                      </a:r>
                      <a:r>
                        <a:rPr lang="en-US" altLang="zh-CN" sz="1500" dirty="0">
                          <a:solidFill>
                            <a:srgbClr val="FF0000"/>
                          </a:solidFill>
                          <a:effectLst/>
                        </a:rPr>
                        <a: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59816853"/>
                  </a:ext>
                </a:extLst>
              </a:tr>
              <a:tr h="306422">
                <a:tc>
                  <a:txBody>
                    <a:bodyPr/>
                    <a:lstStyle/>
                    <a:p>
                      <a:pPr marL="0" marR="0">
                        <a:spcBef>
                          <a:spcPts val="0"/>
                        </a:spcBef>
                        <a:spcAft>
                          <a:spcPts val="0"/>
                        </a:spcAft>
                      </a:pPr>
                      <a:r>
                        <a:rPr lang="en" sz="1500">
                          <a:effectLst/>
                        </a:rPr>
                        <a:t>T3</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sz="1500" dirty="0">
                          <a:solidFill>
                            <a:schemeClr val="tx1"/>
                          </a:solidFill>
                          <a:effectLst/>
                        </a:rPr>
                        <a:t>c</a:t>
                      </a:r>
                      <a:r>
                        <a:rPr lang="en" sz="1500" dirty="0">
                          <a:solidFill>
                            <a:schemeClr val="tx1"/>
                          </a:solidFill>
                          <a:effectLst/>
                        </a:rPr>
                        <a:t>ommit;</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04468"/>
                  </a:ext>
                </a:extLst>
              </a:tr>
              <a:tr h="306422">
                <a:tc>
                  <a:txBody>
                    <a:bodyPr/>
                    <a:lstStyle/>
                    <a:p>
                      <a:pPr marL="0" marR="0">
                        <a:spcBef>
                          <a:spcPts val="0"/>
                        </a:spcBef>
                        <a:spcAft>
                          <a:spcPts val="0"/>
                        </a:spcAft>
                      </a:pPr>
                      <a:r>
                        <a:rPr lang="en-US" altLang="zh-CN" sz="1500" dirty="0">
                          <a:effectLst/>
                        </a:rPr>
                        <a:t>T4</a:t>
                      </a:r>
                      <a:endParaRPr lang="e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US" altLang="zh-C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661162148"/>
                  </a:ext>
                </a:extLst>
              </a:tr>
            </a:tbl>
          </a:graphicData>
        </a:graphic>
      </p:graphicFrame>
      <p:sp>
        <p:nvSpPr>
          <p:cNvPr id="10" name="文本框 9">
            <a:extLst>
              <a:ext uri="{FF2B5EF4-FFF2-40B4-BE49-F238E27FC236}">
                <a16:creationId xmlns:a16="http://schemas.microsoft.com/office/drawing/2014/main" id="{CC4076D8-4FBC-2040-8121-7EC92FB8A28F}"/>
              </a:ext>
            </a:extLst>
          </p:cNvPr>
          <p:cNvSpPr txBox="1"/>
          <p:nvPr/>
        </p:nvSpPr>
        <p:spPr>
          <a:xfrm>
            <a:off x="4074161" y="139746"/>
            <a:ext cx="7319486" cy="1398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Q5:</a:t>
            </a:r>
            <a:r>
              <a:rPr lang="zh-CN" altLang="en-US" sz="1400" dirty="0">
                <a:solidFill>
                  <a:srgbClr val="FF0000"/>
                </a:solidFill>
              </a:rPr>
              <a:t> 按照表格顺序执行，给出</a:t>
            </a:r>
            <a:r>
              <a:rPr lang="en-US" altLang="zh-CN" sz="1400" dirty="0">
                <a:solidFill>
                  <a:srgbClr val="FF0000"/>
                </a:solidFill>
              </a:rPr>
              <a:t>T2</a:t>
            </a:r>
            <a:r>
              <a:rPr lang="zh-CN" altLang="en-US" sz="1400" dirty="0">
                <a:solidFill>
                  <a:srgbClr val="FF0000"/>
                </a:solidFill>
              </a:rPr>
              <a:t>与</a:t>
            </a:r>
            <a:r>
              <a:rPr lang="en-US" altLang="zh-CN" sz="1400" dirty="0">
                <a:solidFill>
                  <a:srgbClr val="FF0000"/>
                </a:solidFill>
              </a:rPr>
              <a:t>T4</a:t>
            </a:r>
            <a:r>
              <a:rPr lang="zh-CN" altLang="en-US" sz="1400" dirty="0">
                <a:solidFill>
                  <a:srgbClr val="FF0000"/>
                </a:solidFill>
              </a:rPr>
              <a:t>时刻语句</a:t>
            </a:r>
            <a:r>
              <a:rPr lang="en-US" altLang="zh-CN" sz="1400" dirty="0">
                <a:solidFill>
                  <a:srgbClr val="FF0000"/>
                </a:solidFill>
              </a:rPr>
              <a:t>2</a:t>
            </a:r>
            <a:r>
              <a:rPr lang="zh-CN" altLang="en-US" sz="1400" dirty="0">
                <a:solidFill>
                  <a:srgbClr val="FF0000"/>
                </a:solidFill>
              </a:rPr>
              <a:t>的输出结果与状态，并解释其原因；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p>
          <a:p>
            <a:pPr>
              <a:lnSpc>
                <a:spcPct val="150000"/>
              </a:lnSpc>
            </a:pPr>
            <a:r>
              <a:rPr lang="zh-CN" altLang="en-US" sz="1400" dirty="0">
                <a:solidFill>
                  <a:srgbClr val="FF0000"/>
                </a:solidFill>
              </a:rPr>
              <a:t>（</a:t>
            </a:r>
            <a:r>
              <a:rPr lang="en-US" altLang="zh-CN" sz="1400" dirty="0">
                <a:solidFill>
                  <a:srgbClr val="FF0000"/>
                </a:solidFill>
              </a:rPr>
              <a:t>tips:</a:t>
            </a:r>
            <a:r>
              <a:rPr lang="zh-CN" altLang="en-US" sz="1400" dirty="0">
                <a:solidFill>
                  <a:srgbClr val="FF0000"/>
                </a:solidFill>
              </a:rPr>
              <a:t> </a:t>
            </a:r>
            <a:r>
              <a:rPr lang="en-US" altLang="zh-CN" sz="1400" dirty="0" err="1">
                <a:solidFill>
                  <a:srgbClr val="FF0000"/>
                </a:solidFill>
              </a:rPr>
              <a:t>innoDB</a:t>
            </a:r>
            <a:r>
              <a:rPr lang="zh-CN" altLang="en-US" sz="1400" dirty="0">
                <a:solidFill>
                  <a:srgbClr val="FF0000"/>
                </a:solidFill>
              </a:rPr>
              <a:t> 对一般的</a:t>
            </a:r>
            <a:r>
              <a:rPr lang="en-US" altLang="zh-CN" sz="1400" dirty="0">
                <a:solidFill>
                  <a:srgbClr val="FF0000"/>
                </a:solidFill>
              </a:rPr>
              <a:t>select</a:t>
            </a:r>
            <a:r>
              <a:rPr lang="zh-CN" altLang="en-US" sz="1400" dirty="0">
                <a:solidFill>
                  <a:srgbClr val="FF0000"/>
                </a:solidFill>
              </a:rPr>
              <a:t>仅作快照读，共享锁（</a:t>
            </a:r>
            <a:r>
              <a:rPr lang="en-US" altLang="zh-CN" sz="1400" dirty="0">
                <a:solidFill>
                  <a:srgbClr val="FF0000"/>
                </a:solidFill>
              </a:rPr>
              <a:t>S</a:t>
            </a:r>
            <a:r>
              <a:rPr lang="zh-CN" altLang="en-US" sz="1400" dirty="0">
                <a:solidFill>
                  <a:srgbClr val="FF0000"/>
                </a:solidFill>
              </a:rPr>
              <a:t>锁）读需要设置 </a:t>
            </a:r>
            <a:r>
              <a:rPr lang="en-US" altLang="zh-CN" sz="1400" dirty="0">
                <a:solidFill>
                  <a:srgbClr val="FF0000"/>
                </a:solidFill>
              </a:rPr>
              <a:t>lock in share mode;</a:t>
            </a:r>
            <a:r>
              <a:rPr lang="zh-CN" altLang="en-US" sz="1400" dirty="0">
                <a:solidFill>
                  <a:srgbClr val="FF0000"/>
                </a:solidFill>
              </a:rPr>
              <a:t>）</a:t>
            </a:r>
            <a:endParaRPr lang="en-US" altLang="zh-CN" sz="1400" dirty="0">
              <a:solidFill>
                <a:srgbClr val="FF0000"/>
              </a:solidFill>
            </a:endParaRPr>
          </a:p>
        </p:txBody>
      </p:sp>
    </p:spTree>
    <p:extLst>
      <p:ext uri="{BB962C8B-B14F-4D97-AF65-F5344CB8AC3E}">
        <p14:creationId xmlns:p14="http://schemas.microsoft.com/office/powerpoint/2010/main" val="213568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幻读</a:t>
            </a:r>
            <a:r>
              <a:rPr lang="en-US" altLang="zh-CN" sz="1600" dirty="0"/>
              <a:t>1</a:t>
            </a:r>
          </a:p>
        </p:txBody>
      </p:sp>
      <p:sp>
        <p:nvSpPr>
          <p:cNvPr id="10" name="文本框 9">
            <a:extLst>
              <a:ext uri="{FF2B5EF4-FFF2-40B4-BE49-F238E27FC236}">
                <a16:creationId xmlns:a16="http://schemas.microsoft.com/office/drawing/2014/main" id="{CC4076D8-4FBC-2040-8121-7EC92FB8A28F}"/>
              </a:ext>
            </a:extLst>
          </p:cNvPr>
          <p:cNvSpPr txBox="1"/>
          <p:nvPr/>
        </p:nvSpPr>
        <p:spPr>
          <a:xfrm>
            <a:off x="4074161" y="139746"/>
            <a:ext cx="7465170" cy="204466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Q6:</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a:t>
            </a:r>
            <a:endParaRPr lang="en-US" altLang="zh-CN" sz="1400" dirty="0">
              <a:solidFill>
                <a:srgbClr val="FF0000"/>
              </a:solidFill>
            </a:endParaRPr>
          </a:p>
          <a:p>
            <a:pPr>
              <a:lnSpc>
                <a:spcPct val="150000"/>
              </a:lnSpc>
            </a:pPr>
            <a:r>
              <a:rPr lang="en-US" altLang="zh-CN" sz="1400" dirty="0">
                <a:solidFill>
                  <a:srgbClr val="FF0000"/>
                </a:solidFill>
              </a:rPr>
              <a:t>Q7:</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a:t>
            </a:r>
            <a:endParaRPr lang="en-US" altLang="zh-CN" sz="1400" dirty="0">
              <a:solidFill>
                <a:srgbClr val="FF0000"/>
              </a:solidFill>
            </a:endParaRPr>
          </a:p>
          <a:p>
            <a:pPr>
              <a:lnSpc>
                <a:spcPct val="150000"/>
              </a:lnSpc>
            </a:pPr>
            <a:r>
              <a:rPr lang="en-US" altLang="zh-CN" sz="1400" dirty="0">
                <a:solidFill>
                  <a:srgbClr val="FF0000"/>
                </a:solidFill>
              </a:rPr>
              <a:t>Q8: </a:t>
            </a:r>
            <a:r>
              <a:rPr lang="zh-CN" altLang="en-US" sz="1400" dirty="0">
                <a:solidFill>
                  <a:srgbClr val="FF0000"/>
                </a:solidFill>
              </a:rPr>
              <a:t>若语句</a:t>
            </a:r>
            <a:r>
              <a:rPr lang="en-US" altLang="zh-CN" sz="1400" dirty="0">
                <a:solidFill>
                  <a:srgbClr val="FF0000"/>
                </a:solidFill>
              </a:rPr>
              <a:t>2</a:t>
            </a:r>
            <a:r>
              <a:rPr lang="zh-CN" altLang="en-US" sz="1400" dirty="0">
                <a:solidFill>
                  <a:srgbClr val="FF0000"/>
                </a:solidFill>
              </a:rPr>
              <a:t> 增加了 </a:t>
            </a:r>
            <a:r>
              <a:rPr lang="en-US" altLang="zh-CN" sz="1400" dirty="0">
                <a:solidFill>
                  <a:srgbClr val="FF0000"/>
                </a:solidFill>
              </a:rPr>
              <a:t>lock in share mode</a:t>
            </a:r>
            <a:r>
              <a:rPr lang="en" altLang="zh-CN" sz="1400" dirty="0">
                <a:solidFill>
                  <a:srgbClr val="FF0000"/>
                </a:solidFill>
              </a:rPr>
              <a:t>;</a:t>
            </a:r>
            <a:r>
              <a:rPr lang="zh-CN" altLang="en-US" sz="1400" dirty="0">
                <a:solidFill>
                  <a:srgbClr val="FF0000"/>
                </a:solidFill>
              </a:rPr>
              <a:t> 的设置，</a:t>
            </a:r>
            <a:r>
              <a:rPr lang="en-US" altLang="zh-CN" sz="1400" dirty="0">
                <a:solidFill>
                  <a:srgbClr val="FF0000"/>
                </a:solidFill>
              </a:rPr>
              <a:t>T2</a:t>
            </a:r>
            <a:r>
              <a:rPr lang="zh-CN" altLang="en-US" sz="1400" dirty="0">
                <a:solidFill>
                  <a:srgbClr val="FF0000"/>
                </a:solidFill>
              </a:rPr>
              <a:t>中语句 </a:t>
            </a:r>
            <a:r>
              <a:rPr lang="en-US" altLang="zh-CN" sz="1400" dirty="0">
                <a:solidFill>
                  <a:srgbClr val="FF0000"/>
                </a:solidFill>
              </a:rPr>
              <a:t>5</a:t>
            </a:r>
            <a:r>
              <a:rPr lang="zh-CN" altLang="en-US" sz="1400" dirty="0">
                <a:solidFill>
                  <a:srgbClr val="FF0000"/>
                </a:solidFill>
              </a:rPr>
              <a:t>、</a:t>
            </a:r>
            <a:r>
              <a:rPr lang="en-US" altLang="zh-CN" sz="1400" dirty="0">
                <a:solidFill>
                  <a:srgbClr val="FF0000"/>
                </a:solidFill>
              </a:rPr>
              <a:t>6</a:t>
            </a:r>
            <a:r>
              <a:rPr lang="zh-CN" altLang="en-US" sz="1400" dirty="0">
                <a:solidFill>
                  <a:srgbClr val="FF0000"/>
                </a:solidFill>
              </a:rPr>
              <a:t> 会阻塞；请结合两种隔离级别下解锁前后的现象，分析阻塞原因。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p>
        </p:txBody>
      </p:sp>
      <p:graphicFrame>
        <p:nvGraphicFramePr>
          <p:cNvPr id="12" name="表格 11">
            <a:extLst>
              <a:ext uri="{FF2B5EF4-FFF2-40B4-BE49-F238E27FC236}">
                <a16:creationId xmlns:a16="http://schemas.microsoft.com/office/drawing/2014/main" id="{778D59F5-9894-DDA7-8F08-B8E475A49AD9}"/>
              </a:ext>
            </a:extLst>
          </p:cNvPr>
          <p:cNvGraphicFramePr>
            <a:graphicFrameLocks noGrp="1"/>
          </p:cNvGraphicFramePr>
          <p:nvPr>
            <p:extLst>
              <p:ext uri="{D42A27DB-BD31-4B8C-83A1-F6EECF244321}">
                <p14:modId xmlns:p14="http://schemas.microsoft.com/office/powerpoint/2010/main" val="1645424196"/>
              </p:ext>
            </p:extLst>
          </p:nvPr>
        </p:nvGraphicFramePr>
        <p:xfrm>
          <a:off x="1136805" y="2316456"/>
          <a:ext cx="10134166" cy="3948178"/>
        </p:xfrm>
        <a:graphic>
          <a:graphicData uri="http://schemas.openxmlformats.org/drawingml/2006/table">
            <a:tbl>
              <a:tblPr/>
              <a:tblGrid>
                <a:gridCol w="594071">
                  <a:extLst>
                    <a:ext uri="{9D8B030D-6E8A-4147-A177-3AD203B41FA5}">
                      <a16:colId xmlns:a16="http://schemas.microsoft.com/office/drawing/2014/main" val="2992423754"/>
                    </a:ext>
                  </a:extLst>
                </a:gridCol>
                <a:gridCol w="4699741">
                  <a:extLst>
                    <a:ext uri="{9D8B030D-6E8A-4147-A177-3AD203B41FA5}">
                      <a16:colId xmlns:a16="http://schemas.microsoft.com/office/drawing/2014/main" val="536603819"/>
                    </a:ext>
                  </a:extLst>
                </a:gridCol>
                <a:gridCol w="4840354">
                  <a:extLst>
                    <a:ext uri="{9D8B030D-6E8A-4147-A177-3AD203B41FA5}">
                      <a16:colId xmlns:a16="http://schemas.microsoft.com/office/drawing/2014/main" val="855104850"/>
                    </a:ext>
                  </a:extLst>
                </a:gridCol>
              </a:tblGrid>
              <a:tr h="510239">
                <a:tc>
                  <a:txBody>
                    <a:bodyPr/>
                    <a:lstStyle/>
                    <a:p>
                      <a:pPr marL="0" marR="0">
                        <a:spcBef>
                          <a:spcPts val="0"/>
                        </a:spcBef>
                        <a:spcAft>
                          <a:spcPts val="0"/>
                        </a:spcAft>
                      </a:pPr>
                      <a:r>
                        <a:rPr lang="zh-CN" altLang="en-US" sz="1500" dirty="0">
                          <a:effectLst/>
                        </a:rPr>
                        <a:t>时间</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effectLst/>
                        </a:rPr>
                        <a:t>session1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effectLst/>
                        </a:rPr>
                        <a:t>session2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95025153"/>
                  </a:ext>
                </a:extLst>
              </a:tr>
              <a:tr h="1454977">
                <a:tc>
                  <a:txBody>
                    <a:bodyPr/>
                    <a:lstStyle/>
                    <a:p>
                      <a:pPr marL="0" marR="0">
                        <a:spcBef>
                          <a:spcPts val="0"/>
                        </a:spcBef>
                        <a:spcAft>
                          <a:spcPts val="0"/>
                        </a:spcAft>
                      </a:pPr>
                      <a:r>
                        <a:rPr lang="en" sz="1500">
                          <a:effectLst/>
                        </a:rPr>
                        <a:t>T1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rgbClr val="FF0000"/>
                          </a:solidFill>
                          <a:effectLst/>
                        </a:rPr>
                        <a:t>set session transaction isolation level</a:t>
                      </a:r>
                      <a:r>
                        <a:rPr lang="zh-CN" altLang="en-US" sz="1500" dirty="0">
                          <a:solidFill>
                            <a:srgbClr val="FF0000"/>
                          </a:solidFill>
                          <a:effectLst/>
                        </a:rPr>
                        <a:t> </a:t>
                      </a:r>
                      <a:r>
                        <a:rPr lang="en-US" altLang="zh-CN" sz="1500" dirty="0">
                          <a:solidFill>
                            <a:srgbClr val="FF0000"/>
                          </a:solidFill>
                          <a:effectLst/>
                        </a:rPr>
                        <a:t>repeatable</a:t>
                      </a:r>
                      <a:r>
                        <a:rPr lang="zh-CN" altLang="en-US" sz="1500" dirty="0">
                          <a:solidFill>
                            <a:srgbClr val="FF0000"/>
                          </a:solidFill>
                          <a:effectLst/>
                        </a:rPr>
                        <a:t> </a:t>
                      </a:r>
                      <a:r>
                        <a:rPr lang="en-US" altLang="zh-CN" sz="1500" dirty="0">
                          <a:solidFill>
                            <a:srgbClr val="FF0000"/>
                          </a:solidFill>
                          <a:effectLst/>
                        </a:rPr>
                        <a:t>read</a:t>
                      </a:r>
                      <a:r>
                        <a:rPr lang="en"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 sz="1500" dirty="0">
                        <a:solidFill>
                          <a:srgbClr val="FF0000"/>
                        </a:solidFill>
                        <a:effectLst/>
                      </a:endParaRPr>
                    </a:p>
                    <a:p>
                      <a:pPr marL="0" marR="0">
                        <a:spcBef>
                          <a:spcPts val="0"/>
                        </a:spcBef>
                        <a:spcAft>
                          <a:spcPts val="0"/>
                        </a:spcAft>
                      </a:pPr>
                      <a:r>
                        <a:rPr lang="en" sz="1500" dirty="0">
                          <a:effectLst/>
                        </a:rPr>
                        <a:t>start transaction;</a:t>
                      </a:r>
                    </a:p>
                    <a:p>
                      <a:pPr marL="0" marR="0">
                        <a:spcBef>
                          <a:spcPts val="0"/>
                        </a:spcBef>
                        <a:spcAft>
                          <a:spcPts val="0"/>
                        </a:spcAft>
                      </a:pPr>
                      <a:r>
                        <a:rPr lang="en" sz="1500" dirty="0">
                          <a:effectLst/>
                        </a:rPr>
                        <a:t>set </a:t>
                      </a:r>
                      <a:r>
                        <a:rPr lang="en" sz="1500" dirty="0" err="1">
                          <a:effectLst/>
                        </a:rPr>
                        <a:t>autocommit</a:t>
                      </a:r>
                      <a:r>
                        <a:rPr lang="en" sz="1500" dirty="0">
                          <a:effectLst/>
                        </a:rPr>
                        <a:t> = 0;</a:t>
                      </a:r>
                    </a:p>
                    <a:p>
                      <a:pPr marL="0" marR="0">
                        <a:spcBef>
                          <a:spcPts val="0"/>
                        </a:spcBef>
                        <a:spcAft>
                          <a:spcPts val="0"/>
                        </a:spcAft>
                      </a:pPr>
                      <a:r>
                        <a:rPr lang="en" sz="1500" dirty="0">
                          <a:solidFill>
                            <a:srgbClr val="FF0000"/>
                          </a:solidFill>
                          <a:effectLst/>
                        </a:rPr>
                        <a:t>select * from account where </a:t>
                      </a:r>
                      <a:r>
                        <a:rPr lang="en" sz="1500" kern="1200" dirty="0">
                          <a:solidFill>
                            <a:srgbClr val="FF0000"/>
                          </a:solidFill>
                          <a:effectLst/>
                          <a:latin typeface="+mn-lt"/>
                          <a:ea typeface="+mn-ea"/>
                          <a:cs typeface="+mn-cs"/>
                        </a:rPr>
                        <a:t>id &lt; 10</a:t>
                      </a:r>
                      <a:r>
                        <a:rPr lang="en" sz="1500" dirty="0">
                          <a:solidFill>
                            <a:srgbClr val="FF0000"/>
                          </a:solidFill>
                          <a:effectLst/>
                        </a:rPr>
                        <a:t>; // 语句</a:t>
                      </a:r>
                      <a:r>
                        <a:rPr lang="en-US" altLang="zh-CN" sz="1500" dirty="0">
                          <a:solidFill>
                            <a:srgbClr val="FF0000"/>
                          </a:solidFill>
                          <a:effectLst/>
                        </a:rPr>
                        <a:t>2</a:t>
                      </a:r>
                      <a:endParaRPr lang="e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47271733"/>
                  </a:ext>
                </a:extLst>
              </a:tr>
              <a:tr h="995555">
                <a:tc>
                  <a:txBody>
                    <a:bodyPr/>
                    <a:lstStyle/>
                    <a:p>
                      <a:pPr marL="0" marR="0">
                        <a:spcBef>
                          <a:spcPts val="0"/>
                        </a:spcBef>
                        <a:spcAft>
                          <a:spcPts val="0"/>
                        </a:spcAft>
                      </a:pPr>
                      <a:r>
                        <a:rPr lang="en" sz="1500">
                          <a:effectLst/>
                        </a:rPr>
                        <a:t>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altLang="zh-CN" sz="1500" dirty="0">
                          <a:solidFill>
                            <a:srgbClr val="FF0000"/>
                          </a:solidFill>
                          <a:effectLst/>
                        </a:rPr>
                        <a:t>set session transaction isolation level</a:t>
                      </a:r>
                      <a:r>
                        <a:rPr lang="zh-CN" altLang="en-US" sz="1500" dirty="0">
                          <a:solidFill>
                            <a:srgbClr val="FF0000"/>
                          </a:solidFill>
                          <a:effectLst/>
                        </a:rPr>
                        <a:t> </a:t>
                      </a:r>
                      <a:r>
                        <a:rPr lang="en-US" altLang="zh-CN" sz="1500" dirty="0">
                          <a:solidFill>
                            <a:srgbClr val="FF0000"/>
                          </a:solidFill>
                          <a:effectLst/>
                        </a:rPr>
                        <a:t>repeatable</a:t>
                      </a:r>
                      <a:r>
                        <a:rPr lang="zh-CN" altLang="en-US" sz="1500" dirty="0">
                          <a:solidFill>
                            <a:srgbClr val="FF0000"/>
                          </a:solidFill>
                          <a:effectLst/>
                        </a:rPr>
                        <a:t> </a:t>
                      </a:r>
                      <a:r>
                        <a:rPr lang="en-US" altLang="zh-CN" sz="1500" dirty="0">
                          <a:solidFill>
                            <a:srgbClr val="FF0000"/>
                          </a:solidFill>
                          <a:effectLst/>
                        </a:rPr>
                        <a:t>read</a:t>
                      </a:r>
                      <a:r>
                        <a:rPr lang="en"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 sz="1500" dirty="0">
                        <a:solidFill>
                          <a:srgbClr val="FF0000"/>
                        </a:solidFill>
                        <a:effectLst/>
                      </a:endParaRPr>
                    </a:p>
                    <a:p>
                      <a:pPr marL="0" marR="0">
                        <a:spcBef>
                          <a:spcPts val="0"/>
                        </a:spcBef>
                        <a:spcAft>
                          <a:spcPts val="0"/>
                        </a:spcAft>
                      </a:pPr>
                      <a:r>
                        <a:rPr lang="en" sz="1500" dirty="0">
                          <a:effectLst/>
                        </a:rPr>
                        <a:t>start transaction;</a:t>
                      </a:r>
                    </a:p>
                    <a:p>
                      <a:pPr marL="0" marR="0" algn="l" defTabSz="914400" rtl="0" eaLnBrk="1" latinLnBrk="0" hangingPunct="1">
                        <a:spcBef>
                          <a:spcPts val="0"/>
                        </a:spcBef>
                        <a:spcAft>
                          <a:spcPts val="0"/>
                        </a:spcAft>
                      </a:pPr>
                      <a:r>
                        <a:rPr lang="en" sz="1500" kern="1200" dirty="0">
                          <a:solidFill>
                            <a:srgbClr val="FF0000"/>
                          </a:solidFill>
                          <a:effectLst/>
                          <a:latin typeface="+mn-lt"/>
                          <a:ea typeface="+mn-ea"/>
                          <a:cs typeface="+mn-cs"/>
                        </a:rPr>
                        <a:t>insert into account values(3, </a:t>
                      </a:r>
                      <a:r>
                        <a:rPr lang="en" sz="1500" kern="1200" dirty="0" err="1">
                          <a:solidFill>
                            <a:srgbClr val="FF0000"/>
                          </a:solidFill>
                          <a:effectLst/>
                          <a:latin typeface="+mn-lt"/>
                          <a:ea typeface="+mn-ea"/>
                          <a:cs typeface="+mn-cs"/>
                        </a:rPr>
                        <a:t>alen</a:t>
                      </a:r>
                      <a:r>
                        <a:rPr lang="en" sz="1500" kern="1200" dirty="0">
                          <a:solidFill>
                            <a:srgbClr val="FF0000"/>
                          </a:solidFill>
                          <a:effectLst/>
                          <a:latin typeface="+mn-lt"/>
                          <a:ea typeface="+mn-ea"/>
                          <a:cs typeface="+mn-cs"/>
                        </a:rPr>
                        <a:t>, 0); </a:t>
                      </a:r>
                      <a:r>
                        <a:rPr lang="zh-CN" altLang="en-US" sz="1500" kern="1200" dirty="0">
                          <a:solidFill>
                            <a:srgbClr val="FF0000"/>
                          </a:solidFill>
                          <a:effectLst/>
                          <a:latin typeface="+mn-lt"/>
                          <a:ea typeface="+mn-ea"/>
                          <a:cs typeface="+mn-cs"/>
                        </a:rPr>
                        <a:t> </a:t>
                      </a:r>
                      <a:r>
                        <a:rPr lang="en-US" altLang="zh-CN" sz="1500" kern="1200" dirty="0">
                          <a:solidFill>
                            <a:srgbClr val="FF0000"/>
                          </a:solidFill>
                          <a:effectLst/>
                          <a:latin typeface="+mn-lt"/>
                          <a:ea typeface="+mn-ea"/>
                          <a:cs typeface="+mn-cs"/>
                        </a:rPr>
                        <a:t>//</a:t>
                      </a:r>
                      <a:r>
                        <a:rPr lang="zh-CN" altLang="en-US" sz="1500" kern="1200" dirty="0">
                          <a:solidFill>
                            <a:srgbClr val="FF0000"/>
                          </a:solidFill>
                          <a:effectLst/>
                          <a:latin typeface="+mn-lt"/>
                          <a:ea typeface="+mn-ea"/>
                          <a:cs typeface="+mn-cs"/>
                        </a:rPr>
                        <a:t> 语句</a:t>
                      </a:r>
                      <a:r>
                        <a:rPr lang="en-US" altLang="zh-CN" sz="1500" kern="1200" dirty="0">
                          <a:solidFill>
                            <a:srgbClr val="FF0000"/>
                          </a:solidFill>
                          <a:effectLst/>
                          <a:latin typeface="+mn-lt"/>
                          <a:ea typeface="+mn-ea"/>
                          <a:cs typeface="+mn-cs"/>
                        </a:rPr>
                        <a:t>5</a:t>
                      </a:r>
                      <a:endParaRPr lang="en" sz="1500" kern="1200" dirty="0">
                        <a:solidFill>
                          <a:srgbClr val="FF0000"/>
                        </a:solidFill>
                        <a:effectLst/>
                        <a:latin typeface="+mn-lt"/>
                        <a:ea typeface="+mn-ea"/>
                        <a:cs typeface="+mn-cs"/>
                      </a:endParaRPr>
                    </a:p>
                    <a:p>
                      <a:pPr marL="0" marR="0">
                        <a:spcBef>
                          <a:spcPts val="0"/>
                        </a:spcBef>
                        <a:spcAft>
                          <a:spcPts val="0"/>
                        </a:spcAft>
                      </a:pPr>
                      <a:r>
                        <a:rPr lang="en" altLang="zh-CN" sz="1500" dirty="0">
                          <a:solidFill>
                            <a:srgbClr val="FF0000"/>
                          </a:solidFill>
                          <a:effectLst/>
                        </a:rPr>
                        <a:t>update</a:t>
                      </a:r>
                      <a:r>
                        <a:rPr lang="zh-CN" altLang="en-US" sz="1500" dirty="0">
                          <a:solidFill>
                            <a:srgbClr val="FF0000"/>
                          </a:solidFill>
                          <a:effectLst/>
                        </a:rPr>
                        <a:t> </a:t>
                      </a:r>
                      <a:r>
                        <a:rPr lang="en-US" altLang="zh-CN" sz="1500" dirty="0">
                          <a:solidFill>
                            <a:srgbClr val="FF0000"/>
                          </a:solidFill>
                          <a:effectLst/>
                        </a:rPr>
                        <a:t>account set money = money+1000 where id=2 // </a:t>
                      </a:r>
                      <a:r>
                        <a:rPr lang="zh-CN" altLang="en-US" sz="1500" dirty="0">
                          <a:solidFill>
                            <a:srgbClr val="FF0000"/>
                          </a:solidFill>
                          <a:effectLst/>
                        </a:rPr>
                        <a:t>语句</a:t>
                      </a:r>
                      <a:r>
                        <a:rPr lang="en-US" altLang="zh-CN" sz="1500" dirty="0">
                          <a:solidFill>
                            <a:srgbClr val="FF0000"/>
                          </a:solidFill>
                          <a:effectLst/>
                        </a:rPr>
                        <a:t>6</a:t>
                      </a:r>
                      <a:endParaRPr lang="en" altLang="zh-CN" sz="1500" dirty="0">
                        <a:solidFill>
                          <a:srgbClr val="FF0000"/>
                        </a:solidFill>
                        <a:effectLst/>
                      </a:endParaRPr>
                    </a:p>
                    <a:p>
                      <a:pPr marL="0" marR="0">
                        <a:spcBef>
                          <a:spcPts val="0"/>
                        </a:spcBef>
                        <a:spcAft>
                          <a:spcPts val="0"/>
                        </a:spcAft>
                      </a:pPr>
                      <a:r>
                        <a:rPr lang="en" sz="1500" dirty="0">
                          <a:effectLst/>
                        </a:rPr>
                        <a:t>select * from account where id &lt; 10;</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59816853"/>
                  </a:ext>
                </a:extLst>
              </a:tr>
              <a:tr h="306422">
                <a:tc>
                  <a:txBody>
                    <a:bodyPr/>
                    <a:lstStyle/>
                    <a:p>
                      <a:pPr marL="0" marR="0">
                        <a:spcBef>
                          <a:spcPts val="0"/>
                        </a:spcBef>
                        <a:spcAft>
                          <a:spcPts val="0"/>
                        </a:spcAft>
                      </a:pPr>
                      <a:r>
                        <a:rPr lang="en" sz="1500">
                          <a:effectLst/>
                        </a:rPr>
                        <a:t>T3</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altLang="zh-CN" sz="1500" dirty="0">
                          <a:solidFill>
                            <a:srgbClr val="FF0000"/>
                          </a:solidFill>
                          <a:effectLst/>
                        </a:rPr>
                        <a:t>select * from account where id &lt; 10; // 语句</a:t>
                      </a:r>
                      <a:r>
                        <a:rPr lang="en-US" altLang="zh-CN" sz="1500" dirty="0">
                          <a:solidFill>
                            <a:srgbClr val="FF0000"/>
                          </a:solidFill>
                          <a:effectLst/>
                        </a:rPr>
                        <a:t>4</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04468"/>
                  </a:ext>
                </a:extLst>
              </a:tr>
            </a:tbl>
          </a:graphicData>
        </a:graphic>
      </p:graphicFrame>
    </p:spTree>
    <p:extLst>
      <p:ext uri="{BB962C8B-B14F-4D97-AF65-F5344CB8AC3E}">
        <p14:creationId xmlns:p14="http://schemas.microsoft.com/office/powerpoint/2010/main" val="330019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幻读</a:t>
            </a:r>
            <a:r>
              <a:rPr lang="en-US" altLang="zh-CN" sz="1600" dirty="0"/>
              <a:t> – </a:t>
            </a:r>
            <a:r>
              <a:rPr lang="zh-CN" altLang="en-US" sz="1600" dirty="0"/>
              <a:t>行锁</a:t>
            </a:r>
            <a:endParaRPr lang="en-US" altLang="zh-CN" sz="1600" dirty="0"/>
          </a:p>
        </p:txBody>
      </p:sp>
      <p:sp>
        <p:nvSpPr>
          <p:cNvPr id="10" name="文本框 9">
            <a:extLst>
              <a:ext uri="{FF2B5EF4-FFF2-40B4-BE49-F238E27FC236}">
                <a16:creationId xmlns:a16="http://schemas.microsoft.com/office/drawing/2014/main" id="{CC4076D8-4FBC-2040-8121-7EC92FB8A28F}"/>
              </a:ext>
            </a:extLst>
          </p:cNvPr>
          <p:cNvSpPr txBox="1"/>
          <p:nvPr/>
        </p:nvSpPr>
        <p:spPr>
          <a:xfrm>
            <a:off x="4074160" y="390417"/>
            <a:ext cx="7637667" cy="1398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Q9:</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的执行结果，并分析原因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p>
          <a:p>
            <a:pPr>
              <a:lnSpc>
                <a:spcPct val="150000"/>
              </a:lnSpc>
            </a:pPr>
            <a:r>
              <a:rPr lang="en-US" altLang="zh-CN" sz="1400" dirty="0">
                <a:solidFill>
                  <a:srgbClr val="FF0000"/>
                </a:solidFill>
              </a:rPr>
              <a:t>tips:</a:t>
            </a:r>
            <a:r>
              <a:rPr lang="zh-CN" altLang="en-US" sz="1400" dirty="0">
                <a:solidFill>
                  <a:srgbClr val="FF0000"/>
                </a:solidFill>
              </a:rPr>
              <a:t> </a:t>
            </a:r>
            <a:r>
              <a:rPr lang="en-US" altLang="zh-CN" sz="1400" dirty="0" err="1">
                <a:solidFill>
                  <a:srgbClr val="FF0000"/>
                </a:solidFill>
              </a:rPr>
              <a:t>innoDB</a:t>
            </a:r>
            <a:r>
              <a:rPr lang="zh-CN" altLang="en-US" sz="1400" dirty="0">
                <a:solidFill>
                  <a:srgbClr val="FF0000"/>
                </a:solidFill>
              </a:rPr>
              <a:t> 对</a:t>
            </a:r>
            <a:r>
              <a:rPr lang="en-US" altLang="zh-CN" sz="1400" dirty="0">
                <a:solidFill>
                  <a:srgbClr val="FF0000"/>
                </a:solidFill>
              </a:rPr>
              <a:t>insert/update/delete </a:t>
            </a:r>
            <a:r>
              <a:rPr lang="zh-CN" altLang="en-US" sz="1400" dirty="0">
                <a:solidFill>
                  <a:srgbClr val="FF0000"/>
                </a:solidFill>
              </a:rPr>
              <a:t>语句会加排他锁（</a:t>
            </a:r>
            <a:r>
              <a:rPr lang="en-US" altLang="zh-CN" sz="1400" dirty="0">
                <a:solidFill>
                  <a:srgbClr val="FF0000"/>
                </a:solidFill>
              </a:rPr>
              <a:t>X</a:t>
            </a:r>
            <a:r>
              <a:rPr lang="zh-CN" altLang="en-US" sz="1400" dirty="0">
                <a:solidFill>
                  <a:srgbClr val="FF0000"/>
                </a:solidFill>
              </a:rPr>
              <a:t>锁）</a:t>
            </a:r>
            <a:r>
              <a:rPr lang="en-US" altLang="zh-CN" sz="1400" dirty="0">
                <a:solidFill>
                  <a:srgbClr val="FF0000"/>
                </a:solidFill>
              </a:rPr>
              <a:t> </a:t>
            </a:r>
          </a:p>
        </p:txBody>
      </p:sp>
      <p:graphicFrame>
        <p:nvGraphicFramePr>
          <p:cNvPr id="12" name="表格 11">
            <a:extLst>
              <a:ext uri="{FF2B5EF4-FFF2-40B4-BE49-F238E27FC236}">
                <a16:creationId xmlns:a16="http://schemas.microsoft.com/office/drawing/2014/main" id="{778D59F5-9894-DDA7-8F08-B8E475A49AD9}"/>
              </a:ext>
            </a:extLst>
          </p:cNvPr>
          <p:cNvGraphicFramePr>
            <a:graphicFrameLocks noGrp="1"/>
          </p:cNvGraphicFramePr>
          <p:nvPr>
            <p:extLst>
              <p:ext uri="{D42A27DB-BD31-4B8C-83A1-F6EECF244321}">
                <p14:modId xmlns:p14="http://schemas.microsoft.com/office/powerpoint/2010/main" val="1251968929"/>
              </p:ext>
            </p:extLst>
          </p:nvPr>
        </p:nvGraphicFramePr>
        <p:xfrm>
          <a:off x="1136805" y="2106143"/>
          <a:ext cx="10134166" cy="3573615"/>
        </p:xfrm>
        <a:graphic>
          <a:graphicData uri="http://schemas.openxmlformats.org/drawingml/2006/table">
            <a:tbl>
              <a:tblPr/>
              <a:tblGrid>
                <a:gridCol w="594071">
                  <a:extLst>
                    <a:ext uri="{9D8B030D-6E8A-4147-A177-3AD203B41FA5}">
                      <a16:colId xmlns:a16="http://schemas.microsoft.com/office/drawing/2014/main" val="2992423754"/>
                    </a:ext>
                  </a:extLst>
                </a:gridCol>
                <a:gridCol w="4699741">
                  <a:extLst>
                    <a:ext uri="{9D8B030D-6E8A-4147-A177-3AD203B41FA5}">
                      <a16:colId xmlns:a16="http://schemas.microsoft.com/office/drawing/2014/main" val="536603819"/>
                    </a:ext>
                  </a:extLst>
                </a:gridCol>
                <a:gridCol w="4840354">
                  <a:extLst>
                    <a:ext uri="{9D8B030D-6E8A-4147-A177-3AD203B41FA5}">
                      <a16:colId xmlns:a16="http://schemas.microsoft.com/office/drawing/2014/main" val="855104850"/>
                    </a:ext>
                  </a:extLst>
                </a:gridCol>
              </a:tblGrid>
              <a:tr h="510239">
                <a:tc>
                  <a:txBody>
                    <a:bodyPr/>
                    <a:lstStyle/>
                    <a:p>
                      <a:pPr marL="0" marR="0">
                        <a:spcBef>
                          <a:spcPts val="0"/>
                        </a:spcBef>
                        <a:spcAft>
                          <a:spcPts val="0"/>
                        </a:spcAft>
                      </a:pPr>
                      <a:r>
                        <a:rPr lang="zh-CN" altLang="en-US" sz="1500" dirty="0">
                          <a:effectLst/>
                        </a:rPr>
                        <a:t>时间</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effectLst/>
                        </a:rPr>
                        <a:t>session1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a:effectLst/>
                        </a:rPr>
                        <a:t>session2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195025153"/>
                  </a:ext>
                </a:extLst>
              </a:tr>
              <a:tr h="1454977">
                <a:tc>
                  <a:txBody>
                    <a:bodyPr/>
                    <a:lstStyle/>
                    <a:p>
                      <a:pPr marL="0" marR="0">
                        <a:spcBef>
                          <a:spcPts val="0"/>
                        </a:spcBef>
                        <a:spcAft>
                          <a:spcPts val="0"/>
                        </a:spcAft>
                      </a:pPr>
                      <a:r>
                        <a:rPr lang="en" sz="1500">
                          <a:effectLst/>
                        </a:rPr>
                        <a:t>T1</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sz="1500" dirty="0">
                          <a:solidFill>
                            <a:schemeClr val="tx1"/>
                          </a:solidFill>
                          <a:effectLst/>
                        </a:rPr>
                        <a:t>set session transaction isolation level</a:t>
                      </a:r>
                      <a:r>
                        <a:rPr lang="zh-CN" altLang="en-US" sz="1500" dirty="0">
                          <a:solidFill>
                            <a:schemeClr val="tx1"/>
                          </a:solidFill>
                          <a:effectLst/>
                        </a:rPr>
                        <a:t> </a:t>
                      </a:r>
                      <a:r>
                        <a:rPr lang="en-US" altLang="zh-CN" sz="1600" dirty="0">
                          <a:solidFill>
                            <a:schemeClr val="tx1"/>
                          </a:solidFill>
                        </a:rPr>
                        <a:t>serializable</a:t>
                      </a:r>
                      <a:r>
                        <a:rPr lang="en"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a:t>
                      </a:r>
                      <a:endParaRPr lang="en-US" altLang="zh-CN" sz="1500" dirty="0">
                        <a:solidFill>
                          <a:schemeClr val="tx1"/>
                        </a:solidFill>
                        <a:effectLst/>
                      </a:endParaRPr>
                    </a:p>
                    <a:p>
                      <a:pPr marL="0" marR="0">
                        <a:spcBef>
                          <a:spcPts val="0"/>
                        </a:spcBef>
                        <a:spcAft>
                          <a:spcPts val="0"/>
                        </a:spcAft>
                      </a:pPr>
                      <a:r>
                        <a:rPr lang="en" sz="1500" dirty="0">
                          <a:effectLst/>
                        </a:rPr>
                        <a:t>start transaction;</a:t>
                      </a:r>
                    </a:p>
                    <a:p>
                      <a:pPr marL="0" marR="0" algn="l" defTabSz="914400" rtl="0" eaLnBrk="1" latinLnBrk="0" hangingPunct="1">
                        <a:spcBef>
                          <a:spcPts val="0"/>
                        </a:spcBef>
                        <a:spcAft>
                          <a:spcPts val="0"/>
                        </a:spcAft>
                      </a:pPr>
                      <a:r>
                        <a:rPr lang="en-US" altLang="zh-CN" sz="1500" kern="1200" dirty="0">
                          <a:solidFill>
                            <a:srgbClr val="FF0000"/>
                          </a:solidFill>
                          <a:effectLst/>
                          <a:latin typeface="+mn-lt"/>
                          <a:ea typeface="+mn-ea"/>
                          <a:cs typeface="+mn-cs"/>
                        </a:rPr>
                        <a:t>update account set money=money+1000 where id=1;</a:t>
                      </a:r>
                      <a:r>
                        <a:rPr lang="en" altLang="zh-CN" sz="1500" dirty="0">
                          <a:solidFill>
                            <a:srgbClr val="FF0000"/>
                          </a:solidFill>
                          <a:effectLst/>
                        </a:rPr>
                        <a:t> //</a:t>
                      </a:r>
                      <a:r>
                        <a:rPr lang="zh-CN" altLang="en-US" sz="1500" dirty="0">
                          <a:solidFill>
                            <a:srgbClr val="FF0000"/>
                          </a:solidFill>
                          <a:effectLst/>
                        </a:rPr>
                        <a:t>语句</a:t>
                      </a:r>
                      <a:r>
                        <a:rPr lang="en-US" altLang="zh-CN" sz="1500" dirty="0">
                          <a:solidFill>
                            <a:srgbClr val="FF0000"/>
                          </a:solidFill>
                          <a:effectLst/>
                        </a:rPr>
                        <a:t>1</a:t>
                      </a:r>
                      <a:endParaRPr lang="en" sz="1500" kern="1200" dirty="0">
                        <a:solidFill>
                          <a:srgbClr val="FF0000"/>
                        </a:solidFill>
                        <a:effectLst/>
                        <a:latin typeface="+mn-lt"/>
                        <a:ea typeface="+mn-ea"/>
                        <a:cs typeface="+mn-cs"/>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3047271733"/>
                  </a:ext>
                </a:extLst>
              </a:tr>
              <a:tr h="995555">
                <a:tc>
                  <a:txBody>
                    <a:bodyPr/>
                    <a:lstStyle/>
                    <a:p>
                      <a:pPr marL="0" marR="0">
                        <a:spcBef>
                          <a:spcPts val="0"/>
                        </a:spcBef>
                        <a:spcAft>
                          <a:spcPts val="0"/>
                        </a:spcAft>
                      </a:pPr>
                      <a:r>
                        <a:rPr lang="en" sz="1500">
                          <a:effectLst/>
                        </a:rPr>
                        <a:t>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 altLang="zh-CN" sz="1500" dirty="0">
                          <a:solidFill>
                            <a:schemeClr val="tx1"/>
                          </a:solidFill>
                          <a:effectLst/>
                        </a:rPr>
                        <a:t>set session transaction isolation level</a:t>
                      </a:r>
                      <a:r>
                        <a:rPr lang="zh-CN" altLang="en-US" sz="1500" dirty="0">
                          <a:solidFill>
                            <a:schemeClr val="tx1"/>
                          </a:solidFill>
                          <a:effectLst/>
                        </a:rPr>
                        <a:t> </a:t>
                      </a:r>
                      <a:r>
                        <a:rPr lang="en-US" altLang="zh-CN" sz="1400" dirty="0">
                          <a:solidFill>
                            <a:schemeClr val="tx1"/>
                          </a:solidFill>
                        </a:rPr>
                        <a:t>serializable</a:t>
                      </a:r>
                      <a:r>
                        <a:rPr lang="en"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a:spcBef>
                          <a:spcPts val="0"/>
                        </a:spcBef>
                        <a:spcAft>
                          <a:spcPts val="0"/>
                        </a:spcAft>
                      </a:pPr>
                      <a:r>
                        <a:rPr lang="en" sz="1500" dirty="0">
                          <a:effectLst/>
                        </a:rPr>
                        <a:t>start transaction;</a:t>
                      </a:r>
                      <a:endParaRPr lang="en" altLang="zh-CN" sz="1500" dirty="0">
                        <a:solidFill>
                          <a:srgbClr val="FF0000"/>
                        </a:solidFill>
                        <a:effectLst/>
                      </a:endParaRPr>
                    </a:p>
                    <a:p>
                      <a:pPr marL="0" marR="0">
                        <a:spcBef>
                          <a:spcPts val="0"/>
                        </a:spcBef>
                        <a:spcAft>
                          <a:spcPts val="0"/>
                        </a:spcAft>
                      </a:pPr>
                      <a:r>
                        <a:rPr lang="en-US" altLang="zh-CN" sz="1500" dirty="0">
                          <a:solidFill>
                            <a:srgbClr val="FF0000"/>
                          </a:solidFill>
                          <a:effectLst/>
                        </a:rPr>
                        <a:t>delete from account where id=1; // </a:t>
                      </a:r>
                      <a:r>
                        <a:rPr lang="zh-CN" altLang="en-US" sz="1500" dirty="0">
                          <a:solidFill>
                            <a:srgbClr val="FF0000"/>
                          </a:solidFill>
                          <a:effectLst/>
                        </a:rPr>
                        <a:t>语句</a:t>
                      </a:r>
                      <a:r>
                        <a:rPr lang="en-US" altLang="zh-CN" sz="1500" dirty="0">
                          <a:solidFill>
                            <a:srgbClr val="FF0000"/>
                          </a:solidFill>
                          <a:effectLst/>
                        </a:rPr>
                        <a:t>2</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659816853"/>
                  </a:ext>
                </a:extLst>
              </a:tr>
              <a:tr h="306422">
                <a:tc>
                  <a:txBody>
                    <a:bodyPr/>
                    <a:lstStyle/>
                    <a:p>
                      <a:pPr marL="0" marR="0">
                        <a:spcBef>
                          <a:spcPts val="0"/>
                        </a:spcBef>
                        <a:spcAft>
                          <a:spcPts val="0"/>
                        </a:spcAft>
                      </a:pPr>
                      <a:r>
                        <a:rPr lang="en" sz="1500">
                          <a:effectLst/>
                        </a:rPr>
                        <a:t>T3</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500" dirty="0">
                          <a:solidFill>
                            <a:schemeClr val="tx1"/>
                          </a:solidFill>
                          <a:effectLst/>
                        </a:rPr>
                        <a:t>commit;</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16704468"/>
                  </a:ext>
                </a:extLst>
              </a:tr>
              <a:tr h="306422">
                <a:tc>
                  <a:txBody>
                    <a:bodyPr/>
                    <a:lstStyle/>
                    <a:p>
                      <a:pPr marL="0" marR="0">
                        <a:spcBef>
                          <a:spcPts val="0"/>
                        </a:spcBef>
                        <a:spcAft>
                          <a:spcPts val="0"/>
                        </a:spcAft>
                      </a:pPr>
                      <a:r>
                        <a:rPr lang="en-US" altLang="zh-CN" sz="1500" dirty="0">
                          <a:effectLst/>
                        </a:rPr>
                        <a:t>T4</a:t>
                      </a:r>
                      <a:endParaRPr lang="e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500" dirty="0">
                          <a:solidFill>
                            <a:srgbClr val="FF0000"/>
                          </a:solidFill>
                          <a:effectLst/>
                        </a:rPr>
                        <a:t>delete from account where id=1; // </a:t>
                      </a:r>
                      <a:r>
                        <a:rPr lang="zh-CN" altLang="en-US" sz="1500" dirty="0">
                          <a:solidFill>
                            <a:srgbClr val="FF0000"/>
                          </a:solidFill>
                          <a:effectLst/>
                        </a:rPr>
                        <a:t>语句</a:t>
                      </a:r>
                      <a:r>
                        <a:rPr lang="en-US" altLang="zh-CN" sz="1500" dirty="0">
                          <a:solidFill>
                            <a:srgbClr val="FF0000"/>
                          </a:solidFill>
                          <a:effectLst/>
                        </a:rPr>
                        <a:t>3</a:t>
                      </a: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extLst>
                  <a:ext uri="{0D108BD9-81ED-4DB2-BD59-A6C34878D82A}">
                    <a16:rowId xmlns:a16="http://schemas.microsoft.com/office/drawing/2014/main" val="2503361806"/>
                  </a:ext>
                </a:extLst>
              </a:tr>
            </a:tbl>
          </a:graphicData>
        </a:graphic>
      </p:graphicFrame>
    </p:spTree>
    <p:extLst>
      <p:ext uri="{BB962C8B-B14F-4D97-AF65-F5344CB8AC3E}">
        <p14:creationId xmlns:p14="http://schemas.microsoft.com/office/powerpoint/2010/main" val="35510447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5573</TotalTime>
  <Words>3073</Words>
  <Application>Microsoft Macintosh PowerPoint</Application>
  <PresentationFormat>宽屏</PresentationFormat>
  <Paragraphs>353</Paragraphs>
  <Slides>23</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微软雅黑</vt:lpstr>
      <vt:lpstr>Arial</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Microsoft Office User</cp:lastModifiedBy>
  <cp:revision>681</cp:revision>
  <dcterms:created xsi:type="dcterms:W3CDTF">2019-03-19T10:42:59Z</dcterms:created>
  <dcterms:modified xsi:type="dcterms:W3CDTF">2022-05-11T09:45:18Z</dcterms:modified>
</cp:coreProperties>
</file>