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261" r:id="rId3"/>
    <p:sldId id="256" r:id="rId4"/>
    <p:sldId id="257" r:id="rId5"/>
    <p:sldId id="259" r:id="rId6"/>
    <p:sldId id="258" r:id="rId7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1356" autoAdjust="0"/>
  </p:normalViewPr>
  <p:slideViewPr>
    <p:cSldViewPr snapToGrid="0">
      <p:cViewPr varScale="1">
        <p:scale>
          <a:sx n="90" d="100"/>
          <a:sy n="90" d="100"/>
        </p:scale>
        <p:origin x="13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E1CD58-0A90-44B0-9887-B4B9A8CD86F7}" type="datetimeFigureOut">
              <a:rPr lang="nl-BE" smtClean="0"/>
              <a:t>28/10/2024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A4503-D09D-4E12-B957-F4A2476E927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3650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Uitleggen </a:t>
            </a:r>
            <a:r>
              <a:rPr lang="nl-BE" dirty="0" err="1"/>
              <a:t>adhv</a:t>
            </a:r>
            <a:r>
              <a:rPr lang="nl-BE" dirty="0"/>
              <a:t> </a:t>
            </a:r>
            <a:r>
              <a:rPr lang="nl-BE" dirty="0" err="1"/>
              <a:t>apple</a:t>
            </a:r>
            <a:r>
              <a:rPr lang="nl-BE" dirty="0"/>
              <a:t>: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A4503-D09D-4E12-B957-F4A2476E9274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2572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BE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3. PESTEL </a:t>
            </a:r>
            <a:r>
              <a:rPr lang="nl-BE" sz="11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Questions</a:t>
            </a:r>
            <a:endParaRPr lang="nl-BE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Political</a:t>
            </a:r>
            <a:r>
              <a:rPr lang="en-GB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GB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 supportive do you feel the healthcare system is toward addressing burnout? </a:t>
            </a:r>
            <a:r>
              <a:rPr lang="nl-BE" sz="11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</a:t>
            </a:r>
            <a:r>
              <a:rPr lang="nl-BE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changes </a:t>
            </a:r>
            <a:r>
              <a:rPr lang="nl-BE" sz="11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would</a:t>
            </a:r>
            <a:r>
              <a:rPr lang="nl-BE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nl-BE" sz="11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you</a:t>
            </a:r>
            <a:r>
              <a:rPr lang="nl-BE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hope </a:t>
            </a:r>
            <a:r>
              <a:rPr lang="nl-BE" sz="11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</a:t>
            </a:r>
            <a:r>
              <a:rPr lang="nl-BE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?</a:t>
            </a:r>
            <a:endParaRPr lang="nl-BE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Economic</a:t>
            </a:r>
            <a:r>
              <a:rPr lang="en-GB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GB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would you consider a reasonable cost for a burnout prevention wearable?</a:t>
            </a:r>
            <a:endParaRPr lang="nl-BE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Social</a:t>
            </a:r>
            <a:r>
              <a:rPr lang="en-GB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GB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would make this wearable socially acceptable among your peers? </a:t>
            </a:r>
            <a:r>
              <a:rPr lang="nl-BE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 </a:t>
            </a:r>
            <a:r>
              <a:rPr lang="nl-BE" sz="11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you</a:t>
            </a:r>
            <a:r>
              <a:rPr lang="nl-BE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nl-BE" sz="11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think</a:t>
            </a:r>
            <a:r>
              <a:rPr lang="nl-BE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nl-BE" sz="11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other</a:t>
            </a:r>
            <a:r>
              <a:rPr lang="nl-BE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nurses </a:t>
            </a:r>
            <a:r>
              <a:rPr lang="nl-BE" sz="11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would</a:t>
            </a:r>
            <a:r>
              <a:rPr lang="nl-BE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nl-BE" sz="11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also</a:t>
            </a:r>
            <a:r>
              <a:rPr lang="nl-BE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nl-BE" sz="11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wear</a:t>
            </a:r>
            <a:r>
              <a:rPr lang="nl-BE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nl-BE" sz="11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</a:t>
            </a:r>
            <a:r>
              <a:rPr lang="nl-BE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?</a:t>
            </a:r>
            <a:endParaRPr lang="nl-BE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Technological</a:t>
            </a:r>
            <a:r>
              <a:rPr lang="en-GB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GB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wearable technology have you used before? How easy or hard was it to integrate into your daily life?</a:t>
            </a:r>
            <a:endParaRPr lang="nl-BE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Environmental</a:t>
            </a:r>
            <a:r>
              <a:rPr lang="en-GB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GB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Are there specific conditions in your work environment that a wearable would need to withstand (e.g., water resistance, durable design)?</a:t>
            </a:r>
            <a:endParaRPr lang="nl-BE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Legal</a:t>
            </a:r>
            <a:r>
              <a:rPr lang="en-GB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GB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concerns do you have about privacy, or how your data might be used?</a:t>
            </a:r>
            <a:endParaRPr lang="nl-BE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A4503-D09D-4E12-B957-F4A2476E9274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8205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18DD7E-6394-4B86-24AB-EF9D96AF2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4073F5B-44B9-EF16-5F79-D0498ADF2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3220784-5172-500F-D898-D41BF3FE1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F73A-341A-456E-A88A-148332B33250}" type="datetimeFigureOut">
              <a:rPr lang="nl-BE" smtClean="0"/>
              <a:t>28/10/2024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87392F8-F0AA-D6D3-BC3C-D0F10D8D6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97B82D0-4C46-E673-403C-142C100F9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112D2-E313-4B04-965D-46090E3C3F6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2291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6276E6-1779-1E02-7834-F301208F7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80029E5-AF59-4128-744E-B5A0C0D35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2AA9887-8A82-619C-A72E-D28BA6E75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F73A-341A-456E-A88A-148332B33250}" type="datetimeFigureOut">
              <a:rPr lang="nl-BE" smtClean="0"/>
              <a:t>28/10/2024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B768F41-5003-8F46-D70B-1BE532ECB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374275A-4FC7-9979-996B-82C40CCA3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112D2-E313-4B04-965D-46090E3C3F6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5000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DF6F5EE9-64FD-4BA7-1995-135CFC93A2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F3D69A7-54F2-E681-52D6-B0CFDA7E8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A2A28AD-0436-1327-5D56-E4636CCC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F73A-341A-456E-A88A-148332B33250}" type="datetimeFigureOut">
              <a:rPr lang="nl-BE" smtClean="0"/>
              <a:t>28/10/2024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96E24C4-7B36-D7D0-6954-2F0583B4B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ACD3AD6-D17F-A163-3605-60B7552E2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112D2-E313-4B04-965D-46090E3C3F6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4754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4ADE51-75B9-2EE3-BD89-EC5782369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A364765-3927-42C0-75B9-DFF21C91C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CBCECBC-CEF7-31E4-B0D5-43C277324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F73A-341A-456E-A88A-148332B33250}" type="datetimeFigureOut">
              <a:rPr lang="nl-BE" smtClean="0"/>
              <a:t>28/10/2024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CD23E5A-5931-67D3-75FB-DE43824A9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8675055-ECE2-533C-10A7-EC68F35CC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112D2-E313-4B04-965D-46090E3C3F6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9318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DD8F13-17CC-BC31-D8EB-DEFCE9EAB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7096944-D6A7-DB24-F720-2780102B2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28F4117-6E42-4B0D-4653-764C02796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F73A-341A-456E-A88A-148332B33250}" type="datetimeFigureOut">
              <a:rPr lang="nl-BE" smtClean="0"/>
              <a:t>28/10/2024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8296312-2804-CF99-591E-BC546FFAD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0765522-3EF5-8F56-41BD-19AF85220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112D2-E313-4B04-965D-46090E3C3F6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192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36928-FB42-0B65-598C-80D16E09B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DF8CFED-6AF7-D918-B8C6-261C9A7E59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994938C-18C0-C4CC-9520-26880CFFD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9D11BBF-39E9-58D5-435C-F9E05F9B3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F73A-341A-456E-A88A-148332B33250}" type="datetimeFigureOut">
              <a:rPr lang="nl-BE" smtClean="0"/>
              <a:t>28/10/2024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A3EDF4C-B86E-1F22-5D99-1E54E2F91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2ABAF7A-F8CA-B8DE-07DE-3D123FCAC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112D2-E313-4B04-965D-46090E3C3F6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769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92F92C-7F2E-9299-9208-91D123D0C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7F4A30D-8F3E-4052-E571-8CC6D8559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0C47C1A-18AC-911B-9772-A4D628103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37F0662-9842-B6E1-0ED4-FC1B45EE5C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CEB2008-5A58-A053-4AF5-DD609FEDEF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76556B25-8887-3F90-7F14-2FE527996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F73A-341A-456E-A88A-148332B33250}" type="datetimeFigureOut">
              <a:rPr lang="nl-BE" smtClean="0"/>
              <a:t>28/10/2024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EC977A79-7708-471E-2A9B-36D77CCDC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43BB77C-7967-7EA3-28CA-D501614F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112D2-E313-4B04-965D-46090E3C3F6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219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DEC187-5FB9-EA0E-A6B1-8009CE09E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A6FFE92-7086-0015-2919-2C37D2DF6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F73A-341A-456E-A88A-148332B33250}" type="datetimeFigureOut">
              <a:rPr lang="nl-BE" smtClean="0"/>
              <a:t>28/10/2024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116DDF14-CC24-80C3-D6D6-031E0C3CB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B821997-6219-57E9-D588-68D5FD7CF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112D2-E313-4B04-965D-46090E3C3F6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0445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A7F92F5-7B53-B5C5-0873-4358F9F22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F73A-341A-456E-A88A-148332B33250}" type="datetimeFigureOut">
              <a:rPr lang="nl-BE" smtClean="0"/>
              <a:t>28/10/2024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2616205-5C0A-7DAD-2AAD-3E713BED3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E482368-4E7C-CCCA-C02A-561A42B27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112D2-E313-4B04-965D-46090E3C3F6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2812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FAEB1D-E4DA-D541-6066-598D09BA4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C97D68C-E3D0-5D1E-8AFC-9F012A65F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94AB11C-7721-D777-D15B-E78C379A5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7DB57E1-420B-A2EE-887A-35BADEC5E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F73A-341A-456E-A88A-148332B33250}" type="datetimeFigureOut">
              <a:rPr lang="nl-BE" smtClean="0"/>
              <a:t>28/10/2024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BB84FB4-E447-EBFC-1743-E4682CFA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301034F-76B4-E47F-BA7B-DB6CBE22B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112D2-E313-4B04-965D-46090E3C3F6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580A26-D34C-BFAB-C129-691D01FFB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6096B30-E405-76BE-48FC-770647726E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804EDAD-B858-CC87-1237-50CBE912F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316D3C9-89EA-8C08-F77A-DD87DE29F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F73A-341A-456E-A88A-148332B33250}" type="datetimeFigureOut">
              <a:rPr lang="nl-BE" smtClean="0"/>
              <a:t>28/10/2024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CAB1C35-CDA7-F07E-F168-9DB440AC9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23683A7-CEDE-2165-E78E-C4E829764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112D2-E313-4B04-965D-46090E3C3F6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806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33938D6C-87D7-76CB-95F8-496D2FA43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A432A32-1600-E881-281F-FD5E5D443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1743D9B-9B87-10A3-684F-46183FFA5C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E2F73A-341A-456E-A88A-148332B33250}" type="datetimeFigureOut">
              <a:rPr lang="nl-BE" smtClean="0"/>
              <a:t>28/10/2024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A3D7E81-F335-0E84-DE48-EBB774FD3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4B7F15D-3E5D-01BE-5F51-E988F89DF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4112D2-E313-4B04-965D-46090E3C3F6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673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DE6F54-E80C-DBB9-521A-110F889D3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Concept: draagbare stressdetector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CD35B2E-0453-25C4-FFAE-548B1FCA7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Meet HRV en stress</a:t>
            </a:r>
          </a:p>
          <a:p>
            <a:r>
              <a:rPr lang="nl-BE" dirty="0"/>
              <a:t>Bij langdurige stress</a:t>
            </a:r>
            <a:r>
              <a:rPr lang="nl-BE" dirty="0">
                <a:sym typeface="Wingdings" panose="05000000000000000000" pitchFamily="2" charset="2"/>
              </a:rPr>
              <a:t> pauze voorstellen</a:t>
            </a:r>
          </a:p>
          <a:p>
            <a:r>
              <a:rPr lang="nl-BE" dirty="0">
                <a:sym typeface="Wingdings" panose="05000000000000000000" pitchFamily="2" charset="2"/>
              </a:rPr>
              <a:t>Herhaaldelijke voorvallen  hoofd informeren  kort gesprek over hoe het gaat</a:t>
            </a:r>
          </a:p>
          <a:p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D5184D98-C468-8954-9917-C8C711296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7616" y="3482982"/>
            <a:ext cx="2300478" cy="269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33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490A1C-261B-43D6-0E36-86A343ADC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Algemene vragen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95A4EB0-D9DE-0F7F-6E37-711981DC7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Wat roept deze uitdaging bij jou op? Leg uit. </a:t>
            </a:r>
            <a:endParaRPr lang="nl-NL" b="0" dirty="0">
              <a:effectLst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br>
              <a:rPr lang="nl-NL" b="0" dirty="0">
                <a:effectLst/>
              </a:rPr>
            </a:b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Wat betekent voor jou een ‘Hoge werkdruk/stressvol werken’.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Welke verschillende lagen of deelproblematieken zie je hierbij? (oorzaken)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[capteer deelproblematieken]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Wat is volgens jou hier de oorzaak van?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Op welke manier heb je reeds gemerkt dat er stress aanwezig is op de werkvloer?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Zijn sommige problemen volgens jou groter of belangrijker dan andere?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Aan welke elementen denk je verder nog?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nl-NL" b="0" dirty="0">
                <a:effectLst/>
              </a:rPr>
            </a:b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Word jij in je job / organisatie zelf geconfronteerd met een hoge werkdruk/stress?</a:t>
            </a:r>
            <a:endParaRPr lang="nl-NL" b="0" dirty="0">
              <a:effectLst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br>
              <a:rPr lang="nl-NL" b="0" dirty="0">
                <a:effectLst/>
              </a:rPr>
            </a:b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Indien ja:  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welke situaties? (</a:t>
            </a:r>
            <a:r>
              <a:rPr lang="nl-NL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probe</a:t>
            </a: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voor contextueel inzicht) 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Hoe vaak stelt zich dit type van situaties? 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Bij wie? (</a:t>
            </a:r>
            <a:r>
              <a:rPr lang="nl-NL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probe</a:t>
            </a: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voor goede doelgroepomschrijvingen) </a:t>
            </a: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[capteer doelgroepen en hun probleemcontext] 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het kader van welke type zorgvragen?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br>
              <a:rPr lang="nl-NL" b="0" dirty="0">
                <a:effectLst/>
              </a:rPr>
            </a:b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Indien neen:  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Ken je personen binnen jouw organisatie die hiermee geconfronteerd worden? 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welke situaties? (</a:t>
            </a:r>
            <a:r>
              <a:rPr lang="nl-NL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probe</a:t>
            </a: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voor contextueel inzicht) 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Hoe vaak stelt zich dit type van situaties? 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Bij wie? (</a:t>
            </a:r>
            <a:r>
              <a:rPr lang="nl-NL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probe</a:t>
            </a: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voor goede doelgroepomschrijvingen) </a:t>
            </a: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[capteer doelgroepen en hun probleemcontext] 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nl-NL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het kader van welke types zorgvragen? 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85708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20696DFB-46F8-65BC-B310-FE7D746AA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759"/>
            <a:ext cx="12192000" cy="684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689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981DF-9E09-43B1-4A92-EF448D1B6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Welke impact heeft de beoogde oplossing op volgende vlakken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81E0C520-852C-2538-F027-9C6B093B7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63550" y="1825625"/>
            <a:ext cx="9464899" cy="4351338"/>
          </a:xfrm>
        </p:spPr>
      </p:pic>
    </p:spTree>
    <p:extLst>
      <p:ext uri="{BB962C8B-B14F-4D97-AF65-F5344CB8AC3E}">
        <p14:creationId xmlns:p14="http://schemas.microsoft.com/office/powerpoint/2010/main" val="4053522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CCA5B2-224F-FBC1-E80B-BAB3922A8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Verdere vragen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1FA49B6-9840-B6BC-1C2D-E7132405D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97735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nl-N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Waar zit de kern van de problematiek ‘te hoge werkdruk’? 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nl-NL" b="0" dirty="0">
              <a:effectLst/>
            </a:endParaRPr>
          </a:p>
          <a:p>
            <a:pPr fontAlgn="base">
              <a:spcBef>
                <a:spcPts val="0"/>
              </a:spcBef>
            </a:pPr>
            <a:r>
              <a:rPr lang="nl-N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Welke </a:t>
            </a:r>
            <a:r>
              <a:rPr lang="nl-NL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doelgroepen </a:t>
            </a:r>
            <a:r>
              <a:rPr lang="nl-N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worden geconfronteerd met deze problematiek? </a:t>
            </a:r>
          </a:p>
          <a:p>
            <a:pPr fontAlgn="base">
              <a:spcBef>
                <a:spcPts val="0"/>
              </a:spcBef>
            </a:pPr>
            <a:r>
              <a:rPr lang="nl-N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Welke </a:t>
            </a:r>
            <a:r>
              <a:rPr lang="nl-NL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oplossingen </a:t>
            </a:r>
            <a:r>
              <a:rPr lang="nl-N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zijn er </a:t>
            </a:r>
            <a:r>
              <a:rPr lang="nl-NL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vandaag </a:t>
            </a:r>
            <a:r>
              <a:rPr lang="nl-N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voorhanden? </a:t>
            </a:r>
          </a:p>
          <a:p>
            <a:pPr fontAlgn="base">
              <a:spcBef>
                <a:spcPts val="0"/>
              </a:spcBef>
            </a:pPr>
            <a:r>
              <a:rPr lang="nl-N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Waar is er vandaag</a:t>
            </a:r>
            <a:r>
              <a:rPr lang="nl-NL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nog geen oplossing voor, </a:t>
            </a:r>
            <a:r>
              <a:rPr lang="nl-N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of is er ruimte voor verbetering? </a:t>
            </a:r>
          </a:p>
          <a:p>
            <a:r>
              <a:rPr lang="nl-N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Met welke </a:t>
            </a:r>
            <a:r>
              <a:rPr lang="nl-NL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barrières </a:t>
            </a:r>
            <a:r>
              <a:rPr lang="nl-N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moet er rekening gehouden worden?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88212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876D5C-28E1-D0B6-680C-56C38BC95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5WHY’s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FC92A65-EA69-7071-EE9F-A6D6C25A8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 of the problem space: Burnout in de </a:t>
            </a:r>
            <a:r>
              <a:rPr lang="en-US" dirty="0" err="1"/>
              <a:t>zorgsector</a:t>
            </a:r>
            <a:endParaRPr lang="en-US" dirty="0"/>
          </a:p>
          <a:p>
            <a:r>
              <a:rPr lang="en-US" dirty="0"/>
              <a:t>Besides a clean “how can we”, clearly define:</a:t>
            </a:r>
          </a:p>
          <a:p>
            <a:r>
              <a:rPr lang="en-US" dirty="0"/>
              <a:t>● Who: </a:t>
            </a:r>
            <a:r>
              <a:rPr lang="en-US" dirty="0" err="1"/>
              <a:t>Verpleegkundigen</a:t>
            </a:r>
            <a:endParaRPr lang="en-US" dirty="0"/>
          </a:p>
          <a:p>
            <a:r>
              <a:rPr lang="en-US" dirty="0"/>
              <a:t>● What: </a:t>
            </a:r>
            <a:r>
              <a:rPr lang="en-US" dirty="0" err="1"/>
              <a:t>hoge</a:t>
            </a:r>
            <a:r>
              <a:rPr lang="en-US" dirty="0"/>
              <a:t> </a:t>
            </a:r>
            <a:r>
              <a:rPr lang="en-US" dirty="0" err="1"/>
              <a:t>werkdruk</a:t>
            </a:r>
            <a:endParaRPr lang="en-US" dirty="0"/>
          </a:p>
          <a:p>
            <a:r>
              <a:rPr lang="en-US" dirty="0"/>
              <a:t>● Where: Op </a:t>
            </a:r>
            <a:r>
              <a:rPr lang="en-US" dirty="0" err="1"/>
              <a:t>spoed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in </a:t>
            </a:r>
            <a:r>
              <a:rPr lang="en-US" dirty="0" err="1"/>
              <a:t>woonzorgcentra</a:t>
            </a:r>
            <a:endParaRPr lang="en-US" dirty="0"/>
          </a:p>
          <a:p>
            <a:r>
              <a:rPr lang="en-US" dirty="0"/>
              <a:t>● When: </a:t>
            </a:r>
            <a:r>
              <a:rPr lang="en-US" dirty="0" err="1"/>
              <a:t>woonzorgcentra</a:t>
            </a:r>
            <a:r>
              <a:rPr lang="en-US" dirty="0"/>
              <a:t>: 7-10u </a:t>
            </a:r>
            <a:r>
              <a:rPr lang="en-US" dirty="0" err="1"/>
              <a:t>en</a:t>
            </a:r>
            <a:r>
              <a:rPr lang="en-US" dirty="0"/>
              <a:t> 19-21u</a:t>
            </a:r>
          </a:p>
          <a:p>
            <a:r>
              <a:rPr lang="en-US" dirty="0"/>
              <a:t>● Why: De </a:t>
            </a:r>
            <a:r>
              <a:rPr lang="en-US" dirty="0" err="1"/>
              <a:t>werkdruk</a:t>
            </a:r>
            <a:r>
              <a:rPr lang="en-US" dirty="0"/>
              <a:t> </a:t>
            </a:r>
            <a:r>
              <a:rPr lang="en-US" dirty="0" err="1"/>
              <a:t>verhoogt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het </a:t>
            </a:r>
            <a:r>
              <a:rPr lang="en-US" dirty="0" err="1"/>
              <a:t>uitvallen</a:t>
            </a:r>
            <a:r>
              <a:rPr lang="en-US" dirty="0"/>
              <a:t> van </a:t>
            </a:r>
            <a:r>
              <a:rPr lang="en-US" dirty="0" err="1"/>
              <a:t>personeel</a:t>
            </a:r>
            <a:endParaRPr lang="en-US" dirty="0"/>
          </a:p>
          <a:p>
            <a:r>
              <a:rPr lang="en-US" dirty="0"/>
              <a:t>● How many: 20% van de </a:t>
            </a:r>
            <a:r>
              <a:rPr lang="en-US" dirty="0" err="1"/>
              <a:t>verpleegkundigen</a:t>
            </a:r>
            <a:endParaRPr lang="en-US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5433147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504</Words>
  <Application>Microsoft Office PowerPoint</Application>
  <PresentationFormat>Breedbeeld</PresentationFormat>
  <Paragraphs>54</Paragraphs>
  <Slides>6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Symbol</vt:lpstr>
      <vt:lpstr>Wingdings</vt:lpstr>
      <vt:lpstr>Kantoorthema</vt:lpstr>
      <vt:lpstr>Concept: draagbare stressdetector</vt:lpstr>
      <vt:lpstr>Algemene vragen</vt:lpstr>
      <vt:lpstr>PowerPoint-presentatie</vt:lpstr>
      <vt:lpstr>Welke impact heeft de beoogde oplossing op volgende vlakken</vt:lpstr>
      <vt:lpstr>Verdere vragen</vt:lpstr>
      <vt:lpstr>5WHY’s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Bram Tops</dc:creator>
  <cp:lastModifiedBy>Bram Tops</cp:lastModifiedBy>
  <cp:revision>2</cp:revision>
  <dcterms:created xsi:type="dcterms:W3CDTF">2024-10-28T10:06:45Z</dcterms:created>
  <dcterms:modified xsi:type="dcterms:W3CDTF">2024-10-28T22:19:15Z</dcterms:modified>
</cp:coreProperties>
</file>