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6" r:id="rId4"/>
    <p:sldId id="269" r:id="rId5"/>
    <p:sldId id="267" r:id="rId6"/>
    <p:sldId id="270" r:id="rId7"/>
    <p:sldId id="268" r:id="rId8"/>
    <p:sldId id="27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C7E69-9F4F-468D-AF10-854BA2FC5C2C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E3AA-9632-442D-8297-9D64EC865D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42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4BF7-32CA-77D7-545E-DB2E1C94D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29C67-7FF3-7E71-7C50-34C7148F9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23C5B-5408-1F80-5715-068EB7E71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Het product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u </a:t>
            </a:r>
            <a:r>
              <a:rPr lang="en-GB" dirty="0" err="1"/>
              <a:t>voorstel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burn-out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verhelpen</a:t>
            </a:r>
            <a:r>
              <a:rPr lang="en-GB" dirty="0"/>
              <a:t>,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psycholoog</a:t>
            </a:r>
            <a:r>
              <a:rPr lang="en-GB" dirty="0"/>
              <a:t> </a:t>
            </a:r>
            <a:r>
              <a:rPr lang="en-GB" dirty="0" err="1"/>
              <a:t>namelijk</a:t>
            </a:r>
            <a:r>
              <a:rPr lang="en-GB" dirty="0"/>
              <a:t>, maar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voorkomen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BA76-6E63-A88B-D2DD-D5F5AD95E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Waarom is dit de best mogelijke oplossing?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E3AA-9632-442D-8297-9D64EC865D5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76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760D7-AC10-5889-F1A9-8D1174A97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2B27F-1813-9A75-28B0-B2044D32F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B157-4393-F622-2DD1-8229A6B1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A730C-AF8F-60FA-0772-AE9CC1168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2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Waarom is dit beter dan bestaande oplossingen? Er bestaan er nog geen officiële voor in de zorg als product/ is er specifiek voor ontwikkeld + software, anders smartwatch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E3AA-9632-442D-8297-9D64EC865D5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32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5715-8A65-B126-AB04-59C7A8AA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6666F5-3FBA-1B51-C697-EFC4EABDC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05336E-6B82-971A-EA97-F0EB238C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596D7-A19E-2C72-E4AF-E30A462F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15C851-C59D-E21A-2156-CDD9E9A2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38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F3A3B-7D11-08CD-0C1A-1C11DAC4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E3D6EC-2166-9639-4EAD-1686AB1C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B47332-DF87-197A-3FD3-2E6AF1E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D55A52-96C3-5C46-CF1A-2C5FBCEC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58ED58-FC4E-0B87-953B-FBF4C691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8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D9EF277-8822-630B-A4B7-3D620E300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E18157-0510-34D5-1627-A4FA0F7C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C3C7A7-D60D-5B99-266F-305D71B9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E6D66-BC15-2719-CE30-53FECFE2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B17802-603B-9FA4-2EB5-8DA0464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32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 baseline="0">
                <a:solidFill>
                  <a:srgbClr val="FFD200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07842" y="189844"/>
            <a:ext cx="10676456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195"/>
              </a:lnSpc>
              <a:buNone/>
              <a:defRPr sz="984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 marL="60273" indent="0">
              <a:buNone/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 marL="60273" indent="0">
              <a:buNone/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 marL="60273" indent="0">
              <a:buNone/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 marL="60273" indent="0">
              <a:buNone/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245253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0144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30-10-2024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3814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5"/>
            <a:ext cx="5103311" cy="1518514"/>
          </a:xfrm>
        </p:spPr>
        <p:txBody>
          <a:bodyPr>
            <a:normAutofit/>
          </a:bodyPr>
          <a:lstStyle>
            <a:lvl1pPr marL="0" indent="0">
              <a:lnSpc>
                <a:spcPts val="2461"/>
              </a:lnSpc>
              <a:buNone/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7185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</p:spTree>
    <p:extLst>
      <p:ext uri="{BB962C8B-B14F-4D97-AF65-F5344CB8AC3E}">
        <p14:creationId xmlns:p14="http://schemas.microsoft.com/office/powerpoint/2010/main" val="14273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67E2E-C52C-0B36-BFB4-464C8627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3F7E3-8EA5-32AE-5CA5-233C3226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8DEA93-F250-D7C3-133F-F7D5F464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E4427C-306F-55B0-13B5-DF631874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DDD357-78F2-034F-51C7-A953B73F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857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2AD2B-54CC-F990-2E7F-E3BFE3BF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7B76B5-7EF2-D14B-F63F-11C3553B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3E2059-C9F4-2985-89DA-154BDE33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C8A7BD-27D3-5AAD-150D-DAEC5267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672FAE-3C49-5612-2763-D3D6173B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4DD2D-459E-4ACD-0216-145F2DE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077AE-0F52-C2C0-4B91-612252A9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C479F0-26EC-A4F2-25E3-518B9DCA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476D78-32CD-81A8-CA93-9E2CA936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07F9F6-339B-3118-603E-E00C1F9F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5A0AA5-F44D-8950-A27F-0E028834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3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202BA-6526-B080-BBF1-8DC6A276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42BBBF-BBD6-43BA-2804-8BC1B24E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9E577D-068F-F435-5C83-E1DAD200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5731A3-DF5D-2771-AF3B-1E45ACEFA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9E0AD-C13C-D039-3A44-087D29CF5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77346B-600F-8CCF-146D-F3428955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CB2014-F1F8-A36E-9272-B2DD69E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FE0F804-41AF-6197-647A-A30689EB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4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DA457-AD7B-3268-C64D-17CDCEF9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5C7700-91A5-408A-C58D-20FE80FD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05DEA9-001C-47EA-7EDD-A4B29EA7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D6D54A-C9C0-9290-CEE2-426AE8A0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7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AFC736-A8D1-945A-1439-97038C6C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0C6726-B822-976E-20DF-B13F4650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B5EF47-E8FA-9523-4D99-49C813CA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19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1892-A898-80A8-F2DC-93704BBD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5FA32-E04E-361E-71F3-582C670E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1F5176-0695-40AF-BE13-E69DC8CB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BD22CC-C849-DE8F-423E-07399114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EC0B99-53CB-3624-DCC1-6796D2C4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1FF963E-C806-8C72-B95D-E5E9B23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74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63A08-BB24-004F-3409-47A4FAA0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1FA544-1CF4-63DF-21A3-F22DA1BA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8B6357-8E65-EE48-0F00-25A53E21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719A54-D027-93FD-D814-D15A5C4F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85C971-0A25-C749-B3EC-BDC531B7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7B4F21-D56A-8717-FF2A-960CDA5F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5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A14F315-B432-7000-7DC9-AEE518DF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0A6988-3F69-2A0D-7BFC-C214EF4D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DB59BE-1A35-4764-B958-572F8B7F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03020-0E9B-40DC-AFB6-FFEF3699A8B6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C4E886-46CA-F016-1656-10CEE37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6868A0-7041-4357-A4F4-8FD7ED41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5DDAE-F66E-4EA2-BC91-517C800E71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0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hyperlink" Target="https://twitter.com/ugent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/>
              <a:t>WERKBAAR WERK IN DE ZORG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Bram Tops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l-BE" dirty="0"/>
              <a:t>Universiteitsdiensten - &lt; ... &gt;</a:t>
            </a:r>
          </a:p>
          <a:p>
            <a:pPr lvl="1"/>
            <a:r>
              <a:rPr lang="nl-BE" dirty="0"/>
              <a:t>team &lt; ... &gt;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>
            <a:extLst>
              <a:ext uri="{FF2B5EF4-FFF2-40B4-BE49-F238E27FC236}">
                <a16:creationId xmlns:a16="http://schemas.microsoft.com/office/drawing/2014/main" id="{2736CD20-9BBE-496D-A83B-FAD0335EB5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60B55E-AEFA-7B16-5E1F-91CA58AC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29"/>
          <a:stretch/>
        </p:blipFill>
        <p:spPr>
          <a:xfrm>
            <a:off x="5048006" y="161925"/>
            <a:ext cx="7143994" cy="5749725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6ABCA2-1A41-49E9-9ACC-A048ABA92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8" y="1892798"/>
            <a:ext cx="4643398" cy="3677906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97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5F63-91DC-96D2-FD5A-3E8F6E8B6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>
            <a:extLst>
              <a:ext uri="{FF2B5EF4-FFF2-40B4-BE49-F238E27FC236}">
                <a16:creationId xmlns:a16="http://schemas.microsoft.com/office/drawing/2014/main" id="{81245030-16FE-FA3A-FD17-94240F5D9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FB0337-1C1A-4C7C-E198-698460EA5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8" y="1892798"/>
            <a:ext cx="4643398" cy="3677906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49429A-2DDD-032F-6E31-005EAD44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6" y="577188"/>
            <a:ext cx="5210902" cy="87642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BA535025-F8CE-1288-4275-402090800385}"/>
              </a:ext>
            </a:extLst>
          </p:cNvPr>
          <p:cNvSpPr txBox="1"/>
          <p:nvPr/>
        </p:nvSpPr>
        <p:spPr>
          <a:xfrm>
            <a:off x="6284670" y="2161114"/>
            <a:ext cx="59073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/>
              <a:t>1/5, woonzorgcentra, spoed,…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/>
              <a:t>Soms geen pauze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 err="1"/>
              <a:t>Burnout</a:t>
            </a:r>
            <a:r>
              <a:rPr lang="nl-BE" sz="2400" b="1" dirty="0"/>
              <a:t>-gevallen 10% op 5jaar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/>
              <a:t>Symptomen</a:t>
            </a:r>
            <a:r>
              <a:rPr lang="nl-BE" sz="2400" b="1" dirty="0">
                <a:sym typeface="Wingdings" panose="05000000000000000000" pitchFamily="2" charset="2"/>
              </a:rPr>
              <a:t>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228 miljoen per jaar (zorgsector)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personeelstekorten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zelfrelativering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6BDD60B-6D44-D7A6-97F7-7C2D61CF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70" y="1861901"/>
            <a:ext cx="5348846" cy="267849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BCBDFF-3FE0-D797-3909-C83D8109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70" y="4540395"/>
            <a:ext cx="5201376" cy="1247949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3126CCC8-3B5F-256B-C2A5-42F1EBBA8D49}"/>
              </a:ext>
            </a:extLst>
          </p:cNvPr>
          <p:cNvSpPr txBox="1"/>
          <p:nvPr/>
        </p:nvSpPr>
        <p:spPr>
          <a:xfrm>
            <a:off x="642977" y="5981700"/>
            <a:ext cx="112156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https://www.hln.be/binnenland/liefst-50-procent-meer-langdurig-zieken-in-de zorgsector~a3671e65/ </a:t>
            </a:r>
          </a:p>
          <a:p>
            <a:r>
              <a:rPr lang="nl-NL" sz="1100" dirty="0"/>
              <a:t>https://www.zorgneticuro.be/nieuws/veel-werkstressklachten-zorg-en welzijnssector </a:t>
            </a:r>
            <a:endParaRPr lang="pt-BR" sz="1100" dirty="0"/>
          </a:p>
          <a:p>
            <a:r>
              <a:rPr lang="nl-BE" sz="1100" dirty="0"/>
              <a:t>https://pmc.ncbi.nlm.nih.gov/articles/PMC8863599/ </a:t>
            </a:r>
          </a:p>
        </p:txBody>
      </p:sp>
    </p:spTree>
    <p:extLst>
      <p:ext uri="{BB962C8B-B14F-4D97-AF65-F5344CB8AC3E}">
        <p14:creationId xmlns:p14="http://schemas.microsoft.com/office/powerpoint/2010/main" val="37584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E6A6A-9BC1-0DC6-3D20-3FFD3905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3C5204-4B4D-5DD8-C514-22D4859A5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latin typeface="+mj-lt"/>
                <a:ea typeface="+mj-ea"/>
                <a:cs typeface="+mj-cs"/>
              </a:rPr>
              <a:t>SOLUTION: CONCEPT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C25E53-5874-FE4B-2B17-16A1265D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03" y="1675227"/>
            <a:ext cx="7447794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DA5F0-3717-2E5A-0544-6809158B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E184E0-0BD4-4705-A12B-9B71DDE6330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18031-6FCC-0FFB-D7B2-00451075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 The Pocket - Byteflies">
            <a:extLst>
              <a:ext uri="{FF2B5EF4-FFF2-40B4-BE49-F238E27FC236}">
                <a16:creationId xmlns:a16="http://schemas.microsoft.com/office/drawing/2014/main" id="{35CC24BA-86A5-98B5-0020-6797C404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3" y="100156"/>
            <a:ext cx="5083475" cy="28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B1726C-6B4E-61DA-BA06-CA97C1882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7" y="2305050"/>
            <a:ext cx="4814847" cy="3265654"/>
          </a:xfrm>
        </p:spPr>
        <p:txBody>
          <a:bodyPr/>
          <a:lstStyle/>
          <a:p>
            <a:r>
              <a:rPr lang="nl-NL" dirty="0"/>
              <a:t>WEARABLE</a:t>
            </a:r>
          </a:p>
          <a:p>
            <a:r>
              <a:rPr lang="nl-NL" dirty="0"/>
              <a:t>Health monitor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EA5B86-8355-78E0-50AD-6E8FBF7A042F}"/>
              </a:ext>
            </a:extLst>
          </p:cNvPr>
          <p:cNvSpPr txBox="1"/>
          <p:nvPr/>
        </p:nvSpPr>
        <p:spPr>
          <a:xfrm>
            <a:off x="5986423" y="4495800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800" b="1" dirty="0"/>
              <a:t>HRV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800" b="1" dirty="0"/>
              <a:t>Cortisol sensor (</a:t>
            </a:r>
            <a:r>
              <a:rPr lang="nl-BE" sz="2800" b="1" dirty="0" err="1"/>
              <a:t>experimental</a:t>
            </a:r>
            <a:r>
              <a:rPr lang="nl-BE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800" b="1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800" b="1" dirty="0"/>
              <a:t>bovenarm</a:t>
            </a:r>
          </a:p>
        </p:txBody>
      </p:sp>
      <p:pic>
        <p:nvPicPr>
          <p:cNvPr id="1028" name="Picture 4" descr="Polar H10 Heart Rate Monitor Chest Strap Black XS-S - Coolblue - Before  23:59, delivered tomorrow">
            <a:extLst>
              <a:ext uri="{FF2B5EF4-FFF2-40B4-BE49-F238E27FC236}">
                <a16:creationId xmlns:a16="http://schemas.microsoft.com/office/drawing/2014/main" id="{E9345B58-035F-04EB-DE1A-B0A0B0F1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2" y="776288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D88F-1676-E6DC-AF19-5D1EF60D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CF27-7BA3-DD58-3786-BE0D09E0A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DB179-C5E9-0AA7-5A41-3477F1364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0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2CF85-4224-4B76-D399-97716CCE7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628" y="4845209"/>
            <a:ext cx="4338598" cy="1417804"/>
          </a:xfrm>
        </p:spPr>
        <p:txBody>
          <a:bodyPr/>
          <a:lstStyle/>
          <a:p>
            <a:r>
              <a:rPr lang="nl-BE" sz="4800" dirty="0" err="1"/>
              <a:t>Functions</a:t>
            </a:r>
            <a:r>
              <a:rPr lang="nl-BE" sz="6000" dirty="0"/>
              <a:t> </a:t>
            </a:r>
            <a:r>
              <a:rPr lang="nl-BE" sz="4800" dirty="0"/>
              <a:t>&amp; </a:t>
            </a:r>
            <a:r>
              <a:rPr lang="nl-BE" sz="4800" dirty="0" err="1"/>
              <a:t>Advantages</a:t>
            </a:r>
            <a:endParaRPr lang="nl-BE" sz="60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CBDBA6-773E-63A7-5D5B-9CFB79386324}"/>
              </a:ext>
            </a:extLst>
          </p:cNvPr>
          <p:cNvSpPr txBox="1"/>
          <p:nvPr/>
        </p:nvSpPr>
        <p:spPr>
          <a:xfrm>
            <a:off x="642978" y="2889375"/>
            <a:ext cx="61245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Stress monitoring</a:t>
            </a:r>
          </a:p>
          <a:p>
            <a:r>
              <a:rPr lang="nl-BE" sz="2000" dirty="0">
                <a:sym typeface="Wingdings" panose="05000000000000000000" pitchFamily="2" charset="2"/>
              </a:rPr>
              <a:t>Long  </a:t>
            </a:r>
            <a:r>
              <a:rPr lang="nl-BE" sz="2000" dirty="0" err="1">
                <a:sym typeface="Wingdings" panose="05000000000000000000" pitchFamily="2" charset="2"/>
              </a:rPr>
              <a:t>periodsBreak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suggestion</a:t>
            </a:r>
            <a:endParaRPr lang="nl-BE" sz="2000" dirty="0">
              <a:sym typeface="Wingdings" panose="05000000000000000000" pitchFamily="2" charset="2"/>
            </a:endParaRPr>
          </a:p>
          <a:p>
            <a:r>
              <a:rPr lang="nl-BE" sz="2000" dirty="0" err="1">
                <a:sym typeface="Wingdings" panose="05000000000000000000" pitchFamily="2" charset="2"/>
              </a:rPr>
              <a:t>Pattern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recognition</a:t>
            </a:r>
            <a:r>
              <a:rPr lang="nl-BE" sz="2000" dirty="0">
                <a:sym typeface="Wingdings" panose="05000000000000000000" pitchFamily="2" charset="2"/>
              </a:rPr>
              <a:t>  prevention</a:t>
            </a:r>
          </a:p>
          <a:p>
            <a:r>
              <a:rPr lang="nl-BE" sz="2000" dirty="0" err="1">
                <a:sym typeface="Wingdings" panose="05000000000000000000" pitchFamily="2" charset="2"/>
              </a:rPr>
              <a:t>Toggle</a:t>
            </a:r>
            <a:r>
              <a:rPr lang="nl-BE" sz="2000" dirty="0">
                <a:sym typeface="Wingdings" panose="05000000000000000000" pitchFamily="2" charset="2"/>
              </a:rPr>
              <a:t>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6941CD8-56F6-3449-4D79-B2A6D4CFC8D4}"/>
              </a:ext>
            </a:extLst>
          </p:cNvPr>
          <p:cNvSpPr txBox="1"/>
          <p:nvPr/>
        </p:nvSpPr>
        <p:spPr>
          <a:xfrm>
            <a:off x="642978" y="594987"/>
            <a:ext cx="476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NOW: routine questionnaires on well-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 err="1">
                <a:sym typeface="Wingdings" panose="05000000000000000000" pitchFamily="2" charset="2"/>
              </a:rPr>
              <a:t>self-relativation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 err="1">
                <a:sym typeface="Wingdings" panose="05000000000000000000" pitchFamily="2" charset="2"/>
              </a:rPr>
              <a:t>wireless</a:t>
            </a:r>
            <a:r>
              <a:rPr lang="nl-BE" dirty="0">
                <a:sym typeface="Wingdings" panose="05000000000000000000" pitchFamily="2" charset="2"/>
              </a:rPr>
              <a:t> sensor</a:t>
            </a:r>
          </a:p>
          <a:p>
            <a:endParaRPr lang="nl-BE" dirty="0"/>
          </a:p>
          <a:p>
            <a:r>
              <a:rPr lang="nl-BE" dirty="0"/>
              <a:t>THEN:  data monitoring of </a:t>
            </a:r>
            <a:r>
              <a:rPr lang="nl-BE" dirty="0" err="1"/>
              <a:t>biomarkers</a:t>
            </a:r>
            <a:endParaRPr lang="nl-B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Better</a:t>
            </a:r>
            <a:r>
              <a:rPr lang="nl-BE" dirty="0">
                <a:sym typeface="Wingdings" panose="05000000000000000000" pitchFamily="2" charset="2"/>
              </a:rPr>
              <a:t> well </a:t>
            </a:r>
            <a:r>
              <a:rPr lang="nl-BE" dirty="0" err="1">
                <a:sym typeface="Wingdings" panose="05000000000000000000" pitchFamily="2" charset="2"/>
              </a:rPr>
              <a:t>being</a:t>
            </a:r>
            <a:endParaRPr lang="nl-B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 err="1"/>
              <a:t>Burnout</a:t>
            </a:r>
            <a:r>
              <a:rPr lang="nl-BE" dirty="0"/>
              <a:t> prevention</a:t>
            </a:r>
          </a:p>
        </p:txBody>
      </p:sp>
      <p:pic>
        <p:nvPicPr>
          <p:cNvPr id="2050" name="Picture 2" descr="Sweating the small stuff: Smartwatch developed at UCLA measures key stress  hormone | UCLA">
            <a:extLst>
              <a:ext uri="{FF2B5EF4-FFF2-40B4-BE49-F238E27FC236}">
                <a16:creationId xmlns:a16="http://schemas.microsoft.com/office/drawing/2014/main" id="{08CFDF86-947C-E278-FAB5-F8CAEBB38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88"/>
          <a:stretch/>
        </p:blipFill>
        <p:spPr bwMode="auto">
          <a:xfrm>
            <a:off x="7577097" y="3920"/>
            <a:ext cx="3971925" cy="685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6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0273"/>
            <a:r>
              <a:rPr lang="nl-NL" dirty="0"/>
              <a:t>UGent Campus Kortrijk</a:t>
            </a:r>
            <a:br>
              <a:rPr lang="nl-NL" dirty="0"/>
            </a:br>
            <a:r>
              <a:rPr lang="nl-NL" dirty="0"/>
              <a:t>@ugent</a:t>
            </a:r>
          </a:p>
          <a:p>
            <a:pPr marL="60273"/>
            <a:r>
              <a:rPr lang="nl-NL" dirty="0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379498"/>
            <a:r>
              <a:rPr lang="nl-BE" sz="2461" dirty="0"/>
              <a:t>Bram Tops</a:t>
            </a:r>
            <a:br>
              <a:rPr lang="nl-BE" dirty="0"/>
            </a:br>
            <a:r>
              <a:rPr lang="nl-BE" dirty="0"/>
              <a:t>Schakelprogramma IO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Bram.Tops@ugent.be</a:t>
            </a:r>
            <a:br>
              <a:rPr lang="nl-BE" dirty="0"/>
            </a:br>
            <a:r>
              <a:rPr lang="nl-BE" dirty="0"/>
              <a:t>T	+32 473 34 24 61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www.ugent.be/campuskortrijk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7" y="2232745"/>
            <a:ext cx="197168" cy="235744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670B7F9-9387-4208-8F0F-BF1ED5766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38" y="2898281"/>
            <a:ext cx="197327" cy="197438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1C1F4C67-743A-487B-8A80-5BEB9DBD82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38" y="3206280"/>
            <a:ext cx="197168" cy="197168"/>
          </a:xfrm>
          <a:prstGeom prst="rect">
            <a:avLst/>
          </a:prstGeom>
        </p:spPr>
      </p:pic>
      <p:pic>
        <p:nvPicPr>
          <p:cNvPr id="3" name="Picture Placeholder 27">
            <a:hlinkClick r:id="rId5"/>
            <a:extLst>
              <a:ext uri="{FF2B5EF4-FFF2-40B4-BE49-F238E27FC236}">
                <a16:creationId xmlns:a16="http://schemas.microsoft.com/office/drawing/2014/main" id="{B43B96B5-64D3-0B01-64BE-8A9A9A013AA1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20" b="220"/>
          <a:stretch>
            <a:fillRect/>
          </a:stretch>
        </p:blipFill>
        <p:spPr>
          <a:xfrm>
            <a:off x="6115857" y="2577500"/>
            <a:ext cx="197168" cy="1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Breedbeeld</PresentationFormat>
  <Paragraphs>51</Paragraphs>
  <Slides>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Kantoorthema</vt:lpstr>
      <vt:lpstr>WERKBAAR WERK IN DE ZORG</vt:lpstr>
      <vt:lpstr>PROBLEM</vt:lpstr>
      <vt:lpstr>PowerPoint-presentatie</vt:lpstr>
      <vt:lpstr>PowerPoint-presentatie</vt:lpstr>
      <vt:lpstr>SOLUTION: CONCEPT</vt:lpstr>
      <vt:lpstr>PowerPoint-presentatie</vt:lpstr>
      <vt:lpstr>FUNCTIONS</vt:lpstr>
      <vt:lpstr>PowerPoint-presentatie</vt:lpstr>
      <vt:lpstr>Bram Tops Schakelprogramma IO  E Bram.Tops@ugent.be T +32 473 34 24 61   www.ugent.be/campuskortrijk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Bram Tops</dc:creator>
  <cp:lastModifiedBy>Bram Tops</cp:lastModifiedBy>
  <cp:revision>4</cp:revision>
  <dcterms:created xsi:type="dcterms:W3CDTF">2024-10-30T21:29:33Z</dcterms:created>
  <dcterms:modified xsi:type="dcterms:W3CDTF">2024-10-30T22:45:12Z</dcterms:modified>
</cp:coreProperties>
</file>