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899"/>
    <a:srgbClr val="A4C8B0"/>
    <a:srgbClr val="66A27A"/>
    <a:srgbClr val="BEF6FE"/>
    <a:srgbClr val="D3F5D7"/>
    <a:srgbClr val="F7F6BB"/>
    <a:srgbClr val="FFBDBD"/>
    <a:srgbClr val="FFC9F9"/>
    <a:srgbClr val="FF9393"/>
    <a:srgbClr val="A4E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1" d="100"/>
          <a:sy n="21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E5B93CAD-807F-47B6-87E6-6C67CBD112B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5520AC91-46D1-43A0-A76F-286DA09D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0AC91-46D1-43A0-A76F-286DA09D2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12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17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82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294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860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49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99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221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664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988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644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ED761-6ADE-496F-88DE-2B9A87CD47C4}" type="datetimeFigureOut">
              <a:rPr lang="fr-CH" smtClean="0"/>
              <a:t>26.09.2025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9279E-BC1F-4291-BF46-485F02A24D8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961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4">
            <a:extLst>
              <a:ext uri="{FF2B5EF4-FFF2-40B4-BE49-F238E27FC236}">
                <a16:creationId xmlns:a16="http://schemas.microsoft.com/office/drawing/2014/main" id="{5FA70058-B881-7FEE-7BC5-BB992D207F2C}"/>
              </a:ext>
            </a:extLst>
          </p:cNvPr>
          <p:cNvSpPr/>
          <p:nvPr/>
        </p:nvSpPr>
        <p:spPr>
          <a:xfrm>
            <a:off x="0" y="-59209"/>
            <a:ext cx="43891199" cy="4356089"/>
          </a:xfrm>
          <a:prstGeom prst="roundRect">
            <a:avLst>
              <a:gd name="adj" fmla="val 5711"/>
            </a:avLst>
          </a:prstGeom>
          <a:solidFill>
            <a:srgbClr val="8AB89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8625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5B4F41-A188-C093-B5F7-FC6311DE036C}"/>
              </a:ext>
            </a:extLst>
          </p:cNvPr>
          <p:cNvSpPr txBox="1"/>
          <p:nvPr/>
        </p:nvSpPr>
        <p:spPr>
          <a:xfrm>
            <a:off x="4214712" y="301135"/>
            <a:ext cx="34594800" cy="2203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820745">
              <a:spcBef>
                <a:spcPct val="20000"/>
              </a:spcBef>
              <a:defRPr/>
            </a:pPr>
            <a:r>
              <a:rPr lang="en-US" sz="6400" b="1" dirty="0" err="1">
                <a:solidFill>
                  <a:schemeClr val="bg1"/>
                </a:solidFill>
                <a:latin typeface="Nunito" panose="00000500000000000000" pitchFamily="2" charset="0"/>
              </a:rPr>
              <a:t>EEGpal</a:t>
            </a:r>
            <a:r>
              <a:rPr lang="en-US" sz="6400" b="1" dirty="0">
                <a:solidFill>
                  <a:schemeClr val="bg1"/>
                </a:solidFill>
                <a:latin typeface="Nunito" panose="00000500000000000000" pitchFamily="2" charset="0"/>
              </a:rPr>
              <a:t>: a new graphical user interface for performing automatic and semi-automatic EEG processing and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409C7D-15A6-BF9F-52B8-7B0C3CC04224}"/>
              </a:ext>
            </a:extLst>
          </p:cNvPr>
          <p:cNvSpPr txBox="1"/>
          <p:nvPr/>
        </p:nvSpPr>
        <p:spPr>
          <a:xfrm>
            <a:off x="3757512" y="2518488"/>
            <a:ext cx="35509200" cy="160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Michael Mouthon, Michael De Pretto &amp; Selma Aybek</a:t>
            </a:r>
          </a:p>
          <a:p>
            <a:pPr algn="ctr">
              <a:defRPr/>
            </a:pPr>
            <a:r>
              <a:rPr lang="en-US" sz="4200" dirty="0">
                <a:solidFill>
                  <a:schemeClr val="bg1"/>
                </a:solidFill>
                <a:latin typeface="+mj-lt"/>
                <a:cs typeface="Arial" pitchFamily="34" charset="0"/>
              </a:rPr>
              <a:t>Faculty of Science and Medicine, Section of Medicine, Department of Neuroscience and movement science, University of Fribourg</a:t>
            </a:r>
          </a:p>
        </p:txBody>
      </p:sp>
      <p:pic>
        <p:nvPicPr>
          <p:cNvPr id="7" name="Image 113">
            <a:extLst>
              <a:ext uri="{FF2B5EF4-FFF2-40B4-BE49-F238E27FC236}">
                <a16:creationId xmlns:a16="http://schemas.microsoft.com/office/drawing/2014/main" id="{A99C876D-F168-B1A8-AC2B-EA73C991F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712" y="225773"/>
            <a:ext cx="3837110" cy="3619593"/>
          </a:xfrm>
          <a:prstGeom prst="rect">
            <a:avLst/>
          </a:prstGeom>
        </p:spPr>
      </p:pic>
      <p:pic>
        <p:nvPicPr>
          <p:cNvPr id="8" name="Image 117">
            <a:extLst>
              <a:ext uri="{FF2B5EF4-FFF2-40B4-BE49-F238E27FC236}">
                <a16:creationId xmlns:a16="http://schemas.microsoft.com/office/drawing/2014/main" id="{7BCFB0D9-46AF-E056-6F7C-337B7F599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4" y="501599"/>
            <a:ext cx="4212071" cy="28206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9F225B-0061-4099-2A26-90AE36EE45E2}"/>
              </a:ext>
            </a:extLst>
          </p:cNvPr>
          <p:cNvSpPr txBox="1"/>
          <p:nvPr/>
        </p:nvSpPr>
        <p:spPr>
          <a:xfrm>
            <a:off x="0" y="4449280"/>
            <a:ext cx="388095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00" dirty="0" err="1"/>
              <a:t>EEGpal</a:t>
            </a:r>
            <a:r>
              <a:rPr lang="en-US" sz="5900" dirty="0"/>
              <a:t> is an open-source </a:t>
            </a:r>
            <a:r>
              <a:rPr lang="en-US" sz="5900" dirty="0" err="1"/>
              <a:t>Matlab</a:t>
            </a:r>
            <a:r>
              <a:rPr lang="en-US" sz="5900" dirty="0"/>
              <a:t>-based software for automated/semi-automated EEG data pre-processing and analyses. It proposes Graphical User Interfaces (GUIs) that allow EEG pre-processing to be batched across participants with a high degree of flexibility in processing parameters. The purpose is to offer a complement to the free software </a:t>
            </a:r>
            <a:r>
              <a:rPr lang="en-US" sz="5900" dirty="0" err="1"/>
              <a:t>Cartool</a:t>
            </a:r>
            <a:r>
              <a:rPr lang="en-US" sz="5900" dirty="0"/>
              <a:t> and an alternative to the original </a:t>
            </a:r>
            <a:r>
              <a:rPr lang="en-US" sz="5900" dirty="0" err="1"/>
              <a:t>eeglab</a:t>
            </a:r>
            <a:r>
              <a:rPr lang="en-US" sz="5900" dirty="0"/>
              <a:t> GUI.</a:t>
            </a:r>
            <a:endParaRPr lang="fr-CH" sz="59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4C73B2A-62DC-3CD7-C9CA-C19900422782}"/>
              </a:ext>
            </a:extLst>
          </p:cNvPr>
          <p:cNvGrpSpPr/>
          <p:nvPr/>
        </p:nvGrpSpPr>
        <p:grpSpPr>
          <a:xfrm>
            <a:off x="14766254" y="13816635"/>
            <a:ext cx="14324400" cy="9540000"/>
            <a:chOff x="15431332" y="13365287"/>
            <a:chExt cx="12349200" cy="108793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C14258-CAB7-962F-FC7F-A3C524677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31332" y="13365287"/>
              <a:ext cx="12349200" cy="1087933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D10369-BD91-9BA3-48EB-CEA2CC7A1136}"/>
                </a:ext>
              </a:extLst>
            </p:cNvPr>
            <p:cNvSpPr txBox="1"/>
            <p:nvPr/>
          </p:nvSpPr>
          <p:spPr>
            <a:xfrm>
              <a:off x="19276074" y="17040902"/>
              <a:ext cx="4689280" cy="2123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1500" dirty="0" err="1">
                  <a:latin typeface="Helvetica" pitchFamily="2" charset="0"/>
                </a:rPr>
                <a:t>EEG</a:t>
              </a:r>
              <a:r>
                <a:rPr lang="fr-CH" sz="11500" b="1" dirty="0" err="1">
                  <a:latin typeface="Helvetica" pitchFamily="2" charset="0"/>
                  <a:cs typeface="Helvetica" panose="020B0604020202020204" pitchFamily="34" charset="0"/>
                </a:rPr>
                <a:t>pal</a:t>
              </a:r>
              <a:endParaRPr lang="fr-CH" sz="11500" b="1" dirty="0">
                <a:latin typeface="Helvetica" pitchFamily="2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D0E79BD-7654-47AD-C588-618DBACF260E}"/>
              </a:ext>
            </a:extLst>
          </p:cNvPr>
          <p:cNvGrpSpPr/>
          <p:nvPr/>
        </p:nvGrpSpPr>
        <p:grpSpPr>
          <a:xfrm>
            <a:off x="0" y="8383565"/>
            <a:ext cx="14240322" cy="5336837"/>
            <a:chOff x="0" y="8428916"/>
            <a:chExt cx="14240322" cy="53368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ED5A3A-232A-E2CE-A0B9-A432D9B5144C}"/>
                </a:ext>
              </a:extLst>
            </p:cNvPr>
            <p:cNvSpPr/>
            <p:nvPr/>
          </p:nvSpPr>
          <p:spPr>
            <a:xfrm>
              <a:off x="0" y="8454961"/>
              <a:ext cx="14240322" cy="53107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F0D6713-8B02-A93F-CC5D-A83D32FDC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5441" y="9746124"/>
              <a:ext cx="7036574" cy="352196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B1E8B2-2777-1623-A41C-C384DE8AC723}"/>
                </a:ext>
              </a:extLst>
            </p:cNvPr>
            <p:cNvSpPr txBox="1"/>
            <p:nvPr/>
          </p:nvSpPr>
          <p:spPr>
            <a:xfrm>
              <a:off x="4105714" y="8428916"/>
              <a:ext cx="6028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0" b="1" dirty="0"/>
                <a:t>Bridge </a:t>
              </a:r>
              <a:r>
                <a:rPr lang="fr-CH" sz="6000" b="1" dirty="0" err="1"/>
                <a:t>Detection</a:t>
              </a:r>
              <a:endParaRPr lang="fr-CH" sz="6000" b="1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D34A55-FA86-88C5-3CF1-23240F4F1385}"/>
              </a:ext>
            </a:extLst>
          </p:cNvPr>
          <p:cNvGrpSpPr/>
          <p:nvPr/>
        </p:nvGrpSpPr>
        <p:grpSpPr>
          <a:xfrm>
            <a:off x="0" y="23452867"/>
            <a:ext cx="14240322" cy="9473950"/>
            <a:chOff x="0" y="23452867"/>
            <a:chExt cx="14240322" cy="947395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479CE56-5236-DE73-954C-8C015B5678DA}"/>
                </a:ext>
              </a:extLst>
            </p:cNvPr>
            <p:cNvSpPr/>
            <p:nvPr/>
          </p:nvSpPr>
          <p:spPr>
            <a:xfrm>
              <a:off x="0" y="23452867"/>
              <a:ext cx="14240322" cy="9473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4407C1B-D226-97F5-A14D-1A8BC8AB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3625" y="24616755"/>
              <a:ext cx="6272916" cy="4410062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169134-CB5A-0D6D-E72D-6C7A14A8DBE6}"/>
                </a:ext>
              </a:extLst>
            </p:cNvPr>
            <p:cNvSpPr txBox="1"/>
            <p:nvPr/>
          </p:nvSpPr>
          <p:spPr>
            <a:xfrm>
              <a:off x="6407466" y="23659526"/>
              <a:ext cx="1425390" cy="1171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0" b="1" dirty="0"/>
                <a:t>ICA</a:t>
              </a: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2A669252-4E48-BD14-6163-1EE16E51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756" y="29135153"/>
              <a:ext cx="3430656" cy="3703504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14A95383-8482-5471-6FE3-CA14CCB4E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6727" y="29135154"/>
              <a:ext cx="3572245" cy="3703503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99064E8-13B0-DF34-D645-1FA657AFA294}"/>
                </a:ext>
              </a:extLst>
            </p:cNvPr>
            <p:cNvSpPr txBox="1"/>
            <p:nvPr/>
          </p:nvSpPr>
          <p:spPr>
            <a:xfrm>
              <a:off x="449095" y="24406566"/>
              <a:ext cx="3743626" cy="1880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3600" dirty="0"/>
                <a:t>ICA </a:t>
              </a:r>
              <a:r>
                <a:rPr lang="fr-CH" sz="3600" dirty="0" err="1"/>
                <a:t>decomposition</a:t>
              </a:r>
              <a:r>
                <a:rPr lang="fr-CH" sz="3600" dirty="0"/>
                <a:t> </a:t>
              </a:r>
              <a:r>
                <a:rPr lang="fr-CH" sz="2800" dirty="0" err="1"/>
                <a:t>ignoring</a:t>
              </a:r>
              <a:r>
                <a:rPr lang="fr-CH" sz="2800" dirty="0"/>
                <a:t> </a:t>
              </a:r>
              <a:r>
                <a:rPr lang="fr-CH" sz="2800" dirty="0" err="1"/>
                <a:t>bad</a:t>
              </a:r>
              <a:r>
                <a:rPr lang="fr-CH" sz="2800" dirty="0"/>
                <a:t> </a:t>
              </a:r>
              <a:r>
                <a:rPr lang="fr-CH" sz="2800" dirty="0" err="1"/>
                <a:t>channel</a:t>
              </a:r>
              <a:r>
                <a:rPr lang="fr-CH" sz="2800" dirty="0"/>
                <a:t> </a:t>
              </a:r>
              <a:endParaRPr lang="fr-CH" sz="3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C5F3FC-EADD-9E94-8218-7C1F022AC9CB}"/>
                </a:ext>
              </a:extLst>
            </p:cNvPr>
            <p:cNvSpPr txBox="1"/>
            <p:nvPr/>
          </p:nvSpPr>
          <p:spPr>
            <a:xfrm>
              <a:off x="490855" y="27700958"/>
              <a:ext cx="3743626" cy="173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Manual of </a:t>
              </a:r>
              <a:r>
                <a:rPr lang="fr-CH" sz="2800" dirty="0" err="1"/>
                <a:t>automatic</a:t>
              </a:r>
              <a:r>
                <a:rPr lang="fr-CH" sz="2800" dirty="0"/>
                <a:t> </a:t>
              </a:r>
              <a:r>
                <a:rPr lang="fr-CH" sz="3600" dirty="0"/>
                <a:t>inspection</a:t>
              </a:r>
              <a:r>
                <a:rPr lang="fr-CH" sz="2800" dirty="0"/>
                <a:t> of components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9F41EE3-2836-F39F-B1BE-2354C73660E7}"/>
                </a:ext>
              </a:extLst>
            </p:cNvPr>
            <p:cNvSpPr txBox="1"/>
            <p:nvPr/>
          </p:nvSpPr>
          <p:spPr>
            <a:xfrm>
              <a:off x="490854" y="30378625"/>
              <a:ext cx="3266657" cy="223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dirty="0"/>
                <a:t>Use the </a:t>
              </a:r>
              <a:r>
                <a:rPr lang="fr-CH" sz="3600" dirty="0" err="1"/>
                <a:t>ICAlabel</a:t>
              </a:r>
              <a:endParaRPr lang="fr-CH" sz="3600" dirty="0"/>
            </a:p>
            <a:p>
              <a:r>
                <a:rPr lang="fr-CH" sz="2800" dirty="0" err="1"/>
                <a:t>toolbox</a:t>
              </a:r>
              <a:r>
                <a:rPr lang="fr-CH" sz="2800" dirty="0"/>
                <a:t> to help components recognition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43549C-236D-0B86-BB4E-52C31E7BDCC7}"/>
                </a:ext>
              </a:extLst>
            </p:cNvPr>
            <p:cNvSpPr txBox="1"/>
            <p:nvPr/>
          </p:nvSpPr>
          <p:spPr>
            <a:xfrm>
              <a:off x="10858972" y="30052204"/>
              <a:ext cx="3321678" cy="237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3600" dirty="0" err="1"/>
                <a:t>Topography</a:t>
              </a:r>
              <a:r>
                <a:rPr lang="fr-CH" sz="2800" dirty="0"/>
                <a:t> and </a:t>
              </a:r>
              <a:r>
                <a:rPr lang="fr-CH" sz="3600" dirty="0"/>
                <a:t>trace</a:t>
              </a:r>
              <a:r>
                <a:rPr lang="fr-CH" sz="2800" dirty="0"/>
                <a:t> are </a:t>
              </a:r>
              <a:r>
                <a:rPr lang="fr-CH" sz="2800" dirty="0" err="1"/>
                <a:t>displayed</a:t>
              </a:r>
              <a:r>
                <a:rPr lang="fr-CH" sz="2800" dirty="0"/>
                <a:t> </a:t>
              </a:r>
              <a:r>
                <a:rPr lang="fr-CH" sz="2800" dirty="0" err="1"/>
                <a:t>simultaneously</a:t>
              </a:r>
              <a:r>
                <a:rPr lang="fr-CH" sz="2800" dirty="0"/>
                <a:t>  for </a:t>
              </a:r>
              <a:r>
                <a:rPr lang="fr-CH" sz="2800" dirty="0" err="1"/>
                <a:t>each</a:t>
              </a:r>
              <a:r>
                <a:rPr lang="fr-CH" sz="2800" dirty="0"/>
                <a:t> component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FD30BC-63F6-7641-4786-08AF92A86F07}"/>
                </a:ext>
              </a:extLst>
            </p:cNvPr>
            <p:cNvSpPr txBox="1"/>
            <p:nvPr/>
          </p:nvSpPr>
          <p:spPr>
            <a:xfrm>
              <a:off x="10525723" y="24527899"/>
              <a:ext cx="3701143" cy="173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3600" dirty="0"/>
                <a:t>Recomposition</a:t>
              </a:r>
              <a:r>
                <a:rPr lang="fr-CH" sz="2800" dirty="0"/>
                <a:t> of the signal </a:t>
              </a:r>
              <a:r>
                <a:rPr lang="fr-CH" sz="2800" dirty="0" err="1"/>
                <a:t>without</a:t>
              </a:r>
              <a:r>
                <a:rPr lang="fr-CH" sz="2800" dirty="0"/>
                <a:t> </a:t>
              </a:r>
              <a:r>
                <a:rPr lang="fr-CH" sz="2800" dirty="0" err="1"/>
                <a:t>bad</a:t>
              </a:r>
              <a:r>
                <a:rPr lang="fr-CH" sz="2800" dirty="0"/>
                <a:t> components 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54DC6D-D241-D181-76FA-67BFA26DF818}"/>
              </a:ext>
            </a:extLst>
          </p:cNvPr>
          <p:cNvSpPr/>
          <p:nvPr/>
        </p:nvSpPr>
        <p:spPr>
          <a:xfrm>
            <a:off x="14766253" y="8409609"/>
            <a:ext cx="29037547" cy="5310791"/>
          </a:xfrm>
          <a:prstGeom prst="rect">
            <a:avLst/>
          </a:prstGeom>
          <a:solidFill>
            <a:srgbClr val="D3F5D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BFA9816-E23C-BCA2-1F2D-24EBF324E1F4}"/>
              </a:ext>
            </a:extLst>
          </p:cNvPr>
          <p:cNvGrpSpPr/>
          <p:nvPr/>
        </p:nvGrpSpPr>
        <p:grpSpPr>
          <a:xfrm>
            <a:off x="14750403" y="23452870"/>
            <a:ext cx="14324400" cy="9465532"/>
            <a:chOff x="14750403" y="23452870"/>
            <a:chExt cx="14324400" cy="94655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43EC8F2-9A03-CDA3-46C2-7D982EEDEE54}"/>
                </a:ext>
              </a:extLst>
            </p:cNvPr>
            <p:cNvSpPr/>
            <p:nvPr/>
          </p:nvSpPr>
          <p:spPr>
            <a:xfrm>
              <a:off x="14750403" y="23452870"/>
              <a:ext cx="14324400" cy="9465532"/>
            </a:xfrm>
            <a:prstGeom prst="rect">
              <a:avLst/>
            </a:prstGeom>
            <a:solidFill>
              <a:srgbClr val="FFC9F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A0A04E4-6040-6E48-45D1-4301F4864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56762" y="25279350"/>
              <a:ext cx="8137609" cy="744574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EE8396-30B9-F107-294F-9FB50E51596C}"/>
                </a:ext>
              </a:extLst>
            </p:cNvPr>
            <p:cNvSpPr txBox="1"/>
            <p:nvPr/>
          </p:nvSpPr>
          <p:spPr>
            <a:xfrm>
              <a:off x="20803485" y="23737265"/>
              <a:ext cx="22182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0" b="1" dirty="0"/>
                <a:t>Batch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709ACE-45FA-3CF0-E480-5DFEC09A9AEE}"/>
                </a:ext>
              </a:extLst>
            </p:cNvPr>
            <p:cNvSpPr txBox="1"/>
            <p:nvPr/>
          </p:nvSpPr>
          <p:spPr>
            <a:xfrm>
              <a:off x="24164216" y="26266863"/>
              <a:ext cx="3701143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Program </a:t>
              </a:r>
              <a:r>
                <a:rPr lang="en-US" sz="2800" dirty="0"/>
                <a:t>the sequence of steps to be executed </a:t>
              </a:r>
              <a:r>
                <a:rPr lang="en-US" sz="3600" dirty="0"/>
                <a:t>automatically.</a:t>
              </a:r>
              <a:endParaRPr lang="fr-CH" sz="28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9BB4CE6-784A-3E74-5850-83147A4D7823}"/>
              </a:ext>
            </a:extLst>
          </p:cNvPr>
          <p:cNvGrpSpPr/>
          <p:nvPr/>
        </p:nvGrpSpPr>
        <p:grpSpPr>
          <a:xfrm>
            <a:off x="29616586" y="13816635"/>
            <a:ext cx="14240322" cy="9540000"/>
            <a:chOff x="29616586" y="13816635"/>
            <a:chExt cx="14240322" cy="95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00D7E6-4CDD-058A-6D87-BD258C8A7A63}"/>
                </a:ext>
              </a:extLst>
            </p:cNvPr>
            <p:cNvSpPr/>
            <p:nvPr/>
          </p:nvSpPr>
          <p:spPr>
            <a:xfrm>
              <a:off x="29616586" y="13816635"/>
              <a:ext cx="14240322" cy="9540000"/>
            </a:xfrm>
            <a:prstGeom prst="rect">
              <a:avLst/>
            </a:prstGeom>
            <a:solidFill>
              <a:srgbClr val="F7F6BB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EED381-CF0B-D7CC-F56C-A6438B894B13}"/>
                </a:ext>
              </a:extLst>
            </p:cNvPr>
            <p:cNvSpPr txBox="1"/>
            <p:nvPr/>
          </p:nvSpPr>
          <p:spPr>
            <a:xfrm>
              <a:off x="34364463" y="14019028"/>
              <a:ext cx="47445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0" b="1" dirty="0"/>
                <a:t>Interpolation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EBA420-E7C7-1A4F-540F-CECBB961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187140" y="15575422"/>
              <a:ext cx="6875141" cy="641372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001F12-6B47-6516-469A-6B9F69F294C5}"/>
                </a:ext>
              </a:extLst>
            </p:cNvPr>
            <p:cNvSpPr txBox="1"/>
            <p:nvPr/>
          </p:nvSpPr>
          <p:spPr>
            <a:xfrm>
              <a:off x="30019955" y="16385959"/>
              <a:ext cx="325945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Automatic</a:t>
              </a:r>
              <a:r>
                <a:rPr lang="en-US" sz="2800" dirty="0"/>
                <a:t> suggestions of bad channels (bridges + Clean Raw Data)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AAF84B-2AA6-0AB0-3637-8DC3F6CBD41F}"/>
                </a:ext>
              </a:extLst>
            </p:cNvPr>
            <p:cNvSpPr txBox="1"/>
            <p:nvPr/>
          </p:nvSpPr>
          <p:spPr>
            <a:xfrm>
              <a:off x="40329866" y="15956363"/>
              <a:ext cx="33029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Manual</a:t>
              </a:r>
              <a:r>
                <a:rPr lang="en-US" sz="2800" dirty="0"/>
                <a:t> customization of channels selection for interpolation.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BE08CC-3B72-7346-2AB4-31EC693C47A7}"/>
                </a:ext>
              </a:extLst>
            </p:cNvPr>
            <p:cNvSpPr txBox="1"/>
            <p:nvPr/>
          </p:nvSpPr>
          <p:spPr>
            <a:xfrm>
              <a:off x="40308110" y="20597410"/>
              <a:ext cx="3302969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Export/Import</a:t>
              </a:r>
              <a:r>
                <a:rPr lang="en-US" sz="2800" dirty="0"/>
                <a:t> of interpolation table to work in Excel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13D66-45F8-E4E4-8D91-D76123EDB33C}"/>
                </a:ext>
              </a:extLst>
            </p:cNvPr>
            <p:cNvSpPr txBox="1"/>
            <p:nvPr/>
          </p:nvSpPr>
          <p:spPr>
            <a:xfrm>
              <a:off x="29927683" y="18901801"/>
              <a:ext cx="3259457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Interpolation </a:t>
              </a:r>
              <a:r>
                <a:rPr lang="en-US" sz="2800" dirty="0"/>
                <a:t> with 3D_Spline (</a:t>
              </a:r>
              <a:r>
                <a:rPr lang="en-US" sz="2800" dirty="0" err="1"/>
                <a:t>Cartool</a:t>
              </a:r>
              <a:r>
                <a:rPr lang="en-US" sz="2800" dirty="0"/>
                <a:t>) or Spherical (</a:t>
              </a:r>
              <a:r>
                <a:rPr lang="en-US" sz="2800" dirty="0" err="1"/>
                <a:t>eeglab</a:t>
              </a:r>
              <a:r>
                <a:rPr lang="en-US" sz="2800" dirty="0"/>
                <a:t>) algo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DC00B3A-4B49-1B2F-E589-3C68D311DCF3}"/>
              </a:ext>
            </a:extLst>
          </p:cNvPr>
          <p:cNvSpPr txBox="1"/>
          <p:nvPr/>
        </p:nvSpPr>
        <p:spPr>
          <a:xfrm>
            <a:off x="27717129" y="8391134"/>
            <a:ext cx="3135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0" b="1" dirty="0" err="1"/>
              <a:t>Analysis</a:t>
            </a:r>
            <a:endParaRPr lang="fr-CH" sz="6000" b="1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0C9E6DB-E7B0-4820-AE6E-28882C506F40}"/>
              </a:ext>
            </a:extLst>
          </p:cNvPr>
          <p:cNvGrpSpPr/>
          <p:nvPr/>
        </p:nvGrpSpPr>
        <p:grpSpPr>
          <a:xfrm>
            <a:off x="29563479" y="23452868"/>
            <a:ext cx="14240322" cy="9465532"/>
            <a:chOff x="29563479" y="23452868"/>
            <a:chExt cx="14240322" cy="94655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AF4B3C-CE14-8872-CF58-1111BA0C1456}"/>
                </a:ext>
              </a:extLst>
            </p:cNvPr>
            <p:cNvSpPr/>
            <p:nvPr/>
          </p:nvSpPr>
          <p:spPr>
            <a:xfrm>
              <a:off x="29563479" y="23452868"/>
              <a:ext cx="14240322" cy="9465532"/>
            </a:xfrm>
            <a:prstGeom prst="rect">
              <a:avLst/>
            </a:prstGeom>
            <a:solidFill>
              <a:srgbClr val="BEF6F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2CC27D-ED15-9EF3-6E41-C5BD351DBE9A}"/>
                </a:ext>
              </a:extLst>
            </p:cNvPr>
            <p:cNvSpPr txBox="1"/>
            <p:nvPr/>
          </p:nvSpPr>
          <p:spPr>
            <a:xfrm>
              <a:off x="33137958" y="23737265"/>
              <a:ext cx="70913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0" b="1" dirty="0" err="1"/>
                <a:t>Epoching</a:t>
              </a:r>
              <a:r>
                <a:rPr lang="fr-CH" sz="6000" b="1" dirty="0"/>
                <a:t>/</a:t>
              </a:r>
              <a:r>
                <a:rPr lang="fr-CH" sz="6000" b="1" dirty="0" err="1"/>
                <a:t>Averaging</a:t>
              </a:r>
              <a:endParaRPr lang="fr-CH" sz="6000" b="1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E2699CB-5CC6-1957-4978-FB9F6BA8F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482315" y="25347026"/>
              <a:ext cx="5794392" cy="558291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DC79219-32F7-B0C1-9309-C1B97F03C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33579" t="5832" r="2860" b="72330"/>
            <a:stretch>
              <a:fillRect/>
            </a:stretch>
          </p:blipFill>
          <p:spPr>
            <a:xfrm>
              <a:off x="39420822" y="25336246"/>
              <a:ext cx="3683000" cy="1219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058972-52A5-3D70-7E3F-967AA5C68CC7}"/>
                </a:ext>
              </a:extLst>
            </p:cNvPr>
            <p:cNvSpPr txBox="1"/>
            <p:nvPr/>
          </p:nvSpPr>
          <p:spPr>
            <a:xfrm>
              <a:off x="35937046" y="30986905"/>
              <a:ext cx="22805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Baseline correction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97509-79F5-663E-1BB0-D535A37DF5DC}"/>
                </a:ext>
              </a:extLst>
            </p:cNvPr>
            <p:cNvSpPr txBox="1"/>
            <p:nvPr/>
          </p:nvSpPr>
          <p:spPr>
            <a:xfrm>
              <a:off x="29955494" y="26821786"/>
              <a:ext cx="36075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Averaging </a:t>
              </a:r>
              <a:r>
                <a:rPr lang="en-US" sz="2800" dirty="0"/>
                <a:t>within or between subject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584474-15F5-F13F-F1CC-0D7198BD4064}"/>
                </a:ext>
              </a:extLst>
            </p:cNvPr>
            <p:cNvSpPr txBox="1"/>
            <p:nvPr/>
          </p:nvSpPr>
          <p:spPr>
            <a:xfrm>
              <a:off x="39420822" y="29421838"/>
              <a:ext cx="4212013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Save all </a:t>
              </a:r>
              <a:r>
                <a:rPr lang="en-US" sz="3600" dirty="0"/>
                <a:t>good epochs </a:t>
              </a:r>
              <a:r>
                <a:rPr lang="en-US" sz="2800" dirty="0"/>
                <a:t>into one file or save one file per epoch.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EB82CF8-5E7F-8693-AF45-79DAAEA82C07}"/>
                </a:ext>
              </a:extLst>
            </p:cNvPr>
            <p:cNvSpPr txBox="1"/>
            <p:nvPr/>
          </p:nvSpPr>
          <p:spPr>
            <a:xfrm>
              <a:off x="39399066" y="26454463"/>
              <a:ext cx="4212013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Automatic </a:t>
              </a:r>
              <a:r>
                <a:rPr lang="en-US" sz="3600" dirty="0"/>
                <a:t>Epochs rejection </a:t>
              </a:r>
              <a:r>
                <a:rPr lang="en-US" sz="2800" dirty="0"/>
                <a:t>based on : </a:t>
              </a:r>
            </a:p>
            <a:p>
              <a:pPr marL="457200" indent="-457200">
                <a:buFontTx/>
                <a:buChar char="-"/>
              </a:pPr>
              <a:r>
                <a:rPr lang="en-US" sz="2800" dirty="0"/>
                <a:t>Absolute Amplitude</a:t>
              </a:r>
            </a:p>
            <a:p>
              <a:pPr marL="457200" indent="-457200">
                <a:buFontTx/>
                <a:buChar char="-"/>
              </a:pPr>
              <a:r>
                <a:rPr lang="en-US" sz="2800" dirty="0"/>
                <a:t>Step change</a:t>
              </a:r>
            </a:p>
            <a:p>
              <a:pPr marL="457200" indent="-457200">
                <a:buFontTx/>
                <a:buChar char="-"/>
              </a:pPr>
              <a:r>
                <a:rPr lang="en-US" sz="2800" dirty="0"/>
                <a:t>Amplitude range   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4FFFA3C-5614-38B1-6A3D-332BACF06C54}"/>
              </a:ext>
            </a:extLst>
          </p:cNvPr>
          <p:cNvSpPr txBox="1"/>
          <p:nvPr/>
        </p:nvSpPr>
        <p:spPr>
          <a:xfrm>
            <a:off x="17109504" y="9100608"/>
            <a:ext cx="5440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Automatic peak amplitude and latency extraction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A5F0C8-CAEA-2226-5A46-E72C918930C9}"/>
              </a:ext>
            </a:extLst>
          </p:cNvPr>
          <p:cNvGrpSpPr/>
          <p:nvPr/>
        </p:nvGrpSpPr>
        <p:grpSpPr>
          <a:xfrm>
            <a:off x="17188210" y="10300937"/>
            <a:ext cx="4553585" cy="3053205"/>
            <a:chOff x="17188210" y="10300937"/>
            <a:chExt cx="4553585" cy="305320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6B9148B-B448-1E4F-A8F7-400EC3B5C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b="35875"/>
            <a:stretch>
              <a:fillRect/>
            </a:stretch>
          </p:blipFill>
          <p:spPr>
            <a:xfrm>
              <a:off x="17188210" y="10300937"/>
              <a:ext cx="4553585" cy="2895554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4E32091-8FB1-54C2-5ADB-9EB19A7E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t="96224"/>
            <a:stretch>
              <a:fillRect/>
            </a:stretch>
          </p:blipFill>
          <p:spPr>
            <a:xfrm>
              <a:off x="17188210" y="13183635"/>
              <a:ext cx="4553585" cy="170507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CAECFEC-6ED9-2ADD-2196-A81FD89B7580}"/>
              </a:ext>
            </a:extLst>
          </p:cNvPr>
          <p:cNvSpPr txBox="1"/>
          <p:nvPr/>
        </p:nvSpPr>
        <p:spPr>
          <a:xfrm>
            <a:off x="26370416" y="9161297"/>
            <a:ext cx="6243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Frequency analysis </a:t>
            </a:r>
            <a:r>
              <a:rPr lang="en-US" sz="2800" dirty="0"/>
              <a:t>with Power Spectral density (PSD)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D3BBC7-9B46-57BB-A22A-C73CEB11FC25}"/>
              </a:ext>
            </a:extLst>
          </p:cNvPr>
          <p:cNvGrpSpPr/>
          <p:nvPr/>
        </p:nvGrpSpPr>
        <p:grpSpPr>
          <a:xfrm>
            <a:off x="25373016" y="10300937"/>
            <a:ext cx="6746963" cy="3048732"/>
            <a:chOff x="22975152" y="10297790"/>
            <a:chExt cx="6746963" cy="30487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A7E75F1-6E80-0627-D7DC-CA2A371A9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 b="53151"/>
            <a:stretch>
              <a:fillRect/>
            </a:stretch>
          </p:blipFill>
          <p:spPr>
            <a:xfrm>
              <a:off x="22975152" y="10297790"/>
              <a:ext cx="6746963" cy="289555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30707D4-D05A-53A3-E687-E75D1CAC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 t="97526"/>
            <a:stretch>
              <a:fillRect/>
            </a:stretch>
          </p:blipFill>
          <p:spPr>
            <a:xfrm>
              <a:off x="22975153" y="13193587"/>
              <a:ext cx="6746962" cy="15293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DF61B47-F31B-090C-BCD5-79B861495BE0}"/>
              </a:ext>
            </a:extLst>
          </p:cNvPr>
          <p:cNvSpPr txBox="1"/>
          <p:nvPr/>
        </p:nvSpPr>
        <p:spPr>
          <a:xfrm>
            <a:off x="35588626" y="9197345"/>
            <a:ext cx="6243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Statistic on tracks </a:t>
            </a:r>
            <a:r>
              <a:rPr lang="en-US" sz="2800" dirty="0"/>
              <a:t>with T-test or ANOVA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417C2ED-2BBB-E4B1-4DEB-2E462DF607B3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6848" r="4198" b="30383"/>
          <a:stretch>
            <a:fillRect/>
          </a:stretch>
        </p:blipFill>
        <p:spPr>
          <a:xfrm>
            <a:off x="34120048" y="10303122"/>
            <a:ext cx="9378928" cy="3050111"/>
          </a:xfrm>
          <a:prstGeom prst="rect">
            <a:avLst/>
          </a:prstGeom>
        </p:spPr>
      </p:pic>
      <p:pic>
        <p:nvPicPr>
          <p:cNvPr id="60" name="Picture 59" descr="A qr code with a logo&#10;&#10;AI-generated content may be incorrect.">
            <a:extLst>
              <a:ext uri="{FF2B5EF4-FFF2-40B4-BE49-F238E27FC236}">
                <a16:creationId xmlns:a16="http://schemas.microsoft.com/office/drawing/2014/main" id="{4913384E-EAE6-B607-EA25-D74F68C62A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850" y="4332233"/>
            <a:ext cx="3966934" cy="3966934"/>
          </a:xfrm>
          <a:prstGeom prst="rect">
            <a:avLst/>
          </a:prstGeom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6E61E68C-2D1E-39A0-0DD3-D7839F03EA01}"/>
              </a:ext>
            </a:extLst>
          </p:cNvPr>
          <p:cNvSpPr/>
          <p:nvPr/>
        </p:nvSpPr>
        <p:spPr>
          <a:xfrm>
            <a:off x="29124948" y="18353697"/>
            <a:ext cx="587115" cy="465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ACF8867-7D39-820C-61A8-7294D8C44D9E}"/>
              </a:ext>
            </a:extLst>
          </p:cNvPr>
          <p:cNvSpPr/>
          <p:nvPr/>
        </p:nvSpPr>
        <p:spPr>
          <a:xfrm rot="2040822">
            <a:off x="29077210" y="23173235"/>
            <a:ext cx="587115" cy="465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07237C30-A848-2A27-C582-6433DC996605}"/>
              </a:ext>
            </a:extLst>
          </p:cNvPr>
          <p:cNvSpPr/>
          <p:nvPr/>
        </p:nvSpPr>
        <p:spPr>
          <a:xfrm rot="20070742">
            <a:off x="29085621" y="13554862"/>
            <a:ext cx="587115" cy="465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C3DA4D6-3C49-B06E-FF2A-A620F05AC2D9}"/>
              </a:ext>
            </a:extLst>
          </p:cNvPr>
          <p:cNvSpPr/>
          <p:nvPr/>
        </p:nvSpPr>
        <p:spPr>
          <a:xfrm rot="5400000">
            <a:off x="21634897" y="23342005"/>
            <a:ext cx="587115" cy="465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A23DA3-3E86-FF04-B7F0-123EA8CFCB2E}"/>
              </a:ext>
            </a:extLst>
          </p:cNvPr>
          <p:cNvGrpSpPr/>
          <p:nvPr/>
        </p:nvGrpSpPr>
        <p:grpSpPr>
          <a:xfrm>
            <a:off x="0" y="13816634"/>
            <a:ext cx="14527152" cy="9540001"/>
            <a:chOff x="0" y="13816634"/>
            <a:chExt cx="14527152" cy="954000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9AF4DC4-B677-F00F-9673-CCAC97BCB257}"/>
                </a:ext>
              </a:extLst>
            </p:cNvPr>
            <p:cNvSpPr/>
            <p:nvPr/>
          </p:nvSpPr>
          <p:spPr>
            <a:xfrm>
              <a:off x="0" y="13816634"/>
              <a:ext cx="14240322" cy="954000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EFDF85-DE7D-4872-7D35-330013931DED}"/>
                </a:ext>
              </a:extLst>
            </p:cNvPr>
            <p:cNvSpPr txBox="1"/>
            <p:nvPr/>
          </p:nvSpPr>
          <p:spPr>
            <a:xfrm>
              <a:off x="5387090" y="14067296"/>
              <a:ext cx="3466142" cy="919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0" b="1" dirty="0" err="1"/>
                <a:t>Filtering</a:t>
              </a:r>
              <a:r>
                <a:rPr lang="fr-CH" sz="6000" b="1" dirty="0"/>
                <a:t>+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CD09EE6-C158-F7E4-3FFA-95BA98E8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626681" y="16233255"/>
              <a:ext cx="8157859" cy="550557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E9428B-BFAA-163A-BD72-ACC8055C323F}"/>
                </a:ext>
              </a:extLst>
            </p:cNvPr>
            <p:cNvSpPr txBox="1"/>
            <p:nvPr/>
          </p:nvSpPr>
          <p:spPr>
            <a:xfrm>
              <a:off x="5317610" y="21767498"/>
              <a:ext cx="3605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3600" dirty="0"/>
                <a:t>Notch </a:t>
              </a:r>
              <a:r>
                <a:rPr lang="fr-CH" sz="3600" dirty="0" err="1"/>
                <a:t>Filter</a:t>
              </a:r>
              <a:r>
                <a:rPr lang="fr-CH" sz="3600" dirty="0"/>
                <a:t> or </a:t>
              </a:r>
              <a:r>
                <a:rPr lang="fr-CH" sz="3600" dirty="0" err="1"/>
                <a:t>CleanLine</a:t>
              </a:r>
              <a:r>
                <a:rPr lang="fr-CH" sz="3600" dirty="0"/>
                <a:t> </a:t>
              </a:r>
              <a:r>
                <a:rPr lang="fr-CH" sz="2800" dirty="0" err="1"/>
                <a:t>toolbox</a:t>
              </a:r>
              <a:endParaRPr lang="fr-CH" sz="2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07AB-9F79-F7E6-9118-79E517CAD4D8}"/>
                </a:ext>
              </a:extLst>
            </p:cNvPr>
            <p:cNvSpPr txBox="1"/>
            <p:nvPr/>
          </p:nvSpPr>
          <p:spPr>
            <a:xfrm>
              <a:off x="215632" y="20265222"/>
              <a:ext cx="2428292" cy="108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3600" dirty="0" err="1"/>
                <a:t>Resample</a:t>
              </a:r>
              <a:r>
                <a:rPr lang="fr-CH" sz="3600" dirty="0"/>
                <a:t> data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583C7BD-4E63-7F7D-110C-96EB490414DE}"/>
                </a:ext>
              </a:extLst>
            </p:cNvPr>
            <p:cNvSpPr txBox="1"/>
            <p:nvPr/>
          </p:nvSpPr>
          <p:spPr>
            <a:xfrm>
              <a:off x="3869832" y="15494312"/>
              <a:ext cx="7088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3600" dirty="0" err="1"/>
                <a:t>Filtering</a:t>
              </a:r>
              <a:r>
                <a:rPr lang="fr-CH" sz="3600" dirty="0"/>
                <a:t> </a:t>
              </a:r>
              <a:r>
                <a:rPr lang="fr-CH" sz="2800" dirty="0" err="1"/>
                <a:t>with</a:t>
              </a:r>
              <a:r>
                <a:rPr lang="fr-CH" sz="2800" dirty="0"/>
                <a:t> Matlab or </a:t>
              </a:r>
              <a:r>
                <a:rPr lang="fr-CH" sz="2800" dirty="0" err="1"/>
                <a:t>eeglab</a:t>
              </a:r>
              <a:r>
                <a:rPr lang="fr-CH" sz="2800" dirty="0"/>
                <a:t> </a:t>
              </a:r>
              <a:r>
                <a:rPr lang="fr-CH" sz="2800" dirty="0" err="1"/>
                <a:t>function</a:t>
              </a:r>
              <a:endParaRPr lang="fr-CH" sz="28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A33A82-5C15-07EE-E3A8-487896600701}"/>
                </a:ext>
              </a:extLst>
            </p:cNvPr>
            <p:cNvSpPr txBox="1"/>
            <p:nvPr/>
          </p:nvSpPr>
          <p:spPr>
            <a:xfrm>
              <a:off x="10907303" y="16869407"/>
              <a:ext cx="3619849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3600" dirty="0"/>
                <a:t>Clean Raw Data </a:t>
              </a:r>
              <a:r>
                <a:rPr lang="fr-CH" sz="2800" dirty="0" err="1"/>
                <a:t>toolbox</a:t>
              </a:r>
              <a:r>
                <a:rPr lang="fr-CH" sz="2800" dirty="0"/>
                <a:t> </a:t>
              </a:r>
              <a:r>
                <a:rPr lang="fr-CH" sz="2800" dirty="0" err="1"/>
                <a:t>with</a:t>
              </a:r>
              <a:r>
                <a:rPr lang="fr-CH" sz="2800" dirty="0"/>
                <a:t>:</a:t>
              </a:r>
            </a:p>
            <a:p>
              <a:pPr marL="571500" indent="-571500">
                <a:buFontTx/>
                <a:buChar char="-"/>
              </a:pPr>
              <a:r>
                <a:rPr lang="fr-CH" sz="2800" dirty="0"/>
                <a:t>ASR </a:t>
              </a:r>
            </a:p>
            <a:p>
              <a:pPr marL="571500" indent="-571500">
                <a:buFontTx/>
                <a:buChar char="-"/>
              </a:pPr>
              <a:r>
                <a:rPr lang="fr-CH" sz="2800" dirty="0" err="1"/>
                <a:t>Automatic</a:t>
              </a:r>
              <a:r>
                <a:rPr lang="fr-CH" sz="2800" dirty="0"/>
                <a:t> </a:t>
              </a:r>
              <a:r>
                <a:rPr lang="fr-CH" sz="2800" dirty="0" err="1"/>
                <a:t>bad</a:t>
              </a:r>
              <a:r>
                <a:rPr lang="fr-CH" sz="2800" dirty="0"/>
                <a:t> </a:t>
              </a:r>
              <a:r>
                <a:rPr lang="fr-CH" sz="2800" dirty="0" err="1"/>
                <a:t>channel</a:t>
              </a:r>
              <a:r>
                <a:rPr lang="fr-CH" sz="2800" dirty="0"/>
                <a:t> suggestion </a:t>
              </a: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57EC9D2-4714-03BD-7575-701D7B1A6B1B}"/>
              </a:ext>
            </a:extLst>
          </p:cNvPr>
          <p:cNvSpPr/>
          <p:nvPr/>
        </p:nvSpPr>
        <p:spPr>
          <a:xfrm rot="12728466">
            <a:off x="14147932" y="13524260"/>
            <a:ext cx="587115" cy="465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86AAADC3-5707-B09A-DCE4-2755BEBB7593}"/>
              </a:ext>
            </a:extLst>
          </p:cNvPr>
          <p:cNvSpPr/>
          <p:nvPr/>
        </p:nvSpPr>
        <p:spPr>
          <a:xfrm rot="10800000">
            <a:off x="14226867" y="18353697"/>
            <a:ext cx="587115" cy="465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5483DA0-6A8C-D8AE-F207-4EADCD989D56}"/>
              </a:ext>
            </a:extLst>
          </p:cNvPr>
          <p:cNvSpPr/>
          <p:nvPr/>
        </p:nvSpPr>
        <p:spPr>
          <a:xfrm rot="8417135">
            <a:off x="14177490" y="23219928"/>
            <a:ext cx="587115" cy="465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424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Nunito</vt:lpstr>
      <vt:lpstr>Office Theme</vt:lpstr>
      <vt:lpstr>PowerPoint Presentation</vt:lpstr>
    </vt:vector>
  </TitlesOfParts>
  <Company>UNIFR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MOUTHON Michael</dc:creator>
  <cp:lastModifiedBy>MOUTHON Michael</cp:lastModifiedBy>
  <cp:revision>16</cp:revision>
  <cp:lastPrinted>2025-09-26T11:39:42Z</cp:lastPrinted>
  <dcterms:created xsi:type="dcterms:W3CDTF">2025-09-25T11:03:52Z</dcterms:created>
  <dcterms:modified xsi:type="dcterms:W3CDTF">2025-09-26T11:51:11Z</dcterms:modified>
</cp:coreProperties>
</file>