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1" r:id="rId7"/>
    <p:sldId id="258" r:id="rId8"/>
    <p:sldId id="263" r:id="rId9"/>
    <p:sldId id="265" r:id="rId10"/>
    <p:sldId id="264" r:id="rId11"/>
    <p:sldId id="259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2917CFB4-C9A8-40A4-8A4E-76B40679059C}">
          <p14:sldIdLst>
            <p14:sldId id="256"/>
          </p14:sldIdLst>
        </p14:section>
        <p14:section name="Modules originaux" id="{90303556-B5A5-4B78-8172-34F93FF8B69A}">
          <p14:sldIdLst>
            <p14:sldId id="257"/>
            <p14:sldId id="260"/>
          </p14:sldIdLst>
        </p14:section>
        <p14:section name="FileCut" id="{4F408683-A2AF-4392-A061-A4FC5D1E500C}">
          <p14:sldIdLst>
            <p14:sldId id="266"/>
          </p14:sldIdLst>
        </p14:section>
        <p14:section name="ICA" id="{D600983B-4583-4E54-8BF7-EA13BEBA8A69}">
          <p14:sldIdLst>
            <p14:sldId id="262"/>
            <p14:sldId id="261"/>
            <p14:sldId id="258"/>
            <p14:sldId id="263"/>
            <p14:sldId id="265"/>
            <p14:sldId id="264"/>
            <p14:sldId id="259"/>
          </p14:sldIdLst>
        </p14:section>
        <p14:section name="EEGlab complet" id="{3866AB26-A609-4CA1-B54C-0CD07B87191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B5A-6A74-9282-8DA9-55E6F2DB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DEA6-1A76-B5D5-FC5E-0573B49E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D782-4627-4FAB-FAEA-9B42D15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FDDB-0356-14C0-BB72-67D55CE9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25D2-C041-84C9-24A6-90AF95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942-91E5-1554-BF60-07F006E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63AE-BAEC-EB42-2DEC-EDC5B492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F0C6-6416-8EEB-562D-B353924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EB3F-807C-7E44-AA9D-6D2CED2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E3F-5E65-511F-5DE2-0F485A5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DF50-7F1F-BBCF-530B-CD69CFDF1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2077-F7CA-0009-D78A-1CBFC6B4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95BB-139A-3664-8E8E-FA863960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F01E-7725-2EBD-195C-6449960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A85C-7C2F-F4FC-111F-767D35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AA9-0765-B027-51FF-6D98577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5895-FFE8-EA05-8A23-AE5FC76B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6D-4B7C-7512-13FD-E74DA8C8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A3-15AB-2A36-7400-F2812F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E141-A65E-E269-5B10-FF271D0B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54D-DB09-91AE-360E-69A321A9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3307-8B8F-A222-F896-8F99F8DC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11C-BB8B-6950-4553-70BDDB1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9D5-DA55-0228-C674-6ED0307D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D07E-3857-2DFB-5787-FF7E03B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0900-7020-65FC-D9A3-A161C6D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B83-0199-F20E-C749-204206B2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F08F-3679-8DFB-5CBB-E647E6D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B35-F02B-6970-1925-CA99F86B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AE19-DD19-475D-74A8-A8411CF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948B-C769-A307-8F48-64799C1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3F6-F08D-359B-99BA-61DDCAE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E3F4-60E4-78F0-D360-885FAD69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443B-1B58-621A-86D2-87348C71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E654F-4FC4-983E-E901-2F8D354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61CD-F57C-DAB7-E36C-82B5B60A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6BB8-2293-0EE7-DCD1-8AF65B2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0047-D2F2-6F7A-BCAC-EB20681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94097-F9F4-C5C4-9F77-475F288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F85-91F1-6254-CC8C-E28F981B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CA6A-04E8-7618-6B31-7C73B355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5F0E-964E-CD59-E5DC-89A5DED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6BE6-F3BB-2C21-B1DB-A2AA49CC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05200-8788-6480-B516-1750749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527F-FA13-96DC-0DF7-0D4D7EA6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4E2C-983D-3D98-48DB-7614FDB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49D-046A-D135-6BE6-8D29A2C2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591C-B42A-69CB-23B8-774A2195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505-0353-947A-D624-B0DAEC1D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CD4F-62BF-F1C3-FAAF-FDD1FFD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0308-D240-6164-6081-5753EF2A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603F-9C41-4416-EADD-E848D22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CFF-6243-238E-9EE8-25A27AE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E9CA6-C0A7-8395-948A-D916904F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AA6A-2C34-6ADB-08D1-93BC4A18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4C6-C96E-AF90-C6EC-54D96B4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BEEE-F1B7-C0E7-C036-3150EABB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7CFE-9D7E-65A6-1F49-32C5EB4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32BA8-B7C3-3F63-6619-E5AB70D0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94EA-FC99-C975-7EBF-1732C18D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08F4-BC75-1D0B-3B04-7F0BCB878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AD8D-9EE1-4D90-966E-35891E300468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0631-DEA0-2A04-CC2A-18ABBAEA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3FAF-86E5-7394-403C-305C02A5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93FE-3EF6-4533-9B71-B9F2A4627C7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62F8-F5B1-3D37-9194-C96616DD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de la fusion entre la version MD et MM qui </a:t>
            </a:r>
            <a:r>
              <a:rPr lang="en-US" dirty="0" err="1"/>
              <a:t>donne</a:t>
            </a:r>
            <a:r>
              <a:rPr lang="en-US" dirty="0"/>
              <a:t> la version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5C4E-975C-245F-0C4B-8AF5C3E6F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03.05.2024</a:t>
            </a:r>
          </a:p>
          <a:p>
            <a:endParaRPr lang="en-US" dirty="0"/>
          </a:p>
          <a:p>
            <a:r>
              <a:rPr lang="en-US" dirty="0"/>
              <a:t>MD = Michael </a:t>
            </a:r>
            <a:r>
              <a:rPr lang="en-US" dirty="0" err="1"/>
              <a:t>DePretto</a:t>
            </a:r>
            <a:endParaRPr lang="en-US" dirty="0"/>
          </a:p>
          <a:p>
            <a:r>
              <a:rPr lang="en-US" dirty="0"/>
              <a:t>MM = Michaël Mouthon</a:t>
            </a:r>
          </a:p>
        </p:txBody>
      </p:sp>
    </p:spTree>
    <p:extLst>
      <p:ext uri="{BB962C8B-B14F-4D97-AF65-F5344CB8AC3E}">
        <p14:creationId xmlns:p14="http://schemas.microsoft.com/office/powerpoint/2010/main" val="2809012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ECF4C4-A1E8-8952-EC10-B25E5820F51F}"/>
              </a:ext>
            </a:extLst>
          </p:cNvPr>
          <p:cNvSpPr txBox="1"/>
          <p:nvPr/>
        </p:nvSpPr>
        <p:spPr>
          <a:xfrm>
            <a:off x="390617" y="301841"/>
            <a:ext cx="82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de l’ICA si le fichier n’a pas été sauvé en .set (appel de la fonction </a:t>
            </a:r>
            <a:r>
              <a:rPr lang="fr-FR" dirty="0" err="1"/>
              <a:t>export_in_set.m</a:t>
            </a:r>
            <a:r>
              <a:rPr lang="fr-FR" dirty="0"/>
              <a:t>)</a:t>
            </a:r>
            <a:endParaRPr lang="fr-CH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E0CE9D2-6C8D-3DC8-7AFE-598F90E5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27" y="1898077"/>
            <a:ext cx="2577036" cy="226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001054-5D8B-A849-E426-B5C2E9D038D2}"/>
              </a:ext>
            </a:extLst>
          </p:cNvPr>
          <p:cNvSpPr txBox="1"/>
          <p:nvPr/>
        </p:nvSpPr>
        <p:spPr>
          <a:xfrm>
            <a:off x="169637" y="822960"/>
            <a:ext cx="11671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Procédure: répétition de la procédure de la slide 2 (exactement les même paramètres) mais en restant en </a:t>
            </a:r>
            <a:r>
              <a:rPr lang="fr-FR" dirty="0" err="1"/>
              <a:t>sef</a:t>
            </a:r>
            <a:r>
              <a:rPr lang="fr-FR" dirty="0"/>
              <a:t> pendant tout le </a:t>
            </a:r>
            <a:r>
              <a:rPr lang="fr-FR" dirty="0" err="1"/>
              <a:t>processing</a:t>
            </a:r>
            <a:r>
              <a:rPr lang="fr-FR" dirty="0"/>
              <a:t> au lieu de travailler en </a:t>
            </a:r>
            <a:r>
              <a:rPr lang="fr-FR" dirty="0" err="1"/>
              <a:t>sef</a:t>
            </a:r>
            <a:r>
              <a:rPr lang="fr-FR" dirty="0"/>
              <a:t>. Les résultats sont dans les sous-répertoire </a:t>
            </a:r>
            <a:r>
              <a:rPr lang="fr-FR" dirty="0" err="1"/>
              <a:t>sef</a:t>
            </a:r>
            <a:r>
              <a:rPr lang="fr-FR" dirty="0"/>
              <a:t>. Travail sur le fichier Interoception_CAS_P012_13122023_synch1.bdf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DA5DD3-5361-EA47-ADE7-86813AD5013B}"/>
              </a:ext>
            </a:extLst>
          </p:cNvPr>
          <p:cNvSpPr txBox="1"/>
          <p:nvPr/>
        </p:nvSpPr>
        <p:spPr>
          <a:xfrm>
            <a:off x="6237395" y="4158112"/>
            <a:ext cx="248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</a:t>
            </a:r>
            <a:r>
              <a:rPr lang="fr-FR" dirty="0" err="1"/>
              <a:t>sef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20244B-F9AC-F4FA-0987-3E880669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60" y="1881306"/>
            <a:ext cx="2654904" cy="235347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D9120DD-6AA6-6A0E-D012-FAF0524E861F}"/>
              </a:ext>
            </a:extLst>
          </p:cNvPr>
          <p:cNvSpPr txBox="1"/>
          <p:nvPr/>
        </p:nvSpPr>
        <p:spPr>
          <a:xfrm>
            <a:off x="1410831" y="4234779"/>
            <a:ext cx="249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Pipeline complète en set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E53E7F-26E0-58F7-1504-9E53A5461EF9}"/>
              </a:ext>
            </a:extLst>
          </p:cNvPr>
          <p:cNvSpPr txBox="1"/>
          <p:nvPr/>
        </p:nvSpPr>
        <p:spPr>
          <a:xfrm>
            <a:off x="257823" y="5275719"/>
            <a:ext cx="761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résultat est identique ! </a:t>
            </a:r>
            <a:r>
              <a:rPr lang="fr-FR" dirty="0">
                <a:solidFill>
                  <a:srgbClr val="00B050"/>
                </a:solidFill>
              </a:rPr>
              <a:t>Donc le fonction </a:t>
            </a:r>
            <a:r>
              <a:rPr lang="fr-FR" dirty="0" err="1">
                <a:solidFill>
                  <a:srgbClr val="00B050"/>
                </a:solidFill>
              </a:rPr>
              <a:t>export_in_set.m</a:t>
            </a:r>
            <a:r>
              <a:rPr lang="fr-FR" dirty="0">
                <a:solidFill>
                  <a:srgbClr val="00B050"/>
                </a:solidFill>
              </a:rPr>
              <a:t> marche très bien.   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00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2C507-8D92-7E48-E32E-1B1C82A11829}"/>
              </a:ext>
            </a:extLst>
          </p:cNvPr>
          <p:cNvSpPr txBox="1"/>
          <p:nvPr/>
        </p:nvSpPr>
        <p:spPr>
          <a:xfrm>
            <a:off x="267855" y="360218"/>
            <a:ext cx="1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Autre</a:t>
            </a:r>
            <a:r>
              <a:rPr lang="en-US" dirty="0"/>
              <a:t> test</a:t>
            </a:r>
          </a:p>
          <a:p>
            <a:r>
              <a:rPr lang="en-US" dirty="0"/>
              <a:t>- </a:t>
            </a:r>
            <a:r>
              <a:rPr lang="en-US" dirty="0" err="1"/>
              <a:t>Ftest</a:t>
            </a:r>
            <a:r>
              <a:rPr lang="en-US" dirty="0"/>
              <a:t> de </a:t>
            </a:r>
            <a:r>
              <a:rPr lang="en-US" dirty="0" err="1"/>
              <a:t>l’adaptation</a:t>
            </a:r>
            <a:r>
              <a:rPr lang="en-US" dirty="0"/>
              <a:t> de la position des event </a:t>
            </a:r>
            <a:r>
              <a:rPr lang="en-US" dirty="0" err="1"/>
              <a:t>lorsqu’on</a:t>
            </a:r>
            <a:r>
              <a:rPr lang="en-US" dirty="0"/>
              <a:t> </a:t>
            </a:r>
            <a:r>
              <a:rPr lang="en-US" dirty="0" err="1"/>
              <a:t>modifie</a:t>
            </a:r>
            <a:r>
              <a:rPr lang="en-US" dirty="0"/>
              <a:t> le sampling rate dans le module Filtering+ : </a:t>
            </a:r>
            <a:r>
              <a:rPr lang="en-US" dirty="0" err="1">
                <a:solidFill>
                  <a:srgbClr val="00B050"/>
                </a:solidFill>
              </a:rPr>
              <a:t>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marche</a:t>
            </a:r>
            <a:r>
              <a:rPr lang="en-US" dirty="0"/>
              <a:t>, il fait un </a:t>
            </a:r>
            <a:r>
              <a:rPr lang="en-US" dirty="0" err="1"/>
              <a:t>arroudi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dessous passage de 2048 à 512 (</a:t>
            </a:r>
            <a:r>
              <a:rPr lang="en-US" dirty="0" err="1"/>
              <a:t>donc</a:t>
            </a:r>
            <a:r>
              <a:rPr lang="en-US" dirty="0"/>
              <a:t> division par 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3C37-C15C-554C-3D3D-AAE7D6B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2" y="1283548"/>
            <a:ext cx="1825883" cy="1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A4826-E8D4-BE13-3F21-1F61EF10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28A20-67A6-BF69-3AD8-568EEC11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498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4A151-D0FC-D9E9-7512-FEBCD4828A81}"/>
              </a:ext>
            </a:extLst>
          </p:cNvPr>
          <p:cNvSpPr txBox="1"/>
          <p:nvPr/>
        </p:nvSpPr>
        <p:spPr>
          <a:xfrm>
            <a:off x="323273" y="193964"/>
            <a:ext cx="114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Pour la gestion des event avec </a:t>
            </a:r>
            <a:r>
              <a:rPr lang="en-US" dirty="0" err="1"/>
              <a:t>open_matlab.m</a:t>
            </a:r>
            <a:r>
              <a:rPr lang="en-US" dirty="0"/>
              <a:t>,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de </a:t>
            </a:r>
            <a:r>
              <a:rPr lang="en-US" dirty="0" err="1"/>
              <a:t>suivre</a:t>
            </a:r>
            <a:r>
              <a:rPr lang="en-US" dirty="0"/>
              <a:t> la version de MM </a:t>
            </a:r>
            <a:r>
              <a:rPr lang="en-US" dirty="0" err="1"/>
              <a:t>en</a:t>
            </a:r>
            <a:r>
              <a:rPr lang="en-US" dirty="0"/>
              <a:t> format </a:t>
            </a:r>
            <a:r>
              <a:rPr lang="en-US" dirty="0" err="1"/>
              <a:t>Cartool</a:t>
            </a:r>
            <a:r>
              <a:rPr lang="en-US" dirty="0"/>
              <a:t> (output matrix au lieu de table). Test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module par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A37CD-9F37-830C-1644-5445772D8EC9}"/>
              </a:ext>
            </a:extLst>
          </p:cNvPr>
          <p:cNvSpPr txBox="1"/>
          <p:nvPr/>
        </p:nvSpPr>
        <p:spPr>
          <a:xfrm>
            <a:off x="323274" y="1108364"/>
            <a:ext cx="11425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Test1: Export dans la </a:t>
            </a:r>
            <a:r>
              <a:rPr lang="en-US" dirty="0" err="1"/>
              <a:t>fenêtre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	- Gestion des event pour </a:t>
            </a:r>
            <a:r>
              <a:rPr lang="en-US" dirty="0" err="1"/>
              <a:t>open_eeglab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TF dans le .set et avec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mrk</a:t>
            </a:r>
            <a:r>
              <a:rPr lang="en-US" dirty="0"/>
              <a:t> de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cohenrente</a:t>
            </a:r>
            <a:r>
              <a:rPr lang="en-US" dirty="0"/>
              <a:t> (Valeur +1)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 Gestion des event pour </a:t>
            </a:r>
            <a:r>
              <a:rPr lang="en-US" dirty="0" err="1"/>
              <a:t>save_eeglab</a:t>
            </a:r>
            <a:r>
              <a:rPr lang="en-US" dirty="0"/>
              <a:t> (export d’un .set </a:t>
            </a:r>
            <a:r>
              <a:rPr lang="en-US" dirty="0" err="1"/>
              <a:t>vers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):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</a:t>
            </a:r>
            <a:r>
              <a:rPr lang="en-US" dirty="0" err="1"/>
              <a:t>fichier</a:t>
            </a:r>
            <a:r>
              <a:rPr lang="en-US" dirty="0"/>
              <a:t> original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Filting</a:t>
            </a:r>
            <a:r>
              <a:rPr lang="en-US" dirty="0"/>
              <a:t>+  (</a:t>
            </a:r>
            <a:r>
              <a:rPr lang="en-US" dirty="0" err="1"/>
              <a:t>filtre</a:t>
            </a:r>
            <a:r>
              <a:rPr lang="en-US" dirty="0"/>
              <a:t> 05-40+ notch 50Hz + ASR): Processing .set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et event dans le </a:t>
            </a:r>
            <a:r>
              <a:rPr lang="en-US" dirty="0" err="1"/>
              <a:t>fichier</a:t>
            </a:r>
            <a:r>
              <a:rPr lang="en-US" dirty="0"/>
              <a:t> output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Interpolation (</a:t>
            </a:r>
            <a:r>
              <a:rPr lang="en-US" dirty="0" err="1"/>
              <a:t>eBridge</a:t>
            </a:r>
            <a:r>
              <a:rPr lang="en-US" dirty="0"/>
              <a:t> + interpolation A1, A3):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eBridge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, run interpolation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- 	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Re-ref (avg ref): run </a:t>
            </a:r>
            <a:r>
              <a:rPr lang="en-US" dirty="0" err="1"/>
              <a:t>reref</a:t>
            </a:r>
            <a:r>
              <a:rPr lang="en-US" dirty="0"/>
              <a:t>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88F99-3666-A41F-EE45-ED559CC4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67" y="1728788"/>
            <a:ext cx="4034993" cy="76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5A84-2D9A-1C74-2847-40D9E58B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6" y="2817785"/>
            <a:ext cx="3743036" cy="625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164D2-8252-D032-DDCD-94378814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3886454"/>
            <a:ext cx="3114964" cy="595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1866C-CA59-6DBB-443F-70295C0C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18" y="5001247"/>
            <a:ext cx="2947736" cy="622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03A6A-0FE5-D3A3-9D16-FD6FBAEB4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17" y="6188362"/>
            <a:ext cx="2554143" cy="5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B213A-F8D7-51FF-00D6-8240C6F0EC84}"/>
              </a:ext>
            </a:extLst>
          </p:cNvPr>
          <p:cNvSpPr txBox="1"/>
          <p:nvPr/>
        </p:nvSpPr>
        <p:spPr>
          <a:xfrm>
            <a:off x="147782" y="267855"/>
            <a:ext cx="1165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Epoching</a:t>
            </a:r>
            <a:r>
              <a:rPr lang="en-US" dirty="0"/>
              <a:t>: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</a:t>
            </a:r>
            <a:r>
              <a:rPr lang="en-US" dirty="0" err="1"/>
              <a:t>corriger</a:t>
            </a:r>
            <a:r>
              <a:rPr lang="en-US" dirty="0"/>
              <a:t> un bug dans la lecture des event </a:t>
            </a:r>
            <a:r>
              <a:rPr lang="en-US" dirty="0" err="1"/>
              <a:t>en</a:t>
            </a:r>
            <a:r>
              <a:rPr lang="en-US" dirty="0"/>
              <a:t> .set (</a:t>
            </a:r>
            <a:r>
              <a:rPr lang="en-US" dirty="0" err="1"/>
              <a:t>ligne</a:t>
            </a:r>
            <a:r>
              <a:rPr lang="en-US" dirty="0"/>
              <a:t> 778-797) </a:t>
            </a:r>
            <a:r>
              <a:rPr lang="en-US" dirty="0" err="1"/>
              <a:t>ainsi</a:t>
            </a:r>
            <a:r>
              <a:rPr lang="en-US" dirty="0"/>
              <a:t> que </a:t>
            </a:r>
            <a:r>
              <a:rPr lang="en-US" dirty="0" err="1"/>
              <a:t>bdf</a:t>
            </a:r>
            <a:r>
              <a:rPr lang="en-US" dirty="0"/>
              <a:t>. Le </a:t>
            </a:r>
            <a:r>
              <a:rPr lang="en-US" dirty="0" err="1"/>
              <a:t>moyennage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set, </a:t>
            </a:r>
            <a:r>
              <a:rPr lang="en-US" dirty="0" err="1">
                <a:solidFill>
                  <a:srgbClr val="00B050"/>
                </a:solidFill>
              </a:rPr>
              <a:t>sef</a:t>
            </a:r>
            <a:r>
              <a:rPr lang="en-US" dirty="0">
                <a:solidFill>
                  <a:srgbClr val="00B050"/>
                </a:solidFill>
              </a:rPr>
              <a:t> et </a:t>
            </a:r>
            <a:r>
              <a:rPr lang="en-US" dirty="0" err="1">
                <a:solidFill>
                  <a:srgbClr val="00B050"/>
                </a:solidFill>
              </a:rPr>
              <a:t>bdf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 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Frequencing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tout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A576F-E911-C680-F389-0CAE92F6108D}"/>
              </a:ext>
            </a:extLst>
          </p:cNvPr>
          <p:cNvSpPr txBox="1"/>
          <p:nvPr/>
        </p:nvSpPr>
        <p:spPr>
          <a:xfrm>
            <a:off x="457199" y="4394985"/>
            <a:ext cx="11037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encore à faire: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si</a:t>
            </a:r>
            <a:r>
              <a:rPr lang="en-US" dirty="0"/>
              <a:t> File Cut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impacté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 pas </a:t>
            </a:r>
            <a:r>
              <a:rPr lang="en-US" dirty="0" err="1"/>
              <a:t>normalement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Faire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integrant les toolbox </a:t>
            </a:r>
            <a:r>
              <a:rPr lang="en-US" dirty="0" err="1"/>
              <a:t>cleanline</a:t>
            </a:r>
            <a:r>
              <a:rPr lang="en-US" dirty="0"/>
              <a:t> et clean raw data dans </a:t>
            </a:r>
            <a:r>
              <a:rPr lang="en-US" dirty="0" err="1"/>
              <a:t>l’installation</a:t>
            </a:r>
            <a:r>
              <a:rPr lang="en-US" dirty="0"/>
              <a:t> de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que les repertoire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par </a:t>
            </a:r>
            <a:r>
              <a:rPr lang="en-US" dirty="0" err="1"/>
              <a:t>MichaelDP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A6F2127-9911-1562-54AE-F348BD031C23}"/>
              </a:ext>
            </a:extLst>
          </p:cNvPr>
          <p:cNvSpPr txBox="1"/>
          <p:nvPr/>
        </p:nvSpPr>
        <p:spPr>
          <a:xfrm>
            <a:off x="266329" y="142042"/>
            <a:ext cx="725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pour File Cut pour vérifier si pas impactée par les dernier changements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9953E6-4D20-02EC-4884-415C3030F1B3}"/>
              </a:ext>
            </a:extLst>
          </p:cNvPr>
          <p:cNvSpPr txBox="1"/>
          <p:nvPr/>
        </p:nvSpPr>
        <p:spPr>
          <a:xfrm>
            <a:off x="266329" y="923277"/>
            <a:ext cx="108751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d’un </a:t>
            </a:r>
            <a:r>
              <a:rPr lang="fr-FR" dirty="0" err="1"/>
              <a:t>cut</a:t>
            </a:r>
            <a:r>
              <a:rPr lang="fr-FR" dirty="0"/>
              <a:t> (avec paramètre </a:t>
            </a:r>
            <a:r>
              <a:rPr lang="fr-FR" dirty="0" err="1"/>
              <a:t>Subject</a:t>
            </a:r>
            <a:r>
              <a:rPr lang="fr-FR" dirty="0"/>
              <a:t>): </a:t>
            </a:r>
            <a:r>
              <a:rPr lang="fr-FR" dirty="0">
                <a:solidFill>
                  <a:srgbClr val="00B050"/>
                </a:solidFill>
              </a:rPr>
              <a:t>problème nom des </a:t>
            </a:r>
            <a:r>
              <a:rPr lang="fr-FR" dirty="0" err="1">
                <a:solidFill>
                  <a:srgbClr val="00B050"/>
                </a:solidFill>
              </a:rPr>
              <a:t>channel</a:t>
            </a:r>
            <a:r>
              <a:rPr lang="fr-FR" dirty="0">
                <a:solidFill>
                  <a:srgbClr val="00B050"/>
                </a:solidFill>
              </a:rPr>
              <a:t> (corrigé)+ position </a:t>
            </a:r>
            <a:r>
              <a:rPr lang="fr-FR" dirty="0" err="1">
                <a:solidFill>
                  <a:srgbClr val="00B050"/>
                </a:solidFill>
              </a:rPr>
              <a:t>mrk</a:t>
            </a:r>
            <a:r>
              <a:rPr lang="fr-FR" dirty="0">
                <a:solidFill>
                  <a:srgbClr val="00B050"/>
                </a:solidFill>
              </a:rPr>
              <a:t> intermédiaire  (corrigé)+ corrigé le PIF pour inclure les instruction </a:t>
            </a:r>
            <a:r>
              <a:rPr lang="fr-FR" dirty="0" err="1">
                <a:solidFill>
                  <a:srgbClr val="00B050"/>
                </a:solidFill>
              </a:rPr>
              <a:t>concatenate</a:t>
            </a:r>
            <a:r>
              <a:rPr lang="fr-FR" dirty="0">
                <a:solidFill>
                  <a:srgbClr val="00B050"/>
                </a:solidFill>
              </a:rPr>
              <a:t> du tableau (corrigé) + correction orientation électrode dans l’enregistrement en set (corrigée)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sef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+ check du </a:t>
            </a:r>
            <a:r>
              <a:rPr lang="fr-FR" dirty="0" err="1">
                <a:solidFill>
                  <a:srgbClr val="00B050"/>
                </a:solidFill>
              </a:rPr>
              <a:t>cut</a:t>
            </a:r>
            <a:r>
              <a:rPr lang="fr-FR" dirty="0">
                <a:solidFill>
                  <a:srgbClr val="00B050"/>
                </a:solidFill>
              </a:rPr>
              <a:t> par rapport au fichier original est c’est tout ok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eph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set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«  coordonné </a:t>
            </a:r>
            <a:r>
              <a:rPr lang="fr-FR" dirty="0" err="1">
                <a:solidFill>
                  <a:srgbClr val="00B050"/>
                </a:solidFill>
              </a:rPr>
              <a:t>electrodes</a:t>
            </a:r>
            <a:r>
              <a:rPr lang="fr-FR" dirty="0">
                <a:solidFill>
                  <a:srgbClr val="00B050"/>
                </a:solidFill>
              </a:rPr>
              <a:t> correctement placé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Test position </a:t>
            </a:r>
            <a:r>
              <a:rPr lang="fr-FR" dirty="0" err="1"/>
              <a:t>concatenate</a:t>
            </a:r>
            <a:r>
              <a:rPr lang="fr-FR" dirty="0"/>
              <a:t> (</a:t>
            </a:r>
            <a:r>
              <a:rPr lang="fr-FR" dirty="0" err="1"/>
              <a:t>concaténate</a:t>
            </a:r>
            <a:r>
              <a:rPr lang="fr-FR" dirty="0"/>
              <a:t> tous les élément 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sef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</a:t>
            </a:r>
            <a:r>
              <a:rPr lang="fr-FR" dirty="0" err="1"/>
              <a:t>ep</a:t>
            </a:r>
            <a:r>
              <a:rPr lang="fr-FR" dirty="0"/>
              <a:t>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Test en set :  </a:t>
            </a:r>
            <a:r>
              <a:rPr lang="fr-FR" dirty="0">
                <a:solidFill>
                  <a:srgbClr val="00B050"/>
                </a:solidFill>
              </a:rPr>
              <a:t>OK, les </a:t>
            </a:r>
            <a:r>
              <a:rPr lang="fr-FR" dirty="0" err="1">
                <a:solidFill>
                  <a:srgbClr val="00B050"/>
                </a:solidFill>
              </a:rPr>
              <a:t>markeur</a:t>
            </a:r>
            <a:r>
              <a:rPr lang="fr-FR" dirty="0">
                <a:solidFill>
                  <a:srgbClr val="00B050"/>
                </a:solidFill>
              </a:rPr>
              <a:t> sont à la bonne place «  coordonné </a:t>
            </a:r>
            <a:r>
              <a:rPr lang="fr-FR" dirty="0" err="1">
                <a:solidFill>
                  <a:srgbClr val="00B050"/>
                </a:solidFill>
              </a:rPr>
              <a:t>electrodes</a:t>
            </a:r>
            <a:r>
              <a:rPr lang="fr-FR" dirty="0">
                <a:solidFill>
                  <a:srgbClr val="00B050"/>
                </a:solidFill>
              </a:rPr>
              <a:t> correctement placé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7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A35E3-4BDD-7C15-0EFF-E7A08D82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0"/>
            <a:ext cx="10515600" cy="1325563"/>
          </a:xfrm>
        </p:spPr>
        <p:txBody>
          <a:bodyPr/>
          <a:lstStyle/>
          <a:p>
            <a:r>
              <a:rPr lang="fr-FR" dirty="0"/>
              <a:t>Travail sur l’ICA et l’orientation des coordonné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9113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7D6A-83CD-48E6-C1DE-81D961D729D4}"/>
              </a:ext>
            </a:extLst>
          </p:cNvPr>
          <p:cNvSpPr txBox="1"/>
          <p:nvPr/>
        </p:nvSpPr>
        <p:spPr>
          <a:xfrm>
            <a:off x="203200" y="12007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924C6-8F4D-B41A-CCB1-F332B660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" y="629950"/>
            <a:ext cx="2763982" cy="2468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23736-A76C-D526-8059-7621B9051A1C}"/>
              </a:ext>
            </a:extLst>
          </p:cNvPr>
          <p:cNvSpPr txBox="1"/>
          <p:nvPr/>
        </p:nvSpPr>
        <p:spPr>
          <a:xfrm>
            <a:off x="304396" y="3091422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7765F-E084-D7C4-ED5A-F1962F20847D}"/>
              </a:ext>
            </a:extLst>
          </p:cNvPr>
          <p:cNvSpPr txBox="1"/>
          <p:nvPr/>
        </p:nvSpPr>
        <p:spPr>
          <a:xfrm>
            <a:off x="4492085" y="3098946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031C1-8B46-EE78-A3AD-2277EA05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3" y="5410958"/>
            <a:ext cx="3575502" cy="8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217A0-6F33-1FF1-B2D6-4DF5A46FA5B3}"/>
              </a:ext>
            </a:extLst>
          </p:cNvPr>
          <p:cNvSpPr txBox="1"/>
          <p:nvPr/>
        </p:nvSpPr>
        <p:spPr>
          <a:xfrm>
            <a:off x="760268" y="5041626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Les trigger </a:t>
            </a:r>
            <a:r>
              <a:rPr lang="en-US" dirty="0" err="1">
                <a:solidFill>
                  <a:srgbClr val="00B050"/>
                </a:solidFill>
              </a:rPr>
              <a:t>sont</a:t>
            </a:r>
            <a:r>
              <a:rPr lang="en-US" dirty="0">
                <a:solidFill>
                  <a:srgbClr val="00B050"/>
                </a:solidFill>
              </a:rPr>
              <a:t> très bien </a:t>
            </a:r>
            <a:r>
              <a:rPr lang="en-US" dirty="0" err="1">
                <a:solidFill>
                  <a:srgbClr val="00B050"/>
                </a:solidFill>
              </a:rPr>
              <a:t>gérés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73FAC6-A068-CFAD-A24E-7B900879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016" y="584528"/>
            <a:ext cx="2776735" cy="24614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471FDA3-51FD-2CC9-ECDB-1C1173E39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74" y="3521224"/>
            <a:ext cx="4752975" cy="235912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9FAFD1-7231-4934-0110-1B9454CC0BD0}"/>
              </a:ext>
            </a:extLst>
          </p:cNvPr>
          <p:cNvSpPr txBox="1"/>
          <p:nvPr/>
        </p:nvSpPr>
        <p:spPr>
          <a:xfrm>
            <a:off x="4685704" y="5819504"/>
            <a:ext cx="717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Résultat de la </a:t>
            </a:r>
            <a:r>
              <a:rPr lang="fr-FR" sz="1600" dirty="0" err="1"/>
              <a:t>ICApruned</a:t>
            </a:r>
            <a:r>
              <a:rPr lang="fr-FR" sz="1600" dirty="0"/>
              <a:t> sans la composante 1 et 2. </a:t>
            </a:r>
            <a:r>
              <a:rPr lang="fr-FR" sz="1600" dirty="0">
                <a:solidFill>
                  <a:srgbClr val="00B050"/>
                </a:solidFill>
              </a:rPr>
              <a:t>Le résultat est identique. Cela veut dire que la correction d’orientation effectué par MD est efficace et qu’il y a plus besoin de loader un fichier de coordonné </a:t>
            </a:r>
            <a:r>
              <a:rPr lang="fr-FR" sz="1600" dirty="0" err="1">
                <a:solidFill>
                  <a:srgbClr val="00B050"/>
                </a:solidFill>
              </a:rPr>
              <a:t>EEGlab</a:t>
            </a:r>
            <a:r>
              <a:rPr lang="fr-FR" sz="1600" dirty="0">
                <a:solidFill>
                  <a:srgbClr val="00B050"/>
                </a:solidFill>
              </a:rPr>
              <a:t>. </a:t>
            </a:r>
            <a:endParaRPr lang="fr-CH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5CAF4-3DF5-F8A6-9117-04B88128908C}"/>
              </a:ext>
            </a:extLst>
          </p:cNvPr>
          <p:cNvSpPr txBox="1"/>
          <p:nvPr/>
        </p:nvSpPr>
        <p:spPr>
          <a:xfrm>
            <a:off x="147781" y="203200"/>
            <a:ext cx="876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channel location de .set avec les correction </a:t>
            </a:r>
            <a:r>
              <a:rPr lang="en-US" dirty="0" err="1"/>
              <a:t>effectué</a:t>
            </a:r>
            <a:r>
              <a:rPr lang="en-US" dirty="0"/>
              <a:t> par MD. </a:t>
            </a:r>
            <a:r>
              <a:rPr lang="en-US" dirty="0" err="1"/>
              <a:t>Visualisation</a:t>
            </a:r>
            <a:r>
              <a:rPr lang="en-US" dirty="0"/>
              <a:t> dans EEG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70E97-6987-671A-9AA3-6024B987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7" y="1340882"/>
            <a:ext cx="2928793" cy="306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43C41-F23F-9362-B40E-79DD087BD0D8}"/>
              </a:ext>
            </a:extLst>
          </p:cNvPr>
          <p:cNvSpPr txBox="1"/>
          <p:nvPr/>
        </p:nvSpPr>
        <p:spPr>
          <a:xfrm>
            <a:off x="1476375" y="80645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</a:t>
            </a:r>
            <a:r>
              <a:rPr lang="en-US" dirty="0"/>
              <a:t> dans </a:t>
            </a:r>
            <a:r>
              <a:rPr lang="en-US" dirty="0" err="1"/>
              <a:t>fichier</a:t>
            </a:r>
            <a:r>
              <a:rPr lang="en-US" dirty="0"/>
              <a:t> .set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39408-1958-B67E-94AF-28262FFA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340882"/>
            <a:ext cx="2992752" cy="315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AC26B-59E7-33F8-01AA-DA96B7C0D2BC}"/>
              </a:ext>
            </a:extLst>
          </p:cNvPr>
          <p:cNvSpPr txBox="1"/>
          <p:nvPr/>
        </p:nvSpPr>
        <p:spPr>
          <a:xfrm>
            <a:off x="5143500" y="80645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biosemi64AB.locs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FAED2-D5B3-E6D9-78BE-79560FD8332C}"/>
              </a:ext>
            </a:extLst>
          </p:cNvPr>
          <p:cNvSpPr txBox="1"/>
          <p:nvPr/>
        </p:nvSpPr>
        <p:spPr>
          <a:xfrm>
            <a:off x="397741" y="4805817"/>
            <a:ext cx="10937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Cependant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on affiche la visualization de la position des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importé</a:t>
            </a:r>
            <a:r>
              <a:rPr lang="en-US" dirty="0"/>
              <a:t> par </a:t>
            </a:r>
            <a:r>
              <a:rPr lang="en-US" dirty="0" err="1"/>
              <a:t>EEGpal</a:t>
            </a:r>
            <a:r>
              <a:rPr lang="en-US" dirty="0"/>
              <a:t> dans les </a:t>
            </a:r>
            <a:r>
              <a:rPr lang="en-US" dirty="0" err="1"/>
              <a:t>fichier</a:t>
            </a:r>
            <a:r>
              <a:rPr lang="en-US" dirty="0"/>
              <a:t> .set à </a:t>
            </a:r>
            <a:r>
              <a:rPr lang="en-US" dirty="0" err="1"/>
              <a:t>l’intérieur</a:t>
            </a:r>
            <a:r>
              <a:rPr lang="en-US" dirty="0"/>
              <a:t> </a:t>
            </a:r>
            <a:r>
              <a:rPr lang="en-US" dirty="0" err="1"/>
              <a:t>d’EEG</a:t>
            </a:r>
            <a:r>
              <a:rPr lang="en-US" dirty="0"/>
              <a:t> lab (image de gauche), la position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bonne que </a:t>
            </a:r>
            <a:r>
              <a:rPr lang="en-US" dirty="0" err="1"/>
              <a:t>si</a:t>
            </a:r>
            <a:r>
              <a:rPr lang="en-US" dirty="0"/>
              <a:t> on load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(image de droite). Pour </a:t>
            </a:r>
            <a:r>
              <a:rPr lang="en-US" dirty="0" err="1"/>
              <a:t>l’ICA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n’a</a:t>
            </a:r>
            <a:r>
              <a:rPr lang="en-US" dirty="0"/>
              <a:t> pas </a:t>
            </a:r>
            <a:r>
              <a:rPr lang="en-US" dirty="0" err="1"/>
              <a:t>d’importante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pour le </a:t>
            </a:r>
            <a:r>
              <a:rPr lang="en-US" dirty="0" err="1"/>
              <a:t>classificateur</a:t>
            </a:r>
            <a:r>
              <a:rPr lang="en-US" dirty="0"/>
              <a:t> des </a:t>
            </a:r>
            <a:r>
              <a:rPr lang="en-US" dirty="0" err="1"/>
              <a:t>composantes</a:t>
            </a:r>
            <a:r>
              <a:rPr lang="en-US" dirty="0"/>
              <a:t>,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pourrait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avoir</a:t>
            </a:r>
            <a:r>
              <a:rPr lang="en-US" dirty="0"/>
              <a:t> (je </a:t>
            </a:r>
            <a:r>
              <a:rPr lang="en-US" dirty="0" err="1"/>
              <a:t>sais</a:t>
            </a:r>
            <a:r>
              <a:rPr lang="en-US" dirty="0"/>
              <a:t> pas comment </a:t>
            </a:r>
            <a:r>
              <a:rPr lang="en-US" dirty="0" err="1"/>
              <a:t>marche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le </a:t>
            </a:r>
            <a:r>
              <a:rPr lang="en-US" dirty="0" err="1"/>
              <a:t>classificateur</a:t>
            </a:r>
            <a:r>
              <a:rPr lang="en-US" dirty="0"/>
              <a:t>). Du coup par </a:t>
            </a:r>
            <a:r>
              <a:rPr lang="en-US" dirty="0" err="1"/>
              <a:t>sécurité</a:t>
            </a:r>
            <a:r>
              <a:rPr lang="en-US" dirty="0"/>
              <a:t>, </a:t>
            </a:r>
            <a:r>
              <a:rPr lang="en-US" dirty="0" err="1"/>
              <a:t>j’aurais</a:t>
            </a:r>
            <a:r>
              <a:rPr lang="en-US" dirty="0"/>
              <a:t> tendance à </a:t>
            </a:r>
            <a:r>
              <a:rPr lang="en-US" dirty="0" err="1"/>
              <a:t>garder</a:t>
            </a:r>
            <a:r>
              <a:rPr lang="en-US" dirty="0"/>
              <a:t> </a:t>
            </a:r>
            <a:r>
              <a:rPr lang="en-US" dirty="0" err="1"/>
              <a:t>l’étape</a:t>
            </a:r>
            <a:r>
              <a:rPr lang="en-US" dirty="0"/>
              <a:t> de loader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 pour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sûr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993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1102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</a:t>
            </a:r>
            <a:r>
              <a:rPr lang="en-US" dirty="0" err="1"/>
              <a:t>s’il</a:t>
            </a:r>
            <a:r>
              <a:rPr lang="en-US" dirty="0"/>
              <a:t> y a </a:t>
            </a:r>
            <a:r>
              <a:rPr lang="en-US" dirty="0" err="1"/>
              <a:t>une</a:t>
            </a:r>
            <a:r>
              <a:rPr lang="en-US" dirty="0"/>
              <a:t> deference des les </a:t>
            </a:r>
            <a:r>
              <a:rPr lang="en-US" dirty="0" err="1"/>
              <a:t>résulat</a:t>
            </a:r>
            <a:r>
              <a:rPr lang="en-US" dirty="0"/>
              <a:t> de </a:t>
            </a:r>
            <a:r>
              <a:rPr lang="en-US" dirty="0" err="1"/>
              <a:t>ICAlabel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function des </a:t>
            </a:r>
            <a:r>
              <a:rPr lang="en-US" dirty="0" err="1"/>
              <a:t>coordonné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pour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fichier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B57163A-8E16-35E8-E138-09C7222AB6FD}"/>
              </a:ext>
            </a:extLst>
          </p:cNvPr>
          <p:cNvSpPr txBox="1"/>
          <p:nvPr/>
        </p:nvSpPr>
        <p:spPr>
          <a:xfrm>
            <a:off x="147781" y="666750"/>
            <a:ext cx="1043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Je travail sur le fichier ICA\</a:t>
            </a:r>
            <a:r>
              <a:rPr lang="fr-FR" sz="1200" dirty="0" err="1"/>
              <a:t>withoutExternalCoordinateFile</a:t>
            </a:r>
            <a:r>
              <a:rPr lang="fr-FR" sz="1200" dirty="0"/>
              <a:t>\Interoception_CAS_P012_13122023_synch1_exported_filtered_interpolated_rereferenced_ICApruned.sef</a:t>
            </a:r>
            <a:endParaRPr lang="fr-CH" sz="1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525C8-DFC4-925E-521C-4D11FE14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18" y="1190625"/>
            <a:ext cx="3534431" cy="313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357CD02-E4F3-4A91-0D5E-FEAFDE7E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66" y="1143559"/>
            <a:ext cx="3607734" cy="3133725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02A544-1A14-85B0-6958-0B35CB77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62697"/>
            <a:ext cx="2055055" cy="241458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043CF2C-5522-2BAF-B512-9141D5B1C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908" y="1936340"/>
            <a:ext cx="2041626" cy="238801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y a une petite différence au niveau des </a:t>
            </a:r>
            <a:r>
              <a:rPr lang="fr-FR" dirty="0" err="1"/>
              <a:t>valeures</a:t>
            </a:r>
            <a:r>
              <a:rPr lang="fr-FR" dirty="0"/>
              <a:t> de pourcentages (mais pas d’</a:t>
            </a:r>
            <a:r>
              <a:rPr lang="fr-FR" dirty="0" err="1"/>
              <a:t>atribution</a:t>
            </a:r>
            <a:r>
              <a:rPr lang="fr-FR" dirty="0"/>
              <a:t>). Pour l’étude CIPAIN ça aura un impact pour le </a:t>
            </a:r>
            <a:r>
              <a:rPr lang="fr-FR" dirty="0" err="1"/>
              <a:t>threshold</a:t>
            </a:r>
            <a:r>
              <a:rPr lang="fr-FR" dirty="0"/>
              <a:t> des muscle. J’ai décider de prendre 90%. On voit que la composante 11 musculaire à 74% pour la gauche et 90% pour la droite. Il est difficile de décider si c’est vraiment muscle ou pas. Le cours indique clairement que si il y a un doute il faut garder. Par contre au niveau </a:t>
            </a:r>
            <a:r>
              <a:rPr lang="fr-FR" dirty="0" err="1"/>
              <a:t>occulaire</a:t>
            </a:r>
            <a:r>
              <a:rPr lang="fr-FR" dirty="0"/>
              <a:t>, la composante 2 est clairement un mouvement </a:t>
            </a:r>
            <a:r>
              <a:rPr lang="fr-FR" dirty="0" err="1"/>
              <a:t>occulaire</a:t>
            </a:r>
            <a:r>
              <a:rPr lang="fr-FR" dirty="0"/>
              <a:t> et il a un meilleurs proba à droite.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6525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58C0CC-60E7-D3DC-75E3-B242D7C5104B}"/>
              </a:ext>
            </a:extLst>
          </p:cNvPr>
          <p:cNvSpPr txBox="1"/>
          <p:nvPr/>
        </p:nvSpPr>
        <p:spPr>
          <a:xfrm>
            <a:off x="147781" y="203200"/>
            <a:ext cx="97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Pour prendre un decision je test sur un </a:t>
            </a:r>
            <a:r>
              <a:rPr lang="en-US" dirty="0" err="1"/>
              <a:t>deuxième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Interoception_CAS_P016_19122023_synch4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4B4C1B-41BB-E2B3-51A1-B5673DC27EBD}"/>
              </a:ext>
            </a:extLst>
          </p:cNvPr>
          <p:cNvSpPr txBox="1"/>
          <p:nvPr/>
        </p:nvSpPr>
        <p:spPr>
          <a:xfrm>
            <a:off x="6096000" y="4324350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45C5A7C0-BC27-39D2-DC17-A2F9D91A8906}"/>
              </a:ext>
            </a:extLst>
          </p:cNvPr>
          <p:cNvSpPr txBox="1"/>
          <p:nvPr/>
        </p:nvSpPr>
        <p:spPr>
          <a:xfrm>
            <a:off x="790171" y="4277284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04DEA0B-45ED-8B9E-E068-4D8E0B1C6E02}"/>
              </a:ext>
            </a:extLst>
          </p:cNvPr>
          <p:cNvSpPr txBox="1"/>
          <p:nvPr/>
        </p:nvSpPr>
        <p:spPr>
          <a:xfrm>
            <a:off x="417250" y="4927107"/>
            <a:ext cx="11647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 on se focalise sur la composante 4 qui est clairement des mouvement </a:t>
            </a:r>
            <a:r>
              <a:rPr lang="fr-FR" dirty="0" err="1"/>
              <a:t>occulaires</a:t>
            </a:r>
            <a:r>
              <a:rPr lang="fr-FR" dirty="0"/>
              <a:t>, elle est classé comme </a:t>
            </a:r>
            <a:r>
              <a:rPr lang="fr-FR" dirty="0" err="1"/>
              <a:t>brain</a:t>
            </a:r>
            <a:r>
              <a:rPr lang="fr-FR" dirty="0"/>
              <a:t> à gauche et mouvement </a:t>
            </a:r>
            <a:r>
              <a:rPr lang="fr-FR" dirty="0" err="1"/>
              <a:t>occulaire</a:t>
            </a:r>
            <a:r>
              <a:rPr lang="fr-FR" dirty="0"/>
              <a:t> à droite. La version de droite (coordonné inclus dans .set après conversion de </a:t>
            </a:r>
            <a:r>
              <a:rPr lang="fr-FR" dirty="0" err="1"/>
              <a:t>MichaelDP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b="1" dirty="0">
                <a:solidFill>
                  <a:srgbClr val="00B050"/>
                </a:solidFill>
              </a:rPr>
              <a:t>Conclusion final: Je décide de supprimer l’entrée des coordonnées dans le début de l’ICA et de faire confiance au conversion de </a:t>
            </a:r>
            <a:r>
              <a:rPr lang="fr-FR" b="1" dirty="0" err="1">
                <a:solidFill>
                  <a:srgbClr val="00B050"/>
                </a:solidFill>
              </a:rPr>
              <a:t>MichaelDP</a:t>
            </a:r>
            <a:r>
              <a:rPr lang="fr-FR" b="1" dirty="0">
                <a:solidFill>
                  <a:srgbClr val="00B050"/>
                </a:solidFill>
              </a:rPr>
              <a:t> pour les coordonné </a:t>
            </a:r>
            <a:r>
              <a:rPr lang="fr-FR" b="1" dirty="0" err="1">
                <a:solidFill>
                  <a:srgbClr val="00B050"/>
                </a:solidFill>
              </a:rPr>
              <a:t>xyz</a:t>
            </a:r>
            <a:r>
              <a:rPr lang="fr-FR" b="1" dirty="0">
                <a:solidFill>
                  <a:srgbClr val="00B050"/>
                </a:solidFill>
              </a:rPr>
              <a:t> vers </a:t>
            </a:r>
            <a:r>
              <a:rPr lang="fr-FR" b="1" dirty="0" err="1">
                <a:solidFill>
                  <a:srgbClr val="00B050"/>
                </a:solidFill>
              </a:rPr>
              <a:t>EEGlab</a:t>
            </a:r>
            <a:r>
              <a:rPr lang="fr-FR" b="1" dirty="0">
                <a:solidFill>
                  <a:srgbClr val="00B050"/>
                </a:solidFill>
              </a:rPr>
              <a:t>. Dans les deux fichier étudié, les résultats son meilleurs au niveau de la classification des mouvement </a:t>
            </a:r>
            <a:r>
              <a:rPr lang="fr-FR" b="1" dirty="0" err="1">
                <a:solidFill>
                  <a:srgbClr val="00B050"/>
                </a:solidFill>
              </a:rPr>
              <a:t>occulaire</a:t>
            </a:r>
            <a:r>
              <a:rPr lang="fr-FR" b="1" dirty="0">
                <a:solidFill>
                  <a:srgbClr val="00B050"/>
                </a:solidFill>
              </a:rPr>
              <a:t>. </a:t>
            </a:r>
            <a:endParaRPr lang="fr-CH" b="1" dirty="0">
              <a:solidFill>
                <a:srgbClr val="00B05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9BE10B-83C0-DAFC-93D3-605FBE5C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559"/>
            <a:ext cx="3607734" cy="30804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7CD16E0-C474-1A21-C385-4F95441A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03" y="1148995"/>
            <a:ext cx="3597481" cy="30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8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1129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Test de la fusion entre la version MD et MM qui donne la version 1.1</vt:lpstr>
      <vt:lpstr>Présentation PowerPoint</vt:lpstr>
      <vt:lpstr>Présentation PowerPoint</vt:lpstr>
      <vt:lpstr>Présentation PowerPoint</vt:lpstr>
      <vt:lpstr>Travail sur l’ICA et l’orientation des coordonné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fusion entre la version MM et DM qui donne la version 1.1</dc:title>
  <dc:creator>MOUTHON Michael</dc:creator>
  <cp:lastModifiedBy>Michaël tower</cp:lastModifiedBy>
  <cp:revision>19</cp:revision>
  <dcterms:created xsi:type="dcterms:W3CDTF">2024-05-03T11:01:12Z</dcterms:created>
  <dcterms:modified xsi:type="dcterms:W3CDTF">2024-05-05T12:32:10Z</dcterms:modified>
</cp:coreProperties>
</file>