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68" r:id="rId8"/>
    <p:sldId id="273" r:id="rId9"/>
    <p:sldId id="276" r:id="rId10"/>
    <p:sldId id="277" r:id="rId11"/>
    <p:sldId id="274" r:id="rId12"/>
    <p:sldId id="275" r:id="rId13"/>
    <p:sldId id="278" r:id="rId14"/>
    <p:sldId id="258" r:id="rId15"/>
    <p:sldId id="259" r:id="rId16"/>
    <p:sldId id="260" r:id="rId17"/>
    <p:sldId id="262" r:id="rId18"/>
    <p:sldId id="261" r:id="rId19"/>
    <p:sldId id="264" r:id="rId20"/>
    <p:sldId id="265" r:id="rId21"/>
    <p:sldId id="266" r:id="rId22"/>
    <p:sldId id="267" r:id="rId23"/>
    <p:sldId id="263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25DCEB-1376-4543-9D9A-685C7ED208CB}">
          <p14:sldIdLst>
            <p14:sldId id="256"/>
          </p14:sldIdLst>
        </p14:section>
        <p14:section name="ANOVA_within" id="{E4E26856-7C6A-4DF2-9307-8C3A8B83CB41}">
          <p14:sldIdLst>
            <p14:sldId id="257"/>
            <p14:sldId id="269"/>
            <p14:sldId id="270"/>
            <p14:sldId id="271"/>
            <p14:sldId id="272"/>
          </p14:sldIdLst>
        </p14:section>
        <p14:section name="ANOVA_mix" id="{6354D888-04B8-4CB4-AC51-47D4D7E8E934}">
          <p14:sldIdLst>
            <p14:sldId id="268"/>
            <p14:sldId id="273"/>
            <p14:sldId id="276"/>
            <p14:sldId id="277"/>
            <p14:sldId id="274"/>
            <p14:sldId id="275"/>
            <p14:sldId id="278"/>
          </p14:sldIdLst>
        </p14:section>
        <p14:section name="T-test" id="{C5409D86-C3A1-484D-992A-08F42590EC08}">
          <p14:sldIdLst>
            <p14:sldId id="258"/>
            <p14:sldId id="259"/>
            <p14:sldId id="260"/>
            <p14:sldId id="262"/>
            <p14:sldId id="261"/>
            <p14:sldId id="264"/>
            <p14:sldId id="265"/>
            <p14:sldId id="266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7863-850A-141F-3B8E-5549E8B54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251C3-6B93-7E22-F37A-26E11EC2D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AB186-B333-46EB-3CB5-7346D695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EB1-45ED-441E-B620-854F2F96E06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E10B-D5B8-ED5F-98B9-08F39CB9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A3FF2-8717-9BC2-67EE-930E6C53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F0A8-8A2D-40AC-B262-C41FCE8B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5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4F55-AFA8-E49A-C334-58BBBF8C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A4D71-401A-CCAB-2E1D-B115575FF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46D1-8579-256E-0D78-5B5AA968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EB1-45ED-441E-B620-854F2F96E06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B6FC-BABD-5AC9-9BB0-0EBBE444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1F570-6C45-9997-2C83-97282160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F0A8-8A2D-40AC-B262-C41FCE8B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1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E9C78-A5E6-8105-2061-8BA44DE30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DFE75-442E-4E8B-957B-024E48D2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00611-BBE6-02EB-C68F-9A8566DC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EB1-45ED-441E-B620-854F2F96E06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91B7F-4D3C-10B0-330D-7C115C76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771C9-F244-EB33-1E94-DD060CA4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F0A8-8A2D-40AC-B262-C41FCE8B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7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9B7B-F476-BEAA-5BBE-E053D3D3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90F3-D6DA-98D9-AF7E-2B652408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2BF0A-E7B5-D0F1-D3F6-2F349C26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EB1-45ED-441E-B620-854F2F96E06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03EC-FA77-4A65-7F2E-1E1314B6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F4F3-6BC7-3ACE-125C-38D421C1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F0A8-8A2D-40AC-B262-C41FCE8B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1796-117A-CC2E-EA3E-AC286602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775EB-ECFB-2A22-510D-F36E9B1A7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0D5D-A96B-BBC6-A525-4AD459D4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EB1-45ED-441E-B620-854F2F96E06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811B0-74F1-9738-08AF-0B57C7F5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67548-6DED-3284-EA10-E93F077F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F0A8-8A2D-40AC-B262-C41FCE8B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FA29-68C2-6EDC-A29E-A77AF12B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E917-76EB-CF5F-0E42-E1368D92A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B94D7-CEB6-839D-035E-C55F6B25B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076C4-6E07-96F7-00A4-59145B37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EB1-45ED-441E-B620-854F2F96E06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4A7A7-36E7-AACD-E227-92F4F529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89987-911B-80B2-27A2-486C4863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F0A8-8A2D-40AC-B262-C41FCE8B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5124-3E14-33A5-9E65-4816A473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1BDF5-6114-09A9-BFE1-CE47BD092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FCFDD-EEA5-4E44-55A9-176EA2795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7224D-EE8D-8A16-A645-95E9D8CC0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D2313-B536-7C5A-B9BF-870E5B64E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41BD0-8542-1087-FDDB-780E4128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EB1-45ED-441E-B620-854F2F96E06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B01B6-5D59-4BAA-E9F2-1B0E0646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463BD-C396-4ABD-24E9-E5D0130A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F0A8-8A2D-40AC-B262-C41FCE8B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7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4732-A8C1-BBC5-26E2-621C4A1B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A5A0F-1152-40D2-E715-7C3F2458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EB1-45ED-441E-B620-854F2F96E06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0451C-67E4-C1E4-3CE4-82AF1527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BD1C9-8A16-244F-CD28-51670BE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F0A8-8A2D-40AC-B262-C41FCE8B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DF823-B459-CA3E-AE39-64E27E7C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EB1-45ED-441E-B620-854F2F96E06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E26D7-E93F-381D-935E-E530DB95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9C11A-EC52-2E2C-B3F4-417F9F8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F0A8-8A2D-40AC-B262-C41FCE8B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5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E9D2-E96F-ED9B-DDBD-32FC28A7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D58D-532A-9E5F-039B-3793508E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0161C-4DF1-6C0F-4A12-1ABCCBBA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72CBD-7D74-E735-5D68-24C972D5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EB1-45ED-441E-B620-854F2F96E06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D1018-4216-C9CE-869F-02DC2C21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443D9-57CA-10E6-4E6D-263DC6EB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F0A8-8A2D-40AC-B262-C41FCE8B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6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70C1-C3D4-7D10-D916-4DAA2D1C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6DA78-AE19-D6DA-F17E-E237A049D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62F2F-7E36-B6C6-109F-7756CE5E6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9BA23-B5D1-981D-715C-F4498501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DEB1-45ED-441E-B620-854F2F96E06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106E5-265E-91BB-338B-AEC235BD2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D53D1-8070-36D9-EF56-E5C07306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5F0A8-8A2D-40AC-B262-C41FCE8B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8C8F3-8802-FB22-07F3-42D295FFA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D27B-845D-1FFC-BE44-CE4F066F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84C1-5ACB-0ED8-0D88-A500404C3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CDEB1-45ED-441E-B620-854F2F96E06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F1CB-9B3D-0CDA-27AD-F4D3B1865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78C7-5F62-CE63-4323-556B3A32B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C5F0A8-8A2D-40AC-B262-C41FCE8BA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B659-EB4B-ACB9-DD93-499374A14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de validation statistical toolbox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CB3B0-7E9E-345A-2931-09A6DC008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24330-2B26-E141-5524-3B8E2E5D8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52D3-745A-EC6A-8501-0E479A65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1"/>
            <a:ext cx="10515600" cy="4078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Anova Mix 2x2x2 (between: group; within : </a:t>
            </a:r>
            <a:r>
              <a:rPr lang="en-US" sz="3200" dirty="0" err="1"/>
              <a:t>SynchxSound</a:t>
            </a:r>
            <a:r>
              <a:rPr lang="en-US" sz="3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529E2-E851-28B1-1F38-766E2F355C45}"/>
              </a:ext>
            </a:extLst>
          </p:cNvPr>
          <p:cNvSpPr txBox="1"/>
          <p:nvPr/>
        </p:nvSpPr>
        <p:spPr>
          <a:xfrm>
            <a:off x="208936" y="535004"/>
            <a:ext cx="262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InteractionGroupXSynch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01301-E319-8C57-BDB8-585856B0985D}"/>
              </a:ext>
            </a:extLst>
          </p:cNvPr>
          <p:cNvSpPr txBox="1"/>
          <p:nvPr/>
        </p:nvSpPr>
        <p:spPr>
          <a:xfrm>
            <a:off x="6488209" y="868583"/>
            <a:ext cx="63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6B396-679E-22DC-AAB2-46334546E314}"/>
              </a:ext>
            </a:extLst>
          </p:cNvPr>
          <p:cNvSpPr txBox="1"/>
          <p:nvPr/>
        </p:nvSpPr>
        <p:spPr>
          <a:xfrm>
            <a:off x="2752168" y="868583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18911-8971-B267-9A92-A122F90F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6" y="1202162"/>
            <a:ext cx="10174846" cy="288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4B3BC3-88D9-55B1-09E9-2EBDA4A6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0" y="1667347"/>
            <a:ext cx="11401425" cy="314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830862-FAC6-EA67-87A5-5725EF66098B}"/>
              </a:ext>
            </a:extLst>
          </p:cNvPr>
          <p:cNvSpPr txBox="1"/>
          <p:nvPr/>
        </p:nvSpPr>
        <p:spPr>
          <a:xfrm>
            <a:off x="3960425" y="3146921"/>
            <a:ext cx="22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Résultats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identique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5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4A5DC-74CF-8D41-FDED-77B9CC4C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79BD-25F3-3C83-23B2-85C48E5A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1"/>
            <a:ext cx="10515600" cy="4078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Anova Mix 2x2x2 (between: group; within : </a:t>
            </a:r>
            <a:r>
              <a:rPr lang="en-US" sz="3200" dirty="0" err="1"/>
              <a:t>SynchxSound</a:t>
            </a:r>
            <a:r>
              <a:rPr lang="en-US" sz="3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43A2B-4230-3FA4-C3DD-2E035561A22D}"/>
              </a:ext>
            </a:extLst>
          </p:cNvPr>
          <p:cNvSpPr txBox="1"/>
          <p:nvPr/>
        </p:nvSpPr>
        <p:spPr>
          <a:xfrm>
            <a:off x="208936" y="535004"/>
            <a:ext cx="230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 3 </a:t>
            </a:r>
            <a:r>
              <a:rPr lang="en-US" dirty="0" err="1"/>
              <a:t>facteurs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FEE1E-4620-9309-71D2-7F6A810B5C5D}"/>
              </a:ext>
            </a:extLst>
          </p:cNvPr>
          <p:cNvSpPr txBox="1"/>
          <p:nvPr/>
        </p:nvSpPr>
        <p:spPr>
          <a:xfrm>
            <a:off x="9417377" y="1233377"/>
            <a:ext cx="26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Visuellement</a:t>
            </a:r>
            <a:r>
              <a:rPr lang="en-US" dirty="0"/>
              <a:t>, </a:t>
            </a:r>
            <a:r>
              <a:rPr lang="en-US" dirty="0" err="1"/>
              <a:t>similaire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DF33A-66DA-BA2D-E298-F46AC77646BE}"/>
              </a:ext>
            </a:extLst>
          </p:cNvPr>
          <p:cNvSpPr txBox="1"/>
          <p:nvPr/>
        </p:nvSpPr>
        <p:spPr>
          <a:xfrm>
            <a:off x="6488209" y="868583"/>
            <a:ext cx="63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37B38-7D50-C962-C364-2231C9C135A9}"/>
              </a:ext>
            </a:extLst>
          </p:cNvPr>
          <p:cNvSpPr txBox="1"/>
          <p:nvPr/>
        </p:nvSpPr>
        <p:spPr>
          <a:xfrm>
            <a:off x="2752168" y="868583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FB914-68E9-BE00-D3A1-59EFC42DA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21" y="1282725"/>
            <a:ext cx="7445351" cy="538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4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1513F-B242-9B5F-AA20-3CC240EB8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91D5-011A-A5F6-BDF6-24A5B86F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1"/>
            <a:ext cx="10515600" cy="4078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Anova Mix 2x2x2 (between: group; within : </a:t>
            </a:r>
            <a:r>
              <a:rPr lang="en-US" sz="3200" dirty="0" err="1"/>
              <a:t>SynchxSound</a:t>
            </a:r>
            <a:r>
              <a:rPr lang="en-US" sz="3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108E4-AA16-8BF5-6A79-58968CDE3ECA}"/>
              </a:ext>
            </a:extLst>
          </p:cNvPr>
          <p:cNvSpPr txBox="1"/>
          <p:nvPr/>
        </p:nvSpPr>
        <p:spPr>
          <a:xfrm>
            <a:off x="208936" y="535004"/>
            <a:ext cx="230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 3 </a:t>
            </a:r>
            <a:r>
              <a:rPr lang="en-US" dirty="0" err="1"/>
              <a:t>facteurs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DFB31-0A3C-0175-01B5-1C3D03D9378C}"/>
              </a:ext>
            </a:extLst>
          </p:cNvPr>
          <p:cNvSpPr txBox="1"/>
          <p:nvPr/>
        </p:nvSpPr>
        <p:spPr>
          <a:xfrm>
            <a:off x="6488209" y="868583"/>
            <a:ext cx="63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EA20D-38D3-32A5-EBA8-271C3E7B015B}"/>
              </a:ext>
            </a:extLst>
          </p:cNvPr>
          <p:cNvSpPr txBox="1"/>
          <p:nvPr/>
        </p:nvSpPr>
        <p:spPr>
          <a:xfrm>
            <a:off x="2752168" y="868583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AB797-619D-C747-A190-D3B4DF8ED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4" y="1551094"/>
            <a:ext cx="10774837" cy="361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0A6DB6-458A-D3D2-F02A-B01018FF4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" y="2104716"/>
            <a:ext cx="11651530" cy="3344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8638C3-E743-218A-A4DD-B9F9A029EA8E}"/>
              </a:ext>
            </a:extLst>
          </p:cNvPr>
          <p:cNvSpPr txBox="1"/>
          <p:nvPr/>
        </p:nvSpPr>
        <p:spPr>
          <a:xfrm>
            <a:off x="3960425" y="3146921"/>
            <a:ext cx="22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Résultats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identique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4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A5E70-283F-42BB-5989-56EF1F774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32D3-6013-30C3-CD30-2673C5F0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des Anova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8449-C544-29FE-EA46-D9CE80EA1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marche</a:t>
            </a:r>
            <a:r>
              <a:rPr lang="en-US" dirty="0"/>
              <a:t> nickel avec le module Statistics. </a:t>
            </a:r>
            <a:r>
              <a:rPr lang="en-US" dirty="0" err="1"/>
              <a:t>Exactement</a:t>
            </a:r>
            <a:r>
              <a:rPr lang="en-US" dirty="0"/>
              <a:t> les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résultats</a:t>
            </a:r>
            <a:r>
              <a:rPr lang="en-US" dirty="0"/>
              <a:t> entre Sten et le module Statistics de </a:t>
            </a:r>
            <a:r>
              <a:rPr lang="en-US" dirty="0" err="1"/>
              <a:t>EEGpal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6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A0E1-BEB0-9FEA-7FDB-A9588AA3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Paired T-test (p=0.05, no correction)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18B0A-5BBC-5C31-084A-7E6A3F96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84" y="1541717"/>
            <a:ext cx="7293298" cy="5316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4C19E5-645E-A778-2F16-1CB32EF4E906}"/>
              </a:ext>
            </a:extLst>
          </p:cNvPr>
          <p:cNvSpPr txBox="1"/>
          <p:nvPr/>
        </p:nvSpPr>
        <p:spPr>
          <a:xfrm>
            <a:off x="1778558" y="1014884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A5051-A04A-85F0-51AF-3178AFECBD4F}"/>
              </a:ext>
            </a:extLst>
          </p:cNvPr>
          <p:cNvSpPr txBox="1"/>
          <p:nvPr/>
        </p:nvSpPr>
        <p:spPr>
          <a:xfrm>
            <a:off x="5446207" y="1125415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F5991-82DD-0503-940A-918F89362CB6}"/>
              </a:ext>
            </a:extLst>
          </p:cNvPr>
          <p:cNvSpPr txBox="1"/>
          <p:nvPr/>
        </p:nvSpPr>
        <p:spPr>
          <a:xfrm>
            <a:off x="8711922" y="1758462"/>
            <a:ext cx="321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Similaire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avec plus de degrade vert pour </a:t>
            </a:r>
            <a:r>
              <a:rPr lang="en-US" dirty="0" err="1"/>
              <a:t>Cartool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C1CC3-F538-744F-0BCA-B20E7AE10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F1AD-779F-FA25-A93E-FD80B080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Paired T-test (p=0.05, no correction)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78B58-E292-CF5E-E929-5908951B4463}"/>
              </a:ext>
            </a:extLst>
          </p:cNvPr>
          <p:cNvSpPr txBox="1"/>
          <p:nvPr/>
        </p:nvSpPr>
        <p:spPr>
          <a:xfrm>
            <a:off x="1778558" y="1014884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BC89A-E00C-1BC5-3214-6FDB793D37F1}"/>
              </a:ext>
            </a:extLst>
          </p:cNvPr>
          <p:cNvSpPr txBox="1"/>
          <p:nvPr/>
        </p:nvSpPr>
        <p:spPr>
          <a:xfrm>
            <a:off x="5416711" y="1014884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A6E1A-99D6-245C-FF74-7F9BF45A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5" y="1384216"/>
            <a:ext cx="7088382" cy="51508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FDFBA9-AF0D-B555-C47A-9414A4B63EEE}"/>
              </a:ext>
            </a:extLst>
          </p:cNvPr>
          <p:cNvSpPr txBox="1"/>
          <p:nvPr/>
        </p:nvSpPr>
        <p:spPr>
          <a:xfrm>
            <a:off x="7590503" y="1061050"/>
            <a:ext cx="420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 on </a:t>
            </a:r>
            <a:r>
              <a:rPr lang="en-US" dirty="0" err="1"/>
              <a:t>prend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seul electrode au </a:t>
            </a:r>
            <a:r>
              <a:rPr lang="en-US" dirty="0" err="1"/>
              <a:t>même</a:t>
            </a:r>
            <a:r>
              <a:rPr lang="en-US" dirty="0"/>
              <a:t> TF, on </a:t>
            </a:r>
            <a:r>
              <a:rPr lang="en-US" dirty="0" err="1"/>
              <a:t>trouve</a:t>
            </a:r>
            <a:r>
              <a:rPr lang="en-US" dirty="0"/>
              <a:t> </a:t>
            </a:r>
            <a:r>
              <a:rPr lang="en-US" dirty="0" err="1"/>
              <a:t>exactement</a:t>
            </a:r>
            <a:r>
              <a:rPr lang="en-US" dirty="0"/>
              <a:t> la </a:t>
            </a:r>
            <a:r>
              <a:rPr lang="en-US" dirty="0" err="1"/>
              <a:t>même</a:t>
            </a:r>
            <a:r>
              <a:rPr lang="en-US" dirty="0"/>
              <a:t> p-Valeur. </a:t>
            </a:r>
          </a:p>
        </p:txBody>
      </p:sp>
    </p:spTree>
    <p:extLst>
      <p:ext uri="{BB962C8B-B14F-4D97-AF65-F5344CB8AC3E}">
        <p14:creationId xmlns:p14="http://schemas.microsoft.com/office/powerpoint/2010/main" val="2758708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09C0D-C041-FDF0-61A2-3536BAA99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F9DA-7A5E-4E26-16AA-9815EB9B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Paired T-test (p=0.05, no correction)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A58DE-3285-4502-43ED-FECB7BCDDABD}"/>
              </a:ext>
            </a:extLst>
          </p:cNvPr>
          <p:cNvSpPr txBox="1"/>
          <p:nvPr/>
        </p:nvSpPr>
        <p:spPr>
          <a:xfrm>
            <a:off x="1778558" y="1014884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BF54B-87B8-C255-75F3-D67051543538}"/>
              </a:ext>
            </a:extLst>
          </p:cNvPr>
          <p:cNvSpPr txBox="1"/>
          <p:nvPr/>
        </p:nvSpPr>
        <p:spPr>
          <a:xfrm>
            <a:off x="5416711" y="1014884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7C866-F09D-01D9-EB26-B2DD7B13B34E}"/>
              </a:ext>
            </a:extLst>
          </p:cNvPr>
          <p:cNvSpPr txBox="1"/>
          <p:nvPr/>
        </p:nvSpPr>
        <p:spPr>
          <a:xfrm>
            <a:off x="7590503" y="1061050"/>
            <a:ext cx="4208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Cartool</a:t>
            </a:r>
            <a:r>
              <a:rPr lang="en-US" dirty="0"/>
              <a:t> montre </a:t>
            </a:r>
            <a:r>
              <a:rPr lang="en-US" dirty="0" err="1"/>
              <a:t>en</a:t>
            </a:r>
            <a:r>
              <a:rPr lang="en-US" dirty="0"/>
              <a:t> vert des p-Valeur qui </a:t>
            </a:r>
            <a:r>
              <a:rPr lang="en-US" dirty="0" err="1"/>
              <a:t>sont</a:t>
            </a:r>
            <a:r>
              <a:rPr lang="en-US" dirty="0"/>
              <a:t>  plus petite que 0.95 </a:t>
            </a:r>
            <a:r>
              <a:rPr lang="en-US" dirty="0" err="1"/>
              <a:t>alors</a:t>
            </a:r>
            <a:r>
              <a:rPr lang="en-US" dirty="0"/>
              <a:t> que </a:t>
            </a:r>
            <a:r>
              <a:rPr lang="en-US" dirty="0" err="1"/>
              <a:t>EEGpal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strict.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B4899-8575-6BA2-D75B-3FAAAAD1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79" y="1384216"/>
            <a:ext cx="6262179" cy="45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6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D37CB-C702-C992-3990-FA279120D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F204-9BAC-4E28-51BE-A5BCBD21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Paired T-test (p=0.05, FDR corrected)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8C344-2965-8479-C051-74661F1E7EC8}"/>
              </a:ext>
            </a:extLst>
          </p:cNvPr>
          <p:cNvSpPr txBox="1"/>
          <p:nvPr/>
        </p:nvSpPr>
        <p:spPr>
          <a:xfrm>
            <a:off x="3869027" y="1014884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  <a:p>
            <a:r>
              <a:rPr lang="en-US" dirty="0"/>
              <a:t>FDR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CFA48-5D91-5ABE-C997-CA429193594A}"/>
              </a:ext>
            </a:extLst>
          </p:cNvPr>
          <p:cNvSpPr txBox="1"/>
          <p:nvPr/>
        </p:nvSpPr>
        <p:spPr>
          <a:xfrm>
            <a:off x="1019520" y="1124145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AC900-F98A-3DFB-51BE-B145A457B4AF}"/>
              </a:ext>
            </a:extLst>
          </p:cNvPr>
          <p:cNvSpPr txBox="1"/>
          <p:nvPr/>
        </p:nvSpPr>
        <p:spPr>
          <a:xfrm>
            <a:off x="9079938" y="2393412"/>
            <a:ext cx="29580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 </a:t>
            </a:r>
            <a:r>
              <a:rPr lang="en-US" dirty="0" err="1"/>
              <a:t>résulats</a:t>
            </a:r>
            <a:r>
              <a:rPr lang="en-US" dirty="0"/>
              <a:t> FDR avec </a:t>
            </a:r>
            <a:r>
              <a:rPr lang="en-US" dirty="0" err="1"/>
              <a:t>EEGpal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plus conservative. Il a pas mal de regions qui ne </a:t>
            </a:r>
            <a:r>
              <a:rPr lang="en-US" dirty="0" err="1"/>
              <a:t>sont</a:t>
            </a:r>
            <a:r>
              <a:rPr lang="en-US" dirty="0"/>
              <a:t> plus significative par rapport à </a:t>
            </a:r>
            <a:r>
              <a:rPr lang="en-US" dirty="0" err="1"/>
              <a:t>Cartool</a:t>
            </a:r>
            <a:r>
              <a:rPr lang="en-US" dirty="0"/>
              <a:t>. </a:t>
            </a:r>
          </a:p>
          <a:p>
            <a:r>
              <a:rPr lang="en-US" dirty="0" err="1"/>
              <a:t>L’option</a:t>
            </a:r>
            <a:r>
              <a:rPr lang="en-US" dirty="0"/>
              <a:t> </a:t>
            </a:r>
            <a:r>
              <a:rPr lang="en-US" dirty="0" err="1"/>
              <a:t>Cartool</a:t>
            </a:r>
            <a:r>
              <a:rPr lang="en-US" dirty="0"/>
              <a:t> FDR optimal </a:t>
            </a:r>
            <a:r>
              <a:rPr lang="en-US" dirty="0" err="1"/>
              <a:t>p_value</a:t>
            </a:r>
            <a:r>
              <a:rPr lang="en-US" dirty="0"/>
              <a:t> </a:t>
            </a:r>
            <a:r>
              <a:rPr lang="en-US" dirty="0" err="1"/>
              <a:t>donne</a:t>
            </a:r>
            <a:r>
              <a:rPr lang="en-US" dirty="0"/>
              <a:t> les </a:t>
            </a:r>
            <a:r>
              <a:rPr lang="en-US" dirty="0" err="1"/>
              <a:t>résultats</a:t>
            </a:r>
            <a:r>
              <a:rPr lang="en-US" dirty="0"/>
              <a:t> les plus </a:t>
            </a:r>
            <a:r>
              <a:rPr lang="en-US" dirty="0" err="1"/>
              <a:t>proche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obtenu</a:t>
            </a:r>
            <a:r>
              <a:rPr lang="en-US" dirty="0"/>
              <a:t> par </a:t>
            </a:r>
            <a:r>
              <a:rPr lang="en-US" dirty="0" err="1"/>
              <a:t>EEGpal</a:t>
            </a:r>
            <a:r>
              <a:rPr lang="en-US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9E2CC-CD67-0B1C-5720-783DBA194E34}"/>
              </a:ext>
            </a:extLst>
          </p:cNvPr>
          <p:cNvSpPr txBox="1"/>
          <p:nvPr/>
        </p:nvSpPr>
        <p:spPr>
          <a:xfrm>
            <a:off x="6735655" y="1014883"/>
            <a:ext cx="159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  <a:p>
            <a:r>
              <a:rPr lang="en-US" dirty="0"/>
              <a:t>FDR optimal 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AB0E5-6E63-F587-7FB0-6DA70C94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316"/>
            <a:ext cx="8832395" cy="42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37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2F50C-C193-F6BB-F8FF-DFEFC76C7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DA23-7DF8-4717-2D26-88FA87E0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Paired T-test (p=0.05, FDR corrected)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54228-15F9-CF3A-15AD-6A0E84973BB8}"/>
              </a:ext>
            </a:extLst>
          </p:cNvPr>
          <p:cNvSpPr txBox="1"/>
          <p:nvPr/>
        </p:nvSpPr>
        <p:spPr>
          <a:xfrm>
            <a:off x="3869027" y="1014884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  <a:p>
            <a:r>
              <a:rPr lang="en-US" dirty="0"/>
              <a:t>FDR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18936-C190-7882-5A0F-F26DC370EE3A}"/>
              </a:ext>
            </a:extLst>
          </p:cNvPr>
          <p:cNvSpPr txBox="1"/>
          <p:nvPr/>
        </p:nvSpPr>
        <p:spPr>
          <a:xfrm>
            <a:off x="1019520" y="1124145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8420A-A0CC-41B3-1CD6-DCF607FFBF4A}"/>
              </a:ext>
            </a:extLst>
          </p:cNvPr>
          <p:cNvSpPr txBox="1"/>
          <p:nvPr/>
        </p:nvSpPr>
        <p:spPr>
          <a:xfrm>
            <a:off x="9079938" y="2393412"/>
            <a:ext cx="2958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 </a:t>
            </a:r>
            <a:r>
              <a:rPr lang="en-US" dirty="0" err="1"/>
              <a:t>valeures</a:t>
            </a:r>
            <a:r>
              <a:rPr lang="en-US" dirty="0"/>
              <a:t> </a:t>
            </a:r>
            <a:r>
              <a:rPr lang="en-US" dirty="0" err="1"/>
              <a:t>significatives</a:t>
            </a:r>
            <a:r>
              <a:rPr lang="en-US" dirty="0"/>
              <a:t> de </a:t>
            </a:r>
            <a:r>
              <a:rPr lang="en-US" dirty="0" err="1"/>
              <a:t>EEGpal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similaire</a:t>
            </a:r>
            <a:r>
              <a:rPr lang="en-US" dirty="0"/>
              <a:t> à </a:t>
            </a:r>
            <a:r>
              <a:rPr lang="en-US" dirty="0" err="1"/>
              <a:t>celle</a:t>
            </a:r>
            <a:r>
              <a:rPr lang="en-US" dirty="0"/>
              <a:t> </a:t>
            </a:r>
            <a:r>
              <a:rPr lang="en-US" dirty="0" err="1"/>
              <a:t>obtenu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utilisant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correction FDR optimal chez </a:t>
            </a:r>
            <a:r>
              <a:rPr lang="en-US" dirty="0" err="1"/>
              <a:t>Cartool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82BA6-8E01-9B5D-FE7B-AFD8603DF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949"/>
            <a:ext cx="8670170" cy="4183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DB6677-99F0-68B1-5F7D-2BD72324D426}"/>
              </a:ext>
            </a:extLst>
          </p:cNvPr>
          <p:cNvSpPr txBox="1"/>
          <p:nvPr/>
        </p:nvSpPr>
        <p:spPr>
          <a:xfrm>
            <a:off x="6735655" y="1014883"/>
            <a:ext cx="159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  <a:p>
            <a:r>
              <a:rPr lang="en-US" dirty="0"/>
              <a:t>FDR optimal p</a:t>
            </a:r>
          </a:p>
        </p:txBody>
      </p:sp>
    </p:spTree>
    <p:extLst>
      <p:ext uri="{BB962C8B-B14F-4D97-AF65-F5344CB8AC3E}">
        <p14:creationId xmlns:p14="http://schemas.microsoft.com/office/powerpoint/2010/main" val="360086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55B5B-D531-15B6-5DBF-A51C9E350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3B1AB-E84F-DBCB-0C79-90BC6824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Unpaired T-test (p=0.05, no correction)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6AFC1-DBA8-F802-0A0E-07CD384616B8}"/>
              </a:ext>
            </a:extLst>
          </p:cNvPr>
          <p:cNvSpPr txBox="1"/>
          <p:nvPr/>
        </p:nvSpPr>
        <p:spPr>
          <a:xfrm>
            <a:off x="5398450" y="1134606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1A6C4-00D2-B0C8-A011-C94F82087D60}"/>
              </a:ext>
            </a:extLst>
          </p:cNvPr>
          <p:cNvSpPr txBox="1"/>
          <p:nvPr/>
        </p:nvSpPr>
        <p:spPr>
          <a:xfrm>
            <a:off x="2467337" y="1118771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59780-B3C4-A18B-B7B6-5795E8475BD1}"/>
              </a:ext>
            </a:extLst>
          </p:cNvPr>
          <p:cNvSpPr txBox="1"/>
          <p:nvPr/>
        </p:nvSpPr>
        <p:spPr>
          <a:xfrm>
            <a:off x="8711922" y="1758462"/>
            <a:ext cx="3215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Similaire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avec plus de degrade vert pour </a:t>
            </a:r>
            <a:r>
              <a:rPr lang="en-US" dirty="0" err="1"/>
              <a:t>Cartool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Cartool</a:t>
            </a:r>
            <a:r>
              <a:rPr lang="en-US" dirty="0"/>
              <a:t> montre des trend </a:t>
            </a:r>
            <a:r>
              <a:rPr lang="en-US" dirty="0" err="1"/>
              <a:t>en</a:t>
            </a:r>
            <a:r>
              <a:rPr lang="en-US" dirty="0"/>
              <a:t> dessous de 0.95. Ce ne </a:t>
            </a:r>
            <a:r>
              <a:rPr lang="en-US" dirty="0" err="1"/>
              <a:t>sont</a:t>
            </a:r>
            <a:r>
              <a:rPr lang="en-US" dirty="0"/>
              <a:t> pas des </a:t>
            </a:r>
            <a:r>
              <a:rPr lang="en-US" dirty="0" err="1"/>
              <a:t>réultats</a:t>
            </a:r>
            <a:r>
              <a:rPr lang="en-US" dirty="0"/>
              <a:t> </a:t>
            </a:r>
            <a:r>
              <a:rPr lang="en-US" dirty="0" err="1"/>
              <a:t>significatif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16E31-F64C-FBF2-6A26-24DADD5D4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85" y="1503938"/>
            <a:ext cx="6467681" cy="468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2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D19547-3944-88A2-8376-30E98AB3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1"/>
            <a:ext cx="10515600" cy="4078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Anova Within 2x2 (within : </a:t>
            </a:r>
            <a:r>
              <a:rPr lang="en-US" sz="3200" dirty="0" err="1"/>
              <a:t>SynchxSound</a:t>
            </a:r>
            <a:r>
              <a:rPr lang="en-US" sz="32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F6BF4-46EE-C087-7178-4706F573A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06" y="1233377"/>
            <a:ext cx="7562187" cy="5447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A2DE8D-BE46-B603-060D-CA471DE8C195}"/>
              </a:ext>
            </a:extLst>
          </p:cNvPr>
          <p:cNvSpPr txBox="1"/>
          <p:nvPr/>
        </p:nvSpPr>
        <p:spPr>
          <a:xfrm>
            <a:off x="6488209" y="868583"/>
            <a:ext cx="63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7228D-5114-76E6-70F3-8C18A4E3D6EE}"/>
              </a:ext>
            </a:extLst>
          </p:cNvPr>
          <p:cNvSpPr txBox="1"/>
          <p:nvPr/>
        </p:nvSpPr>
        <p:spPr>
          <a:xfrm>
            <a:off x="2752168" y="868583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109A3-2D5E-B790-E1B6-06E6C0E1BD9B}"/>
              </a:ext>
            </a:extLst>
          </p:cNvPr>
          <p:cNvSpPr txBox="1"/>
          <p:nvPr/>
        </p:nvSpPr>
        <p:spPr>
          <a:xfrm>
            <a:off x="208936" y="535004"/>
            <a:ext cx="19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effect Sound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A553E-F61C-C497-58C3-E031A6004BF2}"/>
              </a:ext>
            </a:extLst>
          </p:cNvPr>
          <p:cNvSpPr txBox="1"/>
          <p:nvPr/>
        </p:nvSpPr>
        <p:spPr>
          <a:xfrm>
            <a:off x="9417377" y="1233377"/>
            <a:ext cx="26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Visuellement</a:t>
            </a:r>
            <a:r>
              <a:rPr lang="en-US" dirty="0"/>
              <a:t>, </a:t>
            </a:r>
            <a:r>
              <a:rPr lang="en-US" dirty="0" err="1"/>
              <a:t>similaire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26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7F517-7A79-8F96-0AEB-30BB89391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BB8C-D591-234C-8D55-C868EC5F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Unpaired T-test (p=0.05, no correction)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DEAD0-7642-D689-6791-1BE10DE68F87}"/>
              </a:ext>
            </a:extLst>
          </p:cNvPr>
          <p:cNvSpPr txBox="1"/>
          <p:nvPr/>
        </p:nvSpPr>
        <p:spPr>
          <a:xfrm>
            <a:off x="5398450" y="1134606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4C2BF-CE0A-FA70-AA4B-345BAE83C2A9}"/>
              </a:ext>
            </a:extLst>
          </p:cNvPr>
          <p:cNvSpPr txBox="1"/>
          <p:nvPr/>
        </p:nvSpPr>
        <p:spPr>
          <a:xfrm>
            <a:off x="2467337" y="1118771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63393-F572-7D99-214F-D242F7D74788}"/>
              </a:ext>
            </a:extLst>
          </p:cNvPr>
          <p:cNvSpPr txBox="1"/>
          <p:nvPr/>
        </p:nvSpPr>
        <p:spPr>
          <a:xfrm>
            <a:off x="8711922" y="1758462"/>
            <a:ext cx="3215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Valeur </a:t>
            </a:r>
            <a:r>
              <a:rPr lang="en-US" dirty="0" err="1"/>
              <a:t>presque</a:t>
            </a:r>
            <a:r>
              <a:rPr lang="en-US" dirty="0"/>
              <a:t> </a:t>
            </a:r>
            <a:r>
              <a:rPr lang="en-US" dirty="0" err="1"/>
              <a:t>identique</a:t>
            </a:r>
            <a:r>
              <a:rPr lang="en-US" dirty="0"/>
              <a:t> entre </a:t>
            </a:r>
            <a:r>
              <a:rPr lang="en-US" dirty="0" err="1"/>
              <a:t>EEGpal</a:t>
            </a:r>
            <a:r>
              <a:rPr lang="en-US" dirty="0"/>
              <a:t> et </a:t>
            </a:r>
            <a:r>
              <a:rPr lang="en-US" dirty="0" err="1"/>
              <a:t>Cartool</a:t>
            </a:r>
            <a:r>
              <a:rPr lang="en-US" dirty="0"/>
              <a:t>. Les </a:t>
            </a:r>
            <a:r>
              <a:rPr lang="en-US" dirty="0" err="1"/>
              <a:t>statistiques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plus conservatives avec </a:t>
            </a:r>
            <a:r>
              <a:rPr lang="en-US" dirty="0" err="1"/>
              <a:t>EEGpal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confirme</a:t>
            </a:r>
            <a:r>
              <a:rPr lang="en-US" dirty="0"/>
              <a:t> que les couleur verte dans </a:t>
            </a:r>
            <a:r>
              <a:rPr lang="en-US" dirty="0" err="1"/>
              <a:t>Cartool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des </a:t>
            </a:r>
            <a:r>
              <a:rPr lang="en-US" dirty="0" err="1"/>
              <a:t>résulats</a:t>
            </a:r>
            <a:r>
              <a:rPr lang="en-US" dirty="0"/>
              <a:t> plus petite que 0.95. </a:t>
            </a:r>
            <a:r>
              <a:rPr lang="en-US" dirty="0" err="1"/>
              <a:t>Donc</a:t>
            </a:r>
            <a:r>
              <a:rPr lang="en-US" dirty="0"/>
              <a:t> normal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n’aparraisse</a:t>
            </a:r>
            <a:r>
              <a:rPr lang="en-US" dirty="0"/>
              <a:t> pas dans les </a:t>
            </a:r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EEGpal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54849-BCDF-9782-1362-ED002C6E3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28" y="1503938"/>
            <a:ext cx="6941039" cy="50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28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7F813-5437-B67B-A595-3E71F2E7E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D9CA-DE65-1F61-9B0D-418ACC7A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Unpaired T-test (p=0.05, FDR corrected)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50ACD-42D4-A4A0-D91F-EFD155431E5C}"/>
              </a:ext>
            </a:extLst>
          </p:cNvPr>
          <p:cNvSpPr txBox="1"/>
          <p:nvPr/>
        </p:nvSpPr>
        <p:spPr>
          <a:xfrm>
            <a:off x="3869027" y="1014884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  <a:p>
            <a:r>
              <a:rPr lang="en-US" dirty="0"/>
              <a:t>FDR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DE9B6-0BB9-54A8-FEBE-77B6F36F815F}"/>
              </a:ext>
            </a:extLst>
          </p:cNvPr>
          <p:cNvSpPr txBox="1"/>
          <p:nvPr/>
        </p:nvSpPr>
        <p:spPr>
          <a:xfrm>
            <a:off x="1019520" y="1124145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6D579-B1D3-3E90-82FC-50557756F658}"/>
              </a:ext>
            </a:extLst>
          </p:cNvPr>
          <p:cNvSpPr txBox="1"/>
          <p:nvPr/>
        </p:nvSpPr>
        <p:spPr>
          <a:xfrm>
            <a:off x="9079938" y="1493477"/>
            <a:ext cx="2958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correction FDR </a:t>
            </a:r>
            <a:r>
              <a:rPr lang="en-US" dirty="0" err="1"/>
              <a:t>est</a:t>
            </a:r>
            <a:r>
              <a:rPr lang="en-US" dirty="0"/>
              <a:t> critique pour un </a:t>
            </a:r>
            <a:r>
              <a:rPr lang="en-US" dirty="0" err="1"/>
              <a:t>facteur</a:t>
            </a:r>
            <a:r>
              <a:rPr lang="en-US" dirty="0"/>
              <a:t> between. Dans </a:t>
            </a:r>
            <a:r>
              <a:rPr lang="en-US" dirty="0" err="1"/>
              <a:t>EEGpal</a:t>
            </a:r>
            <a:r>
              <a:rPr lang="en-US" dirty="0"/>
              <a:t>, on a plus rien et on a quelque </a:t>
            </a:r>
            <a:r>
              <a:rPr lang="en-US" dirty="0" err="1"/>
              <a:t>reste</a:t>
            </a:r>
            <a:r>
              <a:rPr lang="en-US" dirty="0"/>
              <a:t> significative dans </a:t>
            </a:r>
            <a:r>
              <a:rPr lang="en-US" dirty="0" err="1"/>
              <a:t>Cartool</a:t>
            </a:r>
            <a:r>
              <a:rPr lang="en-US" dirty="0"/>
              <a:t>. </a:t>
            </a:r>
          </a:p>
          <a:p>
            <a:r>
              <a:rPr lang="en-US" dirty="0"/>
              <a:t>De nouveau les </a:t>
            </a:r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vert au milieu </a:t>
            </a:r>
            <a:r>
              <a:rPr lang="en-US" dirty="0" err="1"/>
              <a:t>sont</a:t>
            </a:r>
            <a:r>
              <a:rPr lang="en-US" dirty="0"/>
              <a:t> des trend. 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dire que les </a:t>
            </a:r>
            <a:r>
              <a:rPr lang="en-US" dirty="0" err="1"/>
              <a:t>résultats</a:t>
            </a:r>
            <a:r>
              <a:rPr lang="en-US" dirty="0"/>
              <a:t> avec correction FDR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similaire</a:t>
            </a:r>
            <a:r>
              <a:rPr lang="en-US" dirty="0"/>
              <a:t> entre </a:t>
            </a:r>
            <a:r>
              <a:rPr lang="en-US" dirty="0" err="1"/>
              <a:t>EEGpal</a:t>
            </a:r>
            <a:r>
              <a:rPr lang="en-US" dirty="0"/>
              <a:t> et </a:t>
            </a:r>
            <a:r>
              <a:rPr lang="en-US" dirty="0" err="1"/>
              <a:t>Cartool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FDR optimal p.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C0006-C8E9-00D2-594C-3922E2BE4E01}"/>
              </a:ext>
            </a:extLst>
          </p:cNvPr>
          <p:cNvSpPr txBox="1"/>
          <p:nvPr/>
        </p:nvSpPr>
        <p:spPr>
          <a:xfrm>
            <a:off x="6735655" y="1014883"/>
            <a:ext cx="159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  <a:p>
            <a:r>
              <a:rPr lang="en-US" dirty="0"/>
              <a:t>FDR optimal 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DB42C-79CA-10A9-527D-3814B453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1" y="1685549"/>
            <a:ext cx="8581785" cy="415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82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B88CF-A4D5-D679-4615-8626B55ED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C365-3C31-105B-1B17-E254E06D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Unpaired T-test (p=0.05, FDR corrected)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8CB30-26D5-7EAC-0CDD-BBEE987A0DA0}"/>
              </a:ext>
            </a:extLst>
          </p:cNvPr>
          <p:cNvSpPr txBox="1"/>
          <p:nvPr/>
        </p:nvSpPr>
        <p:spPr>
          <a:xfrm>
            <a:off x="3869027" y="1014884"/>
            <a:ext cx="932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  <a:p>
            <a:r>
              <a:rPr lang="en-US" dirty="0"/>
              <a:t>FDR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36554-3E64-352A-773C-468A34609C7E}"/>
              </a:ext>
            </a:extLst>
          </p:cNvPr>
          <p:cNvSpPr txBox="1"/>
          <p:nvPr/>
        </p:nvSpPr>
        <p:spPr>
          <a:xfrm>
            <a:off x="1019520" y="1124145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08B3A-0D6E-3E60-234E-DF16CA4D32F4}"/>
              </a:ext>
            </a:extLst>
          </p:cNvPr>
          <p:cNvSpPr txBox="1"/>
          <p:nvPr/>
        </p:nvSpPr>
        <p:spPr>
          <a:xfrm>
            <a:off x="9079938" y="1493477"/>
            <a:ext cx="2958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 </a:t>
            </a:r>
            <a:r>
              <a:rPr lang="en-US" dirty="0" err="1"/>
              <a:t>EEGpal</a:t>
            </a:r>
            <a:r>
              <a:rPr lang="en-US" dirty="0"/>
              <a:t> plus conservative </a:t>
            </a:r>
            <a:r>
              <a:rPr lang="en-US" dirty="0" err="1"/>
              <a:t>mais</a:t>
            </a:r>
            <a:r>
              <a:rPr lang="en-US" dirty="0"/>
              <a:t> pas très different de </a:t>
            </a:r>
            <a:r>
              <a:rPr lang="en-US" dirty="0" err="1"/>
              <a:t>Cartool</a:t>
            </a:r>
            <a:r>
              <a:rPr lang="en-US" dirty="0"/>
              <a:t> FDR optimal p.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E10E7-0CDA-EB31-4CAE-69F0DCBE5A74}"/>
              </a:ext>
            </a:extLst>
          </p:cNvPr>
          <p:cNvSpPr txBox="1"/>
          <p:nvPr/>
        </p:nvSpPr>
        <p:spPr>
          <a:xfrm>
            <a:off x="6735655" y="1014883"/>
            <a:ext cx="159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  <a:p>
            <a:r>
              <a:rPr lang="en-US" dirty="0"/>
              <a:t>FDR optimal 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31A01-E515-DD3B-0681-64287C00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5" y="1698545"/>
            <a:ext cx="8302111" cy="403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32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BD71-8C9E-9199-E133-064E8E26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sur le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D526-8646-F78E-4B21-08396180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 t-test </a:t>
            </a:r>
            <a:r>
              <a:rPr lang="en-US" dirty="0" err="1"/>
              <a:t>effectué</a:t>
            </a:r>
            <a:r>
              <a:rPr lang="en-US" dirty="0"/>
              <a:t> avec </a:t>
            </a:r>
            <a:r>
              <a:rPr lang="en-US" dirty="0" err="1"/>
              <a:t>EEGpal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correct et </a:t>
            </a:r>
            <a:r>
              <a:rPr lang="en-US" dirty="0" err="1"/>
              <a:t>corresponde</a:t>
            </a:r>
            <a:r>
              <a:rPr lang="en-US" dirty="0"/>
              <a:t> avec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est</a:t>
            </a:r>
            <a:r>
              <a:rPr lang="en-US" dirty="0"/>
              <a:t> fait pas </a:t>
            </a:r>
            <a:r>
              <a:rPr lang="en-US" dirty="0" err="1"/>
              <a:t>Cartool</a:t>
            </a:r>
            <a:r>
              <a:rPr lang="en-US" dirty="0"/>
              <a:t>. </a:t>
            </a:r>
          </a:p>
          <a:p>
            <a:r>
              <a:rPr lang="en-US" dirty="0"/>
              <a:t>Avec </a:t>
            </a:r>
            <a:r>
              <a:rPr lang="en-US" dirty="0" err="1"/>
              <a:t>une</a:t>
            </a:r>
            <a:r>
              <a:rPr lang="en-US" dirty="0"/>
              <a:t> correction FDR, </a:t>
            </a:r>
            <a:r>
              <a:rPr lang="en-US" dirty="0" err="1"/>
              <a:t>l’algo</a:t>
            </a:r>
            <a:r>
              <a:rPr lang="en-US" dirty="0"/>
              <a:t> que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télécharger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assez</a:t>
            </a:r>
            <a:r>
              <a:rPr lang="en-US" dirty="0"/>
              <a:t> </a:t>
            </a:r>
            <a:r>
              <a:rPr lang="en-US" dirty="0" err="1"/>
              <a:t>concervatif</a:t>
            </a:r>
            <a:r>
              <a:rPr lang="en-US" dirty="0"/>
              <a:t> (par rapport à </a:t>
            </a:r>
            <a:r>
              <a:rPr lang="en-US" dirty="0" err="1"/>
              <a:t>Cartool</a:t>
            </a:r>
            <a:r>
              <a:rPr lang="en-US" dirty="0"/>
              <a:t>). Je </a:t>
            </a:r>
            <a:r>
              <a:rPr lang="en-US" dirty="0" err="1"/>
              <a:t>préconise</a:t>
            </a:r>
            <a:r>
              <a:rPr lang="en-US" dirty="0"/>
              <a:t> de ne pas </a:t>
            </a:r>
            <a:r>
              <a:rPr lang="en-US" dirty="0" err="1"/>
              <a:t>utiliser</a:t>
            </a:r>
            <a:r>
              <a:rPr lang="en-US" dirty="0"/>
              <a:t> de </a:t>
            </a:r>
            <a:r>
              <a:rPr lang="en-US" dirty="0" err="1"/>
              <a:t>critère</a:t>
            </a:r>
            <a:r>
              <a:rPr lang="en-US" dirty="0"/>
              <a:t> </a:t>
            </a:r>
            <a:r>
              <a:rPr lang="en-US" dirty="0" err="1"/>
              <a:t>supplémentaire</a:t>
            </a:r>
            <a:r>
              <a:rPr lang="en-US" dirty="0"/>
              <a:t> (</a:t>
            </a:r>
            <a:r>
              <a:rPr lang="en-US" dirty="0" err="1"/>
              <a:t>nombre</a:t>
            </a:r>
            <a:r>
              <a:rPr lang="en-US" dirty="0"/>
              <a:t> de TF </a:t>
            </a:r>
            <a:r>
              <a:rPr lang="en-US" dirty="0" err="1"/>
              <a:t>ou</a:t>
            </a:r>
            <a:r>
              <a:rPr lang="en-US" dirty="0"/>
              <a:t> de channel) pour dans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cas</a:t>
            </a:r>
            <a:r>
              <a:rPr lang="en-US" dirty="0"/>
              <a:t>. </a:t>
            </a:r>
          </a:p>
          <a:p>
            <a:r>
              <a:rPr lang="en-US" dirty="0"/>
              <a:t>Les stat unpaired </a:t>
            </a:r>
            <a:r>
              <a:rPr lang="en-US" dirty="0" err="1"/>
              <a:t>sont</a:t>
            </a:r>
            <a:r>
              <a:rPr lang="en-US" dirty="0"/>
              <a:t> un peu plus conservative avec </a:t>
            </a:r>
            <a:r>
              <a:rPr lang="en-US" dirty="0" err="1"/>
              <a:t>EEGpal</a:t>
            </a:r>
            <a:r>
              <a:rPr lang="en-US" dirty="0"/>
              <a:t> (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271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D9DA4-3FAC-5919-5BA4-9982E5B67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A9A02A-EA9E-5640-9024-6371B366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1"/>
            <a:ext cx="10515600" cy="4078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Anova Within 2x2 (within : </a:t>
            </a:r>
            <a:r>
              <a:rPr lang="en-US" sz="3200" dirty="0" err="1"/>
              <a:t>SynchxSound</a:t>
            </a:r>
            <a:r>
              <a:rPr lang="en-US" sz="3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CAF6B-8E7A-FD77-2523-794132D502F3}"/>
              </a:ext>
            </a:extLst>
          </p:cNvPr>
          <p:cNvSpPr txBox="1"/>
          <p:nvPr/>
        </p:nvSpPr>
        <p:spPr>
          <a:xfrm>
            <a:off x="6488209" y="868583"/>
            <a:ext cx="63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962B6-4FC8-C5C9-829A-A5510FA24458}"/>
              </a:ext>
            </a:extLst>
          </p:cNvPr>
          <p:cNvSpPr txBox="1"/>
          <p:nvPr/>
        </p:nvSpPr>
        <p:spPr>
          <a:xfrm>
            <a:off x="2752168" y="868583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850B9-BC64-F4E2-7AD2-F1229D29DC74}"/>
              </a:ext>
            </a:extLst>
          </p:cNvPr>
          <p:cNvSpPr txBox="1"/>
          <p:nvPr/>
        </p:nvSpPr>
        <p:spPr>
          <a:xfrm>
            <a:off x="208936" y="535004"/>
            <a:ext cx="19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effect Sound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35698-9389-0545-B969-D35EDB88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1" y="1715825"/>
            <a:ext cx="10963275" cy="428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06BD33-DE22-E737-3E3A-E15A3337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1" y="2319141"/>
            <a:ext cx="10915650" cy="428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D08EE2-C04F-BB2D-FD01-4342DBCC1B48}"/>
              </a:ext>
            </a:extLst>
          </p:cNvPr>
          <p:cNvSpPr txBox="1"/>
          <p:nvPr/>
        </p:nvSpPr>
        <p:spPr>
          <a:xfrm>
            <a:off x="3611633" y="3740903"/>
            <a:ext cx="22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Résultats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identique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4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B338B-32A7-73F2-7416-1FBF7F5EB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415324-1500-67E1-5C1E-9D79185A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1"/>
            <a:ext cx="10515600" cy="4078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Anova Within 2x2 (within : </a:t>
            </a:r>
            <a:r>
              <a:rPr lang="en-US" sz="3200" dirty="0" err="1"/>
              <a:t>SynchxSound</a:t>
            </a:r>
            <a:r>
              <a:rPr lang="en-US" sz="3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51E7C-ECCA-1B02-0E45-8D87E9252C6F}"/>
              </a:ext>
            </a:extLst>
          </p:cNvPr>
          <p:cNvSpPr txBox="1"/>
          <p:nvPr/>
        </p:nvSpPr>
        <p:spPr>
          <a:xfrm>
            <a:off x="6488209" y="868583"/>
            <a:ext cx="63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935FD-A8A6-2B29-2AB9-B84A1C70EBED}"/>
              </a:ext>
            </a:extLst>
          </p:cNvPr>
          <p:cNvSpPr txBox="1"/>
          <p:nvPr/>
        </p:nvSpPr>
        <p:spPr>
          <a:xfrm>
            <a:off x="2752168" y="868583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4D35F-030C-09BB-8B83-72C89EEE04C1}"/>
              </a:ext>
            </a:extLst>
          </p:cNvPr>
          <p:cNvSpPr txBox="1"/>
          <p:nvPr/>
        </p:nvSpPr>
        <p:spPr>
          <a:xfrm>
            <a:off x="208936" y="53500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7A1BD-C3C4-8EBB-D7FE-746B084E4FC9}"/>
              </a:ext>
            </a:extLst>
          </p:cNvPr>
          <p:cNvSpPr txBox="1"/>
          <p:nvPr/>
        </p:nvSpPr>
        <p:spPr>
          <a:xfrm>
            <a:off x="9417377" y="1233377"/>
            <a:ext cx="26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Visuellement</a:t>
            </a:r>
            <a:r>
              <a:rPr lang="en-US" dirty="0"/>
              <a:t>, </a:t>
            </a:r>
            <a:r>
              <a:rPr lang="en-US" dirty="0" err="1"/>
              <a:t>similaire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3A121-6ED1-E63F-7CEF-A736929C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45" y="1233377"/>
            <a:ext cx="7043052" cy="50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4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F3DE0-BE4D-666E-7C62-86E402515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1C7305-9F59-A329-504B-CA18281D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1"/>
            <a:ext cx="10515600" cy="4078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Anova Within 2x2 (within : </a:t>
            </a:r>
            <a:r>
              <a:rPr lang="en-US" sz="3200" dirty="0" err="1"/>
              <a:t>SynchxSound</a:t>
            </a:r>
            <a:r>
              <a:rPr lang="en-US" sz="3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29350-38C2-A3F2-A3B4-ED57D0581354}"/>
              </a:ext>
            </a:extLst>
          </p:cNvPr>
          <p:cNvSpPr txBox="1"/>
          <p:nvPr/>
        </p:nvSpPr>
        <p:spPr>
          <a:xfrm>
            <a:off x="6488209" y="868583"/>
            <a:ext cx="63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6417C-86D8-C6D4-90F8-8E89C2B708E4}"/>
              </a:ext>
            </a:extLst>
          </p:cNvPr>
          <p:cNvSpPr txBox="1"/>
          <p:nvPr/>
        </p:nvSpPr>
        <p:spPr>
          <a:xfrm>
            <a:off x="2752168" y="868583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F72AE-3DE0-0496-67D6-7005343073CD}"/>
              </a:ext>
            </a:extLst>
          </p:cNvPr>
          <p:cNvSpPr txBox="1"/>
          <p:nvPr/>
        </p:nvSpPr>
        <p:spPr>
          <a:xfrm>
            <a:off x="208936" y="53500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D050A-13A7-6002-CDAC-56C14758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1" y="1308649"/>
            <a:ext cx="10869007" cy="4924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9BE848-D286-A24E-01EF-51967B501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1" y="2020714"/>
            <a:ext cx="11273829" cy="369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754251-B858-73AA-62F4-A9487AF2F3A7}"/>
              </a:ext>
            </a:extLst>
          </p:cNvPr>
          <p:cNvSpPr txBox="1"/>
          <p:nvPr/>
        </p:nvSpPr>
        <p:spPr>
          <a:xfrm>
            <a:off x="3960425" y="3146921"/>
            <a:ext cx="22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Résultats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identique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C324-F763-FDE7-7F9B-4FF510B2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des Anova within à </a:t>
            </a:r>
            <a:r>
              <a:rPr lang="en-US" dirty="0" err="1"/>
              <a:t>facteur</a:t>
            </a:r>
            <a:r>
              <a:rPr lang="en-US" dirty="0"/>
              <a:t> </a:t>
            </a:r>
            <a:r>
              <a:rPr lang="en-US" dirty="0" err="1"/>
              <a:t>répété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D003-C323-10A8-5B55-549A9D29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marche</a:t>
            </a:r>
            <a:r>
              <a:rPr lang="en-US" dirty="0"/>
              <a:t> nickel avec le module Statistics</a:t>
            </a:r>
          </a:p>
        </p:txBody>
      </p:sp>
    </p:spTree>
    <p:extLst>
      <p:ext uri="{BB962C8B-B14F-4D97-AF65-F5344CB8AC3E}">
        <p14:creationId xmlns:p14="http://schemas.microsoft.com/office/powerpoint/2010/main" val="140649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61E3-C93C-207D-735D-4F1BD7E0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1"/>
            <a:ext cx="10515600" cy="4078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Anova Mix 2x2x2 (between: group; within : </a:t>
            </a:r>
            <a:r>
              <a:rPr lang="en-US" sz="3200" dirty="0" err="1"/>
              <a:t>SynchxSound</a:t>
            </a:r>
            <a:r>
              <a:rPr lang="en-US" sz="3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64264-36B7-9532-9453-A72385FDBA51}"/>
              </a:ext>
            </a:extLst>
          </p:cNvPr>
          <p:cNvSpPr txBox="1"/>
          <p:nvPr/>
        </p:nvSpPr>
        <p:spPr>
          <a:xfrm>
            <a:off x="208936" y="535004"/>
            <a:ext cx="191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effect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1600C-264B-8019-D451-A3077D0D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43" y="1282725"/>
            <a:ext cx="7359010" cy="5339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9786C-DC25-A3BD-562A-484EB46DF206}"/>
              </a:ext>
            </a:extLst>
          </p:cNvPr>
          <p:cNvSpPr txBox="1"/>
          <p:nvPr/>
        </p:nvSpPr>
        <p:spPr>
          <a:xfrm>
            <a:off x="9417377" y="1233377"/>
            <a:ext cx="26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Visuellement</a:t>
            </a:r>
            <a:r>
              <a:rPr lang="en-US" dirty="0"/>
              <a:t>, </a:t>
            </a:r>
            <a:r>
              <a:rPr lang="en-US" dirty="0" err="1"/>
              <a:t>similaire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97216-B475-FE9E-FEDC-E348044F9848}"/>
              </a:ext>
            </a:extLst>
          </p:cNvPr>
          <p:cNvSpPr txBox="1"/>
          <p:nvPr/>
        </p:nvSpPr>
        <p:spPr>
          <a:xfrm>
            <a:off x="6488209" y="868583"/>
            <a:ext cx="63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C494B-1A6E-09A0-2034-8D27357B5316}"/>
              </a:ext>
            </a:extLst>
          </p:cNvPr>
          <p:cNvSpPr txBox="1"/>
          <p:nvPr/>
        </p:nvSpPr>
        <p:spPr>
          <a:xfrm>
            <a:off x="2752168" y="868583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8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1B5ED-ACB2-0993-AE55-B1CEF3955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8EF2-F518-DD26-4E2C-4F420097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1"/>
            <a:ext cx="10515600" cy="4078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Anova Mix 2x2x2 (between: group; within : </a:t>
            </a:r>
            <a:r>
              <a:rPr lang="en-US" sz="3200" dirty="0" err="1"/>
              <a:t>SynchxSound</a:t>
            </a:r>
            <a:r>
              <a:rPr lang="en-US" sz="3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CBE6B-A4FD-46F0-4598-5434258BB55E}"/>
              </a:ext>
            </a:extLst>
          </p:cNvPr>
          <p:cNvSpPr txBox="1"/>
          <p:nvPr/>
        </p:nvSpPr>
        <p:spPr>
          <a:xfrm>
            <a:off x="208936" y="535004"/>
            <a:ext cx="191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effect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06E32-F3A5-97ED-F534-1C23278C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81" y="1345502"/>
            <a:ext cx="10011217" cy="541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05FBA9-BC7C-0702-161C-4C5DF607A98C}"/>
              </a:ext>
            </a:extLst>
          </p:cNvPr>
          <p:cNvSpPr txBox="1"/>
          <p:nvPr/>
        </p:nvSpPr>
        <p:spPr>
          <a:xfrm>
            <a:off x="6488209" y="868583"/>
            <a:ext cx="63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382A1E-EFF2-0E36-AFC2-4A53FAAB6E96}"/>
              </a:ext>
            </a:extLst>
          </p:cNvPr>
          <p:cNvSpPr txBox="1"/>
          <p:nvPr/>
        </p:nvSpPr>
        <p:spPr>
          <a:xfrm>
            <a:off x="2752168" y="868583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A189F5-F597-846F-EDAA-B41D3FCD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1" y="2093223"/>
            <a:ext cx="10515600" cy="4149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AB11A3-FCC5-0564-57F6-FFE415E14C2D}"/>
              </a:ext>
            </a:extLst>
          </p:cNvPr>
          <p:cNvSpPr txBox="1"/>
          <p:nvPr/>
        </p:nvSpPr>
        <p:spPr>
          <a:xfrm>
            <a:off x="3960425" y="3146921"/>
            <a:ext cx="22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Résultats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identique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5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CC93F-A121-0106-EE90-6F1F22A81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C5EE-F03B-1F2A-DFCA-1301A44A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21"/>
            <a:ext cx="10515600" cy="4078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Anova Mix 2x2x2 (between: group; within : </a:t>
            </a:r>
            <a:r>
              <a:rPr lang="en-US" sz="3200" dirty="0" err="1"/>
              <a:t>SynchxSound</a:t>
            </a:r>
            <a:r>
              <a:rPr lang="en-US" sz="3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C3B76-30B5-6B34-6820-EC96192CA093}"/>
              </a:ext>
            </a:extLst>
          </p:cNvPr>
          <p:cNvSpPr txBox="1"/>
          <p:nvPr/>
        </p:nvSpPr>
        <p:spPr>
          <a:xfrm>
            <a:off x="208936" y="535004"/>
            <a:ext cx="262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InteractionGroupXSynch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E81F3-E477-AD82-F034-CFABD643F856}"/>
              </a:ext>
            </a:extLst>
          </p:cNvPr>
          <p:cNvSpPr txBox="1"/>
          <p:nvPr/>
        </p:nvSpPr>
        <p:spPr>
          <a:xfrm>
            <a:off x="9417377" y="1233377"/>
            <a:ext cx="26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Visuellement</a:t>
            </a:r>
            <a:r>
              <a:rPr lang="en-US" dirty="0"/>
              <a:t>, </a:t>
            </a:r>
            <a:r>
              <a:rPr lang="en-US" dirty="0" err="1"/>
              <a:t>similaire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A5FDD-725F-B70C-0225-4567DB304730}"/>
              </a:ext>
            </a:extLst>
          </p:cNvPr>
          <p:cNvSpPr txBox="1"/>
          <p:nvPr/>
        </p:nvSpPr>
        <p:spPr>
          <a:xfrm>
            <a:off x="6488209" y="868583"/>
            <a:ext cx="63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A0510-856A-6E4C-EA03-F1809751E323}"/>
              </a:ext>
            </a:extLst>
          </p:cNvPr>
          <p:cNvSpPr txBox="1"/>
          <p:nvPr/>
        </p:nvSpPr>
        <p:spPr>
          <a:xfrm>
            <a:off x="2752168" y="868583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4F59C-0EF5-853C-DF36-824E9A07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43" y="1199528"/>
            <a:ext cx="7793065" cy="51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01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Test de validation statistical toolbox</vt:lpstr>
      <vt:lpstr>Anova Within 2x2 (within : SynchxSound)</vt:lpstr>
      <vt:lpstr>Anova Within 2x2 (within : SynchxSound)</vt:lpstr>
      <vt:lpstr>Anova Within 2x2 (within : SynchxSound)</vt:lpstr>
      <vt:lpstr>Anova Within 2x2 (within : SynchxSound)</vt:lpstr>
      <vt:lpstr>Conclusion des Anova within à facteur répété</vt:lpstr>
      <vt:lpstr>Anova Mix 2x2x2 (between: group; within : SynchxSound)</vt:lpstr>
      <vt:lpstr>Anova Mix 2x2x2 (between: group; within : SynchxSound)</vt:lpstr>
      <vt:lpstr>Anova Mix 2x2x2 (between: group; within : SynchxSound)</vt:lpstr>
      <vt:lpstr>Anova Mix 2x2x2 (between: group; within : SynchxSound)</vt:lpstr>
      <vt:lpstr>Anova Mix 2x2x2 (between: group; within : SynchxSound)</vt:lpstr>
      <vt:lpstr>Anova Mix 2x2x2 (between: group; within : SynchxSound)</vt:lpstr>
      <vt:lpstr>Conclusion des Anova mix</vt:lpstr>
      <vt:lpstr>Paired T-test (p=0.05, no correction)</vt:lpstr>
      <vt:lpstr>Paired T-test (p=0.05, no correction)</vt:lpstr>
      <vt:lpstr>Paired T-test (p=0.05, no correction)</vt:lpstr>
      <vt:lpstr>Paired T-test (p=0.05, FDR corrected)</vt:lpstr>
      <vt:lpstr>Paired T-test (p=0.05, FDR corrected)</vt:lpstr>
      <vt:lpstr>Unpaired T-test (p=0.05, no correction)</vt:lpstr>
      <vt:lpstr>Unpaired T-test (p=0.05, no correction)</vt:lpstr>
      <vt:lpstr>Unpaired T-test (p=0.05, FDR corrected)</vt:lpstr>
      <vt:lpstr>Unpaired T-test (p=0.05, FDR corrected)</vt:lpstr>
      <vt:lpstr>Conclusion sur le T-test</vt:lpstr>
    </vt:vector>
  </TitlesOfParts>
  <Company>UNIFR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MOUTHON Michael</dc:creator>
  <cp:lastModifiedBy>MOUTHON Michael</cp:lastModifiedBy>
  <cp:revision>6</cp:revision>
  <dcterms:created xsi:type="dcterms:W3CDTF">2025-01-30T20:47:47Z</dcterms:created>
  <dcterms:modified xsi:type="dcterms:W3CDTF">2025-02-06T21:54:20Z</dcterms:modified>
</cp:coreProperties>
</file>