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91" r:id="rId3"/>
    <p:sldId id="259" r:id="rId4"/>
    <p:sldId id="295" r:id="rId5"/>
    <p:sldId id="292" r:id="rId6"/>
    <p:sldId id="293" r:id="rId7"/>
    <p:sldId id="294" r:id="rId8"/>
    <p:sldId id="299" r:id="rId9"/>
    <p:sldId id="302" r:id="rId10"/>
    <p:sldId id="289" r:id="rId11"/>
    <p:sldId id="290" r:id="rId12"/>
    <p:sldId id="277" r:id="rId13"/>
    <p:sldId id="278" r:id="rId14"/>
    <p:sldId id="301" r:id="rId15"/>
    <p:sldId id="300" r:id="rId16"/>
    <p:sldId id="285" r:id="rId17"/>
    <p:sldId id="286" r:id="rId18"/>
    <p:sldId id="287" r:id="rId19"/>
    <p:sldId id="296" r:id="rId20"/>
    <p:sldId id="297" r:id="rId21"/>
    <p:sldId id="298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4A8994-6EAE-4280-867E-7DC20D6B124E}">
          <p14:sldIdLst>
            <p14:sldId id="256"/>
            <p14:sldId id="291"/>
            <p14:sldId id="259"/>
            <p14:sldId id="295"/>
          </p14:sldIdLst>
        </p14:section>
        <p14:section name="Validation Filtering" id="{F71371B5-4C65-47A7-B242-FF8BEFE2690F}">
          <p14:sldIdLst>
            <p14:sldId id="292"/>
            <p14:sldId id="293"/>
            <p14:sldId id="294"/>
          </p14:sldIdLst>
        </p14:section>
        <p14:section name="Validation Interpolation" id="{2BDC3397-8064-4C74-A31B-EA3CE7FC9770}">
          <p14:sldIdLst>
            <p14:sldId id="299"/>
            <p14:sldId id="302"/>
            <p14:sldId id="289"/>
          </p14:sldIdLst>
        </p14:section>
        <p14:section name="Validation Re-ref" id="{19B2AE9F-C25A-46FD-90F4-CA5F7D52C4AF}">
          <p14:sldIdLst>
            <p14:sldId id="290"/>
          </p14:sldIdLst>
        </p14:section>
        <p14:section name="validation ICA" id="{0218506A-612C-4DBD-AE95-D19EE5EA2481}">
          <p14:sldIdLst>
            <p14:sldId id="277"/>
            <p14:sldId id="278"/>
          </p14:sldIdLst>
        </p14:section>
        <p14:section name="Validation Epochs" id="{304C7E1E-AC76-4DBE-BB23-7F23E0C895C6}">
          <p14:sldIdLst>
            <p14:sldId id="301"/>
          </p14:sldIdLst>
        </p14:section>
        <p14:section name="Grand Mean comparison" id="{61DDFC21-E8B1-4502-B138-03DDC925EF94}">
          <p14:sldIdLst>
            <p14:sldId id="300"/>
            <p14:sldId id="285"/>
            <p14:sldId id="286"/>
            <p14:sldId id="287"/>
          </p14:sldIdLst>
        </p14:section>
        <p14:section name="dev" id="{940F7759-35C2-4D33-B92C-33A7455AC1DB}">
          <p14:sldIdLst>
            <p14:sldId id="296"/>
            <p14:sldId id="297"/>
            <p14:sldId id="29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954" autoAdjust="0"/>
  </p:normalViewPr>
  <p:slideViewPr>
    <p:cSldViewPr snapToGrid="0">
      <p:cViewPr varScale="1">
        <p:scale>
          <a:sx n="98" d="100"/>
          <a:sy n="98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F102FA-BD0D-4527-B0F3-028D90335BEE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D42762-72F2-46A9-99BB-5858366CF2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40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 has also been tested on P061_synch4_filtred_exported.sef and the results is the same between </a:t>
            </a:r>
            <a:r>
              <a:rPr lang="en-US" dirty="0" err="1"/>
              <a:t>eeglab</a:t>
            </a:r>
            <a:r>
              <a:rPr lang="en-US" dirty="0"/>
              <a:t> interface and </a:t>
            </a:r>
            <a:r>
              <a:rPr lang="en-US" dirty="0" err="1"/>
              <a:t>EEGpal</a:t>
            </a:r>
            <a:r>
              <a:rPr lang="en-US" dirty="0"/>
              <a:t> 1.2 with </a:t>
            </a:r>
            <a:r>
              <a:rPr lang="en-US" dirty="0" err="1"/>
              <a:t>eeglab</a:t>
            </a:r>
            <a:r>
              <a:rPr lang="en-US" dirty="0"/>
              <a:t> filtering option activated.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42762-72F2-46A9-99BB-5858366CF21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64339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Vérifier</a:t>
            </a:r>
            <a:r>
              <a:rPr lang="en-US" dirty="0"/>
              <a:t> </a:t>
            </a:r>
            <a:r>
              <a:rPr lang="en-US" dirty="0" err="1"/>
              <a:t>aussi</a:t>
            </a:r>
            <a:r>
              <a:rPr lang="en-US" dirty="0"/>
              <a:t> sur le </a:t>
            </a:r>
            <a:r>
              <a:rPr lang="en-US" dirty="0" err="1"/>
              <a:t>fichier</a:t>
            </a:r>
            <a:r>
              <a:rPr lang="en-US" dirty="0"/>
              <a:t> Interoception_CAS_P034_28022024_synch1_filtered_interpolated.sef; Le </a:t>
            </a:r>
            <a:r>
              <a:rPr lang="en-US" dirty="0" err="1"/>
              <a:t>résultats</a:t>
            </a:r>
            <a:r>
              <a:rPr lang="en-US" dirty="0"/>
              <a:t> de </a:t>
            </a:r>
            <a:r>
              <a:rPr lang="en-US" dirty="0" err="1"/>
              <a:t>l’electrode</a:t>
            </a:r>
            <a:r>
              <a:rPr lang="en-US" dirty="0"/>
              <a:t> B11 interpole et les </a:t>
            </a:r>
            <a:r>
              <a:rPr lang="en-US" dirty="0" err="1"/>
              <a:t>autres</a:t>
            </a:r>
            <a:r>
              <a:rPr lang="en-US" dirty="0"/>
              <a:t> </a:t>
            </a:r>
            <a:r>
              <a:rPr lang="en-US" dirty="0" err="1"/>
              <a:t>sont</a:t>
            </a:r>
            <a:r>
              <a:rPr lang="en-US" dirty="0"/>
              <a:t> </a:t>
            </a:r>
            <a:r>
              <a:rPr lang="en-US" dirty="0" err="1"/>
              <a:t>identique</a:t>
            </a:r>
            <a:r>
              <a:rPr lang="en-US" dirty="0"/>
              <a:t> entre </a:t>
            </a:r>
            <a:r>
              <a:rPr lang="en-US" dirty="0" err="1"/>
              <a:t>l’analyse</a:t>
            </a:r>
            <a:r>
              <a:rPr lang="en-US" dirty="0"/>
              <a:t> de </a:t>
            </a:r>
            <a:r>
              <a:rPr lang="en-US" dirty="0" err="1"/>
              <a:t>l’interface</a:t>
            </a:r>
            <a:r>
              <a:rPr lang="en-US" dirty="0"/>
              <a:t> dans </a:t>
            </a:r>
            <a:r>
              <a:rPr lang="en-US" dirty="0" err="1"/>
              <a:t>eeglab</a:t>
            </a:r>
            <a:r>
              <a:rPr lang="en-US" dirty="0"/>
              <a:t> et dans </a:t>
            </a:r>
            <a:r>
              <a:rPr lang="en-US" dirty="0" err="1"/>
              <a:t>l’interface</a:t>
            </a:r>
            <a:r>
              <a:rPr lang="en-US" dirty="0"/>
              <a:t> </a:t>
            </a:r>
            <a:r>
              <a:rPr lang="en-US" dirty="0" err="1"/>
              <a:t>EEGpal</a:t>
            </a:r>
            <a:r>
              <a:rPr lang="en-US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42762-72F2-46A9-99BB-5858366CF2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911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Parameters: rejection Epochs &gt;100 </a:t>
            </a:r>
            <a:r>
              <a:rPr lang="en-US" dirty="0" err="1"/>
              <a:t>microV</a:t>
            </a:r>
            <a:r>
              <a:rPr lang="en-US" dirty="0"/>
              <a:t>. </a:t>
            </a:r>
          </a:p>
          <a:p>
            <a:r>
              <a:rPr lang="en-US" dirty="0"/>
              <a:t>Previous result was not exactly the same because I directly averages all the participants. Here, I make individuals means and then the mean of these means (the means of means give never exactly the same results as the direct mean across participant).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42762-72F2-46A9-99BB-5858366CF21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8809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https://www.sciencedirect.com/science/article/pii/S1388245708012686?via%3Dihub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06053A-C3A5-4F92-B365-4AB66C8DB4E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031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1D42762-72F2-46A9-99BB-5858366CF21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14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00392-28BD-B26E-728C-E8274AB0A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65F661-942B-44CB-233E-BE1E022216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49D794-1F50-67D5-790B-1C04B4A5A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E0E47-CD10-7505-7B2A-84743539A1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0AE02-15F6-0189-3CD8-2FE1A1669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3634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55BCF-9157-8B0B-2970-B9CB7B3A1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B8F315-AEF2-E91B-B50E-BB161FB63E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C7B7-7ED7-500F-0315-C2FE56E81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DB0B41-3EF7-4A7A-C579-21B94BD1A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A3AB3-84D3-E5EE-6A96-61059D85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94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AF4A6F-D513-78C5-E4BF-016F4FB7E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7F53F0-E642-8D9E-8128-0FBE31DA6B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7E9A1-E6BF-D527-349F-57343B495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97C0-EADB-1E3F-13ED-5F0D1282C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57D5E-8CDF-C6AC-EE42-F2B9BDC8B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21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6472-D870-9F7E-E7DD-7E73B3A64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0C3C8F-16E8-C753-2E01-261BD99614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00AF2A-7BF5-397B-7FB8-194BC841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D4CB7F-7514-626B-B232-BEE0AB47D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6F301A-3F7A-FFAC-4A19-2CA36C41C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963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7594A-4A29-B694-EFD5-EECE4532F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7C66DB-F190-5B76-205A-031E4106D3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957AD-2FEE-479B-A47F-5C04C30BC4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0B3A8D-BA5D-0D74-4216-6EA3837C1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ABC3F-BE83-20AE-83DA-8AFBE26C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0418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D1D9-6C20-F37E-B2F0-9243F7A3E9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1A8A7A-EC74-88FC-4141-C888C35F46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02BD8-85FC-FBFF-34C6-0131587ED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592DD-2691-4779-2B68-6EC499332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2E7AA-CD4B-EB0A-9937-3DE33FAA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70593-68EE-1E33-D106-7CFB23502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8658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49DDE-E829-E5C2-2B90-9A9255DCC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7509E1-6FFA-AA3D-56D2-9784ACF27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197477-D95D-D7E3-3797-367B43F33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DD26B8-6AB4-3907-5DE4-6F58C6A5DB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53E7E5-E4D7-D474-BD49-BD95DA979C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EB441D-0518-1D13-461B-EB82E6CD76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39A1BE-57BB-BAF9-4996-CF92A60F0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D189AB-15AB-AB8F-BDF4-20CED5F0B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645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42D8-561C-1A29-AFEF-A30B49A5D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E16555-D1C1-57C2-2ADE-56B4DABF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F04C86-F9A2-7FBB-179F-032A4E879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7B90C9-8F14-25D7-96A6-E18B9192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15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9C4F0F-B646-1211-1362-7E11FBC0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335F7E-031E-E149-76CC-8A2C5A4DC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2E6259-D495-09E1-BA1A-2E02F87D12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97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4536B-30D2-EF08-BF32-C5CD27D3C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841C5-B682-4B4C-7B5B-685221401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192F4C-BD3E-1C94-8DA2-0B29390DE0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51F8D-FE6A-82CB-F811-C38BB001D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20A18-422A-82DA-5565-AF3368CA32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651F5E-17AB-EB77-D06E-93F7383AE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97957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47E99-758C-CC74-A041-17A1F052A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E954E5-6ED9-5BA2-AA4D-5DF99AA17CC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E9E619-2C97-3FF6-8184-0BD59F082C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7A1BA4-1475-B502-D78D-B19992AED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59E1C1-9E22-08E0-A56C-1FCF5CCD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2A163D-7C53-EF97-05BF-ED338DDC9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267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CC986A-CCCF-C684-56BE-D2DE1AAFD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13283-2BC2-1F44-885F-D99A6A980A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4082"/>
            <a:ext cx="10515600" cy="50928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054EDC-F21F-B030-D6D4-A3FB51883E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52FF62-8110-4E5B-9444-FF52BEC43877}" type="datetimeFigureOut">
              <a:rPr lang="en-US" smtClean="0"/>
              <a:t>6/11/2024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C42FF-27E0-5412-F282-3CB06DEEC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23BF0-C9DF-57B2-E161-549C92979A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0B602C-089C-4DB3-9054-A5837FCB78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778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15B9E-96D8-E1E6-1BBB-EA4C93DAF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242146"/>
          </a:xfrm>
        </p:spPr>
        <p:txBody>
          <a:bodyPr/>
          <a:lstStyle/>
          <a:p>
            <a:r>
              <a:rPr lang="en-US" dirty="0"/>
              <a:t>Validation </a:t>
            </a:r>
            <a:r>
              <a:rPr lang="en-US" dirty="0" err="1"/>
              <a:t>EEGpal</a:t>
            </a:r>
            <a:r>
              <a:rPr lang="en-US" dirty="0"/>
              <a:t> v1.2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F0F9E9-167D-C51A-C605-2D714D13D3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64609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Michaël Mouthon</a:t>
            </a:r>
          </a:p>
          <a:p>
            <a:r>
              <a:rPr lang="en-US" dirty="0"/>
              <a:t>05.06.2024</a:t>
            </a:r>
          </a:p>
        </p:txBody>
      </p:sp>
    </p:spTree>
    <p:extLst>
      <p:ext uri="{BB962C8B-B14F-4D97-AF65-F5344CB8AC3E}">
        <p14:creationId xmlns:p14="http://schemas.microsoft.com/office/powerpoint/2010/main" val="40577022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79254-0C40-775C-6B91-D23BC3B91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8" y="152689"/>
            <a:ext cx="11818449" cy="483287"/>
          </a:xfrm>
        </p:spPr>
        <p:txBody>
          <a:bodyPr/>
          <a:lstStyle/>
          <a:p>
            <a:r>
              <a:rPr lang="en-US" dirty="0"/>
              <a:t>Validation of Interpolation </a:t>
            </a:r>
            <a:r>
              <a:rPr lang="en-US" dirty="0" err="1"/>
              <a:t>EEGpal</a:t>
            </a:r>
            <a:r>
              <a:rPr lang="en-US" dirty="0"/>
              <a:t> 1.2 (spherical) for a single file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7A762A-680D-C724-B34C-21A33FE08B80}"/>
              </a:ext>
            </a:extLst>
          </p:cNvPr>
          <p:cNvSpPr txBox="1"/>
          <p:nvPr/>
        </p:nvSpPr>
        <p:spPr>
          <a:xfrm>
            <a:off x="117242" y="708398"/>
            <a:ext cx="1195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compare the efficiency of the interpolation methods, I interpolate the same electrode A15 B20 with the same cap coordinate on the same original file </a:t>
            </a:r>
            <a:r>
              <a:rPr lang="fr-CH" dirty="0"/>
              <a:t>P016_synch1_filtred_inter_exported (</a:t>
            </a:r>
            <a:r>
              <a:rPr lang="fr-CH" dirty="0" err="1"/>
              <a:t>coming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</a:t>
            </a:r>
            <a:r>
              <a:rPr lang="fr-CH" dirty="0" err="1"/>
              <a:t>eeglab</a:t>
            </a:r>
            <a:r>
              <a:rPr lang="fr-CH" dirty="0"/>
              <a:t> interpolation).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F1E24C-2951-1D62-AAF3-D3D2AB36E617}"/>
              </a:ext>
            </a:extLst>
          </p:cNvPr>
          <p:cNvSpPr txBox="1"/>
          <p:nvPr/>
        </p:nvSpPr>
        <p:spPr>
          <a:xfrm>
            <a:off x="10095773" y="1270595"/>
            <a:ext cx="18399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eeglab</a:t>
            </a:r>
            <a:r>
              <a:rPr lang="en-US" dirty="0"/>
              <a:t> </a:t>
            </a:r>
          </a:p>
          <a:p>
            <a:r>
              <a:rPr lang="en-US" dirty="0"/>
              <a:t>Red = </a:t>
            </a:r>
            <a:r>
              <a:rPr lang="en-US" dirty="0" err="1"/>
              <a:t>EEGpal</a:t>
            </a:r>
            <a:r>
              <a:rPr lang="en-US" dirty="0"/>
              <a:t> 1.2 with Spherical interpolation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B54D31-0965-CD0D-DCD3-EE981FD7DCBD}"/>
              </a:ext>
            </a:extLst>
          </p:cNvPr>
          <p:cNvSpPr txBox="1"/>
          <p:nvPr/>
        </p:nvSpPr>
        <p:spPr>
          <a:xfrm>
            <a:off x="117242" y="5702921"/>
            <a:ext cx="11818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Conclusion: The new module </a:t>
            </a:r>
            <a:r>
              <a:rPr lang="en-US" dirty="0" err="1">
                <a:solidFill>
                  <a:srgbClr val="FF0000"/>
                </a:solidFill>
              </a:rPr>
              <a:t>Interplation</a:t>
            </a:r>
            <a:r>
              <a:rPr lang="en-US" dirty="0">
                <a:solidFill>
                  <a:srgbClr val="FF0000"/>
                </a:solidFill>
              </a:rPr>
              <a:t> of </a:t>
            </a:r>
            <a:r>
              <a:rPr lang="en-US" dirty="0" err="1">
                <a:solidFill>
                  <a:srgbClr val="FF0000"/>
                </a:solidFill>
              </a:rPr>
              <a:t>EEGpal</a:t>
            </a:r>
            <a:r>
              <a:rPr lang="en-US" dirty="0">
                <a:solidFill>
                  <a:srgbClr val="FF0000"/>
                </a:solidFill>
              </a:rPr>
              <a:t> 1.2 using spherical interpolation algo from </a:t>
            </a:r>
            <a:r>
              <a:rPr lang="en-US" dirty="0" err="1">
                <a:solidFill>
                  <a:srgbClr val="FF0000"/>
                </a:solidFill>
              </a:rPr>
              <a:t>eeglab</a:t>
            </a:r>
            <a:r>
              <a:rPr lang="en-US" dirty="0">
                <a:solidFill>
                  <a:srgbClr val="FF0000"/>
                </a:solidFill>
              </a:rPr>
              <a:t> is working. The result are the same as it was run inside of </a:t>
            </a:r>
            <a:r>
              <a:rPr lang="en-US" dirty="0" err="1">
                <a:solidFill>
                  <a:srgbClr val="FF0000"/>
                </a:solidFill>
              </a:rPr>
              <a:t>eeglab</a:t>
            </a:r>
            <a:r>
              <a:rPr lang="en-US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0E50F7-98C0-AECE-0799-F071E646874B}"/>
              </a:ext>
            </a:extLst>
          </p:cNvPr>
          <p:cNvSpPr txBox="1"/>
          <p:nvPr/>
        </p:nvSpPr>
        <p:spPr>
          <a:xfrm>
            <a:off x="6896100" y="2301192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Interpolated channel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EE00D0-493C-D59E-51B4-381E20B587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27151"/>
            <a:ext cx="6896100" cy="21174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78997-2168-9090-319B-54A555F4B2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96202"/>
            <a:ext cx="6896100" cy="20550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67B65C-1148-E4A9-D2D3-EAF6503B0C01}"/>
              </a:ext>
            </a:extLst>
          </p:cNvPr>
          <p:cNvSpPr txBox="1"/>
          <p:nvPr/>
        </p:nvSpPr>
        <p:spPr>
          <a:xfrm>
            <a:off x="6896100" y="4506765"/>
            <a:ext cx="2143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Interpolated channel</a:t>
            </a:r>
          </a:p>
        </p:txBody>
      </p:sp>
    </p:spTree>
    <p:extLst>
      <p:ext uri="{BB962C8B-B14F-4D97-AF65-F5344CB8AC3E}">
        <p14:creationId xmlns:p14="http://schemas.microsoft.com/office/powerpoint/2010/main" val="3340795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DF82337-8699-15CA-FE46-50789B4BA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309" y="152689"/>
            <a:ext cx="10515600" cy="483287"/>
          </a:xfrm>
        </p:spPr>
        <p:txBody>
          <a:bodyPr/>
          <a:lstStyle/>
          <a:p>
            <a:r>
              <a:rPr lang="en-US" dirty="0"/>
              <a:t>Validation of average Re-ref for a single file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65562E-0C68-C689-C77B-67DB6EE7AB8D}"/>
              </a:ext>
            </a:extLst>
          </p:cNvPr>
          <p:cNvSpPr txBox="1"/>
          <p:nvPr/>
        </p:nvSpPr>
        <p:spPr>
          <a:xfrm>
            <a:off x="117242" y="708398"/>
            <a:ext cx="119575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compare the efficiency of the average re-ref methods. I use the file </a:t>
            </a:r>
            <a:r>
              <a:rPr lang="fr-CH" dirty="0"/>
              <a:t>P012_synch1_filtred_inter.set (</a:t>
            </a:r>
            <a:r>
              <a:rPr lang="fr-CH" dirty="0" err="1"/>
              <a:t>coming</a:t>
            </a:r>
            <a:r>
              <a:rPr lang="fr-CH" dirty="0"/>
              <a:t> </a:t>
            </a:r>
            <a:r>
              <a:rPr lang="fr-CH" dirty="0" err="1"/>
              <a:t>from</a:t>
            </a:r>
            <a:r>
              <a:rPr lang="fr-CH" dirty="0"/>
              <a:t> the </a:t>
            </a:r>
            <a:r>
              <a:rPr lang="fr-CH" dirty="0" err="1"/>
              <a:t>eeglab</a:t>
            </a:r>
            <a:r>
              <a:rPr lang="fr-CH" dirty="0"/>
              <a:t> </a:t>
            </a:r>
            <a:r>
              <a:rPr lang="fr-CH" dirty="0" err="1"/>
              <a:t>filtering</a:t>
            </a:r>
            <a:r>
              <a:rPr lang="fr-CH" dirty="0"/>
              <a:t>).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7BDC12-7E5F-210F-D8D3-5F85972496A7}"/>
              </a:ext>
            </a:extLst>
          </p:cNvPr>
          <p:cNvSpPr txBox="1"/>
          <p:nvPr/>
        </p:nvSpPr>
        <p:spPr>
          <a:xfrm>
            <a:off x="10095773" y="1270595"/>
            <a:ext cx="176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eeglab</a:t>
            </a:r>
            <a:r>
              <a:rPr lang="en-US" dirty="0"/>
              <a:t> </a:t>
            </a:r>
          </a:p>
          <a:p>
            <a:r>
              <a:rPr lang="en-US" dirty="0"/>
              <a:t>Red = </a:t>
            </a:r>
            <a:r>
              <a:rPr lang="en-US" dirty="0" err="1"/>
              <a:t>EEGpal</a:t>
            </a:r>
            <a:r>
              <a:rPr lang="en-US" dirty="0"/>
              <a:t> 1.2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71A93D3-2329-5127-6E44-9A5531AB791A}"/>
              </a:ext>
            </a:extLst>
          </p:cNvPr>
          <p:cNvSpPr txBox="1"/>
          <p:nvPr/>
        </p:nvSpPr>
        <p:spPr>
          <a:xfrm>
            <a:off x="117242" y="5702921"/>
            <a:ext cx="118184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reref</a:t>
            </a:r>
            <a:r>
              <a:rPr lang="en-US" dirty="0">
                <a:solidFill>
                  <a:srgbClr val="FF0000"/>
                </a:solidFill>
              </a:rPr>
              <a:t> algo of </a:t>
            </a:r>
            <a:r>
              <a:rPr lang="en-US" dirty="0" err="1">
                <a:solidFill>
                  <a:srgbClr val="FF0000"/>
                </a:solidFill>
              </a:rPr>
              <a:t>MichaelDP</a:t>
            </a:r>
            <a:r>
              <a:rPr lang="en-US" dirty="0">
                <a:solidFill>
                  <a:srgbClr val="FF0000"/>
                </a:solidFill>
              </a:rPr>
              <a:t> give exactly the same results as the re-ref from </a:t>
            </a:r>
            <a:r>
              <a:rPr lang="en-US" dirty="0" err="1">
                <a:solidFill>
                  <a:srgbClr val="FF0000"/>
                </a:solidFill>
              </a:rPr>
              <a:t>eeglab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A22EF8-CFB6-4053-E0AA-F28089719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051"/>
            <a:ext cx="9117890" cy="345374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2E39D28-4A42-F53F-FAC4-2F5418AEA040}"/>
              </a:ext>
            </a:extLst>
          </p:cNvPr>
          <p:cNvSpPr txBox="1"/>
          <p:nvPr/>
        </p:nvSpPr>
        <p:spPr>
          <a:xfrm>
            <a:off x="9429750" y="3429000"/>
            <a:ext cx="16056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Perfect overlap</a:t>
            </a:r>
          </a:p>
        </p:txBody>
      </p:sp>
    </p:spTree>
    <p:extLst>
      <p:ext uri="{BB962C8B-B14F-4D97-AF65-F5344CB8AC3E}">
        <p14:creationId xmlns:p14="http://schemas.microsoft.com/office/powerpoint/2010/main" val="22034251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62EB-DFEB-F093-96AB-4868F7F0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13665"/>
            <a:ext cx="10515600" cy="483287"/>
          </a:xfrm>
        </p:spPr>
        <p:txBody>
          <a:bodyPr/>
          <a:lstStyle/>
          <a:p>
            <a:r>
              <a:rPr lang="en-US" dirty="0"/>
              <a:t>Validation 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FFB80-FC2B-E467-82FF-640EABB6071E}"/>
              </a:ext>
            </a:extLst>
          </p:cNvPr>
          <p:cNvSpPr txBox="1"/>
          <p:nvPr/>
        </p:nvSpPr>
        <p:spPr>
          <a:xfrm>
            <a:off x="556260" y="596952"/>
            <a:ext cx="38288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Based on file Interoception_CAS_P012_13122023_synch1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691095-2A0F-71CA-4B48-BF0D08B13EB7}"/>
              </a:ext>
            </a:extLst>
          </p:cNvPr>
          <p:cNvSpPr txBox="1"/>
          <p:nvPr/>
        </p:nvSpPr>
        <p:spPr>
          <a:xfrm>
            <a:off x="1946418" y="1357238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FEF17846-7AE4-1675-2E23-2084E7A67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861" y="1824458"/>
            <a:ext cx="4967792" cy="1053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9E498DD-05EF-A86F-72B4-78871983F6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205" y="5065662"/>
            <a:ext cx="7492081" cy="17325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22D38A1-755F-63ED-245D-815D03686B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9430" y="1809950"/>
            <a:ext cx="5122930" cy="107034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E4625FF-9556-0DA4-27FE-15CEAC4B140B}"/>
              </a:ext>
            </a:extLst>
          </p:cNvPr>
          <p:cNvSpPr txBox="1"/>
          <p:nvPr/>
        </p:nvSpPr>
        <p:spPr>
          <a:xfrm>
            <a:off x="7663039" y="1330345"/>
            <a:ext cx="11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r>
              <a:rPr lang="en-US" dirty="0"/>
              <a:t> 1.2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0EC686-53E9-67BB-642F-8280ECFE682C}"/>
              </a:ext>
            </a:extLst>
          </p:cNvPr>
          <p:cNvSpPr txBox="1"/>
          <p:nvPr/>
        </p:nvSpPr>
        <p:spPr>
          <a:xfrm>
            <a:off x="126283" y="4396902"/>
            <a:ext cx="11965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eeglab</a:t>
            </a:r>
            <a:r>
              <a:rPr lang="en-US" dirty="0"/>
              <a:t> modify the number of compound because it detect a rank matrix of 62 probably due to re-ref. It was the same at the analysis fully perform in </a:t>
            </a:r>
            <a:r>
              <a:rPr lang="en-US" dirty="0" err="1"/>
              <a:t>eeglab</a:t>
            </a:r>
            <a:r>
              <a:rPr lang="en-US" dirty="0"/>
              <a:t> interface. </a:t>
            </a:r>
          </a:p>
        </p:txBody>
      </p:sp>
    </p:spTree>
    <p:extLst>
      <p:ext uri="{BB962C8B-B14F-4D97-AF65-F5344CB8AC3E}">
        <p14:creationId xmlns:p14="http://schemas.microsoft.com/office/powerpoint/2010/main" val="19544250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262EB-DFEB-F093-96AB-4868F7F0A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760" y="113665"/>
            <a:ext cx="10515600" cy="483287"/>
          </a:xfrm>
        </p:spPr>
        <p:txBody>
          <a:bodyPr/>
          <a:lstStyle/>
          <a:p>
            <a:r>
              <a:rPr lang="en-US" dirty="0"/>
              <a:t>Validation 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AFFB80-FC2B-E467-82FF-640EABB6071E}"/>
              </a:ext>
            </a:extLst>
          </p:cNvPr>
          <p:cNvSpPr txBox="1"/>
          <p:nvPr/>
        </p:nvSpPr>
        <p:spPr>
          <a:xfrm>
            <a:off x="556260" y="596952"/>
            <a:ext cx="39058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Based on file Interoception_CAS_P016_19122023_synch1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48D6AB-ACFE-E133-CD7A-420854AF802E}"/>
              </a:ext>
            </a:extLst>
          </p:cNvPr>
          <p:cNvSpPr txBox="1"/>
          <p:nvPr/>
        </p:nvSpPr>
        <p:spPr>
          <a:xfrm>
            <a:off x="1692080" y="1434351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eeglab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2C24CD6-60C5-EDF4-91B8-5FD8A7FAFB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06" y="1985378"/>
            <a:ext cx="4865390" cy="10010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20564C-A9CC-D69F-DB48-D4B462F52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46323" y="1985378"/>
            <a:ext cx="5416037" cy="11244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27CBA1B-F0C1-439E-C79C-DDCE85E0CC8E}"/>
              </a:ext>
            </a:extLst>
          </p:cNvPr>
          <p:cNvSpPr txBox="1"/>
          <p:nvPr/>
        </p:nvSpPr>
        <p:spPr>
          <a:xfrm>
            <a:off x="7672766" y="1514334"/>
            <a:ext cx="11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r>
              <a:rPr lang="en-US" dirty="0"/>
              <a:t> 1.2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F0578AA-D4D0-FD98-BBB8-FE61AF82D8B8}"/>
              </a:ext>
            </a:extLst>
          </p:cNvPr>
          <p:cNvSpPr txBox="1"/>
          <p:nvPr/>
        </p:nvSpPr>
        <p:spPr>
          <a:xfrm>
            <a:off x="1507540" y="3087426"/>
            <a:ext cx="7046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this participant, almost the same ICA decomposition has been found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7A1F94-A337-6298-E6CC-E066D72238DD}"/>
              </a:ext>
            </a:extLst>
          </p:cNvPr>
          <p:cNvSpPr txBox="1"/>
          <p:nvPr/>
        </p:nvSpPr>
        <p:spPr>
          <a:xfrm>
            <a:off x="74366" y="3811440"/>
            <a:ext cx="26149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Based on file Interoception_CAS_P018 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9932E9-6DBB-77E8-5085-D98D0FE2A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5573" y="3974007"/>
            <a:ext cx="4117536" cy="185256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96603A4-F21D-FBD7-1874-6BB572B270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16" y="4144930"/>
            <a:ext cx="4117535" cy="172482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662D6D1-6929-8F5C-5198-E0300D8F0394}"/>
              </a:ext>
            </a:extLst>
          </p:cNvPr>
          <p:cNvSpPr txBox="1"/>
          <p:nvPr/>
        </p:nvSpPr>
        <p:spPr>
          <a:xfrm>
            <a:off x="0" y="6321461"/>
            <a:ext cx="11977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not a problem of the new version EEGpal1.2; this strange decomposition was also observed with the full </a:t>
            </a:r>
            <a:r>
              <a:rPr lang="en-US" dirty="0" err="1"/>
              <a:t>eeglab</a:t>
            </a:r>
            <a:r>
              <a:rPr lang="en-US" dirty="0"/>
              <a:t> processing </a:t>
            </a:r>
          </a:p>
        </p:txBody>
      </p:sp>
    </p:spTree>
    <p:extLst>
      <p:ext uri="{BB962C8B-B14F-4D97-AF65-F5344CB8AC3E}">
        <p14:creationId xmlns:p14="http://schemas.microsoft.com/office/powerpoint/2010/main" val="2195521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0C484-FE38-3B21-A387-0ED6F8DAC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Comparaison</a:t>
            </a:r>
            <a:r>
              <a:rPr lang="en-US" dirty="0"/>
              <a:t> between </a:t>
            </a:r>
            <a:r>
              <a:rPr lang="en-US" dirty="0" err="1"/>
              <a:t>EEGpal</a:t>
            </a:r>
            <a:r>
              <a:rPr lang="en-US" dirty="0"/>
              <a:t> </a:t>
            </a:r>
            <a:r>
              <a:rPr lang="en-US" dirty="0" err="1"/>
              <a:t>Epoching</a:t>
            </a:r>
            <a:r>
              <a:rPr lang="en-US" dirty="0"/>
              <a:t> module dans </a:t>
            </a:r>
            <a:r>
              <a:rPr lang="en-US" dirty="0" err="1"/>
              <a:t>Cartool</a:t>
            </a:r>
            <a:r>
              <a:rPr lang="en-US" dirty="0"/>
              <a:t> averaging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F230D7-32B7-6CB5-954C-1F07ABC5310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712" b="4648"/>
          <a:stretch/>
        </p:blipFill>
        <p:spPr>
          <a:xfrm>
            <a:off x="194554" y="1570996"/>
            <a:ext cx="7373566" cy="32344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CC634AE-A0A9-7DF5-5A89-8EB120B26251}"/>
              </a:ext>
            </a:extLst>
          </p:cNvPr>
          <p:cNvSpPr txBox="1"/>
          <p:nvPr/>
        </p:nvSpPr>
        <p:spPr>
          <a:xfrm>
            <a:off x="8860165" y="1404339"/>
            <a:ext cx="18939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EEGpal</a:t>
            </a:r>
            <a:r>
              <a:rPr lang="en-US" dirty="0"/>
              <a:t> 1.2</a:t>
            </a:r>
          </a:p>
          <a:p>
            <a:r>
              <a:rPr lang="en-US" dirty="0"/>
              <a:t>Red = </a:t>
            </a:r>
            <a:r>
              <a:rPr lang="en-US" dirty="0" err="1"/>
              <a:t>Cartool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7B9566-3BB3-FC3B-C81D-86E559F96663}"/>
              </a:ext>
            </a:extLst>
          </p:cNvPr>
          <p:cNvSpPr txBox="1"/>
          <p:nvPr/>
        </p:nvSpPr>
        <p:spPr>
          <a:xfrm>
            <a:off x="7986409" y="2752928"/>
            <a:ext cx="37646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Perfect Match !!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C6EBD-901B-B11E-229F-05AD5172621B}"/>
              </a:ext>
            </a:extLst>
          </p:cNvPr>
          <p:cNvSpPr txBox="1"/>
          <p:nvPr/>
        </p:nvSpPr>
        <p:spPr>
          <a:xfrm>
            <a:off x="68094" y="1237994"/>
            <a:ext cx="36715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Grand average difference 5-6 = MMN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767D55-F1C1-A4FC-1C03-C1E0D7B91BEB}"/>
              </a:ext>
            </a:extLst>
          </p:cNvPr>
          <p:cNvSpPr txBox="1"/>
          <p:nvPr/>
        </p:nvSpPr>
        <p:spPr>
          <a:xfrm>
            <a:off x="194554" y="4970834"/>
            <a:ext cx="1172182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validate the </a:t>
            </a:r>
            <a:r>
              <a:rPr lang="en-US" dirty="0" err="1"/>
              <a:t>Epoching</a:t>
            </a:r>
            <a:r>
              <a:rPr lang="en-US" dirty="0"/>
              <a:t> module of </a:t>
            </a:r>
            <a:r>
              <a:rPr lang="en-US" dirty="0" err="1"/>
              <a:t>EEGpal</a:t>
            </a:r>
            <a:r>
              <a:rPr lang="en-US" dirty="0"/>
              <a:t> ! The result of grand average over two conditions across 6 participant give exactly the same results between </a:t>
            </a:r>
            <a:r>
              <a:rPr lang="en-US" dirty="0" err="1"/>
              <a:t>Cartool</a:t>
            </a:r>
            <a:r>
              <a:rPr lang="en-US" dirty="0"/>
              <a:t> and </a:t>
            </a:r>
            <a:r>
              <a:rPr lang="en-US" dirty="0" err="1"/>
              <a:t>EEGpal</a:t>
            </a:r>
            <a:r>
              <a:rPr lang="en-US" dirty="0"/>
              <a:t>. It means that the individual means will also fit. </a:t>
            </a:r>
          </a:p>
          <a:p>
            <a:r>
              <a:rPr lang="en-US" dirty="0"/>
              <a:t>We can trust the </a:t>
            </a:r>
            <a:r>
              <a:rPr lang="en-US" dirty="0" err="1"/>
              <a:t>Epoching</a:t>
            </a:r>
            <a:r>
              <a:rPr lang="en-US" dirty="0"/>
              <a:t> module of </a:t>
            </a:r>
            <a:r>
              <a:rPr lang="en-US" dirty="0" err="1"/>
              <a:t>EEGpal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25743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873F9-0765-19E2-95B6-0C022BE9B8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832"/>
            <a:ext cx="10515600" cy="483287"/>
          </a:xfrm>
        </p:spPr>
        <p:txBody>
          <a:bodyPr/>
          <a:lstStyle/>
          <a:p>
            <a:pPr algn="l"/>
            <a:r>
              <a:rPr lang="en-US" sz="2800" dirty="0" err="1"/>
              <a:t>Missmatch</a:t>
            </a:r>
            <a:r>
              <a:rPr lang="en-US" sz="2800" dirty="0"/>
              <a:t> Negativity (MMN) Comparison with </a:t>
            </a:r>
            <a:r>
              <a:rPr lang="en-US" sz="2800" dirty="0" err="1"/>
              <a:t>litterature</a:t>
            </a:r>
            <a:endParaRPr lang="en-US" sz="2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365C3D3-2DAF-1342-806D-9E330505B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038" y="1152354"/>
            <a:ext cx="4700111" cy="35910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8329A9-AAF2-21DC-EBE0-4F26BC6A9788}"/>
              </a:ext>
            </a:extLst>
          </p:cNvPr>
          <p:cNvSpPr txBox="1"/>
          <p:nvPr/>
        </p:nvSpPr>
        <p:spPr>
          <a:xfrm>
            <a:off x="319038" y="5480903"/>
            <a:ext cx="5383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sz="1200" dirty="0"/>
              <a:t>Garrido MI, </a:t>
            </a:r>
            <a:r>
              <a:rPr lang="fr-CH" sz="1200" dirty="0" err="1"/>
              <a:t>Kilner</a:t>
            </a:r>
            <a:r>
              <a:rPr lang="fr-CH" sz="1200" dirty="0"/>
              <a:t> JM, Stephan KE, </a:t>
            </a:r>
            <a:r>
              <a:rPr lang="fr-CH" sz="1200" dirty="0" err="1"/>
              <a:t>Friston</a:t>
            </a:r>
            <a:r>
              <a:rPr lang="fr-CH" sz="1200" dirty="0"/>
              <a:t> KJ. The </a:t>
            </a:r>
            <a:r>
              <a:rPr lang="fr-CH" sz="1200" dirty="0" err="1"/>
              <a:t>mismatch</a:t>
            </a:r>
            <a:r>
              <a:rPr lang="fr-CH" sz="1200" dirty="0"/>
              <a:t> </a:t>
            </a:r>
            <a:r>
              <a:rPr lang="fr-CH" sz="1200" dirty="0" err="1"/>
              <a:t>negativity</a:t>
            </a:r>
            <a:r>
              <a:rPr lang="fr-CH" sz="1200" dirty="0"/>
              <a:t>: a </a:t>
            </a:r>
            <a:r>
              <a:rPr lang="fr-CH" sz="1200" dirty="0" err="1"/>
              <a:t>review</a:t>
            </a:r>
            <a:r>
              <a:rPr lang="fr-CH" sz="1200" dirty="0"/>
              <a:t> of </a:t>
            </a:r>
            <a:r>
              <a:rPr lang="fr-CH" sz="1200" dirty="0" err="1"/>
              <a:t>underlying</a:t>
            </a:r>
            <a:r>
              <a:rPr lang="fr-CH" sz="1200" dirty="0"/>
              <a:t> </a:t>
            </a:r>
            <a:r>
              <a:rPr lang="fr-CH" sz="1200" dirty="0" err="1"/>
              <a:t>mechanisms</a:t>
            </a:r>
            <a:r>
              <a:rPr lang="fr-CH" sz="1200" dirty="0"/>
              <a:t>. Clin </a:t>
            </a:r>
            <a:r>
              <a:rPr lang="fr-CH" sz="1200" dirty="0" err="1"/>
              <a:t>Neurophysiol</a:t>
            </a:r>
            <a:r>
              <a:rPr lang="fr-CH" sz="1200" dirty="0"/>
              <a:t>. 2009 Mar;120(3):453-63. </a:t>
            </a:r>
            <a:r>
              <a:rPr lang="fr-CH" sz="1200" dirty="0" err="1"/>
              <a:t>doi</a:t>
            </a:r>
            <a:r>
              <a:rPr lang="fr-CH" sz="1200" dirty="0"/>
              <a:t>: 10.1016/j.clinph.2008.11.029. Epub 2009 Jan 31. PMID: 19181570; PMCID: PMC2671031.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4D66F-041D-AF4F-402B-80A1F711E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CF7969-298E-4672-980A-27403CEF12EB}" type="slidenum">
              <a:rPr lang="en-US" smtClean="0"/>
              <a:t>15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C319E5-A686-ECB5-8D50-CCCB5CC398F8}"/>
              </a:ext>
            </a:extLst>
          </p:cNvPr>
          <p:cNvSpPr txBox="1"/>
          <p:nvPr/>
        </p:nvSpPr>
        <p:spPr>
          <a:xfrm>
            <a:off x="9427083" y="509889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200ms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9624C3-9458-2909-D42A-CB5176D55D7B}"/>
              </a:ext>
            </a:extLst>
          </p:cNvPr>
          <p:cNvSpPr txBox="1"/>
          <p:nvPr/>
        </p:nvSpPr>
        <p:spPr>
          <a:xfrm>
            <a:off x="10329042" y="256475"/>
            <a:ext cx="176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eeglab</a:t>
            </a:r>
            <a:endParaRPr lang="en-US" dirty="0"/>
          </a:p>
          <a:p>
            <a:r>
              <a:rPr lang="en-US" dirty="0"/>
              <a:t>Red = </a:t>
            </a:r>
            <a:r>
              <a:rPr lang="en-US" dirty="0" err="1"/>
              <a:t>EEGpal</a:t>
            </a:r>
            <a:r>
              <a:rPr lang="en-US" dirty="0"/>
              <a:t> 1.2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8480E0-B9B2-82E3-BD5A-50E394C7B3F4}"/>
              </a:ext>
            </a:extLst>
          </p:cNvPr>
          <p:cNvSpPr txBox="1"/>
          <p:nvPr/>
        </p:nvSpPr>
        <p:spPr>
          <a:xfrm>
            <a:off x="7783654" y="5766997"/>
            <a:ext cx="15009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Similar results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A406E25-F1CC-D27D-031C-42055ABB97BA}"/>
              </a:ext>
            </a:extLst>
          </p:cNvPr>
          <p:cNvSpPr/>
          <p:nvPr/>
        </p:nvSpPr>
        <p:spPr>
          <a:xfrm>
            <a:off x="3611880" y="2350008"/>
            <a:ext cx="1407269" cy="12893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61F60-59BD-0548-28C2-45EE7678D4C1}"/>
              </a:ext>
            </a:extLst>
          </p:cNvPr>
          <p:cNvSpPr txBox="1"/>
          <p:nvPr/>
        </p:nvSpPr>
        <p:spPr>
          <a:xfrm>
            <a:off x="5757157" y="5096301"/>
            <a:ext cx="6286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</a:t>
            </a:r>
            <a:r>
              <a:rPr lang="en-US" dirty="0" err="1"/>
              <a:t>ms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EA4037-A47A-307B-AB6F-85FA846CA2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9438" y="1386243"/>
            <a:ext cx="5150924" cy="3591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286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0A78-AE30-8838-2B86-2A76CF21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483287"/>
          </a:xfrm>
        </p:spPr>
        <p:txBody>
          <a:bodyPr/>
          <a:lstStyle/>
          <a:p>
            <a:r>
              <a:rPr lang="en-US" sz="2800" dirty="0"/>
              <a:t>Comparison of the Grant Mean for </a:t>
            </a:r>
            <a:r>
              <a:rPr lang="en-US" sz="2800" dirty="0" err="1"/>
              <a:t>Missmach</a:t>
            </a:r>
            <a:r>
              <a:rPr lang="en-US" sz="2800" dirty="0"/>
              <a:t> Negativity (MMN)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BF417-D192-1042-855B-555F8A78C214}"/>
              </a:ext>
            </a:extLst>
          </p:cNvPr>
          <p:cNvSpPr txBox="1"/>
          <p:nvPr/>
        </p:nvSpPr>
        <p:spPr>
          <a:xfrm>
            <a:off x="161925" y="676275"/>
            <a:ext cx="7624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Substraction</a:t>
            </a:r>
            <a:r>
              <a:rPr lang="en-US" dirty="0"/>
              <a:t> : Sound-</a:t>
            </a:r>
            <a:r>
              <a:rPr lang="en-US" dirty="0" err="1"/>
              <a:t>noSound</a:t>
            </a:r>
            <a:r>
              <a:rPr lang="en-US" dirty="0"/>
              <a:t> (MMN for cardio synch condition over 6 patients)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E56F70-4CF3-5E81-63B1-288B3DD9E8D1}"/>
              </a:ext>
            </a:extLst>
          </p:cNvPr>
          <p:cNvSpPr txBox="1"/>
          <p:nvPr/>
        </p:nvSpPr>
        <p:spPr>
          <a:xfrm>
            <a:off x="10152573" y="553137"/>
            <a:ext cx="176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eeglab</a:t>
            </a:r>
            <a:endParaRPr lang="en-US" dirty="0"/>
          </a:p>
          <a:p>
            <a:r>
              <a:rPr lang="en-US" dirty="0"/>
              <a:t>Red = </a:t>
            </a:r>
            <a:r>
              <a:rPr lang="en-US" dirty="0" err="1"/>
              <a:t>EEGpal</a:t>
            </a:r>
            <a:r>
              <a:rPr lang="en-US" dirty="0"/>
              <a:t> 1.2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DC2040-CD99-B909-7321-5E3D65CC68BC}"/>
              </a:ext>
            </a:extLst>
          </p:cNvPr>
          <p:cNvSpPr txBox="1"/>
          <p:nvPr/>
        </p:nvSpPr>
        <p:spPr>
          <a:xfrm>
            <a:off x="80962" y="5212227"/>
            <a:ext cx="120300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Remarks: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Similar but not identical due to the variability in the ICA decomposition. I am sure because all the other steps provide exactly the same results between </a:t>
            </a:r>
            <a:r>
              <a:rPr lang="en-US" dirty="0" err="1"/>
              <a:t>eeglab</a:t>
            </a:r>
            <a:r>
              <a:rPr lang="en-US" dirty="0"/>
              <a:t> and </a:t>
            </a:r>
            <a:r>
              <a:rPr lang="en-US" dirty="0" err="1"/>
              <a:t>EEGpal</a:t>
            </a:r>
            <a:r>
              <a:rPr lang="en-US" dirty="0"/>
              <a:t> 1.2 (with the option </a:t>
            </a:r>
            <a:r>
              <a:rPr lang="en-US" dirty="0" err="1"/>
              <a:t>eeglab</a:t>
            </a:r>
            <a:r>
              <a:rPr lang="en-US" dirty="0"/>
              <a:t>)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AAEFDA-0F51-9B50-8CE5-B2BD67EA96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6589"/>
            <a:ext cx="12192000" cy="3344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31875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0A78-AE30-8838-2B86-2A76CF21F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9850"/>
            <a:ext cx="10515600" cy="483287"/>
          </a:xfrm>
        </p:spPr>
        <p:txBody>
          <a:bodyPr/>
          <a:lstStyle/>
          <a:p>
            <a:r>
              <a:rPr lang="en-US" sz="2800" dirty="0"/>
              <a:t>Comparison of the Grant Mean for </a:t>
            </a:r>
            <a:r>
              <a:rPr lang="en-US" sz="2800" dirty="0" err="1"/>
              <a:t>Missmach</a:t>
            </a:r>
            <a:r>
              <a:rPr lang="en-US" sz="2800" dirty="0"/>
              <a:t> Negativity (MMN)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9BF417-D192-1042-855B-555F8A78C214}"/>
              </a:ext>
            </a:extLst>
          </p:cNvPr>
          <p:cNvSpPr txBox="1"/>
          <p:nvPr/>
        </p:nvSpPr>
        <p:spPr>
          <a:xfrm>
            <a:off x="161925" y="676275"/>
            <a:ext cx="4791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TF: 481 = 135 </a:t>
            </a:r>
            <a:r>
              <a:rPr lang="en-US" dirty="0" err="1"/>
              <a:t>ms</a:t>
            </a:r>
            <a:r>
              <a:rPr lang="en-US" dirty="0"/>
              <a:t> post stim (MMN peak position)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7B941D-FCF2-1BFD-B0D9-E89E808A1AAB}"/>
              </a:ext>
            </a:extLst>
          </p:cNvPr>
          <p:cNvSpPr txBox="1"/>
          <p:nvPr/>
        </p:nvSpPr>
        <p:spPr>
          <a:xfrm>
            <a:off x="8520542" y="3244334"/>
            <a:ext cx="1182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r>
              <a:rPr lang="en-US" dirty="0"/>
              <a:t> 1.2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A1931B0-49BF-319C-F02D-0FBDDD503416}"/>
              </a:ext>
            </a:extLst>
          </p:cNvPr>
          <p:cNvSpPr txBox="1"/>
          <p:nvPr/>
        </p:nvSpPr>
        <p:spPr>
          <a:xfrm>
            <a:off x="1338849" y="3244334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eeglab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8BE28B8-2DC4-BEC9-D6B4-47B8832331AD}"/>
              </a:ext>
            </a:extLst>
          </p:cNvPr>
          <p:cNvSpPr txBox="1"/>
          <p:nvPr/>
        </p:nvSpPr>
        <p:spPr>
          <a:xfrm>
            <a:off x="2475169" y="5502277"/>
            <a:ext cx="6451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Topo of </a:t>
            </a:r>
            <a:r>
              <a:rPr lang="en-US" dirty="0" err="1"/>
              <a:t>EEGpal</a:t>
            </a:r>
            <a:r>
              <a:rPr lang="en-US" dirty="0"/>
              <a:t> 1.2 with </a:t>
            </a:r>
            <a:r>
              <a:rPr lang="en-US" dirty="0" err="1"/>
              <a:t>eeglab</a:t>
            </a:r>
            <a:r>
              <a:rPr lang="en-US" dirty="0"/>
              <a:t> option and full </a:t>
            </a:r>
            <a:r>
              <a:rPr lang="en-US" dirty="0" err="1"/>
              <a:t>eeglab</a:t>
            </a:r>
            <a:r>
              <a:rPr lang="en-US" dirty="0"/>
              <a:t> are identical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24A758-10DE-6352-2488-63B619F4FB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0396" y="1864492"/>
            <a:ext cx="2787987" cy="334091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68AC40F-DF08-ED04-40AD-AAD4AB0F2F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6584" y="1842909"/>
            <a:ext cx="2787987" cy="3375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55821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042C-7F4B-ADC8-6BD7-EDDB59761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957118-2675-1303-B369-CC37F81C96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The MMN results are quite similar between the different analysis methods </a:t>
            </a:r>
            <a:r>
              <a:rPr lang="en-US" dirty="0"/>
              <a:t>(the final result will not depend on the toolbox choice)</a:t>
            </a:r>
          </a:p>
          <a:p>
            <a:r>
              <a:rPr lang="en-US" dirty="0"/>
              <a:t>The worst performance is provided by </a:t>
            </a:r>
            <a:r>
              <a:rPr lang="en-US" dirty="0" err="1"/>
              <a:t>BrainVision</a:t>
            </a:r>
            <a:r>
              <a:rPr lang="en-US" dirty="0"/>
              <a:t> (I don’t recommend the use of this software)</a:t>
            </a:r>
          </a:p>
          <a:p>
            <a:r>
              <a:rPr lang="en-US" dirty="0"/>
              <a:t>The two </a:t>
            </a:r>
            <a:r>
              <a:rPr lang="en-US" dirty="0" err="1"/>
              <a:t>matlab</a:t>
            </a:r>
            <a:r>
              <a:rPr lang="en-US" dirty="0"/>
              <a:t> </a:t>
            </a:r>
            <a:r>
              <a:rPr lang="en-US" dirty="0" err="1"/>
              <a:t>softwares</a:t>
            </a:r>
            <a:r>
              <a:rPr lang="en-US" dirty="0"/>
              <a:t> (</a:t>
            </a:r>
            <a:r>
              <a:rPr lang="en-US" dirty="0" err="1"/>
              <a:t>eeglab</a:t>
            </a:r>
            <a:r>
              <a:rPr lang="en-US" dirty="0"/>
              <a:t> and </a:t>
            </a:r>
            <a:r>
              <a:rPr lang="en-US" dirty="0" err="1"/>
              <a:t>EEGpal</a:t>
            </a:r>
            <a:r>
              <a:rPr lang="en-US" dirty="0"/>
              <a:t>) give the cleanest results (better than a pure </a:t>
            </a:r>
            <a:r>
              <a:rPr lang="en-US" dirty="0" err="1"/>
              <a:t>Cartool</a:t>
            </a:r>
            <a:r>
              <a:rPr lang="en-US" dirty="0"/>
              <a:t> pipeline)</a:t>
            </a:r>
          </a:p>
          <a:p>
            <a:r>
              <a:rPr lang="en-US" dirty="0">
                <a:solidFill>
                  <a:srgbClr val="FF0000"/>
                </a:solidFill>
              </a:rPr>
              <a:t>The </a:t>
            </a:r>
            <a:r>
              <a:rPr lang="en-US" dirty="0" err="1">
                <a:solidFill>
                  <a:srgbClr val="FF0000"/>
                </a:solidFill>
              </a:rPr>
              <a:t>EEGpal</a:t>
            </a:r>
            <a:r>
              <a:rPr lang="en-US" dirty="0">
                <a:solidFill>
                  <a:srgbClr val="FF0000"/>
                </a:solidFill>
              </a:rPr>
              <a:t> version 1.1 is totally correct and validated for ERPs study. Each processing steps give a correct result in comparison of other EEG processing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968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DDE52-CF40-58C3-69A2-AA9A3FC3F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1873" y="180398"/>
            <a:ext cx="10515600" cy="483287"/>
          </a:xfrm>
        </p:spPr>
        <p:txBody>
          <a:bodyPr/>
          <a:lstStyle/>
          <a:p>
            <a:r>
              <a:rPr lang="en-US" dirty="0"/>
              <a:t>ICA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341A4-2B86-B9EC-AF38-B6A094CB84D7}"/>
              </a:ext>
            </a:extLst>
          </p:cNvPr>
          <p:cNvSpPr txBox="1"/>
          <p:nvPr/>
        </p:nvSpPr>
        <p:spPr>
          <a:xfrm>
            <a:off x="179881" y="848412"/>
            <a:ext cx="614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fr-CH" dirty="0"/>
              <a:t>Interoception_CAS_P012_13122023_synch1_filtered.sef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357C1-6546-161E-1D85-6D41C52709CB}"/>
              </a:ext>
            </a:extLst>
          </p:cNvPr>
          <p:cNvSpPr txBox="1"/>
          <p:nvPr/>
        </p:nvSpPr>
        <p:spPr>
          <a:xfrm>
            <a:off x="332509" y="1459345"/>
            <a:ext cx="589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de la suppression de </a:t>
            </a:r>
            <a:r>
              <a:rPr lang="en-US" dirty="0" err="1"/>
              <a:t>l’electrode</a:t>
            </a:r>
            <a:r>
              <a:rPr lang="en-US" dirty="0"/>
              <a:t> A8 et </a:t>
            </a:r>
            <a:r>
              <a:rPr lang="en-US" dirty="0" err="1"/>
              <a:t>regader</a:t>
            </a:r>
            <a:r>
              <a:rPr lang="en-US" dirty="0"/>
              <a:t> le </a:t>
            </a:r>
            <a:r>
              <a:rPr lang="en-US" dirty="0" err="1"/>
              <a:t>résultat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6F8BE7-6903-B829-7D86-B1FF381EEC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81" y="1828677"/>
            <a:ext cx="6124575" cy="13620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422C27-0DEC-FFDF-25A4-3D27DD2F44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9730" y="1911356"/>
            <a:ext cx="5073506" cy="107619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7FC212E-CCC8-F92A-851C-609C55AD290A}"/>
              </a:ext>
            </a:extLst>
          </p:cNvPr>
          <p:cNvSpPr txBox="1"/>
          <p:nvPr/>
        </p:nvSpPr>
        <p:spPr>
          <a:xfrm>
            <a:off x="6770254" y="1459345"/>
            <a:ext cx="38012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Résultat</a:t>
            </a:r>
            <a:r>
              <a:rPr lang="en-US" dirty="0"/>
              <a:t> precedent après interpolation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EB7E4EB-364C-958E-5992-24D90301CF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59491" y="1033078"/>
            <a:ext cx="273758" cy="31527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AA25848-BB44-CA7E-A454-45E26E1D4F98}"/>
              </a:ext>
            </a:extLst>
          </p:cNvPr>
          <p:cNvSpPr txBox="1"/>
          <p:nvPr/>
        </p:nvSpPr>
        <p:spPr>
          <a:xfrm>
            <a:off x="249381" y="3244334"/>
            <a:ext cx="4636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with 63 </a:t>
            </a:r>
            <a:r>
              <a:rPr lang="en-US" dirty="0" err="1"/>
              <a:t>electodes</a:t>
            </a:r>
            <a:r>
              <a:rPr lang="en-US" dirty="0"/>
              <a:t> au lieu de 64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195DF-092E-265C-CB3C-9FA5F233448A}"/>
              </a:ext>
            </a:extLst>
          </p:cNvPr>
          <p:cNvSpPr txBox="1"/>
          <p:nvPr/>
        </p:nvSpPr>
        <p:spPr>
          <a:xfrm>
            <a:off x="179881" y="3784993"/>
            <a:ext cx="589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de ICA </a:t>
            </a:r>
            <a:r>
              <a:rPr lang="en-US" dirty="0" err="1"/>
              <a:t>si</a:t>
            </a:r>
            <a:r>
              <a:rPr lang="en-US" dirty="0"/>
              <a:t> on decide </a:t>
            </a:r>
            <a:r>
              <a:rPr lang="en-US" dirty="0" err="1"/>
              <a:t>d’ignorer</a:t>
            </a:r>
            <a:r>
              <a:rPr lang="en-US" dirty="0"/>
              <a:t> </a:t>
            </a:r>
            <a:r>
              <a:rPr lang="en-US" dirty="0" err="1"/>
              <a:t>l’electrodes</a:t>
            </a:r>
            <a:r>
              <a:rPr lang="en-US" dirty="0"/>
              <a:t> A8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A8FAAEB-BFC4-191D-B2B6-2D2B0F7FCC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5906" y="4325652"/>
            <a:ext cx="6000750" cy="131445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B76916AD-7CE5-5E31-5D92-AAD131630126}"/>
              </a:ext>
            </a:extLst>
          </p:cNvPr>
          <p:cNvSpPr txBox="1"/>
          <p:nvPr/>
        </p:nvSpPr>
        <p:spPr>
          <a:xfrm>
            <a:off x="179881" y="5990179"/>
            <a:ext cx="109684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garde</a:t>
            </a:r>
            <a:r>
              <a:rPr lang="en-US" dirty="0"/>
              <a:t> les 64 electrodes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bigo</a:t>
            </a:r>
            <a:endParaRPr lang="en-US" dirty="0"/>
          </a:p>
          <a:p>
            <a:r>
              <a:rPr lang="en-US" dirty="0"/>
              <a:t>Je </a:t>
            </a:r>
            <a:r>
              <a:rPr lang="en-US" dirty="0" err="1"/>
              <a:t>peux</a:t>
            </a:r>
            <a:r>
              <a:rPr lang="en-US" dirty="0"/>
              <a:t> implementer </a:t>
            </a:r>
            <a:r>
              <a:rPr lang="en-US" dirty="0" err="1"/>
              <a:t>ça</a:t>
            </a:r>
            <a:r>
              <a:rPr lang="en-US" dirty="0"/>
              <a:t> dans </a:t>
            </a:r>
            <a:r>
              <a:rPr lang="en-US" dirty="0" err="1"/>
              <a:t>mon</a:t>
            </a:r>
            <a:r>
              <a:rPr lang="en-US" dirty="0"/>
              <a:t> module ICA pour ignorer certain channel </a:t>
            </a:r>
            <a:r>
              <a:rPr lang="en-US" dirty="0" err="1"/>
              <a:t>mais</a:t>
            </a:r>
            <a:r>
              <a:rPr lang="en-US" dirty="0"/>
              <a:t> il </a:t>
            </a:r>
            <a:r>
              <a:rPr lang="en-US" dirty="0" err="1"/>
              <a:t>seront</a:t>
            </a:r>
            <a:r>
              <a:rPr lang="en-US" dirty="0"/>
              <a:t> conserver à </a:t>
            </a:r>
            <a:r>
              <a:rPr lang="en-US" dirty="0" err="1"/>
              <a:t>l’output</a:t>
            </a:r>
            <a:r>
              <a:rPr lang="en-US" dirty="0"/>
              <a:t>. 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B13B24-88FD-D2C1-E415-8846DE64957F}"/>
              </a:ext>
            </a:extLst>
          </p:cNvPr>
          <p:cNvSpPr txBox="1"/>
          <p:nvPr/>
        </p:nvSpPr>
        <p:spPr>
          <a:xfrm>
            <a:off x="6322653" y="4257964"/>
            <a:ext cx="5073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</a:t>
            </a:r>
            <a:r>
              <a:rPr lang="en-US" dirty="0" err="1"/>
              <a:t>comparaison</a:t>
            </a:r>
            <a:r>
              <a:rPr lang="en-US" dirty="0"/>
              <a:t> </a:t>
            </a:r>
            <a:r>
              <a:rPr lang="en-US" dirty="0" err="1"/>
              <a:t>visuel</a:t>
            </a:r>
            <a:r>
              <a:rPr lang="en-US" dirty="0"/>
              <a:t> du </a:t>
            </a:r>
            <a:r>
              <a:rPr lang="en-US" dirty="0" err="1"/>
              <a:t>résultat</a:t>
            </a:r>
            <a:r>
              <a:rPr lang="en-US" dirty="0"/>
              <a:t> des </a:t>
            </a:r>
            <a:r>
              <a:rPr lang="en-US" dirty="0" err="1"/>
              <a:t>électrodes</a:t>
            </a:r>
            <a:r>
              <a:rPr lang="en-US" dirty="0"/>
              <a:t> </a:t>
            </a:r>
            <a:r>
              <a:rPr lang="en-US" dirty="0" err="1"/>
              <a:t>frontales</a:t>
            </a:r>
            <a:r>
              <a:rPr lang="en-US" dirty="0"/>
              <a:t> entre </a:t>
            </a:r>
            <a:r>
              <a:rPr lang="en-US" dirty="0" err="1"/>
              <a:t>ces</a:t>
            </a:r>
            <a:r>
              <a:rPr lang="en-US" dirty="0"/>
              <a:t> deux ICA </a:t>
            </a:r>
            <a:r>
              <a:rPr lang="en-US" dirty="0" err="1"/>
              <a:t>sont</a:t>
            </a:r>
            <a:r>
              <a:rPr lang="en-US" dirty="0"/>
              <a:t> bon. On a plus de blink. </a:t>
            </a:r>
          </a:p>
        </p:txBody>
      </p:sp>
    </p:spTree>
    <p:extLst>
      <p:ext uri="{BB962C8B-B14F-4D97-AF65-F5344CB8AC3E}">
        <p14:creationId xmlns:p14="http://schemas.microsoft.com/office/powerpoint/2010/main" val="868922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60990-4E3A-4146-5C4B-50AECD3A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the release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944EDA-8B8C-7A64-F83B-5322E206A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After meeting with Selma and Natascha, it has been decided that we could use </a:t>
            </a:r>
            <a:r>
              <a:rPr lang="en-US" dirty="0" err="1"/>
              <a:t>EEGpal</a:t>
            </a:r>
            <a:r>
              <a:rPr lang="en-US" dirty="0"/>
              <a:t> if it call the exact function of </a:t>
            </a:r>
            <a:r>
              <a:rPr lang="en-US" dirty="0" err="1"/>
              <a:t>eeglab</a:t>
            </a:r>
            <a:r>
              <a:rPr lang="en-US" dirty="0"/>
              <a:t> which is well known in scientific community. </a:t>
            </a:r>
          </a:p>
          <a:p>
            <a:pPr marL="0" indent="0">
              <a:buNone/>
            </a:pPr>
            <a:r>
              <a:rPr lang="en-US" dirty="0"/>
              <a:t>It is why I had to modify the module Filtering+ and Interpolation, in order to call </a:t>
            </a:r>
            <a:r>
              <a:rPr lang="en-US" dirty="0" err="1"/>
              <a:t>eeglab</a:t>
            </a:r>
            <a:r>
              <a:rPr lang="en-US" dirty="0"/>
              <a:t> function instead of other alternatives.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5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B9B4-40DB-C183-F87D-8DA2C6E7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avec P022 et P023 non </a:t>
            </a:r>
            <a:r>
              <a:rPr lang="en-US" dirty="0" err="1"/>
              <a:t>filtré</a:t>
            </a:r>
            <a:r>
              <a:rPr lang="en-US" dirty="0"/>
              <a:t> (</a:t>
            </a:r>
            <a:r>
              <a:rPr lang="en-US" dirty="0" err="1"/>
              <a:t>bdf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6B20C-D174-7AAB-1639-4ADE216B99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P022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P023 avec suppression des </a:t>
            </a:r>
            <a:r>
              <a:rPr lang="en-US" dirty="0" err="1"/>
              <a:t>électrodes</a:t>
            </a:r>
            <a:r>
              <a:rPr lang="en-US" dirty="0"/>
              <a:t> </a:t>
            </a:r>
            <a:r>
              <a:rPr lang="en-US" dirty="0" err="1"/>
              <a:t>frontales</a:t>
            </a:r>
            <a:r>
              <a:rPr lang="en-US" dirty="0"/>
              <a:t> (1-6 + 33-38)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D83492-33E3-209C-FF3D-DD76310A1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6338" y="3750454"/>
            <a:ext cx="4826722" cy="20579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080188-3EB1-7150-A05A-A9CA3B169CB0}"/>
              </a:ext>
            </a:extLst>
          </p:cNvPr>
          <p:cNvSpPr txBox="1"/>
          <p:nvPr/>
        </p:nvSpPr>
        <p:spPr>
          <a:xfrm>
            <a:off x="7486650" y="4410075"/>
            <a:ext cx="26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voit</a:t>
            </a:r>
            <a:r>
              <a:rPr lang="en-US" dirty="0"/>
              <a:t> </a:t>
            </a:r>
            <a:r>
              <a:rPr lang="en-US" dirty="0" err="1"/>
              <a:t>rien</a:t>
            </a:r>
            <a:r>
              <a:rPr lang="en-US" dirty="0"/>
              <a:t> au </a:t>
            </a:r>
            <a:r>
              <a:rPr lang="en-US" dirty="0" err="1"/>
              <a:t>niveau</a:t>
            </a:r>
            <a:r>
              <a:rPr lang="en-US" dirty="0"/>
              <a:t> oeil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F451EC-FF30-F0E4-9F8A-748419A76D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6338" y="1461534"/>
            <a:ext cx="3729038" cy="15294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B334A29-8CBA-147F-C3A2-05D940E4276E}"/>
              </a:ext>
            </a:extLst>
          </p:cNvPr>
          <p:cNvSpPr txBox="1"/>
          <p:nvPr/>
        </p:nvSpPr>
        <p:spPr>
          <a:xfrm>
            <a:off x="5482260" y="2025838"/>
            <a:ext cx="26473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voit</a:t>
            </a:r>
            <a:r>
              <a:rPr lang="en-US" dirty="0"/>
              <a:t> </a:t>
            </a:r>
            <a:r>
              <a:rPr lang="en-US" dirty="0" err="1"/>
              <a:t>rien</a:t>
            </a:r>
            <a:r>
              <a:rPr lang="en-US" dirty="0"/>
              <a:t> au </a:t>
            </a:r>
            <a:r>
              <a:rPr lang="en-US" dirty="0" err="1"/>
              <a:t>niveau</a:t>
            </a:r>
            <a:r>
              <a:rPr lang="en-US" dirty="0"/>
              <a:t> oeil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6147FC-2A28-4EF2-4B23-7EAE76F03D1A}"/>
              </a:ext>
            </a:extLst>
          </p:cNvPr>
          <p:cNvSpPr txBox="1"/>
          <p:nvPr/>
        </p:nvSpPr>
        <p:spPr>
          <a:xfrm>
            <a:off x="286327" y="6077527"/>
            <a:ext cx="11212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 test à permit de verifier que la </a:t>
            </a:r>
            <a:r>
              <a:rPr lang="en-US" dirty="0" err="1"/>
              <a:t>recomposiaiton</a:t>
            </a:r>
            <a:r>
              <a:rPr lang="en-US" dirty="0"/>
              <a:t> et save </a:t>
            </a:r>
            <a:r>
              <a:rPr lang="en-US" dirty="0" err="1"/>
              <a:t>marche</a:t>
            </a:r>
            <a:r>
              <a:rPr lang="en-US" dirty="0"/>
              <a:t> avec la nouvelle option dans le module ICA. </a:t>
            </a:r>
          </a:p>
        </p:txBody>
      </p:sp>
    </p:spTree>
    <p:extLst>
      <p:ext uri="{BB962C8B-B14F-4D97-AF65-F5344CB8AC3E}">
        <p14:creationId xmlns:p14="http://schemas.microsoft.com/office/powerpoint/2010/main" val="39445568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786CD-53BA-3B8F-CF8A-CC3A79E4E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Vérification</a:t>
            </a:r>
            <a:r>
              <a:rPr lang="en-US" dirty="0"/>
              <a:t> de la consequence </a:t>
            </a:r>
            <a:r>
              <a:rPr lang="en-US" dirty="0" err="1"/>
              <a:t>d’ignorer</a:t>
            </a:r>
            <a:r>
              <a:rPr lang="en-US" dirty="0"/>
              <a:t> </a:t>
            </a:r>
            <a:r>
              <a:rPr lang="en-US" dirty="0" err="1"/>
              <a:t>une</a:t>
            </a:r>
            <a:r>
              <a:rPr lang="en-US" dirty="0"/>
              <a:t> </a:t>
            </a:r>
            <a:r>
              <a:rPr lang="en-US" dirty="0" err="1"/>
              <a:t>électrodes</a:t>
            </a:r>
            <a:r>
              <a:rPr lang="en-US" dirty="0"/>
              <a:t> dans la decomposition ICA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2ABF6-64FB-FC1E-BAE3-55D9A948A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4" y="1690542"/>
            <a:ext cx="6068243" cy="4291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3C2DC4-235E-53BF-B917-671E7229CF29}"/>
              </a:ext>
            </a:extLst>
          </p:cNvPr>
          <p:cNvSpPr txBox="1"/>
          <p:nvPr/>
        </p:nvSpPr>
        <p:spPr>
          <a:xfrm>
            <a:off x="160831" y="1084811"/>
            <a:ext cx="4405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fr-CH" dirty="0"/>
              <a:t>Interoception_CAS_P023_asynch1.sef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935DDF-E9A1-4EE3-709F-B71EF16E26A1}"/>
              </a:ext>
            </a:extLst>
          </p:cNvPr>
          <p:cNvSpPr txBox="1"/>
          <p:nvPr/>
        </p:nvSpPr>
        <p:spPr>
          <a:xfrm>
            <a:off x="6610350" y="1190625"/>
            <a:ext cx="558165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 </a:t>
            </a:r>
            <a:r>
              <a:rPr lang="en-US" dirty="0" err="1"/>
              <a:t>électrodes</a:t>
            </a:r>
            <a:r>
              <a:rPr lang="en-US" dirty="0"/>
              <a:t> 1-6 (A1-A6) + 33-38 (B1-B6)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été</a:t>
            </a:r>
            <a:r>
              <a:rPr lang="en-US" dirty="0"/>
              <a:t> ignorer à la decomposition ICA. </a:t>
            </a:r>
          </a:p>
          <a:p>
            <a:endParaRPr lang="en-US" dirty="0"/>
          </a:p>
          <a:p>
            <a:r>
              <a:rPr lang="en-US" dirty="0"/>
              <a:t>En noir le signal </a:t>
            </a:r>
            <a:r>
              <a:rPr lang="en-US" dirty="0" err="1"/>
              <a:t>reconstruit</a:t>
            </a:r>
            <a:r>
              <a:rPr lang="en-US" dirty="0"/>
              <a:t> (</a:t>
            </a:r>
            <a:r>
              <a:rPr lang="en-US" dirty="0" err="1"/>
              <a:t>ICApruned</a:t>
            </a:r>
            <a:r>
              <a:rPr lang="en-US" dirty="0"/>
              <a:t>) après </a:t>
            </a:r>
            <a:r>
              <a:rPr lang="en-US" dirty="0" err="1"/>
              <a:t>avoir</a:t>
            </a:r>
            <a:r>
              <a:rPr lang="en-US" dirty="0"/>
              <a:t> </a:t>
            </a:r>
            <a:r>
              <a:rPr lang="en-US" dirty="0" err="1"/>
              <a:t>supprimer</a:t>
            </a:r>
            <a:r>
              <a:rPr lang="en-US" dirty="0"/>
              <a:t> deux </a:t>
            </a:r>
            <a:r>
              <a:rPr lang="en-US" dirty="0" err="1"/>
              <a:t>composantes</a:t>
            </a:r>
            <a:r>
              <a:rPr lang="en-US" dirty="0"/>
              <a:t> et </a:t>
            </a:r>
            <a:r>
              <a:rPr lang="en-US" dirty="0" err="1"/>
              <a:t>en</a:t>
            </a:r>
            <a:r>
              <a:rPr lang="en-US" dirty="0"/>
              <a:t> rouge </a:t>
            </a:r>
            <a:r>
              <a:rPr lang="en-US" dirty="0" err="1"/>
              <a:t>c’est</a:t>
            </a:r>
            <a:r>
              <a:rPr lang="en-US" dirty="0"/>
              <a:t> le signal brute.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observe que le signal pour les </a:t>
            </a:r>
            <a:r>
              <a:rPr lang="en-US" dirty="0" err="1"/>
              <a:t>électrodes</a:t>
            </a:r>
            <a:r>
              <a:rPr lang="en-US" dirty="0"/>
              <a:t> ignorer </a:t>
            </a:r>
            <a:r>
              <a:rPr lang="en-US" dirty="0" err="1"/>
              <a:t>est</a:t>
            </a:r>
            <a:r>
              <a:rPr lang="en-US" dirty="0"/>
              <a:t> </a:t>
            </a:r>
            <a:r>
              <a:rPr lang="en-US" dirty="0" err="1"/>
              <a:t>identique</a:t>
            </a:r>
            <a:r>
              <a:rPr lang="en-US" dirty="0"/>
              <a:t> au signal brute. </a:t>
            </a:r>
            <a:r>
              <a:rPr lang="en-US" dirty="0" err="1"/>
              <a:t>Cela</a:t>
            </a:r>
            <a:r>
              <a:rPr lang="en-US" dirty="0"/>
              <a:t> </a:t>
            </a:r>
            <a:r>
              <a:rPr lang="en-US" dirty="0" err="1"/>
              <a:t>veut</a:t>
            </a:r>
            <a:r>
              <a:rPr lang="en-US" dirty="0"/>
              <a:t> dire que </a:t>
            </a:r>
            <a:r>
              <a:rPr lang="en-US" dirty="0" err="1"/>
              <a:t>eeglab</a:t>
            </a:r>
            <a:r>
              <a:rPr lang="en-US" dirty="0"/>
              <a:t> </a:t>
            </a:r>
            <a:r>
              <a:rPr lang="en-US" dirty="0" err="1"/>
              <a:t>remet</a:t>
            </a:r>
            <a:r>
              <a:rPr lang="en-US" dirty="0"/>
              <a:t> le signal original pour les channel ignorer. </a:t>
            </a:r>
            <a:r>
              <a:rPr lang="en-US" dirty="0" err="1"/>
              <a:t>C’est</a:t>
            </a:r>
            <a:r>
              <a:rPr lang="en-US" dirty="0"/>
              <a:t> </a:t>
            </a:r>
            <a:r>
              <a:rPr lang="en-US" dirty="0" err="1"/>
              <a:t>exactement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que je </a:t>
            </a:r>
            <a:r>
              <a:rPr lang="en-US" dirty="0" err="1"/>
              <a:t>voulais</a:t>
            </a:r>
            <a:r>
              <a:rPr lang="en-US" dirty="0"/>
              <a:t>. </a:t>
            </a:r>
            <a:r>
              <a:rPr lang="en-US" dirty="0" err="1"/>
              <a:t>C’est</a:t>
            </a:r>
            <a:r>
              <a:rPr lang="en-US" dirty="0"/>
              <a:t> la </a:t>
            </a:r>
            <a:r>
              <a:rPr lang="en-US" dirty="0" err="1"/>
              <a:t>meilleures</a:t>
            </a:r>
            <a:r>
              <a:rPr lang="en-US" dirty="0"/>
              <a:t> </a:t>
            </a:r>
            <a:r>
              <a:rPr lang="en-US" dirty="0" err="1"/>
              <a:t>stratégie</a:t>
            </a:r>
            <a:r>
              <a:rPr lang="en-US" dirty="0"/>
              <a:t> ! Bien </a:t>
            </a:r>
            <a:r>
              <a:rPr lang="en-US" dirty="0" err="1"/>
              <a:t>mieux</a:t>
            </a:r>
            <a:r>
              <a:rPr lang="en-US" dirty="0"/>
              <a:t> que de </a:t>
            </a:r>
            <a:r>
              <a:rPr lang="en-US" dirty="0" err="1"/>
              <a:t>supprimer</a:t>
            </a:r>
            <a:r>
              <a:rPr lang="en-US" dirty="0"/>
              <a:t> des </a:t>
            </a:r>
            <a:r>
              <a:rPr lang="en-US" dirty="0" err="1"/>
              <a:t>électrodes</a:t>
            </a:r>
            <a:r>
              <a:rPr lang="en-US" dirty="0"/>
              <a:t> du dataset </a:t>
            </a:r>
            <a:r>
              <a:rPr lang="en-US" dirty="0" err="1"/>
              <a:t>comme</a:t>
            </a:r>
            <a:r>
              <a:rPr lang="en-US" dirty="0"/>
              <a:t> </a:t>
            </a:r>
            <a:r>
              <a:rPr lang="en-US" dirty="0" err="1"/>
              <a:t>précosisé</a:t>
            </a:r>
            <a:r>
              <a:rPr lang="en-US" dirty="0"/>
              <a:t> dans le </a:t>
            </a:r>
            <a:r>
              <a:rPr lang="en-US" dirty="0" err="1"/>
              <a:t>tuto</a:t>
            </a:r>
            <a:r>
              <a:rPr lang="en-US" dirty="0"/>
              <a:t> </a:t>
            </a:r>
            <a:r>
              <a:rPr lang="en-US" dirty="0" err="1"/>
              <a:t>eeglab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Ce </a:t>
            </a:r>
            <a:r>
              <a:rPr lang="en-US" dirty="0" err="1"/>
              <a:t>résultat</a:t>
            </a:r>
            <a:r>
              <a:rPr lang="en-US" dirty="0"/>
              <a:t> </a:t>
            </a:r>
            <a:r>
              <a:rPr lang="en-US" dirty="0" err="1"/>
              <a:t>permet</a:t>
            </a:r>
            <a:r>
              <a:rPr lang="en-US" dirty="0"/>
              <a:t> de </a:t>
            </a:r>
            <a:r>
              <a:rPr lang="en-US" dirty="0" err="1"/>
              <a:t>prouver</a:t>
            </a:r>
            <a:r>
              <a:rPr lang="en-US" dirty="0"/>
              <a:t> que </a:t>
            </a:r>
            <a:r>
              <a:rPr lang="en-US" dirty="0" err="1"/>
              <a:t>eeglab</a:t>
            </a:r>
            <a:r>
              <a:rPr lang="en-US" dirty="0"/>
              <a:t> fait bien </a:t>
            </a:r>
            <a:r>
              <a:rPr lang="en-US" dirty="0" err="1"/>
              <a:t>ce</a:t>
            </a:r>
            <a:r>
              <a:rPr lang="en-US" dirty="0"/>
              <a:t> que </a:t>
            </a:r>
            <a:r>
              <a:rPr lang="en-US" dirty="0" err="1"/>
              <a:t>j’attendait</a:t>
            </a:r>
            <a:r>
              <a:rPr lang="en-US" dirty="0"/>
              <a:t> de </a:t>
            </a:r>
            <a:r>
              <a:rPr lang="en-US" dirty="0" err="1"/>
              <a:t>lui</a:t>
            </a:r>
            <a:r>
              <a:rPr lang="en-US" dirty="0"/>
              <a:t> et que ma modification du module ICA </a:t>
            </a:r>
            <a:r>
              <a:rPr lang="en-US" dirty="0" err="1"/>
              <a:t>fonctionne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0577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61FCA-9995-2444-1587-953CFF6D3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of the 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2D28E4-9C4F-3026-9C6B-9161F2B82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082"/>
            <a:ext cx="10515600" cy="5773918"/>
          </a:xfrm>
        </p:spPr>
        <p:txBody>
          <a:bodyPr>
            <a:normAutofit lnSpcReduction="1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Read </a:t>
            </a:r>
            <a:r>
              <a:rPr lang="en-US" dirty="0" err="1"/>
              <a:t>bdf</a:t>
            </a:r>
            <a:r>
              <a:rPr lang="en-US" dirty="0"/>
              <a:t> and suppress EXG channels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Filter 0.3-40 + 50 Hz Notch (no ASR, no </a:t>
            </a:r>
            <a:r>
              <a:rPr lang="en-US" dirty="0" err="1"/>
              <a:t>Cleanline</a:t>
            </a:r>
            <a:r>
              <a:rPr lang="en-U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Interpolate the same channels. Table of interpolation is :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Re-ref on the average channel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ICA decompositions (</a:t>
            </a:r>
            <a:r>
              <a:rPr lang="en-US" dirty="0" err="1"/>
              <a:t>EEGlab</a:t>
            </a:r>
            <a:r>
              <a:rPr lang="en-US" dirty="0"/>
              <a:t> decomposition for </a:t>
            </a:r>
            <a:r>
              <a:rPr lang="en-US" dirty="0" err="1"/>
              <a:t>Cartool</a:t>
            </a:r>
            <a:r>
              <a:rPr lang="en-US" dirty="0"/>
              <a:t>, </a:t>
            </a:r>
            <a:r>
              <a:rPr lang="en-US" dirty="0" err="1"/>
              <a:t>EEGpal</a:t>
            </a:r>
            <a:r>
              <a:rPr lang="en-US" dirty="0"/>
              <a:t> and EEGLAB)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 err="1"/>
              <a:t>Epoching</a:t>
            </a:r>
            <a:r>
              <a:rPr lang="en-US" dirty="0"/>
              <a:t> automatic with 100microV rejection threshold. No Baseline correction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Make grant average for </a:t>
            </a:r>
            <a:r>
              <a:rPr lang="en-US" dirty="0" err="1"/>
              <a:t>comparision</a:t>
            </a: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537C65-59B2-D46C-E956-8E27DB675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698897"/>
              </p:ext>
            </p:extLst>
          </p:nvPr>
        </p:nvGraphicFramePr>
        <p:xfrm>
          <a:off x="1191491" y="2234430"/>
          <a:ext cx="64008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413">
                  <a:extLst>
                    <a:ext uri="{9D8B030D-6E8A-4147-A177-3AD203B41FA5}">
                      <a16:colId xmlns:a16="http://schemas.microsoft.com/office/drawing/2014/main" val="1902490566"/>
                    </a:ext>
                  </a:extLst>
                </a:gridCol>
                <a:gridCol w="5273387">
                  <a:extLst>
                    <a:ext uri="{9D8B030D-6E8A-4147-A177-3AD203B41FA5}">
                      <a16:colId xmlns:a16="http://schemas.microsoft.com/office/drawing/2014/main" val="28034876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Participant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Electrodes to interpolate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23521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7091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A15, B20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8121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B28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3780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P034 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76578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5958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P061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321366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760FC191-6452-1390-539A-8C7CCCA97516}"/>
              </a:ext>
            </a:extLst>
          </p:cNvPr>
          <p:cNvSpPr txBox="1"/>
          <p:nvPr/>
        </p:nvSpPr>
        <p:spPr>
          <a:xfrm>
            <a:off x="8296564" y="2332041"/>
            <a:ext cx="2595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Decision based on </a:t>
            </a:r>
            <a:r>
              <a:rPr lang="en-US" dirty="0" err="1"/>
              <a:t>Cartool</a:t>
            </a:r>
            <a:r>
              <a:rPr lang="en-US" dirty="0"/>
              <a:t> </a:t>
            </a:r>
            <a:r>
              <a:rPr lang="en-US" dirty="0" err="1"/>
              <a:t>filtred</a:t>
            </a:r>
            <a:r>
              <a:rPr lang="en-US" dirty="0"/>
              <a:t> signal </a:t>
            </a:r>
            <a:br>
              <a:rPr lang="en-US" dirty="0"/>
            </a:br>
            <a:r>
              <a:rPr lang="en-US" dirty="0"/>
              <a:t>* reference </a:t>
            </a:r>
            <a:r>
              <a:rPr lang="en-US" dirty="0" err="1"/>
              <a:t>sinal</a:t>
            </a:r>
            <a:r>
              <a:rPr lang="en-US" dirty="0"/>
              <a:t> to observe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32A33-21E6-29A4-0BD8-AC9F7DC14878}"/>
              </a:ext>
            </a:extLst>
          </p:cNvPr>
          <p:cNvSpPr txBox="1"/>
          <p:nvPr/>
        </p:nvSpPr>
        <p:spPr>
          <a:xfrm>
            <a:off x="7805921" y="3768040"/>
            <a:ext cx="42660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Interpolation done with the same coordinate file with the official layout (spherical head)</a:t>
            </a:r>
          </a:p>
        </p:txBody>
      </p:sp>
    </p:spTree>
    <p:extLst>
      <p:ext uri="{BB962C8B-B14F-4D97-AF65-F5344CB8AC3E}">
        <p14:creationId xmlns:p14="http://schemas.microsoft.com/office/powerpoint/2010/main" val="3541576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05EA1-F944-FE15-0E34-DE69CCD1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Comparaison</a:t>
            </a:r>
            <a:r>
              <a:rPr lang="en-US" dirty="0"/>
              <a:t> of .set structure between </a:t>
            </a:r>
            <a:r>
              <a:rPr lang="en-US" dirty="0" err="1"/>
              <a:t>eeglab</a:t>
            </a:r>
            <a:r>
              <a:rPr lang="en-US" dirty="0"/>
              <a:t> and </a:t>
            </a:r>
            <a:r>
              <a:rPr lang="en-US" dirty="0" err="1"/>
              <a:t>scipt</a:t>
            </a:r>
            <a:r>
              <a:rPr lang="en-US" dirty="0"/>
              <a:t> from </a:t>
            </a:r>
            <a:r>
              <a:rPr lang="en-US" dirty="0" err="1"/>
              <a:t>MichaelBP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02F94F-8913-C7CE-EC0E-28351D036A4E}"/>
              </a:ext>
            </a:extLst>
          </p:cNvPr>
          <p:cNvSpPr txBox="1"/>
          <p:nvPr/>
        </p:nvSpPr>
        <p:spPr>
          <a:xfrm>
            <a:off x="108527" y="1063336"/>
            <a:ext cx="614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fr-CH" dirty="0"/>
              <a:t>Interoception_CAS_P012_13122023_synch1_filtered.sef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5CFA3EF-1D2C-0317-C750-AA7377742AF4}"/>
              </a:ext>
            </a:extLst>
          </p:cNvPr>
          <p:cNvSpPr txBox="1"/>
          <p:nvPr/>
        </p:nvSpPr>
        <p:spPr>
          <a:xfrm>
            <a:off x="0" y="1432668"/>
            <a:ext cx="4100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of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 Courier"/>
              </a:rPr>
              <a:t>eeglab_datastruct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onsolas Courier"/>
              </a:rPr>
              <a:t> from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 Courier"/>
              </a:rPr>
              <a:t>MichaelDP</a:t>
            </a:r>
            <a:endParaRPr lang="en-US" sz="1800" b="0" i="0" u="none" strike="noStrike" baseline="0" dirty="0">
              <a:solidFill>
                <a:srgbClr val="000000"/>
              </a:solidFill>
              <a:latin typeface="Consolas Courier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C45289-7BCC-9D74-ECAD-9D22FC1D783F}"/>
              </a:ext>
            </a:extLst>
          </p:cNvPr>
          <p:cNvSpPr txBox="1"/>
          <p:nvPr/>
        </p:nvSpPr>
        <p:spPr>
          <a:xfrm>
            <a:off x="4223083" y="1424997"/>
            <a:ext cx="405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Import </a:t>
            </a:r>
            <a:r>
              <a:rPr lang="en-US" dirty="0" err="1"/>
              <a:t>bdf</a:t>
            </a:r>
            <a:r>
              <a:rPr lang="en-US" dirty="0"/>
              <a:t> with </a:t>
            </a:r>
            <a:r>
              <a:rPr lang="en-US" dirty="0" err="1"/>
              <a:t>biosig</a:t>
            </a:r>
            <a:r>
              <a:rPr lang="en-US" dirty="0"/>
              <a:t> in </a:t>
            </a:r>
            <a:r>
              <a:rPr lang="en-US" dirty="0" err="1"/>
              <a:t>eeglab</a:t>
            </a:r>
            <a:r>
              <a:rPr lang="en-US" dirty="0"/>
              <a:t> interface</a:t>
            </a:r>
            <a:endParaRPr lang="en-US" sz="1800" b="0" i="0" u="none" strike="noStrike" baseline="0" dirty="0">
              <a:solidFill>
                <a:srgbClr val="000000"/>
              </a:solidFill>
              <a:latin typeface="Consolas Courier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254BA7F-A002-4F78-EBB6-8E72424966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1" y="1802001"/>
            <a:ext cx="2654300" cy="27126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FCAA40-1BD3-A621-D756-CDD01B5A6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8600" y="1802001"/>
            <a:ext cx="3687767" cy="271263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6C4327-7FD2-0564-88A5-1CCBA31861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8600" y="4529982"/>
            <a:ext cx="1235191" cy="17907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62FA6C-F7ED-BCBC-E830-0BEBCF4330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514637"/>
            <a:ext cx="1547099" cy="170995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7ED3164-D9EA-6228-9190-7BBB885E7676}"/>
              </a:ext>
            </a:extLst>
          </p:cNvPr>
          <p:cNvSpPr txBox="1"/>
          <p:nvPr/>
        </p:nvSpPr>
        <p:spPr>
          <a:xfrm>
            <a:off x="6751782" y="5433003"/>
            <a:ext cx="5252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Both structure are identical. No compatibility problem</a:t>
            </a:r>
          </a:p>
        </p:txBody>
      </p:sp>
    </p:spTree>
    <p:extLst>
      <p:ext uri="{BB962C8B-B14F-4D97-AF65-F5344CB8AC3E}">
        <p14:creationId xmlns:p14="http://schemas.microsoft.com/office/powerpoint/2010/main" val="36355176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37873-6965-5FA4-B96F-7D14FF58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Modification of module Filtering+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AA3CEC-A0C8-4CDD-36A8-5B895B22E6A5}"/>
              </a:ext>
            </a:extLst>
          </p:cNvPr>
          <p:cNvSpPr txBox="1"/>
          <p:nvPr/>
        </p:nvSpPr>
        <p:spPr>
          <a:xfrm>
            <a:off x="277091" y="1099127"/>
            <a:ext cx="1183178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default option of Filtering implemented by </a:t>
            </a:r>
            <a:r>
              <a:rPr lang="en-US" dirty="0" err="1"/>
              <a:t>MichaelDP</a:t>
            </a:r>
            <a:r>
              <a:rPr lang="en-US" dirty="0"/>
              <a:t> use of the </a:t>
            </a:r>
            <a:r>
              <a:rPr lang="en-US" i="1" dirty="0" err="1"/>
              <a:t>filtfilt</a:t>
            </a:r>
            <a:r>
              <a:rPr lang="en-US" dirty="0"/>
              <a:t> function which is a commercial product (Signal Processing toolbox of </a:t>
            </a:r>
            <a:r>
              <a:rPr lang="en-US" dirty="0" err="1"/>
              <a:t>Matlab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I have add the option to use the </a:t>
            </a:r>
            <a:r>
              <a:rPr lang="en-US" dirty="0" err="1"/>
              <a:t>the</a:t>
            </a:r>
            <a:r>
              <a:rPr lang="en-US" dirty="0"/>
              <a:t> function </a:t>
            </a:r>
            <a:r>
              <a:rPr lang="en-US" dirty="0" err="1"/>
              <a:t>pop_eegfiltnew</a:t>
            </a:r>
            <a:r>
              <a:rPr lang="en-US" dirty="0"/>
              <a:t> used un </a:t>
            </a:r>
            <a:r>
              <a:rPr lang="en-US" dirty="0" err="1"/>
              <a:t>EEGlab</a:t>
            </a:r>
            <a:r>
              <a:rPr lang="en-US" dirty="0"/>
              <a:t> and developed by Arnaud Delorme. </a:t>
            </a:r>
          </a:p>
          <a:p>
            <a:endParaRPr lang="en-US" dirty="0"/>
          </a:p>
          <a:p>
            <a:r>
              <a:rPr lang="en-US" dirty="0"/>
              <a:t>Decision on the implementation: </a:t>
            </a:r>
          </a:p>
          <a:p>
            <a:r>
              <a:rPr lang="en-US" dirty="0"/>
              <a:t>- Filter order, the filter order value are not comparable between the two algo. I decided to stick to the automatic way of </a:t>
            </a:r>
            <a:r>
              <a:rPr lang="en-US" dirty="0" err="1"/>
              <a:t>eeglab</a:t>
            </a:r>
            <a:r>
              <a:rPr lang="en-US" dirty="0"/>
              <a:t> to determine the order (diminution of 6 dB at 0.5 of the lower bound). For </a:t>
            </a:r>
            <a:r>
              <a:rPr lang="en-US" dirty="0" err="1"/>
              <a:t>exemple</a:t>
            </a:r>
            <a:r>
              <a:rPr lang="en-US" dirty="0"/>
              <a:t> with a high pass frequency at 0.3 Hz, the decrease of 6 dB will be </a:t>
            </a:r>
            <a:r>
              <a:rPr lang="en-US" dirty="0" err="1"/>
              <a:t>mesure</a:t>
            </a:r>
            <a:r>
              <a:rPr lang="en-US" dirty="0"/>
              <a:t> at 0.3-(0.3/2)= 0.15 Hz. When you use bandpass (include high and low pass filter), it is the sharper parameter which will be applied. If you perform the high-pass and low-pass filter successively, then the order will be smaller (less sharp) for the low pass filter than the high pass. It is why it is better to perform a band pass with the two cut-off frequency at the same time to benefit of a sharper frequency cut in both boundaries.  </a:t>
            </a:r>
          </a:p>
          <a:p>
            <a:pPr marL="285750" indent="-285750">
              <a:buFontTx/>
              <a:buChar char="-"/>
            </a:pPr>
            <a:r>
              <a:rPr lang="en-US" dirty="0"/>
              <a:t>Filter </a:t>
            </a:r>
            <a:r>
              <a:rPr lang="en-US" dirty="0" err="1"/>
              <a:t>sucession</a:t>
            </a:r>
            <a:r>
              <a:rPr lang="en-US" dirty="0"/>
              <a:t>: perform a pass band instead of a high pass, low pass successively like </a:t>
            </a:r>
            <a:r>
              <a:rPr lang="en-US" dirty="0" err="1"/>
              <a:t>MichaelDP</a:t>
            </a:r>
            <a:r>
              <a:rPr lang="en-US" dirty="0"/>
              <a:t>. Justification at previous point. </a:t>
            </a:r>
          </a:p>
          <a:p>
            <a:pPr marL="285750" indent="-285750">
              <a:buFontTx/>
              <a:buChar char="-"/>
            </a:pPr>
            <a:r>
              <a:rPr lang="en-US" dirty="0"/>
              <a:t>The module has been adapted in order that the other function (resampling, </a:t>
            </a:r>
            <a:r>
              <a:rPr lang="en-US" dirty="0" err="1"/>
              <a:t>cleanLine</a:t>
            </a:r>
            <a:r>
              <a:rPr lang="en-US" dirty="0"/>
              <a:t>, artefact correction) can be used as well. Instead of use open a .set as done in ICA module, I used the function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onsolas Courier"/>
              </a:rPr>
              <a:t>eeglab_datastruct</a:t>
            </a:r>
            <a:r>
              <a:rPr lang="en-US" dirty="0">
                <a:solidFill>
                  <a:srgbClr val="000000"/>
                </a:solidFill>
                <a:latin typeface="Consolas Courier"/>
              </a:rPr>
              <a:t> from </a:t>
            </a:r>
            <a:r>
              <a:rPr lang="en-US" dirty="0" err="1">
                <a:solidFill>
                  <a:srgbClr val="000000"/>
                </a:solidFill>
                <a:latin typeface="Consolas Courier"/>
              </a:rPr>
              <a:t>MichaelDP</a:t>
            </a:r>
            <a:r>
              <a:rPr lang="en-US" dirty="0">
                <a:solidFill>
                  <a:srgbClr val="000000"/>
                </a:solidFill>
                <a:latin typeface="Consolas Courier"/>
              </a:rPr>
              <a:t> to create a EEG struct as </a:t>
            </a:r>
            <a:r>
              <a:rPr lang="en-US" dirty="0" err="1">
                <a:solidFill>
                  <a:srgbClr val="000000"/>
                </a:solidFill>
                <a:latin typeface="Consolas Courier"/>
              </a:rPr>
              <a:t>eeglab</a:t>
            </a:r>
            <a:r>
              <a:rPr lang="en-US" dirty="0">
                <a:solidFill>
                  <a:srgbClr val="000000"/>
                </a:solidFill>
                <a:latin typeface="Consolas Courier"/>
              </a:rPr>
              <a:t> expect to have</a:t>
            </a:r>
          </a:p>
          <a:p>
            <a:pPr marL="285750" indent="-285750">
              <a:buFontTx/>
              <a:buChar char="-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2974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0F4D50-7778-989D-6EF6-6B1130A0D3BB}"/>
              </a:ext>
            </a:extLst>
          </p:cNvPr>
          <p:cNvSpPr txBox="1">
            <a:spLocks/>
          </p:cNvSpPr>
          <p:nvPr/>
        </p:nvSpPr>
        <p:spPr>
          <a:xfrm>
            <a:off x="736600" y="161925"/>
            <a:ext cx="10515600" cy="483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Validation of Filtering for a single file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0F060-1D9C-62B6-1424-8E31A177C8E7}"/>
              </a:ext>
            </a:extLst>
          </p:cNvPr>
          <p:cNvSpPr txBox="1"/>
          <p:nvPr/>
        </p:nvSpPr>
        <p:spPr>
          <a:xfrm>
            <a:off x="286327" y="1025236"/>
            <a:ext cx="614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fr-CH" dirty="0"/>
              <a:t>Interoception_CAS_P012_13122023_synch1_filtered.sef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8657386-37BE-D5BA-3EE1-3B782A1EF885}"/>
              </a:ext>
            </a:extLst>
          </p:cNvPr>
          <p:cNvSpPr txBox="1"/>
          <p:nvPr/>
        </p:nvSpPr>
        <p:spPr>
          <a:xfrm>
            <a:off x="179881" y="1394568"/>
            <a:ext cx="1178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Test 1: Position of the event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6F423E-D05B-8019-A67A-74BAF4CB4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327" y="1920421"/>
            <a:ext cx="1905000" cy="1238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8382B7-B426-528B-A159-AE1DD3EE9C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2875" y="1931113"/>
            <a:ext cx="1857375" cy="12287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EE633BA-5BFC-957E-D6D9-2BD2D621DA39}"/>
              </a:ext>
            </a:extLst>
          </p:cNvPr>
          <p:cNvSpPr txBox="1"/>
          <p:nvPr/>
        </p:nvSpPr>
        <p:spPr>
          <a:xfrm>
            <a:off x="4889500" y="1931113"/>
            <a:ext cx="5829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Validated, position are identical and correct when you look the raw </a:t>
            </a:r>
            <a:r>
              <a:rPr lang="en-US" dirty="0" err="1"/>
              <a:t>bdf</a:t>
            </a:r>
            <a:r>
              <a:rPr lang="en-US" dirty="0"/>
              <a:t> file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8836B0A-D9B6-C722-2D78-45763E5D101D}"/>
              </a:ext>
            </a:extLst>
          </p:cNvPr>
          <p:cNvSpPr txBox="1"/>
          <p:nvPr/>
        </p:nvSpPr>
        <p:spPr>
          <a:xfrm>
            <a:off x="576077" y="1630634"/>
            <a:ext cx="1615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New </a:t>
            </a:r>
            <a:r>
              <a:rPr lang="en-US" sz="1400" dirty="0" err="1"/>
              <a:t>eeglab</a:t>
            </a:r>
            <a:r>
              <a:rPr lang="en-US" sz="1400" dirty="0"/>
              <a:t> version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4824C11-4409-BE7F-B8B3-F0726A1A9DA4}"/>
              </a:ext>
            </a:extLst>
          </p:cNvPr>
          <p:cNvSpPr txBox="1"/>
          <p:nvPr/>
        </p:nvSpPr>
        <p:spPr>
          <a:xfrm>
            <a:off x="2843937" y="1630634"/>
            <a:ext cx="1765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Original </a:t>
            </a:r>
            <a:r>
              <a:rPr lang="en-US" sz="1400" i="1" dirty="0" err="1"/>
              <a:t>filtfilt</a:t>
            </a:r>
            <a:r>
              <a:rPr lang="en-US" sz="1400" dirty="0"/>
              <a:t> version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91CA9D-CB01-DE09-BA19-139E01B4D4D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22714" b="27555"/>
          <a:stretch/>
        </p:blipFill>
        <p:spPr>
          <a:xfrm>
            <a:off x="0" y="4371757"/>
            <a:ext cx="9753600" cy="242782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145CCC-BEFB-C578-CC2E-33411C13206E}"/>
              </a:ext>
            </a:extLst>
          </p:cNvPr>
          <p:cNvSpPr txBox="1"/>
          <p:nvPr/>
        </p:nvSpPr>
        <p:spPr>
          <a:xfrm>
            <a:off x="8420100" y="3661269"/>
            <a:ext cx="375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Black = </a:t>
            </a:r>
            <a:r>
              <a:rPr lang="en-US" dirty="0" err="1"/>
              <a:t>EEGpal</a:t>
            </a:r>
            <a:r>
              <a:rPr lang="en-US" dirty="0"/>
              <a:t> 1.2 call </a:t>
            </a:r>
            <a:r>
              <a:rPr lang="en-US" dirty="0" err="1"/>
              <a:t>eeglab</a:t>
            </a:r>
            <a:r>
              <a:rPr lang="en-US" dirty="0"/>
              <a:t> filter</a:t>
            </a:r>
          </a:p>
          <a:p>
            <a:r>
              <a:rPr lang="en-US" dirty="0"/>
              <a:t>Red = filter done in </a:t>
            </a:r>
            <a:r>
              <a:rPr lang="en-US" dirty="0" err="1"/>
              <a:t>eeglab</a:t>
            </a:r>
            <a:r>
              <a:rPr lang="en-US" dirty="0"/>
              <a:t> interface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6B40155-A33F-869E-F96A-8B38BC5B43DD}"/>
              </a:ext>
            </a:extLst>
          </p:cNvPr>
          <p:cNvSpPr txBox="1"/>
          <p:nvPr/>
        </p:nvSpPr>
        <p:spPr>
          <a:xfrm>
            <a:off x="9753600" y="5044857"/>
            <a:ext cx="2425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Perfect match</a:t>
            </a:r>
          </a:p>
          <a:p>
            <a:endParaRPr lang="en-US" dirty="0">
              <a:solidFill>
                <a:srgbClr val="00B050"/>
              </a:solidFill>
            </a:endParaRPr>
          </a:p>
          <a:p>
            <a:r>
              <a:rPr lang="en-US" dirty="0">
                <a:solidFill>
                  <a:srgbClr val="00B050"/>
                </a:solidFill>
              </a:rPr>
              <a:t>validated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460BE-D0FE-D63F-A989-83A310E66DD4}"/>
              </a:ext>
            </a:extLst>
          </p:cNvPr>
          <p:cNvSpPr txBox="1"/>
          <p:nvPr/>
        </p:nvSpPr>
        <p:spPr>
          <a:xfrm>
            <a:off x="406400" y="3886200"/>
            <a:ext cx="395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2: Comparison of the filtering result</a:t>
            </a:r>
          </a:p>
        </p:txBody>
      </p:sp>
    </p:spTree>
    <p:extLst>
      <p:ext uri="{BB962C8B-B14F-4D97-AF65-F5344CB8AC3E}">
        <p14:creationId xmlns:p14="http://schemas.microsoft.com/office/powerpoint/2010/main" val="7929989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A0F4D50-7778-989D-6EF6-6B1130A0D3BB}"/>
              </a:ext>
            </a:extLst>
          </p:cNvPr>
          <p:cNvSpPr txBox="1">
            <a:spLocks/>
          </p:cNvSpPr>
          <p:nvPr/>
        </p:nvSpPr>
        <p:spPr>
          <a:xfrm>
            <a:off x="736600" y="161925"/>
            <a:ext cx="10515600" cy="48328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Validation of Filtering for a single file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F0F060-1D9C-62B6-1424-8E31A177C8E7}"/>
              </a:ext>
            </a:extLst>
          </p:cNvPr>
          <p:cNvSpPr txBox="1"/>
          <p:nvPr/>
        </p:nvSpPr>
        <p:spPr>
          <a:xfrm>
            <a:off x="179881" y="606624"/>
            <a:ext cx="6142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fr-CH" dirty="0"/>
              <a:t>Interoception_CAS_P012_13122023_synch1_filtered.sef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84460BE-D0FE-D63F-A989-83A310E66DD4}"/>
              </a:ext>
            </a:extLst>
          </p:cNvPr>
          <p:cNvSpPr txBox="1"/>
          <p:nvPr/>
        </p:nvSpPr>
        <p:spPr>
          <a:xfrm>
            <a:off x="173341" y="1235989"/>
            <a:ext cx="7468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2: Comparison of the filtering result in </a:t>
            </a:r>
            <a:r>
              <a:rPr lang="en-US" dirty="0" err="1"/>
              <a:t>eeglab</a:t>
            </a:r>
            <a:r>
              <a:rPr lang="en-US" dirty="0"/>
              <a:t> </a:t>
            </a:r>
            <a:r>
              <a:rPr lang="en-US" dirty="0" err="1"/>
              <a:t>environement</a:t>
            </a:r>
            <a:r>
              <a:rPr lang="en-US" dirty="0"/>
              <a:t> display (.set)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0979E8-1CA0-CFFE-8C82-FD5F60515D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800" y="1865354"/>
            <a:ext cx="10109200" cy="24926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104E985-AB9E-9BE6-770A-5F0A86E87513}"/>
              </a:ext>
            </a:extLst>
          </p:cNvPr>
          <p:cNvSpPr txBox="1"/>
          <p:nvPr/>
        </p:nvSpPr>
        <p:spPr>
          <a:xfrm>
            <a:off x="1955800" y="1515921"/>
            <a:ext cx="2380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EEGpal</a:t>
            </a:r>
            <a:r>
              <a:rPr lang="en-US" dirty="0"/>
              <a:t> call </a:t>
            </a:r>
            <a:r>
              <a:rPr lang="en-US" dirty="0" err="1"/>
              <a:t>eeglab</a:t>
            </a:r>
            <a:r>
              <a:rPr lang="en-US" dirty="0"/>
              <a:t> filter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081D0D5-A5A6-AD8D-3AD8-7BFBF07E9FEA}"/>
              </a:ext>
            </a:extLst>
          </p:cNvPr>
          <p:cNvSpPr txBox="1"/>
          <p:nvPr/>
        </p:nvSpPr>
        <p:spPr>
          <a:xfrm>
            <a:off x="8004175" y="1500177"/>
            <a:ext cx="29432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filter done in </a:t>
            </a:r>
            <a:r>
              <a:rPr lang="en-US" dirty="0" err="1"/>
              <a:t>eeglab</a:t>
            </a:r>
            <a:r>
              <a:rPr lang="en-US" dirty="0"/>
              <a:t> interface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0C5687-56C1-8FCD-AD91-5245BD9021DE}"/>
              </a:ext>
            </a:extLst>
          </p:cNvPr>
          <p:cNvSpPr txBox="1"/>
          <p:nvPr/>
        </p:nvSpPr>
        <p:spPr>
          <a:xfrm>
            <a:off x="292100" y="4584700"/>
            <a:ext cx="7505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Comparison of data matrix in Excel (file: comparaison_EEGpal_call_eeglab.xlsx)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CC5F298-CEAA-0057-D0CA-59791667F796}"/>
              </a:ext>
            </a:extLst>
          </p:cNvPr>
          <p:cNvSpPr txBox="1"/>
          <p:nvPr/>
        </p:nvSpPr>
        <p:spPr>
          <a:xfrm>
            <a:off x="292100" y="5143500"/>
            <a:ext cx="107569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Difference between very small &lt;0.00184. So can be considered as negligible. There is a bite variability (difference are not constant).   </a:t>
            </a:r>
          </a:p>
        </p:txBody>
      </p:sp>
    </p:spTree>
    <p:extLst>
      <p:ext uri="{BB962C8B-B14F-4D97-AF65-F5344CB8AC3E}">
        <p14:creationId xmlns:p14="http://schemas.microsoft.com/office/powerpoint/2010/main" val="40788281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B5A11-DA2F-43EB-000C-85ED838623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5154"/>
            <a:ext cx="10515600" cy="483287"/>
          </a:xfrm>
        </p:spPr>
        <p:txBody>
          <a:bodyPr/>
          <a:lstStyle/>
          <a:p>
            <a:r>
              <a:rPr lang="en-US" sz="2800" dirty="0"/>
              <a:t>Interpolation: </a:t>
            </a:r>
            <a:r>
              <a:rPr lang="en-US" sz="2800" dirty="0" err="1"/>
              <a:t>Stratégie</a:t>
            </a:r>
            <a:r>
              <a:rPr lang="en-US" sz="2800" dirty="0"/>
              <a:t> </a:t>
            </a:r>
            <a:r>
              <a:rPr lang="en-US" sz="2800" dirty="0" err="1"/>
              <a:t>eeglab</a:t>
            </a:r>
            <a:r>
              <a:rPr lang="en-US" sz="2800" dirty="0"/>
              <a:t> vs. </a:t>
            </a:r>
            <a:r>
              <a:rPr lang="en-US" sz="2800" dirty="0" err="1"/>
              <a:t>eeglab_datastruct</a:t>
            </a:r>
            <a:r>
              <a:rPr lang="en-US" sz="2800" dirty="0"/>
              <a:t>  de </a:t>
            </a:r>
            <a:r>
              <a:rPr lang="en-US" sz="2800" dirty="0" err="1"/>
              <a:t>MichaelDP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647FA0-BE0E-1263-76EC-7A2323F612ED}"/>
              </a:ext>
            </a:extLst>
          </p:cNvPr>
          <p:cNvSpPr txBox="1"/>
          <p:nvPr/>
        </p:nvSpPr>
        <p:spPr>
          <a:xfrm>
            <a:off x="185219" y="638441"/>
            <a:ext cx="11868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 question se pose </a:t>
            </a:r>
            <a:r>
              <a:rPr lang="en-US" dirty="0" err="1"/>
              <a:t>essentiellement</a:t>
            </a:r>
            <a:r>
              <a:rPr lang="en-US" dirty="0"/>
              <a:t> au </a:t>
            </a:r>
            <a:r>
              <a:rPr lang="en-US" dirty="0" err="1"/>
              <a:t>niveau</a:t>
            </a:r>
            <a:r>
              <a:rPr lang="en-US" dirty="0"/>
              <a:t> des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dirty="0" err="1"/>
              <a:t>spatiales</a:t>
            </a:r>
            <a:r>
              <a:rPr lang="en-US" dirty="0"/>
              <a:t> des </a:t>
            </a:r>
            <a:r>
              <a:rPr lang="en-US" dirty="0" err="1"/>
              <a:t>électrodes</a:t>
            </a:r>
            <a:r>
              <a:rPr lang="en-US" dirty="0"/>
              <a:t>. Il y a </a:t>
            </a:r>
            <a:r>
              <a:rPr lang="en-US" dirty="0" err="1"/>
              <a:t>une</a:t>
            </a:r>
            <a:r>
              <a:rPr lang="en-US" dirty="0"/>
              <a:t> difference dans le structure après import des .locs dans </a:t>
            </a:r>
            <a:r>
              <a:rPr lang="en-US" dirty="0" err="1"/>
              <a:t>eeglab</a:t>
            </a:r>
            <a:r>
              <a:rPr lang="en-US" dirty="0"/>
              <a:t> et </a:t>
            </a:r>
            <a:r>
              <a:rPr lang="en-US" dirty="0" err="1"/>
              <a:t>celle</a:t>
            </a:r>
            <a:r>
              <a:rPr lang="en-US" dirty="0"/>
              <a:t> </a:t>
            </a:r>
            <a:r>
              <a:rPr lang="en-US" dirty="0" err="1"/>
              <a:t>créé</a:t>
            </a:r>
            <a:r>
              <a:rPr lang="en-US" dirty="0"/>
              <a:t> par </a:t>
            </a:r>
            <a:r>
              <a:rPr lang="en-US" dirty="0" err="1"/>
              <a:t>eeglab_datastruct</a:t>
            </a:r>
            <a:r>
              <a:rPr lang="en-US" dirty="0"/>
              <a:t> 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D41F31-D43D-0D24-57F6-BA8736E0C5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9582" y="1567789"/>
            <a:ext cx="4795982" cy="726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1556542-96B3-4582-D4F3-688F32A84967}"/>
              </a:ext>
            </a:extLst>
          </p:cNvPr>
          <p:cNvSpPr txBox="1"/>
          <p:nvPr/>
        </p:nvSpPr>
        <p:spPr>
          <a:xfrm>
            <a:off x="447878" y="1198457"/>
            <a:ext cx="1424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EEG.chanlocs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C481EF-EE2B-F18E-EE63-D10A960AD5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10" y="1567789"/>
            <a:ext cx="5438775" cy="7369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B31B88A-1654-E005-DB5A-3792616CBEA8}"/>
              </a:ext>
            </a:extLst>
          </p:cNvPr>
          <p:cNvSpPr txBox="1"/>
          <p:nvPr/>
        </p:nvSpPr>
        <p:spPr>
          <a:xfrm>
            <a:off x="847928" y="2304697"/>
            <a:ext cx="315537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Créé</a:t>
            </a:r>
            <a:r>
              <a:rPr lang="en-US" sz="1400" dirty="0"/>
              <a:t> par </a:t>
            </a:r>
            <a:r>
              <a:rPr lang="en-US" sz="1400" dirty="0" err="1"/>
              <a:t>eeglab_datastruct</a:t>
            </a:r>
            <a:r>
              <a:rPr lang="en-US" sz="1400" dirty="0"/>
              <a:t> de </a:t>
            </a:r>
            <a:r>
              <a:rPr lang="en-US" sz="1400" dirty="0" err="1"/>
              <a:t>MichaelDP</a:t>
            </a:r>
            <a:r>
              <a:rPr lang="en-US" sz="1400" dirty="0"/>
              <a:t> sur la base du </a:t>
            </a:r>
            <a:r>
              <a:rPr lang="en-US" sz="1400" dirty="0" err="1"/>
              <a:t>fichier</a:t>
            </a:r>
            <a:r>
              <a:rPr lang="en-US" sz="1400" dirty="0"/>
              <a:t> de </a:t>
            </a:r>
            <a:r>
              <a:rPr lang="en-US" sz="1400" dirty="0" err="1"/>
              <a:t>coordonné</a:t>
            </a:r>
            <a:r>
              <a:rPr lang="en-US" sz="1400" dirty="0"/>
              <a:t> .locs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71969F-B1F6-8568-3FD5-3E2D38207CB0}"/>
              </a:ext>
            </a:extLst>
          </p:cNvPr>
          <p:cNvSpPr txBox="1"/>
          <p:nvPr/>
        </p:nvSpPr>
        <p:spPr>
          <a:xfrm>
            <a:off x="6939886" y="2294453"/>
            <a:ext cx="31553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Après importation du </a:t>
            </a:r>
            <a:r>
              <a:rPr lang="en-US" sz="1400" dirty="0" err="1"/>
              <a:t>fichier</a:t>
            </a:r>
            <a:r>
              <a:rPr lang="en-US" sz="1400" dirty="0"/>
              <a:t> .locs </a:t>
            </a:r>
            <a:r>
              <a:rPr lang="en-US" sz="1400" dirty="0" err="1"/>
              <a:t>depuis</a:t>
            </a:r>
            <a:r>
              <a:rPr lang="en-US" sz="1400" dirty="0"/>
              <a:t> </a:t>
            </a:r>
            <a:r>
              <a:rPr lang="en-US" sz="1400" dirty="0" err="1"/>
              <a:t>l’interface</a:t>
            </a:r>
            <a:r>
              <a:rPr lang="en-US" sz="1400" dirty="0"/>
              <a:t> </a:t>
            </a:r>
            <a:r>
              <a:rPr lang="en-US" sz="1400" dirty="0" err="1"/>
              <a:t>eeglab</a:t>
            </a:r>
            <a:endParaRPr lang="en-US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62270B-D709-4BF8-9DAA-73E7F585EC12}"/>
              </a:ext>
            </a:extLst>
          </p:cNvPr>
          <p:cNvSpPr txBox="1"/>
          <p:nvPr/>
        </p:nvSpPr>
        <p:spPr>
          <a:xfrm>
            <a:off x="157510" y="3031361"/>
            <a:ext cx="1174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Les </a:t>
            </a:r>
            <a:r>
              <a:rPr lang="en-US" dirty="0" err="1"/>
              <a:t>coordonné</a:t>
            </a:r>
            <a:r>
              <a:rPr lang="en-US" dirty="0"/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theat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US" dirty="0"/>
              <a:t>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radius,</a:t>
            </a:r>
            <a:r>
              <a:rPr lang="en-US" dirty="0"/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sph_theta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,</a:t>
            </a:r>
            <a:r>
              <a:rPr lang="en-US" dirty="0"/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sph_phi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sont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identique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mais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pas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sph_radius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, X, Y, Z. Est-</a:t>
            </a:r>
            <a:r>
              <a:rPr lang="en-US" dirty="0" err="1">
                <a:solidFill>
                  <a:srgbClr val="000000"/>
                </a:solidFill>
                <a:latin typeface="Aptos Narrow" panose="020B0004020202020204" pitchFamily="34" charset="0"/>
              </a:rPr>
              <a:t>ce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 que </a:t>
            </a:r>
            <a:r>
              <a:rPr lang="en-US" dirty="0" err="1">
                <a:solidFill>
                  <a:srgbClr val="000000"/>
                </a:solidFill>
                <a:latin typeface="Aptos Narrow" panose="020B0004020202020204" pitchFamily="34" charset="0"/>
              </a:rPr>
              <a:t>ça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 impact </a:t>
            </a:r>
            <a:r>
              <a:rPr lang="en-US" dirty="0" err="1">
                <a:solidFill>
                  <a:srgbClr val="000000"/>
                </a:solidFill>
                <a:latin typeface="Aptos Narrow" panose="020B0004020202020204" pitchFamily="34" charset="0"/>
              </a:rPr>
              <a:t>l’interpolation</a:t>
            </a:r>
            <a:r>
              <a:rPr lang="en-US" dirty="0">
                <a:solidFill>
                  <a:srgbClr val="000000"/>
                </a:solidFill>
                <a:latin typeface="Aptos Narrow" panose="020B0004020202020204" pitchFamily="34" charset="0"/>
              </a:rPr>
              <a:t> ? 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ptos Narrow" panose="020B0004020202020204" pitchFamily="34" charset="0"/>
              </a:rPr>
              <a:t> 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7F2EB27-5038-3C4F-A284-3427D7B86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292" y="3608097"/>
            <a:ext cx="6786562" cy="224860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068BED-868E-4E36-BFFB-19F702AC8BEA}"/>
              </a:ext>
            </a:extLst>
          </p:cNvPr>
          <p:cNvSpPr txBox="1"/>
          <p:nvPr/>
        </p:nvSpPr>
        <p:spPr>
          <a:xfrm>
            <a:off x="7363029" y="3608097"/>
            <a:ext cx="44577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Electrode 8 interpole. En noir </a:t>
            </a:r>
            <a:r>
              <a:rPr lang="en-US" dirty="0" err="1"/>
              <a:t>fichier</a:t>
            </a:r>
            <a:r>
              <a:rPr lang="en-US" dirty="0"/>
              <a:t> avec import .locs </a:t>
            </a:r>
            <a:r>
              <a:rPr lang="en-US" dirty="0" err="1"/>
              <a:t>depuis</a:t>
            </a:r>
            <a:r>
              <a:rPr lang="en-US" dirty="0"/>
              <a:t> interface </a:t>
            </a:r>
            <a:r>
              <a:rPr lang="en-US" dirty="0" err="1"/>
              <a:t>eeglab</a:t>
            </a:r>
            <a:r>
              <a:rPr lang="en-US" dirty="0"/>
              <a:t> et </a:t>
            </a:r>
            <a:r>
              <a:rPr lang="en-US" dirty="0" err="1"/>
              <a:t>en</a:t>
            </a:r>
            <a:r>
              <a:rPr lang="en-US" dirty="0"/>
              <a:t> rouge </a:t>
            </a:r>
            <a:r>
              <a:rPr lang="en-US" dirty="0" err="1"/>
              <a:t>l’import</a:t>
            </a:r>
            <a:r>
              <a:rPr lang="en-US" dirty="0"/>
              <a:t> du .locs </a:t>
            </a:r>
            <a:r>
              <a:rPr lang="en-US" dirty="0" err="1"/>
              <a:t>depuis</a:t>
            </a:r>
            <a:r>
              <a:rPr lang="en-US" dirty="0"/>
              <a:t> </a:t>
            </a:r>
            <a:r>
              <a:rPr lang="en-US" dirty="0" err="1"/>
              <a:t>EEGpal</a:t>
            </a:r>
            <a:r>
              <a:rPr lang="en-US" dirty="0"/>
              <a:t>. </a:t>
            </a:r>
          </a:p>
          <a:p>
            <a:endParaRPr lang="en-US" dirty="0"/>
          </a:p>
          <a:p>
            <a:r>
              <a:rPr lang="en-US" dirty="0"/>
              <a:t>Les deux </a:t>
            </a:r>
            <a:r>
              <a:rPr lang="en-US" dirty="0" err="1"/>
              <a:t>ont</a:t>
            </a:r>
            <a:r>
              <a:rPr lang="en-US" dirty="0"/>
              <a:t> </a:t>
            </a:r>
            <a:r>
              <a:rPr lang="en-US" dirty="0" err="1"/>
              <a:t>exactement</a:t>
            </a:r>
            <a:r>
              <a:rPr lang="en-US" dirty="0"/>
              <a:t> le </a:t>
            </a:r>
            <a:r>
              <a:rPr lang="en-US" dirty="0" err="1"/>
              <a:t>même</a:t>
            </a:r>
            <a:r>
              <a:rPr lang="en-US" dirty="0"/>
              <a:t> </a:t>
            </a:r>
            <a:r>
              <a:rPr lang="en-US" dirty="0" err="1"/>
              <a:t>résultat</a:t>
            </a:r>
            <a:r>
              <a:rPr lang="en-US" dirty="0"/>
              <a:t>. On </a:t>
            </a:r>
            <a:r>
              <a:rPr lang="en-US" dirty="0" err="1"/>
              <a:t>peut</a:t>
            </a:r>
            <a:r>
              <a:rPr lang="en-US" dirty="0"/>
              <a:t> </a:t>
            </a:r>
            <a:r>
              <a:rPr lang="en-US" dirty="0" err="1"/>
              <a:t>donc</a:t>
            </a:r>
            <a:r>
              <a:rPr lang="en-US" dirty="0"/>
              <a:t> </a:t>
            </a:r>
            <a:r>
              <a:rPr lang="en-US" dirty="0" err="1"/>
              <a:t>utiliser</a:t>
            </a:r>
            <a:r>
              <a:rPr lang="en-US" dirty="0"/>
              <a:t> </a:t>
            </a:r>
            <a:r>
              <a:rPr lang="en-US" dirty="0" err="1"/>
              <a:t>l’import</a:t>
            </a:r>
            <a:r>
              <a:rPr lang="en-US" dirty="0"/>
              <a:t> du .locs de </a:t>
            </a:r>
            <a:r>
              <a:rPr lang="en-US" dirty="0" err="1"/>
              <a:t>EEGpal</a:t>
            </a:r>
            <a:r>
              <a:rPr lang="en-US" dirty="0"/>
              <a:t> sans </a:t>
            </a:r>
            <a:r>
              <a:rPr lang="en-US" dirty="0" err="1"/>
              <a:t>avoir</a:t>
            </a:r>
            <a:r>
              <a:rPr lang="en-US" dirty="0"/>
              <a:t> à </a:t>
            </a:r>
            <a:r>
              <a:rPr lang="en-US" dirty="0" err="1"/>
              <a:t>écrire</a:t>
            </a:r>
            <a:r>
              <a:rPr lang="en-US" dirty="0"/>
              <a:t> des </a:t>
            </a:r>
            <a:r>
              <a:rPr lang="en-US" dirty="0" err="1"/>
              <a:t>fichier</a:t>
            </a:r>
            <a:r>
              <a:rPr lang="en-US" dirty="0"/>
              <a:t> </a:t>
            </a:r>
            <a:r>
              <a:rPr lang="en-US" dirty="0" err="1"/>
              <a:t>intermédaire</a:t>
            </a:r>
            <a:r>
              <a:rPr lang="en-US" dirty="0"/>
              <a:t> par </a:t>
            </a:r>
            <a:r>
              <a:rPr lang="en-US" dirty="0" err="1"/>
              <a:t>commande</a:t>
            </a:r>
            <a:r>
              <a:rPr lang="en-US" dirty="0"/>
              <a:t> </a:t>
            </a:r>
            <a:r>
              <a:rPr lang="en-US" dirty="0" err="1"/>
              <a:t>eeglab</a:t>
            </a:r>
            <a:r>
              <a:rPr lang="en-US" dirty="0"/>
              <a:t>.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AB4CE-88ED-0712-DC74-AA1BE816212B}"/>
              </a:ext>
            </a:extLst>
          </p:cNvPr>
          <p:cNvSpPr txBox="1"/>
          <p:nvPr/>
        </p:nvSpPr>
        <p:spPr>
          <a:xfrm>
            <a:off x="305292" y="6031149"/>
            <a:ext cx="11748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Cependant</a:t>
            </a:r>
            <a:r>
              <a:rPr lang="en-US" dirty="0">
                <a:solidFill>
                  <a:srgbClr val="FF0000"/>
                </a:solidFill>
              </a:rPr>
              <a:t> par </a:t>
            </a:r>
            <a:r>
              <a:rPr lang="en-US" dirty="0" err="1">
                <a:solidFill>
                  <a:srgbClr val="FF0000"/>
                </a:solidFill>
              </a:rPr>
              <a:t>sécurité</a:t>
            </a:r>
            <a:r>
              <a:rPr lang="en-US" dirty="0">
                <a:solidFill>
                  <a:srgbClr val="FF0000"/>
                </a:solidFill>
              </a:rPr>
              <a:t>, je </a:t>
            </a:r>
            <a:r>
              <a:rPr lang="en-US" dirty="0" err="1">
                <a:solidFill>
                  <a:srgbClr val="FF0000"/>
                </a:solidFill>
              </a:rPr>
              <a:t>demande</a:t>
            </a:r>
            <a:r>
              <a:rPr lang="en-US" dirty="0">
                <a:solidFill>
                  <a:srgbClr val="FF0000"/>
                </a:solidFill>
              </a:rPr>
              <a:t> à </a:t>
            </a:r>
            <a:r>
              <a:rPr lang="en-US" dirty="0" err="1">
                <a:solidFill>
                  <a:srgbClr val="FF0000"/>
                </a:solidFill>
              </a:rPr>
              <a:t>l’utilisateur</a:t>
            </a:r>
            <a:r>
              <a:rPr lang="en-US" dirty="0">
                <a:solidFill>
                  <a:srgbClr val="FF0000"/>
                </a:solidFill>
              </a:rPr>
              <a:t> de loader le </a:t>
            </a:r>
            <a:r>
              <a:rPr lang="en-US" dirty="0" err="1">
                <a:solidFill>
                  <a:srgbClr val="FF0000"/>
                </a:solidFill>
              </a:rPr>
              <a:t>fichier</a:t>
            </a:r>
            <a:r>
              <a:rPr lang="en-US" dirty="0">
                <a:solidFill>
                  <a:srgbClr val="FF0000"/>
                </a:solidFill>
              </a:rPr>
              <a:t> .locs qui sera utilizer pour modifier les </a:t>
            </a:r>
            <a:r>
              <a:rPr lang="en-US" dirty="0" err="1">
                <a:solidFill>
                  <a:srgbClr val="FF0000"/>
                </a:solidFill>
              </a:rPr>
              <a:t>coordonnés</a:t>
            </a:r>
            <a:r>
              <a:rPr lang="en-US" dirty="0">
                <a:solidFill>
                  <a:srgbClr val="FF0000"/>
                </a:solidFill>
              </a:rPr>
              <a:t> dans les </a:t>
            </a:r>
            <a:r>
              <a:rPr lang="en-US" dirty="0" err="1">
                <a:solidFill>
                  <a:srgbClr val="FF0000"/>
                </a:solidFill>
              </a:rPr>
              <a:t>fichier</a:t>
            </a:r>
            <a:r>
              <a:rPr lang="en-US" dirty="0">
                <a:solidFill>
                  <a:srgbClr val="FF0000"/>
                </a:solidFill>
              </a:rPr>
              <a:t> .set </a:t>
            </a:r>
            <a:r>
              <a:rPr lang="en-US" dirty="0" err="1">
                <a:solidFill>
                  <a:srgbClr val="FF0000"/>
                </a:solidFill>
              </a:rPr>
              <a:t>avant</a:t>
            </a:r>
            <a:r>
              <a:rPr lang="en-US" dirty="0">
                <a:solidFill>
                  <a:srgbClr val="FF0000"/>
                </a:solidFill>
              </a:rPr>
              <a:t> interpolation (</a:t>
            </a:r>
            <a:r>
              <a:rPr lang="en-US" dirty="0" err="1">
                <a:solidFill>
                  <a:srgbClr val="FF0000"/>
                </a:solidFill>
              </a:rPr>
              <a:t>comme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ça</a:t>
            </a:r>
            <a:r>
              <a:rPr lang="en-US" dirty="0">
                <a:solidFill>
                  <a:srgbClr val="FF0000"/>
                </a:solidFill>
              </a:rPr>
              <a:t> je pend </a:t>
            </a:r>
            <a:r>
              <a:rPr lang="en-US" dirty="0" err="1">
                <a:solidFill>
                  <a:srgbClr val="FF0000"/>
                </a:solidFill>
              </a:rPr>
              <a:t>aucun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risque</a:t>
            </a:r>
            <a:r>
              <a:rPr lang="en-US" dirty="0">
                <a:solidFill>
                  <a:srgbClr val="FF0000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51579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B29C9-571C-F936-282A-709B4C02A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Correction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biosemi64AB.locs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DBDAD-DD5D-807E-E6A4-1FC307007C07}"/>
              </a:ext>
            </a:extLst>
          </p:cNvPr>
          <p:cNvSpPr txBox="1"/>
          <p:nvPr/>
        </p:nvSpPr>
        <p:spPr>
          <a:xfrm>
            <a:off x="145915" y="1157591"/>
            <a:ext cx="115564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En </a:t>
            </a:r>
            <a:r>
              <a:rPr lang="en-US" dirty="0" err="1"/>
              <a:t>utilisant</a:t>
            </a:r>
            <a:r>
              <a:rPr lang="en-US" dirty="0"/>
              <a:t> </a:t>
            </a:r>
            <a:r>
              <a:rPr lang="en-US" dirty="0" err="1"/>
              <a:t>l’outil</a:t>
            </a:r>
            <a:r>
              <a:rPr lang="en-US" dirty="0"/>
              <a:t> de conversion dans </a:t>
            </a:r>
            <a:r>
              <a:rPr lang="en-US" dirty="0" err="1"/>
              <a:t>eeglab</a:t>
            </a:r>
            <a:r>
              <a:rPr lang="en-US" dirty="0"/>
              <a:t>, </a:t>
            </a:r>
            <a:r>
              <a:rPr lang="en-US" dirty="0" err="1"/>
              <a:t>j’ai</a:t>
            </a:r>
            <a:r>
              <a:rPr lang="en-US" dirty="0"/>
              <a:t> remarque que les </a:t>
            </a:r>
            <a:r>
              <a:rPr lang="en-US" dirty="0" err="1"/>
              <a:t>coordonnées</a:t>
            </a:r>
            <a:r>
              <a:rPr lang="en-US" dirty="0"/>
              <a:t> de </a:t>
            </a:r>
            <a:r>
              <a:rPr lang="en-US" dirty="0" err="1"/>
              <a:t>ceraines</a:t>
            </a:r>
            <a:r>
              <a:rPr lang="en-US" dirty="0"/>
              <a:t> </a:t>
            </a:r>
            <a:r>
              <a:rPr lang="en-US" dirty="0" err="1"/>
              <a:t>électrodes</a:t>
            </a:r>
            <a:r>
              <a:rPr lang="en-US" dirty="0"/>
              <a:t> (environ 6) </a:t>
            </a:r>
            <a:r>
              <a:rPr lang="en-US" dirty="0" err="1"/>
              <a:t>étaient</a:t>
            </a:r>
            <a:r>
              <a:rPr lang="en-US" dirty="0"/>
              <a:t> incorrect par rapport au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coordonné</a:t>
            </a:r>
            <a:r>
              <a:rPr lang="en-US" dirty="0"/>
              <a:t> official </a:t>
            </a:r>
            <a:r>
              <a:rPr lang="en-US" dirty="0" err="1"/>
              <a:t>fourni</a:t>
            </a:r>
            <a:r>
              <a:rPr lang="en-US" dirty="0"/>
              <a:t> par </a:t>
            </a:r>
            <a:r>
              <a:rPr lang="en-US" dirty="0" err="1"/>
              <a:t>Biosemi</a:t>
            </a:r>
            <a:r>
              <a:rPr lang="en-US" dirty="0"/>
              <a:t> (Cap_coords_all.xls). </a:t>
            </a:r>
            <a:r>
              <a:rPr lang="en-US" dirty="0" err="1"/>
              <a:t>J’ai</a:t>
            </a:r>
            <a:r>
              <a:rPr lang="en-US" dirty="0"/>
              <a:t> </a:t>
            </a:r>
            <a:r>
              <a:rPr lang="en-US" dirty="0" err="1"/>
              <a:t>corriger</a:t>
            </a:r>
            <a:r>
              <a:rPr lang="en-US" dirty="0"/>
              <a:t> le </a:t>
            </a:r>
            <a:r>
              <a:rPr lang="en-US" dirty="0" err="1"/>
              <a:t>fichier</a:t>
            </a:r>
            <a:r>
              <a:rPr lang="en-US" dirty="0"/>
              <a:t> de </a:t>
            </a:r>
            <a:r>
              <a:rPr lang="en-US" dirty="0" err="1"/>
              <a:t>en</a:t>
            </a:r>
            <a:r>
              <a:rPr lang="en-US" dirty="0"/>
              <a:t> biosemi64_officialAB_update.locs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D74F7-AC1A-77AE-E79A-C9DCECE76A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1097" y="2080921"/>
            <a:ext cx="6788684" cy="34930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51E3FDB-4AD4-5D4D-87CD-721B369FD43F}"/>
              </a:ext>
            </a:extLst>
          </p:cNvPr>
          <p:cNvSpPr txBox="1"/>
          <p:nvPr/>
        </p:nvSpPr>
        <p:spPr>
          <a:xfrm>
            <a:off x="145915" y="6400800"/>
            <a:ext cx="115132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Dans </a:t>
            </a:r>
            <a:r>
              <a:rPr lang="en-US" sz="1600" dirty="0" err="1"/>
              <a:t>cet</a:t>
            </a:r>
            <a:r>
              <a:rPr lang="en-US" sz="1600" dirty="0"/>
              <a:t> </a:t>
            </a:r>
            <a:r>
              <a:rPr lang="en-US" sz="1600" dirty="0" err="1"/>
              <a:t>exemple</a:t>
            </a:r>
            <a:r>
              <a:rPr lang="en-US" sz="1600" dirty="0"/>
              <a:t>, </a:t>
            </a:r>
            <a:r>
              <a:rPr lang="en-US" sz="1600" dirty="0" err="1"/>
              <a:t>l’electrode</a:t>
            </a:r>
            <a:r>
              <a:rPr lang="en-US" sz="1600" dirty="0"/>
              <a:t> A2 </a:t>
            </a:r>
            <a:r>
              <a:rPr lang="en-US" sz="1600" dirty="0" err="1"/>
              <a:t>était</a:t>
            </a:r>
            <a:r>
              <a:rPr lang="en-US" sz="1600" dirty="0"/>
              <a:t> un peu </a:t>
            </a:r>
            <a:r>
              <a:rPr lang="en-US" sz="1600" dirty="0" err="1"/>
              <a:t>décallé</a:t>
            </a:r>
            <a:r>
              <a:rPr lang="en-US" sz="1600" dirty="0"/>
              <a:t> dans le </a:t>
            </a:r>
            <a:r>
              <a:rPr lang="en-US" sz="1600" dirty="0" err="1"/>
              <a:t>fichier</a:t>
            </a:r>
            <a:r>
              <a:rPr lang="en-US" sz="1600" dirty="0"/>
              <a:t> biosemi64AB.locs par rapport au biosemi64_officialAB_update.locs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312EE4-1194-1A73-52A4-F75C00B74397}"/>
              </a:ext>
            </a:extLst>
          </p:cNvPr>
          <p:cNvSpPr txBox="1"/>
          <p:nvPr/>
        </p:nvSpPr>
        <p:spPr>
          <a:xfrm>
            <a:off x="6789906" y="5739319"/>
            <a:ext cx="2833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biosemi64AB.locs (previous)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727E25-DB59-36DF-3E7A-BF26008B9D99}"/>
              </a:ext>
            </a:extLst>
          </p:cNvPr>
          <p:cNvSpPr txBox="1"/>
          <p:nvPr/>
        </p:nvSpPr>
        <p:spPr>
          <a:xfrm>
            <a:off x="2228446" y="5749047"/>
            <a:ext cx="42890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biosemi64_officialAB_update.locs (new)</a:t>
            </a:r>
          </a:p>
        </p:txBody>
      </p:sp>
    </p:spTree>
    <p:extLst>
      <p:ext uri="{BB962C8B-B14F-4D97-AF65-F5344CB8AC3E}">
        <p14:creationId xmlns:p14="http://schemas.microsoft.com/office/powerpoint/2010/main" val="2878630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2024</Words>
  <Application>Microsoft Office PowerPoint</Application>
  <PresentationFormat>Widescreen</PresentationFormat>
  <Paragraphs>179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Narrow</vt:lpstr>
      <vt:lpstr>Arial</vt:lpstr>
      <vt:lpstr>Calibri</vt:lpstr>
      <vt:lpstr>Calibri Light</vt:lpstr>
      <vt:lpstr>Consolas Courier</vt:lpstr>
      <vt:lpstr>Office Theme</vt:lpstr>
      <vt:lpstr>Validation EEGpal v1.2</vt:lpstr>
      <vt:lpstr>Description of the release</vt:lpstr>
      <vt:lpstr>Steps of the processing</vt:lpstr>
      <vt:lpstr>Comparaison of .set structure between eeglab and scipt from MichaelBP</vt:lpstr>
      <vt:lpstr>Modification of module Filtering+</vt:lpstr>
      <vt:lpstr>PowerPoint Presentation</vt:lpstr>
      <vt:lpstr>PowerPoint Presentation</vt:lpstr>
      <vt:lpstr>Interpolation: Stratégie eeglab vs. eeglab_datastruct  de MichaelDP</vt:lpstr>
      <vt:lpstr>Correction fichier de coordonné biosemi64AB.locs</vt:lpstr>
      <vt:lpstr>Validation of Interpolation EEGpal 1.2 (spherical) for a single file</vt:lpstr>
      <vt:lpstr>Validation of average Re-ref for a single file</vt:lpstr>
      <vt:lpstr>Validation ICA</vt:lpstr>
      <vt:lpstr>Validation ICA</vt:lpstr>
      <vt:lpstr>Comparaison between EEGpal Epoching module dans Cartool averaging</vt:lpstr>
      <vt:lpstr>Missmatch Negativity (MMN) Comparison with litterature</vt:lpstr>
      <vt:lpstr>Comparison of the Grant Mean for Missmach Negativity (MMN)</vt:lpstr>
      <vt:lpstr>Comparison of the Grant Mean for Missmach Negativity (MMN)</vt:lpstr>
      <vt:lpstr>General Conclusion</vt:lpstr>
      <vt:lpstr>ICA</vt:lpstr>
      <vt:lpstr>Test avec P022 et P023 non filtré (bdf)</vt:lpstr>
      <vt:lpstr>Vérification de la consequence d’ignorer une électrodes dans la decomposition ICA</vt:lpstr>
    </vt:vector>
  </TitlesOfParts>
  <Company>UNIFR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Validation EEGpal v1.1</dc:title>
  <dc:creator>MOUTHON Michael</dc:creator>
  <cp:lastModifiedBy>MOUTHON Michael</cp:lastModifiedBy>
  <cp:revision>58</cp:revision>
  <dcterms:created xsi:type="dcterms:W3CDTF">2024-05-02T10:44:28Z</dcterms:created>
  <dcterms:modified xsi:type="dcterms:W3CDTF">2024-06-11T08:44:11Z</dcterms:modified>
</cp:coreProperties>
</file>