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6" r:id="rId5"/>
    <p:sldId id="262" r:id="rId6"/>
    <p:sldId id="261" r:id="rId7"/>
    <p:sldId id="258" r:id="rId8"/>
    <p:sldId id="263" r:id="rId9"/>
    <p:sldId id="265" r:id="rId10"/>
    <p:sldId id="264" r:id="rId11"/>
    <p:sldId id="259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2917CFB4-C9A8-40A4-8A4E-76B40679059C}">
          <p14:sldIdLst>
            <p14:sldId id="256"/>
          </p14:sldIdLst>
        </p14:section>
        <p14:section name="Modules originaux" id="{90303556-B5A5-4B78-8172-34F93FF8B69A}">
          <p14:sldIdLst>
            <p14:sldId id="257"/>
            <p14:sldId id="260"/>
          </p14:sldIdLst>
        </p14:section>
        <p14:section name="FileCut" id="{4F408683-A2AF-4392-A061-A4FC5D1E500C}">
          <p14:sldIdLst>
            <p14:sldId id="266"/>
          </p14:sldIdLst>
        </p14:section>
        <p14:section name="ICA" id="{D600983B-4583-4E54-8BF7-EA13BEBA8A69}">
          <p14:sldIdLst>
            <p14:sldId id="262"/>
            <p14:sldId id="261"/>
            <p14:sldId id="258"/>
            <p14:sldId id="263"/>
            <p14:sldId id="265"/>
            <p14:sldId id="264"/>
            <p14:sldId id="259"/>
          </p14:sldIdLst>
        </p14:section>
        <p14:section name="EEGlab complet" id="{3866AB26-A609-4CA1-B54C-0CD07B87191C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CB5A-6A74-9282-8DA9-55E6F2DB8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ADEA6-1A76-B5D5-FC5E-0573B49E9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7D782-4627-4FAB-FAEA-9B42D152C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AD8D-9EE1-4D90-966E-35891E30046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CFDDB-0356-14C0-BB72-67D55CE98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125D2-C041-84C9-24A6-90AF9556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93FE-3EF6-4533-9B71-B9F2A4627C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2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A942-91E5-1554-BF60-07F006E2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E63AE-BAEC-EB42-2DEC-EDC5B4925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7F0C6-6416-8EEB-562D-B3539247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AD8D-9EE1-4D90-966E-35891E30046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3EB3F-807C-7E44-AA9D-6D2CED269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C3E3F-5E65-511F-5DE2-0F485A57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93FE-3EF6-4533-9B71-B9F2A4627C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7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FDF50-7F1F-BBCF-530B-CD69CFDF1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72077-F7CA-0009-D78A-1CBFC6B44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095BB-139A-3664-8E8E-FA863960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AD8D-9EE1-4D90-966E-35891E30046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4F01E-7725-2EBD-195C-6449960DD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7A85C-7C2F-F4FC-111F-767D3596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93FE-3EF6-4533-9B71-B9F2A4627C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1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DAA9-0765-B027-51FF-6D985779B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65895-FFE8-EA05-8A23-AE5FC76B3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5BB6D-4B7C-7512-13FD-E74DA8C8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AD8D-9EE1-4D90-966E-35891E30046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A3-15AB-2A36-7400-F2812F94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5E141-A65E-E269-5B10-FF271D0B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93FE-3EF6-4533-9B71-B9F2A4627C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154D-DB09-91AE-360E-69A321A92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43307-8B8F-A222-F896-8F99F8DCC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C911C-BB8B-6950-4553-70BDDB10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AD8D-9EE1-4D90-966E-35891E30046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5C9D5-DA55-0228-C674-6ED0307D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AD07E-3857-2DFB-5787-FF7E03B8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93FE-3EF6-4533-9B71-B9F2A4627C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9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0900-7020-65FC-D9A3-A161C6D4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E7B83-0199-F20E-C749-204206B26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9F08F-3679-8DFB-5CBB-E647E6DF4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0EB35-F02B-6970-1925-CA99F86B5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AD8D-9EE1-4D90-966E-35891E30046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AE19-DD19-475D-74A8-A8411CF0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7948B-C769-A307-8F48-64799C16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93FE-3EF6-4533-9B71-B9F2A4627C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0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C93F6-F08D-359B-99BA-61DDCAEE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5E3F4-60E4-78F0-D360-885FAD69B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C443B-1B58-621A-86D2-87348C71F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E654F-4FC4-983E-E901-2F8D354C9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B61CD-F57C-DAB7-E36C-82B5B60AF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136BB8-2293-0EE7-DCD1-8AF65B2A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AD8D-9EE1-4D90-966E-35891E30046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D0047-D2F2-6F7A-BCAC-EB2068101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994097-F9F4-C5C4-9F77-475F2888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93FE-3EF6-4533-9B71-B9F2A4627C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0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8F85-91F1-6254-CC8C-E28F981B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D7CA6A-04E8-7618-6B31-7C73B355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AD8D-9EE1-4D90-966E-35891E30046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95F0E-964E-CD59-E5DC-89A5DEDB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D6BE6-F3BB-2C21-B1DB-A2AA49CC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93FE-3EF6-4533-9B71-B9F2A4627C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3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B05200-8788-6480-B516-17507492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AD8D-9EE1-4D90-966E-35891E30046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7527F-FA13-96DC-0DF7-0D4D7EA67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84E2C-983D-3D98-48DB-7614FDB9B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93FE-3EF6-4533-9B71-B9F2A4627C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6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749D-046A-D135-6BE6-8D29A2C2A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F591C-B42A-69CB-23B8-774A2195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15505-0353-947A-D624-B0DAEC1DE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ACD4F-62BF-F1C3-FAAF-FDD1FFDD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AD8D-9EE1-4D90-966E-35891E30046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A0308-D240-6164-6081-5753EF2A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D603F-9C41-4416-EADD-E848D229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93FE-3EF6-4533-9B71-B9F2A4627C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8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CCFF-6243-238E-9EE8-25A27AEF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2E9CA6-C0A7-8395-948A-D916904FE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1AA6A-2C34-6ADB-08D1-93BC4A182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D34C6-C96E-AF90-C6EC-54D96B49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AD8D-9EE1-4D90-966E-35891E30046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ABEEE-F1B7-C0E7-C036-3150EABB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E7CFE-9D7E-65A6-1F49-32C5EB41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93FE-3EF6-4533-9B71-B9F2A4627C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0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032BA8-B7C3-3F63-6619-E5AB70D0C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494EA-FC99-C975-7EBF-1732C18DC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708F4-BC75-1D0B-3B04-7F0BCB878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3AD8D-9EE1-4D90-966E-35891E30046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90631-DEA0-2A04-CC2A-18ABBAEA6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93FAF-86E5-7394-403C-305C02A57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A93FE-3EF6-4533-9B71-B9F2A4627C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3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62F8-F5B1-3D37-9194-C96616DD5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6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Test de la fusion entre la version MD et MM qui </a:t>
            </a:r>
            <a:r>
              <a:rPr lang="en-US" dirty="0" err="1"/>
              <a:t>donne</a:t>
            </a:r>
            <a:r>
              <a:rPr lang="en-US" dirty="0"/>
              <a:t> la version 1.1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55C4E-975C-245F-0C4B-8AF5C3E6FE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03.05.2024</a:t>
            </a:r>
          </a:p>
          <a:p>
            <a:endParaRPr lang="en-US" dirty="0"/>
          </a:p>
          <a:p>
            <a:r>
              <a:rPr lang="en-US" dirty="0"/>
              <a:t>MD = Michael </a:t>
            </a:r>
            <a:r>
              <a:rPr lang="en-US" dirty="0" err="1"/>
              <a:t>DePretto</a:t>
            </a:r>
            <a:endParaRPr lang="en-US" dirty="0"/>
          </a:p>
          <a:p>
            <a:r>
              <a:rPr lang="en-US" dirty="0"/>
              <a:t>MM = Michaël Mouthon</a:t>
            </a:r>
          </a:p>
        </p:txBody>
      </p:sp>
    </p:spTree>
    <p:extLst>
      <p:ext uri="{BB962C8B-B14F-4D97-AF65-F5344CB8AC3E}">
        <p14:creationId xmlns:p14="http://schemas.microsoft.com/office/powerpoint/2010/main" val="2809012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6ECF4C4-A1E8-8952-EC10-B25E5820F51F}"/>
              </a:ext>
            </a:extLst>
          </p:cNvPr>
          <p:cNvSpPr txBox="1"/>
          <p:nvPr/>
        </p:nvSpPr>
        <p:spPr>
          <a:xfrm>
            <a:off x="390617" y="301841"/>
            <a:ext cx="829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de l’ICA si le fichier n’a pas été sauvé en .set (appel de la fonction </a:t>
            </a:r>
            <a:r>
              <a:rPr lang="fr-FR" dirty="0" err="1"/>
              <a:t>export_in_set.m</a:t>
            </a:r>
            <a:r>
              <a:rPr lang="fr-FR" dirty="0"/>
              <a:t>)</a:t>
            </a:r>
            <a:endParaRPr lang="fr-CH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E0CE9D2-6C8D-3DC8-7AFE-598F90E5F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327" y="1898077"/>
            <a:ext cx="2577036" cy="226003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F001054-5D8B-A849-E426-B5C2E9D038D2}"/>
              </a:ext>
            </a:extLst>
          </p:cNvPr>
          <p:cNvSpPr txBox="1"/>
          <p:nvPr/>
        </p:nvSpPr>
        <p:spPr>
          <a:xfrm>
            <a:off x="169637" y="822960"/>
            <a:ext cx="11671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Procédure: répétition de la procédure de la slide 2 (exactement les même paramètres) mais en restant en </a:t>
            </a:r>
            <a:r>
              <a:rPr lang="fr-FR" dirty="0" err="1"/>
              <a:t>sef</a:t>
            </a:r>
            <a:r>
              <a:rPr lang="fr-FR" dirty="0"/>
              <a:t> pendant tout le </a:t>
            </a:r>
            <a:r>
              <a:rPr lang="fr-FR" dirty="0" err="1"/>
              <a:t>processing</a:t>
            </a:r>
            <a:r>
              <a:rPr lang="fr-FR" dirty="0"/>
              <a:t> au lieu de travailler en </a:t>
            </a:r>
            <a:r>
              <a:rPr lang="fr-FR" dirty="0" err="1"/>
              <a:t>sef</a:t>
            </a:r>
            <a:r>
              <a:rPr lang="fr-FR" dirty="0"/>
              <a:t>. Les résultats sont dans les sous-répertoire </a:t>
            </a:r>
            <a:r>
              <a:rPr lang="fr-FR" dirty="0" err="1"/>
              <a:t>sef</a:t>
            </a:r>
            <a:r>
              <a:rPr lang="fr-FR" dirty="0"/>
              <a:t>. Travail sur le fichier Interoception_CAS_P012_13122023_synch1.bdf</a:t>
            </a:r>
            <a:endParaRPr lang="fr-CH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0DA5DD3-5361-EA47-ADE7-86813AD5013B}"/>
              </a:ext>
            </a:extLst>
          </p:cNvPr>
          <p:cNvSpPr txBox="1"/>
          <p:nvPr/>
        </p:nvSpPr>
        <p:spPr>
          <a:xfrm>
            <a:off x="6237395" y="4158112"/>
            <a:ext cx="248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Pipeline complète en </a:t>
            </a:r>
            <a:r>
              <a:rPr lang="fr-FR" dirty="0" err="1"/>
              <a:t>sef</a:t>
            </a:r>
            <a:endParaRPr lang="fr-CH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220244B-F9AC-F4FA-0987-3E880669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060" y="1881306"/>
            <a:ext cx="2654904" cy="235347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D9120DD-6AA6-6A0E-D012-FAF0524E861F}"/>
              </a:ext>
            </a:extLst>
          </p:cNvPr>
          <p:cNvSpPr txBox="1"/>
          <p:nvPr/>
        </p:nvSpPr>
        <p:spPr>
          <a:xfrm>
            <a:off x="1410831" y="4234779"/>
            <a:ext cx="2494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Pipeline complète en set</a:t>
            </a:r>
            <a:endParaRPr lang="fr-CH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CE53E7F-26E0-58F7-1504-9E53A5461EF9}"/>
              </a:ext>
            </a:extLst>
          </p:cNvPr>
          <p:cNvSpPr txBox="1"/>
          <p:nvPr/>
        </p:nvSpPr>
        <p:spPr>
          <a:xfrm>
            <a:off x="257823" y="5275719"/>
            <a:ext cx="7618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résultat est identique ! </a:t>
            </a:r>
            <a:r>
              <a:rPr lang="fr-FR" dirty="0">
                <a:solidFill>
                  <a:srgbClr val="00B050"/>
                </a:solidFill>
              </a:rPr>
              <a:t>Donc le fonction </a:t>
            </a:r>
            <a:r>
              <a:rPr lang="fr-FR" dirty="0" err="1">
                <a:solidFill>
                  <a:srgbClr val="00B050"/>
                </a:solidFill>
              </a:rPr>
              <a:t>export_in_set.m</a:t>
            </a:r>
            <a:r>
              <a:rPr lang="fr-FR" dirty="0">
                <a:solidFill>
                  <a:srgbClr val="00B050"/>
                </a:solidFill>
              </a:rPr>
              <a:t> marche très bien.   </a:t>
            </a:r>
            <a:endParaRPr lang="fr-CH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200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02C507-8D92-7E48-E32E-1B1C82A11829}"/>
              </a:ext>
            </a:extLst>
          </p:cNvPr>
          <p:cNvSpPr txBox="1"/>
          <p:nvPr/>
        </p:nvSpPr>
        <p:spPr>
          <a:xfrm>
            <a:off x="267855" y="360218"/>
            <a:ext cx="11506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Autre</a:t>
            </a:r>
            <a:r>
              <a:rPr lang="en-US" dirty="0"/>
              <a:t> test</a:t>
            </a:r>
          </a:p>
          <a:p>
            <a:r>
              <a:rPr lang="en-US" dirty="0"/>
              <a:t>- </a:t>
            </a:r>
            <a:r>
              <a:rPr lang="en-US" dirty="0" err="1"/>
              <a:t>Ftest</a:t>
            </a:r>
            <a:r>
              <a:rPr lang="en-US" dirty="0"/>
              <a:t> de </a:t>
            </a:r>
            <a:r>
              <a:rPr lang="en-US" dirty="0" err="1"/>
              <a:t>l’adaptation</a:t>
            </a:r>
            <a:r>
              <a:rPr lang="en-US" dirty="0"/>
              <a:t> de la position des event </a:t>
            </a:r>
            <a:r>
              <a:rPr lang="en-US" dirty="0" err="1"/>
              <a:t>lorsqu’on</a:t>
            </a:r>
            <a:r>
              <a:rPr lang="en-US" dirty="0"/>
              <a:t> </a:t>
            </a:r>
            <a:r>
              <a:rPr lang="en-US" dirty="0" err="1"/>
              <a:t>modifie</a:t>
            </a:r>
            <a:r>
              <a:rPr lang="en-US" dirty="0"/>
              <a:t> le sampling rate dans le module Filtering+ : </a:t>
            </a:r>
            <a:r>
              <a:rPr lang="en-US" dirty="0" err="1">
                <a:solidFill>
                  <a:srgbClr val="00B050"/>
                </a:solidFill>
              </a:rPr>
              <a:t>ça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marche</a:t>
            </a:r>
            <a:r>
              <a:rPr lang="en-US" dirty="0"/>
              <a:t>, il fait un </a:t>
            </a:r>
            <a:r>
              <a:rPr lang="en-US" dirty="0" err="1"/>
              <a:t>arroudi</a:t>
            </a:r>
            <a:r>
              <a:rPr lang="en-US" dirty="0"/>
              <a:t> </a:t>
            </a:r>
            <a:r>
              <a:rPr lang="en-US" dirty="0" err="1"/>
              <a:t>supérieur</a:t>
            </a:r>
            <a:r>
              <a:rPr lang="en-US" dirty="0"/>
              <a:t> (</a:t>
            </a:r>
            <a:r>
              <a:rPr lang="en-US" dirty="0" err="1"/>
              <a:t>exemple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dessous passage de 2048 à 512 (</a:t>
            </a:r>
            <a:r>
              <a:rPr lang="en-US" dirty="0" err="1"/>
              <a:t>donc</a:t>
            </a:r>
            <a:r>
              <a:rPr lang="en-US" dirty="0"/>
              <a:t> division par 4))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F13C37-C15C-554C-3D3D-AAE7D6B7F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22" y="1283548"/>
            <a:ext cx="1825883" cy="152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21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60B2A15-2ED6-C9FE-5606-991D4675A950}"/>
              </a:ext>
            </a:extLst>
          </p:cNvPr>
          <p:cNvSpPr txBox="1"/>
          <p:nvPr/>
        </p:nvSpPr>
        <p:spPr>
          <a:xfrm>
            <a:off x="257452" y="230819"/>
            <a:ext cx="11239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Test de l’inclusion des mise-à-jour pour les </a:t>
            </a:r>
            <a:r>
              <a:rPr lang="fr-FR" dirty="0" err="1"/>
              <a:t>toolbox</a:t>
            </a:r>
            <a:r>
              <a:rPr lang="fr-FR" dirty="0"/>
              <a:t> clean-</a:t>
            </a:r>
            <a:r>
              <a:rPr lang="fr-FR" dirty="0" err="1"/>
              <a:t>raw</a:t>
            </a:r>
            <a:r>
              <a:rPr lang="fr-FR" dirty="0"/>
              <a:t> data et </a:t>
            </a:r>
            <a:r>
              <a:rPr lang="fr-FR" dirty="0" err="1"/>
              <a:t>cleanline</a:t>
            </a:r>
            <a:r>
              <a:rPr lang="fr-FR" dirty="0"/>
              <a:t> dans eeglab2023.1 directement et suppression des ancienne versions inclus par MD comme ceci: 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B36215F-63F0-D9ED-B47D-BF891E152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453" y="1165009"/>
            <a:ext cx="70675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84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4C84DAA-8D00-DBD3-7BF5-68C9BE7DD5D6}"/>
              </a:ext>
            </a:extLst>
          </p:cNvPr>
          <p:cNvSpPr txBox="1"/>
          <p:nvPr/>
        </p:nvSpPr>
        <p:spPr>
          <a:xfrm>
            <a:off x="177554" y="221941"/>
            <a:ext cx="8140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Test de </a:t>
            </a:r>
            <a:r>
              <a:rPr lang="fr-FR" b="1" dirty="0"/>
              <a:t>clean </a:t>
            </a:r>
            <a:r>
              <a:rPr lang="fr-FR" b="1" dirty="0" err="1"/>
              <a:t>raw</a:t>
            </a:r>
            <a:r>
              <a:rPr lang="fr-FR" b="1" dirty="0"/>
              <a:t> data </a:t>
            </a:r>
            <a:r>
              <a:rPr lang="fr-FR" dirty="0"/>
              <a:t>(ASR + Flag </a:t>
            </a:r>
            <a:r>
              <a:rPr lang="fr-FR" dirty="0" err="1"/>
              <a:t>bad</a:t>
            </a:r>
            <a:r>
              <a:rPr lang="fr-FR" dirty="0"/>
              <a:t> channels) avec un </a:t>
            </a:r>
            <a:r>
              <a:rPr lang="fr-FR" dirty="0" err="1"/>
              <a:t>resampling</a:t>
            </a:r>
            <a:r>
              <a:rPr lang="fr-FR" dirty="0"/>
              <a:t> du fichier Interoception_CAS_P012_13122023_synch1.bdf à 512Hz.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77120EB-30ED-9254-2E88-7F91D11B56C6}"/>
              </a:ext>
            </a:extLst>
          </p:cNvPr>
          <p:cNvSpPr txBox="1"/>
          <p:nvPr/>
        </p:nvSpPr>
        <p:spPr>
          <a:xfrm>
            <a:off x="177554" y="2507656"/>
            <a:ext cx="112835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Test 1 : box de </a:t>
            </a:r>
            <a:r>
              <a:rPr lang="fr-FR" dirty="0" err="1"/>
              <a:t>paramère</a:t>
            </a:r>
            <a:r>
              <a:rPr lang="fr-FR" dirty="0"/>
              <a:t> avancé: OK, la box « All option » dans la </a:t>
            </a:r>
            <a:r>
              <a:rPr lang="fr-FR" dirty="0" err="1"/>
              <a:t>colonen</a:t>
            </a:r>
            <a:r>
              <a:rPr lang="fr-FR" dirty="0"/>
              <a:t> clean </a:t>
            </a:r>
            <a:r>
              <a:rPr lang="fr-FR" dirty="0" err="1"/>
              <a:t>raw</a:t>
            </a:r>
            <a:r>
              <a:rPr lang="fr-FR" dirty="0"/>
              <a:t> data dans le module </a:t>
            </a:r>
            <a:r>
              <a:rPr lang="fr-FR" dirty="0" err="1"/>
              <a:t>Filtinering</a:t>
            </a:r>
            <a:r>
              <a:rPr lang="fr-FR" dirty="0"/>
              <a:t>+ fonctionne. Les paramètres par défaut sont identique à la version précédente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Test 2: </a:t>
            </a:r>
            <a:r>
              <a:rPr lang="fr-FR" dirty="0" err="1"/>
              <a:t>Execution</a:t>
            </a:r>
            <a:r>
              <a:rPr lang="fr-FR" dirty="0"/>
              <a:t>: </a:t>
            </a:r>
            <a:r>
              <a:rPr lang="fr-FR" dirty="0">
                <a:solidFill>
                  <a:srgbClr val="00B050"/>
                </a:solidFill>
              </a:rPr>
              <a:t>J’ai pu </a:t>
            </a:r>
            <a:r>
              <a:rPr lang="fr-FR" dirty="0" err="1">
                <a:solidFill>
                  <a:srgbClr val="00B050"/>
                </a:solidFill>
              </a:rPr>
              <a:t>executer</a:t>
            </a:r>
            <a:r>
              <a:rPr lang="fr-FR" dirty="0">
                <a:solidFill>
                  <a:srgbClr val="00B050"/>
                </a:solidFill>
              </a:rPr>
              <a:t> un filtrage incluant clean </a:t>
            </a:r>
            <a:r>
              <a:rPr lang="fr-FR" dirty="0" err="1">
                <a:solidFill>
                  <a:srgbClr val="00B050"/>
                </a:solidFill>
              </a:rPr>
              <a:t>rawdata</a:t>
            </a:r>
            <a:r>
              <a:rPr lang="fr-FR" dirty="0">
                <a:solidFill>
                  <a:srgbClr val="00B050"/>
                </a:solidFill>
              </a:rPr>
              <a:t> avec Flag </a:t>
            </a:r>
            <a:r>
              <a:rPr lang="fr-FR" dirty="0" err="1">
                <a:solidFill>
                  <a:srgbClr val="00B050"/>
                </a:solidFill>
              </a:rPr>
              <a:t>bad</a:t>
            </a:r>
            <a:r>
              <a:rPr lang="fr-FR" dirty="0">
                <a:solidFill>
                  <a:srgbClr val="00B050"/>
                </a:solidFill>
              </a:rPr>
              <a:t> channels et ASR. Le </a:t>
            </a:r>
            <a:r>
              <a:rPr lang="fr-FR" dirty="0" err="1">
                <a:solidFill>
                  <a:srgbClr val="00B050"/>
                </a:solidFill>
              </a:rPr>
              <a:t>scipt</a:t>
            </a:r>
            <a:r>
              <a:rPr lang="fr-FR" dirty="0">
                <a:solidFill>
                  <a:srgbClr val="00B050"/>
                </a:solidFill>
              </a:rPr>
              <a:t> a tourné sans bug</a:t>
            </a:r>
            <a:r>
              <a:rPr lang="fr-FR" dirty="0"/>
              <a:t>.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97C67DC-8823-978D-38FE-66410EBC4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236" y="3162669"/>
            <a:ext cx="2326699" cy="202820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31FF723-0518-38E9-A354-35C52E3C3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871" y="44912"/>
            <a:ext cx="3161739" cy="236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87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C92531E-240A-C376-AF63-E6D7ABD71D45}"/>
              </a:ext>
            </a:extLst>
          </p:cNvPr>
          <p:cNvSpPr txBox="1"/>
          <p:nvPr/>
        </p:nvSpPr>
        <p:spPr>
          <a:xfrm>
            <a:off x="177554" y="221941"/>
            <a:ext cx="8321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de </a:t>
            </a:r>
            <a:r>
              <a:rPr lang="fr-FR" b="1" dirty="0"/>
              <a:t>clean </a:t>
            </a:r>
            <a:r>
              <a:rPr lang="fr-FR" b="1" dirty="0" err="1"/>
              <a:t>raw</a:t>
            </a:r>
            <a:r>
              <a:rPr lang="fr-FR" b="1" dirty="0"/>
              <a:t> data </a:t>
            </a:r>
            <a:r>
              <a:rPr lang="fr-FR" dirty="0"/>
              <a:t>(ASR + Flag </a:t>
            </a:r>
            <a:r>
              <a:rPr lang="fr-FR" dirty="0" err="1"/>
              <a:t>bad</a:t>
            </a:r>
            <a:r>
              <a:rPr lang="fr-FR" dirty="0"/>
              <a:t> channels) avec un </a:t>
            </a:r>
            <a:r>
              <a:rPr lang="fr-FR" dirty="0" err="1"/>
              <a:t>resampling</a:t>
            </a:r>
            <a:r>
              <a:rPr lang="fr-FR" dirty="0"/>
              <a:t> du fichier à 512Hz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6B36E4F-A7E6-A816-3562-66365BA439D9}"/>
              </a:ext>
            </a:extLst>
          </p:cNvPr>
          <p:cNvSpPr txBox="1"/>
          <p:nvPr/>
        </p:nvSpPr>
        <p:spPr>
          <a:xfrm>
            <a:off x="177554" y="591273"/>
            <a:ext cx="1131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Comparaison résultat ASR entre la version </a:t>
            </a:r>
            <a:r>
              <a:rPr lang="fr-FR" dirty="0" err="1"/>
              <a:t>précédante</a:t>
            </a:r>
            <a:r>
              <a:rPr lang="fr-FR" dirty="0"/>
              <a:t> et la nouvelle: </a:t>
            </a:r>
            <a:endParaRPr lang="fr-CH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CFE1A3A-B3C0-44DE-F3A5-5C2D43743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79" y="1091892"/>
            <a:ext cx="8711953" cy="432414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228E527-34A6-2577-BB75-A47B01167067}"/>
              </a:ext>
            </a:extLst>
          </p:cNvPr>
          <p:cNvSpPr txBox="1"/>
          <p:nvPr/>
        </p:nvSpPr>
        <p:spPr>
          <a:xfrm>
            <a:off x="763479" y="5708342"/>
            <a:ext cx="11239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résultat </a:t>
            </a:r>
            <a:r>
              <a:rPr lang="fr-FR" dirty="0" err="1"/>
              <a:t>filtering</a:t>
            </a:r>
            <a:r>
              <a:rPr lang="fr-FR" dirty="0"/>
              <a:t> + ASR est identique entre la nouvelle version et l’ancienne (vérification dans le temps ainsi que sur toutes les électrodes avec un display à amplitude élevé)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25330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3DF0CC1-A844-5DF2-0298-9815AF0EC63B}"/>
              </a:ext>
            </a:extLst>
          </p:cNvPr>
          <p:cNvSpPr txBox="1"/>
          <p:nvPr/>
        </p:nvSpPr>
        <p:spPr>
          <a:xfrm>
            <a:off x="177554" y="221941"/>
            <a:ext cx="8140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Test de </a:t>
            </a:r>
            <a:r>
              <a:rPr lang="fr-FR" b="1" dirty="0" err="1"/>
              <a:t>cleanLine</a:t>
            </a:r>
            <a:r>
              <a:rPr lang="fr-FR" b="1" dirty="0"/>
              <a:t> </a:t>
            </a:r>
            <a:r>
              <a:rPr lang="fr-FR" dirty="0"/>
              <a:t>avec un </a:t>
            </a:r>
            <a:r>
              <a:rPr lang="fr-FR" dirty="0" err="1"/>
              <a:t>resampling</a:t>
            </a:r>
            <a:r>
              <a:rPr lang="fr-FR" dirty="0"/>
              <a:t> du fichier Interoception_CAS_P012_13122023_synch1.bdf à 512Hz.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688460-E6C6-5AC5-7B8F-E89451D196F6}"/>
              </a:ext>
            </a:extLst>
          </p:cNvPr>
          <p:cNvSpPr txBox="1"/>
          <p:nvPr/>
        </p:nvSpPr>
        <p:spPr>
          <a:xfrm>
            <a:off x="470517" y="2405849"/>
            <a:ext cx="1146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Test 1 : box de </a:t>
            </a:r>
            <a:r>
              <a:rPr lang="fr-FR" dirty="0" err="1"/>
              <a:t>paramère</a:t>
            </a:r>
            <a:r>
              <a:rPr lang="fr-FR" dirty="0"/>
              <a:t> avancé: OK, la box « All option » dans </a:t>
            </a:r>
            <a:r>
              <a:rPr lang="fr-FR" dirty="0" err="1"/>
              <a:t>CleanLine</a:t>
            </a:r>
            <a:r>
              <a:rPr lang="fr-FR" dirty="0"/>
              <a:t> dans le module </a:t>
            </a:r>
            <a:r>
              <a:rPr lang="fr-FR" dirty="0" err="1"/>
              <a:t>Filtinering</a:t>
            </a:r>
            <a:r>
              <a:rPr lang="fr-FR" dirty="0"/>
              <a:t>+ fonctionne. Les paramètres par défaut sont identique à la version précédente</a:t>
            </a:r>
            <a:endParaRPr lang="fr-CH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39EACFC-DC3D-223A-32E0-0F5880FB4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419" y="46102"/>
            <a:ext cx="3162240" cy="235974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AF284CD-88F5-6784-3896-1B7F52983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131" y="3058821"/>
            <a:ext cx="2791209" cy="153093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6F20B95-F26A-0774-6E8A-284E33151C4D}"/>
              </a:ext>
            </a:extLst>
          </p:cNvPr>
          <p:cNvSpPr txBox="1"/>
          <p:nvPr/>
        </p:nvSpPr>
        <p:spPr>
          <a:xfrm>
            <a:off x="470517" y="4731798"/>
            <a:ext cx="1101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Test 2: </a:t>
            </a:r>
            <a:r>
              <a:rPr lang="fr-FR" dirty="0" err="1"/>
              <a:t>Execution</a:t>
            </a:r>
            <a:r>
              <a:rPr lang="fr-FR" dirty="0"/>
              <a:t>: </a:t>
            </a:r>
            <a:r>
              <a:rPr lang="fr-FR" dirty="0">
                <a:solidFill>
                  <a:srgbClr val="00B050"/>
                </a:solidFill>
              </a:rPr>
              <a:t>J’ai pu exécuter un filtrage incluant </a:t>
            </a:r>
            <a:r>
              <a:rPr lang="fr-FR" dirty="0" err="1">
                <a:solidFill>
                  <a:srgbClr val="00B050"/>
                </a:solidFill>
              </a:rPr>
              <a:t>cleanline</a:t>
            </a:r>
            <a:r>
              <a:rPr lang="fr-FR" dirty="0">
                <a:solidFill>
                  <a:srgbClr val="00B050"/>
                </a:solidFill>
              </a:rPr>
              <a:t> à 50Hz. Le </a:t>
            </a:r>
            <a:r>
              <a:rPr lang="fr-FR" dirty="0" err="1">
                <a:solidFill>
                  <a:srgbClr val="00B050"/>
                </a:solidFill>
              </a:rPr>
              <a:t>scipt</a:t>
            </a:r>
            <a:r>
              <a:rPr lang="fr-FR" dirty="0">
                <a:solidFill>
                  <a:srgbClr val="00B050"/>
                </a:solidFill>
              </a:rPr>
              <a:t> a tourné sans bug</a:t>
            </a:r>
            <a:r>
              <a:rPr lang="fr-FR" dirty="0"/>
              <a:t>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6779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C92531E-240A-C376-AF63-E6D7ABD71D45}"/>
              </a:ext>
            </a:extLst>
          </p:cNvPr>
          <p:cNvSpPr txBox="1"/>
          <p:nvPr/>
        </p:nvSpPr>
        <p:spPr>
          <a:xfrm>
            <a:off x="177554" y="221941"/>
            <a:ext cx="603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de </a:t>
            </a:r>
            <a:r>
              <a:rPr lang="fr-FR" b="1" dirty="0" err="1"/>
              <a:t>Cleanline</a:t>
            </a:r>
            <a:r>
              <a:rPr lang="fr-FR" b="1" dirty="0"/>
              <a:t> 50Hz </a:t>
            </a:r>
            <a:r>
              <a:rPr lang="fr-FR" dirty="0"/>
              <a:t> avec un </a:t>
            </a:r>
            <a:r>
              <a:rPr lang="fr-FR" dirty="0" err="1"/>
              <a:t>resampling</a:t>
            </a:r>
            <a:r>
              <a:rPr lang="fr-FR" dirty="0"/>
              <a:t> du fichier à 512Hz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6B36E4F-A7E6-A816-3562-66365BA439D9}"/>
              </a:ext>
            </a:extLst>
          </p:cNvPr>
          <p:cNvSpPr txBox="1"/>
          <p:nvPr/>
        </p:nvSpPr>
        <p:spPr>
          <a:xfrm>
            <a:off x="177554" y="591273"/>
            <a:ext cx="1131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Comparaison résultat </a:t>
            </a:r>
            <a:r>
              <a:rPr lang="fr-FR" dirty="0" err="1"/>
              <a:t>cleanline</a:t>
            </a:r>
            <a:r>
              <a:rPr lang="fr-FR" dirty="0"/>
              <a:t> entre la version </a:t>
            </a:r>
            <a:r>
              <a:rPr lang="fr-FR" dirty="0" err="1"/>
              <a:t>précédante</a:t>
            </a:r>
            <a:r>
              <a:rPr lang="fr-FR" dirty="0"/>
              <a:t> et la nouvelle: </a:t>
            </a:r>
            <a:endParaRPr lang="fr-CH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228E527-34A6-2577-BB75-A47B01167067}"/>
              </a:ext>
            </a:extLst>
          </p:cNvPr>
          <p:cNvSpPr txBox="1"/>
          <p:nvPr/>
        </p:nvSpPr>
        <p:spPr>
          <a:xfrm>
            <a:off x="763479" y="5708342"/>
            <a:ext cx="11239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résultat </a:t>
            </a:r>
            <a:r>
              <a:rPr lang="fr-FR" dirty="0" err="1"/>
              <a:t>filtering</a:t>
            </a:r>
            <a:r>
              <a:rPr lang="fr-FR" dirty="0"/>
              <a:t> + ASR est identique entre la nouvelle version et l’ancienne (vérification dans le temps ainsi que sur toutes les électrodes avec un display à amplitude élevé)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65291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C92531E-240A-C376-AF63-E6D7ABD71D45}"/>
              </a:ext>
            </a:extLst>
          </p:cNvPr>
          <p:cNvSpPr txBox="1"/>
          <p:nvPr/>
        </p:nvSpPr>
        <p:spPr>
          <a:xfrm>
            <a:off x="177554" y="221941"/>
            <a:ext cx="547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de </a:t>
            </a:r>
            <a:r>
              <a:rPr lang="fr-FR" b="1" dirty="0" err="1"/>
              <a:t>cleanLine</a:t>
            </a:r>
            <a:r>
              <a:rPr lang="fr-FR" dirty="0"/>
              <a:t> avec un </a:t>
            </a:r>
            <a:r>
              <a:rPr lang="fr-FR" dirty="0" err="1"/>
              <a:t>resampling</a:t>
            </a:r>
            <a:r>
              <a:rPr lang="fr-FR" dirty="0"/>
              <a:t> du fichier à 512Hz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6B36E4F-A7E6-A816-3562-66365BA439D9}"/>
              </a:ext>
            </a:extLst>
          </p:cNvPr>
          <p:cNvSpPr txBox="1"/>
          <p:nvPr/>
        </p:nvSpPr>
        <p:spPr>
          <a:xfrm>
            <a:off x="177554" y="591273"/>
            <a:ext cx="1131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Comparaison résultat </a:t>
            </a:r>
            <a:r>
              <a:rPr lang="fr-FR" dirty="0" err="1"/>
              <a:t>CleanLine</a:t>
            </a:r>
            <a:r>
              <a:rPr lang="fr-FR" dirty="0"/>
              <a:t> entre la version </a:t>
            </a:r>
            <a:r>
              <a:rPr lang="fr-FR" dirty="0" err="1"/>
              <a:t>précédante</a:t>
            </a:r>
            <a:r>
              <a:rPr lang="fr-FR" dirty="0"/>
              <a:t> et la nouvelle: </a:t>
            </a:r>
            <a:endParaRPr lang="fr-CH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228E527-34A6-2577-BB75-A47B01167067}"/>
              </a:ext>
            </a:extLst>
          </p:cNvPr>
          <p:cNvSpPr txBox="1"/>
          <p:nvPr/>
        </p:nvSpPr>
        <p:spPr>
          <a:xfrm>
            <a:off x="763479" y="5708342"/>
            <a:ext cx="11239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résultat </a:t>
            </a:r>
            <a:r>
              <a:rPr lang="fr-FR" dirty="0" err="1"/>
              <a:t>cleanline</a:t>
            </a:r>
            <a:r>
              <a:rPr lang="fr-FR" dirty="0"/>
              <a:t> est identique entre la nouvelle version et l’ancienne (vérification dans le temps ainsi que sur toutes les électrodes avec un display à amplitude élevé) </a:t>
            </a:r>
            <a:endParaRPr lang="fr-CH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8298643-C260-2BE8-434A-2BAD6BD7A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09" y="1098306"/>
            <a:ext cx="8037250" cy="398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87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3DF0CC1-A844-5DF2-0298-9815AF0EC63B}"/>
              </a:ext>
            </a:extLst>
          </p:cNvPr>
          <p:cNvSpPr txBox="1"/>
          <p:nvPr/>
        </p:nvSpPr>
        <p:spPr>
          <a:xfrm>
            <a:off x="177554" y="221941"/>
            <a:ext cx="7492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Test de Clean </a:t>
            </a:r>
            <a:r>
              <a:rPr lang="fr-FR" dirty="0" err="1"/>
              <a:t>raw</a:t>
            </a:r>
            <a:r>
              <a:rPr lang="fr-FR" dirty="0"/>
              <a:t> data (ASR + flag </a:t>
            </a:r>
            <a:r>
              <a:rPr lang="fr-FR" dirty="0" err="1"/>
              <a:t>bad</a:t>
            </a:r>
            <a:r>
              <a:rPr lang="fr-FR" dirty="0"/>
              <a:t> channels) </a:t>
            </a:r>
            <a:r>
              <a:rPr lang="fr-FR" b="1" dirty="0" err="1"/>
              <a:t>cleanLine</a:t>
            </a:r>
            <a:r>
              <a:rPr lang="fr-FR" b="1" dirty="0"/>
              <a:t> </a:t>
            </a:r>
            <a:r>
              <a:rPr lang="fr-FR" dirty="0"/>
              <a:t>avec un </a:t>
            </a:r>
            <a:r>
              <a:rPr lang="fr-FR" dirty="0" err="1"/>
              <a:t>resampling</a:t>
            </a:r>
            <a:r>
              <a:rPr lang="fr-FR" dirty="0"/>
              <a:t> du fichier Interoception_CAS_P012_13122023_synch1.bdf à 512Hz.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39EACFC-DC3D-223A-32E0-0F5880FB4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419" y="46102"/>
            <a:ext cx="3162240" cy="235974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6F20B95-F26A-0774-6E8A-284E33151C4D}"/>
              </a:ext>
            </a:extLst>
          </p:cNvPr>
          <p:cNvSpPr txBox="1"/>
          <p:nvPr/>
        </p:nvSpPr>
        <p:spPr>
          <a:xfrm>
            <a:off x="506028" y="2885243"/>
            <a:ext cx="1101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Test 2: </a:t>
            </a:r>
            <a:r>
              <a:rPr lang="fr-FR" dirty="0" err="1"/>
              <a:t>Execution</a:t>
            </a:r>
            <a:r>
              <a:rPr lang="fr-FR" dirty="0"/>
              <a:t>: </a:t>
            </a:r>
            <a:r>
              <a:rPr lang="fr-FR" dirty="0">
                <a:solidFill>
                  <a:srgbClr val="00B050"/>
                </a:solidFill>
              </a:rPr>
              <a:t>J’ai pu exécuter un filtrage incluant </a:t>
            </a:r>
            <a:r>
              <a:rPr lang="fr-FR" dirty="0" err="1">
                <a:solidFill>
                  <a:srgbClr val="00B050"/>
                </a:solidFill>
              </a:rPr>
              <a:t>cleanline</a:t>
            </a:r>
            <a:r>
              <a:rPr lang="fr-FR" dirty="0">
                <a:solidFill>
                  <a:srgbClr val="00B050"/>
                </a:solidFill>
              </a:rPr>
              <a:t> à 50Hz. Le </a:t>
            </a:r>
            <a:r>
              <a:rPr lang="fr-FR" dirty="0" err="1">
                <a:solidFill>
                  <a:srgbClr val="00B050"/>
                </a:solidFill>
              </a:rPr>
              <a:t>scipt</a:t>
            </a:r>
            <a:r>
              <a:rPr lang="fr-FR" dirty="0">
                <a:solidFill>
                  <a:srgbClr val="00B050"/>
                </a:solidFill>
              </a:rPr>
              <a:t> a tourné sans bug</a:t>
            </a:r>
            <a:r>
              <a:rPr lang="fr-FR" dirty="0"/>
              <a:t>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53456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C92531E-240A-C376-AF63-E6D7ABD71D45}"/>
              </a:ext>
            </a:extLst>
          </p:cNvPr>
          <p:cNvSpPr txBox="1"/>
          <p:nvPr/>
        </p:nvSpPr>
        <p:spPr>
          <a:xfrm>
            <a:off x="177554" y="221941"/>
            <a:ext cx="948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de </a:t>
            </a:r>
            <a:r>
              <a:rPr lang="fr-FR" b="1" dirty="0"/>
              <a:t>clean </a:t>
            </a:r>
            <a:r>
              <a:rPr lang="fr-FR" b="1" dirty="0" err="1"/>
              <a:t>raw</a:t>
            </a:r>
            <a:r>
              <a:rPr lang="fr-FR" b="1" dirty="0"/>
              <a:t> data </a:t>
            </a:r>
            <a:r>
              <a:rPr lang="fr-FR" dirty="0"/>
              <a:t>(ASR + Flag </a:t>
            </a:r>
            <a:r>
              <a:rPr lang="fr-FR" dirty="0" err="1"/>
              <a:t>bad</a:t>
            </a:r>
            <a:r>
              <a:rPr lang="fr-FR" dirty="0"/>
              <a:t> channels)  + </a:t>
            </a:r>
            <a:r>
              <a:rPr lang="fr-FR" b="1" dirty="0" err="1"/>
              <a:t>CleanLine</a:t>
            </a:r>
            <a:r>
              <a:rPr lang="fr-FR" dirty="0"/>
              <a:t> avec un </a:t>
            </a:r>
            <a:r>
              <a:rPr lang="fr-FR" dirty="0" err="1"/>
              <a:t>resampling</a:t>
            </a:r>
            <a:r>
              <a:rPr lang="fr-FR" dirty="0"/>
              <a:t> du fichier à 512Hz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228E527-34A6-2577-BB75-A47B01167067}"/>
              </a:ext>
            </a:extLst>
          </p:cNvPr>
          <p:cNvSpPr txBox="1"/>
          <p:nvPr/>
        </p:nvSpPr>
        <p:spPr>
          <a:xfrm>
            <a:off x="390617" y="4323426"/>
            <a:ext cx="11239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résultat est identique entre la nouvelle version et l’ancienne (vérification dans le temps ainsi que sur toutes les électrodes avec un display à amplitude élevé). Les flag Bad </a:t>
            </a:r>
            <a:r>
              <a:rPr lang="fr-FR" dirty="0" err="1"/>
              <a:t>channel</a:t>
            </a:r>
            <a:r>
              <a:rPr lang="fr-FR" dirty="0"/>
              <a:t> par clean Raw data sont identique aussi.  </a:t>
            </a:r>
            <a:endParaRPr lang="fr-CH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4A18A05-47FB-E4B7-91B5-06E4EEF47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240" y="778511"/>
            <a:ext cx="6764784" cy="335767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5B8F53D-FC38-39E7-69DC-0057F409F4A0}"/>
              </a:ext>
            </a:extLst>
          </p:cNvPr>
          <p:cNvSpPr txBox="1"/>
          <p:nvPr/>
        </p:nvSpPr>
        <p:spPr>
          <a:xfrm>
            <a:off x="585926" y="5415379"/>
            <a:ext cx="10014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Ça a l’aide de dire que ça marche avec la nouvelle structure . Néanmoins mon premier essai avait planté (avec fichier à 2028Hz). J’essaye de refaire pour voir si ça plante de nouveau. Pas d’erreur, ça a fonctionné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1821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E4A151-D0FC-D9E9-7512-FEBCD4828A81}"/>
              </a:ext>
            </a:extLst>
          </p:cNvPr>
          <p:cNvSpPr txBox="1"/>
          <p:nvPr/>
        </p:nvSpPr>
        <p:spPr>
          <a:xfrm>
            <a:off x="323273" y="193964"/>
            <a:ext cx="11425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Pour la gestion des event avec </a:t>
            </a:r>
            <a:r>
              <a:rPr lang="en-US" dirty="0" err="1"/>
              <a:t>open_matlab.m</a:t>
            </a:r>
            <a:r>
              <a:rPr lang="en-US" dirty="0"/>
              <a:t>, </a:t>
            </a:r>
            <a:r>
              <a:rPr lang="en-US" dirty="0" err="1"/>
              <a:t>j’ai</a:t>
            </a:r>
            <a:r>
              <a:rPr lang="en-US" dirty="0"/>
              <a:t> </a:t>
            </a:r>
            <a:r>
              <a:rPr lang="en-US" dirty="0" err="1"/>
              <a:t>choisi</a:t>
            </a:r>
            <a:r>
              <a:rPr lang="en-US" dirty="0"/>
              <a:t> de </a:t>
            </a:r>
            <a:r>
              <a:rPr lang="en-US" dirty="0" err="1"/>
              <a:t>suivre</a:t>
            </a:r>
            <a:r>
              <a:rPr lang="en-US" dirty="0"/>
              <a:t> la version de MM </a:t>
            </a:r>
            <a:r>
              <a:rPr lang="en-US" dirty="0" err="1"/>
              <a:t>en</a:t>
            </a:r>
            <a:r>
              <a:rPr lang="en-US" dirty="0"/>
              <a:t> format </a:t>
            </a:r>
            <a:r>
              <a:rPr lang="en-US" dirty="0" err="1"/>
              <a:t>Cartool</a:t>
            </a:r>
            <a:r>
              <a:rPr lang="en-US" dirty="0"/>
              <a:t> (output matrix au lieu de table). Test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ça</a:t>
            </a:r>
            <a:r>
              <a:rPr lang="en-US" dirty="0"/>
              <a:t> </a:t>
            </a:r>
            <a:r>
              <a:rPr lang="en-US" dirty="0" err="1"/>
              <a:t>marche</a:t>
            </a:r>
            <a:r>
              <a:rPr lang="en-US" dirty="0"/>
              <a:t> module par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A37CD-9F37-830C-1644-5445772D8EC9}"/>
              </a:ext>
            </a:extLst>
          </p:cNvPr>
          <p:cNvSpPr txBox="1"/>
          <p:nvPr/>
        </p:nvSpPr>
        <p:spPr>
          <a:xfrm>
            <a:off x="323274" y="1108364"/>
            <a:ext cx="114253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Test1: Export dans la </a:t>
            </a:r>
            <a:r>
              <a:rPr lang="en-US" dirty="0" err="1"/>
              <a:t>fenêtre</a:t>
            </a:r>
            <a:r>
              <a:rPr lang="en-US" dirty="0"/>
              <a:t> </a:t>
            </a:r>
            <a:r>
              <a:rPr lang="en-US" dirty="0" err="1"/>
              <a:t>principale</a:t>
            </a:r>
            <a:endParaRPr lang="en-US" dirty="0"/>
          </a:p>
          <a:p>
            <a:r>
              <a:rPr lang="en-US" dirty="0"/>
              <a:t>	- Gestion des event pour </a:t>
            </a:r>
            <a:r>
              <a:rPr lang="en-US" dirty="0" err="1"/>
              <a:t>open_eeglab</a:t>
            </a:r>
            <a:r>
              <a:rPr lang="en-US" dirty="0"/>
              <a:t>: </a:t>
            </a:r>
            <a:r>
              <a:rPr lang="en-US" dirty="0">
                <a:solidFill>
                  <a:srgbClr val="00B050"/>
                </a:solidFill>
              </a:rPr>
              <a:t>OK</a:t>
            </a:r>
            <a:r>
              <a:rPr lang="en-US" dirty="0"/>
              <a:t> (les </a:t>
            </a:r>
            <a:r>
              <a:rPr lang="en-US" dirty="0" err="1"/>
              <a:t>valeures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TF dans le .set et avec le </a:t>
            </a:r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err="1"/>
              <a:t>mrk</a:t>
            </a:r>
            <a:r>
              <a:rPr lang="en-US" dirty="0"/>
              <a:t> de </a:t>
            </a:r>
            <a:r>
              <a:rPr lang="en-US" dirty="0" err="1"/>
              <a:t>Cartool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cohenrente</a:t>
            </a:r>
            <a:r>
              <a:rPr lang="en-US" dirty="0"/>
              <a:t> (Valeur +1)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- Gestion des event pour </a:t>
            </a:r>
            <a:r>
              <a:rPr lang="en-US" dirty="0" err="1"/>
              <a:t>save_eeglab</a:t>
            </a:r>
            <a:r>
              <a:rPr lang="en-US" dirty="0"/>
              <a:t> (export d’un .set </a:t>
            </a:r>
            <a:r>
              <a:rPr lang="en-US" dirty="0" err="1"/>
              <a:t>vers</a:t>
            </a:r>
            <a:r>
              <a:rPr lang="en-US" dirty="0"/>
              <a:t> .</a:t>
            </a:r>
            <a:r>
              <a:rPr lang="en-US" dirty="0" err="1"/>
              <a:t>sef</a:t>
            </a:r>
            <a:r>
              <a:rPr lang="en-US" dirty="0"/>
              <a:t>): </a:t>
            </a:r>
            <a:r>
              <a:rPr lang="en-US" dirty="0">
                <a:solidFill>
                  <a:srgbClr val="00B050"/>
                </a:solidFill>
              </a:rPr>
              <a:t>OK</a:t>
            </a:r>
            <a:r>
              <a:rPr lang="en-US" dirty="0"/>
              <a:t> (les </a:t>
            </a:r>
            <a:r>
              <a:rPr lang="en-US" dirty="0" err="1"/>
              <a:t>valeurs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identique</a:t>
            </a:r>
            <a:r>
              <a:rPr lang="en-US" dirty="0"/>
              <a:t> au </a:t>
            </a:r>
            <a:r>
              <a:rPr lang="en-US" dirty="0" err="1"/>
              <a:t>fichier</a:t>
            </a:r>
            <a:r>
              <a:rPr lang="en-US" dirty="0"/>
              <a:t> original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- </a:t>
            </a:r>
            <a:r>
              <a:rPr lang="en-US" dirty="0" err="1"/>
              <a:t>Travailler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.set dans </a:t>
            </a:r>
            <a:r>
              <a:rPr lang="en-US" dirty="0" err="1"/>
              <a:t>Filting</a:t>
            </a:r>
            <a:r>
              <a:rPr lang="en-US" dirty="0"/>
              <a:t>+  (</a:t>
            </a:r>
            <a:r>
              <a:rPr lang="en-US" dirty="0" err="1"/>
              <a:t>filtre</a:t>
            </a:r>
            <a:r>
              <a:rPr lang="en-US" dirty="0"/>
              <a:t> 05-40+ notch 50Hz + ASR): Processing .set </a:t>
            </a:r>
            <a:r>
              <a:rPr lang="en-US" dirty="0">
                <a:solidFill>
                  <a:srgbClr val="00B050"/>
                </a:solidFill>
              </a:rPr>
              <a:t>OK</a:t>
            </a:r>
            <a:r>
              <a:rPr lang="en-US" dirty="0"/>
              <a:t> et event dans le </a:t>
            </a:r>
            <a:r>
              <a:rPr lang="en-US" dirty="0" err="1"/>
              <a:t>fichier</a:t>
            </a:r>
            <a:r>
              <a:rPr lang="en-US" dirty="0"/>
              <a:t> output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OK</a:t>
            </a:r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- </a:t>
            </a:r>
            <a:r>
              <a:rPr lang="en-US" dirty="0" err="1"/>
              <a:t>Travailler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.set dans Interpolation (</a:t>
            </a:r>
            <a:r>
              <a:rPr lang="en-US" dirty="0" err="1"/>
              <a:t>eBridge</a:t>
            </a:r>
            <a:r>
              <a:rPr lang="en-US" dirty="0"/>
              <a:t> + interpolation A1, A3): </a:t>
            </a:r>
            <a:r>
              <a:rPr lang="en-US" dirty="0" err="1"/>
              <a:t>fonctionnement</a:t>
            </a:r>
            <a:r>
              <a:rPr lang="en-US" dirty="0"/>
              <a:t> de </a:t>
            </a:r>
            <a:r>
              <a:rPr lang="en-US" dirty="0" err="1"/>
              <a:t>eBridge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OK</a:t>
            </a:r>
            <a:r>
              <a:rPr lang="en-US" dirty="0"/>
              <a:t>, run interpolation et position des event dans le </a:t>
            </a:r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err="1"/>
              <a:t>ouput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OK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- 	</a:t>
            </a:r>
            <a:r>
              <a:rPr lang="en-US" dirty="0" err="1"/>
              <a:t>Travailler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.set dans Re-ref (avg ref): run </a:t>
            </a:r>
            <a:r>
              <a:rPr lang="en-US" dirty="0" err="1"/>
              <a:t>reref</a:t>
            </a:r>
            <a:r>
              <a:rPr lang="en-US" dirty="0"/>
              <a:t> et position des event dans le </a:t>
            </a:r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err="1"/>
              <a:t>ouput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OK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B88F99-3666-A41F-EE45-ED559CC4F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467" y="1728788"/>
            <a:ext cx="4034993" cy="7617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0A5A84-2D9A-1C74-2847-40D9E58BF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836" y="2817785"/>
            <a:ext cx="3743036" cy="6259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E164D2-8252-D032-DDCD-94378814B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0" y="3886454"/>
            <a:ext cx="3114964" cy="5958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D1866C-CA59-6DBB-443F-70295C0CF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218" y="5001247"/>
            <a:ext cx="2947736" cy="6225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803A6A-0FE5-D3A3-9D16-FD6FBAEB45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5017" y="6188362"/>
            <a:ext cx="2554143" cy="56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24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5147790-7EC8-A543-E940-36FB5BC16E9D}"/>
              </a:ext>
            </a:extLst>
          </p:cNvPr>
          <p:cNvSpPr txBox="1"/>
          <p:nvPr/>
        </p:nvSpPr>
        <p:spPr>
          <a:xfrm>
            <a:off x="603682" y="239697"/>
            <a:ext cx="727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Question sur le fonctionnement de </a:t>
            </a:r>
            <a:r>
              <a:rPr lang="fr-FR" dirty="0" err="1"/>
              <a:t>CleanRawData</a:t>
            </a:r>
            <a:r>
              <a:rPr lang="fr-FR" dirty="0"/>
              <a:t> </a:t>
            </a:r>
            <a:r>
              <a:rPr lang="fr-FR" dirty="0" err="1"/>
              <a:t>bad</a:t>
            </a:r>
            <a:r>
              <a:rPr lang="fr-FR" dirty="0"/>
              <a:t> channels </a:t>
            </a:r>
            <a:r>
              <a:rPr lang="fr-FR" dirty="0" err="1"/>
              <a:t>detection</a:t>
            </a:r>
            <a:r>
              <a:rPr lang="fr-FR" dirty="0"/>
              <a:t> ? </a:t>
            </a:r>
            <a:endParaRPr lang="fr-CH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DCCC09-4A67-397D-BA24-C58156EF7D55}"/>
              </a:ext>
            </a:extLst>
          </p:cNvPr>
          <p:cNvSpPr txBox="1"/>
          <p:nvPr/>
        </p:nvSpPr>
        <p:spPr>
          <a:xfrm>
            <a:off x="346229" y="745724"/>
            <a:ext cx="11345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MichaelDP</a:t>
            </a:r>
            <a:r>
              <a:rPr lang="fr-FR" dirty="0"/>
              <a:t> m’avait expliqué qu’il avait modifier </a:t>
            </a:r>
            <a:r>
              <a:rPr lang="fr-FR" dirty="0" err="1"/>
              <a:t>CleanRawData</a:t>
            </a:r>
            <a:r>
              <a:rPr lang="fr-FR" dirty="0"/>
              <a:t> </a:t>
            </a:r>
            <a:r>
              <a:rPr lang="fr-FR" dirty="0" err="1"/>
              <a:t>bad</a:t>
            </a:r>
            <a:r>
              <a:rPr lang="fr-FR" dirty="0"/>
              <a:t> channels </a:t>
            </a:r>
            <a:r>
              <a:rPr lang="fr-FR" dirty="0" err="1"/>
              <a:t>detection</a:t>
            </a:r>
            <a:r>
              <a:rPr lang="fr-FR" dirty="0"/>
              <a:t> pour qu’il ne supprime pas automatiquement les </a:t>
            </a:r>
            <a:r>
              <a:rPr lang="fr-FR" dirty="0" err="1"/>
              <a:t>bad</a:t>
            </a:r>
            <a:r>
              <a:rPr lang="fr-FR" dirty="0"/>
              <a:t> </a:t>
            </a:r>
            <a:r>
              <a:rPr lang="fr-FR" dirty="0" err="1"/>
              <a:t>channel</a:t>
            </a:r>
            <a:r>
              <a:rPr lang="fr-FR" dirty="0"/>
              <a:t> mais qu’il les flag uniquement. </a:t>
            </a:r>
          </a:p>
          <a:p>
            <a:r>
              <a:rPr lang="fr-FR" dirty="0"/>
              <a:t>Pourtant, si je regarde le texte d’</a:t>
            </a:r>
            <a:r>
              <a:rPr lang="fr-FR" dirty="0" err="1"/>
              <a:t>execution</a:t>
            </a:r>
            <a:r>
              <a:rPr lang="fr-FR" dirty="0"/>
              <a:t> entre la version mise-à-jour d’</a:t>
            </a:r>
            <a:r>
              <a:rPr lang="fr-FR" dirty="0" err="1"/>
              <a:t>eeglab</a:t>
            </a:r>
            <a:r>
              <a:rPr lang="fr-FR" dirty="0"/>
              <a:t> et sa </a:t>
            </a:r>
            <a:r>
              <a:rPr lang="fr-FR" dirty="0" err="1"/>
              <a:t>verson</a:t>
            </a:r>
            <a:r>
              <a:rPr lang="fr-FR" dirty="0"/>
              <a:t> modifié, les textes sont les même et ont l’aire de dire qu’ils ont </a:t>
            </a:r>
            <a:r>
              <a:rPr lang="fr-FR" dirty="0" err="1"/>
              <a:t>interpollé</a:t>
            </a:r>
            <a:r>
              <a:rPr lang="fr-FR" dirty="0"/>
              <a:t> les </a:t>
            </a:r>
            <a:r>
              <a:rPr lang="fr-FR" dirty="0" err="1"/>
              <a:t>bad</a:t>
            </a:r>
            <a:r>
              <a:rPr lang="fr-FR" dirty="0"/>
              <a:t> </a:t>
            </a:r>
            <a:r>
              <a:rPr lang="fr-FR" dirty="0" err="1"/>
              <a:t>channel</a:t>
            </a:r>
            <a:r>
              <a:rPr lang="fr-FR" dirty="0"/>
              <a:t>  </a:t>
            </a:r>
            <a:endParaRPr lang="fr-CH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9DB39B3-9C50-690B-EBB6-83FE92AB3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25" y="2766176"/>
            <a:ext cx="2922859" cy="71789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DD6EA89-9388-4F46-51D5-608CEFCD2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25" y="3530824"/>
            <a:ext cx="6022343" cy="165229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39CA924-02CE-11CC-872B-0F05B797A723}"/>
              </a:ext>
            </a:extLst>
          </p:cNvPr>
          <p:cNvSpPr txBox="1"/>
          <p:nvPr/>
        </p:nvSpPr>
        <p:spPr>
          <a:xfrm>
            <a:off x="701336" y="2299317"/>
            <a:ext cx="1913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New </a:t>
            </a:r>
            <a:r>
              <a:rPr lang="fr-FR" dirty="0" err="1"/>
              <a:t>EEGlab</a:t>
            </a:r>
            <a:r>
              <a:rPr lang="fr-FR" dirty="0"/>
              <a:t> à jour</a:t>
            </a:r>
            <a:endParaRPr lang="fr-CH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47D6A27-EFDF-AB01-510F-23A809BA7BC0}"/>
              </a:ext>
            </a:extLst>
          </p:cNvPr>
          <p:cNvSpPr txBox="1"/>
          <p:nvPr/>
        </p:nvSpPr>
        <p:spPr>
          <a:xfrm>
            <a:off x="6418555" y="2422176"/>
            <a:ext cx="596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Version après fusion mais toujours avec le code de </a:t>
            </a:r>
            <a:r>
              <a:rPr lang="fr-FR" dirty="0" err="1"/>
              <a:t>MichaelDP</a:t>
            </a:r>
            <a:endParaRPr lang="fr-CH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6EBCF0-75F4-B333-CAF7-B231C2133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555" y="2958747"/>
            <a:ext cx="3215126" cy="55562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5698535-5319-CAEA-26A3-7A46F0BBBD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555" y="3537739"/>
            <a:ext cx="5943304" cy="18354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F52959-D0B1-5CCD-9D78-317380630326}"/>
              </a:ext>
            </a:extLst>
          </p:cNvPr>
          <p:cNvSpPr/>
          <p:nvPr/>
        </p:nvSpPr>
        <p:spPr>
          <a:xfrm>
            <a:off x="6343650" y="3759200"/>
            <a:ext cx="3290031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A2300C-67D7-74BF-95B9-BE09D5A88422}"/>
              </a:ext>
            </a:extLst>
          </p:cNvPr>
          <p:cNvSpPr/>
          <p:nvPr/>
        </p:nvSpPr>
        <p:spPr>
          <a:xfrm>
            <a:off x="265575" y="3733800"/>
            <a:ext cx="3290031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D87230A-0B86-5FB3-E559-7416323629BF}"/>
              </a:ext>
            </a:extLst>
          </p:cNvPr>
          <p:cNvSpPr txBox="1"/>
          <p:nvPr/>
        </p:nvSpPr>
        <p:spPr>
          <a:xfrm>
            <a:off x="7523900" y="6043937"/>
            <a:ext cx="341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Demander à </a:t>
            </a:r>
            <a:r>
              <a:rPr lang="fr-FR" dirty="0" err="1"/>
              <a:t>MichaelDP</a:t>
            </a:r>
            <a:r>
              <a:rPr lang="fr-FR" dirty="0"/>
              <a:t> de vérifier</a:t>
            </a:r>
            <a:endParaRPr lang="fr-CH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57FA88FC-0668-5C33-94AF-FE94050E7F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8703" y="5229875"/>
            <a:ext cx="4015761" cy="16281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D468EAE7-4805-E050-83F2-540FAF61AF62}"/>
              </a:ext>
            </a:extLst>
          </p:cNvPr>
          <p:cNvSpPr txBox="1"/>
          <p:nvPr/>
        </p:nvSpPr>
        <p:spPr>
          <a:xfrm>
            <a:off x="2598773" y="4813790"/>
            <a:ext cx="3144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Version </a:t>
            </a:r>
            <a:r>
              <a:rPr lang="fr-FR" dirty="0" err="1"/>
              <a:t>MichaelDP</a:t>
            </a:r>
            <a:r>
              <a:rPr lang="fr-FR" dirty="0"/>
              <a:t> avant fusion</a:t>
            </a:r>
            <a:endParaRPr lang="fr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4C0BAF-BEA9-C300-5875-9761CDFF45E2}"/>
              </a:ext>
            </a:extLst>
          </p:cNvPr>
          <p:cNvSpPr/>
          <p:nvPr/>
        </p:nvSpPr>
        <p:spPr>
          <a:xfrm>
            <a:off x="2088703" y="5318550"/>
            <a:ext cx="3290031" cy="793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9A82D04-4070-A4B7-6368-7C2EEA651C0D}"/>
              </a:ext>
            </a:extLst>
          </p:cNvPr>
          <p:cNvSpPr txBox="1"/>
          <p:nvPr/>
        </p:nvSpPr>
        <p:spPr>
          <a:xfrm>
            <a:off x="5913120" y="5594632"/>
            <a:ext cx="430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Pourtant le signal est </a:t>
            </a:r>
            <a:r>
              <a:rPr lang="fr-FR" dirty="0" err="1"/>
              <a:t>striquement</a:t>
            </a:r>
            <a:r>
              <a:rPr lang="fr-FR" dirty="0"/>
              <a:t> identique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20750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9819942-0C3A-991B-D800-13CE7B96A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724805"/>
            <a:ext cx="8001000" cy="397126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C2FBE78-713A-0AF3-DE0D-158FEFE5AB36}"/>
              </a:ext>
            </a:extLst>
          </p:cNvPr>
          <p:cNvSpPr txBox="1"/>
          <p:nvPr/>
        </p:nvSpPr>
        <p:spPr>
          <a:xfrm>
            <a:off x="603682" y="239697"/>
            <a:ext cx="567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Compréhension de </a:t>
            </a:r>
            <a:r>
              <a:rPr lang="fr-FR" dirty="0" err="1"/>
              <a:t>CleanRawData</a:t>
            </a:r>
            <a:r>
              <a:rPr lang="fr-FR" dirty="0"/>
              <a:t> </a:t>
            </a:r>
            <a:r>
              <a:rPr lang="fr-FR" dirty="0" err="1"/>
              <a:t>bad</a:t>
            </a:r>
            <a:r>
              <a:rPr lang="fr-FR" dirty="0"/>
              <a:t> channels </a:t>
            </a:r>
            <a:r>
              <a:rPr lang="fr-FR" dirty="0" err="1"/>
              <a:t>detection</a:t>
            </a:r>
            <a:r>
              <a:rPr lang="fr-FR" dirty="0"/>
              <a:t> </a:t>
            </a:r>
            <a:endParaRPr lang="fr-CH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DB9B96F-2D2C-70FC-DAE1-14EB4D7CA478}"/>
              </a:ext>
            </a:extLst>
          </p:cNvPr>
          <p:cNvSpPr txBox="1"/>
          <p:nvPr/>
        </p:nvSpPr>
        <p:spPr>
          <a:xfrm>
            <a:off x="371475" y="857250"/>
            <a:ext cx="1127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vérifier si </a:t>
            </a:r>
            <a:r>
              <a:rPr lang="fr-FR" dirty="0" err="1"/>
              <a:t>bad</a:t>
            </a:r>
            <a:r>
              <a:rPr lang="fr-FR" dirty="0"/>
              <a:t> channels </a:t>
            </a:r>
            <a:r>
              <a:rPr lang="fr-FR" dirty="0" err="1"/>
              <a:t>detection</a:t>
            </a:r>
            <a:r>
              <a:rPr lang="fr-FR" dirty="0"/>
              <a:t> de clean </a:t>
            </a:r>
            <a:r>
              <a:rPr lang="fr-FR" dirty="0" err="1"/>
              <a:t>raw</a:t>
            </a:r>
            <a:r>
              <a:rPr lang="fr-FR" dirty="0"/>
              <a:t> data </a:t>
            </a:r>
            <a:r>
              <a:rPr lang="fr-FR" dirty="0" err="1"/>
              <a:t>interpolle</a:t>
            </a:r>
            <a:r>
              <a:rPr lang="fr-FR" dirty="0"/>
              <a:t> les channels qu’il </a:t>
            </a:r>
            <a:r>
              <a:rPr lang="fr-FR" dirty="0" err="1"/>
              <a:t>détect</a:t>
            </a:r>
            <a:r>
              <a:rPr lang="fr-FR" dirty="0"/>
              <a:t>, j’ai fait exactement le même </a:t>
            </a:r>
            <a:r>
              <a:rPr lang="fr-FR" dirty="0" err="1"/>
              <a:t>processing</a:t>
            </a:r>
            <a:r>
              <a:rPr lang="fr-FR" dirty="0"/>
              <a:t> pour et sans cette option. Le résultat est identique !  Ça veux dire que </a:t>
            </a:r>
            <a:r>
              <a:rPr lang="fr-FR" dirty="0" err="1"/>
              <a:t>bad</a:t>
            </a:r>
            <a:r>
              <a:rPr lang="fr-FR" dirty="0"/>
              <a:t> channels </a:t>
            </a:r>
            <a:r>
              <a:rPr lang="fr-FR" dirty="0" err="1"/>
              <a:t>detection</a:t>
            </a:r>
            <a:r>
              <a:rPr lang="fr-FR" dirty="0"/>
              <a:t> de clean </a:t>
            </a:r>
            <a:r>
              <a:rPr lang="fr-FR" dirty="0" err="1"/>
              <a:t>raw</a:t>
            </a:r>
            <a:r>
              <a:rPr lang="fr-FR" dirty="0"/>
              <a:t> data ne fait aucune </a:t>
            </a:r>
            <a:r>
              <a:rPr lang="fr-FR" dirty="0" err="1"/>
              <a:t>interpollation</a:t>
            </a:r>
            <a:r>
              <a:rPr lang="fr-FR" dirty="0"/>
              <a:t> ! </a:t>
            </a:r>
            <a:r>
              <a:rPr lang="fr-FR" dirty="0">
                <a:solidFill>
                  <a:srgbClr val="00B050"/>
                </a:solidFill>
              </a:rPr>
              <a:t>C’est exactement ce qu’on veut. </a:t>
            </a:r>
            <a:endParaRPr lang="fr-CH" dirty="0">
              <a:solidFill>
                <a:srgbClr val="00B05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8AAA8C4-6D8E-96B3-7E8B-CDBF675125BF}"/>
              </a:ext>
            </a:extLst>
          </p:cNvPr>
          <p:cNvSpPr txBox="1"/>
          <p:nvPr/>
        </p:nvSpPr>
        <p:spPr>
          <a:xfrm>
            <a:off x="874682" y="2009727"/>
            <a:ext cx="850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Analyse</a:t>
            </a:r>
            <a:r>
              <a:rPr lang="en-US" dirty="0"/>
              <a:t> dans \test_eeglabASRcleanLine\new_tools\ASR_only\version_sans_bad_channel</a:t>
            </a:r>
            <a:endParaRPr lang="fr-CH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2E2003B-714A-963C-F782-EF36A525A24E}"/>
              </a:ext>
            </a:extLst>
          </p:cNvPr>
          <p:cNvSpPr txBox="1"/>
          <p:nvPr/>
        </p:nvSpPr>
        <p:spPr>
          <a:xfrm>
            <a:off x="9744075" y="3829050"/>
            <a:ext cx="213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Check ASR: </a:t>
            </a:r>
            <a:r>
              <a:rPr lang="fr-FR" dirty="0">
                <a:solidFill>
                  <a:srgbClr val="00B050"/>
                </a:solidFill>
              </a:rPr>
              <a:t>ça marche, il y a clairement une différence entre avec ou sans ASR</a:t>
            </a:r>
            <a:endParaRPr lang="fr-CH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98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9E78268-6A99-B3FD-E468-2DF2896C26CD}"/>
              </a:ext>
            </a:extLst>
          </p:cNvPr>
          <p:cNvSpPr txBox="1"/>
          <p:nvPr/>
        </p:nvSpPr>
        <p:spPr>
          <a:xfrm>
            <a:off x="190500" y="190500"/>
            <a:ext cx="1150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Dernière vérification avant intégration.  Test de chaque modules</a:t>
            </a:r>
            <a:endParaRPr lang="fr-CH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C61FC21-C9A1-5519-822D-D14C48CDE26D}"/>
              </a:ext>
            </a:extLst>
          </p:cNvPr>
          <p:cNvSpPr txBox="1"/>
          <p:nvPr/>
        </p:nvSpPr>
        <p:spPr>
          <a:xfrm>
            <a:off x="266700" y="904875"/>
            <a:ext cx="11506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Travailler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.</a:t>
            </a:r>
            <a:r>
              <a:rPr lang="en-US" dirty="0" err="1"/>
              <a:t>sef</a:t>
            </a:r>
            <a:r>
              <a:rPr lang="en-US" dirty="0"/>
              <a:t> dans </a:t>
            </a:r>
            <a:r>
              <a:rPr lang="en-US" dirty="0" err="1"/>
              <a:t>Filting</a:t>
            </a:r>
            <a:r>
              <a:rPr lang="en-US" dirty="0"/>
              <a:t>+  (</a:t>
            </a:r>
            <a:r>
              <a:rPr lang="en-US" dirty="0" err="1"/>
              <a:t>filtre</a:t>
            </a:r>
            <a:r>
              <a:rPr lang="en-US" dirty="0"/>
              <a:t> 05-40+ notch 50Hz + ASR): Processing </a:t>
            </a:r>
            <a:r>
              <a:rPr lang="en-US" dirty="0">
                <a:solidFill>
                  <a:srgbClr val="00B050"/>
                </a:solidFill>
              </a:rPr>
              <a:t>OK</a:t>
            </a:r>
            <a:r>
              <a:rPr lang="en-US" dirty="0"/>
              <a:t> + signal </a:t>
            </a:r>
            <a:r>
              <a:rPr lang="en-US" dirty="0" err="1"/>
              <a:t>identique</a:t>
            </a:r>
            <a:r>
              <a:rPr lang="en-US" dirty="0"/>
              <a:t> au test de </a:t>
            </a:r>
            <a:r>
              <a:rPr lang="en-US" dirty="0" err="1"/>
              <a:t>hier</a:t>
            </a:r>
            <a:r>
              <a:rPr lang="en-US" dirty="0"/>
              <a:t> (</a:t>
            </a:r>
            <a:r>
              <a:rPr lang="en-US" dirty="0">
                <a:solidFill>
                  <a:srgbClr val="00B050"/>
                </a:solidFill>
              </a:rPr>
              <a:t>OK</a:t>
            </a:r>
            <a:r>
              <a:rPr lang="en-US" dirty="0"/>
              <a:t>) + event dans le </a:t>
            </a:r>
            <a:r>
              <a:rPr lang="en-US" dirty="0" err="1"/>
              <a:t>fichier</a:t>
            </a:r>
            <a:r>
              <a:rPr lang="en-US" dirty="0"/>
              <a:t> output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OK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Travailler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.</a:t>
            </a:r>
            <a:r>
              <a:rPr lang="en-US" dirty="0" err="1"/>
              <a:t>sef</a:t>
            </a:r>
            <a:r>
              <a:rPr lang="en-US" dirty="0"/>
              <a:t> dans Interpolation (</a:t>
            </a:r>
            <a:r>
              <a:rPr lang="en-US" dirty="0" err="1"/>
              <a:t>eBridge</a:t>
            </a:r>
            <a:r>
              <a:rPr lang="en-US" dirty="0"/>
              <a:t> + interpolation A1, A3): </a:t>
            </a:r>
            <a:r>
              <a:rPr lang="en-US" dirty="0" err="1"/>
              <a:t>fonctionnement</a:t>
            </a:r>
            <a:r>
              <a:rPr lang="en-US" dirty="0"/>
              <a:t> de </a:t>
            </a:r>
            <a:r>
              <a:rPr lang="en-US" dirty="0" err="1"/>
              <a:t>eBridge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OK + </a:t>
            </a:r>
            <a:r>
              <a:rPr lang="en-US" dirty="0"/>
              <a:t>signal </a:t>
            </a:r>
            <a:r>
              <a:rPr lang="en-US" dirty="0" err="1"/>
              <a:t>identique</a:t>
            </a:r>
            <a:r>
              <a:rPr lang="en-US" dirty="0"/>
              <a:t> au test de </a:t>
            </a:r>
            <a:r>
              <a:rPr lang="en-US" dirty="0" err="1"/>
              <a:t>hier</a:t>
            </a:r>
            <a:r>
              <a:rPr lang="en-US" dirty="0"/>
              <a:t> (</a:t>
            </a:r>
            <a:r>
              <a:rPr lang="en-US" dirty="0">
                <a:solidFill>
                  <a:srgbClr val="00B050"/>
                </a:solidFill>
              </a:rPr>
              <a:t>OK</a:t>
            </a:r>
            <a:r>
              <a:rPr lang="en-US" dirty="0"/>
              <a:t>) + run interpolation et position des event dans le </a:t>
            </a:r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err="1"/>
              <a:t>ouput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OK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Travailler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.</a:t>
            </a:r>
            <a:r>
              <a:rPr lang="en-US" dirty="0" err="1"/>
              <a:t>sef</a:t>
            </a:r>
            <a:r>
              <a:rPr lang="en-US" dirty="0"/>
              <a:t> dans Re-ref (avg ref): run </a:t>
            </a:r>
            <a:r>
              <a:rPr lang="en-US" dirty="0" err="1"/>
              <a:t>reref</a:t>
            </a:r>
            <a:r>
              <a:rPr lang="en-US" dirty="0"/>
              <a:t> et position des event dans le </a:t>
            </a:r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err="1"/>
              <a:t>ouput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OK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+ </a:t>
            </a:r>
            <a:r>
              <a:rPr lang="en-US" dirty="0"/>
              <a:t>signal </a:t>
            </a:r>
            <a:r>
              <a:rPr lang="en-US" dirty="0" err="1"/>
              <a:t>identique</a:t>
            </a:r>
            <a:r>
              <a:rPr lang="en-US" dirty="0"/>
              <a:t> au test de </a:t>
            </a:r>
            <a:r>
              <a:rPr lang="en-US" dirty="0" err="1"/>
              <a:t>hier</a:t>
            </a:r>
            <a:r>
              <a:rPr lang="en-US" dirty="0"/>
              <a:t> (</a:t>
            </a:r>
            <a:r>
              <a:rPr lang="en-US" dirty="0">
                <a:solidFill>
                  <a:srgbClr val="00B050"/>
                </a:solidFill>
              </a:rPr>
              <a:t>OK</a:t>
            </a:r>
            <a:r>
              <a:rPr lang="en-US" dirty="0"/>
              <a:t>) + position des events (</a:t>
            </a:r>
            <a:r>
              <a:rPr lang="en-US" dirty="0">
                <a:solidFill>
                  <a:srgbClr val="00B050"/>
                </a:solidFill>
              </a:rPr>
              <a:t>OK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Travailler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.</a:t>
            </a:r>
            <a:r>
              <a:rPr lang="en-US" dirty="0" err="1"/>
              <a:t>sef</a:t>
            </a:r>
            <a:r>
              <a:rPr lang="en-US" dirty="0"/>
              <a:t> dans </a:t>
            </a:r>
            <a:r>
              <a:rPr lang="en-US" dirty="0" err="1"/>
              <a:t>Epoching</a:t>
            </a:r>
            <a:r>
              <a:rPr lang="en-US" dirty="0"/>
              <a:t>: </a:t>
            </a:r>
            <a:r>
              <a:rPr lang="en-US" dirty="0" err="1"/>
              <a:t>ça</a:t>
            </a:r>
            <a:r>
              <a:rPr lang="en-US" dirty="0"/>
              <a:t> a runnel sans </a:t>
            </a:r>
            <a:r>
              <a:rPr lang="en-US" dirty="0" err="1"/>
              <a:t>erreur</a:t>
            </a:r>
            <a:r>
              <a:rPr lang="en-US" dirty="0"/>
              <a:t> (</a:t>
            </a:r>
            <a:r>
              <a:rPr lang="en-US" dirty="0">
                <a:solidFill>
                  <a:srgbClr val="00B050"/>
                </a:solidFill>
              </a:rPr>
              <a:t>ok</a:t>
            </a:r>
            <a:r>
              <a:rPr lang="en-US" dirty="0"/>
              <a:t>), </a:t>
            </a:r>
            <a:r>
              <a:rPr lang="en-US" dirty="0" err="1"/>
              <a:t>j’ai</a:t>
            </a:r>
            <a:r>
              <a:rPr lang="en-US" dirty="0"/>
              <a:t> pas </a:t>
            </a:r>
            <a:r>
              <a:rPr lang="en-US" dirty="0" err="1"/>
              <a:t>pu</a:t>
            </a:r>
            <a:r>
              <a:rPr lang="en-US" dirty="0"/>
              <a:t> comparer avec signal de </a:t>
            </a:r>
            <a:r>
              <a:rPr lang="en-US" dirty="0" err="1"/>
              <a:t>hier</a:t>
            </a:r>
            <a:r>
              <a:rPr lang="en-US" dirty="0"/>
              <a:t> car pas le </a:t>
            </a:r>
            <a:r>
              <a:rPr lang="en-US" dirty="0" err="1"/>
              <a:t>même</a:t>
            </a:r>
            <a:r>
              <a:rPr lang="en-US" dirty="0"/>
              <a:t> </a:t>
            </a:r>
            <a:r>
              <a:rPr lang="en-US" dirty="0" err="1"/>
              <a:t>fichier</a:t>
            </a:r>
            <a:r>
              <a:rPr lang="en-US" dirty="0"/>
              <a:t> input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Travailler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.</a:t>
            </a:r>
            <a:r>
              <a:rPr lang="en-US" dirty="0" err="1"/>
              <a:t>sef</a:t>
            </a:r>
            <a:r>
              <a:rPr lang="en-US" dirty="0"/>
              <a:t> dans </a:t>
            </a:r>
            <a:r>
              <a:rPr lang="en-US" dirty="0" err="1"/>
              <a:t>Frequencing</a:t>
            </a:r>
            <a:r>
              <a:rPr lang="en-US" dirty="0"/>
              <a:t>: </a:t>
            </a:r>
            <a:r>
              <a:rPr lang="en-US" dirty="0">
                <a:solidFill>
                  <a:srgbClr val="00B050"/>
                </a:solidFill>
              </a:rPr>
              <a:t>tout </a:t>
            </a:r>
            <a:r>
              <a:rPr lang="en-US" dirty="0" err="1">
                <a:solidFill>
                  <a:srgbClr val="00B050"/>
                </a:solidFill>
              </a:rPr>
              <a:t>fonctionne</a:t>
            </a:r>
            <a:r>
              <a:rPr lang="en-US" dirty="0">
                <a:solidFill>
                  <a:srgbClr val="00B050"/>
                </a:solidFill>
              </a:rPr>
              <a:t> + </a:t>
            </a:r>
            <a:r>
              <a:rPr lang="en-US" dirty="0" err="1">
                <a:solidFill>
                  <a:srgbClr val="00B050"/>
                </a:solidFill>
              </a:rPr>
              <a:t>résultat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identique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Test ICA</a:t>
            </a:r>
          </a:p>
          <a:p>
            <a:pPr lvl="1"/>
            <a:r>
              <a:rPr lang="en-US" dirty="0"/>
              <a:t>Decomposition </a:t>
            </a:r>
            <a:r>
              <a:rPr lang="en-US" dirty="0">
                <a:solidFill>
                  <a:srgbClr val="00B050"/>
                </a:solidFill>
              </a:rPr>
              <a:t>ok</a:t>
            </a:r>
          </a:p>
          <a:p>
            <a:pPr lvl="1"/>
            <a:r>
              <a:rPr lang="en-US" dirty="0" err="1"/>
              <a:t>Recomposition</a:t>
            </a:r>
            <a:r>
              <a:rPr lang="en-US" dirty="0"/>
              <a:t> : 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Resultat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identique</a:t>
            </a:r>
            <a:r>
              <a:rPr lang="en-US" dirty="0">
                <a:solidFill>
                  <a:srgbClr val="00B050"/>
                </a:solidFill>
              </a:rPr>
              <a:t> au test de </a:t>
            </a:r>
            <a:r>
              <a:rPr lang="en-US" dirty="0" err="1">
                <a:solidFill>
                  <a:srgbClr val="00B050"/>
                </a:solidFill>
              </a:rPr>
              <a:t>hier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Position event: </a:t>
            </a:r>
            <a:r>
              <a:rPr lang="en-US" dirty="0">
                <a:solidFill>
                  <a:srgbClr val="00B050"/>
                </a:solidFill>
              </a:rPr>
              <a:t>OK</a:t>
            </a:r>
            <a:endParaRPr lang="en-US" dirty="0"/>
          </a:p>
          <a:p>
            <a:endParaRPr lang="fr-CH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356C2E3-6BE8-1E0A-BD60-7FA9C4C84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627" y="3600451"/>
            <a:ext cx="2122998" cy="186184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7D16DC0-6741-7379-C499-C73FF6A23A4D}"/>
              </a:ext>
            </a:extLst>
          </p:cNvPr>
          <p:cNvSpPr txBox="1"/>
          <p:nvPr/>
        </p:nvSpPr>
        <p:spPr>
          <a:xfrm>
            <a:off x="10039350" y="4391025"/>
            <a:ext cx="115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d’hier</a:t>
            </a:r>
            <a:endParaRPr lang="fr-CH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F0FB270-BDCE-ADC5-E5E0-B55E84464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374" y="3600450"/>
            <a:ext cx="2130472" cy="186184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411554C-F325-71C5-2DBB-F6F9B024AABA}"/>
              </a:ext>
            </a:extLst>
          </p:cNvPr>
          <p:cNvSpPr txBox="1"/>
          <p:nvPr/>
        </p:nvSpPr>
        <p:spPr>
          <a:xfrm>
            <a:off x="6410325" y="4410075"/>
            <a:ext cx="127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maintenant</a:t>
            </a:r>
            <a:endParaRPr lang="fr-CH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E3B71C9-27F8-A7D9-108F-2C929EF2E5CF}"/>
              </a:ext>
            </a:extLst>
          </p:cNvPr>
          <p:cNvSpPr txBox="1"/>
          <p:nvPr/>
        </p:nvSpPr>
        <p:spPr>
          <a:xfrm>
            <a:off x="75090" y="5606786"/>
            <a:ext cx="11385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Test File </a:t>
            </a:r>
            <a:r>
              <a:rPr lang="fr-FR" dirty="0" err="1"/>
              <a:t>cut</a:t>
            </a:r>
            <a:r>
              <a:rPr lang="fr-FR" dirty="0"/>
              <a:t>: C’est tout bon. Le résultat est identique au test d’hier.  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b="1" dirty="0">
                <a:solidFill>
                  <a:srgbClr val="00B050"/>
                </a:solidFill>
              </a:rPr>
              <a:t>Conclusion: Tous les module marche avec cette nouvelle architecture. Je peux pusher sur le Git sans peur. </a:t>
            </a:r>
            <a:endParaRPr lang="fr-CH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26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9B213A-F8D7-51FF-00D6-8240C6F0EC84}"/>
              </a:ext>
            </a:extLst>
          </p:cNvPr>
          <p:cNvSpPr txBox="1"/>
          <p:nvPr/>
        </p:nvSpPr>
        <p:spPr>
          <a:xfrm>
            <a:off x="147782" y="267855"/>
            <a:ext cx="11656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- </a:t>
            </a:r>
            <a:r>
              <a:rPr lang="en-US" dirty="0" err="1"/>
              <a:t>Travailler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.set dans </a:t>
            </a:r>
            <a:r>
              <a:rPr lang="en-US" dirty="0" err="1"/>
              <a:t>Epoching</a:t>
            </a:r>
            <a:r>
              <a:rPr lang="en-US" dirty="0"/>
              <a:t>: </a:t>
            </a:r>
            <a:r>
              <a:rPr lang="en-US" dirty="0" err="1"/>
              <a:t>J’ai</a:t>
            </a:r>
            <a:r>
              <a:rPr lang="en-US" dirty="0"/>
              <a:t> </a:t>
            </a:r>
            <a:r>
              <a:rPr lang="en-US" dirty="0" err="1"/>
              <a:t>dû</a:t>
            </a:r>
            <a:r>
              <a:rPr lang="en-US" dirty="0"/>
              <a:t> </a:t>
            </a:r>
            <a:r>
              <a:rPr lang="en-US" dirty="0" err="1"/>
              <a:t>corriger</a:t>
            </a:r>
            <a:r>
              <a:rPr lang="en-US" dirty="0"/>
              <a:t> un bug dans la lecture des event </a:t>
            </a:r>
            <a:r>
              <a:rPr lang="en-US" dirty="0" err="1"/>
              <a:t>en</a:t>
            </a:r>
            <a:r>
              <a:rPr lang="en-US" dirty="0"/>
              <a:t> .set (</a:t>
            </a:r>
            <a:r>
              <a:rPr lang="en-US" dirty="0" err="1"/>
              <a:t>ligne</a:t>
            </a:r>
            <a:r>
              <a:rPr lang="en-US" dirty="0"/>
              <a:t> 778-797) </a:t>
            </a:r>
            <a:r>
              <a:rPr lang="en-US" dirty="0" err="1"/>
              <a:t>ainsi</a:t>
            </a:r>
            <a:r>
              <a:rPr lang="en-US" dirty="0"/>
              <a:t> que </a:t>
            </a:r>
            <a:r>
              <a:rPr lang="en-US" dirty="0" err="1"/>
              <a:t>bdf</a:t>
            </a:r>
            <a:r>
              <a:rPr lang="en-US" dirty="0"/>
              <a:t>. Le </a:t>
            </a:r>
            <a:r>
              <a:rPr lang="en-US" dirty="0" err="1"/>
              <a:t>moyennage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set, </a:t>
            </a:r>
            <a:r>
              <a:rPr lang="en-US" dirty="0" err="1">
                <a:solidFill>
                  <a:srgbClr val="00B050"/>
                </a:solidFill>
              </a:rPr>
              <a:t>sef</a:t>
            </a:r>
            <a:r>
              <a:rPr lang="en-US" dirty="0">
                <a:solidFill>
                  <a:srgbClr val="00B050"/>
                </a:solidFill>
              </a:rPr>
              <a:t> et </a:t>
            </a:r>
            <a:r>
              <a:rPr lang="en-US" dirty="0" err="1">
                <a:solidFill>
                  <a:srgbClr val="00B050"/>
                </a:solidFill>
              </a:rPr>
              <a:t>bdf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fonctionne</a:t>
            </a:r>
            <a:r>
              <a:rPr lang="en-US" dirty="0">
                <a:solidFill>
                  <a:srgbClr val="00B050"/>
                </a:solidFill>
              </a:rPr>
              <a:t>. 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/>
              <a:t> - </a:t>
            </a:r>
            <a:r>
              <a:rPr lang="en-US" dirty="0" err="1"/>
              <a:t>Travailler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.set dans </a:t>
            </a:r>
            <a:r>
              <a:rPr lang="en-US" dirty="0" err="1"/>
              <a:t>Frequencing</a:t>
            </a:r>
            <a:r>
              <a:rPr lang="en-US" dirty="0"/>
              <a:t>: </a:t>
            </a:r>
            <a:r>
              <a:rPr lang="en-US" dirty="0">
                <a:solidFill>
                  <a:srgbClr val="00B050"/>
                </a:solidFill>
              </a:rPr>
              <a:t>tout </a:t>
            </a:r>
            <a:r>
              <a:rPr lang="en-US" dirty="0" err="1">
                <a:solidFill>
                  <a:srgbClr val="00B050"/>
                </a:solidFill>
              </a:rPr>
              <a:t>fonctionne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A576F-E911-C680-F389-0CAE92F6108D}"/>
              </a:ext>
            </a:extLst>
          </p:cNvPr>
          <p:cNvSpPr txBox="1"/>
          <p:nvPr/>
        </p:nvSpPr>
        <p:spPr>
          <a:xfrm>
            <a:off x="457199" y="4394985"/>
            <a:ext cx="110374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Chose encore à faire: </a:t>
            </a:r>
          </a:p>
          <a:p>
            <a:pPr marL="285750" indent="-285750">
              <a:buFontTx/>
              <a:buChar char="-"/>
            </a:pPr>
            <a:r>
              <a:rPr lang="en-US" dirty="0"/>
              <a:t>Tester </a:t>
            </a:r>
            <a:r>
              <a:rPr lang="en-US" dirty="0" err="1"/>
              <a:t>si</a:t>
            </a:r>
            <a:r>
              <a:rPr lang="en-US" dirty="0"/>
              <a:t> File Cut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impacté</a:t>
            </a:r>
            <a:r>
              <a:rPr lang="en-US" dirty="0"/>
              <a:t> (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ça</a:t>
            </a:r>
            <a:r>
              <a:rPr lang="en-US" dirty="0"/>
              <a:t> </a:t>
            </a:r>
            <a:r>
              <a:rPr lang="en-US" dirty="0" err="1"/>
              <a:t>devrait</a:t>
            </a:r>
            <a:r>
              <a:rPr lang="en-US" dirty="0"/>
              <a:t> pas </a:t>
            </a:r>
            <a:r>
              <a:rPr lang="en-US" dirty="0" err="1"/>
              <a:t>normalement</a:t>
            </a:r>
            <a:r>
              <a:rPr lang="en-US" dirty="0"/>
              <a:t>) </a:t>
            </a:r>
          </a:p>
          <a:p>
            <a:pPr marL="285750" indent="-285750">
              <a:buFontTx/>
              <a:buChar char="-"/>
            </a:pPr>
            <a:r>
              <a:rPr lang="en-US" dirty="0"/>
              <a:t>Faire </a:t>
            </a:r>
            <a:r>
              <a:rPr lang="en-US" dirty="0" err="1"/>
              <a:t>une</a:t>
            </a:r>
            <a:r>
              <a:rPr lang="en-US" dirty="0"/>
              <a:t> version </a:t>
            </a:r>
            <a:r>
              <a:rPr lang="en-US" dirty="0" err="1"/>
              <a:t>séparé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integrant les toolbox </a:t>
            </a:r>
            <a:r>
              <a:rPr lang="en-US" dirty="0" err="1"/>
              <a:t>cleanline</a:t>
            </a:r>
            <a:r>
              <a:rPr lang="en-US" dirty="0"/>
              <a:t> et clean raw data dans </a:t>
            </a:r>
            <a:r>
              <a:rPr lang="en-US" dirty="0" err="1"/>
              <a:t>l’installation</a:t>
            </a:r>
            <a:r>
              <a:rPr lang="en-US" dirty="0"/>
              <a:t> de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err="1"/>
              <a:t>plutôt</a:t>
            </a:r>
            <a:r>
              <a:rPr lang="en-US" dirty="0"/>
              <a:t> que les repertoire </a:t>
            </a:r>
            <a:r>
              <a:rPr lang="en-US" dirty="0" err="1"/>
              <a:t>séparé</a:t>
            </a:r>
            <a:r>
              <a:rPr lang="en-US" dirty="0"/>
              <a:t> </a:t>
            </a:r>
            <a:r>
              <a:rPr lang="en-US" dirty="0" err="1"/>
              <a:t>inclu</a:t>
            </a:r>
            <a:r>
              <a:rPr lang="en-US" dirty="0"/>
              <a:t> par </a:t>
            </a:r>
            <a:r>
              <a:rPr lang="en-US" dirty="0" err="1"/>
              <a:t>MichaelDP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6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A6F2127-9911-1562-54AE-F348BD031C23}"/>
              </a:ext>
            </a:extLst>
          </p:cNvPr>
          <p:cNvSpPr txBox="1"/>
          <p:nvPr/>
        </p:nvSpPr>
        <p:spPr>
          <a:xfrm>
            <a:off x="266329" y="142042"/>
            <a:ext cx="7257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pour File Cut pour vérifier si pas impactée par les dernier changements</a:t>
            </a:r>
            <a:endParaRPr lang="fr-CH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89953E6-4D20-02EC-4884-415C3030F1B3}"/>
              </a:ext>
            </a:extLst>
          </p:cNvPr>
          <p:cNvSpPr txBox="1"/>
          <p:nvPr/>
        </p:nvSpPr>
        <p:spPr>
          <a:xfrm>
            <a:off x="266329" y="923277"/>
            <a:ext cx="108751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Test d’un </a:t>
            </a:r>
            <a:r>
              <a:rPr lang="fr-FR" dirty="0" err="1"/>
              <a:t>cut</a:t>
            </a:r>
            <a:r>
              <a:rPr lang="fr-FR" dirty="0"/>
              <a:t> (avec paramètre </a:t>
            </a:r>
            <a:r>
              <a:rPr lang="fr-FR" dirty="0" err="1"/>
              <a:t>Subject</a:t>
            </a:r>
            <a:r>
              <a:rPr lang="fr-FR" dirty="0"/>
              <a:t>): </a:t>
            </a:r>
            <a:r>
              <a:rPr lang="fr-FR" dirty="0">
                <a:solidFill>
                  <a:srgbClr val="00B050"/>
                </a:solidFill>
              </a:rPr>
              <a:t>problème nom des </a:t>
            </a:r>
            <a:r>
              <a:rPr lang="fr-FR" dirty="0" err="1">
                <a:solidFill>
                  <a:srgbClr val="00B050"/>
                </a:solidFill>
              </a:rPr>
              <a:t>channel</a:t>
            </a:r>
            <a:r>
              <a:rPr lang="fr-FR" dirty="0">
                <a:solidFill>
                  <a:srgbClr val="00B050"/>
                </a:solidFill>
              </a:rPr>
              <a:t> (corrigé)+ position </a:t>
            </a:r>
            <a:r>
              <a:rPr lang="fr-FR" dirty="0" err="1">
                <a:solidFill>
                  <a:srgbClr val="00B050"/>
                </a:solidFill>
              </a:rPr>
              <a:t>mrk</a:t>
            </a:r>
            <a:r>
              <a:rPr lang="fr-FR" dirty="0">
                <a:solidFill>
                  <a:srgbClr val="00B050"/>
                </a:solidFill>
              </a:rPr>
              <a:t> intermédiaire  (corrigé)+ corrigé le PIF pour inclure les instruction </a:t>
            </a:r>
            <a:r>
              <a:rPr lang="fr-FR" dirty="0" err="1">
                <a:solidFill>
                  <a:srgbClr val="00B050"/>
                </a:solidFill>
              </a:rPr>
              <a:t>concatenate</a:t>
            </a:r>
            <a:r>
              <a:rPr lang="fr-FR" dirty="0">
                <a:solidFill>
                  <a:srgbClr val="00B050"/>
                </a:solidFill>
              </a:rPr>
              <a:t> du tableau (corrigé) + correction orientation électrode dans l’enregistrement en set (corrigée)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Test en </a:t>
            </a:r>
            <a:r>
              <a:rPr lang="fr-FR" dirty="0" err="1"/>
              <a:t>sef</a:t>
            </a:r>
            <a:r>
              <a:rPr lang="fr-FR" dirty="0"/>
              <a:t> :  </a:t>
            </a:r>
            <a:r>
              <a:rPr lang="fr-FR" dirty="0">
                <a:solidFill>
                  <a:srgbClr val="00B050"/>
                </a:solidFill>
              </a:rPr>
              <a:t>OK, les </a:t>
            </a:r>
            <a:r>
              <a:rPr lang="fr-FR" dirty="0" err="1">
                <a:solidFill>
                  <a:srgbClr val="00B050"/>
                </a:solidFill>
              </a:rPr>
              <a:t>markeur</a:t>
            </a:r>
            <a:r>
              <a:rPr lang="fr-FR" dirty="0">
                <a:solidFill>
                  <a:srgbClr val="00B050"/>
                </a:solidFill>
              </a:rPr>
              <a:t> sont à la bonne place + check du </a:t>
            </a:r>
            <a:r>
              <a:rPr lang="fr-FR" dirty="0" err="1">
                <a:solidFill>
                  <a:srgbClr val="00B050"/>
                </a:solidFill>
              </a:rPr>
              <a:t>cut</a:t>
            </a:r>
            <a:r>
              <a:rPr lang="fr-FR" dirty="0">
                <a:solidFill>
                  <a:srgbClr val="00B050"/>
                </a:solidFill>
              </a:rPr>
              <a:t> par rapport au fichier original est c’est tout 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Test en </a:t>
            </a:r>
            <a:r>
              <a:rPr lang="fr-FR" dirty="0" err="1"/>
              <a:t>eph</a:t>
            </a:r>
            <a:r>
              <a:rPr lang="fr-FR" dirty="0"/>
              <a:t> :  </a:t>
            </a:r>
            <a:r>
              <a:rPr lang="fr-FR" dirty="0">
                <a:solidFill>
                  <a:srgbClr val="00B050"/>
                </a:solidFill>
              </a:rPr>
              <a:t>OK, les </a:t>
            </a:r>
            <a:r>
              <a:rPr lang="fr-FR" dirty="0" err="1">
                <a:solidFill>
                  <a:srgbClr val="00B050"/>
                </a:solidFill>
              </a:rPr>
              <a:t>markeur</a:t>
            </a:r>
            <a:r>
              <a:rPr lang="fr-FR" dirty="0">
                <a:solidFill>
                  <a:srgbClr val="00B050"/>
                </a:solidFill>
              </a:rPr>
              <a:t> sont à la bonne place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Test en set :  </a:t>
            </a:r>
            <a:r>
              <a:rPr lang="fr-FR" dirty="0">
                <a:solidFill>
                  <a:srgbClr val="00B050"/>
                </a:solidFill>
              </a:rPr>
              <a:t>OK, les </a:t>
            </a:r>
            <a:r>
              <a:rPr lang="fr-FR" dirty="0" err="1">
                <a:solidFill>
                  <a:srgbClr val="00B050"/>
                </a:solidFill>
              </a:rPr>
              <a:t>markeur</a:t>
            </a:r>
            <a:r>
              <a:rPr lang="fr-FR" dirty="0">
                <a:solidFill>
                  <a:srgbClr val="00B050"/>
                </a:solidFill>
              </a:rPr>
              <a:t> sont à la bonne place «  coordonné </a:t>
            </a:r>
            <a:r>
              <a:rPr lang="fr-FR" dirty="0" err="1">
                <a:solidFill>
                  <a:srgbClr val="00B050"/>
                </a:solidFill>
              </a:rPr>
              <a:t>electrodes</a:t>
            </a:r>
            <a:r>
              <a:rPr lang="fr-FR" dirty="0">
                <a:solidFill>
                  <a:srgbClr val="00B050"/>
                </a:solidFill>
              </a:rPr>
              <a:t> correctement placé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Test position </a:t>
            </a:r>
            <a:r>
              <a:rPr lang="fr-FR" dirty="0" err="1"/>
              <a:t>concatenate</a:t>
            </a:r>
            <a:r>
              <a:rPr lang="fr-FR" dirty="0"/>
              <a:t> (</a:t>
            </a:r>
            <a:r>
              <a:rPr lang="fr-FR" dirty="0" err="1"/>
              <a:t>concaténate</a:t>
            </a:r>
            <a:r>
              <a:rPr lang="fr-FR" dirty="0"/>
              <a:t> tous les élément 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Test en </a:t>
            </a:r>
            <a:r>
              <a:rPr lang="fr-FR" dirty="0" err="1"/>
              <a:t>sef</a:t>
            </a:r>
            <a:r>
              <a:rPr lang="fr-FR" dirty="0"/>
              <a:t> :  </a:t>
            </a:r>
            <a:r>
              <a:rPr lang="fr-FR" dirty="0">
                <a:solidFill>
                  <a:srgbClr val="00B050"/>
                </a:solidFill>
              </a:rPr>
              <a:t>OK, les </a:t>
            </a:r>
            <a:r>
              <a:rPr lang="fr-FR" dirty="0" err="1">
                <a:solidFill>
                  <a:srgbClr val="00B050"/>
                </a:solidFill>
              </a:rPr>
              <a:t>markeur</a:t>
            </a:r>
            <a:r>
              <a:rPr lang="fr-FR" dirty="0">
                <a:solidFill>
                  <a:srgbClr val="00B050"/>
                </a:solidFill>
              </a:rPr>
              <a:t> sont à la bonne place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Test en </a:t>
            </a:r>
            <a:r>
              <a:rPr lang="fr-FR" dirty="0" err="1"/>
              <a:t>ep</a:t>
            </a:r>
            <a:r>
              <a:rPr lang="fr-FR" dirty="0"/>
              <a:t> :  </a:t>
            </a:r>
            <a:r>
              <a:rPr lang="fr-FR" dirty="0">
                <a:solidFill>
                  <a:srgbClr val="00B050"/>
                </a:solidFill>
              </a:rPr>
              <a:t>OK, les </a:t>
            </a:r>
            <a:r>
              <a:rPr lang="fr-FR" dirty="0" err="1">
                <a:solidFill>
                  <a:srgbClr val="00B050"/>
                </a:solidFill>
              </a:rPr>
              <a:t>markeur</a:t>
            </a:r>
            <a:r>
              <a:rPr lang="fr-FR" dirty="0">
                <a:solidFill>
                  <a:srgbClr val="00B050"/>
                </a:solidFill>
              </a:rPr>
              <a:t> sont à la bonne place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Test en set :  </a:t>
            </a:r>
            <a:r>
              <a:rPr lang="fr-FR" dirty="0">
                <a:solidFill>
                  <a:srgbClr val="00B050"/>
                </a:solidFill>
              </a:rPr>
              <a:t>OK, les </a:t>
            </a:r>
            <a:r>
              <a:rPr lang="fr-FR" dirty="0" err="1">
                <a:solidFill>
                  <a:srgbClr val="00B050"/>
                </a:solidFill>
              </a:rPr>
              <a:t>markeur</a:t>
            </a:r>
            <a:r>
              <a:rPr lang="fr-FR" dirty="0">
                <a:solidFill>
                  <a:srgbClr val="00B050"/>
                </a:solidFill>
              </a:rPr>
              <a:t> sont à la bonne place «  coordonné </a:t>
            </a:r>
            <a:r>
              <a:rPr lang="fr-FR" dirty="0" err="1">
                <a:solidFill>
                  <a:srgbClr val="00B050"/>
                </a:solidFill>
              </a:rPr>
              <a:t>electrodes</a:t>
            </a:r>
            <a:r>
              <a:rPr lang="fr-FR" dirty="0">
                <a:solidFill>
                  <a:srgbClr val="00B050"/>
                </a:solidFill>
              </a:rPr>
              <a:t> correctement placé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979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A35E3-4BDD-7C15-0EFF-E7A08D826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0"/>
            <a:ext cx="10515600" cy="1325563"/>
          </a:xfrm>
        </p:spPr>
        <p:txBody>
          <a:bodyPr/>
          <a:lstStyle/>
          <a:p>
            <a:r>
              <a:rPr lang="fr-FR" dirty="0"/>
              <a:t>Travail sur l’ICA et l’orientation des coordonné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91132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687D6A-83CD-48E6-C1DE-81D961D729D4}"/>
              </a:ext>
            </a:extLst>
          </p:cNvPr>
          <p:cNvSpPr txBox="1"/>
          <p:nvPr/>
        </p:nvSpPr>
        <p:spPr>
          <a:xfrm>
            <a:off x="203200" y="120073"/>
            <a:ext cx="92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ICA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0924C6-8F4D-B41A-CCB1-F332B6603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68" y="629950"/>
            <a:ext cx="2763982" cy="24689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B23736-A76C-D526-8059-7621B9051A1C}"/>
              </a:ext>
            </a:extLst>
          </p:cNvPr>
          <p:cNvSpPr txBox="1"/>
          <p:nvPr/>
        </p:nvSpPr>
        <p:spPr>
          <a:xfrm>
            <a:off x="304396" y="3091422"/>
            <a:ext cx="3907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ICA avec le </a:t>
            </a:r>
            <a:r>
              <a:rPr lang="en-US" dirty="0" err="1"/>
              <a:t>fichier</a:t>
            </a:r>
            <a:r>
              <a:rPr lang="en-US" dirty="0"/>
              <a:t> de </a:t>
            </a:r>
            <a:r>
              <a:rPr lang="en-US" dirty="0" err="1"/>
              <a:t>coordonné</a:t>
            </a:r>
            <a:r>
              <a:rPr lang="en-US" dirty="0"/>
              <a:t> </a:t>
            </a:r>
            <a:r>
              <a:rPr lang="en-US" dirty="0" err="1"/>
              <a:t>EEGlab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07765F-E084-D7C4-ED5A-F1962F20847D}"/>
              </a:ext>
            </a:extLst>
          </p:cNvPr>
          <p:cNvSpPr txBox="1"/>
          <p:nvPr/>
        </p:nvSpPr>
        <p:spPr>
          <a:xfrm>
            <a:off x="4492085" y="3098946"/>
            <a:ext cx="396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ICA avec les </a:t>
            </a:r>
            <a:r>
              <a:rPr lang="en-US" dirty="0" err="1"/>
              <a:t>coordonné</a:t>
            </a:r>
            <a:r>
              <a:rPr lang="en-US" dirty="0"/>
              <a:t> </a:t>
            </a:r>
            <a:r>
              <a:rPr lang="en-US" dirty="0" err="1"/>
              <a:t>inclu</a:t>
            </a:r>
            <a:r>
              <a:rPr lang="en-US" dirty="0"/>
              <a:t> dans le .set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A031C1-8B46-EE78-A3AD-2277EA053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33" y="5410958"/>
            <a:ext cx="3575502" cy="8170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C217A0-6F33-1FF1-B2D6-4DF5A46FA5B3}"/>
              </a:ext>
            </a:extLst>
          </p:cNvPr>
          <p:cNvSpPr txBox="1"/>
          <p:nvPr/>
        </p:nvSpPr>
        <p:spPr>
          <a:xfrm>
            <a:off x="760268" y="5041626"/>
            <a:ext cx="305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Les trigger </a:t>
            </a:r>
            <a:r>
              <a:rPr lang="en-US" dirty="0" err="1">
                <a:solidFill>
                  <a:srgbClr val="00B050"/>
                </a:solidFill>
              </a:rPr>
              <a:t>sont</a:t>
            </a:r>
            <a:r>
              <a:rPr lang="en-US" dirty="0">
                <a:solidFill>
                  <a:srgbClr val="00B050"/>
                </a:solidFill>
              </a:rPr>
              <a:t> très bien </a:t>
            </a:r>
            <a:r>
              <a:rPr lang="en-US" dirty="0" err="1">
                <a:solidFill>
                  <a:srgbClr val="00B050"/>
                </a:solidFill>
              </a:rPr>
              <a:t>gérés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273FAC6-A068-CFAD-A24E-7B9008795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016" y="584528"/>
            <a:ext cx="2776735" cy="246147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471FDA3-51FD-2CC9-ECDB-1C1173E39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3974" y="3521224"/>
            <a:ext cx="4752975" cy="235912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A9FAFD1-7231-4934-0110-1B9454CC0BD0}"/>
              </a:ext>
            </a:extLst>
          </p:cNvPr>
          <p:cNvSpPr txBox="1"/>
          <p:nvPr/>
        </p:nvSpPr>
        <p:spPr>
          <a:xfrm>
            <a:off x="4685704" y="5819504"/>
            <a:ext cx="7172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Résultat de la </a:t>
            </a:r>
            <a:r>
              <a:rPr lang="fr-FR" sz="1600" dirty="0" err="1"/>
              <a:t>ICApruned</a:t>
            </a:r>
            <a:r>
              <a:rPr lang="fr-FR" sz="1600" dirty="0"/>
              <a:t> sans la composante 1 et 2. </a:t>
            </a:r>
            <a:r>
              <a:rPr lang="fr-FR" sz="1600" dirty="0">
                <a:solidFill>
                  <a:srgbClr val="00B050"/>
                </a:solidFill>
              </a:rPr>
              <a:t>Le résultat est identique. Cela veut dire que la correction d’orientation effectué par MD est efficace et qu’il y a plus besoin de loader un fichier de coordonné </a:t>
            </a:r>
            <a:r>
              <a:rPr lang="fr-FR" sz="1600" dirty="0" err="1">
                <a:solidFill>
                  <a:srgbClr val="00B050"/>
                </a:solidFill>
              </a:rPr>
              <a:t>EEGlab</a:t>
            </a:r>
            <a:r>
              <a:rPr lang="fr-FR" sz="1600" dirty="0">
                <a:solidFill>
                  <a:srgbClr val="00B050"/>
                </a:solidFill>
              </a:rPr>
              <a:t>. </a:t>
            </a:r>
            <a:endParaRPr lang="fr-CH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51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E5CAF4-3DF5-F8A6-9117-04B88128908C}"/>
              </a:ext>
            </a:extLst>
          </p:cNvPr>
          <p:cNvSpPr txBox="1"/>
          <p:nvPr/>
        </p:nvSpPr>
        <p:spPr>
          <a:xfrm>
            <a:off x="147781" y="203200"/>
            <a:ext cx="876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channel location de .set avec les correction </a:t>
            </a:r>
            <a:r>
              <a:rPr lang="en-US" dirty="0" err="1"/>
              <a:t>effectué</a:t>
            </a:r>
            <a:r>
              <a:rPr lang="en-US" dirty="0"/>
              <a:t> par MD. </a:t>
            </a:r>
            <a:r>
              <a:rPr lang="en-US" dirty="0" err="1"/>
              <a:t>Visualisation</a:t>
            </a:r>
            <a:r>
              <a:rPr lang="en-US" dirty="0"/>
              <a:t> dans EEG lab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270E97-6987-671A-9AA3-6024B9870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07" y="1340882"/>
            <a:ext cx="2928793" cy="30651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743C41-F23F-9362-B40E-79DD087BD0D8}"/>
              </a:ext>
            </a:extLst>
          </p:cNvPr>
          <p:cNvSpPr txBox="1"/>
          <p:nvPr/>
        </p:nvSpPr>
        <p:spPr>
          <a:xfrm>
            <a:off x="1476375" y="806450"/>
            <a:ext cx="2169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Inclu</a:t>
            </a:r>
            <a:r>
              <a:rPr lang="en-US" dirty="0"/>
              <a:t> dans </a:t>
            </a:r>
            <a:r>
              <a:rPr lang="en-US" dirty="0" err="1"/>
              <a:t>fichier</a:t>
            </a:r>
            <a:r>
              <a:rPr lang="en-US" dirty="0"/>
              <a:t> .set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539408-1958-B67E-94AF-28262FFA8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425" y="1340882"/>
            <a:ext cx="2992752" cy="3158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BAC26B-59E7-33F8-01AA-DA96B7C0D2BC}"/>
              </a:ext>
            </a:extLst>
          </p:cNvPr>
          <p:cNvSpPr txBox="1"/>
          <p:nvPr/>
        </p:nvSpPr>
        <p:spPr>
          <a:xfrm>
            <a:off x="5143500" y="806450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Fichier</a:t>
            </a:r>
            <a:r>
              <a:rPr lang="en-US" dirty="0"/>
              <a:t> biosemi64AB.locs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1FAED2-D5B3-E6D9-78BE-79560FD8332C}"/>
              </a:ext>
            </a:extLst>
          </p:cNvPr>
          <p:cNvSpPr txBox="1"/>
          <p:nvPr/>
        </p:nvSpPr>
        <p:spPr>
          <a:xfrm>
            <a:off x="397741" y="4805817"/>
            <a:ext cx="109370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Cependant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on affiche la visualization de la position des </a:t>
            </a:r>
            <a:r>
              <a:rPr lang="en-US" dirty="0" err="1"/>
              <a:t>coordonné</a:t>
            </a:r>
            <a:r>
              <a:rPr lang="en-US" dirty="0"/>
              <a:t> </a:t>
            </a:r>
            <a:r>
              <a:rPr lang="en-US" dirty="0" err="1"/>
              <a:t>importé</a:t>
            </a:r>
            <a:r>
              <a:rPr lang="en-US" dirty="0"/>
              <a:t> par </a:t>
            </a:r>
            <a:r>
              <a:rPr lang="en-US" dirty="0" err="1"/>
              <a:t>EEGpal</a:t>
            </a:r>
            <a:r>
              <a:rPr lang="en-US" dirty="0"/>
              <a:t> dans les </a:t>
            </a:r>
            <a:r>
              <a:rPr lang="en-US" dirty="0" err="1"/>
              <a:t>fichier</a:t>
            </a:r>
            <a:r>
              <a:rPr lang="en-US" dirty="0"/>
              <a:t> .set à </a:t>
            </a:r>
            <a:r>
              <a:rPr lang="en-US" dirty="0" err="1"/>
              <a:t>l’intérieur</a:t>
            </a:r>
            <a:r>
              <a:rPr lang="en-US" dirty="0"/>
              <a:t> </a:t>
            </a:r>
            <a:r>
              <a:rPr lang="en-US" dirty="0" err="1"/>
              <a:t>d’EEG</a:t>
            </a:r>
            <a:r>
              <a:rPr lang="en-US" dirty="0"/>
              <a:t> lab (image de gauche), la position des </a:t>
            </a:r>
            <a:r>
              <a:rPr lang="en-US" dirty="0" err="1"/>
              <a:t>électrodes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moins</a:t>
            </a:r>
            <a:r>
              <a:rPr lang="en-US" dirty="0"/>
              <a:t> bonne que </a:t>
            </a:r>
            <a:r>
              <a:rPr lang="en-US" dirty="0" err="1"/>
              <a:t>si</a:t>
            </a:r>
            <a:r>
              <a:rPr lang="en-US" dirty="0"/>
              <a:t> on load le </a:t>
            </a:r>
            <a:r>
              <a:rPr lang="en-US" dirty="0" err="1"/>
              <a:t>fichier</a:t>
            </a:r>
            <a:r>
              <a:rPr lang="en-US" dirty="0"/>
              <a:t> de </a:t>
            </a:r>
            <a:r>
              <a:rPr lang="en-US" dirty="0" err="1"/>
              <a:t>coordonné</a:t>
            </a:r>
            <a:r>
              <a:rPr lang="en-US" dirty="0"/>
              <a:t> biosemi64AB.locs (image de droite). Pour </a:t>
            </a:r>
            <a:r>
              <a:rPr lang="en-US" dirty="0" err="1"/>
              <a:t>l’ICA</a:t>
            </a:r>
            <a:r>
              <a:rPr lang="en-US" dirty="0"/>
              <a:t> </a:t>
            </a:r>
            <a:r>
              <a:rPr lang="en-US" dirty="0" err="1"/>
              <a:t>ça</a:t>
            </a:r>
            <a:r>
              <a:rPr lang="en-US" dirty="0"/>
              <a:t> </a:t>
            </a:r>
            <a:r>
              <a:rPr lang="en-US" dirty="0" err="1"/>
              <a:t>n’a</a:t>
            </a:r>
            <a:r>
              <a:rPr lang="en-US" dirty="0"/>
              <a:t> pas </a:t>
            </a:r>
            <a:r>
              <a:rPr lang="en-US" dirty="0" err="1"/>
              <a:t>d’importante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pour le </a:t>
            </a:r>
            <a:r>
              <a:rPr lang="en-US" dirty="0" err="1"/>
              <a:t>classificateur</a:t>
            </a:r>
            <a:r>
              <a:rPr lang="en-US" dirty="0"/>
              <a:t> des </a:t>
            </a:r>
            <a:r>
              <a:rPr lang="en-US" dirty="0" err="1"/>
              <a:t>composantes</a:t>
            </a:r>
            <a:r>
              <a:rPr lang="en-US" dirty="0"/>
              <a:t>, </a:t>
            </a:r>
            <a:r>
              <a:rPr lang="en-US" dirty="0" err="1"/>
              <a:t>ça</a:t>
            </a:r>
            <a:r>
              <a:rPr lang="en-US" dirty="0"/>
              <a:t> </a:t>
            </a:r>
            <a:r>
              <a:rPr lang="en-US" dirty="0" err="1"/>
              <a:t>pourrait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avoir</a:t>
            </a:r>
            <a:r>
              <a:rPr lang="en-US" dirty="0"/>
              <a:t> (je </a:t>
            </a:r>
            <a:r>
              <a:rPr lang="en-US" dirty="0" err="1"/>
              <a:t>sais</a:t>
            </a:r>
            <a:r>
              <a:rPr lang="en-US" dirty="0"/>
              <a:t> pas comment </a:t>
            </a:r>
            <a:r>
              <a:rPr lang="en-US" dirty="0" err="1"/>
              <a:t>marche</a:t>
            </a:r>
            <a:r>
              <a:rPr lang="en-US" dirty="0"/>
              <a:t> </a:t>
            </a:r>
            <a:r>
              <a:rPr lang="en-US" dirty="0" err="1"/>
              <a:t>exactement</a:t>
            </a:r>
            <a:r>
              <a:rPr lang="en-US" dirty="0"/>
              <a:t> le </a:t>
            </a:r>
            <a:r>
              <a:rPr lang="en-US" dirty="0" err="1"/>
              <a:t>classificateur</a:t>
            </a:r>
            <a:r>
              <a:rPr lang="en-US" dirty="0"/>
              <a:t>). Du coup par </a:t>
            </a:r>
            <a:r>
              <a:rPr lang="en-US" dirty="0" err="1"/>
              <a:t>sécurité</a:t>
            </a:r>
            <a:r>
              <a:rPr lang="en-US" dirty="0"/>
              <a:t>, </a:t>
            </a:r>
            <a:r>
              <a:rPr lang="en-US" dirty="0" err="1"/>
              <a:t>j’aurais</a:t>
            </a:r>
            <a:r>
              <a:rPr lang="en-US" dirty="0"/>
              <a:t> tendance à </a:t>
            </a:r>
            <a:r>
              <a:rPr lang="en-US" dirty="0" err="1"/>
              <a:t>garder</a:t>
            </a:r>
            <a:r>
              <a:rPr lang="en-US" dirty="0"/>
              <a:t> </a:t>
            </a:r>
            <a:r>
              <a:rPr lang="en-US" dirty="0" err="1"/>
              <a:t>l’étape</a:t>
            </a:r>
            <a:r>
              <a:rPr lang="en-US" dirty="0"/>
              <a:t> de loader le </a:t>
            </a:r>
            <a:r>
              <a:rPr lang="en-US" dirty="0" err="1"/>
              <a:t>fichier</a:t>
            </a:r>
            <a:r>
              <a:rPr lang="en-US" dirty="0"/>
              <a:t> de </a:t>
            </a:r>
            <a:r>
              <a:rPr lang="en-US" dirty="0" err="1"/>
              <a:t>coordonné</a:t>
            </a:r>
            <a:r>
              <a:rPr lang="en-US" dirty="0"/>
              <a:t> biosemi64AB.locs pour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sûr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49938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58C0CC-60E7-D3DC-75E3-B242D7C5104B}"/>
              </a:ext>
            </a:extLst>
          </p:cNvPr>
          <p:cNvSpPr txBox="1"/>
          <p:nvPr/>
        </p:nvSpPr>
        <p:spPr>
          <a:xfrm>
            <a:off x="147781" y="203200"/>
            <a:ext cx="11022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</a:t>
            </a:r>
            <a:r>
              <a:rPr lang="en-US" dirty="0" err="1"/>
              <a:t>s’il</a:t>
            </a:r>
            <a:r>
              <a:rPr lang="en-US" dirty="0"/>
              <a:t> y a </a:t>
            </a:r>
            <a:r>
              <a:rPr lang="en-US" dirty="0" err="1"/>
              <a:t>une</a:t>
            </a:r>
            <a:r>
              <a:rPr lang="en-US" dirty="0"/>
              <a:t> deference des les </a:t>
            </a:r>
            <a:r>
              <a:rPr lang="en-US" dirty="0" err="1"/>
              <a:t>résulat</a:t>
            </a:r>
            <a:r>
              <a:rPr lang="en-US" dirty="0"/>
              <a:t> de </a:t>
            </a:r>
            <a:r>
              <a:rPr lang="en-US" dirty="0" err="1"/>
              <a:t>ICAlabel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function des </a:t>
            </a:r>
            <a:r>
              <a:rPr lang="en-US" dirty="0" err="1"/>
              <a:t>coordonné</a:t>
            </a:r>
            <a:r>
              <a:rPr lang="en-US" dirty="0"/>
              <a:t> des </a:t>
            </a:r>
            <a:r>
              <a:rPr lang="en-US" dirty="0" err="1"/>
              <a:t>électrodes</a:t>
            </a:r>
            <a:r>
              <a:rPr lang="en-US" dirty="0"/>
              <a:t> pour le </a:t>
            </a:r>
            <a:r>
              <a:rPr lang="en-US" dirty="0" err="1"/>
              <a:t>même</a:t>
            </a:r>
            <a:r>
              <a:rPr lang="en-US" dirty="0"/>
              <a:t> </a:t>
            </a:r>
            <a:r>
              <a:rPr lang="en-US" dirty="0" err="1"/>
              <a:t>fichier</a:t>
            </a: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B57163A-8E16-35E8-E138-09C7222AB6FD}"/>
              </a:ext>
            </a:extLst>
          </p:cNvPr>
          <p:cNvSpPr txBox="1"/>
          <p:nvPr/>
        </p:nvSpPr>
        <p:spPr>
          <a:xfrm>
            <a:off x="147781" y="666750"/>
            <a:ext cx="10437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Je travail sur le fichier ICA\</a:t>
            </a:r>
            <a:r>
              <a:rPr lang="fr-FR" sz="1200" dirty="0" err="1"/>
              <a:t>withoutExternalCoordinateFile</a:t>
            </a:r>
            <a:r>
              <a:rPr lang="fr-FR" sz="1200" dirty="0"/>
              <a:t>\Interoception_CAS_P012_13122023_synch1_exported_filtered_interpolated_rereferenced_ICApruned.sef</a:t>
            </a:r>
            <a:endParaRPr lang="fr-CH" sz="12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8A525C8-DFC4-925E-521C-4D11FE141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318" y="1190625"/>
            <a:ext cx="3534431" cy="3133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4B4C1B-41BB-E2B3-51A1-B5673DC27EBD}"/>
              </a:ext>
            </a:extLst>
          </p:cNvPr>
          <p:cNvSpPr txBox="1"/>
          <p:nvPr/>
        </p:nvSpPr>
        <p:spPr>
          <a:xfrm>
            <a:off x="6096000" y="4324350"/>
            <a:ext cx="396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ICA avec les </a:t>
            </a:r>
            <a:r>
              <a:rPr lang="en-US" dirty="0" err="1"/>
              <a:t>coordonné</a:t>
            </a:r>
            <a:r>
              <a:rPr lang="en-US" dirty="0"/>
              <a:t> </a:t>
            </a:r>
            <a:r>
              <a:rPr lang="en-US" dirty="0" err="1"/>
              <a:t>inclu</a:t>
            </a:r>
            <a:r>
              <a:rPr lang="en-US" dirty="0"/>
              <a:t> dans le .set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357CD02-E4F3-4A91-0D5E-FEAFDE7E3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66" y="1143559"/>
            <a:ext cx="3607734" cy="3133725"/>
          </a:xfrm>
          <a:prstGeom prst="rect">
            <a:avLst/>
          </a:prstGeom>
        </p:spPr>
      </p:pic>
      <p:sp>
        <p:nvSpPr>
          <p:cNvPr id="11" name="TextBox 6">
            <a:extLst>
              <a:ext uri="{FF2B5EF4-FFF2-40B4-BE49-F238E27FC236}">
                <a16:creationId xmlns:a16="http://schemas.microsoft.com/office/drawing/2014/main" id="{45C5A7C0-BC27-39D2-DC17-A2F9D91A8906}"/>
              </a:ext>
            </a:extLst>
          </p:cNvPr>
          <p:cNvSpPr txBox="1"/>
          <p:nvPr/>
        </p:nvSpPr>
        <p:spPr>
          <a:xfrm>
            <a:off x="790171" y="4277284"/>
            <a:ext cx="3907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ICA avec le </a:t>
            </a:r>
            <a:r>
              <a:rPr lang="en-US" dirty="0" err="1"/>
              <a:t>fichier</a:t>
            </a:r>
            <a:r>
              <a:rPr lang="en-US" dirty="0"/>
              <a:t> de </a:t>
            </a:r>
            <a:r>
              <a:rPr lang="en-US" dirty="0" err="1"/>
              <a:t>coordonné</a:t>
            </a:r>
            <a:r>
              <a:rPr lang="en-US" dirty="0"/>
              <a:t> </a:t>
            </a:r>
            <a:r>
              <a:rPr lang="en-US" dirty="0" err="1"/>
              <a:t>EEGlab</a:t>
            </a:r>
            <a:endParaRPr lang="en-US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802A544-1A14-85B0-6958-0B35CB77C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862697"/>
            <a:ext cx="2055055" cy="241458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043CF2C-5522-2BAF-B512-9141D5B1C8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1908" y="1936340"/>
            <a:ext cx="2041626" cy="238801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504DEA0B-45ED-8B9E-E068-4D8E0B1C6E02}"/>
              </a:ext>
            </a:extLst>
          </p:cNvPr>
          <p:cNvSpPr txBox="1"/>
          <p:nvPr/>
        </p:nvSpPr>
        <p:spPr>
          <a:xfrm>
            <a:off x="417250" y="4927107"/>
            <a:ext cx="116475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y a une petite différence au niveau des </a:t>
            </a:r>
            <a:r>
              <a:rPr lang="fr-FR" dirty="0" err="1"/>
              <a:t>valeures</a:t>
            </a:r>
            <a:r>
              <a:rPr lang="fr-FR" dirty="0"/>
              <a:t> de pourcentages (mais pas d’</a:t>
            </a:r>
            <a:r>
              <a:rPr lang="fr-FR" dirty="0" err="1"/>
              <a:t>atribution</a:t>
            </a:r>
            <a:r>
              <a:rPr lang="fr-FR" dirty="0"/>
              <a:t>). Pour l’étude CIPAIN ça aura un impact pour le </a:t>
            </a:r>
            <a:r>
              <a:rPr lang="fr-FR" dirty="0" err="1"/>
              <a:t>threshold</a:t>
            </a:r>
            <a:r>
              <a:rPr lang="fr-FR" dirty="0"/>
              <a:t> des muscle. J’ai décider de prendre 90%. On voit que la composante 11 musculaire à 74% pour la gauche et 90% pour la droite. Il est difficile de décider si c’est vraiment muscle ou pas. Le cours indique clairement que si il y a un doute il faut garder. Par contre au niveau </a:t>
            </a:r>
            <a:r>
              <a:rPr lang="fr-FR" dirty="0" err="1"/>
              <a:t>occulaire</a:t>
            </a:r>
            <a:r>
              <a:rPr lang="fr-FR" dirty="0"/>
              <a:t>, la composante 2 est clairement un mouvement </a:t>
            </a:r>
            <a:r>
              <a:rPr lang="fr-FR" dirty="0" err="1"/>
              <a:t>occulaire</a:t>
            </a:r>
            <a:r>
              <a:rPr lang="fr-FR" dirty="0"/>
              <a:t> et il a un meilleurs proba à droite.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6525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58C0CC-60E7-D3DC-75E3-B242D7C5104B}"/>
              </a:ext>
            </a:extLst>
          </p:cNvPr>
          <p:cNvSpPr txBox="1"/>
          <p:nvPr/>
        </p:nvSpPr>
        <p:spPr>
          <a:xfrm>
            <a:off x="147781" y="203200"/>
            <a:ext cx="9701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Pour prendre un decision je test sur un </a:t>
            </a:r>
            <a:r>
              <a:rPr lang="en-US" dirty="0" err="1"/>
              <a:t>deuxième</a:t>
            </a:r>
            <a:r>
              <a:rPr lang="en-US" dirty="0"/>
              <a:t> </a:t>
            </a:r>
            <a:r>
              <a:rPr lang="en-US" dirty="0" err="1"/>
              <a:t>fichier</a:t>
            </a:r>
            <a:r>
              <a:rPr lang="en-US" dirty="0"/>
              <a:t> Interoception_CAS_P016_19122023_synch4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4B4C1B-41BB-E2B3-51A1-B5673DC27EBD}"/>
              </a:ext>
            </a:extLst>
          </p:cNvPr>
          <p:cNvSpPr txBox="1"/>
          <p:nvPr/>
        </p:nvSpPr>
        <p:spPr>
          <a:xfrm>
            <a:off x="6096000" y="4324350"/>
            <a:ext cx="396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ICA avec les </a:t>
            </a:r>
            <a:r>
              <a:rPr lang="en-US" dirty="0" err="1"/>
              <a:t>coordonné</a:t>
            </a:r>
            <a:r>
              <a:rPr lang="en-US" dirty="0"/>
              <a:t> </a:t>
            </a:r>
            <a:r>
              <a:rPr lang="en-US" dirty="0" err="1"/>
              <a:t>inclu</a:t>
            </a:r>
            <a:r>
              <a:rPr lang="en-US" dirty="0"/>
              <a:t> dans le .set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45C5A7C0-BC27-39D2-DC17-A2F9D91A8906}"/>
              </a:ext>
            </a:extLst>
          </p:cNvPr>
          <p:cNvSpPr txBox="1"/>
          <p:nvPr/>
        </p:nvSpPr>
        <p:spPr>
          <a:xfrm>
            <a:off x="790171" y="4277284"/>
            <a:ext cx="3907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ICA avec le </a:t>
            </a:r>
            <a:r>
              <a:rPr lang="en-US" dirty="0" err="1"/>
              <a:t>fichier</a:t>
            </a:r>
            <a:r>
              <a:rPr lang="en-US" dirty="0"/>
              <a:t> de </a:t>
            </a:r>
            <a:r>
              <a:rPr lang="en-US" dirty="0" err="1"/>
              <a:t>coordonné</a:t>
            </a:r>
            <a:r>
              <a:rPr lang="en-US" dirty="0"/>
              <a:t> </a:t>
            </a:r>
            <a:r>
              <a:rPr lang="en-US" dirty="0" err="1"/>
              <a:t>EEGlab</a:t>
            </a:r>
            <a:endParaRPr lang="en-US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04DEA0B-45ED-8B9E-E068-4D8E0B1C6E02}"/>
              </a:ext>
            </a:extLst>
          </p:cNvPr>
          <p:cNvSpPr txBox="1"/>
          <p:nvPr/>
        </p:nvSpPr>
        <p:spPr>
          <a:xfrm>
            <a:off x="417250" y="4927107"/>
            <a:ext cx="116475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 on se focalise sur la composante 4 qui est clairement des mouvement </a:t>
            </a:r>
            <a:r>
              <a:rPr lang="fr-FR" dirty="0" err="1"/>
              <a:t>occulaires</a:t>
            </a:r>
            <a:r>
              <a:rPr lang="fr-FR" dirty="0"/>
              <a:t>, elle est classé comme </a:t>
            </a:r>
            <a:r>
              <a:rPr lang="fr-FR" dirty="0" err="1"/>
              <a:t>brain</a:t>
            </a:r>
            <a:r>
              <a:rPr lang="fr-FR" dirty="0"/>
              <a:t> à gauche et mouvement </a:t>
            </a:r>
            <a:r>
              <a:rPr lang="fr-FR" dirty="0" err="1"/>
              <a:t>occulaire</a:t>
            </a:r>
            <a:r>
              <a:rPr lang="fr-FR" dirty="0"/>
              <a:t> à droite. La version de droite (coordonné inclus dans .set après conversion de </a:t>
            </a:r>
            <a:r>
              <a:rPr lang="fr-FR" dirty="0" err="1"/>
              <a:t>MichaelDP</a:t>
            </a:r>
            <a:r>
              <a:rPr lang="fr-FR" dirty="0"/>
              <a:t>). </a:t>
            </a:r>
          </a:p>
          <a:p>
            <a:endParaRPr lang="fr-FR" dirty="0"/>
          </a:p>
          <a:p>
            <a:r>
              <a:rPr lang="fr-FR" b="1" dirty="0">
                <a:solidFill>
                  <a:srgbClr val="00B050"/>
                </a:solidFill>
              </a:rPr>
              <a:t>Conclusion final: Je décide de supprimer l’entrée des coordonnées dans le début de l’ICA et de faire confiance au conversion de </a:t>
            </a:r>
            <a:r>
              <a:rPr lang="fr-FR" b="1" dirty="0" err="1">
                <a:solidFill>
                  <a:srgbClr val="00B050"/>
                </a:solidFill>
              </a:rPr>
              <a:t>MichaelDP</a:t>
            </a:r>
            <a:r>
              <a:rPr lang="fr-FR" b="1" dirty="0">
                <a:solidFill>
                  <a:srgbClr val="00B050"/>
                </a:solidFill>
              </a:rPr>
              <a:t> pour les coordonné </a:t>
            </a:r>
            <a:r>
              <a:rPr lang="fr-FR" b="1" dirty="0" err="1">
                <a:solidFill>
                  <a:srgbClr val="00B050"/>
                </a:solidFill>
              </a:rPr>
              <a:t>xyz</a:t>
            </a:r>
            <a:r>
              <a:rPr lang="fr-FR" b="1" dirty="0">
                <a:solidFill>
                  <a:srgbClr val="00B050"/>
                </a:solidFill>
              </a:rPr>
              <a:t> vers </a:t>
            </a:r>
            <a:r>
              <a:rPr lang="fr-FR" b="1" dirty="0" err="1">
                <a:solidFill>
                  <a:srgbClr val="00B050"/>
                </a:solidFill>
              </a:rPr>
              <a:t>EEGlab</a:t>
            </a:r>
            <a:r>
              <a:rPr lang="fr-FR" b="1" dirty="0">
                <a:solidFill>
                  <a:srgbClr val="00B050"/>
                </a:solidFill>
              </a:rPr>
              <a:t>. Dans les deux fichier étudié, les résultats son meilleurs au niveau de la classification des mouvement </a:t>
            </a:r>
            <a:r>
              <a:rPr lang="fr-FR" b="1" dirty="0" err="1">
                <a:solidFill>
                  <a:srgbClr val="00B050"/>
                </a:solidFill>
              </a:rPr>
              <a:t>occulaire</a:t>
            </a:r>
            <a:r>
              <a:rPr lang="fr-FR" b="1" dirty="0">
                <a:solidFill>
                  <a:srgbClr val="00B050"/>
                </a:solidFill>
              </a:rPr>
              <a:t>. </a:t>
            </a:r>
            <a:endParaRPr lang="fr-CH" b="1" dirty="0">
              <a:solidFill>
                <a:srgbClr val="00B05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D9BE10B-83C0-DAFC-93D3-605FBE5C7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43559"/>
            <a:ext cx="3607734" cy="308040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7CD16E0-C474-1A21-C385-4F95441AB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303" y="1148995"/>
            <a:ext cx="3597481" cy="300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8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2066</Words>
  <Application>Microsoft Office PowerPoint</Application>
  <PresentationFormat>Grand écran</PresentationFormat>
  <Paragraphs>125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Test de la fusion entre la version MD et MM qui donne la version 1.1</vt:lpstr>
      <vt:lpstr>Présentation PowerPoint</vt:lpstr>
      <vt:lpstr>Présentation PowerPoint</vt:lpstr>
      <vt:lpstr>Présentation PowerPoint</vt:lpstr>
      <vt:lpstr>Travail sur l’ICA et l’orientation des coordonné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UNIFR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 la fusion entre la version MM et DM qui donne la version 1.1</dc:title>
  <dc:creator>MOUTHON Michael</dc:creator>
  <cp:lastModifiedBy>Michaël tower</cp:lastModifiedBy>
  <cp:revision>32</cp:revision>
  <dcterms:created xsi:type="dcterms:W3CDTF">2024-05-03T11:01:12Z</dcterms:created>
  <dcterms:modified xsi:type="dcterms:W3CDTF">2024-05-05T17:39:07Z</dcterms:modified>
</cp:coreProperties>
</file>