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64" r:id="rId5"/>
    <p:sldId id="275" r:id="rId6"/>
    <p:sldId id="283" r:id="rId7"/>
    <p:sldId id="263" r:id="rId8"/>
    <p:sldId id="273" r:id="rId9"/>
    <p:sldId id="284" r:id="rId10"/>
    <p:sldId id="261" r:id="rId11"/>
    <p:sldId id="268" r:id="rId12"/>
    <p:sldId id="274" r:id="rId13"/>
    <p:sldId id="262" r:id="rId14"/>
    <p:sldId id="260" r:id="rId15"/>
    <p:sldId id="269" r:id="rId16"/>
    <p:sldId id="272" r:id="rId17"/>
    <p:sldId id="276" r:id="rId18"/>
    <p:sldId id="280" r:id="rId19"/>
    <p:sldId id="281" r:id="rId20"/>
    <p:sldId id="265" r:id="rId21"/>
    <p:sldId id="267" r:id="rId22"/>
    <p:sldId id="289" r:id="rId23"/>
    <p:sldId id="290" r:id="rId24"/>
    <p:sldId id="277" r:id="rId25"/>
    <p:sldId id="278" r:id="rId26"/>
    <p:sldId id="279" r:id="rId27"/>
    <p:sldId id="288" r:id="rId28"/>
    <p:sldId id="301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4A8994-6EAE-4280-867E-7DC20D6B124E}">
          <p14:sldIdLst>
            <p14:sldId id="256"/>
            <p14:sldId id="257"/>
            <p14:sldId id="259"/>
          </p14:sldIdLst>
        </p14:section>
        <p14:section name="Cartool" id="{00E927CD-274A-4960-AA23-805B2199830D}">
          <p14:sldIdLst>
            <p14:sldId id="264"/>
            <p14:sldId id="275"/>
            <p14:sldId id="283"/>
          </p14:sldIdLst>
        </p14:section>
        <p14:section name="EEGpal" id="{CF442441-8246-42D6-AD16-DAB1BC782999}">
          <p14:sldIdLst>
            <p14:sldId id="263"/>
            <p14:sldId id="273"/>
            <p14:sldId id="284"/>
          </p14:sldIdLst>
        </p14:section>
        <p14:section name="EEGLAB" id="{B909B372-D81C-4FF1-B887-3FE2F0F424E3}">
          <p14:sldIdLst>
            <p14:sldId id="261"/>
            <p14:sldId id="268"/>
            <p14:sldId id="274"/>
          </p14:sldIdLst>
        </p14:section>
        <p14:section name="BrainVision" id="{FDC943E0-826B-4E8E-98B9-80AF44D343B8}">
          <p14:sldIdLst>
            <p14:sldId id="262"/>
            <p14:sldId id="260"/>
            <p14:sldId id="269"/>
            <p14:sldId id="272"/>
            <p14:sldId id="276"/>
            <p14:sldId id="280"/>
            <p14:sldId id="281"/>
          </p14:sldIdLst>
        </p14:section>
        <p14:section name="Validation Filtering" id="{F71371B5-4C65-47A7-B242-FF8BEFE2690F}">
          <p14:sldIdLst>
            <p14:sldId id="265"/>
            <p14:sldId id="267"/>
          </p14:sldIdLst>
        </p14:section>
        <p14:section name="Validation Interpolation" id="{2BDC3397-8064-4C74-A31B-EA3CE7FC9770}">
          <p14:sldIdLst>
            <p14:sldId id="289"/>
          </p14:sldIdLst>
        </p14:section>
        <p14:section name="Validation Re-ref" id="{19B2AE9F-C25A-46FD-90F4-CA5F7D52C4AF}">
          <p14:sldIdLst>
            <p14:sldId id="290"/>
          </p14:sldIdLst>
        </p14:section>
        <p14:section name="validation ICA" id="{0218506A-612C-4DBD-AE95-D19EE5EA2481}">
          <p14:sldIdLst>
            <p14:sldId id="277"/>
            <p14:sldId id="278"/>
            <p14:sldId id="279"/>
          </p14:sldIdLst>
        </p14:section>
        <p14:section name="Validation Epoching" id="{8693A00C-B419-4780-89D1-9895618A0737}">
          <p14:sldIdLst>
            <p14:sldId id="288"/>
            <p14:sldId id="301"/>
          </p14:sldIdLst>
        </p14:section>
        <p14:section name="Grand Mean comparison" id="{61DDFC21-E8B1-4502-B138-03DDC925EF94}">
          <p14:sldIdLst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BB46F-C128-491D-85C5-C35428350B70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62F8B-8B2B-40EE-9C1E-DE798D857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6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Parameters: rejection Epochs &gt;100 </a:t>
            </a:r>
            <a:r>
              <a:rPr lang="en-US" dirty="0" err="1"/>
              <a:t>microV</a:t>
            </a:r>
            <a:r>
              <a:rPr lang="en-US" dirty="0"/>
              <a:t>. </a:t>
            </a:r>
          </a:p>
          <a:p>
            <a:r>
              <a:rPr lang="en-US" dirty="0"/>
              <a:t>Previous result was not exactly the same because I directly averages all the participants. Here, I make individuals means and then the mean of these means (the means of means give never exactly the same results as the direct mean across participant).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392-28BD-B26E-728C-E8274AB0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F661-942B-44CB-233E-BE1E0222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D794-1F50-67D5-790B-1C04B4A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0E47-CD10-7505-7B2A-8474353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E02-15F6-0189-3CD8-2FE1A16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5BCF-9157-8B0B-2970-B9CB7B3A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8F315-AEF2-E91B-B50E-BB161FB6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C7B7-7ED7-500F-0315-C2FE56E8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0B41-3EF7-4A7A-C579-21B94BD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3AB3-84D3-E5EE-6A96-61059D8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4A6F-D513-78C5-E4BF-016F4FB7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53F0-E642-8D9E-8128-0FBE31DA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E9A1-E6BF-D527-349F-57343B4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97C0-EADB-1E3F-13ED-5F0D1282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7D5E-8CDF-C6AC-EE42-F2B9BDC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6472-D870-9F7E-E7DD-7E73B3A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3C8F-16E8-C753-2E01-261BD996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AF2A-7BF5-397B-7FB8-194BC84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CB7F-7514-626B-B232-BEE0AB4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301A-3F7A-FFAC-4A19-2CA36C41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594A-4A29-B694-EFD5-EECE4532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66DB-F190-5B76-205A-031E410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57AD-2FEE-479B-A47F-5C04C30B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3A8D-BA5D-0D74-4216-6EA3837C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C3F-BE83-20AE-83DA-8AFBE26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1D9-6C20-F37E-B2F0-9243F7A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8A7A-EC74-88FC-4141-C888C35F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2BD8-85FC-FBFF-34C6-0131587E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92DD-2691-4779-2B68-6EC4993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E7AA-CD4B-EB0A-9937-3DE33FAA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0593-68EE-1E33-D106-7CFB235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DDE-E829-E5C2-2B90-9A9255DC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09E1-6FFA-AA3D-56D2-9784ACF2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7477-D95D-D7E3-3797-367B43F3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D26B8-6AB4-3907-5DE4-6F58C6A5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E7E5-E4D7-D474-BD49-BD95DA97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B441D-0518-1D13-461B-EB82E6CD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A1BE-57BB-BAF9-4996-CF92A60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89AB-15AB-AB8F-BDF4-20CED5F0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42D8-561C-1A29-AFEF-A30B49A5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16555-D1C1-57C2-2ADE-56B4DAB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4C86-F9A2-7FBB-179F-032A4E8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90C9-8F14-25D7-96A6-E18B9192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C4F0F-B646-1211-1362-7E11FBC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35F7E-031E-E149-76CC-8A2C5A4D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6259-D495-09E1-BA1A-2E02F87D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536B-30D2-EF08-BF32-C5CD27D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41C5-B682-4B4C-7B5B-68522140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2F4C-BD3E-1C94-8DA2-0B29390D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1F8D-FE6A-82CB-F811-C38BB001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A18-422A-82DA-5565-AF3368C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1F5E-17AB-EB77-D06E-93F7383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E99-758C-CC74-A041-17A1F052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54E5-6ED9-5BA2-AA4D-5DF99AA17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E619-2C97-3FF6-8184-0BD59F082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BA4-1475-B502-D78D-B19992AE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E1C1-9E22-08E0-A56C-1FCF5CC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163D-7C53-EF97-05BF-ED338DD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C986A-CCCF-C684-56BE-D2DE1AAF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3283-2BC2-1F44-885F-D99A6A98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4082"/>
            <a:ext cx="10515600" cy="509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4EDC-F21F-B030-D6D4-A3FB51883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42FF-27E0-5412-F282-3CB06DEE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BF0-C9DF-57B2-E161-549C92979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eglab.org/" TargetMode="External"/><Relationship Id="rId2" Type="http://schemas.openxmlformats.org/officeDocument/2006/relationships/hyperlink" Target="https://pubmed.ncbi.nlm.nih.gov/1718889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7551/mitpress/9609.001.000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B9E-96D8-E1E6-1BBB-EA4C93DA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2146"/>
          </a:xfrm>
        </p:spPr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EEGpal</a:t>
            </a:r>
            <a:r>
              <a:rPr lang="en-US" dirty="0"/>
              <a:t> v1.1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F9E9-167D-C51A-C605-2D714D13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46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Michaël Mouthon</a:t>
            </a:r>
          </a:p>
          <a:p>
            <a:r>
              <a:rPr lang="en-US" dirty="0"/>
              <a:t>15.05.2024</a:t>
            </a:r>
          </a:p>
        </p:txBody>
      </p:sp>
    </p:spTree>
    <p:extLst>
      <p:ext uri="{BB962C8B-B14F-4D97-AF65-F5344CB8AC3E}">
        <p14:creationId xmlns:p14="http://schemas.microsoft.com/office/powerpoint/2010/main" val="405770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11A4-7168-9721-ED7B-41F67939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BA7B-2752-CD93-1CD8-F9C0BB06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As </a:t>
            </a:r>
            <a:r>
              <a:rPr lang="en-US" dirty="0" err="1"/>
              <a:t>EEGlab's</a:t>
            </a:r>
            <a:r>
              <a:rPr lang="en-US" dirty="0"/>
              <a:t> </a:t>
            </a:r>
            <a:r>
              <a:rPr lang="en-US" dirty="0" err="1"/>
              <a:t>Biosig</a:t>
            </a:r>
            <a:r>
              <a:rPr lang="en-US" dirty="0"/>
              <a:t> import function does </a:t>
            </a:r>
            <a:r>
              <a:rPr lang="en-US" dirty="0" err="1"/>
              <a:t>bulshit</a:t>
            </a:r>
            <a:r>
              <a:rPr lang="en-US" dirty="0"/>
              <a:t> with triggers, I converted them to .set using </a:t>
            </a:r>
            <a:r>
              <a:rPr lang="en-US" dirty="0" err="1"/>
              <a:t>EEGpal</a:t>
            </a:r>
            <a:r>
              <a:rPr lang="en-US" dirty="0"/>
              <a:t> (and took the opportunity to remove the EXG electrodes). Then I worked with </a:t>
            </a:r>
            <a:r>
              <a:rPr lang="en-US" dirty="0" err="1"/>
              <a:t>eeglab</a:t>
            </a:r>
            <a:r>
              <a:rPr lang="en-US" dirty="0"/>
              <a:t> 2023.1</a:t>
            </a:r>
          </a:p>
          <a:p>
            <a:pPr marL="457200" indent="-457200">
              <a:buAutoNum type="arabicPeriod"/>
            </a:pPr>
            <a:r>
              <a:rPr lang="en-US" dirty="0"/>
              <a:t>I made the FIR filter 0.3-40Hz with </a:t>
            </a:r>
            <a:r>
              <a:rPr lang="en-US" dirty="0" err="1"/>
              <a:t>eeglab</a:t>
            </a:r>
            <a:r>
              <a:rPr lang="en-US" dirty="0"/>
              <a:t> but I couldn't make the Notch 50Hz. The </a:t>
            </a:r>
            <a:r>
              <a:rPr lang="en-US" dirty="0" err="1"/>
              <a:t>eeglab</a:t>
            </a:r>
            <a:r>
              <a:rPr lang="en-US" dirty="0"/>
              <a:t> interface doesn't handle the selection of several datasets very well in its graphical interface (I had to load and save the 12 files manually). I then converted them to .</a:t>
            </a:r>
            <a:r>
              <a:rPr lang="en-US" dirty="0" err="1"/>
              <a:t>sef</a:t>
            </a:r>
            <a:r>
              <a:rPr lang="en-US" dirty="0"/>
              <a:t> with </a:t>
            </a:r>
            <a:r>
              <a:rPr lang="en-US" dirty="0" err="1"/>
              <a:t>EEGpal</a:t>
            </a:r>
            <a:r>
              <a:rPr lang="en-US" dirty="0"/>
              <a:t> so that I could display them in </a:t>
            </a:r>
            <a:r>
              <a:rPr lang="en-US" dirty="0" err="1"/>
              <a:t>Cartool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9811B-B103-72A7-96CE-A797034E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54" y="4090372"/>
            <a:ext cx="4219863" cy="2770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29E85B-CD8C-1477-13E8-FC51F40519F2}"/>
              </a:ext>
            </a:extLst>
          </p:cNvPr>
          <p:cNvSpPr txBox="1"/>
          <p:nvPr/>
        </p:nvSpPr>
        <p:spPr>
          <a:xfrm>
            <a:off x="2200750" y="3905706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324618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EF46F-F2BD-3FE0-6DBA-239CC2C61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3332473"/>
            <a:ext cx="3571049" cy="34147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1841F7-6C3B-7AEB-3DC6-00E084DE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600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78031-C9CC-113B-48E3-AE4B49FA3F8E}"/>
              </a:ext>
            </a:extLst>
          </p:cNvPr>
          <p:cNvSpPr txBox="1"/>
          <p:nvPr/>
        </p:nvSpPr>
        <p:spPr>
          <a:xfrm>
            <a:off x="333375" y="1162050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75670-8AB6-795A-8942-5DA0058ED656}"/>
              </a:ext>
            </a:extLst>
          </p:cNvPr>
          <p:cNvSpPr txBox="1"/>
          <p:nvPr/>
        </p:nvSpPr>
        <p:spPr>
          <a:xfrm>
            <a:off x="4124325" y="3332473"/>
            <a:ext cx="653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of interpolation tool of </a:t>
            </a:r>
            <a:r>
              <a:rPr lang="en-US" dirty="0" err="1"/>
              <a:t>EEGlab</a:t>
            </a:r>
            <a:r>
              <a:rPr lang="en-US" dirty="0"/>
              <a:t> is very painful because each file has to be treated separately (no way of multiple set selection)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BE63C-23D3-8688-7B4E-B9FF3A029703}"/>
              </a:ext>
            </a:extLst>
          </p:cNvPr>
          <p:cNvSpPr txBox="1"/>
          <p:nvPr/>
        </p:nvSpPr>
        <p:spPr>
          <a:xfrm>
            <a:off x="333375" y="1616364"/>
            <a:ext cx="1081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coordinate file, I edit the channel location for each file with the classical file biosemi64AB.locs.</a:t>
            </a:r>
          </a:p>
        </p:txBody>
      </p:sp>
    </p:spTree>
    <p:extLst>
      <p:ext uri="{BB962C8B-B14F-4D97-AF65-F5344CB8AC3E}">
        <p14:creationId xmlns:p14="http://schemas.microsoft.com/office/powerpoint/2010/main" val="319138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0CF7-C9BF-EDE1-7A01-508AE78C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07366-1E25-CFF3-D9F9-D73740828185}"/>
              </a:ext>
            </a:extLst>
          </p:cNvPr>
          <p:cNvSpPr txBox="1"/>
          <p:nvPr/>
        </p:nvSpPr>
        <p:spPr>
          <a:xfrm>
            <a:off x="333375" y="1162050"/>
            <a:ext cx="242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Re-reference to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7F382-B7C1-F0F7-4772-72369C01AE10}"/>
              </a:ext>
            </a:extLst>
          </p:cNvPr>
          <p:cNvSpPr txBox="1"/>
          <p:nvPr/>
        </p:nvSpPr>
        <p:spPr>
          <a:xfrm>
            <a:off x="635000" y="2006600"/>
            <a:ext cx="24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 -&gt; </a:t>
            </a:r>
            <a:r>
              <a:rPr lang="en-US" dirty="0" err="1"/>
              <a:t>Reref</a:t>
            </a:r>
            <a:r>
              <a:rPr lang="en-US" dirty="0"/>
              <a:t> the data 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631FB-C653-88CB-082D-E1822171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13" y="848412"/>
            <a:ext cx="3354388" cy="1991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4DB50-BC6B-E36F-4C79-A4F5A40F8EF9}"/>
              </a:ext>
            </a:extLst>
          </p:cNvPr>
          <p:cNvSpPr txBox="1"/>
          <p:nvPr/>
        </p:nvSpPr>
        <p:spPr>
          <a:xfrm>
            <a:off x="635000" y="3731491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with </a:t>
            </a:r>
            <a:r>
              <a:rPr lang="en-US" dirty="0" err="1"/>
              <a:t>EEGpal</a:t>
            </a:r>
            <a:r>
              <a:rPr lang="en-US" dirty="0"/>
              <a:t>/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B5FD0-A0C2-5D5E-E9B2-ACDF98081CAB}"/>
              </a:ext>
            </a:extLst>
          </p:cNvPr>
          <p:cNvSpPr txBox="1"/>
          <p:nvPr/>
        </p:nvSpPr>
        <p:spPr>
          <a:xfrm>
            <a:off x="635001" y="5087050"/>
            <a:ext cx="1144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Averaging artefact rejection : Done with </a:t>
            </a:r>
            <a:r>
              <a:rPr lang="en-US" dirty="0" err="1"/>
              <a:t>Cartool</a:t>
            </a:r>
            <a:r>
              <a:rPr lang="en-US" dirty="0"/>
              <a:t> because otherwise you need to download the package </a:t>
            </a:r>
            <a:r>
              <a:rPr lang="en-US" dirty="0" err="1"/>
              <a:t>ERPlab</a:t>
            </a:r>
            <a:r>
              <a:rPr lang="en-US" dirty="0"/>
              <a:t> in </a:t>
            </a:r>
            <a:r>
              <a:rPr lang="en-US" dirty="0" err="1"/>
              <a:t>Matlab</a:t>
            </a:r>
            <a:r>
              <a:rPr lang="en-US" dirty="0"/>
              <a:t> (which will not do).  </a:t>
            </a:r>
          </a:p>
        </p:txBody>
      </p:sp>
    </p:spTree>
    <p:extLst>
      <p:ext uri="{BB962C8B-B14F-4D97-AF65-F5344CB8AC3E}">
        <p14:creationId xmlns:p14="http://schemas.microsoft.com/office/powerpoint/2010/main" val="159459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C911-B644-DC4C-766E-7D64E8C4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on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C547A-6E82-A51D-CD52-F72EB8B847F6}"/>
              </a:ext>
            </a:extLst>
          </p:cNvPr>
          <p:cNvSpPr txBox="1"/>
          <p:nvPr/>
        </p:nvSpPr>
        <p:spPr>
          <a:xfrm>
            <a:off x="424872" y="1071418"/>
            <a:ext cx="11369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Est-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possible </a:t>
            </a:r>
            <a:r>
              <a:rPr lang="en-US" dirty="0" err="1"/>
              <a:t>d’importer</a:t>
            </a:r>
            <a:r>
              <a:rPr lang="en-US" dirty="0"/>
              <a:t> des </a:t>
            </a:r>
            <a:r>
              <a:rPr lang="en-US" dirty="0" err="1"/>
              <a:t>fichier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, .</a:t>
            </a:r>
            <a:r>
              <a:rPr lang="en-US" dirty="0" err="1"/>
              <a:t>eph</a:t>
            </a:r>
            <a:r>
              <a:rPr lang="en-US" dirty="0"/>
              <a:t>, .set, .ep, .txt? </a:t>
            </a:r>
          </a:p>
          <a:p>
            <a:r>
              <a:rPr lang="en-US" dirty="0"/>
              <a:t>NON : .</a:t>
            </a:r>
            <a:r>
              <a:rPr lang="en-US" dirty="0" err="1"/>
              <a:t>sef</a:t>
            </a:r>
            <a:r>
              <a:rPr lang="en-US" dirty="0"/>
              <a:t>, .set, .</a:t>
            </a:r>
            <a:r>
              <a:rPr lang="en-US" dirty="0" err="1"/>
              <a:t>eph</a:t>
            </a:r>
            <a:r>
              <a:rPr lang="en-US" dirty="0"/>
              <a:t>, .ep, .txt </a:t>
            </a:r>
          </a:p>
          <a:p>
            <a:endParaRPr lang="en-US" dirty="0"/>
          </a:p>
          <a:p>
            <a:r>
              <a:rPr lang="en-US" dirty="0"/>
              <a:t>So you can go from </a:t>
            </a:r>
            <a:r>
              <a:rPr lang="en-US" dirty="0" err="1"/>
              <a:t>BrainVision</a:t>
            </a:r>
            <a:r>
              <a:rPr lang="en-US" dirty="0"/>
              <a:t> to </a:t>
            </a:r>
            <a:r>
              <a:rPr lang="en-US" dirty="0" err="1"/>
              <a:t>Cartool</a:t>
            </a:r>
            <a:r>
              <a:rPr lang="en-US" dirty="0"/>
              <a:t>, but the reverse is impossible.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2D2A5-F967-5343-77D7-F95353FBD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37" y="3429000"/>
            <a:ext cx="4689929" cy="3360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B8D75-BEA6-4380-1C6B-66914F4FA7DA}"/>
              </a:ext>
            </a:extLst>
          </p:cNvPr>
          <p:cNvSpPr txBox="1"/>
          <p:nvPr/>
        </p:nvSpPr>
        <p:spPr>
          <a:xfrm>
            <a:off x="424872" y="2552700"/>
            <a:ext cx="275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system in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D3008-B026-12EE-BE96-DCBDF4E70FFE}"/>
              </a:ext>
            </a:extLst>
          </p:cNvPr>
          <p:cNvSpPr/>
          <p:nvPr/>
        </p:nvSpPr>
        <p:spPr>
          <a:xfrm>
            <a:off x="5303837" y="4465320"/>
            <a:ext cx="156940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316FC-4385-DF8B-C117-13580A53F07C}"/>
              </a:ext>
            </a:extLst>
          </p:cNvPr>
          <p:cNvSpPr txBox="1"/>
          <p:nvPr/>
        </p:nvSpPr>
        <p:spPr>
          <a:xfrm>
            <a:off x="1249681" y="4332654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to specify from which point the batch will by applied</a:t>
            </a:r>
          </a:p>
        </p:txBody>
      </p:sp>
    </p:spTree>
    <p:extLst>
      <p:ext uri="{BB962C8B-B14F-4D97-AF65-F5344CB8AC3E}">
        <p14:creationId xmlns:p14="http://schemas.microsoft.com/office/powerpoint/2010/main" val="2804185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4D72-DD7F-3363-AC29-B2B8BBEB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C7A7-544E-C922-D770-FCC00CC5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52" y="1739691"/>
            <a:ext cx="4126731" cy="2612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0FF88-7E9F-25F4-CA17-8BD9132A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616" y="1931609"/>
            <a:ext cx="2657475" cy="952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61A28-1E7F-498E-9871-01B45BCE3690}"/>
              </a:ext>
            </a:extLst>
          </p:cNvPr>
          <p:cNvSpPr txBox="1"/>
          <p:nvPr/>
        </p:nvSpPr>
        <p:spPr>
          <a:xfrm>
            <a:off x="496166" y="2131580"/>
            <a:ext cx="1612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54EA5E-0134-429D-07A8-D92D245C4170}"/>
              </a:ext>
            </a:extLst>
          </p:cNvPr>
          <p:cNvCxnSpPr/>
          <p:nvPr/>
        </p:nvCxnSpPr>
        <p:spPr>
          <a:xfrm>
            <a:off x="2248766" y="2316246"/>
            <a:ext cx="148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5E165C-91B3-4B37-6E93-9797AE067F0F}"/>
              </a:ext>
            </a:extLst>
          </p:cNvPr>
          <p:cNvSpPr txBox="1"/>
          <p:nvPr/>
        </p:nvSpPr>
        <p:spPr>
          <a:xfrm>
            <a:off x="203200" y="1450109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B3DEB-7BE4-F7EB-B97E-C7370B41C40E}"/>
              </a:ext>
            </a:extLst>
          </p:cNvPr>
          <p:cNvSpPr txBox="1"/>
          <p:nvPr/>
        </p:nvSpPr>
        <p:spPr>
          <a:xfrm>
            <a:off x="203200" y="979055"/>
            <a:ext cx="4729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by duplicating the marker trigger in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1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81F9-02B9-2EE1-BA07-D08E2BA3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0FAC1-0F07-994D-1CBD-DC5B817AED50}"/>
              </a:ext>
            </a:extLst>
          </p:cNvPr>
          <p:cNvSpPr txBox="1"/>
          <p:nvPr/>
        </p:nvSpPr>
        <p:spPr>
          <a:xfrm>
            <a:off x="132878" y="944309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11343-588C-D270-128F-B175BFC695B2}"/>
              </a:ext>
            </a:extLst>
          </p:cNvPr>
          <p:cNvSpPr txBox="1"/>
          <p:nvPr/>
        </p:nvSpPr>
        <p:spPr>
          <a:xfrm>
            <a:off x="132878" y="1319599"/>
            <a:ext cx="115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thinks to do is define the coordinate of the channel. A. Go to </a:t>
            </a:r>
            <a:r>
              <a:rPr lang="en-US" dirty="0" err="1"/>
              <a:t>tansformation</a:t>
            </a:r>
            <a:r>
              <a:rPr lang="en-US" dirty="0"/>
              <a:t> -&gt; Edit channel; B. untick all the EXG and status channel to remove it; C. Copy the spherical coordinate of channel coming from Cap_coords_all.xls of </a:t>
            </a:r>
            <a:r>
              <a:rPr lang="en-US" dirty="0" err="1"/>
              <a:t>Biosemi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1C391-4508-BDA2-0DD9-D714A463B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8" y="2077967"/>
            <a:ext cx="3695700" cy="952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83C69-8819-03B0-8879-AC8C2AEDE831}"/>
              </a:ext>
            </a:extLst>
          </p:cNvPr>
          <p:cNvCxnSpPr>
            <a:cxnSpLocks/>
          </p:cNvCxnSpPr>
          <p:nvPr/>
        </p:nvCxnSpPr>
        <p:spPr>
          <a:xfrm>
            <a:off x="3994439" y="2750355"/>
            <a:ext cx="42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F3E62A3-1215-378A-AC91-B57F6BBF5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82" y="2005998"/>
            <a:ext cx="2518161" cy="2048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3F423E-5806-6604-801B-EFBEAA66D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309" y="2193506"/>
            <a:ext cx="3482253" cy="14737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288020-66B6-CC75-396E-A981295D65DF}"/>
              </a:ext>
            </a:extLst>
          </p:cNvPr>
          <p:cNvCxnSpPr>
            <a:cxnSpLocks/>
          </p:cNvCxnSpPr>
          <p:nvPr/>
        </p:nvCxnSpPr>
        <p:spPr>
          <a:xfrm>
            <a:off x="7084003" y="2750355"/>
            <a:ext cx="42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10D673C-33EC-79A1-2758-E74F556C6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3" y="5319112"/>
            <a:ext cx="3781425" cy="904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BBB5E5-F499-4752-3831-59049C54C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4708212"/>
            <a:ext cx="3299571" cy="214978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AED08A-6741-FEEC-81A6-E4575369FA36}"/>
              </a:ext>
            </a:extLst>
          </p:cNvPr>
          <p:cNvCxnSpPr>
            <a:cxnSpLocks/>
          </p:cNvCxnSpPr>
          <p:nvPr/>
        </p:nvCxnSpPr>
        <p:spPr>
          <a:xfrm>
            <a:off x="3994438" y="5771549"/>
            <a:ext cx="1307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28A2746-2D6C-A5F7-6CC7-F2EA148850F6}"/>
              </a:ext>
            </a:extLst>
          </p:cNvPr>
          <p:cNvSpPr txBox="1"/>
          <p:nvPr/>
        </p:nvSpPr>
        <p:spPr>
          <a:xfrm>
            <a:off x="47153" y="4107645"/>
            <a:ext cx="115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apply the interpolation (</a:t>
            </a:r>
            <a:r>
              <a:rPr lang="en-US" dirty="0" err="1"/>
              <a:t>Tansformation</a:t>
            </a:r>
            <a:r>
              <a:rPr lang="en-US" dirty="0"/>
              <a:t> -&gt; Topographic Interpolation), enter the channel name and then press on Select from map to fill the coordinate position. </a:t>
            </a:r>
          </a:p>
        </p:txBody>
      </p:sp>
    </p:spTree>
    <p:extLst>
      <p:ext uri="{BB962C8B-B14F-4D97-AF65-F5344CB8AC3E}">
        <p14:creationId xmlns:p14="http://schemas.microsoft.com/office/powerpoint/2010/main" val="38811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7038A4-8BA4-FCD8-AAC0-BEB51B7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B1359-2C5E-53F5-70B1-7A1AA203949D}"/>
              </a:ext>
            </a:extLst>
          </p:cNvPr>
          <p:cNvSpPr txBox="1"/>
          <p:nvPr/>
        </p:nvSpPr>
        <p:spPr>
          <a:xfrm>
            <a:off x="355600" y="869006"/>
            <a:ext cx="273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Re-ref to average reference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94853-FB19-6934-2F6F-4F6074F2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59" y="2124853"/>
            <a:ext cx="2189163" cy="2093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E6189-ECD1-C243-4F13-57181330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037" y="2124853"/>
            <a:ext cx="2235741" cy="2118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2718F-0AC1-F100-823C-DB79DB6C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325" y="2149820"/>
            <a:ext cx="2209107" cy="20931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AB6609-1A5A-80AF-6480-6EFDA181C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04" y="1238338"/>
            <a:ext cx="3629025" cy="86677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A66770-A2D8-A3EA-9DC9-7545EFF9D946}"/>
              </a:ext>
            </a:extLst>
          </p:cNvPr>
          <p:cNvCxnSpPr/>
          <p:nvPr/>
        </p:nvCxnSpPr>
        <p:spPr>
          <a:xfrm>
            <a:off x="193404" y="3060700"/>
            <a:ext cx="8479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84B4CC-E85E-9032-C4F6-8524665548D6}"/>
              </a:ext>
            </a:extLst>
          </p:cNvPr>
          <p:cNvCxnSpPr>
            <a:cxnSpLocks/>
          </p:cNvCxnSpPr>
          <p:nvPr/>
        </p:nvCxnSpPr>
        <p:spPr>
          <a:xfrm>
            <a:off x="3505200" y="30607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816F9A-B6BE-52D9-BB5F-F7B9B4CF3E13}"/>
              </a:ext>
            </a:extLst>
          </p:cNvPr>
          <p:cNvCxnSpPr>
            <a:cxnSpLocks/>
          </p:cNvCxnSpPr>
          <p:nvPr/>
        </p:nvCxnSpPr>
        <p:spPr>
          <a:xfrm>
            <a:off x="6502400" y="30607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7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7038A4-8BA4-FCD8-AAC0-BEB51B7A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B1359-2C5E-53F5-70B1-7A1AA203949D}"/>
              </a:ext>
            </a:extLst>
          </p:cNvPr>
          <p:cNvSpPr txBox="1"/>
          <p:nvPr/>
        </p:nvSpPr>
        <p:spPr>
          <a:xfrm>
            <a:off x="355600" y="8690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C2D21-711C-7090-6103-24CB346E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" y="1384299"/>
            <a:ext cx="2330663" cy="2959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280085-EA7B-4453-26A1-8885B993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3" y="1384299"/>
            <a:ext cx="2330663" cy="29591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89C888-4171-77E2-C34B-065900D3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64" y="1384299"/>
            <a:ext cx="2330663" cy="29591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EDB2BC-396C-602B-311F-805312CA4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265" y="1384299"/>
            <a:ext cx="2330663" cy="29591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106E92-8FA8-1C41-8B8D-7E0C72BC9E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772" y="365125"/>
            <a:ext cx="2662915" cy="98107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7C33E2-A520-1FC0-2107-A206F0EC6879}"/>
              </a:ext>
            </a:extLst>
          </p:cNvPr>
          <p:cNvCxnSpPr>
            <a:cxnSpLocks/>
          </p:cNvCxnSpPr>
          <p:nvPr/>
        </p:nvCxnSpPr>
        <p:spPr>
          <a:xfrm>
            <a:off x="2435226" y="30099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5A931E-ACD8-D0E5-8104-94E267F14020}"/>
              </a:ext>
            </a:extLst>
          </p:cNvPr>
          <p:cNvCxnSpPr>
            <a:cxnSpLocks/>
          </p:cNvCxnSpPr>
          <p:nvPr/>
        </p:nvCxnSpPr>
        <p:spPr>
          <a:xfrm>
            <a:off x="5267327" y="30353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0E0923-392F-4B48-20CA-4F271D0AE9AD}"/>
              </a:ext>
            </a:extLst>
          </p:cNvPr>
          <p:cNvCxnSpPr>
            <a:cxnSpLocks/>
          </p:cNvCxnSpPr>
          <p:nvPr/>
        </p:nvCxnSpPr>
        <p:spPr>
          <a:xfrm>
            <a:off x="8099428" y="3009900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5F4C2678-7AD2-9D44-EAE6-1F4E68B0FD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600" y="5159375"/>
            <a:ext cx="2905125" cy="1333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EC0669-7AE5-B949-1C9F-EEE33D1ED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1464" y="5625667"/>
            <a:ext cx="2371725" cy="10191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4A90A6-45C9-A5F5-FBD9-66926F75EAB4}"/>
              </a:ext>
            </a:extLst>
          </p:cNvPr>
          <p:cNvCxnSpPr>
            <a:cxnSpLocks/>
          </p:cNvCxnSpPr>
          <p:nvPr/>
        </p:nvCxnSpPr>
        <p:spPr>
          <a:xfrm>
            <a:off x="3350781" y="6023263"/>
            <a:ext cx="604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64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94BF9-DA75-5D38-7DD1-85A592EC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A858A5-460F-E595-3FDD-02319DC4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75120"/>
            <a:ext cx="2436668" cy="17770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8412C-C1D3-C2CA-8EDA-7EEFF6CD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675120"/>
            <a:ext cx="2436668" cy="177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A0B2BC-DEA6-5764-8765-C9D7C3016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23" y="1213428"/>
            <a:ext cx="1190625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7D2B03-B246-2DF7-94D8-8CE0D119FA52}"/>
              </a:ext>
            </a:extLst>
          </p:cNvPr>
          <p:cNvSpPr txBox="1"/>
          <p:nvPr/>
        </p:nvSpPr>
        <p:spPr>
          <a:xfrm>
            <a:off x="12845" y="394538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2A34C2-492F-998F-2301-4D1951EBD8F6}"/>
              </a:ext>
            </a:extLst>
          </p:cNvPr>
          <p:cNvSpPr txBox="1"/>
          <p:nvPr/>
        </p:nvSpPr>
        <p:spPr>
          <a:xfrm>
            <a:off x="6585527" y="2687782"/>
            <a:ext cx="5554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 must be done twice separately per trigger. </a:t>
            </a:r>
          </a:p>
          <a:p>
            <a:r>
              <a:rPr lang="en-US" dirty="0"/>
              <a:t>Down bar to change of component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B4B5D4-5555-2BF4-9F01-2C1BE3671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709" y="630093"/>
            <a:ext cx="1984086" cy="144699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426C4A-724B-1758-65B1-6CC519FFA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2752" y="2077086"/>
            <a:ext cx="2022043" cy="14746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93D771D-F64D-DD24-880F-1EE2C8EF5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3421" y="3119437"/>
            <a:ext cx="1857375" cy="6191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AEDF1CF-8807-4F3A-961E-E4F6BC78487E}"/>
              </a:ext>
            </a:extLst>
          </p:cNvPr>
          <p:cNvSpPr txBox="1"/>
          <p:nvPr/>
        </p:nvSpPr>
        <p:spPr>
          <a:xfrm>
            <a:off x="12845" y="3611300"/>
            <a:ext cx="863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Artefact rejection </a:t>
            </a:r>
            <a:r>
              <a:rPr lang="en-US" sz="1600" dirty="0"/>
              <a:t>(to remove segments outside of the amplitude confidence of -100 to 100 </a:t>
            </a:r>
            <a:r>
              <a:rPr lang="en-US" sz="1600" dirty="0" err="1"/>
              <a:t>microV</a:t>
            </a:r>
            <a:r>
              <a:rPr lang="en-US" sz="1600" dirty="0"/>
              <a:t>)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CB39DA7-EA97-B480-E618-DFCFEFE40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288" y="4448489"/>
            <a:ext cx="2967038" cy="24172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DD9006A-D2D3-BD5C-569E-C01CD5DF4C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6324" y="4194863"/>
            <a:ext cx="2967038" cy="24172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84273A-5109-DD98-EC8E-872AD9CCB9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29663" y="4194862"/>
            <a:ext cx="2967038" cy="24172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D80F74-5906-2276-97FD-8448FEE9E394}"/>
              </a:ext>
            </a:extLst>
          </p:cNvPr>
          <p:cNvSpPr txBox="1"/>
          <p:nvPr/>
        </p:nvSpPr>
        <p:spPr>
          <a:xfrm>
            <a:off x="8133051" y="6612082"/>
            <a:ext cx="2578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Allow only the amplitude criteria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3AC02C-0086-94BB-55CA-787E47D5986F}"/>
              </a:ext>
            </a:extLst>
          </p:cNvPr>
          <p:cNvSpPr/>
          <p:nvPr/>
        </p:nvSpPr>
        <p:spPr>
          <a:xfrm>
            <a:off x="955288" y="5546064"/>
            <a:ext cx="1430576" cy="101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1839CD-587B-792A-4677-88C0E520E0CA}"/>
              </a:ext>
            </a:extLst>
          </p:cNvPr>
          <p:cNvSpPr txBox="1"/>
          <p:nvPr/>
        </p:nvSpPr>
        <p:spPr>
          <a:xfrm>
            <a:off x="1050377" y="5677228"/>
            <a:ext cx="2340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 reject instead of only mark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AB0AF-1C7C-5860-30AA-AAF4C7DE0308}"/>
              </a:ext>
            </a:extLst>
          </p:cNvPr>
          <p:cNvCxnSpPr>
            <a:cxnSpLocks/>
          </p:cNvCxnSpPr>
          <p:nvPr/>
        </p:nvCxnSpPr>
        <p:spPr>
          <a:xfrm>
            <a:off x="3274868" y="1638300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E8F59D-4C6A-9636-7795-859591FCD0CD}"/>
              </a:ext>
            </a:extLst>
          </p:cNvPr>
          <p:cNvCxnSpPr>
            <a:cxnSpLocks/>
          </p:cNvCxnSpPr>
          <p:nvPr/>
        </p:nvCxnSpPr>
        <p:spPr>
          <a:xfrm>
            <a:off x="5694795" y="2077086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99F705-3F41-436E-AE0D-E4CEF3EBF274}"/>
              </a:ext>
            </a:extLst>
          </p:cNvPr>
          <p:cNvCxnSpPr>
            <a:cxnSpLocks/>
          </p:cNvCxnSpPr>
          <p:nvPr/>
        </p:nvCxnSpPr>
        <p:spPr>
          <a:xfrm>
            <a:off x="3922326" y="5423601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09B23C-0375-FB57-30A7-C4E17A4101AE}"/>
              </a:ext>
            </a:extLst>
          </p:cNvPr>
          <p:cNvCxnSpPr>
            <a:cxnSpLocks/>
          </p:cNvCxnSpPr>
          <p:nvPr/>
        </p:nvCxnSpPr>
        <p:spPr>
          <a:xfrm>
            <a:off x="7313362" y="5423601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1DD383B5-9D67-84CE-7249-B47DB116E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6508" y="2775024"/>
            <a:ext cx="1981200" cy="81915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F01F70-98DF-2368-6647-5AEE1CFED618}"/>
              </a:ext>
            </a:extLst>
          </p:cNvPr>
          <p:cNvCxnSpPr>
            <a:cxnSpLocks/>
          </p:cNvCxnSpPr>
          <p:nvPr/>
        </p:nvCxnSpPr>
        <p:spPr>
          <a:xfrm flipV="1">
            <a:off x="1931275" y="2452180"/>
            <a:ext cx="0" cy="26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CD6C8BC5-BECC-CEB3-73E3-4AE3D45ED8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0" y="3941705"/>
            <a:ext cx="1230759" cy="5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78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667A-E9A2-E345-8170-451F657C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0DA32-A8F5-BE87-08C7-A1957FC6814D}"/>
              </a:ext>
            </a:extLst>
          </p:cNvPr>
          <p:cNvSpPr txBox="1"/>
          <p:nvPr/>
        </p:nvSpPr>
        <p:spPr>
          <a:xfrm>
            <a:off x="12845" y="394538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B10B6-D50F-DD75-8ADA-38872A053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" y="981941"/>
            <a:ext cx="2809875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22FFB7-C789-E23E-DC31-050B59D4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440" y="981941"/>
            <a:ext cx="2281698" cy="1705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5D376-FAB5-DAEE-CE0A-E41C49491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525" y="1083651"/>
            <a:ext cx="3038475" cy="24288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3380C4-96A6-8D0B-7212-85386CF9B3AE}"/>
              </a:ext>
            </a:extLst>
          </p:cNvPr>
          <p:cNvSpPr txBox="1"/>
          <p:nvPr/>
        </p:nvSpPr>
        <p:spPr>
          <a:xfrm>
            <a:off x="0" y="3724247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 Average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20E2BC-4314-CED0-45DB-06D7FF3B9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554" y="3945839"/>
            <a:ext cx="3122727" cy="2912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5CE79F-2EB3-91D4-295C-8B404C059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333" y="4285673"/>
            <a:ext cx="1043155" cy="25723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BB7946-F293-41C9-EC7E-D4A34BCF9782}"/>
              </a:ext>
            </a:extLst>
          </p:cNvPr>
          <p:cNvSpPr txBox="1"/>
          <p:nvPr/>
        </p:nvSpPr>
        <p:spPr>
          <a:xfrm>
            <a:off x="7214063" y="579204"/>
            <a:ext cx="401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tree per participant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B75488-9191-18FD-1C8B-DCA7ED272E91}"/>
              </a:ext>
            </a:extLst>
          </p:cNvPr>
          <p:cNvCxnSpPr>
            <a:cxnSpLocks/>
          </p:cNvCxnSpPr>
          <p:nvPr/>
        </p:nvCxnSpPr>
        <p:spPr>
          <a:xfrm>
            <a:off x="2822720" y="1647536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75B05-9D1C-6293-E0BC-E15187BC88B7}"/>
              </a:ext>
            </a:extLst>
          </p:cNvPr>
          <p:cNvCxnSpPr>
            <a:cxnSpLocks/>
          </p:cNvCxnSpPr>
          <p:nvPr/>
        </p:nvCxnSpPr>
        <p:spPr>
          <a:xfrm>
            <a:off x="6221268" y="1767609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2E95B75-813E-93D9-A6A1-3DBBCC0043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307" y="4637044"/>
            <a:ext cx="1932132" cy="122701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B23531-4179-FAE7-F24C-46D53B274B8E}"/>
              </a:ext>
            </a:extLst>
          </p:cNvPr>
          <p:cNvCxnSpPr>
            <a:cxnSpLocks/>
          </p:cNvCxnSpPr>
          <p:nvPr/>
        </p:nvCxnSpPr>
        <p:spPr>
          <a:xfrm>
            <a:off x="6096000" y="5410001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41B90F-903B-AD08-54EE-79A6F2C1175A}"/>
              </a:ext>
            </a:extLst>
          </p:cNvPr>
          <p:cNvCxnSpPr>
            <a:cxnSpLocks/>
          </p:cNvCxnSpPr>
          <p:nvPr/>
        </p:nvCxnSpPr>
        <p:spPr>
          <a:xfrm>
            <a:off x="2097556" y="5391528"/>
            <a:ext cx="4239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2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6686-7097-27FC-4855-5088BAE5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5982-BA0E-844B-9B39-E19A2BCC8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May 2024, the </a:t>
            </a:r>
            <a:r>
              <a:rPr lang="en-US" dirty="0" err="1"/>
              <a:t>EEGpal</a:t>
            </a:r>
            <a:r>
              <a:rPr lang="en-US" dirty="0"/>
              <a:t> tool originally developed by Michael </a:t>
            </a:r>
            <a:r>
              <a:rPr lang="en-US" dirty="0" err="1"/>
              <a:t>DePretto</a:t>
            </a:r>
            <a:r>
              <a:rPr lang="en-US" dirty="0"/>
              <a:t> and improved by Michael Mouthon has received it first major update. </a:t>
            </a:r>
          </a:p>
          <a:p>
            <a:pPr marL="0" indent="0">
              <a:buNone/>
            </a:pPr>
            <a:r>
              <a:rPr lang="en-US" dirty="0"/>
              <a:t>The version of Michael </a:t>
            </a:r>
            <a:r>
              <a:rPr lang="en-US" dirty="0" err="1"/>
              <a:t>DePretto</a:t>
            </a:r>
            <a:r>
              <a:rPr lang="en-US" dirty="0"/>
              <a:t> (correction of </a:t>
            </a:r>
            <a:r>
              <a:rPr lang="en-US" dirty="0" err="1"/>
              <a:t>mineur</a:t>
            </a:r>
            <a:r>
              <a:rPr lang="en-US" dirty="0"/>
              <a:t> bugs) and the version of Michael Mouthon (add module of ICA, File Cut, </a:t>
            </a:r>
            <a:r>
              <a:rPr lang="en-US" dirty="0" err="1"/>
              <a:t>ebridge</a:t>
            </a:r>
            <a:r>
              <a:rPr lang="en-US" dirty="0"/>
              <a:t>,….) has been fusion by Michael Mouthon to become the version 1.1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version is panned to be used in </a:t>
            </a:r>
            <a:r>
              <a:rPr lang="en-US" dirty="0" err="1"/>
              <a:t>FNDlab</a:t>
            </a:r>
            <a:r>
              <a:rPr lang="en-US" dirty="0"/>
              <a:t> interoception project et Franziska Peier </a:t>
            </a:r>
            <a:r>
              <a:rPr lang="en-US" dirty="0" err="1"/>
              <a:t>exCIPAIN</a:t>
            </a:r>
            <a:r>
              <a:rPr lang="en-US" dirty="0"/>
              <a:t> project.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purpose of this document is to validate the analysis perform by </a:t>
            </a:r>
            <a:r>
              <a:rPr lang="en-US" dirty="0" err="1"/>
              <a:t>EEGpal</a:t>
            </a:r>
            <a:r>
              <a:rPr lang="en-US" dirty="0"/>
              <a:t> in </a:t>
            </a:r>
            <a:r>
              <a:rPr lang="en-US" dirty="0" err="1"/>
              <a:t>comparaison</a:t>
            </a:r>
            <a:r>
              <a:rPr lang="en-US" dirty="0"/>
              <a:t> of three other establish tool : </a:t>
            </a:r>
            <a:r>
              <a:rPr lang="en-US" dirty="0" err="1"/>
              <a:t>Cartool</a:t>
            </a:r>
            <a:r>
              <a:rPr lang="en-US" dirty="0"/>
              <a:t>, </a:t>
            </a:r>
            <a:r>
              <a:rPr lang="en-US" dirty="0" err="1"/>
              <a:t>EEGlab</a:t>
            </a:r>
            <a:r>
              <a:rPr lang="en-US" dirty="0"/>
              <a:t>, </a:t>
            </a:r>
            <a:r>
              <a:rPr lang="en-US" dirty="0" err="1"/>
              <a:t>BrainVision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EEGpal</a:t>
            </a:r>
            <a:r>
              <a:rPr lang="en-US" dirty="0"/>
              <a:t> are not a new methodological software. It is only an graphical interface which called establish </a:t>
            </a:r>
            <a:r>
              <a:rPr lang="en-US" dirty="0" err="1"/>
              <a:t>Matlab</a:t>
            </a:r>
            <a:r>
              <a:rPr lang="en-US" dirty="0"/>
              <a:t> script in the EEG processing 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processing pipeline relies on functions from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EEGLab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2023.1 toolbox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Delorme et al., 2011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available on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https://eeglab.org/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official MathWorks function of the signal processing toolbox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on Mike X Cohen scripts (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Mike X Cohen, 2014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perform this comparison, I will use 6 patients for in the CAS task of FND interoception project (result expected is a Miss Match Negativity ERP). I will use only synch condition. No bridge was detected in these sample (don’t need to include in the test processing).</a:t>
            </a:r>
          </a:p>
        </p:txBody>
      </p:sp>
    </p:spTree>
    <p:extLst>
      <p:ext uri="{BB962C8B-B14F-4D97-AF65-F5344CB8AC3E}">
        <p14:creationId xmlns:p14="http://schemas.microsoft.com/office/powerpoint/2010/main" val="213180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61925"/>
            <a:ext cx="10515600" cy="483287"/>
          </a:xfrm>
        </p:spPr>
        <p:txBody>
          <a:bodyPr/>
          <a:lstStyle/>
          <a:p>
            <a:r>
              <a:rPr lang="en-US" dirty="0"/>
              <a:t>Validation of Filtering for a single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FD03-C693-4C40-2C7B-B0C2B2533062}"/>
              </a:ext>
            </a:extLst>
          </p:cNvPr>
          <p:cNvSpPr txBox="1"/>
          <p:nvPr/>
        </p:nvSpPr>
        <p:spPr>
          <a:xfrm>
            <a:off x="286327" y="1025236"/>
            <a:ext cx="614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Interoception_CAS_P012_13122023_synch1_filtered.sef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3991-15C9-972C-D9DD-D60B163964DC}"/>
              </a:ext>
            </a:extLst>
          </p:cNvPr>
          <p:cNvSpPr txBox="1"/>
          <p:nvPr/>
        </p:nvSpPr>
        <p:spPr>
          <a:xfrm>
            <a:off x="10150764" y="194239"/>
            <a:ext cx="1877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Blue =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3D3D0-4B91-8FCD-1A9B-8C894C6C0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472"/>
            <a:ext cx="12192000" cy="950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51A1E-A2AE-6282-941F-8F901E620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5590"/>
            <a:ext cx="12192000" cy="9868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B20788-C8F8-D764-5B4D-DF4CE04B4059}"/>
              </a:ext>
            </a:extLst>
          </p:cNvPr>
          <p:cNvSpPr txBox="1"/>
          <p:nvPr/>
        </p:nvSpPr>
        <p:spPr>
          <a:xfrm>
            <a:off x="92364" y="4294909"/>
            <a:ext cx="114900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remarks: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filter of </a:t>
            </a:r>
            <a:r>
              <a:rPr lang="en-US" dirty="0" err="1"/>
              <a:t>BrainVision</a:t>
            </a:r>
            <a:r>
              <a:rPr lang="en-US" dirty="0"/>
              <a:t> (blue), lets a lot a small oscillations in the data in comparison to the others (these are around 90 Hz)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oscillations than both </a:t>
            </a:r>
            <a:r>
              <a:rPr lang="en-US" dirty="0" err="1"/>
              <a:t>Cartool</a:t>
            </a:r>
            <a:r>
              <a:rPr lang="en-US" dirty="0"/>
              <a:t> filtering (are around 50-60 Hz)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Filtering result of </a:t>
            </a:r>
            <a:r>
              <a:rPr lang="en-US" dirty="0" err="1"/>
              <a:t>EEGpal</a:t>
            </a:r>
            <a:r>
              <a:rPr lang="en-US" dirty="0"/>
              <a:t> (red) and </a:t>
            </a:r>
            <a:r>
              <a:rPr lang="en-US" dirty="0" err="1"/>
              <a:t>eeglab</a:t>
            </a:r>
            <a:r>
              <a:rPr lang="en-US" dirty="0"/>
              <a:t> (green) have similar trace. Just a difference of amplitude. According </a:t>
            </a:r>
            <a:r>
              <a:rPr lang="en-US" dirty="0" err="1"/>
              <a:t>MichaelDP</a:t>
            </a:r>
            <a:r>
              <a:rPr lang="en-US" dirty="0"/>
              <a:t>, </a:t>
            </a:r>
            <a:r>
              <a:rPr lang="en-US" dirty="0" err="1"/>
              <a:t>EEGpal</a:t>
            </a:r>
            <a:r>
              <a:rPr lang="en-US" dirty="0"/>
              <a:t> sightly better because less variation of amplitude than </a:t>
            </a:r>
            <a:r>
              <a:rPr lang="en-US" dirty="0" err="1"/>
              <a:t>eeglab</a:t>
            </a:r>
            <a:r>
              <a:rPr lang="en-US" dirty="0"/>
              <a:t> (more flat) 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 The </a:t>
            </a:r>
            <a:r>
              <a:rPr lang="en-US" dirty="0" err="1">
                <a:solidFill>
                  <a:srgbClr val="FF0000"/>
                </a:solidFill>
              </a:rPr>
              <a:t>BrainVision</a:t>
            </a:r>
            <a:r>
              <a:rPr lang="en-US" dirty="0">
                <a:solidFill>
                  <a:srgbClr val="FF0000"/>
                </a:solidFill>
              </a:rPr>
              <a:t> is the less efficient because it let pass a lot a high frequency above the cut-off of 40 Hz. </a:t>
            </a:r>
          </a:p>
        </p:txBody>
      </p:sp>
    </p:spTree>
    <p:extLst>
      <p:ext uri="{BB962C8B-B14F-4D97-AF65-F5344CB8AC3E}">
        <p14:creationId xmlns:p14="http://schemas.microsoft.com/office/powerpoint/2010/main" val="2115399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161925"/>
            <a:ext cx="10515600" cy="483287"/>
          </a:xfrm>
        </p:spPr>
        <p:txBody>
          <a:bodyPr/>
          <a:lstStyle/>
          <a:p>
            <a:r>
              <a:rPr lang="en-US" dirty="0"/>
              <a:t>Validation of Filtering for a single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6FD03-C693-4C40-2C7B-B0C2B2533062}"/>
              </a:ext>
            </a:extLst>
          </p:cNvPr>
          <p:cNvSpPr txBox="1"/>
          <p:nvPr/>
        </p:nvSpPr>
        <p:spPr>
          <a:xfrm>
            <a:off x="286327" y="1025236"/>
            <a:ext cx="538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Interoception_CAS_P018_26012024_synch1.bdf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C3991-15C9-972C-D9DD-D60B163964DC}"/>
              </a:ext>
            </a:extLst>
          </p:cNvPr>
          <p:cNvSpPr txBox="1"/>
          <p:nvPr/>
        </p:nvSpPr>
        <p:spPr>
          <a:xfrm>
            <a:off x="10150764" y="194239"/>
            <a:ext cx="176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Raw data</a:t>
            </a:r>
          </a:p>
          <a:p>
            <a:r>
              <a:rPr lang="en-US" dirty="0"/>
              <a:t>Red = </a:t>
            </a:r>
            <a:r>
              <a:rPr lang="en-US" dirty="0" err="1"/>
              <a:t>BrainVison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Blue =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20788-C8F8-D764-5B4D-DF4CE04B4059}"/>
              </a:ext>
            </a:extLst>
          </p:cNvPr>
          <p:cNvSpPr txBox="1"/>
          <p:nvPr/>
        </p:nvSpPr>
        <p:spPr>
          <a:xfrm>
            <a:off x="92364" y="4294909"/>
            <a:ext cx="11490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this example, it confirm that </a:t>
            </a:r>
            <a:r>
              <a:rPr lang="en-US" dirty="0" err="1"/>
              <a:t>BrainVison</a:t>
            </a:r>
            <a:r>
              <a:rPr lang="en-US" dirty="0"/>
              <a:t> has quality inferior to the other filtering methods. There is high frequency in the signal which </a:t>
            </a:r>
            <a:r>
              <a:rPr lang="en-US" dirty="0" err="1"/>
              <a:t>sould</a:t>
            </a:r>
            <a:r>
              <a:rPr lang="en-US" dirty="0"/>
              <a:t> </a:t>
            </a:r>
            <a:r>
              <a:rPr lang="en-US"/>
              <a:t>be suppress.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02FD4F-B208-A9B2-8D35-4D21AE06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7338"/>
            <a:ext cx="12192000" cy="17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2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52689"/>
            <a:ext cx="10515600" cy="483287"/>
          </a:xfrm>
        </p:spPr>
        <p:txBody>
          <a:bodyPr/>
          <a:lstStyle/>
          <a:p>
            <a:r>
              <a:rPr lang="en-US" dirty="0"/>
              <a:t>Validation of Interpolation for a single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762A-680D-C724-B34C-21A33FE08B80}"/>
              </a:ext>
            </a:extLst>
          </p:cNvPr>
          <p:cNvSpPr txBox="1"/>
          <p:nvPr/>
        </p:nvSpPr>
        <p:spPr>
          <a:xfrm>
            <a:off x="117242" y="708398"/>
            <a:ext cx="11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 the efficiency of the interpolation methods, I interpolate the same electrode B11 with the same cap coordinate on the same original file </a:t>
            </a:r>
            <a:r>
              <a:rPr lang="fr-CH" dirty="0"/>
              <a:t>Interoception_CAS_P034_synch1_filtered.sef (</a:t>
            </a:r>
            <a:r>
              <a:rPr lang="fr-CH" dirty="0" err="1"/>
              <a:t>coming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eeglab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1E24C-2951-1D62-AAF3-D3D2AB36E617}"/>
              </a:ext>
            </a:extLst>
          </p:cNvPr>
          <p:cNvSpPr txBox="1"/>
          <p:nvPr/>
        </p:nvSpPr>
        <p:spPr>
          <a:xfrm>
            <a:off x="10095773" y="1270595"/>
            <a:ext cx="1634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r>
              <a:rPr lang="en-US" dirty="0"/>
              <a:t> </a:t>
            </a:r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EBE95B-29BD-4A6B-2778-84536F63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" y="1354729"/>
            <a:ext cx="8611716" cy="4310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B54D31-0965-CD0D-DCD3-EE981FD7DCBD}"/>
              </a:ext>
            </a:extLst>
          </p:cNvPr>
          <p:cNvSpPr txBox="1"/>
          <p:nvPr/>
        </p:nvSpPr>
        <p:spPr>
          <a:xfrm>
            <a:off x="117242" y="5702921"/>
            <a:ext cx="11818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Remarque: Interpolation trace of </a:t>
            </a:r>
            <a:r>
              <a:rPr lang="en-US" dirty="0" err="1"/>
              <a:t>Cartool</a:t>
            </a:r>
            <a:r>
              <a:rPr lang="en-US" dirty="0"/>
              <a:t> (black) and </a:t>
            </a:r>
            <a:r>
              <a:rPr lang="en-US" dirty="0" err="1"/>
              <a:t>EEGpal</a:t>
            </a:r>
            <a:r>
              <a:rPr lang="en-US" dirty="0"/>
              <a:t> (red) are identical. Interpolated trace of  </a:t>
            </a:r>
            <a:r>
              <a:rPr lang="en-US" dirty="0" err="1"/>
              <a:t>eeglab</a:t>
            </a:r>
            <a:r>
              <a:rPr lang="en-US" dirty="0"/>
              <a:t> (green) is similar. </a:t>
            </a:r>
          </a:p>
          <a:p>
            <a:r>
              <a:rPr lang="en-US" dirty="0">
                <a:solidFill>
                  <a:srgbClr val="FF0000"/>
                </a:solidFill>
              </a:rPr>
              <a:t>Conclusion: The interpolation algorithm of the three tools provide similar results. The interpolated trace computed by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is validated (the best according to 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E50F7-98C0-AECE-0799-F071E646874B}"/>
              </a:ext>
            </a:extLst>
          </p:cNvPr>
          <p:cNvSpPr txBox="1"/>
          <p:nvPr/>
        </p:nvSpPr>
        <p:spPr>
          <a:xfrm>
            <a:off x="9023813" y="3344159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Interpolated channel</a:t>
            </a:r>
          </a:p>
        </p:txBody>
      </p:sp>
    </p:spTree>
    <p:extLst>
      <p:ext uri="{BB962C8B-B14F-4D97-AF65-F5344CB8AC3E}">
        <p14:creationId xmlns:p14="http://schemas.microsoft.com/office/powerpoint/2010/main" val="334079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F82337-8699-15CA-FE46-50789B4B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52689"/>
            <a:ext cx="10515600" cy="483287"/>
          </a:xfrm>
        </p:spPr>
        <p:txBody>
          <a:bodyPr/>
          <a:lstStyle/>
          <a:p>
            <a:r>
              <a:rPr lang="en-US" dirty="0"/>
              <a:t>Validation of average Re-ref for a single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562E-0C68-C689-C77B-67DB6EE7AB8D}"/>
              </a:ext>
            </a:extLst>
          </p:cNvPr>
          <p:cNvSpPr txBox="1"/>
          <p:nvPr/>
        </p:nvSpPr>
        <p:spPr>
          <a:xfrm>
            <a:off x="117242" y="708398"/>
            <a:ext cx="11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 the efficiency of the average re-ref methods. I use the file </a:t>
            </a:r>
            <a:r>
              <a:rPr lang="fr-CH" dirty="0"/>
              <a:t>P012_synch1_filtred_inter.set (</a:t>
            </a:r>
            <a:r>
              <a:rPr lang="fr-CH" dirty="0" err="1"/>
              <a:t>coming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eeglab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DC12-7E5F-210F-D8D3-5F85972496A7}"/>
              </a:ext>
            </a:extLst>
          </p:cNvPr>
          <p:cNvSpPr txBox="1"/>
          <p:nvPr/>
        </p:nvSpPr>
        <p:spPr>
          <a:xfrm>
            <a:off x="10095773" y="1270595"/>
            <a:ext cx="1634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r>
              <a:rPr lang="en-US" dirty="0"/>
              <a:t> </a:t>
            </a:r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0CD83-4CB8-8E3E-21B7-5ED72B61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3" y="1427152"/>
            <a:ext cx="7925495" cy="3966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A93D3-2329-5127-6E44-9A5531AB791A}"/>
              </a:ext>
            </a:extLst>
          </p:cNvPr>
          <p:cNvSpPr txBox="1"/>
          <p:nvPr/>
        </p:nvSpPr>
        <p:spPr>
          <a:xfrm>
            <a:off x="117242" y="5702921"/>
            <a:ext cx="118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Remarque: The result is </a:t>
            </a:r>
            <a:r>
              <a:rPr lang="en-US" dirty="0" err="1"/>
              <a:t>strictely</a:t>
            </a:r>
            <a:r>
              <a:rPr lang="en-US" dirty="0"/>
              <a:t> identical between the three methods</a:t>
            </a:r>
          </a:p>
          <a:p>
            <a:r>
              <a:rPr lang="en-US" dirty="0">
                <a:solidFill>
                  <a:srgbClr val="FF0000"/>
                </a:solidFill>
              </a:rPr>
              <a:t>Conclusion: The Re-referencing algorithm of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is totally correct and validated</a:t>
            </a:r>
          </a:p>
        </p:txBody>
      </p:sp>
    </p:spTree>
    <p:extLst>
      <p:ext uri="{BB962C8B-B14F-4D97-AF65-F5344CB8AC3E}">
        <p14:creationId xmlns:p14="http://schemas.microsoft.com/office/powerpoint/2010/main" val="220342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2EB-DFEB-F093-96AB-4868F7F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13665"/>
            <a:ext cx="10515600" cy="483287"/>
          </a:xfrm>
        </p:spPr>
        <p:txBody>
          <a:bodyPr/>
          <a:lstStyle/>
          <a:p>
            <a:r>
              <a:rPr lang="en-US" dirty="0"/>
              <a:t>Validation 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FB80-FC2B-E467-82FF-640EABB6071E}"/>
              </a:ext>
            </a:extLst>
          </p:cNvPr>
          <p:cNvSpPr txBox="1"/>
          <p:nvPr/>
        </p:nvSpPr>
        <p:spPr>
          <a:xfrm>
            <a:off x="556260" y="596952"/>
            <a:ext cx="3828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Interoception_CAS_P012_13122023_synch1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1DAE3-94C5-7483-A817-62E6CCA64EB8}"/>
              </a:ext>
            </a:extLst>
          </p:cNvPr>
          <p:cNvSpPr txBox="1"/>
          <p:nvPr/>
        </p:nvSpPr>
        <p:spPr>
          <a:xfrm>
            <a:off x="8026401" y="3429000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51FCE-B423-965D-6ABD-4FB09F96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7004" y="3798332"/>
            <a:ext cx="1217672" cy="1502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84E9A8-4257-2E6B-AC9B-FF802A01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637" y="5304038"/>
            <a:ext cx="1062634" cy="1556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2DAB7B-10B1-CEF3-54A0-FCF934DF9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71" y="5301117"/>
            <a:ext cx="982809" cy="15372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86546-A58B-E9F7-A95C-4D1C3BACA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3" y="3798332"/>
            <a:ext cx="4670858" cy="1192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A91E86-CDCD-300E-AE0D-045ECC075789}"/>
              </a:ext>
            </a:extLst>
          </p:cNvPr>
          <p:cNvSpPr txBox="1"/>
          <p:nvPr/>
        </p:nvSpPr>
        <p:spPr>
          <a:xfrm>
            <a:off x="438728" y="3351336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9BA3F-AA21-B0D0-AED2-40E84A11D286}"/>
              </a:ext>
            </a:extLst>
          </p:cNvPr>
          <p:cNvSpPr txBox="1"/>
          <p:nvPr/>
        </p:nvSpPr>
        <p:spPr>
          <a:xfrm>
            <a:off x="240147" y="895573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1D08DD9-EFB7-D9D8-6C5E-A4BBC105E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567506"/>
            <a:ext cx="4705096" cy="10002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691095-2A0F-71CA-4B48-BF0D08B13EB7}"/>
              </a:ext>
            </a:extLst>
          </p:cNvPr>
          <p:cNvSpPr txBox="1"/>
          <p:nvPr/>
        </p:nvSpPr>
        <p:spPr>
          <a:xfrm>
            <a:off x="7481456" y="912520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F17846-7AE4-1675-2E23-2084E7A67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985" y="1610549"/>
            <a:ext cx="4537797" cy="9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5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2EB-DFEB-F093-96AB-4868F7F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13665"/>
            <a:ext cx="10515600" cy="483287"/>
          </a:xfrm>
        </p:spPr>
        <p:txBody>
          <a:bodyPr/>
          <a:lstStyle/>
          <a:p>
            <a:r>
              <a:rPr lang="en-US" dirty="0"/>
              <a:t>Validation 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FB80-FC2B-E467-82FF-640EABB6071E}"/>
              </a:ext>
            </a:extLst>
          </p:cNvPr>
          <p:cNvSpPr txBox="1"/>
          <p:nvPr/>
        </p:nvSpPr>
        <p:spPr>
          <a:xfrm>
            <a:off x="556260" y="596952"/>
            <a:ext cx="390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Interoception_CAS_P016_19122023_synch1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1DAE3-94C5-7483-A817-62E6CCA64EB8}"/>
              </a:ext>
            </a:extLst>
          </p:cNvPr>
          <p:cNvSpPr txBox="1"/>
          <p:nvPr/>
        </p:nvSpPr>
        <p:spPr>
          <a:xfrm>
            <a:off x="8026401" y="3429000"/>
            <a:ext cx="127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91E86-CDCD-300E-AE0D-045ECC075789}"/>
              </a:ext>
            </a:extLst>
          </p:cNvPr>
          <p:cNvSpPr txBox="1"/>
          <p:nvPr/>
        </p:nvSpPr>
        <p:spPr>
          <a:xfrm>
            <a:off x="438728" y="3351336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210902-EBA0-B781-162D-FD29FC7E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589" y="3763443"/>
            <a:ext cx="1053649" cy="2980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2FB261-4E4C-F26D-142A-6BD4490C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4773"/>
            <a:ext cx="4858327" cy="979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DE751C-E719-24B9-1297-8A57A900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" y="1810281"/>
            <a:ext cx="4765386" cy="10307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D3AFDC7-E4B4-0162-5146-A3923B5BB9A8}"/>
              </a:ext>
            </a:extLst>
          </p:cNvPr>
          <p:cNvSpPr txBox="1"/>
          <p:nvPr/>
        </p:nvSpPr>
        <p:spPr>
          <a:xfrm>
            <a:off x="240147" y="895573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8D6AB-ACFE-E133-CD7A-420854AF802E}"/>
              </a:ext>
            </a:extLst>
          </p:cNvPr>
          <p:cNvSpPr txBox="1"/>
          <p:nvPr/>
        </p:nvSpPr>
        <p:spPr>
          <a:xfrm>
            <a:off x="7481456" y="912520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C24CD6-60C5-EDF4-91B8-5FD8A7FAF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741" y="1810281"/>
            <a:ext cx="4648633" cy="95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21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89D0-5275-3F4C-5E3C-9D331C57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about 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5DD64-AEB8-6705-72BF-D719BE020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compound for the eye are generally consistent between </a:t>
            </a:r>
            <a:r>
              <a:rPr lang="en-US" dirty="0" err="1"/>
              <a:t>BrainVision</a:t>
            </a:r>
            <a:r>
              <a:rPr lang="en-US" dirty="0"/>
              <a:t> and EEGLAB. However, it is much easier to detect eye compound with EEGLAB thanks to </a:t>
            </a:r>
            <a:r>
              <a:rPr lang="en-US" dirty="0" err="1"/>
              <a:t>IClabel</a:t>
            </a:r>
            <a:r>
              <a:rPr lang="en-US" dirty="0"/>
              <a:t> + good default contrast of visualization (which is not the case in </a:t>
            </a:r>
            <a:r>
              <a:rPr lang="en-US" dirty="0" err="1"/>
              <a:t>BrainVision</a:t>
            </a:r>
            <a:r>
              <a:rPr lang="en-US" dirty="0"/>
              <a:t>)</a:t>
            </a:r>
          </a:p>
          <a:p>
            <a:r>
              <a:rPr lang="en-US" dirty="0"/>
              <a:t>With the ICA module of </a:t>
            </a:r>
            <a:r>
              <a:rPr lang="en-US" dirty="0" err="1"/>
              <a:t>EEGpal</a:t>
            </a:r>
            <a:r>
              <a:rPr lang="en-US" dirty="0"/>
              <a:t>. It is much easier to concatenate participate files which is not the case with </a:t>
            </a:r>
            <a:r>
              <a:rPr lang="en-US" dirty="0" err="1"/>
              <a:t>BrainVision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306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4095-FBA0-BE64-B5A0-42E72582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271"/>
            <a:ext cx="10515600" cy="483287"/>
          </a:xfrm>
        </p:spPr>
        <p:txBody>
          <a:bodyPr/>
          <a:lstStyle/>
          <a:p>
            <a:r>
              <a:rPr lang="en-US" sz="3200" dirty="0"/>
              <a:t>Validation of </a:t>
            </a:r>
            <a:r>
              <a:rPr lang="en-US" sz="3200" dirty="0" err="1"/>
              <a:t>EEGpal</a:t>
            </a:r>
            <a:r>
              <a:rPr lang="en-US" sz="3200" dirty="0"/>
              <a:t> </a:t>
            </a:r>
            <a:r>
              <a:rPr lang="en-US" sz="3200" dirty="0" err="1"/>
              <a:t>epoching</a:t>
            </a:r>
            <a:r>
              <a:rPr lang="en-US" sz="3200" dirty="0"/>
              <a:t> regarding to </a:t>
            </a:r>
            <a:r>
              <a:rPr lang="en-US" sz="3200" dirty="0" err="1"/>
              <a:t>Cartool</a:t>
            </a:r>
            <a:r>
              <a:rPr lang="en-US" sz="3200" dirty="0"/>
              <a:t> </a:t>
            </a:r>
            <a:r>
              <a:rPr lang="en-US" sz="3200" dirty="0" err="1"/>
              <a:t>Epoching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0A3EF-E802-24E1-EEC4-82BD4C279123}"/>
              </a:ext>
            </a:extLst>
          </p:cNvPr>
          <p:cNvSpPr txBox="1"/>
          <p:nvPr/>
        </p:nvSpPr>
        <p:spPr>
          <a:xfrm>
            <a:off x="258618" y="720436"/>
            <a:ext cx="1158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on the same data (</a:t>
            </a:r>
            <a:r>
              <a:rPr lang="en-US" i="1" dirty="0"/>
              <a:t>D:\</a:t>
            </a:r>
            <a:r>
              <a:rPr lang="en-US" i="1" dirty="0" err="1"/>
              <a:t>EEGpal_validation</a:t>
            </a:r>
            <a:r>
              <a:rPr lang="en-US" i="1" dirty="0"/>
              <a:t>\</a:t>
            </a:r>
            <a:r>
              <a:rPr lang="en-US" i="1" dirty="0" err="1"/>
              <a:t>EEGpal</a:t>
            </a:r>
            <a:r>
              <a:rPr lang="en-US" i="1" dirty="0"/>
              <a:t>\ICA\</a:t>
            </a:r>
            <a:r>
              <a:rPr lang="en-US" dirty="0"/>
              <a:t>) with </a:t>
            </a:r>
            <a:r>
              <a:rPr lang="en-US" dirty="0" err="1"/>
              <a:t>Epoching</a:t>
            </a:r>
            <a:r>
              <a:rPr lang="en-US" dirty="0"/>
              <a:t> </a:t>
            </a:r>
            <a:r>
              <a:rPr lang="en-US" dirty="0" err="1"/>
              <a:t>EEGpal</a:t>
            </a:r>
            <a:r>
              <a:rPr lang="en-US" dirty="0"/>
              <a:t> and Averaging </a:t>
            </a:r>
            <a:r>
              <a:rPr lang="en-US" dirty="0" err="1"/>
              <a:t>Cartool</a:t>
            </a:r>
            <a:r>
              <a:rPr lang="en-US" dirty="0"/>
              <a:t> (parameters: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Epochs: -100 +500ms (no baseline correction)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 Rejection amplitude &gt; 100 </a:t>
            </a:r>
            <a:r>
              <a:rPr lang="en-US" dirty="0" err="1"/>
              <a:t>microV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87817-FB51-725A-5F81-CD8A15718A97}"/>
              </a:ext>
            </a:extLst>
          </p:cNvPr>
          <p:cNvSpPr txBox="1"/>
          <p:nvPr/>
        </p:nvSpPr>
        <p:spPr>
          <a:xfrm>
            <a:off x="258618" y="1865745"/>
            <a:ext cx="11665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epochs accepted </a:t>
            </a:r>
          </a:p>
          <a:p>
            <a:r>
              <a:rPr lang="en-US" dirty="0"/>
              <a:t>- </a:t>
            </a:r>
            <a:r>
              <a:rPr lang="en-US" dirty="0" err="1"/>
              <a:t>EEGpal</a:t>
            </a:r>
            <a:r>
              <a:rPr lang="en-US" dirty="0"/>
              <a:t>= 3504</a:t>
            </a:r>
          </a:p>
          <a:p>
            <a:r>
              <a:rPr lang="en-US" dirty="0"/>
              <a:t>- </a:t>
            </a:r>
            <a:r>
              <a:rPr lang="en-US" dirty="0" err="1"/>
              <a:t>Cartool</a:t>
            </a:r>
            <a:r>
              <a:rPr lang="en-US" dirty="0"/>
              <a:t> = 3504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30B223-1760-C48F-1EAC-A3EB06001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14"/>
          <a:stretch/>
        </p:blipFill>
        <p:spPr>
          <a:xfrm>
            <a:off x="129309" y="2789075"/>
            <a:ext cx="11924146" cy="32151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086145-ECBC-C650-C0A1-ADE608B1760C}"/>
              </a:ext>
            </a:extLst>
          </p:cNvPr>
          <p:cNvSpPr txBox="1"/>
          <p:nvPr/>
        </p:nvSpPr>
        <p:spPr>
          <a:xfrm>
            <a:off x="461818" y="6216073"/>
            <a:ext cx="388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Values are similar but slightly different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AA2F8-6E4C-74AF-9614-94E6EE6B869A}"/>
              </a:ext>
            </a:extLst>
          </p:cNvPr>
          <p:cNvSpPr txBox="1"/>
          <p:nvPr/>
        </p:nvSpPr>
        <p:spPr>
          <a:xfrm>
            <a:off x="9171709" y="2782669"/>
            <a:ext cx="1549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5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C484-FE38-3B21-A387-0ED6F8DAC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68" y="72064"/>
            <a:ext cx="10515600" cy="483287"/>
          </a:xfrm>
        </p:spPr>
        <p:txBody>
          <a:bodyPr/>
          <a:lstStyle/>
          <a:p>
            <a:r>
              <a:rPr lang="en-US" sz="3200" dirty="0"/>
              <a:t>Validation of </a:t>
            </a:r>
            <a:r>
              <a:rPr lang="en-US" sz="3200" dirty="0" err="1"/>
              <a:t>EEGpal</a:t>
            </a:r>
            <a:r>
              <a:rPr lang="en-US" sz="3200" dirty="0"/>
              <a:t> </a:t>
            </a:r>
            <a:r>
              <a:rPr lang="en-US" sz="3200" dirty="0" err="1"/>
              <a:t>epoching</a:t>
            </a:r>
            <a:r>
              <a:rPr lang="en-US" sz="3200" dirty="0"/>
              <a:t> regarding to </a:t>
            </a:r>
            <a:r>
              <a:rPr lang="en-US" sz="3200" dirty="0" err="1"/>
              <a:t>Cartool</a:t>
            </a:r>
            <a:r>
              <a:rPr lang="en-US" sz="3200" dirty="0"/>
              <a:t> </a:t>
            </a:r>
            <a:r>
              <a:rPr lang="en-US" sz="3200" dirty="0" err="1"/>
              <a:t>Epoching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230D7-32B7-6CB5-954C-1F07ABC53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12" b="4648"/>
          <a:stretch/>
        </p:blipFill>
        <p:spPr>
          <a:xfrm>
            <a:off x="268445" y="2534832"/>
            <a:ext cx="7373566" cy="3234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634AE-A0A9-7DF5-5A89-8EB120B26251}"/>
              </a:ext>
            </a:extLst>
          </p:cNvPr>
          <p:cNvSpPr txBox="1"/>
          <p:nvPr/>
        </p:nvSpPr>
        <p:spPr>
          <a:xfrm>
            <a:off x="8934056" y="2368175"/>
            <a:ext cx="18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EEGpal</a:t>
            </a:r>
            <a:r>
              <a:rPr lang="en-US" dirty="0"/>
              <a:t> 1.2</a:t>
            </a:r>
          </a:p>
          <a:p>
            <a:r>
              <a:rPr lang="en-US" dirty="0"/>
              <a:t>Red =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B9566-3BB3-FC3B-C81D-86E559F96663}"/>
              </a:ext>
            </a:extLst>
          </p:cNvPr>
          <p:cNvSpPr txBox="1"/>
          <p:nvPr/>
        </p:nvSpPr>
        <p:spPr>
          <a:xfrm>
            <a:off x="8060300" y="3716764"/>
            <a:ext cx="37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Match 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67D55-F1C1-A4FC-1C03-C1E0D7B91BEB}"/>
              </a:ext>
            </a:extLst>
          </p:cNvPr>
          <p:cNvSpPr txBox="1"/>
          <p:nvPr/>
        </p:nvSpPr>
        <p:spPr>
          <a:xfrm>
            <a:off x="268445" y="5934670"/>
            <a:ext cx="1172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validate the </a:t>
            </a:r>
            <a:r>
              <a:rPr lang="en-US" dirty="0" err="1"/>
              <a:t>Epoching</a:t>
            </a:r>
            <a:r>
              <a:rPr lang="en-US" dirty="0"/>
              <a:t> module of </a:t>
            </a:r>
            <a:r>
              <a:rPr lang="en-US" dirty="0" err="1"/>
              <a:t>EEGpal</a:t>
            </a:r>
            <a:r>
              <a:rPr lang="en-US" dirty="0"/>
              <a:t> ! The result of grand average over two conditions across 6 participant give exactly the same results between </a:t>
            </a:r>
            <a:r>
              <a:rPr lang="en-US" dirty="0" err="1"/>
              <a:t>Cartool</a:t>
            </a:r>
            <a:r>
              <a:rPr lang="en-US" dirty="0"/>
              <a:t> and </a:t>
            </a:r>
            <a:r>
              <a:rPr lang="en-US" dirty="0" err="1"/>
              <a:t>EEGpal</a:t>
            </a:r>
            <a:r>
              <a:rPr lang="en-US" dirty="0"/>
              <a:t>. It means that the individual means will also fit. </a:t>
            </a:r>
          </a:p>
          <a:p>
            <a:r>
              <a:rPr lang="en-US" dirty="0"/>
              <a:t>We can trust the </a:t>
            </a:r>
            <a:r>
              <a:rPr lang="en-US" dirty="0" err="1"/>
              <a:t>Epoching</a:t>
            </a:r>
            <a:r>
              <a:rPr lang="en-US" dirty="0"/>
              <a:t> module of </a:t>
            </a:r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B24571-CFE8-15F1-194C-9F673F134FB7}"/>
              </a:ext>
            </a:extLst>
          </p:cNvPr>
          <p:cNvSpPr txBox="1"/>
          <p:nvPr/>
        </p:nvSpPr>
        <p:spPr>
          <a:xfrm>
            <a:off x="141985" y="602475"/>
            <a:ext cx="1158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on the same data (</a:t>
            </a:r>
            <a:r>
              <a:rPr lang="en-US" i="1" dirty="0"/>
              <a:t>D:\</a:t>
            </a:r>
            <a:r>
              <a:rPr lang="en-US" i="1" dirty="0" err="1"/>
              <a:t>EEGpal_validation</a:t>
            </a:r>
            <a:r>
              <a:rPr lang="en-US" i="1" dirty="0"/>
              <a:t>\</a:t>
            </a:r>
            <a:r>
              <a:rPr lang="en-US" i="1" dirty="0" err="1"/>
              <a:t>EEGpal</a:t>
            </a:r>
            <a:r>
              <a:rPr lang="en-US" i="1" dirty="0"/>
              <a:t>\ICA\</a:t>
            </a:r>
            <a:r>
              <a:rPr lang="en-US" dirty="0"/>
              <a:t>) with </a:t>
            </a:r>
            <a:r>
              <a:rPr lang="en-US" dirty="0" err="1"/>
              <a:t>Epoching</a:t>
            </a:r>
            <a:r>
              <a:rPr lang="en-US" dirty="0"/>
              <a:t> </a:t>
            </a:r>
            <a:r>
              <a:rPr lang="en-US" dirty="0" err="1"/>
              <a:t>EEGpal</a:t>
            </a:r>
            <a:r>
              <a:rPr lang="en-US" dirty="0"/>
              <a:t> and Averaging </a:t>
            </a:r>
            <a:r>
              <a:rPr lang="en-US" dirty="0" err="1"/>
              <a:t>Cartool</a:t>
            </a:r>
            <a:r>
              <a:rPr lang="en-US" dirty="0"/>
              <a:t> (parameters: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Epochs: -100 +500ms (no baseline correction)</a:t>
            </a:r>
          </a:p>
          <a:p>
            <a:pPr marL="285750" indent="-285750">
              <a:buFontTx/>
              <a:buChar char="-"/>
            </a:pPr>
            <a:r>
              <a:rPr lang="en-US" dirty="0"/>
              <a:t>Rejection amplitude &gt; 100 </a:t>
            </a:r>
            <a:r>
              <a:rPr lang="en-US" dirty="0" err="1"/>
              <a:t>microV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First average each participant individually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Second average the previous averages (Grand mean)</a:t>
            </a:r>
          </a:p>
          <a:p>
            <a:pPr marL="285750" indent="-285750">
              <a:buFontTx/>
              <a:buChar char="-"/>
            </a:pPr>
            <a:r>
              <a:rPr lang="en-US" dirty="0"/>
              <a:t>Subtraction grand mean trigger 5 - grand mean trigger 6 = MMN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4CB0F-4CCC-8F35-EA20-CE85D42D10E9}"/>
              </a:ext>
            </a:extLst>
          </p:cNvPr>
          <p:cNvSpPr txBox="1"/>
          <p:nvPr/>
        </p:nvSpPr>
        <p:spPr>
          <a:xfrm>
            <a:off x="8452305" y="4262590"/>
            <a:ext cx="2661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Total epochs accepted 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EEGpal</a:t>
            </a:r>
            <a:r>
              <a:rPr lang="en-US" sz="1400" dirty="0"/>
              <a:t>= 3504</a:t>
            </a:r>
          </a:p>
          <a:p>
            <a:r>
              <a:rPr lang="en-US" sz="1400" dirty="0"/>
              <a:t>- </a:t>
            </a:r>
            <a:r>
              <a:rPr lang="en-US" sz="1400" dirty="0" err="1"/>
              <a:t>Cartool</a:t>
            </a:r>
            <a:r>
              <a:rPr lang="en-US" sz="1400" dirty="0"/>
              <a:t> = 3504</a:t>
            </a:r>
          </a:p>
        </p:txBody>
      </p:sp>
    </p:spTree>
    <p:extLst>
      <p:ext uri="{BB962C8B-B14F-4D97-AF65-F5344CB8AC3E}">
        <p14:creationId xmlns:p14="http://schemas.microsoft.com/office/powerpoint/2010/main" val="2682574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78-AE30-8838-2B86-2A76CF21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483287"/>
          </a:xfrm>
        </p:spPr>
        <p:txBody>
          <a:bodyPr/>
          <a:lstStyle/>
          <a:p>
            <a:r>
              <a:rPr lang="en-US" sz="2800" dirty="0"/>
              <a:t>Comparison of the Grant Mean for </a:t>
            </a:r>
            <a:r>
              <a:rPr lang="en-US" sz="2800" dirty="0" err="1"/>
              <a:t>Missmach</a:t>
            </a:r>
            <a:r>
              <a:rPr lang="en-US" sz="2800" dirty="0"/>
              <a:t> Negativity (MMN)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F417-D192-1042-855B-555F8A78C214}"/>
              </a:ext>
            </a:extLst>
          </p:cNvPr>
          <p:cNvSpPr txBox="1"/>
          <p:nvPr/>
        </p:nvSpPr>
        <p:spPr>
          <a:xfrm>
            <a:off x="161925" y="676275"/>
            <a:ext cx="762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Substraction</a:t>
            </a:r>
            <a:r>
              <a:rPr lang="en-US" dirty="0"/>
              <a:t> : Sound-</a:t>
            </a:r>
            <a:r>
              <a:rPr lang="en-US" dirty="0" err="1"/>
              <a:t>noSound</a:t>
            </a:r>
            <a:r>
              <a:rPr lang="en-US" dirty="0"/>
              <a:t> (MMN for cardio synch condition over 6 patients)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56F70-4CF3-5E81-63B1-288B3DD9E8D1}"/>
              </a:ext>
            </a:extLst>
          </p:cNvPr>
          <p:cNvSpPr txBox="1"/>
          <p:nvPr/>
        </p:nvSpPr>
        <p:spPr>
          <a:xfrm>
            <a:off x="10152573" y="553137"/>
            <a:ext cx="1877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Cartool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endParaRPr lang="en-US" dirty="0"/>
          </a:p>
          <a:p>
            <a:r>
              <a:rPr lang="en-US" dirty="0"/>
              <a:t>Green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Blue = </a:t>
            </a:r>
            <a:r>
              <a:rPr lang="en-US" dirty="0" err="1"/>
              <a:t>BrainVision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C526C-D078-188B-45BE-0CAF7952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3466"/>
            <a:ext cx="12192000" cy="3164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DC2040-CD99-B909-7321-5E3D65CC68BC}"/>
              </a:ext>
            </a:extLst>
          </p:cNvPr>
          <p:cNvSpPr txBox="1"/>
          <p:nvPr/>
        </p:nvSpPr>
        <p:spPr>
          <a:xfrm>
            <a:off x="66675" y="4991100"/>
            <a:ext cx="12030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of the Dis very bad for </a:t>
            </a:r>
            <a:r>
              <a:rPr lang="en-US" dirty="0" err="1"/>
              <a:t>BrainVision</a:t>
            </a:r>
            <a:r>
              <a:rPr lang="en-US" dirty="0"/>
              <a:t> (blue).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quality of </a:t>
            </a:r>
            <a:r>
              <a:rPr lang="en-US" dirty="0" err="1"/>
              <a:t>Cartool</a:t>
            </a:r>
            <a:r>
              <a:rPr lang="en-US" dirty="0"/>
              <a:t> is less good as the two </a:t>
            </a:r>
            <a:r>
              <a:rPr lang="en-US" dirty="0" err="1"/>
              <a:t>Matlab</a:t>
            </a:r>
            <a:r>
              <a:rPr lang="en-US" dirty="0"/>
              <a:t> methods (mainly due to filtering)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signal of </a:t>
            </a:r>
            <a:r>
              <a:rPr lang="en-US" dirty="0" err="1"/>
              <a:t>EEGpal</a:t>
            </a:r>
            <a:r>
              <a:rPr lang="en-US" dirty="0"/>
              <a:t> is the best in term of </a:t>
            </a:r>
            <a:r>
              <a:rPr lang="en-US" dirty="0" err="1"/>
              <a:t>topographie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8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1FCA-9995-2444-1587-953CFF6D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28E4-9C4F-3026-9C6B-9161F2B8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7739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err="1"/>
              <a:t>bdf</a:t>
            </a:r>
            <a:r>
              <a:rPr lang="en-US" dirty="0"/>
              <a:t> and suppress EXG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0.3-40 + 50 Hz Notch (no ASR, no </a:t>
            </a:r>
            <a:r>
              <a:rPr lang="en-US" dirty="0" err="1"/>
              <a:t>Cleanline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Interpolate the same channels. Table of interpolation is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Re-ref on the average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ICA decompositions (</a:t>
            </a:r>
            <a:r>
              <a:rPr lang="en-US" dirty="0" err="1"/>
              <a:t>EEGlab</a:t>
            </a:r>
            <a:r>
              <a:rPr lang="en-US" dirty="0"/>
              <a:t> decomposition for </a:t>
            </a:r>
            <a:r>
              <a:rPr lang="en-US" dirty="0" err="1"/>
              <a:t>Cartool</a:t>
            </a:r>
            <a:r>
              <a:rPr lang="en-US" dirty="0"/>
              <a:t>, </a:t>
            </a:r>
            <a:r>
              <a:rPr lang="en-US" dirty="0" err="1"/>
              <a:t>EEGpal</a:t>
            </a:r>
            <a:r>
              <a:rPr lang="en-US" dirty="0"/>
              <a:t> and EEGLAB)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Epoching</a:t>
            </a:r>
            <a:r>
              <a:rPr lang="en-US" dirty="0"/>
              <a:t> automatic with 100microV rejection threshold. No Baseline correction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grant average for </a:t>
            </a:r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37C65-59B2-D46C-E956-8E27DB67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98897"/>
              </p:ext>
            </p:extLst>
          </p:nvPr>
        </p:nvGraphicFramePr>
        <p:xfrm>
          <a:off x="1191491" y="2234430"/>
          <a:ext cx="640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13">
                  <a:extLst>
                    <a:ext uri="{9D8B030D-6E8A-4147-A177-3AD203B41FA5}">
                      <a16:colId xmlns:a16="http://schemas.microsoft.com/office/drawing/2014/main" val="1902490566"/>
                    </a:ext>
                  </a:extLst>
                </a:gridCol>
                <a:gridCol w="5273387">
                  <a:extLst>
                    <a:ext uri="{9D8B030D-6E8A-4147-A177-3AD203B41FA5}">
                      <a16:colId xmlns:a16="http://schemas.microsoft.com/office/drawing/2014/main" val="280348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Electrodes to interpolate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A15, 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7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P034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3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0FC191-6452-1390-539A-8C7CCCA97516}"/>
              </a:ext>
            </a:extLst>
          </p:cNvPr>
          <p:cNvSpPr txBox="1"/>
          <p:nvPr/>
        </p:nvSpPr>
        <p:spPr>
          <a:xfrm>
            <a:off x="8296564" y="2332041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based on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filtred</a:t>
            </a:r>
            <a:r>
              <a:rPr lang="en-US" dirty="0"/>
              <a:t> signal </a:t>
            </a:r>
            <a:br>
              <a:rPr lang="en-US" dirty="0"/>
            </a:br>
            <a:r>
              <a:rPr lang="en-US" dirty="0"/>
              <a:t>* reference </a:t>
            </a:r>
            <a:r>
              <a:rPr lang="en-US" dirty="0" err="1"/>
              <a:t>sinal</a:t>
            </a:r>
            <a:r>
              <a:rPr lang="en-US" dirty="0"/>
              <a:t> to observe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32A33-21E6-29A4-0BD8-AC9F7DC14878}"/>
              </a:ext>
            </a:extLst>
          </p:cNvPr>
          <p:cNvSpPr txBox="1"/>
          <p:nvPr/>
        </p:nvSpPr>
        <p:spPr>
          <a:xfrm>
            <a:off x="7805921" y="3768040"/>
            <a:ext cx="4266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Interpolation done with the same coordinate file with the official layout (spherical head)</a:t>
            </a:r>
          </a:p>
        </p:txBody>
      </p:sp>
    </p:spTree>
    <p:extLst>
      <p:ext uri="{BB962C8B-B14F-4D97-AF65-F5344CB8AC3E}">
        <p14:creationId xmlns:p14="http://schemas.microsoft.com/office/powerpoint/2010/main" val="3541576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78-AE30-8838-2B86-2A76CF21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483287"/>
          </a:xfrm>
        </p:spPr>
        <p:txBody>
          <a:bodyPr/>
          <a:lstStyle/>
          <a:p>
            <a:r>
              <a:rPr lang="en-US" sz="2800" dirty="0"/>
              <a:t>Comparison of the Grant Mean for </a:t>
            </a:r>
            <a:r>
              <a:rPr lang="en-US" sz="2800" dirty="0" err="1"/>
              <a:t>Missmach</a:t>
            </a:r>
            <a:r>
              <a:rPr lang="en-US" sz="2800" dirty="0"/>
              <a:t> Negativity (MMN)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F417-D192-1042-855B-555F8A78C214}"/>
              </a:ext>
            </a:extLst>
          </p:cNvPr>
          <p:cNvSpPr txBox="1"/>
          <p:nvPr/>
        </p:nvSpPr>
        <p:spPr>
          <a:xfrm>
            <a:off x="161925" y="676275"/>
            <a:ext cx="47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TF: 481 = 135 </a:t>
            </a:r>
            <a:r>
              <a:rPr lang="en-US" dirty="0" err="1"/>
              <a:t>ms</a:t>
            </a:r>
            <a:r>
              <a:rPr lang="en-US" dirty="0"/>
              <a:t> post stim (MMN peak position)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CF2A4-879D-BF41-4490-8D243F278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854" y="1168745"/>
            <a:ext cx="5019619" cy="50196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CA0D5F-61D8-AA0D-86FA-0D6278E19EE7}"/>
              </a:ext>
            </a:extLst>
          </p:cNvPr>
          <p:cNvSpPr txBox="1"/>
          <p:nvPr/>
        </p:nvSpPr>
        <p:spPr>
          <a:xfrm>
            <a:off x="1659397" y="2004290"/>
            <a:ext cx="87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B941D-FCF2-1BFD-B0D9-E89E808A1AAB}"/>
              </a:ext>
            </a:extLst>
          </p:cNvPr>
          <p:cNvSpPr txBox="1"/>
          <p:nvPr/>
        </p:nvSpPr>
        <p:spPr>
          <a:xfrm>
            <a:off x="8549724" y="2299854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931B0-49BF-319C-F02D-0FBDDD503416}"/>
              </a:ext>
            </a:extLst>
          </p:cNvPr>
          <p:cNvSpPr txBox="1"/>
          <p:nvPr/>
        </p:nvSpPr>
        <p:spPr>
          <a:xfrm>
            <a:off x="1689416" y="5190836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5134A-8ECD-7DA2-B899-DBEFE736C7B6}"/>
              </a:ext>
            </a:extLst>
          </p:cNvPr>
          <p:cNvSpPr txBox="1"/>
          <p:nvPr/>
        </p:nvSpPr>
        <p:spPr>
          <a:xfrm>
            <a:off x="8419544" y="5172424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BrainVision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E28B8-2DC4-BEC9-D6B4-47B8832331AD}"/>
              </a:ext>
            </a:extLst>
          </p:cNvPr>
          <p:cNvSpPr txBox="1"/>
          <p:nvPr/>
        </p:nvSpPr>
        <p:spPr>
          <a:xfrm>
            <a:off x="161925" y="6520873"/>
            <a:ext cx="319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 of </a:t>
            </a:r>
            <a:r>
              <a:rPr lang="en-US" dirty="0" err="1"/>
              <a:t>EEGpal</a:t>
            </a:r>
            <a:r>
              <a:rPr lang="en-US" dirty="0"/>
              <a:t> closer to </a:t>
            </a:r>
            <a:r>
              <a:rPr lang="en-US" dirty="0" err="1"/>
              <a:t>Cartool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8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42C-7F4B-ADC8-6BD7-EDDB5976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7118-2675-1303-B369-CC37F81C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MMN results are quite similar between the different analysis methods </a:t>
            </a:r>
            <a:r>
              <a:rPr lang="en-US" dirty="0"/>
              <a:t>(the final result will not depend on the toolbox choice)</a:t>
            </a:r>
          </a:p>
          <a:p>
            <a:r>
              <a:rPr lang="en-US" dirty="0"/>
              <a:t>The worst performance is provided by </a:t>
            </a:r>
            <a:r>
              <a:rPr lang="en-US" dirty="0" err="1"/>
              <a:t>BrainVision</a:t>
            </a:r>
            <a:r>
              <a:rPr lang="en-US" dirty="0"/>
              <a:t> (I don’t recommend the use of this software)</a:t>
            </a:r>
          </a:p>
          <a:p>
            <a:r>
              <a:rPr lang="en-US" dirty="0"/>
              <a:t>The two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(</a:t>
            </a:r>
            <a:r>
              <a:rPr lang="en-US" dirty="0" err="1"/>
              <a:t>eeglab</a:t>
            </a:r>
            <a:r>
              <a:rPr lang="en-US" dirty="0"/>
              <a:t> and </a:t>
            </a:r>
            <a:r>
              <a:rPr lang="en-US" dirty="0" err="1"/>
              <a:t>EEGpal</a:t>
            </a:r>
            <a:r>
              <a:rPr lang="en-US" dirty="0"/>
              <a:t>) give the cleanest results (better than a pure </a:t>
            </a:r>
            <a:r>
              <a:rPr lang="en-US" dirty="0" err="1"/>
              <a:t>Cartool</a:t>
            </a:r>
            <a:r>
              <a:rPr lang="en-US" dirty="0"/>
              <a:t> pipeline)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version 1.1 is totally correct and validated for ERPs study. Each processing steps give a correct result in comparison of other EEG processing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2474-0611-D4A7-7143-255DA29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B7E68-D8D4-9FAE-DC02-324DDC3E04E2}"/>
              </a:ext>
            </a:extLst>
          </p:cNvPr>
          <p:cNvSpPr txBox="1"/>
          <p:nvPr/>
        </p:nvSpPr>
        <p:spPr>
          <a:xfrm>
            <a:off x="447675" y="9620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8820-36BF-E0F9-8614-9CE0FD9A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47" y="1331356"/>
            <a:ext cx="7106466" cy="3933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733A5-72B0-A302-DD64-CACBBF04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036" y="1331356"/>
            <a:ext cx="4093729" cy="4648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40062-F2A0-AE51-F902-B55E00338C7E}"/>
              </a:ext>
            </a:extLst>
          </p:cNvPr>
          <p:cNvSpPr txBox="1"/>
          <p:nvPr/>
        </p:nvSpPr>
        <p:spPr>
          <a:xfrm>
            <a:off x="7728804" y="962024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</p:spTree>
    <p:extLst>
      <p:ext uri="{BB962C8B-B14F-4D97-AF65-F5344CB8AC3E}">
        <p14:creationId xmlns:p14="http://schemas.microsoft.com/office/powerpoint/2010/main" val="253090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ABE-FD20-4691-C54E-5CF6AED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5869-29E7-B7E1-1270-03AB9CC1C1A9}"/>
              </a:ext>
            </a:extLst>
          </p:cNvPr>
          <p:cNvSpPr txBox="1"/>
          <p:nvPr/>
        </p:nvSpPr>
        <p:spPr>
          <a:xfrm>
            <a:off x="266700" y="965200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Rereferencing</a:t>
            </a:r>
            <a:r>
              <a:rPr lang="en-US" dirty="0"/>
              <a:t> to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434F5-6B34-82B0-485C-A805E37819C6}"/>
              </a:ext>
            </a:extLst>
          </p:cNvPr>
          <p:cNvSpPr txBox="1"/>
          <p:nvPr/>
        </p:nvSpPr>
        <p:spPr>
          <a:xfrm>
            <a:off x="266700" y="1663700"/>
            <a:ext cx="235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Tools-&gt; Export tracks -&gt;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3E313-90BF-CEE3-F740-78BDD531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77" y="1488682"/>
            <a:ext cx="3072024" cy="3414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59E1A-CD5D-7B60-4266-42392214F64B}"/>
              </a:ext>
            </a:extLst>
          </p:cNvPr>
          <p:cNvSpPr txBox="1"/>
          <p:nvPr/>
        </p:nvSpPr>
        <p:spPr>
          <a:xfrm>
            <a:off x="335437" y="5009634"/>
            <a:ext cx="2385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with </a:t>
            </a:r>
            <a:r>
              <a:rPr lang="en-US" dirty="0" err="1"/>
              <a:t>EEGpal</a:t>
            </a:r>
            <a:r>
              <a:rPr lang="en-US" dirty="0"/>
              <a:t>/</a:t>
            </a:r>
            <a:r>
              <a:rPr lang="en-US" dirty="0" err="1"/>
              <a:t>eeglab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5ABE-FD20-4691-C54E-5CF6AEDC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5869-29E7-B7E1-1270-03AB9CC1C1A9}"/>
              </a:ext>
            </a:extLst>
          </p:cNvPr>
          <p:cNvSpPr txBox="1"/>
          <p:nvPr/>
        </p:nvSpPr>
        <p:spPr>
          <a:xfrm>
            <a:off x="266700" y="965200"/>
            <a:ext cx="318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Averaging and artefact rejection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4CCD4-328E-86CE-321A-D4D98259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68" y="1334530"/>
            <a:ext cx="2886364" cy="3028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106100-A82A-83A2-4E59-B3793B4A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011" y="1334530"/>
            <a:ext cx="2886364" cy="3028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E1568A-218B-1DD8-C404-EBCD6371A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334531"/>
            <a:ext cx="2886364" cy="30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3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2474-0611-D4A7-7143-255DA29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DA97E-9720-C695-B360-27DA3BC11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16" y="1331356"/>
            <a:ext cx="5374407" cy="4025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B7E68-D8D4-9FAE-DC02-324DDC3E04E2}"/>
              </a:ext>
            </a:extLst>
          </p:cNvPr>
          <p:cNvSpPr txBox="1"/>
          <p:nvPr/>
        </p:nvSpPr>
        <p:spPr>
          <a:xfrm>
            <a:off x="447675" y="962025"/>
            <a:ext cx="95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6C6F5-1711-2E35-D9CF-7D8AD0827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590" y="1362075"/>
            <a:ext cx="4549879" cy="39950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B95C04-B874-B6B7-2E03-EF1C2C3464A8}"/>
              </a:ext>
            </a:extLst>
          </p:cNvPr>
          <p:cNvSpPr txBox="1"/>
          <p:nvPr/>
        </p:nvSpPr>
        <p:spPr>
          <a:xfrm>
            <a:off x="6925541" y="962025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Interpolating</a:t>
            </a:r>
          </a:p>
        </p:txBody>
      </p:sp>
    </p:spTree>
    <p:extLst>
      <p:ext uri="{BB962C8B-B14F-4D97-AF65-F5344CB8AC3E}">
        <p14:creationId xmlns:p14="http://schemas.microsoft.com/office/powerpoint/2010/main" val="11807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D62-540D-8DB1-2063-7160A009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EEGpal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3B817-F398-427D-5DEB-BD15950C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334532"/>
            <a:ext cx="3685464" cy="2923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1A465A-31E9-FA38-08C8-54B0A1D373EE}"/>
              </a:ext>
            </a:extLst>
          </p:cNvPr>
          <p:cNvSpPr txBox="1"/>
          <p:nvPr/>
        </p:nvSpPr>
        <p:spPr>
          <a:xfrm>
            <a:off x="266700" y="965200"/>
            <a:ext cx="252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Rereferencing</a:t>
            </a:r>
            <a:r>
              <a:rPr lang="en-US" dirty="0"/>
              <a:t> to average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19AEA-9959-14C3-1FE4-0C2C8DC9CB33}"/>
              </a:ext>
            </a:extLst>
          </p:cNvPr>
          <p:cNvSpPr txBox="1"/>
          <p:nvPr/>
        </p:nvSpPr>
        <p:spPr>
          <a:xfrm>
            <a:off x="507909" y="4257964"/>
            <a:ext cx="24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with </a:t>
            </a:r>
            <a:r>
              <a:rPr lang="en-US" dirty="0" err="1"/>
              <a:t>EEGpal</a:t>
            </a:r>
            <a:r>
              <a:rPr lang="en-US" dirty="0"/>
              <a:t>/</a:t>
            </a:r>
            <a:r>
              <a:rPr lang="en-US" dirty="0" err="1"/>
              <a:t>EEGlab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2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D62-540D-8DB1-2063-7160A009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604"/>
            <a:ext cx="10515600" cy="483287"/>
          </a:xfrm>
        </p:spPr>
        <p:txBody>
          <a:bodyPr/>
          <a:lstStyle/>
          <a:p>
            <a:r>
              <a:rPr lang="en-US" dirty="0"/>
              <a:t>Processing </a:t>
            </a:r>
            <a:r>
              <a:rPr lang="en-US" dirty="0" err="1"/>
              <a:t>EEGpal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A465A-31E9-FA38-08C8-54B0A1D373EE}"/>
              </a:ext>
            </a:extLst>
          </p:cNvPr>
          <p:cNvSpPr txBox="1"/>
          <p:nvPr/>
        </p:nvSpPr>
        <p:spPr>
          <a:xfrm>
            <a:off x="266700" y="965200"/>
            <a:ext cx="110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194C1-0993-1136-E0BF-6B1519C7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8" y="1334532"/>
            <a:ext cx="3825803" cy="3686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CF9CC8-5F2D-1A38-CE1F-DE6B2B30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68" y="1334532"/>
            <a:ext cx="3825803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0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Microsoft Office PowerPoint</Application>
  <PresentationFormat>Widescreen</PresentationFormat>
  <Paragraphs>204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Office Theme</vt:lpstr>
      <vt:lpstr>Validation EEGpal v1.1</vt:lpstr>
      <vt:lpstr>Historic</vt:lpstr>
      <vt:lpstr>Steps of the processing</vt:lpstr>
      <vt:lpstr>Processing Cartool</vt:lpstr>
      <vt:lpstr>Processing Cartool</vt:lpstr>
      <vt:lpstr>Processing Cartool</vt:lpstr>
      <vt:lpstr>Processing EEGpal</vt:lpstr>
      <vt:lpstr>Processing EEGpal</vt:lpstr>
      <vt:lpstr>Processing EEGpal</vt:lpstr>
      <vt:lpstr>Processing EEGlab</vt:lpstr>
      <vt:lpstr>Processing EEGlab</vt:lpstr>
      <vt:lpstr>Processing EEGlab</vt:lpstr>
      <vt:lpstr>Learning on BrainVision</vt:lpstr>
      <vt:lpstr>Processing BrainVision</vt:lpstr>
      <vt:lpstr>Processing BrainVision</vt:lpstr>
      <vt:lpstr>Processing BrainVision</vt:lpstr>
      <vt:lpstr>Processing BrainVision</vt:lpstr>
      <vt:lpstr>Processing BrainVision</vt:lpstr>
      <vt:lpstr>Processing BrainVision</vt:lpstr>
      <vt:lpstr>Validation of Filtering for a single file</vt:lpstr>
      <vt:lpstr>Validation of Filtering for a single file</vt:lpstr>
      <vt:lpstr>Validation of Interpolation for a single file</vt:lpstr>
      <vt:lpstr>Validation of average Re-ref for a single file</vt:lpstr>
      <vt:lpstr>Validation ICA</vt:lpstr>
      <vt:lpstr>Validation ICA</vt:lpstr>
      <vt:lpstr>Conclusion about ICA</vt:lpstr>
      <vt:lpstr>Validation of EEGpal epoching regarding to Cartool Epoching</vt:lpstr>
      <vt:lpstr>Validation of EEGpal epoching regarding to Cartool Epoching</vt:lpstr>
      <vt:lpstr>Comparison of the Grant Mean for Missmach Negativity (MMN)</vt:lpstr>
      <vt:lpstr>Comparison of the Grant Mean for Missmach Negativity (MMN)</vt:lpstr>
      <vt:lpstr>General Conclusion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EEGpal v1.1</dc:title>
  <dc:creator>MOUTHON Michael</dc:creator>
  <cp:lastModifiedBy>MOUTHON Michael</cp:lastModifiedBy>
  <cp:revision>36</cp:revision>
  <dcterms:created xsi:type="dcterms:W3CDTF">2024-05-02T10:44:28Z</dcterms:created>
  <dcterms:modified xsi:type="dcterms:W3CDTF">2024-06-11T06:29:22Z</dcterms:modified>
</cp:coreProperties>
</file>