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6" r:id="rId3"/>
    <p:sldId id="265" r:id="rId4"/>
    <p:sldId id="258" r:id="rId5"/>
    <p:sldId id="259" r:id="rId6"/>
    <p:sldId id="267" r:id="rId7"/>
    <p:sldId id="260" r:id="rId8"/>
    <p:sldId id="268" r:id="rId9"/>
    <p:sldId id="270" r:id="rId10"/>
    <p:sldId id="273" r:id="rId11"/>
    <p:sldId id="272" r:id="rId12"/>
    <p:sldId id="283" r:id="rId13"/>
    <p:sldId id="281" r:id="rId14"/>
    <p:sldId id="263" r:id="rId15"/>
    <p:sldId id="280" r:id="rId16"/>
    <p:sldId id="284" r:id="rId17"/>
    <p:sldId id="282" r:id="rId18"/>
    <p:sldId id="285" r:id="rId19"/>
    <p:sldId id="28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 score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Blad1!$B$2:$B$9</c:f>
              <c:numCache>
                <c:formatCode>General</c:formatCode>
                <c:ptCount val="8"/>
                <c:pt idx="0">
                  <c:v>-355</c:v>
                </c:pt>
                <c:pt idx="1">
                  <c:v>363</c:v>
                </c:pt>
                <c:pt idx="2">
                  <c:v>1110</c:v>
                </c:pt>
                <c:pt idx="3">
                  <c:v>1188</c:v>
                </c:pt>
                <c:pt idx="4">
                  <c:v>1576</c:v>
                </c:pt>
                <c:pt idx="5">
                  <c:v>1678</c:v>
                </c:pt>
                <c:pt idx="6">
                  <c:v>1692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Maximale score</c:v>
                </c:pt>
              </c:strCache>
            </c:strRef>
          </c:tx>
          <c:spPr>
            <a:solidFill>
              <a:srgbClr val="335B7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Blad1!$C$2:$C$9</c:f>
              <c:numCache>
                <c:formatCode>General</c:formatCode>
                <c:ptCount val="8"/>
                <c:pt idx="0">
                  <c:v>-32</c:v>
                </c:pt>
                <c:pt idx="1">
                  <c:v>647</c:v>
                </c:pt>
                <c:pt idx="2">
                  <c:v>1293</c:v>
                </c:pt>
                <c:pt idx="3">
                  <c:v>1337</c:v>
                </c:pt>
                <c:pt idx="4">
                  <c:v>1681</c:v>
                </c:pt>
                <c:pt idx="5">
                  <c:v>1747</c:v>
                </c:pt>
                <c:pt idx="6">
                  <c:v>1742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86-4744-8321-D1FE17E7FA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9581816"/>
        <c:axId val="289583776"/>
      </c:barChart>
      <c:catAx>
        <c:axId val="28958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3776"/>
        <c:crosses val="autoZero"/>
        <c:auto val="1"/>
        <c:lblAlgn val="ctr"/>
        <c:lblOffset val="100"/>
        <c:noMultiLvlLbl val="0"/>
      </c:catAx>
      <c:valAx>
        <c:axId val="289583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09936216460057"/>
          <c:y val="0.931526215326554"/>
          <c:w val="0.32085603871148743"/>
          <c:h val="6.8473784673446031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 score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Blad1!$B$2:$B$9</c:f>
              <c:numCache>
                <c:formatCode>General</c:formatCode>
                <c:ptCount val="8"/>
                <c:pt idx="0">
                  <c:v>-355</c:v>
                </c:pt>
                <c:pt idx="1">
                  <c:v>363</c:v>
                </c:pt>
                <c:pt idx="2">
                  <c:v>1110</c:v>
                </c:pt>
                <c:pt idx="3">
                  <c:v>1188</c:v>
                </c:pt>
                <c:pt idx="4">
                  <c:v>1576</c:v>
                </c:pt>
                <c:pt idx="5">
                  <c:v>1678</c:v>
                </c:pt>
                <c:pt idx="6">
                  <c:v>1692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Maximale score</c:v>
                </c:pt>
              </c:strCache>
            </c:strRef>
          </c:tx>
          <c:spPr>
            <a:solidFill>
              <a:srgbClr val="335B7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Blad1!$C$2:$C$9</c:f>
              <c:numCache>
                <c:formatCode>General</c:formatCode>
                <c:ptCount val="8"/>
                <c:pt idx="0">
                  <c:v>-32</c:v>
                </c:pt>
                <c:pt idx="1">
                  <c:v>647</c:v>
                </c:pt>
                <c:pt idx="2">
                  <c:v>1293</c:v>
                </c:pt>
                <c:pt idx="3">
                  <c:v>1337</c:v>
                </c:pt>
                <c:pt idx="4">
                  <c:v>1681</c:v>
                </c:pt>
                <c:pt idx="5">
                  <c:v>1747</c:v>
                </c:pt>
                <c:pt idx="6">
                  <c:v>1742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86-4744-8321-D1FE17E7FA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9582992"/>
        <c:axId val="289584168"/>
      </c:barChart>
      <c:catAx>
        <c:axId val="28958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4168"/>
        <c:crosses val="autoZero"/>
        <c:auto val="1"/>
        <c:lblAlgn val="ctr"/>
        <c:lblOffset val="100"/>
        <c:noMultiLvlLbl val="0"/>
      </c:catAx>
      <c:valAx>
        <c:axId val="289584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09936216460057"/>
          <c:y val="0.931526215326554"/>
          <c:w val="0.32085603871148743"/>
          <c:h val="6.8473784673446031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 score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Blad1!$B$2:$B$9</c:f>
              <c:numCache>
                <c:formatCode>General</c:formatCode>
                <c:ptCount val="8"/>
                <c:pt idx="0">
                  <c:v>-355</c:v>
                </c:pt>
                <c:pt idx="1">
                  <c:v>363</c:v>
                </c:pt>
                <c:pt idx="2">
                  <c:v>1110</c:v>
                </c:pt>
                <c:pt idx="3">
                  <c:v>1188</c:v>
                </c:pt>
                <c:pt idx="4">
                  <c:v>1576</c:v>
                </c:pt>
                <c:pt idx="5">
                  <c:v>1678</c:v>
                </c:pt>
                <c:pt idx="6">
                  <c:v>1692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Maximale score</c:v>
                </c:pt>
              </c:strCache>
            </c:strRef>
          </c:tx>
          <c:spPr>
            <a:solidFill>
              <a:srgbClr val="335B7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Genetisch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Blad1!$C$2:$C$9</c:f>
              <c:numCache>
                <c:formatCode>General</c:formatCode>
                <c:ptCount val="8"/>
                <c:pt idx="0">
                  <c:v>-32</c:v>
                </c:pt>
                <c:pt idx="1">
                  <c:v>647</c:v>
                </c:pt>
                <c:pt idx="2">
                  <c:v>1293</c:v>
                </c:pt>
                <c:pt idx="3">
                  <c:v>1337</c:v>
                </c:pt>
                <c:pt idx="4">
                  <c:v>1681</c:v>
                </c:pt>
                <c:pt idx="5">
                  <c:v>1747</c:v>
                </c:pt>
                <c:pt idx="6">
                  <c:v>1742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86-4744-8321-D1FE17E7FA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9580248"/>
        <c:axId val="289584560"/>
      </c:barChart>
      <c:catAx>
        <c:axId val="289580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4560"/>
        <c:crosses val="autoZero"/>
        <c:auto val="1"/>
        <c:lblAlgn val="ctr"/>
        <c:lblOffset val="100"/>
        <c:noMultiLvlLbl val="0"/>
      </c:catAx>
      <c:valAx>
        <c:axId val="28958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958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09936216460057"/>
          <c:y val="0.931526215326554"/>
          <c:w val="0.32085603871148743"/>
          <c:h val="6.8473784673446031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6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Studenten kunnen nog wisselen binnen werkgroepen</a:t>
            </a:r>
            <a:r>
              <a:rPr lang="nl-NL" baseline="0" dirty="0"/>
              <a:t> waardoor de toestandsruimte groter wordt, maar wij gaan uit van een vaste 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69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r>
              <a:rPr lang="nl-NL" dirty="0"/>
              <a:t>Je weet zeker bij </a:t>
            </a:r>
            <a:r>
              <a:rPr lang="nl-NL" dirty="0" err="1"/>
              <a:t>sequential</a:t>
            </a:r>
            <a:r>
              <a:rPr lang="nl-NL" baseline="0" dirty="0"/>
              <a:t> dat je op zaalgrootteconflicten hebt gesorteerd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8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/>
              <a:t>Genetisch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de </a:t>
            </a:r>
            <a:r>
              <a:rPr lang="en-US" dirty="0" err="1"/>
              <a:t>activiteiten</a:t>
            </a:r>
            <a:r>
              <a:rPr lang="en-US" dirty="0"/>
              <a:t> van ouder1 en ouder2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kind-rooster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Activiteitconflicten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via </a:t>
            </a:r>
            <a:r>
              <a:rPr lang="en-US" dirty="0" err="1"/>
              <a:t>zaalgrootte</a:t>
            </a:r>
            <a:endParaRPr lang="nl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06B715A7-72B2-4F21-BCAA-D23DFACFD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24883"/>
              </p:ext>
            </p:extLst>
          </p:nvPr>
        </p:nvGraphicFramePr>
        <p:xfrm>
          <a:off x="2591643" y="4496325"/>
          <a:ext cx="8128002" cy="38640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85879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056367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9383489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255502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5358942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951729089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Ouder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39467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661A0CDE-D48F-443C-82D5-7169C81D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62929"/>
              </p:ext>
            </p:extLst>
          </p:nvPr>
        </p:nvGraphicFramePr>
        <p:xfrm>
          <a:off x="2591643" y="6147527"/>
          <a:ext cx="8128002" cy="38640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134505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8835639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6863913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6251163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6269286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0498433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Ouder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14794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ECB2FBBE-7E3F-45D3-A20E-E86DD3598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67445"/>
              </p:ext>
            </p:extLst>
          </p:nvPr>
        </p:nvGraphicFramePr>
        <p:xfrm>
          <a:off x="2591643" y="5321926"/>
          <a:ext cx="8128002" cy="38640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134505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8835639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6863913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6251163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6269286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0498433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Kind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Activiteit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7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14794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9010968-BF24-4BE9-B6E0-025D28310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99500"/>
              </p:ext>
            </p:extLst>
          </p:nvPr>
        </p:nvGraphicFramePr>
        <p:xfrm>
          <a:off x="2591643" y="3861199"/>
          <a:ext cx="8128002" cy="50914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857637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996772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881412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99041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04164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369467797"/>
                    </a:ext>
                  </a:extLst>
                </a:gridCol>
              </a:tblGrid>
              <a:tr h="509146">
                <a:tc>
                  <a:txBody>
                    <a:bodyPr/>
                    <a:lstStyle/>
                    <a:p>
                      <a:endParaRPr lang="nl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09.00-11.00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11.00-13.00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13.00-15.00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15.00-17.00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17.00-19.00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4878439"/>
                  </a:ext>
                </a:extLst>
              </a:tr>
            </a:tbl>
          </a:graphicData>
        </a:graphic>
      </p:graphicFrame>
      <p:sp>
        <p:nvSpPr>
          <p:cNvPr id="23" name="PIJL-RECHTS 4">
            <a:extLst>
              <a:ext uri="{FF2B5EF4-FFF2-40B4-BE49-F238E27FC236}">
                <a16:creationId xmlns:a16="http://schemas.microsoft.com/office/drawing/2014/main" xmlns="" id="{640E3568-6B4E-4EE3-91D7-C558F6DA7611}"/>
              </a:ext>
            </a:extLst>
          </p:cNvPr>
          <p:cNvSpPr/>
          <p:nvPr/>
        </p:nvSpPr>
        <p:spPr>
          <a:xfrm rot="16200000">
            <a:off x="8420401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RECHTS 4">
            <a:extLst>
              <a:ext uri="{FF2B5EF4-FFF2-40B4-BE49-F238E27FC236}">
                <a16:creationId xmlns:a16="http://schemas.microsoft.com/office/drawing/2014/main" xmlns="" id="{CCF2BCCF-4842-472C-9F52-145DCAA29B4B}"/>
              </a:ext>
            </a:extLst>
          </p:cNvPr>
          <p:cNvSpPr/>
          <p:nvPr/>
        </p:nvSpPr>
        <p:spPr>
          <a:xfrm rot="16200000">
            <a:off x="9810581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RECHTS 4">
            <a:extLst>
              <a:ext uri="{FF2B5EF4-FFF2-40B4-BE49-F238E27FC236}">
                <a16:creationId xmlns:a16="http://schemas.microsoft.com/office/drawing/2014/main" xmlns="" id="{B02FA01D-8A0E-4DD4-969A-5381950395A8}"/>
              </a:ext>
            </a:extLst>
          </p:cNvPr>
          <p:cNvSpPr/>
          <p:nvPr/>
        </p:nvSpPr>
        <p:spPr>
          <a:xfrm rot="16200000">
            <a:off x="5757959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RECHTS 4">
            <a:extLst>
              <a:ext uri="{FF2B5EF4-FFF2-40B4-BE49-F238E27FC236}">
                <a16:creationId xmlns:a16="http://schemas.microsoft.com/office/drawing/2014/main" xmlns="" id="{A9E48F12-9D72-400B-90B0-0571F3758FA4}"/>
              </a:ext>
            </a:extLst>
          </p:cNvPr>
          <p:cNvSpPr/>
          <p:nvPr/>
        </p:nvSpPr>
        <p:spPr>
          <a:xfrm rot="5400000">
            <a:off x="7069822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-RECHTS 4">
            <a:extLst>
              <a:ext uri="{FF2B5EF4-FFF2-40B4-BE49-F238E27FC236}">
                <a16:creationId xmlns:a16="http://schemas.microsoft.com/office/drawing/2014/main" xmlns="" id="{3268F73A-9494-451B-9A62-96692AEFBB03}"/>
              </a:ext>
            </a:extLst>
          </p:cNvPr>
          <p:cNvSpPr/>
          <p:nvPr/>
        </p:nvSpPr>
        <p:spPr>
          <a:xfrm rot="5400000">
            <a:off x="4363408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IJL-RECHTS 4">
            <a:extLst>
              <a:ext uri="{FF2B5EF4-FFF2-40B4-BE49-F238E27FC236}">
                <a16:creationId xmlns:a16="http://schemas.microsoft.com/office/drawing/2014/main" xmlns="" id="{32497913-1659-4FCA-BB55-A47F684ADE2F}"/>
              </a:ext>
            </a:extLst>
          </p:cNvPr>
          <p:cNvSpPr/>
          <p:nvPr/>
        </p:nvSpPr>
        <p:spPr>
          <a:xfrm rot="5400000">
            <a:off x="7069822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IJL-RECHTS 4">
            <a:extLst>
              <a:ext uri="{FF2B5EF4-FFF2-40B4-BE49-F238E27FC236}">
                <a16:creationId xmlns:a16="http://schemas.microsoft.com/office/drawing/2014/main" xmlns="" id="{EF2446F1-F00A-4FF0-AF0E-068BE0205B28}"/>
              </a:ext>
            </a:extLst>
          </p:cNvPr>
          <p:cNvSpPr/>
          <p:nvPr/>
        </p:nvSpPr>
        <p:spPr>
          <a:xfrm rot="5400000">
            <a:off x="4363408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-RECHTS 4">
            <a:extLst>
              <a:ext uri="{FF2B5EF4-FFF2-40B4-BE49-F238E27FC236}">
                <a16:creationId xmlns:a16="http://schemas.microsoft.com/office/drawing/2014/main" xmlns="" id="{3E779F22-0AA9-46A3-8BFE-D206FB19881A}"/>
              </a:ext>
            </a:extLst>
          </p:cNvPr>
          <p:cNvSpPr/>
          <p:nvPr/>
        </p:nvSpPr>
        <p:spPr>
          <a:xfrm rot="16200000">
            <a:off x="5757960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PIJL-RECHTS 4">
            <a:extLst>
              <a:ext uri="{FF2B5EF4-FFF2-40B4-BE49-F238E27FC236}">
                <a16:creationId xmlns:a16="http://schemas.microsoft.com/office/drawing/2014/main" xmlns="" id="{86EDEE03-AAFE-459C-BF3F-78BE49BEE922}"/>
              </a:ext>
            </a:extLst>
          </p:cNvPr>
          <p:cNvSpPr/>
          <p:nvPr/>
        </p:nvSpPr>
        <p:spPr>
          <a:xfrm rot="5400000">
            <a:off x="7069823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PIJL-RECHTS 4">
            <a:extLst>
              <a:ext uri="{FF2B5EF4-FFF2-40B4-BE49-F238E27FC236}">
                <a16:creationId xmlns:a16="http://schemas.microsoft.com/office/drawing/2014/main" xmlns="" id="{9A3E524D-E058-482D-8A66-890D2FE57BFA}"/>
              </a:ext>
            </a:extLst>
          </p:cNvPr>
          <p:cNvSpPr/>
          <p:nvPr/>
        </p:nvSpPr>
        <p:spPr>
          <a:xfrm rot="5400000">
            <a:off x="4363409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-RECHTS 4">
            <a:extLst>
              <a:ext uri="{FF2B5EF4-FFF2-40B4-BE49-F238E27FC236}">
                <a16:creationId xmlns:a16="http://schemas.microsoft.com/office/drawing/2014/main" xmlns="" id="{2422A9E9-8B77-4603-81D3-ABAC57E1FEB8}"/>
              </a:ext>
            </a:extLst>
          </p:cNvPr>
          <p:cNvSpPr/>
          <p:nvPr/>
        </p:nvSpPr>
        <p:spPr>
          <a:xfrm rot="16200000">
            <a:off x="8420402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PIJL-RECHTS 4">
            <a:extLst>
              <a:ext uri="{FF2B5EF4-FFF2-40B4-BE49-F238E27FC236}">
                <a16:creationId xmlns:a16="http://schemas.microsoft.com/office/drawing/2014/main" xmlns="" id="{3AE01436-E4F9-4032-8813-9B7853B9D8D0}"/>
              </a:ext>
            </a:extLst>
          </p:cNvPr>
          <p:cNvSpPr/>
          <p:nvPr/>
        </p:nvSpPr>
        <p:spPr>
          <a:xfrm rot="16200000">
            <a:off x="5757961" y="5803467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-RECHTS 4">
            <a:extLst>
              <a:ext uri="{FF2B5EF4-FFF2-40B4-BE49-F238E27FC236}">
                <a16:creationId xmlns:a16="http://schemas.microsoft.com/office/drawing/2014/main" xmlns="" id="{BB825FC7-52D0-4B5D-A074-A126E79C9DA5}"/>
              </a:ext>
            </a:extLst>
          </p:cNvPr>
          <p:cNvSpPr/>
          <p:nvPr/>
        </p:nvSpPr>
        <p:spPr>
          <a:xfrm rot="5400000">
            <a:off x="7069824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RECHTS 4">
            <a:extLst>
              <a:ext uri="{FF2B5EF4-FFF2-40B4-BE49-F238E27FC236}">
                <a16:creationId xmlns:a16="http://schemas.microsoft.com/office/drawing/2014/main" xmlns="" id="{D463E027-3EDE-49B2-8B83-7532A9F8A532}"/>
              </a:ext>
            </a:extLst>
          </p:cNvPr>
          <p:cNvSpPr/>
          <p:nvPr/>
        </p:nvSpPr>
        <p:spPr>
          <a:xfrm rot="5400000">
            <a:off x="4363410" y="4976790"/>
            <a:ext cx="381795" cy="250034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PIJL-RECHTS 4">
            <a:extLst>
              <a:ext uri="{FF2B5EF4-FFF2-40B4-BE49-F238E27FC236}">
                <a16:creationId xmlns:a16="http://schemas.microsoft.com/office/drawing/2014/main" xmlns="" id="{87B2E193-C65C-43C4-B9BB-C23240DB19CE}"/>
              </a:ext>
            </a:extLst>
          </p:cNvPr>
          <p:cNvSpPr/>
          <p:nvPr/>
        </p:nvSpPr>
        <p:spPr>
          <a:xfrm rot="16200000">
            <a:off x="9810582" y="5803467"/>
            <a:ext cx="381795" cy="25003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PIJL-RECHTS 4">
            <a:extLst>
              <a:ext uri="{FF2B5EF4-FFF2-40B4-BE49-F238E27FC236}">
                <a16:creationId xmlns:a16="http://schemas.microsoft.com/office/drawing/2014/main" xmlns="" id="{281DFBE5-B37B-49C1-A8AF-54E6147518E7}"/>
              </a:ext>
            </a:extLst>
          </p:cNvPr>
          <p:cNvSpPr/>
          <p:nvPr/>
        </p:nvSpPr>
        <p:spPr>
          <a:xfrm rot="16200000">
            <a:off x="8420403" y="5803467"/>
            <a:ext cx="381795" cy="25003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-RECHTS 4">
            <a:extLst>
              <a:ext uri="{FF2B5EF4-FFF2-40B4-BE49-F238E27FC236}">
                <a16:creationId xmlns:a16="http://schemas.microsoft.com/office/drawing/2014/main" xmlns="" id="{EC28C408-6C52-4954-B148-7CF79A237581}"/>
              </a:ext>
            </a:extLst>
          </p:cNvPr>
          <p:cNvSpPr/>
          <p:nvPr/>
        </p:nvSpPr>
        <p:spPr>
          <a:xfrm rot="16200000">
            <a:off x="5757962" y="5803467"/>
            <a:ext cx="381795" cy="25003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IJL-RECHTS 4">
            <a:extLst>
              <a:ext uri="{FF2B5EF4-FFF2-40B4-BE49-F238E27FC236}">
                <a16:creationId xmlns:a16="http://schemas.microsoft.com/office/drawing/2014/main" xmlns="" id="{2456D7A0-F41C-49D8-896B-96B0A390483E}"/>
              </a:ext>
            </a:extLst>
          </p:cNvPr>
          <p:cNvSpPr/>
          <p:nvPr/>
        </p:nvSpPr>
        <p:spPr>
          <a:xfrm rot="5400000">
            <a:off x="7069825" y="4976790"/>
            <a:ext cx="381795" cy="25003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-RECHTS 4">
            <a:extLst>
              <a:ext uri="{FF2B5EF4-FFF2-40B4-BE49-F238E27FC236}">
                <a16:creationId xmlns:a16="http://schemas.microsoft.com/office/drawing/2014/main" xmlns="" id="{491FC062-57D8-4525-B015-74978E4C79DC}"/>
              </a:ext>
            </a:extLst>
          </p:cNvPr>
          <p:cNvSpPr/>
          <p:nvPr/>
        </p:nvSpPr>
        <p:spPr>
          <a:xfrm rot="5400000">
            <a:off x="4363411" y="4976790"/>
            <a:ext cx="381795" cy="25003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2" name="Graphic 41" descr="Baby">
            <a:extLst>
              <a:ext uri="{FF2B5EF4-FFF2-40B4-BE49-F238E27FC236}">
                <a16:creationId xmlns:a16="http://schemas.microsoft.com/office/drawing/2014/main" xmlns="" id="{70422EE8-3402-4CA6-BB2B-8785A6254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16884" y="5203751"/>
            <a:ext cx="558855" cy="558855"/>
          </a:xfrm>
          <a:prstGeom prst="rect">
            <a:avLst/>
          </a:prstGeom>
        </p:spPr>
      </p:pic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xmlns="" id="{D891ECA8-90E9-4170-B65A-68D8F3B833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16884" y="4378950"/>
            <a:ext cx="558855" cy="558855"/>
          </a:xfrm>
          <a:prstGeom prst="rect">
            <a:avLst/>
          </a:prstGeom>
        </p:spPr>
      </p:pic>
      <p:pic>
        <p:nvPicPr>
          <p:cNvPr id="44" name="Graphic 43" descr="Woman">
            <a:extLst>
              <a:ext uri="{FF2B5EF4-FFF2-40B4-BE49-F238E27FC236}">
                <a16:creationId xmlns:a16="http://schemas.microsoft.com/office/drawing/2014/main" xmlns="" id="{2DEDF454-07EF-471B-AFBE-F43619E59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16884" y="6034628"/>
            <a:ext cx="558855" cy="558855"/>
          </a:xfrm>
          <a:prstGeom prst="rect">
            <a:avLst/>
          </a:prstGeom>
        </p:spPr>
      </p:pic>
      <p:grpSp>
        <p:nvGrpSpPr>
          <p:cNvPr id="4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Prestatieoverzicht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011120"/>
              </p:ext>
            </p:extLst>
          </p:nvPr>
        </p:nvGraphicFramePr>
        <p:xfrm>
          <a:off x="1243012" y="1555531"/>
          <a:ext cx="10272713" cy="490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9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Prestatieoverzicht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84844"/>
              </p:ext>
            </p:extLst>
          </p:nvPr>
        </p:nvGraphicFramePr>
        <p:xfrm>
          <a:off x="1243012" y="1555531"/>
          <a:ext cx="10272713" cy="490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DFCDEC-643E-43EE-B2FF-E127AF7D6A01}"/>
              </a:ext>
            </a:extLst>
          </p:cNvPr>
          <p:cNvSpPr/>
          <p:nvPr/>
        </p:nvSpPr>
        <p:spPr>
          <a:xfrm>
            <a:off x="1243011" y="2154619"/>
            <a:ext cx="10272713" cy="109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09F42-D96C-4489-AFB1-DB5E1A62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Iteratiestappen - Stochastische hillclimber</a:t>
            </a:r>
          </a:p>
        </p:txBody>
      </p:sp>
      <p:pic>
        <p:nvPicPr>
          <p:cNvPr id="10" name="Content Placeholder 9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A9097661-3DBD-42A0-B8D7-C8325431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2" y="1700014"/>
            <a:ext cx="6140616" cy="4608000"/>
          </a:xfrm>
        </p:spPr>
      </p:pic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4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Iteratiestappen</a:t>
            </a:r>
            <a:r>
              <a:rPr lang="en-US" dirty="0"/>
              <a:t> - Steepest ascent hillclimber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71" y="1700014"/>
            <a:ext cx="6509057" cy="4606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F1122-08CE-41B4-B742-30BAD704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Scoreverdeling - Sequential &amp; hillclimber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96497B48-C774-4E40-8A72-F2C689D1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2554" r="4785" b="7932"/>
          <a:stretch/>
        </p:blipFill>
        <p:spPr>
          <a:xfrm>
            <a:off x="2917800" y="1700014"/>
            <a:ext cx="6508800" cy="4537316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21D484-C7F2-459E-8796-933B1FBF23D5}"/>
              </a:ext>
            </a:extLst>
          </p:cNvPr>
          <p:cNvCxnSpPr>
            <a:cxnSpLocks/>
          </p:cNvCxnSpPr>
          <p:nvPr/>
        </p:nvCxnSpPr>
        <p:spPr>
          <a:xfrm>
            <a:off x="5801710" y="2402624"/>
            <a:ext cx="0" cy="342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FAFDD0B-6217-403E-A377-B6CE74452627}"/>
              </a:ext>
            </a:extLst>
          </p:cNvPr>
          <p:cNvSpPr txBox="1"/>
          <p:nvPr/>
        </p:nvSpPr>
        <p:spPr>
          <a:xfrm>
            <a:off x="4353910" y="2248735"/>
            <a:ext cx="18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Gemiddeld: </a:t>
            </a:r>
            <a:r>
              <a:rPr lang="nl-NL" sz="1400" b="1" dirty="0">
                <a:solidFill>
                  <a:srgbClr val="FF0000"/>
                </a:solidFill>
              </a:rPr>
              <a:t>1715</a:t>
            </a: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Prestatieoverzicht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041157"/>
              </p:ext>
            </p:extLst>
          </p:nvPr>
        </p:nvGraphicFramePr>
        <p:xfrm>
          <a:off x="1243012" y="1555531"/>
          <a:ext cx="10272713" cy="490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C6659E6-DFDB-4EE6-AB74-A25FAC17632C}"/>
              </a:ext>
            </a:extLst>
          </p:cNvPr>
          <p:cNvSpPr/>
          <p:nvPr/>
        </p:nvSpPr>
        <p:spPr>
          <a:xfrm>
            <a:off x="1243011" y="3184632"/>
            <a:ext cx="10272713" cy="109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6406E-B657-4453-9CCB-9841CDAF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Scoreverdeling - 50 hillclimbers &amp; genetisch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A2182C08-61A1-4881-A17E-A4EFE0F6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30" y="1700014"/>
            <a:ext cx="6465739" cy="461838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F58F208-72D5-423D-8FBA-AD5A138CFB0C}"/>
              </a:ext>
            </a:extLst>
          </p:cNvPr>
          <p:cNvCxnSpPr>
            <a:cxnSpLocks/>
          </p:cNvCxnSpPr>
          <p:nvPr/>
        </p:nvCxnSpPr>
        <p:spPr>
          <a:xfrm>
            <a:off x="4897823" y="2476197"/>
            <a:ext cx="0" cy="31047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3931D8-12CD-458E-8A00-7DFA1CFE1BFD}"/>
              </a:ext>
            </a:extLst>
          </p:cNvPr>
          <p:cNvSpPr txBox="1"/>
          <p:nvPr/>
        </p:nvSpPr>
        <p:spPr>
          <a:xfrm>
            <a:off x="3450023" y="2322308"/>
            <a:ext cx="18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Gemiddeld: </a:t>
            </a:r>
            <a:r>
              <a:rPr lang="nl-NL" sz="1400" b="1" dirty="0">
                <a:solidFill>
                  <a:srgbClr val="FF0000"/>
                </a:solidFill>
              </a:rPr>
              <a:t>1658</a:t>
            </a: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3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78C74-2628-41BD-BEAA-BC8B17A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690"/>
          </a:xfrm>
        </p:spPr>
        <p:txBody>
          <a:bodyPr/>
          <a:lstStyle/>
          <a:p>
            <a:r>
              <a:rPr lang="nl-NL" dirty="0"/>
              <a:t>Vergelijk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307C65E-4387-410C-9DEF-FEC6B477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4480"/>
            <a:ext cx="4586813" cy="2204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05CC67-50EC-4629-9A46-045A56BF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96" y="2554480"/>
            <a:ext cx="4586813" cy="2192698"/>
          </a:xfrm>
          <a:prstGeom prst="rect">
            <a:avLst/>
          </a:prstGeom>
        </p:spPr>
      </p:pic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xmlns="" id="{D1CD445D-2D1E-4660-A224-DE942997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961358"/>
            <a:ext cx="4586813" cy="173373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Gemiddelde: 1715</a:t>
            </a:r>
          </a:p>
          <a:p>
            <a:r>
              <a:rPr lang="nl-NL" dirty="0"/>
              <a:t>Maximum: 1758</a:t>
            </a:r>
          </a:p>
          <a:p>
            <a:r>
              <a:rPr lang="nl-NL" dirty="0"/>
              <a:t>Standaardafwijking: 24,43</a:t>
            </a:r>
          </a:p>
          <a:p>
            <a:r>
              <a:rPr lang="nl-NL" dirty="0"/>
              <a:t>Tijd: 467 secondes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xmlns="" id="{AC830FA7-A64D-4CD1-ACDB-1AC97CD46C84}"/>
              </a:ext>
            </a:extLst>
          </p:cNvPr>
          <p:cNvSpPr txBox="1">
            <a:spLocks/>
          </p:cNvSpPr>
          <p:nvPr/>
        </p:nvSpPr>
        <p:spPr>
          <a:xfrm>
            <a:off x="6526596" y="4961358"/>
            <a:ext cx="4586813" cy="1733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Gemiddelde: 1658 </a:t>
            </a:r>
          </a:p>
          <a:p>
            <a:r>
              <a:rPr lang="nl-NL" dirty="0"/>
              <a:t>Maximum: 1701</a:t>
            </a:r>
          </a:p>
          <a:p>
            <a:r>
              <a:rPr lang="nl-NL" dirty="0"/>
              <a:t>Standaardafwijking: 14,75</a:t>
            </a:r>
          </a:p>
          <a:p>
            <a:r>
              <a:rPr lang="nl-NL" dirty="0"/>
              <a:t>Tijd: </a:t>
            </a:r>
            <a:r>
              <a:rPr lang="nl-NL" smtClean="0"/>
              <a:t>1809 secondes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5126ED0-A12D-4B10-A192-9ED198EEFD23}"/>
              </a:ext>
            </a:extLst>
          </p:cNvPr>
          <p:cNvCxnSpPr>
            <a:cxnSpLocks/>
          </p:cNvCxnSpPr>
          <p:nvPr/>
        </p:nvCxnSpPr>
        <p:spPr>
          <a:xfrm>
            <a:off x="6253655" y="1639614"/>
            <a:ext cx="0" cy="5055474"/>
          </a:xfrm>
          <a:prstGeom prst="line">
            <a:avLst/>
          </a:prstGeom>
          <a:ln w="28575">
            <a:solidFill>
              <a:srgbClr val="335B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xmlns="" id="{BFC9D6D7-EC54-45FB-962B-A4E53E08D4AB}"/>
              </a:ext>
            </a:extLst>
          </p:cNvPr>
          <p:cNvSpPr txBox="1">
            <a:spLocks/>
          </p:cNvSpPr>
          <p:nvPr/>
        </p:nvSpPr>
        <p:spPr>
          <a:xfrm>
            <a:off x="1234022" y="1896642"/>
            <a:ext cx="4861978" cy="827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1) </a:t>
            </a:r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/>
              <a:t>tweevoudige minimalisatie &amp; hillclimber steepest ascent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xmlns="" id="{780DCFC2-6820-41BD-BE93-214A3D69F400}"/>
              </a:ext>
            </a:extLst>
          </p:cNvPr>
          <p:cNvSpPr txBox="1">
            <a:spLocks/>
          </p:cNvSpPr>
          <p:nvPr/>
        </p:nvSpPr>
        <p:spPr>
          <a:xfrm>
            <a:off x="6309673" y="1896642"/>
            <a:ext cx="4861978" cy="82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200" dirty="0" smtClean="0"/>
              <a:t>2) Stochastische </a:t>
            </a:r>
            <a:r>
              <a:rPr lang="nl-NL" sz="2200" dirty="0"/>
              <a:t>hillclimber &amp;</a:t>
            </a:r>
            <a:br>
              <a:rPr lang="nl-NL" sz="2200" dirty="0"/>
            </a:br>
            <a:r>
              <a:rPr lang="nl-NL" sz="2200" dirty="0"/>
              <a:t>genetisch algoritme</a:t>
            </a: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21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22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395D4-9354-4731-9B91-0FE71741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 voor onze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01AAA9-3E13-4283-B04F-97ED05100927}"/>
              </a:ext>
            </a:extLst>
          </p:cNvPr>
          <p:cNvSpPr/>
          <p:nvPr/>
        </p:nvSpPr>
        <p:spPr>
          <a:xfrm>
            <a:off x="1301295" y="3237186"/>
            <a:ext cx="9741810" cy="872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rgbClr val="58798C"/>
                </a:solidFill>
              </a:rPr>
              <a:t>Sequential tweevoudige minimalisatie &amp; Hillclimber steepest ascent</a:t>
            </a:r>
          </a:p>
        </p:txBody>
      </p:sp>
      <p:grpSp>
        <p:nvGrpSpPr>
          <p:cNvPr id="10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7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>
            <a:normAutofit/>
          </a:bodyPr>
          <a:lstStyle/>
          <a:p>
            <a:r>
              <a:rPr lang="nl-NL" dirty="0"/>
              <a:t>Gegevens</a:t>
            </a:r>
          </a:p>
        </p:txBody>
      </p: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10332155" y="2153936"/>
            <a:ext cx="1143558" cy="1277209"/>
          </a:xfrm>
          <a:custGeom>
            <a:avLst/>
            <a:gdLst/>
            <a:ahLst/>
            <a:cxnLst>
              <a:cxn ang="0">
                <a:pos x="19" y="15"/>
              </a:cxn>
              <a:cxn ang="0">
                <a:pos x="12" y="15"/>
              </a:cxn>
              <a:cxn ang="0">
                <a:pos x="12" y="22"/>
              </a:cxn>
              <a:cxn ang="0">
                <a:pos x="19" y="22"/>
              </a:cxn>
              <a:cxn ang="0">
                <a:pos x="19" y="15"/>
              </a:cxn>
              <a:cxn ang="0">
                <a:pos x="17" y="0"/>
              </a:cxn>
              <a:cxn ang="0">
                <a:pos x="17" y="3"/>
              </a:cxn>
              <a:cxn ang="0">
                <a:pos x="7" y="3"/>
              </a:cxn>
              <a:cxn ang="0">
                <a:pos x="7" y="0"/>
              </a:cxn>
              <a:cxn ang="0">
                <a:pos x="4" y="0"/>
              </a:cxn>
              <a:cxn ang="0">
                <a:pos x="4" y="3"/>
              </a:cxn>
              <a:cxn ang="0">
                <a:pos x="3" y="3"/>
              </a:cxn>
              <a:cxn ang="0">
                <a:pos x="0" y="6"/>
              </a:cxn>
              <a:cxn ang="0">
                <a:pos x="0" y="24"/>
              </a:cxn>
              <a:cxn ang="0">
                <a:pos x="3" y="27"/>
              </a:cxn>
              <a:cxn ang="0">
                <a:pos x="21" y="27"/>
              </a:cxn>
              <a:cxn ang="0">
                <a:pos x="24" y="24"/>
              </a:cxn>
              <a:cxn ang="0">
                <a:pos x="24" y="6"/>
              </a:cxn>
              <a:cxn ang="0">
                <a:pos x="21" y="3"/>
              </a:cxn>
              <a:cxn ang="0">
                <a:pos x="20" y="3"/>
              </a:cxn>
              <a:cxn ang="0">
                <a:pos x="20" y="0"/>
              </a:cxn>
              <a:cxn ang="0">
                <a:pos x="17" y="0"/>
              </a:cxn>
              <a:cxn ang="0">
                <a:pos x="21" y="24"/>
              </a:cxn>
              <a:cxn ang="0">
                <a:pos x="3" y="24"/>
              </a:cxn>
              <a:cxn ang="0">
                <a:pos x="3" y="10"/>
              </a:cxn>
              <a:cxn ang="0">
                <a:pos x="21" y="10"/>
              </a:cxn>
              <a:cxn ang="0">
                <a:pos x="21" y="24"/>
              </a:cxn>
            </a:cxnLst>
            <a:rect l="0" t="0" r="r" b="b"/>
            <a:pathLst>
              <a:path w="24" h="27">
                <a:moveTo>
                  <a:pt x="19" y="15"/>
                </a:moveTo>
                <a:cubicBezTo>
                  <a:pt x="12" y="15"/>
                  <a:pt x="12" y="15"/>
                  <a:pt x="12" y="15"/>
                </a:cubicBezTo>
                <a:cubicBezTo>
                  <a:pt x="12" y="22"/>
                  <a:pt x="12" y="22"/>
                  <a:pt x="12" y="22"/>
                </a:cubicBezTo>
                <a:cubicBezTo>
                  <a:pt x="19" y="22"/>
                  <a:pt x="19" y="22"/>
                  <a:pt x="19" y="22"/>
                </a:cubicBezTo>
                <a:lnTo>
                  <a:pt x="19" y="15"/>
                </a:lnTo>
                <a:close/>
                <a:moveTo>
                  <a:pt x="17" y="0"/>
                </a:moveTo>
                <a:cubicBezTo>
                  <a:pt x="17" y="3"/>
                  <a:pt x="17" y="3"/>
                  <a:pt x="1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7"/>
                  <a:pt x="3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3" y="27"/>
                  <a:pt x="24" y="26"/>
                  <a:pt x="24" y="2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4"/>
                  <a:pt x="23" y="3"/>
                  <a:pt x="21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lnTo>
                  <a:pt x="17" y="0"/>
                </a:lnTo>
                <a:close/>
                <a:moveTo>
                  <a:pt x="21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10"/>
                  <a:pt x="3" y="10"/>
                  <a:pt x="3" y="10"/>
                </a:cubicBezTo>
                <a:cubicBezTo>
                  <a:pt x="21" y="10"/>
                  <a:pt x="21" y="10"/>
                  <a:pt x="21" y="10"/>
                </a:cubicBezTo>
                <a:lnTo>
                  <a:pt x="21" y="24"/>
                </a:lnTo>
                <a:close/>
              </a:path>
            </a:pathLst>
          </a:custGeom>
          <a:solidFill>
            <a:srgbClr val="335B7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 descr="speech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50" y="2035539"/>
            <a:ext cx="1360343" cy="1360343"/>
          </a:xfrm>
          <a:prstGeom prst="rect">
            <a:avLst/>
          </a:prstGeom>
        </p:spPr>
      </p:pic>
      <p:pic>
        <p:nvPicPr>
          <p:cNvPr id="26" name="Picture 25" descr="graduate-student-avata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12" y="2082107"/>
            <a:ext cx="1364555" cy="13645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81929" y="3940292"/>
            <a:ext cx="16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5B74"/>
                </a:solidFill>
              </a:rPr>
              <a:t>609 </a:t>
            </a:r>
            <a:r>
              <a:rPr lang="en-US" b="1" dirty="0" err="1">
                <a:solidFill>
                  <a:srgbClr val="335B74"/>
                </a:solidFill>
              </a:rPr>
              <a:t>studenten</a:t>
            </a:r>
            <a:endParaRPr lang="en-US" b="1" dirty="0">
              <a:solidFill>
                <a:srgbClr val="335B7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3702" y="3915813"/>
            <a:ext cx="8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5B74"/>
                </a:solidFill>
              </a:rPr>
              <a:t>7 </a:t>
            </a:r>
            <a:r>
              <a:rPr lang="en-US" b="1" dirty="0" err="1">
                <a:solidFill>
                  <a:srgbClr val="335B74"/>
                </a:solidFill>
              </a:rPr>
              <a:t>zalen</a:t>
            </a:r>
            <a:endParaRPr lang="en-US" b="1" dirty="0">
              <a:solidFill>
                <a:srgbClr val="335B7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4762" y="394988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5B74"/>
                </a:solidFill>
              </a:rPr>
              <a:t>5  </a:t>
            </a:r>
            <a:r>
              <a:rPr lang="en-US" b="1" dirty="0" err="1">
                <a:solidFill>
                  <a:srgbClr val="335B74"/>
                </a:solidFill>
              </a:rPr>
              <a:t>tijdsloten</a:t>
            </a:r>
            <a:endParaRPr lang="en-US" b="1" dirty="0">
              <a:solidFill>
                <a:srgbClr val="335B7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48061" y="3915813"/>
            <a:ext cx="1683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45"/>
            </a:pPr>
            <a:r>
              <a:rPr lang="en-US" b="1" dirty="0">
                <a:solidFill>
                  <a:srgbClr val="335B74"/>
                </a:solidFill>
              </a:rPr>
              <a:t> </a:t>
            </a:r>
            <a:r>
              <a:rPr lang="en-US" b="1" dirty="0" err="1" smtClean="0">
                <a:solidFill>
                  <a:srgbClr val="335B74"/>
                </a:solidFill>
              </a:rPr>
              <a:t>z</a:t>
            </a:r>
            <a:r>
              <a:rPr lang="en-US" b="1" dirty="0" err="1" smtClean="0">
                <a:solidFill>
                  <a:srgbClr val="335B74"/>
                </a:solidFill>
              </a:rPr>
              <a:t>aalsloten</a:t>
            </a:r>
            <a:endParaRPr lang="en-US" b="1" dirty="0" smtClean="0">
              <a:solidFill>
                <a:srgbClr val="335B74"/>
              </a:solidFill>
            </a:endParaRPr>
          </a:p>
          <a:p>
            <a:pPr marL="342900" indent="-342900">
              <a:buAutoNum type="arabicPlain" startAt="145"/>
            </a:pPr>
            <a:endParaRPr lang="en-US" b="1" dirty="0">
              <a:solidFill>
                <a:srgbClr val="335B74"/>
              </a:solidFill>
            </a:endParaRPr>
          </a:p>
          <a:p>
            <a:r>
              <a:rPr lang="en-US" dirty="0" smtClean="0">
                <a:solidFill>
                  <a:srgbClr val="335B74"/>
                </a:solidFill>
              </a:rPr>
              <a:t>5 </a:t>
            </a:r>
            <a:r>
              <a:rPr lang="en-US" dirty="0" err="1" smtClean="0">
                <a:solidFill>
                  <a:srgbClr val="335B74"/>
                </a:solidFill>
              </a:rPr>
              <a:t>dagen</a:t>
            </a:r>
            <a:r>
              <a:rPr lang="en-US" dirty="0" smtClean="0">
                <a:solidFill>
                  <a:srgbClr val="335B74"/>
                </a:solidFill>
              </a:rPr>
              <a:t> *</a:t>
            </a:r>
          </a:p>
          <a:p>
            <a:r>
              <a:rPr lang="en-US" dirty="0" smtClean="0">
                <a:solidFill>
                  <a:srgbClr val="335B74"/>
                </a:solidFill>
              </a:rPr>
              <a:t>7 </a:t>
            </a:r>
            <a:r>
              <a:rPr lang="en-US" dirty="0" err="1" smtClean="0">
                <a:solidFill>
                  <a:srgbClr val="335B74"/>
                </a:solidFill>
              </a:rPr>
              <a:t>zalen</a:t>
            </a:r>
            <a:r>
              <a:rPr lang="en-US" dirty="0" smtClean="0">
                <a:solidFill>
                  <a:srgbClr val="335B74"/>
                </a:solidFill>
              </a:rPr>
              <a:t> *</a:t>
            </a:r>
          </a:p>
          <a:p>
            <a:r>
              <a:rPr lang="en-US" dirty="0" smtClean="0">
                <a:solidFill>
                  <a:srgbClr val="335B74"/>
                </a:solidFill>
              </a:rPr>
              <a:t>4 </a:t>
            </a:r>
            <a:r>
              <a:rPr lang="en-US" dirty="0" err="1" smtClean="0">
                <a:solidFill>
                  <a:srgbClr val="335B74"/>
                </a:solidFill>
              </a:rPr>
              <a:t>tijdsloten</a:t>
            </a:r>
            <a:endParaRPr lang="en-US" dirty="0" smtClean="0">
              <a:solidFill>
                <a:srgbClr val="335B74"/>
              </a:solidFill>
            </a:endParaRPr>
          </a:p>
          <a:p>
            <a:r>
              <a:rPr lang="en-US" dirty="0" smtClean="0">
                <a:solidFill>
                  <a:srgbClr val="335B74"/>
                </a:solidFill>
              </a:rPr>
              <a:t>+ 5 </a:t>
            </a:r>
            <a:r>
              <a:rPr lang="en-US" dirty="0" err="1" smtClean="0">
                <a:solidFill>
                  <a:srgbClr val="335B74"/>
                </a:solidFill>
              </a:rPr>
              <a:t>avondsloten</a:t>
            </a:r>
            <a:endParaRPr lang="en-US" dirty="0">
              <a:solidFill>
                <a:srgbClr val="335B74"/>
              </a:solidFill>
            </a:endParaRPr>
          </a:p>
        </p:txBody>
      </p:sp>
      <p:pic>
        <p:nvPicPr>
          <p:cNvPr id="35" name="Picture 34" descr="tim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9" y="2038350"/>
            <a:ext cx="1390650" cy="13906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  <p:grpSp>
        <p:nvGrpSpPr>
          <p:cNvPr id="38" name="Group 5"/>
          <p:cNvGrpSpPr>
            <a:grpSpLocks noChangeAspect="1"/>
          </p:cNvGrpSpPr>
          <p:nvPr/>
        </p:nvGrpSpPr>
        <p:grpSpPr>
          <a:xfrm>
            <a:off x="1796776" y="2150564"/>
            <a:ext cx="871467" cy="1278436"/>
            <a:chOff x="5448300" y="5003800"/>
            <a:chExt cx="649288" cy="952501"/>
          </a:xfrm>
          <a:solidFill>
            <a:srgbClr val="335B74"/>
          </a:solidFill>
        </p:grpSpPr>
        <p:sp>
          <p:nvSpPr>
            <p:cNvPr id="39" name="Rectangle 685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686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687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688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689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690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691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692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693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694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695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696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697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98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TextBox 30"/>
          <p:cNvSpPr txBox="1"/>
          <p:nvPr/>
        </p:nvSpPr>
        <p:spPr>
          <a:xfrm>
            <a:off x="1371600" y="3937045"/>
            <a:ext cx="2072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5B74"/>
                </a:solidFill>
              </a:rPr>
              <a:t>29 </a:t>
            </a:r>
            <a:r>
              <a:rPr lang="en-US" b="1" dirty="0" err="1">
                <a:solidFill>
                  <a:srgbClr val="335B74"/>
                </a:solidFill>
              </a:rPr>
              <a:t>vakken</a:t>
            </a:r>
            <a:endParaRPr lang="en-US" b="1" dirty="0">
              <a:solidFill>
                <a:srgbClr val="335B74"/>
              </a:solidFill>
            </a:endParaRPr>
          </a:p>
          <a:p>
            <a:endParaRPr lang="en-US" dirty="0">
              <a:solidFill>
                <a:srgbClr val="335B74"/>
              </a:solidFill>
            </a:endParaRPr>
          </a:p>
          <a:p>
            <a:r>
              <a:rPr lang="en-US" b="1" dirty="0">
                <a:solidFill>
                  <a:srgbClr val="335B74"/>
                </a:solidFill>
              </a:rPr>
              <a:t>129 </a:t>
            </a:r>
            <a:r>
              <a:rPr lang="en-US" b="1" dirty="0" err="1">
                <a:solidFill>
                  <a:srgbClr val="335B74"/>
                </a:solidFill>
              </a:rPr>
              <a:t>activiteiten</a:t>
            </a:r>
            <a:r>
              <a:rPr lang="en-US" dirty="0">
                <a:solidFill>
                  <a:srgbClr val="335B74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35B74"/>
                </a:solidFill>
              </a:rPr>
              <a:t>Hoorcollege</a:t>
            </a:r>
            <a:r>
              <a:rPr lang="en-US" dirty="0">
                <a:solidFill>
                  <a:srgbClr val="335B74"/>
                </a:solidFill>
              </a:rPr>
              <a:t> (39)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35B74"/>
                </a:solidFill>
              </a:rPr>
              <a:t>Werkcollege</a:t>
            </a:r>
            <a:r>
              <a:rPr lang="en-US" dirty="0">
                <a:solidFill>
                  <a:srgbClr val="335B74"/>
                </a:solidFill>
              </a:rPr>
              <a:t> (40)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5B74"/>
                </a:solidFill>
              </a:rPr>
              <a:t>Practicum (50)</a:t>
            </a:r>
          </a:p>
          <a:p>
            <a:endParaRPr lang="en-US" dirty="0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873D0-0FB3-457A-8607-3FBA22FC3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6905528" cy="2540884"/>
          </a:xfrm>
        </p:spPr>
        <p:txBody>
          <a:bodyPr/>
          <a:lstStyle/>
          <a:p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ED7E55-4291-40B2-80C3-5D8E97E93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Quinten van der Post</a:t>
            </a:r>
          </a:p>
          <a:p>
            <a:r>
              <a:rPr lang="nl-NL" sz="2800" dirty="0"/>
              <a:t>Het team van de minor Programmeren</a:t>
            </a:r>
          </a:p>
        </p:txBody>
      </p:sp>
    </p:spTree>
    <p:extLst>
      <p:ext uri="{BB962C8B-B14F-4D97-AF65-F5344CB8AC3E}">
        <p14:creationId xmlns:p14="http://schemas.microsoft.com/office/powerpoint/2010/main" val="19453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/>
              <a:t>Rooster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D8BA660-8234-48B1-8A36-270F5DE5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52" b="76498"/>
          <a:stretch/>
        </p:blipFill>
        <p:spPr>
          <a:xfrm>
            <a:off x="806024" y="2463051"/>
            <a:ext cx="806876" cy="1014214"/>
          </a:xfrm>
        </p:spPr>
      </p:pic>
      <p:pic>
        <p:nvPicPr>
          <p:cNvPr id="8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BBB3E89-8A83-4F9E-B094-EAB2914A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b="76498"/>
          <a:stretch/>
        </p:blipFill>
        <p:spPr>
          <a:xfrm>
            <a:off x="1614110" y="2463051"/>
            <a:ext cx="10360780" cy="1014214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D8BA660-8234-48B1-8A36-270F5DE5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52" b="76498"/>
          <a:stretch/>
        </p:blipFill>
        <p:spPr>
          <a:xfrm>
            <a:off x="4058138" y="4529138"/>
            <a:ext cx="1523135" cy="1914525"/>
          </a:xfrm>
          <a:prstGeom prst="rect">
            <a:avLst/>
          </a:prstGeom>
        </p:spPr>
      </p:pic>
      <p:pic>
        <p:nvPicPr>
          <p:cNvPr id="10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BBB3E89-8A83-4F9E-B094-EAB2914A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r="62015" b="76498"/>
          <a:stretch/>
        </p:blipFill>
        <p:spPr>
          <a:xfrm>
            <a:off x="5581273" y="4529138"/>
            <a:ext cx="5349845" cy="1914525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806024" y="2463051"/>
            <a:ext cx="3694539" cy="1014214"/>
          </a:xfrm>
          <a:prstGeom prst="rect">
            <a:avLst/>
          </a:prstGeom>
          <a:noFill/>
          <a:ln w="57150">
            <a:solidFill>
              <a:srgbClr val="335B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4058138" y="4529137"/>
            <a:ext cx="6872980" cy="1914525"/>
          </a:xfrm>
          <a:prstGeom prst="rect">
            <a:avLst/>
          </a:prstGeom>
          <a:noFill/>
          <a:ln w="57150">
            <a:solidFill>
              <a:srgbClr val="335B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>
            <a:stCxn id="4" idx="2"/>
          </p:cNvCxnSpPr>
          <p:nvPr/>
        </p:nvCxnSpPr>
        <p:spPr>
          <a:xfrm>
            <a:off x="2653294" y="3477265"/>
            <a:ext cx="1404844" cy="1051872"/>
          </a:xfrm>
          <a:prstGeom prst="straightConnector1">
            <a:avLst/>
          </a:prstGeom>
          <a:ln w="57150">
            <a:solidFill>
              <a:srgbClr val="33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5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		</a:t>
            </a:r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  <p:sp>
        <p:nvSpPr>
          <p:cNvPr id="4" name="Rechthoek 3"/>
          <p:cNvSpPr/>
          <p:nvPr/>
        </p:nvSpPr>
        <p:spPr>
          <a:xfrm>
            <a:off x="2771775" y="1700013"/>
            <a:ext cx="7043738" cy="614561"/>
          </a:xfrm>
          <a:prstGeom prst="rect">
            <a:avLst/>
          </a:prstGeom>
          <a:noFill/>
          <a:ln w="38100"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5B74"/>
                </a:solidFill>
              </a:rPr>
              <a:t>Score</a:t>
            </a:r>
            <a:r>
              <a:rPr lang="en-US" sz="2400" dirty="0">
                <a:solidFill>
                  <a:srgbClr val="335B74"/>
                </a:solidFill>
              </a:rPr>
              <a:t> </a:t>
            </a:r>
            <a:r>
              <a:rPr lang="en-US" sz="2400" b="1" dirty="0">
                <a:solidFill>
                  <a:srgbClr val="335B74"/>
                </a:solidFill>
              </a:rPr>
              <a:t>= 1000 + </a:t>
            </a:r>
            <a:r>
              <a:rPr lang="en-US" sz="2400" b="1" dirty="0" err="1">
                <a:solidFill>
                  <a:srgbClr val="335B74"/>
                </a:solidFill>
              </a:rPr>
              <a:t>Bonuspunten</a:t>
            </a:r>
            <a:r>
              <a:rPr lang="en-US" sz="2400" b="1" dirty="0">
                <a:solidFill>
                  <a:srgbClr val="335B74"/>
                </a:solidFill>
              </a:rPr>
              <a:t> - </a:t>
            </a:r>
            <a:r>
              <a:rPr lang="en-US" sz="2400" b="1" dirty="0" err="1">
                <a:solidFill>
                  <a:srgbClr val="335B74"/>
                </a:solidFill>
              </a:rPr>
              <a:t>Maluspunten</a:t>
            </a:r>
            <a:endParaRPr lang="en-US" sz="2400" b="1" dirty="0">
              <a:solidFill>
                <a:srgbClr val="335B74"/>
              </a:solidFill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/>
              <a:t>Bovengrens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/>
              <a:t>2400</a:t>
            </a:r>
            <a:r>
              <a:rPr lang="en-US" sz="2000" i="0" dirty="0"/>
              <a:t> = 1000 (</a:t>
            </a:r>
            <a:r>
              <a:rPr lang="en-US" sz="2000" i="0" dirty="0" err="1"/>
              <a:t>geldig</a:t>
            </a:r>
            <a:r>
              <a:rPr lang="en-US" sz="2000" i="0" dirty="0"/>
              <a:t> rooster) + 70 (</a:t>
            </a:r>
            <a:r>
              <a:rPr lang="en-US" sz="2000" i="0" dirty="0" err="1"/>
              <a:t>weekactiviteiten</a:t>
            </a:r>
            <a:r>
              <a:rPr lang="en-US" sz="2000" i="0" dirty="0"/>
              <a:t>) * 20 (</a:t>
            </a:r>
            <a:r>
              <a:rPr lang="en-US" sz="2000" i="0" dirty="0" err="1"/>
              <a:t>bonuspunten</a:t>
            </a:r>
            <a:r>
              <a:rPr lang="en-US" sz="2000" i="0" dirty="0"/>
              <a:t>)</a:t>
            </a:r>
          </a:p>
          <a:p>
            <a:pPr lvl="1"/>
            <a:r>
              <a:rPr lang="en-US" i="0" dirty="0" err="1"/>
              <a:t>Aangepast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>
                <a:solidFill>
                  <a:srgbClr val="335B74"/>
                </a:solidFill>
              </a:rPr>
              <a:t>1800</a:t>
            </a:r>
            <a:r>
              <a:rPr lang="en-US" sz="2000" i="0" dirty="0">
                <a:solidFill>
                  <a:srgbClr val="335B74"/>
                </a:solidFill>
              </a:rPr>
              <a:t> 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+ 40 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>
                <a:solidFill>
                  <a:srgbClr val="335B74"/>
                </a:solidFill>
              </a:rPr>
              <a:t>) * 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>
                <a:solidFill>
                  <a:srgbClr val="335B74"/>
                </a:solidFill>
              </a:rPr>
              <a:t>)</a:t>
            </a:r>
            <a:endParaRPr lang="en-US" i="0" dirty="0"/>
          </a:p>
          <a:p>
            <a:r>
              <a:rPr lang="en-US" dirty="0" err="1"/>
              <a:t>Ondergrens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-</a:t>
            </a:r>
            <a:r>
              <a:rPr lang="nl-NL" sz="1900" b="1" i="0" dirty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rooster) – 1000 (</a:t>
            </a:r>
            <a:r>
              <a:rPr lang="nl-NL" sz="1900" i="0" dirty="0" err="1">
                <a:solidFill>
                  <a:srgbClr val="335B74"/>
                </a:solidFill>
              </a:rPr>
              <a:t>vakspreiding</a:t>
            </a:r>
            <a:r>
              <a:rPr lang="nl-NL" sz="1900" i="0" dirty="0">
                <a:solidFill>
                  <a:srgbClr val="335B74"/>
                </a:solidFill>
              </a:rPr>
              <a:t>) </a:t>
            </a:r>
            <a:br>
              <a:rPr lang="nl-NL" sz="1900" i="0" dirty="0">
                <a:solidFill>
                  <a:srgbClr val="335B74"/>
                </a:solidFill>
              </a:rPr>
            </a:br>
            <a:r>
              <a:rPr lang="nl-NL" sz="1900" i="0" dirty="0">
                <a:solidFill>
                  <a:srgbClr val="335B74"/>
                </a:solidFill>
              </a:rPr>
              <a:t>			– (6 – 1) * 609 (roosterconflicten) – 1901 (zaalconflict)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145 - 129 = 16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3.8464880164×10</a:t>
                </a:r>
                <a:r>
                  <a:rPr lang="nl-NL" baseline="30000" dirty="0"/>
                  <a:t>238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885">
            <a:off x="8195402" y="3882219"/>
            <a:ext cx="1648686" cy="164868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 rot="19882529">
            <a:off x="7675917" y="4887798"/>
            <a:ext cx="3393288" cy="7921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nl-NL" sz="4000" b="0" cap="none" spc="0" dirty="0" err="1">
                <a:ln w="0"/>
                <a:solidFill>
                  <a:srgbClr val="335B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statespace</a:t>
            </a:r>
            <a:endParaRPr lang="nl-NL" sz="4000" b="0" cap="none" spc="0" dirty="0">
              <a:ln w="0"/>
              <a:solidFill>
                <a:srgbClr val="335B7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Hillclimber</a:t>
            </a:r>
          </a:p>
          <a:p>
            <a:pPr lvl="2"/>
            <a:r>
              <a:rPr lang="en-US" dirty="0" err="1"/>
              <a:t>Stochastisch</a:t>
            </a:r>
            <a:endParaRPr lang="en-US" dirty="0"/>
          </a:p>
          <a:p>
            <a:pPr lvl="2"/>
            <a:r>
              <a:rPr lang="en-US" dirty="0"/>
              <a:t>Steepest ascent</a:t>
            </a:r>
          </a:p>
          <a:p>
            <a:pPr lvl="2"/>
            <a:r>
              <a:rPr lang="en-US" dirty="0"/>
              <a:t>Simulated annealing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 err="1"/>
              <a:t>Genetisch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2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3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Heuristiek</a:t>
            </a:r>
          </a:p>
          <a:p>
            <a:r>
              <a:rPr lang="nl-NL" dirty="0"/>
              <a:t>Stochastische hillclimber</a:t>
            </a:r>
          </a:p>
          <a:p>
            <a:pPr lvl="1"/>
            <a:r>
              <a:rPr lang="nl-NL" dirty="0"/>
              <a:t>Random 2 activiteiten selecteren en omwisselen van zaalslot</a:t>
            </a:r>
          </a:p>
          <a:p>
            <a:pPr lvl="1"/>
            <a:r>
              <a:rPr lang="nl-NL" dirty="0"/>
              <a:t>Hogere score = rooster accepteren</a:t>
            </a:r>
          </a:p>
          <a:p>
            <a:pPr lvl="1"/>
            <a:r>
              <a:rPr lang="nl-NL" dirty="0"/>
              <a:t>Stopcriterium: aantal iteraties</a:t>
            </a:r>
          </a:p>
          <a:p>
            <a:r>
              <a:rPr lang="nl-NL" dirty="0"/>
              <a:t>Steepest ascent hillclimber</a:t>
            </a:r>
          </a:p>
          <a:p>
            <a:pPr lvl="1"/>
            <a:r>
              <a:rPr lang="nl-NL" dirty="0"/>
              <a:t>Beste score van alle wissels t.o.v. één activiteit kiezen</a:t>
            </a:r>
          </a:p>
          <a:p>
            <a:r>
              <a:rPr lang="nl-NL" dirty="0"/>
              <a:t>Simulated annealing </a:t>
            </a:r>
          </a:p>
          <a:p>
            <a:pPr lvl="1"/>
            <a:r>
              <a:rPr lang="nl-NL" dirty="0"/>
              <a:t>Verslechteringen accepteren middels koelschema’s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63" y="4942615"/>
            <a:ext cx="1548674" cy="1548674"/>
          </a:xfrm>
          <a:prstGeom prst="rect">
            <a:avLst/>
          </a:prstGeom>
        </p:spPr>
      </p:pic>
      <p:grpSp>
        <p:nvGrpSpPr>
          <p:cNvPr id="15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6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 met exact component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minimaliseren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&amp; vakspreiding minimaliseren</a:t>
            </a: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xmlns="" id="{F16D56CA-26F8-4BA3-8EFB-319EA68D6214}"/>
              </a:ext>
            </a:extLst>
          </p:cNvPr>
          <p:cNvGrpSpPr/>
          <p:nvPr/>
        </p:nvGrpSpPr>
        <p:grpSpPr>
          <a:xfrm>
            <a:off x="7700137" y="228161"/>
            <a:ext cx="4162100" cy="288471"/>
            <a:chOff x="7510955" y="357724"/>
            <a:chExt cx="4162100" cy="288471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56BC9567-C006-4167-8920-10A95E300500}"/>
                </a:ext>
              </a:extLst>
            </p:cNvPr>
            <p:cNvSpPr/>
            <p:nvPr/>
          </p:nvSpPr>
          <p:spPr>
            <a:xfrm>
              <a:off x="7510955" y="358195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Introductie</a:t>
              </a: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23B084FF-E6AC-43CF-97BC-63CC11F584E9}"/>
                </a:ext>
              </a:extLst>
            </p:cNvPr>
            <p:cNvSpPr/>
            <p:nvPr/>
          </p:nvSpPr>
          <p:spPr>
            <a:xfrm>
              <a:off x="8551480" y="358195"/>
              <a:ext cx="1040525" cy="28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Methoden</a:t>
              </a:r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xmlns="" id="{3C46C351-78D4-43C0-BA08-35CD5C8D9679}"/>
                </a:ext>
              </a:extLst>
            </p:cNvPr>
            <p:cNvSpPr/>
            <p:nvPr/>
          </p:nvSpPr>
          <p:spPr>
            <a:xfrm>
              <a:off x="9592005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Resultaten</a:t>
              </a: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B092A521-272A-4947-87A1-5B84A40EA513}"/>
                </a:ext>
              </a:extLst>
            </p:cNvPr>
            <p:cNvSpPr/>
            <p:nvPr/>
          </p:nvSpPr>
          <p:spPr>
            <a:xfrm>
              <a:off x="10632530" y="357724"/>
              <a:ext cx="1040525" cy="288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>
                  <a:solidFill>
                    <a:sysClr val="windowText" lastClr="000000"/>
                  </a:solidFill>
                </a:rPr>
                <a:t>Conclusie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0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1069</TotalTime>
  <Words>425</Words>
  <Application>Microsoft Office PowerPoint</Application>
  <PresentationFormat>Breedbeeld</PresentationFormat>
  <Paragraphs>200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Franklin Gothic Book</vt:lpstr>
      <vt:lpstr>Crop</vt:lpstr>
      <vt:lpstr>Lectures &amp; Lesroosters</vt:lpstr>
      <vt:lpstr>Gegevens</vt:lpstr>
      <vt:lpstr>Rooster</vt:lpstr>
      <vt:lpstr>Scorebepaling</vt:lpstr>
      <vt:lpstr>Grenzen</vt:lpstr>
      <vt:lpstr>Toestandsruimte</vt:lpstr>
      <vt:lpstr>Methoden</vt:lpstr>
      <vt:lpstr>Hillclimber</vt:lpstr>
      <vt:lpstr>Sequential</vt:lpstr>
      <vt:lpstr>Genetisch algoritme  </vt:lpstr>
      <vt:lpstr>Prestatieoverzicht</vt:lpstr>
      <vt:lpstr>Prestatieoverzicht</vt:lpstr>
      <vt:lpstr>Iteratiestappen - Stochastische hillclimber</vt:lpstr>
      <vt:lpstr>Iteratiestappen - Steepest ascent hillclimber </vt:lpstr>
      <vt:lpstr>Scoreverdeling - Sequential &amp; hillclimber</vt:lpstr>
      <vt:lpstr>Prestatieoverzicht</vt:lpstr>
      <vt:lpstr>Scoreverdeling - 50 hillclimbers &amp; genetisch</vt:lpstr>
      <vt:lpstr>Vergelijk</vt:lpstr>
      <vt:lpstr>Conclusie voor onze case</vt:lpstr>
      <vt:lpstr>Met dank 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132</cp:revision>
  <dcterms:created xsi:type="dcterms:W3CDTF">2018-04-11T07:55:56Z</dcterms:created>
  <dcterms:modified xsi:type="dcterms:W3CDTF">2018-05-28T12:25:07Z</dcterms:modified>
</cp:coreProperties>
</file>