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63" r:id="rId5"/>
    <p:sldId id="266" r:id="rId6"/>
    <p:sldId id="265" r:id="rId7"/>
    <p:sldId id="264" r:id="rId8"/>
    <p:sldId id="267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5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5214" autoAdjust="0"/>
  </p:normalViewPr>
  <p:slideViewPr>
    <p:cSldViewPr snapToGrid="0">
      <p:cViewPr varScale="1">
        <p:scale>
          <a:sx n="56" d="100"/>
          <a:sy n="56" d="100"/>
        </p:scale>
        <p:origin x="12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9906" y="1345796"/>
            <a:ext cx="8274872" cy="2540884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12-4-2018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  <p:grpSp>
        <p:nvGrpSpPr>
          <p:cNvPr id="7" name="Group 6"/>
          <p:cNvGrpSpPr/>
          <p:nvPr/>
        </p:nvGrpSpPr>
        <p:grpSpPr>
          <a:xfrm>
            <a:off x="758683" y="754164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9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xmlns="" id="{8A636BD5-65AA-4211-BE9A-C3728CA220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732" y="4367283"/>
            <a:ext cx="1328513" cy="132851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  <p:pic>
        <p:nvPicPr>
          <p:cNvPr id="12" name="Picture 11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xmlns="" id="{FCCAA0F4-9C7B-4984-8F70-FA270D0074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37223" y="1180104"/>
            <a:ext cx="1328513" cy="132851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212166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C13C6F-2E16-4E4C-84CC-D4DAFCB27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53CFFDF-F98C-4C73-86C1-B63C7BFD4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A081B8-BD76-443C-93F5-08182166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12-4-2018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72371A-431A-4C4A-B2D5-5DB4CE73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40A448-9C23-42D3-B380-8BFAE71D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331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12-4-2018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385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578823"/>
          </a:xfrm>
        </p:spPr>
        <p:txBody>
          <a:bodyPr anchor="b">
            <a:normAutofit/>
          </a:bodyPr>
          <a:lstStyle>
            <a:lvl1pPr algn="l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3998794"/>
            <a:ext cx="9612971" cy="1360858"/>
          </a:xfrm>
        </p:spPr>
        <p:txBody>
          <a:bodyPr/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12-4-2018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Picture 8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xmlns="" id="{1100C0BB-10D3-488D-AF46-8E80E778F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954" y="4099505"/>
            <a:ext cx="1596292" cy="1596292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421022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12-4-2018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22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12-4-2018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221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12-4-2018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84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12-4-2018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961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12-4-2018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615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12-4-2018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794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2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897039"/>
            <a:ext cx="9601200" cy="397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12442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12-4-2018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12442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12442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xmlns="" id="{E8DF0BB6-DCAB-4E9C-8305-3C25099E841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48" y="740392"/>
            <a:ext cx="883693" cy="88369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32646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0" r:id="rId8"/>
    <p:sldLayoutId id="2147483671" r:id="rId9"/>
    <p:sldLayoutId id="2147483649" r:id="rId10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B35624-C45A-4417-8484-F487F43C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Lectures &amp; Lesroosters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77C6E4-8C06-4C8A-8A0C-C1EDED581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Kenneth, Linsey en Nadja</a:t>
            </a:r>
          </a:p>
        </p:txBody>
      </p:sp>
    </p:spTree>
    <p:extLst>
      <p:ext uri="{BB962C8B-B14F-4D97-AF65-F5344CB8AC3E}">
        <p14:creationId xmlns:p14="http://schemas.microsoft.com/office/powerpoint/2010/main" val="355793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16E15D-5285-4040-B0CA-A60CCD81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6DB741-2168-408B-B058-4468F5BD5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Zalenroostering op universiteit is lastig</a:t>
            </a:r>
          </a:p>
          <a:p>
            <a:r>
              <a:rPr lang="nl-NL" dirty="0"/>
              <a:t>Weekrooster voor vakkenlijst op Science Park</a:t>
            </a:r>
          </a:p>
          <a:p>
            <a:r>
              <a:rPr lang="nl-NL" dirty="0"/>
              <a:t>Ieder vak ingeroosterd</a:t>
            </a:r>
          </a:p>
          <a:p>
            <a:r>
              <a:rPr lang="nl-NL" dirty="0"/>
              <a:t>Goede roosters vs slechte roosters</a:t>
            </a:r>
          </a:p>
        </p:txBody>
      </p:sp>
      <p:pic>
        <p:nvPicPr>
          <p:cNvPr id="11" name="Graphic 10" descr="Users">
            <a:extLst>
              <a:ext uri="{FF2B5EF4-FFF2-40B4-BE49-F238E27FC236}">
                <a16:creationId xmlns:a16="http://schemas.microsoft.com/office/drawing/2014/main" xmlns="" id="{BAD6415D-B3E6-4BF9-9F08-7C42DEF5E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256896" y="4895126"/>
            <a:ext cx="1983348" cy="1983348"/>
          </a:xfrm>
          <a:prstGeom prst="rect">
            <a:avLst/>
          </a:prstGeom>
        </p:spPr>
      </p:pic>
      <p:pic>
        <p:nvPicPr>
          <p:cNvPr id="12" name="Graphic 11" descr="Thought bubble">
            <a:extLst>
              <a:ext uri="{FF2B5EF4-FFF2-40B4-BE49-F238E27FC236}">
                <a16:creationId xmlns:a16="http://schemas.microsoft.com/office/drawing/2014/main" xmlns="" id="{1D57CA42-9398-4793-BFAB-EC5BC6E7EC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643505" y="3706427"/>
            <a:ext cx="1983348" cy="198334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4D40D8B-A2E8-442C-8822-A34D2861DA75}"/>
              </a:ext>
            </a:extLst>
          </p:cNvPr>
          <p:cNvGrpSpPr/>
          <p:nvPr/>
        </p:nvGrpSpPr>
        <p:grpSpPr>
          <a:xfrm>
            <a:off x="9870287" y="3706427"/>
            <a:ext cx="1983348" cy="1983348"/>
            <a:chOff x="9870287" y="3429000"/>
            <a:chExt cx="1983348" cy="1983348"/>
          </a:xfrm>
        </p:grpSpPr>
        <p:pic>
          <p:nvPicPr>
            <p:cNvPr id="13" name="Graphic 12" descr="Thought bubble">
              <a:extLst>
                <a:ext uri="{FF2B5EF4-FFF2-40B4-BE49-F238E27FC236}">
                  <a16:creationId xmlns:a16="http://schemas.microsoft.com/office/drawing/2014/main" xmlns="" id="{8497F3BB-3A49-430E-A626-6DF6E0C24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9870287" y="3429000"/>
              <a:ext cx="1983348" cy="1983348"/>
            </a:xfrm>
            <a:prstGeom prst="rect">
              <a:avLst/>
            </a:prstGeom>
          </p:spPr>
        </p:pic>
        <p:pic>
          <p:nvPicPr>
            <p:cNvPr id="14" name="Graphic 13" descr="Table">
              <a:extLst>
                <a:ext uri="{FF2B5EF4-FFF2-40B4-BE49-F238E27FC236}">
                  <a16:creationId xmlns:a16="http://schemas.microsoft.com/office/drawing/2014/main" xmlns="" id="{A33361AA-CCED-43FC-8187-31BDFBD1D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0415281" y="3759911"/>
              <a:ext cx="893359" cy="893359"/>
            </a:xfrm>
            <a:prstGeom prst="rect">
              <a:avLst/>
            </a:prstGeom>
          </p:spPr>
        </p:pic>
      </p:grpSp>
      <p:pic>
        <p:nvPicPr>
          <p:cNvPr id="17" name="Graphic 16" descr="Checklist">
            <a:extLst>
              <a:ext uri="{FF2B5EF4-FFF2-40B4-BE49-F238E27FC236}">
                <a16:creationId xmlns:a16="http://schemas.microsoft.com/office/drawing/2014/main" xmlns="" id="{9FAA60AB-D945-4B2C-B059-73A2925ABD4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277639" y="4123129"/>
            <a:ext cx="715080" cy="727752"/>
          </a:xfrm>
          <a:prstGeom prst="rect">
            <a:avLst/>
          </a:prstGeom>
        </p:spPr>
      </p:pic>
      <p:pic>
        <p:nvPicPr>
          <p:cNvPr id="19" name="Graphic 18" descr="Lightbulb">
            <a:extLst>
              <a:ext uri="{FF2B5EF4-FFF2-40B4-BE49-F238E27FC236}">
                <a16:creationId xmlns:a16="http://schemas.microsoft.com/office/drawing/2014/main" xmlns="" id="{BC4D9F31-504D-40D5-8B54-E550A3DD295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8799331" y="4567106"/>
            <a:ext cx="89847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6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883363-400D-4C7E-9120-EA06A15C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Situatie/gegeven informatie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949A8A-46D3-43A3-88E6-4631F6D7F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7039"/>
            <a:ext cx="10651067" cy="3970361"/>
          </a:xfrm>
        </p:spPr>
        <p:txBody>
          <a:bodyPr/>
          <a:lstStyle/>
          <a:p>
            <a:r>
              <a:rPr lang="nl-NL" dirty="0" smtClean="0"/>
              <a:t>Vakken bestaan uit hoorcolleges en/of werkcolleges en/of practica</a:t>
            </a:r>
          </a:p>
          <a:p>
            <a:r>
              <a:rPr lang="nl-NL" dirty="0" smtClean="0"/>
              <a:t>Alle zalen zijn voor alle drie collegetypes geschikt</a:t>
            </a:r>
          </a:p>
          <a:p>
            <a:r>
              <a:rPr lang="nl-NL" dirty="0" smtClean="0"/>
              <a:t>Bij hoorcolleges moeten alle ingeschreven studenten ineens bedeeld worden</a:t>
            </a:r>
          </a:p>
          <a:p>
            <a:r>
              <a:rPr lang="nl-NL" dirty="0" smtClean="0"/>
              <a:t>Bij werkcolleges en practica moeten de studenten, afhankelijk van de capaciteit, worden ingedeeld in  zo weinig mogelijk groepen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49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0B92D0-C3FC-4816-BD32-0EB0C8AE9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422900" cy="1014214"/>
          </a:xfrm>
        </p:spPr>
        <p:txBody>
          <a:bodyPr>
            <a:normAutofit fontScale="90000"/>
          </a:bodyPr>
          <a:lstStyle/>
          <a:p>
            <a:r>
              <a:rPr lang="nl-NL" dirty="0"/>
              <a:t>Situatie/gegeven informatie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DE8E62-E349-4FAC-AC22-7E063D842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7039"/>
            <a:ext cx="5311833" cy="3970361"/>
          </a:xfrm>
        </p:spPr>
        <p:txBody>
          <a:bodyPr/>
          <a:lstStyle/>
          <a:p>
            <a:r>
              <a:rPr lang="nl-NL" dirty="0" smtClean="0"/>
              <a:t>Vakken (per vak aangegeven):</a:t>
            </a:r>
          </a:p>
          <a:p>
            <a:pPr lvl="1"/>
            <a:r>
              <a:rPr lang="nl-NL" i="0" dirty="0" smtClean="0"/>
              <a:t># hoorcolleges</a:t>
            </a:r>
          </a:p>
          <a:p>
            <a:pPr lvl="1"/>
            <a:r>
              <a:rPr lang="nl-NL" i="0" dirty="0" smtClean="0"/>
              <a:t># werkcolleges</a:t>
            </a:r>
          </a:p>
          <a:p>
            <a:pPr lvl="1"/>
            <a:r>
              <a:rPr lang="nl-NL" i="0" dirty="0" smtClean="0"/>
              <a:t>Max. </a:t>
            </a:r>
            <a:r>
              <a:rPr lang="nl-NL" i="0" dirty="0"/>
              <a:t>a</a:t>
            </a:r>
            <a:r>
              <a:rPr lang="nl-NL" i="0" dirty="0" smtClean="0"/>
              <a:t>antal stud. </a:t>
            </a:r>
            <a:r>
              <a:rPr lang="nl-NL" i="0" dirty="0"/>
              <a:t>w</a:t>
            </a:r>
            <a:r>
              <a:rPr lang="nl-NL" i="0" dirty="0" smtClean="0"/>
              <a:t>erkcollege</a:t>
            </a:r>
          </a:p>
          <a:p>
            <a:pPr lvl="1"/>
            <a:r>
              <a:rPr lang="nl-NL" i="0" dirty="0" smtClean="0"/>
              <a:t># practica</a:t>
            </a:r>
          </a:p>
          <a:p>
            <a:pPr lvl="1"/>
            <a:r>
              <a:rPr lang="nl-NL" i="0" dirty="0" smtClean="0"/>
              <a:t>Max. aantal stud. werkcollege</a:t>
            </a:r>
          </a:p>
          <a:p>
            <a:pPr lvl="1"/>
            <a:endParaRPr lang="nl-NL" i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53AD8A9-86F0-44D6-A367-4707FE0F2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337" y="638876"/>
            <a:ext cx="4644256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3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0B92D0-C3FC-4816-BD32-0EB0C8AE9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422900" cy="1014214"/>
          </a:xfrm>
        </p:spPr>
        <p:txBody>
          <a:bodyPr>
            <a:normAutofit fontScale="90000"/>
          </a:bodyPr>
          <a:lstStyle/>
          <a:p>
            <a:r>
              <a:rPr lang="nl-NL" dirty="0"/>
              <a:t>Situatie/gegeven informatie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DE8E62-E349-4FAC-AC22-7E063D842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7039"/>
            <a:ext cx="5311833" cy="3970361"/>
          </a:xfrm>
        </p:spPr>
        <p:txBody>
          <a:bodyPr/>
          <a:lstStyle/>
          <a:p>
            <a:r>
              <a:rPr lang="nl-NL" dirty="0" smtClean="0"/>
              <a:t>609 studenten (</a:t>
            </a:r>
            <a:r>
              <a:rPr lang="nl-NL" dirty="0" err="1" smtClean="0"/>
              <a:t>csv</a:t>
            </a:r>
            <a:r>
              <a:rPr lang="nl-NL" dirty="0"/>
              <a:t> </a:t>
            </a:r>
            <a:r>
              <a:rPr lang="nl-NL" dirty="0" smtClean="0"/>
              <a:t>bestand):</a:t>
            </a:r>
            <a:endParaRPr lang="nl-NL" i="0" dirty="0" smtClean="0"/>
          </a:p>
          <a:p>
            <a:pPr lvl="1"/>
            <a:r>
              <a:rPr lang="nl-NL" i="0" dirty="0" smtClean="0"/>
              <a:t>Achternaam</a:t>
            </a:r>
          </a:p>
          <a:p>
            <a:pPr lvl="1"/>
            <a:r>
              <a:rPr lang="en-GB" i="0" dirty="0" err="1" smtClean="0"/>
              <a:t>Voornaam</a:t>
            </a:r>
            <a:endParaRPr lang="en-GB" i="0" dirty="0" smtClean="0"/>
          </a:p>
          <a:p>
            <a:pPr lvl="1"/>
            <a:r>
              <a:rPr lang="en-GB" i="0" dirty="0" err="1" smtClean="0"/>
              <a:t>Studentnummer</a:t>
            </a:r>
            <a:endParaRPr lang="nl-NL" i="0" dirty="0" smtClean="0"/>
          </a:p>
          <a:p>
            <a:pPr lvl="1"/>
            <a:r>
              <a:rPr lang="nl-NL" i="0" dirty="0"/>
              <a:t>V</a:t>
            </a:r>
            <a:r>
              <a:rPr lang="nl-NL" i="0" dirty="0" smtClean="0"/>
              <a:t>akken (1-5)</a:t>
            </a:r>
          </a:p>
          <a:p>
            <a:pPr lvl="1"/>
            <a:endParaRPr lang="nl-NL" i="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877" y="3166433"/>
            <a:ext cx="66675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2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0B92D0-C3FC-4816-BD32-0EB0C8AE9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422900" cy="1014214"/>
          </a:xfrm>
        </p:spPr>
        <p:txBody>
          <a:bodyPr>
            <a:normAutofit fontScale="90000"/>
          </a:bodyPr>
          <a:lstStyle/>
          <a:p>
            <a:r>
              <a:rPr lang="nl-NL" dirty="0"/>
              <a:t>Situatie/gegeven informatie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DE8E62-E349-4FAC-AC22-7E063D842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7039"/>
            <a:ext cx="5311833" cy="3970361"/>
          </a:xfrm>
        </p:spPr>
        <p:txBody>
          <a:bodyPr>
            <a:normAutofit fontScale="92500" lnSpcReduction="10000"/>
          </a:bodyPr>
          <a:lstStyle/>
          <a:p>
            <a:r>
              <a:rPr lang="nl-NL" dirty="0" smtClean="0"/>
              <a:t>Zalen</a:t>
            </a:r>
          </a:p>
          <a:p>
            <a:pPr lvl="1"/>
            <a:r>
              <a:rPr lang="nl-NL" i="0" dirty="0" smtClean="0"/>
              <a:t>Zaalnummer</a:t>
            </a:r>
          </a:p>
          <a:p>
            <a:pPr lvl="1"/>
            <a:r>
              <a:rPr lang="nl-NL" i="0" dirty="0" smtClean="0"/>
              <a:t>Max. Capaciteit</a:t>
            </a:r>
          </a:p>
          <a:p>
            <a:pPr lvl="1"/>
            <a:endParaRPr lang="nl-NL" i="0" dirty="0"/>
          </a:p>
          <a:p>
            <a:r>
              <a:rPr lang="nl-NL" dirty="0" smtClean="0"/>
              <a:t>Tijdslot</a:t>
            </a:r>
          </a:p>
          <a:p>
            <a:pPr lvl="1"/>
            <a:r>
              <a:rPr lang="nl-NL" i="0" dirty="0" smtClean="0"/>
              <a:t>09.00 - 11.00</a:t>
            </a:r>
          </a:p>
          <a:p>
            <a:pPr lvl="1"/>
            <a:r>
              <a:rPr lang="en-GB" i="0" dirty="0" smtClean="0"/>
              <a:t>11.00 - 13.00</a:t>
            </a:r>
            <a:endParaRPr lang="nl-NL" i="0" dirty="0" smtClean="0"/>
          </a:p>
          <a:p>
            <a:pPr lvl="1"/>
            <a:r>
              <a:rPr lang="nl-NL" i="0" dirty="0" smtClean="0"/>
              <a:t>13.00 - 15.00</a:t>
            </a:r>
          </a:p>
          <a:p>
            <a:pPr lvl="1"/>
            <a:r>
              <a:rPr lang="nl-NL" i="0" dirty="0" smtClean="0"/>
              <a:t>15.00 - 17.00</a:t>
            </a:r>
          </a:p>
          <a:p>
            <a:pPr lvl="1"/>
            <a:r>
              <a:rPr lang="nl-NL" i="0" dirty="0" smtClean="0"/>
              <a:t>17.00 – 19.00 (50 maluspunten)</a:t>
            </a:r>
          </a:p>
          <a:p>
            <a:pPr lvl="1"/>
            <a:endParaRPr lang="nl-NL" i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232" y="1460519"/>
            <a:ext cx="3678767" cy="357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3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0B92D0-C3FC-4816-BD32-0EB0C8AE9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756400" cy="1014214"/>
          </a:xfrm>
        </p:spPr>
        <p:txBody>
          <a:bodyPr>
            <a:normAutofit/>
          </a:bodyPr>
          <a:lstStyle/>
          <a:p>
            <a:r>
              <a:rPr lang="nl-NL" dirty="0" smtClean="0"/>
              <a:t>Doel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DE8E62-E349-4FAC-AC22-7E063D842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0500"/>
            <a:ext cx="10481733" cy="5206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dirty="0" smtClean="0"/>
              <a:t>Een geldig weekrooster maken  =  een rooster waarbij alle roosterbare activiteiten van ieder vak een tijdslot en een zaal hebben.</a:t>
            </a:r>
          </a:p>
          <a:p>
            <a:pPr marL="0" indent="0">
              <a:buNone/>
            </a:pPr>
            <a:r>
              <a:rPr lang="nl-NL" sz="2000" dirty="0" smtClean="0"/>
              <a:t>Geldig rooster is 1000 punten waard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smtClean="0"/>
              <a:t>Bonuspunten</a:t>
            </a:r>
            <a:endParaRPr lang="nl-NL" sz="2000" dirty="0" smtClean="0"/>
          </a:p>
          <a:p>
            <a:r>
              <a:rPr lang="nl-NL" sz="2000" dirty="0" smtClean="0"/>
              <a:t>Vakken netjes verdeeld over de week (20 bonuspunten per vak). Voor twee activiteiten ma-do, di-vr, voor drie activiteiten ma-wo-vr, voor vier activiteiten ma-di-do-vr.</a:t>
            </a:r>
          </a:p>
          <a:p>
            <a:endParaRPr lang="nl-NL" sz="2000" dirty="0"/>
          </a:p>
          <a:p>
            <a:pPr marL="0" indent="0">
              <a:buNone/>
            </a:pPr>
            <a:r>
              <a:rPr lang="nl-NL" sz="2000" b="1" dirty="0" smtClean="0"/>
              <a:t>Maluspunten</a:t>
            </a:r>
          </a:p>
          <a:p>
            <a:r>
              <a:rPr lang="nl-NL" sz="2000" dirty="0" smtClean="0"/>
              <a:t>Voor ieder vak van x activiteiten geldt dat ze 10 maluspunten opleveren als ze op x-1 dagen geroosterd zijn, 20 voor x-2 en 30 voor x-3</a:t>
            </a:r>
          </a:p>
          <a:p>
            <a:r>
              <a:rPr lang="nl-NL" sz="2000" dirty="0" smtClean="0"/>
              <a:t>Voor ieder zaalslot geldt dat er één maluspunt valt voor iedere ingeschreven student die er volgens de zaalgrootte niet meer inpast</a:t>
            </a:r>
          </a:p>
          <a:p>
            <a:r>
              <a:rPr lang="nl-NL" sz="2000" dirty="0" smtClean="0"/>
              <a:t>Voor iedere student die meer dan één vak heeft tijdens een tijdslot, 1 maluspunt per conflict</a:t>
            </a:r>
          </a:p>
          <a:p>
            <a:pPr marL="0" indent="0">
              <a:buNone/>
            </a:pPr>
            <a:endParaRPr lang="nl-NL" sz="2000" b="1" dirty="0" smtClean="0"/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765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Advanced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Boekingsbezetting</a:t>
            </a:r>
            <a:r>
              <a:rPr lang="en-GB" dirty="0" smtClean="0"/>
              <a:t> (</a:t>
            </a:r>
            <a:r>
              <a:rPr lang="en-GB" dirty="0" err="1" smtClean="0"/>
              <a:t>bezette</a:t>
            </a:r>
            <a:r>
              <a:rPr lang="en-GB" dirty="0" smtClean="0"/>
              <a:t> </a:t>
            </a:r>
            <a:r>
              <a:rPr lang="en-GB" dirty="0" err="1" smtClean="0"/>
              <a:t>tijdsslots</a:t>
            </a:r>
            <a:r>
              <a:rPr lang="en-GB" dirty="0" smtClean="0"/>
              <a:t> </a:t>
            </a:r>
            <a:r>
              <a:rPr lang="en-GB" dirty="0" err="1" smtClean="0"/>
              <a:t>tegen</a:t>
            </a:r>
            <a:r>
              <a:rPr lang="en-GB" dirty="0" smtClean="0"/>
              <a:t> </a:t>
            </a:r>
            <a:r>
              <a:rPr lang="en-GB" dirty="0" err="1" smtClean="0"/>
              <a:t>vrije</a:t>
            </a:r>
            <a:r>
              <a:rPr lang="en-GB" dirty="0" smtClean="0"/>
              <a:t> </a:t>
            </a:r>
            <a:r>
              <a:rPr lang="en-GB" dirty="0" err="1" smtClean="0"/>
              <a:t>tijdsslots</a:t>
            </a:r>
            <a:r>
              <a:rPr lang="en-GB" dirty="0" smtClean="0"/>
              <a:t>) per </a:t>
            </a:r>
            <a:r>
              <a:rPr lang="en-GB" dirty="0" err="1" smtClean="0"/>
              <a:t>zaal</a:t>
            </a:r>
            <a:r>
              <a:rPr lang="en-GB" dirty="0" smtClean="0"/>
              <a:t> </a:t>
            </a:r>
            <a:r>
              <a:rPr lang="en-GB" dirty="0" err="1" smtClean="0"/>
              <a:t>registreren</a:t>
            </a:r>
            <a:endParaRPr lang="en-GB" dirty="0" smtClean="0"/>
          </a:p>
          <a:p>
            <a:r>
              <a:rPr lang="en-GB" dirty="0" err="1" smtClean="0"/>
              <a:t>Zetelbezetting</a:t>
            </a:r>
            <a:r>
              <a:rPr lang="en-GB" dirty="0" smtClean="0"/>
              <a:t> (</a:t>
            </a:r>
            <a:r>
              <a:rPr lang="en-GB" dirty="0" err="1" smtClean="0"/>
              <a:t>studenten</a:t>
            </a:r>
            <a:r>
              <a:rPr lang="en-GB" dirty="0" smtClean="0"/>
              <a:t> </a:t>
            </a:r>
            <a:r>
              <a:rPr lang="en-GB" dirty="0" err="1" smtClean="0"/>
              <a:t>tegen</a:t>
            </a:r>
            <a:r>
              <a:rPr lang="en-GB" dirty="0" smtClean="0"/>
              <a:t> max. </a:t>
            </a:r>
            <a:r>
              <a:rPr lang="en-GB" dirty="0" err="1" smtClean="0"/>
              <a:t>capaciteit</a:t>
            </a:r>
            <a:r>
              <a:rPr lang="en-GB" dirty="0" smtClean="0"/>
              <a:t>) per </a:t>
            </a:r>
            <a:r>
              <a:rPr lang="en-GB" dirty="0" err="1" smtClean="0"/>
              <a:t>zaal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registreren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807" y="4081428"/>
            <a:ext cx="5287993" cy="198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5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1733C9-54EC-4DA5-832E-FF885E5A6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0978" y="1345796"/>
            <a:ext cx="8274872" cy="1765894"/>
          </a:xfrm>
        </p:spPr>
        <p:txBody>
          <a:bodyPr/>
          <a:lstStyle/>
          <a:p>
            <a:pPr algn="l"/>
            <a:r>
              <a:rPr lang="nl-NL" dirty="0"/>
              <a:t>Met dank aan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3B49D3B-B44F-4EA8-A8F8-7BB1EE366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0978" y="3002507"/>
            <a:ext cx="6832188" cy="204001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dirty="0"/>
              <a:t>Justin Oud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dirty="0"/>
              <a:t>Wouter Bohlken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dirty="0"/>
              <a:t>Remco Mokveld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dirty="0"/>
              <a:t>Marcella van Wijngaarden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dirty="0"/>
              <a:t>Reinout Verbeek</a:t>
            </a:r>
          </a:p>
        </p:txBody>
      </p:sp>
    </p:spTree>
    <p:extLst>
      <p:ext uri="{BB962C8B-B14F-4D97-AF65-F5344CB8AC3E}">
        <p14:creationId xmlns:p14="http://schemas.microsoft.com/office/powerpoint/2010/main" val="223086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se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127</TotalTime>
  <Words>305</Words>
  <Application>Microsoft Office PowerPoint</Application>
  <PresentationFormat>Breedbeeld</PresentationFormat>
  <Paragraphs>56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Corbel</vt:lpstr>
      <vt:lpstr>Franklin Gothic Book</vt:lpstr>
      <vt:lpstr>Wingdings</vt:lpstr>
      <vt:lpstr>Crop</vt:lpstr>
      <vt:lpstr>Lectures &amp; Lesroosters</vt:lpstr>
      <vt:lpstr>Inleiding</vt:lpstr>
      <vt:lpstr>Situatie/gegeven informatie</vt:lpstr>
      <vt:lpstr>Situatie/gegeven informatie</vt:lpstr>
      <vt:lpstr>Situatie/gegeven informatie</vt:lpstr>
      <vt:lpstr>Situatie/gegeven informatie</vt:lpstr>
      <vt:lpstr>Doel</vt:lpstr>
      <vt:lpstr>Advanced</vt:lpstr>
      <vt:lpstr>Met dank aan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Nadja</dc:creator>
  <cp:lastModifiedBy>Linsey Schaap</cp:lastModifiedBy>
  <cp:revision>19</cp:revision>
  <dcterms:created xsi:type="dcterms:W3CDTF">2018-04-11T07:55:56Z</dcterms:created>
  <dcterms:modified xsi:type="dcterms:W3CDTF">2018-04-12T14:03:01Z</dcterms:modified>
</cp:coreProperties>
</file>