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0" r:id="rId4"/>
    <p:sldId id="261" r:id="rId5"/>
    <p:sldId id="264" r:id="rId6"/>
    <p:sldId id="269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798C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673" autoAdjust="0"/>
  </p:normalViewPr>
  <p:slideViewPr>
    <p:cSldViewPr snapToGrid="0">
      <p:cViewPr varScale="1">
        <p:scale>
          <a:sx n="47" d="100"/>
          <a:sy n="47" d="100"/>
        </p:scale>
        <p:origin x="62" y="6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906" y="1345796"/>
            <a:ext cx="8274872" cy="2540884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8683" y="754164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8A636BD5-65AA-4211-BE9A-C3728CA22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32" y="4367283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  <p:pic>
        <p:nvPicPr>
          <p:cNvPr id="12" name="Picture 11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FCCAA0F4-9C7B-4984-8F70-FA270D007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7223" y="1180104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212166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3C6F-2E16-4E4C-84CC-D4DAFCB2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CFFDF-F98C-4C73-86C1-B63C7BFD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081B8-BD76-443C-93F5-0818216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371A-431A-4C4A-B2D5-5DB4CE7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A448-9C23-42D3-B380-8BFAE71D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3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8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578823"/>
          </a:xfrm>
        </p:spPr>
        <p:txBody>
          <a:bodyPr anchor="b">
            <a:normAutofit/>
          </a:bodyPr>
          <a:lstStyle>
            <a:lvl1pPr algn="l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3998794"/>
            <a:ext cx="9612971" cy="1360858"/>
          </a:xfrm>
        </p:spPr>
        <p:txBody>
          <a:bodyPr/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1100C0BB-10D3-488D-AF46-8E80E778F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54" y="4099505"/>
            <a:ext cx="1596292" cy="1596292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42102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6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1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94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97039"/>
            <a:ext cx="9601200" cy="397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12442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4-5-2018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12442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12442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E8DF0BB6-DCAB-4E9C-8305-3C25099E84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8" y="740392"/>
            <a:ext cx="883693" cy="88369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3264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49" r:id="rId10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5624-C45A-4417-8484-F487F43C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Lectures &amp; Lesroosters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7C6E4-8C06-4C8A-8A0C-C1EDED581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Kenneth, Linsey en Nadja</a:t>
            </a:r>
          </a:p>
        </p:txBody>
      </p:sp>
    </p:spTree>
    <p:extLst>
      <p:ext uri="{BB962C8B-B14F-4D97-AF65-F5344CB8AC3E}">
        <p14:creationId xmlns:p14="http://schemas.microsoft.com/office/powerpoint/2010/main" val="355793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Genetic algorithm – </a:t>
            </a:r>
            <a:r>
              <a:rPr lang="en-US" dirty="0" err="1"/>
              <a:t>Mogelijke</a:t>
            </a:r>
            <a:r>
              <a:rPr lang="en-US" dirty="0"/>
              <a:t> parameters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</a:t>
            </a:r>
            <a:r>
              <a:rPr lang="en-US" dirty="0" err="1"/>
              <a:t>conditie</a:t>
            </a:r>
            <a:r>
              <a:rPr lang="en-US" dirty="0"/>
              <a:t>: </a:t>
            </a:r>
            <a:r>
              <a:rPr lang="en-US" dirty="0" err="1"/>
              <a:t>hoeveel</a:t>
            </a:r>
            <a:r>
              <a:rPr lang="en-US" dirty="0"/>
              <a:t> </a:t>
            </a:r>
            <a:r>
              <a:rPr lang="en-US" dirty="0" err="1"/>
              <a:t>iteraties</a:t>
            </a:r>
            <a:endParaRPr lang="en-US" dirty="0"/>
          </a:p>
          <a:p>
            <a:r>
              <a:rPr lang="en-US" dirty="0" err="1"/>
              <a:t>Kans</a:t>
            </a:r>
            <a:r>
              <a:rPr lang="en-US" dirty="0"/>
              <a:t> op </a:t>
            </a:r>
            <a:r>
              <a:rPr lang="en-US" dirty="0" err="1"/>
              <a:t>mutatie</a:t>
            </a:r>
            <a:r>
              <a:rPr lang="en-US" dirty="0"/>
              <a:t> of </a:t>
            </a:r>
            <a:r>
              <a:rPr lang="en-US" dirty="0" err="1"/>
              <a:t>recombinatie</a:t>
            </a:r>
            <a:endParaRPr lang="en-US" dirty="0"/>
          </a:p>
          <a:p>
            <a:r>
              <a:rPr lang="en-US" dirty="0" err="1"/>
              <a:t>Mutatie</a:t>
            </a:r>
            <a:r>
              <a:rPr lang="en-US" dirty="0"/>
              <a:t>: </a:t>
            </a:r>
            <a:r>
              <a:rPr lang="en-US" dirty="0" err="1"/>
              <a:t>hoeveel</a:t>
            </a:r>
            <a:r>
              <a:rPr lang="en-US" dirty="0"/>
              <a:t> </a:t>
            </a:r>
            <a:r>
              <a:rPr lang="en-US" dirty="0" err="1"/>
              <a:t>activiteiten</a:t>
            </a:r>
            <a:r>
              <a:rPr lang="en-US" dirty="0"/>
              <a:t> </a:t>
            </a:r>
            <a:r>
              <a:rPr lang="en-US" dirty="0" err="1"/>
              <a:t>wissel</a:t>
            </a:r>
            <a:r>
              <a:rPr lang="en-US" dirty="0"/>
              <a:t> je van </a:t>
            </a:r>
            <a:r>
              <a:rPr lang="en-US" dirty="0" err="1"/>
              <a:t>plaats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8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Toestandsruimte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145 zaalsloten: 5 (dagen) * 4 (tijdsloten) * 7 (zalen) + 5 (avondsloten) </a:t>
                </a:r>
              </a:p>
              <a:p>
                <a:r>
                  <a:rPr lang="nl-NL" dirty="0"/>
                  <a:t>129 activiteiten</a:t>
                </a:r>
              </a:p>
              <a:p>
                <a:endParaRPr lang="nl-NL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145!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129!∗6!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145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129</m:t>
                            </m:r>
                          </m:den>
                        </m:f>
                      </m:e>
                    </m:d>
                  </m:oMath>
                </a14:m>
                <a:r>
                  <a:rPr lang="nl-NL" dirty="0"/>
                  <a:t> = 7.7324047672×10</a:t>
                </a:r>
                <a:r>
                  <a:rPr lang="nl-NL" baseline="30000" dirty="0"/>
                  <a:t>20</a:t>
                </a:r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84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59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Grenzen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599" y="1700015"/>
            <a:ext cx="10653624" cy="5157986"/>
          </a:xfrm>
        </p:spPr>
        <p:txBody>
          <a:bodyPr/>
          <a:lstStyle/>
          <a:p>
            <a:r>
              <a:rPr lang="nl-NL" dirty="0"/>
              <a:t>Bovengrens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u="sng" dirty="0"/>
              <a:t>theoretische bovengrens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b="1" dirty="0"/>
              <a:t>1580</a:t>
            </a:r>
            <a:r>
              <a:rPr lang="nl-NL" dirty="0"/>
              <a:t> = 1000 (geldig rooster)</a:t>
            </a:r>
          </a:p>
          <a:p>
            <a:pPr marL="0" indent="0">
              <a:buNone/>
            </a:pPr>
            <a:r>
              <a:rPr lang="nl-NL" dirty="0"/>
              <a:t>			+ 20 * 29 ( alle vakken die optimaal zijn verdeeld)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u="sng" dirty="0"/>
              <a:t>aangepaste bovengrens</a:t>
            </a:r>
            <a:r>
              <a:rPr lang="nl-NL" dirty="0"/>
              <a:t>	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b="1" dirty="0"/>
              <a:t>1400</a:t>
            </a:r>
            <a:r>
              <a:rPr lang="nl-NL" dirty="0"/>
              <a:t> = 1000 (geldig rooster)</a:t>
            </a:r>
          </a:p>
          <a:p>
            <a:pPr marL="0" indent="0">
              <a:buNone/>
            </a:pPr>
            <a:r>
              <a:rPr lang="nl-NL" dirty="0"/>
              <a:t>			+ 20 * 20 (optimale verdeling van vakken met 2, 3 of 4 					     activiteiten)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968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Grenzen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599" y="1897039"/>
            <a:ext cx="10360325" cy="3970361"/>
          </a:xfrm>
        </p:spPr>
        <p:txBody>
          <a:bodyPr/>
          <a:lstStyle/>
          <a:p>
            <a:r>
              <a:rPr lang="nl-NL" dirty="0"/>
              <a:t>Ondergrens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u="sng" dirty="0"/>
              <a:t>theoretische ondergrens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b="1" dirty="0"/>
              <a:t>-4946 </a:t>
            </a:r>
            <a:r>
              <a:rPr lang="nl-NL" dirty="0"/>
              <a:t>= 1000 (geldig rooster)</a:t>
            </a:r>
          </a:p>
          <a:p>
            <a:pPr marL="0" indent="0">
              <a:buNone/>
            </a:pPr>
            <a:r>
              <a:rPr lang="nl-NL" dirty="0"/>
              <a:t>			– 1000 (</a:t>
            </a:r>
            <a:r>
              <a:rPr lang="nl-NL" dirty="0" err="1"/>
              <a:t>vakspreiding</a:t>
            </a:r>
            <a:r>
              <a:rPr lang="nl-NL" dirty="0"/>
              <a:t>; alle activiteiten tijdens 1 tijdslot) </a:t>
            </a:r>
          </a:p>
          <a:p>
            <a:pPr marL="0" indent="0">
              <a:buNone/>
            </a:pPr>
            <a:r>
              <a:rPr lang="nl-NL" dirty="0"/>
              <a:t>			– (6 – 1) * 609 (roosterconflicten; alle activiteiten tijden 1 						tijdslot)</a:t>
            </a:r>
          </a:p>
          <a:p>
            <a:pPr marL="0" indent="0">
              <a:buNone/>
            </a:pPr>
            <a:r>
              <a:rPr lang="nl-NL" dirty="0"/>
              <a:t>			– 1901 (zaalconflict; alle activiteiten in kleinste zaal)</a:t>
            </a:r>
          </a:p>
        </p:txBody>
      </p:sp>
    </p:spTree>
    <p:extLst>
      <p:ext uri="{BB962C8B-B14F-4D97-AF65-F5344CB8AC3E}">
        <p14:creationId xmlns:p14="http://schemas.microsoft.com/office/powerpoint/2010/main" val="290077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2A4E-B23F-4F14-A7B1-9B6EA71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6897" cy="1014214"/>
          </a:xfrm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rgbClr val="335B74"/>
                </a:solidFill>
              </a:rPr>
              <a:t>Random</a:t>
            </a:r>
            <a:r>
              <a:rPr lang="nl-NL" dirty="0"/>
              <a:t>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F9899-C6DF-4605-B633-8CA4A52D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3286897" cy="3970361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Geen bonuspunten</a:t>
            </a:r>
          </a:p>
          <a:p>
            <a:r>
              <a:rPr lang="nl-NL" dirty="0"/>
              <a:t>10.000 iteraties</a:t>
            </a:r>
          </a:p>
          <a:p>
            <a:r>
              <a:rPr lang="nl-NL" dirty="0"/>
              <a:t>Bins met breedte van 10</a:t>
            </a:r>
          </a:p>
          <a:p>
            <a:r>
              <a:rPr lang="nl-NL" dirty="0"/>
              <a:t>Gemiddelde: -388.62</a:t>
            </a:r>
          </a:p>
          <a:p>
            <a:r>
              <a:rPr lang="nl-NL" dirty="0"/>
              <a:t>Standaardafwijking: 94.66</a:t>
            </a:r>
          </a:p>
          <a:p>
            <a:r>
              <a:rPr lang="nl-NL" dirty="0"/>
              <a:t>Mediaan: -388</a:t>
            </a:r>
          </a:p>
          <a:p>
            <a:r>
              <a:rPr lang="nl-NL" dirty="0"/>
              <a:t>Maximum: -51</a:t>
            </a:r>
          </a:p>
          <a:p>
            <a:r>
              <a:rPr lang="nl-NL" dirty="0"/>
              <a:t>Minimum: -764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C98F5-A81B-4CA9-92E7-3FCED1BDA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097" y="826615"/>
            <a:ext cx="7286677" cy="520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6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E3DE-CADE-49FE-B25F-A92F95E9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Algoritmes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8BA1E-F4A5-469C-BEAB-D8E634BB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Constructive algoritme</a:t>
            </a:r>
          </a:p>
          <a:p>
            <a:pPr lvl="1"/>
            <a:r>
              <a:rPr lang="nl-NL" dirty="0"/>
              <a:t>Depth-first:</a:t>
            </a:r>
          </a:p>
          <a:p>
            <a:pPr lvl="2"/>
            <a:r>
              <a:rPr lang="nl-NL" dirty="0"/>
              <a:t>Nadeel: te grote toestandsruimte</a:t>
            </a:r>
          </a:p>
          <a:p>
            <a:pPr lvl="2"/>
            <a:endParaRPr lang="nl-NL" dirty="0"/>
          </a:p>
          <a:p>
            <a:r>
              <a:rPr lang="nl-NL" dirty="0"/>
              <a:t>Search algoritme</a:t>
            </a:r>
          </a:p>
          <a:p>
            <a:pPr lvl="1"/>
            <a:r>
              <a:rPr lang="nl-NL" dirty="0"/>
              <a:t>Hill climbing:</a:t>
            </a:r>
          </a:p>
          <a:p>
            <a:pPr lvl="2"/>
            <a:r>
              <a:rPr lang="nl-NL" dirty="0"/>
              <a:t>Nadeel: lokale optima</a:t>
            </a:r>
          </a:p>
          <a:p>
            <a:pPr lvl="1"/>
            <a:r>
              <a:rPr lang="nl-NL" dirty="0"/>
              <a:t>Tabu search:</a:t>
            </a:r>
          </a:p>
          <a:p>
            <a:pPr lvl="2"/>
            <a:r>
              <a:rPr lang="nl-NL" dirty="0"/>
              <a:t>Veel rekentijd en geheugengebruik</a:t>
            </a:r>
          </a:p>
          <a:p>
            <a:pPr lvl="1"/>
            <a:r>
              <a:rPr lang="nl-NL" dirty="0"/>
              <a:t>Simulated annealing:</a:t>
            </a:r>
          </a:p>
          <a:p>
            <a:pPr lvl="2"/>
            <a:r>
              <a:rPr lang="nl-NL" dirty="0"/>
              <a:t>Probabilistisch en goed voor grote toestandsruimte</a:t>
            </a:r>
          </a:p>
          <a:p>
            <a:pPr lvl="1"/>
            <a:r>
              <a:rPr lang="nl-NL" dirty="0"/>
              <a:t>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372320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Genetic algorithm - Principe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Neem</a:t>
            </a:r>
            <a:r>
              <a:rPr lang="en-US" dirty="0"/>
              <a:t> 2 </a:t>
            </a:r>
            <a:r>
              <a:rPr lang="en-US" dirty="0" err="1"/>
              <a:t>ouders</a:t>
            </a:r>
            <a:endParaRPr lang="en-US" dirty="0"/>
          </a:p>
          <a:p>
            <a:r>
              <a:rPr lang="en-US" dirty="0"/>
              <a:t>Random </a:t>
            </a:r>
            <a:r>
              <a:rPr lang="en-US" dirty="0" err="1"/>
              <a:t>keuze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recombinatie</a:t>
            </a:r>
            <a:r>
              <a:rPr lang="en-US" dirty="0"/>
              <a:t> of </a:t>
            </a:r>
            <a:r>
              <a:rPr lang="en-US" dirty="0" err="1"/>
              <a:t>mutatie</a:t>
            </a:r>
            <a:endParaRPr lang="en-US" dirty="0"/>
          </a:p>
          <a:p>
            <a:r>
              <a:rPr lang="en-US" dirty="0" err="1"/>
              <a:t>Oudesr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zo</a:t>
            </a:r>
            <a:r>
              <a:rPr lang="en-US" dirty="0"/>
              <a:t> twee </a:t>
            </a:r>
            <a:r>
              <a:rPr lang="en-US" dirty="0" err="1"/>
              <a:t>kinderen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kinderen</a:t>
            </a:r>
            <a:r>
              <a:rPr lang="en-US" dirty="0"/>
              <a:t> en 2 </a:t>
            </a:r>
            <a:r>
              <a:rPr lang="en-US" dirty="0" err="1"/>
              <a:t>ouders</a:t>
            </a:r>
            <a:endParaRPr lang="en-US" dirty="0"/>
          </a:p>
          <a:p>
            <a:r>
              <a:rPr lang="en-US" dirty="0" err="1"/>
              <a:t>Kies</a:t>
            </a:r>
            <a:r>
              <a:rPr lang="en-US" dirty="0"/>
              <a:t> de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2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ouder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dienen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interatie</a:t>
            </a:r>
            <a:endParaRPr lang="en-US" dirty="0"/>
          </a:p>
          <a:p>
            <a:r>
              <a:rPr lang="en-US" dirty="0" err="1"/>
              <a:t>Herhaal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totdat</a:t>
            </a:r>
            <a:r>
              <a:rPr lang="en-US" dirty="0"/>
              <a:t> stop </a:t>
            </a:r>
            <a:r>
              <a:rPr lang="en-US" dirty="0" err="1"/>
              <a:t>conditie</a:t>
            </a:r>
            <a:r>
              <a:rPr lang="en-US" dirty="0"/>
              <a:t> is </a:t>
            </a:r>
            <a:r>
              <a:rPr lang="en-US" dirty="0" err="1"/>
              <a:t>bereikt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4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Genetic algorithm - </a:t>
            </a:r>
            <a:r>
              <a:rPr lang="en-US" dirty="0" err="1"/>
              <a:t>Mutatie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Mutatie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de </a:t>
            </a:r>
            <a:r>
              <a:rPr lang="en-US" dirty="0" err="1"/>
              <a:t>ouder</a:t>
            </a:r>
            <a:endParaRPr lang="en-US" dirty="0"/>
          </a:p>
          <a:p>
            <a:r>
              <a:rPr lang="en-US" dirty="0" err="1"/>
              <a:t>Neem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rooster</a:t>
            </a:r>
          </a:p>
          <a:p>
            <a:r>
              <a:rPr lang="en-US" dirty="0" err="1"/>
              <a:t>Wissel</a:t>
            </a:r>
            <a:r>
              <a:rPr lang="en-US" dirty="0"/>
              <a:t> twee </a:t>
            </a:r>
            <a:r>
              <a:rPr lang="en-US" dirty="0" err="1"/>
              <a:t>vakken</a:t>
            </a:r>
            <a:r>
              <a:rPr lang="en-US" dirty="0"/>
              <a:t> </a:t>
            </a:r>
            <a:r>
              <a:rPr lang="en-US" dirty="0" err="1"/>
              <a:t>willekeurig</a:t>
            </a:r>
            <a:r>
              <a:rPr lang="en-US" dirty="0"/>
              <a:t> </a:t>
            </a:r>
            <a:r>
              <a:rPr lang="en-US" dirty="0" err="1"/>
              <a:t>om</a:t>
            </a:r>
            <a:endParaRPr lang="en-US" dirty="0"/>
          </a:p>
          <a:p>
            <a:pPr marL="530352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05" y="3804606"/>
            <a:ext cx="43942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3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Genetic algorithm - </a:t>
            </a:r>
            <a:r>
              <a:rPr lang="en-US" dirty="0" err="1"/>
              <a:t>Recombinatie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7039"/>
            <a:ext cx="6136916" cy="3970361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selecteer een random aantal activiteiten van ouder-1</a:t>
            </a:r>
          </a:p>
          <a:p>
            <a:pPr lvl="0"/>
            <a:r>
              <a:rPr lang="nl-NL" dirty="0"/>
              <a:t>Kopieer deze random activiteiten naar een nieuw kind-rooster op precies hetzelfde </a:t>
            </a:r>
            <a:r>
              <a:rPr lang="nl-NL" dirty="0" err="1"/>
              <a:t>zaalslot</a:t>
            </a:r>
            <a:r>
              <a:rPr lang="nl-NL" dirty="0"/>
              <a:t> (tijd en zaal)</a:t>
            </a:r>
            <a:endParaRPr lang="en-US" dirty="0"/>
          </a:p>
          <a:p>
            <a:pPr lvl="0"/>
            <a:r>
              <a:rPr lang="nl-NL" dirty="0"/>
              <a:t>Bij ouder-2 verwijder alle activiteiten die al zijn geplaatst door ouder-1</a:t>
            </a:r>
            <a:endParaRPr lang="en-US" dirty="0"/>
          </a:p>
          <a:p>
            <a:pPr lvl="0"/>
            <a:r>
              <a:rPr lang="nl-NL" dirty="0"/>
              <a:t>Plaats de overgebleven activiteiten van rooster-2 in het kind-rooster, als er </a:t>
            </a:r>
            <a:r>
              <a:rPr lang="nl-NL" dirty="0" err="1"/>
              <a:t>conflicts</a:t>
            </a:r>
            <a:r>
              <a:rPr lang="nl-NL" dirty="0"/>
              <a:t> zijn(er is al in activiteit geroosterd in het </a:t>
            </a:r>
            <a:r>
              <a:rPr lang="nl-NL" dirty="0" err="1"/>
              <a:t>zaalslot</a:t>
            </a:r>
            <a:r>
              <a:rPr lang="nl-NL" dirty="0"/>
              <a:t>) pak dan het dichtstbijzijnde vrije </a:t>
            </a:r>
            <a:r>
              <a:rPr lang="nl-NL" dirty="0" err="1"/>
              <a:t>zaalslot</a:t>
            </a:r>
            <a:r>
              <a:rPr lang="nl-NL" dirty="0"/>
              <a:t>. </a:t>
            </a:r>
            <a:endParaRPr lang="en-US" dirty="0"/>
          </a:p>
          <a:p>
            <a:pPr lvl="0"/>
            <a:r>
              <a:rPr lang="nl-NL" dirty="0"/>
              <a:t>Herhaal de stappen, maar begin dan met ouder-r2 in plaats van ouder-1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612" y="2128827"/>
            <a:ext cx="4013009" cy="23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264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247</TotalTime>
  <Words>277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Cambria Math</vt:lpstr>
      <vt:lpstr>Corbel</vt:lpstr>
      <vt:lpstr>Franklin Gothic Book</vt:lpstr>
      <vt:lpstr>Crop</vt:lpstr>
      <vt:lpstr>Lectures &amp; Lesroosters</vt:lpstr>
      <vt:lpstr>Toestandsruimte</vt:lpstr>
      <vt:lpstr>Grenzen</vt:lpstr>
      <vt:lpstr>Grenzen</vt:lpstr>
      <vt:lpstr>Random sampling</vt:lpstr>
      <vt:lpstr>Algoritmes</vt:lpstr>
      <vt:lpstr>Genetic algorithm - Principe </vt:lpstr>
      <vt:lpstr>Genetic algorithm - Mutatie </vt:lpstr>
      <vt:lpstr>Genetic algorithm - Recombinatie </vt:lpstr>
      <vt:lpstr>Genetic algorithm – Mogelijke parameters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Nadja</dc:creator>
  <cp:lastModifiedBy>Nadja</cp:lastModifiedBy>
  <cp:revision>44</cp:revision>
  <dcterms:created xsi:type="dcterms:W3CDTF">2018-04-11T07:55:56Z</dcterms:created>
  <dcterms:modified xsi:type="dcterms:W3CDTF">2018-05-04T12:02:22Z</dcterms:modified>
</cp:coreProperties>
</file>