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6" r:id="rId3"/>
    <p:sldId id="265" r:id="rId4"/>
    <p:sldId id="258" r:id="rId5"/>
    <p:sldId id="259" r:id="rId6"/>
    <p:sldId id="267" r:id="rId7"/>
    <p:sldId id="260" r:id="rId8"/>
    <p:sldId id="271" r:id="rId9"/>
    <p:sldId id="268" r:id="rId10"/>
    <p:sldId id="270" r:id="rId11"/>
    <p:sldId id="273" r:id="rId12"/>
    <p:sldId id="272" r:id="rId13"/>
    <p:sldId id="26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  <a:srgbClr val="58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3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Gemiddelde</c:v>
                </c:pt>
              </c:strCache>
            </c:strRef>
          </c:tx>
          <c:spPr>
            <a:gradFill rotWithShape="1">
              <a:gsLst>
                <a:gs pos="0">
                  <a:schemeClr val="accent6"/>
                </a:gs>
                <a:gs pos="100000">
                  <a:schemeClr val="accent6">
                    <a:shade val="75000"/>
                    <a:satMod val="12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4450" dist="50800" dir="5400000" sx="96000" rotWithShape="0">
                <a:srgbClr val="000000">
                  <a:alpha val="3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Blad1!$A$2:$A$7</c:f>
              <c:strCache>
                <c:ptCount val="6"/>
                <c:pt idx="0">
                  <c:v>Random Sampling</c:v>
                </c:pt>
                <c:pt idx="1">
                  <c:v>Hillclimber, stochastisch</c:v>
                </c:pt>
                <c:pt idx="2">
                  <c:v>Hillclimber, steepest ascent</c:v>
                </c:pt>
                <c:pt idx="3">
                  <c:v>Simulated annealing</c:v>
                </c:pt>
                <c:pt idx="4">
                  <c:v>Sequential</c:v>
                </c:pt>
                <c:pt idx="5">
                  <c:v>Genetic Algoritme</c:v>
                </c:pt>
              </c:strCache>
            </c:strRef>
          </c:cat>
          <c:val>
            <c:numRef>
              <c:f>Blad1!$B$2:$B$7</c:f>
              <c:numCache>
                <c:formatCode>General</c:formatCode>
                <c:ptCount val="6"/>
                <c:pt idx="0">
                  <c:v>-352</c:v>
                </c:pt>
                <c:pt idx="1">
                  <c:v>1576</c:v>
                </c:pt>
                <c:pt idx="2">
                  <c:v>1630</c:v>
                </c:pt>
                <c:pt idx="3">
                  <c:v>1110</c:v>
                </c:pt>
                <c:pt idx="4">
                  <c:v>-45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A-41C7-B94E-82F5F85B22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24861440"/>
        <c:axId val="524859480"/>
      </c:barChart>
      <c:catAx>
        <c:axId val="52486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24859480"/>
        <c:crosses val="autoZero"/>
        <c:auto val="1"/>
        <c:lblAlgn val="ctr"/>
        <c:lblOffset val="100"/>
        <c:noMultiLvlLbl val="0"/>
      </c:catAx>
      <c:valAx>
        <c:axId val="524859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2486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3984-9D82-4F6F-B509-7F24F2AF03A7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F5BD-322A-47CF-BDF1-D478B11451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4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COP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5 (dagen) * 7 (zalen) * 4 (tijdsloten) + 5 (avondsloten)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52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Studenten kunnen nog wisselen binnen werkgroepen</a:t>
            </a:r>
            <a:r>
              <a:rPr lang="nl-NL" baseline="0" dirty="0"/>
              <a:t> waardoor de toestandsruimte groter wordt, maar wij gaan uit van een vaste indeling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8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Uitleg</a:t>
            </a:r>
            <a:r>
              <a:rPr lang="en-US" dirty="0"/>
              <a:t> of </a:t>
            </a:r>
            <a:r>
              <a:rPr lang="en-US" dirty="0" err="1"/>
              <a:t>algoritmes</a:t>
            </a:r>
            <a:r>
              <a:rPr lang="en-US" dirty="0"/>
              <a:t> exact </a:t>
            </a:r>
            <a:r>
              <a:rPr lang="en-US" dirty="0" err="1"/>
              <a:t>zijn</a:t>
            </a:r>
            <a:r>
              <a:rPr lang="en-US" dirty="0"/>
              <a:t> of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heuristiek</a:t>
            </a:r>
            <a:endParaRPr lang="en-US" dirty="0"/>
          </a:p>
          <a:p>
            <a:r>
              <a:rPr lang="nl-NL" dirty="0"/>
              <a:t>Je weet zeker bij </a:t>
            </a:r>
            <a:r>
              <a:rPr lang="nl-NL" dirty="0" err="1"/>
              <a:t>sequential</a:t>
            </a:r>
            <a:r>
              <a:rPr lang="nl-NL" baseline="0" dirty="0"/>
              <a:t> dat je op zaalgrootteconflicten hebt gesorteerd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082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Heuristiek met exact component</a:t>
            </a:r>
          </a:p>
          <a:p>
            <a:pPr marL="987552" lvl="1" indent="-457200">
              <a:buFont typeface="+mj-lt"/>
              <a:buAutoNum type="arabicParenR"/>
            </a:pPr>
            <a:r>
              <a:rPr lang="nl-NL" dirty="0"/>
              <a:t>Roosterconflicten minimaliseren</a:t>
            </a:r>
          </a:p>
          <a:p>
            <a:pPr marL="987552" lvl="1" indent="-457200">
              <a:buFont typeface="+mj-lt"/>
              <a:buAutoNum type="arabicParenR"/>
            </a:pPr>
            <a:r>
              <a:rPr lang="nl-NL" dirty="0"/>
              <a:t>Roosterconflicten &amp; vakspreiding minimaliseren</a:t>
            </a:r>
          </a:p>
        </p:txBody>
      </p:sp>
    </p:spTree>
    <p:extLst>
      <p:ext uri="{BB962C8B-B14F-4D97-AF65-F5344CB8AC3E}">
        <p14:creationId xmlns:p14="http://schemas.microsoft.com/office/powerpoint/2010/main" val="242202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7039"/>
            <a:ext cx="10042187" cy="3970361"/>
          </a:xfrm>
        </p:spPr>
        <p:txBody>
          <a:bodyPr>
            <a:normAutofit/>
          </a:bodyPr>
          <a:lstStyle/>
          <a:p>
            <a:r>
              <a:rPr lang="en-US" dirty="0" err="1"/>
              <a:t>Combineer</a:t>
            </a:r>
            <a:r>
              <a:rPr lang="en-US" dirty="0"/>
              <a:t> de </a:t>
            </a:r>
            <a:r>
              <a:rPr lang="en-US" dirty="0" err="1"/>
              <a:t>activiteiten</a:t>
            </a:r>
            <a:r>
              <a:rPr lang="en-US" dirty="0"/>
              <a:t> van ouder1 en ouder2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kind-rooster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 err="1"/>
              <a:t>Mogelijkheid</a:t>
            </a:r>
            <a:r>
              <a:rPr lang="en-US" dirty="0"/>
              <a:t> tot </a:t>
            </a:r>
            <a:r>
              <a:rPr lang="en-US" dirty="0" err="1"/>
              <a:t>mutatie</a:t>
            </a:r>
            <a:endParaRPr lang="en-US" dirty="0"/>
          </a:p>
          <a:p>
            <a:r>
              <a:rPr lang="en-US" dirty="0" err="1"/>
              <a:t>Activiteitconflicten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opgelost</a:t>
            </a:r>
            <a:r>
              <a:rPr lang="en-US" dirty="0"/>
              <a:t> via </a:t>
            </a:r>
            <a:r>
              <a:rPr lang="en-US" dirty="0" err="1"/>
              <a:t>zaalgrootte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93" y="3898677"/>
            <a:ext cx="74930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0" y="5032498"/>
            <a:ext cx="75184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93" y="5946383"/>
            <a:ext cx="7505700" cy="342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3620864" y="4672685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142754" y="4701169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4934773" y="5584074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7348252" y="5581578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8633659" y="5550600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baby carto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4518001"/>
            <a:ext cx="773113" cy="11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Overzicht</a:t>
            </a:r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838887"/>
              </p:ext>
            </p:extLst>
          </p:nvPr>
        </p:nvGraphicFramePr>
        <p:xfrm>
          <a:off x="1243012" y="1700014"/>
          <a:ext cx="10272713" cy="446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297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Resultaten</a:t>
            </a:r>
            <a:r>
              <a:rPr lang="en-US" dirty="0"/>
              <a:t>: Steepest Ascent </a:t>
            </a:r>
            <a:r>
              <a:rPr lang="en-US" dirty="0" err="1"/>
              <a:t>Hillclimber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1700014"/>
            <a:ext cx="5760720" cy="432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0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Resultaten</a:t>
            </a:r>
            <a:r>
              <a:rPr lang="en-US" dirty="0"/>
              <a:t>: Steepest Ascent </a:t>
            </a:r>
            <a:r>
              <a:rPr lang="en-US" dirty="0" err="1"/>
              <a:t>Hillclimber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897039"/>
            <a:ext cx="5759450" cy="4088130"/>
          </a:xfrm>
          <a:prstGeom prst="rect">
            <a:avLst/>
          </a:prstGeom>
        </p:spPr>
      </p:pic>
      <p:sp>
        <p:nvSpPr>
          <p:cNvPr id="5" name="PIJL-RECHTS 4"/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Wolkvormige toelichting 5"/>
          <p:cNvSpPr/>
          <p:nvPr/>
        </p:nvSpPr>
        <p:spPr>
          <a:xfrm>
            <a:off x="9478963" y="2800350"/>
            <a:ext cx="2200274" cy="175736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58798C"/>
                </a:solidFill>
              </a:rPr>
              <a:t>Meer = beter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1C28E-8654-4627-A7DC-0CB01A9F5565}"/>
              </a:ext>
            </a:extLst>
          </p:cNvPr>
          <p:cNvSpPr/>
          <p:nvPr/>
        </p:nvSpPr>
        <p:spPr>
          <a:xfrm>
            <a:off x="4603526" y="5444348"/>
            <a:ext cx="609600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84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Sequential</a:t>
            </a:r>
            <a:r>
              <a:rPr lang="nl-NL" dirty="0"/>
              <a:t> + Steepest </a:t>
            </a:r>
            <a:r>
              <a:rPr lang="nl-NL" dirty="0" err="1"/>
              <a:t>Ascent</a:t>
            </a:r>
            <a:endParaRPr lang="nl-NL" dirty="0"/>
          </a:p>
        </p:txBody>
      </p:sp>
      <p:pic>
        <p:nvPicPr>
          <p:cNvPr id="4" name="Picture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900039"/>
            <a:ext cx="5686425" cy="3929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IJL-RECHTS 4"/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1FEC5-692A-41B9-B67D-FFD1585B26E6}"/>
              </a:ext>
            </a:extLst>
          </p:cNvPr>
          <p:cNvSpPr/>
          <p:nvPr/>
        </p:nvSpPr>
        <p:spPr>
          <a:xfrm>
            <a:off x="4550977" y="5065985"/>
            <a:ext cx="609600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Wolkvormige toelichting 5">
            <a:extLst>
              <a:ext uri="{FF2B5EF4-FFF2-40B4-BE49-F238E27FC236}">
                <a16:creationId xmlns:a16="http://schemas.microsoft.com/office/drawing/2014/main" id="{EDDE77E2-CD28-479D-8A66-8DB713E14E89}"/>
              </a:ext>
            </a:extLst>
          </p:cNvPr>
          <p:cNvSpPr/>
          <p:nvPr/>
        </p:nvSpPr>
        <p:spPr>
          <a:xfrm>
            <a:off x="9478963" y="2800350"/>
            <a:ext cx="2200274" cy="175736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58798C"/>
                </a:solidFill>
              </a:rPr>
              <a:t>Meer okaal optimum</a:t>
            </a:r>
          </a:p>
        </p:txBody>
      </p:sp>
    </p:spTree>
    <p:extLst>
      <p:ext uri="{BB962C8B-B14F-4D97-AF65-F5344CB8AC3E}">
        <p14:creationId xmlns:p14="http://schemas.microsoft.com/office/powerpoint/2010/main" val="20928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>
            <a:normAutofit fontScale="90000"/>
          </a:bodyPr>
          <a:lstStyle/>
          <a:p>
            <a:r>
              <a:rPr lang="nl-NL"/>
              <a:t>Resultaten: Sequential + Simulated annealing + Steepest Ascent</a:t>
            </a:r>
            <a:endParaRPr lang="nl-NL" dirty="0"/>
          </a:p>
        </p:txBody>
      </p:sp>
      <p:pic>
        <p:nvPicPr>
          <p:cNvPr id="4" name="Picture 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228108D8-3498-4B97-AC46-7FEEE715DA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2" y="2067910"/>
            <a:ext cx="5566279" cy="3733800"/>
          </a:xfrm>
          <a:prstGeom prst="rect">
            <a:avLst/>
          </a:prstGeom>
        </p:spPr>
      </p:pic>
      <p:sp>
        <p:nvSpPr>
          <p:cNvPr id="10" name="PIJL-RECHTS 4">
            <a:extLst>
              <a:ext uri="{FF2B5EF4-FFF2-40B4-BE49-F238E27FC236}">
                <a16:creationId xmlns:a16="http://schemas.microsoft.com/office/drawing/2014/main" id="{DBE31643-EA9B-467F-96FE-3EEDF6EB712D}"/>
              </a:ext>
            </a:extLst>
          </p:cNvPr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35477F-2577-43C6-A30D-ACCA0BD6EEA6}"/>
              </a:ext>
            </a:extLst>
          </p:cNvPr>
          <p:cNvSpPr/>
          <p:nvPr/>
        </p:nvSpPr>
        <p:spPr>
          <a:xfrm>
            <a:off x="4382814" y="5065985"/>
            <a:ext cx="609600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  <a:r>
              <a:rPr lang="nl-NL"/>
              <a:t>: Winnaar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4378982"/>
            <a:ext cx="3118757" cy="1793218"/>
          </a:xfrm>
        </p:spPr>
        <p:txBody>
          <a:bodyPr/>
          <a:lstStyle/>
          <a:p>
            <a:r>
              <a:rPr lang="nl-NL" dirty="0"/>
              <a:t>Gemiddelde: 1630</a:t>
            </a:r>
          </a:p>
          <a:p>
            <a:r>
              <a:rPr lang="nl-NL" dirty="0"/>
              <a:t>Maximum: 1706</a:t>
            </a:r>
          </a:p>
          <a:p>
            <a:r>
              <a:rPr lang="nl-NL" dirty="0"/>
              <a:t>Minimum: 1548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CA6F21-66F1-4018-9D3E-E4C87312DB7D}"/>
              </a:ext>
            </a:extLst>
          </p:cNvPr>
          <p:cNvSpPr/>
          <p:nvPr/>
        </p:nvSpPr>
        <p:spPr>
          <a:xfrm>
            <a:off x="1371600" y="2122714"/>
            <a:ext cx="9829800" cy="1191986"/>
          </a:xfrm>
          <a:prstGeom prst="rect">
            <a:avLst/>
          </a:prstGeom>
          <a:noFill/>
          <a:ln w="57150">
            <a:solidFill>
              <a:srgbClr val="58798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Steepest Ascent Hillclimber</a:t>
            </a:r>
          </a:p>
        </p:txBody>
      </p:sp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2E7C44D8-428B-4EDC-B7EC-C5E08943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3328" y="2400064"/>
            <a:ext cx="914400" cy="914400"/>
          </a:xfrm>
          <a:prstGeom prst="rect">
            <a:avLst/>
          </a:prstGeom>
        </p:spPr>
      </p:pic>
      <p:pic>
        <p:nvPicPr>
          <p:cNvPr id="12" name="Graphic 11" descr="Balloons">
            <a:extLst>
              <a:ext uri="{FF2B5EF4-FFF2-40B4-BE49-F238E27FC236}">
                <a16:creationId xmlns:a16="http://schemas.microsoft.com/office/drawing/2014/main" id="{00347C37-56C2-4C8C-9E42-AE40AF1CB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9801" y="4367894"/>
            <a:ext cx="914400" cy="914400"/>
          </a:xfrm>
          <a:prstGeom prst="rect">
            <a:avLst/>
          </a:prstGeom>
        </p:spPr>
      </p:pic>
      <p:pic>
        <p:nvPicPr>
          <p:cNvPr id="14" name="Graphic 13" descr="Streamers">
            <a:extLst>
              <a:ext uri="{FF2B5EF4-FFF2-40B4-BE49-F238E27FC236}">
                <a16:creationId xmlns:a16="http://schemas.microsoft.com/office/drawing/2014/main" id="{B3CDE999-4CA8-4E68-A573-199DD6DF1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53058" y="4916423"/>
            <a:ext cx="667950" cy="667950"/>
          </a:xfrm>
          <a:prstGeom prst="rect">
            <a:avLst/>
          </a:prstGeom>
        </p:spPr>
      </p:pic>
      <p:pic>
        <p:nvPicPr>
          <p:cNvPr id="16" name="Graphic 15" descr="Dance">
            <a:extLst>
              <a:ext uri="{FF2B5EF4-FFF2-40B4-BE49-F238E27FC236}">
                <a16:creationId xmlns:a16="http://schemas.microsoft.com/office/drawing/2014/main" id="{548CDE26-A456-46C4-A7A4-865C03A69D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1972" y="5306230"/>
            <a:ext cx="1502229" cy="1502229"/>
          </a:xfrm>
          <a:prstGeom prst="rect">
            <a:avLst/>
          </a:prstGeom>
        </p:spPr>
      </p:pic>
      <p:pic>
        <p:nvPicPr>
          <p:cNvPr id="18" name="Graphic 17" descr="Podium">
            <a:extLst>
              <a:ext uri="{FF2B5EF4-FFF2-40B4-BE49-F238E27FC236}">
                <a16:creationId xmlns:a16="http://schemas.microsoft.com/office/drawing/2014/main" id="{CE057DDF-1695-4F44-8EC8-1789B176CE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1600" y="2400064"/>
            <a:ext cx="914400" cy="914400"/>
          </a:xfrm>
          <a:prstGeom prst="rect">
            <a:avLst/>
          </a:prstGeom>
        </p:spPr>
      </p:pic>
      <p:pic>
        <p:nvPicPr>
          <p:cNvPr id="20" name="Graphic 19" descr="Medal">
            <a:extLst>
              <a:ext uri="{FF2B5EF4-FFF2-40B4-BE49-F238E27FC236}">
                <a16:creationId xmlns:a16="http://schemas.microsoft.com/office/drawing/2014/main" id="{61AD81F5-A5F8-4DEB-AE56-E893251087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5000" y="3100157"/>
            <a:ext cx="914400" cy="914400"/>
          </a:xfrm>
          <a:prstGeom prst="rect">
            <a:avLst/>
          </a:prstGeom>
        </p:spPr>
      </p:pic>
      <p:pic>
        <p:nvPicPr>
          <p:cNvPr id="22" name="Graphic 21" descr="Party hat">
            <a:extLst>
              <a:ext uri="{FF2B5EF4-FFF2-40B4-BE49-F238E27FC236}">
                <a16:creationId xmlns:a16="http://schemas.microsoft.com/office/drawing/2014/main" id="{53C50174-84F2-4A49-9512-A08BAE2BAE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15000" y="1454164"/>
            <a:ext cx="914400" cy="914400"/>
          </a:xfrm>
          <a:prstGeom prst="rect">
            <a:avLst/>
          </a:prstGeom>
        </p:spPr>
      </p:pic>
      <p:pic>
        <p:nvPicPr>
          <p:cNvPr id="23" name="Graphic 22" descr="Streamers">
            <a:extLst>
              <a:ext uri="{FF2B5EF4-FFF2-40B4-BE49-F238E27FC236}">
                <a16:creationId xmlns:a16="http://schemas.microsoft.com/office/drawing/2014/main" id="{EDB75D84-7A72-4161-B542-63E3E17BD7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7997" y="4641119"/>
            <a:ext cx="667950" cy="667950"/>
          </a:xfrm>
          <a:prstGeom prst="rect">
            <a:avLst/>
          </a:prstGeom>
        </p:spPr>
      </p:pic>
      <p:pic>
        <p:nvPicPr>
          <p:cNvPr id="24" name="Graphic 23" descr="Trophy">
            <a:extLst>
              <a:ext uri="{FF2B5EF4-FFF2-40B4-BE49-F238E27FC236}">
                <a16:creationId xmlns:a16="http://schemas.microsoft.com/office/drawing/2014/main" id="{5F9FBD96-9998-48A1-9617-C56A08BC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000" y="2376128"/>
            <a:ext cx="914400" cy="914400"/>
          </a:xfrm>
          <a:prstGeom prst="rect">
            <a:avLst/>
          </a:prstGeom>
        </p:spPr>
      </p:pic>
      <p:pic>
        <p:nvPicPr>
          <p:cNvPr id="25" name="Graphic 24" descr="Balloons">
            <a:extLst>
              <a:ext uri="{FF2B5EF4-FFF2-40B4-BE49-F238E27FC236}">
                <a16:creationId xmlns:a16="http://schemas.microsoft.com/office/drawing/2014/main" id="{1C9A8588-4E84-401E-B189-631847AB2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3473" y="4343958"/>
            <a:ext cx="914400" cy="914400"/>
          </a:xfrm>
          <a:prstGeom prst="rect">
            <a:avLst/>
          </a:prstGeom>
        </p:spPr>
      </p:pic>
      <p:pic>
        <p:nvPicPr>
          <p:cNvPr id="26" name="Graphic 25" descr="Dance">
            <a:extLst>
              <a:ext uri="{FF2B5EF4-FFF2-40B4-BE49-F238E27FC236}">
                <a16:creationId xmlns:a16="http://schemas.microsoft.com/office/drawing/2014/main" id="{FD8760B4-0852-40E8-8661-3265ECF53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25644" y="5282294"/>
            <a:ext cx="1502229" cy="1502229"/>
          </a:xfrm>
          <a:prstGeom prst="rect">
            <a:avLst/>
          </a:prstGeom>
        </p:spPr>
      </p:pic>
      <p:pic>
        <p:nvPicPr>
          <p:cNvPr id="27" name="Graphic 26" descr="Podium">
            <a:extLst>
              <a:ext uri="{FF2B5EF4-FFF2-40B4-BE49-F238E27FC236}">
                <a16:creationId xmlns:a16="http://schemas.microsoft.com/office/drawing/2014/main" id="{D2AE9F73-DEDB-4A16-9408-69BC92397F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5272" y="2376128"/>
            <a:ext cx="914400" cy="914400"/>
          </a:xfrm>
          <a:prstGeom prst="rect">
            <a:avLst/>
          </a:prstGeom>
        </p:spPr>
      </p:pic>
      <p:pic>
        <p:nvPicPr>
          <p:cNvPr id="28" name="Graphic 27" descr="Medal">
            <a:extLst>
              <a:ext uri="{FF2B5EF4-FFF2-40B4-BE49-F238E27FC236}">
                <a16:creationId xmlns:a16="http://schemas.microsoft.com/office/drawing/2014/main" id="{67EEAF46-3387-4B58-AD64-AA99114441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8672" y="3076221"/>
            <a:ext cx="914400" cy="914400"/>
          </a:xfrm>
          <a:prstGeom prst="rect">
            <a:avLst/>
          </a:prstGeom>
        </p:spPr>
      </p:pic>
      <p:pic>
        <p:nvPicPr>
          <p:cNvPr id="29" name="Graphic 28" descr="Party hat">
            <a:extLst>
              <a:ext uri="{FF2B5EF4-FFF2-40B4-BE49-F238E27FC236}">
                <a16:creationId xmlns:a16="http://schemas.microsoft.com/office/drawing/2014/main" id="{DD5F4713-2673-40CD-BAA3-0D97CED9C2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8672" y="1430228"/>
            <a:ext cx="914400" cy="914400"/>
          </a:xfrm>
          <a:prstGeom prst="rect">
            <a:avLst/>
          </a:prstGeom>
        </p:spPr>
      </p:pic>
      <p:pic>
        <p:nvPicPr>
          <p:cNvPr id="30" name="Graphic 29" descr="Streamers">
            <a:extLst>
              <a:ext uri="{FF2B5EF4-FFF2-40B4-BE49-F238E27FC236}">
                <a16:creationId xmlns:a16="http://schemas.microsoft.com/office/drawing/2014/main" id="{9D3B9CC2-DEF5-43F8-A04F-3A68F7198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1669" y="4617183"/>
            <a:ext cx="667950" cy="6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2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429D-A3FD-4545-A82A-7A300CE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Introductie: Gegevens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E008-5B7D-426C-BE51-1EB75C5A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618061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609 studenten</a:t>
            </a:r>
          </a:p>
          <a:p>
            <a:endParaRPr lang="nl-NL" dirty="0"/>
          </a:p>
          <a:p>
            <a:r>
              <a:rPr lang="nl-NL" dirty="0"/>
              <a:t>29 vakken</a:t>
            </a:r>
          </a:p>
          <a:p>
            <a:pPr lvl="1"/>
            <a:r>
              <a:rPr lang="nl-NL" dirty="0"/>
              <a:t>Hoorcollege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(39)	</a:t>
            </a:r>
          </a:p>
          <a:p>
            <a:pPr lvl="1"/>
            <a:r>
              <a:rPr lang="nl-NL" dirty="0"/>
              <a:t>Werkcollege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(40)		</a:t>
            </a:r>
            <a:r>
              <a:rPr lang="nl-NL" dirty="0">
                <a:solidFill>
                  <a:srgbClr val="335B74"/>
                </a:solidFill>
              </a:rPr>
              <a:t>129 activiteiten in te roosteren</a:t>
            </a:r>
          </a:p>
          <a:p>
            <a:pPr lvl="1"/>
            <a:r>
              <a:rPr lang="nl-NL" dirty="0"/>
              <a:t>Practicum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7 zalen</a:t>
            </a:r>
          </a:p>
          <a:p>
            <a:endParaRPr lang="nl-NL" dirty="0"/>
          </a:p>
          <a:p>
            <a:r>
              <a:rPr lang="nl-NL" dirty="0"/>
              <a:t>5 tijdsloten</a:t>
            </a:r>
          </a:p>
          <a:p>
            <a:endParaRPr lang="nl-NL" dirty="0"/>
          </a:p>
          <a:p>
            <a:r>
              <a:rPr lang="nl-NL" dirty="0"/>
              <a:t>145 zaalsloten</a:t>
            </a:r>
          </a:p>
          <a:p>
            <a:endParaRPr lang="nl-NL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E64EA35-C3BC-4000-9318-44F7982588DD}"/>
              </a:ext>
            </a:extLst>
          </p:cNvPr>
          <p:cNvSpPr/>
          <p:nvPr/>
        </p:nvSpPr>
        <p:spPr>
          <a:xfrm>
            <a:off x="5029200" y="2842472"/>
            <a:ext cx="547007" cy="1363597"/>
          </a:xfrm>
          <a:prstGeom prst="rightBrace">
            <a:avLst/>
          </a:prstGeom>
          <a:ln w="28575">
            <a:solidFill>
              <a:srgbClr val="335B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/>
          </a:bodyPr>
          <a:lstStyle/>
          <a:p>
            <a:r>
              <a:rPr lang="nl-NL" dirty="0"/>
              <a:t>Introductie: Rooster</a:t>
            </a:r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D8BA660-8234-48B1-8A36-270F5DE59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52" b="76498"/>
          <a:stretch/>
        </p:blipFill>
        <p:spPr>
          <a:xfrm>
            <a:off x="806024" y="3005976"/>
            <a:ext cx="806876" cy="1014214"/>
          </a:xfrm>
        </p:spPr>
      </p:pic>
      <p:pic>
        <p:nvPicPr>
          <p:cNvPr id="8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BB3E89-8A83-4F9E-B094-EAB2914A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5" b="76498"/>
          <a:stretch/>
        </p:blipFill>
        <p:spPr>
          <a:xfrm>
            <a:off x="1614110" y="3005976"/>
            <a:ext cx="10360780" cy="101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Introductie</a:t>
            </a:r>
            <a:r>
              <a:rPr lang="en-US" dirty="0"/>
              <a:t>: </a:t>
            </a:r>
            <a:r>
              <a:rPr lang="en-US" dirty="0" err="1"/>
              <a:t>Scorebepaling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4575"/>
            <a:ext cx="9601200" cy="3552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		</a:t>
            </a:r>
            <a:endParaRPr lang="en-US" dirty="0"/>
          </a:p>
          <a:p>
            <a:r>
              <a:rPr lang="en-US" dirty="0" err="1"/>
              <a:t>Bonuspunten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20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goede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endParaRPr lang="en-US" i="0" dirty="0"/>
          </a:p>
          <a:p>
            <a:r>
              <a:rPr lang="en-US" dirty="0" err="1"/>
              <a:t>Maluspunten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iedere</a:t>
            </a:r>
            <a:r>
              <a:rPr lang="en-US" i="0" dirty="0"/>
              <a:t> student die </a:t>
            </a:r>
            <a:r>
              <a:rPr lang="en-US" i="0" dirty="0" err="1"/>
              <a:t>niet</a:t>
            </a:r>
            <a:r>
              <a:rPr lang="en-US" i="0" dirty="0"/>
              <a:t> in de </a:t>
            </a:r>
            <a:r>
              <a:rPr lang="en-US" i="0" dirty="0" err="1"/>
              <a:t>zaal</a:t>
            </a:r>
            <a:r>
              <a:rPr lang="en-US" i="0" dirty="0"/>
              <a:t> past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/>
              <a:t>per </a:t>
            </a:r>
            <a:r>
              <a:rPr lang="en-US" i="0" dirty="0" err="1"/>
              <a:t>roosterconflict</a:t>
            </a:r>
            <a:r>
              <a:rPr lang="en-US" i="0" dirty="0"/>
              <a:t> per student</a:t>
            </a:r>
          </a:p>
          <a:p>
            <a:pPr lvl="1"/>
            <a:r>
              <a:rPr lang="en-US" b="1" i="0" dirty="0"/>
              <a:t>10, 20 of 30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slechte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r>
              <a:rPr lang="en-US" b="1" i="0" dirty="0"/>
              <a:t>50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laat</a:t>
            </a:r>
            <a:r>
              <a:rPr lang="en-US" i="0" dirty="0"/>
              <a:t> </a:t>
            </a:r>
            <a:r>
              <a:rPr lang="en-US" i="0" dirty="0" err="1"/>
              <a:t>tijdslot</a:t>
            </a:r>
            <a:r>
              <a:rPr lang="en-US" i="0" dirty="0"/>
              <a:t> (17:00-19:00)</a:t>
            </a:r>
          </a:p>
          <a:p>
            <a:pPr lvl="1"/>
            <a:endParaRPr lang="en-US" i="0" dirty="0"/>
          </a:p>
        </p:txBody>
      </p:sp>
      <p:sp>
        <p:nvSpPr>
          <p:cNvPr id="4" name="Rechthoek 3"/>
          <p:cNvSpPr/>
          <p:nvPr/>
        </p:nvSpPr>
        <p:spPr>
          <a:xfrm>
            <a:off x="2771775" y="1700013"/>
            <a:ext cx="7043738" cy="614561"/>
          </a:xfrm>
          <a:prstGeom prst="rect">
            <a:avLst/>
          </a:prstGeom>
          <a:noFill/>
          <a:ln>
            <a:solidFill>
              <a:srgbClr val="587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335B74"/>
                </a:solidFill>
              </a:rPr>
              <a:t>Score</a:t>
            </a:r>
            <a:r>
              <a:rPr lang="en-US" sz="2000" dirty="0">
                <a:solidFill>
                  <a:srgbClr val="335B74"/>
                </a:solidFill>
              </a:rPr>
              <a:t> </a:t>
            </a:r>
            <a:r>
              <a:rPr lang="en-US" sz="2000" b="1" dirty="0">
                <a:solidFill>
                  <a:srgbClr val="335B74"/>
                </a:solidFill>
              </a:rPr>
              <a:t>= 1000 + </a:t>
            </a:r>
            <a:r>
              <a:rPr lang="en-US" sz="2000" b="1" dirty="0" err="1">
                <a:solidFill>
                  <a:srgbClr val="335B74"/>
                </a:solidFill>
              </a:rPr>
              <a:t>Bonuspunten</a:t>
            </a:r>
            <a:r>
              <a:rPr lang="en-US" sz="2000" b="1" dirty="0">
                <a:solidFill>
                  <a:srgbClr val="335B74"/>
                </a:solidFill>
              </a:rPr>
              <a:t> - </a:t>
            </a:r>
            <a:r>
              <a:rPr lang="en-US" sz="2000" b="1" dirty="0" err="1">
                <a:solidFill>
                  <a:srgbClr val="335B74"/>
                </a:solidFill>
              </a:rPr>
              <a:t>Maluspunten</a:t>
            </a:r>
            <a:endParaRPr lang="en-US" sz="2000" b="1" dirty="0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5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r>
              <a:rPr lang="en-US" dirty="0"/>
              <a:t>: </a:t>
            </a:r>
            <a:r>
              <a:rPr lang="en-US" dirty="0" err="1"/>
              <a:t>Grenzen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446611"/>
          </a:xfrm>
        </p:spPr>
        <p:txBody>
          <a:bodyPr>
            <a:normAutofit/>
          </a:bodyPr>
          <a:lstStyle/>
          <a:p>
            <a:r>
              <a:rPr lang="en-US" dirty="0" err="1"/>
              <a:t>Bovengrens</a:t>
            </a:r>
            <a:endParaRPr lang="en-US" dirty="0"/>
          </a:p>
          <a:p>
            <a:pPr lvl="1"/>
            <a:r>
              <a:rPr lang="en-US" i="0" dirty="0" err="1"/>
              <a:t>Theoretisch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</a:t>
            </a:r>
            <a:r>
              <a:rPr lang="en-US" sz="2000" b="1" i="0" dirty="0"/>
              <a:t>2400</a:t>
            </a:r>
            <a:r>
              <a:rPr lang="en-US" sz="2000" i="0" dirty="0"/>
              <a:t> = 1000 (</a:t>
            </a:r>
            <a:r>
              <a:rPr lang="en-US" sz="2000" i="0" dirty="0" err="1"/>
              <a:t>geldig</a:t>
            </a:r>
            <a:r>
              <a:rPr lang="en-US" sz="2000" i="0" dirty="0"/>
              <a:t> rooster) + 70 (</a:t>
            </a:r>
            <a:r>
              <a:rPr lang="en-US" sz="2000" i="0" dirty="0" err="1"/>
              <a:t>weekactiviteiten</a:t>
            </a:r>
            <a:r>
              <a:rPr lang="en-US" sz="2000" i="0" dirty="0"/>
              <a:t>) * 20 (</a:t>
            </a:r>
            <a:r>
              <a:rPr lang="en-US" sz="2000" i="0" dirty="0" err="1"/>
              <a:t>bonuspunten</a:t>
            </a:r>
            <a:r>
              <a:rPr lang="en-US" sz="2000" i="0" dirty="0"/>
              <a:t>)</a:t>
            </a:r>
          </a:p>
          <a:p>
            <a:pPr lvl="1"/>
            <a:r>
              <a:rPr lang="en-US" i="0" dirty="0" err="1"/>
              <a:t>Aangepast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</a:t>
            </a:r>
            <a:r>
              <a:rPr lang="en-US" sz="2000" b="1" i="0" dirty="0">
                <a:solidFill>
                  <a:srgbClr val="335B74"/>
                </a:solidFill>
              </a:rPr>
              <a:t>1800</a:t>
            </a:r>
            <a:r>
              <a:rPr lang="en-US" sz="2000" i="0" dirty="0">
                <a:solidFill>
                  <a:srgbClr val="335B74"/>
                </a:solidFill>
              </a:rPr>
              <a:t> = 1000 (</a:t>
            </a:r>
            <a:r>
              <a:rPr lang="en-US" sz="2000" i="0" dirty="0" err="1">
                <a:solidFill>
                  <a:srgbClr val="335B74"/>
                </a:solidFill>
              </a:rPr>
              <a:t>geldig</a:t>
            </a:r>
            <a:r>
              <a:rPr lang="en-US" sz="2000" i="0" dirty="0">
                <a:solidFill>
                  <a:srgbClr val="335B74"/>
                </a:solidFill>
              </a:rPr>
              <a:t> rooster) + 40 (</a:t>
            </a:r>
            <a:r>
              <a:rPr lang="en-US" sz="2000" i="0" dirty="0" err="1">
                <a:solidFill>
                  <a:srgbClr val="335B74"/>
                </a:solidFill>
              </a:rPr>
              <a:t>weekactiviteiten</a:t>
            </a:r>
            <a:r>
              <a:rPr lang="en-US" sz="2000" i="0" dirty="0">
                <a:solidFill>
                  <a:srgbClr val="335B74"/>
                </a:solidFill>
              </a:rPr>
              <a:t>) * 20 (</a:t>
            </a:r>
            <a:r>
              <a:rPr lang="en-US" sz="2000" i="0" dirty="0" err="1">
                <a:solidFill>
                  <a:srgbClr val="335B74"/>
                </a:solidFill>
              </a:rPr>
              <a:t>bonuspunten</a:t>
            </a:r>
            <a:r>
              <a:rPr lang="en-US" sz="2000" i="0" dirty="0">
                <a:solidFill>
                  <a:srgbClr val="335B74"/>
                </a:solidFill>
              </a:rPr>
              <a:t>)</a:t>
            </a:r>
            <a:endParaRPr lang="en-US" i="0" dirty="0"/>
          </a:p>
          <a:p>
            <a:r>
              <a:rPr lang="en-US" dirty="0" err="1"/>
              <a:t>Ondergrens</a:t>
            </a:r>
            <a:endParaRPr lang="en-US" dirty="0"/>
          </a:p>
          <a:p>
            <a:pPr lvl="1"/>
            <a:r>
              <a:rPr lang="en-US" i="0" dirty="0" err="1"/>
              <a:t>Theoretisch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-</a:t>
            </a:r>
            <a:r>
              <a:rPr lang="nl-NL" sz="1900" b="1" i="0" dirty="0">
                <a:solidFill>
                  <a:srgbClr val="335B74"/>
                </a:solidFill>
              </a:rPr>
              <a:t>4946 </a:t>
            </a:r>
            <a:r>
              <a:rPr lang="nl-NL" sz="1900" i="0" dirty="0">
                <a:solidFill>
                  <a:srgbClr val="335B74"/>
                </a:solidFill>
              </a:rPr>
              <a:t>= 1000 (geldig rooster) – 1000 (</a:t>
            </a:r>
            <a:r>
              <a:rPr lang="nl-NL" sz="1900" i="0" dirty="0" err="1">
                <a:solidFill>
                  <a:srgbClr val="335B74"/>
                </a:solidFill>
              </a:rPr>
              <a:t>vakspreiding</a:t>
            </a:r>
            <a:r>
              <a:rPr lang="nl-NL" sz="1900" i="0" dirty="0">
                <a:solidFill>
                  <a:srgbClr val="335B74"/>
                </a:solidFill>
              </a:rPr>
              <a:t>) </a:t>
            </a:r>
            <a:br>
              <a:rPr lang="nl-NL" sz="1900" i="0" dirty="0">
                <a:solidFill>
                  <a:srgbClr val="335B74"/>
                </a:solidFill>
              </a:rPr>
            </a:br>
            <a:r>
              <a:rPr lang="nl-NL" sz="1900" i="0" dirty="0">
                <a:solidFill>
                  <a:srgbClr val="335B74"/>
                </a:solidFill>
              </a:rPr>
              <a:t>			– (6 – 1) * 609 (roosterconflicten) – 1901 (zaalconflict)</a:t>
            </a:r>
          </a:p>
          <a:p>
            <a:pPr marL="530352" lvl="1" indent="0">
              <a:buNone/>
            </a:pPr>
            <a:endParaRPr lang="en-US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>
                    <a:latin typeface="Cambria Math" panose="02040503050406030204" pitchFamily="18" charset="0"/>
                  </a:rPr>
                  <a:t>145 zaalsloten</a:t>
                </a:r>
              </a:p>
              <a:p>
                <a:r>
                  <a:rPr lang="nl-NL" dirty="0">
                    <a:latin typeface="Cambria Math" panose="02040503050406030204" pitchFamily="18" charset="0"/>
                  </a:rPr>
                  <a:t>129 activiteiten</a:t>
                </a:r>
              </a:p>
              <a:p>
                <a:r>
                  <a:rPr lang="nl-NL" dirty="0">
                    <a:latin typeface="Cambria Math" panose="02040503050406030204" pitchFamily="18" charset="0"/>
                  </a:rPr>
                  <a:t>145-129 lege plekken in het rooster</a:t>
                </a: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145!</m:t>
                        </m:r>
                      </m:num>
                      <m:den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(145−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129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 = 3.8464880164×10</a:t>
                </a:r>
                <a:r>
                  <a:rPr lang="nl-NL" baseline="30000" dirty="0"/>
                  <a:t>238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25" t="-18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en-US" dirty="0"/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  <a:p>
            <a:pPr lvl="2"/>
            <a:r>
              <a:rPr lang="en-US" dirty="0" err="1"/>
              <a:t>Stochastisch</a:t>
            </a:r>
            <a:endParaRPr lang="en-US" dirty="0"/>
          </a:p>
          <a:p>
            <a:pPr lvl="2"/>
            <a:r>
              <a:rPr lang="en-US" dirty="0"/>
              <a:t>Steepest ascent</a:t>
            </a:r>
          </a:p>
          <a:p>
            <a:pPr lvl="2"/>
            <a:r>
              <a:rPr lang="en-US" dirty="0"/>
              <a:t>simulated annealing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Genetic </a:t>
            </a:r>
            <a:r>
              <a:rPr lang="en-US" dirty="0" err="1"/>
              <a:t>algoritme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8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sampling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Heuristiek</a:t>
            </a:r>
          </a:p>
          <a:p>
            <a:r>
              <a:rPr lang="nl-NL" dirty="0"/>
              <a:t>Steekproef van 20000 random ingevulde roosters</a:t>
            </a:r>
          </a:p>
        </p:txBody>
      </p:sp>
    </p:spTree>
    <p:extLst>
      <p:ext uri="{BB962C8B-B14F-4D97-AF65-F5344CB8AC3E}">
        <p14:creationId xmlns:p14="http://schemas.microsoft.com/office/powerpoint/2010/main" val="143598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Hillclimber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Stochastische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Random 2 activiteiten selecteren en omwisselen van zaalslot</a:t>
            </a:r>
          </a:p>
          <a:p>
            <a:pPr lvl="1"/>
            <a:r>
              <a:rPr lang="nl-NL" dirty="0"/>
              <a:t>Hogere score = rooster accepteren</a:t>
            </a:r>
          </a:p>
          <a:p>
            <a:pPr lvl="1"/>
            <a:r>
              <a:rPr lang="nl-NL" dirty="0"/>
              <a:t>Stopcriteria; aantal iteraties</a:t>
            </a:r>
          </a:p>
          <a:p>
            <a:r>
              <a:rPr lang="nl-NL" dirty="0"/>
              <a:t>Steepest </a:t>
            </a:r>
            <a:r>
              <a:rPr lang="nl-NL" dirty="0" err="1"/>
              <a:t>Ascent</a:t>
            </a:r>
            <a:r>
              <a:rPr lang="nl-NL" dirty="0"/>
              <a:t>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Beste score van alle wissels t.o.v. één activiteit kiezen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Verslechteringen accepteren middels koelschema’s</a:t>
            </a:r>
          </a:p>
        </p:txBody>
      </p:sp>
    </p:spTree>
    <p:extLst>
      <p:ext uri="{BB962C8B-B14F-4D97-AF65-F5344CB8AC3E}">
        <p14:creationId xmlns:p14="http://schemas.microsoft.com/office/powerpoint/2010/main" val="7686345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833</TotalTime>
  <Words>262</Words>
  <Application>Microsoft Office PowerPoint</Application>
  <PresentationFormat>Widescreen</PresentationFormat>
  <Paragraphs>92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 Math</vt:lpstr>
      <vt:lpstr>Corbel</vt:lpstr>
      <vt:lpstr>Franklin Gothic Book</vt:lpstr>
      <vt:lpstr>Crop</vt:lpstr>
      <vt:lpstr>Lectures &amp; Lesroosters</vt:lpstr>
      <vt:lpstr>Introductie: Gegevens</vt:lpstr>
      <vt:lpstr>Introductie: Rooster</vt:lpstr>
      <vt:lpstr>Introductie: Scorebepaling</vt:lpstr>
      <vt:lpstr>Introductie: Grenzen</vt:lpstr>
      <vt:lpstr>Toestandsruimte</vt:lpstr>
      <vt:lpstr>Methoden</vt:lpstr>
      <vt:lpstr>Random sampling</vt:lpstr>
      <vt:lpstr>Hillclimber</vt:lpstr>
      <vt:lpstr>Sequential</vt:lpstr>
      <vt:lpstr>Genetic algorithm  </vt:lpstr>
      <vt:lpstr>Resultaten: Overzicht</vt:lpstr>
      <vt:lpstr>Resultaten: Steepest Ascent Hillclimber </vt:lpstr>
      <vt:lpstr>Resultaten: Steepest Ascent Hillclimber </vt:lpstr>
      <vt:lpstr>Resultaten: Sequential + Steepest Ascent</vt:lpstr>
      <vt:lpstr>Resultaten: Sequential + Simulated annealing + Steepest Ascent</vt:lpstr>
      <vt:lpstr>Resultaten: Winnaar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Nadja</cp:lastModifiedBy>
  <cp:revision>91</cp:revision>
  <dcterms:created xsi:type="dcterms:W3CDTF">2018-04-11T07:55:56Z</dcterms:created>
  <dcterms:modified xsi:type="dcterms:W3CDTF">2018-05-25T12:34:08Z</dcterms:modified>
</cp:coreProperties>
</file>