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66" r:id="rId3"/>
    <p:sldId id="265" r:id="rId4"/>
    <p:sldId id="258" r:id="rId5"/>
    <p:sldId id="259" r:id="rId6"/>
    <p:sldId id="267" r:id="rId7"/>
    <p:sldId id="260" r:id="rId8"/>
    <p:sldId id="271" r:id="rId9"/>
    <p:sldId id="268" r:id="rId10"/>
    <p:sldId id="270" r:id="rId11"/>
    <p:sldId id="273" r:id="rId12"/>
    <p:sldId id="272" r:id="rId13"/>
    <p:sldId id="263" r:id="rId14"/>
    <p:sldId id="274" r:id="rId15"/>
    <p:sldId id="275" r:id="rId16"/>
    <p:sldId id="276" r:id="rId17"/>
    <p:sldId id="27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98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73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Gemiddelde</c:v>
                </c:pt>
              </c:strCache>
            </c:strRef>
          </c:tx>
          <c:spPr>
            <a:gradFill rotWithShape="1">
              <a:gsLst>
                <a:gs pos="0">
                  <a:schemeClr val="accent6"/>
                </a:gs>
                <a:gs pos="100000">
                  <a:schemeClr val="accent6">
                    <a:shade val="75000"/>
                    <a:satMod val="12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4450" dist="50800" dir="5400000" sx="96000" rotWithShape="0">
                <a:srgbClr val="000000">
                  <a:alpha val="3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 contourW="15875">
              <a:bevelT w="101600" h="25400" prst="softRound"/>
              <a:contourClr>
                <a:scrgbClr r="0" g="0" b="0">
                  <a:shade val="3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Blad1!$A$2:$A$7</c:f>
              <c:strCache>
                <c:ptCount val="6"/>
                <c:pt idx="0">
                  <c:v>Random Sampling</c:v>
                </c:pt>
                <c:pt idx="1">
                  <c:v>Hillclimber, stochastisch</c:v>
                </c:pt>
                <c:pt idx="2">
                  <c:v>Hillclimber, steepest ascent</c:v>
                </c:pt>
                <c:pt idx="3">
                  <c:v>Simulated annealing</c:v>
                </c:pt>
                <c:pt idx="4">
                  <c:v>Sequential</c:v>
                </c:pt>
                <c:pt idx="5">
                  <c:v>Genetic Algoritme</c:v>
                </c:pt>
              </c:strCache>
            </c:strRef>
          </c:cat>
          <c:val>
            <c:numRef>
              <c:f>Blad1!$B$2:$B$7</c:f>
              <c:numCache>
                <c:formatCode>General</c:formatCode>
                <c:ptCount val="6"/>
                <c:pt idx="0">
                  <c:v>-352</c:v>
                </c:pt>
                <c:pt idx="1">
                  <c:v>1576</c:v>
                </c:pt>
                <c:pt idx="2">
                  <c:v>1630</c:v>
                </c:pt>
                <c:pt idx="3">
                  <c:v>1110</c:v>
                </c:pt>
                <c:pt idx="4">
                  <c:v>-45</c:v>
                </c:pt>
                <c:pt idx="5">
                  <c:v>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24861440"/>
        <c:axId val="524859480"/>
      </c:barChart>
      <c:catAx>
        <c:axId val="52486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24859480"/>
        <c:crosses val="autoZero"/>
        <c:auto val="1"/>
        <c:lblAlgn val="ctr"/>
        <c:lblOffset val="100"/>
        <c:noMultiLvlLbl val="0"/>
      </c:catAx>
      <c:valAx>
        <c:axId val="524859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2486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3984-9D82-4F6F-B509-7F24F2AF03A7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F5BD-322A-47CF-BDF1-D478B11451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4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COP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5 (dagen) * 7 (zalen) * 4 (tijdsloten) + 5 (avondsloten)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52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Studenten kunnen nog wisselen binnen werkgroepen</a:t>
            </a:r>
            <a:r>
              <a:rPr lang="nl-NL" baseline="0" dirty="0" smtClean="0"/>
              <a:t> waardoor de toestandsruimte groter wordt, maar wij gaan uit van een vaste indeling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8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Uitleg</a:t>
            </a:r>
            <a:r>
              <a:rPr lang="en-US" dirty="0" smtClean="0"/>
              <a:t> of </a:t>
            </a:r>
            <a:r>
              <a:rPr lang="en-US" dirty="0" err="1" smtClean="0"/>
              <a:t>algoritmes</a:t>
            </a:r>
            <a:r>
              <a:rPr lang="en-US" dirty="0" smtClean="0"/>
              <a:t> exact </a:t>
            </a:r>
            <a:r>
              <a:rPr lang="en-US" dirty="0" err="1" smtClean="0"/>
              <a:t>zijn</a:t>
            </a:r>
            <a:r>
              <a:rPr lang="en-US" dirty="0" smtClean="0"/>
              <a:t> of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heuristiek</a:t>
            </a:r>
            <a:endParaRPr lang="en-US" dirty="0" smtClean="0"/>
          </a:p>
          <a:p>
            <a:r>
              <a:rPr lang="nl-NL" dirty="0" smtClean="0"/>
              <a:t>Je weet zeker bij </a:t>
            </a:r>
            <a:r>
              <a:rPr lang="nl-NL" dirty="0" err="1" smtClean="0"/>
              <a:t>sequential</a:t>
            </a:r>
            <a:r>
              <a:rPr lang="nl-NL" baseline="0" dirty="0" smtClean="0"/>
              <a:t> dat je op zaalgrootteconflicten hebt gesorteerd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082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="" xmlns:a16="http://schemas.microsoft.com/office/drawing/2014/main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="" xmlns:a16="http://schemas.microsoft.com/office/drawing/2014/main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="" xmlns:a16="http://schemas.microsoft.com/office/drawing/2014/main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="" xmlns:a16="http://schemas.microsoft.com/office/drawing/2014/main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</a:t>
            </a:r>
            <a:r>
              <a:rPr lang="nl-NL" dirty="0" smtClean="0"/>
              <a:t>euristiek met exact component</a:t>
            </a:r>
          </a:p>
          <a:p>
            <a:r>
              <a:rPr lang="nl-NL" dirty="0" smtClean="0"/>
              <a:t>Roosterconflicten minimaliseren</a:t>
            </a:r>
          </a:p>
          <a:p>
            <a:pPr lvl="1"/>
            <a:r>
              <a:rPr lang="nl-NL" dirty="0" smtClean="0"/>
              <a:t>Activiteitenlijst en zaalslotenlijst husselen</a:t>
            </a:r>
          </a:p>
          <a:p>
            <a:pPr lvl="1"/>
            <a:r>
              <a:rPr lang="nl-NL" dirty="0" smtClean="0"/>
              <a:t>Op zaalgrootte sorteren en samenvoegen</a:t>
            </a:r>
          </a:p>
        </p:txBody>
      </p:sp>
    </p:spTree>
    <p:extLst>
      <p:ext uri="{BB962C8B-B14F-4D97-AF65-F5344CB8AC3E}">
        <p14:creationId xmlns:p14="http://schemas.microsoft.com/office/powerpoint/2010/main" val="24220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algorithm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7039"/>
            <a:ext cx="10042187" cy="3970361"/>
          </a:xfrm>
        </p:spPr>
        <p:txBody>
          <a:bodyPr>
            <a:normAutofit/>
          </a:bodyPr>
          <a:lstStyle/>
          <a:p>
            <a:r>
              <a:rPr lang="en-US" dirty="0" err="1" smtClean="0"/>
              <a:t>Combineer</a:t>
            </a:r>
            <a:r>
              <a:rPr lang="en-US" dirty="0" smtClean="0"/>
              <a:t> de </a:t>
            </a:r>
            <a:r>
              <a:rPr lang="en-US" dirty="0" err="1" smtClean="0"/>
              <a:t>activiteiten</a:t>
            </a:r>
            <a:r>
              <a:rPr lang="en-US" dirty="0" smtClean="0"/>
              <a:t> van ouder1 en ouder2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kind-rooster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r>
              <a:rPr lang="en-US" dirty="0" err="1" smtClean="0"/>
              <a:t>Mogelijkheid</a:t>
            </a:r>
            <a:r>
              <a:rPr lang="en-US" dirty="0" smtClean="0"/>
              <a:t> tot </a:t>
            </a:r>
            <a:r>
              <a:rPr lang="en-US" dirty="0" err="1" smtClean="0"/>
              <a:t>mutatie</a:t>
            </a:r>
            <a:endParaRPr lang="en-US" dirty="0" smtClean="0"/>
          </a:p>
          <a:p>
            <a:r>
              <a:rPr lang="en-US" dirty="0" err="1" smtClean="0"/>
              <a:t>Activiteitconflicten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opgelost</a:t>
            </a:r>
            <a:r>
              <a:rPr lang="en-US" dirty="0" smtClean="0"/>
              <a:t> via </a:t>
            </a:r>
            <a:r>
              <a:rPr lang="en-US" dirty="0" err="1" smtClean="0"/>
              <a:t>zaalgrootte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93" y="3898677"/>
            <a:ext cx="74930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80" y="5032498"/>
            <a:ext cx="75184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93" y="5946383"/>
            <a:ext cx="7505700" cy="3429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5400000">
            <a:off x="3620864" y="4672685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6142754" y="4701169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4934773" y="5584074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7348252" y="5581578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8633659" y="5550600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baby carto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6" y="4518001"/>
            <a:ext cx="773113" cy="113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Overzicht</a:t>
            </a:r>
            <a:endParaRPr lang="nl-NL" dirty="0"/>
          </a:p>
        </p:txBody>
      </p:sp>
      <p:graphicFrame>
        <p:nvGraphicFramePr>
          <p:cNvPr id="8" name="Tijdelijke aanduiding voor inhoud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838887"/>
              </p:ext>
            </p:extLst>
          </p:nvPr>
        </p:nvGraphicFramePr>
        <p:xfrm>
          <a:off x="1243012" y="1700014"/>
          <a:ext cx="10272713" cy="446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29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Resultaten</a:t>
            </a:r>
            <a:r>
              <a:rPr lang="en-US" dirty="0" smtClean="0"/>
              <a:t>: Steepest Ascent </a:t>
            </a:r>
            <a:r>
              <a:rPr lang="en-US" dirty="0" err="1" smtClean="0"/>
              <a:t>Hillclimber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1700014"/>
            <a:ext cx="5760720" cy="432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9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Resultaten</a:t>
            </a:r>
            <a:r>
              <a:rPr lang="en-US" dirty="0" smtClean="0"/>
              <a:t>: Steepest Ascent </a:t>
            </a:r>
            <a:r>
              <a:rPr lang="en-US" dirty="0" err="1" smtClean="0"/>
              <a:t>Hillclimber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897039"/>
            <a:ext cx="5759450" cy="4088130"/>
          </a:xfrm>
          <a:prstGeom prst="rect">
            <a:avLst/>
          </a:prstGeom>
        </p:spPr>
      </p:pic>
      <p:sp>
        <p:nvSpPr>
          <p:cNvPr id="5" name="PIJL-RECHTS 4"/>
          <p:cNvSpPr/>
          <p:nvPr/>
        </p:nvSpPr>
        <p:spPr>
          <a:xfrm>
            <a:off x="7715250" y="3271837"/>
            <a:ext cx="1471613" cy="842963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Wolkvormige toelichting 5"/>
          <p:cNvSpPr/>
          <p:nvPr/>
        </p:nvSpPr>
        <p:spPr>
          <a:xfrm>
            <a:off x="9478963" y="2800350"/>
            <a:ext cx="2200274" cy="175736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58798C"/>
                </a:solidFill>
              </a:rPr>
              <a:t>Meer = beter</a:t>
            </a:r>
            <a:endParaRPr lang="nl-NL" dirty="0">
              <a:solidFill>
                <a:srgbClr val="5879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</a:t>
            </a:r>
            <a:r>
              <a:rPr lang="nl-NL" dirty="0" err="1" smtClean="0"/>
              <a:t>Sequential</a:t>
            </a:r>
            <a:r>
              <a:rPr lang="nl-NL" dirty="0" smtClean="0"/>
              <a:t> + Steepest </a:t>
            </a:r>
            <a:r>
              <a:rPr lang="nl-NL" dirty="0" err="1" smtClean="0"/>
              <a:t>Ascent</a:t>
            </a:r>
            <a:endParaRPr lang="nl-NL" dirty="0"/>
          </a:p>
        </p:txBody>
      </p:sp>
      <p:pic>
        <p:nvPicPr>
          <p:cNvPr id="4" name="Picture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900039"/>
            <a:ext cx="5686425" cy="39292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IJL-RECHTS 4"/>
          <p:cNvSpPr/>
          <p:nvPr/>
        </p:nvSpPr>
        <p:spPr>
          <a:xfrm>
            <a:off x="7715250" y="3271837"/>
            <a:ext cx="1471613" cy="842963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Wolkvormige toelichting 5"/>
          <p:cNvSpPr/>
          <p:nvPr/>
        </p:nvSpPr>
        <p:spPr>
          <a:xfrm>
            <a:off x="9478963" y="2800350"/>
            <a:ext cx="2200274" cy="175736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58798C"/>
                </a:solidFill>
              </a:rPr>
              <a:t>Lokaal optimum</a:t>
            </a:r>
            <a:endParaRPr lang="nl-NL" dirty="0">
              <a:solidFill>
                <a:srgbClr val="5879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Resultaten: </a:t>
            </a:r>
            <a:r>
              <a:rPr lang="nl-NL" dirty="0" err="1" smtClean="0"/>
              <a:t>Sequential</a:t>
            </a:r>
            <a:r>
              <a:rPr lang="nl-NL" dirty="0" smtClean="0"/>
              <a:t> + 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r>
              <a:rPr lang="nl-NL" dirty="0" smtClean="0"/>
              <a:t> + Steepest </a:t>
            </a:r>
            <a:r>
              <a:rPr lang="nl-NL" dirty="0" err="1" smtClean="0"/>
              <a:t>Ascent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</a:t>
            </a:r>
            <a:r>
              <a:rPr lang="nl-NL" smtClean="0"/>
              <a:t>: Winnaar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8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Vergelijking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Vergelijking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algoritmes</a:t>
            </a:r>
            <a:endParaRPr lang="en-US" dirty="0"/>
          </a:p>
          <a:p>
            <a:pPr lvl="1"/>
            <a:r>
              <a:rPr lang="en-US" dirty="0"/>
              <a:t>Random sampling </a:t>
            </a:r>
            <a:r>
              <a:rPr lang="en-US" dirty="0" err="1"/>
              <a:t>naast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86429D-A3FD-4545-A82A-7A300CE7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Introductie: Gegevens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13E008-5B7D-426C-BE51-1EB75C5A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618061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609 studenten</a:t>
            </a:r>
          </a:p>
          <a:p>
            <a:endParaRPr lang="nl-NL" dirty="0"/>
          </a:p>
          <a:p>
            <a:r>
              <a:rPr lang="nl-NL" dirty="0"/>
              <a:t>29 vakken</a:t>
            </a:r>
          </a:p>
          <a:p>
            <a:pPr lvl="1"/>
            <a:r>
              <a:rPr lang="nl-NL" dirty="0"/>
              <a:t>Hoorcollege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(39)	</a:t>
            </a:r>
          </a:p>
          <a:p>
            <a:pPr lvl="1"/>
            <a:r>
              <a:rPr lang="nl-NL" dirty="0"/>
              <a:t>Werkcollege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(40)		</a:t>
            </a:r>
            <a:r>
              <a:rPr lang="nl-NL" dirty="0">
                <a:solidFill>
                  <a:srgbClr val="335B74"/>
                </a:solidFill>
              </a:rPr>
              <a:t>129 activiteiten in te roosteren</a:t>
            </a:r>
          </a:p>
          <a:p>
            <a:pPr lvl="1"/>
            <a:r>
              <a:rPr lang="nl-NL" dirty="0"/>
              <a:t>Practicum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(50)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7 zalen</a:t>
            </a:r>
          </a:p>
          <a:p>
            <a:endParaRPr lang="nl-NL" dirty="0"/>
          </a:p>
          <a:p>
            <a:r>
              <a:rPr lang="nl-NL" dirty="0"/>
              <a:t>5 </a:t>
            </a:r>
            <a:r>
              <a:rPr lang="nl-NL" dirty="0" smtClean="0"/>
              <a:t>tijdsloten</a:t>
            </a:r>
          </a:p>
          <a:p>
            <a:endParaRPr lang="nl-NL" dirty="0"/>
          </a:p>
          <a:p>
            <a:r>
              <a:rPr lang="nl-NL" dirty="0"/>
              <a:t>145 </a:t>
            </a:r>
            <a:r>
              <a:rPr lang="nl-NL" dirty="0" smtClean="0"/>
              <a:t>zaalsloten</a:t>
            </a:r>
            <a:endParaRPr lang="nl-NL" dirty="0"/>
          </a:p>
          <a:p>
            <a:endParaRPr lang="nl-NL" dirty="0"/>
          </a:p>
        </p:txBody>
      </p:sp>
      <p:sp>
        <p:nvSpPr>
          <p:cNvPr id="4" name="Right Brace 3">
            <a:extLst>
              <a:ext uri="{FF2B5EF4-FFF2-40B4-BE49-F238E27FC236}">
                <a16:creationId xmlns="" xmlns:a16="http://schemas.microsoft.com/office/drawing/2014/main" id="{6E64EA35-C3BC-4000-9318-44F7982588DD}"/>
              </a:ext>
            </a:extLst>
          </p:cNvPr>
          <p:cNvSpPr/>
          <p:nvPr/>
        </p:nvSpPr>
        <p:spPr>
          <a:xfrm>
            <a:off x="5078185" y="3135081"/>
            <a:ext cx="547007" cy="1363597"/>
          </a:xfrm>
          <a:prstGeom prst="rightBrace">
            <a:avLst/>
          </a:prstGeom>
          <a:ln w="28575">
            <a:solidFill>
              <a:srgbClr val="335B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335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/>
          </a:bodyPr>
          <a:lstStyle/>
          <a:p>
            <a:r>
              <a:rPr lang="nl-NL" dirty="0" smtClean="0"/>
              <a:t>Introductie: Rooster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>
            <a:normAutofit/>
          </a:bodyPr>
          <a:lstStyle/>
          <a:p>
            <a:r>
              <a:rPr lang="nl-NL" dirty="0"/>
              <a:t>Afbeelding rooster: bijv. maandag</a:t>
            </a:r>
            <a:endParaRPr lang="nl-NL" i="0" dirty="0"/>
          </a:p>
          <a:p>
            <a:pPr lvl="1"/>
            <a:endParaRPr lang="nl-NL" i="0" dirty="0"/>
          </a:p>
        </p:txBody>
      </p:sp>
    </p:spTree>
    <p:extLst>
      <p:ext uri="{BB962C8B-B14F-4D97-AF65-F5344CB8AC3E}">
        <p14:creationId xmlns:p14="http://schemas.microsoft.com/office/powerpoint/2010/main" val="26958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Introductie</a:t>
            </a:r>
            <a:r>
              <a:rPr lang="en-US" dirty="0" smtClean="0"/>
              <a:t>: </a:t>
            </a:r>
            <a:r>
              <a:rPr lang="en-US" dirty="0" err="1" smtClean="0"/>
              <a:t>Scorebepaling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14575"/>
            <a:ext cx="9601200" cy="3552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/>
              <a:t>		</a:t>
            </a:r>
            <a:endParaRPr lang="en-US" dirty="0"/>
          </a:p>
          <a:p>
            <a:r>
              <a:rPr lang="en-US" dirty="0" err="1"/>
              <a:t>Bonuspunten</a:t>
            </a:r>
            <a:r>
              <a:rPr lang="en-US" dirty="0"/>
              <a:t>:</a:t>
            </a:r>
          </a:p>
          <a:p>
            <a:pPr lvl="1"/>
            <a:r>
              <a:rPr lang="en-US" b="1" i="0" dirty="0"/>
              <a:t>20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goede</a:t>
            </a:r>
            <a:r>
              <a:rPr lang="en-US" i="0" dirty="0"/>
              <a:t> </a:t>
            </a:r>
            <a:r>
              <a:rPr lang="en-US" i="0" dirty="0" err="1"/>
              <a:t>weekindeling</a:t>
            </a:r>
            <a:endParaRPr lang="en-US" i="0" dirty="0"/>
          </a:p>
          <a:p>
            <a:pPr lvl="1"/>
            <a:endParaRPr lang="en-US" i="0" dirty="0"/>
          </a:p>
          <a:p>
            <a:r>
              <a:rPr lang="en-US" dirty="0" err="1"/>
              <a:t>Maluspunten</a:t>
            </a:r>
            <a:r>
              <a:rPr lang="en-US" dirty="0"/>
              <a:t>:</a:t>
            </a:r>
          </a:p>
          <a:p>
            <a:pPr lvl="1"/>
            <a:r>
              <a:rPr lang="en-US" b="1" i="0" dirty="0"/>
              <a:t>1 punt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iedere</a:t>
            </a:r>
            <a:r>
              <a:rPr lang="en-US" i="0" dirty="0"/>
              <a:t> student die </a:t>
            </a:r>
            <a:r>
              <a:rPr lang="en-US" i="0" dirty="0" err="1"/>
              <a:t>niet</a:t>
            </a:r>
            <a:r>
              <a:rPr lang="en-US" i="0" dirty="0"/>
              <a:t> in de </a:t>
            </a:r>
            <a:r>
              <a:rPr lang="en-US" i="0" dirty="0" err="1"/>
              <a:t>zaal</a:t>
            </a:r>
            <a:r>
              <a:rPr lang="en-US" i="0" dirty="0"/>
              <a:t> past</a:t>
            </a:r>
          </a:p>
          <a:p>
            <a:pPr lvl="1"/>
            <a:r>
              <a:rPr lang="en-US" b="1" i="0" dirty="0"/>
              <a:t>1 punt </a:t>
            </a:r>
            <a:r>
              <a:rPr lang="en-US" i="0" dirty="0"/>
              <a:t>per </a:t>
            </a:r>
            <a:r>
              <a:rPr lang="en-US" i="0" dirty="0" err="1"/>
              <a:t>roosterconflict</a:t>
            </a:r>
            <a:r>
              <a:rPr lang="en-US" i="0" dirty="0"/>
              <a:t> per student</a:t>
            </a:r>
          </a:p>
          <a:p>
            <a:pPr lvl="1"/>
            <a:r>
              <a:rPr lang="en-US" b="1" i="0" dirty="0"/>
              <a:t>10, 20 of 30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slechte</a:t>
            </a:r>
            <a:r>
              <a:rPr lang="en-US" i="0" dirty="0"/>
              <a:t> </a:t>
            </a:r>
            <a:r>
              <a:rPr lang="en-US" i="0" dirty="0" err="1"/>
              <a:t>weekindeling</a:t>
            </a:r>
            <a:endParaRPr lang="en-US" i="0" dirty="0"/>
          </a:p>
          <a:p>
            <a:pPr lvl="1"/>
            <a:r>
              <a:rPr lang="en-US" b="1" i="0" dirty="0"/>
              <a:t>50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laat</a:t>
            </a:r>
            <a:r>
              <a:rPr lang="en-US" i="0" dirty="0"/>
              <a:t> </a:t>
            </a:r>
            <a:r>
              <a:rPr lang="en-US" i="0" dirty="0" err="1"/>
              <a:t>tijdslot</a:t>
            </a:r>
            <a:r>
              <a:rPr lang="en-US" i="0" dirty="0"/>
              <a:t> (17:00-19:00)</a:t>
            </a:r>
          </a:p>
          <a:p>
            <a:pPr lvl="1"/>
            <a:endParaRPr lang="en-US" i="0" dirty="0"/>
          </a:p>
        </p:txBody>
      </p:sp>
      <p:sp>
        <p:nvSpPr>
          <p:cNvPr id="4" name="Rechthoek 3"/>
          <p:cNvSpPr/>
          <p:nvPr/>
        </p:nvSpPr>
        <p:spPr>
          <a:xfrm>
            <a:off x="2771775" y="1700013"/>
            <a:ext cx="7043738" cy="614561"/>
          </a:xfrm>
          <a:prstGeom prst="rect">
            <a:avLst/>
          </a:prstGeom>
          <a:noFill/>
          <a:ln>
            <a:solidFill>
              <a:srgbClr val="587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335B74"/>
                </a:solidFill>
              </a:rPr>
              <a:t>Score</a:t>
            </a:r>
            <a:r>
              <a:rPr lang="en-US" sz="2000" dirty="0">
                <a:solidFill>
                  <a:srgbClr val="335B74"/>
                </a:solidFill>
              </a:rPr>
              <a:t> </a:t>
            </a:r>
            <a:r>
              <a:rPr lang="en-US" sz="2000" b="1" dirty="0">
                <a:solidFill>
                  <a:srgbClr val="335B74"/>
                </a:solidFill>
              </a:rPr>
              <a:t>= 1000 + </a:t>
            </a:r>
            <a:r>
              <a:rPr lang="en-US" sz="2000" b="1" dirty="0" err="1">
                <a:solidFill>
                  <a:srgbClr val="335B74"/>
                </a:solidFill>
              </a:rPr>
              <a:t>Bonuspunten</a:t>
            </a:r>
            <a:r>
              <a:rPr lang="en-US" sz="2000" b="1" dirty="0">
                <a:solidFill>
                  <a:srgbClr val="335B74"/>
                </a:solidFill>
              </a:rPr>
              <a:t> - </a:t>
            </a:r>
            <a:r>
              <a:rPr lang="en-US" sz="2000" b="1" dirty="0" err="1">
                <a:solidFill>
                  <a:srgbClr val="335B74"/>
                </a:solidFill>
              </a:rPr>
              <a:t>Maluspunten</a:t>
            </a:r>
            <a:endParaRPr lang="en-US" sz="2000" b="1" dirty="0">
              <a:solidFill>
                <a:srgbClr val="335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r>
              <a:rPr lang="en-US" dirty="0" smtClean="0"/>
              <a:t>: </a:t>
            </a:r>
            <a:r>
              <a:rPr lang="en-US" dirty="0" err="1" smtClean="0"/>
              <a:t>Grenzen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446611"/>
          </a:xfrm>
        </p:spPr>
        <p:txBody>
          <a:bodyPr>
            <a:normAutofit/>
          </a:bodyPr>
          <a:lstStyle/>
          <a:p>
            <a:r>
              <a:rPr lang="en-US" dirty="0" err="1" smtClean="0"/>
              <a:t>Bovengrens</a:t>
            </a:r>
            <a:endParaRPr lang="en-US" dirty="0"/>
          </a:p>
          <a:p>
            <a:pPr lvl="1"/>
            <a:r>
              <a:rPr lang="en-US" i="0" dirty="0" err="1" smtClean="0"/>
              <a:t>Theoretisch</a:t>
            </a:r>
            <a:endParaRPr lang="en-US" i="0" dirty="0" smtClean="0"/>
          </a:p>
          <a:p>
            <a:pPr marL="530352" lvl="1" indent="0">
              <a:buNone/>
            </a:pPr>
            <a:r>
              <a:rPr lang="en-US" i="0" dirty="0"/>
              <a:t>		</a:t>
            </a:r>
            <a:r>
              <a:rPr lang="en-US" sz="2000" b="1" i="0" dirty="0" smtClean="0"/>
              <a:t>2400</a:t>
            </a:r>
            <a:r>
              <a:rPr lang="en-US" sz="2000" i="0" dirty="0" smtClean="0"/>
              <a:t> = 1000 (</a:t>
            </a:r>
            <a:r>
              <a:rPr lang="en-US" sz="2000" i="0" dirty="0" err="1" smtClean="0"/>
              <a:t>geldig</a:t>
            </a:r>
            <a:r>
              <a:rPr lang="en-US" sz="2000" i="0" dirty="0" smtClean="0"/>
              <a:t> rooster) + 70 (</a:t>
            </a:r>
            <a:r>
              <a:rPr lang="en-US" sz="2000" i="0" dirty="0" err="1" smtClean="0"/>
              <a:t>weekactiviteiten</a:t>
            </a:r>
            <a:r>
              <a:rPr lang="en-US" sz="2000" i="0" dirty="0" smtClean="0"/>
              <a:t>) * </a:t>
            </a:r>
            <a:r>
              <a:rPr lang="en-US" sz="2000" i="0" dirty="0" smtClean="0"/>
              <a:t>20 (</a:t>
            </a:r>
            <a:r>
              <a:rPr lang="en-US" sz="2000" i="0" dirty="0" err="1" smtClean="0"/>
              <a:t>bonuspunten</a:t>
            </a:r>
            <a:r>
              <a:rPr lang="en-US" sz="2000" i="0" dirty="0" smtClean="0"/>
              <a:t>)</a:t>
            </a:r>
            <a:endParaRPr lang="en-US" sz="2000" i="0" dirty="0"/>
          </a:p>
          <a:p>
            <a:pPr lvl="1"/>
            <a:r>
              <a:rPr lang="en-US" i="0" dirty="0" err="1" smtClean="0"/>
              <a:t>Aangepast</a:t>
            </a:r>
            <a:endParaRPr lang="en-US" i="0" dirty="0" smtClean="0"/>
          </a:p>
          <a:p>
            <a:pPr marL="530352" lvl="1" indent="0">
              <a:buNone/>
            </a:pPr>
            <a:r>
              <a:rPr lang="en-US" i="0" dirty="0" smtClean="0"/>
              <a:t>	</a:t>
            </a:r>
            <a:r>
              <a:rPr lang="en-US" i="0" dirty="0"/>
              <a:t>	</a:t>
            </a:r>
            <a:r>
              <a:rPr lang="en-US" sz="2000" b="1" i="0" dirty="0" smtClean="0">
                <a:solidFill>
                  <a:srgbClr val="335B74"/>
                </a:solidFill>
              </a:rPr>
              <a:t>1800</a:t>
            </a:r>
            <a:r>
              <a:rPr lang="en-US" sz="2000" i="0" dirty="0" smtClean="0">
                <a:solidFill>
                  <a:srgbClr val="335B74"/>
                </a:solidFill>
              </a:rPr>
              <a:t> </a:t>
            </a:r>
            <a:r>
              <a:rPr lang="en-US" sz="2000" i="0" dirty="0">
                <a:solidFill>
                  <a:srgbClr val="335B74"/>
                </a:solidFill>
              </a:rPr>
              <a:t>= 1000 (</a:t>
            </a:r>
            <a:r>
              <a:rPr lang="en-US" sz="2000" i="0" dirty="0" err="1">
                <a:solidFill>
                  <a:srgbClr val="335B74"/>
                </a:solidFill>
              </a:rPr>
              <a:t>geldig</a:t>
            </a:r>
            <a:r>
              <a:rPr lang="en-US" sz="2000" i="0" dirty="0">
                <a:solidFill>
                  <a:srgbClr val="335B74"/>
                </a:solidFill>
              </a:rPr>
              <a:t> rooster) + </a:t>
            </a:r>
            <a:r>
              <a:rPr lang="en-US" sz="2000" i="0" dirty="0" smtClean="0">
                <a:solidFill>
                  <a:srgbClr val="335B74"/>
                </a:solidFill>
              </a:rPr>
              <a:t>40 </a:t>
            </a:r>
            <a:r>
              <a:rPr lang="en-US" sz="2000" i="0" dirty="0">
                <a:solidFill>
                  <a:srgbClr val="335B74"/>
                </a:solidFill>
              </a:rPr>
              <a:t>(</a:t>
            </a:r>
            <a:r>
              <a:rPr lang="en-US" sz="2000" i="0" dirty="0" err="1">
                <a:solidFill>
                  <a:srgbClr val="335B74"/>
                </a:solidFill>
              </a:rPr>
              <a:t>weekactiviteiten</a:t>
            </a:r>
            <a:r>
              <a:rPr lang="en-US" sz="2000" i="0" dirty="0" smtClean="0">
                <a:solidFill>
                  <a:srgbClr val="335B74"/>
                </a:solidFill>
              </a:rPr>
              <a:t>) * </a:t>
            </a:r>
            <a:r>
              <a:rPr lang="en-US" sz="2000" i="0" dirty="0">
                <a:solidFill>
                  <a:srgbClr val="335B74"/>
                </a:solidFill>
              </a:rPr>
              <a:t>20 (</a:t>
            </a:r>
            <a:r>
              <a:rPr lang="en-US" sz="2000" i="0" dirty="0" err="1">
                <a:solidFill>
                  <a:srgbClr val="335B74"/>
                </a:solidFill>
              </a:rPr>
              <a:t>bonuspunten</a:t>
            </a:r>
            <a:r>
              <a:rPr lang="en-US" sz="2000" i="0" dirty="0" smtClean="0">
                <a:solidFill>
                  <a:srgbClr val="335B74"/>
                </a:solidFill>
              </a:rPr>
              <a:t>)</a:t>
            </a:r>
            <a:endParaRPr lang="en-US" i="0" dirty="0" smtClean="0"/>
          </a:p>
          <a:p>
            <a:r>
              <a:rPr lang="en-US" dirty="0" err="1" smtClean="0"/>
              <a:t>Ondergrens</a:t>
            </a:r>
            <a:endParaRPr lang="en-US" dirty="0"/>
          </a:p>
          <a:p>
            <a:pPr lvl="1"/>
            <a:r>
              <a:rPr lang="en-US" i="0" dirty="0" err="1" smtClean="0"/>
              <a:t>Theoretisch</a:t>
            </a:r>
            <a:endParaRPr lang="en-US" i="0" dirty="0" smtClean="0"/>
          </a:p>
          <a:p>
            <a:pPr marL="530352" lvl="1" indent="0">
              <a:buNone/>
            </a:pPr>
            <a:r>
              <a:rPr lang="en-US" i="0" dirty="0"/>
              <a:t>	</a:t>
            </a:r>
            <a:r>
              <a:rPr lang="en-US" i="0" dirty="0" smtClean="0"/>
              <a:t>	-</a:t>
            </a:r>
            <a:r>
              <a:rPr lang="nl-NL" sz="1900" b="1" i="0" dirty="0" smtClean="0">
                <a:solidFill>
                  <a:srgbClr val="335B74"/>
                </a:solidFill>
              </a:rPr>
              <a:t>4946 </a:t>
            </a:r>
            <a:r>
              <a:rPr lang="nl-NL" sz="1900" i="0" dirty="0">
                <a:solidFill>
                  <a:srgbClr val="335B74"/>
                </a:solidFill>
              </a:rPr>
              <a:t>= 1000 (geldig rooster</a:t>
            </a:r>
            <a:r>
              <a:rPr lang="nl-NL" sz="1900" i="0" dirty="0" smtClean="0">
                <a:solidFill>
                  <a:srgbClr val="335B74"/>
                </a:solidFill>
              </a:rPr>
              <a:t>) – </a:t>
            </a:r>
            <a:r>
              <a:rPr lang="nl-NL" sz="1900" i="0" dirty="0">
                <a:solidFill>
                  <a:srgbClr val="335B74"/>
                </a:solidFill>
              </a:rPr>
              <a:t>1000 (</a:t>
            </a:r>
            <a:r>
              <a:rPr lang="nl-NL" sz="1900" i="0" dirty="0" err="1" smtClean="0">
                <a:solidFill>
                  <a:srgbClr val="335B74"/>
                </a:solidFill>
              </a:rPr>
              <a:t>vakspreiding</a:t>
            </a:r>
            <a:r>
              <a:rPr lang="nl-NL" sz="1900" i="0" dirty="0" smtClean="0">
                <a:solidFill>
                  <a:srgbClr val="335B74"/>
                </a:solidFill>
              </a:rPr>
              <a:t>) </a:t>
            </a:r>
            <a:br>
              <a:rPr lang="nl-NL" sz="1900" i="0" dirty="0" smtClean="0">
                <a:solidFill>
                  <a:srgbClr val="335B74"/>
                </a:solidFill>
              </a:rPr>
            </a:br>
            <a:r>
              <a:rPr lang="nl-NL" sz="1900" i="0" dirty="0" smtClean="0">
                <a:solidFill>
                  <a:srgbClr val="335B74"/>
                </a:solidFill>
              </a:rPr>
              <a:t>			– </a:t>
            </a:r>
            <a:r>
              <a:rPr lang="nl-NL" sz="1900" i="0" dirty="0">
                <a:solidFill>
                  <a:srgbClr val="335B74"/>
                </a:solidFill>
              </a:rPr>
              <a:t>(6 – 1) * 609 </a:t>
            </a:r>
            <a:r>
              <a:rPr lang="nl-NL" sz="1900" i="0" dirty="0" smtClean="0">
                <a:solidFill>
                  <a:srgbClr val="335B74"/>
                </a:solidFill>
              </a:rPr>
              <a:t>(roosterconflicten) – </a:t>
            </a:r>
            <a:r>
              <a:rPr lang="nl-NL" sz="1900" i="0" dirty="0">
                <a:solidFill>
                  <a:srgbClr val="335B74"/>
                </a:solidFill>
              </a:rPr>
              <a:t>1901 (</a:t>
            </a:r>
            <a:r>
              <a:rPr lang="nl-NL" sz="1900" i="0" dirty="0" smtClean="0">
                <a:solidFill>
                  <a:srgbClr val="335B74"/>
                </a:solidFill>
              </a:rPr>
              <a:t>zaalconflict)</a:t>
            </a:r>
            <a:endParaRPr lang="nl-NL" sz="1900" i="0" dirty="0">
              <a:solidFill>
                <a:srgbClr val="335B74"/>
              </a:solidFill>
            </a:endParaRPr>
          </a:p>
          <a:p>
            <a:pPr marL="530352" lvl="1" indent="0">
              <a:buNone/>
            </a:pPr>
            <a:endParaRPr lang="en-US" i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>
                    <a:latin typeface="Cambria Math" panose="02040503050406030204" pitchFamily="18" charset="0"/>
                  </a:rPr>
                  <a:t>145 zaalsloten</a:t>
                </a:r>
              </a:p>
              <a:p>
                <a:r>
                  <a:rPr lang="nl-NL" dirty="0" smtClean="0">
                    <a:latin typeface="Cambria Math" panose="02040503050406030204" pitchFamily="18" charset="0"/>
                  </a:rPr>
                  <a:t>129 activiteiten</a:t>
                </a:r>
              </a:p>
              <a:p>
                <a:r>
                  <a:rPr lang="nl-NL" dirty="0" smtClean="0">
                    <a:latin typeface="Cambria Math" panose="02040503050406030204" pitchFamily="18" charset="0"/>
                  </a:rPr>
                  <a:t>145-129 lege plekken in het rooster</a:t>
                </a: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145!</m:t>
                        </m:r>
                      </m:num>
                      <m:den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(145−</m:t>
                        </m:r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129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 = </a:t>
                </a:r>
                <a:r>
                  <a:rPr lang="nl-NL" dirty="0" smtClean="0"/>
                  <a:t>3.8464880164×10</a:t>
                </a:r>
                <a:r>
                  <a:rPr lang="nl-NL" baseline="30000" dirty="0" smtClean="0"/>
                  <a:t>238</a:t>
                </a: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25" t="-18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5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dirty="0" err="1" smtClean="0"/>
              <a:t>lgoritmes</a:t>
            </a:r>
            <a:endParaRPr lang="en-US" dirty="0"/>
          </a:p>
          <a:p>
            <a:pPr lvl="1"/>
            <a:r>
              <a:rPr lang="en-US" dirty="0" smtClean="0"/>
              <a:t>Random sampling</a:t>
            </a:r>
            <a:endParaRPr lang="en-US" dirty="0"/>
          </a:p>
          <a:p>
            <a:pPr lvl="1"/>
            <a:r>
              <a:rPr lang="en-US" dirty="0" err="1" smtClean="0"/>
              <a:t>Hillclimber</a:t>
            </a:r>
            <a:endParaRPr lang="en-US" dirty="0" smtClean="0"/>
          </a:p>
          <a:p>
            <a:pPr lvl="2"/>
            <a:r>
              <a:rPr lang="en-US" dirty="0" err="1" smtClean="0"/>
              <a:t>Stochastisch</a:t>
            </a:r>
            <a:endParaRPr lang="en-US" dirty="0" smtClean="0"/>
          </a:p>
          <a:p>
            <a:pPr lvl="2"/>
            <a:r>
              <a:rPr lang="en-US" dirty="0" smtClean="0"/>
              <a:t>Steepest ascent</a:t>
            </a:r>
          </a:p>
          <a:p>
            <a:pPr lvl="2"/>
            <a:r>
              <a:rPr lang="en-US" dirty="0" smtClean="0"/>
              <a:t>simulated annealing</a:t>
            </a:r>
          </a:p>
          <a:p>
            <a:pPr lvl="1"/>
            <a:r>
              <a:rPr lang="en-US" dirty="0" smtClean="0"/>
              <a:t>Sequential</a:t>
            </a:r>
            <a:endParaRPr lang="en-US" dirty="0" smtClean="0"/>
          </a:p>
          <a:p>
            <a:pPr lvl="1"/>
            <a:r>
              <a:rPr lang="en-US" dirty="0" smtClean="0"/>
              <a:t>Genetic </a:t>
            </a:r>
            <a:r>
              <a:rPr lang="en-US" dirty="0" err="1" smtClean="0"/>
              <a:t>algoritme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sampling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Heuristiek</a:t>
            </a:r>
          </a:p>
          <a:p>
            <a:r>
              <a:rPr lang="nl-NL" dirty="0" smtClean="0"/>
              <a:t>Steekproef van 20000 random ingevulde roosters</a:t>
            </a:r>
          </a:p>
        </p:txBody>
      </p:sp>
    </p:spTree>
    <p:extLst>
      <p:ext uri="{BB962C8B-B14F-4D97-AF65-F5344CB8AC3E}">
        <p14:creationId xmlns:p14="http://schemas.microsoft.com/office/powerpoint/2010/main" val="14359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Hillclimber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Stochastische </a:t>
            </a:r>
            <a:r>
              <a:rPr lang="nl-NL" dirty="0" err="1" smtClean="0"/>
              <a:t>Hillclimber</a:t>
            </a:r>
            <a:endParaRPr lang="nl-NL" dirty="0" smtClean="0"/>
          </a:p>
          <a:p>
            <a:pPr lvl="1"/>
            <a:r>
              <a:rPr lang="nl-NL" dirty="0" smtClean="0"/>
              <a:t>Random 2 activiteiten selecteren en omwisselen van zaalslot</a:t>
            </a:r>
          </a:p>
          <a:p>
            <a:pPr lvl="1"/>
            <a:r>
              <a:rPr lang="nl-NL" dirty="0" smtClean="0"/>
              <a:t>Hogere score = rooster accepteren</a:t>
            </a:r>
          </a:p>
          <a:p>
            <a:pPr lvl="1"/>
            <a:r>
              <a:rPr lang="nl-NL" dirty="0" smtClean="0"/>
              <a:t>Stopcriteria; aantal iteraties</a:t>
            </a:r>
          </a:p>
          <a:p>
            <a:r>
              <a:rPr lang="nl-NL" dirty="0" smtClean="0"/>
              <a:t>Steepest </a:t>
            </a:r>
            <a:r>
              <a:rPr lang="nl-NL" dirty="0" err="1" smtClean="0"/>
              <a:t>Ascent</a:t>
            </a:r>
            <a:r>
              <a:rPr lang="nl-NL" dirty="0" smtClean="0"/>
              <a:t> </a:t>
            </a:r>
            <a:r>
              <a:rPr lang="nl-NL" dirty="0" err="1" smtClean="0"/>
              <a:t>HillClimber</a:t>
            </a:r>
            <a:endParaRPr lang="nl-NL" dirty="0" smtClean="0"/>
          </a:p>
          <a:p>
            <a:pPr lvl="1"/>
            <a:r>
              <a:rPr lang="nl-NL" dirty="0" smtClean="0"/>
              <a:t>Beste score van alle wissels t.o.v. één activiteit kiezen</a:t>
            </a:r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Verslechteringen accepteren middels koelschema’s</a:t>
            </a:r>
          </a:p>
        </p:txBody>
      </p:sp>
    </p:spTree>
    <p:extLst>
      <p:ext uri="{BB962C8B-B14F-4D97-AF65-F5344CB8AC3E}">
        <p14:creationId xmlns:p14="http://schemas.microsoft.com/office/powerpoint/2010/main" val="7686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809</TotalTime>
  <Words>262</Words>
  <Application>Microsoft Office PowerPoint</Application>
  <PresentationFormat>Breedbeeld</PresentationFormat>
  <Paragraphs>93</Paragraphs>
  <Slides>18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Franklin Gothic Book</vt:lpstr>
      <vt:lpstr>Crop</vt:lpstr>
      <vt:lpstr>Lectures &amp; Lesroosters</vt:lpstr>
      <vt:lpstr>Introductie: Gegevens</vt:lpstr>
      <vt:lpstr>Introductie: Rooster</vt:lpstr>
      <vt:lpstr>Introductie: Scorebepaling</vt:lpstr>
      <vt:lpstr>Introductie: Grenzen</vt:lpstr>
      <vt:lpstr>Toestandsruimte</vt:lpstr>
      <vt:lpstr>Methoden</vt:lpstr>
      <vt:lpstr>Random sampling</vt:lpstr>
      <vt:lpstr>Hillclimber</vt:lpstr>
      <vt:lpstr>Sequential</vt:lpstr>
      <vt:lpstr>Genetic algorithm  </vt:lpstr>
      <vt:lpstr>Resultaten: Overzicht</vt:lpstr>
      <vt:lpstr>Resultaten: Steepest Ascent Hillclimber </vt:lpstr>
      <vt:lpstr>Resultaten: Steepest Ascent Hillclimber </vt:lpstr>
      <vt:lpstr>Resultaten: Sequential + Steepest Ascent</vt:lpstr>
      <vt:lpstr>Resultaten: Sequential + Simulated annealing + Steepest Ascent</vt:lpstr>
      <vt:lpstr>Resultaten: Winnaar</vt:lpstr>
      <vt:lpstr>Vergelijking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Linsey Schaap</cp:lastModifiedBy>
  <cp:revision>84</cp:revision>
  <dcterms:created xsi:type="dcterms:W3CDTF">2018-04-11T07:55:56Z</dcterms:created>
  <dcterms:modified xsi:type="dcterms:W3CDTF">2018-05-25T11:54:57Z</dcterms:modified>
</cp:coreProperties>
</file>