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 id="2147483682" r:id="rId2"/>
    <p:sldMasterId id="2147483699" r:id="rId3"/>
  </p:sldMasterIdLst>
  <p:notesMasterIdLst>
    <p:notesMasterId r:id="rId43"/>
  </p:notesMasterIdLst>
  <p:sldIdLst>
    <p:sldId id="284" r:id="rId4"/>
    <p:sldId id="273" r:id="rId5"/>
    <p:sldId id="373" r:id="rId6"/>
    <p:sldId id="401" r:id="rId7"/>
    <p:sldId id="400" r:id="rId8"/>
    <p:sldId id="426" r:id="rId9"/>
    <p:sldId id="425" r:id="rId10"/>
    <p:sldId id="424" r:id="rId11"/>
    <p:sldId id="375" r:id="rId12"/>
    <p:sldId id="376" r:id="rId13"/>
    <p:sldId id="427" r:id="rId14"/>
    <p:sldId id="431" r:id="rId15"/>
    <p:sldId id="430" r:id="rId16"/>
    <p:sldId id="429" r:id="rId17"/>
    <p:sldId id="428" r:id="rId18"/>
    <p:sldId id="432" r:id="rId19"/>
    <p:sldId id="422" r:id="rId20"/>
    <p:sldId id="434" r:id="rId21"/>
    <p:sldId id="444" r:id="rId22"/>
    <p:sldId id="421" r:id="rId23"/>
    <p:sldId id="433" r:id="rId24"/>
    <p:sldId id="437" r:id="rId25"/>
    <p:sldId id="436" r:id="rId26"/>
    <p:sldId id="423" r:id="rId27"/>
    <p:sldId id="435" r:id="rId28"/>
    <p:sldId id="446" r:id="rId29"/>
    <p:sldId id="445" r:id="rId30"/>
    <p:sldId id="389" r:id="rId31"/>
    <p:sldId id="390" r:id="rId32"/>
    <p:sldId id="420" r:id="rId33"/>
    <p:sldId id="448" r:id="rId34"/>
    <p:sldId id="447" r:id="rId35"/>
    <p:sldId id="438" r:id="rId36"/>
    <p:sldId id="449" r:id="rId37"/>
    <p:sldId id="439" r:id="rId38"/>
    <p:sldId id="440" r:id="rId39"/>
    <p:sldId id="441" r:id="rId40"/>
    <p:sldId id="442" r:id="rId41"/>
    <p:sldId id="443" r:id="rId42"/>
  </p:sldIdLst>
  <p:sldSz cx="9144000" cy="5143500" type="screen16x9"/>
  <p:notesSz cx="6858000" cy="9144000"/>
  <p:embeddedFontLst>
    <p:embeddedFont>
      <p:font typeface="Helvetica" panose="020B0604020202020204" pitchFamily="34" charset="0"/>
      <p:regular r:id="rId44"/>
      <p:bold r:id="rId45"/>
      <p:italic r:id="rId46"/>
      <p:boldItalic r:id="rId47"/>
    </p:embeddedFont>
    <p:embeddedFont>
      <p:font typeface="Roboto Black" panose="02000000000000000000" pitchFamily="2" charset="0"/>
      <p:bold r:id="rId48"/>
      <p:boldItalic r:id="rId49"/>
    </p:embeddedFont>
    <p:embeddedFont>
      <p:font typeface="Roboto Light"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54">
          <p15:clr>
            <a:srgbClr val="9AA0A6"/>
          </p15:clr>
        </p15:guide>
        <p15:guide id="4" orient="horz" pos="340">
          <p15:clr>
            <a:srgbClr val="9AA0A6"/>
          </p15:clr>
        </p15:guide>
        <p15:guide id="5" orient="horz" pos="2900">
          <p15:clr>
            <a:srgbClr val="9AA0A6"/>
          </p15:clr>
        </p15:guide>
        <p15:guide id="6" pos="5306">
          <p15:clr>
            <a:srgbClr val="9AA0A6"/>
          </p15:clr>
        </p15:guide>
        <p15:guide id="7" pos="1497">
          <p15:clr>
            <a:srgbClr val="9AA0A6"/>
          </p15:clr>
        </p15:guide>
        <p15:guide id="8" pos="4263">
          <p15:clr>
            <a:srgbClr val="9AA0A6"/>
          </p15:clr>
        </p15:guide>
        <p15:guide id="9" orient="horz" pos="867">
          <p15:clr>
            <a:srgbClr val="9AA0A6"/>
          </p15:clr>
        </p15:guide>
        <p15:guide id="10" orient="horz" pos="23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86A6"/>
    <a:srgbClr val="D33D59"/>
    <a:srgbClr val="F16D4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4" autoAdjust="0"/>
    <p:restoredTop sz="94843" autoAdjust="0"/>
  </p:normalViewPr>
  <p:slideViewPr>
    <p:cSldViewPr snapToGrid="0">
      <p:cViewPr varScale="1">
        <p:scale>
          <a:sx n="138" d="100"/>
          <a:sy n="138" d="100"/>
        </p:scale>
        <p:origin x="450" y="114"/>
      </p:cViewPr>
      <p:guideLst>
        <p:guide orient="horz" pos="1620"/>
        <p:guide pos="2880"/>
        <p:guide pos="454"/>
        <p:guide orient="horz" pos="340"/>
        <p:guide orient="horz" pos="2900"/>
        <p:guide pos="5306"/>
        <p:guide pos="1497"/>
        <p:guide pos="4263"/>
        <p:guide orient="horz" pos="867"/>
        <p:guide orient="horz" pos="237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2.fntdata"/><Relationship Id="rId53"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79924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462824"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2052827"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462803" y="189337"/>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462803"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459370"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105305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fr-FR"/>
              <a:t>Cliquez pour modifier les styles du texte du masque</a:t>
            </a: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0445D1F5-BCDC-4363-9F5B-1EFB6B4FCAF8}"/>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F9D2430D-FF47-468C-80AE-8257AC6287F8}"/>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9213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pic>
        <p:nvPicPr>
          <p:cNvPr id="9" name="Google Shape;58;p13">
            <a:extLst>
              <a:ext uri="{FF2B5EF4-FFF2-40B4-BE49-F238E27FC236}">
                <a16:creationId xmlns:a16="http://schemas.microsoft.com/office/drawing/2014/main" id="{A7EB1B1A-48E1-4C3F-8330-107CBA254DF6}"/>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1" name="Google Shape;59;p13">
            <a:extLst>
              <a:ext uri="{FF2B5EF4-FFF2-40B4-BE49-F238E27FC236}">
                <a16:creationId xmlns:a16="http://schemas.microsoft.com/office/drawing/2014/main" id="{6F6AF9CC-79DE-4FB9-929B-E5CC70F7E872}"/>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7" name="Google Shape;60;p13">
            <a:extLst>
              <a:ext uri="{FF2B5EF4-FFF2-40B4-BE49-F238E27FC236}">
                <a16:creationId xmlns:a16="http://schemas.microsoft.com/office/drawing/2014/main" id="{F25BFAF0-6E3D-48AC-83B6-05BC6543557E}"/>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8" name="Google Shape;61;p13">
            <a:extLst>
              <a:ext uri="{FF2B5EF4-FFF2-40B4-BE49-F238E27FC236}">
                <a16:creationId xmlns:a16="http://schemas.microsoft.com/office/drawing/2014/main" id="{154CDD39-4021-4823-8811-687248B591DB}"/>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Tree>
    <p:extLst>
      <p:ext uri="{BB962C8B-B14F-4D97-AF65-F5344CB8AC3E}">
        <p14:creationId xmlns:p14="http://schemas.microsoft.com/office/powerpoint/2010/main" val="110328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266035"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1856038"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344373" y="182831"/>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266014"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262581"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1228068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85365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66576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1929757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dirty="0"/>
              <a:t>Presentation Title | Internal | DVIC | Design Lecture</a:t>
            </a:r>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17" name="Espace réservé du texte 5">
            <a:extLst>
              <a:ext uri="{FF2B5EF4-FFF2-40B4-BE49-F238E27FC236}">
                <a16:creationId xmlns:a16="http://schemas.microsoft.com/office/drawing/2014/main" id="{5015E8CF-808C-4A9F-8AD5-41C973313E66}"/>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8" name="Espace réservé du texte 5">
            <a:extLst>
              <a:ext uri="{FF2B5EF4-FFF2-40B4-BE49-F238E27FC236}">
                <a16:creationId xmlns:a16="http://schemas.microsoft.com/office/drawing/2014/main" id="{9E89A8FB-16D8-4999-BAA8-C13DF2ACA47F}"/>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0263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3097356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2930613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279369"/>
            <a:ext cx="8520600" cy="3289506"/>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5" name="Espace réservé du texte 5">
            <a:extLst>
              <a:ext uri="{FF2B5EF4-FFF2-40B4-BE49-F238E27FC236}">
                <a16:creationId xmlns:a16="http://schemas.microsoft.com/office/drawing/2014/main" id="{C45CA1B5-A6F6-467F-A911-C99D42B286A3}"/>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7" name="Espace réservé du pied de page 2">
            <a:extLst>
              <a:ext uri="{FF2B5EF4-FFF2-40B4-BE49-F238E27FC236}">
                <a16:creationId xmlns:a16="http://schemas.microsoft.com/office/drawing/2014/main" id="{8D7B0470-B072-4B3F-B5EA-F7C4223259FC}"/>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8" name="Espace réservé du numéro de diapositive 3">
            <a:extLst>
              <a:ext uri="{FF2B5EF4-FFF2-40B4-BE49-F238E27FC236}">
                <a16:creationId xmlns:a16="http://schemas.microsoft.com/office/drawing/2014/main" id="{85B4A59C-A445-416A-8083-EE3FBA1F2E3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B91A7448-ABD6-400A-A6DB-11AB04CFBA57}"/>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95889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24972551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preserve="1"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1" name="Espace réservé du texte 5">
            <a:extLst>
              <a:ext uri="{FF2B5EF4-FFF2-40B4-BE49-F238E27FC236}">
                <a16:creationId xmlns:a16="http://schemas.microsoft.com/office/drawing/2014/main" id="{07386C42-BC88-4403-A192-843BA5C5BA1E}"/>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2" name="Espace réservé du texte 5">
            <a:extLst>
              <a:ext uri="{FF2B5EF4-FFF2-40B4-BE49-F238E27FC236}">
                <a16:creationId xmlns:a16="http://schemas.microsoft.com/office/drawing/2014/main" id="{2B030544-DFE9-4293-A26A-91894337B001}"/>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4095632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69889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Espace réservé du pied de page 2">
            <a:extLst>
              <a:ext uri="{FF2B5EF4-FFF2-40B4-BE49-F238E27FC236}">
                <a16:creationId xmlns:a16="http://schemas.microsoft.com/office/drawing/2014/main" id="{A82BEBFF-361E-4ACA-B143-1D97A01422B1}"/>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7" name="Espace réservé du numéro de diapositive 3">
            <a:extLst>
              <a:ext uri="{FF2B5EF4-FFF2-40B4-BE49-F238E27FC236}">
                <a16:creationId xmlns:a16="http://schemas.microsoft.com/office/drawing/2014/main" id="{05C704D6-C09E-49D2-8F3D-1C787B3AE80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F46EF5A1-B62A-433A-8C70-8A6015C2D755}"/>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AF8B5582-B531-44BE-828B-FB1238A54C55}"/>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153262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reserve="1" userDrawn="1">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03638" y="706669"/>
            <a:ext cx="2808000" cy="81448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192900" y="1521150"/>
            <a:ext cx="2808000" cy="2915681"/>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8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Espace réservé du texte 5">
            <a:extLst>
              <a:ext uri="{FF2B5EF4-FFF2-40B4-BE49-F238E27FC236}">
                <a16:creationId xmlns:a16="http://schemas.microsoft.com/office/drawing/2014/main" id="{0CDE7B40-7672-4B4D-9DCF-FBEB68A976E2}"/>
              </a:ext>
            </a:extLst>
          </p:cNvPr>
          <p:cNvSpPr>
            <a:spLocks noGrp="1"/>
          </p:cNvSpPr>
          <p:nvPr>
            <p:ph type="body" sz="quarter" idx="12" hasCustomPrompt="1"/>
          </p:nvPr>
        </p:nvSpPr>
        <p:spPr>
          <a:xfrm>
            <a:off x="197400" y="255819"/>
            <a:ext cx="730887" cy="450850"/>
          </a:xfrm>
        </p:spPr>
        <p:txBody>
          <a:bodyPr/>
          <a:lstStyle>
            <a:lvl1pPr marL="114300" indent="0">
              <a:buNone/>
              <a:defRPr sz="2000">
                <a:latin typeface="+mj-lt"/>
              </a:defRPr>
            </a:lvl1pPr>
          </a:lstStyle>
          <a:p>
            <a:pPr lvl="0"/>
            <a:r>
              <a:rPr lang="fr-FR" dirty="0"/>
              <a:t>01|</a:t>
            </a:r>
          </a:p>
        </p:txBody>
      </p:sp>
      <p:sp>
        <p:nvSpPr>
          <p:cNvPr id="6" name="Espace réservé du texte 5">
            <a:extLst>
              <a:ext uri="{FF2B5EF4-FFF2-40B4-BE49-F238E27FC236}">
                <a16:creationId xmlns:a16="http://schemas.microsoft.com/office/drawing/2014/main" id="{E679EC74-3F13-4F52-813D-01EF7F5DE76D}"/>
              </a:ext>
            </a:extLst>
          </p:cNvPr>
          <p:cNvSpPr>
            <a:spLocks noGrp="1"/>
          </p:cNvSpPr>
          <p:nvPr>
            <p:ph type="body" sz="quarter" idx="13" hasCustomPrompt="1"/>
          </p:nvPr>
        </p:nvSpPr>
        <p:spPr>
          <a:xfrm>
            <a:off x="6095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
        <p:nvSpPr>
          <p:cNvPr id="3" name="Espace réservé pour une image  2">
            <a:extLst>
              <a:ext uri="{FF2B5EF4-FFF2-40B4-BE49-F238E27FC236}">
                <a16:creationId xmlns:a16="http://schemas.microsoft.com/office/drawing/2014/main" id="{0A69AAED-776C-46CA-89A7-F2771DE2E5B4}"/>
              </a:ext>
            </a:extLst>
          </p:cNvPr>
          <p:cNvSpPr>
            <a:spLocks noGrp="1"/>
          </p:cNvSpPr>
          <p:nvPr>
            <p:ph type="pic" sz="quarter" idx="14"/>
          </p:nvPr>
        </p:nvSpPr>
        <p:spPr>
          <a:xfrm>
            <a:off x="3460750" y="706438"/>
            <a:ext cx="4640263" cy="3694897"/>
          </a:xfrm>
          <a:prstGeom prst="roundRect">
            <a:avLst/>
          </a:prstGeom>
          <a:pattFill prst="pct5">
            <a:fgClr>
              <a:schemeClr val="accent1"/>
            </a:fgClr>
            <a:bgClr>
              <a:schemeClr val="bg1"/>
            </a:bgClr>
          </a:pattFill>
          <a:ln w="38100">
            <a:solidFill>
              <a:schemeClr val="tx1"/>
            </a:solidFill>
          </a:ln>
        </p:spPr>
        <p:txBody>
          <a:bodyPr/>
          <a:lstStyle/>
          <a:p>
            <a:endParaRPr lang="fr-FR"/>
          </a:p>
        </p:txBody>
      </p:sp>
      <p:sp>
        <p:nvSpPr>
          <p:cNvPr id="9" name="Espace réservé du pied de page 2">
            <a:extLst>
              <a:ext uri="{FF2B5EF4-FFF2-40B4-BE49-F238E27FC236}">
                <a16:creationId xmlns:a16="http://schemas.microsoft.com/office/drawing/2014/main" id="{886FE7D9-F3CA-44B5-8DDF-29E79EB03389}"/>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10" name="Espace réservé du numéro de diapositive 3">
            <a:extLst>
              <a:ext uri="{FF2B5EF4-FFF2-40B4-BE49-F238E27FC236}">
                <a16:creationId xmlns:a16="http://schemas.microsoft.com/office/drawing/2014/main" id="{FC6D7779-4A0B-4D21-A86A-874E25C97253}"/>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Tree>
    <p:extLst>
      <p:ext uri="{BB962C8B-B14F-4D97-AF65-F5344CB8AC3E}">
        <p14:creationId xmlns:p14="http://schemas.microsoft.com/office/powerpoint/2010/main" val="2946495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reserve="1"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438"/>
            <a:ext cx="6367800" cy="3834512"/>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A362ADFE-396F-49FD-837F-C0D87401FE09}"/>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14975F25-2743-408D-8A94-EFFB7C06BD41}"/>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56821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reserve="1"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E18CA0ED-1791-4B52-AA57-FB82EB6AE590}"/>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D7A694C8-45D7-40C7-959A-EE7F30BACA81}"/>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741925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reserve="1"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CA757295-D0BA-463F-A769-090D27D67870}"/>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29AD088E-2758-439C-8A3F-89F49F3C1AD3}"/>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291832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spTree>
    <p:extLst>
      <p:ext uri="{BB962C8B-B14F-4D97-AF65-F5344CB8AC3E}">
        <p14:creationId xmlns:p14="http://schemas.microsoft.com/office/powerpoint/2010/main" val="21226960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5447670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462824"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2052827"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462803" y="189337"/>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462803"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459370"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4242914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46468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r>
              <a:rPr lang="fr-FR"/>
              <a:t>Cliquez sur l'icône pour ajouter une image</a:t>
            </a:r>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2680585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25976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3975884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dirty="0"/>
              <a:t>Presentation Title | Internal | DVIC | Management Lecture</a:t>
            </a:r>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20" name="Espace réservé du texte 5">
            <a:extLst>
              <a:ext uri="{FF2B5EF4-FFF2-40B4-BE49-F238E27FC236}">
                <a16:creationId xmlns:a16="http://schemas.microsoft.com/office/drawing/2014/main" id="{E9316915-8C4B-4672-BB12-9974AA5A6B70}"/>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21" name="Espace réservé du texte 5">
            <a:extLst>
              <a:ext uri="{FF2B5EF4-FFF2-40B4-BE49-F238E27FC236}">
                <a16:creationId xmlns:a16="http://schemas.microsoft.com/office/drawing/2014/main" id="{5F57D93E-1ED0-4409-91CD-7CA7F806EF13}"/>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9313503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26321105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19944179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279369"/>
            <a:ext cx="8520600" cy="3289506"/>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7" name="Espace réservé du pied de page 2">
            <a:extLst>
              <a:ext uri="{FF2B5EF4-FFF2-40B4-BE49-F238E27FC236}">
                <a16:creationId xmlns:a16="http://schemas.microsoft.com/office/drawing/2014/main" id="{8D7B0470-B072-4B3F-B5EA-F7C4223259FC}"/>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8" name="Espace réservé du numéro de diapositive 3">
            <a:extLst>
              <a:ext uri="{FF2B5EF4-FFF2-40B4-BE49-F238E27FC236}">
                <a16:creationId xmlns:a16="http://schemas.microsoft.com/office/drawing/2014/main" id="{85B4A59C-A445-416A-8083-EE3FBA1F2E3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0" name="Espace réservé du texte 5">
            <a:extLst>
              <a:ext uri="{FF2B5EF4-FFF2-40B4-BE49-F238E27FC236}">
                <a16:creationId xmlns:a16="http://schemas.microsoft.com/office/drawing/2014/main" id="{76F7D4D2-1E97-4813-AF19-8685923BFE75}"/>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1" name="Espace réservé du texte 5">
            <a:extLst>
              <a:ext uri="{FF2B5EF4-FFF2-40B4-BE49-F238E27FC236}">
                <a16:creationId xmlns:a16="http://schemas.microsoft.com/office/drawing/2014/main" id="{550CC3F2-071B-4E10-AB35-601793C1444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54749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preserve="1"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1" name="Espace réservé du texte 5">
            <a:extLst>
              <a:ext uri="{FF2B5EF4-FFF2-40B4-BE49-F238E27FC236}">
                <a16:creationId xmlns:a16="http://schemas.microsoft.com/office/drawing/2014/main" id="{75A0F3BB-0B74-4DAB-A589-3A0D5DFBBFBF}"/>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2" name="Espace réservé du texte 5">
            <a:extLst>
              <a:ext uri="{FF2B5EF4-FFF2-40B4-BE49-F238E27FC236}">
                <a16:creationId xmlns:a16="http://schemas.microsoft.com/office/drawing/2014/main" id="{9C299E3D-9D4D-40BC-A499-B58F05830A5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0049767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69889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 name="Espace réservé du texte 5">
            <a:extLst>
              <a:ext uri="{FF2B5EF4-FFF2-40B4-BE49-F238E27FC236}">
                <a16:creationId xmlns:a16="http://schemas.microsoft.com/office/drawing/2014/main" id="{D7EF80DC-272C-4652-B66B-439B673DB91A}"/>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6" name="Espace réservé du pied de page 2">
            <a:extLst>
              <a:ext uri="{FF2B5EF4-FFF2-40B4-BE49-F238E27FC236}">
                <a16:creationId xmlns:a16="http://schemas.microsoft.com/office/drawing/2014/main" id="{A82BEBFF-361E-4ACA-B143-1D97A01422B1}"/>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7" name="Espace réservé du numéro de diapositive 3">
            <a:extLst>
              <a:ext uri="{FF2B5EF4-FFF2-40B4-BE49-F238E27FC236}">
                <a16:creationId xmlns:a16="http://schemas.microsoft.com/office/drawing/2014/main" id="{05C704D6-C09E-49D2-8F3D-1C787B3AE80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8" name="Espace réservé du texte 5">
            <a:extLst>
              <a:ext uri="{FF2B5EF4-FFF2-40B4-BE49-F238E27FC236}">
                <a16:creationId xmlns:a16="http://schemas.microsoft.com/office/drawing/2014/main" id="{E9D26DCC-B02F-4A93-AF53-B9A18319AD5C}"/>
              </a:ext>
            </a:extLst>
          </p:cNvPr>
          <p:cNvSpPr>
            <a:spLocks noGrp="1"/>
          </p:cNvSpPr>
          <p:nvPr>
            <p:ph type="body" sz="quarter" idx="14"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8892636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reserve="1" userDrawn="1">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03638" y="706669"/>
            <a:ext cx="2808000" cy="81448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216450" y="1521150"/>
            <a:ext cx="2808000" cy="2915681"/>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8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 name="Espace réservé pour une image  2">
            <a:extLst>
              <a:ext uri="{FF2B5EF4-FFF2-40B4-BE49-F238E27FC236}">
                <a16:creationId xmlns:a16="http://schemas.microsoft.com/office/drawing/2014/main" id="{0A69AAED-776C-46CA-89A7-F2771DE2E5B4}"/>
              </a:ext>
            </a:extLst>
          </p:cNvPr>
          <p:cNvSpPr>
            <a:spLocks noGrp="1"/>
          </p:cNvSpPr>
          <p:nvPr>
            <p:ph type="pic" sz="quarter" idx="14"/>
          </p:nvPr>
        </p:nvSpPr>
        <p:spPr>
          <a:xfrm>
            <a:off x="3460750" y="706438"/>
            <a:ext cx="4640263" cy="3694897"/>
          </a:xfrm>
          <a:prstGeom prst="roundRect">
            <a:avLst/>
          </a:prstGeom>
          <a:pattFill prst="pct5">
            <a:fgClr>
              <a:schemeClr val="accent1"/>
            </a:fgClr>
            <a:bgClr>
              <a:schemeClr val="bg1"/>
            </a:bgClr>
          </a:pattFill>
          <a:ln w="38100">
            <a:solidFill>
              <a:schemeClr val="tx1"/>
            </a:solidFill>
          </a:ln>
        </p:spPr>
        <p:txBody>
          <a:bodyPr/>
          <a:lstStyle/>
          <a:p>
            <a:endParaRPr lang="fr-FR"/>
          </a:p>
        </p:txBody>
      </p:sp>
      <p:sp>
        <p:nvSpPr>
          <p:cNvPr id="9" name="Espace réservé du pied de page 2">
            <a:extLst>
              <a:ext uri="{FF2B5EF4-FFF2-40B4-BE49-F238E27FC236}">
                <a16:creationId xmlns:a16="http://schemas.microsoft.com/office/drawing/2014/main" id="{886FE7D9-F3CA-44B5-8DDF-29E79EB03389}"/>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10" name="Espace réservé du numéro de diapositive 3">
            <a:extLst>
              <a:ext uri="{FF2B5EF4-FFF2-40B4-BE49-F238E27FC236}">
                <a16:creationId xmlns:a16="http://schemas.microsoft.com/office/drawing/2014/main" id="{FC6D7779-4A0B-4D21-A86A-874E25C97253}"/>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2" name="Espace réservé du texte 5">
            <a:extLst>
              <a:ext uri="{FF2B5EF4-FFF2-40B4-BE49-F238E27FC236}">
                <a16:creationId xmlns:a16="http://schemas.microsoft.com/office/drawing/2014/main" id="{D694CD3F-89AD-4942-BC35-202515372668}"/>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3" name="Espace réservé du texte 5">
            <a:extLst>
              <a:ext uri="{FF2B5EF4-FFF2-40B4-BE49-F238E27FC236}">
                <a16:creationId xmlns:a16="http://schemas.microsoft.com/office/drawing/2014/main" id="{3709B595-45E0-4BF1-B786-847C83FAE36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7278851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oint" preserve="1"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438"/>
            <a:ext cx="6367800" cy="3834512"/>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5B39D405-513B-4283-9CC6-54ED015D2044}"/>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D4B47951-2A9E-4206-9B6D-423EF40999C7}"/>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79761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r>
              <a:rPr lang="fr-FR"/>
              <a:t>Cliquez sur l'icône pour ajouter une image</a:t>
            </a:r>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42079244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and description" preserve="1"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678FFA7A-0BD0-4FD9-861A-3F25EAC811B4}"/>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D5DEE842-21A8-4997-A3F6-55C9B16CDAB8}"/>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17441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g number" preserve="1"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38A4896A-28BA-4862-B447-90CD9EBCE998}"/>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F096988B-964E-4573-A3F2-163CDB439B0B}"/>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1946228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spTree>
    <p:extLst>
      <p:ext uri="{BB962C8B-B14F-4D97-AF65-F5344CB8AC3E}">
        <p14:creationId xmlns:p14="http://schemas.microsoft.com/office/powerpoint/2010/main" val="3702486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45939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a:t>Presentation Title | Internal | DVIC | Technical Lecture</a:t>
            </a:r>
            <a:endParaRPr lang="en-US" dirty="0"/>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17" name="Espace réservé du texte 5">
            <a:extLst>
              <a:ext uri="{FF2B5EF4-FFF2-40B4-BE49-F238E27FC236}">
                <a16:creationId xmlns:a16="http://schemas.microsoft.com/office/drawing/2014/main" id="{B67E04DA-028C-4764-8D69-8B36174741E2}"/>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8" name="Espace réservé du texte 5">
            <a:extLst>
              <a:ext uri="{FF2B5EF4-FFF2-40B4-BE49-F238E27FC236}">
                <a16:creationId xmlns:a16="http://schemas.microsoft.com/office/drawing/2014/main" id="{0D9DABBC-4585-4EA4-B01E-B1591A258817}"/>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4618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
        <p:nvSpPr>
          <p:cNvPr id="5" name="ZoneTexte 4">
            <a:extLst>
              <a:ext uri="{FF2B5EF4-FFF2-40B4-BE49-F238E27FC236}">
                <a16:creationId xmlns:a16="http://schemas.microsoft.com/office/drawing/2014/main" id="{CB89C099-AE4C-47B8-8FFE-9A6F56F14271}"/>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429384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a:t>Modifiez le style du titre</a:t>
            </a:r>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fr-FR"/>
              <a:t>Cliquez pour modifier les styles du texte du masque</a:t>
            </a: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fr-FR"/>
              <a:t>Cliquez pour modifier les styles du texte du masque</a:t>
            </a: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4" name="Espace réservé du texte 5">
            <a:extLst>
              <a:ext uri="{FF2B5EF4-FFF2-40B4-BE49-F238E27FC236}">
                <a16:creationId xmlns:a16="http://schemas.microsoft.com/office/drawing/2014/main" id="{E1F88776-3AA1-4F35-A817-0E02D1FBD7C4}"/>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5" name="Espace réservé du texte 5">
            <a:extLst>
              <a:ext uri="{FF2B5EF4-FFF2-40B4-BE49-F238E27FC236}">
                <a16:creationId xmlns:a16="http://schemas.microsoft.com/office/drawing/2014/main" id="{F30BD5A9-43B4-4D7E-9844-26FE354223BF}"/>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77498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668"/>
            <a:ext cx="6367800" cy="3834281"/>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fr-FR"/>
              <a:t>Modifiez le style du titre</a:t>
            </a:r>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50597690-3903-4457-91C5-5A1D0B0E4341}"/>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C3E4B9C5-68EB-450D-900E-95F89070B4A0}"/>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80823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fr-FR"/>
              <a:t>Modifiez le style du titre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fr-FR"/>
              <a:t>Modifiez le style des sous-titres du masque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fr-FR"/>
              <a:t>Cliquez pour modifier les styles du texte du masque</a:t>
            </a: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E88662A8-F38B-4B22-B4A2-53E7B6878732}"/>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B0C10E2D-9D15-43B0-ADE9-E3DE43C314F0}"/>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0326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7.sv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6.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7.sv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a:t>Presentation title  |  DVIC |  Internal  |  Design  Lecture </a:t>
            </a:r>
            <a:endParaRPr lang="en-US" dirty="0"/>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spTree>
    <p:extLst>
      <p:ext uri="{BB962C8B-B14F-4D97-AF65-F5344CB8AC3E}">
        <p14:creationId xmlns:p14="http://schemas.microsoft.com/office/powerpoint/2010/main" val="1888369841"/>
      </p:ext>
    </p:extLst>
  </p:cSld>
  <p:clrMap bg1="lt1" tx1="dk1" bg2="lt2" tx2="dk2" accent1="accent1" accent2="accent2" accent3="accent3" accent4="accent4" accent5="accent5" accent6="accent6" hlink="hlink" folHlink="folHlink"/>
  <p:sldLayoutIdLst>
    <p:sldLayoutId id="2147483735" r:id="rId1"/>
    <p:sldLayoutId id="2147483722" r:id="rId2"/>
    <p:sldLayoutId id="2147483723" r:id="rId3"/>
    <p:sldLayoutId id="2147483724" r:id="rId4"/>
    <p:sldLayoutId id="2147483725" r:id="rId5"/>
    <p:sldLayoutId id="2147483727" r:id="rId6"/>
    <p:sldLayoutId id="2147483729" r:id="rId7"/>
    <p:sldLayoutId id="2147483731" r:id="rId8"/>
    <p:sldLayoutId id="2147483732" r:id="rId9"/>
    <p:sldLayoutId id="2147483733" r:id="rId10"/>
    <p:sldLayoutId id="2147483734"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pic>
        <p:nvPicPr>
          <p:cNvPr id="9" name="Graphique 8">
            <a:extLst>
              <a:ext uri="{FF2B5EF4-FFF2-40B4-BE49-F238E27FC236}">
                <a16:creationId xmlns:a16="http://schemas.microsoft.com/office/drawing/2014/main" id="{A318FB8B-50CC-4383-B1A0-F7ECD42EF301}"/>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050672" y="4002434"/>
            <a:ext cx="913331" cy="913331"/>
          </a:xfrm>
          <a:prstGeom prst="rect">
            <a:avLst/>
          </a:prstGeom>
        </p:spPr>
      </p:pic>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dirty="0"/>
              <a:t>Presentation title  |  DVIC |  Internal  |  Design  Lecture </a:t>
            </a:r>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spTree>
    <p:extLst>
      <p:ext uri="{BB962C8B-B14F-4D97-AF65-F5344CB8AC3E}">
        <p14:creationId xmlns:p14="http://schemas.microsoft.com/office/powerpoint/2010/main" val="273997405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pic>
        <p:nvPicPr>
          <p:cNvPr id="9" name="Graphique 8">
            <a:extLst>
              <a:ext uri="{FF2B5EF4-FFF2-40B4-BE49-F238E27FC236}">
                <a16:creationId xmlns:a16="http://schemas.microsoft.com/office/drawing/2014/main" id="{A318FB8B-50CC-4383-B1A0-F7ECD42EF301}"/>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050672" y="4002434"/>
            <a:ext cx="913331" cy="913331"/>
          </a:xfrm>
          <a:prstGeom prst="rect">
            <a:avLst/>
          </a:prstGeom>
        </p:spPr>
      </p:pic>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dirty="0"/>
              <a:t>Presentation title  |  DVIC |  Internal  |  Management  Lecture </a:t>
            </a:r>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spTree>
    <p:extLst>
      <p:ext uri="{BB962C8B-B14F-4D97-AF65-F5344CB8AC3E}">
        <p14:creationId xmlns:p14="http://schemas.microsoft.com/office/powerpoint/2010/main" val="3979294831"/>
      </p:ext>
    </p:extLst>
  </p:cSld>
  <p:clrMap bg1="lt1" tx1="dk1" bg2="lt2" tx2="dk2" accent1="accent1" accent2="accent2" accent3="accent3" accent4="accent4" accent5="accent5" accent6="accent6" hlink="hlink" folHlink="folHlink"/>
  <p:sldLayoutIdLst>
    <p:sldLayoutId id="2147483736" r:id="rId1"/>
    <p:sldLayoutId id="2147483719"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8.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8.xml"/><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8.xml"/><Relationship Id="rId5" Type="http://schemas.openxmlformats.org/officeDocument/2006/relationships/image" Target="../media/image29.JPG"/><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équipement électronique, circuit&#10;&#10;Description générée automatiquement">
            <a:extLst>
              <a:ext uri="{FF2B5EF4-FFF2-40B4-BE49-F238E27FC236}">
                <a16:creationId xmlns:a16="http://schemas.microsoft.com/office/drawing/2014/main" id="{135BFBE5-D1DF-49AE-B5F4-363B1E83CCB1}"/>
              </a:ext>
            </a:extLst>
          </p:cNvPr>
          <p:cNvPicPr>
            <a:picLocks noChangeAspect="1"/>
          </p:cNvPicPr>
          <p:nvPr/>
        </p:nvPicPr>
        <p:blipFill>
          <a:blip r:embed="rId2"/>
          <a:stretch>
            <a:fillRect/>
          </a:stretch>
        </p:blipFill>
        <p:spPr>
          <a:xfrm>
            <a:off x="4563429" y="260504"/>
            <a:ext cx="4813008" cy="3208672"/>
          </a:xfrm>
          <a:prstGeom prst="rect">
            <a:avLst/>
          </a:prstGeom>
          <a:effectLst>
            <a:softEdge rad="635000"/>
          </a:effectLst>
        </p:spPr>
      </p:pic>
      <p:sp>
        <p:nvSpPr>
          <p:cNvPr id="2" name="Titre 1">
            <a:extLst>
              <a:ext uri="{FF2B5EF4-FFF2-40B4-BE49-F238E27FC236}">
                <a16:creationId xmlns:a16="http://schemas.microsoft.com/office/drawing/2014/main" id="{07F41A6F-9887-4CBC-A1EA-73C67EE1F7D7}"/>
              </a:ext>
            </a:extLst>
          </p:cNvPr>
          <p:cNvSpPr>
            <a:spLocks noGrp="1"/>
          </p:cNvSpPr>
          <p:nvPr>
            <p:ph type="ctrTitle"/>
          </p:nvPr>
        </p:nvSpPr>
        <p:spPr>
          <a:xfrm>
            <a:off x="462825" y="1443717"/>
            <a:ext cx="4905811" cy="1436216"/>
          </a:xfrm>
        </p:spPr>
        <p:txBody>
          <a:bodyPr/>
          <a:lstStyle/>
          <a:p>
            <a:r>
              <a:rPr lang="fr-FR" dirty="0"/>
              <a:t>How to </a:t>
            </a:r>
            <a:r>
              <a:rPr lang="fr-FR" dirty="0" err="1"/>
              <a:t>Make</a:t>
            </a:r>
            <a:r>
              <a:rPr lang="fr-FR" dirty="0"/>
              <a:t> </a:t>
            </a:r>
            <a:r>
              <a:rPr lang="fr-FR" dirty="0" err="1"/>
              <a:t>Almost</a:t>
            </a:r>
            <a:r>
              <a:rPr lang="fr-FR" dirty="0"/>
              <a:t> </a:t>
            </a:r>
            <a:r>
              <a:rPr lang="fr-FR" dirty="0" err="1"/>
              <a:t>Everything</a:t>
            </a:r>
            <a:endParaRPr lang="fr-FR" dirty="0"/>
          </a:p>
        </p:txBody>
      </p:sp>
      <p:sp>
        <p:nvSpPr>
          <p:cNvPr id="3" name="Sous-titre 2">
            <a:extLst>
              <a:ext uri="{FF2B5EF4-FFF2-40B4-BE49-F238E27FC236}">
                <a16:creationId xmlns:a16="http://schemas.microsoft.com/office/drawing/2014/main" id="{15A5323A-8F10-4AD0-A579-B964BF9CF0A1}"/>
              </a:ext>
            </a:extLst>
          </p:cNvPr>
          <p:cNvSpPr>
            <a:spLocks noGrp="1"/>
          </p:cNvSpPr>
          <p:nvPr>
            <p:ph type="subTitle" idx="1"/>
          </p:nvPr>
        </p:nvSpPr>
        <p:spPr>
          <a:xfrm>
            <a:off x="2052826" y="2676576"/>
            <a:ext cx="4813007" cy="792600"/>
          </a:xfrm>
        </p:spPr>
        <p:txBody>
          <a:bodyPr/>
          <a:lstStyle/>
          <a:p>
            <a:pPr>
              <a:buFontTx/>
              <a:buChar char="-"/>
            </a:pPr>
            <a:r>
              <a:rPr lang="en-US" dirty="0"/>
              <a:t>Architecture and</a:t>
            </a:r>
          </a:p>
          <a:p>
            <a:pPr marL="114300" indent="0"/>
            <a:r>
              <a:rPr lang="en-US" dirty="0"/>
              <a:t> microcontrollers programming</a:t>
            </a:r>
            <a:endParaRPr lang="en-GB" dirty="0"/>
          </a:p>
        </p:txBody>
      </p:sp>
      <p:sp>
        <p:nvSpPr>
          <p:cNvPr id="5" name="Espace réservé du texte 4">
            <a:extLst>
              <a:ext uri="{FF2B5EF4-FFF2-40B4-BE49-F238E27FC236}">
                <a16:creationId xmlns:a16="http://schemas.microsoft.com/office/drawing/2014/main" id="{6024A94F-6AB7-4656-B6AB-B80AF10A9488}"/>
              </a:ext>
            </a:extLst>
          </p:cNvPr>
          <p:cNvSpPr>
            <a:spLocks noGrp="1"/>
          </p:cNvSpPr>
          <p:nvPr>
            <p:ph type="body" sz="quarter" idx="15"/>
          </p:nvPr>
        </p:nvSpPr>
        <p:spPr/>
        <p:txBody>
          <a:bodyPr/>
          <a:lstStyle/>
          <a:p>
            <a:r>
              <a:rPr lang="fr-FR" dirty="0"/>
              <a:t>Lecture 07</a:t>
            </a:r>
          </a:p>
        </p:txBody>
      </p:sp>
      <p:sp>
        <p:nvSpPr>
          <p:cNvPr id="6" name="Espace réservé du texte 5">
            <a:extLst>
              <a:ext uri="{FF2B5EF4-FFF2-40B4-BE49-F238E27FC236}">
                <a16:creationId xmlns:a16="http://schemas.microsoft.com/office/drawing/2014/main" id="{F4348484-5D9A-4778-A17B-4A90A9082547}"/>
              </a:ext>
            </a:extLst>
          </p:cNvPr>
          <p:cNvSpPr>
            <a:spLocks noGrp="1"/>
          </p:cNvSpPr>
          <p:nvPr>
            <p:ph type="body" sz="quarter" idx="16"/>
          </p:nvPr>
        </p:nvSpPr>
        <p:spPr>
          <a:xfrm>
            <a:off x="266014" y="3304227"/>
            <a:ext cx="3186913" cy="914400"/>
          </a:xfrm>
        </p:spPr>
        <p:txBody>
          <a:bodyPr/>
          <a:lstStyle/>
          <a:p>
            <a:r>
              <a:rPr lang="en-US" dirty="0"/>
              <a:t>Brice </a:t>
            </a:r>
            <a:r>
              <a:rPr lang="en-US" b="1" dirty="0"/>
              <a:t>PARILUSYAN</a:t>
            </a:r>
          </a:p>
          <a:p>
            <a:r>
              <a:rPr lang="en-US" b="1" dirty="0"/>
              <a:t>PhD</a:t>
            </a:r>
            <a:r>
              <a:rPr lang="en-US" dirty="0"/>
              <a:t> Student</a:t>
            </a:r>
          </a:p>
          <a:p>
            <a:r>
              <a:rPr lang="en-US" dirty="0"/>
              <a:t>brice.parilusyan@</a:t>
            </a:r>
            <a:r>
              <a:rPr lang="en-US" b="1" dirty="0"/>
              <a:t>gmail.com</a:t>
            </a:r>
          </a:p>
        </p:txBody>
      </p:sp>
    </p:spTree>
    <p:extLst>
      <p:ext uri="{BB962C8B-B14F-4D97-AF65-F5344CB8AC3E}">
        <p14:creationId xmlns:p14="http://schemas.microsoft.com/office/powerpoint/2010/main" val="94292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AVR-C basic</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Bitwise manipulation</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Operators</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Shifting</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Setting </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Clearing </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Toggling </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Exercise</a:t>
            </a:r>
          </a:p>
        </p:txBody>
      </p:sp>
      <p:pic>
        <p:nvPicPr>
          <p:cNvPr id="8"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8638405D-BF16-4A94-89AA-D82B56F58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Operators</a:t>
            </a:r>
            <a:r>
              <a:rPr lang="en-US" dirty="0">
                <a:latin typeface="Helvetica" panose="020B0604020202020204" pitchFamily="34" charset="0"/>
                <a:cs typeface="Helvetica" panose="020B0604020202020204" pitchFamily="34" charset="0"/>
              </a:rPr>
              <a:t> in AVR are the same as C language, with logic gates operators. Arithmetic operations are made from logic gates, with the arithmetic operators, you are using a logic adder/subtractor/comparator, </a:t>
            </a:r>
            <a:r>
              <a:rPr lang="en-US" dirty="0" err="1">
                <a:latin typeface="Helvetica" panose="020B0604020202020204" pitchFamily="34" charset="0"/>
                <a:cs typeface="Helvetica" panose="020B0604020202020204" pitchFamily="34" charset="0"/>
              </a:rPr>
              <a:t>etc</a:t>
            </a:r>
            <a:r>
              <a:rPr lang="en-US" dirty="0">
                <a:latin typeface="Helvetica" panose="020B0604020202020204" pitchFamily="34" charset="0"/>
                <a:cs typeface="Helvetica" panose="020B0604020202020204" pitchFamily="34" charset="0"/>
              </a:rPr>
              <a:t>…</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Operators</a:t>
            </a:r>
          </a:p>
        </p:txBody>
      </p:sp>
      <p:pic>
        <p:nvPicPr>
          <p:cNvPr id="6" name="Image 5" descr="Une image contenant texte&#10;&#10;Description générée automatiquement">
            <a:extLst>
              <a:ext uri="{FF2B5EF4-FFF2-40B4-BE49-F238E27FC236}">
                <a16:creationId xmlns:a16="http://schemas.microsoft.com/office/drawing/2014/main" id="{1062CBCF-2D4D-4170-A9D9-E120261E55E0}"/>
              </a:ext>
            </a:extLst>
          </p:cNvPr>
          <p:cNvPicPr>
            <a:picLocks noChangeAspect="1"/>
          </p:cNvPicPr>
          <p:nvPr/>
        </p:nvPicPr>
        <p:blipFill>
          <a:blip r:embed="rId2"/>
          <a:stretch>
            <a:fillRect/>
          </a:stretch>
        </p:blipFill>
        <p:spPr>
          <a:xfrm>
            <a:off x="3769799" y="1546653"/>
            <a:ext cx="5081551" cy="2050193"/>
          </a:xfrm>
          <a:prstGeom prst="rect">
            <a:avLst/>
          </a:prstGeom>
        </p:spPr>
      </p:pic>
    </p:spTree>
    <p:extLst>
      <p:ext uri="{BB962C8B-B14F-4D97-AF65-F5344CB8AC3E}">
        <p14:creationId xmlns:p14="http://schemas.microsoft.com/office/powerpoint/2010/main" val="334977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Bit shifting </a:t>
            </a:r>
            <a:r>
              <a:rPr lang="en-US" dirty="0">
                <a:latin typeface="Helvetica" panose="020B0604020202020204" pitchFamily="34" charset="0"/>
                <a:cs typeface="Helvetica" panose="020B0604020202020204" pitchFamily="34" charset="0"/>
              </a:rPr>
              <a:t>is an operation that moves a 1 digit to the corresponding position in a byte. This operation can be combined with other operators.</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Shifting </a:t>
            </a:r>
          </a:p>
        </p:txBody>
      </p:sp>
      <p:pic>
        <p:nvPicPr>
          <p:cNvPr id="6" name="Image 5" descr="Une image contenant texte&#10;&#10;Description générée automatiquement">
            <a:extLst>
              <a:ext uri="{FF2B5EF4-FFF2-40B4-BE49-F238E27FC236}">
                <a16:creationId xmlns:a16="http://schemas.microsoft.com/office/drawing/2014/main" id="{B61B3C86-A3E0-452B-BDCF-3ACC6CD398F8}"/>
              </a:ext>
            </a:extLst>
          </p:cNvPr>
          <p:cNvPicPr>
            <a:picLocks noChangeAspect="1"/>
          </p:cNvPicPr>
          <p:nvPr/>
        </p:nvPicPr>
        <p:blipFill>
          <a:blip r:embed="rId2"/>
          <a:stretch>
            <a:fillRect/>
          </a:stretch>
        </p:blipFill>
        <p:spPr>
          <a:xfrm>
            <a:off x="3477158" y="1509133"/>
            <a:ext cx="5348336" cy="2064864"/>
          </a:xfrm>
          <a:prstGeom prst="rect">
            <a:avLst/>
          </a:prstGeom>
        </p:spPr>
      </p:pic>
    </p:spTree>
    <p:extLst>
      <p:ext uri="{BB962C8B-B14F-4D97-AF65-F5344CB8AC3E}">
        <p14:creationId xmlns:p14="http://schemas.microsoft.com/office/powerpoint/2010/main" val="91661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Setting a bit </a:t>
            </a:r>
            <a:r>
              <a:rPr lang="en-US" dirty="0">
                <a:latin typeface="Helvetica" panose="020B0604020202020204" pitchFamily="34" charset="0"/>
                <a:cs typeface="Helvetica" panose="020B0604020202020204" pitchFamily="34" charset="0"/>
              </a:rPr>
              <a:t>means turning one or a series of bits to 1. This operation uses an OR operation to be performed.</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Setting</a:t>
            </a:r>
          </a:p>
        </p:txBody>
      </p:sp>
      <p:pic>
        <p:nvPicPr>
          <p:cNvPr id="9" name="Image 8" descr="Une image contenant table&#10;&#10;Description générée automatiquement">
            <a:extLst>
              <a:ext uri="{FF2B5EF4-FFF2-40B4-BE49-F238E27FC236}">
                <a16:creationId xmlns:a16="http://schemas.microsoft.com/office/drawing/2014/main" id="{ECCC93BC-AE61-402D-81E5-5E787C6A7EB9}"/>
              </a:ext>
            </a:extLst>
          </p:cNvPr>
          <p:cNvPicPr>
            <a:picLocks noChangeAspect="1"/>
          </p:cNvPicPr>
          <p:nvPr/>
        </p:nvPicPr>
        <p:blipFill>
          <a:blip r:embed="rId2"/>
          <a:stretch>
            <a:fillRect/>
          </a:stretch>
        </p:blipFill>
        <p:spPr>
          <a:xfrm>
            <a:off x="3579958" y="1031030"/>
            <a:ext cx="4990871" cy="1746805"/>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07ECF43F-62F4-42E6-883A-1D61F63F19A1}"/>
              </a:ext>
            </a:extLst>
          </p:cNvPr>
          <p:cNvPicPr>
            <a:picLocks noChangeAspect="1"/>
          </p:cNvPicPr>
          <p:nvPr/>
        </p:nvPicPr>
        <p:blipFill>
          <a:blip r:embed="rId3"/>
          <a:stretch>
            <a:fillRect/>
          </a:stretch>
        </p:blipFill>
        <p:spPr>
          <a:xfrm>
            <a:off x="3579957" y="3630704"/>
            <a:ext cx="4990871" cy="1231228"/>
          </a:xfrm>
          <a:prstGeom prst="rect">
            <a:avLst/>
          </a:prstGeom>
        </p:spPr>
      </p:pic>
      <p:pic>
        <p:nvPicPr>
          <p:cNvPr id="13" name="Image 12" descr="Une image contenant texte&#10;&#10;Description générée automatiquement">
            <a:extLst>
              <a:ext uri="{FF2B5EF4-FFF2-40B4-BE49-F238E27FC236}">
                <a16:creationId xmlns:a16="http://schemas.microsoft.com/office/drawing/2014/main" id="{1FBB627C-F7CB-444F-8C72-9CACB9BF4FA9}"/>
              </a:ext>
            </a:extLst>
          </p:cNvPr>
          <p:cNvPicPr>
            <a:picLocks noChangeAspect="1"/>
          </p:cNvPicPr>
          <p:nvPr/>
        </p:nvPicPr>
        <p:blipFill>
          <a:blip r:embed="rId4"/>
          <a:stretch>
            <a:fillRect/>
          </a:stretch>
        </p:blipFill>
        <p:spPr>
          <a:xfrm>
            <a:off x="3579957" y="2814917"/>
            <a:ext cx="2916321" cy="778704"/>
          </a:xfrm>
          <a:prstGeom prst="rect">
            <a:avLst/>
          </a:prstGeom>
        </p:spPr>
      </p:pic>
    </p:spTree>
    <p:extLst>
      <p:ext uri="{BB962C8B-B14F-4D97-AF65-F5344CB8AC3E}">
        <p14:creationId xmlns:p14="http://schemas.microsoft.com/office/powerpoint/2010/main" val="320799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Clearing a bit </a:t>
            </a:r>
            <a:r>
              <a:rPr lang="en-US" dirty="0">
                <a:latin typeface="Helvetica" panose="020B0604020202020204" pitchFamily="34" charset="0"/>
                <a:cs typeface="Helvetica" panose="020B0604020202020204" pitchFamily="34" charset="0"/>
              </a:rPr>
              <a:t>means turning one or a series of bits to 0. This operation uses an AND operation to be performed.</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Clearing</a:t>
            </a:r>
          </a:p>
        </p:txBody>
      </p:sp>
      <p:pic>
        <p:nvPicPr>
          <p:cNvPr id="6" name="Image 5">
            <a:extLst>
              <a:ext uri="{FF2B5EF4-FFF2-40B4-BE49-F238E27FC236}">
                <a16:creationId xmlns:a16="http://schemas.microsoft.com/office/drawing/2014/main" id="{65654AA5-D3FA-4B39-BD61-11830ABEFD64}"/>
              </a:ext>
            </a:extLst>
          </p:cNvPr>
          <p:cNvPicPr>
            <a:picLocks noChangeAspect="1"/>
          </p:cNvPicPr>
          <p:nvPr/>
        </p:nvPicPr>
        <p:blipFill>
          <a:blip r:embed="rId2"/>
          <a:stretch>
            <a:fillRect/>
          </a:stretch>
        </p:blipFill>
        <p:spPr>
          <a:xfrm>
            <a:off x="3573120" y="4254940"/>
            <a:ext cx="4986285" cy="548683"/>
          </a:xfrm>
          <a:prstGeom prst="rect">
            <a:avLst/>
          </a:prstGeom>
        </p:spPr>
      </p:pic>
      <p:pic>
        <p:nvPicPr>
          <p:cNvPr id="9" name="Image 8" descr="Une image contenant table&#10;&#10;Description générée automatiquement">
            <a:extLst>
              <a:ext uri="{FF2B5EF4-FFF2-40B4-BE49-F238E27FC236}">
                <a16:creationId xmlns:a16="http://schemas.microsoft.com/office/drawing/2014/main" id="{DEA28C2C-8270-4456-B2A8-01795B4263DE}"/>
              </a:ext>
            </a:extLst>
          </p:cNvPr>
          <p:cNvPicPr>
            <a:picLocks noChangeAspect="1"/>
          </p:cNvPicPr>
          <p:nvPr/>
        </p:nvPicPr>
        <p:blipFill>
          <a:blip r:embed="rId3"/>
          <a:stretch>
            <a:fillRect/>
          </a:stretch>
        </p:blipFill>
        <p:spPr>
          <a:xfrm>
            <a:off x="3566903" y="1006168"/>
            <a:ext cx="4990870" cy="2297626"/>
          </a:xfrm>
          <a:prstGeom prst="rect">
            <a:avLst/>
          </a:prstGeom>
        </p:spPr>
      </p:pic>
      <p:pic>
        <p:nvPicPr>
          <p:cNvPr id="11" name="Image 10">
            <a:extLst>
              <a:ext uri="{FF2B5EF4-FFF2-40B4-BE49-F238E27FC236}">
                <a16:creationId xmlns:a16="http://schemas.microsoft.com/office/drawing/2014/main" id="{310EBA0E-8547-415D-A27B-6C0233230594}"/>
              </a:ext>
            </a:extLst>
          </p:cNvPr>
          <p:cNvPicPr>
            <a:picLocks noChangeAspect="1"/>
          </p:cNvPicPr>
          <p:nvPr/>
        </p:nvPicPr>
        <p:blipFill>
          <a:blip r:embed="rId4"/>
          <a:stretch>
            <a:fillRect/>
          </a:stretch>
        </p:blipFill>
        <p:spPr>
          <a:xfrm>
            <a:off x="3566903" y="3373357"/>
            <a:ext cx="3266120" cy="812019"/>
          </a:xfrm>
          <a:prstGeom prst="rect">
            <a:avLst/>
          </a:prstGeom>
        </p:spPr>
      </p:pic>
    </p:spTree>
    <p:extLst>
      <p:ext uri="{BB962C8B-B14F-4D97-AF65-F5344CB8AC3E}">
        <p14:creationId xmlns:p14="http://schemas.microsoft.com/office/powerpoint/2010/main" val="6899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Toggling a bit </a:t>
            </a:r>
            <a:r>
              <a:rPr lang="en-US" dirty="0">
                <a:latin typeface="Helvetica" panose="020B0604020202020204" pitchFamily="34" charset="0"/>
                <a:cs typeface="Helvetica" panose="020B0604020202020204" pitchFamily="34" charset="0"/>
              </a:rPr>
              <a:t>means turning his value to the opposite. This operation uses an XOR operation to be performed.</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Toggling</a:t>
            </a:r>
          </a:p>
        </p:txBody>
      </p:sp>
      <p:pic>
        <p:nvPicPr>
          <p:cNvPr id="6" name="Image 5">
            <a:extLst>
              <a:ext uri="{FF2B5EF4-FFF2-40B4-BE49-F238E27FC236}">
                <a16:creationId xmlns:a16="http://schemas.microsoft.com/office/drawing/2014/main" id="{1879A768-EF17-437B-BD8B-25AECB469F20}"/>
              </a:ext>
            </a:extLst>
          </p:cNvPr>
          <p:cNvPicPr>
            <a:picLocks noChangeAspect="1"/>
          </p:cNvPicPr>
          <p:nvPr/>
        </p:nvPicPr>
        <p:blipFill>
          <a:blip r:embed="rId2"/>
          <a:stretch>
            <a:fillRect/>
          </a:stretch>
        </p:blipFill>
        <p:spPr>
          <a:xfrm>
            <a:off x="313854" y="3412823"/>
            <a:ext cx="8331770" cy="1069121"/>
          </a:xfrm>
          <a:prstGeom prst="rect">
            <a:avLst/>
          </a:prstGeom>
        </p:spPr>
      </p:pic>
      <p:pic>
        <p:nvPicPr>
          <p:cNvPr id="9" name="Image 8" descr="Une image contenant table&#10;&#10;Description générée automatiquement">
            <a:extLst>
              <a:ext uri="{FF2B5EF4-FFF2-40B4-BE49-F238E27FC236}">
                <a16:creationId xmlns:a16="http://schemas.microsoft.com/office/drawing/2014/main" id="{23CEBA0D-3CEA-4E3D-9268-9A53AD41D41F}"/>
              </a:ext>
            </a:extLst>
          </p:cNvPr>
          <p:cNvPicPr>
            <a:picLocks noChangeAspect="1"/>
          </p:cNvPicPr>
          <p:nvPr/>
        </p:nvPicPr>
        <p:blipFill>
          <a:blip r:embed="rId3"/>
          <a:stretch>
            <a:fillRect/>
          </a:stretch>
        </p:blipFill>
        <p:spPr>
          <a:xfrm>
            <a:off x="3521182" y="1006168"/>
            <a:ext cx="5124441" cy="2270710"/>
          </a:xfrm>
          <a:prstGeom prst="rect">
            <a:avLst/>
          </a:prstGeom>
        </p:spPr>
      </p:pic>
    </p:spTree>
    <p:extLst>
      <p:ext uri="{BB962C8B-B14F-4D97-AF65-F5344CB8AC3E}">
        <p14:creationId xmlns:p14="http://schemas.microsoft.com/office/powerpoint/2010/main" val="370225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435555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Create a variable X equal to 0000 0100</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Set X with 0011 0000</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Toggle the first bit of X</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Clear X with 0001 1101</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Set X with 0000 1101 and 0100 0000</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Toggle the last bit of X</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What is the result in binary of X? Hexadecimal ? </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Exercise</a:t>
            </a:r>
          </a:p>
        </p:txBody>
      </p:sp>
    </p:spTree>
    <p:extLst>
      <p:ext uri="{BB962C8B-B14F-4D97-AF65-F5344CB8AC3E}">
        <p14:creationId xmlns:p14="http://schemas.microsoft.com/office/powerpoint/2010/main" val="18635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AVR-C basic</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I/O pins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Working principle</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Setting I/O port</a:t>
            </a:r>
          </a:p>
        </p:txBody>
      </p:sp>
      <p:pic>
        <p:nvPicPr>
          <p:cNvPr id="8"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F7027CC5-86E4-4135-9278-59269E4BF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28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4095355"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I/O ports </a:t>
            </a:r>
            <a:r>
              <a:rPr lang="en-US" dirty="0">
                <a:latin typeface="Helvetica" panose="020B0604020202020204" pitchFamily="34" charset="0"/>
                <a:cs typeface="Helvetica" panose="020B0604020202020204" pitchFamily="34" charset="0"/>
              </a:rPr>
              <a:t>describe bi-directional ports able to be set as input or output. Each I/O ports have internal pull-up resistors who can be enabled. Each port is multiplexed in multiples ports.</a:t>
            </a:r>
          </a:p>
          <a:p>
            <a:endParaRPr lang="en-US" dirty="0">
              <a:solidFill>
                <a:schemeClr val="accent2"/>
              </a:solidFill>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I/O ports are configurable using 3 registers :</a:t>
            </a:r>
          </a:p>
          <a:p>
            <a:pPr marL="285750" indent="-285750">
              <a:buClr>
                <a:schemeClr val="tx1"/>
              </a:buClr>
              <a:buFont typeface="Arial" panose="020B0604020202020204" pitchFamily="34" charset="0"/>
              <a:buChar char="•"/>
            </a:pPr>
            <a:r>
              <a:rPr lang="en-GB" dirty="0">
                <a:latin typeface="Helvetica" panose="020B0604020202020204" pitchFamily="34" charset="0"/>
                <a:cs typeface="Helvetica" panose="020B0604020202020204" pitchFamily="34" charset="0"/>
              </a:rPr>
              <a:t>Data Direction Register, </a:t>
            </a:r>
            <a:r>
              <a:rPr lang="en-GB" dirty="0" err="1">
                <a:latin typeface="Helvetica" panose="020B0604020202020204" pitchFamily="34" charset="0"/>
                <a:cs typeface="Helvetica" panose="020B0604020202020204" pitchFamily="34" charset="0"/>
              </a:rPr>
              <a:t>DDRx</a:t>
            </a:r>
            <a:r>
              <a:rPr lang="en-GB" dirty="0">
                <a:latin typeface="Helvetica" panose="020B0604020202020204" pitchFamily="34" charset="0"/>
                <a:cs typeface="Helvetica" panose="020B0604020202020204" pitchFamily="34" charset="0"/>
              </a:rPr>
              <a:t>, to define the port as an input or output</a:t>
            </a:r>
          </a:p>
          <a:p>
            <a:pPr marL="285750" indent="-285750">
              <a:buClr>
                <a:schemeClr val="tx1"/>
              </a:buClr>
              <a:buFont typeface="Arial" panose="020B0604020202020204" pitchFamily="34" charset="0"/>
              <a:buChar char="•"/>
            </a:pPr>
            <a:r>
              <a:rPr lang="en-GB" dirty="0">
                <a:latin typeface="Helvetica" panose="020B0604020202020204" pitchFamily="34" charset="0"/>
                <a:cs typeface="Helvetica" panose="020B0604020202020204" pitchFamily="34" charset="0"/>
              </a:rPr>
              <a:t>Port Data Register, </a:t>
            </a:r>
            <a:r>
              <a:rPr lang="en-GB" dirty="0" err="1">
                <a:latin typeface="Helvetica" panose="020B0604020202020204" pitchFamily="34" charset="0"/>
                <a:cs typeface="Helvetica" panose="020B0604020202020204" pitchFamily="34" charset="0"/>
              </a:rPr>
              <a:t>PORTx</a:t>
            </a:r>
            <a:r>
              <a:rPr lang="en-GB" dirty="0">
                <a:latin typeface="Helvetica" panose="020B0604020202020204" pitchFamily="34" charset="0"/>
                <a:cs typeface="Helvetica" panose="020B0604020202020204" pitchFamily="34" charset="0"/>
              </a:rPr>
              <a:t>. In input mode, it allows using a pull-up resistor if the bit is set to 1. In the output, it turns the value of the port to high or low</a:t>
            </a:r>
          </a:p>
          <a:p>
            <a:pPr marL="285750" indent="-285750">
              <a:buClr>
                <a:schemeClr val="tx1"/>
              </a:buClr>
              <a:buFont typeface="Arial" panose="020B0604020202020204" pitchFamily="34" charset="0"/>
              <a:buChar char="•"/>
            </a:pPr>
            <a:r>
              <a:rPr lang="en-GB" dirty="0">
                <a:latin typeface="Helvetica" panose="020B0604020202020204" pitchFamily="34" charset="0"/>
                <a:cs typeface="Helvetica" panose="020B0604020202020204" pitchFamily="34" charset="0"/>
              </a:rPr>
              <a:t>Port Input Pins Register, </a:t>
            </a:r>
            <a:r>
              <a:rPr lang="en-GB" dirty="0" err="1">
                <a:latin typeface="Helvetica" panose="020B0604020202020204" pitchFamily="34" charset="0"/>
                <a:cs typeface="Helvetica" panose="020B0604020202020204" pitchFamily="34" charset="0"/>
              </a:rPr>
              <a:t>PINx</a:t>
            </a:r>
            <a:r>
              <a:rPr lang="en-GB" dirty="0">
                <a:latin typeface="Helvetica" panose="020B0604020202020204" pitchFamily="34" charset="0"/>
                <a:cs typeface="Helvetica" panose="020B0604020202020204" pitchFamily="34" charset="0"/>
              </a:rPr>
              <a:t>, who read the state of the register. Allow getting data from it.</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Working principle</a:t>
            </a:r>
          </a:p>
        </p:txBody>
      </p:sp>
      <p:pic>
        <p:nvPicPr>
          <p:cNvPr id="6" name="Image 5">
            <a:extLst>
              <a:ext uri="{FF2B5EF4-FFF2-40B4-BE49-F238E27FC236}">
                <a16:creationId xmlns:a16="http://schemas.microsoft.com/office/drawing/2014/main" id="{2AB7C6A3-BE3A-4E11-A877-80C3B51336CA}"/>
              </a:ext>
            </a:extLst>
          </p:cNvPr>
          <p:cNvPicPr>
            <a:picLocks noChangeAspect="1"/>
          </p:cNvPicPr>
          <p:nvPr/>
        </p:nvPicPr>
        <p:blipFill>
          <a:blip r:embed="rId2"/>
          <a:stretch>
            <a:fillRect/>
          </a:stretch>
        </p:blipFill>
        <p:spPr>
          <a:xfrm>
            <a:off x="4215162" y="926294"/>
            <a:ext cx="4814085" cy="394010"/>
          </a:xfrm>
          <a:prstGeom prst="rect">
            <a:avLst/>
          </a:prstGeom>
        </p:spPr>
      </p:pic>
      <p:pic>
        <p:nvPicPr>
          <p:cNvPr id="9" name="Image 8">
            <a:extLst>
              <a:ext uri="{FF2B5EF4-FFF2-40B4-BE49-F238E27FC236}">
                <a16:creationId xmlns:a16="http://schemas.microsoft.com/office/drawing/2014/main" id="{55385A3E-523B-49A5-891A-7929854345F9}"/>
              </a:ext>
            </a:extLst>
          </p:cNvPr>
          <p:cNvPicPr>
            <a:picLocks noChangeAspect="1"/>
          </p:cNvPicPr>
          <p:nvPr/>
        </p:nvPicPr>
        <p:blipFill>
          <a:blip r:embed="rId3"/>
          <a:stretch>
            <a:fillRect/>
          </a:stretch>
        </p:blipFill>
        <p:spPr>
          <a:xfrm>
            <a:off x="4215162" y="1598341"/>
            <a:ext cx="4814085" cy="420164"/>
          </a:xfrm>
          <a:prstGeom prst="rect">
            <a:avLst/>
          </a:prstGeom>
        </p:spPr>
      </p:pic>
      <p:pic>
        <p:nvPicPr>
          <p:cNvPr id="11" name="Image 10">
            <a:extLst>
              <a:ext uri="{FF2B5EF4-FFF2-40B4-BE49-F238E27FC236}">
                <a16:creationId xmlns:a16="http://schemas.microsoft.com/office/drawing/2014/main" id="{D33EEEC3-061B-4FE9-B314-7CBAB2410E0B}"/>
              </a:ext>
            </a:extLst>
          </p:cNvPr>
          <p:cNvPicPr>
            <a:picLocks noChangeAspect="1"/>
          </p:cNvPicPr>
          <p:nvPr/>
        </p:nvPicPr>
        <p:blipFill>
          <a:blip r:embed="rId4"/>
          <a:stretch>
            <a:fillRect/>
          </a:stretch>
        </p:blipFill>
        <p:spPr>
          <a:xfrm>
            <a:off x="4215162" y="2296542"/>
            <a:ext cx="4814085" cy="421411"/>
          </a:xfrm>
          <a:prstGeom prst="rect">
            <a:avLst/>
          </a:prstGeom>
        </p:spPr>
      </p:pic>
      <p:pic>
        <p:nvPicPr>
          <p:cNvPr id="13" name="Image 12" descr="Une image contenant table&#10;&#10;Description générée automatiquement">
            <a:extLst>
              <a:ext uri="{FF2B5EF4-FFF2-40B4-BE49-F238E27FC236}">
                <a16:creationId xmlns:a16="http://schemas.microsoft.com/office/drawing/2014/main" id="{D6082698-BAFE-468E-A268-37F4394A2636}"/>
              </a:ext>
            </a:extLst>
          </p:cNvPr>
          <p:cNvPicPr>
            <a:picLocks noChangeAspect="1"/>
          </p:cNvPicPr>
          <p:nvPr/>
        </p:nvPicPr>
        <p:blipFill>
          <a:blip r:embed="rId5"/>
          <a:stretch>
            <a:fillRect/>
          </a:stretch>
        </p:blipFill>
        <p:spPr>
          <a:xfrm>
            <a:off x="4215162" y="2995990"/>
            <a:ext cx="4814085" cy="920650"/>
          </a:xfrm>
          <a:prstGeom prst="rect">
            <a:avLst/>
          </a:prstGeom>
        </p:spPr>
      </p:pic>
    </p:spTree>
    <p:extLst>
      <p:ext uri="{BB962C8B-B14F-4D97-AF65-F5344CB8AC3E}">
        <p14:creationId xmlns:p14="http://schemas.microsoft.com/office/powerpoint/2010/main" val="96206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Example :</a:t>
            </a:r>
          </a:p>
          <a:p>
            <a:r>
              <a:rPr lang="en-US" dirty="0">
                <a:latin typeface="Helvetica" panose="020B0604020202020204" pitchFamily="34" charset="0"/>
                <a:cs typeface="Helvetica" panose="020B0604020202020204" pitchFamily="34" charset="0"/>
              </a:rPr>
              <a:t>To use the I/O pins, we need to set the </a:t>
            </a:r>
            <a:r>
              <a:rPr lang="en-US" dirty="0" err="1">
                <a:latin typeface="Helvetica" panose="020B0604020202020204" pitchFamily="34" charset="0"/>
                <a:cs typeface="Helvetica" panose="020B0604020202020204" pitchFamily="34" charset="0"/>
              </a:rPr>
              <a:t>DDRx</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PORTx</a:t>
            </a:r>
            <a:r>
              <a:rPr lang="en-US" dirty="0">
                <a:latin typeface="Helvetica" panose="020B0604020202020204" pitchFamily="34" charset="0"/>
                <a:cs typeface="Helvetica" panose="020B0604020202020204" pitchFamily="34" charset="0"/>
              </a:rPr>
              <a:t> registers. Then, we get data with </a:t>
            </a:r>
            <a:r>
              <a:rPr lang="en-US" dirty="0" err="1">
                <a:latin typeface="Helvetica" panose="020B0604020202020204" pitchFamily="34" charset="0"/>
                <a:cs typeface="Helvetica" panose="020B0604020202020204" pitchFamily="34" charset="0"/>
              </a:rPr>
              <a:t>PINx</a:t>
            </a:r>
            <a:r>
              <a:rPr lang="en-US" dirty="0">
                <a:latin typeface="Helvetica" panose="020B0604020202020204" pitchFamily="34" charset="0"/>
                <a:cs typeface="Helvetica" panose="020B0604020202020204" pitchFamily="34" charset="0"/>
              </a:rPr>
              <a:t> or send them with </a:t>
            </a:r>
            <a:r>
              <a:rPr lang="en-US" dirty="0" err="1">
                <a:latin typeface="Helvetica" panose="020B0604020202020204" pitchFamily="34" charset="0"/>
                <a:cs typeface="Helvetica" panose="020B0604020202020204" pitchFamily="34" charset="0"/>
              </a:rPr>
              <a:t>PORTx</a:t>
            </a:r>
            <a:r>
              <a:rPr lang="en-US" dirty="0">
                <a:latin typeface="Helvetica" panose="020B0604020202020204" pitchFamily="34" charset="0"/>
                <a:cs typeface="Helvetica" panose="020B0604020202020204" pitchFamily="34" charset="0"/>
              </a:rPr>
              <a:t> if it is set to output.</a:t>
            </a:r>
          </a:p>
          <a:p>
            <a:endParaRPr lang="en-US" dirty="0">
              <a:solidFill>
                <a:schemeClr val="accent2"/>
              </a:solidFill>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code below is wrong in the loop.</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Setting I/O ports</a:t>
            </a:r>
          </a:p>
        </p:txBody>
      </p:sp>
      <p:pic>
        <p:nvPicPr>
          <p:cNvPr id="6" name="Image 5" descr="Une image contenant texte&#10;&#10;Description générée automatiquement">
            <a:extLst>
              <a:ext uri="{FF2B5EF4-FFF2-40B4-BE49-F238E27FC236}">
                <a16:creationId xmlns:a16="http://schemas.microsoft.com/office/drawing/2014/main" id="{7EB82C88-B729-4955-8E0A-1348F132058B}"/>
              </a:ext>
            </a:extLst>
          </p:cNvPr>
          <p:cNvPicPr>
            <a:picLocks noChangeAspect="1"/>
          </p:cNvPicPr>
          <p:nvPr/>
        </p:nvPicPr>
        <p:blipFill>
          <a:blip r:embed="rId2"/>
          <a:stretch>
            <a:fillRect/>
          </a:stretch>
        </p:blipFill>
        <p:spPr>
          <a:xfrm>
            <a:off x="3470331" y="1006169"/>
            <a:ext cx="5392637" cy="3932976"/>
          </a:xfrm>
          <a:prstGeom prst="rect">
            <a:avLst/>
          </a:prstGeom>
        </p:spPr>
      </p:pic>
    </p:spTree>
    <p:extLst>
      <p:ext uri="{BB962C8B-B14F-4D97-AF65-F5344CB8AC3E}">
        <p14:creationId xmlns:p14="http://schemas.microsoft.com/office/powerpoint/2010/main" val="245915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D wallpaper: gray circuit board, electronics, electronic components,  microprocessor | Wallpaper Flare">
            <a:extLst>
              <a:ext uri="{FF2B5EF4-FFF2-40B4-BE49-F238E27FC236}">
                <a16:creationId xmlns:a16="http://schemas.microsoft.com/office/drawing/2014/main" id="{31E85226-4981-4ECA-92E4-D3C88500E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844" y="965066"/>
            <a:ext cx="5019308" cy="3343908"/>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17" name="Titre 16">
            <a:extLst>
              <a:ext uri="{FF2B5EF4-FFF2-40B4-BE49-F238E27FC236}">
                <a16:creationId xmlns:a16="http://schemas.microsoft.com/office/drawing/2014/main" id="{4ABE1C72-8216-4176-B77D-31FED864FBD9}"/>
              </a:ext>
            </a:extLst>
          </p:cNvPr>
          <p:cNvSpPr>
            <a:spLocks noGrp="1"/>
          </p:cNvSpPr>
          <p:nvPr>
            <p:ph type="title"/>
          </p:nvPr>
        </p:nvSpPr>
        <p:spPr/>
        <p:txBody>
          <a:bodyPr/>
          <a:lstStyle/>
          <a:p>
            <a:r>
              <a:rPr lang="en-GB" dirty="0"/>
              <a:t>Course overview</a:t>
            </a:r>
          </a:p>
        </p:txBody>
      </p:sp>
      <p:sp>
        <p:nvSpPr>
          <p:cNvPr id="18" name="Espace réservé du texte 17">
            <a:extLst>
              <a:ext uri="{FF2B5EF4-FFF2-40B4-BE49-F238E27FC236}">
                <a16:creationId xmlns:a16="http://schemas.microsoft.com/office/drawing/2014/main" id="{83E22F17-055A-4A9B-8BF0-4DE84C51110A}"/>
              </a:ext>
            </a:extLst>
          </p:cNvPr>
          <p:cNvSpPr>
            <a:spLocks noGrp="1"/>
          </p:cNvSpPr>
          <p:nvPr>
            <p:ph type="body" sz="quarter" idx="12"/>
          </p:nvPr>
        </p:nvSpPr>
        <p:spPr>
          <a:xfrm>
            <a:off x="311701" y="1022994"/>
            <a:ext cx="1364699" cy="742157"/>
          </a:xfrm>
        </p:spPr>
        <p:txBody>
          <a:bodyPr/>
          <a:lstStyle/>
          <a:p>
            <a:r>
              <a:rPr lang="fr-FR" dirty="0"/>
              <a:t>01|</a:t>
            </a:r>
          </a:p>
        </p:txBody>
      </p:sp>
      <p:sp>
        <p:nvSpPr>
          <p:cNvPr id="19" name="Espace réservé du texte 18">
            <a:extLst>
              <a:ext uri="{FF2B5EF4-FFF2-40B4-BE49-F238E27FC236}">
                <a16:creationId xmlns:a16="http://schemas.microsoft.com/office/drawing/2014/main" id="{F93BF799-7CB8-4426-BF38-979D3556279C}"/>
              </a:ext>
            </a:extLst>
          </p:cNvPr>
          <p:cNvSpPr>
            <a:spLocks noGrp="1"/>
          </p:cNvSpPr>
          <p:nvPr>
            <p:ph type="body" sz="quarter" idx="13"/>
          </p:nvPr>
        </p:nvSpPr>
        <p:spPr>
          <a:xfrm>
            <a:off x="311700" y="1765151"/>
            <a:ext cx="1364699" cy="742157"/>
          </a:xfrm>
        </p:spPr>
        <p:txBody>
          <a:bodyPr/>
          <a:lstStyle/>
          <a:p>
            <a:r>
              <a:rPr lang="fr-FR" dirty="0"/>
              <a:t>02|</a:t>
            </a:r>
          </a:p>
        </p:txBody>
      </p:sp>
      <p:sp>
        <p:nvSpPr>
          <p:cNvPr id="20" name="Espace réservé du texte 19">
            <a:extLst>
              <a:ext uri="{FF2B5EF4-FFF2-40B4-BE49-F238E27FC236}">
                <a16:creationId xmlns:a16="http://schemas.microsoft.com/office/drawing/2014/main" id="{BBF6295E-BAC5-4CC1-90BC-E6E2239EF84E}"/>
              </a:ext>
            </a:extLst>
          </p:cNvPr>
          <p:cNvSpPr>
            <a:spLocks noGrp="1"/>
          </p:cNvSpPr>
          <p:nvPr>
            <p:ph type="body" sz="quarter" idx="14"/>
          </p:nvPr>
        </p:nvSpPr>
        <p:spPr>
          <a:xfrm>
            <a:off x="311699" y="2502918"/>
            <a:ext cx="1364699" cy="742157"/>
          </a:xfrm>
        </p:spPr>
        <p:txBody>
          <a:bodyPr/>
          <a:lstStyle/>
          <a:p>
            <a:r>
              <a:rPr lang="fr-FR" dirty="0"/>
              <a:t>03|</a:t>
            </a:r>
          </a:p>
        </p:txBody>
      </p:sp>
      <p:sp>
        <p:nvSpPr>
          <p:cNvPr id="25" name="Espace réservé du texte 24">
            <a:extLst>
              <a:ext uri="{FF2B5EF4-FFF2-40B4-BE49-F238E27FC236}">
                <a16:creationId xmlns:a16="http://schemas.microsoft.com/office/drawing/2014/main" id="{8C07A28A-DE0D-4F20-B2D8-FA382C0387EE}"/>
              </a:ext>
            </a:extLst>
          </p:cNvPr>
          <p:cNvSpPr>
            <a:spLocks noGrp="1"/>
          </p:cNvSpPr>
          <p:nvPr>
            <p:ph type="body" sz="quarter" idx="20"/>
          </p:nvPr>
        </p:nvSpPr>
        <p:spPr>
          <a:xfrm>
            <a:off x="1533524" y="1193794"/>
            <a:ext cx="3038476" cy="572700"/>
          </a:xfrm>
        </p:spPr>
        <p:txBody>
          <a:bodyPr/>
          <a:lstStyle/>
          <a:p>
            <a:r>
              <a:rPr lang="en-GB" dirty="0"/>
              <a:t>Architecture</a:t>
            </a:r>
          </a:p>
        </p:txBody>
      </p:sp>
      <p:sp>
        <p:nvSpPr>
          <p:cNvPr id="26" name="Espace réservé du texte 25">
            <a:extLst>
              <a:ext uri="{FF2B5EF4-FFF2-40B4-BE49-F238E27FC236}">
                <a16:creationId xmlns:a16="http://schemas.microsoft.com/office/drawing/2014/main" id="{619FA34D-9310-4667-A13C-F24214726CC1}"/>
              </a:ext>
            </a:extLst>
          </p:cNvPr>
          <p:cNvSpPr>
            <a:spLocks noGrp="1"/>
          </p:cNvSpPr>
          <p:nvPr>
            <p:ph type="body" sz="quarter" idx="21"/>
          </p:nvPr>
        </p:nvSpPr>
        <p:spPr>
          <a:xfrm>
            <a:off x="1533524" y="1935951"/>
            <a:ext cx="3685248" cy="572700"/>
          </a:xfrm>
        </p:spPr>
        <p:txBody>
          <a:bodyPr/>
          <a:lstStyle/>
          <a:p>
            <a:r>
              <a:rPr lang="en-GB" dirty="0"/>
              <a:t>AVR-C basic</a:t>
            </a:r>
          </a:p>
        </p:txBody>
      </p:sp>
      <p:sp>
        <p:nvSpPr>
          <p:cNvPr id="27" name="Espace réservé du texte 26">
            <a:extLst>
              <a:ext uri="{FF2B5EF4-FFF2-40B4-BE49-F238E27FC236}">
                <a16:creationId xmlns:a16="http://schemas.microsoft.com/office/drawing/2014/main" id="{87148EA7-42CF-4AF6-8274-88E89A2961DD}"/>
              </a:ext>
            </a:extLst>
          </p:cNvPr>
          <p:cNvSpPr>
            <a:spLocks noGrp="1"/>
          </p:cNvSpPr>
          <p:nvPr>
            <p:ph type="body" sz="quarter" idx="22"/>
          </p:nvPr>
        </p:nvSpPr>
        <p:spPr>
          <a:xfrm>
            <a:off x="1533523" y="2667985"/>
            <a:ext cx="3333117" cy="572700"/>
          </a:xfrm>
        </p:spPr>
        <p:txBody>
          <a:bodyPr/>
          <a:lstStyle/>
          <a:p>
            <a:r>
              <a:rPr lang="en-GB" dirty="0"/>
              <a:t>Communication protocols</a:t>
            </a:r>
          </a:p>
        </p:txBody>
      </p:sp>
      <p:sp>
        <p:nvSpPr>
          <p:cNvPr id="12" name="Espace réservé du texte 19">
            <a:extLst>
              <a:ext uri="{FF2B5EF4-FFF2-40B4-BE49-F238E27FC236}">
                <a16:creationId xmlns:a16="http://schemas.microsoft.com/office/drawing/2014/main" id="{02DADF7C-0058-41A6-96E0-29152DDAC7C1}"/>
              </a:ext>
            </a:extLst>
          </p:cNvPr>
          <p:cNvSpPr txBox="1">
            <a:spLocks/>
          </p:cNvSpPr>
          <p:nvPr/>
        </p:nvSpPr>
        <p:spPr>
          <a:xfrm>
            <a:off x="311699" y="3633266"/>
            <a:ext cx="1364699" cy="742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4400" b="0" i="0" u="none" strike="noStrike" cap="none">
                <a:solidFill>
                  <a:schemeClr val="dk2"/>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fr-FR" dirty="0"/>
              <a:t>04|</a:t>
            </a:r>
          </a:p>
        </p:txBody>
      </p:sp>
      <p:sp>
        <p:nvSpPr>
          <p:cNvPr id="13" name="Espace réservé du texte 26">
            <a:extLst>
              <a:ext uri="{FF2B5EF4-FFF2-40B4-BE49-F238E27FC236}">
                <a16:creationId xmlns:a16="http://schemas.microsoft.com/office/drawing/2014/main" id="{47D6EA90-C879-45BA-A08E-679EBBBDC7AC}"/>
              </a:ext>
            </a:extLst>
          </p:cNvPr>
          <p:cNvSpPr txBox="1">
            <a:spLocks/>
          </p:cNvSpPr>
          <p:nvPr/>
        </p:nvSpPr>
        <p:spPr>
          <a:xfrm>
            <a:off x="1533523" y="3798333"/>
            <a:ext cx="333311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8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Death by practice</a:t>
            </a:r>
          </a:p>
        </p:txBody>
      </p:sp>
    </p:spTree>
    <p:extLst>
      <p:ext uri="{BB962C8B-B14F-4D97-AF65-F5344CB8AC3E}">
        <p14:creationId xmlns:p14="http://schemas.microsoft.com/office/powerpoint/2010/main" val="4098779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AVR-C basic</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Interrupts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Working principle</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External interrupt</a:t>
            </a:r>
          </a:p>
          <a:p>
            <a:pPr>
              <a:buClr>
                <a:schemeClr val="accent1"/>
              </a:buClr>
            </a:pPr>
            <a:endParaRPr lang="en-GB" sz="2000" dirty="0">
              <a:solidFill>
                <a:schemeClr val="accent1"/>
              </a:solidFill>
              <a:latin typeface="Helvetica" panose="020B0604020202020204" pitchFamily="34" charset="0"/>
              <a:cs typeface="Helvetica" panose="020B0604020202020204" pitchFamily="34" charset="0"/>
            </a:endParaRPr>
          </a:p>
        </p:txBody>
      </p:sp>
      <p:pic>
        <p:nvPicPr>
          <p:cNvPr id="8"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AC222591-7015-4831-B72B-8DBECE1C5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8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850028"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Interrupts</a:t>
            </a:r>
            <a:r>
              <a:rPr lang="en-US" dirty="0">
                <a:latin typeface="Helvetica" panose="020B0604020202020204" pitchFamily="34" charset="0"/>
                <a:cs typeface="Helvetica" panose="020B0604020202020204" pitchFamily="34" charset="0"/>
              </a:rPr>
              <a:t> refer to an expected event activating a specific function of the code. Generally, programs are designed to work In a specific order, but sometimes events need to be managed only when they are happening, with a high priority. Once the interrupt is done, the code restart from where it was before the interrupt.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A micro-controller has a specific set of registers who activate interrupts. When you create an interrupt function, you must use the interrupt flag to define the kind of event you are taking into account.</a:t>
            </a:r>
          </a:p>
          <a:p>
            <a:endParaRPr lang="en-US" dirty="0">
              <a:solidFill>
                <a:schemeClr val="accent2"/>
              </a:solidFill>
              <a:latin typeface="Helvetica" panose="020B0604020202020204" pitchFamily="34" charset="0"/>
              <a:cs typeface="Helvetica" panose="020B0604020202020204" pitchFamily="34" charset="0"/>
            </a:endParaRPr>
          </a:p>
          <a:p>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Working principle</a:t>
            </a:r>
          </a:p>
        </p:txBody>
      </p:sp>
      <p:pic>
        <p:nvPicPr>
          <p:cNvPr id="6" name="Image 5" descr="Une image contenant table&#10;&#10;Description générée automatiquement">
            <a:extLst>
              <a:ext uri="{FF2B5EF4-FFF2-40B4-BE49-F238E27FC236}">
                <a16:creationId xmlns:a16="http://schemas.microsoft.com/office/drawing/2014/main" id="{0B16EC51-0A47-48A1-8C8E-3F5C7E1976D9}"/>
              </a:ext>
            </a:extLst>
          </p:cNvPr>
          <p:cNvPicPr>
            <a:picLocks noChangeAspect="1"/>
          </p:cNvPicPr>
          <p:nvPr/>
        </p:nvPicPr>
        <p:blipFill>
          <a:blip r:embed="rId2"/>
          <a:stretch>
            <a:fillRect/>
          </a:stretch>
        </p:blipFill>
        <p:spPr>
          <a:xfrm>
            <a:off x="4058379" y="1413976"/>
            <a:ext cx="5032559" cy="3352800"/>
          </a:xfrm>
          <a:prstGeom prst="rect">
            <a:avLst/>
          </a:prstGeom>
        </p:spPr>
      </p:pic>
    </p:spTree>
    <p:extLst>
      <p:ext uri="{BB962C8B-B14F-4D97-AF65-F5344CB8AC3E}">
        <p14:creationId xmlns:p14="http://schemas.microsoft.com/office/powerpoint/2010/main" val="3907578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456018"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Example :</a:t>
            </a:r>
          </a:p>
          <a:p>
            <a:r>
              <a:rPr lang="en-US" dirty="0">
                <a:latin typeface="Helvetica" panose="020B0604020202020204" pitchFamily="34" charset="0"/>
                <a:cs typeface="Helvetica" panose="020B0604020202020204" pitchFamily="34" charset="0"/>
              </a:rPr>
              <a:t>In this example, the interrupt function ISR (interrupt service routine) is defined with the flag corresponding to the event use.</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a:t>
            </a:r>
            <a:r>
              <a:rPr lang="en-US" dirty="0" err="1">
                <a:latin typeface="Helvetica" panose="020B0604020202020204" pitchFamily="34" charset="0"/>
                <a:cs typeface="Helvetica" panose="020B0604020202020204" pitchFamily="34" charset="0"/>
              </a:rPr>
              <a:t>avr</a:t>
            </a:r>
            <a:r>
              <a:rPr lang="en-US" dirty="0">
                <a:latin typeface="Helvetica" panose="020B0604020202020204" pitchFamily="34" charset="0"/>
                <a:cs typeface="Helvetica" panose="020B0604020202020204" pitchFamily="34" charset="0"/>
              </a:rPr>
              <a:t>/interrupt library needs to be imported.</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function sei() need to be called in the main, before the first interruption. This function enables interrupt in the program.</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Working principle</a:t>
            </a:r>
          </a:p>
        </p:txBody>
      </p:sp>
      <p:pic>
        <p:nvPicPr>
          <p:cNvPr id="6" name="Image 5" descr="Une image contenant texte&#10;&#10;Description générée automatiquement">
            <a:extLst>
              <a:ext uri="{FF2B5EF4-FFF2-40B4-BE49-F238E27FC236}">
                <a16:creationId xmlns:a16="http://schemas.microsoft.com/office/drawing/2014/main" id="{0B1AE9BB-230D-4A1B-83A4-969A80BA1116}"/>
              </a:ext>
            </a:extLst>
          </p:cNvPr>
          <p:cNvPicPr>
            <a:picLocks noChangeAspect="1"/>
          </p:cNvPicPr>
          <p:nvPr/>
        </p:nvPicPr>
        <p:blipFill>
          <a:blip r:embed="rId2"/>
          <a:stretch>
            <a:fillRect/>
          </a:stretch>
        </p:blipFill>
        <p:spPr>
          <a:xfrm>
            <a:off x="3843454" y="1334570"/>
            <a:ext cx="5157018" cy="3641847"/>
          </a:xfrm>
          <a:prstGeom prst="rect">
            <a:avLst/>
          </a:prstGeom>
        </p:spPr>
      </p:pic>
    </p:spTree>
    <p:extLst>
      <p:ext uri="{BB962C8B-B14F-4D97-AF65-F5344CB8AC3E}">
        <p14:creationId xmlns:p14="http://schemas.microsoft.com/office/powerpoint/2010/main" val="1005941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External Interrupts </a:t>
            </a:r>
            <a:r>
              <a:rPr lang="en-US" dirty="0">
                <a:latin typeface="Helvetica" panose="020B0604020202020204" pitchFamily="34" charset="0"/>
                <a:cs typeface="Helvetica" panose="020B0604020202020204" pitchFamily="34" charset="0"/>
              </a:rPr>
              <a:t>are exactly what their name describes, they are interrupts that have initiating event occurs external to the microcontroller. These interrupts exist in the shape of input pins and can be configured to initiate in one of the four following ways:</a:t>
            </a:r>
            <a:r>
              <a:rPr lang="fr-FR" dirty="0">
                <a:latin typeface="Helvetica" panose="020B0604020202020204" pitchFamily="34" charset="0"/>
                <a:cs typeface="Helvetica" panose="020B0604020202020204" pitchFamily="34" charset="0"/>
              </a:rPr>
              <a:t> </a:t>
            </a:r>
            <a:r>
              <a:rPr lang="en-GB" dirty="0">
                <a:latin typeface="Helvetica" panose="020B0604020202020204" pitchFamily="34" charset="0"/>
                <a:cs typeface="Helvetica" panose="020B0604020202020204" pitchFamily="34" charset="0"/>
              </a:rPr>
              <a:t>Low, High, falling, rising</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External interrupts</a:t>
            </a:r>
          </a:p>
        </p:txBody>
      </p:sp>
      <p:pic>
        <p:nvPicPr>
          <p:cNvPr id="6" name="Image 5" descr="Une image contenant texte, capture d’écran&#10;&#10;Description générée automatiquement">
            <a:extLst>
              <a:ext uri="{FF2B5EF4-FFF2-40B4-BE49-F238E27FC236}">
                <a16:creationId xmlns:a16="http://schemas.microsoft.com/office/drawing/2014/main" id="{73257C70-FFCB-4A55-B119-8A727496DA86}"/>
              </a:ext>
            </a:extLst>
          </p:cNvPr>
          <p:cNvPicPr>
            <a:picLocks noChangeAspect="1"/>
          </p:cNvPicPr>
          <p:nvPr/>
        </p:nvPicPr>
        <p:blipFill>
          <a:blip r:embed="rId2"/>
          <a:stretch>
            <a:fillRect/>
          </a:stretch>
        </p:blipFill>
        <p:spPr>
          <a:xfrm>
            <a:off x="3223790" y="1793559"/>
            <a:ext cx="5832290" cy="3224061"/>
          </a:xfrm>
          <a:prstGeom prst="rect">
            <a:avLst/>
          </a:prstGeom>
        </p:spPr>
      </p:pic>
    </p:spTree>
    <p:extLst>
      <p:ext uri="{BB962C8B-B14F-4D97-AF65-F5344CB8AC3E}">
        <p14:creationId xmlns:p14="http://schemas.microsoft.com/office/powerpoint/2010/main" val="1951165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AVR-C basic</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Timers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Timers/counter</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PWM</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Watchdog</a:t>
            </a:r>
          </a:p>
        </p:txBody>
      </p:sp>
      <p:pic>
        <p:nvPicPr>
          <p:cNvPr id="8"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68DFF8A6-BF87-4CFF-92C9-1BBEC5D35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91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Timers</a:t>
            </a:r>
            <a:r>
              <a:rPr lang="en-US" dirty="0">
                <a:latin typeface="Helvetica" panose="020B0604020202020204" pitchFamily="34" charset="0"/>
                <a:cs typeface="Helvetica" panose="020B0604020202020204" pitchFamily="34" charset="0"/>
              </a:rPr>
              <a:t> give the programmer the ability to measure time, create events at time intervals, and create Pulse Width Modulated (PWM) signals. Timers use the clock pulse as a reference, they have a </a:t>
            </a:r>
            <a:r>
              <a:rPr lang="en-US" dirty="0" err="1">
                <a:latin typeface="Helvetica" panose="020B0604020202020204" pitchFamily="34" charset="0"/>
                <a:cs typeface="Helvetica" panose="020B0604020202020204" pitchFamily="34" charset="0"/>
              </a:rPr>
              <a:t>prescaler</a:t>
            </a:r>
            <a:r>
              <a:rPr lang="en-US" dirty="0">
                <a:latin typeface="Helvetica" panose="020B0604020202020204" pitchFamily="34" charset="0"/>
                <a:cs typeface="Helvetica" panose="020B0604020202020204" pitchFamily="34" charset="0"/>
              </a:rPr>
              <a:t> operation to reduce their own clock to be more versatile.</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Timers/Counter</a:t>
            </a:r>
          </a:p>
        </p:txBody>
      </p:sp>
      <p:pic>
        <p:nvPicPr>
          <p:cNvPr id="6" name="Image 5" descr="Une image contenant table&#10;&#10;Description générée automatiquement">
            <a:extLst>
              <a:ext uri="{FF2B5EF4-FFF2-40B4-BE49-F238E27FC236}">
                <a16:creationId xmlns:a16="http://schemas.microsoft.com/office/drawing/2014/main" id="{2E129F1B-1094-4425-8074-E8BB7732E5E8}"/>
              </a:ext>
            </a:extLst>
          </p:cNvPr>
          <p:cNvPicPr>
            <a:picLocks noChangeAspect="1"/>
          </p:cNvPicPr>
          <p:nvPr/>
        </p:nvPicPr>
        <p:blipFill>
          <a:blip r:embed="rId2"/>
          <a:stretch>
            <a:fillRect/>
          </a:stretch>
        </p:blipFill>
        <p:spPr>
          <a:xfrm>
            <a:off x="3464033" y="1733550"/>
            <a:ext cx="5204460" cy="1676400"/>
          </a:xfrm>
          <a:prstGeom prst="rect">
            <a:avLst/>
          </a:prstGeom>
        </p:spPr>
      </p:pic>
    </p:spTree>
    <p:extLst>
      <p:ext uri="{BB962C8B-B14F-4D97-AF65-F5344CB8AC3E}">
        <p14:creationId xmlns:p14="http://schemas.microsoft.com/office/powerpoint/2010/main" val="3878775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9838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Pulse-width modulation</a:t>
            </a:r>
            <a:r>
              <a:rPr lang="en-US" dirty="0">
                <a:latin typeface="Helvetica" panose="020B0604020202020204" pitchFamily="34" charset="0"/>
                <a:cs typeface="Helvetica" panose="020B0604020202020204" pitchFamily="34" charset="0"/>
              </a:rPr>
              <a:t> (</a:t>
            </a:r>
            <a:r>
              <a:rPr lang="en-US" b="1" dirty="0">
                <a:latin typeface="Helvetica" panose="020B0604020202020204" pitchFamily="34" charset="0"/>
                <a:cs typeface="Helvetica" panose="020B0604020202020204" pitchFamily="34" charset="0"/>
              </a:rPr>
              <a:t>PWM</a:t>
            </a:r>
            <a:r>
              <a:rPr lang="en-US" dirty="0">
                <a:latin typeface="Helvetica" panose="020B0604020202020204" pitchFamily="34" charset="0"/>
                <a:cs typeface="Helvetica" panose="020B0604020202020204" pitchFamily="34" charset="0"/>
              </a:rPr>
              <a:t>), is a method of reducing the average power delivered by an electrical signal, by effectively chopping it up into discrete parts. A PWM can store information by tunning his duty cycle</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PWM</a:t>
            </a:r>
          </a:p>
        </p:txBody>
      </p:sp>
      <p:pic>
        <p:nvPicPr>
          <p:cNvPr id="4098" name="Picture 2">
            <a:extLst>
              <a:ext uri="{FF2B5EF4-FFF2-40B4-BE49-F238E27FC236}">
                <a16:creationId xmlns:a16="http://schemas.microsoft.com/office/drawing/2014/main" id="{3079D610-8BC1-4FAE-B49A-DA7E94827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514" y="1089297"/>
            <a:ext cx="5313498" cy="335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13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AVR-C basic</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3210691"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Description :</a:t>
            </a:r>
          </a:p>
          <a:p>
            <a:r>
              <a:rPr lang="en-US" b="1" dirty="0">
                <a:latin typeface="Helvetica" panose="020B0604020202020204" pitchFamily="34" charset="0"/>
                <a:cs typeface="Helvetica" panose="020B0604020202020204" pitchFamily="34" charset="0"/>
              </a:rPr>
              <a:t>The watchdog </a:t>
            </a:r>
            <a:r>
              <a:rPr lang="en-US" dirty="0">
                <a:latin typeface="Helvetica" panose="020B0604020202020204" pitchFamily="34" charset="0"/>
                <a:cs typeface="Helvetica" panose="020B0604020202020204" pitchFamily="34" charset="0"/>
              </a:rPr>
              <a:t>timer is a peripheral which performs an interrupt reset if the timer is allowed to timeout. The purpose of developing your code with the watchdog timer is to incorporate code that continually resets the timer and ensures that under correct operation the timer will never timeout. Therefore if the processor hangs or the program gets confused the watchdog timer will timeout and force an interrupt reset, which will restart your entire program from the beginning of </a:t>
            </a:r>
            <a:r>
              <a:rPr lang="en-US" b="1" dirty="0">
                <a:latin typeface="Helvetica" panose="020B0604020202020204" pitchFamily="34" charset="0"/>
                <a:cs typeface="Helvetica" panose="020B0604020202020204" pitchFamily="34" charset="0"/>
              </a:rPr>
              <a:t>main().</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Watchdog</a:t>
            </a:r>
          </a:p>
        </p:txBody>
      </p:sp>
      <p:pic>
        <p:nvPicPr>
          <p:cNvPr id="3074" name="Picture 2">
            <a:extLst>
              <a:ext uri="{FF2B5EF4-FFF2-40B4-BE49-F238E27FC236}">
                <a16:creationId xmlns:a16="http://schemas.microsoft.com/office/drawing/2014/main" id="{EEBD1140-9A44-4BFB-B51F-025AE01074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285"/>
          <a:stretch/>
        </p:blipFill>
        <p:spPr bwMode="auto">
          <a:xfrm>
            <a:off x="4153418" y="81295"/>
            <a:ext cx="4916241" cy="66955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descr="Une image contenant texte&#10;&#10;Description générée automatiquement">
            <a:extLst>
              <a:ext uri="{FF2B5EF4-FFF2-40B4-BE49-F238E27FC236}">
                <a16:creationId xmlns:a16="http://schemas.microsoft.com/office/drawing/2014/main" id="{C9441D2C-396F-4882-A86F-CB4446234B54}"/>
              </a:ext>
            </a:extLst>
          </p:cNvPr>
          <p:cNvPicPr>
            <a:picLocks noChangeAspect="1"/>
          </p:cNvPicPr>
          <p:nvPr/>
        </p:nvPicPr>
        <p:blipFill>
          <a:blip r:embed="rId3"/>
          <a:stretch>
            <a:fillRect/>
          </a:stretch>
        </p:blipFill>
        <p:spPr>
          <a:xfrm>
            <a:off x="4153418" y="869618"/>
            <a:ext cx="4455323" cy="4192587"/>
          </a:xfrm>
          <a:prstGeom prst="rect">
            <a:avLst/>
          </a:prstGeom>
        </p:spPr>
      </p:pic>
    </p:spTree>
    <p:extLst>
      <p:ext uri="{BB962C8B-B14F-4D97-AF65-F5344CB8AC3E}">
        <p14:creationId xmlns:p14="http://schemas.microsoft.com/office/powerpoint/2010/main" val="3725257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0" y="547123"/>
            <a:ext cx="6820963"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a:t>Communication </a:t>
            </a:r>
            <a:r>
              <a:rPr lang="fr-FR" sz="4400" dirty="0" err="1"/>
              <a:t>protocols</a:t>
            </a:r>
            <a:endParaRPr lang="fr-FR" sz="4400" dirty="0"/>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Communications</a:t>
            </a: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4098" name="Picture 2" descr="How to do a Man-in-the-Middle attack using ARP Poisoning en 2020">
            <a:extLst>
              <a:ext uri="{FF2B5EF4-FFF2-40B4-BE49-F238E27FC236}">
                <a16:creationId xmlns:a16="http://schemas.microsoft.com/office/drawing/2014/main" id="{4D326DAE-0065-4237-BE0A-926C1D283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662" y="1345580"/>
            <a:ext cx="4744636" cy="266885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473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3|</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fr-FR" sz="4400" dirty="0"/>
              <a:t>Com </a:t>
            </a:r>
            <a:r>
              <a:rPr lang="fr-FR" sz="4400" dirty="0" err="1"/>
              <a:t>protocols</a:t>
            </a:r>
            <a:endParaRPr lang="fr-FR" sz="4400" dirty="0"/>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Communications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I2C</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SPI</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USART</a:t>
            </a:r>
          </a:p>
        </p:txBody>
      </p:sp>
      <p:pic>
        <p:nvPicPr>
          <p:cNvPr id="6" name="Picture 2" descr="How to do a Man-in-the-Middle attack using ARP Poisoning en 2020">
            <a:extLst>
              <a:ext uri="{FF2B5EF4-FFF2-40B4-BE49-F238E27FC236}">
                <a16:creationId xmlns:a16="http://schemas.microsoft.com/office/drawing/2014/main" id="{C4F8C95C-90C7-4643-87E5-2C9E8048D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662" y="1345580"/>
            <a:ext cx="4744636" cy="266885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32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1" y="547123"/>
            <a:ext cx="4434602"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en-GB" sz="4400" dirty="0"/>
              <a:t>Architecture</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Internal architecture</a:t>
            </a: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1026" name="Picture 2" descr="Chip Circuit wallpaper by Susun77 - 47 - Free on ZEDGE™">
            <a:extLst>
              <a:ext uri="{FF2B5EF4-FFF2-40B4-BE49-F238E27FC236}">
                <a16:creationId xmlns:a16="http://schemas.microsoft.com/office/drawing/2014/main" id="{29E04039-F2E8-4193-B1FD-7E2768BB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970" y="0"/>
            <a:ext cx="2571750" cy="5143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41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Com </a:t>
            </a:r>
            <a:r>
              <a:rPr lang="fr-FR" sz="4400" dirty="0" err="1"/>
              <a:t>protocols</a:t>
            </a:r>
            <a:endParaRPr lang="fr-FR" sz="4400" dirty="0"/>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I2C (Inter-Integrated Circuit), </a:t>
            </a:r>
            <a:r>
              <a:rPr lang="en-US" dirty="0">
                <a:latin typeface="Helvetica" panose="020B0604020202020204" pitchFamily="34" charset="0"/>
                <a:cs typeface="Helvetica" panose="020B0604020202020204" pitchFamily="34" charset="0"/>
              </a:rPr>
              <a:t>pronounced I-squared-C, is a synchronous, multi-master, multi-slave, packet switched, single-ended, serial communication bus. This system uses only two wires, SDA for data and SCL for the clock. With one component as a parent, you can communicate with numerous child-components.</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I2C</a:t>
            </a:r>
          </a:p>
        </p:txBody>
      </p:sp>
      <p:pic>
        <p:nvPicPr>
          <p:cNvPr id="6146" name="Picture 2" descr="I2C — Wikipédia">
            <a:extLst>
              <a:ext uri="{FF2B5EF4-FFF2-40B4-BE49-F238E27FC236}">
                <a16:creationId xmlns:a16="http://schemas.microsoft.com/office/drawing/2014/main" id="{DAA49EF0-3AB8-4650-8162-43985F688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507" y="1434263"/>
            <a:ext cx="5153511" cy="2274974"/>
          </a:xfrm>
          <a:prstGeom prst="rect">
            <a:avLst/>
          </a:prstGeom>
          <a:solidFill>
            <a:schemeClr val="tx1"/>
          </a:solidFill>
        </p:spPr>
      </p:pic>
    </p:spTree>
    <p:extLst>
      <p:ext uri="{BB962C8B-B14F-4D97-AF65-F5344CB8AC3E}">
        <p14:creationId xmlns:p14="http://schemas.microsoft.com/office/powerpoint/2010/main" val="4039492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Com </a:t>
            </a:r>
            <a:r>
              <a:rPr lang="fr-FR" sz="4400" dirty="0" err="1"/>
              <a:t>protocols</a:t>
            </a:r>
            <a:endParaRPr lang="fr-FR" sz="4400" dirty="0"/>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Serial Peripheral Interface (SPI) </a:t>
            </a:r>
            <a:r>
              <a:rPr lang="en-US" dirty="0">
                <a:latin typeface="Helvetica" panose="020B0604020202020204" pitchFamily="34" charset="0"/>
                <a:cs typeface="Helvetica" panose="020B0604020202020204" pitchFamily="34" charset="0"/>
              </a:rPr>
              <a:t>is a synchronous serial communication interface specification used for short-distance communication, primarily in embedded systems.</a:t>
            </a:r>
          </a:p>
          <a:p>
            <a:r>
              <a:rPr lang="en-US" dirty="0">
                <a:latin typeface="Helvetica" panose="020B0604020202020204" pitchFamily="34" charset="0"/>
                <a:cs typeface="Helvetica" panose="020B0604020202020204" pitchFamily="34" charset="0"/>
              </a:rPr>
              <a:t>It needs to have 4 wires by component, with one specific to it. But the communication speed is extremely high.</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SPI</a:t>
            </a:r>
          </a:p>
        </p:txBody>
      </p:sp>
      <p:pic>
        <p:nvPicPr>
          <p:cNvPr id="7172" name="Picture 4">
            <a:extLst>
              <a:ext uri="{FF2B5EF4-FFF2-40B4-BE49-F238E27FC236}">
                <a16:creationId xmlns:a16="http://schemas.microsoft.com/office/drawing/2014/main" id="{23E27708-A6C8-4916-BC70-558888D25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243" y="1256282"/>
            <a:ext cx="4055313" cy="3215666"/>
          </a:xfrm>
          <a:prstGeom prst="rect">
            <a:avLst/>
          </a:prstGeom>
          <a:solidFill>
            <a:schemeClr val="tx1"/>
          </a:solidFill>
        </p:spPr>
      </p:pic>
    </p:spTree>
    <p:extLst>
      <p:ext uri="{BB962C8B-B14F-4D97-AF65-F5344CB8AC3E}">
        <p14:creationId xmlns:p14="http://schemas.microsoft.com/office/powerpoint/2010/main" val="427864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Com </a:t>
            </a:r>
            <a:r>
              <a:rPr lang="fr-FR" sz="4400" dirty="0" err="1"/>
              <a:t>protocols</a:t>
            </a:r>
            <a:endParaRPr lang="fr-FR" sz="4400" dirty="0"/>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056596"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Universal Synchronous and Asynchronous and Receiver and Transmitter (USART) </a:t>
            </a:r>
            <a:r>
              <a:rPr lang="en-US" dirty="0">
                <a:latin typeface="Helvetica" panose="020B0604020202020204" pitchFamily="34" charset="0"/>
                <a:cs typeface="Helvetica" panose="020B0604020202020204" pitchFamily="34" charset="0"/>
              </a:rPr>
              <a:t>is a peripheral provided for serial communications. USART is very useful as it can be configured to communicate with various other devices including Personal Computers; this is easily achieved using an RS-232 configuration and programs such as hyper terminal on a Windows platform or </a:t>
            </a:r>
            <a:r>
              <a:rPr lang="en-US" dirty="0" err="1">
                <a:latin typeface="Helvetica" panose="020B0604020202020204" pitchFamily="34" charset="0"/>
                <a:cs typeface="Helvetica" panose="020B0604020202020204" pitchFamily="34" charset="0"/>
              </a:rPr>
              <a:t>CuteCom</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gTerm</a:t>
            </a:r>
            <a:r>
              <a:rPr lang="en-US" dirty="0">
                <a:latin typeface="Helvetica" panose="020B0604020202020204" pitchFamily="34" charset="0"/>
                <a:cs typeface="Helvetica" panose="020B0604020202020204" pitchFamily="34" charset="0"/>
              </a:rPr>
              <a:t> for a Linux platform.</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USART</a:t>
            </a:r>
          </a:p>
        </p:txBody>
      </p:sp>
      <p:pic>
        <p:nvPicPr>
          <p:cNvPr id="5122" name="Picture 2" descr="USART (JSAPI_USART)">
            <a:extLst>
              <a:ext uri="{FF2B5EF4-FFF2-40B4-BE49-F238E27FC236}">
                <a16:creationId xmlns:a16="http://schemas.microsoft.com/office/drawing/2014/main" id="{3216D4E4-E15F-40EB-A2B4-B5F13DEC8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800" y="1643062"/>
            <a:ext cx="51149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950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0" y="547123"/>
            <a:ext cx="6820963"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err="1"/>
              <a:t>Death</a:t>
            </a:r>
            <a:r>
              <a:rPr lang="fr-FR" sz="4400" dirty="0"/>
              <a:t> by practice</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Program Burning</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I/O pins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Interrupts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USART</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Timer</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Trial by wombat !</a:t>
            </a: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1026" name="Picture 2" descr="Croiser des Wombats sauvages en Australie - DavidEnOz">
            <a:extLst>
              <a:ext uri="{FF2B5EF4-FFF2-40B4-BE49-F238E27FC236}">
                <a16:creationId xmlns:a16="http://schemas.microsoft.com/office/drawing/2014/main" id="{E9486166-DF91-4870-8A0A-6CD568F3AD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959"/>
          <a:stretch/>
        </p:blipFill>
        <p:spPr bwMode="auto">
          <a:xfrm>
            <a:off x="4397860" y="1263806"/>
            <a:ext cx="4549270" cy="2903704"/>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58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7834731"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Font typeface="+mj-lt"/>
              <a:buAutoNum type="arabicPeriod"/>
            </a:pPr>
            <a:r>
              <a:rPr lang="fr-FR" sz="1800" dirty="0">
                <a:latin typeface="Helvetica" panose="020B0604020202020204" pitchFamily="34" charset="0"/>
                <a:cs typeface="Helvetica" panose="020B0604020202020204" pitchFamily="34" charset="0"/>
              </a:rPr>
              <a:t>Cross compile </a:t>
            </a:r>
            <a:r>
              <a:rPr lang="fr-FR" sz="1800" dirty="0" err="1">
                <a:latin typeface="Helvetica" panose="020B0604020202020204" pitchFamily="34" charset="0"/>
                <a:cs typeface="Helvetica" panose="020B0604020202020204" pitchFamily="34" charset="0"/>
              </a:rPr>
              <a:t>it</a:t>
            </a:r>
            <a:r>
              <a:rPr lang="fr-FR" sz="1800" dirty="0">
                <a:latin typeface="Helvetica" panose="020B0604020202020204" pitchFamily="34" charset="0"/>
                <a:cs typeface="Helvetica" panose="020B0604020202020204" pitchFamily="34" charset="0"/>
              </a:rPr>
              <a:t>:</a:t>
            </a:r>
          </a:p>
          <a:p>
            <a:pPr marL="342900" indent="-342900">
              <a:buAutoNum type="arabicPeriod"/>
            </a:pP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avr-gcc</a:t>
            </a:r>
            <a:r>
              <a:rPr lang="fr-FR" sz="1800" dirty="0">
                <a:latin typeface="Helvetica" panose="020B0604020202020204" pitchFamily="34" charset="0"/>
                <a:cs typeface="Helvetica" panose="020B0604020202020204" pitchFamily="34" charset="0"/>
              </a:rPr>
              <a:t> -Wall -g -Os -</a:t>
            </a:r>
            <a:r>
              <a:rPr lang="fr-FR" sz="1800" dirty="0" err="1">
                <a:latin typeface="Helvetica" panose="020B0604020202020204" pitchFamily="34" charset="0"/>
                <a:cs typeface="Helvetica" panose="020B0604020202020204" pitchFamily="34" charset="0"/>
              </a:rPr>
              <a:t>mmcu</a:t>
            </a:r>
            <a:r>
              <a:rPr lang="fr-FR" sz="1800" dirty="0">
                <a:latin typeface="Helvetica" panose="020B0604020202020204" pitchFamily="34" charset="0"/>
                <a:cs typeface="Helvetica" panose="020B0604020202020204" pitchFamily="34" charset="0"/>
              </a:rPr>
              <a:t>=atmega328p -o </a:t>
            </a:r>
            <a:r>
              <a:rPr lang="fr-FR" sz="1800" dirty="0" err="1">
                <a:latin typeface="Helvetica" panose="020B0604020202020204" pitchFamily="34" charset="0"/>
                <a:cs typeface="Helvetica" panose="020B0604020202020204" pitchFamily="34" charset="0"/>
              </a:rPr>
              <a:t>main.bin</a:t>
            </a: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main.c</a:t>
            </a:r>
            <a:endParaRPr lang="fr-FR" sz="1800" dirty="0">
              <a:latin typeface="Helvetica" panose="020B0604020202020204" pitchFamily="34" charset="0"/>
              <a:cs typeface="Helvetica" panose="020B0604020202020204" pitchFamily="34" charset="0"/>
            </a:endParaRPr>
          </a:p>
          <a:p>
            <a:endParaRPr lang="fr-FR" sz="1800" dirty="0">
              <a:latin typeface="Helvetica" panose="020B0604020202020204" pitchFamily="34" charset="0"/>
              <a:cs typeface="Helvetica" panose="020B0604020202020204" pitchFamily="34" charset="0"/>
            </a:endParaRPr>
          </a:p>
          <a:p>
            <a:pPr marL="342900" indent="-342900">
              <a:buClr>
                <a:schemeClr val="bg1"/>
              </a:buClr>
              <a:buFont typeface="+mj-lt"/>
              <a:buAutoNum type="arabicPeriod"/>
            </a:pP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Generate</a:t>
            </a:r>
            <a:r>
              <a:rPr lang="fr-FR" sz="1800" dirty="0">
                <a:latin typeface="Helvetica" panose="020B0604020202020204" pitchFamily="34" charset="0"/>
                <a:cs typeface="Helvetica" panose="020B0604020202020204" pitchFamily="34" charset="0"/>
              </a:rPr>
              <a:t> HEX file:</a:t>
            </a:r>
          </a:p>
          <a:p>
            <a:pPr marL="342900" indent="-342900">
              <a:buClr>
                <a:schemeClr val="bg1"/>
              </a:buClr>
              <a:buFont typeface="+mj-lt"/>
              <a:buAutoNum type="arabicPeriod"/>
            </a:pPr>
            <a:r>
              <a:rPr lang="fr-FR" sz="1800" dirty="0" err="1">
                <a:latin typeface="Helvetica" panose="020B0604020202020204" pitchFamily="34" charset="0"/>
                <a:cs typeface="Helvetica" panose="020B0604020202020204" pitchFamily="34" charset="0"/>
              </a:rPr>
              <a:t>avr-objcopy</a:t>
            </a:r>
            <a:r>
              <a:rPr lang="fr-FR" sz="1800" dirty="0">
                <a:latin typeface="Helvetica" panose="020B0604020202020204" pitchFamily="34" charset="0"/>
                <a:cs typeface="Helvetica" panose="020B0604020202020204" pitchFamily="34" charset="0"/>
              </a:rPr>
              <a:t> -j .</a:t>
            </a:r>
            <a:r>
              <a:rPr lang="fr-FR" sz="1800" dirty="0" err="1">
                <a:latin typeface="Helvetica" panose="020B0604020202020204" pitchFamily="34" charset="0"/>
                <a:cs typeface="Helvetica" panose="020B0604020202020204" pitchFamily="34" charset="0"/>
              </a:rPr>
              <a:t>text</a:t>
            </a:r>
            <a:r>
              <a:rPr lang="fr-FR" sz="1800" dirty="0">
                <a:latin typeface="Helvetica" panose="020B0604020202020204" pitchFamily="34" charset="0"/>
                <a:cs typeface="Helvetica" panose="020B0604020202020204" pitchFamily="34" charset="0"/>
              </a:rPr>
              <a:t> -j .data -O </a:t>
            </a:r>
            <a:r>
              <a:rPr lang="fr-FR" sz="1800" dirty="0" err="1">
                <a:latin typeface="Helvetica" panose="020B0604020202020204" pitchFamily="34" charset="0"/>
                <a:cs typeface="Helvetica" panose="020B0604020202020204" pitchFamily="34" charset="0"/>
              </a:rPr>
              <a:t>ihex</a:t>
            </a: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main.bin</a:t>
            </a:r>
            <a:r>
              <a:rPr lang="fr-FR" sz="1800" dirty="0">
                <a:latin typeface="Helvetica" panose="020B0604020202020204" pitchFamily="34" charset="0"/>
                <a:cs typeface="Helvetica" panose="020B0604020202020204" pitchFamily="34" charset="0"/>
              </a:rPr>
              <a:t> </a:t>
            </a:r>
            <a:r>
              <a:rPr lang="fr-FR" sz="1800" dirty="0" err="1">
                <a:latin typeface="Helvetica" panose="020B0604020202020204" pitchFamily="34" charset="0"/>
                <a:cs typeface="Helvetica" panose="020B0604020202020204" pitchFamily="34" charset="0"/>
              </a:rPr>
              <a:t>main.hex</a:t>
            </a:r>
            <a:endParaRPr lang="fr-FR" sz="1800" dirty="0">
              <a:latin typeface="Helvetica" panose="020B0604020202020204" pitchFamily="34" charset="0"/>
              <a:cs typeface="Helvetica" panose="020B0604020202020204" pitchFamily="34" charset="0"/>
            </a:endParaRPr>
          </a:p>
          <a:p>
            <a:pPr marL="342900" indent="-342900">
              <a:buClr>
                <a:schemeClr val="tx1"/>
              </a:buClr>
              <a:buFont typeface="+mj-lt"/>
              <a:buAutoNum type="arabicPeriod"/>
            </a:pPr>
            <a:endParaRPr lang="fr-FR" sz="1800" dirty="0">
              <a:latin typeface="Helvetica" panose="020B0604020202020204" pitchFamily="34" charset="0"/>
              <a:cs typeface="Helvetica" panose="020B0604020202020204" pitchFamily="34" charset="0"/>
            </a:endParaRPr>
          </a:p>
          <a:p>
            <a:endParaRPr lang="fr-FR" sz="1800" dirty="0">
              <a:latin typeface="Helvetica" panose="020B0604020202020204" pitchFamily="34" charset="0"/>
              <a:cs typeface="Helvetica" panose="020B0604020202020204" pitchFamily="34" charset="0"/>
            </a:endParaRPr>
          </a:p>
          <a:p>
            <a:pPr marL="342900" indent="-342900">
              <a:buFont typeface="+mj-lt"/>
              <a:buAutoNum type="arabicPeriod"/>
            </a:pPr>
            <a:r>
              <a:rPr lang="fr-FR" sz="1800" dirty="0">
                <a:latin typeface="Helvetica" panose="020B0604020202020204" pitchFamily="34" charset="0"/>
                <a:cs typeface="Helvetica" panose="020B0604020202020204" pitchFamily="34" charset="0"/>
              </a:rPr>
              <a:t>Burn </a:t>
            </a:r>
            <a:r>
              <a:rPr lang="fr-FR" sz="1800" dirty="0" err="1">
                <a:latin typeface="Helvetica" panose="020B0604020202020204" pitchFamily="34" charset="0"/>
                <a:cs typeface="Helvetica" panose="020B0604020202020204" pitchFamily="34" charset="0"/>
              </a:rPr>
              <a:t>it</a:t>
            </a:r>
            <a:r>
              <a:rPr lang="fr-FR" sz="1800" dirty="0">
                <a:latin typeface="Helvetica" panose="020B0604020202020204" pitchFamily="34" charset="0"/>
                <a:cs typeface="Helvetica" panose="020B0604020202020204" pitchFamily="34" charset="0"/>
              </a:rPr>
              <a:t>: </a:t>
            </a:r>
          </a:p>
          <a:p>
            <a:pPr marL="342900" indent="-342900">
              <a:buFont typeface="+mj-lt"/>
              <a:buAutoNum type="arabicPeriod"/>
            </a:pPr>
            <a:r>
              <a:rPr lang="fr-FR" sz="1800" dirty="0" err="1">
                <a:latin typeface="Helvetica" panose="020B0604020202020204" pitchFamily="34" charset="0"/>
                <a:cs typeface="Helvetica" panose="020B0604020202020204" pitchFamily="34" charset="0"/>
              </a:rPr>
              <a:t>avrdude</a:t>
            </a:r>
            <a:r>
              <a:rPr lang="fr-FR" sz="1800" dirty="0">
                <a:latin typeface="Helvetica" panose="020B0604020202020204" pitchFamily="34" charset="0"/>
                <a:cs typeface="Helvetica" panose="020B0604020202020204" pitchFamily="34" charset="0"/>
              </a:rPr>
              <a:t> -p atmega328p -c </a:t>
            </a:r>
            <a:r>
              <a:rPr lang="fr-FR" sz="1800" dirty="0" err="1">
                <a:latin typeface="Helvetica" panose="020B0604020202020204" pitchFamily="34" charset="0"/>
                <a:cs typeface="Helvetica" panose="020B0604020202020204" pitchFamily="34" charset="0"/>
              </a:rPr>
              <a:t>arduino</a:t>
            </a:r>
            <a:r>
              <a:rPr lang="fr-FR" sz="1800" dirty="0">
                <a:latin typeface="Helvetica" panose="020B0604020202020204" pitchFamily="34" charset="0"/>
                <a:cs typeface="Helvetica" panose="020B0604020202020204" pitchFamily="34" charset="0"/>
              </a:rPr>
              <a:t> -U </a:t>
            </a:r>
            <a:r>
              <a:rPr lang="fr-FR" sz="1800" dirty="0" err="1">
                <a:latin typeface="Helvetica" panose="020B0604020202020204" pitchFamily="34" charset="0"/>
                <a:cs typeface="Helvetica" panose="020B0604020202020204" pitchFamily="34" charset="0"/>
              </a:rPr>
              <a:t>flash:w:main.hex:i</a:t>
            </a:r>
            <a:r>
              <a:rPr lang="fr-FR" sz="1800" dirty="0">
                <a:latin typeface="Helvetica" panose="020B0604020202020204" pitchFamily="34" charset="0"/>
                <a:cs typeface="Helvetica" panose="020B0604020202020204" pitchFamily="34" charset="0"/>
              </a:rPr>
              <a:t> -F -P </a:t>
            </a:r>
            <a:r>
              <a:rPr lang="fr-FR" sz="1800" dirty="0" err="1">
                <a:latin typeface="Helvetica" panose="020B0604020202020204" pitchFamily="34" charset="0"/>
                <a:cs typeface="Helvetica" panose="020B0604020202020204" pitchFamily="34" charset="0"/>
              </a:rPr>
              <a:t>usb</a:t>
            </a:r>
            <a:endParaRPr lang="fr-FR" sz="1800"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Program Burning</a:t>
            </a:r>
          </a:p>
        </p:txBody>
      </p:sp>
    </p:spTree>
    <p:extLst>
      <p:ext uri="{BB962C8B-B14F-4D97-AF65-F5344CB8AC3E}">
        <p14:creationId xmlns:p14="http://schemas.microsoft.com/office/powerpoint/2010/main" val="564211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Exercise :</a:t>
            </a:r>
          </a:p>
          <a:p>
            <a:endParaRPr lang="en-US" sz="1800" dirty="0">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Set the pin b2 to output and pin c3 to input. When a signal is sent to c3, copy it on b2.</a:t>
            </a:r>
          </a:p>
          <a:p>
            <a:r>
              <a:rPr lang="en-US" sz="1800" dirty="0">
                <a:latin typeface="Helvetica" panose="020B0604020202020204" pitchFamily="34" charset="0"/>
                <a:cs typeface="Helvetica" panose="020B0604020202020204" pitchFamily="34" charset="0"/>
              </a:rPr>
              <a:t>Add a Led to b2 to see the result. </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I/O pins</a:t>
            </a:r>
          </a:p>
        </p:txBody>
      </p:sp>
    </p:spTree>
    <p:extLst>
      <p:ext uri="{BB962C8B-B14F-4D97-AF65-F5344CB8AC3E}">
        <p14:creationId xmlns:p14="http://schemas.microsoft.com/office/powerpoint/2010/main" val="202770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Exercise :</a:t>
            </a:r>
          </a:p>
          <a:p>
            <a:endParaRPr lang="en-US" sz="1800" dirty="0">
              <a:solidFill>
                <a:srgbClr val="FF0000"/>
              </a:solidFill>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Generate an external interrupt to turn on a Led when a signal is sent to an input pin.</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Interrupts</a:t>
            </a:r>
          </a:p>
        </p:txBody>
      </p:sp>
    </p:spTree>
    <p:extLst>
      <p:ext uri="{BB962C8B-B14F-4D97-AF65-F5344CB8AC3E}">
        <p14:creationId xmlns:p14="http://schemas.microsoft.com/office/powerpoint/2010/main" val="3249077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Exercise :</a:t>
            </a:r>
          </a:p>
          <a:p>
            <a:endParaRPr lang="en-US" sz="1800" dirty="0">
              <a:solidFill>
                <a:srgbClr val="FF0000"/>
              </a:solidFill>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Enable a serial communication with your computer and send the input information of a pin.</a:t>
            </a:r>
          </a:p>
          <a:p>
            <a:r>
              <a:rPr lang="en-US" sz="1800" dirty="0">
                <a:latin typeface="Helvetica" panose="020B0604020202020204" pitchFamily="34" charset="0"/>
                <a:cs typeface="Helvetica" panose="020B0604020202020204" pitchFamily="34" charset="0"/>
              </a:rPr>
              <a:t>Then, allow to send a data from your computer to switch on a Led</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USART</a:t>
            </a:r>
          </a:p>
        </p:txBody>
      </p:sp>
    </p:spTree>
    <p:extLst>
      <p:ext uri="{BB962C8B-B14F-4D97-AF65-F5344CB8AC3E}">
        <p14:creationId xmlns:p14="http://schemas.microsoft.com/office/powerpoint/2010/main" val="1608696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FF0000"/>
                </a:solidFill>
                <a:latin typeface="Helvetica" panose="020B0604020202020204" pitchFamily="34" charset="0"/>
                <a:cs typeface="Helvetica" panose="020B0604020202020204" pitchFamily="34" charset="0"/>
              </a:rPr>
              <a:t>Exercise :</a:t>
            </a:r>
          </a:p>
          <a:p>
            <a:endParaRPr lang="en-US" sz="1800" dirty="0">
              <a:solidFill>
                <a:srgbClr val="FF0000"/>
              </a:solidFill>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Realize a PWM with a duty cycle of 75%</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Timers</a:t>
            </a:r>
          </a:p>
        </p:txBody>
      </p:sp>
    </p:spTree>
    <p:extLst>
      <p:ext uri="{BB962C8B-B14F-4D97-AF65-F5344CB8AC3E}">
        <p14:creationId xmlns:p14="http://schemas.microsoft.com/office/powerpoint/2010/main" val="2456823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4|</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Practice</a:t>
            </a:r>
          </a:p>
          <a:p>
            <a:endParaRPr lang="fr-FR" dirty="0"/>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Trial by wombat !</a:t>
            </a:r>
          </a:p>
        </p:txBody>
      </p:sp>
      <p:pic>
        <p:nvPicPr>
          <p:cNvPr id="2050" name="Picture 2" descr="Rencontrez le wombat, la boule de poil la plus cool d'Australie - Easyvoyage">
            <a:extLst>
              <a:ext uri="{FF2B5EF4-FFF2-40B4-BE49-F238E27FC236}">
                <a16:creationId xmlns:a16="http://schemas.microsoft.com/office/drawing/2014/main" id="{3548B1FF-BB12-4DE8-997C-82270732A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794" y="1509133"/>
            <a:ext cx="4827549" cy="3218366"/>
          </a:xfrm>
          <a:prstGeom prst="rect">
            <a:avLst/>
          </a:prstGeom>
          <a:noFill/>
          <a:ln w="38100">
            <a:solidFill>
              <a:schemeClr val="tx1"/>
            </a:solidFill>
          </a:ln>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03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1|</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en-GB" sz="4400" dirty="0"/>
              <a:t>Architecture</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Internal architecture</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What is a micro-controller?</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Difference between them</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Register</a:t>
            </a:r>
          </a:p>
          <a:p>
            <a:pPr marL="285750" indent="-285750">
              <a:buClr>
                <a:schemeClr val="accent1"/>
              </a:buClr>
              <a:buFont typeface="Arial" panose="020B0604020202020204" pitchFamily="34" charset="0"/>
              <a:buChar char="•"/>
            </a:pPr>
            <a:r>
              <a:rPr lang="en-GB" sz="2000" dirty="0" err="1">
                <a:solidFill>
                  <a:schemeClr val="accent1"/>
                </a:solidFill>
                <a:latin typeface="Helvetica" panose="020B0604020202020204" pitchFamily="34" charset="0"/>
                <a:cs typeface="Helvetica" panose="020B0604020202020204" pitchFamily="34" charset="0"/>
              </a:rPr>
              <a:t>ATmega</a:t>
            </a:r>
            <a:r>
              <a:rPr lang="en-GB" sz="2000" dirty="0">
                <a:solidFill>
                  <a:schemeClr val="accent1"/>
                </a:solidFill>
                <a:latin typeface="Helvetica" panose="020B0604020202020204" pitchFamily="34" charset="0"/>
                <a:cs typeface="Helvetica" panose="020B0604020202020204" pitchFamily="34" charset="0"/>
              </a:rPr>
              <a:t> 328</a:t>
            </a:r>
          </a:p>
        </p:txBody>
      </p:sp>
      <p:pic>
        <p:nvPicPr>
          <p:cNvPr id="8" name="Picture 2" descr="Chip Circuit wallpaper by Susun77 - 47 - Free on ZEDGE™">
            <a:extLst>
              <a:ext uri="{FF2B5EF4-FFF2-40B4-BE49-F238E27FC236}">
                <a16:creationId xmlns:a16="http://schemas.microsoft.com/office/drawing/2014/main" id="{3E8A498B-C45D-42ED-9248-D568DE241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970" y="0"/>
            <a:ext cx="2571750" cy="5143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3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Architecture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A micro-controller </a:t>
            </a:r>
            <a:r>
              <a:rPr lang="en-US" dirty="0">
                <a:latin typeface="Helvetica" panose="020B0604020202020204" pitchFamily="34" charset="0"/>
                <a:cs typeface="Helvetica" panose="020B0604020202020204" pitchFamily="34" charset="0"/>
              </a:rPr>
              <a:t>can be comparable to a little stand-alone computer; it is an extremely powerful device, which is able of executing a series of pre-programmed tasks and interacting with extra hardware devices. Several microcontrollers contain a memory to store the program to be executed, and a lot of input/output lines that can be used to act jointly with other devices, like reading the state of a sensor or controlling a motor.</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5" y="916961"/>
            <a:ext cx="4030471"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What is a micro-controller ?</a:t>
            </a:r>
          </a:p>
        </p:txBody>
      </p:sp>
      <p:pic>
        <p:nvPicPr>
          <p:cNvPr id="1026" name="Picture 2" descr="ARM Microcontroller">
            <a:extLst>
              <a:ext uri="{FF2B5EF4-FFF2-40B4-BE49-F238E27FC236}">
                <a16:creationId xmlns:a16="http://schemas.microsoft.com/office/drawing/2014/main" id="{6806230A-2A55-4037-BFE8-7E6DA0474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5995" y="1176624"/>
            <a:ext cx="3709296" cy="326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55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Architecture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Properties :</a:t>
            </a:r>
          </a:p>
          <a:p>
            <a:r>
              <a:rPr lang="en-US" dirty="0">
                <a:latin typeface="Helvetica" panose="020B0604020202020204" pitchFamily="34" charset="0"/>
                <a:cs typeface="Helvetica" panose="020B0604020202020204" pitchFamily="34" charset="0"/>
              </a:rPr>
              <a:t>It exists 4 mains architectures.</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8051, developed by Intel</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Peripheral Interface Controller (PIC), developed by Microchip</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AVR, developed by Atmel</a:t>
            </a:r>
          </a:p>
          <a:p>
            <a:pPr marL="285750" indent="-285750">
              <a:buClr>
                <a:schemeClr val="tx1"/>
              </a:buClr>
              <a:buFont typeface="Arial" panose="020B0604020202020204" pitchFamily="34" charset="0"/>
              <a:buChar char="•"/>
            </a:pPr>
            <a:r>
              <a:rPr lang="en-US" dirty="0">
                <a:latin typeface="Helvetica" panose="020B0604020202020204" pitchFamily="34" charset="0"/>
                <a:cs typeface="Helvetica" panose="020B0604020202020204" pitchFamily="34" charset="0"/>
              </a:rPr>
              <a:t>ARM processors, developed by Advanced RISC Machines (ARM)</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5" y="916961"/>
            <a:ext cx="3599289"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Difference between them</a:t>
            </a:r>
          </a:p>
        </p:txBody>
      </p:sp>
      <p:pic>
        <p:nvPicPr>
          <p:cNvPr id="6" name="Image 5" descr="Une image contenant table&#10;&#10;Description générée automatiquement">
            <a:extLst>
              <a:ext uri="{FF2B5EF4-FFF2-40B4-BE49-F238E27FC236}">
                <a16:creationId xmlns:a16="http://schemas.microsoft.com/office/drawing/2014/main" id="{3BA47FCE-BA4D-4EFA-893A-A6873AECE8A1}"/>
              </a:ext>
            </a:extLst>
          </p:cNvPr>
          <p:cNvPicPr>
            <a:picLocks noChangeAspect="1"/>
          </p:cNvPicPr>
          <p:nvPr/>
        </p:nvPicPr>
        <p:blipFill>
          <a:blip r:embed="rId2"/>
          <a:stretch>
            <a:fillRect/>
          </a:stretch>
        </p:blipFill>
        <p:spPr>
          <a:xfrm>
            <a:off x="3090653" y="1525406"/>
            <a:ext cx="5951219" cy="3352799"/>
          </a:xfrm>
          <a:prstGeom prst="rect">
            <a:avLst/>
          </a:prstGeom>
        </p:spPr>
      </p:pic>
    </p:spTree>
    <p:extLst>
      <p:ext uri="{BB962C8B-B14F-4D97-AF65-F5344CB8AC3E}">
        <p14:creationId xmlns:p14="http://schemas.microsoft.com/office/powerpoint/2010/main" val="245944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Architecture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A register </a:t>
            </a:r>
            <a:r>
              <a:rPr lang="en-US" dirty="0">
                <a:latin typeface="Helvetica" panose="020B0604020202020204" pitchFamily="34" charset="0"/>
                <a:cs typeface="Helvetica" panose="020B0604020202020204" pitchFamily="34" charset="0"/>
              </a:rPr>
              <a:t>is a memory unit able to store a bit with specific width (8, 16, 32, 64). In a processor, an architectural register store bits who corresponds to instruction for the CPU. Knowing these register allow to control the CPU by tunning the values of the registers.</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Register</a:t>
            </a:r>
          </a:p>
        </p:txBody>
      </p:sp>
      <p:pic>
        <p:nvPicPr>
          <p:cNvPr id="3074" name="Picture 2">
            <a:extLst>
              <a:ext uri="{FF2B5EF4-FFF2-40B4-BE49-F238E27FC236}">
                <a16:creationId xmlns:a16="http://schemas.microsoft.com/office/drawing/2014/main" id="{3E5342F3-B0D7-429F-9A90-FE2CB2C83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000" y="89867"/>
            <a:ext cx="26765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91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en-GB" sz="4400" dirty="0"/>
              <a:t>Architecture</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ATmega328 </a:t>
            </a:r>
            <a:r>
              <a:rPr lang="en-US" dirty="0">
                <a:latin typeface="Helvetica" panose="020B0604020202020204" pitchFamily="34" charset="0"/>
                <a:cs typeface="Helvetica" panose="020B0604020202020204" pitchFamily="34" charset="0"/>
              </a:rPr>
              <a:t>is a single-chip microcontroller created by Atmel in the AVR family (later Microchip Technology acquired Atmel in 2016). It has a modified Harvard architecture 8-bit RISC processor core.</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err="1">
                <a:solidFill>
                  <a:schemeClr val="tx1">
                    <a:lumMod val="75000"/>
                  </a:schemeClr>
                </a:solidFill>
                <a:latin typeface="Helvetica" panose="020B0604020202020204" pitchFamily="34" charset="0"/>
                <a:cs typeface="Helvetica" panose="020B0604020202020204" pitchFamily="34" charset="0"/>
              </a:rPr>
              <a:t>ATmega</a:t>
            </a:r>
            <a:r>
              <a:rPr lang="en-GB" sz="2400" dirty="0">
                <a:solidFill>
                  <a:schemeClr val="tx1">
                    <a:lumMod val="75000"/>
                  </a:schemeClr>
                </a:solidFill>
                <a:latin typeface="Helvetica" panose="020B0604020202020204" pitchFamily="34" charset="0"/>
                <a:cs typeface="Helvetica" panose="020B0604020202020204" pitchFamily="34" charset="0"/>
              </a:rPr>
              <a:t> 328</a:t>
            </a:r>
          </a:p>
        </p:txBody>
      </p:sp>
      <p:pic>
        <p:nvPicPr>
          <p:cNvPr id="4098" name="Picture 2">
            <a:extLst>
              <a:ext uri="{FF2B5EF4-FFF2-40B4-BE49-F238E27FC236}">
                <a16:creationId xmlns:a16="http://schemas.microsoft.com/office/drawing/2014/main" id="{FB047575-CFA3-48EF-93C0-8B8D36161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415" y="1006169"/>
            <a:ext cx="3607134" cy="362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Orange, Blue Background Printed Circuit Stock Footage Video (100%  Royalty-free) 1011585677 | Shutterstock | Circuit board, Circuit board  design, Blue backgrounds">
            <a:extLst>
              <a:ext uri="{FF2B5EF4-FFF2-40B4-BE49-F238E27FC236}">
                <a16:creationId xmlns:a16="http://schemas.microsoft.com/office/drawing/2014/main" id="{71D40032-2D09-4ED8-897B-FD9CFBBE3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40" y="1314733"/>
            <a:ext cx="5148260" cy="2900428"/>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0" y="547123"/>
            <a:ext cx="5609197"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a:t>AVR-C Basics</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Bitwise manipulation</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Interrupts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I/O pins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Timers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10521076"/>
      </p:ext>
    </p:extLst>
  </p:cSld>
  <p:clrMapOvr>
    <a:masterClrMapping/>
  </p:clrMapOvr>
</p:sld>
</file>

<file path=ppt/theme/theme1.xml><?xml version="1.0" encoding="utf-8"?>
<a:theme xmlns:a="http://schemas.openxmlformats.org/drawingml/2006/main" name="IRM - TECHNICAL">
  <a:themeElements>
    <a:clrScheme name="IRM - TECHNICAL">
      <a:dk1>
        <a:srgbClr val="FFFFFF"/>
      </a:dk1>
      <a:lt1>
        <a:srgbClr val="000000"/>
      </a:lt1>
      <a:dk2>
        <a:srgbClr val="FFFFFF"/>
      </a:dk2>
      <a:lt2>
        <a:srgbClr val="000000"/>
      </a:lt2>
      <a:accent1>
        <a:srgbClr val="D33D59"/>
      </a:accent1>
      <a:accent2>
        <a:srgbClr val="F16D49"/>
      </a:accent2>
      <a:accent3>
        <a:srgbClr val="2886A6"/>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RM" id="{075FA201-3033-488E-B81D-7F92E913A386}" vid="{60FF5450-AA14-40C2-A422-3B06EF14D69B}"/>
    </a:ext>
  </a:extLst>
</a:theme>
</file>

<file path=ppt/theme/theme2.xml><?xml version="1.0" encoding="utf-8"?>
<a:theme xmlns:a="http://schemas.openxmlformats.org/drawingml/2006/main" name="IRM - DESIGN">
  <a:themeElements>
    <a:clrScheme name="IRM - DESIGN">
      <a:dk1>
        <a:srgbClr val="FFFFFF"/>
      </a:dk1>
      <a:lt1>
        <a:srgbClr val="000000"/>
      </a:lt1>
      <a:dk2>
        <a:srgbClr val="FFFFFF"/>
      </a:dk2>
      <a:lt2>
        <a:srgbClr val="000000"/>
      </a:lt2>
      <a:accent1>
        <a:srgbClr val="F16D49"/>
      </a:accent1>
      <a:accent2>
        <a:srgbClr val="2886A6"/>
      </a:accent2>
      <a:accent3>
        <a:srgbClr val="D33D59"/>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RM - MANAGEMENT">
  <a:themeElements>
    <a:clrScheme name="IRM - MANAGEMENT">
      <a:dk1>
        <a:srgbClr val="FFFFFF"/>
      </a:dk1>
      <a:lt1>
        <a:srgbClr val="000000"/>
      </a:lt1>
      <a:dk2>
        <a:srgbClr val="FFFFFF"/>
      </a:dk2>
      <a:lt2>
        <a:srgbClr val="000000"/>
      </a:lt2>
      <a:accent1>
        <a:srgbClr val="2886A6"/>
      </a:accent1>
      <a:accent2>
        <a:srgbClr val="D33D59"/>
      </a:accent2>
      <a:accent3>
        <a:srgbClr val="F16D49"/>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7314</TotalTime>
  <Words>1626</Words>
  <Application>Microsoft Office PowerPoint</Application>
  <PresentationFormat>Affichage à l'écran (16:9)</PresentationFormat>
  <Paragraphs>242</Paragraphs>
  <Slides>39</Slides>
  <Notes>1</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39</vt:i4>
      </vt:variant>
    </vt:vector>
  </HeadingPairs>
  <TitlesOfParts>
    <vt:vector size="46" baseType="lpstr">
      <vt:lpstr>Roboto Light</vt:lpstr>
      <vt:lpstr>Helvetica</vt:lpstr>
      <vt:lpstr>Roboto Black</vt:lpstr>
      <vt:lpstr>Arial</vt:lpstr>
      <vt:lpstr>IRM - TECHNICAL</vt:lpstr>
      <vt:lpstr>IRM - DESIGN</vt:lpstr>
      <vt:lpstr>IRM - MANAGEMENT</vt:lpstr>
      <vt:lpstr>How to Make Almost Everything</vt:lpstr>
      <vt:lpstr>Course overview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DVIC PRESENTATION TEMPLATE</dc:title>
  <dc:creator>ZACHARIE GUILLAUME Zacharie</dc:creator>
  <cp:lastModifiedBy>PARILUSYAN Brice</cp:lastModifiedBy>
  <cp:revision>375</cp:revision>
  <dcterms:modified xsi:type="dcterms:W3CDTF">2021-10-12T12:29:56Z</dcterms:modified>
</cp:coreProperties>
</file>