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 id="2147483682" r:id="rId2"/>
    <p:sldMasterId id="2147483699" r:id="rId3"/>
  </p:sldMasterIdLst>
  <p:notesMasterIdLst>
    <p:notesMasterId r:id="rId41"/>
  </p:notesMasterIdLst>
  <p:sldIdLst>
    <p:sldId id="274" r:id="rId4"/>
    <p:sldId id="284" r:id="rId5"/>
    <p:sldId id="273" r:id="rId6"/>
    <p:sldId id="373" r:id="rId7"/>
    <p:sldId id="374" r:id="rId8"/>
    <p:sldId id="357" r:id="rId9"/>
    <p:sldId id="362" r:id="rId10"/>
    <p:sldId id="358" r:id="rId11"/>
    <p:sldId id="361" r:id="rId12"/>
    <p:sldId id="375" r:id="rId13"/>
    <p:sldId id="376" r:id="rId14"/>
    <p:sldId id="359" r:id="rId15"/>
    <p:sldId id="364" r:id="rId16"/>
    <p:sldId id="367" r:id="rId17"/>
    <p:sldId id="368" r:id="rId18"/>
    <p:sldId id="382" r:id="rId19"/>
    <p:sldId id="385" r:id="rId20"/>
    <p:sldId id="387" r:id="rId21"/>
    <p:sldId id="388" r:id="rId22"/>
    <p:sldId id="378" r:id="rId23"/>
    <p:sldId id="386" r:id="rId24"/>
    <p:sldId id="377" r:id="rId25"/>
    <p:sldId id="380" r:id="rId26"/>
    <p:sldId id="381" r:id="rId27"/>
    <p:sldId id="389" r:id="rId28"/>
    <p:sldId id="390" r:id="rId29"/>
    <p:sldId id="384" r:id="rId30"/>
    <p:sldId id="391" r:id="rId31"/>
    <p:sldId id="392" r:id="rId32"/>
    <p:sldId id="393" r:id="rId33"/>
    <p:sldId id="394" r:id="rId34"/>
    <p:sldId id="395" r:id="rId35"/>
    <p:sldId id="398" r:id="rId36"/>
    <p:sldId id="396" r:id="rId37"/>
    <p:sldId id="397" r:id="rId38"/>
    <p:sldId id="399" r:id="rId39"/>
    <p:sldId id="400" r:id="rId40"/>
  </p:sldIdLst>
  <p:sldSz cx="9144000" cy="5143500" type="screen16x9"/>
  <p:notesSz cx="6858000" cy="9144000"/>
  <p:embeddedFontLst>
    <p:embeddedFont>
      <p:font typeface="Helvetica" panose="020B0604020202020204" pitchFamily="34" charset="0"/>
      <p:regular r:id="rId42"/>
      <p:bold r:id="rId43"/>
      <p:italic r:id="rId44"/>
      <p:boldItalic r:id="rId45"/>
    </p:embeddedFont>
    <p:embeddedFont>
      <p:font typeface="Roboto Black" panose="020B0604020202020204" charset="0"/>
      <p:bold r:id="rId46"/>
      <p:boldItalic r:id="rId47"/>
    </p:embeddedFont>
    <p:embeddedFont>
      <p:font typeface="Roboto Ligh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54">
          <p15:clr>
            <a:srgbClr val="9AA0A6"/>
          </p15:clr>
        </p15:guide>
        <p15:guide id="4" orient="horz" pos="340">
          <p15:clr>
            <a:srgbClr val="9AA0A6"/>
          </p15:clr>
        </p15:guide>
        <p15:guide id="5" orient="horz" pos="2900">
          <p15:clr>
            <a:srgbClr val="9AA0A6"/>
          </p15:clr>
        </p15:guide>
        <p15:guide id="6" pos="5306">
          <p15:clr>
            <a:srgbClr val="9AA0A6"/>
          </p15:clr>
        </p15:guide>
        <p15:guide id="7" pos="1497">
          <p15:clr>
            <a:srgbClr val="9AA0A6"/>
          </p15:clr>
        </p15:guide>
        <p15:guide id="8" pos="4263">
          <p15:clr>
            <a:srgbClr val="9AA0A6"/>
          </p15:clr>
        </p15:guide>
        <p15:guide id="9" orient="horz" pos="867">
          <p15:clr>
            <a:srgbClr val="9AA0A6"/>
          </p15:clr>
        </p15:guide>
        <p15:guide id="10" orient="horz" pos="23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6A6"/>
    <a:srgbClr val="D33D59"/>
    <a:srgbClr val="F16D4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4" autoAdjust="0"/>
    <p:restoredTop sz="94843" autoAdjust="0"/>
  </p:normalViewPr>
  <p:slideViewPr>
    <p:cSldViewPr snapToGrid="0">
      <p:cViewPr varScale="1">
        <p:scale>
          <a:sx n="103" d="100"/>
          <a:sy n="103" d="100"/>
        </p:scale>
        <p:origin x="557" y="77"/>
      </p:cViewPr>
      <p:guideLst>
        <p:guide orient="horz" pos="1620"/>
        <p:guide pos="2880"/>
        <p:guide pos="454"/>
        <p:guide orient="horz" pos="340"/>
        <p:guide orient="horz" pos="2900"/>
        <p:guide pos="5306"/>
        <p:guide pos="1497"/>
        <p:guide pos="4263"/>
        <p:guide orient="horz" pos="867"/>
        <p:guide orient="horz" pos="237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5.xml"/><Relationship Id="rId51" Type="http://schemas.openxmlformats.org/officeDocument/2006/relationships/font" Target="fonts/font10.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79924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62824"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2052827"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462803" y="189337"/>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462803"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459370"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105305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fr-FR"/>
              <a:t>Cliquez pour modifier les styles du texte du masque</a:t>
            </a: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0445D1F5-BCDC-4363-9F5B-1EFB6B4FCAF8}"/>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F9D2430D-FF47-468C-80AE-8257AC6287F8}"/>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9213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pic>
        <p:nvPicPr>
          <p:cNvPr id="9" name="Google Shape;58;p13">
            <a:extLst>
              <a:ext uri="{FF2B5EF4-FFF2-40B4-BE49-F238E27FC236}">
                <a16:creationId xmlns:a16="http://schemas.microsoft.com/office/drawing/2014/main" id="{A7EB1B1A-48E1-4C3F-8330-107CBA254DF6}"/>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1" name="Google Shape;59;p13">
            <a:extLst>
              <a:ext uri="{FF2B5EF4-FFF2-40B4-BE49-F238E27FC236}">
                <a16:creationId xmlns:a16="http://schemas.microsoft.com/office/drawing/2014/main" id="{6F6AF9CC-79DE-4FB9-929B-E5CC70F7E872}"/>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7" name="Google Shape;60;p13">
            <a:extLst>
              <a:ext uri="{FF2B5EF4-FFF2-40B4-BE49-F238E27FC236}">
                <a16:creationId xmlns:a16="http://schemas.microsoft.com/office/drawing/2014/main" id="{F25BFAF0-6E3D-48AC-83B6-05BC6543557E}"/>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8" name="Google Shape;61;p13">
            <a:extLst>
              <a:ext uri="{FF2B5EF4-FFF2-40B4-BE49-F238E27FC236}">
                <a16:creationId xmlns:a16="http://schemas.microsoft.com/office/drawing/2014/main" id="{154CDD39-4021-4823-8811-687248B591DB}"/>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Tree>
    <p:extLst>
      <p:ext uri="{BB962C8B-B14F-4D97-AF65-F5344CB8AC3E}">
        <p14:creationId xmlns:p14="http://schemas.microsoft.com/office/powerpoint/2010/main" val="110328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userDrawn="1">
  <p:cSld name="1_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19290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Espace réservé du texte 5">
            <a:extLst>
              <a:ext uri="{FF2B5EF4-FFF2-40B4-BE49-F238E27FC236}">
                <a16:creationId xmlns:a16="http://schemas.microsoft.com/office/drawing/2014/main" id="{0CDE7B40-7672-4B4D-9DCF-FBEB68A976E2}"/>
              </a:ext>
            </a:extLst>
          </p:cNvPr>
          <p:cNvSpPr>
            <a:spLocks noGrp="1"/>
          </p:cNvSpPr>
          <p:nvPr>
            <p:ph type="body" sz="quarter" idx="12" hasCustomPrompt="1"/>
          </p:nvPr>
        </p:nvSpPr>
        <p:spPr>
          <a:xfrm>
            <a:off x="197400" y="255819"/>
            <a:ext cx="730887" cy="450850"/>
          </a:xfrm>
        </p:spPr>
        <p:txBody>
          <a:bodyPr/>
          <a:lstStyle>
            <a:lvl1pPr marL="114300" indent="0">
              <a:buNone/>
              <a:defRPr sz="2000">
                <a:latin typeface="+mj-lt"/>
              </a:defRPr>
            </a:lvl1pPr>
          </a:lstStyle>
          <a:p>
            <a:pPr lvl="0"/>
            <a:r>
              <a:rPr lang="fr-FR" dirty="0"/>
              <a:t>01|</a:t>
            </a:r>
          </a:p>
        </p:txBody>
      </p:sp>
      <p:sp>
        <p:nvSpPr>
          <p:cNvPr id="6" name="Espace réservé du texte 5">
            <a:extLst>
              <a:ext uri="{FF2B5EF4-FFF2-40B4-BE49-F238E27FC236}">
                <a16:creationId xmlns:a16="http://schemas.microsoft.com/office/drawing/2014/main" id="{E679EC74-3F13-4F52-813D-01EF7F5DE76D}"/>
              </a:ext>
            </a:extLst>
          </p:cNvPr>
          <p:cNvSpPr>
            <a:spLocks noGrp="1"/>
          </p:cNvSpPr>
          <p:nvPr>
            <p:ph type="body" sz="quarter" idx="13" hasCustomPrompt="1"/>
          </p:nvPr>
        </p:nvSpPr>
        <p:spPr>
          <a:xfrm>
            <a:off x="6095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Tree>
    <p:extLst>
      <p:ext uri="{BB962C8B-B14F-4D97-AF65-F5344CB8AC3E}">
        <p14:creationId xmlns:p14="http://schemas.microsoft.com/office/powerpoint/2010/main" val="3588700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266035"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1856038"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344373" y="182831"/>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266014"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262581"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122806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85365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6657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Design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1929757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dirty="0"/>
              <a:t>Presentation Title | Internal | DVIC | Design Lecture</a:t>
            </a:r>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17" name="Espace réservé du texte 5">
            <a:extLst>
              <a:ext uri="{FF2B5EF4-FFF2-40B4-BE49-F238E27FC236}">
                <a16:creationId xmlns:a16="http://schemas.microsoft.com/office/drawing/2014/main" id="{5015E8CF-808C-4A9F-8AD5-41C973313E66}"/>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8" name="Espace réservé du texte 5">
            <a:extLst>
              <a:ext uri="{FF2B5EF4-FFF2-40B4-BE49-F238E27FC236}">
                <a16:creationId xmlns:a16="http://schemas.microsoft.com/office/drawing/2014/main" id="{9E89A8FB-16D8-4999-BAA8-C13DF2ACA47F}"/>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026331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3097356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293061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24972551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279369"/>
            <a:ext cx="8520600" cy="3289506"/>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5" name="Espace réservé du texte 5">
            <a:extLst>
              <a:ext uri="{FF2B5EF4-FFF2-40B4-BE49-F238E27FC236}">
                <a16:creationId xmlns:a16="http://schemas.microsoft.com/office/drawing/2014/main" id="{C45CA1B5-A6F6-467F-A911-C99D42B286A3}"/>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7" name="Espace réservé du pied de page 2">
            <a:extLst>
              <a:ext uri="{FF2B5EF4-FFF2-40B4-BE49-F238E27FC236}">
                <a16:creationId xmlns:a16="http://schemas.microsoft.com/office/drawing/2014/main" id="{8D7B0470-B072-4B3F-B5EA-F7C4223259FC}"/>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8" name="Espace réservé du numéro de diapositive 3">
            <a:extLst>
              <a:ext uri="{FF2B5EF4-FFF2-40B4-BE49-F238E27FC236}">
                <a16:creationId xmlns:a16="http://schemas.microsoft.com/office/drawing/2014/main" id="{85B4A59C-A445-416A-8083-EE3FBA1F2E3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B91A7448-ABD6-400A-A6DB-11AB04CFBA57}"/>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958893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preserve="1"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1" name="Espace réservé du texte 5">
            <a:extLst>
              <a:ext uri="{FF2B5EF4-FFF2-40B4-BE49-F238E27FC236}">
                <a16:creationId xmlns:a16="http://schemas.microsoft.com/office/drawing/2014/main" id="{07386C42-BC88-4403-A192-843BA5C5BA1E}"/>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2" name="Espace réservé du texte 5">
            <a:extLst>
              <a:ext uri="{FF2B5EF4-FFF2-40B4-BE49-F238E27FC236}">
                <a16:creationId xmlns:a16="http://schemas.microsoft.com/office/drawing/2014/main" id="{2B030544-DFE9-4293-A26A-91894337B001}"/>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4095632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9889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 name="Espace réservé du pied de page 2">
            <a:extLst>
              <a:ext uri="{FF2B5EF4-FFF2-40B4-BE49-F238E27FC236}">
                <a16:creationId xmlns:a16="http://schemas.microsoft.com/office/drawing/2014/main" id="{A82BEBFF-361E-4ACA-B143-1D97A01422B1}"/>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7" name="Espace réservé du numéro de diapositive 3">
            <a:extLst>
              <a:ext uri="{FF2B5EF4-FFF2-40B4-BE49-F238E27FC236}">
                <a16:creationId xmlns:a16="http://schemas.microsoft.com/office/drawing/2014/main" id="{05C704D6-C09E-49D2-8F3D-1C787B3AE80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F46EF5A1-B62A-433A-8C70-8A6015C2D755}"/>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AF8B5582-B531-44BE-828B-FB1238A54C55}"/>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153262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19290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 name="Espace réservé du texte 5">
            <a:extLst>
              <a:ext uri="{FF2B5EF4-FFF2-40B4-BE49-F238E27FC236}">
                <a16:creationId xmlns:a16="http://schemas.microsoft.com/office/drawing/2014/main" id="{0CDE7B40-7672-4B4D-9DCF-FBEB68A976E2}"/>
              </a:ext>
            </a:extLst>
          </p:cNvPr>
          <p:cNvSpPr>
            <a:spLocks noGrp="1"/>
          </p:cNvSpPr>
          <p:nvPr>
            <p:ph type="body" sz="quarter" idx="12" hasCustomPrompt="1"/>
          </p:nvPr>
        </p:nvSpPr>
        <p:spPr>
          <a:xfrm>
            <a:off x="197400" y="255819"/>
            <a:ext cx="730887" cy="450850"/>
          </a:xfrm>
        </p:spPr>
        <p:txBody>
          <a:bodyPr/>
          <a:lstStyle>
            <a:lvl1pPr marL="114300" indent="0">
              <a:buNone/>
              <a:defRPr sz="2000">
                <a:latin typeface="+mj-lt"/>
              </a:defRPr>
            </a:lvl1pPr>
          </a:lstStyle>
          <a:p>
            <a:pPr lvl="0"/>
            <a:r>
              <a:rPr lang="fr-FR" dirty="0"/>
              <a:t>01|</a:t>
            </a:r>
          </a:p>
        </p:txBody>
      </p:sp>
      <p:sp>
        <p:nvSpPr>
          <p:cNvPr id="6" name="Espace réservé du texte 5">
            <a:extLst>
              <a:ext uri="{FF2B5EF4-FFF2-40B4-BE49-F238E27FC236}">
                <a16:creationId xmlns:a16="http://schemas.microsoft.com/office/drawing/2014/main" id="{E679EC74-3F13-4F52-813D-01EF7F5DE76D}"/>
              </a:ext>
            </a:extLst>
          </p:cNvPr>
          <p:cNvSpPr>
            <a:spLocks noGrp="1"/>
          </p:cNvSpPr>
          <p:nvPr>
            <p:ph type="body" sz="quarter" idx="13" hasCustomPrompt="1"/>
          </p:nvPr>
        </p:nvSpPr>
        <p:spPr>
          <a:xfrm>
            <a:off x="6095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Tree>
    <p:extLst>
      <p:ext uri="{BB962C8B-B14F-4D97-AF65-F5344CB8AC3E}">
        <p14:creationId xmlns:p14="http://schemas.microsoft.com/office/powerpoint/2010/main" val="2946495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reserve="1"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438"/>
            <a:ext cx="6367800" cy="3834512"/>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A362ADFE-396F-49FD-837F-C0D87401FE09}"/>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14975F25-2743-408D-8A94-EFFB7C06BD41}"/>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568212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reserve="1"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E18CA0ED-1791-4B52-AA57-FB82EB6AE590}"/>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D7A694C8-45D7-40C7-959A-EE7F30BACA81}"/>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741925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reserve="1"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Design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CA757295-D0BA-463F-A769-090D27D67870}"/>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29AD088E-2758-439C-8A3F-89F49F3C1AD3}"/>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291832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spTree>
    <p:extLst>
      <p:ext uri="{BB962C8B-B14F-4D97-AF65-F5344CB8AC3E}">
        <p14:creationId xmlns:p14="http://schemas.microsoft.com/office/powerpoint/2010/main" val="21226960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544767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462824"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a:t>LECTURE TITLE, MAJ, 44PT, 2 LINE MAX</a:t>
            </a:r>
            <a:endParaRPr dirty="0"/>
          </a:p>
        </p:txBody>
      </p:sp>
      <p:sp>
        <p:nvSpPr>
          <p:cNvPr id="11" name="Google Shape;11;p2"/>
          <p:cNvSpPr txBox="1">
            <a:spLocks noGrp="1"/>
          </p:cNvSpPr>
          <p:nvPr>
            <p:ph type="subTitle" idx="1" hasCustomPrompt="1"/>
          </p:nvPr>
        </p:nvSpPr>
        <p:spPr>
          <a:xfrm>
            <a:off x="2052827" y="2676576"/>
            <a:ext cx="3973420" cy="792600"/>
          </a:xfrm>
          <a:prstGeom prst="rect">
            <a:avLst/>
          </a:prstGeom>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400" b="0">
                <a:solidFill>
                  <a:schemeClr val="tx1"/>
                </a:solidFill>
                <a:latin typeface="+mn-l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fr-FR" dirty="0"/>
              <a:t>– </a:t>
            </a:r>
            <a:r>
              <a:rPr lang="fr-FR" dirty="0" err="1"/>
              <a:t>Subtitle</a:t>
            </a:r>
            <a:r>
              <a:rPr lang="fr-FR" dirty="0"/>
              <a:t> of Lecture</a:t>
            </a:r>
            <a:endParaRPr dirty="0"/>
          </a:p>
        </p:txBody>
      </p:sp>
      <p:pic>
        <p:nvPicPr>
          <p:cNvPr id="8" name="Google Shape;57;p13">
            <a:extLst>
              <a:ext uri="{FF2B5EF4-FFF2-40B4-BE49-F238E27FC236}">
                <a16:creationId xmlns:a16="http://schemas.microsoft.com/office/drawing/2014/main" id="{1107FF23-9A46-430F-8774-77486BE527F8}"/>
              </a:ext>
            </a:extLst>
          </p:cNvPr>
          <p:cNvPicPr preferRelativeResize="0"/>
          <p:nvPr userDrawn="1"/>
        </p:nvPicPr>
        <p:blipFill rotWithShape="1">
          <a:blip r:embed="rId2">
            <a:alphaModFix/>
          </a:blip>
          <a:srcRect l="9974" t="14370" r="11796" b="19861"/>
          <a:stretch/>
        </p:blipFill>
        <p:spPr>
          <a:xfrm>
            <a:off x="462803" y="189337"/>
            <a:ext cx="1492060" cy="1254380"/>
          </a:xfrm>
          <a:prstGeom prst="rect">
            <a:avLst/>
          </a:prstGeom>
          <a:noFill/>
          <a:ln>
            <a:noFill/>
          </a:ln>
        </p:spPr>
      </p:pic>
      <p:sp>
        <p:nvSpPr>
          <p:cNvPr id="9" name="Espace réservé pour une image  8">
            <a:extLst>
              <a:ext uri="{FF2B5EF4-FFF2-40B4-BE49-F238E27FC236}">
                <a16:creationId xmlns:a16="http://schemas.microsoft.com/office/drawing/2014/main" id="{F9093C77-847E-44E0-B094-99C17001C010}"/>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3">
            <a:alphaModFix/>
          </a:blip>
          <a:stretch>
            <a:fillRect/>
          </a:stretch>
        </p:blipFill>
        <p:spPr>
          <a:xfrm>
            <a:off x="3342325" y="4483237"/>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4">
            <a:alphaModFix/>
          </a:blip>
          <a:stretch>
            <a:fillRect/>
          </a:stretch>
        </p:blipFill>
        <p:spPr>
          <a:xfrm>
            <a:off x="5062225" y="4487075"/>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5">
            <a:alphaModFix/>
          </a:blip>
          <a:stretch>
            <a:fillRect/>
          </a:stretch>
        </p:blipFill>
        <p:spPr>
          <a:xfrm>
            <a:off x="1437206" y="4483231"/>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6">
            <a:alphaModFix/>
          </a:blip>
          <a:stretch>
            <a:fillRect/>
          </a:stretch>
        </p:blipFill>
        <p:spPr>
          <a:xfrm>
            <a:off x="462803" y="4509613"/>
            <a:ext cx="627600" cy="444550"/>
          </a:xfrm>
          <a:prstGeom prst="rect">
            <a:avLst/>
          </a:prstGeom>
          <a:noFill/>
          <a:ln>
            <a:noFill/>
          </a:ln>
        </p:spPr>
      </p:pic>
      <p:sp>
        <p:nvSpPr>
          <p:cNvPr id="19" name="Espace réservé du texte 18">
            <a:extLst>
              <a:ext uri="{FF2B5EF4-FFF2-40B4-BE49-F238E27FC236}">
                <a16:creationId xmlns:a16="http://schemas.microsoft.com/office/drawing/2014/main" id="{D9930C80-D26E-4739-9608-0F27116DE039}"/>
              </a:ext>
            </a:extLst>
          </p:cNvPr>
          <p:cNvSpPr>
            <a:spLocks noGrp="1"/>
          </p:cNvSpPr>
          <p:nvPr>
            <p:ph type="body" sz="quarter" idx="15" hasCustomPrompt="1"/>
          </p:nvPr>
        </p:nvSpPr>
        <p:spPr>
          <a:xfrm>
            <a:off x="462803" y="2685085"/>
            <a:ext cx="1766848" cy="784091"/>
          </a:xfrm>
        </p:spPr>
        <p:txBody>
          <a:bodyPr/>
          <a:lstStyle>
            <a:lvl1pPr marL="114300" indent="0">
              <a:buNone/>
              <a:defRPr sz="2400" b="1"/>
            </a:lvl1pPr>
          </a:lstStyle>
          <a:p>
            <a:pPr lvl="0"/>
            <a:r>
              <a:rPr lang="fr-FR" dirty="0"/>
              <a:t>Lecture 01</a:t>
            </a:r>
          </a:p>
        </p:txBody>
      </p:sp>
      <p:sp>
        <p:nvSpPr>
          <p:cNvPr id="23" name="Espace réservé du texte 22">
            <a:extLst>
              <a:ext uri="{FF2B5EF4-FFF2-40B4-BE49-F238E27FC236}">
                <a16:creationId xmlns:a16="http://schemas.microsoft.com/office/drawing/2014/main" id="{13660E4A-2161-41E0-8942-6BF519F3EBDE}"/>
              </a:ext>
            </a:extLst>
          </p:cNvPr>
          <p:cNvSpPr>
            <a:spLocks noGrp="1"/>
          </p:cNvSpPr>
          <p:nvPr>
            <p:ph type="body" sz="quarter" idx="16" hasCustomPrompt="1"/>
          </p:nvPr>
        </p:nvSpPr>
        <p:spPr>
          <a:xfrm>
            <a:off x="459370" y="3457462"/>
            <a:ext cx="3186913" cy="914400"/>
          </a:xfrm>
        </p:spPr>
        <p:txBody>
          <a:bodyPr/>
          <a:lstStyle>
            <a:lvl1pPr marL="114300" indent="0">
              <a:buNone/>
              <a:defRPr sz="1400" b="0">
                <a:solidFill>
                  <a:schemeClr val="tx1">
                    <a:lumMod val="50000"/>
                  </a:schemeClr>
                </a:solidFill>
              </a:defRPr>
            </a:lvl1pPr>
          </a:lstStyle>
          <a:p>
            <a:pPr lvl="0"/>
            <a:r>
              <a:rPr lang="fr-FR" dirty="0"/>
              <a:t>Name SURNAME</a:t>
            </a:r>
          </a:p>
          <a:p>
            <a:pPr lvl="0"/>
            <a:r>
              <a:rPr lang="fr-FR" dirty="0"/>
              <a:t>PhD – </a:t>
            </a:r>
            <a:r>
              <a:rPr lang="fr-FR" dirty="0" err="1"/>
              <a:t>Title</a:t>
            </a:r>
            <a:r>
              <a:rPr lang="fr-FR" dirty="0"/>
              <a:t> of the </a:t>
            </a:r>
            <a:r>
              <a:rPr lang="fr-FR" dirty="0" err="1"/>
              <a:t>Thesis</a:t>
            </a:r>
            <a:endParaRPr lang="fr-FR" dirty="0"/>
          </a:p>
          <a:p>
            <a:pPr lvl="0"/>
            <a:r>
              <a:rPr lang="fr-FR" dirty="0"/>
              <a:t>Name.surname@devinci.fr</a:t>
            </a:r>
          </a:p>
        </p:txBody>
      </p:sp>
    </p:spTree>
    <p:extLst>
      <p:ext uri="{BB962C8B-B14F-4D97-AF65-F5344CB8AC3E}">
        <p14:creationId xmlns:p14="http://schemas.microsoft.com/office/powerpoint/2010/main" val="424291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r>
              <a:rPr lang="fr-FR"/>
              <a:t>Cliquez sur l'icône pour ajouter une image</a:t>
            </a:r>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2680585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18863-F4CC-4104-9FB9-C53830B9AD1E}"/>
              </a:ext>
            </a:extLst>
          </p:cNvPr>
          <p:cNvSpPr>
            <a:spLocks noGrp="1"/>
          </p:cNvSpPr>
          <p:nvPr>
            <p:ph type="title" hasCustomPrompt="1"/>
          </p:nvPr>
        </p:nvSpPr>
        <p:spPr>
          <a:xfrm>
            <a:off x="311700" y="450294"/>
            <a:ext cx="8520600" cy="572700"/>
          </a:xfrm>
        </p:spPr>
        <p:txBody>
          <a:bodyPr/>
          <a:lstStyle>
            <a:lvl1pPr>
              <a:defRPr>
                <a:latin typeface="+mj-lt"/>
              </a:defRPr>
            </a:lvl1pPr>
          </a:lstStyle>
          <a:p>
            <a:r>
              <a:rPr lang="fr-FR" dirty="0"/>
              <a:t>LECTURE TITLE, 28PT, 1 LINE</a:t>
            </a:r>
          </a:p>
        </p:txBody>
      </p:sp>
      <p:sp>
        <p:nvSpPr>
          <p:cNvPr id="3" name="Espace réservé du pied de page 2">
            <a:extLst>
              <a:ext uri="{FF2B5EF4-FFF2-40B4-BE49-F238E27FC236}">
                <a16:creationId xmlns:a16="http://schemas.microsoft.com/office/drawing/2014/main" id="{C35F6B35-87DC-46B6-89AD-A95AB676ECD9}"/>
              </a:ext>
            </a:extLst>
          </p:cNvPr>
          <p:cNvSpPr>
            <a:spLocks noGrp="1"/>
          </p:cNvSpPr>
          <p:nvPr>
            <p:ph type="ftr" sz="quarter" idx="10"/>
          </p:nvPr>
        </p:nvSpPr>
        <p:spPr/>
        <p:txBody>
          <a:body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E6C7DD4B-6912-4C73-8FDE-280F9AB6C1A8}"/>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0" name="Espace réservé du texte 9">
            <a:extLst>
              <a:ext uri="{FF2B5EF4-FFF2-40B4-BE49-F238E27FC236}">
                <a16:creationId xmlns:a16="http://schemas.microsoft.com/office/drawing/2014/main" id="{9B3C62EC-111B-47EA-9A6B-022F85CB5EF5}"/>
              </a:ext>
            </a:extLst>
          </p:cNvPr>
          <p:cNvSpPr>
            <a:spLocks noGrp="1"/>
          </p:cNvSpPr>
          <p:nvPr>
            <p:ph type="body" sz="quarter" idx="12" hasCustomPrompt="1"/>
          </p:nvPr>
        </p:nvSpPr>
        <p:spPr>
          <a:xfrm>
            <a:off x="311700" y="1242224"/>
            <a:ext cx="1364699" cy="742157"/>
          </a:xfrm>
        </p:spPr>
        <p:txBody>
          <a:bodyPr/>
          <a:lstStyle>
            <a:lvl1pPr marL="114300" indent="0">
              <a:buNone/>
              <a:defRPr sz="4400">
                <a:latin typeface="+mj-lt"/>
              </a:defRPr>
            </a:lvl1pPr>
          </a:lstStyle>
          <a:p>
            <a:pPr lvl="0"/>
            <a:r>
              <a:rPr lang="fr-FR" dirty="0"/>
              <a:t>01|</a:t>
            </a:r>
          </a:p>
        </p:txBody>
      </p:sp>
      <p:sp>
        <p:nvSpPr>
          <p:cNvPr id="13" name="Espace réservé du texte 9">
            <a:extLst>
              <a:ext uri="{FF2B5EF4-FFF2-40B4-BE49-F238E27FC236}">
                <a16:creationId xmlns:a16="http://schemas.microsoft.com/office/drawing/2014/main" id="{468CE49D-936E-421A-8D2D-BF5DAE7CE1FA}"/>
              </a:ext>
            </a:extLst>
          </p:cNvPr>
          <p:cNvSpPr>
            <a:spLocks noGrp="1"/>
          </p:cNvSpPr>
          <p:nvPr>
            <p:ph type="body" sz="quarter" idx="13" hasCustomPrompt="1"/>
          </p:nvPr>
        </p:nvSpPr>
        <p:spPr>
          <a:xfrm>
            <a:off x="311699" y="1984381"/>
            <a:ext cx="1364699" cy="742157"/>
          </a:xfrm>
        </p:spPr>
        <p:txBody>
          <a:bodyPr/>
          <a:lstStyle>
            <a:lvl1pPr marL="114300" indent="0">
              <a:buNone/>
              <a:defRPr sz="4400">
                <a:latin typeface="+mj-lt"/>
              </a:defRPr>
            </a:lvl1pPr>
          </a:lstStyle>
          <a:p>
            <a:pPr lvl="0"/>
            <a:r>
              <a:rPr lang="fr-FR" dirty="0"/>
              <a:t>02|</a:t>
            </a:r>
          </a:p>
        </p:txBody>
      </p:sp>
      <p:sp>
        <p:nvSpPr>
          <p:cNvPr id="14" name="Espace réservé du texte 9">
            <a:extLst>
              <a:ext uri="{FF2B5EF4-FFF2-40B4-BE49-F238E27FC236}">
                <a16:creationId xmlns:a16="http://schemas.microsoft.com/office/drawing/2014/main" id="{1B3F495F-1CAF-497F-9E33-6C514FD29F4D}"/>
              </a:ext>
            </a:extLst>
          </p:cNvPr>
          <p:cNvSpPr>
            <a:spLocks noGrp="1"/>
          </p:cNvSpPr>
          <p:nvPr>
            <p:ph type="body" sz="quarter" idx="14" hasCustomPrompt="1"/>
          </p:nvPr>
        </p:nvSpPr>
        <p:spPr>
          <a:xfrm>
            <a:off x="311698" y="2722148"/>
            <a:ext cx="1364699" cy="742157"/>
          </a:xfrm>
        </p:spPr>
        <p:txBody>
          <a:bodyPr/>
          <a:lstStyle>
            <a:lvl1pPr marL="114300" indent="0">
              <a:buNone/>
              <a:defRPr sz="4400">
                <a:latin typeface="+mj-lt"/>
              </a:defRPr>
            </a:lvl1pPr>
          </a:lstStyle>
          <a:p>
            <a:pPr lvl="0"/>
            <a:r>
              <a:rPr lang="fr-FR" dirty="0"/>
              <a:t>03|</a:t>
            </a:r>
          </a:p>
        </p:txBody>
      </p:sp>
      <p:sp>
        <p:nvSpPr>
          <p:cNvPr id="15" name="Espace réservé du texte 9">
            <a:extLst>
              <a:ext uri="{FF2B5EF4-FFF2-40B4-BE49-F238E27FC236}">
                <a16:creationId xmlns:a16="http://schemas.microsoft.com/office/drawing/2014/main" id="{0E61D389-7A53-4C50-B78B-7D515BEF3212}"/>
              </a:ext>
            </a:extLst>
          </p:cNvPr>
          <p:cNvSpPr>
            <a:spLocks noGrp="1"/>
          </p:cNvSpPr>
          <p:nvPr>
            <p:ph type="body" sz="quarter" idx="15" hasCustomPrompt="1"/>
          </p:nvPr>
        </p:nvSpPr>
        <p:spPr>
          <a:xfrm>
            <a:off x="311698" y="3464305"/>
            <a:ext cx="1364699" cy="742157"/>
          </a:xfrm>
        </p:spPr>
        <p:txBody>
          <a:bodyPr/>
          <a:lstStyle>
            <a:lvl1pPr marL="114300" indent="0">
              <a:buNone/>
              <a:defRPr sz="4400">
                <a:latin typeface="+mj-lt"/>
              </a:defRPr>
            </a:lvl1pPr>
          </a:lstStyle>
          <a:p>
            <a:pPr lvl="0"/>
            <a:r>
              <a:rPr lang="fr-FR" dirty="0"/>
              <a:t>04|</a:t>
            </a:r>
          </a:p>
        </p:txBody>
      </p:sp>
      <p:sp>
        <p:nvSpPr>
          <p:cNvPr id="16" name="Espace réservé du texte 9">
            <a:extLst>
              <a:ext uri="{FF2B5EF4-FFF2-40B4-BE49-F238E27FC236}">
                <a16:creationId xmlns:a16="http://schemas.microsoft.com/office/drawing/2014/main" id="{377E5D02-A6C7-40C8-A264-E95A124C0DD3}"/>
              </a:ext>
            </a:extLst>
          </p:cNvPr>
          <p:cNvSpPr>
            <a:spLocks noGrp="1"/>
          </p:cNvSpPr>
          <p:nvPr>
            <p:ph type="body" sz="quarter" idx="16" hasCustomPrompt="1"/>
          </p:nvPr>
        </p:nvSpPr>
        <p:spPr>
          <a:xfrm>
            <a:off x="4572001" y="1237834"/>
            <a:ext cx="1364699" cy="742157"/>
          </a:xfrm>
        </p:spPr>
        <p:txBody>
          <a:bodyPr/>
          <a:lstStyle>
            <a:lvl1pPr marL="114300" indent="0">
              <a:buNone/>
              <a:defRPr sz="4400">
                <a:latin typeface="+mj-lt"/>
              </a:defRPr>
            </a:lvl1pPr>
          </a:lstStyle>
          <a:p>
            <a:pPr lvl="0"/>
            <a:r>
              <a:rPr lang="fr-FR" dirty="0"/>
              <a:t>05|</a:t>
            </a:r>
          </a:p>
        </p:txBody>
      </p:sp>
      <p:sp>
        <p:nvSpPr>
          <p:cNvPr id="17" name="Espace réservé du texte 9">
            <a:extLst>
              <a:ext uri="{FF2B5EF4-FFF2-40B4-BE49-F238E27FC236}">
                <a16:creationId xmlns:a16="http://schemas.microsoft.com/office/drawing/2014/main" id="{1AE4C136-AFA5-4426-90A8-916CF7618FFA}"/>
              </a:ext>
            </a:extLst>
          </p:cNvPr>
          <p:cNvSpPr>
            <a:spLocks noGrp="1"/>
          </p:cNvSpPr>
          <p:nvPr>
            <p:ph type="body" sz="quarter" idx="17" hasCustomPrompt="1"/>
          </p:nvPr>
        </p:nvSpPr>
        <p:spPr>
          <a:xfrm>
            <a:off x="4572000" y="1979991"/>
            <a:ext cx="1364699" cy="742157"/>
          </a:xfrm>
        </p:spPr>
        <p:txBody>
          <a:bodyPr/>
          <a:lstStyle>
            <a:lvl1pPr marL="114300" indent="0">
              <a:buNone/>
              <a:defRPr sz="4400">
                <a:latin typeface="+mj-lt"/>
              </a:defRPr>
            </a:lvl1pPr>
          </a:lstStyle>
          <a:p>
            <a:pPr lvl="0"/>
            <a:r>
              <a:rPr lang="fr-FR" dirty="0"/>
              <a:t>06|</a:t>
            </a:r>
          </a:p>
        </p:txBody>
      </p:sp>
      <p:sp>
        <p:nvSpPr>
          <p:cNvPr id="18" name="Espace réservé du texte 9">
            <a:extLst>
              <a:ext uri="{FF2B5EF4-FFF2-40B4-BE49-F238E27FC236}">
                <a16:creationId xmlns:a16="http://schemas.microsoft.com/office/drawing/2014/main" id="{6AF0CC4E-9CA0-4D33-8527-809B51684289}"/>
              </a:ext>
            </a:extLst>
          </p:cNvPr>
          <p:cNvSpPr>
            <a:spLocks noGrp="1"/>
          </p:cNvSpPr>
          <p:nvPr>
            <p:ph type="body" sz="quarter" idx="18" hasCustomPrompt="1"/>
          </p:nvPr>
        </p:nvSpPr>
        <p:spPr>
          <a:xfrm>
            <a:off x="4571999" y="2717758"/>
            <a:ext cx="1364699" cy="742157"/>
          </a:xfrm>
        </p:spPr>
        <p:txBody>
          <a:bodyPr/>
          <a:lstStyle>
            <a:lvl1pPr marL="114300" indent="0">
              <a:buNone/>
              <a:defRPr sz="4400">
                <a:latin typeface="+mj-lt"/>
              </a:defRPr>
            </a:lvl1pPr>
          </a:lstStyle>
          <a:p>
            <a:pPr lvl="0"/>
            <a:r>
              <a:rPr lang="fr-FR" dirty="0"/>
              <a:t>07|</a:t>
            </a:r>
          </a:p>
        </p:txBody>
      </p:sp>
      <p:sp>
        <p:nvSpPr>
          <p:cNvPr id="21" name="Espace réservé du texte 20">
            <a:extLst>
              <a:ext uri="{FF2B5EF4-FFF2-40B4-BE49-F238E27FC236}">
                <a16:creationId xmlns:a16="http://schemas.microsoft.com/office/drawing/2014/main" id="{99A134C3-28D0-423A-850A-71CBB7D7DBB7}"/>
              </a:ext>
            </a:extLst>
          </p:cNvPr>
          <p:cNvSpPr>
            <a:spLocks noGrp="1"/>
          </p:cNvSpPr>
          <p:nvPr>
            <p:ph type="body" sz="quarter" idx="20" hasCustomPrompt="1"/>
          </p:nvPr>
        </p:nvSpPr>
        <p:spPr>
          <a:xfrm>
            <a:off x="1533523" y="1413024"/>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2" name="Espace réservé du texte 20">
            <a:extLst>
              <a:ext uri="{FF2B5EF4-FFF2-40B4-BE49-F238E27FC236}">
                <a16:creationId xmlns:a16="http://schemas.microsoft.com/office/drawing/2014/main" id="{1BFDB1BF-7C44-4450-A9BB-FF62CAE9EA10}"/>
              </a:ext>
            </a:extLst>
          </p:cNvPr>
          <p:cNvSpPr>
            <a:spLocks noGrp="1"/>
          </p:cNvSpPr>
          <p:nvPr>
            <p:ph type="body" sz="quarter" idx="21" hasCustomPrompt="1"/>
          </p:nvPr>
        </p:nvSpPr>
        <p:spPr>
          <a:xfrm>
            <a:off x="1533523" y="215518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3" name="Espace réservé du texte 20">
            <a:extLst>
              <a:ext uri="{FF2B5EF4-FFF2-40B4-BE49-F238E27FC236}">
                <a16:creationId xmlns:a16="http://schemas.microsoft.com/office/drawing/2014/main" id="{144D7836-15A4-46F5-AEC8-8280251BF6B5}"/>
              </a:ext>
            </a:extLst>
          </p:cNvPr>
          <p:cNvSpPr>
            <a:spLocks noGrp="1"/>
          </p:cNvSpPr>
          <p:nvPr>
            <p:ph type="body" sz="quarter" idx="22" hasCustomPrompt="1"/>
          </p:nvPr>
        </p:nvSpPr>
        <p:spPr>
          <a:xfrm>
            <a:off x="1533523" y="2887215"/>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4" name="Espace réservé du texte 20">
            <a:extLst>
              <a:ext uri="{FF2B5EF4-FFF2-40B4-BE49-F238E27FC236}">
                <a16:creationId xmlns:a16="http://schemas.microsoft.com/office/drawing/2014/main" id="{06CC383D-A400-4516-9864-B8CA2677AD31}"/>
              </a:ext>
            </a:extLst>
          </p:cNvPr>
          <p:cNvSpPr>
            <a:spLocks noGrp="1"/>
          </p:cNvSpPr>
          <p:nvPr>
            <p:ph type="body" sz="quarter" idx="23" hasCustomPrompt="1"/>
          </p:nvPr>
        </p:nvSpPr>
        <p:spPr>
          <a:xfrm>
            <a:off x="1527334" y="3614330"/>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5" name="Espace réservé du texte 20">
            <a:extLst>
              <a:ext uri="{FF2B5EF4-FFF2-40B4-BE49-F238E27FC236}">
                <a16:creationId xmlns:a16="http://schemas.microsoft.com/office/drawing/2014/main" id="{02483ED1-A3AB-4A07-9038-E83B8F5259EE}"/>
              </a:ext>
            </a:extLst>
          </p:cNvPr>
          <p:cNvSpPr>
            <a:spLocks noGrp="1"/>
          </p:cNvSpPr>
          <p:nvPr>
            <p:ph type="body" sz="quarter" idx="24" hasCustomPrompt="1"/>
          </p:nvPr>
        </p:nvSpPr>
        <p:spPr>
          <a:xfrm>
            <a:off x="5787904" y="1407291"/>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6" name="Espace réservé du texte 20">
            <a:extLst>
              <a:ext uri="{FF2B5EF4-FFF2-40B4-BE49-F238E27FC236}">
                <a16:creationId xmlns:a16="http://schemas.microsoft.com/office/drawing/2014/main" id="{D0C6B67D-D99B-4650-8476-50A127603F27}"/>
              </a:ext>
            </a:extLst>
          </p:cNvPr>
          <p:cNvSpPr>
            <a:spLocks noGrp="1"/>
          </p:cNvSpPr>
          <p:nvPr>
            <p:ph type="body" sz="quarter" idx="25" hasCustomPrompt="1"/>
          </p:nvPr>
        </p:nvSpPr>
        <p:spPr>
          <a:xfrm>
            <a:off x="5787904" y="2149448"/>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
        <p:nvSpPr>
          <p:cNvPr id="27" name="Espace réservé du texte 20">
            <a:extLst>
              <a:ext uri="{FF2B5EF4-FFF2-40B4-BE49-F238E27FC236}">
                <a16:creationId xmlns:a16="http://schemas.microsoft.com/office/drawing/2014/main" id="{B38AF3B3-DDF8-45B0-87C8-28831FB19CC2}"/>
              </a:ext>
            </a:extLst>
          </p:cNvPr>
          <p:cNvSpPr>
            <a:spLocks noGrp="1"/>
          </p:cNvSpPr>
          <p:nvPr>
            <p:ph type="body" sz="quarter" idx="26" hasCustomPrompt="1"/>
          </p:nvPr>
        </p:nvSpPr>
        <p:spPr>
          <a:xfrm>
            <a:off x="5787904" y="2881482"/>
            <a:ext cx="2895602" cy="572700"/>
          </a:xfrm>
        </p:spPr>
        <p:txBody>
          <a:bodyPr/>
          <a:lstStyle>
            <a:lvl1pPr marL="114300" indent="0">
              <a:buNone/>
              <a:defRPr sz="28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464689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311700" y="2136449"/>
            <a:ext cx="6455806" cy="1008001"/>
          </a:xfrm>
        </p:spPr>
        <p:txBody>
          <a:bodyPr/>
          <a:lstStyle>
            <a:lvl1pP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p:txBody>
          <a:bodyPr/>
          <a:lstStyle>
            <a:lvl1pPr>
              <a:defRPr>
                <a:solidFill>
                  <a:schemeClr val="tx1"/>
                </a:solidFill>
              </a:defRPr>
            </a:lvl1p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6767506"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1700" y="3144449"/>
            <a:ext cx="4978147" cy="555879"/>
          </a:xfrm>
        </p:spPr>
        <p:txBody>
          <a:bodyPr/>
          <a:lstStyle>
            <a:lvl1pPr marL="114300" indent="0">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311700" y="606750"/>
            <a:ext cx="2090147" cy="1529697"/>
          </a:xfrm>
        </p:spPr>
        <p:txBody>
          <a:bodyPr/>
          <a:lstStyle>
            <a:lvl1pPr marL="114300" indent="0">
              <a:buNone/>
              <a:defRPr sz="9600">
                <a:latin typeface="+mj-lt"/>
              </a:defRPr>
            </a:lvl1pPr>
          </a:lstStyle>
          <a:p>
            <a:pPr lvl="0"/>
            <a:r>
              <a:rPr lang="fr-FR" dirty="0">
                <a:latin typeface="+mj-lt"/>
              </a:rPr>
              <a:t>01|</a:t>
            </a:r>
            <a:endParaRPr lang="fr-FR" dirty="0"/>
          </a:p>
        </p:txBody>
      </p:sp>
    </p:spTree>
    <p:extLst>
      <p:ext uri="{BB962C8B-B14F-4D97-AF65-F5344CB8AC3E}">
        <p14:creationId xmlns:p14="http://schemas.microsoft.com/office/powerpoint/2010/main" val="259768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Management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3975884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dirty="0"/>
              <a:t>Presentation Title | Internal | DVIC | Management Lecture</a:t>
            </a:r>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20" name="Espace réservé du texte 5">
            <a:extLst>
              <a:ext uri="{FF2B5EF4-FFF2-40B4-BE49-F238E27FC236}">
                <a16:creationId xmlns:a16="http://schemas.microsoft.com/office/drawing/2014/main" id="{E9316915-8C4B-4672-BB12-9974AA5A6B70}"/>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21" name="Espace réservé du texte 5">
            <a:extLst>
              <a:ext uri="{FF2B5EF4-FFF2-40B4-BE49-F238E27FC236}">
                <a16:creationId xmlns:a16="http://schemas.microsoft.com/office/drawing/2014/main" id="{5F57D93E-1ED0-4409-91CD-7CA7F806EF13}"/>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931350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Tree>
    <p:extLst>
      <p:ext uri="{BB962C8B-B14F-4D97-AF65-F5344CB8AC3E}">
        <p14:creationId xmlns:p14="http://schemas.microsoft.com/office/powerpoint/2010/main" val="2632110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19944179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279369"/>
            <a:ext cx="8520600" cy="3289506"/>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7" name="Espace réservé du pied de page 2">
            <a:extLst>
              <a:ext uri="{FF2B5EF4-FFF2-40B4-BE49-F238E27FC236}">
                <a16:creationId xmlns:a16="http://schemas.microsoft.com/office/drawing/2014/main" id="{8D7B0470-B072-4B3F-B5EA-F7C4223259FC}"/>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8" name="Espace réservé du numéro de diapositive 3">
            <a:extLst>
              <a:ext uri="{FF2B5EF4-FFF2-40B4-BE49-F238E27FC236}">
                <a16:creationId xmlns:a16="http://schemas.microsoft.com/office/drawing/2014/main" id="{85B4A59C-A445-416A-8083-EE3FBA1F2E3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0" name="Espace réservé du texte 5">
            <a:extLst>
              <a:ext uri="{FF2B5EF4-FFF2-40B4-BE49-F238E27FC236}">
                <a16:creationId xmlns:a16="http://schemas.microsoft.com/office/drawing/2014/main" id="{76F7D4D2-1E97-4813-AF19-8685923BFE75}"/>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1" name="Espace réservé du texte 5">
            <a:extLst>
              <a:ext uri="{FF2B5EF4-FFF2-40B4-BE49-F238E27FC236}">
                <a16:creationId xmlns:a16="http://schemas.microsoft.com/office/drawing/2014/main" id="{550CC3F2-071B-4E10-AB35-601793C1444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547495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preserve="1"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1" name="Espace réservé du texte 5">
            <a:extLst>
              <a:ext uri="{FF2B5EF4-FFF2-40B4-BE49-F238E27FC236}">
                <a16:creationId xmlns:a16="http://schemas.microsoft.com/office/drawing/2014/main" id="{75A0F3BB-0B74-4DAB-A589-3A0D5DFBBFBF}"/>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2" name="Espace réservé du texte 5">
            <a:extLst>
              <a:ext uri="{FF2B5EF4-FFF2-40B4-BE49-F238E27FC236}">
                <a16:creationId xmlns:a16="http://schemas.microsoft.com/office/drawing/2014/main" id="{9C299E3D-9D4D-40BC-A499-B58F05830A5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0049767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69889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 name="Espace réservé du texte 5">
            <a:extLst>
              <a:ext uri="{FF2B5EF4-FFF2-40B4-BE49-F238E27FC236}">
                <a16:creationId xmlns:a16="http://schemas.microsoft.com/office/drawing/2014/main" id="{D7EF80DC-272C-4652-B66B-439B673DB91A}"/>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6" name="Espace réservé du pied de page 2">
            <a:extLst>
              <a:ext uri="{FF2B5EF4-FFF2-40B4-BE49-F238E27FC236}">
                <a16:creationId xmlns:a16="http://schemas.microsoft.com/office/drawing/2014/main" id="{A82BEBFF-361E-4ACA-B143-1D97A01422B1}"/>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7" name="Espace réservé du numéro de diapositive 3">
            <a:extLst>
              <a:ext uri="{FF2B5EF4-FFF2-40B4-BE49-F238E27FC236}">
                <a16:creationId xmlns:a16="http://schemas.microsoft.com/office/drawing/2014/main" id="{05C704D6-C09E-49D2-8F3D-1C787B3AE80A}"/>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8" name="Espace réservé du texte 5">
            <a:extLst>
              <a:ext uri="{FF2B5EF4-FFF2-40B4-BE49-F238E27FC236}">
                <a16:creationId xmlns:a16="http://schemas.microsoft.com/office/drawing/2014/main" id="{E9D26DCC-B02F-4A93-AF53-B9A18319AD5C}"/>
              </a:ext>
            </a:extLst>
          </p:cNvPr>
          <p:cNvSpPr>
            <a:spLocks noGrp="1"/>
          </p:cNvSpPr>
          <p:nvPr>
            <p:ph type="body" sz="quarter" idx="14"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889263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reserve="1" userDrawn="1">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03638" y="706669"/>
            <a:ext cx="2808000" cy="814481"/>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0" name="Google Shape;30;p7"/>
          <p:cNvSpPr txBox="1">
            <a:spLocks noGrp="1"/>
          </p:cNvSpPr>
          <p:nvPr>
            <p:ph type="body" idx="1"/>
          </p:nvPr>
        </p:nvSpPr>
        <p:spPr>
          <a:xfrm>
            <a:off x="216450" y="1521150"/>
            <a:ext cx="2808000" cy="2915681"/>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8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 name="Espace réservé pour une image  2">
            <a:extLst>
              <a:ext uri="{FF2B5EF4-FFF2-40B4-BE49-F238E27FC236}">
                <a16:creationId xmlns:a16="http://schemas.microsoft.com/office/drawing/2014/main" id="{0A69AAED-776C-46CA-89A7-F2771DE2E5B4}"/>
              </a:ext>
            </a:extLst>
          </p:cNvPr>
          <p:cNvSpPr>
            <a:spLocks noGrp="1"/>
          </p:cNvSpPr>
          <p:nvPr>
            <p:ph type="pic" sz="quarter" idx="14"/>
          </p:nvPr>
        </p:nvSpPr>
        <p:spPr>
          <a:xfrm>
            <a:off x="3460750" y="706438"/>
            <a:ext cx="4640263" cy="3694897"/>
          </a:xfrm>
          <a:prstGeom prst="roundRect">
            <a:avLst/>
          </a:prstGeom>
          <a:pattFill prst="pct5">
            <a:fgClr>
              <a:schemeClr val="accent1"/>
            </a:fgClr>
            <a:bgClr>
              <a:schemeClr val="bg1"/>
            </a:bgClr>
          </a:pattFill>
          <a:ln w="38100">
            <a:solidFill>
              <a:schemeClr val="tx1"/>
            </a:solidFill>
          </a:ln>
        </p:spPr>
        <p:txBody>
          <a:bodyPr/>
          <a:lstStyle/>
          <a:p>
            <a:endParaRPr lang="fr-FR"/>
          </a:p>
        </p:txBody>
      </p:sp>
      <p:sp>
        <p:nvSpPr>
          <p:cNvPr id="9" name="Espace réservé du pied de page 2">
            <a:extLst>
              <a:ext uri="{FF2B5EF4-FFF2-40B4-BE49-F238E27FC236}">
                <a16:creationId xmlns:a16="http://schemas.microsoft.com/office/drawing/2014/main" id="{886FE7D9-F3CA-44B5-8DDF-29E79EB03389}"/>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10" name="Espace réservé du numéro de diapositive 3">
            <a:extLst>
              <a:ext uri="{FF2B5EF4-FFF2-40B4-BE49-F238E27FC236}">
                <a16:creationId xmlns:a16="http://schemas.microsoft.com/office/drawing/2014/main" id="{FC6D7779-4A0B-4D21-A86A-874E25C97253}"/>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2" name="Espace réservé du texte 5">
            <a:extLst>
              <a:ext uri="{FF2B5EF4-FFF2-40B4-BE49-F238E27FC236}">
                <a16:creationId xmlns:a16="http://schemas.microsoft.com/office/drawing/2014/main" id="{D694CD3F-89AD-4942-BC35-202515372668}"/>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3" name="Espace réservé du texte 5">
            <a:extLst>
              <a:ext uri="{FF2B5EF4-FFF2-40B4-BE49-F238E27FC236}">
                <a16:creationId xmlns:a16="http://schemas.microsoft.com/office/drawing/2014/main" id="{3709B595-45E0-4BF1-B786-847C83FAE36C}"/>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7278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BBD2D-C152-40D9-9FFE-ECF9AD3E890C}"/>
              </a:ext>
            </a:extLst>
          </p:cNvPr>
          <p:cNvSpPr>
            <a:spLocks noGrp="1"/>
          </p:cNvSpPr>
          <p:nvPr>
            <p:ph type="title" hasCustomPrompt="1"/>
          </p:nvPr>
        </p:nvSpPr>
        <p:spPr>
          <a:xfrm>
            <a:off x="1694872" y="2136448"/>
            <a:ext cx="6455806" cy="1008001"/>
          </a:xfrm>
        </p:spPr>
        <p:txBody>
          <a:bodyPr/>
          <a:lstStyle>
            <a:lvl1pPr algn="r">
              <a:defRPr sz="5400">
                <a:solidFill>
                  <a:schemeClr val="accent1"/>
                </a:solidFill>
              </a:defRPr>
            </a:lvl1pPr>
          </a:lstStyle>
          <a:p>
            <a:r>
              <a:rPr lang="fr-FR" dirty="0"/>
              <a:t>SECTION TITLE</a:t>
            </a:r>
          </a:p>
        </p:txBody>
      </p:sp>
      <p:sp>
        <p:nvSpPr>
          <p:cNvPr id="3" name="Espace réservé du pied de page 2">
            <a:extLst>
              <a:ext uri="{FF2B5EF4-FFF2-40B4-BE49-F238E27FC236}">
                <a16:creationId xmlns:a16="http://schemas.microsoft.com/office/drawing/2014/main" id="{0C4CFE94-A731-453E-8E01-5DDA3F6B0468}"/>
              </a:ext>
            </a:extLst>
          </p:cNvPr>
          <p:cNvSpPr>
            <a:spLocks noGrp="1"/>
          </p:cNvSpPr>
          <p:nvPr>
            <p:ph type="ftr" sz="quarter" idx="10"/>
          </p:nvPr>
        </p:nvSpPr>
        <p:spPr>
          <a:xfrm>
            <a:off x="3156202" y="4534451"/>
            <a:ext cx="4978148" cy="280987"/>
          </a:xfrm>
        </p:spPr>
        <p:txBody>
          <a:bodyPr/>
          <a:lstStyle/>
          <a:p>
            <a:r>
              <a:rPr lang="en-US" dirty="0"/>
              <a:t>Presentation title  |  DVIC |  Internal  | Technical  Lecture </a:t>
            </a:r>
          </a:p>
        </p:txBody>
      </p:sp>
      <p:sp>
        <p:nvSpPr>
          <p:cNvPr id="4" name="Espace réservé du numéro de diapositive 3">
            <a:extLst>
              <a:ext uri="{FF2B5EF4-FFF2-40B4-BE49-F238E27FC236}">
                <a16:creationId xmlns:a16="http://schemas.microsoft.com/office/drawing/2014/main" id="{9EF52863-9B94-4503-A2AC-11A8AC3BD92D}"/>
              </a:ext>
            </a:extLst>
          </p:cNvPr>
          <p:cNvSpPr>
            <a:spLocks noGrp="1"/>
          </p:cNvSpPr>
          <p:nvPr>
            <p:ph type="sldNum" sz="quarter" idx="11"/>
          </p:nvPr>
        </p:nvSpPr>
        <p:spPr>
          <a:xfrm>
            <a:off x="2678885" y="4539631"/>
            <a:ext cx="412199" cy="280987"/>
          </a:xfrm>
        </p:spPr>
        <p:txBody>
          <a:bodyPr/>
          <a:lstStyle/>
          <a:p>
            <a:fld id="{644EB595-0A1B-42A2-9F4D-E4BA0D3AE8CA}" type="slidenum">
              <a:rPr lang="fr-FR" smtClean="0"/>
              <a:pPr/>
              <a:t>‹N°›</a:t>
            </a:fld>
            <a:endParaRPr lang="fr-FR"/>
          </a:p>
        </p:txBody>
      </p:sp>
      <p:sp>
        <p:nvSpPr>
          <p:cNvPr id="6" name="Espace réservé pour une image  8">
            <a:extLst>
              <a:ext uri="{FF2B5EF4-FFF2-40B4-BE49-F238E27FC236}">
                <a16:creationId xmlns:a16="http://schemas.microsoft.com/office/drawing/2014/main" id="{72DEB674-B1AB-4715-BC1C-5D144172E22C}"/>
              </a:ext>
            </a:extLst>
          </p:cNvPr>
          <p:cNvSpPr>
            <a:spLocks noGrp="1"/>
          </p:cNvSpPr>
          <p:nvPr>
            <p:ph type="pic" sz="quarter" idx="14"/>
          </p:nvPr>
        </p:nvSpPr>
        <p:spPr>
          <a:xfrm>
            <a:off x="0" y="0"/>
            <a:ext cx="2376494" cy="5143500"/>
          </a:xfrm>
          <a:pattFill prst="pct5">
            <a:fgClr>
              <a:schemeClr val="accent1"/>
            </a:fgClr>
            <a:bgClr>
              <a:schemeClr val="bg1"/>
            </a:bgClr>
          </a:pattFill>
        </p:spPr>
        <p:txBody>
          <a:bodyPr/>
          <a:lstStyle/>
          <a:p>
            <a:r>
              <a:rPr lang="fr-FR"/>
              <a:t>Cliquez sur l'icône pour ajouter une image</a:t>
            </a:r>
            <a:endParaRPr lang="fr-FR" dirty="0"/>
          </a:p>
        </p:txBody>
      </p:sp>
      <p:sp>
        <p:nvSpPr>
          <p:cNvPr id="9" name="Espace réservé du texte 8">
            <a:extLst>
              <a:ext uri="{FF2B5EF4-FFF2-40B4-BE49-F238E27FC236}">
                <a16:creationId xmlns:a16="http://schemas.microsoft.com/office/drawing/2014/main" id="{1189C281-62E0-4BC7-83AB-B570FB4621FD}"/>
              </a:ext>
            </a:extLst>
          </p:cNvPr>
          <p:cNvSpPr>
            <a:spLocks noGrp="1"/>
          </p:cNvSpPr>
          <p:nvPr>
            <p:ph type="body" sz="quarter" idx="15" hasCustomPrompt="1"/>
          </p:nvPr>
        </p:nvSpPr>
        <p:spPr>
          <a:xfrm>
            <a:off x="3172531" y="3144449"/>
            <a:ext cx="4978147" cy="555879"/>
          </a:xfrm>
        </p:spPr>
        <p:txBody>
          <a:bodyPr/>
          <a:lstStyle>
            <a:lvl1pPr marL="114300" indent="0" algn="r">
              <a:buNone/>
              <a:defRPr sz="2400">
                <a:solidFill>
                  <a:schemeClr val="tx2"/>
                </a:solidFill>
              </a:defRPr>
            </a:lvl1pPr>
          </a:lstStyle>
          <a:p>
            <a:pPr lvl="0"/>
            <a:r>
              <a:rPr lang="fr-FR" dirty="0"/>
              <a:t>Section </a:t>
            </a:r>
            <a:r>
              <a:rPr lang="fr-FR" dirty="0" err="1"/>
              <a:t>Subtitle</a:t>
            </a:r>
            <a:endParaRPr lang="fr-FR" dirty="0"/>
          </a:p>
        </p:txBody>
      </p:sp>
      <p:sp>
        <p:nvSpPr>
          <p:cNvPr id="10" name="Espace réservé du texte 8">
            <a:extLst>
              <a:ext uri="{FF2B5EF4-FFF2-40B4-BE49-F238E27FC236}">
                <a16:creationId xmlns:a16="http://schemas.microsoft.com/office/drawing/2014/main" id="{DA57251C-E3FB-4B7E-ABEE-1552C03A8D0A}"/>
              </a:ext>
            </a:extLst>
          </p:cNvPr>
          <p:cNvSpPr>
            <a:spLocks noGrp="1"/>
          </p:cNvSpPr>
          <p:nvPr>
            <p:ph type="body" sz="quarter" idx="16" hasCustomPrompt="1"/>
          </p:nvPr>
        </p:nvSpPr>
        <p:spPr>
          <a:xfrm>
            <a:off x="6044203" y="538383"/>
            <a:ext cx="2090147" cy="1529697"/>
          </a:xfrm>
        </p:spPr>
        <p:txBody>
          <a:bodyPr/>
          <a:lstStyle>
            <a:lvl1pPr marL="114300" indent="0">
              <a:buNone/>
              <a:defRPr sz="9600">
                <a:latin typeface="+mj-lt"/>
              </a:defRPr>
            </a:lvl1pPr>
          </a:lstStyle>
          <a:p>
            <a:pPr lvl="0"/>
            <a:r>
              <a:rPr lang="fr-FR" dirty="0">
                <a:latin typeface="+mj-lt"/>
              </a:rPr>
              <a:t>02|</a:t>
            </a:r>
            <a:endParaRPr lang="fr-FR" dirty="0"/>
          </a:p>
        </p:txBody>
      </p:sp>
    </p:spTree>
    <p:extLst>
      <p:ext uri="{BB962C8B-B14F-4D97-AF65-F5344CB8AC3E}">
        <p14:creationId xmlns:p14="http://schemas.microsoft.com/office/powerpoint/2010/main" val="4207924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reserve="1"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438"/>
            <a:ext cx="6367800" cy="3834512"/>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5B39D405-513B-4283-9CC6-54ED015D2044}"/>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D4B47951-2A9E-4206-9B6D-423EF40999C7}"/>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797619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reserve="1"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678FFA7A-0BD0-4FD9-861A-3F25EAC811B4}"/>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D5DEE842-21A8-4997-A3F6-55C9B16CDAB8}"/>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1174413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number" preserve="1" userDrawn="1">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 name="Espace réservé du pied de page 2">
            <a:extLst>
              <a:ext uri="{FF2B5EF4-FFF2-40B4-BE49-F238E27FC236}">
                <a16:creationId xmlns:a16="http://schemas.microsoft.com/office/drawing/2014/main" id="{CF65F214-727C-4140-997D-62910DC38FAE}"/>
              </a:ext>
            </a:extLst>
          </p:cNvPr>
          <p:cNvSpPr>
            <a:spLocks noGrp="1"/>
          </p:cNvSpPr>
          <p:nvPr>
            <p:ph type="ftr" sz="quarter" idx="10"/>
          </p:nvPr>
        </p:nvSpPr>
        <p:spPr>
          <a:xfrm>
            <a:off x="723900" y="4534451"/>
            <a:ext cx="7410450" cy="280987"/>
          </a:xfrm>
        </p:spPr>
        <p:txBody>
          <a:bodyPr/>
          <a:lstStyle/>
          <a:p>
            <a:r>
              <a:rPr lang="en-US" dirty="0"/>
              <a:t>Presentation Title | Internal | DVIC | Management Lecture</a:t>
            </a:r>
          </a:p>
        </p:txBody>
      </p:sp>
      <p:sp>
        <p:nvSpPr>
          <p:cNvPr id="6" name="Espace réservé du numéro de diapositive 3">
            <a:extLst>
              <a:ext uri="{FF2B5EF4-FFF2-40B4-BE49-F238E27FC236}">
                <a16:creationId xmlns:a16="http://schemas.microsoft.com/office/drawing/2014/main" id="{54158B17-E0A9-4026-939F-30DAC20EC80F}"/>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7" name="Espace réservé du texte 5">
            <a:extLst>
              <a:ext uri="{FF2B5EF4-FFF2-40B4-BE49-F238E27FC236}">
                <a16:creationId xmlns:a16="http://schemas.microsoft.com/office/drawing/2014/main" id="{38A4896A-28BA-4862-B447-90CD9EBCE998}"/>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8" name="Espace réservé du texte 5">
            <a:extLst>
              <a:ext uri="{FF2B5EF4-FFF2-40B4-BE49-F238E27FC236}">
                <a16:creationId xmlns:a16="http://schemas.microsoft.com/office/drawing/2014/main" id="{F096988B-964E-4573-A3F2-163CDB439B0B}"/>
              </a:ext>
            </a:extLst>
          </p:cNvPr>
          <p:cNvSpPr>
            <a:spLocks noGrp="1"/>
          </p:cNvSpPr>
          <p:nvPr>
            <p:ph type="body" sz="quarter" idx="13" hasCustomPrompt="1"/>
          </p:nvPr>
        </p:nvSpPr>
        <p:spPr>
          <a:xfrm>
            <a:off x="723899" y="255588"/>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194622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hasCustomPrompt="1"/>
          </p:nvPr>
        </p:nvSpPr>
        <p:spPr>
          <a:xfrm>
            <a:off x="719999" y="1443717"/>
            <a:ext cx="6047507" cy="1436216"/>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solidFill>
                  <a:schemeClr val="accent1"/>
                </a:solidFill>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fr-FR" dirty="0" err="1"/>
              <a:t>Thank</a:t>
            </a:r>
            <a:r>
              <a:rPr lang="fr-FR" dirty="0"/>
              <a:t> </a:t>
            </a:r>
            <a:r>
              <a:rPr lang="fr-FR" dirty="0" err="1"/>
              <a:t>you</a:t>
            </a:r>
            <a:endParaRPr dirty="0"/>
          </a:p>
        </p:txBody>
      </p:sp>
      <p:sp>
        <p:nvSpPr>
          <p:cNvPr id="3" name="Espace réservé du texte 2">
            <a:extLst>
              <a:ext uri="{FF2B5EF4-FFF2-40B4-BE49-F238E27FC236}">
                <a16:creationId xmlns:a16="http://schemas.microsoft.com/office/drawing/2014/main" id="{BD21991B-DB12-4AB8-ADB5-60EF109358A6}"/>
              </a:ext>
            </a:extLst>
          </p:cNvPr>
          <p:cNvSpPr>
            <a:spLocks noGrp="1"/>
          </p:cNvSpPr>
          <p:nvPr>
            <p:ph type="body" sz="quarter" idx="13" hasCustomPrompt="1"/>
          </p:nvPr>
        </p:nvSpPr>
        <p:spPr>
          <a:xfrm>
            <a:off x="719999" y="3363784"/>
            <a:ext cx="3851275" cy="854075"/>
          </a:xfrm>
        </p:spPr>
        <p:txBody>
          <a:bodyPr/>
          <a:lstStyle>
            <a:lvl1pPr marL="0" indent="0" algn="l" rtl="0">
              <a:spcBef>
                <a:spcPts val="0"/>
              </a:spcBef>
              <a:spcAft>
                <a:spcPts val="0"/>
              </a:spcAft>
              <a:buNone/>
              <a:defRPr sz="1400"/>
            </a:lvl1pPr>
          </a:lstStyle>
          <a:p>
            <a:pPr marL="0" lvl="0" indent="0" algn="l" rtl="0">
              <a:spcBef>
                <a:spcPts val="0"/>
              </a:spcBef>
              <a:spcAft>
                <a:spcPts val="0"/>
              </a:spcAft>
              <a:buNone/>
            </a:pPr>
            <a:r>
              <a:rPr lang="en-US" b="1" dirty="0">
                <a:solidFill>
                  <a:srgbClr val="666666"/>
                </a:solidFill>
                <a:latin typeface="Roboto Light"/>
                <a:ea typeface="Roboto Light"/>
                <a:cs typeface="Roboto Light"/>
                <a:sym typeface="Roboto Light"/>
              </a:rPr>
              <a:t>Name</a:t>
            </a:r>
            <a:r>
              <a:rPr lang="en-US" dirty="0">
                <a:solidFill>
                  <a:srgbClr val="666666"/>
                </a:solidFill>
                <a:latin typeface="Roboto Light"/>
                <a:ea typeface="Roboto Light"/>
                <a:cs typeface="Roboto Light"/>
                <a:sym typeface="Roboto Light"/>
              </a:rPr>
              <a:t> SURNAME</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PhD - </a:t>
            </a:r>
            <a:r>
              <a:rPr lang="en-US" b="1" dirty="0">
                <a:solidFill>
                  <a:srgbClr val="666666"/>
                </a:solidFill>
                <a:latin typeface="Roboto Light"/>
                <a:ea typeface="Roboto Light"/>
                <a:cs typeface="Roboto Light"/>
                <a:sym typeface="Roboto Light"/>
              </a:rPr>
              <a:t>Title of the Thesis</a:t>
            </a:r>
          </a:p>
          <a:p>
            <a:pPr marL="0" lvl="0" indent="0" algn="l" rtl="0">
              <a:spcBef>
                <a:spcPts val="0"/>
              </a:spcBef>
              <a:spcAft>
                <a:spcPts val="0"/>
              </a:spcAft>
              <a:buNone/>
            </a:pPr>
            <a:r>
              <a:rPr lang="en-US" dirty="0">
                <a:solidFill>
                  <a:srgbClr val="666666"/>
                </a:solidFill>
                <a:latin typeface="Roboto Light"/>
                <a:ea typeface="Roboto Light"/>
                <a:cs typeface="Roboto Light"/>
                <a:sym typeface="Roboto Light"/>
              </a:rPr>
              <a:t>name.surname</a:t>
            </a:r>
            <a:r>
              <a:rPr lang="en-US" b="1" dirty="0">
                <a:solidFill>
                  <a:srgbClr val="666666"/>
                </a:solidFill>
                <a:latin typeface="Roboto Light"/>
                <a:ea typeface="Roboto Light"/>
                <a:cs typeface="Roboto Light"/>
                <a:sym typeface="Roboto Light"/>
              </a:rPr>
              <a:t>@devinci.fr</a:t>
            </a:r>
          </a:p>
        </p:txBody>
      </p:sp>
      <p:pic>
        <p:nvPicPr>
          <p:cNvPr id="13" name="Google Shape;58;p13">
            <a:extLst>
              <a:ext uri="{FF2B5EF4-FFF2-40B4-BE49-F238E27FC236}">
                <a16:creationId xmlns:a16="http://schemas.microsoft.com/office/drawing/2014/main" id="{E33AF694-FAC1-4FC7-A476-A8EC542B92A8}"/>
              </a:ext>
            </a:extLst>
          </p:cNvPr>
          <p:cNvPicPr preferRelativeResize="0"/>
          <p:nvPr userDrawn="1"/>
        </p:nvPicPr>
        <p:blipFill>
          <a:blip r:embed="rId2">
            <a:alphaModFix/>
          </a:blip>
          <a:stretch>
            <a:fillRect/>
          </a:stretch>
        </p:blipFill>
        <p:spPr>
          <a:xfrm>
            <a:off x="3599521" y="4269592"/>
            <a:ext cx="1394425" cy="497350"/>
          </a:xfrm>
          <a:prstGeom prst="rect">
            <a:avLst/>
          </a:prstGeom>
          <a:noFill/>
          <a:ln>
            <a:noFill/>
          </a:ln>
        </p:spPr>
      </p:pic>
      <p:pic>
        <p:nvPicPr>
          <p:cNvPr id="14" name="Google Shape;59;p13">
            <a:extLst>
              <a:ext uri="{FF2B5EF4-FFF2-40B4-BE49-F238E27FC236}">
                <a16:creationId xmlns:a16="http://schemas.microsoft.com/office/drawing/2014/main" id="{239A7711-6735-45B3-BB2D-CBBEBC4A09AD}"/>
              </a:ext>
            </a:extLst>
          </p:cNvPr>
          <p:cNvPicPr preferRelativeResize="0"/>
          <p:nvPr userDrawn="1"/>
        </p:nvPicPr>
        <p:blipFill>
          <a:blip r:embed="rId3">
            <a:alphaModFix/>
          </a:blip>
          <a:stretch>
            <a:fillRect/>
          </a:stretch>
        </p:blipFill>
        <p:spPr>
          <a:xfrm>
            <a:off x="5319421" y="4273430"/>
            <a:ext cx="1558325" cy="489622"/>
          </a:xfrm>
          <a:prstGeom prst="rect">
            <a:avLst/>
          </a:prstGeom>
          <a:noFill/>
          <a:ln>
            <a:noFill/>
          </a:ln>
        </p:spPr>
      </p:pic>
      <p:pic>
        <p:nvPicPr>
          <p:cNvPr id="15" name="Google Shape;60;p13">
            <a:extLst>
              <a:ext uri="{FF2B5EF4-FFF2-40B4-BE49-F238E27FC236}">
                <a16:creationId xmlns:a16="http://schemas.microsoft.com/office/drawing/2014/main" id="{BFD43557-DDFB-473A-9777-62D7327F7A5A}"/>
              </a:ext>
            </a:extLst>
          </p:cNvPr>
          <p:cNvPicPr preferRelativeResize="0"/>
          <p:nvPr userDrawn="1"/>
        </p:nvPicPr>
        <p:blipFill>
          <a:blip r:embed="rId4">
            <a:alphaModFix/>
          </a:blip>
          <a:stretch>
            <a:fillRect/>
          </a:stretch>
        </p:blipFill>
        <p:spPr>
          <a:xfrm>
            <a:off x="1694402" y="4269586"/>
            <a:ext cx="1558325" cy="497338"/>
          </a:xfrm>
          <a:prstGeom prst="rect">
            <a:avLst/>
          </a:prstGeom>
          <a:noFill/>
          <a:ln>
            <a:noFill/>
          </a:ln>
        </p:spPr>
      </p:pic>
      <p:pic>
        <p:nvPicPr>
          <p:cNvPr id="16" name="Google Shape;61;p13">
            <a:extLst>
              <a:ext uri="{FF2B5EF4-FFF2-40B4-BE49-F238E27FC236}">
                <a16:creationId xmlns:a16="http://schemas.microsoft.com/office/drawing/2014/main" id="{F5633426-B184-4622-9B73-8E0C9AC3A58D}"/>
              </a:ext>
            </a:extLst>
          </p:cNvPr>
          <p:cNvPicPr preferRelativeResize="0"/>
          <p:nvPr userDrawn="1"/>
        </p:nvPicPr>
        <p:blipFill>
          <a:blip r:embed="rId5">
            <a:alphaModFix/>
          </a:blip>
          <a:stretch>
            <a:fillRect/>
          </a:stretch>
        </p:blipFill>
        <p:spPr>
          <a:xfrm>
            <a:off x="719999" y="4295968"/>
            <a:ext cx="627600" cy="444550"/>
          </a:xfrm>
          <a:prstGeom prst="rect">
            <a:avLst/>
          </a:prstGeom>
          <a:noFill/>
          <a:ln>
            <a:noFill/>
          </a:ln>
        </p:spPr>
      </p:pic>
      <p:sp>
        <p:nvSpPr>
          <p:cNvPr id="12" name="Textplatzhalter 7">
            <a:extLst>
              <a:ext uri="{FF2B5EF4-FFF2-40B4-BE49-F238E27FC236}">
                <a16:creationId xmlns:a16="http://schemas.microsoft.com/office/drawing/2014/main" id="{4446339A-3806-4674-8A55-1595C8A11596}"/>
              </a:ext>
            </a:extLst>
          </p:cNvPr>
          <p:cNvSpPr>
            <a:spLocks noGrp="1"/>
          </p:cNvSpPr>
          <p:nvPr>
            <p:ph type="body" sz="quarter" idx="14" hasCustomPrompt="1"/>
          </p:nvPr>
        </p:nvSpPr>
        <p:spPr>
          <a:xfrm>
            <a:off x="719999" y="2931660"/>
            <a:ext cx="4579937" cy="286597"/>
          </a:xfrm>
        </p:spPr>
        <p:txBody>
          <a:bodyPr anchor="ctr" anchorCtr="0"/>
          <a:lstStyle>
            <a:lvl1pPr marL="114300" indent="0">
              <a:spcBef>
                <a:spcPts val="300"/>
              </a:spcBef>
              <a:buNone/>
              <a:defRPr>
                <a:solidFill>
                  <a:schemeClr val="tx1"/>
                </a:solidFill>
              </a:defRPr>
            </a:lvl1pPr>
            <a:lvl2pPr>
              <a:spcBef>
                <a:spcPts val="300"/>
              </a:spcBef>
              <a:defRPr>
                <a:solidFill>
                  <a:schemeClr val="tx2"/>
                </a:solidFill>
              </a:defRPr>
            </a:lvl2pPr>
          </a:lstStyle>
          <a:p>
            <a:pPr lvl="0"/>
            <a:r>
              <a:rPr lang="de-DE" dirty="0"/>
              <a:t>Questions ?</a:t>
            </a:r>
          </a:p>
        </p:txBody>
      </p:sp>
    </p:spTree>
    <p:extLst>
      <p:ext uri="{BB962C8B-B14F-4D97-AF65-F5344CB8AC3E}">
        <p14:creationId xmlns:p14="http://schemas.microsoft.com/office/powerpoint/2010/main" val="37024862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145939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B9AE1-9ADB-4398-ABFC-76BBEACCE1C5}"/>
              </a:ext>
            </a:extLst>
          </p:cNvPr>
          <p:cNvSpPr>
            <a:spLocks noGrp="1"/>
          </p:cNvSpPr>
          <p:nvPr>
            <p:ph type="title"/>
          </p:nvPr>
        </p:nvSpPr>
        <p:spPr/>
        <p:txBody>
          <a:bodyPr/>
          <a:lstStyle/>
          <a:p>
            <a:r>
              <a:rPr lang="fr-FR"/>
              <a:t>Modifiez le style du titre</a:t>
            </a:r>
          </a:p>
        </p:txBody>
      </p:sp>
      <p:sp>
        <p:nvSpPr>
          <p:cNvPr id="3" name="Espace réservé du pied de page 2">
            <a:extLst>
              <a:ext uri="{FF2B5EF4-FFF2-40B4-BE49-F238E27FC236}">
                <a16:creationId xmlns:a16="http://schemas.microsoft.com/office/drawing/2014/main" id="{47593117-A326-4EB0-B359-2E46F532E1DD}"/>
              </a:ext>
            </a:extLst>
          </p:cNvPr>
          <p:cNvSpPr>
            <a:spLocks noGrp="1"/>
          </p:cNvSpPr>
          <p:nvPr>
            <p:ph type="ftr" sz="quarter" idx="10"/>
          </p:nvPr>
        </p:nvSpPr>
        <p:spPr/>
        <p:txBody>
          <a:bodyPr/>
          <a:lstStyle/>
          <a:p>
            <a:r>
              <a:rPr lang="en-US"/>
              <a:t>Presentation Title | Internal | DVIC | Technical Lecture</a:t>
            </a:r>
            <a:endParaRPr lang="en-US" dirty="0"/>
          </a:p>
        </p:txBody>
      </p:sp>
      <p:sp>
        <p:nvSpPr>
          <p:cNvPr id="4" name="Espace réservé du numéro de diapositive 3">
            <a:extLst>
              <a:ext uri="{FF2B5EF4-FFF2-40B4-BE49-F238E27FC236}">
                <a16:creationId xmlns:a16="http://schemas.microsoft.com/office/drawing/2014/main" id="{FE68BF87-2911-43EF-B696-FCBD0966BDF5}"/>
              </a:ext>
            </a:extLst>
          </p:cNvPr>
          <p:cNvSpPr>
            <a:spLocks noGrp="1"/>
          </p:cNvSpPr>
          <p:nvPr>
            <p:ph type="sldNum" sz="quarter" idx="11"/>
          </p:nvPr>
        </p:nvSpPr>
        <p:spPr/>
        <p:txBody>
          <a:bodyPr/>
          <a:lstStyle/>
          <a:p>
            <a:fld id="{644EB595-0A1B-42A2-9F4D-E4BA0D3AE8CA}" type="slidenum">
              <a:rPr lang="fr-FR" smtClean="0"/>
              <a:pPr/>
              <a:t>‹N°›</a:t>
            </a:fld>
            <a:endParaRPr lang="fr-FR"/>
          </a:p>
        </p:txBody>
      </p:sp>
      <p:sp>
        <p:nvSpPr>
          <p:cNvPr id="12" name="Espace réservé du texte 11">
            <a:extLst>
              <a:ext uri="{FF2B5EF4-FFF2-40B4-BE49-F238E27FC236}">
                <a16:creationId xmlns:a16="http://schemas.microsoft.com/office/drawing/2014/main" id="{04971B27-BFCF-472C-BFEE-AB82DFCB580D}"/>
              </a:ext>
            </a:extLst>
          </p:cNvPr>
          <p:cNvSpPr>
            <a:spLocks noGrp="1"/>
          </p:cNvSpPr>
          <p:nvPr>
            <p:ph type="body" sz="quarter" idx="15" hasCustomPrompt="1"/>
          </p:nvPr>
        </p:nvSpPr>
        <p:spPr>
          <a:xfrm>
            <a:off x="1016947"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9" name="Espace réservé du texte 8">
            <a:extLst>
              <a:ext uri="{FF2B5EF4-FFF2-40B4-BE49-F238E27FC236}">
                <a16:creationId xmlns:a16="http://schemas.microsoft.com/office/drawing/2014/main" id="{4B8363C3-082F-4210-9FCB-5988E56FCC05}"/>
              </a:ext>
            </a:extLst>
          </p:cNvPr>
          <p:cNvSpPr>
            <a:spLocks noGrp="1"/>
          </p:cNvSpPr>
          <p:nvPr>
            <p:ph type="body" sz="quarter" idx="14" hasCustomPrompt="1"/>
          </p:nvPr>
        </p:nvSpPr>
        <p:spPr>
          <a:xfrm>
            <a:off x="809356"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01</a:t>
            </a:r>
          </a:p>
        </p:txBody>
      </p:sp>
      <p:sp>
        <p:nvSpPr>
          <p:cNvPr id="13" name="Espace réservé du texte 11">
            <a:extLst>
              <a:ext uri="{FF2B5EF4-FFF2-40B4-BE49-F238E27FC236}">
                <a16:creationId xmlns:a16="http://schemas.microsoft.com/office/drawing/2014/main" id="{88F3165B-C4D6-4F17-8ACF-19A9BA6224DE}"/>
              </a:ext>
            </a:extLst>
          </p:cNvPr>
          <p:cNvSpPr>
            <a:spLocks noGrp="1"/>
          </p:cNvSpPr>
          <p:nvPr>
            <p:ph type="body" sz="quarter" idx="16" hasCustomPrompt="1"/>
          </p:nvPr>
        </p:nvSpPr>
        <p:spPr>
          <a:xfrm>
            <a:off x="3429354"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4" name="Espace réservé du texte 8">
            <a:extLst>
              <a:ext uri="{FF2B5EF4-FFF2-40B4-BE49-F238E27FC236}">
                <a16:creationId xmlns:a16="http://schemas.microsoft.com/office/drawing/2014/main" id="{D37B685B-27C5-4EB5-8816-E6B1749B9896}"/>
              </a:ext>
            </a:extLst>
          </p:cNvPr>
          <p:cNvSpPr>
            <a:spLocks noGrp="1"/>
          </p:cNvSpPr>
          <p:nvPr>
            <p:ph type="body" sz="quarter" idx="17" hasCustomPrompt="1"/>
          </p:nvPr>
        </p:nvSpPr>
        <p:spPr>
          <a:xfrm>
            <a:off x="3221763"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02</a:t>
            </a:r>
          </a:p>
        </p:txBody>
      </p:sp>
      <p:sp>
        <p:nvSpPr>
          <p:cNvPr id="15" name="Espace réservé du texte 11">
            <a:extLst>
              <a:ext uri="{FF2B5EF4-FFF2-40B4-BE49-F238E27FC236}">
                <a16:creationId xmlns:a16="http://schemas.microsoft.com/office/drawing/2014/main" id="{4F12E22F-C43B-4B63-BB4D-4126A46E1EEE}"/>
              </a:ext>
            </a:extLst>
          </p:cNvPr>
          <p:cNvSpPr>
            <a:spLocks noGrp="1"/>
          </p:cNvSpPr>
          <p:nvPr>
            <p:ph type="body" sz="quarter" idx="18" hasCustomPrompt="1"/>
          </p:nvPr>
        </p:nvSpPr>
        <p:spPr>
          <a:xfrm>
            <a:off x="5841761" y="2218822"/>
            <a:ext cx="1728744" cy="1683611"/>
          </a:xfrm>
          <a:prstGeom prst="roundRect">
            <a:avLst/>
          </a:prstGeom>
          <a:solidFill>
            <a:schemeClr val="bg1"/>
          </a:solidFill>
          <a:ln w="38100">
            <a:solidFill>
              <a:schemeClr val="tx1"/>
            </a:solidFill>
          </a:ln>
        </p:spPr>
        <p:txBody>
          <a:bodyPr anchor="ctr"/>
          <a:lstStyle>
            <a:lvl1pPr marL="457200" indent="-342900">
              <a:lnSpc>
                <a:spcPct val="150000"/>
              </a:lnSpc>
              <a:buFont typeface="Arial" panose="020B0604020202020204" pitchFamily="34" charset="0"/>
              <a:buChar char="•"/>
              <a:defRPr sz="1400"/>
            </a:lvl1pPr>
          </a:lstStyle>
          <a:p>
            <a:pPr lvl="0"/>
            <a:r>
              <a:rPr lang="fr-FR" dirty="0" err="1"/>
              <a:t>Keypoint</a:t>
            </a:r>
            <a:r>
              <a:rPr lang="fr-FR" dirty="0"/>
              <a:t> 01</a:t>
            </a:r>
          </a:p>
          <a:p>
            <a:pPr lvl="0"/>
            <a:r>
              <a:rPr lang="fr-FR" dirty="0" err="1"/>
              <a:t>Keypoint</a:t>
            </a:r>
            <a:r>
              <a:rPr lang="fr-FR" dirty="0"/>
              <a:t> 02</a:t>
            </a:r>
          </a:p>
          <a:p>
            <a:pPr lvl="0"/>
            <a:r>
              <a:rPr lang="fr-FR" dirty="0" err="1"/>
              <a:t>Keypoint</a:t>
            </a:r>
            <a:r>
              <a:rPr lang="fr-FR" dirty="0"/>
              <a:t> 03</a:t>
            </a:r>
          </a:p>
          <a:p>
            <a:pPr lvl="0"/>
            <a:r>
              <a:rPr lang="fr-FR" dirty="0" err="1"/>
              <a:t>Keypoint</a:t>
            </a:r>
            <a:r>
              <a:rPr lang="fr-FR" dirty="0"/>
              <a:t> 04</a:t>
            </a:r>
          </a:p>
        </p:txBody>
      </p:sp>
      <p:sp>
        <p:nvSpPr>
          <p:cNvPr id="16" name="Espace réservé du texte 8">
            <a:extLst>
              <a:ext uri="{FF2B5EF4-FFF2-40B4-BE49-F238E27FC236}">
                <a16:creationId xmlns:a16="http://schemas.microsoft.com/office/drawing/2014/main" id="{588B99B3-D64A-43AA-9F78-CB47773BCE86}"/>
              </a:ext>
            </a:extLst>
          </p:cNvPr>
          <p:cNvSpPr>
            <a:spLocks noGrp="1"/>
          </p:cNvSpPr>
          <p:nvPr>
            <p:ph type="body" sz="quarter" idx="19" hasCustomPrompt="1"/>
          </p:nvPr>
        </p:nvSpPr>
        <p:spPr>
          <a:xfrm>
            <a:off x="5634170" y="1911387"/>
            <a:ext cx="1549283" cy="461547"/>
          </a:xfrm>
          <a:prstGeom prst="roundRect">
            <a:avLst>
              <a:gd name="adj" fmla="val 50000"/>
            </a:avLst>
          </a:prstGeom>
          <a:solidFill>
            <a:schemeClr val="bg1">
              <a:alpha val="93000"/>
            </a:schemeClr>
          </a:solidFill>
          <a:ln w="38100">
            <a:solidFill>
              <a:schemeClr val="tx1"/>
            </a:solidFill>
          </a:ln>
        </p:spPr>
        <p:txBody>
          <a:bodyPr anchor="ctr"/>
          <a:lstStyle>
            <a:lvl1pPr marL="114300" indent="0">
              <a:buNone/>
              <a:defRPr sz="1800">
                <a:latin typeface="+mj-lt"/>
              </a:defRPr>
            </a:lvl1pPr>
          </a:lstStyle>
          <a:p>
            <a:pPr lvl="0"/>
            <a:r>
              <a:rPr lang="fr-FR" dirty="0"/>
              <a:t>Aspect 03</a:t>
            </a:r>
          </a:p>
        </p:txBody>
      </p:sp>
      <p:sp>
        <p:nvSpPr>
          <p:cNvPr id="17" name="Espace réservé du texte 5">
            <a:extLst>
              <a:ext uri="{FF2B5EF4-FFF2-40B4-BE49-F238E27FC236}">
                <a16:creationId xmlns:a16="http://schemas.microsoft.com/office/drawing/2014/main" id="{B67E04DA-028C-4764-8D69-8B36174741E2}"/>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8" name="Espace réservé du texte 5">
            <a:extLst>
              <a:ext uri="{FF2B5EF4-FFF2-40B4-BE49-F238E27FC236}">
                <a16:creationId xmlns:a16="http://schemas.microsoft.com/office/drawing/2014/main" id="{0D9DABBC-4585-4EA4-B01E-B1591A258817}"/>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34618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p:cSld name="1_Section 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hasCustomPrompt="1"/>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tx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fr-FR" dirty="0"/>
              <a:t>Citation</a:t>
            </a:r>
            <a:endParaRPr dirty="0"/>
          </a:p>
        </p:txBody>
      </p:sp>
      <p:sp>
        <p:nvSpPr>
          <p:cNvPr id="3" name="Espace réservé du texte 2">
            <a:extLst>
              <a:ext uri="{FF2B5EF4-FFF2-40B4-BE49-F238E27FC236}">
                <a16:creationId xmlns:a16="http://schemas.microsoft.com/office/drawing/2014/main" id="{E964AFB1-FB48-44FF-8E9A-17F5EAEC29F8}"/>
              </a:ext>
            </a:extLst>
          </p:cNvPr>
          <p:cNvSpPr>
            <a:spLocks noGrp="1"/>
          </p:cNvSpPr>
          <p:nvPr>
            <p:ph type="body" sz="quarter" idx="10" hasCustomPrompt="1"/>
          </p:nvPr>
        </p:nvSpPr>
        <p:spPr>
          <a:xfrm>
            <a:off x="5904565" y="2992650"/>
            <a:ext cx="2265213" cy="502580"/>
          </a:xfrm>
        </p:spPr>
        <p:txBody>
          <a:bodyPr/>
          <a:lstStyle>
            <a:lvl1pPr marL="114300" indent="0">
              <a:buNone/>
              <a:defRPr/>
            </a:lvl1pPr>
          </a:lstStyle>
          <a:p>
            <a:pPr lvl="0"/>
            <a:r>
              <a:rPr lang="fr-FR" dirty="0"/>
              <a:t>- </a:t>
            </a:r>
            <a:r>
              <a:rPr lang="fr-FR" dirty="0" err="1"/>
              <a:t>Author</a:t>
            </a:r>
            <a:endParaRPr lang="fr-FR" dirty="0"/>
          </a:p>
        </p:txBody>
      </p:sp>
      <p:sp>
        <p:nvSpPr>
          <p:cNvPr id="4" name="ZoneTexte 3">
            <a:extLst>
              <a:ext uri="{FF2B5EF4-FFF2-40B4-BE49-F238E27FC236}">
                <a16:creationId xmlns:a16="http://schemas.microsoft.com/office/drawing/2014/main" id="{F22FFC85-C2D2-4D8C-8122-939041EADB78}"/>
              </a:ext>
            </a:extLst>
          </p:cNvPr>
          <p:cNvSpPr txBox="1"/>
          <p:nvPr/>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
        <p:nvSpPr>
          <p:cNvPr id="5" name="ZoneTexte 4">
            <a:extLst>
              <a:ext uri="{FF2B5EF4-FFF2-40B4-BE49-F238E27FC236}">
                <a16:creationId xmlns:a16="http://schemas.microsoft.com/office/drawing/2014/main" id="{CB89C099-AE4C-47B8-8FFE-9A6F56F14271}"/>
              </a:ext>
            </a:extLst>
          </p:cNvPr>
          <p:cNvSpPr txBox="1"/>
          <p:nvPr userDrawn="1"/>
        </p:nvSpPr>
        <p:spPr>
          <a:xfrm>
            <a:off x="1098134" y="1786920"/>
            <a:ext cx="6947731" cy="1569660"/>
          </a:xfrm>
          <a:prstGeom prst="rect">
            <a:avLst/>
          </a:prstGeom>
          <a:noFill/>
        </p:spPr>
        <p:txBody>
          <a:bodyPr wrap="square" rtlCol="0">
            <a:spAutoFit/>
          </a:bodyPr>
          <a:lstStyle/>
          <a:p>
            <a:pPr algn="ctr"/>
            <a:r>
              <a:rPr lang="fr-FR" sz="9600" dirty="0">
                <a:solidFill>
                  <a:schemeClr val="accent1">
                    <a:lumMod val="50000"/>
                  </a:schemeClr>
                </a:solidFill>
                <a:latin typeface="+mj-lt"/>
              </a:rPr>
              <a:t>,,                ’’</a:t>
            </a:r>
          </a:p>
        </p:txBody>
      </p:sp>
    </p:spTree>
    <p:extLst>
      <p:ext uri="{BB962C8B-B14F-4D97-AF65-F5344CB8AC3E}">
        <p14:creationId xmlns:p14="http://schemas.microsoft.com/office/powerpoint/2010/main" val="429384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706669"/>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fr-FR"/>
              <a:t>Modifiez le style du titre</a:t>
            </a:r>
            <a:endParaRPr/>
          </a:p>
        </p:txBody>
      </p:sp>
      <p:sp>
        <p:nvSpPr>
          <p:cNvPr id="22" name="Google Shape;22;p5"/>
          <p:cNvSpPr txBox="1">
            <a:spLocks noGrp="1"/>
          </p:cNvSpPr>
          <p:nvPr>
            <p:ph type="body" idx="1"/>
          </p:nvPr>
        </p:nvSpPr>
        <p:spPr>
          <a:xfrm>
            <a:off x="3117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fr-FR"/>
              <a:t>Cliquez pour modifier les styles du texte du masque</a:t>
            </a:r>
          </a:p>
        </p:txBody>
      </p:sp>
      <p:sp>
        <p:nvSpPr>
          <p:cNvPr id="23" name="Google Shape;23;p5"/>
          <p:cNvSpPr txBox="1">
            <a:spLocks noGrp="1"/>
          </p:cNvSpPr>
          <p:nvPr>
            <p:ph type="body" idx="2"/>
          </p:nvPr>
        </p:nvSpPr>
        <p:spPr>
          <a:xfrm>
            <a:off x="4832400" y="1279369"/>
            <a:ext cx="3999900" cy="3255082"/>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fr-FR"/>
              <a:t>Cliquez pour modifier les styles du texte du masque</a:t>
            </a:r>
          </a:p>
        </p:txBody>
      </p:sp>
      <p:sp>
        <p:nvSpPr>
          <p:cNvPr id="8" name="Espace réservé du pied de page 2">
            <a:extLst>
              <a:ext uri="{FF2B5EF4-FFF2-40B4-BE49-F238E27FC236}">
                <a16:creationId xmlns:a16="http://schemas.microsoft.com/office/drawing/2014/main" id="{D4DA77F5-9B88-4469-911A-225A623C3A28}"/>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9" name="Espace réservé du numéro de diapositive 3">
            <a:extLst>
              <a:ext uri="{FF2B5EF4-FFF2-40B4-BE49-F238E27FC236}">
                <a16:creationId xmlns:a16="http://schemas.microsoft.com/office/drawing/2014/main" id="{9C25DF92-9926-4A29-8F70-3920E304F83E}"/>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14" name="Espace réservé du texte 5">
            <a:extLst>
              <a:ext uri="{FF2B5EF4-FFF2-40B4-BE49-F238E27FC236}">
                <a16:creationId xmlns:a16="http://schemas.microsoft.com/office/drawing/2014/main" id="{E1F88776-3AA1-4F35-A817-0E02D1FBD7C4}"/>
              </a:ext>
            </a:extLst>
          </p:cNvPr>
          <p:cNvSpPr>
            <a:spLocks noGrp="1"/>
          </p:cNvSpPr>
          <p:nvPr>
            <p:ph type="body" sz="quarter" idx="12" hasCustomPrompt="1"/>
          </p:nvPr>
        </p:nvSpPr>
        <p:spPr>
          <a:xfrm>
            <a:off x="216450" y="255819"/>
            <a:ext cx="730887" cy="450850"/>
          </a:xfrm>
        </p:spPr>
        <p:txBody>
          <a:bodyPr/>
          <a:lstStyle>
            <a:lvl1pPr marL="114300" indent="0">
              <a:buNone/>
              <a:defRPr sz="2000">
                <a:latin typeface="+mj-lt"/>
              </a:defRPr>
            </a:lvl1pPr>
          </a:lstStyle>
          <a:p>
            <a:pPr lvl="0"/>
            <a:r>
              <a:rPr lang="fr-FR" dirty="0"/>
              <a:t>01|</a:t>
            </a:r>
          </a:p>
        </p:txBody>
      </p:sp>
      <p:sp>
        <p:nvSpPr>
          <p:cNvPr id="15" name="Espace réservé du texte 5">
            <a:extLst>
              <a:ext uri="{FF2B5EF4-FFF2-40B4-BE49-F238E27FC236}">
                <a16:creationId xmlns:a16="http://schemas.microsoft.com/office/drawing/2014/main" id="{F30BD5A9-43B4-4D7E-9844-26FE354223BF}"/>
              </a:ext>
            </a:extLst>
          </p:cNvPr>
          <p:cNvSpPr>
            <a:spLocks noGrp="1"/>
          </p:cNvSpPr>
          <p:nvPr>
            <p:ph type="body" sz="quarter" idx="20" hasCustomPrompt="1"/>
          </p:nvPr>
        </p:nvSpPr>
        <p:spPr>
          <a:xfrm>
            <a:off x="62864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77498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userDrawn="1">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706668"/>
            <a:ext cx="6367800" cy="3834281"/>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fr-FR"/>
              <a:t>Modifiez le style du titre</a:t>
            </a:r>
            <a:endParaRPr/>
          </a:p>
        </p:txBody>
      </p:sp>
      <p:sp>
        <p:nvSpPr>
          <p:cNvPr id="4" name="Espace réservé du pied de page 2">
            <a:extLst>
              <a:ext uri="{FF2B5EF4-FFF2-40B4-BE49-F238E27FC236}">
                <a16:creationId xmlns:a16="http://schemas.microsoft.com/office/drawing/2014/main" id="{38FF05F8-4789-49ED-95AA-3A8CE07F8187}"/>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5" name="Espace réservé du numéro de diapositive 3">
            <a:extLst>
              <a:ext uri="{FF2B5EF4-FFF2-40B4-BE49-F238E27FC236}">
                <a16:creationId xmlns:a16="http://schemas.microsoft.com/office/drawing/2014/main" id="{F96F0524-92FA-42B1-8164-ECC36DC18AF4}"/>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6" name="Espace réservé du texte 5">
            <a:extLst>
              <a:ext uri="{FF2B5EF4-FFF2-40B4-BE49-F238E27FC236}">
                <a16:creationId xmlns:a16="http://schemas.microsoft.com/office/drawing/2014/main" id="{50597690-3903-4457-91C5-5A1D0B0E4341}"/>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7" name="Espace réservé du texte 5">
            <a:extLst>
              <a:ext uri="{FF2B5EF4-FFF2-40B4-BE49-F238E27FC236}">
                <a16:creationId xmlns:a16="http://schemas.microsoft.com/office/drawing/2014/main" id="{C3E4B9C5-68EB-450D-900E-95F89070B4A0}"/>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80823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fr-FR"/>
              <a:t>Modifiez le style du titre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fr-FR"/>
              <a:t>Modifiez le style des sous-titres du masque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fr-FR"/>
              <a:t>Cliquez pour modifier les styles du texte du masque</a:t>
            </a:r>
          </a:p>
        </p:txBody>
      </p:sp>
      <p:sp>
        <p:nvSpPr>
          <p:cNvPr id="7" name="Espace réservé du pied de page 2">
            <a:extLst>
              <a:ext uri="{FF2B5EF4-FFF2-40B4-BE49-F238E27FC236}">
                <a16:creationId xmlns:a16="http://schemas.microsoft.com/office/drawing/2014/main" id="{CEA1F13C-6DF9-4FB4-9134-2B25F6C478FF}"/>
              </a:ext>
            </a:extLst>
          </p:cNvPr>
          <p:cNvSpPr>
            <a:spLocks noGrp="1"/>
          </p:cNvSpPr>
          <p:nvPr>
            <p:ph type="ftr" sz="quarter" idx="10"/>
          </p:nvPr>
        </p:nvSpPr>
        <p:spPr>
          <a:xfrm>
            <a:off x="723900" y="4534451"/>
            <a:ext cx="7410450" cy="280987"/>
          </a:xfrm>
        </p:spPr>
        <p:txBody>
          <a:bodyPr/>
          <a:lstStyle/>
          <a:p>
            <a:r>
              <a:rPr lang="en-US" dirty="0"/>
              <a:t>Presentation Title | Internal | DVIC | Technical Lecture</a:t>
            </a:r>
          </a:p>
        </p:txBody>
      </p:sp>
      <p:sp>
        <p:nvSpPr>
          <p:cNvPr id="8" name="Espace réservé du numéro de diapositive 3">
            <a:extLst>
              <a:ext uri="{FF2B5EF4-FFF2-40B4-BE49-F238E27FC236}">
                <a16:creationId xmlns:a16="http://schemas.microsoft.com/office/drawing/2014/main" id="{5C18A194-6D02-4417-BA06-F2777F5098EC}"/>
              </a:ext>
            </a:extLst>
          </p:cNvPr>
          <p:cNvSpPr>
            <a:spLocks noGrp="1"/>
          </p:cNvSpPr>
          <p:nvPr>
            <p:ph type="sldNum" sz="quarter" idx="11"/>
          </p:nvPr>
        </p:nvSpPr>
        <p:spPr>
          <a:xfrm>
            <a:off x="311700" y="4534451"/>
            <a:ext cx="412199" cy="280987"/>
          </a:xfrm>
        </p:spPr>
        <p:txBody>
          <a:bodyPr/>
          <a:lstStyle/>
          <a:p>
            <a:fld id="{644EB595-0A1B-42A2-9F4D-E4BA0D3AE8CA}" type="slidenum">
              <a:rPr lang="fr-FR" smtClean="0"/>
              <a:pPr/>
              <a:t>‹N°›</a:t>
            </a:fld>
            <a:endParaRPr lang="fr-FR"/>
          </a:p>
        </p:txBody>
      </p:sp>
      <p:sp>
        <p:nvSpPr>
          <p:cNvPr id="9" name="Espace réservé du texte 5">
            <a:extLst>
              <a:ext uri="{FF2B5EF4-FFF2-40B4-BE49-F238E27FC236}">
                <a16:creationId xmlns:a16="http://schemas.microsoft.com/office/drawing/2014/main" id="{E88662A8-F38B-4B22-B4A2-53E7B6878732}"/>
              </a:ext>
            </a:extLst>
          </p:cNvPr>
          <p:cNvSpPr>
            <a:spLocks noGrp="1"/>
          </p:cNvSpPr>
          <p:nvPr>
            <p:ph type="body" sz="quarter" idx="12" hasCustomPrompt="1"/>
          </p:nvPr>
        </p:nvSpPr>
        <p:spPr>
          <a:xfrm>
            <a:off x="311700" y="255819"/>
            <a:ext cx="730887" cy="450850"/>
          </a:xfrm>
        </p:spPr>
        <p:txBody>
          <a:bodyPr/>
          <a:lstStyle>
            <a:lvl1pPr marL="114300" indent="0">
              <a:buNone/>
              <a:defRPr sz="2000">
                <a:latin typeface="+mj-lt"/>
              </a:defRPr>
            </a:lvl1pPr>
          </a:lstStyle>
          <a:p>
            <a:pPr lvl="0"/>
            <a:r>
              <a:rPr lang="fr-FR" dirty="0"/>
              <a:t>01|</a:t>
            </a:r>
          </a:p>
        </p:txBody>
      </p:sp>
      <p:sp>
        <p:nvSpPr>
          <p:cNvPr id="10" name="Espace réservé du texte 5">
            <a:extLst>
              <a:ext uri="{FF2B5EF4-FFF2-40B4-BE49-F238E27FC236}">
                <a16:creationId xmlns:a16="http://schemas.microsoft.com/office/drawing/2014/main" id="{B0C10E2D-9D15-43B0-ADE9-E3DE43C314F0}"/>
              </a:ext>
            </a:extLst>
          </p:cNvPr>
          <p:cNvSpPr>
            <a:spLocks noGrp="1"/>
          </p:cNvSpPr>
          <p:nvPr>
            <p:ph type="body" sz="quarter" idx="15" hasCustomPrompt="1"/>
          </p:nvPr>
        </p:nvSpPr>
        <p:spPr>
          <a:xfrm>
            <a:off x="723899" y="255819"/>
            <a:ext cx="2187723" cy="450850"/>
          </a:xfrm>
        </p:spPr>
        <p:txBody>
          <a:bodyPr/>
          <a:lstStyle>
            <a:lvl1pPr marL="114300" indent="0">
              <a:buNone/>
              <a:defRPr sz="2000">
                <a:solidFill>
                  <a:schemeClr val="accent1"/>
                </a:solidFill>
                <a:latin typeface="+mj-lt"/>
              </a:defRPr>
            </a:lvl1pPr>
          </a:lstStyle>
          <a:p>
            <a:pPr lvl="0"/>
            <a:r>
              <a:rPr lang="fr-FR" dirty="0"/>
              <a:t>SECTION NAME</a:t>
            </a:r>
          </a:p>
        </p:txBody>
      </p:sp>
    </p:spTree>
    <p:extLst>
      <p:ext uri="{BB962C8B-B14F-4D97-AF65-F5344CB8AC3E}">
        <p14:creationId xmlns:p14="http://schemas.microsoft.com/office/powerpoint/2010/main" val="20326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sv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sv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a:t>Presentation title  |  DVIC |  Internal  |  Design  Lecture </a:t>
            </a:r>
            <a:endParaRPr lang="en-US" dirty="0"/>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pic>
        <p:nvPicPr>
          <p:cNvPr id="8" name="Graphique 7">
            <a:extLst>
              <a:ext uri="{FF2B5EF4-FFF2-40B4-BE49-F238E27FC236}">
                <a16:creationId xmlns:a16="http://schemas.microsoft.com/office/drawing/2014/main" id="{AED44788-8805-4E87-B8F8-0426DC402224}"/>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8050672" y="4002434"/>
            <a:ext cx="913331" cy="913331"/>
          </a:xfrm>
          <a:prstGeom prst="rect">
            <a:avLst/>
          </a:prstGeom>
        </p:spPr>
      </p:pic>
    </p:spTree>
    <p:extLst>
      <p:ext uri="{BB962C8B-B14F-4D97-AF65-F5344CB8AC3E}">
        <p14:creationId xmlns:p14="http://schemas.microsoft.com/office/powerpoint/2010/main" val="1888369841"/>
      </p:ext>
    </p:extLst>
  </p:cSld>
  <p:clrMap bg1="lt1" tx1="dk1" bg2="lt2" tx2="dk2" accent1="accent1" accent2="accent2" accent3="accent3" accent4="accent4" accent5="accent5" accent6="accent6" hlink="hlink" folHlink="folHlink"/>
  <p:sldLayoutIdLst>
    <p:sldLayoutId id="2147483735" r:id="rId1"/>
    <p:sldLayoutId id="2147483722" r:id="rId2"/>
    <p:sldLayoutId id="2147483723" r:id="rId3"/>
    <p:sldLayoutId id="2147483724" r:id="rId4"/>
    <p:sldLayoutId id="2147483725" r:id="rId5"/>
    <p:sldLayoutId id="2147483727" r:id="rId6"/>
    <p:sldLayoutId id="2147483729" r:id="rId7"/>
    <p:sldLayoutId id="2147483731" r:id="rId8"/>
    <p:sldLayoutId id="2147483732" r:id="rId9"/>
    <p:sldLayoutId id="2147483733" r:id="rId10"/>
    <p:sldLayoutId id="2147483734" r:id="rId11"/>
    <p:sldLayoutId id="2147483737"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dirty="0"/>
              <a:t>Presentation title  |  DVIC |  Internal  |  Design  Lecture </a:t>
            </a:r>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273997405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70666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384419"/>
            <a:ext cx="8520600" cy="2939931"/>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pic>
        <p:nvPicPr>
          <p:cNvPr id="9" name="Graphique 8">
            <a:extLst>
              <a:ext uri="{FF2B5EF4-FFF2-40B4-BE49-F238E27FC236}">
                <a16:creationId xmlns:a16="http://schemas.microsoft.com/office/drawing/2014/main" id="{A318FB8B-50CC-4383-B1A0-F7ECD42EF30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8050672" y="4002434"/>
            <a:ext cx="913331" cy="913331"/>
          </a:xfrm>
          <a:prstGeom prst="rect">
            <a:avLst/>
          </a:prstGeom>
        </p:spPr>
      </p:pic>
      <p:sp>
        <p:nvSpPr>
          <p:cNvPr id="10" name="Fußzeilenplatzhalter 4">
            <a:extLst>
              <a:ext uri="{FF2B5EF4-FFF2-40B4-BE49-F238E27FC236}">
                <a16:creationId xmlns:a16="http://schemas.microsoft.com/office/drawing/2014/main" id="{4D0A3B80-9DA5-4D28-B5B6-8D9F7644F09E}"/>
              </a:ext>
            </a:extLst>
          </p:cNvPr>
          <p:cNvSpPr>
            <a:spLocks noGrp="1"/>
          </p:cNvSpPr>
          <p:nvPr>
            <p:ph type="ftr" sz="quarter" idx="3"/>
          </p:nvPr>
        </p:nvSpPr>
        <p:spPr>
          <a:xfrm>
            <a:off x="723900" y="4534451"/>
            <a:ext cx="7410450" cy="280987"/>
          </a:xfrm>
          <a:prstGeom prst="rect">
            <a:avLst/>
          </a:prstGeom>
        </p:spPr>
        <p:txBody>
          <a:bodyPr vert="horz" lIns="0" tIns="45720" rIns="91440" bIns="45720" rtlCol="0" anchor="ctr"/>
          <a:lstStyle>
            <a:lvl1pPr algn="l">
              <a:defRPr sz="1000">
                <a:solidFill>
                  <a:schemeClr val="tx1"/>
                </a:solidFill>
                <a:latin typeface="+mn-lt"/>
              </a:defRPr>
            </a:lvl1pPr>
          </a:lstStyle>
          <a:p>
            <a:r>
              <a:rPr lang="en-US" dirty="0"/>
              <a:t>Presentation title  |  DVIC |  Internal  |  Management  Lecture </a:t>
            </a:r>
          </a:p>
        </p:txBody>
      </p:sp>
      <p:sp>
        <p:nvSpPr>
          <p:cNvPr id="11" name="Espace réservé du numéro de diapositive 10">
            <a:extLst>
              <a:ext uri="{FF2B5EF4-FFF2-40B4-BE49-F238E27FC236}">
                <a16:creationId xmlns:a16="http://schemas.microsoft.com/office/drawing/2014/main" id="{CEC9D853-2244-464B-A033-78A0262DD652}"/>
              </a:ext>
            </a:extLst>
          </p:cNvPr>
          <p:cNvSpPr>
            <a:spLocks noGrp="1"/>
          </p:cNvSpPr>
          <p:nvPr>
            <p:ph type="sldNum" sz="quarter" idx="4"/>
          </p:nvPr>
        </p:nvSpPr>
        <p:spPr>
          <a:xfrm>
            <a:off x="311700" y="4534451"/>
            <a:ext cx="412199" cy="280987"/>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644EB595-0A1B-42A2-9F4D-E4BA0D3AE8CA}" type="slidenum">
              <a:rPr lang="fr-FR" smtClean="0"/>
              <a:pPr/>
              <a:t>‹N°›</a:t>
            </a:fld>
            <a:endParaRPr lang="fr-FR"/>
          </a:p>
        </p:txBody>
      </p:sp>
    </p:spTree>
    <p:extLst>
      <p:ext uri="{BB962C8B-B14F-4D97-AF65-F5344CB8AC3E}">
        <p14:creationId xmlns:p14="http://schemas.microsoft.com/office/powerpoint/2010/main" val="3979294831"/>
      </p:ext>
    </p:extLst>
  </p:cSld>
  <p:clrMap bg1="lt1" tx1="dk1" bg2="lt2" tx2="dk2" accent1="accent1" accent2="accent2" accent3="accent3" accent4="accent4" accent5="accent5" accent6="accent6" hlink="hlink" folHlink="folHlink"/>
  <p:sldLayoutIdLst>
    <p:sldLayoutId id="2147483736" r:id="rId1"/>
    <p:sldLayoutId id="2147483719"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ln>
            <a:noFill/>
          </a:ln>
          <a:solidFill>
            <a:schemeClr val="tx1"/>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g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8.xml"/><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8.xml"/><Relationship Id="rId4" Type="http://schemas.openxmlformats.org/officeDocument/2006/relationships/image" Target="../media/image39.JPG"/></Relationships>
</file>

<file path=ppt/slides/_rels/slide2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E5574-BD6A-480B-8B49-4EF97B426773}"/>
              </a:ext>
            </a:extLst>
          </p:cNvPr>
          <p:cNvSpPr>
            <a:spLocks noGrp="1"/>
          </p:cNvSpPr>
          <p:nvPr>
            <p:ph type="title"/>
          </p:nvPr>
        </p:nvSpPr>
        <p:spPr/>
        <p:txBody>
          <a:bodyPr/>
          <a:lstStyle/>
          <a:p>
            <a:r>
              <a:rPr lang="fr-FR" dirty="0"/>
              <a:t>Images &amp; Description</a:t>
            </a:r>
          </a:p>
        </p:txBody>
      </p:sp>
      <p:sp>
        <p:nvSpPr>
          <p:cNvPr id="3" name="Espace réservé du texte 2">
            <a:extLst>
              <a:ext uri="{FF2B5EF4-FFF2-40B4-BE49-F238E27FC236}">
                <a16:creationId xmlns:a16="http://schemas.microsoft.com/office/drawing/2014/main" id="{2262FAB6-11A2-4BC2-9700-A1CA5DBAE095}"/>
              </a:ext>
            </a:extLst>
          </p:cNvPr>
          <p:cNvSpPr>
            <a:spLocks noGrp="1"/>
          </p:cNvSpPr>
          <p:nvPr>
            <p:ph type="body" idx="1"/>
          </p:nvPr>
        </p:nvSpPr>
        <p:spPr/>
        <p:txBody>
          <a:bodyPr/>
          <a:lstStyle/>
          <a:p>
            <a:pPr marL="152400" indent="0">
              <a:buNone/>
            </a:pPr>
            <a:r>
              <a:rPr lang="fr-FR" sz="1800" dirty="0"/>
              <a:t>Brice</a:t>
            </a:r>
          </a:p>
          <a:p>
            <a:pPr marL="152400" indent="0">
              <a:buNone/>
            </a:pPr>
            <a:r>
              <a:rPr lang="fr-FR" sz="1800" dirty="0"/>
              <a:t>Prince of </a:t>
            </a:r>
            <a:r>
              <a:rPr lang="fr-FR" sz="1800" dirty="0" err="1"/>
              <a:t>Darkness</a:t>
            </a:r>
            <a:endParaRPr lang="fr-FR" sz="1800" dirty="0"/>
          </a:p>
          <a:p>
            <a:pPr marL="152400" indent="0">
              <a:buNone/>
            </a:pPr>
            <a:r>
              <a:rPr lang="fr-FR" sz="1800" dirty="0" err="1"/>
              <a:t>Waiting</a:t>
            </a:r>
            <a:r>
              <a:rPr lang="fr-FR" sz="1800" dirty="0"/>
              <a:t> for </a:t>
            </a:r>
            <a:r>
              <a:rPr lang="fr-FR" sz="1800" dirty="0" err="1"/>
              <a:t>his</a:t>
            </a:r>
            <a:r>
              <a:rPr lang="fr-FR" sz="1800" dirty="0"/>
              <a:t> moment</a:t>
            </a:r>
          </a:p>
          <a:p>
            <a:pPr marL="152400" indent="0">
              <a:buNone/>
            </a:pPr>
            <a:r>
              <a:rPr lang="fr-FR" sz="1800" dirty="0"/>
              <a:t>Circa 2018</a:t>
            </a:r>
          </a:p>
        </p:txBody>
      </p:sp>
      <p:sp>
        <p:nvSpPr>
          <p:cNvPr id="4" name="Espace réservé du texte 3">
            <a:extLst>
              <a:ext uri="{FF2B5EF4-FFF2-40B4-BE49-F238E27FC236}">
                <a16:creationId xmlns:a16="http://schemas.microsoft.com/office/drawing/2014/main" id="{E792D52D-5059-4913-B615-6EABB1B3D7C7}"/>
              </a:ext>
            </a:extLst>
          </p:cNvPr>
          <p:cNvSpPr>
            <a:spLocks noGrp="1"/>
          </p:cNvSpPr>
          <p:nvPr>
            <p:ph type="body" sz="quarter" idx="12"/>
          </p:nvPr>
        </p:nvSpPr>
        <p:spPr/>
        <p:txBody>
          <a:bodyPr/>
          <a:lstStyle/>
          <a:p>
            <a:r>
              <a:rPr lang="fr-FR" dirty="0"/>
              <a:t>02|</a:t>
            </a:r>
          </a:p>
        </p:txBody>
      </p:sp>
      <p:sp>
        <p:nvSpPr>
          <p:cNvPr id="5" name="Espace réservé du texte 4">
            <a:extLst>
              <a:ext uri="{FF2B5EF4-FFF2-40B4-BE49-F238E27FC236}">
                <a16:creationId xmlns:a16="http://schemas.microsoft.com/office/drawing/2014/main" id="{8035BB39-F80C-4AFA-B82A-6404A486F5A3}"/>
              </a:ext>
            </a:extLst>
          </p:cNvPr>
          <p:cNvSpPr>
            <a:spLocks noGrp="1"/>
          </p:cNvSpPr>
          <p:nvPr>
            <p:ph type="body" sz="quarter" idx="13"/>
          </p:nvPr>
        </p:nvSpPr>
        <p:spPr/>
        <p:txBody>
          <a:bodyPr/>
          <a:lstStyle/>
          <a:p>
            <a:r>
              <a:rPr lang="fr-FR" dirty="0"/>
              <a:t>EXEMPLES</a:t>
            </a:r>
          </a:p>
        </p:txBody>
      </p:sp>
      <p:pic>
        <p:nvPicPr>
          <p:cNvPr id="8" name="Espace réservé pour une image  7" descr="Une image contenant intérieur, personne, table, plafond&#10;&#10;Description générée automatiquement">
            <a:extLst>
              <a:ext uri="{FF2B5EF4-FFF2-40B4-BE49-F238E27FC236}">
                <a16:creationId xmlns:a16="http://schemas.microsoft.com/office/drawing/2014/main" id="{8C05D72D-FA6F-43DF-AC3E-63D93DBC3183}"/>
              </a:ext>
            </a:extLst>
          </p:cNvPr>
          <p:cNvPicPr>
            <a:picLocks noGrp="1" noChangeAspect="1"/>
          </p:cNvPicPr>
          <p:nvPr>
            <p:ph type="pic" sz="quarter" idx="14"/>
          </p:nvPr>
        </p:nvPicPr>
        <p:blipFill>
          <a:blip r:embed="rId2"/>
          <a:srcRect t="20128" b="20128"/>
          <a:stretch>
            <a:fillRect/>
          </a:stretch>
        </p:blipFill>
        <p:spPr/>
      </p:pic>
    </p:spTree>
    <p:extLst>
      <p:ext uri="{BB962C8B-B14F-4D97-AF65-F5344CB8AC3E}">
        <p14:creationId xmlns:p14="http://schemas.microsoft.com/office/powerpoint/2010/main" val="262893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1" y="547123"/>
            <a:ext cx="4434602"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Diodes</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Working principle</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Practical use</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7" name="Picture 2" descr="Diode Wallpaper by TorqMace on DeviantArt">
            <a:extLst>
              <a:ext uri="{FF2B5EF4-FFF2-40B4-BE49-F238E27FC236}">
                <a16:creationId xmlns:a16="http://schemas.microsoft.com/office/drawing/2014/main" id="{ED49C1E4-8844-4CC9-87DD-0110598ED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488" y="1538868"/>
            <a:ext cx="4554512" cy="256191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52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fr-FR" sz="4400" dirty="0"/>
              <a:t>Diodes</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Working principle</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Physical structure</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P-N junction</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Schottky diodes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Zener diodes</a:t>
            </a:r>
          </a:p>
        </p:txBody>
      </p:sp>
      <p:pic>
        <p:nvPicPr>
          <p:cNvPr id="8" name="Picture 2" descr="Diode Wallpaper by TorqMace on DeviantArt">
            <a:extLst>
              <a:ext uri="{FF2B5EF4-FFF2-40B4-BE49-F238E27FC236}">
                <a16:creationId xmlns:a16="http://schemas.microsoft.com/office/drawing/2014/main" id="{18DD73F5-C353-4EA8-AB70-5F3EDA7F0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488" y="1538868"/>
            <a:ext cx="4554512" cy="256191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0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33997"/>
            <a:ext cx="2808000" cy="332793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diode </a:t>
            </a:r>
            <a:r>
              <a:rPr lang="en-US" dirty="0">
                <a:latin typeface="Helvetica" panose="020B0604020202020204" pitchFamily="34" charset="0"/>
                <a:cs typeface="Helvetica" panose="020B0604020202020204" pitchFamily="34" charset="0"/>
              </a:rPr>
              <a:t>is a component who is composed of a P-type junction against an N-type junction.</a:t>
            </a:r>
          </a:p>
          <a:p>
            <a:endParaRPr lang="en-US" dirty="0">
              <a:solidFill>
                <a:schemeClr val="accent2"/>
              </a:solidFill>
              <a:latin typeface="Helvetica" panose="020B0604020202020204" pitchFamily="34" charset="0"/>
              <a:cs typeface="Helvetica" panose="020B0604020202020204" pitchFamily="34" charset="0"/>
            </a:endParaRPr>
          </a:p>
          <a:p>
            <a:r>
              <a:rPr lang="en-US" sz="1800" dirty="0">
                <a:solidFill>
                  <a:schemeClr val="accent1"/>
                </a:solidFill>
                <a:latin typeface="Helvetica" panose="020B0604020202020204" pitchFamily="34" charset="0"/>
                <a:cs typeface="Helvetica" panose="020B0604020202020204" pitchFamily="34" charset="0"/>
              </a:rPr>
              <a:t>Properties :</a:t>
            </a:r>
          </a:p>
          <a:p>
            <a:r>
              <a:rPr lang="en-US" dirty="0">
                <a:latin typeface="Helvetica" panose="020B0604020202020204" pitchFamily="34" charset="0"/>
                <a:cs typeface="Helvetica" panose="020B0604020202020204" pitchFamily="34" charset="0"/>
              </a:rPr>
              <a:t>A diode allow the current to flow in only one direction</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silicon diodes create a voltage drop of 0.6 volts, it’s the necessary tension to initiate the conductivity.</a:t>
            </a:r>
            <a:endParaRPr lang="fr-FR" dirty="0">
              <a:latin typeface="Helvetica" panose="020B0604020202020204" pitchFamily="34" charset="0"/>
              <a:cs typeface="Helvetica" panose="020B0604020202020204" pitchFamily="34" charset="0"/>
            </a:endParaRPr>
          </a:p>
        </p:txBody>
      </p:sp>
      <p:sp>
        <p:nvSpPr>
          <p:cNvPr id="9" name="Titre 1">
            <a:extLst>
              <a:ext uri="{FF2B5EF4-FFF2-40B4-BE49-F238E27FC236}">
                <a16:creationId xmlns:a16="http://schemas.microsoft.com/office/drawing/2014/main" id="{6C613798-D9B3-4D8E-9E23-C4DB8AD862C2}"/>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Physical structure</a:t>
            </a:r>
          </a:p>
        </p:txBody>
      </p:sp>
      <p:pic>
        <p:nvPicPr>
          <p:cNvPr id="11" name="Image 10" descr="Une image contenant horloge, dessin&#10;&#10;Description générée automatiquement">
            <a:extLst>
              <a:ext uri="{FF2B5EF4-FFF2-40B4-BE49-F238E27FC236}">
                <a16:creationId xmlns:a16="http://schemas.microsoft.com/office/drawing/2014/main" id="{F82A2C59-D1C3-4436-AB1B-E85C7731237D}"/>
              </a:ext>
            </a:extLst>
          </p:cNvPr>
          <p:cNvPicPr>
            <a:picLocks noChangeAspect="1"/>
          </p:cNvPicPr>
          <p:nvPr/>
        </p:nvPicPr>
        <p:blipFill rotWithShape="1">
          <a:blip r:embed="rId2"/>
          <a:srcRect l="11963" t="5133" b="4121"/>
          <a:stretch/>
        </p:blipFill>
        <p:spPr>
          <a:xfrm>
            <a:off x="4361359" y="745953"/>
            <a:ext cx="3409807" cy="3414286"/>
          </a:xfrm>
          <a:prstGeom prst="rect">
            <a:avLst/>
          </a:prstGeom>
        </p:spPr>
      </p:pic>
    </p:spTree>
    <p:extLst>
      <p:ext uri="{BB962C8B-B14F-4D97-AF65-F5344CB8AC3E}">
        <p14:creationId xmlns:p14="http://schemas.microsoft.com/office/powerpoint/2010/main" val="139082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3693911"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Forward-biased</a:t>
            </a:r>
            <a:r>
              <a:rPr lang="en-US" dirty="0">
                <a:latin typeface="Helvetica" panose="020B0604020202020204" pitchFamily="34" charset="0"/>
                <a:cs typeface="Helvetica" panose="020B0604020202020204" pitchFamily="34" charset="0"/>
              </a:rPr>
              <a:t> position is activated when the current flow from P to N connection. At this moment, the free electrons of N try to pass through the P, and the holes of the P go against N and let electron flow through them.</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Reverse-Biased</a:t>
            </a:r>
            <a:r>
              <a:rPr lang="en-US" dirty="0">
                <a:latin typeface="Helvetica" panose="020B0604020202020204" pitchFamily="34" charset="0"/>
                <a:cs typeface="Helvetica" panose="020B0604020202020204" pitchFamily="34" charset="0"/>
              </a:rPr>
              <a:t> position is when the current flow from N to P. In this case, the electrons of N will be forced to the left and holes of P will be forced to the right. This result in an empty zone around p-n junction who is free of charges. We called it depletion region and it is insulant.</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B42F2038-D377-4707-A697-49A80B25D8FB}"/>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P-N junction</a:t>
            </a:r>
          </a:p>
        </p:txBody>
      </p:sp>
      <p:pic>
        <p:nvPicPr>
          <p:cNvPr id="10" name="Image 9" descr="Une image contenant texte, carte&#10;&#10;Description générée automatiquement">
            <a:extLst>
              <a:ext uri="{FF2B5EF4-FFF2-40B4-BE49-F238E27FC236}">
                <a16:creationId xmlns:a16="http://schemas.microsoft.com/office/drawing/2014/main" id="{DF389F79-3985-4058-8D73-54B318D8ABE1}"/>
              </a:ext>
            </a:extLst>
          </p:cNvPr>
          <p:cNvPicPr>
            <a:picLocks noChangeAspect="1"/>
          </p:cNvPicPr>
          <p:nvPr/>
        </p:nvPicPr>
        <p:blipFill>
          <a:blip r:embed="rId2"/>
          <a:stretch>
            <a:fillRect/>
          </a:stretch>
        </p:blipFill>
        <p:spPr>
          <a:xfrm>
            <a:off x="4572000" y="185389"/>
            <a:ext cx="3160659" cy="4772722"/>
          </a:xfrm>
          <a:prstGeom prst="rect">
            <a:avLst/>
          </a:prstGeom>
        </p:spPr>
      </p:pic>
    </p:spTree>
    <p:extLst>
      <p:ext uri="{BB962C8B-B14F-4D97-AF65-F5344CB8AC3E}">
        <p14:creationId xmlns:p14="http://schemas.microsoft.com/office/powerpoint/2010/main" val="203296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dirty="0">
                <a:latin typeface="Helvetica" panose="020B0604020202020204" pitchFamily="34" charset="0"/>
                <a:cs typeface="Helvetica" panose="020B0604020202020204" pitchFamily="34" charset="0"/>
              </a:rPr>
              <a:t>Schottky diodes have a particularly low junction capacitance and faster switching (∼10 ns) when compared to silicon p-n junction diodes due to their special metal semiconductor junction interface. They also have a lower junction threshold voltage, around 0.3V. these characteristics enable them to detect low-voltage, high-frequency signals that ordinary p-n junction diodes would not see.</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AFCD5BF8-156B-47A5-8252-C8C2D872DF92}"/>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Schottky diodes</a:t>
            </a:r>
          </a:p>
        </p:txBody>
      </p:sp>
      <p:pic>
        <p:nvPicPr>
          <p:cNvPr id="1026" name="Picture 2" descr="Introduction to Schottky Diode - The Engineering Knowledge">
            <a:extLst>
              <a:ext uri="{FF2B5EF4-FFF2-40B4-BE49-F238E27FC236}">
                <a16:creationId xmlns:a16="http://schemas.microsoft.com/office/drawing/2014/main" id="{54E34CD7-2A49-475C-8D1E-77C77987C5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64" t="24087" r="3772" b="10479"/>
          <a:stretch/>
        </p:blipFill>
        <p:spPr bwMode="auto">
          <a:xfrm>
            <a:off x="3490778" y="1646198"/>
            <a:ext cx="5489671" cy="1851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35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a:t>
            </a:r>
            <a:r>
              <a:rPr lang="en-US" b="1" dirty="0" err="1">
                <a:latin typeface="Helvetica" panose="020B0604020202020204" pitchFamily="34" charset="0"/>
                <a:cs typeface="Helvetica" panose="020B0604020202020204" pitchFamily="34" charset="0"/>
              </a:rPr>
              <a:t>zener</a:t>
            </a:r>
            <a:r>
              <a:rPr lang="en-US" b="1"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diode acts like a two- way gate to current flow. In the forward direction, it’s easy to push open; only about 0.6 V, just like a standard diode. In the reverse direction, it’s harder to push open; it requires a voltage equal to the </a:t>
            </a:r>
            <a:r>
              <a:rPr lang="en-US" dirty="0" err="1">
                <a:latin typeface="Helvetica" panose="020B0604020202020204" pitchFamily="34" charset="0"/>
                <a:cs typeface="Helvetica" panose="020B0604020202020204" pitchFamily="34" charset="0"/>
              </a:rPr>
              <a:t>zener’s</a:t>
            </a:r>
            <a:r>
              <a:rPr lang="en-US" dirty="0">
                <a:latin typeface="Helvetica" panose="020B0604020202020204" pitchFamily="34" charset="0"/>
                <a:cs typeface="Helvetica" panose="020B0604020202020204" pitchFamily="34" charset="0"/>
              </a:rPr>
              <a:t> breakdown voltage VZ. This breakdown voltage can be anywhere between 1.8 and 200 V, depending on the model</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Zener diodes</a:t>
            </a:r>
          </a:p>
        </p:txBody>
      </p:sp>
      <p:pic>
        <p:nvPicPr>
          <p:cNvPr id="6" name="Image 5" descr="Une image contenant capture d’écran, horloge&#10;&#10;Description générée automatiquement">
            <a:extLst>
              <a:ext uri="{FF2B5EF4-FFF2-40B4-BE49-F238E27FC236}">
                <a16:creationId xmlns:a16="http://schemas.microsoft.com/office/drawing/2014/main" id="{E2B9A626-782D-47ED-8BCF-D1E3BA3C82E6}"/>
              </a:ext>
            </a:extLst>
          </p:cNvPr>
          <p:cNvPicPr>
            <a:picLocks noChangeAspect="1"/>
          </p:cNvPicPr>
          <p:nvPr/>
        </p:nvPicPr>
        <p:blipFill>
          <a:blip r:embed="rId2"/>
          <a:stretch>
            <a:fillRect/>
          </a:stretch>
        </p:blipFill>
        <p:spPr>
          <a:xfrm>
            <a:off x="3128419" y="1366661"/>
            <a:ext cx="5875687" cy="1889408"/>
          </a:xfrm>
          <a:prstGeom prst="rect">
            <a:avLst/>
          </a:prstGeom>
        </p:spPr>
      </p:pic>
    </p:spTree>
    <p:extLst>
      <p:ext uri="{BB962C8B-B14F-4D97-AF65-F5344CB8AC3E}">
        <p14:creationId xmlns:p14="http://schemas.microsoft.com/office/powerpoint/2010/main" val="52213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2|</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fr-FR" sz="4400" dirty="0"/>
              <a:t>Diodes</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Practical use</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Rectifier application</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Circuit protection</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Voltage management</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Digital electronic</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AM detector</a:t>
            </a:r>
          </a:p>
        </p:txBody>
      </p:sp>
      <p:pic>
        <p:nvPicPr>
          <p:cNvPr id="8" name="Picture 2" descr="Diode Wallpaper by TorqMace on DeviantArt">
            <a:extLst>
              <a:ext uri="{FF2B5EF4-FFF2-40B4-BE49-F238E27FC236}">
                <a16:creationId xmlns:a16="http://schemas.microsoft.com/office/drawing/2014/main" id="{18DD73F5-C353-4EA8-AB70-5F3EDA7F0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488" y="1538868"/>
            <a:ext cx="4554512" cy="256191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rectifier circuit </a:t>
            </a:r>
            <a:r>
              <a:rPr lang="en-US" dirty="0">
                <a:latin typeface="Helvetica" panose="020B0604020202020204" pitchFamily="34" charset="0"/>
                <a:cs typeface="Helvetica" panose="020B0604020202020204" pitchFamily="34" charset="0"/>
              </a:rPr>
              <a:t>is designed to modify a signal. With the right set of component, it is possible to change the shape of a signal in order to match with your expectation.</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Rectifier application</a:t>
            </a:r>
          </a:p>
        </p:txBody>
      </p:sp>
      <p:pic>
        <p:nvPicPr>
          <p:cNvPr id="7" name="Image 6" descr="Une image contenant texte&#10;&#10;Description générée automatiquement">
            <a:extLst>
              <a:ext uri="{FF2B5EF4-FFF2-40B4-BE49-F238E27FC236}">
                <a16:creationId xmlns:a16="http://schemas.microsoft.com/office/drawing/2014/main" id="{1D2F6218-69A4-48F5-8698-065755A9FD8C}"/>
              </a:ext>
            </a:extLst>
          </p:cNvPr>
          <p:cNvPicPr>
            <a:picLocks noChangeAspect="1"/>
          </p:cNvPicPr>
          <p:nvPr/>
        </p:nvPicPr>
        <p:blipFill>
          <a:blip r:embed="rId2"/>
          <a:stretch>
            <a:fillRect/>
          </a:stretch>
        </p:blipFill>
        <p:spPr>
          <a:xfrm>
            <a:off x="3885271" y="434340"/>
            <a:ext cx="3276600" cy="4274820"/>
          </a:xfrm>
          <a:prstGeom prst="rect">
            <a:avLst/>
          </a:prstGeom>
        </p:spPr>
      </p:pic>
    </p:spTree>
    <p:extLst>
      <p:ext uri="{BB962C8B-B14F-4D97-AF65-F5344CB8AC3E}">
        <p14:creationId xmlns:p14="http://schemas.microsoft.com/office/powerpoint/2010/main" val="232344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wave rectifier </a:t>
            </a:r>
            <a:r>
              <a:rPr lang="en-US" dirty="0">
                <a:latin typeface="Helvetica" panose="020B0604020202020204" pitchFamily="34" charset="0"/>
                <a:cs typeface="Helvetica" panose="020B0604020202020204" pitchFamily="34" charset="0"/>
              </a:rPr>
              <a:t>are used to transform an AC signal in a full positive or full negative signal. It is used to create a DC from an AC signal.</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Rectifier application</a:t>
            </a:r>
          </a:p>
        </p:txBody>
      </p:sp>
      <p:pic>
        <p:nvPicPr>
          <p:cNvPr id="6" name="Image 5" descr="Une image contenant texte&#10;&#10;Description générée automatiquement">
            <a:extLst>
              <a:ext uri="{FF2B5EF4-FFF2-40B4-BE49-F238E27FC236}">
                <a16:creationId xmlns:a16="http://schemas.microsoft.com/office/drawing/2014/main" id="{607B7F87-C2B2-4FFB-AE41-35398AF60496}"/>
              </a:ext>
            </a:extLst>
          </p:cNvPr>
          <p:cNvPicPr>
            <a:picLocks noChangeAspect="1"/>
          </p:cNvPicPr>
          <p:nvPr/>
        </p:nvPicPr>
        <p:blipFill>
          <a:blip r:embed="rId2"/>
          <a:stretch>
            <a:fillRect/>
          </a:stretch>
        </p:blipFill>
        <p:spPr>
          <a:xfrm>
            <a:off x="3761267" y="175260"/>
            <a:ext cx="3825240" cy="4792980"/>
          </a:xfrm>
          <a:prstGeom prst="rect">
            <a:avLst/>
          </a:prstGeom>
        </p:spPr>
      </p:pic>
    </p:spTree>
    <p:extLst>
      <p:ext uri="{BB962C8B-B14F-4D97-AF65-F5344CB8AC3E}">
        <p14:creationId xmlns:p14="http://schemas.microsoft.com/office/powerpoint/2010/main" val="266305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full bridge rectifier </a:t>
            </a:r>
            <a:r>
              <a:rPr lang="en-US" dirty="0">
                <a:latin typeface="Helvetica" panose="020B0604020202020204" pitchFamily="34" charset="0"/>
                <a:cs typeface="Helvetica" panose="020B0604020202020204" pitchFamily="34" charset="0"/>
              </a:rPr>
              <a:t>is a specific bridge rectifier designed to create the more powerful DC signal from an AC signal. It can reverse the negative parts of the signal in positive part. With a diode and capacitor after, you can recreate a DC signal.</a:t>
            </a:r>
          </a:p>
          <a:p>
            <a:r>
              <a:rPr lang="en-US" dirty="0">
                <a:latin typeface="Helvetica" panose="020B0604020202020204" pitchFamily="34" charset="0"/>
                <a:cs typeface="Helvetica" panose="020B0604020202020204" pitchFamily="34" charset="0"/>
              </a:rPr>
              <a:t>This circuit is used in all electric alimentations.</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Rectifier application</a:t>
            </a:r>
          </a:p>
        </p:txBody>
      </p:sp>
      <p:pic>
        <p:nvPicPr>
          <p:cNvPr id="6" name="Image 5" descr="Une image contenant personne, homme, tenant, chemise&#10;&#10;Description générée automatiquement">
            <a:extLst>
              <a:ext uri="{FF2B5EF4-FFF2-40B4-BE49-F238E27FC236}">
                <a16:creationId xmlns:a16="http://schemas.microsoft.com/office/drawing/2014/main" id="{D33DD6E4-9B50-4032-935E-D8445922BC42}"/>
              </a:ext>
            </a:extLst>
          </p:cNvPr>
          <p:cNvPicPr>
            <a:picLocks noChangeAspect="1"/>
          </p:cNvPicPr>
          <p:nvPr/>
        </p:nvPicPr>
        <p:blipFill>
          <a:blip r:embed="rId2"/>
          <a:stretch>
            <a:fillRect/>
          </a:stretch>
        </p:blipFill>
        <p:spPr>
          <a:xfrm>
            <a:off x="3761267" y="596905"/>
            <a:ext cx="3048000" cy="1714500"/>
          </a:xfrm>
          <a:prstGeom prst="rect">
            <a:avLst/>
          </a:prstGeom>
        </p:spPr>
      </p:pic>
      <p:pic>
        <p:nvPicPr>
          <p:cNvPr id="9" name="Image 8">
            <a:extLst>
              <a:ext uri="{FF2B5EF4-FFF2-40B4-BE49-F238E27FC236}">
                <a16:creationId xmlns:a16="http://schemas.microsoft.com/office/drawing/2014/main" id="{42AC1D81-5D61-4FD4-B3DD-F918C075EEB1}"/>
              </a:ext>
            </a:extLst>
          </p:cNvPr>
          <p:cNvPicPr>
            <a:picLocks noChangeAspect="1"/>
          </p:cNvPicPr>
          <p:nvPr/>
        </p:nvPicPr>
        <p:blipFill>
          <a:blip r:embed="rId3"/>
          <a:stretch>
            <a:fillRect/>
          </a:stretch>
        </p:blipFill>
        <p:spPr>
          <a:xfrm>
            <a:off x="3744487" y="2354551"/>
            <a:ext cx="4207300" cy="2507381"/>
          </a:xfrm>
          <a:prstGeom prst="rect">
            <a:avLst/>
          </a:prstGeom>
        </p:spPr>
      </p:pic>
    </p:spTree>
    <p:extLst>
      <p:ext uri="{BB962C8B-B14F-4D97-AF65-F5344CB8AC3E}">
        <p14:creationId xmlns:p14="http://schemas.microsoft.com/office/powerpoint/2010/main" val="38380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équipement électronique, circuit&#10;&#10;Description générée automatiquement">
            <a:extLst>
              <a:ext uri="{FF2B5EF4-FFF2-40B4-BE49-F238E27FC236}">
                <a16:creationId xmlns:a16="http://schemas.microsoft.com/office/drawing/2014/main" id="{135BFBE5-D1DF-49AE-B5F4-363B1E83CCB1}"/>
              </a:ext>
            </a:extLst>
          </p:cNvPr>
          <p:cNvPicPr>
            <a:picLocks noChangeAspect="1"/>
          </p:cNvPicPr>
          <p:nvPr/>
        </p:nvPicPr>
        <p:blipFill>
          <a:blip r:embed="rId2"/>
          <a:stretch>
            <a:fillRect/>
          </a:stretch>
        </p:blipFill>
        <p:spPr>
          <a:xfrm>
            <a:off x="4563429" y="260504"/>
            <a:ext cx="4813008" cy="3208672"/>
          </a:xfrm>
          <a:prstGeom prst="rect">
            <a:avLst/>
          </a:prstGeom>
          <a:effectLst>
            <a:softEdge rad="635000"/>
          </a:effectLst>
        </p:spPr>
      </p:pic>
      <p:sp>
        <p:nvSpPr>
          <p:cNvPr id="2" name="Titre 1">
            <a:extLst>
              <a:ext uri="{FF2B5EF4-FFF2-40B4-BE49-F238E27FC236}">
                <a16:creationId xmlns:a16="http://schemas.microsoft.com/office/drawing/2014/main" id="{07F41A6F-9887-4CBC-A1EA-73C67EE1F7D7}"/>
              </a:ext>
            </a:extLst>
          </p:cNvPr>
          <p:cNvSpPr>
            <a:spLocks noGrp="1"/>
          </p:cNvSpPr>
          <p:nvPr>
            <p:ph type="ctrTitle"/>
          </p:nvPr>
        </p:nvSpPr>
        <p:spPr>
          <a:xfrm>
            <a:off x="462825" y="1443717"/>
            <a:ext cx="5961830" cy="1436216"/>
          </a:xfrm>
        </p:spPr>
        <p:txBody>
          <a:bodyPr/>
          <a:lstStyle/>
          <a:p>
            <a:r>
              <a:rPr lang="fr-FR" dirty="0" err="1"/>
              <a:t>Electronic</a:t>
            </a:r>
            <a:r>
              <a:rPr lang="fr-FR" dirty="0"/>
              <a:t> &amp; Embedded </a:t>
            </a:r>
            <a:r>
              <a:rPr lang="fr-FR" dirty="0" err="1"/>
              <a:t>Systems</a:t>
            </a:r>
            <a:endParaRPr lang="fr-FR" dirty="0"/>
          </a:p>
        </p:txBody>
      </p:sp>
      <p:sp>
        <p:nvSpPr>
          <p:cNvPr id="3" name="Sous-titre 2">
            <a:extLst>
              <a:ext uri="{FF2B5EF4-FFF2-40B4-BE49-F238E27FC236}">
                <a16:creationId xmlns:a16="http://schemas.microsoft.com/office/drawing/2014/main" id="{15A5323A-8F10-4AD0-A579-B964BF9CF0A1}"/>
              </a:ext>
            </a:extLst>
          </p:cNvPr>
          <p:cNvSpPr>
            <a:spLocks noGrp="1"/>
          </p:cNvSpPr>
          <p:nvPr>
            <p:ph type="subTitle" idx="1"/>
          </p:nvPr>
        </p:nvSpPr>
        <p:spPr/>
        <p:txBody>
          <a:bodyPr/>
          <a:lstStyle/>
          <a:p>
            <a:r>
              <a:rPr lang="fr-FR" dirty="0"/>
              <a:t>- Semi-</a:t>
            </a:r>
            <a:r>
              <a:rPr lang="fr-FR" dirty="0" err="1"/>
              <a:t>conductors</a:t>
            </a:r>
            <a:endParaRPr lang="fr-FR" dirty="0"/>
          </a:p>
        </p:txBody>
      </p:sp>
      <p:sp>
        <p:nvSpPr>
          <p:cNvPr id="5" name="Espace réservé du texte 4">
            <a:extLst>
              <a:ext uri="{FF2B5EF4-FFF2-40B4-BE49-F238E27FC236}">
                <a16:creationId xmlns:a16="http://schemas.microsoft.com/office/drawing/2014/main" id="{6024A94F-6AB7-4656-B6AB-B80AF10A9488}"/>
              </a:ext>
            </a:extLst>
          </p:cNvPr>
          <p:cNvSpPr>
            <a:spLocks noGrp="1"/>
          </p:cNvSpPr>
          <p:nvPr>
            <p:ph type="body" sz="quarter" idx="15"/>
          </p:nvPr>
        </p:nvSpPr>
        <p:spPr/>
        <p:txBody>
          <a:bodyPr/>
          <a:lstStyle/>
          <a:p>
            <a:r>
              <a:rPr lang="fr-FR" dirty="0"/>
              <a:t>Lecture 02</a:t>
            </a:r>
          </a:p>
        </p:txBody>
      </p:sp>
      <p:sp>
        <p:nvSpPr>
          <p:cNvPr id="6" name="Espace réservé du texte 5">
            <a:extLst>
              <a:ext uri="{FF2B5EF4-FFF2-40B4-BE49-F238E27FC236}">
                <a16:creationId xmlns:a16="http://schemas.microsoft.com/office/drawing/2014/main" id="{F4348484-5D9A-4778-A17B-4A90A9082547}"/>
              </a:ext>
            </a:extLst>
          </p:cNvPr>
          <p:cNvSpPr>
            <a:spLocks noGrp="1"/>
          </p:cNvSpPr>
          <p:nvPr>
            <p:ph type="body" sz="quarter" idx="16"/>
          </p:nvPr>
        </p:nvSpPr>
        <p:spPr>
          <a:xfrm>
            <a:off x="266014" y="3304227"/>
            <a:ext cx="3186913" cy="914400"/>
          </a:xfrm>
        </p:spPr>
        <p:txBody>
          <a:bodyPr/>
          <a:lstStyle/>
          <a:p>
            <a:r>
              <a:rPr lang="en-US" dirty="0"/>
              <a:t>Brice </a:t>
            </a:r>
            <a:r>
              <a:rPr lang="en-US" b="1" dirty="0"/>
              <a:t>PARILUSYAN</a:t>
            </a:r>
          </a:p>
          <a:p>
            <a:r>
              <a:rPr lang="en-US" b="1" dirty="0"/>
              <a:t>PhD</a:t>
            </a:r>
            <a:r>
              <a:rPr lang="en-US" dirty="0"/>
              <a:t> Student</a:t>
            </a:r>
          </a:p>
          <a:p>
            <a:r>
              <a:rPr lang="en-US" dirty="0"/>
              <a:t>brice.parilusyan@</a:t>
            </a:r>
            <a:r>
              <a:rPr lang="en-US" b="1" dirty="0"/>
              <a:t>gmail.com</a:t>
            </a:r>
          </a:p>
        </p:txBody>
      </p:sp>
    </p:spTree>
    <p:extLst>
      <p:ext uri="{BB962C8B-B14F-4D97-AF65-F5344CB8AC3E}">
        <p14:creationId xmlns:p14="http://schemas.microsoft.com/office/powerpoint/2010/main" val="942925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Properties :</a:t>
            </a:r>
          </a:p>
          <a:p>
            <a:r>
              <a:rPr lang="en-US" dirty="0">
                <a:latin typeface="Helvetica" panose="020B0604020202020204" pitchFamily="34" charset="0"/>
                <a:cs typeface="Helvetica" panose="020B0604020202020204" pitchFamily="34" charset="0"/>
              </a:rPr>
              <a:t>As diodes allow current to flow in one direction, it help to protect circuit against reverse current. </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Used in parallel of a component who can generate voltage, it avoid this component to burn the circuit with a reverse voltage.</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Circuit protection</a:t>
            </a:r>
          </a:p>
        </p:txBody>
      </p:sp>
      <p:pic>
        <p:nvPicPr>
          <p:cNvPr id="6" name="Image 5" descr="Une image contenant objet, horloge&#10;&#10;Description générée automatiquement">
            <a:extLst>
              <a:ext uri="{FF2B5EF4-FFF2-40B4-BE49-F238E27FC236}">
                <a16:creationId xmlns:a16="http://schemas.microsoft.com/office/drawing/2014/main" id="{BEDFBCC4-D922-4DB9-96A8-89B564BB164A}"/>
              </a:ext>
            </a:extLst>
          </p:cNvPr>
          <p:cNvPicPr>
            <a:picLocks noChangeAspect="1"/>
          </p:cNvPicPr>
          <p:nvPr/>
        </p:nvPicPr>
        <p:blipFill>
          <a:blip r:embed="rId2"/>
          <a:stretch>
            <a:fillRect/>
          </a:stretch>
        </p:blipFill>
        <p:spPr>
          <a:xfrm>
            <a:off x="4046505" y="531263"/>
            <a:ext cx="2190722" cy="1580034"/>
          </a:xfrm>
          <a:prstGeom prst="rect">
            <a:avLst/>
          </a:prstGeom>
        </p:spPr>
      </p:pic>
      <p:pic>
        <p:nvPicPr>
          <p:cNvPr id="9" name="Image 8" descr="Une image contenant texte&#10;&#10;Description générée automatiquement">
            <a:extLst>
              <a:ext uri="{FF2B5EF4-FFF2-40B4-BE49-F238E27FC236}">
                <a16:creationId xmlns:a16="http://schemas.microsoft.com/office/drawing/2014/main" id="{51464F63-F401-4450-997D-7E06E1FB2A42}"/>
              </a:ext>
            </a:extLst>
          </p:cNvPr>
          <p:cNvPicPr>
            <a:picLocks noChangeAspect="1"/>
          </p:cNvPicPr>
          <p:nvPr/>
        </p:nvPicPr>
        <p:blipFill>
          <a:blip r:embed="rId3"/>
          <a:stretch>
            <a:fillRect/>
          </a:stretch>
        </p:blipFill>
        <p:spPr>
          <a:xfrm>
            <a:off x="4046505" y="2253011"/>
            <a:ext cx="3444789" cy="2608921"/>
          </a:xfrm>
          <a:prstGeom prst="rect">
            <a:avLst/>
          </a:prstGeom>
        </p:spPr>
      </p:pic>
    </p:spTree>
    <p:extLst>
      <p:ext uri="{BB962C8B-B14F-4D97-AF65-F5344CB8AC3E}">
        <p14:creationId xmlns:p14="http://schemas.microsoft.com/office/powerpoint/2010/main" val="355631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Example :</a:t>
            </a:r>
          </a:p>
          <a:p>
            <a:r>
              <a:rPr lang="en-US" dirty="0">
                <a:latin typeface="Helvetica" panose="020B0604020202020204" pitchFamily="34" charset="0"/>
                <a:cs typeface="Helvetica" panose="020B0604020202020204" pitchFamily="34" charset="0"/>
              </a:rPr>
              <a:t>When a working continue motor is deprived of its power source, the remaining rotational movement create a generate current and the motor become a generator. Parallel diode avoid this current to burn the circuit.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activation / deactivation of a relay generate spike in the circuit. Diode can avoid this spike and protect the circuit. </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Circuit protection</a:t>
            </a:r>
          </a:p>
        </p:txBody>
      </p:sp>
      <p:pic>
        <p:nvPicPr>
          <p:cNvPr id="6" name="Image 5" descr="Une image contenant texte&#10;&#10;Description générée automatiquement">
            <a:extLst>
              <a:ext uri="{FF2B5EF4-FFF2-40B4-BE49-F238E27FC236}">
                <a16:creationId xmlns:a16="http://schemas.microsoft.com/office/drawing/2014/main" id="{4CDBFD54-F6E8-46F7-877A-C5FCC7D7C363}"/>
              </a:ext>
            </a:extLst>
          </p:cNvPr>
          <p:cNvPicPr>
            <a:picLocks noChangeAspect="1"/>
          </p:cNvPicPr>
          <p:nvPr/>
        </p:nvPicPr>
        <p:blipFill>
          <a:blip r:embed="rId2"/>
          <a:stretch>
            <a:fillRect/>
          </a:stretch>
        </p:blipFill>
        <p:spPr>
          <a:xfrm>
            <a:off x="4005432" y="2503542"/>
            <a:ext cx="3528060" cy="2358390"/>
          </a:xfrm>
          <a:prstGeom prst="rect">
            <a:avLst/>
          </a:prstGeom>
        </p:spPr>
      </p:pic>
      <p:pic>
        <p:nvPicPr>
          <p:cNvPr id="10" name="Image 9" descr="Une image contenant texte&#10;&#10;Description générée automatiquement">
            <a:extLst>
              <a:ext uri="{FF2B5EF4-FFF2-40B4-BE49-F238E27FC236}">
                <a16:creationId xmlns:a16="http://schemas.microsoft.com/office/drawing/2014/main" id="{E693532D-F714-4CCC-866E-FC8C1E75DDC9}"/>
              </a:ext>
            </a:extLst>
          </p:cNvPr>
          <p:cNvPicPr>
            <a:picLocks noChangeAspect="1"/>
          </p:cNvPicPr>
          <p:nvPr/>
        </p:nvPicPr>
        <p:blipFill>
          <a:blip r:embed="rId3"/>
          <a:stretch>
            <a:fillRect/>
          </a:stretch>
        </p:blipFill>
        <p:spPr>
          <a:xfrm>
            <a:off x="4005432" y="356839"/>
            <a:ext cx="3409429" cy="2036956"/>
          </a:xfrm>
          <a:prstGeom prst="rect">
            <a:avLst/>
          </a:prstGeom>
        </p:spPr>
      </p:pic>
    </p:spTree>
    <p:extLst>
      <p:ext uri="{BB962C8B-B14F-4D97-AF65-F5344CB8AC3E}">
        <p14:creationId xmlns:p14="http://schemas.microsoft.com/office/powerpoint/2010/main" val="45464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voltage regulator </a:t>
            </a:r>
            <a:r>
              <a:rPr lang="en-US" dirty="0">
                <a:latin typeface="Helvetica" panose="020B0604020202020204" pitchFamily="34" charset="0"/>
                <a:cs typeface="Helvetica" panose="020B0604020202020204" pitchFamily="34" charset="0"/>
              </a:rPr>
              <a:t>use the threshold voltage effect of the diode to reduce voltage.</a:t>
            </a:r>
          </a:p>
          <a:p>
            <a:r>
              <a:rPr lang="en-US" dirty="0">
                <a:latin typeface="Helvetica" panose="020B0604020202020204" pitchFamily="34" charset="0"/>
                <a:cs typeface="Helvetica" panose="020B0604020202020204" pitchFamily="34" charset="0"/>
              </a:rPr>
              <a:t>RS = (Vin – </a:t>
            </a:r>
            <a:r>
              <a:rPr lang="en-US" dirty="0" err="1">
                <a:latin typeface="Helvetica" panose="020B0604020202020204" pitchFamily="34" charset="0"/>
                <a:cs typeface="Helvetica" panose="020B0604020202020204" pitchFamily="34" charset="0"/>
              </a:rPr>
              <a:t>Vout</a:t>
            </a:r>
            <a:r>
              <a:rPr lang="en-US" dirty="0">
                <a:latin typeface="Helvetica" panose="020B0604020202020204" pitchFamily="34" charset="0"/>
                <a:cs typeface="Helvetica" panose="020B0604020202020204" pitchFamily="34" charset="0"/>
              </a:rPr>
              <a:t>) / I</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Voltage multiplier </a:t>
            </a:r>
            <a:r>
              <a:rPr lang="en-US" dirty="0">
                <a:latin typeface="Helvetica" panose="020B0604020202020204" pitchFamily="34" charset="0"/>
                <a:cs typeface="Helvetica" panose="020B0604020202020204" pitchFamily="34" charset="0"/>
              </a:rPr>
              <a:t>are circuits who can obtain a DC voltage with a value superior of the maximum peak of the AC voltage it is created from.</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5" y="916961"/>
            <a:ext cx="3205279"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Voltage management</a:t>
            </a:r>
          </a:p>
        </p:txBody>
      </p:sp>
      <p:pic>
        <p:nvPicPr>
          <p:cNvPr id="6" name="Image 5">
            <a:extLst>
              <a:ext uri="{FF2B5EF4-FFF2-40B4-BE49-F238E27FC236}">
                <a16:creationId xmlns:a16="http://schemas.microsoft.com/office/drawing/2014/main" id="{1C23628F-9969-426B-AC5A-FACDD74EBFA2}"/>
              </a:ext>
            </a:extLst>
          </p:cNvPr>
          <p:cNvPicPr>
            <a:picLocks noChangeAspect="1"/>
          </p:cNvPicPr>
          <p:nvPr/>
        </p:nvPicPr>
        <p:blipFill>
          <a:blip r:embed="rId2"/>
          <a:stretch>
            <a:fillRect/>
          </a:stretch>
        </p:blipFill>
        <p:spPr>
          <a:xfrm>
            <a:off x="3523784" y="133350"/>
            <a:ext cx="1524001" cy="2093049"/>
          </a:xfrm>
          <a:prstGeom prst="rect">
            <a:avLst/>
          </a:prstGeom>
        </p:spPr>
      </p:pic>
      <p:pic>
        <p:nvPicPr>
          <p:cNvPr id="9" name="Image 8">
            <a:extLst>
              <a:ext uri="{FF2B5EF4-FFF2-40B4-BE49-F238E27FC236}">
                <a16:creationId xmlns:a16="http://schemas.microsoft.com/office/drawing/2014/main" id="{64649364-CDEC-42E6-BD8A-20130A5A6972}"/>
              </a:ext>
            </a:extLst>
          </p:cNvPr>
          <p:cNvPicPr>
            <a:picLocks noChangeAspect="1"/>
          </p:cNvPicPr>
          <p:nvPr/>
        </p:nvPicPr>
        <p:blipFill>
          <a:blip r:embed="rId3"/>
          <a:stretch>
            <a:fillRect/>
          </a:stretch>
        </p:blipFill>
        <p:spPr>
          <a:xfrm>
            <a:off x="5143597" y="133350"/>
            <a:ext cx="2469074" cy="2095743"/>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145846B5-FF94-46BC-B522-4948C204E1D1}"/>
              </a:ext>
            </a:extLst>
          </p:cNvPr>
          <p:cNvPicPr>
            <a:picLocks noChangeAspect="1"/>
          </p:cNvPicPr>
          <p:nvPr/>
        </p:nvPicPr>
        <p:blipFill>
          <a:blip r:embed="rId4"/>
          <a:stretch>
            <a:fillRect/>
          </a:stretch>
        </p:blipFill>
        <p:spPr>
          <a:xfrm>
            <a:off x="3523784" y="2311365"/>
            <a:ext cx="3077738" cy="2709462"/>
          </a:xfrm>
          <a:prstGeom prst="rect">
            <a:avLst/>
          </a:prstGeom>
        </p:spPr>
      </p:pic>
    </p:spTree>
    <p:extLst>
      <p:ext uri="{BB962C8B-B14F-4D97-AF65-F5344CB8AC3E}">
        <p14:creationId xmlns:p14="http://schemas.microsoft.com/office/powerpoint/2010/main" val="245224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0945"/>
            <a:ext cx="2808000" cy="336098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Properties :</a:t>
            </a:r>
          </a:p>
          <a:p>
            <a:r>
              <a:rPr lang="en-US" b="1" dirty="0">
                <a:latin typeface="Helvetica" panose="020B0604020202020204" pitchFamily="34" charset="0"/>
                <a:cs typeface="Helvetica" panose="020B0604020202020204" pitchFamily="34" charset="0"/>
              </a:rPr>
              <a:t>Logic gates </a:t>
            </a:r>
            <a:r>
              <a:rPr lang="en-US" dirty="0">
                <a:latin typeface="Helvetica" panose="020B0604020202020204" pitchFamily="34" charset="0"/>
                <a:cs typeface="Helvetica" panose="020B0604020202020204" pitchFamily="34" charset="0"/>
              </a:rPr>
              <a:t>can be created from diodes. The and gate use the reverse bias property. This kind of logic gates are less performant than with transistors but can be used for non-logic-level electronic (ex: battery backup with or gate)</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Digital electronic</a:t>
            </a:r>
          </a:p>
        </p:txBody>
      </p:sp>
      <p:pic>
        <p:nvPicPr>
          <p:cNvPr id="6" name="Image 5" descr="Une image contenant texte&#10;&#10;Description générée automatiquement">
            <a:extLst>
              <a:ext uri="{FF2B5EF4-FFF2-40B4-BE49-F238E27FC236}">
                <a16:creationId xmlns:a16="http://schemas.microsoft.com/office/drawing/2014/main" id="{02F5F68C-D8E1-416F-8CB1-1A661E09A591}"/>
              </a:ext>
            </a:extLst>
          </p:cNvPr>
          <p:cNvPicPr>
            <a:picLocks noChangeAspect="1"/>
          </p:cNvPicPr>
          <p:nvPr/>
        </p:nvPicPr>
        <p:blipFill>
          <a:blip r:embed="rId2"/>
          <a:stretch>
            <a:fillRect/>
          </a:stretch>
        </p:blipFill>
        <p:spPr>
          <a:xfrm>
            <a:off x="3225023" y="308115"/>
            <a:ext cx="5165244" cy="2638496"/>
          </a:xfrm>
          <a:prstGeom prst="rect">
            <a:avLst/>
          </a:prstGeom>
        </p:spPr>
      </p:pic>
      <p:pic>
        <p:nvPicPr>
          <p:cNvPr id="9" name="Image 8" descr="Une image contenant horloge&#10;&#10;Description générée automatiquement">
            <a:extLst>
              <a:ext uri="{FF2B5EF4-FFF2-40B4-BE49-F238E27FC236}">
                <a16:creationId xmlns:a16="http://schemas.microsoft.com/office/drawing/2014/main" id="{9A4C3BD3-016E-4B87-B7DD-A0CB2B668ED0}"/>
              </a:ext>
            </a:extLst>
          </p:cNvPr>
          <p:cNvPicPr>
            <a:picLocks noChangeAspect="1"/>
          </p:cNvPicPr>
          <p:nvPr/>
        </p:nvPicPr>
        <p:blipFill>
          <a:blip r:embed="rId3"/>
          <a:stretch>
            <a:fillRect/>
          </a:stretch>
        </p:blipFill>
        <p:spPr>
          <a:xfrm>
            <a:off x="3225023" y="3055992"/>
            <a:ext cx="3535680" cy="1805940"/>
          </a:xfrm>
          <a:prstGeom prst="rect">
            <a:avLst/>
          </a:prstGeom>
        </p:spPr>
      </p:pic>
    </p:spTree>
    <p:extLst>
      <p:ext uri="{BB962C8B-B14F-4D97-AF65-F5344CB8AC3E}">
        <p14:creationId xmlns:p14="http://schemas.microsoft.com/office/powerpoint/2010/main" val="241078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2|</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Diodes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Properties :</a:t>
            </a:r>
          </a:p>
          <a:p>
            <a:r>
              <a:rPr lang="en-US" dirty="0">
                <a:latin typeface="Helvetica" panose="020B0604020202020204" pitchFamily="34" charset="0"/>
                <a:cs typeface="Helvetica" panose="020B0604020202020204" pitchFamily="34" charset="0"/>
              </a:rPr>
              <a:t>Diodes are often used in the detection of amplitude modulated (AM) signals. Here, a signal diode is then used to rectify out the negative portion of the incoming signal so it can be manipulated by the next dc stages. The rectified signal is then stripped of its high- frequency carrier by passing through a low- pass filter. The output signal is the audio signal. </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AM detector</a:t>
            </a:r>
          </a:p>
        </p:txBody>
      </p:sp>
      <p:pic>
        <p:nvPicPr>
          <p:cNvPr id="6" name="Image 5">
            <a:extLst>
              <a:ext uri="{FF2B5EF4-FFF2-40B4-BE49-F238E27FC236}">
                <a16:creationId xmlns:a16="http://schemas.microsoft.com/office/drawing/2014/main" id="{53BB7F0C-3BB1-441E-8240-EB7675E1BC6F}"/>
              </a:ext>
            </a:extLst>
          </p:cNvPr>
          <p:cNvPicPr>
            <a:picLocks noChangeAspect="1"/>
          </p:cNvPicPr>
          <p:nvPr/>
        </p:nvPicPr>
        <p:blipFill>
          <a:blip r:embed="rId2"/>
          <a:stretch>
            <a:fillRect/>
          </a:stretch>
        </p:blipFill>
        <p:spPr>
          <a:xfrm>
            <a:off x="3375102" y="1022003"/>
            <a:ext cx="4225009" cy="3099494"/>
          </a:xfrm>
          <a:prstGeom prst="rect">
            <a:avLst/>
          </a:prstGeom>
        </p:spPr>
      </p:pic>
    </p:spTree>
    <p:extLst>
      <p:ext uri="{BB962C8B-B14F-4D97-AF65-F5344CB8AC3E}">
        <p14:creationId xmlns:p14="http://schemas.microsoft.com/office/powerpoint/2010/main" val="237860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1" y="547123"/>
            <a:ext cx="4434602"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Transistors</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Bipolar/FET transistors</a:t>
            </a:r>
          </a:p>
          <a:p>
            <a:pPr marL="457200" indent="-457200">
              <a:buClr>
                <a:schemeClr val="tx1"/>
              </a:buClr>
              <a:buFont typeface="Arial" panose="020B0604020202020204" pitchFamily="34" charset="0"/>
              <a:buChar char="•"/>
            </a:pPr>
            <a:r>
              <a:rPr lang="en-GB" sz="2800" dirty="0">
                <a:solidFill>
                  <a:schemeClr val="tx1">
                    <a:lumMod val="85000"/>
                  </a:schemeClr>
                </a:solidFill>
                <a:latin typeface="Helvetica" panose="020B0604020202020204" pitchFamily="34" charset="0"/>
                <a:cs typeface="Helvetica" panose="020B0604020202020204" pitchFamily="34" charset="0"/>
              </a:rPr>
              <a:t>Application</a:t>
            </a: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6" name="Picture 2" descr="Tempting Fate With Semiconductor ETFs">
            <a:extLst>
              <a:ext uri="{FF2B5EF4-FFF2-40B4-BE49-F238E27FC236}">
                <a16:creationId xmlns:a16="http://schemas.microsoft.com/office/drawing/2014/main" id="{90881811-D96A-4B96-8200-DFCA1D332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506" y="1155545"/>
            <a:ext cx="5035396" cy="283241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7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3|</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fr-FR" sz="4400" dirty="0"/>
              <a:t>Transistors</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Bipolar/FET transistors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Transistors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BJTs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JFETs </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MOSFETs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IGBTs</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Thyristors</a:t>
            </a:r>
          </a:p>
        </p:txBody>
      </p:sp>
      <p:pic>
        <p:nvPicPr>
          <p:cNvPr id="6" name="Picture 2" descr="Tempting Fate With Semiconductor ETFs">
            <a:extLst>
              <a:ext uri="{FF2B5EF4-FFF2-40B4-BE49-F238E27FC236}">
                <a16:creationId xmlns:a16="http://schemas.microsoft.com/office/drawing/2014/main" id="{E46A190B-0C77-4645-A1DA-82221C4EE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506" y="1155545"/>
            <a:ext cx="5035396" cy="283241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24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72364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Transistors</a:t>
            </a:r>
            <a:r>
              <a:rPr lang="en-US" dirty="0">
                <a:latin typeface="Helvetica" panose="020B0604020202020204" pitchFamily="34" charset="0"/>
                <a:cs typeface="Helvetica" panose="020B0604020202020204" pitchFamily="34" charset="0"/>
              </a:rPr>
              <a:t> are components made from 3 semi-conductive links. (NPN or PNP). They act as electronic switch and can be activate by current, voltage or both depending of the transistor.</a:t>
            </a:r>
          </a:p>
          <a:p>
            <a:endParaRPr lang="en-US" dirty="0">
              <a:solidFill>
                <a:schemeClr val="accent2"/>
              </a:solidFill>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The 2 main types </a:t>
            </a:r>
            <a:r>
              <a:rPr lang="en-US" dirty="0">
                <a:latin typeface="Helvetica" panose="020B0604020202020204" pitchFamily="34" charset="0"/>
                <a:cs typeface="Helvetica" panose="020B0604020202020204" pitchFamily="34" charset="0"/>
              </a:rPr>
              <a:t>are bipolar junction transistor (BJT) and field-effect transistors (FET). 2 differences : First, BJT need current to be activate when FET need only voltage.</a:t>
            </a:r>
          </a:p>
          <a:p>
            <a:r>
              <a:rPr lang="en-US" dirty="0">
                <a:latin typeface="Helvetica" panose="020B0604020202020204" pitchFamily="34" charset="0"/>
                <a:cs typeface="Helvetica" panose="020B0604020202020204" pitchFamily="34" charset="0"/>
              </a:rPr>
              <a:t>Secondly, BJT draw some current from the circuit, which mean it alter it. In contrary, FET draw nothing from the circuit, it doesn’t influence it. </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Transistors</a:t>
            </a:r>
          </a:p>
        </p:txBody>
      </p:sp>
      <p:pic>
        <p:nvPicPr>
          <p:cNvPr id="6" name="Image 5">
            <a:extLst>
              <a:ext uri="{FF2B5EF4-FFF2-40B4-BE49-F238E27FC236}">
                <a16:creationId xmlns:a16="http://schemas.microsoft.com/office/drawing/2014/main" id="{9E052679-BEC9-4AD5-AA96-8ADE98C2644F}"/>
              </a:ext>
            </a:extLst>
          </p:cNvPr>
          <p:cNvPicPr>
            <a:picLocks noChangeAspect="1"/>
          </p:cNvPicPr>
          <p:nvPr/>
        </p:nvPicPr>
        <p:blipFill>
          <a:blip r:embed="rId2"/>
          <a:stretch>
            <a:fillRect/>
          </a:stretch>
        </p:blipFill>
        <p:spPr>
          <a:xfrm>
            <a:off x="4484921" y="103613"/>
            <a:ext cx="1967507" cy="4936273"/>
          </a:xfrm>
          <a:prstGeom prst="rect">
            <a:avLst/>
          </a:prstGeom>
        </p:spPr>
      </p:pic>
      <p:pic>
        <p:nvPicPr>
          <p:cNvPr id="9" name="Image 8">
            <a:extLst>
              <a:ext uri="{FF2B5EF4-FFF2-40B4-BE49-F238E27FC236}">
                <a16:creationId xmlns:a16="http://schemas.microsoft.com/office/drawing/2014/main" id="{37964F56-1AB2-4BBB-9168-2C780BC3174C}"/>
              </a:ext>
            </a:extLst>
          </p:cNvPr>
          <p:cNvPicPr>
            <a:picLocks noChangeAspect="1"/>
          </p:cNvPicPr>
          <p:nvPr/>
        </p:nvPicPr>
        <p:blipFill>
          <a:blip r:embed="rId3"/>
          <a:stretch>
            <a:fillRect/>
          </a:stretch>
        </p:blipFill>
        <p:spPr>
          <a:xfrm>
            <a:off x="6705746" y="550107"/>
            <a:ext cx="2011680" cy="1325880"/>
          </a:xfrm>
          <a:prstGeom prst="rect">
            <a:avLst/>
          </a:prstGeom>
        </p:spPr>
      </p:pic>
      <p:pic>
        <p:nvPicPr>
          <p:cNvPr id="11" name="Image 10" descr="Une image contenant dessin&#10;&#10;Description générée automatiquement">
            <a:extLst>
              <a:ext uri="{FF2B5EF4-FFF2-40B4-BE49-F238E27FC236}">
                <a16:creationId xmlns:a16="http://schemas.microsoft.com/office/drawing/2014/main" id="{2BE9B941-5790-4B89-9121-C6789D6EC5C4}"/>
              </a:ext>
            </a:extLst>
          </p:cNvPr>
          <p:cNvPicPr>
            <a:picLocks noChangeAspect="1"/>
          </p:cNvPicPr>
          <p:nvPr/>
        </p:nvPicPr>
        <p:blipFill>
          <a:blip r:embed="rId4"/>
          <a:stretch>
            <a:fillRect/>
          </a:stretch>
        </p:blipFill>
        <p:spPr>
          <a:xfrm>
            <a:off x="6705746" y="2197255"/>
            <a:ext cx="1767840" cy="1447800"/>
          </a:xfrm>
          <a:prstGeom prst="rect">
            <a:avLst/>
          </a:prstGeom>
        </p:spPr>
      </p:pic>
    </p:spTree>
    <p:extLst>
      <p:ext uri="{BB962C8B-B14F-4D97-AF65-F5344CB8AC3E}">
        <p14:creationId xmlns:p14="http://schemas.microsoft.com/office/powerpoint/2010/main" val="1683554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3381677"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Bipolar junction transistors (BJT) </a:t>
            </a:r>
            <a:r>
              <a:rPr lang="en-US" dirty="0">
                <a:latin typeface="Helvetica" panose="020B0604020202020204" pitchFamily="34" charset="0"/>
                <a:cs typeface="Helvetica" panose="020B0604020202020204" pitchFamily="34" charset="0"/>
              </a:rPr>
              <a:t>are three terminal devices that act as electrically controlled switches or as amplifier controls. These devices come in either </a:t>
            </a:r>
            <a:r>
              <a:rPr lang="en-US" dirty="0" err="1">
                <a:latin typeface="Helvetica" panose="020B0604020202020204" pitchFamily="34" charset="0"/>
                <a:cs typeface="Helvetica" panose="020B0604020202020204" pitchFamily="34" charset="0"/>
              </a:rPr>
              <a:t>npn</a:t>
            </a:r>
            <a:r>
              <a:rPr lang="en-US" dirty="0">
                <a:latin typeface="Helvetica" panose="020B0604020202020204" pitchFamily="34" charset="0"/>
                <a:cs typeface="Helvetica" panose="020B0604020202020204" pitchFamily="34" charset="0"/>
              </a:rPr>
              <a:t> or </a:t>
            </a:r>
            <a:r>
              <a:rPr lang="en-US" dirty="0" err="1">
                <a:latin typeface="Helvetica" panose="020B0604020202020204" pitchFamily="34" charset="0"/>
                <a:cs typeface="Helvetica" panose="020B0604020202020204" pitchFamily="34" charset="0"/>
              </a:rPr>
              <a:t>pnp</a:t>
            </a:r>
            <a:r>
              <a:rPr lang="en-US" dirty="0">
                <a:latin typeface="Helvetica" panose="020B0604020202020204" pitchFamily="34" charset="0"/>
                <a:cs typeface="Helvetica" panose="020B0604020202020204" pitchFamily="34" charset="0"/>
              </a:rPr>
              <a:t> configurations. A </a:t>
            </a:r>
            <a:r>
              <a:rPr lang="en-US" dirty="0" err="1">
                <a:latin typeface="Helvetica" panose="020B0604020202020204" pitchFamily="34" charset="0"/>
                <a:cs typeface="Helvetica" panose="020B0604020202020204" pitchFamily="34" charset="0"/>
              </a:rPr>
              <a:t>npn</a:t>
            </a:r>
            <a:r>
              <a:rPr lang="en-US" dirty="0">
                <a:latin typeface="Helvetica" panose="020B0604020202020204" pitchFamily="34" charset="0"/>
                <a:cs typeface="Helvetica" panose="020B0604020202020204" pitchFamily="34" charset="0"/>
              </a:rPr>
              <a:t> bipolar transistor uses a small input current and positive voltage at its base (relative to its emitter) to control a much larger collector to emitter current. Conversely, a </a:t>
            </a:r>
            <a:r>
              <a:rPr lang="en-US" dirty="0" err="1">
                <a:latin typeface="Helvetica" panose="020B0604020202020204" pitchFamily="34" charset="0"/>
                <a:cs typeface="Helvetica" panose="020B0604020202020204" pitchFamily="34" charset="0"/>
              </a:rPr>
              <a:t>pnp</a:t>
            </a:r>
            <a:r>
              <a:rPr lang="en-US" dirty="0">
                <a:latin typeface="Helvetica" panose="020B0604020202020204" pitchFamily="34" charset="0"/>
                <a:cs typeface="Helvetica" panose="020B0604020202020204" pitchFamily="34" charset="0"/>
              </a:rPr>
              <a:t> transistor uses a small output base current and negative base voltage (relative its emitter) to control a larger emitter to collector current</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BJT</a:t>
            </a:r>
          </a:p>
        </p:txBody>
      </p:sp>
      <p:pic>
        <p:nvPicPr>
          <p:cNvPr id="6" name="Image 5" descr="Une image contenant texte, carte&#10;&#10;Description générée automatiquement">
            <a:extLst>
              <a:ext uri="{FF2B5EF4-FFF2-40B4-BE49-F238E27FC236}">
                <a16:creationId xmlns:a16="http://schemas.microsoft.com/office/drawing/2014/main" id="{631FA6E1-7DAC-4AEB-AD24-8C5FFD2684E2}"/>
              </a:ext>
            </a:extLst>
          </p:cNvPr>
          <p:cNvPicPr>
            <a:picLocks noChangeAspect="1"/>
          </p:cNvPicPr>
          <p:nvPr/>
        </p:nvPicPr>
        <p:blipFill>
          <a:blip r:embed="rId2"/>
          <a:stretch>
            <a:fillRect/>
          </a:stretch>
        </p:blipFill>
        <p:spPr>
          <a:xfrm>
            <a:off x="4885163" y="113871"/>
            <a:ext cx="2362200" cy="4914900"/>
          </a:xfrm>
          <a:prstGeom prst="rect">
            <a:avLst/>
          </a:prstGeom>
        </p:spPr>
      </p:pic>
    </p:spTree>
    <p:extLst>
      <p:ext uri="{BB962C8B-B14F-4D97-AF65-F5344CB8AC3E}">
        <p14:creationId xmlns:p14="http://schemas.microsoft.com/office/powerpoint/2010/main" val="1506284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4006145"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Junction field-effect transistors (JFETs) </a:t>
            </a:r>
            <a:r>
              <a:rPr lang="en-US" dirty="0">
                <a:latin typeface="Helvetica" panose="020B0604020202020204" pitchFamily="34" charset="0"/>
                <a:cs typeface="Helvetica" panose="020B0604020202020204" pitchFamily="34" charset="0"/>
              </a:rPr>
              <a:t>are three-lead semiconductive devices. Unlike bipolar transistors, JFETs are exclusively voltage-controlled, they do not require a biasing current. Another unique trait of a JFET is that it is normally on when there is no voltage difference between its gate and source leads. However, if a voltage difference forms between these leads, the JFET becomes more resistive to current flow. For this reason, JFETs are referred to as depletion devices, unlike bipolar transistors, which are enhancement devices (bipolar transistors become less resistive when a current/voltage is applied to their base leads).</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JFET</a:t>
            </a:r>
          </a:p>
        </p:txBody>
      </p:sp>
      <p:pic>
        <p:nvPicPr>
          <p:cNvPr id="6" name="Image 5" descr="Une image contenant texte, carte&#10;&#10;Description générée automatiquement">
            <a:extLst>
              <a:ext uri="{FF2B5EF4-FFF2-40B4-BE49-F238E27FC236}">
                <a16:creationId xmlns:a16="http://schemas.microsoft.com/office/drawing/2014/main" id="{78EC7885-12E9-4B79-944D-6A31C661DD5F}"/>
              </a:ext>
            </a:extLst>
          </p:cNvPr>
          <p:cNvPicPr>
            <a:picLocks noChangeAspect="1"/>
          </p:cNvPicPr>
          <p:nvPr/>
        </p:nvPicPr>
        <p:blipFill>
          <a:blip r:embed="rId2"/>
          <a:stretch>
            <a:fillRect/>
          </a:stretch>
        </p:blipFill>
        <p:spPr>
          <a:xfrm>
            <a:off x="4222594" y="1627363"/>
            <a:ext cx="4852781" cy="1880968"/>
          </a:xfrm>
          <a:prstGeom prst="rect">
            <a:avLst/>
          </a:prstGeom>
        </p:spPr>
      </p:pic>
    </p:spTree>
    <p:extLst>
      <p:ext uri="{BB962C8B-B14F-4D97-AF65-F5344CB8AC3E}">
        <p14:creationId xmlns:p14="http://schemas.microsoft.com/office/powerpoint/2010/main" val="38828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D wallpaper: gray circuit board, electronics, electronic components,  microprocessor | Wallpaper Flare">
            <a:extLst>
              <a:ext uri="{FF2B5EF4-FFF2-40B4-BE49-F238E27FC236}">
                <a16:creationId xmlns:a16="http://schemas.microsoft.com/office/drawing/2014/main" id="{31E85226-4981-4ECA-92E4-D3C88500E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286" y="965066"/>
            <a:ext cx="5274866" cy="3514163"/>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17" name="Titre 16">
            <a:extLst>
              <a:ext uri="{FF2B5EF4-FFF2-40B4-BE49-F238E27FC236}">
                <a16:creationId xmlns:a16="http://schemas.microsoft.com/office/drawing/2014/main" id="{4ABE1C72-8216-4176-B77D-31FED864FBD9}"/>
              </a:ext>
            </a:extLst>
          </p:cNvPr>
          <p:cNvSpPr>
            <a:spLocks noGrp="1"/>
          </p:cNvSpPr>
          <p:nvPr>
            <p:ph type="title"/>
          </p:nvPr>
        </p:nvSpPr>
        <p:spPr/>
        <p:txBody>
          <a:bodyPr/>
          <a:lstStyle/>
          <a:p>
            <a:r>
              <a:rPr lang="fr-FR" dirty="0"/>
              <a:t>Course </a:t>
            </a:r>
            <a:r>
              <a:rPr lang="fr-FR" dirty="0" err="1"/>
              <a:t>overview</a:t>
            </a:r>
            <a:endParaRPr lang="fr-FR" dirty="0"/>
          </a:p>
        </p:txBody>
      </p:sp>
      <p:sp>
        <p:nvSpPr>
          <p:cNvPr id="18" name="Espace réservé du texte 17">
            <a:extLst>
              <a:ext uri="{FF2B5EF4-FFF2-40B4-BE49-F238E27FC236}">
                <a16:creationId xmlns:a16="http://schemas.microsoft.com/office/drawing/2014/main" id="{83E22F17-055A-4A9B-8BF0-4DE84C51110A}"/>
              </a:ext>
            </a:extLst>
          </p:cNvPr>
          <p:cNvSpPr>
            <a:spLocks noGrp="1"/>
          </p:cNvSpPr>
          <p:nvPr>
            <p:ph type="body" sz="quarter" idx="12"/>
          </p:nvPr>
        </p:nvSpPr>
        <p:spPr/>
        <p:txBody>
          <a:bodyPr/>
          <a:lstStyle/>
          <a:p>
            <a:r>
              <a:rPr lang="fr-FR" dirty="0"/>
              <a:t>01|</a:t>
            </a:r>
          </a:p>
        </p:txBody>
      </p:sp>
      <p:sp>
        <p:nvSpPr>
          <p:cNvPr id="19" name="Espace réservé du texte 18">
            <a:extLst>
              <a:ext uri="{FF2B5EF4-FFF2-40B4-BE49-F238E27FC236}">
                <a16:creationId xmlns:a16="http://schemas.microsoft.com/office/drawing/2014/main" id="{F93BF799-7CB8-4426-BF38-979D3556279C}"/>
              </a:ext>
            </a:extLst>
          </p:cNvPr>
          <p:cNvSpPr>
            <a:spLocks noGrp="1"/>
          </p:cNvSpPr>
          <p:nvPr>
            <p:ph type="body" sz="quarter" idx="13"/>
          </p:nvPr>
        </p:nvSpPr>
        <p:spPr/>
        <p:txBody>
          <a:bodyPr/>
          <a:lstStyle/>
          <a:p>
            <a:r>
              <a:rPr lang="fr-FR" dirty="0"/>
              <a:t>02|</a:t>
            </a:r>
          </a:p>
        </p:txBody>
      </p:sp>
      <p:sp>
        <p:nvSpPr>
          <p:cNvPr id="20" name="Espace réservé du texte 19">
            <a:extLst>
              <a:ext uri="{FF2B5EF4-FFF2-40B4-BE49-F238E27FC236}">
                <a16:creationId xmlns:a16="http://schemas.microsoft.com/office/drawing/2014/main" id="{BBF6295E-BAC5-4CC1-90BC-E6E2239EF84E}"/>
              </a:ext>
            </a:extLst>
          </p:cNvPr>
          <p:cNvSpPr>
            <a:spLocks noGrp="1"/>
          </p:cNvSpPr>
          <p:nvPr>
            <p:ph type="body" sz="quarter" idx="14"/>
          </p:nvPr>
        </p:nvSpPr>
        <p:spPr/>
        <p:txBody>
          <a:bodyPr/>
          <a:lstStyle/>
          <a:p>
            <a:r>
              <a:rPr lang="fr-FR" dirty="0"/>
              <a:t>03|</a:t>
            </a:r>
          </a:p>
        </p:txBody>
      </p:sp>
      <p:sp>
        <p:nvSpPr>
          <p:cNvPr id="25" name="Espace réservé du texte 24">
            <a:extLst>
              <a:ext uri="{FF2B5EF4-FFF2-40B4-BE49-F238E27FC236}">
                <a16:creationId xmlns:a16="http://schemas.microsoft.com/office/drawing/2014/main" id="{8C07A28A-DE0D-4F20-B2D8-FA382C0387EE}"/>
              </a:ext>
            </a:extLst>
          </p:cNvPr>
          <p:cNvSpPr>
            <a:spLocks noGrp="1"/>
          </p:cNvSpPr>
          <p:nvPr>
            <p:ph type="body" sz="quarter" idx="20"/>
          </p:nvPr>
        </p:nvSpPr>
        <p:spPr>
          <a:xfrm>
            <a:off x="1533523" y="1413024"/>
            <a:ext cx="3038476" cy="572700"/>
          </a:xfrm>
        </p:spPr>
        <p:txBody>
          <a:bodyPr/>
          <a:lstStyle/>
          <a:p>
            <a:r>
              <a:rPr lang="fr-FR" dirty="0"/>
              <a:t>NP </a:t>
            </a:r>
            <a:r>
              <a:rPr lang="fr-FR" dirty="0" err="1"/>
              <a:t>connection</a:t>
            </a:r>
            <a:endParaRPr lang="fr-FR" dirty="0"/>
          </a:p>
        </p:txBody>
      </p:sp>
      <p:sp>
        <p:nvSpPr>
          <p:cNvPr id="26" name="Espace réservé du texte 25">
            <a:extLst>
              <a:ext uri="{FF2B5EF4-FFF2-40B4-BE49-F238E27FC236}">
                <a16:creationId xmlns:a16="http://schemas.microsoft.com/office/drawing/2014/main" id="{619FA34D-9310-4667-A13C-F24214726CC1}"/>
              </a:ext>
            </a:extLst>
          </p:cNvPr>
          <p:cNvSpPr>
            <a:spLocks noGrp="1"/>
          </p:cNvSpPr>
          <p:nvPr>
            <p:ph type="body" sz="quarter" idx="21"/>
          </p:nvPr>
        </p:nvSpPr>
        <p:spPr>
          <a:xfrm>
            <a:off x="1533523" y="2155181"/>
            <a:ext cx="3038474" cy="572700"/>
          </a:xfrm>
        </p:spPr>
        <p:txBody>
          <a:bodyPr/>
          <a:lstStyle/>
          <a:p>
            <a:r>
              <a:rPr lang="fr-FR" dirty="0"/>
              <a:t>Diodes</a:t>
            </a:r>
          </a:p>
        </p:txBody>
      </p:sp>
      <p:sp>
        <p:nvSpPr>
          <p:cNvPr id="27" name="Espace réservé du texte 26">
            <a:extLst>
              <a:ext uri="{FF2B5EF4-FFF2-40B4-BE49-F238E27FC236}">
                <a16:creationId xmlns:a16="http://schemas.microsoft.com/office/drawing/2014/main" id="{87148EA7-42CF-4AF6-8274-88E89A2961DD}"/>
              </a:ext>
            </a:extLst>
          </p:cNvPr>
          <p:cNvSpPr>
            <a:spLocks noGrp="1"/>
          </p:cNvSpPr>
          <p:nvPr>
            <p:ph type="body" sz="quarter" idx="22"/>
          </p:nvPr>
        </p:nvSpPr>
        <p:spPr>
          <a:xfrm>
            <a:off x="1533522" y="2887215"/>
            <a:ext cx="3333117" cy="572700"/>
          </a:xfrm>
        </p:spPr>
        <p:txBody>
          <a:bodyPr/>
          <a:lstStyle/>
          <a:p>
            <a:r>
              <a:rPr lang="fr-FR" dirty="0"/>
              <a:t>Transistors</a:t>
            </a:r>
          </a:p>
        </p:txBody>
      </p:sp>
    </p:spTree>
    <p:extLst>
      <p:ext uri="{BB962C8B-B14F-4D97-AF65-F5344CB8AC3E}">
        <p14:creationId xmlns:p14="http://schemas.microsoft.com/office/powerpoint/2010/main" val="4098779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509133"/>
            <a:ext cx="453305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Metal oxide semiconductor field-effect transistors (MOSFETs)</a:t>
            </a:r>
            <a:r>
              <a:rPr lang="en-US" dirty="0">
                <a:latin typeface="Helvetica" panose="020B0604020202020204" pitchFamily="34" charset="0"/>
                <a:cs typeface="Helvetica" panose="020B0604020202020204" pitchFamily="34" charset="0"/>
              </a:rPr>
              <a:t> are incredibly popular transistors. They work in a similar way than JFET. Like them they do not draw ant current from the circuit and are voltage driven. The two major kinds of MOSFETs are enhancement-type MOSFETs and depletion-type MOSFETs</a:t>
            </a:r>
          </a:p>
          <a:p>
            <a:endParaRPr lang="en-US" dirty="0">
              <a:solidFill>
                <a:schemeClr val="accent2"/>
              </a:solidFill>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Depletion-type MOSFETs </a:t>
            </a:r>
            <a:r>
              <a:rPr lang="en-US" dirty="0">
                <a:latin typeface="Helvetica" panose="020B0604020202020204" pitchFamily="34" charset="0"/>
                <a:cs typeface="Helvetica" panose="020B0604020202020204" pitchFamily="34" charset="0"/>
              </a:rPr>
              <a:t>work in a similar way than JFET, they are naturally conductive and became more resistive in function of the voltage applied to the gate.</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Enhancement-type MOSFETs </a:t>
            </a:r>
            <a:r>
              <a:rPr lang="en-GB" dirty="0">
                <a:latin typeface="Helvetica" panose="020B0604020202020204" pitchFamily="34" charset="0"/>
                <a:cs typeface="Helvetica" panose="020B0604020202020204" pitchFamily="34" charset="0"/>
              </a:rPr>
              <a:t>is normally </a:t>
            </a:r>
            <a:r>
              <a:rPr lang="fr-FR" dirty="0">
                <a:latin typeface="Helvetica" panose="020B0604020202020204" pitchFamily="34" charset="0"/>
                <a:cs typeface="Helvetica" panose="020B0604020202020204" pitchFamily="34" charset="0"/>
              </a:rPr>
              <a:t>off. </a:t>
            </a:r>
            <a:r>
              <a:rPr lang="en-US" dirty="0">
                <a:latin typeface="Helvetica" panose="020B0604020202020204" pitchFamily="34" charset="0"/>
                <a:cs typeface="Helvetica" panose="020B0604020202020204" pitchFamily="34" charset="0"/>
              </a:rPr>
              <a:t>However, if a voltage is applied to its gate lead, the drain-source channel becomes less resistive.</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MOSFET</a:t>
            </a:r>
          </a:p>
        </p:txBody>
      </p:sp>
      <p:pic>
        <p:nvPicPr>
          <p:cNvPr id="6" name="Image 5" descr="Une image contenant texte, carte&#10;&#10;Description générée automatiquement">
            <a:extLst>
              <a:ext uri="{FF2B5EF4-FFF2-40B4-BE49-F238E27FC236}">
                <a16:creationId xmlns:a16="http://schemas.microsoft.com/office/drawing/2014/main" id="{BE882E1B-6394-4465-B597-8A4A99F66508}"/>
              </a:ext>
            </a:extLst>
          </p:cNvPr>
          <p:cNvPicPr>
            <a:picLocks noChangeAspect="1"/>
          </p:cNvPicPr>
          <p:nvPr/>
        </p:nvPicPr>
        <p:blipFill>
          <a:blip r:embed="rId2"/>
          <a:stretch>
            <a:fillRect/>
          </a:stretch>
        </p:blipFill>
        <p:spPr>
          <a:xfrm>
            <a:off x="4749507" y="512241"/>
            <a:ext cx="4075987" cy="3413110"/>
          </a:xfrm>
          <a:prstGeom prst="rect">
            <a:avLst/>
          </a:prstGeom>
        </p:spPr>
      </p:pic>
    </p:spTree>
    <p:extLst>
      <p:ext uri="{BB962C8B-B14F-4D97-AF65-F5344CB8AC3E}">
        <p14:creationId xmlns:p14="http://schemas.microsoft.com/office/powerpoint/2010/main" val="81181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976409"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dirty="0">
                <a:latin typeface="Helvetica" panose="020B0604020202020204" pitchFamily="34" charset="0"/>
                <a:cs typeface="Helvetica" panose="020B0604020202020204" pitchFamily="34" charset="0"/>
              </a:rPr>
              <a:t>IGBTs are a hybrid of a MOSFET and a bipolar transistor. This has the Gate terminal of a MOSFET and the Collector and Emitter terminals of a bipolar transistor. The transistor is commonly used as a switch often at very high currents and voltages. The switch is voltage controlled like a MOSFET but has high current capabilities of a bipolar transistor.</a:t>
            </a:r>
          </a:p>
          <a:p>
            <a:r>
              <a:rPr lang="en-US" dirty="0">
                <a:latin typeface="Helvetica" panose="020B0604020202020204" pitchFamily="34" charset="0"/>
                <a:cs typeface="Helvetica" panose="020B0604020202020204" pitchFamily="34" charset="0"/>
              </a:rPr>
              <a:t>IGBTs have found a niche in very high-power applications such as electric vehicles. The very forgiving pulse capabilities have found application amongst hobbyists in solid-state Tesla coils.</a:t>
            </a:r>
            <a:endParaRPr lang="fr-FR" dirty="0">
              <a:solidFill>
                <a:schemeClr val="accent2"/>
              </a:solidFill>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IGBT</a:t>
            </a:r>
          </a:p>
        </p:txBody>
      </p:sp>
      <p:pic>
        <p:nvPicPr>
          <p:cNvPr id="6" name="Image 5" descr="Une image contenant dessin&#10;&#10;Description générée automatiquement">
            <a:extLst>
              <a:ext uri="{FF2B5EF4-FFF2-40B4-BE49-F238E27FC236}">
                <a16:creationId xmlns:a16="http://schemas.microsoft.com/office/drawing/2014/main" id="{9F61F84A-5609-49E7-A2AE-90F56937A76B}"/>
              </a:ext>
            </a:extLst>
          </p:cNvPr>
          <p:cNvPicPr>
            <a:picLocks noChangeAspect="1"/>
          </p:cNvPicPr>
          <p:nvPr/>
        </p:nvPicPr>
        <p:blipFill rotWithShape="1">
          <a:blip r:embed="rId2"/>
          <a:srcRect l="9694" t="11717"/>
          <a:stretch/>
        </p:blipFill>
        <p:spPr>
          <a:xfrm>
            <a:off x="5091479" y="1508675"/>
            <a:ext cx="2056146" cy="2066705"/>
          </a:xfrm>
          <a:prstGeom prst="rect">
            <a:avLst/>
          </a:prstGeom>
        </p:spPr>
      </p:pic>
    </p:spTree>
    <p:extLst>
      <p:ext uri="{BB962C8B-B14F-4D97-AF65-F5344CB8AC3E}">
        <p14:creationId xmlns:p14="http://schemas.microsoft.com/office/powerpoint/2010/main" val="194390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dirty="0">
                <a:latin typeface="Helvetica" panose="020B0604020202020204" pitchFamily="34" charset="0"/>
                <a:cs typeface="Helvetica" panose="020B0604020202020204" pitchFamily="34" charset="0"/>
              </a:rPr>
              <a:t>Thyristors are two to four-lead semiconductors devices who acts as switch. Their specialty is that some of them are designed to switch on when the voltage across its leads reaches a specific level, known as the breakdown voltage. Thyristors are less tricky to use than other transistors concerning their switching states. They can be only on or off, when transistors had a resistance variation.</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Thyristors</a:t>
            </a:r>
          </a:p>
        </p:txBody>
      </p:sp>
      <p:pic>
        <p:nvPicPr>
          <p:cNvPr id="6" name="Image 5" descr="Une image contenant capture d’écran&#10;&#10;Description générée automatiquement">
            <a:extLst>
              <a:ext uri="{FF2B5EF4-FFF2-40B4-BE49-F238E27FC236}">
                <a16:creationId xmlns:a16="http://schemas.microsoft.com/office/drawing/2014/main" id="{7DBD284B-2112-47F4-B61E-5EC642285F86}"/>
              </a:ext>
            </a:extLst>
          </p:cNvPr>
          <p:cNvPicPr>
            <a:picLocks noChangeAspect="1"/>
          </p:cNvPicPr>
          <p:nvPr/>
        </p:nvPicPr>
        <p:blipFill>
          <a:blip r:embed="rId2"/>
          <a:stretch>
            <a:fillRect/>
          </a:stretch>
        </p:blipFill>
        <p:spPr>
          <a:xfrm>
            <a:off x="4715552" y="256301"/>
            <a:ext cx="2807999" cy="4630897"/>
          </a:xfrm>
          <a:prstGeom prst="rect">
            <a:avLst/>
          </a:prstGeom>
        </p:spPr>
      </p:pic>
    </p:spTree>
    <p:extLst>
      <p:ext uri="{BB962C8B-B14F-4D97-AF65-F5344CB8AC3E}">
        <p14:creationId xmlns:p14="http://schemas.microsoft.com/office/powerpoint/2010/main" val="17299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3|</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r>
              <a:rPr lang="fr-FR" sz="4400" dirty="0"/>
              <a:t>Transistors</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tx1">
                    <a:lumMod val="85000"/>
                  </a:schemeClr>
                </a:solidFill>
                <a:latin typeface="Helvetica" panose="020B0604020202020204" pitchFamily="34" charset="0"/>
                <a:cs typeface="Helvetica" panose="020B0604020202020204" pitchFamily="34" charset="0"/>
              </a:rPr>
              <a:t>Application</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Switch</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Amplifier</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Vibrator</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Drivers</a:t>
            </a:r>
          </a:p>
        </p:txBody>
      </p:sp>
      <p:pic>
        <p:nvPicPr>
          <p:cNvPr id="6" name="Picture 2" descr="Tempting Fate With Semiconductor ETFs">
            <a:extLst>
              <a:ext uri="{FF2B5EF4-FFF2-40B4-BE49-F238E27FC236}">
                <a16:creationId xmlns:a16="http://schemas.microsoft.com/office/drawing/2014/main" id="{E46A190B-0C77-4645-A1DA-82221C4EE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506" y="1155545"/>
            <a:ext cx="5035396" cy="283241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59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2"/>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The switch </a:t>
            </a:r>
            <a:r>
              <a:rPr lang="en-US" dirty="0">
                <a:latin typeface="Helvetica" panose="020B0604020202020204" pitchFamily="34" charset="0"/>
                <a:cs typeface="Helvetica" panose="020B0604020202020204" pitchFamily="34" charset="0"/>
              </a:rPr>
              <a:t>use of a transistor is one of the most common use of this component. Even if the transistors doesn’t act as a binary switch (not 2 states but a resistance variation), the transistor switch is the base of logic gates.</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Switch</a:t>
            </a:r>
          </a:p>
        </p:txBody>
      </p:sp>
      <p:pic>
        <p:nvPicPr>
          <p:cNvPr id="6" name="Image 5">
            <a:extLst>
              <a:ext uri="{FF2B5EF4-FFF2-40B4-BE49-F238E27FC236}">
                <a16:creationId xmlns:a16="http://schemas.microsoft.com/office/drawing/2014/main" id="{4C69FE0B-1DD0-4ED3-9ED4-555132483668}"/>
              </a:ext>
            </a:extLst>
          </p:cNvPr>
          <p:cNvPicPr>
            <a:picLocks noChangeAspect="1"/>
          </p:cNvPicPr>
          <p:nvPr/>
        </p:nvPicPr>
        <p:blipFill>
          <a:blip r:embed="rId2"/>
          <a:stretch>
            <a:fillRect/>
          </a:stretch>
        </p:blipFill>
        <p:spPr>
          <a:xfrm>
            <a:off x="4572000" y="1137185"/>
            <a:ext cx="2987038" cy="2869129"/>
          </a:xfrm>
          <a:prstGeom prst="rect">
            <a:avLst/>
          </a:prstGeom>
        </p:spPr>
      </p:pic>
    </p:spTree>
    <p:extLst>
      <p:ext uri="{BB962C8B-B14F-4D97-AF65-F5344CB8AC3E}">
        <p14:creationId xmlns:p14="http://schemas.microsoft.com/office/powerpoint/2010/main" val="2562714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An amplifier circuit </a:t>
            </a:r>
            <a:r>
              <a:rPr lang="en-US" dirty="0">
                <a:latin typeface="Helvetica" panose="020B0604020202020204" pitchFamily="34" charset="0"/>
                <a:cs typeface="Helvetica" panose="020B0604020202020204" pitchFamily="34" charset="0"/>
              </a:rPr>
              <a:t>is used to create a significant electric flow from a little one. Amplification is used to increase the power of a signal.</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Amplifier</a:t>
            </a:r>
          </a:p>
        </p:txBody>
      </p:sp>
      <p:pic>
        <p:nvPicPr>
          <p:cNvPr id="6" name="Image 5" descr="Une image contenant texte, carte&#10;&#10;Description générée automatiquement">
            <a:extLst>
              <a:ext uri="{FF2B5EF4-FFF2-40B4-BE49-F238E27FC236}">
                <a16:creationId xmlns:a16="http://schemas.microsoft.com/office/drawing/2014/main" id="{64ECC1E8-E87A-4DED-B6F3-2D94D2CB52A3}"/>
              </a:ext>
            </a:extLst>
          </p:cNvPr>
          <p:cNvPicPr>
            <a:picLocks noChangeAspect="1"/>
          </p:cNvPicPr>
          <p:nvPr/>
        </p:nvPicPr>
        <p:blipFill>
          <a:blip r:embed="rId2"/>
          <a:stretch>
            <a:fillRect/>
          </a:stretch>
        </p:blipFill>
        <p:spPr>
          <a:xfrm>
            <a:off x="4152620" y="404232"/>
            <a:ext cx="3604260" cy="4457700"/>
          </a:xfrm>
          <a:prstGeom prst="rect">
            <a:avLst/>
          </a:prstGeom>
        </p:spPr>
      </p:pic>
    </p:spTree>
    <p:extLst>
      <p:ext uri="{BB962C8B-B14F-4D97-AF65-F5344CB8AC3E}">
        <p14:creationId xmlns:p14="http://schemas.microsoft.com/office/powerpoint/2010/main" val="3994828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A vibrator circuit </a:t>
            </a:r>
            <a:r>
              <a:rPr lang="en-US" dirty="0">
                <a:latin typeface="Helvetica" panose="020B0604020202020204" pitchFamily="34" charset="0"/>
                <a:cs typeface="Helvetica" panose="020B0604020202020204" pitchFamily="34" charset="0"/>
              </a:rPr>
              <a:t>is able to create periodical and stable signal. It is often used to rhythm the operations in a circuit.</a:t>
            </a:r>
            <a:endParaRPr lang="fr-FR" dirty="0">
              <a:latin typeface="Helvetica" panose="020B0604020202020204" pitchFamily="34" charset="0"/>
              <a:cs typeface="Helvetica" panose="020B0604020202020204" pitchFamily="34" charset="0"/>
            </a:endParaRP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Vibrator</a:t>
            </a:r>
          </a:p>
        </p:txBody>
      </p:sp>
      <p:pic>
        <p:nvPicPr>
          <p:cNvPr id="6" name="Image 5" descr="Une image contenant carte&#10;&#10;Description générée automatiquement">
            <a:extLst>
              <a:ext uri="{FF2B5EF4-FFF2-40B4-BE49-F238E27FC236}">
                <a16:creationId xmlns:a16="http://schemas.microsoft.com/office/drawing/2014/main" id="{3E9DA4BA-C963-48CE-BE1F-FBD0EB979483}"/>
              </a:ext>
            </a:extLst>
          </p:cNvPr>
          <p:cNvPicPr>
            <a:picLocks noChangeAspect="1"/>
          </p:cNvPicPr>
          <p:nvPr/>
        </p:nvPicPr>
        <p:blipFill>
          <a:blip r:embed="rId2"/>
          <a:stretch>
            <a:fillRect/>
          </a:stretch>
        </p:blipFill>
        <p:spPr>
          <a:xfrm>
            <a:off x="5040880" y="234676"/>
            <a:ext cx="2157343" cy="4794095"/>
          </a:xfrm>
          <a:prstGeom prst="rect">
            <a:avLst/>
          </a:prstGeom>
        </p:spPr>
      </p:pic>
    </p:spTree>
    <p:extLst>
      <p:ext uri="{BB962C8B-B14F-4D97-AF65-F5344CB8AC3E}">
        <p14:creationId xmlns:p14="http://schemas.microsoft.com/office/powerpoint/2010/main" val="346869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3|</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Transistors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2808000"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GB" dirty="0">
                <a:latin typeface="Helvetica" panose="020B0604020202020204" pitchFamily="34" charset="0"/>
                <a:cs typeface="Helvetica" panose="020B0604020202020204" pitchFamily="34" charset="0"/>
              </a:rPr>
              <a:t>A driver is a circuit who can perform signal modification to activate/disactivate/drive an electronic element (motor, inductances). The most common driver is the H-bridge. It is used to invert the rotation of a continuous motor by inverting his voltage. </a:t>
            </a:r>
          </a:p>
        </p:txBody>
      </p:sp>
      <p:sp>
        <p:nvSpPr>
          <p:cNvPr id="8" name="Titre 1">
            <a:extLst>
              <a:ext uri="{FF2B5EF4-FFF2-40B4-BE49-F238E27FC236}">
                <a16:creationId xmlns:a16="http://schemas.microsoft.com/office/drawing/2014/main" id="{4CD5CE33-B0DD-4616-B867-3D318CCA3653}"/>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Driver</a:t>
            </a:r>
          </a:p>
        </p:txBody>
      </p:sp>
      <p:pic>
        <p:nvPicPr>
          <p:cNvPr id="6" name="Image 5">
            <a:extLst>
              <a:ext uri="{FF2B5EF4-FFF2-40B4-BE49-F238E27FC236}">
                <a16:creationId xmlns:a16="http://schemas.microsoft.com/office/drawing/2014/main" id="{0E5BB874-4C57-498A-A57C-AB1BD222CD42}"/>
              </a:ext>
            </a:extLst>
          </p:cNvPr>
          <p:cNvPicPr>
            <a:picLocks noChangeAspect="1"/>
          </p:cNvPicPr>
          <p:nvPr/>
        </p:nvPicPr>
        <p:blipFill>
          <a:blip r:embed="rId2"/>
          <a:stretch>
            <a:fillRect/>
          </a:stretch>
        </p:blipFill>
        <p:spPr>
          <a:xfrm>
            <a:off x="5005888" y="130097"/>
            <a:ext cx="2120750" cy="4883305"/>
          </a:xfrm>
          <a:prstGeom prst="rect">
            <a:avLst/>
          </a:prstGeom>
        </p:spPr>
      </p:pic>
    </p:spTree>
    <p:extLst>
      <p:ext uri="{BB962C8B-B14F-4D97-AF65-F5344CB8AC3E}">
        <p14:creationId xmlns:p14="http://schemas.microsoft.com/office/powerpoint/2010/main" val="415895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3">
            <a:extLst>
              <a:ext uri="{FF2B5EF4-FFF2-40B4-BE49-F238E27FC236}">
                <a16:creationId xmlns:a16="http://schemas.microsoft.com/office/drawing/2014/main" id="{D6DCF523-3E24-4DB4-BA27-2C872817BC8A}"/>
              </a:ext>
            </a:extLst>
          </p:cNvPr>
          <p:cNvSpPr txBox="1">
            <a:spLocks/>
          </p:cNvSpPr>
          <p:nvPr/>
        </p:nvSpPr>
        <p:spPr>
          <a:xfrm>
            <a:off x="196871" y="547123"/>
            <a:ext cx="4434602" cy="891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14300" marR="0" lvl="0" indent="0" algn="l" rtl="0" eaLnBrk="1" hangingPunct="1">
              <a:lnSpc>
                <a:spcPct val="115000"/>
              </a:lnSpc>
              <a:spcBef>
                <a:spcPts val="0"/>
              </a:spcBef>
              <a:spcAft>
                <a:spcPts val="0"/>
              </a:spcAft>
              <a:buClr>
                <a:schemeClr val="dk2"/>
              </a:buClr>
              <a:buSzPts val="1800"/>
              <a:buFont typeface="Arial"/>
              <a:buNone/>
              <a:defRPr sz="2000" b="0" i="0" u="none" strike="noStrike" cap="none">
                <a:solidFill>
                  <a:schemeClr val="accent1"/>
                </a:solidFill>
                <a:latin typeface="+mj-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ctr"/>
            <a:r>
              <a:rPr lang="fr-FR" sz="4400" dirty="0"/>
              <a:t>NP connections</a:t>
            </a:r>
          </a:p>
          <a:p>
            <a:endParaRPr lang="fr-FR" dirty="0"/>
          </a:p>
        </p:txBody>
      </p:sp>
      <p:sp>
        <p:nvSpPr>
          <p:cNvPr id="5" name="Espace réservé du texte 2">
            <a:extLst>
              <a:ext uri="{FF2B5EF4-FFF2-40B4-BE49-F238E27FC236}">
                <a16:creationId xmlns:a16="http://schemas.microsoft.com/office/drawing/2014/main" id="{FD9F6364-1FAD-4807-A832-8FD0BC5647FC}"/>
              </a:ext>
            </a:extLst>
          </p:cNvPr>
          <p:cNvSpPr txBox="1">
            <a:spLocks/>
          </p:cNvSpPr>
          <p:nvPr/>
        </p:nvSpPr>
        <p:spPr>
          <a:xfrm>
            <a:off x="315702" y="1694985"/>
            <a:ext cx="4497659" cy="306286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tx1"/>
              </a:buClr>
              <a:buFont typeface="Arial" panose="020B0604020202020204" pitchFamily="34" charset="0"/>
              <a:buChar char="•"/>
            </a:pPr>
            <a:r>
              <a:rPr lang="en-GB" sz="2800" dirty="0">
                <a:latin typeface="Helvetica" panose="020B0604020202020204" pitchFamily="34" charset="0"/>
                <a:cs typeface="Helvetica" panose="020B0604020202020204" pitchFamily="34" charset="0"/>
              </a:rPr>
              <a:t>Physic Principles</a:t>
            </a:r>
            <a:endParaRPr lang="en-GB" sz="2800" dirty="0">
              <a:solidFill>
                <a:schemeClr val="tx1">
                  <a:lumMod val="85000"/>
                </a:schemeClr>
              </a:solidFill>
              <a:latin typeface="Helvetica" panose="020B0604020202020204" pitchFamily="34" charset="0"/>
              <a:cs typeface="Helvetica" panose="020B0604020202020204" pitchFamily="34" charset="0"/>
            </a:endParaRPr>
          </a:p>
          <a:p>
            <a:pPr>
              <a:buClr>
                <a:schemeClr val="tx1"/>
              </a:buClr>
            </a:pP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p:txBody>
      </p:sp>
      <p:pic>
        <p:nvPicPr>
          <p:cNvPr id="6" name="Picture 2" descr="Intel launches new Apollo Lake silicon, but new Goldmont CPU architecture  may draw significantly more power - ExtremeTech">
            <a:extLst>
              <a:ext uri="{FF2B5EF4-FFF2-40B4-BE49-F238E27FC236}">
                <a16:creationId xmlns:a16="http://schemas.microsoft.com/office/drawing/2014/main" id="{7CA6EA21-31BB-4757-82AD-E77CA8090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019" y="1438563"/>
            <a:ext cx="4654981" cy="256751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4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2">
            <a:extLst>
              <a:ext uri="{FF2B5EF4-FFF2-40B4-BE49-F238E27FC236}">
                <a16:creationId xmlns:a16="http://schemas.microsoft.com/office/drawing/2014/main" id="{C95D140A-362B-4819-BDAE-9D582804F7D4}"/>
              </a:ext>
            </a:extLst>
          </p:cNvPr>
          <p:cNvSpPr>
            <a:spLocks noGrp="1"/>
          </p:cNvSpPr>
          <p:nvPr>
            <p:ph type="body" sz="quarter" idx="12"/>
          </p:nvPr>
        </p:nvSpPr>
        <p:spPr>
          <a:xfrm>
            <a:off x="74341" y="89867"/>
            <a:ext cx="802888" cy="802231"/>
          </a:xfrm>
        </p:spPr>
        <p:txBody>
          <a:bodyPr/>
          <a:lstStyle/>
          <a:p>
            <a:r>
              <a:rPr lang="fr-FR" sz="4400" dirty="0"/>
              <a:t>1|</a:t>
            </a:r>
          </a:p>
        </p:txBody>
      </p:sp>
      <p:sp>
        <p:nvSpPr>
          <p:cNvPr id="5" name="Espace réservé du texte 3">
            <a:extLst>
              <a:ext uri="{FF2B5EF4-FFF2-40B4-BE49-F238E27FC236}">
                <a16:creationId xmlns:a16="http://schemas.microsoft.com/office/drawing/2014/main" id="{60C46A62-D112-4789-8DC5-D526C3719546}"/>
              </a:ext>
            </a:extLst>
          </p:cNvPr>
          <p:cNvSpPr>
            <a:spLocks noGrp="1"/>
          </p:cNvSpPr>
          <p:nvPr>
            <p:ph type="body" sz="quarter" idx="15"/>
          </p:nvPr>
        </p:nvSpPr>
        <p:spPr>
          <a:xfrm>
            <a:off x="704672" y="114729"/>
            <a:ext cx="4639556" cy="891440"/>
          </a:xfrm>
        </p:spPr>
        <p:txBody>
          <a:bodyPr/>
          <a:lstStyle/>
          <a:p>
            <a:pPr algn="ctr"/>
            <a:r>
              <a:rPr lang="fr-FR" sz="4400" dirty="0"/>
              <a:t>NP connections</a:t>
            </a:r>
          </a:p>
          <a:p>
            <a:endParaRPr lang="fr-FR" dirty="0"/>
          </a:p>
        </p:txBody>
      </p:sp>
      <p:sp>
        <p:nvSpPr>
          <p:cNvPr id="7" name="Espace réservé du texte 2">
            <a:extLst>
              <a:ext uri="{FF2B5EF4-FFF2-40B4-BE49-F238E27FC236}">
                <a16:creationId xmlns:a16="http://schemas.microsoft.com/office/drawing/2014/main" id="{8D0DB75B-6EF0-4AED-9DFB-42377FDB63EF}"/>
              </a:ext>
            </a:extLst>
          </p:cNvPr>
          <p:cNvSpPr txBox="1">
            <a:spLocks/>
          </p:cNvSpPr>
          <p:nvPr/>
        </p:nvSpPr>
        <p:spPr>
          <a:xfrm>
            <a:off x="475785" y="1031031"/>
            <a:ext cx="4497659" cy="374912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800" dirty="0" err="1">
                <a:solidFill>
                  <a:schemeClr val="tx1">
                    <a:lumMod val="85000"/>
                  </a:schemeClr>
                </a:solidFill>
                <a:latin typeface="Helvetica" panose="020B0604020202020204" pitchFamily="34" charset="0"/>
                <a:cs typeface="Helvetica" panose="020B0604020202020204" pitchFamily="34" charset="0"/>
              </a:rPr>
              <a:t>Physic</a:t>
            </a:r>
            <a:r>
              <a:rPr lang="fr-FR" sz="2800" dirty="0">
                <a:solidFill>
                  <a:schemeClr val="tx1">
                    <a:lumMod val="85000"/>
                  </a:schemeClr>
                </a:solidFill>
                <a:latin typeface="Helvetica" panose="020B0604020202020204" pitchFamily="34" charset="0"/>
                <a:cs typeface="Helvetica" panose="020B0604020202020204" pitchFamily="34" charset="0"/>
              </a:rPr>
              <a:t> </a:t>
            </a:r>
            <a:r>
              <a:rPr lang="fr-FR" sz="2800" dirty="0" err="1">
                <a:solidFill>
                  <a:schemeClr val="tx1">
                    <a:lumMod val="85000"/>
                  </a:schemeClr>
                </a:solidFill>
                <a:latin typeface="Helvetica" panose="020B0604020202020204" pitchFamily="34" charset="0"/>
                <a:cs typeface="Helvetica" panose="020B0604020202020204" pitchFamily="34" charset="0"/>
              </a:rPr>
              <a:t>principles</a:t>
            </a:r>
            <a:br>
              <a:rPr lang="fr-FR" sz="1600" dirty="0">
                <a:solidFill>
                  <a:schemeClr val="accent1"/>
                </a:solidFill>
                <a:latin typeface="Helvetica" panose="020B0604020202020204" pitchFamily="34" charset="0"/>
                <a:cs typeface="Helvetica" panose="020B0604020202020204" pitchFamily="34" charset="0"/>
              </a:rPr>
            </a:br>
            <a:endParaRPr lang="fr-FR" sz="1600" dirty="0">
              <a:solidFill>
                <a:schemeClr val="accent1"/>
              </a:solidFill>
              <a:latin typeface="Helvetica" panose="020B0604020202020204" pitchFamily="34" charset="0"/>
              <a:cs typeface="Helvetica" panose="020B0604020202020204" pitchFamily="34" charset="0"/>
            </a:endParaRP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Silicon structure</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N-type silicon</a:t>
            </a:r>
          </a:p>
          <a:p>
            <a:pPr marL="285750" indent="-285750">
              <a:buClr>
                <a:schemeClr val="accent1"/>
              </a:buClr>
              <a:buFont typeface="Arial" panose="020B0604020202020204" pitchFamily="34" charset="0"/>
              <a:buChar char="•"/>
            </a:pPr>
            <a:r>
              <a:rPr lang="en-GB" sz="2000" dirty="0">
                <a:solidFill>
                  <a:schemeClr val="accent1"/>
                </a:solidFill>
                <a:latin typeface="Helvetica" panose="020B0604020202020204" pitchFamily="34" charset="0"/>
                <a:cs typeface="Helvetica" panose="020B0604020202020204" pitchFamily="34" charset="0"/>
              </a:rPr>
              <a:t>P-type silicon</a:t>
            </a:r>
          </a:p>
        </p:txBody>
      </p:sp>
      <p:pic>
        <p:nvPicPr>
          <p:cNvPr id="6" name="Picture 2" descr="Intel launches new Apollo Lake silicon, but new Goldmont CPU architecture  may draw significantly more power - ExtremeTech">
            <a:extLst>
              <a:ext uri="{FF2B5EF4-FFF2-40B4-BE49-F238E27FC236}">
                <a16:creationId xmlns:a16="http://schemas.microsoft.com/office/drawing/2014/main" id="{0F3EBD24-DE9B-4B86-B84F-587BE13BA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019" y="1438563"/>
            <a:ext cx="4654981" cy="2567513"/>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16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NP connections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509133"/>
            <a:ext cx="3433628" cy="335279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Silicon</a:t>
            </a:r>
            <a:r>
              <a:rPr lang="en-US" dirty="0">
                <a:latin typeface="Helvetica" panose="020B0604020202020204" pitchFamily="34" charset="0"/>
                <a:cs typeface="Helvetica" panose="020B0604020202020204" pitchFamily="34" charset="0"/>
              </a:rPr>
              <a:t> is ranked second in the order of elements appearing in the earth’s crust, an average of 27 percent occurring in igneous rocks. Silicon is the most important semi-conductor used in building electrical devices.</a:t>
            </a:r>
          </a:p>
          <a:p>
            <a:endParaRPr lang="en-US" dirty="0">
              <a:latin typeface="Helvetica" panose="020B0604020202020204" pitchFamily="34" charset="0"/>
              <a:cs typeface="Helvetica" panose="020B0604020202020204" pitchFamily="34" charset="0"/>
            </a:endParaRPr>
          </a:p>
          <a:p>
            <a:r>
              <a:rPr lang="en-US" b="1" dirty="0">
                <a:latin typeface="Helvetica" panose="020B0604020202020204" pitchFamily="34" charset="0"/>
                <a:cs typeface="Helvetica" panose="020B0604020202020204" pitchFamily="34" charset="0"/>
              </a:rPr>
              <a:t>Semi-conductors</a:t>
            </a:r>
            <a:r>
              <a:rPr lang="en-US" dirty="0">
                <a:latin typeface="Helvetica" panose="020B0604020202020204" pitchFamily="34" charset="0"/>
                <a:cs typeface="Helvetica" panose="020B0604020202020204" pitchFamily="34" charset="0"/>
              </a:rPr>
              <a:t> are atoms molecules with a specific range conductivity. They are naturally insulating but can be conductor with specific conditions.</a:t>
            </a:r>
            <a:endParaRPr lang="fr-FR" dirty="0">
              <a:latin typeface="Helvetica" panose="020B0604020202020204" pitchFamily="34" charset="0"/>
              <a:cs typeface="Helvetica" panose="020B0604020202020204" pitchFamily="34" charset="0"/>
            </a:endParaRPr>
          </a:p>
        </p:txBody>
      </p:sp>
      <p:pic>
        <p:nvPicPr>
          <p:cNvPr id="7" name="Image 6" descr="Une image contenant texte, carte&#10;&#10;Description générée automatiquement">
            <a:extLst>
              <a:ext uri="{FF2B5EF4-FFF2-40B4-BE49-F238E27FC236}">
                <a16:creationId xmlns:a16="http://schemas.microsoft.com/office/drawing/2014/main" id="{C728D708-07ED-43A0-BA54-AEC648E64B4F}"/>
              </a:ext>
            </a:extLst>
          </p:cNvPr>
          <p:cNvPicPr>
            <a:picLocks noChangeAspect="1"/>
          </p:cNvPicPr>
          <p:nvPr/>
        </p:nvPicPr>
        <p:blipFill>
          <a:blip r:embed="rId2"/>
          <a:stretch>
            <a:fillRect/>
          </a:stretch>
        </p:blipFill>
        <p:spPr>
          <a:xfrm>
            <a:off x="3650078" y="958391"/>
            <a:ext cx="5361593" cy="1700017"/>
          </a:xfrm>
          <a:prstGeom prst="rect">
            <a:avLst/>
          </a:prstGeom>
        </p:spPr>
      </p:pic>
      <p:pic>
        <p:nvPicPr>
          <p:cNvPr id="9" name="Image 8" descr="Une image contenant texte, carte&#10;&#10;Description générée automatiquement">
            <a:extLst>
              <a:ext uri="{FF2B5EF4-FFF2-40B4-BE49-F238E27FC236}">
                <a16:creationId xmlns:a16="http://schemas.microsoft.com/office/drawing/2014/main" id="{3D105540-947D-4BD8-9999-247245C15A50}"/>
              </a:ext>
            </a:extLst>
          </p:cNvPr>
          <p:cNvPicPr>
            <a:picLocks noChangeAspect="1"/>
          </p:cNvPicPr>
          <p:nvPr/>
        </p:nvPicPr>
        <p:blipFill>
          <a:blip r:embed="rId3"/>
          <a:stretch>
            <a:fillRect/>
          </a:stretch>
        </p:blipFill>
        <p:spPr>
          <a:xfrm>
            <a:off x="3650078" y="2699839"/>
            <a:ext cx="4358640" cy="1783080"/>
          </a:xfrm>
          <a:prstGeom prst="rect">
            <a:avLst/>
          </a:prstGeom>
        </p:spPr>
      </p:pic>
      <p:sp>
        <p:nvSpPr>
          <p:cNvPr id="13" name="Titre 1">
            <a:extLst>
              <a:ext uri="{FF2B5EF4-FFF2-40B4-BE49-F238E27FC236}">
                <a16:creationId xmlns:a16="http://schemas.microsoft.com/office/drawing/2014/main" id="{C93D8EC9-34AD-4E49-9A3D-43217EFB91A5}"/>
              </a:ext>
            </a:extLst>
          </p:cNvPr>
          <p:cNvSpPr>
            <a:spLocks noGrp="1"/>
          </p:cNvSpPr>
          <p:nvPr>
            <p:ph type="title"/>
          </p:nvPr>
        </p:nvSpPr>
        <p:spPr>
          <a:xfrm>
            <a:off x="318506" y="916961"/>
            <a:ext cx="3056596" cy="592172"/>
          </a:xfrm>
        </p:spPr>
        <p:txBody>
          <a:bodyPr/>
          <a:lstStyle/>
          <a:p>
            <a:r>
              <a:rPr lang="fr-FR" sz="2400" dirty="0">
                <a:solidFill>
                  <a:schemeClr val="tx1">
                    <a:lumMod val="75000"/>
                  </a:schemeClr>
                </a:solidFill>
                <a:latin typeface="Helvetica" panose="020B0604020202020204" pitchFamily="34" charset="0"/>
                <a:cs typeface="Helvetica" panose="020B0604020202020204" pitchFamily="34" charset="0"/>
              </a:rPr>
              <a:t>Silicon structure</a:t>
            </a:r>
          </a:p>
        </p:txBody>
      </p:sp>
    </p:spTree>
    <p:extLst>
      <p:ext uri="{BB962C8B-B14F-4D97-AF65-F5344CB8AC3E}">
        <p14:creationId xmlns:p14="http://schemas.microsoft.com/office/powerpoint/2010/main" val="255084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NP connections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613210"/>
            <a:ext cx="3433628" cy="322642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Properties :</a:t>
            </a:r>
          </a:p>
          <a:p>
            <a:r>
              <a:rPr lang="en-US" dirty="0">
                <a:latin typeface="Helvetica" panose="020B0604020202020204" pitchFamily="34" charset="0"/>
                <a:cs typeface="Helvetica" panose="020B0604020202020204" pitchFamily="34" charset="0"/>
              </a:rPr>
              <a:t>It is extremely rare to find silicon in its pure crystalline form in nature, and before it can be used in making electronic devices, it must be separated from its binding elements. After individuals (chemists, material scientists, etc.) perform the purification process, the silicon is melted and spun into a large “seed” crystal. This long crystal can then be cut up into slices or wafers that semiconductor- device designers use in making electrical contraptions.</a:t>
            </a:r>
            <a:endParaRPr lang="fr-FR" dirty="0">
              <a:latin typeface="Helvetica" panose="020B0604020202020204" pitchFamily="34" charset="0"/>
              <a:cs typeface="Helvetica" panose="020B0604020202020204" pitchFamily="34" charset="0"/>
            </a:endParaRPr>
          </a:p>
        </p:txBody>
      </p:sp>
      <p:pic>
        <p:nvPicPr>
          <p:cNvPr id="8" name="Image 7">
            <a:extLst>
              <a:ext uri="{FF2B5EF4-FFF2-40B4-BE49-F238E27FC236}">
                <a16:creationId xmlns:a16="http://schemas.microsoft.com/office/drawing/2014/main" id="{35CF9C37-7B7E-44BF-AB47-B0F68A151F85}"/>
              </a:ext>
            </a:extLst>
          </p:cNvPr>
          <p:cNvPicPr>
            <a:picLocks noChangeAspect="1"/>
          </p:cNvPicPr>
          <p:nvPr/>
        </p:nvPicPr>
        <p:blipFill>
          <a:blip r:embed="rId2"/>
          <a:stretch>
            <a:fillRect/>
          </a:stretch>
        </p:blipFill>
        <p:spPr>
          <a:xfrm>
            <a:off x="3752133" y="1285163"/>
            <a:ext cx="5016721" cy="2359177"/>
          </a:xfrm>
          <a:prstGeom prst="rect">
            <a:avLst/>
          </a:prstGeom>
        </p:spPr>
      </p:pic>
      <p:sp>
        <p:nvSpPr>
          <p:cNvPr id="7" name="Titre 1">
            <a:extLst>
              <a:ext uri="{FF2B5EF4-FFF2-40B4-BE49-F238E27FC236}">
                <a16:creationId xmlns:a16="http://schemas.microsoft.com/office/drawing/2014/main" id="{1F05CF45-E99C-4FB4-9524-5D4E68AE31BF}"/>
              </a:ext>
            </a:extLst>
          </p:cNvPr>
          <p:cNvSpPr>
            <a:spLocks noGrp="1"/>
          </p:cNvSpPr>
          <p:nvPr>
            <p:ph type="title"/>
          </p:nvPr>
        </p:nvSpPr>
        <p:spPr>
          <a:xfrm>
            <a:off x="318506" y="916961"/>
            <a:ext cx="3056596" cy="592172"/>
          </a:xfrm>
        </p:spPr>
        <p:txBody>
          <a:bodyPr/>
          <a:lstStyle/>
          <a:p>
            <a:r>
              <a:rPr lang="fr-FR" sz="2400" dirty="0">
                <a:solidFill>
                  <a:schemeClr val="tx1">
                    <a:lumMod val="75000"/>
                  </a:schemeClr>
                </a:solidFill>
                <a:latin typeface="Helvetica" panose="020B0604020202020204" pitchFamily="34" charset="0"/>
                <a:cs typeface="Helvetica" panose="020B0604020202020204" pitchFamily="34" charset="0"/>
              </a:rPr>
              <a:t>Silicon structure</a:t>
            </a:r>
          </a:p>
        </p:txBody>
      </p:sp>
    </p:spTree>
    <p:extLst>
      <p:ext uri="{BB962C8B-B14F-4D97-AF65-F5344CB8AC3E}">
        <p14:creationId xmlns:p14="http://schemas.microsoft.com/office/powerpoint/2010/main" val="115573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NP connections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50" y="1627363"/>
            <a:ext cx="3039706" cy="323456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N-type silicon </a:t>
            </a:r>
            <a:r>
              <a:rPr lang="en-US" dirty="0">
                <a:latin typeface="Helvetica" panose="020B0604020202020204" pitchFamily="34" charset="0"/>
                <a:cs typeface="Helvetica" panose="020B0604020202020204" pitchFamily="34" charset="0"/>
              </a:rPr>
              <a:t>is created when we add a phosphorus (P) atom to the net. P has 5 electrons on his valence layer. 4 of them are stuck in covalent bond, but the fifth is free.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The fifth electron will be able to move from the phosphorus atom and create current.</a:t>
            </a:r>
            <a:endParaRPr lang="fr-FR" dirty="0">
              <a:latin typeface="Helvetica" panose="020B0604020202020204" pitchFamily="34" charset="0"/>
              <a:cs typeface="Helvetica" panose="020B0604020202020204" pitchFamily="34" charset="0"/>
            </a:endParaRPr>
          </a:p>
        </p:txBody>
      </p:sp>
      <p:pic>
        <p:nvPicPr>
          <p:cNvPr id="7" name="Image 6" descr="Une image contenant texte, carte&#10;&#10;Description générée automatiquement">
            <a:extLst>
              <a:ext uri="{FF2B5EF4-FFF2-40B4-BE49-F238E27FC236}">
                <a16:creationId xmlns:a16="http://schemas.microsoft.com/office/drawing/2014/main" id="{A22F7904-B925-4ED6-AFF7-50569270950E}"/>
              </a:ext>
            </a:extLst>
          </p:cNvPr>
          <p:cNvPicPr>
            <a:picLocks noChangeAspect="1"/>
          </p:cNvPicPr>
          <p:nvPr/>
        </p:nvPicPr>
        <p:blipFill>
          <a:blip r:embed="rId2"/>
          <a:stretch>
            <a:fillRect/>
          </a:stretch>
        </p:blipFill>
        <p:spPr>
          <a:xfrm>
            <a:off x="3256156" y="1486966"/>
            <a:ext cx="5671393" cy="1974165"/>
          </a:xfrm>
          <a:prstGeom prst="rect">
            <a:avLst/>
          </a:prstGeom>
        </p:spPr>
      </p:pic>
      <p:sp>
        <p:nvSpPr>
          <p:cNvPr id="9" name="Titre 1">
            <a:extLst>
              <a:ext uri="{FF2B5EF4-FFF2-40B4-BE49-F238E27FC236}">
                <a16:creationId xmlns:a16="http://schemas.microsoft.com/office/drawing/2014/main" id="{9D96BC64-3A22-401C-B341-B73CC6F77A66}"/>
              </a:ext>
            </a:extLst>
          </p:cNvPr>
          <p:cNvSpPr>
            <a:spLocks noGrp="1"/>
          </p:cNvSpPr>
          <p:nvPr>
            <p:ph type="title"/>
          </p:nvPr>
        </p:nvSpPr>
        <p:spPr>
          <a:xfrm>
            <a:off x="318506" y="916961"/>
            <a:ext cx="3056596" cy="592172"/>
          </a:xfrm>
        </p:spPr>
        <p:txBody>
          <a:bodyPr/>
          <a:lstStyle/>
          <a:p>
            <a:r>
              <a:rPr lang="en-GB" sz="2400" dirty="0">
                <a:solidFill>
                  <a:schemeClr val="tx1">
                    <a:lumMod val="75000"/>
                  </a:schemeClr>
                </a:solidFill>
                <a:latin typeface="Helvetica" panose="020B0604020202020204" pitchFamily="34" charset="0"/>
                <a:cs typeface="Helvetica" panose="020B0604020202020204" pitchFamily="34" charset="0"/>
              </a:rPr>
              <a:t>N-type silicon</a:t>
            </a:r>
          </a:p>
        </p:txBody>
      </p:sp>
    </p:spTree>
    <p:extLst>
      <p:ext uri="{BB962C8B-B14F-4D97-AF65-F5344CB8AC3E}">
        <p14:creationId xmlns:p14="http://schemas.microsoft.com/office/powerpoint/2010/main" val="206159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E74B8D-47BA-450E-84A9-9DAD8B81E173}"/>
              </a:ext>
            </a:extLst>
          </p:cNvPr>
          <p:cNvSpPr>
            <a:spLocks noGrp="1"/>
          </p:cNvSpPr>
          <p:nvPr>
            <p:ph type="body" sz="quarter" idx="12"/>
          </p:nvPr>
        </p:nvSpPr>
        <p:spPr>
          <a:xfrm>
            <a:off x="74341" y="89867"/>
            <a:ext cx="802888" cy="802231"/>
          </a:xfrm>
        </p:spPr>
        <p:txBody>
          <a:bodyPr/>
          <a:lstStyle/>
          <a:p>
            <a:r>
              <a:rPr lang="fr-FR" sz="4400" dirty="0"/>
              <a:t>1|</a:t>
            </a:r>
          </a:p>
        </p:txBody>
      </p:sp>
      <p:sp>
        <p:nvSpPr>
          <p:cNvPr id="4" name="Espace réservé du texte 3">
            <a:extLst>
              <a:ext uri="{FF2B5EF4-FFF2-40B4-BE49-F238E27FC236}">
                <a16:creationId xmlns:a16="http://schemas.microsoft.com/office/drawing/2014/main" id="{BE7D8616-EDCD-4FD7-85C3-8F95F8ACE8D9}"/>
              </a:ext>
            </a:extLst>
          </p:cNvPr>
          <p:cNvSpPr>
            <a:spLocks noGrp="1"/>
          </p:cNvSpPr>
          <p:nvPr>
            <p:ph type="body" sz="quarter" idx="15"/>
          </p:nvPr>
        </p:nvSpPr>
        <p:spPr>
          <a:xfrm>
            <a:off x="704671" y="114729"/>
            <a:ext cx="5361592" cy="891440"/>
          </a:xfrm>
        </p:spPr>
        <p:txBody>
          <a:bodyPr/>
          <a:lstStyle/>
          <a:p>
            <a:r>
              <a:rPr lang="fr-FR" sz="4400" dirty="0"/>
              <a:t>NP connections</a:t>
            </a:r>
          </a:p>
          <a:p>
            <a:endParaRPr lang="fr-FR" dirty="0"/>
          </a:p>
        </p:txBody>
      </p:sp>
      <p:sp>
        <p:nvSpPr>
          <p:cNvPr id="5" name="Espace réservé du texte 2">
            <a:extLst>
              <a:ext uri="{FF2B5EF4-FFF2-40B4-BE49-F238E27FC236}">
                <a16:creationId xmlns:a16="http://schemas.microsoft.com/office/drawing/2014/main" id="{679F311C-9CF5-44A6-B218-6376C5D203BA}"/>
              </a:ext>
            </a:extLst>
          </p:cNvPr>
          <p:cNvSpPr txBox="1">
            <a:spLocks/>
          </p:cNvSpPr>
          <p:nvPr/>
        </p:nvSpPr>
        <p:spPr>
          <a:xfrm>
            <a:off x="216449" y="1627363"/>
            <a:ext cx="2980233" cy="3234569"/>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1"/>
                </a:solidFill>
                <a:latin typeface="Helvetica" panose="020B0604020202020204" pitchFamily="34" charset="0"/>
                <a:cs typeface="Helvetica" panose="020B0604020202020204" pitchFamily="34" charset="0"/>
              </a:rPr>
              <a:t>Definition :</a:t>
            </a:r>
          </a:p>
          <a:p>
            <a:r>
              <a:rPr lang="en-US" b="1" dirty="0">
                <a:latin typeface="Helvetica" panose="020B0604020202020204" pitchFamily="34" charset="0"/>
                <a:cs typeface="Helvetica" panose="020B0604020202020204" pitchFamily="34" charset="0"/>
              </a:rPr>
              <a:t>P-type silicon </a:t>
            </a:r>
            <a:r>
              <a:rPr lang="en-US" dirty="0">
                <a:latin typeface="Helvetica" panose="020B0604020202020204" pitchFamily="34" charset="0"/>
                <a:cs typeface="Helvetica" panose="020B0604020202020204" pitchFamily="34" charset="0"/>
              </a:rPr>
              <a:t>is created when we add a boron (B) atom to the net. P has 3 electrons on his valence layer. All of them will be stuck in a covalence bond. However, there will be a vacant spot, called a hole.</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This hole can “move” between the silicon atom and create current.</a:t>
            </a:r>
            <a:endParaRPr lang="fr-FR" dirty="0">
              <a:latin typeface="Helvetica" panose="020B0604020202020204" pitchFamily="34" charset="0"/>
              <a:cs typeface="Helvetica" panose="020B0604020202020204" pitchFamily="34" charset="0"/>
            </a:endParaRPr>
          </a:p>
        </p:txBody>
      </p:sp>
      <p:pic>
        <p:nvPicPr>
          <p:cNvPr id="7" name="Image 6" descr="Une image contenant texte&#10;&#10;Description générée automatiquement">
            <a:extLst>
              <a:ext uri="{FF2B5EF4-FFF2-40B4-BE49-F238E27FC236}">
                <a16:creationId xmlns:a16="http://schemas.microsoft.com/office/drawing/2014/main" id="{FF75E979-6A6E-42CE-8DE8-83E2502E484A}"/>
              </a:ext>
            </a:extLst>
          </p:cNvPr>
          <p:cNvPicPr>
            <a:picLocks noChangeAspect="1"/>
          </p:cNvPicPr>
          <p:nvPr/>
        </p:nvPicPr>
        <p:blipFill>
          <a:blip r:embed="rId2"/>
          <a:stretch>
            <a:fillRect/>
          </a:stretch>
        </p:blipFill>
        <p:spPr>
          <a:xfrm>
            <a:off x="3298738" y="1409325"/>
            <a:ext cx="5628812" cy="2065059"/>
          </a:xfrm>
          <a:prstGeom prst="rect">
            <a:avLst/>
          </a:prstGeom>
        </p:spPr>
      </p:pic>
      <p:sp>
        <p:nvSpPr>
          <p:cNvPr id="9" name="Titre 1">
            <a:extLst>
              <a:ext uri="{FF2B5EF4-FFF2-40B4-BE49-F238E27FC236}">
                <a16:creationId xmlns:a16="http://schemas.microsoft.com/office/drawing/2014/main" id="{76246106-BB2D-4D74-B4D3-827518EEBEFE}"/>
              </a:ext>
            </a:extLst>
          </p:cNvPr>
          <p:cNvSpPr txBox="1">
            <a:spLocks/>
          </p:cNvSpPr>
          <p:nvPr/>
        </p:nvSpPr>
        <p:spPr>
          <a:xfrm>
            <a:off x="318506" y="916961"/>
            <a:ext cx="3056596" cy="5921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4800"/>
              <a:buFont typeface="Arial"/>
              <a:buNone/>
              <a:defRPr sz="4800" b="0" i="0" u="none" strike="noStrike" cap="none">
                <a:ln>
                  <a:noFill/>
                </a:ln>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GB" sz="2400" dirty="0">
                <a:solidFill>
                  <a:schemeClr val="tx1">
                    <a:lumMod val="75000"/>
                  </a:schemeClr>
                </a:solidFill>
                <a:latin typeface="Helvetica" panose="020B0604020202020204" pitchFamily="34" charset="0"/>
                <a:cs typeface="Helvetica" panose="020B0604020202020204" pitchFamily="34" charset="0"/>
              </a:rPr>
              <a:t>N-type silicon</a:t>
            </a:r>
          </a:p>
        </p:txBody>
      </p:sp>
    </p:spTree>
    <p:extLst>
      <p:ext uri="{BB962C8B-B14F-4D97-AF65-F5344CB8AC3E}">
        <p14:creationId xmlns:p14="http://schemas.microsoft.com/office/powerpoint/2010/main" val="1976636878"/>
      </p:ext>
    </p:extLst>
  </p:cSld>
  <p:clrMapOvr>
    <a:masterClrMapping/>
  </p:clrMapOvr>
</p:sld>
</file>

<file path=ppt/theme/theme1.xml><?xml version="1.0" encoding="utf-8"?>
<a:theme xmlns:a="http://schemas.openxmlformats.org/drawingml/2006/main" name="IRM - TECHNICAL">
  <a:themeElements>
    <a:clrScheme name="IRM - TECHNICAL">
      <a:dk1>
        <a:srgbClr val="FFFFFF"/>
      </a:dk1>
      <a:lt1>
        <a:srgbClr val="000000"/>
      </a:lt1>
      <a:dk2>
        <a:srgbClr val="FFFFFF"/>
      </a:dk2>
      <a:lt2>
        <a:srgbClr val="000000"/>
      </a:lt2>
      <a:accent1>
        <a:srgbClr val="D33D59"/>
      </a:accent1>
      <a:accent2>
        <a:srgbClr val="F16D49"/>
      </a:accent2>
      <a:accent3>
        <a:srgbClr val="2886A6"/>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RM" id="{075FA201-3033-488E-B81D-7F92E913A386}" vid="{60FF5450-AA14-40C2-A422-3B06EF14D69B}"/>
    </a:ext>
  </a:extLst>
</a:theme>
</file>

<file path=ppt/theme/theme2.xml><?xml version="1.0" encoding="utf-8"?>
<a:theme xmlns:a="http://schemas.openxmlformats.org/drawingml/2006/main" name="IRM - DESIGN">
  <a:themeElements>
    <a:clrScheme name="IRM - DESIGN">
      <a:dk1>
        <a:srgbClr val="FFFFFF"/>
      </a:dk1>
      <a:lt1>
        <a:srgbClr val="000000"/>
      </a:lt1>
      <a:dk2>
        <a:srgbClr val="FFFFFF"/>
      </a:dk2>
      <a:lt2>
        <a:srgbClr val="000000"/>
      </a:lt2>
      <a:accent1>
        <a:srgbClr val="F16D49"/>
      </a:accent1>
      <a:accent2>
        <a:srgbClr val="2886A6"/>
      </a:accent2>
      <a:accent3>
        <a:srgbClr val="D33D59"/>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RM - MANAGEMENT">
  <a:themeElements>
    <a:clrScheme name="IRM - MANAGEMENT">
      <a:dk1>
        <a:srgbClr val="FFFFFF"/>
      </a:dk1>
      <a:lt1>
        <a:srgbClr val="000000"/>
      </a:lt1>
      <a:dk2>
        <a:srgbClr val="FFFFFF"/>
      </a:dk2>
      <a:lt2>
        <a:srgbClr val="000000"/>
      </a:lt2>
      <a:accent1>
        <a:srgbClr val="2886A6"/>
      </a:accent1>
      <a:accent2>
        <a:srgbClr val="D33D59"/>
      </a:accent2>
      <a:accent3>
        <a:srgbClr val="F16D49"/>
      </a:accent3>
      <a:accent4>
        <a:srgbClr val="7030A0"/>
      </a:accent4>
      <a:accent5>
        <a:srgbClr val="FFC000"/>
      </a:accent5>
      <a:accent6>
        <a:srgbClr val="00B050"/>
      </a:accent6>
      <a:hlink>
        <a:srgbClr val="009644"/>
      </a:hlink>
      <a:folHlink>
        <a:srgbClr val="939393"/>
      </a:folHlink>
    </a:clrScheme>
    <a:fontScheme name="IRM">
      <a:majorFont>
        <a:latin typeface="Roboto Black"/>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5806</TotalTime>
  <Words>1973</Words>
  <Application>Microsoft Office PowerPoint</Application>
  <PresentationFormat>Affichage à l'écran (16:9)</PresentationFormat>
  <Paragraphs>227</Paragraphs>
  <Slides>37</Slides>
  <Notes>1</Notes>
  <HiddenSlides>0</HiddenSlides>
  <MMClips>0</MMClips>
  <ScaleCrop>false</ScaleCrop>
  <HeadingPairs>
    <vt:vector size="6" baseType="variant">
      <vt:variant>
        <vt:lpstr>Polices utilisées</vt:lpstr>
      </vt:variant>
      <vt:variant>
        <vt:i4>4</vt:i4>
      </vt:variant>
      <vt:variant>
        <vt:lpstr>Thème</vt:lpstr>
      </vt:variant>
      <vt:variant>
        <vt:i4>3</vt:i4>
      </vt:variant>
      <vt:variant>
        <vt:lpstr>Titres des diapositives</vt:lpstr>
      </vt:variant>
      <vt:variant>
        <vt:i4>37</vt:i4>
      </vt:variant>
    </vt:vector>
  </HeadingPairs>
  <TitlesOfParts>
    <vt:vector size="44" baseType="lpstr">
      <vt:lpstr>Roboto Black</vt:lpstr>
      <vt:lpstr>Helvetica</vt:lpstr>
      <vt:lpstr>Roboto Light</vt:lpstr>
      <vt:lpstr>Arial</vt:lpstr>
      <vt:lpstr>IRM - TECHNICAL</vt:lpstr>
      <vt:lpstr>IRM - DESIGN</vt:lpstr>
      <vt:lpstr>IRM - MANAGEMENT</vt:lpstr>
      <vt:lpstr>Images &amp; Description</vt:lpstr>
      <vt:lpstr>Electronic &amp; Embedded Systems</vt:lpstr>
      <vt:lpstr>Course overview</vt:lpstr>
      <vt:lpstr>Présentation PowerPoint</vt:lpstr>
      <vt:lpstr>Présentation PowerPoint</vt:lpstr>
      <vt:lpstr>Silicon structure</vt:lpstr>
      <vt:lpstr>Silicon structure</vt:lpstr>
      <vt:lpstr>N-type silicon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DVIC PRESENTATION TEMPLATE</dc:title>
  <dc:creator>ZACHARIE GUILLAUME Zacharie</dc:creator>
  <cp:lastModifiedBy>PARILUSYAN Brice</cp:lastModifiedBy>
  <cp:revision>243</cp:revision>
  <dcterms:modified xsi:type="dcterms:W3CDTF">2020-09-23T20:02:17Z</dcterms:modified>
</cp:coreProperties>
</file>