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4" r:id="rId2"/>
    <p:sldId id="273" r:id="rId3"/>
    <p:sldId id="257" r:id="rId4"/>
    <p:sldId id="258" r:id="rId5"/>
    <p:sldId id="259" r:id="rId6"/>
    <p:sldId id="260" r:id="rId7"/>
    <p:sldId id="261" r:id="rId8"/>
    <p:sldId id="262" r:id="rId9"/>
    <p:sldId id="265" r:id="rId10"/>
    <p:sldId id="263" r:id="rId11"/>
    <p:sldId id="264"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781"/>
  </p:normalViewPr>
  <p:slideViewPr>
    <p:cSldViewPr snapToGrid="0" snapToObjects="1">
      <p:cViewPr varScale="1">
        <p:scale>
          <a:sx n="103" d="100"/>
          <a:sy n="103" d="100"/>
        </p:scale>
        <p:origin x="144"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1F82C9-F5CC-BC4B-9007-FAD58574E48C}"/>
              </a:ext>
            </a:extLst>
          </p:cNvPr>
          <p:cNvSpPr txBox="1"/>
          <p:nvPr/>
        </p:nvSpPr>
        <p:spPr>
          <a:xfrm>
            <a:off x="1240221" y="1524001"/>
            <a:ext cx="9995338" cy="2123658"/>
          </a:xfrm>
          <a:prstGeom prst="rect">
            <a:avLst/>
          </a:prstGeom>
          <a:noFill/>
        </p:spPr>
        <p:txBody>
          <a:bodyPr wrap="square" rtlCol="0">
            <a:spAutoFit/>
          </a:bodyPr>
          <a:lstStyle/>
          <a:p>
            <a:r>
              <a:rPr lang="en-US" sz="4400" dirty="0"/>
              <a:t>                       Final PPT </a:t>
            </a:r>
          </a:p>
          <a:p>
            <a:endParaRPr lang="en-US" sz="4400" dirty="0"/>
          </a:p>
          <a:p>
            <a:r>
              <a:rPr lang="en-US" sz="4400" dirty="0"/>
              <a:t>               STEGANOGRAPHY </a:t>
            </a:r>
          </a:p>
        </p:txBody>
      </p:sp>
    </p:spTree>
    <p:extLst>
      <p:ext uri="{BB962C8B-B14F-4D97-AF65-F5344CB8AC3E}">
        <p14:creationId xmlns:p14="http://schemas.microsoft.com/office/powerpoint/2010/main" val="3250555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3BE9F-CF62-3043-8EBA-70B32A2B5D05}"/>
              </a:ext>
            </a:extLst>
          </p:cNvPr>
          <p:cNvSpPr>
            <a:spLocks noGrp="1"/>
          </p:cNvSpPr>
          <p:nvPr>
            <p:ph type="title"/>
          </p:nvPr>
        </p:nvSpPr>
        <p:spPr/>
        <p:txBody>
          <a:bodyPr/>
          <a:lstStyle/>
          <a:p>
            <a:r>
              <a:rPr lang="en-US" dirty="0"/>
              <a:t>Encoding process </a:t>
            </a:r>
          </a:p>
        </p:txBody>
      </p:sp>
      <p:sp>
        <p:nvSpPr>
          <p:cNvPr id="3" name="Content Placeholder 2">
            <a:extLst>
              <a:ext uri="{FF2B5EF4-FFF2-40B4-BE49-F238E27FC236}">
                <a16:creationId xmlns:a16="http://schemas.microsoft.com/office/drawing/2014/main" id="{02D07DD0-4B51-4E48-B316-3FBAB791D3D7}"/>
              </a:ext>
            </a:extLst>
          </p:cNvPr>
          <p:cNvSpPr>
            <a:spLocks noGrp="1"/>
          </p:cNvSpPr>
          <p:nvPr>
            <p:ph idx="1"/>
          </p:nvPr>
        </p:nvSpPr>
        <p:spPr/>
        <p:txBody>
          <a:bodyPr/>
          <a:lstStyle/>
          <a:p>
            <a:r>
              <a:rPr lang="en-IN" dirty="0"/>
              <a:t>Encoding is performed over the secret image/message before embedding and each bit of  code of secret image/message is embedded inside the cover image by altering the least significant bit (LSB) of each of the pixel's intensities of cover image.</a:t>
            </a:r>
          </a:p>
          <a:p>
            <a:r>
              <a:rPr lang="en-US" dirty="0"/>
              <a:t>After selecting the image it converts the desired text into ASCII value ( through in built function ) and ASCII value into Binary code .</a:t>
            </a:r>
          </a:p>
        </p:txBody>
      </p:sp>
    </p:spTree>
    <p:extLst>
      <p:ext uri="{BB962C8B-B14F-4D97-AF65-F5344CB8AC3E}">
        <p14:creationId xmlns:p14="http://schemas.microsoft.com/office/powerpoint/2010/main" val="492468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D0528-4F67-4342-9E18-A3A36ABD586C}"/>
              </a:ext>
            </a:extLst>
          </p:cNvPr>
          <p:cNvSpPr>
            <a:spLocks noGrp="1"/>
          </p:cNvSpPr>
          <p:nvPr>
            <p:ph type="title"/>
          </p:nvPr>
        </p:nvSpPr>
        <p:spPr/>
        <p:txBody>
          <a:bodyPr/>
          <a:lstStyle/>
          <a:p>
            <a:r>
              <a:rPr lang="en-US" dirty="0"/>
              <a:t>Decoding process </a:t>
            </a:r>
          </a:p>
        </p:txBody>
      </p:sp>
      <p:sp>
        <p:nvSpPr>
          <p:cNvPr id="3" name="Content Placeholder 2">
            <a:extLst>
              <a:ext uri="{FF2B5EF4-FFF2-40B4-BE49-F238E27FC236}">
                <a16:creationId xmlns:a16="http://schemas.microsoft.com/office/drawing/2014/main" id="{4A972ECF-7DE6-C841-9575-DBEAC7D856F7}"/>
              </a:ext>
            </a:extLst>
          </p:cNvPr>
          <p:cNvSpPr>
            <a:spLocks noGrp="1"/>
          </p:cNvSpPr>
          <p:nvPr>
            <p:ph idx="1"/>
          </p:nvPr>
        </p:nvSpPr>
        <p:spPr/>
        <p:txBody>
          <a:bodyPr/>
          <a:lstStyle/>
          <a:p>
            <a:r>
              <a:rPr lang="en-IN" dirty="0"/>
              <a:t>Decoding or decryption is getting the secret information from image file. To send a message, a source text, an image in which the text should be embedded. </a:t>
            </a:r>
          </a:p>
          <a:p>
            <a:r>
              <a:rPr lang="en-IN" dirty="0"/>
              <a:t>Through FOR loop we checked every 4th bit that our text value is present or not and if got the value it will print the binary number and if the value is not present it will print null value in pixel .</a:t>
            </a:r>
            <a:endParaRPr lang="en-US" dirty="0"/>
          </a:p>
        </p:txBody>
      </p:sp>
    </p:spTree>
    <p:extLst>
      <p:ext uri="{BB962C8B-B14F-4D97-AF65-F5344CB8AC3E}">
        <p14:creationId xmlns:p14="http://schemas.microsoft.com/office/powerpoint/2010/main" val="2147365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AB3D9-E83E-CD42-AD58-9B6071176DC0}"/>
              </a:ext>
            </a:extLst>
          </p:cNvPr>
          <p:cNvSpPr>
            <a:spLocks noGrp="1"/>
          </p:cNvSpPr>
          <p:nvPr>
            <p:ph type="title"/>
          </p:nvPr>
        </p:nvSpPr>
        <p:spPr/>
        <p:txBody>
          <a:bodyPr/>
          <a:lstStyle/>
          <a:p>
            <a:r>
              <a:rPr lang="en-US" dirty="0"/>
              <a:t>Output validation </a:t>
            </a:r>
          </a:p>
        </p:txBody>
      </p:sp>
      <p:pic>
        <p:nvPicPr>
          <p:cNvPr id="5" name="Content Placeholder 4">
            <a:extLst>
              <a:ext uri="{FF2B5EF4-FFF2-40B4-BE49-F238E27FC236}">
                <a16:creationId xmlns:a16="http://schemas.microsoft.com/office/drawing/2014/main" id="{16586147-3126-9A45-A033-780BD6C47CD3}"/>
              </a:ext>
            </a:extLst>
          </p:cNvPr>
          <p:cNvPicPr>
            <a:picLocks noGrp="1" noChangeAspect="1"/>
          </p:cNvPicPr>
          <p:nvPr>
            <p:ph idx="1"/>
          </p:nvPr>
        </p:nvPicPr>
        <p:blipFill>
          <a:blip r:embed="rId2"/>
          <a:stretch>
            <a:fillRect/>
          </a:stretch>
        </p:blipFill>
        <p:spPr>
          <a:xfrm>
            <a:off x="1774603" y="2087670"/>
            <a:ext cx="7475722" cy="3449638"/>
          </a:xfrm>
        </p:spPr>
      </p:pic>
    </p:spTree>
    <p:extLst>
      <p:ext uri="{BB962C8B-B14F-4D97-AF65-F5344CB8AC3E}">
        <p14:creationId xmlns:p14="http://schemas.microsoft.com/office/powerpoint/2010/main" val="214455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28CCE-9C45-6E40-B674-BB29CB5C423A}"/>
              </a:ext>
            </a:extLst>
          </p:cNvPr>
          <p:cNvSpPr>
            <a:spLocks noGrp="1"/>
          </p:cNvSpPr>
          <p:nvPr>
            <p:ph type="title"/>
          </p:nvPr>
        </p:nvSpPr>
        <p:spPr/>
        <p:txBody>
          <a:bodyPr/>
          <a:lstStyle/>
          <a:p>
            <a:r>
              <a:rPr lang="en-US" dirty="0"/>
              <a:t>interface</a:t>
            </a:r>
          </a:p>
        </p:txBody>
      </p:sp>
      <p:pic>
        <p:nvPicPr>
          <p:cNvPr id="5" name="Content Placeholder 4">
            <a:extLst>
              <a:ext uri="{FF2B5EF4-FFF2-40B4-BE49-F238E27FC236}">
                <a16:creationId xmlns:a16="http://schemas.microsoft.com/office/drawing/2014/main" id="{56C3EA68-FB3E-A04B-A1BB-9E609FF4A1AE}"/>
              </a:ext>
            </a:extLst>
          </p:cNvPr>
          <p:cNvPicPr>
            <a:picLocks noGrp="1" noChangeAspect="1"/>
          </p:cNvPicPr>
          <p:nvPr>
            <p:ph idx="1"/>
          </p:nvPr>
        </p:nvPicPr>
        <p:blipFill>
          <a:blip r:embed="rId2"/>
          <a:stretch>
            <a:fillRect/>
          </a:stretch>
        </p:blipFill>
        <p:spPr>
          <a:xfrm>
            <a:off x="1892595" y="2016125"/>
            <a:ext cx="8378456" cy="3725456"/>
          </a:xfrm>
        </p:spPr>
      </p:pic>
    </p:spTree>
    <p:extLst>
      <p:ext uri="{BB962C8B-B14F-4D97-AF65-F5344CB8AC3E}">
        <p14:creationId xmlns:p14="http://schemas.microsoft.com/office/powerpoint/2010/main" val="2024143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9B6A8-26B8-E546-9FE2-B3E40C98AEC4}"/>
              </a:ext>
            </a:extLst>
          </p:cNvPr>
          <p:cNvSpPr>
            <a:spLocks noGrp="1"/>
          </p:cNvSpPr>
          <p:nvPr>
            <p:ph type="title"/>
          </p:nvPr>
        </p:nvSpPr>
        <p:spPr/>
        <p:txBody>
          <a:bodyPr/>
          <a:lstStyle/>
          <a:p>
            <a:r>
              <a:rPr lang="en-US" dirty="0"/>
              <a:t>Applications </a:t>
            </a:r>
          </a:p>
        </p:txBody>
      </p:sp>
      <p:sp>
        <p:nvSpPr>
          <p:cNvPr id="3" name="Content Placeholder 2">
            <a:extLst>
              <a:ext uri="{FF2B5EF4-FFF2-40B4-BE49-F238E27FC236}">
                <a16:creationId xmlns:a16="http://schemas.microsoft.com/office/drawing/2014/main" id="{C4A20501-100D-BD46-8076-FE8E322B8EED}"/>
              </a:ext>
            </a:extLst>
          </p:cNvPr>
          <p:cNvSpPr>
            <a:spLocks noGrp="1"/>
          </p:cNvSpPr>
          <p:nvPr>
            <p:ph idx="1"/>
          </p:nvPr>
        </p:nvSpPr>
        <p:spPr/>
        <p:txBody>
          <a:bodyPr/>
          <a:lstStyle/>
          <a:p>
            <a:r>
              <a:rPr lang="en-IN" dirty="0"/>
              <a:t>The most common application is watermarking . </a:t>
            </a:r>
            <a:r>
              <a:rPr lang="en-IN" b="1" dirty="0"/>
              <a:t> Watermarking</a:t>
            </a:r>
            <a:r>
              <a:rPr lang="en-IN" dirty="0"/>
              <a:t>" is the process of hiding digital information in a carrier signal; the hidden information should, but does not need to, contain a relation to the carrier signal</a:t>
            </a:r>
          </a:p>
          <a:p>
            <a:r>
              <a:rPr lang="en-IN" dirty="0"/>
              <a:t>In cybersecurity systems . </a:t>
            </a:r>
            <a:endParaRPr lang="en-US" dirty="0"/>
          </a:p>
        </p:txBody>
      </p:sp>
    </p:spTree>
    <p:extLst>
      <p:ext uri="{BB962C8B-B14F-4D97-AF65-F5344CB8AC3E}">
        <p14:creationId xmlns:p14="http://schemas.microsoft.com/office/powerpoint/2010/main" val="17465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3C2F7-C211-A849-A05C-73D772330731}"/>
              </a:ext>
            </a:extLst>
          </p:cNvPr>
          <p:cNvSpPr>
            <a:spLocks noGrp="1"/>
          </p:cNvSpPr>
          <p:nvPr>
            <p:ph type="title"/>
          </p:nvPr>
        </p:nvSpPr>
        <p:spPr/>
        <p:txBody>
          <a:bodyPr/>
          <a:lstStyle/>
          <a:p>
            <a:r>
              <a:rPr lang="en-US" dirty="0"/>
              <a:t>Additional layers of security </a:t>
            </a:r>
          </a:p>
        </p:txBody>
      </p:sp>
      <p:sp>
        <p:nvSpPr>
          <p:cNvPr id="3" name="Content Placeholder 2">
            <a:extLst>
              <a:ext uri="{FF2B5EF4-FFF2-40B4-BE49-F238E27FC236}">
                <a16:creationId xmlns:a16="http://schemas.microsoft.com/office/drawing/2014/main" id="{55C7D161-69A0-8E47-8272-F4A33CB6BAB8}"/>
              </a:ext>
            </a:extLst>
          </p:cNvPr>
          <p:cNvSpPr>
            <a:spLocks noGrp="1"/>
          </p:cNvSpPr>
          <p:nvPr>
            <p:ph idx="1"/>
          </p:nvPr>
        </p:nvSpPr>
        <p:spPr/>
        <p:txBody>
          <a:bodyPr/>
          <a:lstStyle/>
          <a:p>
            <a:r>
              <a:rPr lang="en-US" dirty="0"/>
              <a:t>As mentioned before, steganography is no means of encryption, just a way to hide data from plain sight. But one could, for example, hide a </a:t>
            </a:r>
            <a:r>
              <a:rPr lang="en-US" dirty="0" err="1"/>
              <a:t>pgp</a:t>
            </a:r>
            <a:r>
              <a:rPr lang="en-US" dirty="0"/>
              <a:t> encrypted message inside an image. So even if the image did not go unnoticed, the message would still only  be readable by the person it was addressed to.</a:t>
            </a:r>
          </a:p>
        </p:txBody>
      </p:sp>
    </p:spTree>
    <p:extLst>
      <p:ext uri="{BB962C8B-B14F-4D97-AF65-F5344CB8AC3E}">
        <p14:creationId xmlns:p14="http://schemas.microsoft.com/office/powerpoint/2010/main" val="1870158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AA00B-B1EB-5743-963F-DD499854882B}"/>
              </a:ext>
            </a:extLst>
          </p:cNvPr>
          <p:cNvSpPr>
            <a:spLocks noGrp="1"/>
          </p:cNvSpPr>
          <p:nvPr>
            <p:ph type="title"/>
          </p:nvPr>
        </p:nvSpPr>
        <p:spPr/>
        <p:txBody>
          <a:bodyPr/>
          <a:lstStyle/>
          <a:p>
            <a:r>
              <a:rPr lang="en-US" dirty="0"/>
              <a:t>Front end implementation </a:t>
            </a:r>
          </a:p>
        </p:txBody>
      </p:sp>
      <p:pic>
        <p:nvPicPr>
          <p:cNvPr id="7" name="Content Placeholder 6">
            <a:extLst>
              <a:ext uri="{FF2B5EF4-FFF2-40B4-BE49-F238E27FC236}">
                <a16:creationId xmlns:a16="http://schemas.microsoft.com/office/drawing/2014/main" id="{B7C43087-9561-714A-AE44-DA97D76DE68D}"/>
              </a:ext>
            </a:extLst>
          </p:cNvPr>
          <p:cNvPicPr>
            <a:picLocks noGrp="1" noChangeAspect="1"/>
          </p:cNvPicPr>
          <p:nvPr>
            <p:ph idx="1"/>
          </p:nvPr>
        </p:nvPicPr>
        <p:blipFill>
          <a:blip r:embed="rId2"/>
          <a:stretch>
            <a:fillRect/>
          </a:stretch>
        </p:blipFill>
        <p:spPr>
          <a:xfrm>
            <a:off x="1956391" y="2016124"/>
            <a:ext cx="7197401" cy="3661661"/>
          </a:xfrm>
        </p:spPr>
      </p:pic>
    </p:spTree>
    <p:extLst>
      <p:ext uri="{BB962C8B-B14F-4D97-AF65-F5344CB8AC3E}">
        <p14:creationId xmlns:p14="http://schemas.microsoft.com/office/powerpoint/2010/main" val="3108892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D3613-770E-7546-9617-313DC136FCAA}"/>
              </a:ext>
            </a:extLst>
          </p:cNvPr>
          <p:cNvSpPr>
            <a:spLocks noGrp="1"/>
          </p:cNvSpPr>
          <p:nvPr>
            <p:ph type="title"/>
          </p:nvPr>
        </p:nvSpPr>
        <p:spPr/>
        <p:txBody>
          <a:bodyPr/>
          <a:lstStyle/>
          <a:p>
            <a:r>
              <a:rPr lang="en-US" dirty="0"/>
              <a:t>Backend implementation </a:t>
            </a:r>
          </a:p>
        </p:txBody>
      </p:sp>
      <p:pic>
        <p:nvPicPr>
          <p:cNvPr id="5" name="Content Placeholder 4">
            <a:extLst>
              <a:ext uri="{FF2B5EF4-FFF2-40B4-BE49-F238E27FC236}">
                <a16:creationId xmlns:a16="http://schemas.microsoft.com/office/drawing/2014/main" id="{3A479476-0300-9341-A088-0CC22A4CE329}"/>
              </a:ext>
            </a:extLst>
          </p:cNvPr>
          <p:cNvPicPr>
            <a:picLocks noGrp="1" noChangeAspect="1"/>
          </p:cNvPicPr>
          <p:nvPr>
            <p:ph idx="1"/>
          </p:nvPr>
        </p:nvPicPr>
        <p:blipFill>
          <a:blip r:embed="rId2"/>
          <a:stretch>
            <a:fillRect/>
          </a:stretch>
        </p:blipFill>
        <p:spPr>
          <a:xfrm>
            <a:off x="1839310" y="2016125"/>
            <a:ext cx="7347019" cy="3449638"/>
          </a:xfrm>
        </p:spPr>
      </p:pic>
    </p:spTree>
    <p:extLst>
      <p:ext uri="{BB962C8B-B14F-4D97-AF65-F5344CB8AC3E}">
        <p14:creationId xmlns:p14="http://schemas.microsoft.com/office/powerpoint/2010/main" val="2739480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9416B-83E2-E94D-97F1-BD1F5C640F53}"/>
              </a:ext>
            </a:extLst>
          </p:cNvPr>
          <p:cNvSpPr>
            <a:spLocks noGrp="1"/>
          </p:cNvSpPr>
          <p:nvPr>
            <p:ph type="title"/>
          </p:nvPr>
        </p:nvSpPr>
        <p:spPr/>
        <p:txBody>
          <a:bodyPr/>
          <a:lstStyle/>
          <a:p>
            <a:r>
              <a:rPr lang="en-US" dirty="0" err="1"/>
              <a:t>BIBLiOGRAPhy</a:t>
            </a:r>
            <a:r>
              <a:rPr lang="en-US" dirty="0"/>
              <a:t> </a:t>
            </a:r>
          </a:p>
        </p:txBody>
      </p:sp>
      <p:sp>
        <p:nvSpPr>
          <p:cNvPr id="3" name="Content Placeholder 2">
            <a:extLst>
              <a:ext uri="{FF2B5EF4-FFF2-40B4-BE49-F238E27FC236}">
                <a16:creationId xmlns:a16="http://schemas.microsoft.com/office/drawing/2014/main" id="{04250513-DEB8-D443-AEBA-1C4E4FC8C053}"/>
              </a:ext>
            </a:extLst>
          </p:cNvPr>
          <p:cNvSpPr>
            <a:spLocks noGrp="1"/>
          </p:cNvSpPr>
          <p:nvPr>
            <p:ph idx="1"/>
          </p:nvPr>
        </p:nvSpPr>
        <p:spPr/>
        <p:txBody>
          <a:bodyPr/>
          <a:lstStyle/>
          <a:p>
            <a:r>
              <a:rPr lang="en-IN" dirty="0"/>
              <a:t>Wikipedia - The Free </a:t>
            </a:r>
            <a:r>
              <a:rPr lang="en-IN" dirty="0" err="1"/>
              <a:t>Encyclopedia</a:t>
            </a:r>
            <a:r>
              <a:rPr lang="en-IN" dirty="0"/>
              <a:t>. Steganography. </a:t>
            </a:r>
          </a:p>
          <a:p>
            <a:r>
              <a:rPr lang="en-IN" dirty="0"/>
              <a:t>Wikipedia - The Free </a:t>
            </a:r>
            <a:r>
              <a:rPr lang="en-IN" dirty="0" err="1"/>
              <a:t>Encyclopedia</a:t>
            </a:r>
            <a:r>
              <a:rPr lang="en-IN" dirty="0"/>
              <a:t>. </a:t>
            </a:r>
            <a:r>
              <a:rPr lang="en-IN" dirty="0" err="1"/>
              <a:t>Stegotext</a:t>
            </a:r>
            <a:r>
              <a:rPr lang="en-IN" dirty="0"/>
              <a:t>.</a:t>
            </a:r>
          </a:p>
          <a:p>
            <a:r>
              <a:rPr lang="en-IN" dirty="0" err="1"/>
              <a:t>Plunt</a:t>
            </a:r>
            <a:r>
              <a:rPr lang="en-IN" dirty="0"/>
              <a:t>. Steganography (hide and seek) Tutorial.</a:t>
            </a:r>
            <a:endParaRPr lang="en-US" dirty="0"/>
          </a:p>
        </p:txBody>
      </p:sp>
    </p:spTree>
    <p:extLst>
      <p:ext uri="{BB962C8B-B14F-4D97-AF65-F5344CB8AC3E}">
        <p14:creationId xmlns:p14="http://schemas.microsoft.com/office/powerpoint/2010/main" val="2752000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DAC5E-04A0-304E-87AF-A10E18AA55F5}"/>
              </a:ext>
            </a:extLst>
          </p:cNvPr>
          <p:cNvSpPr>
            <a:spLocks noGrp="1"/>
          </p:cNvSpPr>
          <p:nvPr>
            <p:ph type="title"/>
          </p:nvPr>
        </p:nvSpPr>
        <p:spPr/>
        <p:txBody>
          <a:bodyPr/>
          <a:lstStyle/>
          <a:p>
            <a:r>
              <a:rPr lang="en-US" dirty="0"/>
              <a:t>What</a:t>
            </a:r>
            <a:br>
              <a:rPr lang="en-US" dirty="0"/>
            </a:br>
            <a:r>
              <a:rPr lang="en-US" dirty="0"/>
              <a:t> is steganography ?</a:t>
            </a:r>
          </a:p>
        </p:txBody>
      </p:sp>
      <p:sp>
        <p:nvSpPr>
          <p:cNvPr id="3" name="Text Placeholder 2">
            <a:extLst>
              <a:ext uri="{FF2B5EF4-FFF2-40B4-BE49-F238E27FC236}">
                <a16:creationId xmlns:a16="http://schemas.microsoft.com/office/drawing/2014/main" id="{95E7608E-33FA-FE4B-A17D-DA7C1651C3E6}"/>
              </a:ext>
            </a:extLst>
          </p:cNvPr>
          <p:cNvSpPr>
            <a:spLocks noGrp="1"/>
          </p:cNvSpPr>
          <p:nvPr>
            <p:ph type="body" idx="1"/>
          </p:nvPr>
        </p:nvSpPr>
        <p:spPr/>
        <p:txBody>
          <a:bodyPr>
            <a:normAutofit fontScale="85000" lnSpcReduction="10000"/>
          </a:bodyPr>
          <a:lstStyle/>
          <a:p>
            <a:r>
              <a:rPr lang="en-IN" b="1" dirty="0"/>
              <a:t>Steganography</a:t>
            </a:r>
            <a:r>
              <a:rPr lang="en-IN" dirty="0"/>
              <a:t> is the technique of hiding secret data within an ordinary, non-secret, file or message in order to avoid detection; the secret data is then extracted at its destination. The use of steganography can be combined with encryption as an extra step for hiding or protecting data.</a:t>
            </a:r>
            <a:endParaRPr lang="en-US" dirty="0"/>
          </a:p>
          <a:p>
            <a:endParaRPr lang="en-US" dirty="0"/>
          </a:p>
        </p:txBody>
      </p:sp>
    </p:spTree>
    <p:extLst>
      <p:ext uri="{BB962C8B-B14F-4D97-AF65-F5344CB8AC3E}">
        <p14:creationId xmlns:p14="http://schemas.microsoft.com/office/powerpoint/2010/main" val="2748023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A8B7-09F3-1E47-845A-857725EB12FB}"/>
              </a:ext>
            </a:extLst>
          </p:cNvPr>
          <p:cNvSpPr>
            <a:spLocks noGrp="1"/>
          </p:cNvSpPr>
          <p:nvPr>
            <p:ph type="title"/>
          </p:nvPr>
        </p:nvSpPr>
        <p:spPr/>
        <p:txBody>
          <a:bodyPr/>
          <a:lstStyle/>
          <a:p>
            <a:r>
              <a:rPr lang="en-US" dirty="0"/>
              <a:t>Why  steganography ?</a:t>
            </a:r>
          </a:p>
        </p:txBody>
      </p:sp>
      <p:sp>
        <p:nvSpPr>
          <p:cNvPr id="3" name="Content Placeholder 2">
            <a:extLst>
              <a:ext uri="{FF2B5EF4-FFF2-40B4-BE49-F238E27FC236}">
                <a16:creationId xmlns:a16="http://schemas.microsoft.com/office/drawing/2014/main" id="{218E330B-824A-A34D-8986-F791FDCD27E9}"/>
              </a:ext>
            </a:extLst>
          </p:cNvPr>
          <p:cNvSpPr>
            <a:spLocks noGrp="1"/>
          </p:cNvSpPr>
          <p:nvPr>
            <p:ph idx="1"/>
          </p:nvPr>
        </p:nvSpPr>
        <p:spPr/>
        <p:txBody>
          <a:bodyPr/>
          <a:lstStyle/>
          <a:p>
            <a:r>
              <a:rPr lang="en-IN" dirty="0"/>
              <a:t>The purpose of </a:t>
            </a:r>
            <a:r>
              <a:rPr lang="en-IN" b="1" dirty="0"/>
              <a:t>steganography</a:t>
            </a:r>
            <a:r>
              <a:rPr lang="en-IN" dirty="0"/>
              <a:t> is covert communication—to hide the existence of a message from a third party.</a:t>
            </a:r>
          </a:p>
          <a:p>
            <a:r>
              <a:rPr lang="en-IN" dirty="0"/>
              <a:t>Steganography can be a way which makes it possible to send news and information without being censored and without the fear of the messages being intercepted and traced back to us.</a:t>
            </a:r>
            <a:endParaRPr lang="en-US" dirty="0"/>
          </a:p>
        </p:txBody>
      </p:sp>
    </p:spTree>
    <p:extLst>
      <p:ext uri="{BB962C8B-B14F-4D97-AF65-F5344CB8AC3E}">
        <p14:creationId xmlns:p14="http://schemas.microsoft.com/office/powerpoint/2010/main" val="1418222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96F8E-78C3-154A-B2CB-04778B230545}"/>
              </a:ext>
            </a:extLst>
          </p:cNvPr>
          <p:cNvSpPr>
            <a:spLocks noGrp="1"/>
          </p:cNvSpPr>
          <p:nvPr>
            <p:ph type="title"/>
          </p:nvPr>
        </p:nvSpPr>
        <p:spPr/>
        <p:txBody>
          <a:bodyPr/>
          <a:lstStyle/>
          <a:p>
            <a:r>
              <a:rPr lang="en-US" dirty="0"/>
              <a:t>Types </a:t>
            </a:r>
          </a:p>
        </p:txBody>
      </p:sp>
      <p:sp>
        <p:nvSpPr>
          <p:cNvPr id="3" name="Content Placeholder 2">
            <a:extLst>
              <a:ext uri="{FF2B5EF4-FFF2-40B4-BE49-F238E27FC236}">
                <a16:creationId xmlns:a16="http://schemas.microsoft.com/office/drawing/2014/main" id="{6BC9C83F-7D52-BB45-90A1-2F4A4F331CDE}"/>
              </a:ext>
            </a:extLst>
          </p:cNvPr>
          <p:cNvSpPr>
            <a:spLocks noGrp="1"/>
          </p:cNvSpPr>
          <p:nvPr>
            <p:ph idx="1"/>
          </p:nvPr>
        </p:nvSpPr>
        <p:spPr/>
        <p:txBody>
          <a:bodyPr/>
          <a:lstStyle/>
          <a:p>
            <a:r>
              <a:rPr lang="en-IN" dirty="0"/>
              <a:t>Text Steganography</a:t>
            </a:r>
          </a:p>
          <a:p>
            <a:r>
              <a:rPr lang="en-IN" dirty="0"/>
              <a:t>Image Steganography</a:t>
            </a:r>
          </a:p>
          <a:p>
            <a:r>
              <a:rPr lang="en-IN" dirty="0"/>
              <a:t>Video Steganography</a:t>
            </a:r>
          </a:p>
          <a:p>
            <a:r>
              <a:rPr lang="en-IN" dirty="0"/>
              <a:t>Audio Steganography</a:t>
            </a:r>
          </a:p>
          <a:p>
            <a:r>
              <a:rPr lang="en-IN" dirty="0"/>
              <a:t>Network Steganography</a:t>
            </a:r>
          </a:p>
          <a:p>
            <a:endParaRPr lang="en-US" dirty="0"/>
          </a:p>
        </p:txBody>
      </p:sp>
    </p:spTree>
    <p:extLst>
      <p:ext uri="{BB962C8B-B14F-4D97-AF65-F5344CB8AC3E}">
        <p14:creationId xmlns:p14="http://schemas.microsoft.com/office/powerpoint/2010/main" val="699135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39562-5E7E-AE44-8853-68519D0319A0}"/>
              </a:ext>
            </a:extLst>
          </p:cNvPr>
          <p:cNvSpPr>
            <a:spLocks noGrp="1"/>
          </p:cNvSpPr>
          <p:nvPr>
            <p:ph type="title"/>
          </p:nvPr>
        </p:nvSpPr>
        <p:spPr/>
        <p:txBody>
          <a:bodyPr/>
          <a:lstStyle/>
          <a:p>
            <a:r>
              <a:rPr lang="en-US" dirty="0"/>
              <a:t>Image  steganography </a:t>
            </a:r>
          </a:p>
        </p:txBody>
      </p:sp>
      <p:sp>
        <p:nvSpPr>
          <p:cNvPr id="3" name="Content Placeholder 2">
            <a:extLst>
              <a:ext uri="{FF2B5EF4-FFF2-40B4-BE49-F238E27FC236}">
                <a16:creationId xmlns:a16="http://schemas.microsoft.com/office/drawing/2014/main" id="{E7D92BF3-A5A5-1F44-8978-BF43AFDCA426}"/>
              </a:ext>
            </a:extLst>
          </p:cNvPr>
          <p:cNvSpPr>
            <a:spLocks noGrp="1"/>
          </p:cNvSpPr>
          <p:nvPr>
            <p:ph idx="1"/>
          </p:nvPr>
        </p:nvSpPr>
        <p:spPr/>
        <p:txBody>
          <a:bodyPr/>
          <a:lstStyle/>
          <a:p>
            <a:r>
              <a:rPr lang="en-IN" dirty="0"/>
              <a:t>Hiding the data by taking the cover object as the image is known as image steganography.  In digital steganography, images are widely used cover source because there are a huge number of bits present in the digital representation of an image.</a:t>
            </a:r>
            <a:endParaRPr lang="en-US" dirty="0"/>
          </a:p>
        </p:txBody>
      </p:sp>
    </p:spTree>
    <p:extLst>
      <p:ext uri="{BB962C8B-B14F-4D97-AF65-F5344CB8AC3E}">
        <p14:creationId xmlns:p14="http://schemas.microsoft.com/office/powerpoint/2010/main" val="2995145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D3C5-C657-E043-AA5A-59F7419B8237}"/>
              </a:ext>
            </a:extLst>
          </p:cNvPr>
          <p:cNvSpPr>
            <a:spLocks noGrp="1"/>
          </p:cNvSpPr>
          <p:nvPr>
            <p:ph type="title"/>
          </p:nvPr>
        </p:nvSpPr>
        <p:spPr/>
        <p:txBody>
          <a:bodyPr/>
          <a:lstStyle/>
          <a:p>
            <a:r>
              <a:rPr lang="en-US" dirty="0"/>
              <a:t>How  this  type  can  work ?</a:t>
            </a:r>
          </a:p>
        </p:txBody>
      </p:sp>
      <p:sp>
        <p:nvSpPr>
          <p:cNvPr id="3" name="Content Placeholder 2">
            <a:extLst>
              <a:ext uri="{FF2B5EF4-FFF2-40B4-BE49-F238E27FC236}">
                <a16:creationId xmlns:a16="http://schemas.microsoft.com/office/drawing/2014/main" id="{2234D64C-25FD-5647-BDF9-26E34C2806E4}"/>
              </a:ext>
            </a:extLst>
          </p:cNvPr>
          <p:cNvSpPr>
            <a:spLocks noGrp="1"/>
          </p:cNvSpPr>
          <p:nvPr>
            <p:ph idx="1"/>
          </p:nvPr>
        </p:nvSpPr>
        <p:spPr/>
        <p:txBody>
          <a:bodyPr>
            <a:normAutofit/>
          </a:bodyPr>
          <a:lstStyle/>
          <a:p>
            <a:r>
              <a:rPr lang="en-IN" dirty="0"/>
              <a:t>There are a lot of ways to hide information inside an image. Common approaches include:</a:t>
            </a:r>
          </a:p>
          <a:p>
            <a:r>
              <a:rPr lang="en-IN" dirty="0"/>
              <a:t>Least Significant Bit Insertion</a:t>
            </a:r>
          </a:p>
          <a:p>
            <a:r>
              <a:rPr lang="en-IN" dirty="0"/>
              <a:t>Masking and Filtering</a:t>
            </a:r>
          </a:p>
          <a:p>
            <a:r>
              <a:rPr lang="en-IN" dirty="0"/>
              <a:t>Redundant Pattern Encoding</a:t>
            </a:r>
          </a:p>
          <a:p>
            <a:r>
              <a:rPr lang="en-IN" dirty="0"/>
              <a:t>Encrypt and Scatter</a:t>
            </a:r>
          </a:p>
          <a:p>
            <a:r>
              <a:rPr lang="en-IN" dirty="0"/>
              <a:t>Coding and Cosine Transformation</a:t>
            </a:r>
          </a:p>
          <a:p>
            <a:endParaRPr lang="en-US" dirty="0"/>
          </a:p>
        </p:txBody>
      </p:sp>
    </p:spTree>
    <p:extLst>
      <p:ext uri="{BB962C8B-B14F-4D97-AF65-F5344CB8AC3E}">
        <p14:creationId xmlns:p14="http://schemas.microsoft.com/office/powerpoint/2010/main" val="4091430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519B8-8D6C-444A-BA7C-CC90053A0437}"/>
              </a:ext>
            </a:extLst>
          </p:cNvPr>
          <p:cNvSpPr>
            <a:spLocks noGrp="1"/>
          </p:cNvSpPr>
          <p:nvPr>
            <p:ph type="title"/>
          </p:nvPr>
        </p:nvSpPr>
        <p:spPr/>
        <p:txBody>
          <a:bodyPr/>
          <a:lstStyle/>
          <a:p>
            <a:r>
              <a:rPr lang="en-US" dirty="0"/>
              <a:t>LEAST </a:t>
            </a:r>
            <a:r>
              <a:rPr lang="en-US" dirty="0" err="1"/>
              <a:t>SIGNIficant</a:t>
            </a:r>
            <a:r>
              <a:rPr lang="en-US" dirty="0"/>
              <a:t> bit method we use </a:t>
            </a:r>
          </a:p>
        </p:txBody>
      </p:sp>
      <p:sp>
        <p:nvSpPr>
          <p:cNvPr id="3" name="Content Placeholder 2">
            <a:extLst>
              <a:ext uri="{FF2B5EF4-FFF2-40B4-BE49-F238E27FC236}">
                <a16:creationId xmlns:a16="http://schemas.microsoft.com/office/drawing/2014/main" id="{D5169ABE-B42C-D441-A0B4-A1B6F2550380}"/>
              </a:ext>
            </a:extLst>
          </p:cNvPr>
          <p:cNvSpPr>
            <a:spLocks noGrp="1"/>
          </p:cNvSpPr>
          <p:nvPr>
            <p:ph idx="1"/>
          </p:nvPr>
        </p:nvSpPr>
        <p:spPr/>
        <p:txBody>
          <a:bodyPr/>
          <a:lstStyle/>
          <a:p>
            <a:r>
              <a:rPr lang="en-IN" b="1" dirty="0"/>
              <a:t>Least Significant Bit steganography</a:t>
            </a:r>
            <a:r>
              <a:rPr lang="en-IN" dirty="0"/>
              <a:t> is one such technique in which least significant bit of pixels of the image is replaced with data bits. This approach has the advantage that it is simplest one to understand, easy to implement and results in </a:t>
            </a:r>
            <a:r>
              <a:rPr lang="en-IN" dirty="0" err="1"/>
              <a:t>stego</a:t>
            </a:r>
            <a:r>
              <a:rPr lang="en-IN" dirty="0"/>
              <a:t>-images that contain embedded data as hidden.</a:t>
            </a:r>
            <a:endParaRPr lang="en-US" dirty="0"/>
          </a:p>
        </p:txBody>
      </p:sp>
    </p:spTree>
    <p:extLst>
      <p:ext uri="{BB962C8B-B14F-4D97-AF65-F5344CB8AC3E}">
        <p14:creationId xmlns:p14="http://schemas.microsoft.com/office/powerpoint/2010/main" val="184920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5F65E-9BAD-D64E-ADBE-0DDBBC025D3A}"/>
              </a:ext>
            </a:extLst>
          </p:cNvPr>
          <p:cNvSpPr>
            <a:spLocks noGrp="1"/>
          </p:cNvSpPr>
          <p:nvPr>
            <p:ph type="title"/>
          </p:nvPr>
        </p:nvSpPr>
        <p:spPr/>
        <p:txBody>
          <a:bodyPr/>
          <a:lstStyle/>
          <a:p>
            <a:r>
              <a:rPr lang="en-US" dirty="0"/>
              <a:t>Implementation details </a:t>
            </a:r>
          </a:p>
        </p:txBody>
      </p:sp>
      <p:sp>
        <p:nvSpPr>
          <p:cNvPr id="11" name="Content Placeholder 10">
            <a:extLst>
              <a:ext uri="{FF2B5EF4-FFF2-40B4-BE49-F238E27FC236}">
                <a16:creationId xmlns:a16="http://schemas.microsoft.com/office/drawing/2014/main" id="{4562BC05-C86F-BA49-A4D5-332F3467CA48}"/>
              </a:ext>
            </a:extLst>
          </p:cNvPr>
          <p:cNvSpPr>
            <a:spLocks noGrp="1"/>
          </p:cNvSpPr>
          <p:nvPr>
            <p:ph idx="1"/>
          </p:nvPr>
        </p:nvSpPr>
        <p:spPr/>
        <p:txBody>
          <a:bodyPr>
            <a:normAutofit lnSpcReduction="10000"/>
          </a:bodyPr>
          <a:lstStyle/>
          <a:p>
            <a:r>
              <a:rPr lang="en-US" dirty="0"/>
              <a:t>The User chooses an image, the image data is then normalized, meaning that each RGB value is decremented by one if it is not even.  This is done for every pixel in the image.</a:t>
            </a:r>
          </a:p>
          <a:p>
            <a:r>
              <a:rPr lang="en-US" dirty="0"/>
              <a:t>Next the message is converted to a binary representation, 8 Bits per character of the message. This binary representation  is then applied to the normalized image, 3 Bit per pixel. This concludes, that the maximal length of a message hidden in  an image is:                 </a:t>
            </a:r>
          </a:p>
          <a:p>
            <a:r>
              <a:rPr lang="en-US" dirty="0"/>
              <a:t>                               Image Width * Image Height * 3  </a:t>
            </a:r>
          </a:p>
          <a:p>
            <a:pPr marL="0" indent="0">
              <a:buNone/>
            </a:pPr>
            <a:r>
              <a:rPr lang="en-US" dirty="0"/>
              <a:t>      FORMULA =      ----------------------------------------------                   </a:t>
            </a:r>
          </a:p>
          <a:p>
            <a:pPr marL="0" indent="0">
              <a:buNone/>
            </a:pPr>
            <a:r>
              <a:rPr lang="en-US" dirty="0"/>
              <a:t>                                                       8 </a:t>
            </a:r>
          </a:p>
        </p:txBody>
      </p:sp>
    </p:spTree>
    <p:extLst>
      <p:ext uri="{BB962C8B-B14F-4D97-AF65-F5344CB8AC3E}">
        <p14:creationId xmlns:p14="http://schemas.microsoft.com/office/powerpoint/2010/main" val="2286338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9DBF4-5F7E-1244-833F-372F28974A2E}"/>
              </a:ext>
            </a:extLst>
          </p:cNvPr>
          <p:cNvSpPr>
            <a:spLocks noGrp="1"/>
          </p:cNvSpPr>
          <p:nvPr>
            <p:ph type="title"/>
          </p:nvPr>
        </p:nvSpPr>
        <p:spPr/>
        <p:txBody>
          <a:bodyPr/>
          <a:lstStyle/>
          <a:p>
            <a:r>
              <a:rPr lang="en-US" dirty="0"/>
              <a:t>Working steps </a:t>
            </a:r>
          </a:p>
        </p:txBody>
      </p:sp>
      <p:sp>
        <p:nvSpPr>
          <p:cNvPr id="3" name="Content Placeholder 2">
            <a:extLst>
              <a:ext uri="{FF2B5EF4-FFF2-40B4-BE49-F238E27FC236}">
                <a16:creationId xmlns:a16="http://schemas.microsoft.com/office/drawing/2014/main" id="{DAE21440-8CED-8247-A347-123F92401817}"/>
              </a:ext>
            </a:extLst>
          </p:cNvPr>
          <p:cNvSpPr>
            <a:spLocks noGrp="1"/>
          </p:cNvSpPr>
          <p:nvPr>
            <p:ph idx="1"/>
          </p:nvPr>
        </p:nvSpPr>
        <p:spPr/>
        <p:txBody>
          <a:bodyPr/>
          <a:lstStyle/>
          <a:p>
            <a:r>
              <a:rPr lang="en-US" dirty="0"/>
              <a:t>ENCODING PROCESS </a:t>
            </a:r>
          </a:p>
          <a:p>
            <a:r>
              <a:rPr lang="en-US" dirty="0"/>
              <a:t>DECODING PROCESS </a:t>
            </a:r>
          </a:p>
        </p:txBody>
      </p:sp>
    </p:spTree>
    <p:extLst>
      <p:ext uri="{BB962C8B-B14F-4D97-AF65-F5344CB8AC3E}">
        <p14:creationId xmlns:p14="http://schemas.microsoft.com/office/powerpoint/2010/main" val="4942900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82</TotalTime>
  <Words>675</Words>
  <Application>Microsoft Office PowerPoint</Application>
  <PresentationFormat>Widescreen</PresentationFormat>
  <Paragraphs>53</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Gill Sans MT</vt:lpstr>
      <vt:lpstr>Gallery</vt:lpstr>
      <vt:lpstr>PowerPoint Presentation</vt:lpstr>
      <vt:lpstr>What  is steganography ?</vt:lpstr>
      <vt:lpstr>Why  steganography ?</vt:lpstr>
      <vt:lpstr>Types </vt:lpstr>
      <vt:lpstr>Image  steganography </vt:lpstr>
      <vt:lpstr>How  this  type  can  work ?</vt:lpstr>
      <vt:lpstr>LEAST SIGNIficant bit method we use </vt:lpstr>
      <vt:lpstr>Implementation details </vt:lpstr>
      <vt:lpstr>Working steps </vt:lpstr>
      <vt:lpstr>Encoding process </vt:lpstr>
      <vt:lpstr>Decoding process </vt:lpstr>
      <vt:lpstr>Output validation </vt:lpstr>
      <vt:lpstr>interface</vt:lpstr>
      <vt:lpstr>Applications </vt:lpstr>
      <vt:lpstr>Additional layers of security </vt:lpstr>
      <vt:lpstr>Front end implementation </vt:lpstr>
      <vt:lpstr>Backend implementation </vt:lpstr>
      <vt:lpstr>BIBLiOGRAPhy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steganography ?</dc:title>
  <dc:creator>Microsoft Office User</dc:creator>
  <cp:lastModifiedBy>Nitish Verma</cp:lastModifiedBy>
  <cp:revision>10</cp:revision>
  <dcterms:created xsi:type="dcterms:W3CDTF">2021-05-03T06:55:51Z</dcterms:created>
  <dcterms:modified xsi:type="dcterms:W3CDTF">2023-01-01T18:53:06Z</dcterms:modified>
</cp:coreProperties>
</file>