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2" name="Shape 172"/>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3" name="Shape 183"/>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9" name="Shape 119"/>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6" name="Shape 136"/>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5" name="Shape 145"/>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4" name="Shape 154"/>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 name="Shape 1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68" name="Shape 68"/>
        <p:cNvGrpSpPr/>
        <p:nvPr/>
      </p:nvGrpSpPr>
      <p:grpSpPr>
        <a:xfrm>
          <a:off x="0" y="0"/>
          <a:ext cx="0" cy="0"/>
          <a:chOff x="0" y="0"/>
          <a:chExt cx="0" cy="0"/>
        </a:xfrm>
      </p:grpSpPr>
      <p:sp>
        <p:nvSpPr>
          <p:cNvPr id="69" name="Shape 6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sz="2000">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74" name="Shape 74"/>
        <p:cNvGrpSpPr/>
        <p:nvPr/>
      </p:nvGrpSpPr>
      <p:grpSpPr>
        <a:xfrm>
          <a:off x="0" y="0"/>
          <a:ext cx="0" cy="0"/>
          <a:chOff x="0" y="0"/>
          <a:chExt cx="0" cy="0"/>
        </a:xfrm>
      </p:grpSpPr>
      <p:sp>
        <p:nvSpPr>
          <p:cNvPr id="75" name="Shape 75"/>
          <p:cNvSpPr txBox="1"/>
          <p:nvPr>
            <p:ph type="ctrTitle"/>
          </p:nvPr>
        </p:nvSpPr>
        <p:spPr>
          <a:xfrm>
            <a:off x="685800" y="2130426"/>
            <a:ext cx="77724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6" name="Shape 7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sz="3200">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7" name="Shape 17"/>
        <p:cNvGrpSpPr/>
        <p:nvPr/>
      </p:nvGrpSpPr>
      <p:grpSpPr>
        <a:xfrm>
          <a:off x="0" y="0"/>
          <a:ext cx="0" cy="0"/>
          <a:chOff x="0" y="0"/>
          <a:chExt cx="0" cy="0"/>
        </a:xfrm>
      </p:grpSpPr>
      <p:sp>
        <p:nvSpPr>
          <p:cNvPr id="18" name="Shape 18"/>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 name="Shape 19"/>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 name="Shape 25"/>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9" name="Shape 29"/>
        <p:cNvGrpSpPr/>
        <p:nvPr/>
      </p:nvGrpSpPr>
      <p:grpSpPr>
        <a:xfrm>
          <a:off x="0" y="0"/>
          <a:ext cx="0" cy="0"/>
          <a:chOff x="0" y="0"/>
          <a:chExt cx="0" cy="0"/>
        </a:xfrm>
      </p:grpSpPr>
      <p:sp>
        <p:nvSpPr>
          <p:cNvPr id="30" name="Shape 3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 name="Shape 3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2" name="Shape 3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36" name="Shape 36"/>
        <p:cNvGrpSpPr/>
        <p:nvPr/>
      </p:nvGrpSpPr>
      <p:grpSpPr>
        <a:xfrm>
          <a:off x="0" y="0"/>
          <a:ext cx="0" cy="0"/>
          <a:chOff x="0" y="0"/>
          <a:chExt cx="0" cy="0"/>
        </a:xfrm>
      </p:grpSpPr>
      <p:sp>
        <p:nvSpPr>
          <p:cNvPr id="37" name="Shape 37"/>
          <p:cNvSpPr txBox="1"/>
          <p:nvPr>
            <p:ph type="title"/>
          </p:nvPr>
        </p:nvSpPr>
        <p:spPr>
          <a:xfrm>
            <a:off x="457202" y="273051"/>
            <a:ext cx="3008313"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8" name="Shape 3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2" y="1435105"/>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0" name="Shape 4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1" name="Shape 4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2" name="Shape 4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3" name="Shape 43"/>
        <p:cNvGrpSpPr/>
        <p:nvPr/>
      </p:nvGrpSpPr>
      <p:grpSpPr>
        <a:xfrm>
          <a:off x="0" y="0"/>
          <a:ext cx="0" cy="0"/>
          <a:chOff x="0" y="0"/>
          <a:chExt cx="0" cy="0"/>
        </a:xfrm>
      </p:grpSpPr>
      <p:sp>
        <p:nvSpPr>
          <p:cNvPr id="44" name="Shape 4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9" name="Shape 4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4" name="Shape 5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5" name="Shape 55"/>
          <p:cNvSpPr txBox="1"/>
          <p:nvPr>
            <p:ph idx="2" type="body"/>
          </p:nvPr>
        </p:nvSpPr>
        <p:spPr>
          <a:xfrm>
            <a:off x="457200" y="2174876"/>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Shape 56"/>
          <p:cNvSpPr txBox="1"/>
          <p:nvPr>
            <p:ph idx="3" type="body"/>
          </p:nvPr>
        </p:nvSpPr>
        <p:spPr>
          <a:xfrm>
            <a:off x="4645030"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7" name="Shape 57"/>
          <p:cNvSpPr txBox="1"/>
          <p:nvPr>
            <p:ph idx="4" type="body"/>
          </p:nvPr>
        </p:nvSpPr>
        <p:spPr>
          <a:xfrm>
            <a:off x="4645030" y="2174876"/>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3" name="Shape 63"/>
          <p:cNvSpPr txBox="1"/>
          <p:nvPr>
            <p:ph idx="1" type="body"/>
          </p:nvPr>
        </p:nvSpPr>
        <p:spPr>
          <a:xfrm>
            <a:off x="457200" y="1600202"/>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2" type="body"/>
          </p:nvPr>
        </p:nvSpPr>
        <p:spPr>
          <a:xfrm>
            <a:off x="4648200" y="1600202"/>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Shape 7"/>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leafletjs.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hyperlink" Target="https://codeshare.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nvSpPr>
        <p:spPr>
          <a:xfrm flipH="1" rot="10800000">
            <a:off x="0" y="6858000"/>
            <a:ext cx="9144000" cy="46037"/>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5" name="Shape 85"/>
          <p:cNvPicPr preferRelativeResize="0"/>
          <p:nvPr/>
        </p:nvPicPr>
        <p:blipFill rotWithShape="1">
          <a:blip r:embed="rId3">
            <a:alphaModFix/>
          </a:blip>
          <a:srcRect b="0" l="0" r="0" t="0"/>
          <a:stretch/>
        </p:blipFill>
        <p:spPr>
          <a:xfrm>
            <a:off x="6934200" y="71437"/>
            <a:ext cx="2209800" cy="895350"/>
          </a:xfrm>
          <a:prstGeom prst="rect">
            <a:avLst/>
          </a:prstGeom>
          <a:noFill/>
          <a:ln>
            <a:noFill/>
          </a:ln>
        </p:spPr>
      </p:pic>
      <p:sp>
        <p:nvSpPr>
          <p:cNvPr id="86" name="Shape 86"/>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lang="en-US" sz="4200">
                <a:solidFill>
                  <a:srgbClr val="17375E"/>
                </a:solidFill>
                <a:latin typeface="Times New Roman"/>
                <a:ea typeface="Times New Roman"/>
                <a:cs typeface="Times New Roman"/>
                <a:sym typeface="Times New Roman"/>
              </a:rPr>
              <a:t>Project </a:t>
            </a:r>
            <a:r>
              <a:rPr b="1" i="0" lang="en-US" sz="4200" u="none">
                <a:solidFill>
                  <a:srgbClr val="17375E"/>
                </a:solidFill>
                <a:latin typeface="Times New Roman"/>
                <a:ea typeface="Times New Roman"/>
                <a:cs typeface="Times New Roman"/>
                <a:sym typeface="Times New Roman"/>
              </a:rPr>
              <a:t>Release Plan</a:t>
            </a:r>
            <a:endParaRPr/>
          </a:p>
        </p:txBody>
      </p:sp>
      <p:sp>
        <p:nvSpPr>
          <p:cNvPr id="87" name="Shape 87"/>
          <p:cNvSpPr txBox="1"/>
          <p:nvPr>
            <p:ph idx="1" type="body"/>
          </p:nvPr>
        </p:nvSpPr>
        <p:spPr>
          <a:xfrm>
            <a:off x="457200" y="2438400"/>
            <a:ext cx="8229600" cy="36877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Team </a:t>
            </a:r>
            <a:r>
              <a:rPr lang="en-US" sz="2800">
                <a:latin typeface="Times New Roman"/>
                <a:ea typeface="Times New Roman"/>
                <a:cs typeface="Times New Roman"/>
                <a:sym typeface="Times New Roman"/>
              </a:rPr>
              <a:t>Slugstras</a:t>
            </a:r>
            <a:endParaRPr sz="2800">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Team members:</a:t>
            </a:r>
            <a:endParaRPr b="0" i="0" sz="28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56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Joven Pableo (Product Owner)</a:t>
            </a:r>
            <a:endParaRPr sz="2400">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Cameron Skaggs</a:t>
            </a:r>
            <a:endParaRPr sz="2400">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Pranav Salunke</a:t>
            </a:r>
            <a:endParaRPr sz="2400">
              <a:latin typeface="Times New Roman"/>
              <a:ea typeface="Times New Roman"/>
              <a:cs typeface="Times New Roman"/>
              <a:sym typeface="Times New Roman"/>
            </a:endParaRPr>
          </a:p>
          <a:p>
            <a:pPr indent="-381000" lvl="0" marL="457200" marR="0" rtl="0" algn="l">
              <a:lnSpc>
                <a:spcPct val="100000"/>
              </a:lnSpc>
              <a:spcBef>
                <a:spcPts val="0"/>
              </a:spcBef>
              <a:spcAft>
                <a:spcPts val="0"/>
              </a:spcAft>
              <a:buSzPts val="2400"/>
              <a:buFont typeface="Times New Roman"/>
              <a:buChar char="•"/>
            </a:pPr>
            <a:r>
              <a:rPr lang="en-US" sz="2400">
                <a:solidFill>
                  <a:srgbClr val="222222"/>
                </a:solidFill>
                <a:highlight>
                  <a:srgbClr val="FFFFFF"/>
                </a:highlight>
                <a:latin typeface="Times New Roman"/>
                <a:ea typeface="Times New Roman"/>
                <a:cs typeface="Times New Roman"/>
                <a:sym typeface="Times New Roman"/>
              </a:rPr>
              <a:t>Srijitha Somangili</a:t>
            </a:r>
            <a:endParaRPr sz="2400">
              <a:solidFill>
                <a:srgbClr val="222222"/>
              </a:solidFill>
              <a:highlight>
                <a:srgbClr val="FFFFFF"/>
              </a:highlight>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222222"/>
              </a:buClr>
              <a:buSzPts val="2400"/>
              <a:buFont typeface="Times New Roman"/>
              <a:buChar char="•"/>
            </a:pPr>
            <a:r>
              <a:rPr lang="en-US" sz="2400">
                <a:solidFill>
                  <a:srgbClr val="222222"/>
                </a:solidFill>
                <a:highlight>
                  <a:srgbClr val="FFFFFF"/>
                </a:highlight>
                <a:latin typeface="Times New Roman"/>
                <a:ea typeface="Times New Roman"/>
                <a:cs typeface="Times New Roman"/>
                <a:sym typeface="Times New Roman"/>
              </a:rPr>
              <a:t>Edward John Tagaca (Scrum Master)</a:t>
            </a:r>
            <a:endParaRPr/>
          </a:p>
        </p:txBody>
      </p:sp>
      <p:sp>
        <p:nvSpPr>
          <p:cNvPr id="88" name="Shape 88"/>
          <p:cNvSpPr txBox="1"/>
          <p:nvPr>
            <p:ph type="title"/>
          </p:nvPr>
        </p:nvSpPr>
        <p:spPr>
          <a:xfrm>
            <a:off x="457200" y="1046162"/>
            <a:ext cx="8229600" cy="1260475"/>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SlugPath</a:t>
            </a:r>
            <a:endParaRPr sz="40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January 17, 2018</a:t>
            </a:r>
            <a:endParaRPr sz="4000">
              <a:latin typeface="Times New Roman"/>
              <a:ea typeface="Times New Roman"/>
              <a:cs typeface="Times New Roman"/>
              <a:sym typeface="Times New Roman"/>
            </a:endParaRPr>
          </a:p>
        </p:txBody>
      </p:sp>
      <p:sp>
        <p:nvSpPr>
          <p:cNvPr id="89" name="Shape 8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6" name="Shape 166"/>
          <p:cNvSpPr txBox="1"/>
          <p:nvPr/>
        </p:nvSpPr>
        <p:spPr>
          <a:xfrm>
            <a:off x="152400" y="149225"/>
            <a:ext cx="67627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a:solidFill>
                  <a:srgbClr val="17375E"/>
                </a:solidFill>
                <a:latin typeface="Times New Roman"/>
                <a:ea typeface="Times New Roman"/>
                <a:cs typeface="Times New Roman"/>
                <a:sym typeface="Times New Roman"/>
              </a:rPr>
              <a:t>Project Release Plan – Technologies </a:t>
            </a:r>
            <a:endParaRPr/>
          </a:p>
        </p:txBody>
      </p:sp>
      <p:sp>
        <p:nvSpPr>
          <p:cNvPr id="167" name="Shape 167"/>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SlugPath</a:t>
            </a:r>
            <a:endParaRPr/>
          </a:p>
        </p:txBody>
      </p:sp>
      <p:sp>
        <p:nvSpPr>
          <p:cNvPr id="168" name="Shape 168"/>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Technology 1</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431800" lvl="0" marL="457200" marR="0" rtl="0" algn="l">
              <a:lnSpc>
                <a:spcPct val="100000"/>
              </a:lnSpc>
              <a:spcBef>
                <a:spcPts val="0"/>
              </a:spcBef>
              <a:spcAft>
                <a:spcPts val="0"/>
              </a:spcAft>
              <a:buSzPts val="3200"/>
              <a:buFont typeface="Times New Roman"/>
              <a:buChar char="•"/>
            </a:pPr>
            <a:r>
              <a:rPr lang="en-US">
                <a:latin typeface="Times New Roman"/>
                <a:ea typeface="Times New Roman"/>
                <a:cs typeface="Times New Roman"/>
                <a:sym typeface="Times New Roman"/>
              </a:rPr>
              <a:t>HTML</a:t>
            </a:r>
            <a:endParaRPr>
              <a:latin typeface="Times New Roman"/>
              <a:ea typeface="Times New Roman"/>
              <a:cs typeface="Times New Roman"/>
              <a:sym typeface="Times New Roman"/>
            </a:endParaRPr>
          </a:p>
          <a:p>
            <a:pPr indent="-431800" lvl="0" marL="457200" marR="0" rtl="0" algn="l">
              <a:lnSpc>
                <a:spcPct val="100000"/>
              </a:lnSpc>
              <a:spcBef>
                <a:spcPts val="0"/>
              </a:spcBef>
              <a:spcAft>
                <a:spcPts val="0"/>
              </a:spcAft>
              <a:buSzPts val="3200"/>
              <a:buFont typeface="Times New Roman"/>
              <a:buChar char="•"/>
            </a:pPr>
            <a:r>
              <a:rPr lang="en-US">
                <a:latin typeface="Times New Roman"/>
                <a:ea typeface="Times New Roman"/>
                <a:cs typeface="Times New Roman"/>
                <a:sym typeface="Times New Roman"/>
              </a:rPr>
              <a:t>CSS</a:t>
            </a:r>
            <a:endParaRPr>
              <a:latin typeface="Times New Roman"/>
              <a:ea typeface="Times New Roman"/>
              <a:cs typeface="Times New Roman"/>
              <a:sym typeface="Times New Roman"/>
            </a:endParaRPr>
          </a:p>
          <a:p>
            <a:pPr indent="-431800" lvl="0" marL="457200" marR="0" rtl="0" algn="l">
              <a:lnSpc>
                <a:spcPct val="100000"/>
              </a:lnSpc>
              <a:spcBef>
                <a:spcPts val="0"/>
              </a:spcBef>
              <a:spcAft>
                <a:spcPts val="0"/>
              </a:spcAft>
              <a:buSzPts val="3200"/>
              <a:buFont typeface="Times New Roman"/>
              <a:buChar char="•"/>
            </a:pPr>
            <a:r>
              <a:rPr lang="en-US">
                <a:latin typeface="Times New Roman"/>
                <a:ea typeface="Times New Roman"/>
                <a:cs typeface="Times New Roman"/>
                <a:sym typeface="Times New Roman"/>
              </a:rPr>
              <a:t>Javascript</a:t>
            </a:r>
            <a:endParaRPr/>
          </a:p>
          <a:p>
            <a:pPr indent="-163513" lvl="0" marL="341313"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
        <p:nvSpPr>
          <p:cNvPr id="169" name="Shape 16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Shape 174"/>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75" name="Shape 175"/>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a:solidFill>
                  <a:srgbClr val="17375E"/>
                </a:solidFill>
                <a:latin typeface="Times New Roman"/>
                <a:ea typeface="Times New Roman"/>
                <a:cs typeface="Times New Roman"/>
                <a:sym typeface="Times New Roman"/>
              </a:rPr>
              <a:t>Project Release Plan – Technologies </a:t>
            </a:r>
            <a:endParaRPr/>
          </a:p>
        </p:txBody>
      </p:sp>
      <p:sp>
        <p:nvSpPr>
          <p:cNvPr id="176" name="Shape 176"/>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SlugPath</a:t>
            </a:r>
            <a:endParaRPr/>
          </a:p>
        </p:txBody>
      </p:sp>
      <p:sp>
        <p:nvSpPr>
          <p:cNvPr id="177" name="Shape 177"/>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Technology </a:t>
            </a:r>
            <a:r>
              <a:rPr lang="en-US">
                <a:latin typeface="Times New Roman"/>
                <a:ea typeface="Times New Roman"/>
                <a:cs typeface="Times New Roman"/>
                <a:sym typeface="Times New Roman"/>
              </a:rPr>
              <a:t>2</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431800" lvl="0" marL="457200" marR="0" rtl="0" algn="l">
              <a:lnSpc>
                <a:spcPct val="100000"/>
              </a:lnSpc>
              <a:spcBef>
                <a:spcPts val="0"/>
              </a:spcBef>
              <a:spcAft>
                <a:spcPts val="0"/>
              </a:spcAft>
              <a:buSzPts val="3200"/>
              <a:buFont typeface="Times New Roman"/>
              <a:buChar char="•"/>
            </a:pPr>
            <a:r>
              <a:rPr lang="en-US">
                <a:latin typeface="Times New Roman"/>
                <a:ea typeface="Times New Roman"/>
                <a:cs typeface="Times New Roman"/>
                <a:sym typeface="Times New Roman"/>
              </a:rPr>
              <a:t>Leaflet</a:t>
            </a:r>
            <a:endParaRPr/>
          </a:p>
          <a:p>
            <a:pPr indent="-163512" lvl="0" marL="341312"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
        <p:nvSpPr>
          <p:cNvPr id="178" name="Shape 178"/>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79" name="Shape 179"/>
          <p:cNvPicPr preferRelativeResize="0"/>
          <p:nvPr/>
        </p:nvPicPr>
        <p:blipFill>
          <a:blip r:embed="rId4">
            <a:alphaModFix/>
          </a:blip>
          <a:stretch>
            <a:fillRect/>
          </a:stretch>
        </p:blipFill>
        <p:spPr>
          <a:xfrm>
            <a:off x="667401" y="3128775"/>
            <a:ext cx="7961600" cy="2792125"/>
          </a:xfrm>
          <a:prstGeom prst="rect">
            <a:avLst/>
          </a:prstGeom>
          <a:noFill/>
          <a:ln>
            <a:noFill/>
          </a:ln>
        </p:spPr>
      </p:pic>
      <p:sp>
        <p:nvSpPr>
          <p:cNvPr id="180" name="Shape 180"/>
          <p:cNvSpPr txBox="1"/>
          <p:nvPr/>
        </p:nvSpPr>
        <p:spPr>
          <a:xfrm>
            <a:off x="599775" y="5857925"/>
            <a:ext cx="7344600" cy="85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Image source via: </a:t>
            </a:r>
            <a:r>
              <a:rPr lang="en-US" u="sng">
                <a:solidFill>
                  <a:schemeClr val="hlink"/>
                </a:solidFill>
                <a:hlinkClick r:id="rId5"/>
              </a:rPr>
              <a:t>http://leafletjs.com/</a:t>
            </a:r>
            <a:endParaRPr/>
          </a:p>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Shape 18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86" name="Shape 186"/>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a:solidFill>
                  <a:srgbClr val="17375E"/>
                </a:solidFill>
                <a:latin typeface="Times New Roman"/>
                <a:ea typeface="Times New Roman"/>
                <a:cs typeface="Times New Roman"/>
                <a:sym typeface="Times New Roman"/>
              </a:rPr>
              <a:t>Project Release Plan – Technologies </a:t>
            </a:r>
            <a:endParaRPr/>
          </a:p>
        </p:txBody>
      </p:sp>
      <p:sp>
        <p:nvSpPr>
          <p:cNvPr id="187" name="Shape 187"/>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SlugPath</a:t>
            </a:r>
            <a:endParaRPr/>
          </a:p>
        </p:txBody>
      </p:sp>
      <p:sp>
        <p:nvSpPr>
          <p:cNvPr id="188" name="Shape 188"/>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Technology </a:t>
            </a:r>
            <a:r>
              <a:rPr lang="en-US">
                <a:latin typeface="Times New Roman"/>
                <a:ea typeface="Times New Roman"/>
                <a:cs typeface="Times New Roman"/>
                <a:sym typeface="Times New Roman"/>
              </a:rPr>
              <a:t>3</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431800" lvl="0" marL="457200" marR="0" rtl="0" algn="l">
              <a:lnSpc>
                <a:spcPct val="100000"/>
              </a:lnSpc>
              <a:spcBef>
                <a:spcPts val="0"/>
              </a:spcBef>
              <a:spcAft>
                <a:spcPts val="0"/>
              </a:spcAft>
              <a:buSzPts val="3200"/>
              <a:buFont typeface="Times New Roman"/>
              <a:buChar char="•"/>
            </a:pPr>
            <a:r>
              <a:rPr lang="en-US">
                <a:latin typeface="Times New Roman"/>
                <a:ea typeface="Times New Roman"/>
                <a:cs typeface="Times New Roman"/>
                <a:sym typeface="Times New Roman"/>
              </a:rPr>
              <a:t>Codeshare.io</a:t>
            </a:r>
            <a:endParaRPr/>
          </a:p>
          <a:p>
            <a:pPr indent="-163512" lvl="0" marL="341312"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
        <p:nvSpPr>
          <p:cNvPr id="189" name="Shape 18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90" name="Shape 190"/>
          <p:cNvPicPr preferRelativeResize="0"/>
          <p:nvPr/>
        </p:nvPicPr>
        <p:blipFill>
          <a:blip r:embed="rId4">
            <a:alphaModFix/>
          </a:blip>
          <a:stretch>
            <a:fillRect/>
          </a:stretch>
        </p:blipFill>
        <p:spPr>
          <a:xfrm>
            <a:off x="533400" y="3256850"/>
            <a:ext cx="6062501" cy="2628100"/>
          </a:xfrm>
          <a:prstGeom prst="rect">
            <a:avLst/>
          </a:prstGeom>
          <a:noFill/>
          <a:ln>
            <a:noFill/>
          </a:ln>
        </p:spPr>
      </p:pic>
      <p:sp>
        <p:nvSpPr>
          <p:cNvPr id="191" name="Shape 191"/>
          <p:cNvSpPr txBox="1"/>
          <p:nvPr/>
        </p:nvSpPr>
        <p:spPr>
          <a:xfrm>
            <a:off x="449125" y="5859675"/>
            <a:ext cx="7344600" cy="85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Image source via: </a:t>
            </a:r>
            <a:r>
              <a:rPr lang="en-US" u="sng">
                <a:solidFill>
                  <a:schemeClr val="hlink"/>
                </a:solidFill>
                <a:hlinkClick r:id="rId5"/>
              </a:rPr>
              <a:t>https://codeshare.io/</a:t>
            </a:r>
            <a:endParaRPr/>
          </a:p>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95" name="Shape 95"/>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96" name="Shape 96"/>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a:solidFill>
                  <a:srgbClr val="17375E"/>
                </a:solidFill>
                <a:latin typeface="Times New Roman"/>
                <a:ea typeface="Times New Roman"/>
                <a:cs typeface="Times New Roman"/>
                <a:sym typeface="Times New Roman"/>
              </a:rPr>
              <a:t>Project Release Plan</a:t>
            </a:r>
            <a:endParaRPr/>
          </a:p>
        </p:txBody>
      </p:sp>
      <p:sp>
        <p:nvSpPr>
          <p:cNvPr id="97" name="Shape 97"/>
          <p:cNvSpPr txBox="1"/>
          <p:nvPr>
            <p:ph type="title"/>
          </p:nvPr>
        </p:nvSpPr>
        <p:spPr>
          <a:xfrm>
            <a:off x="457200" y="10668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SlugPath</a:t>
            </a:r>
            <a:endParaRPr/>
          </a:p>
        </p:txBody>
      </p:sp>
      <p:sp>
        <p:nvSpPr>
          <p:cNvPr id="98" name="Shape 98"/>
          <p:cNvSpPr txBox="1"/>
          <p:nvPr>
            <p:ph idx="1" type="body"/>
          </p:nvPr>
        </p:nvSpPr>
        <p:spPr>
          <a:xfrm>
            <a:off x="457200" y="2286000"/>
            <a:ext cx="8229600" cy="3840162"/>
          </a:xfrm>
          <a:prstGeom prst="rect">
            <a:avLst/>
          </a:prstGeom>
          <a:noFill/>
          <a:ln>
            <a:noFill/>
          </a:ln>
        </p:spPr>
        <p:txBody>
          <a:bodyPr anchorCtr="0" anchor="t" bIns="45675" lIns="91375" spcFirstLastPara="1" rIns="91375" wrap="square" tIns="45675">
            <a:noAutofit/>
          </a:bodyPr>
          <a:lstStyle/>
          <a:p>
            <a:pPr indent="-252412" lvl="0" marL="341312" marR="0" rtl="0" algn="l">
              <a:lnSpc>
                <a:spcPct val="100000"/>
              </a:lnSpc>
              <a:spcBef>
                <a:spcPts val="0"/>
              </a:spcBef>
              <a:spcAft>
                <a:spcPts val="0"/>
              </a:spcAft>
              <a:buClr>
                <a:schemeClr val="dk1"/>
              </a:buClr>
              <a:buSzPts val="1800"/>
              <a:buFont typeface="Times New Roman"/>
              <a:buChar char="•"/>
            </a:pPr>
            <a:r>
              <a:rPr lang="en-US" sz="1800">
                <a:solidFill>
                  <a:srgbClr val="333333"/>
                </a:solidFill>
                <a:highlight>
                  <a:srgbClr val="FFFFFF"/>
                </a:highlight>
                <a:latin typeface="Times New Roman"/>
                <a:ea typeface="Times New Roman"/>
                <a:cs typeface="Times New Roman"/>
                <a:sym typeface="Times New Roman"/>
              </a:rPr>
              <a:t>Living on-campus and ever wonder what the fastest route to get from your dorm/apartment to OPERS? Also how long would it take? Fear not, SlugPath is here to guide you! SlugPath is an online navigation tool for anyone on the UCSC campus that are lost or curious.</a:t>
            </a:r>
            <a:endParaRPr sz="1800">
              <a:latin typeface="Times New Roman"/>
              <a:ea typeface="Times New Roman"/>
              <a:cs typeface="Times New Roman"/>
              <a:sym typeface="Times New Roman"/>
            </a:endParaRPr>
          </a:p>
          <a:p>
            <a:pPr indent="-252412" lvl="0" marL="341312" marR="0" rtl="0" algn="l">
              <a:lnSpc>
                <a:spcPct val="100000"/>
              </a:lnSpc>
              <a:spcBef>
                <a:spcPts val="64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High level goal(s):</a:t>
            </a:r>
            <a:endParaRPr b="1" i="0" sz="1800" u="none" cap="none" strike="noStrike">
              <a:solidFill>
                <a:schemeClr val="dk1"/>
              </a:solidFill>
              <a:latin typeface="Times New Roman"/>
              <a:ea typeface="Times New Roman"/>
              <a:cs typeface="Times New Roman"/>
              <a:sym typeface="Times New Roman"/>
            </a:endParaRPr>
          </a:p>
          <a:p>
            <a:pPr indent="-182562" lvl="1" marL="741362" rtl="0">
              <a:lnSpc>
                <a:spcPct val="115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Be able to represent graph data as a readable file</a:t>
            </a:r>
            <a:endParaRPr sz="1200">
              <a:latin typeface="Times New Roman"/>
              <a:ea typeface="Times New Roman"/>
              <a:cs typeface="Times New Roman"/>
              <a:sym typeface="Times New Roman"/>
            </a:endParaRPr>
          </a:p>
          <a:p>
            <a:pPr indent="-182562" lvl="1" marL="741362" rtl="0">
              <a:lnSpc>
                <a:spcPct val="115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Be able to organize key locations at UC Santa Cruz</a:t>
            </a:r>
            <a:endParaRPr sz="1200">
              <a:latin typeface="Times New Roman"/>
              <a:ea typeface="Times New Roman"/>
              <a:cs typeface="Times New Roman"/>
              <a:sym typeface="Times New Roman"/>
            </a:endParaRPr>
          </a:p>
          <a:p>
            <a:pPr indent="-182562" lvl="1" marL="741362" rtl="0">
              <a:lnSpc>
                <a:spcPct val="115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Be able to collect distances and time between two locations</a:t>
            </a:r>
            <a:endParaRPr sz="1200">
              <a:latin typeface="Times New Roman"/>
              <a:ea typeface="Times New Roman"/>
              <a:cs typeface="Times New Roman"/>
              <a:sym typeface="Times New Roman"/>
            </a:endParaRPr>
          </a:p>
          <a:p>
            <a:pPr indent="-182562" lvl="1" marL="741362" rtl="0">
              <a:lnSpc>
                <a:spcPct val="115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Be able to have a visual representation if user is going the right direction</a:t>
            </a:r>
            <a:endParaRPr sz="1200">
              <a:latin typeface="Times New Roman"/>
              <a:ea typeface="Times New Roman"/>
              <a:cs typeface="Times New Roman"/>
              <a:sym typeface="Times New Roman"/>
            </a:endParaRPr>
          </a:p>
          <a:p>
            <a:pPr indent="-182562" lvl="1" marL="741362" rtl="0">
              <a:lnSpc>
                <a:spcPct val="115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Be able to find all nearby attractions at one location</a:t>
            </a:r>
            <a:endParaRPr sz="1200">
              <a:latin typeface="Times New Roman"/>
              <a:ea typeface="Times New Roman"/>
              <a:cs typeface="Times New Roman"/>
              <a:sym typeface="Times New Roman"/>
            </a:endParaRPr>
          </a:p>
          <a:p>
            <a:pPr indent="-182562" lvl="1" marL="741362" rtl="0">
              <a:lnSpc>
                <a:spcPct val="115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Be able to organize product user experience layout</a:t>
            </a:r>
            <a:endParaRPr sz="1200">
              <a:latin typeface="Times New Roman"/>
              <a:ea typeface="Times New Roman"/>
              <a:cs typeface="Times New Roman"/>
              <a:sym typeface="Times New Roman"/>
            </a:endParaRPr>
          </a:p>
          <a:p>
            <a:pPr indent="-182562" lvl="1" marL="741362" rtl="0">
              <a:lnSpc>
                <a:spcPct val="115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Make the product visually appealing</a:t>
            </a:r>
            <a:endParaRPr sz="1200">
              <a:latin typeface="Times New Roman"/>
              <a:ea typeface="Times New Roman"/>
              <a:cs typeface="Times New Roman"/>
              <a:sym typeface="Times New Roman"/>
            </a:endParaRPr>
          </a:p>
          <a:p>
            <a:pPr indent="-182562" lvl="1" marL="741362" rtl="0">
              <a:lnSpc>
                <a:spcPct val="115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Create an About page</a:t>
            </a:r>
            <a:endParaRPr sz="1200">
              <a:latin typeface="Times New Roman"/>
              <a:ea typeface="Times New Roman"/>
              <a:cs typeface="Times New Roman"/>
              <a:sym typeface="Times New Roman"/>
            </a:endParaRPr>
          </a:p>
          <a:p>
            <a:pPr indent="-182562" lvl="1" marL="741362" rtl="0">
              <a:lnSpc>
                <a:spcPct val="115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Community submits additional known paths</a:t>
            </a:r>
            <a:endParaRPr b="1"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Shape 103"/>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04" name="Shape 104"/>
          <p:cNvSpPr txBox="1"/>
          <p:nvPr/>
        </p:nvSpPr>
        <p:spPr>
          <a:xfrm>
            <a:off x="152400" y="149225"/>
            <a:ext cx="66865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endParaRPr/>
          </a:p>
        </p:txBody>
      </p:sp>
      <p:sp>
        <p:nvSpPr>
          <p:cNvPr id="105" name="Shape 105"/>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SlugPath</a:t>
            </a:r>
            <a:endParaRPr/>
          </a:p>
        </p:txBody>
      </p:sp>
      <p:sp>
        <p:nvSpPr>
          <p:cNvPr id="106" name="Shape 106"/>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 1 user stories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342900" lvl="0" marL="457200" rtl="0">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(21 Points) </a:t>
            </a:r>
            <a:r>
              <a:rPr lang="en-US" sz="1800">
                <a:solidFill>
                  <a:srgbClr val="24292E"/>
                </a:solidFill>
                <a:highlight>
                  <a:srgbClr val="FFFFFF"/>
                </a:highlight>
                <a:latin typeface="Times New Roman"/>
                <a:ea typeface="Times New Roman"/>
                <a:cs typeface="Times New Roman"/>
                <a:sym typeface="Times New Roman"/>
              </a:rPr>
              <a:t>As a Team, we need to figure out how to represent data so that our "Slugstra" Algorithm can run efficiently.</a:t>
            </a:r>
            <a:endParaRPr sz="1800">
              <a:latin typeface="Times New Roman"/>
              <a:ea typeface="Times New Roman"/>
              <a:cs typeface="Times New Roman"/>
              <a:sym typeface="Times New Roman"/>
            </a:endParaRPr>
          </a:p>
          <a:p>
            <a:pPr indent="-342900" lvl="0" marL="457200" rtl="0">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(13 Points) </a:t>
            </a:r>
            <a:r>
              <a:rPr lang="en-US" sz="1800">
                <a:solidFill>
                  <a:srgbClr val="24292E"/>
                </a:solidFill>
                <a:highlight>
                  <a:srgbClr val="FFFFFF"/>
                </a:highlight>
                <a:latin typeface="Times New Roman"/>
                <a:ea typeface="Times New Roman"/>
                <a:cs typeface="Times New Roman"/>
                <a:sym typeface="Times New Roman"/>
              </a:rPr>
              <a:t>As a Data Collector, I need to organize the UC Santa Cruz Map so that the program can run efficiently.</a:t>
            </a:r>
            <a:endParaRPr sz="1800">
              <a:latin typeface="Times New Roman"/>
              <a:ea typeface="Times New Roman"/>
              <a:cs typeface="Times New Roman"/>
              <a:sym typeface="Times New Roman"/>
            </a:endParaRPr>
          </a:p>
          <a:p>
            <a:pPr indent="-342900" lvl="0" marL="457200" rtl="0">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(13 Points) </a:t>
            </a:r>
            <a:r>
              <a:rPr lang="en-US" sz="1800">
                <a:solidFill>
                  <a:srgbClr val="24292E"/>
                </a:solidFill>
                <a:highlight>
                  <a:srgbClr val="FFFFFF"/>
                </a:highlight>
                <a:latin typeface="Times New Roman"/>
                <a:ea typeface="Times New Roman"/>
                <a:cs typeface="Times New Roman"/>
                <a:sym typeface="Times New Roman"/>
              </a:rPr>
              <a:t>As a Data Collector, I need to collect distances and times between locations so that the program can run efficiently.</a:t>
            </a:r>
            <a:endParaRPr sz="1800">
              <a:latin typeface="Times New Roman"/>
              <a:ea typeface="Times New Roman"/>
              <a:cs typeface="Times New Roman"/>
              <a:sym typeface="Times New Roman"/>
            </a:endParaRPr>
          </a:p>
          <a:p>
            <a:pPr indent="-163513" lvl="0" marL="341313"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
        <p:nvSpPr>
          <p:cNvPr id="107" name="Shape 107"/>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3" name="Shape 113"/>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endParaRPr/>
          </a:p>
        </p:txBody>
      </p:sp>
      <p:sp>
        <p:nvSpPr>
          <p:cNvPr id="114" name="Shape 114"/>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SlugPath</a:t>
            </a:r>
            <a:endParaRPr/>
          </a:p>
        </p:txBody>
      </p:sp>
      <p:sp>
        <p:nvSpPr>
          <p:cNvPr id="115" name="Shape 115"/>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a:t>
            </a:r>
            <a:r>
              <a:rPr lang="en-US">
                <a:latin typeface="Times New Roman"/>
                <a:ea typeface="Times New Roman"/>
                <a:cs typeface="Times New Roman"/>
                <a:sym typeface="Times New Roman"/>
              </a:rPr>
              <a:t> 2</a:t>
            </a:r>
            <a:r>
              <a:rPr b="0" i="0" lang="en-US" sz="3200" u="none" cap="none" strike="noStrike">
                <a:solidFill>
                  <a:schemeClr val="dk1"/>
                </a:solidFill>
                <a:latin typeface="Times New Roman"/>
                <a:ea typeface="Times New Roman"/>
                <a:cs typeface="Times New Roman"/>
                <a:sym typeface="Times New Roman"/>
              </a:rPr>
              <a:t> user stories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342900" lvl="0" marL="457200" rtl="0">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(5 Points) </a:t>
            </a:r>
            <a:r>
              <a:rPr lang="en-US" sz="1800">
                <a:solidFill>
                  <a:srgbClr val="24292E"/>
                </a:solidFill>
                <a:highlight>
                  <a:srgbClr val="FFFFFF"/>
                </a:highlight>
                <a:latin typeface="Times New Roman"/>
                <a:ea typeface="Times New Roman"/>
                <a:cs typeface="Times New Roman"/>
                <a:sym typeface="Times New Roman"/>
              </a:rPr>
              <a:t>As an HTML Developer, I need to organize the website so that I can provide a better user experience.</a:t>
            </a:r>
            <a:endParaRPr sz="1800">
              <a:solidFill>
                <a:srgbClr val="24292E"/>
              </a:solidFill>
              <a:highlight>
                <a:srgbClr val="FFFFFF"/>
              </a:highlight>
              <a:latin typeface="Times New Roman"/>
              <a:ea typeface="Times New Roman"/>
              <a:cs typeface="Times New Roman"/>
              <a:sym typeface="Times New Roman"/>
            </a:endParaRPr>
          </a:p>
          <a:p>
            <a:pPr indent="-342900" lvl="0" marL="457200" rtl="0">
              <a:lnSpc>
                <a:spcPct val="115000"/>
              </a:lnSpc>
              <a:spcBef>
                <a:spcPts val="0"/>
              </a:spcBef>
              <a:spcAft>
                <a:spcPts val="0"/>
              </a:spcAft>
              <a:buClr>
                <a:srgbClr val="24292E"/>
              </a:buClr>
              <a:buSzPts val="1800"/>
              <a:buFont typeface="Times New Roman"/>
              <a:buChar char="•"/>
            </a:pPr>
            <a:r>
              <a:rPr lang="en-US" sz="1800">
                <a:solidFill>
                  <a:srgbClr val="24292E"/>
                </a:solidFill>
                <a:highlight>
                  <a:srgbClr val="FFFFFF"/>
                </a:highlight>
                <a:latin typeface="Times New Roman"/>
                <a:ea typeface="Times New Roman"/>
                <a:cs typeface="Times New Roman"/>
                <a:sym typeface="Times New Roman"/>
              </a:rPr>
              <a:t>(5 Points) As a CSS Developer, I need to beautify the website so that I can provide a better user experience.</a:t>
            </a:r>
            <a:endParaRPr sz="1800">
              <a:solidFill>
                <a:srgbClr val="24292E"/>
              </a:solidFill>
              <a:highlight>
                <a:srgbClr val="FFFFFF"/>
              </a:highlight>
              <a:latin typeface="Times New Roman"/>
              <a:ea typeface="Times New Roman"/>
              <a:cs typeface="Times New Roman"/>
              <a:sym typeface="Times New Roman"/>
            </a:endParaRPr>
          </a:p>
          <a:p>
            <a:pPr indent="-342900" lvl="0" marL="457200" rtl="0">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(3 Points) </a:t>
            </a:r>
            <a:r>
              <a:rPr lang="en-US" sz="1800">
                <a:solidFill>
                  <a:srgbClr val="24292E"/>
                </a:solidFill>
                <a:highlight>
                  <a:srgbClr val="FFFFFF"/>
                </a:highlight>
                <a:latin typeface="Times New Roman"/>
                <a:ea typeface="Times New Roman"/>
                <a:cs typeface="Times New Roman"/>
                <a:sym typeface="Times New Roman"/>
              </a:rPr>
              <a:t>As a User, I want to have a visual representation if I am heading the right direction so that I don't get lost.</a:t>
            </a:r>
            <a:endParaRPr sz="1800">
              <a:latin typeface="Times New Roman"/>
              <a:ea typeface="Times New Roman"/>
              <a:cs typeface="Times New Roman"/>
              <a:sym typeface="Times New Roman"/>
            </a:endParaRPr>
          </a:p>
          <a:p>
            <a:pPr indent="-163512" lvl="0" marL="341312"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
        <p:nvSpPr>
          <p:cNvPr id="116" name="Shape 116"/>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Shape 121"/>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2" name="Shape 122"/>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endParaRPr/>
          </a:p>
        </p:txBody>
      </p:sp>
      <p:sp>
        <p:nvSpPr>
          <p:cNvPr id="123" name="Shape 123"/>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SlugPath</a:t>
            </a:r>
            <a:endParaRPr/>
          </a:p>
        </p:txBody>
      </p:sp>
      <p:sp>
        <p:nvSpPr>
          <p:cNvPr id="124" name="Shape 124"/>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a:t>
            </a:r>
            <a:r>
              <a:rPr lang="en-US">
                <a:latin typeface="Times New Roman"/>
                <a:ea typeface="Times New Roman"/>
                <a:cs typeface="Times New Roman"/>
                <a:sym typeface="Times New Roman"/>
              </a:rPr>
              <a:t> 3</a:t>
            </a:r>
            <a:r>
              <a:rPr b="0" i="0" lang="en-US" sz="3200" u="none" cap="none" strike="noStrike">
                <a:solidFill>
                  <a:schemeClr val="dk1"/>
                </a:solidFill>
                <a:latin typeface="Times New Roman"/>
                <a:ea typeface="Times New Roman"/>
                <a:cs typeface="Times New Roman"/>
                <a:sym typeface="Times New Roman"/>
              </a:rPr>
              <a:t> user stories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342900" lvl="0" marL="457200" rtl="0">
              <a:lnSpc>
                <a:spcPct val="115000"/>
              </a:lnSpc>
              <a:spcBef>
                <a:spcPts val="0"/>
              </a:spcBef>
              <a:spcAft>
                <a:spcPts val="0"/>
              </a:spcAft>
              <a:buClr>
                <a:srgbClr val="24292E"/>
              </a:buClr>
              <a:buSzPts val="1800"/>
              <a:buFont typeface="Times New Roman"/>
              <a:buChar char="•"/>
            </a:pPr>
            <a:r>
              <a:rPr lang="en-US" sz="1800">
                <a:solidFill>
                  <a:srgbClr val="24292E"/>
                </a:solidFill>
                <a:highlight>
                  <a:srgbClr val="FFFFFF"/>
                </a:highlight>
                <a:latin typeface="Times New Roman"/>
                <a:ea typeface="Times New Roman"/>
                <a:cs typeface="Times New Roman"/>
                <a:sym typeface="Times New Roman"/>
              </a:rPr>
              <a:t>(13 Points) As a User, I want to create my own path so that I can enhance SlugPath more efficiently.</a:t>
            </a:r>
            <a:endParaRPr sz="1800">
              <a:solidFill>
                <a:srgbClr val="24292E"/>
              </a:solidFill>
              <a:highlight>
                <a:srgbClr val="FFFFFF"/>
              </a:highlight>
              <a:latin typeface="Times New Roman"/>
              <a:ea typeface="Times New Roman"/>
              <a:cs typeface="Times New Roman"/>
              <a:sym typeface="Times New Roman"/>
            </a:endParaRPr>
          </a:p>
          <a:p>
            <a:pPr indent="-342900" lvl="0" marL="457200" rtl="0">
              <a:lnSpc>
                <a:spcPct val="115000"/>
              </a:lnSpc>
              <a:spcBef>
                <a:spcPts val="0"/>
              </a:spcBef>
              <a:spcAft>
                <a:spcPts val="0"/>
              </a:spcAft>
              <a:buClr>
                <a:srgbClr val="24292E"/>
              </a:buClr>
              <a:buSzPts val="1800"/>
              <a:buFont typeface="Times New Roman"/>
              <a:buChar char="•"/>
            </a:pPr>
            <a:r>
              <a:rPr lang="en-US" sz="1800">
                <a:solidFill>
                  <a:srgbClr val="24292E"/>
                </a:solidFill>
                <a:highlight>
                  <a:srgbClr val="FFFFFF"/>
                </a:highlight>
                <a:latin typeface="Times New Roman"/>
                <a:ea typeface="Times New Roman"/>
                <a:cs typeface="Times New Roman"/>
                <a:sym typeface="Times New Roman"/>
              </a:rPr>
              <a:t>(1 Point) As a Developer, I need to create an About page so that I can publicize the team.</a:t>
            </a:r>
            <a:endParaRPr sz="1800">
              <a:latin typeface="Times New Roman"/>
              <a:ea typeface="Times New Roman"/>
              <a:cs typeface="Times New Roman"/>
              <a:sym typeface="Times New Roman"/>
            </a:endParaRPr>
          </a:p>
          <a:p>
            <a:pPr indent="-163512" lvl="0" marL="341312"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
        <p:nvSpPr>
          <p:cNvPr id="125" name="Shape 125"/>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1" name="Shape 131"/>
          <p:cNvSpPr txBox="1"/>
          <p:nvPr/>
        </p:nvSpPr>
        <p:spPr>
          <a:xfrm>
            <a:off x="152400" y="149225"/>
            <a:ext cx="66865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Architecture</a:t>
            </a:r>
            <a:endParaRPr/>
          </a:p>
        </p:txBody>
      </p:sp>
      <p:sp>
        <p:nvSpPr>
          <p:cNvPr id="132" name="Shape 132"/>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33" name="Shape 133"/>
          <p:cNvPicPr preferRelativeResize="0"/>
          <p:nvPr/>
        </p:nvPicPr>
        <p:blipFill rotWithShape="1">
          <a:blip r:embed="rId4">
            <a:alphaModFix/>
          </a:blip>
          <a:srcRect b="19139" l="23303" r="23626" t="15381"/>
          <a:stretch/>
        </p:blipFill>
        <p:spPr>
          <a:xfrm>
            <a:off x="1169325" y="846938"/>
            <a:ext cx="5575029" cy="53151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Shape 138"/>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9" name="Shape 139"/>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a:solidFill>
                  <a:srgbClr val="17375E"/>
                </a:solidFill>
                <a:latin typeface="Times New Roman"/>
                <a:ea typeface="Times New Roman"/>
                <a:cs typeface="Times New Roman"/>
                <a:sym typeface="Times New Roman"/>
              </a:rPr>
              <a:t>Project Release Plan – Challenges/Risks </a:t>
            </a:r>
            <a:endParaRPr/>
          </a:p>
        </p:txBody>
      </p:sp>
      <p:sp>
        <p:nvSpPr>
          <p:cNvPr id="140" name="Shape 140"/>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SlugPath</a:t>
            </a:r>
            <a:endParaRPr/>
          </a:p>
        </p:txBody>
      </p:sp>
      <p:sp>
        <p:nvSpPr>
          <p:cNvPr id="141" name="Shape 141"/>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Challenge</a:t>
            </a:r>
            <a:r>
              <a:rPr lang="en-US">
                <a:latin typeface="Times New Roman"/>
                <a:ea typeface="Times New Roman"/>
                <a:cs typeface="Times New Roman"/>
                <a:sym typeface="Times New Roman"/>
              </a:rPr>
              <a:t> 1:</a:t>
            </a:r>
            <a:endParaRPr>
              <a:latin typeface="Times New Roman"/>
              <a:ea typeface="Times New Roman"/>
              <a:cs typeface="Times New Roman"/>
              <a:sym typeface="Times New Roman"/>
            </a:endParaRPr>
          </a:p>
          <a:p>
            <a:pPr indent="-419100" lvl="0" marL="457200" marR="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Creating a dynamic algorithm so that we won’t have to run shortest path algorithm such as Dijkstra's algorithm for each user query</a:t>
            </a:r>
            <a:endParaRPr sz="3000">
              <a:latin typeface="Times New Roman"/>
              <a:ea typeface="Times New Roman"/>
              <a:cs typeface="Times New Roman"/>
              <a:sym typeface="Times New Roman"/>
            </a:endParaRPr>
          </a:p>
          <a:p>
            <a:pPr indent="-163512" lvl="0" marL="341312"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
        <p:nvSpPr>
          <p:cNvPr id="142" name="Shape 142"/>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48" name="Shape 148"/>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a:solidFill>
                  <a:srgbClr val="17375E"/>
                </a:solidFill>
                <a:latin typeface="Times New Roman"/>
                <a:ea typeface="Times New Roman"/>
                <a:cs typeface="Times New Roman"/>
                <a:sym typeface="Times New Roman"/>
              </a:rPr>
              <a:t>Project Release Plan – Challenges/Risks </a:t>
            </a:r>
            <a:endParaRPr/>
          </a:p>
        </p:txBody>
      </p:sp>
      <p:sp>
        <p:nvSpPr>
          <p:cNvPr id="149" name="Shape 149"/>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SlugPath</a:t>
            </a:r>
            <a:endParaRPr/>
          </a:p>
        </p:txBody>
      </p:sp>
      <p:sp>
        <p:nvSpPr>
          <p:cNvPr id="150" name="Shape 150"/>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Challenge</a:t>
            </a:r>
            <a:r>
              <a:rPr lang="en-US">
                <a:latin typeface="Times New Roman"/>
                <a:ea typeface="Times New Roman"/>
                <a:cs typeface="Times New Roman"/>
                <a:sym typeface="Times New Roman"/>
              </a:rPr>
              <a:t> 2:</a:t>
            </a:r>
            <a:endParaRPr>
              <a:latin typeface="Times New Roman"/>
              <a:ea typeface="Times New Roman"/>
              <a:cs typeface="Times New Roman"/>
              <a:sym typeface="Times New Roman"/>
            </a:endParaRPr>
          </a:p>
          <a:p>
            <a:pPr indent="-419100" lvl="0" marL="457200" marR="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Representing graph data on a readable file for algorithm run on</a:t>
            </a:r>
            <a:endParaRPr sz="3000">
              <a:latin typeface="Times New Roman"/>
              <a:ea typeface="Times New Roman"/>
              <a:cs typeface="Times New Roman"/>
              <a:sym typeface="Times New Roman"/>
            </a:endParaRPr>
          </a:p>
          <a:p>
            <a:pPr indent="-163512" lvl="0" marL="341312"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
        <p:nvSpPr>
          <p:cNvPr id="151" name="Shape 151"/>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7" name="Shape 157"/>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a:solidFill>
                  <a:srgbClr val="17375E"/>
                </a:solidFill>
                <a:latin typeface="Times New Roman"/>
                <a:ea typeface="Times New Roman"/>
                <a:cs typeface="Times New Roman"/>
                <a:sym typeface="Times New Roman"/>
              </a:rPr>
              <a:t>Project Release Plan – Challenges/Risks </a:t>
            </a:r>
            <a:endParaRPr/>
          </a:p>
        </p:txBody>
      </p:sp>
      <p:sp>
        <p:nvSpPr>
          <p:cNvPr id="158" name="Shape 158"/>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SlugPath</a:t>
            </a:r>
            <a:endParaRPr/>
          </a:p>
        </p:txBody>
      </p:sp>
      <p:sp>
        <p:nvSpPr>
          <p:cNvPr id="159" name="Shape 159"/>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Challenge</a:t>
            </a:r>
            <a:r>
              <a:rPr lang="en-US">
                <a:latin typeface="Times New Roman"/>
                <a:ea typeface="Times New Roman"/>
                <a:cs typeface="Times New Roman"/>
                <a:sym typeface="Times New Roman"/>
              </a:rPr>
              <a:t> 3:</a:t>
            </a:r>
            <a:endParaRPr>
              <a:latin typeface="Times New Roman"/>
              <a:ea typeface="Times New Roman"/>
              <a:cs typeface="Times New Roman"/>
              <a:sym typeface="Times New Roman"/>
            </a:endParaRPr>
          </a:p>
          <a:p>
            <a:pPr indent="-419100" lvl="0" marL="457200" marR="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Visualizing shortest path on Leaflet which is a new technology for us</a:t>
            </a:r>
            <a:endParaRPr sz="3000">
              <a:latin typeface="Times New Roman"/>
              <a:ea typeface="Times New Roman"/>
              <a:cs typeface="Times New Roman"/>
              <a:sym typeface="Times New Roman"/>
            </a:endParaRPr>
          </a:p>
          <a:p>
            <a:pPr indent="-163512" lvl="0" marL="341312"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
        <p:nvSpPr>
          <p:cNvPr id="160" name="Shape 160"/>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