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9144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lstStyle>
            <a:lvl1pPr indent="-298450" lvl="0" marL="457200" marR="0" rtl="0" algn="l">
              <a:spcBef>
                <a:spcPts val="0"/>
              </a:spcBef>
              <a:spcAft>
                <a:spcPts val="0"/>
              </a:spcAft>
              <a:buSzPts val="1100"/>
              <a:buFont typeface="Arial"/>
              <a:buChar char="●"/>
              <a:defRPr b="0" i="0" sz="1100" u="none" cap="none" strike="noStrike"/>
            </a:lvl1pPr>
            <a:lvl2pPr indent="-298450" lvl="1" marL="914400" marR="0" rtl="0" algn="l">
              <a:spcBef>
                <a:spcPts val="0"/>
              </a:spcBef>
              <a:spcAft>
                <a:spcPts val="0"/>
              </a:spcAft>
              <a:buSzPts val="1100"/>
              <a:buFont typeface="Arial"/>
              <a:buChar char="○"/>
              <a:defRPr b="0" i="0" sz="1100" u="none" cap="none" strike="noStrike"/>
            </a:lvl2pPr>
            <a:lvl3pPr indent="-298450" lvl="2" marL="1371600" marR="0" rtl="0" algn="l">
              <a:spcBef>
                <a:spcPts val="0"/>
              </a:spcBef>
              <a:spcAft>
                <a:spcPts val="0"/>
              </a:spcAft>
              <a:buSzPts val="1100"/>
              <a:buFont typeface="Arial"/>
              <a:buChar char="■"/>
              <a:defRPr b="0" i="0" sz="1100" u="none" cap="none" strike="noStrike"/>
            </a:lvl3pPr>
            <a:lvl4pPr indent="-298450" lvl="3" marL="1828800" marR="0" rtl="0" algn="l">
              <a:spcBef>
                <a:spcPts val="0"/>
              </a:spcBef>
              <a:spcAft>
                <a:spcPts val="0"/>
              </a:spcAft>
              <a:buSzPts val="1100"/>
              <a:buFont typeface="Arial"/>
              <a:buChar char="●"/>
              <a:defRPr b="0" i="0" sz="1100" u="none" cap="none" strike="noStrike"/>
            </a:lvl4pPr>
            <a:lvl5pPr indent="-298450" lvl="4" marL="2286000" marR="0" rtl="0" algn="l">
              <a:spcBef>
                <a:spcPts val="0"/>
              </a:spcBef>
              <a:spcAft>
                <a:spcPts val="0"/>
              </a:spcAft>
              <a:buSzPts val="1100"/>
              <a:buFont typeface="Arial"/>
              <a:buChar char="○"/>
              <a:defRPr b="0" i="0" sz="1100" u="none" cap="none" strike="noStrike"/>
            </a:lvl5pPr>
            <a:lvl6pPr indent="-298450" lvl="5" marL="2743200" marR="0" rtl="0" algn="l">
              <a:spcBef>
                <a:spcPts val="0"/>
              </a:spcBef>
              <a:spcAft>
                <a:spcPts val="0"/>
              </a:spcAft>
              <a:buSzPts val="1100"/>
              <a:buFont typeface="Arial"/>
              <a:buChar char="■"/>
              <a:defRPr b="0" i="0" sz="1100" u="none" cap="none" strike="noStrike"/>
            </a:lvl6pPr>
            <a:lvl7pPr indent="-298450" lvl="6" marL="3200400" marR="0" rtl="0" algn="l">
              <a:spcBef>
                <a:spcPts val="0"/>
              </a:spcBef>
              <a:spcAft>
                <a:spcPts val="0"/>
              </a:spcAft>
              <a:buSzPts val="1100"/>
              <a:buFont typeface="Arial"/>
              <a:buChar char="●"/>
              <a:defRPr b="0" i="0" sz="1100" u="none" cap="none" strike="noStrike"/>
            </a:lvl7pPr>
            <a:lvl8pPr indent="-298450" lvl="7" marL="3657600" marR="0" rtl="0" algn="l">
              <a:spcBef>
                <a:spcPts val="0"/>
              </a:spcBef>
              <a:spcAft>
                <a:spcPts val="0"/>
              </a:spcAft>
              <a:buSzPts val="1100"/>
              <a:buFont typeface="Arial"/>
              <a:buChar char="○"/>
              <a:defRPr b="0" i="0" sz="1100" u="none" cap="none" strike="noStrike"/>
            </a:lvl8pPr>
            <a:lvl9pPr indent="-298450" lvl="8" marL="4114800" marR="0" rtl="0" algn="l">
              <a:spcBef>
                <a:spcPts val="0"/>
              </a:spcBef>
              <a:spcAft>
                <a:spcPts val="0"/>
              </a:spcAft>
              <a:buSzPts val="1100"/>
              <a:buFont typeface="Arial"/>
              <a:buChar char="■"/>
              <a:defRPr b="0" i="0" sz="11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701025" y="4415775"/>
            <a:ext cx="5608300" cy="4183375"/>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82" name="Shape 82"/>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701025" y="4415775"/>
            <a:ext cx="5608300" cy="4183375"/>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63" name="Shape 163"/>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701025" y="4415775"/>
            <a:ext cx="5608200" cy="41835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74" name="Shape 174"/>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701025" y="4415775"/>
            <a:ext cx="5608200" cy="41835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85" name="Shape 185"/>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txBox="1"/>
          <p:nvPr>
            <p:ph idx="1" type="body"/>
          </p:nvPr>
        </p:nvSpPr>
        <p:spPr>
          <a:xfrm>
            <a:off x="701025" y="4415775"/>
            <a:ext cx="5608300" cy="4183375"/>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92" name="Shape 92"/>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txBox="1"/>
          <p:nvPr>
            <p:ph idx="1" type="body"/>
          </p:nvPr>
        </p:nvSpPr>
        <p:spPr>
          <a:xfrm>
            <a:off x="701025" y="4415775"/>
            <a:ext cx="5608300" cy="4183375"/>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01" name="Shape 101"/>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701025" y="4415775"/>
            <a:ext cx="5608200" cy="41835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10" name="Shape 110"/>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txBox="1"/>
          <p:nvPr>
            <p:ph idx="1" type="body"/>
          </p:nvPr>
        </p:nvSpPr>
        <p:spPr>
          <a:xfrm>
            <a:off x="701025" y="4415775"/>
            <a:ext cx="5608200" cy="41835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19" name="Shape 119"/>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701025" y="4415775"/>
            <a:ext cx="5608300" cy="4183375"/>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28" name="Shape 128"/>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701025" y="4415775"/>
            <a:ext cx="5608200" cy="41835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36" name="Shape 136"/>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701025" y="4415775"/>
            <a:ext cx="5608200" cy="41835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45" name="Shape 145"/>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701025" y="4415775"/>
            <a:ext cx="5608200" cy="41835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54" name="Shape 154"/>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 name="Shape 11"/>
        <p:cNvGrpSpPr/>
        <p:nvPr/>
      </p:nvGrpSpPr>
      <p:grpSpPr>
        <a:xfrm>
          <a:off x="0" y="0"/>
          <a:ext cx="0" cy="0"/>
          <a:chOff x="0" y="0"/>
          <a:chExt cx="0" cy="0"/>
        </a:xfrm>
      </p:grpSpPr>
      <p:sp>
        <p:nvSpPr>
          <p:cNvPr id="12" name="Shape 12"/>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13" name="Shape 13"/>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Shape 16"/>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8" name="Shape 68"/>
        <p:cNvGrpSpPr/>
        <p:nvPr/>
      </p:nvGrpSpPr>
      <p:grpSpPr>
        <a:xfrm>
          <a:off x="0" y="0"/>
          <a:ext cx="0" cy="0"/>
          <a:chOff x="0" y="0"/>
          <a:chExt cx="0" cy="0"/>
        </a:xfrm>
      </p:grpSpPr>
      <p:sp>
        <p:nvSpPr>
          <p:cNvPr id="69" name="Shape 69"/>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1" i="0" sz="40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70" name="Shape 70"/>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71" name="Shape 7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2" name="Shape 7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3" name="Shape 73"/>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74" name="Shape 74"/>
        <p:cNvGrpSpPr/>
        <p:nvPr/>
      </p:nvGrpSpPr>
      <p:grpSpPr>
        <a:xfrm>
          <a:off x="0" y="0"/>
          <a:ext cx="0" cy="0"/>
          <a:chOff x="0" y="0"/>
          <a:chExt cx="0" cy="0"/>
        </a:xfrm>
      </p:grpSpPr>
      <p:sp>
        <p:nvSpPr>
          <p:cNvPr id="75" name="Shape 75"/>
          <p:cNvSpPr txBox="1"/>
          <p:nvPr>
            <p:ph type="ctrTitle"/>
          </p:nvPr>
        </p:nvSpPr>
        <p:spPr>
          <a:xfrm>
            <a:off x="685800" y="2130426"/>
            <a:ext cx="7772400" cy="14700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76" name="Shape 76"/>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lvl="0" marR="0" rtl="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77" name="Shape 7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8" name="Shape 7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9" name="Shape 79"/>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7" name="Shape 17"/>
        <p:cNvGrpSpPr/>
        <p:nvPr/>
      </p:nvGrpSpPr>
      <p:grpSpPr>
        <a:xfrm>
          <a:off x="0" y="0"/>
          <a:ext cx="0" cy="0"/>
          <a:chOff x="0" y="0"/>
          <a:chExt cx="0" cy="0"/>
        </a:xfrm>
      </p:grpSpPr>
      <p:sp>
        <p:nvSpPr>
          <p:cNvPr id="18" name="Shape 18"/>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19" name="Shape 19"/>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1" name="Shape 2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2" name="Shape 22"/>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3" name="Shape 23"/>
        <p:cNvGrpSpPr/>
        <p:nvPr/>
      </p:nvGrpSpPr>
      <p:grpSpPr>
        <a:xfrm>
          <a:off x="0" y="0"/>
          <a:ext cx="0" cy="0"/>
          <a:chOff x="0" y="0"/>
          <a:chExt cx="0" cy="0"/>
        </a:xfrm>
      </p:grpSpPr>
      <p:sp>
        <p:nvSpPr>
          <p:cNvPr id="24" name="Shape 24"/>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25" name="Shape 25"/>
          <p:cNvSpPr txBox="1"/>
          <p:nvPr>
            <p:ph idx="1" type="body"/>
          </p:nvPr>
        </p:nvSpPr>
        <p:spPr>
          <a:xfrm rot="5400000">
            <a:off x="2309019" y="-251619"/>
            <a:ext cx="4525962" cy="82296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6" name="Shape 2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7" name="Shape 2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8" name="Shape 28"/>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9" name="Shape 29"/>
        <p:cNvGrpSpPr/>
        <p:nvPr/>
      </p:nvGrpSpPr>
      <p:grpSpPr>
        <a:xfrm>
          <a:off x="0" y="0"/>
          <a:ext cx="0" cy="0"/>
          <a:chOff x="0" y="0"/>
          <a:chExt cx="0" cy="0"/>
        </a:xfrm>
      </p:grpSpPr>
      <p:sp>
        <p:nvSpPr>
          <p:cNvPr id="30" name="Shape 3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31" name="Shape 31"/>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2" name="Shape 32"/>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4" name="Shape 3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5" name="Shape 35"/>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6" name="Shape 36"/>
        <p:cNvGrpSpPr/>
        <p:nvPr/>
      </p:nvGrpSpPr>
      <p:grpSpPr>
        <a:xfrm>
          <a:off x="0" y="0"/>
          <a:ext cx="0" cy="0"/>
          <a:chOff x="0" y="0"/>
          <a:chExt cx="0" cy="0"/>
        </a:xfrm>
      </p:grpSpPr>
      <p:sp>
        <p:nvSpPr>
          <p:cNvPr id="37" name="Shape 37"/>
          <p:cNvSpPr txBox="1"/>
          <p:nvPr>
            <p:ph type="title"/>
          </p:nvPr>
        </p:nvSpPr>
        <p:spPr>
          <a:xfrm>
            <a:off x="457202" y="273051"/>
            <a:ext cx="3008313" cy="116205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38" name="Shape 38"/>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57202" y="1435105"/>
            <a:ext cx="3008313" cy="4691063"/>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40" name="Shape 4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1" name="Shape 4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2" name="Shape 42"/>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3" name="Shape 43"/>
        <p:cNvGrpSpPr/>
        <p:nvPr/>
      </p:nvGrpSpPr>
      <p:grpSpPr>
        <a:xfrm>
          <a:off x="0" y="0"/>
          <a:ext cx="0" cy="0"/>
          <a:chOff x="0" y="0"/>
          <a:chExt cx="0" cy="0"/>
        </a:xfrm>
      </p:grpSpPr>
      <p:sp>
        <p:nvSpPr>
          <p:cNvPr id="44" name="Shape 4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6" name="Shape 46"/>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7" name="Shape 47"/>
        <p:cNvGrpSpPr/>
        <p:nvPr/>
      </p:nvGrpSpPr>
      <p:grpSpPr>
        <a:xfrm>
          <a:off x="0" y="0"/>
          <a:ext cx="0" cy="0"/>
          <a:chOff x="0" y="0"/>
          <a:chExt cx="0" cy="0"/>
        </a:xfrm>
      </p:grpSpPr>
      <p:sp>
        <p:nvSpPr>
          <p:cNvPr id="48" name="Shape 48"/>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49" name="Shape 4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0" name="Shape 5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1" name="Shape 51"/>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2" name="Shape 52"/>
        <p:cNvGrpSpPr/>
        <p:nvPr/>
      </p:nvGrpSpPr>
      <p:grpSpPr>
        <a:xfrm>
          <a:off x="0" y="0"/>
          <a:ext cx="0" cy="0"/>
          <a:chOff x="0" y="0"/>
          <a:chExt cx="0" cy="0"/>
        </a:xfrm>
      </p:grpSpPr>
      <p:sp>
        <p:nvSpPr>
          <p:cNvPr id="53" name="Shape 53"/>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54" name="Shape 54"/>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5" name="Shape 55"/>
          <p:cNvSpPr txBox="1"/>
          <p:nvPr>
            <p:ph idx="2" type="body"/>
          </p:nvPr>
        </p:nvSpPr>
        <p:spPr>
          <a:xfrm>
            <a:off x="457200" y="2174876"/>
            <a:ext cx="4040188" cy="3951288"/>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6" name="Shape 56"/>
          <p:cNvSpPr txBox="1"/>
          <p:nvPr>
            <p:ph idx="3" type="body"/>
          </p:nvPr>
        </p:nvSpPr>
        <p:spPr>
          <a:xfrm>
            <a:off x="4645030" y="1535113"/>
            <a:ext cx="4041775" cy="639762"/>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7" name="Shape 57"/>
          <p:cNvSpPr txBox="1"/>
          <p:nvPr>
            <p:ph idx="4" type="body"/>
          </p:nvPr>
        </p:nvSpPr>
        <p:spPr>
          <a:xfrm>
            <a:off x="4645030" y="2174876"/>
            <a:ext cx="4041775" cy="3951288"/>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0" name="Shape 60"/>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1" name="Shape 61"/>
        <p:cNvGrpSpPr/>
        <p:nvPr/>
      </p:nvGrpSpPr>
      <p:grpSpPr>
        <a:xfrm>
          <a:off x="0" y="0"/>
          <a:ext cx="0" cy="0"/>
          <a:chOff x="0" y="0"/>
          <a:chExt cx="0" cy="0"/>
        </a:xfrm>
      </p:grpSpPr>
      <p:sp>
        <p:nvSpPr>
          <p:cNvPr id="62" name="Shape 62"/>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63" name="Shape 63"/>
          <p:cNvSpPr txBox="1"/>
          <p:nvPr>
            <p:ph idx="1" type="body"/>
          </p:nvPr>
        </p:nvSpPr>
        <p:spPr>
          <a:xfrm>
            <a:off x="457200" y="1600202"/>
            <a:ext cx="4038600" cy="4525963"/>
          </a:xfrm>
          <a:prstGeom prst="rect">
            <a:avLst/>
          </a:prstGeom>
          <a:noFill/>
          <a:ln>
            <a:noFill/>
          </a:ln>
        </p:spPr>
        <p:txBody>
          <a:bodyPr anchorCtr="0" anchor="t" bIns="91425" lIns="91425" spcFirstLastPara="1" rIns="91425" wrap="square" tIns="91425"/>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2" type="body"/>
          </p:nvPr>
        </p:nvSpPr>
        <p:spPr>
          <a:xfrm>
            <a:off x="4648200" y="1600202"/>
            <a:ext cx="4038600" cy="4525963"/>
          </a:xfrm>
          <a:prstGeom prst="rect">
            <a:avLst/>
          </a:prstGeom>
          <a:noFill/>
          <a:ln>
            <a:noFill/>
          </a:ln>
        </p:spPr>
        <p:txBody>
          <a:bodyPr anchorCtr="0" anchor="t" bIns="91425" lIns="91425" spcFirstLastPara="1" rIns="91425" wrap="square" tIns="91425"/>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7" name="Shape 7"/>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Shape 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Shape 10"/>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hyperlink" Target="http://leafletjs.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hyperlink" Target="https://www.pinterest.com/pin/129619295496727517/" TargetMode="External"/><Relationship Id="rId5"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nvSpPr>
        <p:spPr>
          <a:xfrm flipH="1" rot="10800000">
            <a:off x="0" y="6858000"/>
            <a:ext cx="9144000" cy="46037"/>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85" name="Shape 85"/>
          <p:cNvPicPr preferRelativeResize="0"/>
          <p:nvPr/>
        </p:nvPicPr>
        <p:blipFill rotWithShape="1">
          <a:blip r:embed="rId3">
            <a:alphaModFix/>
          </a:blip>
          <a:srcRect b="0" l="0" r="0" t="0"/>
          <a:stretch/>
        </p:blipFill>
        <p:spPr>
          <a:xfrm>
            <a:off x="6934200" y="71437"/>
            <a:ext cx="2209800" cy="895350"/>
          </a:xfrm>
          <a:prstGeom prst="rect">
            <a:avLst/>
          </a:prstGeom>
          <a:noFill/>
          <a:ln>
            <a:noFill/>
          </a:ln>
        </p:spPr>
      </p:pic>
      <p:sp>
        <p:nvSpPr>
          <p:cNvPr id="86" name="Shape 86"/>
          <p:cNvSpPr txBox="1"/>
          <p:nvPr/>
        </p:nvSpPr>
        <p:spPr>
          <a:xfrm>
            <a:off x="152400" y="149225"/>
            <a:ext cx="6686550" cy="739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4200"/>
              <a:buFont typeface="Times New Roman"/>
              <a:buNone/>
            </a:pPr>
            <a:r>
              <a:rPr b="1" i="0" lang="en-US" sz="4200" u="none" cap="none" strike="noStrike">
                <a:solidFill>
                  <a:srgbClr val="17375E"/>
                </a:solidFill>
                <a:latin typeface="Times New Roman"/>
                <a:ea typeface="Times New Roman"/>
                <a:cs typeface="Times New Roman"/>
                <a:sym typeface="Times New Roman"/>
              </a:rPr>
              <a:t>Project Release Plan</a:t>
            </a:r>
            <a:endParaRPr b="0" i="0" sz="1400" u="none" cap="none" strike="noStrike">
              <a:solidFill>
                <a:srgbClr val="000000"/>
              </a:solidFill>
              <a:latin typeface="Arial"/>
              <a:ea typeface="Arial"/>
              <a:cs typeface="Arial"/>
              <a:sym typeface="Arial"/>
            </a:endParaRPr>
          </a:p>
        </p:txBody>
      </p:sp>
      <p:sp>
        <p:nvSpPr>
          <p:cNvPr id="87" name="Shape 87"/>
          <p:cNvSpPr txBox="1"/>
          <p:nvPr>
            <p:ph idx="1" type="body"/>
          </p:nvPr>
        </p:nvSpPr>
        <p:spPr>
          <a:xfrm>
            <a:off x="457200" y="2438400"/>
            <a:ext cx="8229600" cy="3687762"/>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560"/>
              </a:spcBef>
              <a:spcAft>
                <a:spcPts val="0"/>
              </a:spcAft>
              <a:buClr>
                <a:schemeClr val="dk1"/>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Team Slugstras</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chemeClr val="dk1"/>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Team members:</a:t>
            </a:r>
            <a:endParaRPr b="0" i="0" sz="2800" u="none" cap="none" strike="noStrike">
              <a:solidFill>
                <a:schemeClr val="dk1"/>
              </a:solidFill>
              <a:latin typeface="Times New Roman"/>
              <a:ea typeface="Times New Roman"/>
              <a:cs typeface="Times New Roman"/>
              <a:sym typeface="Times New Roman"/>
            </a:endParaRPr>
          </a:p>
          <a:p>
            <a:pPr indent="-381000" lvl="0" marL="457200" marR="0" rtl="0" algn="l">
              <a:lnSpc>
                <a:spcPct val="100000"/>
              </a:lnSpc>
              <a:spcBef>
                <a:spcPts val="56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Joven Pableo (Product Owner)</a:t>
            </a:r>
            <a:endParaRPr b="0" i="0" sz="2400" u="none" cap="none" strike="noStrike">
              <a:solidFill>
                <a:schemeClr val="dk1"/>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Cameron Skaggs</a:t>
            </a:r>
            <a:endParaRPr b="0" i="0" sz="2400" u="none" cap="none" strike="noStrike">
              <a:solidFill>
                <a:schemeClr val="dk1"/>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Pranav Salunke</a:t>
            </a:r>
            <a:endParaRPr b="0" i="0" sz="2400" u="none" cap="none" strike="noStrike">
              <a:solidFill>
                <a:schemeClr val="dk1"/>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chemeClr val="dk1"/>
              </a:buClr>
              <a:buSzPts val="2400"/>
              <a:buFont typeface="Times New Roman"/>
              <a:buChar char="•"/>
            </a:pPr>
            <a:r>
              <a:rPr b="0" i="0" lang="en-US" sz="2400" u="none" cap="none" strike="noStrike">
                <a:solidFill>
                  <a:srgbClr val="222222"/>
                </a:solidFill>
                <a:highlight>
                  <a:srgbClr val="FFFFFF"/>
                </a:highlight>
                <a:latin typeface="Times New Roman"/>
                <a:ea typeface="Times New Roman"/>
                <a:cs typeface="Times New Roman"/>
                <a:sym typeface="Times New Roman"/>
              </a:rPr>
              <a:t>Srijitha Somangili</a:t>
            </a:r>
            <a:endParaRPr b="0" i="0" sz="2400" u="none" cap="none" strike="noStrike">
              <a:solidFill>
                <a:srgbClr val="222222"/>
              </a:solidFill>
              <a:highlight>
                <a:srgbClr val="FFFFFF"/>
              </a:highlight>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222222"/>
              </a:buClr>
              <a:buSzPts val="2400"/>
              <a:buFont typeface="Times New Roman"/>
              <a:buChar char="•"/>
            </a:pPr>
            <a:r>
              <a:rPr b="0" i="0" lang="en-US" sz="2400" u="none" cap="none" strike="noStrike">
                <a:solidFill>
                  <a:srgbClr val="222222"/>
                </a:solidFill>
                <a:highlight>
                  <a:srgbClr val="FFFFFF"/>
                </a:highlight>
                <a:latin typeface="Times New Roman"/>
                <a:ea typeface="Times New Roman"/>
                <a:cs typeface="Times New Roman"/>
                <a:sym typeface="Times New Roman"/>
              </a:rPr>
              <a:t>Edward John Tagaca (Scrum Master)</a:t>
            </a:r>
            <a:endParaRPr b="0" i="0" sz="3200" u="none" cap="none" strike="noStrike">
              <a:solidFill>
                <a:schemeClr val="dk1"/>
              </a:solidFill>
              <a:latin typeface="Calibri"/>
              <a:ea typeface="Calibri"/>
              <a:cs typeface="Calibri"/>
              <a:sym typeface="Calibri"/>
            </a:endParaRPr>
          </a:p>
        </p:txBody>
      </p:sp>
      <p:sp>
        <p:nvSpPr>
          <p:cNvPr id="88" name="Shape 88"/>
          <p:cNvSpPr txBox="1"/>
          <p:nvPr>
            <p:ph type="title"/>
          </p:nvPr>
        </p:nvSpPr>
        <p:spPr>
          <a:xfrm>
            <a:off x="457200" y="1046162"/>
            <a:ext cx="8229600" cy="1260475"/>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000"/>
              <a:buFont typeface="Times New Roman"/>
              <a:buNone/>
            </a:pPr>
            <a:r>
              <a:rPr b="0" i="0" lang="en-US" sz="4000" u="none" cap="none" strike="noStrike">
                <a:solidFill>
                  <a:schemeClr val="dk1"/>
                </a:solidFill>
                <a:latin typeface="Times New Roman"/>
                <a:ea typeface="Times New Roman"/>
                <a:cs typeface="Times New Roman"/>
                <a:sym typeface="Times New Roman"/>
              </a:rPr>
              <a:t>SlugPath</a:t>
            </a:r>
            <a:endParaRPr b="0" i="0" sz="4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March 11</a:t>
            </a:r>
            <a:r>
              <a:rPr b="0" i="0" lang="en-US" sz="4000" u="none" cap="none" strike="noStrike">
                <a:solidFill>
                  <a:schemeClr val="dk1"/>
                </a:solidFill>
                <a:latin typeface="Times New Roman"/>
                <a:ea typeface="Times New Roman"/>
                <a:cs typeface="Times New Roman"/>
                <a:sym typeface="Times New Roman"/>
              </a:rPr>
              <a:t>, 2018</a:t>
            </a:r>
            <a:endParaRPr b="0" i="0" sz="4000" u="none" cap="none" strike="noStrike">
              <a:solidFill>
                <a:schemeClr val="dk1"/>
              </a:solidFill>
              <a:latin typeface="Times New Roman"/>
              <a:ea typeface="Times New Roman"/>
              <a:cs typeface="Times New Roman"/>
              <a:sym typeface="Times New Roman"/>
            </a:endParaRPr>
          </a:p>
        </p:txBody>
      </p:sp>
      <p:sp>
        <p:nvSpPr>
          <p:cNvPr id="89" name="Shape 89"/>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Shape 165"/>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66" name="Shape 166"/>
          <p:cNvSpPr txBox="1"/>
          <p:nvPr/>
        </p:nvSpPr>
        <p:spPr>
          <a:xfrm>
            <a:off x="152400" y="149225"/>
            <a:ext cx="6762750" cy="5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0" i="0" lang="en-US" sz="3200" u="none" cap="none" strike="noStrike">
                <a:solidFill>
                  <a:srgbClr val="17375E"/>
                </a:solidFill>
                <a:latin typeface="Times New Roman"/>
                <a:ea typeface="Times New Roman"/>
                <a:cs typeface="Times New Roman"/>
                <a:sym typeface="Times New Roman"/>
              </a:rPr>
              <a:t>Project Release Plan – Technologies </a:t>
            </a:r>
            <a:endParaRPr b="0" i="0" sz="1400" u="none" cap="none" strike="noStrike">
              <a:solidFill>
                <a:srgbClr val="000000"/>
              </a:solidFill>
              <a:latin typeface="Arial"/>
              <a:ea typeface="Arial"/>
              <a:cs typeface="Arial"/>
              <a:sym typeface="Arial"/>
            </a:endParaRPr>
          </a:p>
        </p:txBody>
      </p:sp>
      <p:sp>
        <p:nvSpPr>
          <p:cNvPr id="167" name="Shape 167"/>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168" name="Shape 168"/>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Technology 1:</a:t>
            </a: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HTML</a:t>
            </a: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CSS</a:t>
            </a: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Javascript</a:t>
            </a: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100000"/>
              </a:lnSpc>
              <a:spcBef>
                <a:spcPts val="0"/>
              </a:spcBef>
              <a:spcAft>
                <a:spcPts val="0"/>
              </a:spcAft>
              <a:buClr>
                <a:schemeClr val="dk1"/>
              </a:buClr>
              <a:buSzPts val="3200"/>
              <a:buFont typeface="Times New Roman"/>
              <a:buChar char="•"/>
            </a:pPr>
            <a:r>
              <a:rPr lang="en-US">
                <a:latin typeface="Times New Roman"/>
                <a:ea typeface="Times New Roman"/>
                <a:cs typeface="Times New Roman"/>
                <a:sym typeface="Times New Roman"/>
              </a:rPr>
              <a:t>Boostrap</a:t>
            </a:r>
            <a:endParaRPr>
              <a:latin typeface="Times New Roman"/>
              <a:ea typeface="Times New Roman"/>
              <a:cs typeface="Times New Roman"/>
              <a:sym typeface="Times New Roman"/>
            </a:endParaRPr>
          </a:p>
          <a:p>
            <a:pPr indent="-163513" lvl="0" marL="341313"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69" name="Shape 169"/>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70" name="Shape 170"/>
          <p:cNvPicPr preferRelativeResize="0"/>
          <p:nvPr/>
        </p:nvPicPr>
        <p:blipFill rotWithShape="1">
          <a:blip r:embed="rId4">
            <a:alphaModFix/>
          </a:blip>
          <a:srcRect b="0" l="0" r="0" t="0"/>
          <a:stretch/>
        </p:blipFill>
        <p:spPr>
          <a:xfrm>
            <a:off x="3998000" y="3826650"/>
            <a:ext cx="3924675" cy="2299650"/>
          </a:xfrm>
          <a:prstGeom prst="rect">
            <a:avLst/>
          </a:prstGeom>
          <a:noFill/>
          <a:ln>
            <a:noFill/>
          </a:ln>
        </p:spPr>
      </p:pic>
      <p:pic>
        <p:nvPicPr>
          <p:cNvPr id="171" name="Shape 171"/>
          <p:cNvPicPr preferRelativeResize="0"/>
          <p:nvPr/>
        </p:nvPicPr>
        <p:blipFill>
          <a:blip r:embed="rId5">
            <a:alphaModFix/>
          </a:blip>
          <a:stretch>
            <a:fillRect/>
          </a:stretch>
        </p:blipFill>
        <p:spPr>
          <a:xfrm>
            <a:off x="5045825" y="1984225"/>
            <a:ext cx="3640967" cy="1974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pic>
        <p:nvPicPr>
          <p:cNvPr id="176" name="Shape 176"/>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77" name="Shape 177"/>
          <p:cNvSpPr txBox="1"/>
          <p:nvPr/>
        </p:nvSpPr>
        <p:spPr>
          <a:xfrm>
            <a:off x="152400" y="149225"/>
            <a:ext cx="67629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0" i="0" lang="en-US" sz="3200" u="none" cap="none" strike="noStrike">
                <a:solidFill>
                  <a:srgbClr val="17375E"/>
                </a:solidFill>
                <a:latin typeface="Times New Roman"/>
                <a:ea typeface="Times New Roman"/>
                <a:cs typeface="Times New Roman"/>
                <a:sym typeface="Times New Roman"/>
              </a:rPr>
              <a:t>Project Release Plan – Technologies </a:t>
            </a:r>
            <a:endParaRPr b="0" i="0" sz="1400" u="none" cap="none" strike="noStrike">
              <a:solidFill>
                <a:srgbClr val="000000"/>
              </a:solidFill>
              <a:latin typeface="Arial"/>
              <a:ea typeface="Arial"/>
              <a:cs typeface="Arial"/>
              <a:sym typeface="Arial"/>
            </a:endParaRPr>
          </a:p>
        </p:txBody>
      </p:sp>
      <p:sp>
        <p:nvSpPr>
          <p:cNvPr id="178" name="Shape 178"/>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179" name="Shape 179"/>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Technology 2:</a:t>
            </a: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Leaflet</a:t>
            </a:r>
            <a:endParaRPr b="0" i="0" sz="3200" u="none" cap="none" strike="noStrike">
              <a:solidFill>
                <a:schemeClr val="dk1"/>
              </a:solidFill>
              <a:latin typeface="Calibri"/>
              <a:ea typeface="Calibri"/>
              <a:cs typeface="Calibri"/>
              <a:sym typeface="Calibri"/>
            </a:endParaRPr>
          </a:p>
          <a:p>
            <a:pPr indent="-163510" lvl="0" marL="341312"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80" name="Shape 180"/>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81" name="Shape 181"/>
          <p:cNvPicPr preferRelativeResize="0"/>
          <p:nvPr/>
        </p:nvPicPr>
        <p:blipFill rotWithShape="1">
          <a:blip r:embed="rId4">
            <a:alphaModFix/>
          </a:blip>
          <a:srcRect b="0" l="0" r="0" t="0"/>
          <a:stretch/>
        </p:blipFill>
        <p:spPr>
          <a:xfrm>
            <a:off x="667401" y="3128775"/>
            <a:ext cx="7961600" cy="2792125"/>
          </a:xfrm>
          <a:prstGeom prst="rect">
            <a:avLst/>
          </a:prstGeom>
          <a:noFill/>
          <a:ln>
            <a:noFill/>
          </a:ln>
        </p:spPr>
      </p:pic>
      <p:sp>
        <p:nvSpPr>
          <p:cNvPr id="182" name="Shape 182"/>
          <p:cNvSpPr txBox="1"/>
          <p:nvPr/>
        </p:nvSpPr>
        <p:spPr>
          <a:xfrm>
            <a:off x="599775" y="5857925"/>
            <a:ext cx="7344600" cy="85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Image source via: </a:t>
            </a:r>
            <a:r>
              <a:rPr b="0" i="0" lang="en-US" sz="1400" u="sng" cap="none" strike="noStrike">
                <a:solidFill>
                  <a:schemeClr val="hlink"/>
                </a:solidFill>
                <a:latin typeface="Arial"/>
                <a:ea typeface="Arial"/>
                <a:cs typeface="Arial"/>
                <a:sym typeface="Arial"/>
                <a:hlinkClick r:id="rId5"/>
              </a:rPr>
              <a:t>http://leafletjs.com/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pic>
        <p:nvPicPr>
          <p:cNvPr id="187" name="Shape 187"/>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88" name="Shape 188"/>
          <p:cNvSpPr txBox="1"/>
          <p:nvPr/>
        </p:nvSpPr>
        <p:spPr>
          <a:xfrm>
            <a:off x="152400" y="149225"/>
            <a:ext cx="67629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0" i="0" lang="en-US" sz="3200" u="none" cap="none" strike="noStrike">
                <a:solidFill>
                  <a:srgbClr val="17375E"/>
                </a:solidFill>
                <a:latin typeface="Times New Roman"/>
                <a:ea typeface="Times New Roman"/>
                <a:cs typeface="Times New Roman"/>
                <a:sym typeface="Times New Roman"/>
              </a:rPr>
              <a:t>Project Release Plan – Technologies </a:t>
            </a:r>
            <a:endParaRPr b="0" i="0" sz="1400" u="none" cap="none" strike="noStrike">
              <a:solidFill>
                <a:srgbClr val="000000"/>
              </a:solidFill>
              <a:latin typeface="Arial"/>
              <a:ea typeface="Arial"/>
              <a:cs typeface="Arial"/>
              <a:sym typeface="Arial"/>
            </a:endParaRPr>
          </a:p>
        </p:txBody>
      </p:sp>
      <p:sp>
        <p:nvSpPr>
          <p:cNvPr id="189" name="Shape 189"/>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190" name="Shape 190"/>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Technology 3:</a:t>
            </a: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100000"/>
              </a:lnSpc>
              <a:spcBef>
                <a:spcPts val="0"/>
              </a:spcBef>
              <a:spcAft>
                <a:spcPts val="0"/>
              </a:spcAft>
              <a:buClr>
                <a:schemeClr val="dk1"/>
              </a:buClr>
              <a:buSzPts val="3200"/>
              <a:buFont typeface="Times New Roman"/>
              <a:buChar char="•"/>
            </a:pPr>
            <a:r>
              <a:rPr lang="en-US">
                <a:latin typeface="Times New Roman"/>
                <a:ea typeface="Times New Roman"/>
                <a:cs typeface="Times New Roman"/>
                <a:sym typeface="Times New Roman"/>
              </a:rPr>
              <a:t>Github</a:t>
            </a:r>
            <a:endParaRPr b="0" i="0" sz="3200" u="none" cap="none" strike="noStrike">
              <a:solidFill>
                <a:schemeClr val="dk1"/>
              </a:solidFill>
              <a:latin typeface="Calibri"/>
              <a:ea typeface="Calibri"/>
              <a:cs typeface="Calibri"/>
              <a:sym typeface="Calibri"/>
            </a:endParaRPr>
          </a:p>
          <a:p>
            <a:pPr indent="-163510" lvl="0" marL="341312"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91" name="Shape 191"/>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 name="Shape 192"/>
          <p:cNvSpPr txBox="1"/>
          <p:nvPr/>
        </p:nvSpPr>
        <p:spPr>
          <a:xfrm>
            <a:off x="449125" y="5859675"/>
            <a:ext cx="7344600" cy="85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Image source via: </a:t>
            </a:r>
            <a:r>
              <a:rPr lang="en-US" u="sng">
                <a:solidFill>
                  <a:schemeClr val="hlink"/>
                </a:solidFill>
                <a:hlinkClick r:id="rId4"/>
              </a:rPr>
              <a:t>https://www.pinterest.com/pin/129619295496727517/</a:t>
            </a:r>
            <a:r>
              <a:rPr lang="en-US" u="none">
                <a:solidFill>
                  <a:srgbClr val="000000"/>
                </a:solidFil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3" name="Shape 193"/>
          <p:cNvPicPr preferRelativeResize="0"/>
          <p:nvPr/>
        </p:nvPicPr>
        <p:blipFill>
          <a:blip r:embed="rId5">
            <a:alphaModFix/>
          </a:blip>
          <a:stretch>
            <a:fillRect/>
          </a:stretch>
        </p:blipFill>
        <p:spPr>
          <a:xfrm>
            <a:off x="4032000" y="2641046"/>
            <a:ext cx="3487625" cy="33454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95" name="Shape 95"/>
          <p:cNvPicPr preferRelativeResize="0"/>
          <p:nvPr/>
        </p:nvPicPr>
        <p:blipFill rotWithShape="1">
          <a:blip r:embed="rId3">
            <a:alphaModFix/>
          </a:blip>
          <a:srcRect b="0" l="0" r="0" t="0"/>
          <a:stretch/>
        </p:blipFill>
        <p:spPr>
          <a:xfrm>
            <a:off x="6934200" y="0"/>
            <a:ext cx="2209800" cy="895350"/>
          </a:xfrm>
          <a:prstGeom prst="rect">
            <a:avLst/>
          </a:prstGeom>
          <a:noFill/>
          <a:ln>
            <a:noFill/>
          </a:ln>
        </p:spPr>
      </p:pic>
      <p:sp>
        <p:nvSpPr>
          <p:cNvPr id="96" name="Shape 96"/>
          <p:cNvSpPr txBox="1"/>
          <p:nvPr/>
        </p:nvSpPr>
        <p:spPr>
          <a:xfrm>
            <a:off x="152400" y="149225"/>
            <a:ext cx="6686550" cy="739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4200"/>
              <a:buFont typeface="Times New Roman"/>
              <a:buNone/>
            </a:pPr>
            <a:r>
              <a:rPr b="1" i="0" lang="en-US" sz="4200" u="none" cap="none" strike="noStrike">
                <a:solidFill>
                  <a:srgbClr val="17375E"/>
                </a:solidFill>
                <a:latin typeface="Times New Roman"/>
                <a:ea typeface="Times New Roman"/>
                <a:cs typeface="Times New Roman"/>
                <a:sym typeface="Times New Roman"/>
              </a:rPr>
              <a:t>Project Release Plan</a:t>
            </a:r>
            <a:endParaRPr b="0" i="0" sz="1400" u="none" cap="none" strike="noStrike">
              <a:solidFill>
                <a:srgbClr val="000000"/>
              </a:solidFill>
              <a:latin typeface="Arial"/>
              <a:ea typeface="Arial"/>
              <a:cs typeface="Arial"/>
              <a:sym typeface="Arial"/>
            </a:endParaRPr>
          </a:p>
        </p:txBody>
      </p:sp>
      <p:sp>
        <p:nvSpPr>
          <p:cNvPr id="97" name="Shape 97"/>
          <p:cNvSpPr txBox="1"/>
          <p:nvPr>
            <p:ph type="title"/>
          </p:nvPr>
        </p:nvSpPr>
        <p:spPr>
          <a:xfrm>
            <a:off x="457200" y="10668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98" name="Shape 98"/>
          <p:cNvSpPr txBox="1"/>
          <p:nvPr>
            <p:ph idx="1" type="body"/>
          </p:nvPr>
        </p:nvSpPr>
        <p:spPr>
          <a:xfrm>
            <a:off x="457200" y="2286000"/>
            <a:ext cx="8229600" cy="3840300"/>
          </a:xfrm>
          <a:prstGeom prst="rect">
            <a:avLst/>
          </a:prstGeom>
          <a:noFill/>
          <a:ln>
            <a:noFill/>
          </a:ln>
        </p:spPr>
        <p:txBody>
          <a:bodyPr anchorCtr="0" anchor="t" bIns="45675" lIns="91375" spcFirstLastPara="1" rIns="91375" wrap="square" tIns="45675">
            <a:noAutofit/>
          </a:bodyPr>
          <a:lstStyle/>
          <a:p>
            <a:pPr indent="-252411" lvl="0" marL="341312" marR="0" rtl="0" algn="l">
              <a:lnSpc>
                <a:spcPct val="100000"/>
              </a:lnSpc>
              <a:spcBef>
                <a:spcPts val="0"/>
              </a:spcBef>
              <a:spcAft>
                <a:spcPts val="0"/>
              </a:spcAft>
              <a:buClr>
                <a:schemeClr val="dk1"/>
              </a:buClr>
              <a:buSzPts val="1800"/>
              <a:buFont typeface="Times New Roman"/>
              <a:buChar char="•"/>
            </a:pPr>
            <a:r>
              <a:rPr b="0" i="0" lang="en-US" sz="1800" u="none" cap="none" strike="noStrike">
                <a:solidFill>
                  <a:srgbClr val="333333"/>
                </a:solidFill>
                <a:highlight>
                  <a:srgbClr val="FFFFFF"/>
                </a:highlight>
                <a:latin typeface="Times New Roman"/>
                <a:ea typeface="Times New Roman"/>
                <a:cs typeface="Times New Roman"/>
                <a:sym typeface="Times New Roman"/>
              </a:rPr>
              <a:t>Living on-campus and ever wonder what the fastest route to get from your dorm/apartment to OPERS? Also how long would it take? Fear not, SlugPath is here to guide you! SlugPath is an online navigation tool for anyone on the UCSC campus that are lost or curious.</a:t>
            </a:r>
            <a:endParaRPr b="0" i="0" sz="1800" u="none" cap="none" strike="noStrike">
              <a:solidFill>
                <a:schemeClr val="dk1"/>
              </a:solidFill>
              <a:latin typeface="Times New Roman"/>
              <a:ea typeface="Times New Roman"/>
              <a:cs typeface="Times New Roman"/>
              <a:sym typeface="Times New Roman"/>
            </a:endParaRPr>
          </a:p>
          <a:p>
            <a:pPr indent="-252411" lvl="0" marL="341312" marR="0" rtl="0" algn="l">
              <a:lnSpc>
                <a:spcPct val="100000"/>
              </a:lnSpc>
              <a:spcBef>
                <a:spcPts val="640"/>
              </a:spcBef>
              <a:spcAft>
                <a:spcPts val="0"/>
              </a:spcAft>
              <a:buClr>
                <a:schemeClr val="dk1"/>
              </a:buClr>
              <a:buSzPts val="1800"/>
              <a:buFont typeface="Arial"/>
              <a:buChar char="•"/>
            </a:pPr>
            <a:r>
              <a:rPr b="1" i="0" lang="en-US" sz="1800" u="none" cap="none" strike="noStrike">
                <a:solidFill>
                  <a:schemeClr val="dk1"/>
                </a:solidFill>
                <a:latin typeface="Times New Roman"/>
                <a:ea typeface="Times New Roman"/>
                <a:cs typeface="Times New Roman"/>
                <a:sym typeface="Times New Roman"/>
              </a:rPr>
              <a:t>High level goal(s):</a:t>
            </a:r>
            <a:endParaRPr b="1" i="0" sz="1800" u="none" cap="none" strike="noStrike">
              <a:solidFill>
                <a:schemeClr val="dk1"/>
              </a:solidFill>
              <a:latin typeface="Times New Roman"/>
              <a:ea typeface="Times New Roman"/>
              <a:cs typeface="Times New Roman"/>
              <a:sym typeface="Times New Roman"/>
            </a:endParaRPr>
          </a:p>
          <a:p>
            <a:pPr indent="-176212" lvl="1" marL="741362" rtl="0">
              <a:lnSpc>
                <a:spcPct val="115000"/>
              </a:lnSpc>
              <a:spcBef>
                <a:spcPts val="0"/>
              </a:spcBef>
              <a:spcAft>
                <a:spcPts val="0"/>
              </a:spcAft>
              <a:buClr>
                <a:schemeClr val="dk1"/>
              </a:buClr>
              <a:buSzPts val="1100"/>
              <a:buFont typeface="Arial"/>
              <a:buChar char="–"/>
            </a:pPr>
            <a:r>
              <a:rPr lang="en-US" sz="1100">
                <a:latin typeface="Arial"/>
                <a:ea typeface="Arial"/>
                <a:cs typeface="Arial"/>
                <a:sym typeface="Arial"/>
              </a:rPr>
              <a:t>Be able to represent graph data as a readable file</a:t>
            </a:r>
            <a:endParaRPr sz="1100">
              <a:latin typeface="Arial"/>
              <a:ea typeface="Arial"/>
              <a:cs typeface="Arial"/>
              <a:sym typeface="Arial"/>
            </a:endParaRPr>
          </a:p>
          <a:p>
            <a:pPr indent="-176212" lvl="1" marL="741362" rtl="0">
              <a:lnSpc>
                <a:spcPct val="115000"/>
              </a:lnSpc>
              <a:spcBef>
                <a:spcPts val="0"/>
              </a:spcBef>
              <a:spcAft>
                <a:spcPts val="0"/>
              </a:spcAft>
              <a:buClr>
                <a:schemeClr val="dk1"/>
              </a:buClr>
              <a:buSzPts val="1100"/>
              <a:buFont typeface="Arial"/>
              <a:buChar char="–"/>
            </a:pPr>
            <a:r>
              <a:rPr lang="en-US" sz="1100">
                <a:latin typeface="Arial"/>
                <a:ea typeface="Arial"/>
                <a:cs typeface="Arial"/>
                <a:sym typeface="Arial"/>
              </a:rPr>
              <a:t>Be able to organize key locations at UC Santa Cruz</a:t>
            </a:r>
            <a:endParaRPr sz="1100">
              <a:latin typeface="Arial"/>
              <a:ea typeface="Arial"/>
              <a:cs typeface="Arial"/>
              <a:sym typeface="Arial"/>
            </a:endParaRPr>
          </a:p>
          <a:p>
            <a:pPr indent="-176212" lvl="1" marL="741362" rtl="0">
              <a:lnSpc>
                <a:spcPct val="115000"/>
              </a:lnSpc>
              <a:spcBef>
                <a:spcPts val="0"/>
              </a:spcBef>
              <a:spcAft>
                <a:spcPts val="0"/>
              </a:spcAft>
              <a:buClr>
                <a:schemeClr val="dk1"/>
              </a:buClr>
              <a:buSzPts val="1100"/>
              <a:buFont typeface="Arial"/>
              <a:buChar char="–"/>
            </a:pPr>
            <a:r>
              <a:rPr lang="en-US" sz="1100">
                <a:latin typeface="Arial"/>
                <a:ea typeface="Arial"/>
                <a:cs typeface="Arial"/>
                <a:sym typeface="Arial"/>
              </a:rPr>
              <a:t>Be able to collect distances and time between two locations</a:t>
            </a:r>
            <a:endParaRPr sz="1100">
              <a:latin typeface="Arial"/>
              <a:ea typeface="Arial"/>
              <a:cs typeface="Arial"/>
              <a:sym typeface="Arial"/>
            </a:endParaRPr>
          </a:p>
          <a:p>
            <a:pPr indent="-176212" lvl="1" marL="741362" rtl="0">
              <a:lnSpc>
                <a:spcPct val="115000"/>
              </a:lnSpc>
              <a:spcBef>
                <a:spcPts val="0"/>
              </a:spcBef>
              <a:spcAft>
                <a:spcPts val="0"/>
              </a:spcAft>
              <a:buClr>
                <a:schemeClr val="dk1"/>
              </a:buClr>
              <a:buSzPts val="1100"/>
              <a:buFont typeface="Arial"/>
              <a:buChar char="–"/>
            </a:pPr>
            <a:r>
              <a:rPr lang="en-US" sz="1100">
                <a:latin typeface="Arial"/>
                <a:ea typeface="Arial"/>
                <a:cs typeface="Arial"/>
                <a:sym typeface="Arial"/>
              </a:rPr>
              <a:t>Be able to have a visual representation if user is going the right direction</a:t>
            </a:r>
            <a:endParaRPr sz="1100">
              <a:latin typeface="Arial"/>
              <a:ea typeface="Arial"/>
              <a:cs typeface="Arial"/>
              <a:sym typeface="Arial"/>
            </a:endParaRPr>
          </a:p>
          <a:p>
            <a:pPr indent="-176212" lvl="1" marL="741362" rtl="0">
              <a:lnSpc>
                <a:spcPct val="115000"/>
              </a:lnSpc>
              <a:spcBef>
                <a:spcPts val="0"/>
              </a:spcBef>
              <a:spcAft>
                <a:spcPts val="0"/>
              </a:spcAft>
              <a:buClr>
                <a:schemeClr val="dk1"/>
              </a:buClr>
              <a:buSzPts val="1100"/>
              <a:buFont typeface="Arial"/>
              <a:buChar char="–"/>
            </a:pPr>
            <a:r>
              <a:rPr lang="en-US" sz="1100">
                <a:latin typeface="Arial"/>
                <a:ea typeface="Arial"/>
                <a:cs typeface="Arial"/>
                <a:sym typeface="Arial"/>
              </a:rPr>
              <a:t>Be able to find all nearby attractions at one location</a:t>
            </a:r>
            <a:endParaRPr sz="1100">
              <a:latin typeface="Arial"/>
              <a:ea typeface="Arial"/>
              <a:cs typeface="Arial"/>
              <a:sym typeface="Arial"/>
            </a:endParaRPr>
          </a:p>
          <a:p>
            <a:pPr indent="-176212" lvl="1" marL="741362" rtl="0">
              <a:lnSpc>
                <a:spcPct val="115000"/>
              </a:lnSpc>
              <a:spcBef>
                <a:spcPts val="0"/>
              </a:spcBef>
              <a:spcAft>
                <a:spcPts val="0"/>
              </a:spcAft>
              <a:buClr>
                <a:schemeClr val="dk1"/>
              </a:buClr>
              <a:buSzPts val="1100"/>
              <a:buFont typeface="Arial"/>
              <a:buChar char="–"/>
            </a:pPr>
            <a:r>
              <a:rPr lang="en-US" sz="1100">
                <a:latin typeface="Arial"/>
                <a:ea typeface="Arial"/>
                <a:cs typeface="Arial"/>
                <a:sym typeface="Arial"/>
              </a:rPr>
              <a:t>Be able to organize product user experience layout</a:t>
            </a:r>
            <a:endParaRPr sz="1100">
              <a:latin typeface="Arial"/>
              <a:ea typeface="Arial"/>
              <a:cs typeface="Arial"/>
              <a:sym typeface="Arial"/>
            </a:endParaRPr>
          </a:p>
          <a:p>
            <a:pPr indent="-176212" lvl="1" marL="741362" rtl="0">
              <a:lnSpc>
                <a:spcPct val="115000"/>
              </a:lnSpc>
              <a:spcBef>
                <a:spcPts val="0"/>
              </a:spcBef>
              <a:spcAft>
                <a:spcPts val="0"/>
              </a:spcAft>
              <a:buClr>
                <a:schemeClr val="dk1"/>
              </a:buClr>
              <a:buSzPts val="1100"/>
              <a:buFont typeface="Arial"/>
              <a:buChar char="–"/>
            </a:pPr>
            <a:r>
              <a:rPr lang="en-US" sz="1100">
                <a:latin typeface="Arial"/>
                <a:ea typeface="Arial"/>
                <a:cs typeface="Arial"/>
                <a:sym typeface="Arial"/>
              </a:rPr>
              <a:t>Make the product visually appealing</a:t>
            </a:r>
            <a:endParaRPr sz="1100">
              <a:latin typeface="Arial"/>
              <a:ea typeface="Arial"/>
              <a:cs typeface="Arial"/>
              <a:sym typeface="Arial"/>
            </a:endParaRPr>
          </a:p>
          <a:p>
            <a:pPr indent="-176212" lvl="1" marL="741362" rtl="0">
              <a:lnSpc>
                <a:spcPct val="115000"/>
              </a:lnSpc>
              <a:spcBef>
                <a:spcPts val="0"/>
              </a:spcBef>
              <a:spcAft>
                <a:spcPts val="0"/>
              </a:spcAft>
              <a:buClr>
                <a:schemeClr val="dk1"/>
              </a:buClr>
              <a:buSzPts val="1100"/>
              <a:buFont typeface="Arial"/>
              <a:buChar char="–"/>
            </a:pPr>
            <a:r>
              <a:rPr lang="en-US" sz="1100">
                <a:latin typeface="Arial"/>
                <a:ea typeface="Arial"/>
                <a:cs typeface="Arial"/>
                <a:sym typeface="Arial"/>
              </a:rPr>
              <a:t>Create an About page</a:t>
            </a:r>
            <a:endParaRPr sz="1100">
              <a:latin typeface="Arial"/>
              <a:ea typeface="Arial"/>
              <a:cs typeface="Arial"/>
              <a:sym typeface="Arial"/>
            </a:endParaRPr>
          </a:p>
          <a:p>
            <a:pPr indent="-176212" lvl="1" marL="741362" rtl="0">
              <a:lnSpc>
                <a:spcPct val="115000"/>
              </a:lnSpc>
              <a:spcBef>
                <a:spcPts val="0"/>
              </a:spcBef>
              <a:spcAft>
                <a:spcPts val="0"/>
              </a:spcAft>
              <a:buClr>
                <a:schemeClr val="dk1"/>
              </a:buClr>
              <a:buSzPts val="1100"/>
              <a:buFont typeface="Arial"/>
              <a:buChar char="–"/>
            </a:pPr>
            <a:r>
              <a:rPr lang="en-US" sz="1100">
                <a:latin typeface="Arial"/>
                <a:ea typeface="Arial"/>
                <a:cs typeface="Arial"/>
                <a:sym typeface="Arial"/>
              </a:rPr>
              <a:t>Community submits additional known paths</a:t>
            </a:r>
            <a:endParaRPr sz="12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pic>
        <p:nvPicPr>
          <p:cNvPr id="103" name="Shape 103"/>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04" name="Shape 104"/>
          <p:cNvSpPr txBox="1"/>
          <p:nvPr/>
        </p:nvSpPr>
        <p:spPr>
          <a:xfrm>
            <a:off x="152400" y="149225"/>
            <a:ext cx="6686550" cy="5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1" i="0" lang="en-US" sz="3200" u="none" cap="none" strike="noStrike">
                <a:solidFill>
                  <a:srgbClr val="17375E"/>
                </a:solidFill>
                <a:latin typeface="Times New Roman"/>
                <a:ea typeface="Times New Roman"/>
                <a:cs typeface="Times New Roman"/>
                <a:sym typeface="Times New Roman"/>
              </a:rPr>
              <a:t>Project Release Plan – User Stories</a:t>
            </a:r>
            <a:endParaRPr b="0" i="0" sz="1400" u="none" cap="none" strike="noStrike">
              <a:solidFill>
                <a:srgbClr val="000000"/>
              </a:solidFill>
              <a:latin typeface="Arial"/>
              <a:ea typeface="Arial"/>
              <a:cs typeface="Arial"/>
              <a:sym typeface="Arial"/>
            </a:endParaRPr>
          </a:p>
        </p:txBody>
      </p:sp>
      <p:sp>
        <p:nvSpPr>
          <p:cNvPr id="105" name="Shape 105"/>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106" name="Shape 106"/>
          <p:cNvSpPr txBox="1"/>
          <p:nvPr>
            <p:ph idx="1" type="body"/>
          </p:nvPr>
        </p:nvSpPr>
        <p:spPr>
          <a:xfrm>
            <a:off x="457200" y="2133600"/>
            <a:ext cx="8229600" cy="3992562"/>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Sprint 1 user stories:</a:t>
            </a:r>
            <a:endParaRPr b="0" i="0" sz="3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a:p>
            <a:pPr indent="-342900" lvl="0" marL="457200" rtl="0">
              <a:lnSpc>
                <a:spcPct val="115000"/>
              </a:lnSpc>
              <a:spcBef>
                <a:spcPts val="0"/>
              </a:spcBef>
              <a:spcAft>
                <a:spcPts val="0"/>
              </a:spcAft>
              <a:buClr>
                <a:schemeClr val="dk1"/>
              </a:buClr>
              <a:buSzPts val="1800"/>
              <a:buFont typeface="Arial"/>
              <a:buChar char="•"/>
            </a:pPr>
            <a:r>
              <a:rPr lang="en-US" sz="1800">
                <a:latin typeface="Arial"/>
                <a:ea typeface="Arial"/>
                <a:cs typeface="Arial"/>
                <a:sym typeface="Arial"/>
              </a:rPr>
              <a:t>21 Points) </a:t>
            </a:r>
            <a:r>
              <a:rPr lang="en-US" sz="1800">
                <a:solidFill>
                  <a:srgbClr val="24292E"/>
                </a:solidFill>
                <a:highlight>
                  <a:srgbClr val="FFFFFF"/>
                </a:highlight>
                <a:latin typeface="Arial"/>
                <a:ea typeface="Arial"/>
                <a:cs typeface="Arial"/>
                <a:sym typeface="Arial"/>
              </a:rPr>
              <a:t>As a javascript developer, I need to develop the shortest path algorithm so that we can display the shortest path on a visualized map.</a:t>
            </a:r>
            <a:endParaRPr sz="1800">
              <a:latin typeface="Arial"/>
              <a:ea typeface="Arial"/>
              <a:cs typeface="Arial"/>
              <a:sym typeface="Arial"/>
            </a:endParaRPr>
          </a:p>
          <a:p>
            <a:pPr indent="-342900" lvl="0" marL="457200" rtl="0">
              <a:lnSpc>
                <a:spcPct val="115000"/>
              </a:lnSpc>
              <a:spcBef>
                <a:spcPts val="0"/>
              </a:spcBef>
              <a:spcAft>
                <a:spcPts val="0"/>
              </a:spcAft>
              <a:buClr>
                <a:schemeClr val="dk1"/>
              </a:buClr>
              <a:buSzPts val="1800"/>
              <a:buFont typeface="Arial"/>
              <a:buChar char="•"/>
            </a:pPr>
            <a:r>
              <a:rPr lang="en-US" sz="1800">
                <a:latin typeface="Arial"/>
                <a:ea typeface="Arial"/>
                <a:cs typeface="Arial"/>
                <a:sym typeface="Arial"/>
              </a:rPr>
              <a:t>(13 Points) </a:t>
            </a:r>
            <a:r>
              <a:rPr lang="en-US" sz="1800">
                <a:solidFill>
                  <a:srgbClr val="24292E"/>
                </a:solidFill>
                <a:highlight>
                  <a:srgbClr val="FFFFFF"/>
                </a:highlight>
                <a:latin typeface="Arial"/>
                <a:ea typeface="Arial"/>
                <a:cs typeface="Arial"/>
                <a:sym typeface="Arial"/>
              </a:rPr>
              <a:t>As a Data Manager, I want node and edge data so that I can organize our data efficiently.</a:t>
            </a:r>
            <a:endParaRPr sz="1800">
              <a:latin typeface="Arial"/>
              <a:ea typeface="Arial"/>
              <a:cs typeface="Arial"/>
              <a:sym typeface="Arial"/>
            </a:endParaRPr>
          </a:p>
          <a:p>
            <a:pPr indent="-342900" lvl="0" marL="457200" rtl="0">
              <a:lnSpc>
                <a:spcPct val="115000"/>
              </a:lnSpc>
              <a:spcBef>
                <a:spcPts val="0"/>
              </a:spcBef>
              <a:spcAft>
                <a:spcPts val="0"/>
              </a:spcAft>
              <a:buClr>
                <a:schemeClr val="dk1"/>
              </a:buClr>
              <a:buSzPts val="1800"/>
              <a:buFont typeface="Arial"/>
              <a:buChar char="•"/>
            </a:pPr>
            <a:r>
              <a:rPr lang="en-US" sz="1800">
                <a:latin typeface="Arial"/>
                <a:ea typeface="Arial"/>
                <a:cs typeface="Arial"/>
                <a:sym typeface="Arial"/>
              </a:rPr>
              <a:t>(3 Points) </a:t>
            </a:r>
            <a:r>
              <a:rPr lang="en-US" sz="1800">
                <a:solidFill>
                  <a:srgbClr val="24292E"/>
                </a:solidFill>
                <a:highlight>
                  <a:srgbClr val="FFFFFF"/>
                </a:highlight>
                <a:latin typeface="Arial"/>
                <a:ea typeface="Arial"/>
                <a:cs typeface="Arial"/>
                <a:sym typeface="Arial"/>
              </a:rPr>
              <a:t>As a User, I want to have a visual representation if I am heading the right direction so that I don't get lost.</a:t>
            </a:r>
            <a:endParaRPr sz="1800">
              <a:latin typeface="Arial"/>
              <a:ea typeface="Arial"/>
              <a:cs typeface="Arial"/>
              <a:sym typeface="Arial"/>
            </a:endParaRPr>
          </a:p>
          <a:p>
            <a:pPr indent="0" lvl="0" marL="0" marR="0" rtl="0" algn="l">
              <a:lnSpc>
                <a:spcPct val="115000"/>
              </a:lnSpc>
              <a:spcBef>
                <a:spcPts val="0"/>
              </a:spcBef>
              <a:spcAft>
                <a:spcPts val="0"/>
              </a:spcAft>
              <a:buNone/>
            </a:pPr>
            <a:r>
              <a:t/>
            </a:r>
            <a:endParaRPr sz="1800">
              <a:latin typeface="Times New Roman"/>
              <a:ea typeface="Times New Roman"/>
              <a:cs typeface="Times New Roman"/>
              <a:sym typeface="Times New Roman"/>
            </a:endParaRPr>
          </a:p>
          <a:p>
            <a:pPr indent="-163513" lvl="0" marL="341313"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07" name="Shape 107"/>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Shape 112"/>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13" name="Shape 113"/>
          <p:cNvSpPr txBox="1"/>
          <p:nvPr/>
        </p:nvSpPr>
        <p:spPr>
          <a:xfrm>
            <a:off x="152400" y="149225"/>
            <a:ext cx="66864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1" i="0" lang="en-US" sz="3200" u="none" cap="none" strike="noStrike">
                <a:solidFill>
                  <a:srgbClr val="17375E"/>
                </a:solidFill>
                <a:latin typeface="Times New Roman"/>
                <a:ea typeface="Times New Roman"/>
                <a:cs typeface="Times New Roman"/>
                <a:sym typeface="Times New Roman"/>
              </a:rPr>
              <a:t>Project Release Plan – User Stories</a:t>
            </a:r>
            <a:endParaRPr b="0" i="0" sz="1400" u="none" cap="none" strike="noStrike">
              <a:solidFill>
                <a:srgbClr val="000000"/>
              </a:solidFill>
              <a:latin typeface="Arial"/>
              <a:ea typeface="Arial"/>
              <a:cs typeface="Arial"/>
              <a:sym typeface="Arial"/>
            </a:endParaRPr>
          </a:p>
        </p:txBody>
      </p:sp>
      <p:sp>
        <p:nvSpPr>
          <p:cNvPr id="114" name="Shape 114"/>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115" name="Shape 115"/>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Sprint 2 user stories:</a:t>
            </a:r>
            <a:endParaRPr b="0" i="0" sz="3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a:p>
            <a:pPr indent="-342900" lvl="0" marL="457200" rtl="0">
              <a:lnSpc>
                <a:spcPct val="115000"/>
              </a:lnSpc>
              <a:spcBef>
                <a:spcPts val="0"/>
              </a:spcBef>
              <a:spcAft>
                <a:spcPts val="0"/>
              </a:spcAft>
              <a:buClr>
                <a:schemeClr val="dk1"/>
              </a:buClr>
              <a:buSzPts val="1800"/>
              <a:buFont typeface="Arial"/>
              <a:buChar char="•"/>
            </a:pPr>
            <a:r>
              <a:rPr lang="en-US" sz="1800">
                <a:latin typeface="Arial"/>
                <a:ea typeface="Arial"/>
                <a:cs typeface="Arial"/>
                <a:sym typeface="Arial"/>
              </a:rPr>
              <a:t>(5 Points) </a:t>
            </a:r>
            <a:r>
              <a:rPr lang="en-US" sz="1800">
                <a:solidFill>
                  <a:srgbClr val="24292E"/>
                </a:solidFill>
                <a:highlight>
                  <a:srgbClr val="FFFFFF"/>
                </a:highlight>
                <a:latin typeface="Arial"/>
                <a:ea typeface="Arial"/>
                <a:cs typeface="Arial"/>
                <a:sym typeface="Arial"/>
              </a:rPr>
              <a:t>As a developer, I need to sort by nearby attractions so that the users can see nearby attractions.</a:t>
            </a:r>
            <a:endParaRPr sz="1800">
              <a:latin typeface="Arial"/>
              <a:ea typeface="Arial"/>
              <a:cs typeface="Arial"/>
              <a:sym typeface="Arial"/>
            </a:endParaRPr>
          </a:p>
          <a:p>
            <a:pPr indent="-342900" lvl="0" marL="457200" rtl="0">
              <a:lnSpc>
                <a:spcPct val="115000"/>
              </a:lnSpc>
              <a:spcBef>
                <a:spcPts val="0"/>
              </a:spcBef>
              <a:spcAft>
                <a:spcPts val="0"/>
              </a:spcAft>
              <a:buClr>
                <a:srgbClr val="24292E"/>
              </a:buClr>
              <a:buSzPts val="1800"/>
              <a:buFont typeface="Arial"/>
              <a:buChar char="•"/>
            </a:pPr>
            <a:r>
              <a:rPr lang="en-US" sz="1800">
                <a:solidFill>
                  <a:srgbClr val="24292E"/>
                </a:solidFill>
                <a:highlight>
                  <a:srgbClr val="FFFFFF"/>
                </a:highlight>
                <a:latin typeface="Arial"/>
                <a:ea typeface="Arial"/>
                <a:cs typeface="Arial"/>
                <a:sym typeface="Arial"/>
              </a:rPr>
              <a:t>(1 Point) As a Developer, I need to create an About page so that I can publicize the team.</a:t>
            </a:r>
            <a:endParaRPr sz="1800">
              <a:latin typeface="Arial"/>
              <a:ea typeface="Arial"/>
              <a:cs typeface="Arial"/>
              <a:sym typeface="Arial"/>
            </a:endParaRPr>
          </a:p>
          <a:p>
            <a:pPr indent="0" lvl="0" marL="0" marR="0" rtl="0" algn="l">
              <a:lnSpc>
                <a:spcPct val="115000"/>
              </a:lnSpc>
              <a:spcBef>
                <a:spcPts val="0"/>
              </a:spcBef>
              <a:spcAft>
                <a:spcPts val="0"/>
              </a:spcAft>
              <a:buNone/>
            </a:pPr>
            <a:r>
              <a:t/>
            </a:r>
            <a:endParaRPr sz="1800">
              <a:latin typeface="Times New Roman"/>
              <a:ea typeface="Times New Roman"/>
              <a:cs typeface="Times New Roman"/>
              <a:sym typeface="Times New Roman"/>
            </a:endParaRPr>
          </a:p>
          <a:p>
            <a:pPr indent="-163510" lvl="0" marL="341312"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16" name="Shape 116"/>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pic>
        <p:nvPicPr>
          <p:cNvPr id="121" name="Shape 121"/>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22" name="Shape 122"/>
          <p:cNvSpPr txBox="1"/>
          <p:nvPr/>
        </p:nvSpPr>
        <p:spPr>
          <a:xfrm>
            <a:off x="152400" y="149225"/>
            <a:ext cx="66864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1" i="0" lang="en-US" sz="3200" u="none" cap="none" strike="noStrike">
                <a:solidFill>
                  <a:srgbClr val="17375E"/>
                </a:solidFill>
                <a:latin typeface="Times New Roman"/>
                <a:ea typeface="Times New Roman"/>
                <a:cs typeface="Times New Roman"/>
                <a:sym typeface="Times New Roman"/>
              </a:rPr>
              <a:t>Project Release Plan – User Stories</a:t>
            </a:r>
            <a:endParaRPr b="0" i="0" sz="1400" u="none" cap="none" strike="noStrike">
              <a:solidFill>
                <a:srgbClr val="000000"/>
              </a:solidFill>
              <a:latin typeface="Arial"/>
              <a:ea typeface="Arial"/>
              <a:cs typeface="Arial"/>
              <a:sym typeface="Arial"/>
            </a:endParaRPr>
          </a:p>
        </p:txBody>
      </p:sp>
      <p:sp>
        <p:nvSpPr>
          <p:cNvPr id="123" name="Shape 123"/>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124" name="Shape 124"/>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Sprint 3 user stories:</a:t>
            </a:r>
            <a:endParaRPr b="0" i="0" sz="3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a:p>
            <a:pPr indent="-342900" lvl="0" marL="457200" rtl="0">
              <a:lnSpc>
                <a:spcPct val="115000"/>
              </a:lnSpc>
              <a:spcBef>
                <a:spcPts val="0"/>
              </a:spcBef>
              <a:spcAft>
                <a:spcPts val="0"/>
              </a:spcAft>
              <a:buClr>
                <a:srgbClr val="24292E"/>
              </a:buClr>
              <a:buSzPts val="1800"/>
              <a:buFont typeface="Arial"/>
              <a:buChar char="•"/>
            </a:pPr>
            <a:r>
              <a:rPr lang="en-US" sz="1800">
                <a:latin typeface="Times New Roman"/>
                <a:ea typeface="Times New Roman"/>
                <a:cs typeface="Times New Roman"/>
                <a:sym typeface="Times New Roman"/>
              </a:rPr>
              <a:t>(8 Points) As a UX Designer, I need to beautify the website so that users will be attracted to the site and so that the layout is not confusing.</a:t>
            </a:r>
            <a:endParaRPr sz="1800">
              <a:solidFill>
                <a:srgbClr val="24292E"/>
              </a:solidFill>
              <a:highlight>
                <a:srgbClr val="FFFFFF"/>
              </a:highlight>
              <a:latin typeface="Arial"/>
              <a:ea typeface="Arial"/>
              <a:cs typeface="Arial"/>
              <a:sym typeface="Arial"/>
            </a:endParaRPr>
          </a:p>
          <a:p>
            <a:pPr indent="-342900" lvl="0" marL="457200" rtl="0">
              <a:lnSpc>
                <a:spcPct val="115000"/>
              </a:lnSpc>
              <a:spcBef>
                <a:spcPts val="0"/>
              </a:spcBef>
              <a:spcAft>
                <a:spcPts val="0"/>
              </a:spcAft>
              <a:buClr>
                <a:srgbClr val="24292E"/>
              </a:buClr>
              <a:buSzPts val="1800"/>
              <a:buFont typeface="Arial"/>
              <a:buChar char="•"/>
            </a:pPr>
            <a:r>
              <a:rPr lang="en-US" sz="1800">
                <a:solidFill>
                  <a:srgbClr val="24292E"/>
                </a:solidFill>
                <a:highlight>
                  <a:srgbClr val="FFFFFF"/>
                </a:highlight>
                <a:latin typeface="Arial"/>
                <a:ea typeface="Arial"/>
                <a:cs typeface="Arial"/>
                <a:sym typeface="Arial"/>
              </a:rPr>
              <a:t>(5 Points) </a:t>
            </a:r>
            <a:r>
              <a:rPr lang="en-US" sz="1800">
                <a:latin typeface="Times New Roman"/>
                <a:ea typeface="Times New Roman"/>
                <a:cs typeface="Times New Roman"/>
                <a:sym typeface="Times New Roman"/>
              </a:rPr>
              <a:t>As students, we need to prepare our presentation of our project so that we can get a good final grade.</a:t>
            </a:r>
            <a:endParaRPr sz="1800">
              <a:latin typeface="Times New Roman"/>
              <a:ea typeface="Times New Roman"/>
              <a:cs typeface="Times New Roman"/>
              <a:sym typeface="Times New Roman"/>
            </a:endParaRPr>
          </a:p>
          <a:p>
            <a:pPr indent="-342900" lvl="0" marL="457200" rtl="0">
              <a:lnSpc>
                <a:spcPct val="115000"/>
              </a:lnSpc>
              <a:spcBef>
                <a:spcPts val="0"/>
              </a:spcBef>
              <a:spcAft>
                <a:spcPts val="0"/>
              </a:spcAft>
              <a:buClr>
                <a:srgbClr val="24292E"/>
              </a:buClr>
              <a:buSzPts val="1800"/>
              <a:buFont typeface="Arial"/>
              <a:buChar char="•"/>
            </a:pPr>
            <a:r>
              <a:rPr lang="en-US" sz="1800">
                <a:solidFill>
                  <a:srgbClr val="24292E"/>
                </a:solidFill>
                <a:highlight>
                  <a:srgbClr val="FFFFFF"/>
                </a:highlight>
                <a:latin typeface="Arial"/>
                <a:ea typeface="Arial"/>
                <a:cs typeface="Arial"/>
                <a:sym typeface="Arial"/>
              </a:rPr>
              <a:t>(5 Points) </a:t>
            </a:r>
            <a:r>
              <a:rPr lang="en-US" sz="1800">
                <a:latin typeface="Times New Roman"/>
                <a:ea typeface="Times New Roman"/>
                <a:cs typeface="Times New Roman"/>
                <a:sym typeface="Times New Roman"/>
              </a:rPr>
              <a:t>As a user, I want to have cues to know that I am going in the right direction so that I don’t get lost.</a:t>
            </a:r>
            <a:endParaRPr sz="1800">
              <a:solidFill>
                <a:srgbClr val="24292E"/>
              </a:solidFill>
              <a:highlight>
                <a:srgbClr val="FFFFFF"/>
              </a:highlight>
              <a:latin typeface="Times New Roman"/>
              <a:ea typeface="Times New Roman"/>
              <a:cs typeface="Times New Roman"/>
              <a:sym typeface="Times New Roman"/>
            </a:endParaRPr>
          </a:p>
          <a:p>
            <a:pPr indent="-163510" lvl="0" marL="341312"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25" name="Shape 125"/>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Shape 130"/>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31" name="Shape 131"/>
          <p:cNvSpPr txBox="1"/>
          <p:nvPr/>
        </p:nvSpPr>
        <p:spPr>
          <a:xfrm>
            <a:off x="152400" y="149225"/>
            <a:ext cx="6686550" cy="5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1" i="0" lang="en-US" sz="3200" u="none" cap="none" strike="noStrike">
                <a:solidFill>
                  <a:srgbClr val="17375E"/>
                </a:solidFill>
                <a:latin typeface="Times New Roman"/>
                <a:ea typeface="Times New Roman"/>
                <a:cs typeface="Times New Roman"/>
                <a:sym typeface="Times New Roman"/>
              </a:rPr>
              <a:t>Project Release Plan – Architecture</a:t>
            </a:r>
            <a:endParaRPr b="0" i="0" sz="1400" u="none" cap="none" strike="noStrike">
              <a:solidFill>
                <a:srgbClr val="000000"/>
              </a:solidFill>
              <a:latin typeface="Arial"/>
              <a:ea typeface="Arial"/>
              <a:cs typeface="Arial"/>
              <a:sym typeface="Arial"/>
            </a:endParaRPr>
          </a:p>
        </p:txBody>
      </p:sp>
      <p:sp>
        <p:nvSpPr>
          <p:cNvPr id="132" name="Shape 132"/>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33" name="Shape 133"/>
          <p:cNvPicPr preferRelativeResize="0"/>
          <p:nvPr/>
        </p:nvPicPr>
        <p:blipFill>
          <a:blip r:embed="rId4">
            <a:alphaModFix/>
          </a:blip>
          <a:stretch>
            <a:fillRect/>
          </a:stretch>
        </p:blipFill>
        <p:spPr>
          <a:xfrm>
            <a:off x="1316950" y="1049213"/>
            <a:ext cx="6610348" cy="512153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pic>
        <p:nvPicPr>
          <p:cNvPr id="138" name="Shape 138"/>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39" name="Shape 139"/>
          <p:cNvSpPr txBox="1"/>
          <p:nvPr/>
        </p:nvSpPr>
        <p:spPr>
          <a:xfrm>
            <a:off x="152400" y="149225"/>
            <a:ext cx="67629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0" i="0" lang="en-US" sz="3200" u="none" cap="none" strike="noStrike">
                <a:solidFill>
                  <a:srgbClr val="17375E"/>
                </a:solidFill>
                <a:latin typeface="Times New Roman"/>
                <a:ea typeface="Times New Roman"/>
                <a:cs typeface="Times New Roman"/>
                <a:sym typeface="Times New Roman"/>
              </a:rPr>
              <a:t>Project Release Plan – Challenges/Risks </a:t>
            </a:r>
            <a:endParaRPr b="0" i="0" sz="1400" u="none" cap="none" strike="noStrike">
              <a:solidFill>
                <a:srgbClr val="000000"/>
              </a:solidFill>
              <a:latin typeface="Arial"/>
              <a:ea typeface="Arial"/>
              <a:cs typeface="Arial"/>
              <a:sym typeface="Arial"/>
            </a:endParaRPr>
          </a:p>
        </p:txBody>
      </p:sp>
      <p:sp>
        <p:nvSpPr>
          <p:cNvPr id="140" name="Shape 140"/>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141" name="Shape 141"/>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Challenge 1:</a:t>
            </a:r>
            <a:endParaRPr b="0" i="0" sz="3200" u="none" cap="none" strike="noStrike">
              <a:solidFill>
                <a:schemeClr val="dk1"/>
              </a:solidFill>
              <a:latin typeface="Times New Roman"/>
              <a:ea typeface="Times New Roman"/>
              <a:cs typeface="Times New Roman"/>
              <a:sym typeface="Times New Roman"/>
            </a:endParaRPr>
          </a:p>
          <a:p>
            <a:pPr indent="-419100" lvl="0" marL="457200" marR="0" rtl="0" algn="l">
              <a:lnSpc>
                <a:spcPct val="100000"/>
              </a:lnSpc>
              <a:spcBef>
                <a:spcPts val="0"/>
              </a:spcBef>
              <a:spcAft>
                <a:spcPts val="0"/>
              </a:spcAft>
              <a:buClr>
                <a:schemeClr val="dk1"/>
              </a:buClr>
              <a:buSzPts val="3000"/>
              <a:buFont typeface="Times New Roman"/>
              <a:buChar char="•"/>
            </a:pPr>
            <a:r>
              <a:rPr b="0" i="0" lang="en-US" sz="3000" u="none" cap="none" strike="noStrike">
                <a:solidFill>
                  <a:schemeClr val="dk1"/>
                </a:solidFill>
                <a:latin typeface="Times New Roman"/>
                <a:ea typeface="Times New Roman"/>
                <a:cs typeface="Times New Roman"/>
                <a:sym typeface="Times New Roman"/>
              </a:rPr>
              <a:t>Creating a dynamic algorithm so that </a:t>
            </a:r>
            <a:r>
              <a:rPr lang="en-US" sz="3000">
                <a:latin typeface="Times New Roman"/>
                <a:ea typeface="Times New Roman"/>
                <a:cs typeface="Times New Roman"/>
                <a:sym typeface="Times New Roman"/>
              </a:rPr>
              <a:t>each user query will not take more than half of a second to load.</a:t>
            </a:r>
            <a:endParaRPr b="0" i="0" sz="3000" u="none" cap="none" strike="noStrike">
              <a:solidFill>
                <a:schemeClr val="dk1"/>
              </a:solidFill>
              <a:latin typeface="Times New Roman"/>
              <a:ea typeface="Times New Roman"/>
              <a:cs typeface="Times New Roman"/>
              <a:sym typeface="Times New Roman"/>
            </a:endParaRPr>
          </a:p>
          <a:p>
            <a:pPr indent="-163510" lvl="0" marL="341312"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42" name="Shape 142"/>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Shape 147"/>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48" name="Shape 148"/>
          <p:cNvSpPr txBox="1"/>
          <p:nvPr/>
        </p:nvSpPr>
        <p:spPr>
          <a:xfrm>
            <a:off x="152400" y="149225"/>
            <a:ext cx="67629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0" i="0" lang="en-US" sz="3200" u="none" cap="none" strike="noStrike">
                <a:solidFill>
                  <a:srgbClr val="17375E"/>
                </a:solidFill>
                <a:latin typeface="Times New Roman"/>
                <a:ea typeface="Times New Roman"/>
                <a:cs typeface="Times New Roman"/>
                <a:sym typeface="Times New Roman"/>
              </a:rPr>
              <a:t>Project Release Plan – Challenges/Risks </a:t>
            </a:r>
            <a:endParaRPr b="0" i="0" sz="1400" u="none" cap="none" strike="noStrike">
              <a:solidFill>
                <a:srgbClr val="000000"/>
              </a:solidFill>
              <a:latin typeface="Arial"/>
              <a:ea typeface="Arial"/>
              <a:cs typeface="Arial"/>
              <a:sym typeface="Arial"/>
            </a:endParaRPr>
          </a:p>
        </p:txBody>
      </p:sp>
      <p:sp>
        <p:nvSpPr>
          <p:cNvPr id="149" name="Shape 149"/>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150" name="Shape 150"/>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Challenge 2:</a:t>
            </a:r>
            <a:endParaRPr b="0" i="0" sz="3200" u="none" cap="none" strike="noStrike">
              <a:solidFill>
                <a:schemeClr val="dk1"/>
              </a:solidFill>
              <a:latin typeface="Times New Roman"/>
              <a:ea typeface="Times New Roman"/>
              <a:cs typeface="Times New Roman"/>
              <a:sym typeface="Times New Roman"/>
            </a:endParaRPr>
          </a:p>
          <a:p>
            <a:pPr indent="-419100" lvl="0" marL="457200" marR="0" rtl="0" algn="l">
              <a:lnSpc>
                <a:spcPct val="100000"/>
              </a:lnSpc>
              <a:spcBef>
                <a:spcPts val="0"/>
              </a:spcBef>
              <a:spcAft>
                <a:spcPts val="0"/>
              </a:spcAft>
              <a:buClr>
                <a:schemeClr val="dk1"/>
              </a:buClr>
              <a:buSzPts val="3000"/>
              <a:buFont typeface="Times New Roman"/>
              <a:buChar char="•"/>
            </a:pPr>
            <a:r>
              <a:rPr b="0" i="0" lang="en-US" sz="3000" u="none" cap="none" strike="noStrike">
                <a:solidFill>
                  <a:schemeClr val="dk1"/>
                </a:solidFill>
                <a:latin typeface="Times New Roman"/>
                <a:ea typeface="Times New Roman"/>
                <a:cs typeface="Times New Roman"/>
                <a:sym typeface="Times New Roman"/>
              </a:rPr>
              <a:t>Representing graph data on a readable file for algorithm run on</a:t>
            </a:r>
            <a:endParaRPr b="0" i="0" sz="3000" u="none" cap="none" strike="noStrike">
              <a:solidFill>
                <a:schemeClr val="dk1"/>
              </a:solidFill>
              <a:latin typeface="Times New Roman"/>
              <a:ea typeface="Times New Roman"/>
              <a:cs typeface="Times New Roman"/>
              <a:sym typeface="Times New Roman"/>
            </a:endParaRPr>
          </a:p>
          <a:p>
            <a:pPr indent="-163510" lvl="0" marL="341312"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51" name="Shape 151"/>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Shape 156"/>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57" name="Shape 157"/>
          <p:cNvSpPr txBox="1"/>
          <p:nvPr/>
        </p:nvSpPr>
        <p:spPr>
          <a:xfrm>
            <a:off x="152400" y="149225"/>
            <a:ext cx="67629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0" i="0" lang="en-US" sz="3200" u="none" cap="none" strike="noStrike">
                <a:solidFill>
                  <a:srgbClr val="17375E"/>
                </a:solidFill>
                <a:latin typeface="Times New Roman"/>
                <a:ea typeface="Times New Roman"/>
                <a:cs typeface="Times New Roman"/>
                <a:sym typeface="Times New Roman"/>
              </a:rPr>
              <a:t>Project Release Plan – Challenges/Risks </a:t>
            </a:r>
            <a:endParaRPr b="0" i="0" sz="1400" u="none" cap="none" strike="noStrike">
              <a:solidFill>
                <a:srgbClr val="000000"/>
              </a:solidFill>
              <a:latin typeface="Arial"/>
              <a:ea typeface="Arial"/>
              <a:cs typeface="Arial"/>
              <a:sym typeface="Arial"/>
            </a:endParaRPr>
          </a:p>
        </p:txBody>
      </p:sp>
      <p:sp>
        <p:nvSpPr>
          <p:cNvPr id="158" name="Shape 158"/>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159" name="Shape 159"/>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Challenge 3:</a:t>
            </a:r>
            <a:endParaRPr b="0" i="0" sz="3200" u="none" cap="none" strike="noStrike">
              <a:solidFill>
                <a:schemeClr val="dk1"/>
              </a:solidFill>
              <a:latin typeface="Times New Roman"/>
              <a:ea typeface="Times New Roman"/>
              <a:cs typeface="Times New Roman"/>
              <a:sym typeface="Times New Roman"/>
            </a:endParaRPr>
          </a:p>
          <a:p>
            <a:pPr indent="-419100" lvl="0" marL="457200" marR="0" rtl="0" algn="l">
              <a:lnSpc>
                <a:spcPct val="100000"/>
              </a:lnSpc>
              <a:spcBef>
                <a:spcPts val="0"/>
              </a:spcBef>
              <a:spcAft>
                <a:spcPts val="0"/>
              </a:spcAft>
              <a:buClr>
                <a:schemeClr val="dk1"/>
              </a:buClr>
              <a:buSzPts val="3000"/>
              <a:buFont typeface="Times New Roman"/>
              <a:buChar char="•"/>
            </a:pPr>
            <a:r>
              <a:rPr b="0" i="0" lang="en-US" sz="3000" u="none" cap="none" strike="noStrike">
                <a:solidFill>
                  <a:schemeClr val="dk1"/>
                </a:solidFill>
                <a:latin typeface="Times New Roman"/>
                <a:ea typeface="Times New Roman"/>
                <a:cs typeface="Times New Roman"/>
                <a:sym typeface="Times New Roman"/>
              </a:rPr>
              <a:t>Visualizing shortest path on Leaflet which is a new technology for us</a:t>
            </a:r>
            <a:endParaRPr b="0" i="0" sz="3000" u="none" cap="none" strike="noStrike">
              <a:solidFill>
                <a:schemeClr val="dk1"/>
              </a:solidFill>
              <a:latin typeface="Times New Roman"/>
              <a:ea typeface="Times New Roman"/>
              <a:cs typeface="Times New Roman"/>
              <a:sym typeface="Times New Roman"/>
            </a:endParaRPr>
          </a:p>
          <a:p>
            <a:pPr indent="-163510" lvl="0" marL="341312"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60" name="Shape 160"/>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