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89098" autoAdjust="0"/>
  </p:normalViewPr>
  <p:slideViewPr>
    <p:cSldViewPr snapToGrid="0">
      <p:cViewPr>
        <p:scale>
          <a:sx n="100" d="100"/>
          <a:sy n="100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4EF6-74BB-BC71-0109-2A1A8575D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98329-6082-3DD1-2E81-02751E0AF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CDA0-EE58-7710-3B07-911028BF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8DCC-E90E-F9FF-5D0D-6F0445C8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31D3-6AE0-289F-C9FA-3FE22124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0CE3-1253-648A-607D-27EDB914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D102E-D9F2-B05C-FA14-5018F8C5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C3D0-73A8-71CA-756D-CCFCC013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7918-BA6B-52A0-DC6F-C00A1F21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31BC-786E-330A-1FBB-BED28405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5A679-B8CB-D481-ABD6-2CF40A6CD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0A752-E4BF-1575-1749-38E11BFAE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B6A7-9765-62DF-9C87-59133168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88A6-1099-40C3-6267-7308AB08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CC9-E0D3-6A86-74EC-F2080AC7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30DC-E259-E4A8-BFF5-FC04141A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42F6-7F5F-0A01-F1F4-AA3744EB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C5B0-A7FA-8765-3719-3067627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033-D5B4-653D-390F-5FEC1DAE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3F65-8D0C-81AB-0F49-C279E5CA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57E9-DB98-A4E5-C88B-4C470401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338F-86A7-B5EE-EA69-7A7514E8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6337-933E-04B2-09D8-534E381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1C8E-671F-9428-9175-60767000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DF76-AC86-26DA-313C-2129FC7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6089-B94E-787D-530E-2ADF7BF3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702F-A531-FC98-27CE-DEF3AA1C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7E6BE-4EF4-6B97-DCFF-21D083DBD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D5A0-23E3-6BC0-89AC-E953F40B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6EBE-808C-E328-F78D-0132AAE6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BBCE-E8BF-ED00-DD04-9E968877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2763-DAE1-9D3E-89A0-34BF3A9B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E4FF9-4F3B-1D9C-8D95-E1B8B5F3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92B2-5FCA-DAA5-DE83-7CB7EA4B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6272-CC52-AD5E-5292-F92566F6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8CA41-19D3-78CC-C73F-ADB43797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031F0-8594-CA4D-F69C-195791EB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3ACF0-9ACF-A87D-7CBA-6C4170E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E2D1-8CB6-A1F9-A6E4-31829112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872A-FB9B-4D6C-3299-A838704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3399-CFC2-1FC2-7C30-6F784391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20288-F203-D99B-1C82-C71B0E8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BFC12-765C-C9DE-8798-58F8C3A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67EDE-953E-A99A-B8F3-613BA0E2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EE03B-FAEA-E431-7674-E800AA3D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C7E8-39B7-69A5-89C1-25703E3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1953-E385-07BF-2C1B-2A23703D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188D-60B0-8D74-6EAD-E33E7EE2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15B3-0562-DE7F-B574-0752F92D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D7BB-FCA6-D08C-1F69-D9C8F6BE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B83DB-5ECE-CA8E-D009-7EE6FE5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28A3D-7EBE-EA7D-322C-EAD5DEE6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9F2F-94B3-50CA-FC54-D2687200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071F0-2B66-6DBF-3ED5-A6CAD9593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2046-81FE-E2CA-31C9-2706710BA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C7D57-21A7-FF09-EFE8-D6195DFE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18AC3-7A69-F851-DD07-901F6F4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203F-EFC7-2764-561F-F82CFD82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5F8F7-5269-6F6B-702A-4B452F90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62583-1DD9-597D-D153-8FD3C3D0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E3CD-AC5A-773E-DE0D-A1821B329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6C5B-346E-4BC6-9A1B-E8C7712A942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17CD-BD67-BC88-8325-8A5510F45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D49F-EEDA-10DB-75BC-16E72197C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ADDE5-30AD-9AB1-65D3-77F36BC4A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AVL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1F5A3-9983-1E95-12C9-79723339F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5001904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Michael Hahsler</a:t>
            </a:r>
          </a:p>
          <a:p>
            <a:pPr algn="l"/>
            <a:r>
              <a:rPr lang="en-US" dirty="0"/>
              <a:t>With figures from Weiss: </a:t>
            </a:r>
            <a:br>
              <a:rPr lang="en-US" dirty="0"/>
            </a:br>
            <a:r>
              <a:rPr lang="en-US" dirty="0"/>
              <a:t>Data Structures and Algorithms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ir tree">
            <a:extLst>
              <a:ext uri="{FF2B5EF4-FFF2-40B4-BE49-F238E27FC236}">
                <a16:creationId xmlns:a16="http://schemas.microsoft.com/office/drawing/2014/main" id="{9CD3503C-1E3B-D797-79A1-ED2BAEFD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8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95D08-73EB-4E59-B6A0-D2DD67FC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9575"/>
            <a:ext cx="8096250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64F27-A53D-83DF-9D5F-948E3B9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38487"/>
            <a:ext cx="6219825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52092-4365-A103-7673-BEA71121F2B5}"/>
              </a:ext>
            </a:extLst>
          </p:cNvPr>
          <p:cNvSpPr txBox="1"/>
          <p:nvPr/>
        </p:nvSpPr>
        <p:spPr>
          <a:xfrm>
            <a:off x="8324850" y="4220943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doubleWithRightChild</a:t>
            </a:r>
            <a:r>
              <a:rPr lang="en-US" dirty="0"/>
              <a:t>() is similar with right and left switched.</a:t>
            </a:r>
          </a:p>
        </p:txBody>
      </p:sp>
    </p:spTree>
    <p:extLst>
      <p:ext uri="{BB962C8B-B14F-4D97-AF65-F5344CB8AC3E}">
        <p14:creationId xmlns:p14="http://schemas.microsoft.com/office/powerpoint/2010/main" val="33067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B17F-922D-FCEE-8B1D-2C419D6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Definition: </a:t>
                </a:r>
                <a:r>
                  <a:rPr lang="en-US" dirty="0"/>
                  <a:t>In a binary search tree, all items in each left subtree are smaller than the items in the right subtree.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depth of a binary search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leads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 (for all but deleting and copying the whole tree). The average tree 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under the assumption that all insertion sequences are equally likely. Remember,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means that the problem size is halved with each step.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Problem: </a:t>
                </a:r>
                <a:r>
                  <a:rPr lang="en-US" dirty="0"/>
                  <a:t>The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average running time is only true if no deletions are used! Deletions often replace a node with a node for the right subtree, resulting in an </a:t>
                </a:r>
                <a:r>
                  <a:rPr lang="en-US" b="1" dirty="0"/>
                  <a:t>unbalanced tree </a:t>
                </a:r>
                <a:r>
                  <a:rPr lang="en-US" dirty="0"/>
                  <a:t>that is left heavy!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4945B5-75B6-4D7D-5BA5-31899EE2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FB4F77-5C74-C6D5-3368-89D4CBD2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62"/>
            <a:ext cx="10144225" cy="11438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AVL </a:t>
            </a:r>
            <a:r>
              <a:rPr lang="en-US" dirty="0" err="1"/>
              <a:t>AVL</a:t>
            </a:r>
            <a:r>
              <a:rPr lang="en-US" dirty="0"/>
              <a:t> (Adelson-</a:t>
            </a:r>
            <a:r>
              <a:rPr lang="en-US" dirty="0" err="1"/>
              <a:t>Velskii</a:t>
            </a:r>
            <a:r>
              <a:rPr lang="en-US" dirty="0"/>
              <a:t> and Landis) tree is a binary search tree with the following balance condition:</a:t>
            </a:r>
          </a:p>
          <a:p>
            <a:pPr marL="0" indent="0">
              <a:buNone/>
            </a:pPr>
            <a:r>
              <a:rPr lang="en-US" dirty="0"/>
              <a:t>For every node in the tree, the height of the left and the right subtree can differ by at most 1.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0B8D8-1815-34B7-0FE2-85380F64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712611"/>
            <a:ext cx="8267700" cy="38671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46A87-EA46-30BD-FEA2-E14516F03C4B}"/>
              </a:ext>
            </a:extLst>
          </p:cNvPr>
          <p:cNvCxnSpPr/>
          <p:nvPr/>
        </p:nvCxnSpPr>
        <p:spPr>
          <a:xfrm>
            <a:off x="8845617" y="3429000"/>
            <a:ext cx="546634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11798-BC26-883F-94A9-1F75CA424BC2}"/>
              </a:ext>
            </a:extLst>
          </p:cNvPr>
          <p:cNvCxnSpPr/>
          <p:nvPr/>
        </p:nvCxnSpPr>
        <p:spPr>
          <a:xfrm flipH="1">
            <a:off x="8094846" y="3429000"/>
            <a:ext cx="548640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2EC757-CA7E-EBA6-CA81-C1E3E510A2B2}"/>
              </a:ext>
            </a:extLst>
          </p:cNvPr>
          <p:cNvCxnSpPr>
            <a:cxnSpLocks/>
          </p:cNvCxnSpPr>
          <p:nvPr/>
        </p:nvCxnSpPr>
        <p:spPr>
          <a:xfrm>
            <a:off x="8142973" y="4215865"/>
            <a:ext cx="317633" cy="4757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9F30DE-655E-1EA6-F0D5-ED53A3A6F821}"/>
              </a:ext>
            </a:extLst>
          </p:cNvPr>
          <p:cNvCxnSpPr>
            <a:cxnSpLocks/>
          </p:cNvCxnSpPr>
          <p:nvPr/>
        </p:nvCxnSpPr>
        <p:spPr>
          <a:xfrm>
            <a:off x="8758989" y="5047897"/>
            <a:ext cx="359945" cy="4509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E0D0DA2-DB31-8CD0-FCBE-D87E0AE5DF80}"/>
              </a:ext>
            </a:extLst>
          </p:cNvPr>
          <p:cNvSpPr/>
          <p:nvPr/>
        </p:nvSpPr>
        <p:spPr>
          <a:xfrm>
            <a:off x="9644113" y="2591425"/>
            <a:ext cx="1338312" cy="837575"/>
          </a:xfrm>
          <a:prstGeom prst="wedgeRoundRectCallout">
            <a:avLst>
              <a:gd name="adj1" fmla="val -110729"/>
              <a:gd name="adj2" fmla="val 2694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Balance condition is violated!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B4D06-3035-912F-F370-951AFAB2F72B}"/>
              </a:ext>
            </a:extLst>
          </p:cNvPr>
          <p:cNvSpPr txBox="1"/>
          <p:nvPr/>
        </p:nvSpPr>
        <p:spPr>
          <a:xfrm>
            <a:off x="9852406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45222-0971-6719-E1D6-C214CCEBFE09}"/>
              </a:ext>
            </a:extLst>
          </p:cNvPr>
          <p:cNvSpPr txBox="1"/>
          <p:nvPr/>
        </p:nvSpPr>
        <p:spPr>
          <a:xfrm>
            <a:off x="6964826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2</a:t>
            </a:r>
          </a:p>
        </p:txBody>
      </p:sp>
    </p:spTree>
    <p:extLst>
      <p:ext uri="{BB962C8B-B14F-4D97-AF65-F5344CB8AC3E}">
        <p14:creationId xmlns:p14="http://schemas.microsoft.com/office/powerpoint/2010/main" val="66325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3EA8-386A-6CD3-113F-F01C07F8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0F81-BDA8-12E9-93BE-CC2C7C78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necessary locally where the tree gets changed by an insertion (or deletion). If we store and update height information in the nodes, then detection is easy!</a:t>
            </a:r>
          </a:p>
          <a:p>
            <a:pPr marL="0" indent="0">
              <a:buNone/>
            </a:pPr>
            <a:r>
              <a:rPr lang="en-US" sz="2000" dirty="0"/>
              <a:t>Cases: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0CA4C-5BAE-5AED-7951-91F8368D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" y="2790973"/>
            <a:ext cx="8534400" cy="260032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91EEAE2-C873-8156-7376-F7271F0FF181}"/>
              </a:ext>
            </a:extLst>
          </p:cNvPr>
          <p:cNvGrpSpPr/>
          <p:nvPr/>
        </p:nvGrpSpPr>
        <p:grpSpPr>
          <a:xfrm>
            <a:off x="7269165" y="3049537"/>
            <a:ext cx="4084635" cy="2245609"/>
            <a:chOff x="7307265" y="4090009"/>
            <a:chExt cx="4084635" cy="224560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712088-85BE-D5F1-B15B-463D0B4DB610}"/>
                </a:ext>
              </a:extLst>
            </p:cNvPr>
            <p:cNvSpPr/>
            <p:nvPr/>
          </p:nvSpPr>
          <p:spPr>
            <a:xfrm>
              <a:off x="10613673" y="4661228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/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0B7524-1E28-E3E4-1D85-185BC014A272}"/>
                </a:ext>
              </a:extLst>
            </p:cNvPr>
            <p:cNvSpPr/>
            <p:nvPr/>
          </p:nvSpPr>
          <p:spPr>
            <a:xfrm>
              <a:off x="8962209" y="4665364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L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A74ABB3-3DFF-A472-60C7-0B85088738F9}"/>
                </a:ext>
              </a:extLst>
            </p:cNvPr>
            <p:cNvSpPr/>
            <p:nvPr/>
          </p:nvSpPr>
          <p:spPr>
            <a:xfrm>
              <a:off x="8311329" y="5357571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BC03973-8BFF-4D02-009A-87B1A3F74D2F}"/>
                </a:ext>
              </a:extLst>
            </p:cNvPr>
            <p:cNvSpPr/>
            <p:nvPr/>
          </p:nvSpPr>
          <p:spPr>
            <a:xfrm>
              <a:off x="9179294" y="5321502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D17D62F-33EE-1505-019F-932A5BD387BB}"/>
                </a:ext>
              </a:extLst>
            </p:cNvPr>
            <p:cNvSpPr/>
            <p:nvPr/>
          </p:nvSpPr>
          <p:spPr>
            <a:xfrm>
              <a:off x="10002479" y="5355444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220DCE7-9A36-2B0A-7DF8-0EFE7BC44EEF}"/>
                </a:ext>
              </a:extLst>
            </p:cNvPr>
            <p:cNvSpPr/>
            <p:nvPr/>
          </p:nvSpPr>
          <p:spPr>
            <a:xfrm>
              <a:off x="10782300" y="5356125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DA849C-DE17-7C3B-A414-E8384F455CD0}"/>
                </a:ext>
              </a:extLst>
            </p:cNvPr>
            <p:cNvCxnSpPr>
              <a:stCxn id="11" idx="3"/>
              <a:endCxn id="12" idx="7"/>
            </p:cNvCxnSpPr>
            <p:nvPr/>
          </p:nvCxnSpPr>
          <p:spPr>
            <a:xfrm flipH="1">
              <a:off x="9214242" y="4336554"/>
              <a:ext cx="680656" cy="371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D6353-2506-F3B9-25AA-ED270890ADD2}"/>
                </a:ext>
              </a:extLst>
            </p:cNvPr>
            <p:cNvCxnSpPr>
              <a:cxnSpLocks/>
              <a:stCxn id="11" idx="5"/>
              <a:endCxn id="10" idx="1"/>
            </p:cNvCxnSpPr>
            <p:nvPr/>
          </p:nvCxnSpPr>
          <p:spPr>
            <a:xfrm>
              <a:off x="10103689" y="4336554"/>
              <a:ext cx="553226" cy="366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29F0D1-48E9-C5A1-4269-0A325E2FC29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616129" y="4911909"/>
              <a:ext cx="389322" cy="445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D4B201-CE09-7FDD-3FA0-F0D27805728C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214242" y="4911909"/>
              <a:ext cx="269852" cy="4095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033E59-F2CF-DE84-9475-C69E568B6D84}"/>
                </a:ext>
              </a:extLst>
            </p:cNvPr>
            <p:cNvCxnSpPr>
              <a:cxnSpLocks/>
              <a:stCxn id="10" idx="3"/>
              <a:endCxn id="15" idx="0"/>
            </p:cNvCxnSpPr>
            <p:nvPr/>
          </p:nvCxnSpPr>
          <p:spPr>
            <a:xfrm flipH="1">
              <a:off x="10307279" y="4907773"/>
              <a:ext cx="349636" cy="447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27645C-7CC4-9E70-3015-FAD6C109E880}"/>
                </a:ext>
              </a:extLst>
            </p:cNvPr>
            <p:cNvCxnSpPr>
              <a:cxnSpLocks/>
              <a:stCxn id="10" idx="5"/>
              <a:endCxn id="16" idx="0"/>
            </p:cNvCxnSpPr>
            <p:nvPr/>
          </p:nvCxnSpPr>
          <p:spPr>
            <a:xfrm>
              <a:off x="10865706" y="4907773"/>
              <a:ext cx="221394" cy="44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A63F84-9D65-CA92-70C4-F7E54E108E45}"/>
                </a:ext>
              </a:extLst>
            </p:cNvPr>
            <p:cNvSpPr txBox="1"/>
            <p:nvPr/>
          </p:nvSpPr>
          <p:spPr>
            <a:xfrm>
              <a:off x="7328775" y="5537507"/>
              <a:ext cx="929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Subtree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8A1783-310E-81B0-BA56-5D8E4B6B5CD6}"/>
                </a:ext>
              </a:extLst>
            </p:cNvPr>
            <p:cNvSpPr txBox="1"/>
            <p:nvPr/>
          </p:nvSpPr>
          <p:spPr>
            <a:xfrm>
              <a:off x="7787779" y="4580742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Child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75ED4C-0C25-3F2F-997F-28B9EF6EC0B0}"/>
                </a:ext>
              </a:extLst>
            </p:cNvPr>
            <p:cNvSpPr txBox="1"/>
            <p:nvPr/>
          </p:nvSpPr>
          <p:spPr>
            <a:xfrm>
              <a:off x="7307265" y="596628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Case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CFFF41-BD0B-B01E-0EB8-17067B6066D8}"/>
                </a:ext>
              </a:extLst>
            </p:cNvPr>
            <p:cNvSpPr txBox="1"/>
            <p:nvPr/>
          </p:nvSpPr>
          <p:spPr>
            <a:xfrm>
              <a:off x="8465286" y="59426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02FB6A-9006-8C49-FD06-1AC4A39A73FB}"/>
                </a:ext>
              </a:extLst>
            </p:cNvPr>
            <p:cNvSpPr txBox="1"/>
            <p:nvPr/>
          </p:nvSpPr>
          <p:spPr>
            <a:xfrm>
              <a:off x="9321353" y="59272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66B214-A89E-4DC5-2727-E2BEA467E74F}"/>
                </a:ext>
              </a:extLst>
            </p:cNvPr>
            <p:cNvSpPr txBox="1"/>
            <p:nvPr/>
          </p:nvSpPr>
          <p:spPr>
            <a:xfrm>
              <a:off x="10180411" y="5906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CF7679-261D-5137-5FC5-8D4C96BCF10B}"/>
                </a:ext>
              </a:extLst>
            </p:cNvPr>
            <p:cNvSpPr txBox="1"/>
            <p:nvPr/>
          </p:nvSpPr>
          <p:spPr>
            <a:xfrm>
              <a:off x="10976403" y="5897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3C508CC-2666-1543-470D-ECC17CDC3597}"/>
              </a:ext>
            </a:extLst>
          </p:cNvPr>
          <p:cNvSpPr txBox="1"/>
          <p:nvPr/>
        </p:nvSpPr>
        <p:spPr>
          <a:xfrm>
            <a:off x="8955750" y="6196541"/>
            <a:ext cx="18020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Outside insertion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54AB14-7715-2088-C20A-0E1C1ECA1E77}"/>
              </a:ext>
            </a:extLst>
          </p:cNvPr>
          <p:cNvSpPr txBox="1"/>
          <p:nvPr/>
        </p:nvSpPr>
        <p:spPr>
          <a:xfrm>
            <a:off x="9041997" y="5487311"/>
            <a:ext cx="1630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/>
              <a:t>Inside insertion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823A6A-D69A-8FA2-ABB9-9AEAA764CA0D}"/>
              </a:ext>
            </a:extLst>
          </p:cNvPr>
          <p:cNvCxnSpPr>
            <a:endCxn id="60" idx="2"/>
          </p:cNvCxnSpPr>
          <p:nvPr/>
        </p:nvCxnSpPr>
        <p:spPr>
          <a:xfrm flipH="1" flipV="1">
            <a:off x="9434096" y="5256075"/>
            <a:ext cx="150843" cy="15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01E97F-3D6B-4C04-1384-9165342E1097}"/>
              </a:ext>
            </a:extLst>
          </p:cNvPr>
          <p:cNvCxnSpPr>
            <a:endCxn id="61" idx="2"/>
          </p:cNvCxnSpPr>
          <p:nvPr/>
        </p:nvCxnSpPr>
        <p:spPr>
          <a:xfrm flipV="1">
            <a:off x="10065589" y="5235699"/>
            <a:ext cx="227565" cy="19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221F45-7805-B7F1-C624-5DF1DD11A390}"/>
              </a:ext>
            </a:extLst>
          </p:cNvPr>
          <p:cNvCxnSpPr>
            <a:stCxn id="64" idx="1"/>
            <a:endCxn id="59" idx="2"/>
          </p:cNvCxnSpPr>
          <p:nvPr/>
        </p:nvCxnSpPr>
        <p:spPr>
          <a:xfrm flipH="1" flipV="1">
            <a:off x="8578029" y="5271553"/>
            <a:ext cx="377721" cy="11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30F3EB8-FE4C-1BD5-B484-3E41763F203A}"/>
              </a:ext>
            </a:extLst>
          </p:cNvPr>
          <p:cNvCxnSpPr>
            <a:stCxn id="64" idx="3"/>
            <a:endCxn id="62" idx="2"/>
          </p:cNvCxnSpPr>
          <p:nvPr/>
        </p:nvCxnSpPr>
        <p:spPr>
          <a:xfrm flipV="1">
            <a:off x="10757846" y="5226529"/>
            <a:ext cx="331300" cy="115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1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5E6F5-5556-5DD1-08A9-58A4E15F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04" y="488683"/>
            <a:ext cx="8201025" cy="309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6B751-D0FA-3053-9057-AB1A0790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05" y="3514725"/>
            <a:ext cx="8210550" cy="3343275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FE4CEA1-99D3-80C7-7A04-2225A6162A81}"/>
              </a:ext>
            </a:extLst>
          </p:cNvPr>
          <p:cNvSpPr/>
          <p:nvPr/>
        </p:nvSpPr>
        <p:spPr>
          <a:xfrm>
            <a:off x="3503198" y="245708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B41607F-156C-919A-CA78-FE4538A7145D}"/>
              </a:ext>
            </a:extLst>
          </p:cNvPr>
          <p:cNvSpPr/>
          <p:nvPr/>
        </p:nvSpPr>
        <p:spPr>
          <a:xfrm>
            <a:off x="4754482" y="3417845"/>
            <a:ext cx="1338312" cy="837575"/>
          </a:xfrm>
          <a:prstGeom prst="wedgeRoundRectCallout">
            <a:avLst>
              <a:gd name="adj1" fmla="val -81961"/>
              <a:gd name="adj2" fmla="val 407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C06A6-FC95-1738-0FB0-669A07B13C0B}"/>
              </a:ext>
            </a:extLst>
          </p:cNvPr>
          <p:cNvSpPr txBox="1"/>
          <p:nvPr/>
        </p:nvSpPr>
        <p:spPr>
          <a:xfrm>
            <a:off x="1533900" y="172389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69A22A-48EF-DA9F-5431-21B4C2B149F1}"/>
              </a:ext>
            </a:extLst>
          </p:cNvPr>
          <p:cNvSpPr txBox="1"/>
          <p:nvPr/>
        </p:nvSpPr>
        <p:spPr>
          <a:xfrm>
            <a:off x="1546724" y="510441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/>
              <p:nvPr/>
            </p:nvSpPr>
            <p:spPr>
              <a:xfrm>
                <a:off x="6201359" y="474335"/>
                <a:ext cx="1815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= Pull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:r>
                  <a:rPr lang="en-US" b="0" dirty="0"/>
                  <a:t>+ fix Y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59" y="474335"/>
                <a:ext cx="1815366" cy="923330"/>
              </a:xfrm>
              <a:prstGeom prst="rect">
                <a:avLst/>
              </a:prstGeom>
              <a:blipFill>
                <a:blip r:embed="rId4"/>
                <a:stretch>
                  <a:fillRect l="-100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/>
              <p:nvPr/>
            </p:nvSpPr>
            <p:spPr>
              <a:xfrm>
                <a:off x="6100362" y="3882666"/>
                <a:ext cx="12206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362" y="3882666"/>
                <a:ext cx="1220635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6F56AE2-80FD-BA1F-0601-061A356367FD}"/>
              </a:ext>
            </a:extLst>
          </p:cNvPr>
          <p:cNvSpPr txBox="1"/>
          <p:nvPr/>
        </p:nvSpPr>
        <p:spPr>
          <a:xfrm rot="5400000">
            <a:off x="9249989" y="3312606"/>
            <a:ext cx="453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cases a perfectly symmetric!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3213CD5-E520-8FA7-91A4-694D6EFB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58" y="245708"/>
            <a:ext cx="2182004" cy="1325563"/>
          </a:xfrm>
        </p:spPr>
        <p:txBody>
          <a:bodyPr/>
          <a:lstStyle/>
          <a:p>
            <a:r>
              <a:rPr lang="en-US" dirty="0"/>
              <a:t>Single 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/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Note: Y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blipFill>
                <a:blip r:embed="rId6"/>
                <a:stretch>
                  <a:fillRect l="-206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15299-EEDD-E84A-2343-F63D4F16E9B3}"/>
              </a:ext>
            </a:extLst>
          </p:cNvPr>
          <p:cNvCxnSpPr/>
          <p:nvPr/>
        </p:nvCxnSpPr>
        <p:spPr>
          <a:xfrm flipV="1">
            <a:off x="8884118" y="1571271"/>
            <a:ext cx="683394" cy="3372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DAAE4-1B62-6E4A-00FE-97EBB71D2D90}"/>
              </a:ext>
            </a:extLst>
          </p:cNvPr>
          <p:cNvCxnSpPr/>
          <p:nvPr/>
        </p:nvCxnSpPr>
        <p:spPr>
          <a:xfrm flipV="1">
            <a:off x="8758989" y="50291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23BC6D-280C-08E4-4383-BD49EB01E2F1}"/>
              </a:ext>
            </a:extLst>
          </p:cNvPr>
          <p:cNvCxnSpPr>
            <a:cxnSpLocks/>
          </p:cNvCxnSpPr>
          <p:nvPr/>
        </p:nvCxnSpPr>
        <p:spPr>
          <a:xfrm>
            <a:off x="8758989" y="1238402"/>
            <a:ext cx="125129" cy="6701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2F9C9B-0C28-9EF2-FDE8-C97F8D617E06}"/>
              </a:ext>
            </a:extLst>
          </p:cNvPr>
          <p:cNvCxnSpPr/>
          <p:nvPr/>
        </p:nvCxnSpPr>
        <p:spPr>
          <a:xfrm>
            <a:off x="8884118" y="1536828"/>
            <a:ext cx="287678" cy="187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5352C9-B405-C135-5B42-C79CA1863057}"/>
              </a:ext>
            </a:extLst>
          </p:cNvPr>
          <p:cNvCxnSpPr>
            <a:cxnSpLocks/>
          </p:cNvCxnSpPr>
          <p:nvPr/>
        </p:nvCxnSpPr>
        <p:spPr>
          <a:xfrm>
            <a:off x="8777288" y="1499881"/>
            <a:ext cx="106830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48FBCE-0CCA-04BD-ABF3-B2EB25EC374D}"/>
              </a:ext>
            </a:extLst>
          </p:cNvPr>
          <p:cNvCxnSpPr/>
          <p:nvPr/>
        </p:nvCxnSpPr>
        <p:spPr>
          <a:xfrm flipV="1">
            <a:off x="8758989" y="1499881"/>
            <a:ext cx="125129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EDB9DB-0B59-C1C9-2D3B-EFEE98796AA4}"/>
              </a:ext>
            </a:extLst>
          </p:cNvPr>
          <p:cNvSpPr txBox="1"/>
          <p:nvPr/>
        </p:nvSpPr>
        <p:spPr>
          <a:xfrm>
            <a:off x="5353370" y="129622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C6304C-6A84-C5B7-6DC8-7D31AAC86CFA}"/>
              </a:ext>
            </a:extLst>
          </p:cNvPr>
          <p:cNvSpPr txBox="1"/>
          <p:nvPr/>
        </p:nvSpPr>
        <p:spPr>
          <a:xfrm>
            <a:off x="7970141" y="132262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02DB-7EAD-F6EE-A24C-732D5F7CD730}"/>
              </a:ext>
            </a:extLst>
          </p:cNvPr>
          <p:cNvSpPr txBox="1"/>
          <p:nvPr/>
        </p:nvSpPr>
        <p:spPr>
          <a:xfrm>
            <a:off x="3563600" y="12963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C2215-DF82-A51B-B7A2-F120828794A8}"/>
              </a:ext>
            </a:extLst>
          </p:cNvPr>
          <p:cNvSpPr txBox="1"/>
          <p:nvPr/>
        </p:nvSpPr>
        <p:spPr>
          <a:xfrm>
            <a:off x="9826364" y="130966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2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F7E2798-6B23-8D6B-A898-AB12FF0C90DD}"/>
              </a:ext>
            </a:extLst>
          </p:cNvPr>
          <p:cNvSpPr/>
          <p:nvPr/>
        </p:nvSpPr>
        <p:spPr>
          <a:xfrm>
            <a:off x="3238499" y="1908558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C777F4D-F728-203D-9C29-732B549A5849}"/>
              </a:ext>
            </a:extLst>
          </p:cNvPr>
          <p:cNvSpPr/>
          <p:nvPr/>
        </p:nvSpPr>
        <p:spPr>
          <a:xfrm>
            <a:off x="5553074" y="5108291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58367B-66BE-3F0C-4A6C-CF1F7BEA81E7}"/>
              </a:ext>
            </a:extLst>
          </p:cNvPr>
          <p:cNvSpPr txBox="1"/>
          <p:nvPr/>
        </p:nvSpPr>
        <p:spPr>
          <a:xfrm>
            <a:off x="6710679" y="3006231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X by one level.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309FE-787F-AA66-9FA7-677D6BB3364F}"/>
              </a:ext>
            </a:extLst>
          </p:cNvPr>
          <p:cNvSpPr txBox="1"/>
          <p:nvPr/>
        </p:nvSpPr>
        <p:spPr>
          <a:xfrm>
            <a:off x="6493766" y="6216939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Z by one level.</a:t>
            </a:r>
          </a:p>
        </p:txBody>
      </p:sp>
    </p:spTree>
    <p:extLst>
      <p:ext uri="{BB962C8B-B14F-4D97-AF65-F5344CB8AC3E}">
        <p14:creationId xmlns:p14="http://schemas.microsoft.com/office/powerpoint/2010/main" val="33455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BE48-13FA-D10D-1991-32D3A8DF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BBFD-C885-DE0D-740B-3A3EBF53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71" y="2018548"/>
            <a:ext cx="7943850" cy="359092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E0E97BB-5810-BF51-A29B-8CCAA7F14946}"/>
              </a:ext>
            </a:extLst>
          </p:cNvPr>
          <p:cNvSpPr/>
          <p:nvPr/>
        </p:nvSpPr>
        <p:spPr>
          <a:xfrm>
            <a:off x="5139491" y="2407192"/>
            <a:ext cx="1338312" cy="837575"/>
          </a:xfrm>
          <a:prstGeom prst="wedgeRoundRectCallout">
            <a:avLst>
              <a:gd name="adj1" fmla="val -81961"/>
              <a:gd name="adj2" fmla="val 407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9041C5-DA82-707C-B57E-F9F9D4E80221}"/>
              </a:ext>
            </a:extLst>
          </p:cNvPr>
          <p:cNvCxnSpPr/>
          <p:nvPr/>
        </p:nvCxnSpPr>
        <p:spPr>
          <a:xfrm>
            <a:off x="4841507" y="4269969"/>
            <a:ext cx="1119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ECE206-3438-6CC4-E234-079DFC6B1E9E}"/>
              </a:ext>
            </a:extLst>
          </p:cNvPr>
          <p:cNvSpPr txBox="1"/>
          <p:nvPr/>
        </p:nvSpPr>
        <p:spPr>
          <a:xfrm>
            <a:off x="4549743" y="3873122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8 and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14DDE-88C7-5730-63EF-9442A1313485}"/>
              </a:ext>
            </a:extLst>
          </p:cNvPr>
          <p:cNvSpPr txBox="1"/>
          <p:nvPr/>
        </p:nvSpPr>
        <p:spPr>
          <a:xfrm>
            <a:off x="2935705" y="5998117"/>
            <a:ext cx="538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is no Y to fix since 7 has only a single child.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943595-3915-6616-7287-706095DDD36E}"/>
              </a:ext>
            </a:extLst>
          </p:cNvPr>
          <p:cNvSpPr/>
          <p:nvPr/>
        </p:nvSpPr>
        <p:spPr>
          <a:xfrm>
            <a:off x="3619500" y="4581526"/>
            <a:ext cx="390525" cy="42674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BC49CA-D83C-9D5C-F0A6-66A2DF19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05" r="58449" b="6721"/>
          <a:stretch/>
        </p:blipFill>
        <p:spPr>
          <a:xfrm>
            <a:off x="1280062" y="4059173"/>
            <a:ext cx="34194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43262-C951-BED1-0969-B8DDFB92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39"/>
          <a:stretch/>
        </p:blipFill>
        <p:spPr>
          <a:xfrm>
            <a:off x="1981200" y="523875"/>
            <a:ext cx="8229600" cy="280407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FE8A72D-23AB-EC92-162F-616CBC99AB5F}"/>
              </a:ext>
            </a:extLst>
          </p:cNvPr>
          <p:cNvSpPr/>
          <p:nvPr/>
        </p:nvSpPr>
        <p:spPr>
          <a:xfrm>
            <a:off x="2463670" y="105087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65455BC-E671-1AC6-C7D3-8EDA7D7FF053}"/>
              </a:ext>
            </a:extLst>
          </p:cNvPr>
          <p:cNvSpPr/>
          <p:nvPr/>
        </p:nvSpPr>
        <p:spPr>
          <a:xfrm>
            <a:off x="8152200" y="105086"/>
            <a:ext cx="1576130" cy="837575"/>
          </a:xfrm>
          <a:prstGeom prst="wedgeRoundRectCallout">
            <a:avLst>
              <a:gd name="adj1" fmla="val -78364"/>
              <a:gd name="adj2" fmla="val 3613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still violated!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/>
              <p:nvPr/>
            </p:nvSpPr>
            <p:spPr>
              <a:xfrm>
                <a:off x="3917621" y="3856680"/>
                <a:ext cx="2169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21" y="3856680"/>
                <a:ext cx="2169740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B05A88-61DB-4F70-24B9-2CF8F2B17F8D}"/>
              </a:ext>
            </a:extLst>
          </p:cNvPr>
          <p:cNvSpPr txBox="1"/>
          <p:nvPr/>
        </p:nvSpPr>
        <p:spPr>
          <a:xfrm>
            <a:off x="215239" y="2064965"/>
            <a:ext cx="1862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Y</a:t>
            </a:r>
            <a:br>
              <a:rPr lang="en-US" dirty="0"/>
            </a:br>
            <a:r>
              <a:rPr lang="en-US" dirty="0"/>
              <a:t>makes it too deep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/>
              <p:nvPr/>
            </p:nvSpPr>
            <p:spPr>
              <a:xfrm>
                <a:off x="5366773" y="619495"/>
                <a:ext cx="12206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773" y="619495"/>
                <a:ext cx="1220635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/>
              <p:nvPr/>
            </p:nvSpPr>
            <p:spPr>
              <a:xfrm>
                <a:off x="5590712" y="4889383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12" y="4889383"/>
                <a:ext cx="295275" cy="28884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/>
              <p:nvPr/>
            </p:nvSpPr>
            <p:spPr>
              <a:xfrm>
                <a:off x="6838950" y="4083269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4083269"/>
                <a:ext cx="295275" cy="28884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/>
              <p:nvPr/>
            </p:nvSpPr>
            <p:spPr>
              <a:xfrm>
                <a:off x="6183201" y="4460710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01" y="4460710"/>
                <a:ext cx="295275" cy="28884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/>
              <p:nvPr/>
            </p:nvSpPr>
            <p:spPr>
              <a:xfrm>
                <a:off x="5050973" y="5312731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3" y="5312731"/>
                <a:ext cx="609600" cy="504825"/>
              </a:xfrm>
              <a:prstGeom prst="triangle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/>
              <p:nvPr/>
            </p:nvSpPr>
            <p:spPr>
              <a:xfrm>
                <a:off x="5863483" y="5275755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83" y="5275755"/>
                <a:ext cx="609600" cy="504825"/>
              </a:xfrm>
              <a:prstGeom prst="triangle">
                <a:avLst/>
              </a:prstGeom>
              <a:blipFill>
                <a:blip r:embed="rId9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/>
              <p:nvPr/>
            </p:nvSpPr>
            <p:spPr>
              <a:xfrm>
                <a:off x="6572714" y="5071511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714" y="5071511"/>
                <a:ext cx="609600" cy="504825"/>
              </a:xfrm>
              <a:prstGeom prst="triangle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/>
              <p:nvPr/>
            </p:nvSpPr>
            <p:spPr>
              <a:xfrm>
                <a:off x="7191375" y="4536367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75" y="4536367"/>
                <a:ext cx="609600" cy="504825"/>
              </a:xfrm>
              <a:prstGeom prst="triangle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5B1F9F7-A847-80D3-E4D5-CD757DE1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31" t="55082" b="12787"/>
          <a:stretch/>
        </p:blipFill>
        <p:spPr>
          <a:xfrm>
            <a:off x="7976261" y="3900487"/>
            <a:ext cx="4095750" cy="18669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63AC6B-51A8-A22D-153E-46311012EBF6}"/>
              </a:ext>
            </a:extLst>
          </p:cNvPr>
          <p:cNvSpPr/>
          <p:nvPr/>
        </p:nvSpPr>
        <p:spPr>
          <a:xfrm>
            <a:off x="1678099" y="3555138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/>
              <p:nvPr/>
            </p:nvSpPr>
            <p:spPr>
              <a:xfrm>
                <a:off x="7285908" y="3785804"/>
                <a:ext cx="20097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8" y="3785804"/>
                <a:ext cx="2009775" cy="646331"/>
              </a:xfrm>
              <a:prstGeom prst="rect">
                <a:avLst/>
              </a:prstGeom>
              <a:blipFill>
                <a:blip r:embed="rId1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437ED5-0370-C55B-23C1-94BDD8F44DA2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5842745" y="4707255"/>
            <a:ext cx="383698" cy="224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E064A5-9717-2BAB-7132-4096907A758C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6435234" y="4329814"/>
            <a:ext cx="446958" cy="17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21372C-0FAD-237D-CC4A-4420A0734632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5355773" y="5135928"/>
            <a:ext cx="278181" cy="17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D0DA08-94A6-B686-7FBA-B45717DE17A8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842745" y="5135928"/>
            <a:ext cx="325538" cy="139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3F5192-1944-979F-33BC-B54EF3ED8295}"/>
              </a:ext>
            </a:extLst>
          </p:cNvPr>
          <p:cNvCxnSpPr>
            <a:stCxn id="16" idx="5"/>
            <a:endCxn id="19" idx="0"/>
          </p:cNvCxnSpPr>
          <p:nvPr/>
        </p:nvCxnSpPr>
        <p:spPr>
          <a:xfrm>
            <a:off x="6435234" y="4707255"/>
            <a:ext cx="442280" cy="36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BDF0F-B97C-8931-D8FA-E6ECF052A151}"/>
              </a:ext>
            </a:extLst>
          </p:cNvPr>
          <p:cNvCxnSpPr>
            <a:stCxn id="15" idx="5"/>
            <a:endCxn id="20" idx="0"/>
          </p:cNvCxnSpPr>
          <p:nvPr/>
        </p:nvCxnSpPr>
        <p:spPr>
          <a:xfrm>
            <a:off x="7090983" y="4329814"/>
            <a:ext cx="405192" cy="206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8A91B8-0AC6-EB3C-37C2-1518FC2C78B2}"/>
              </a:ext>
            </a:extLst>
          </p:cNvPr>
          <p:cNvCxnSpPr/>
          <p:nvPr/>
        </p:nvCxnSpPr>
        <p:spPr>
          <a:xfrm>
            <a:off x="4671342" y="4583787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36743C-2154-8626-9DC5-B9BBD8E334CE}"/>
              </a:ext>
            </a:extLst>
          </p:cNvPr>
          <p:cNvCxnSpPr/>
          <p:nvPr/>
        </p:nvCxnSpPr>
        <p:spPr>
          <a:xfrm>
            <a:off x="7905919" y="4583787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2167AD-A66D-101A-20A1-E04C37F345EA}"/>
              </a:ext>
            </a:extLst>
          </p:cNvPr>
          <p:cNvSpPr txBox="1"/>
          <p:nvPr/>
        </p:nvSpPr>
        <p:spPr>
          <a:xfrm>
            <a:off x="2028825" y="6126098"/>
            <a:ext cx="473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Left-right double rotation: lifts up B by one level.</a:t>
            </a:r>
          </a:p>
        </p:txBody>
      </p:sp>
      <p:sp>
        <p:nvSpPr>
          <p:cNvPr id="52" name="Title 22">
            <a:extLst>
              <a:ext uri="{FF2B5EF4-FFF2-40B4-BE49-F238E27FC236}">
                <a16:creationId xmlns:a16="http://schemas.microsoft.com/office/drawing/2014/main" id="{998C13BB-8342-B39E-1C88-948BD531067B}"/>
              </a:ext>
            </a:extLst>
          </p:cNvPr>
          <p:cNvSpPr txBox="1">
            <a:spLocks/>
          </p:cNvSpPr>
          <p:nvPr/>
        </p:nvSpPr>
        <p:spPr>
          <a:xfrm>
            <a:off x="136983" y="152742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 </a:t>
            </a:r>
            <a:r>
              <a:rPr lang="en-US" dirty="0" err="1"/>
              <a:t>RotationFails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4A4C3-222A-80D2-5C5A-9AEEBD15D3EF}"/>
              </a:ext>
            </a:extLst>
          </p:cNvPr>
          <p:cNvSpPr txBox="1"/>
          <p:nvPr/>
        </p:nvSpPr>
        <p:spPr>
          <a:xfrm>
            <a:off x="3563600" y="12963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18E5CA-0CB3-292C-20D6-C80F93521FFA}"/>
              </a:ext>
            </a:extLst>
          </p:cNvPr>
          <p:cNvSpPr txBox="1"/>
          <p:nvPr/>
        </p:nvSpPr>
        <p:spPr>
          <a:xfrm>
            <a:off x="5128391" y="112582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AD57F9-8F93-9B01-C929-350B539D0905}"/>
              </a:ext>
            </a:extLst>
          </p:cNvPr>
          <p:cNvSpPr txBox="1"/>
          <p:nvPr/>
        </p:nvSpPr>
        <p:spPr>
          <a:xfrm>
            <a:off x="6896620" y="121126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0B1F7B-171C-53BB-DE0B-426B3F428BDA}"/>
              </a:ext>
            </a:extLst>
          </p:cNvPr>
          <p:cNvSpPr txBox="1"/>
          <p:nvPr/>
        </p:nvSpPr>
        <p:spPr>
          <a:xfrm>
            <a:off x="8712713" y="113502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3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986828B-FD4F-84AF-C4F0-0BE1D87CBB16}"/>
              </a:ext>
            </a:extLst>
          </p:cNvPr>
          <p:cNvSpPr/>
          <p:nvPr/>
        </p:nvSpPr>
        <p:spPr>
          <a:xfrm>
            <a:off x="3783721" y="1770565"/>
            <a:ext cx="803911" cy="10107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D163160-A1B2-A6C6-9AD9-6F13EF5F9962}"/>
              </a:ext>
            </a:extLst>
          </p:cNvPr>
          <p:cNvSpPr/>
          <p:nvPr/>
        </p:nvSpPr>
        <p:spPr>
          <a:xfrm>
            <a:off x="2242325" y="5309536"/>
            <a:ext cx="803911" cy="45785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DC9939-C998-FC2E-4F0E-42974420C3E9}"/>
              </a:ext>
            </a:extLst>
          </p:cNvPr>
          <p:cNvSpPr txBox="1"/>
          <p:nvPr/>
        </p:nvSpPr>
        <p:spPr>
          <a:xfrm>
            <a:off x="6087361" y="289947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does not lift up Y!</a:t>
            </a:r>
          </a:p>
        </p:txBody>
      </p:sp>
    </p:spTree>
    <p:extLst>
      <p:ext uri="{BB962C8B-B14F-4D97-AF65-F5344CB8AC3E}">
        <p14:creationId xmlns:p14="http://schemas.microsoft.com/office/powerpoint/2010/main" val="21954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4422D-79F6-0C44-206E-71BEF04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12" y="3746733"/>
            <a:ext cx="8305800" cy="279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92E04A-0C03-7819-87EC-BD382AC22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85"/>
          <a:stretch/>
        </p:blipFill>
        <p:spPr>
          <a:xfrm>
            <a:off x="2442812" y="906479"/>
            <a:ext cx="8229600" cy="2522521"/>
          </a:xfrm>
          <a:prstGeom prst="rect">
            <a:avLst/>
          </a:prstGeom>
        </p:spPr>
      </p:pic>
      <p:sp>
        <p:nvSpPr>
          <p:cNvPr id="7" name="Title 22">
            <a:extLst>
              <a:ext uri="{FF2B5EF4-FFF2-40B4-BE49-F238E27FC236}">
                <a16:creationId xmlns:a16="http://schemas.microsoft.com/office/drawing/2014/main" id="{3F70F00F-6D25-B1F0-E17E-BF8C52416E2D}"/>
              </a:ext>
            </a:extLst>
          </p:cNvPr>
          <p:cNvSpPr txBox="1">
            <a:spLocks/>
          </p:cNvSpPr>
          <p:nvPr/>
        </p:nvSpPr>
        <p:spPr>
          <a:xfrm>
            <a:off x="272158" y="245708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Double 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/>
              <p:nvPr/>
            </p:nvSpPr>
            <p:spPr>
              <a:xfrm>
                <a:off x="5187672" y="793983"/>
                <a:ext cx="2169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72" y="793983"/>
                <a:ext cx="2169740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488D7-A40B-AC9C-6F7C-168AA690E1FB}"/>
                  </a:ext>
                </a:extLst>
              </p:cNvPr>
              <p:cNvSpPr txBox="1"/>
              <p:nvPr/>
            </p:nvSpPr>
            <p:spPr>
              <a:xfrm>
                <a:off x="5187672" y="3766605"/>
                <a:ext cx="2169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488D7-A40B-AC9C-6F7C-168AA690E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72" y="3766605"/>
                <a:ext cx="216974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8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81615-AD17-4EBA-E8BC-08D0B70C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3" y="85725"/>
            <a:ext cx="7473305" cy="61480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4DCFF6F-72D2-8D65-2FDB-61B25C1FE946}"/>
              </a:ext>
            </a:extLst>
          </p:cNvPr>
          <p:cNvGrpSpPr/>
          <p:nvPr/>
        </p:nvGrpSpPr>
        <p:grpSpPr>
          <a:xfrm>
            <a:off x="8353425" y="181958"/>
            <a:ext cx="3619500" cy="1947565"/>
            <a:chOff x="4286250" y="2466975"/>
            <a:chExt cx="3619500" cy="1947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688A3-B8E2-2492-F1D2-CAC9B8B6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0" y="2466975"/>
              <a:ext cx="3619500" cy="192405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4698D5-5821-BA81-E7A6-092B9E80265B}"/>
                </a:ext>
              </a:extLst>
            </p:cNvPr>
            <p:cNvSpPr txBox="1"/>
            <p:nvPr/>
          </p:nvSpPr>
          <p:spPr>
            <a:xfrm>
              <a:off x="4848225" y="4106763"/>
              <a:ext cx="8953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}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93847-63B7-3C16-557F-1471CFAEBB69}"/>
              </a:ext>
            </a:extLst>
          </p:cNvPr>
          <p:cNvSpPr txBox="1"/>
          <p:nvPr/>
        </p:nvSpPr>
        <p:spPr>
          <a:xfrm>
            <a:off x="8423920" y="3587830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rotateWithRightChild</a:t>
            </a:r>
            <a:r>
              <a:rPr lang="en-US" dirty="0"/>
              <a:t>() is similar with right and left switched.</a:t>
            </a:r>
          </a:p>
        </p:txBody>
      </p:sp>
    </p:spTree>
    <p:extLst>
      <p:ext uri="{BB962C8B-B14F-4D97-AF65-F5344CB8AC3E}">
        <p14:creationId xmlns:p14="http://schemas.microsoft.com/office/powerpoint/2010/main" val="19375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485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AVL Trees</vt:lpstr>
      <vt:lpstr>Binary Search Trees</vt:lpstr>
      <vt:lpstr>AVL Trees</vt:lpstr>
      <vt:lpstr>Rebalancing</vt:lpstr>
      <vt:lpstr>Single Rotation</vt:lpstr>
      <vt:lpstr>Example: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Hahsler</dc:creator>
  <cp:lastModifiedBy>Michael Hahsler</cp:lastModifiedBy>
  <cp:revision>7</cp:revision>
  <dcterms:created xsi:type="dcterms:W3CDTF">2022-07-25T20:50:51Z</dcterms:created>
  <dcterms:modified xsi:type="dcterms:W3CDTF">2022-07-26T01:53:17Z</dcterms:modified>
</cp:coreProperties>
</file>