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66" r:id="rId13"/>
    <p:sldId id="267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Complex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2-4FD3-94D6-E6C04E2B8A9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2-4FD3-94D6-E6C04E2B8A9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O(N log 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A2-4FD3-94D6-E6C04E2B8A97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A2-4FD3-94D6-E6C04E2B8A97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A2-4FD3-94D6-E6C04E2B8A97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A2-4FD3-94D6-E6C04E2B8A97}"/>
            </c:ext>
          </c:extLst>
        </c:ser>
        <c:ser>
          <c:idx val="5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A2-4FD3-94D6-E6C04E2B8A97}"/>
            </c:ext>
          </c:extLst>
        </c:ser>
        <c:ser>
          <c:idx val="6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  <c:pt idx="15">
                  <c:v>20922789888000</c:v>
                </c:pt>
                <c:pt idx="16">
                  <c:v>355687428096000</c:v>
                </c:pt>
                <c:pt idx="17">
                  <c:v>6402373705728000</c:v>
                </c:pt>
                <c:pt idx="18">
                  <c:v>1.21645100408832E+17</c:v>
                </c:pt>
                <c:pt idx="19">
                  <c:v>2.43290200817664E+18</c:v>
                </c:pt>
                <c:pt idx="20">
                  <c:v>5.109094217170944E+19</c:v>
                </c:pt>
                <c:pt idx="21">
                  <c:v>1.1240007277776077E+21</c:v>
                </c:pt>
                <c:pt idx="22">
                  <c:v>2.5852016738884978E+22</c:v>
                </c:pt>
                <c:pt idx="23">
                  <c:v>6.2044840173323941E+23</c:v>
                </c:pt>
                <c:pt idx="24">
                  <c:v>1.5511210043330984E+25</c:v>
                </c:pt>
                <c:pt idx="25">
                  <c:v>4.0329146112660572E+26</c:v>
                </c:pt>
                <c:pt idx="26">
                  <c:v>1.0888869450418352E+28</c:v>
                </c:pt>
                <c:pt idx="27">
                  <c:v>3.048883446117138E+29</c:v>
                </c:pt>
                <c:pt idx="28">
                  <c:v>8.8417619937397008E+30</c:v>
                </c:pt>
                <c:pt idx="29">
                  <c:v>2.652528598121911E+32</c:v>
                </c:pt>
                <c:pt idx="30">
                  <c:v>8.2228386541779236E+33</c:v>
                </c:pt>
                <c:pt idx="31">
                  <c:v>2.6313083693369355E+35</c:v>
                </c:pt>
                <c:pt idx="32">
                  <c:v>8.6833176188118895E+36</c:v>
                </c:pt>
                <c:pt idx="33">
                  <c:v>2.9523279903960408E+38</c:v>
                </c:pt>
                <c:pt idx="34">
                  <c:v>1.0333147966386144E+40</c:v>
                </c:pt>
                <c:pt idx="35">
                  <c:v>3.7199332678990133E+41</c:v>
                </c:pt>
                <c:pt idx="36">
                  <c:v>1.3763753091226346E+43</c:v>
                </c:pt>
                <c:pt idx="37">
                  <c:v>5.2302261746660104E+44</c:v>
                </c:pt>
                <c:pt idx="38">
                  <c:v>2.0397882081197447E+46</c:v>
                </c:pt>
                <c:pt idx="39">
                  <c:v>8.1591528324789801E+47</c:v>
                </c:pt>
                <c:pt idx="40">
                  <c:v>3.3452526613163798E+49</c:v>
                </c:pt>
                <c:pt idx="41">
                  <c:v>1.4050061177528801E+51</c:v>
                </c:pt>
                <c:pt idx="42">
                  <c:v>6.0415263063373845E+52</c:v>
                </c:pt>
                <c:pt idx="43">
                  <c:v>2.6582715747884495E+54</c:v>
                </c:pt>
                <c:pt idx="44">
                  <c:v>1.1962222086548021E+56</c:v>
                </c:pt>
                <c:pt idx="45">
                  <c:v>5.5026221598120892E+57</c:v>
                </c:pt>
                <c:pt idx="46">
                  <c:v>2.5862324151116827E+59</c:v>
                </c:pt>
                <c:pt idx="47">
                  <c:v>1.2413915592536068E+61</c:v>
                </c:pt>
                <c:pt idx="48">
                  <c:v>6.0828186403426789E+62</c:v>
                </c:pt>
                <c:pt idx="49">
                  <c:v>3.0414093201713376E+64</c:v>
                </c:pt>
                <c:pt idx="50">
                  <c:v>1.5511187532873816E+66</c:v>
                </c:pt>
                <c:pt idx="51">
                  <c:v>8.0658175170943901E+67</c:v>
                </c:pt>
                <c:pt idx="52">
                  <c:v>4.274883284060024E+69</c:v>
                </c:pt>
                <c:pt idx="53">
                  <c:v>2.3084369733924128E+71</c:v>
                </c:pt>
                <c:pt idx="54">
                  <c:v>1.2696403353658264E+73</c:v>
                </c:pt>
                <c:pt idx="55">
                  <c:v>7.1099858780486318E+74</c:v>
                </c:pt>
                <c:pt idx="56">
                  <c:v>4.0526919504877227E+76</c:v>
                </c:pt>
                <c:pt idx="57">
                  <c:v>2.3505613312828789E+78</c:v>
                </c:pt>
                <c:pt idx="58">
                  <c:v>1.3868311854568981E+80</c:v>
                </c:pt>
                <c:pt idx="59">
                  <c:v>8.3209871127413899E+81</c:v>
                </c:pt>
                <c:pt idx="60">
                  <c:v>5.0758021387722462E+83</c:v>
                </c:pt>
                <c:pt idx="61">
                  <c:v>3.1469973260387939E+85</c:v>
                </c:pt>
                <c:pt idx="62">
                  <c:v>1.9826083154044396E+87</c:v>
                </c:pt>
                <c:pt idx="63">
                  <c:v>1.2688693218588414E+89</c:v>
                </c:pt>
                <c:pt idx="64">
                  <c:v>8.2476505920824715E+90</c:v>
                </c:pt>
                <c:pt idx="65">
                  <c:v>5.4434493907744319E+92</c:v>
                </c:pt>
                <c:pt idx="66">
                  <c:v>3.6471110918188705E+94</c:v>
                </c:pt>
                <c:pt idx="67">
                  <c:v>2.4800355424368301E+96</c:v>
                </c:pt>
                <c:pt idx="68">
                  <c:v>1.7112245242814127E+98</c:v>
                </c:pt>
                <c:pt idx="69">
                  <c:v>1.1978571669969892E+100</c:v>
                </c:pt>
                <c:pt idx="70">
                  <c:v>8.5047858856786242E+101</c:v>
                </c:pt>
                <c:pt idx="71">
                  <c:v>6.1234458376886116E+103</c:v>
                </c:pt>
                <c:pt idx="72">
                  <c:v>4.4701154615126859E+105</c:v>
                </c:pt>
                <c:pt idx="73">
                  <c:v>3.3078854415193869E+107</c:v>
                </c:pt>
                <c:pt idx="74">
                  <c:v>2.4809140811395404E+109</c:v>
                </c:pt>
                <c:pt idx="75">
                  <c:v>1.8854947016660506E+111</c:v>
                </c:pt>
                <c:pt idx="76">
                  <c:v>1.4518309202828591E+113</c:v>
                </c:pt>
                <c:pt idx="77">
                  <c:v>1.1324281178206295E+115</c:v>
                </c:pt>
                <c:pt idx="78">
                  <c:v>8.9461821307829799E+116</c:v>
                </c:pt>
                <c:pt idx="79">
                  <c:v>7.1569457046263797E+118</c:v>
                </c:pt>
                <c:pt idx="80">
                  <c:v>5.797126020747369E+120</c:v>
                </c:pt>
                <c:pt idx="81">
                  <c:v>4.7536433370128435E+122</c:v>
                </c:pt>
                <c:pt idx="82">
                  <c:v>3.9455239697206602E+124</c:v>
                </c:pt>
                <c:pt idx="83">
                  <c:v>3.3142401345653538E+126</c:v>
                </c:pt>
                <c:pt idx="84">
                  <c:v>2.8171041143805494E+128</c:v>
                </c:pt>
                <c:pt idx="85">
                  <c:v>2.4227095383672744E+130</c:v>
                </c:pt>
                <c:pt idx="86">
                  <c:v>2.1077572983795269E+132</c:v>
                </c:pt>
                <c:pt idx="87">
                  <c:v>1.854826422573984E+134</c:v>
                </c:pt>
                <c:pt idx="88">
                  <c:v>1.6507955160908465E+136</c:v>
                </c:pt>
                <c:pt idx="89">
                  <c:v>1.4857159644817605E+138</c:v>
                </c:pt>
                <c:pt idx="90">
                  <c:v>1.3520015276784033E+140</c:v>
                </c:pt>
                <c:pt idx="91">
                  <c:v>1.2438414054641305E+142</c:v>
                </c:pt>
                <c:pt idx="92">
                  <c:v>1.156772507081641E+144</c:v>
                </c:pt>
                <c:pt idx="93">
                  <c:v>1.0873661566567426E+146</c:v>
                </c:pt>
                <c:pt idx="94">
                  <c:v>1.0329978488239061E+148</c:v>
                </c:pt>
                <c:pt idx="95">
                  <c:v>9.916779348709491E+149</c:v>
                </c:pt>
                <c:pt idx="96">
                  <c:v>9.6192759682482155E+151</c:v>
                </c:pt>
                <c:pt idx="97">
                  <c:v>9.426890448883248E+153</c:v>
                </c:pt>
                <c:pt idx="98">
                  <c:v>9.3326215443944153E+155</c:v>
                </c:pt>
                <c:pt idx="99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A2-4FD3-94D6-E6C04E2B8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984760"/>
        <c:axId val="483993616"/>
      </c:lineChart>
      <c:catAx>
        <c:axId val="483984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93616"/>
        <c:crosses val="autoZero"/>
        <c:auto val="1"/>
        <c:lblAlgn val="ctr"/>
        <c:lblOffset val="100"/>
        <c:noMultiLvlLbl val="0"/>
      </c:catAx>
      <c:valAx>
        <c:axId val="48399361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Complexity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84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D3-990A-D869-C755-684438D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7D32-3802-740C-7DF0-562D558D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9578-745F-722F-525D-C5776BA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620F-2A62-E602-295B-62B994B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A86-4E6D-9D38-EA71-BEEFCEF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395-F577-491C-F56A-433F081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22B2-5D93-5957-BC73-5883196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2700-C443-011E-1E25-5194820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3B5B-6301-52E1-D02C-5DAD23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2DD-6388-A19F-6C15-8ED4F0E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DB51F-0BD5-968D-5D2E-F219893E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0C16-CEB1-9062-D873-5DEB20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9F6-1449-EEE1-E8A8-F06AFE6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784-FC28-5497-A4D3-06CE90D7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1D9-2291-F6D3-64B2-A964268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B3A-A2B6-EE19-3C85-774E2A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0D3-D903-8F4B-4A06-3487A8D3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D53E-E6C2-5052-C4F3-4B4A6AA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650A-9612-4943-8760-1FB4EB5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6F57-23F6-3ACF-CE97-931204F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75A-F884-69EB-0A1B-61341BC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A344-DAF7-CAC0-48B7-95982CD9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DACC-D266-33CD-48E6-C756528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CC3-C1F8-E7DA-E53C-1806EB8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902-13F9-C22A-E23C-9948759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CFF-917E-70F8-FA52-D031EAE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87F-0DCD-A385-2608-9E99DC1A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692-EB9D-F0E7-E3B4-5303F56B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C9D8-02BB-81F3-875E-3357096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6B05-DB87-8AF6-C260-789AACF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4C1C-8FBB-B116-9D93-794E24D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33C-D6ED-D1B1-AD2E-21486DBF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8EAE-7549-BD7D-8CC1-9D4F00B4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010-270C-77BE-2851-71143651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4EDD-FB8D-0303-377B-1B0EA373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84B51-633E-C015-07CF-D2CF87A6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0EC5-86E4-D898-CC76-8B2665F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F2DC-2A93-4745-24A7-ADEB09A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1442-39B8-11E8-9433-1DE6DC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4ED-3DFB-3C46-B3D3-8C0EB027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CBD46-CCAB-A5D9-8B9C-235D136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49BD-B45A-C44D-18D7-35709BD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68C2-7FA1-09EF-0854-9B0A5890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2CE7-7122-51E8-3FC4-05CBB6E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924-362F-63C2-931A-55B0CD1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2869-B977-63B3-F752-BFEFD5D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B74-FFCE-AA7C-5E9D-993EB29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96F-9A58-DDD2-7791-6F8BE6FC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16D7-C919-DCC9-BDDD-6756C37C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7E0C-B6A7-99DB-5CBD-3A06B7D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1AEA-E7B6-75CC-D92D-63A8ED4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2B8B-4088-D430-EC39-67163B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45B-0E30-40EC-DCD6-11DD637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A40D-1734-2DA9-4A14-52B48ECD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301E-F559-A39B-AE1C-9AECD68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952-766D-B66F-B854-3046424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2666-D96E-3688-D905-B03B9D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AE4A-5B57-588B-1434-2D5572C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5CE9-C70E-C790-77D4-AB8868B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63FB-A7E9-8F2A-2C44-42B6493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089-24AD-C475-44FF-23A53932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ABD4-8113-4726-8979-3F798E899A7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C689-3212-9543-0F71-4911BB7D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3160-E662-E17C-5BB5-815924CF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eometric graphic background molecule and communication">
            <a:extLst>
              <a:ext uri="{FF2B5EF4-FFF2-40B4-BE49-F238E27FC236}">
                <a16:creationId xmlns:a16="http://schemas.microsoft.com/office/drawing/2014/main" id="{80D1211E-E2CA-5914-FF75-AFD6E4B1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1FE-E9F0-10D6-332E-9E8970D1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353C-1D6C-5C86-F056-433702AB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Hahsler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0E5A1-074E-C6A8-AEA1-5CFA7ABA54D4}"/>
              </a:ext>
            </a:extLst>
          </p:cNvPr>
          <p:cNvGrpSpPr/>
          <p:nvPr/>
        </p:nvGrpSpPr>
        <p:grpSpPr>
          <a:xfrm>
            <a:off x="430870" y="6173333"/>
            <a:ext cx="3980417" cy="430887"/>
            <a:chOff x="430870" y="6173333"/>
            <a:chExt cx="3980417" cy="4308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0BCFBAB-C803-5F14-1B96-2D8166E3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06" y="6173333"/>
              <a:ext cx="3273281" cy="430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Creative Commons Attribution-</a:t>
              </a:r>
              <a:r>
                <a:rPr kumimoji="0" lang="en-US" altLang="en-US" sz="1100" b="0" i="0" u="sng" strike="noStrike" cap="none" normalizeH="0" baseline="0" dirty="0" err="1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ShareAlike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 4.0 International License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.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 descr="Creative Commons License">
              <a:hlinkClick r:id="rId3"/>
              <a:extLst>
                <a:ext uri="{FF2B5EF4-FFF2-40B4-BE49-F238E27FC236}">
                  <a16:creationId xmlns:a16="http://schemas.microsoft.com/office/drawing/2014/main" id="{8A1B7297-7ABB-195A-D12F-BA8372152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70" y="626566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an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69043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typename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</a:b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a.size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  <a:cs typeface="Arabic Typesetting" panose="020B0604020202020204" pitchFamily="66" charset="-78"/>
              </a:rPr>
              <a:t>i</a:t>
            </a:r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  <a:cs typeface="Arabic Typesetting" panose="020B0604020202020204" pitchFamily="66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Time complexity?</a:t>
                </a:r>
              </a:p>
              <a:p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 We have to iterate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  <a:blipFill>
                <a:blip r:embed="rId2"/>
                <a:stretch>
                  <a:fillRect l="-2471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90166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linearSearch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for(int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= 0;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(); ++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if( a[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 ] == x )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</a:t>
            </a:r>
            <a:r>
              <a:rPr lang="en-US" sz="1600" dirty="0" err="1">
                <a:latin typeface="Lucida Console" panose="020B0609040504020204" pitchFamily="49" charset="0"/>
              </a:rPr>
              <a:t>i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5054871" cy="5016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template &lt;</a:t>
            </a:r>
            <a:r>
              <a:rPr lang="en-US" sz="1600" dirty="0" err="1">
                <a:latin typeface="Lucida Console" panose="020B0609040504020204" pitchFamily="49" charset="0"/>
              </a:rPr>
              <a:t>typename</a:t>
            </a:r>
            <a:r>
              <a:rPr lang="en-US" sz="1600" dirty="0">
                <a:latin typeface="Lucida Console" panose="020B0609040504020204" pitchFamily="49" charset="0"/>
              </a:rPr>
              <a:t> Comparable&gt;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int </a:t>
            </a:r>
            <a:r>
              <a:rPr lang="en-US" sz="1600" dirty="0" err="1">
                <a:latin typeface="Lucida Console" panose="020B0609040504020204" pitchFamily="49" charset="0"/>
              </a:rPr>
              <a:t>binarySearch</a:t>
            </a:r>
            <a:r>
              <a:rPr lang="en-US" sz="1600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const vector&lt;Comparable&gt; &amp; a,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const Comparable &amp;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int low = 0, high = </a:t>
            </a:r>
            <a:r>
              <a:rPr lang="en-US" sz="1600" dirty="0" err="1">
                <a:latin typeface="Lucida Console" panose="020B0609040504020204" pitchFamily="49" charset="0"/>
              </a:rPr>
              <a:t>a.size</a:t>
            </a:r>
            <a:r>
              <a:rPr lang="en-US" sz="1600" dirty="0">
                <a:latin typeface="Lucida Console" panose="020B0609040504020204" pitchFamily="49" charset="0"/>
              </a:rPr>
              <a:t>( ) - 1;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while( low &lt;= high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int mid = ( low + high ) / 2;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if( a[ mid ] &lt;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low = mid + 1;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 if( a[ mid ] &gt; x 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high = mid - 1;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return mid;   // Found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-1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3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/>
                  <a:t>Time complexity?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size of a.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if we do not find the element x.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In every iteration, high-low halves so we get: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How many steps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does it take to go form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1?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General rule</a:t>
                </a:r>
                <a:r>
                  <a:rPr lang="en-US" dirty="0"/>
                  <a:t>: If every iteration halves the problem size, then we have a logarithmic time complexity.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  <a:blipFill>
                <a:blip r:embed="rId2"/>
                <a:stretch>
                  <a:fillRect l="-1412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low = 0, high = </a:t>
            </a:r>
            <a:r>
              <a:rPr lang="en-US" sz="1600" dirty="0" err="1"/>
              <a:t>a.size</a:t>
            </a:r>
            <a:r>
              <a:rPr lang="en-US" sz="1600" dirty="0"/>
              <a:t>( ) - 1;</a:t>
            </a:r>
          </a:p>
          <a:p>
            <a:endParaRPr lang="en-US" sz="1600" dirty="0"/>
          </a:p>
          <a:p>
            <a:r>
              <a:rPr lang="en-US" sz="1600" dirty="0"/>
              <a:t>    while( low &lt;= high 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int mid = ( low + high ) / 2;</a:t>
            </a:r>
          </a:p>
          <a:p>
            <a:endParaRPr lang="en-US" sz="1600" dirty="0"/>
          </a:p>
          <a:p>
            <a:r>
              <a:rPr lang="en-US" sz="1600" dirty="0"/>
              <a:t>        if( a[ mid ] &lt; x )</a:t>
            </a:r>
          </a:p>
          <a:p>
            <a:r>
              <a:rPr lang="en-US" sz="1600" dirty="0"/>
              <a:t>            low = mid + 1;</a:t>
            </a:r>
          </a:p>
          <a:p>
            <a:r>
              <a:rPr lang="en-US" sz="1600" dirty="0"/>
              <a:t>        else if( a[ mid ] &gt; x )</a:t>
            </a:r>
          </a:p>
          <a:p>
            <a:r>
              <a:rPr lang="en-US" sz="1600" dirty="0"/>
              <a:t>            high = mid - 1;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mid;   // Found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2A75-793F-72B0-58A7-2E7B888A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With More Complicated Problem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34B-9A5F-8E6B-DAD6-FEE402A76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Given is a list of numbers: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6, 88, 12, 5, 6 ,7, 93, 8</a:t>
            </a:r>
          </a:p>
          <a:p>
            <a:endParaRPr lang="en-US" dirty="0"/>
          </a:p>
          <a:p>
            <a:r>
              <a:rPr lang="en-US" dirty="0"/>
              <a:t>Check which of another set of numbers is in the list. E.g.,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7, 0, 12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309BB4D-A41E-7AFB-8AC1-93DDBB02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79"/>
            <a:ext cx="5181600" cy="50716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sz="3800" dirty="0"/>
          </a:p>
          <a:p>
            <a:pPr marL="0" indent="0" algn="ctr">
              <a:lnSpc>
                <a:spcPct val="120000"/>
              </a:lnSpc>
              <a:buNone/>
            </a:pPr>
            <a:endParaRPr lang="en-US" sz="38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6000" dirty="0"/>
              <a:t>O(?)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8535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2A75-793F-72B0-58A7-2E7B888A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With More Complicated Problem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34B-9A5F-8E6B-DAD6-FEE402A7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4453" cy="43513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Given is a list of numbers: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6, 88, 12, 5, 6 ,7, 93, 8</a:t>
            </a:r>
          </a:p>
          <a:p>
            <a:endParaRPr lang="en-US" dirty="0"/>
          </a:p>
          <a:p>
            <a:r>
              <a:rPr lang="en-US" dirty="0"/>
              <a:t>Check which of another set of numbers is in the list. E.g.,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7, 0, 12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A220-06A2-97CA-8E4D-27866FB46CBF}"/>
                  </a:ext>
                </a:extLst>
              </p:cNvPr>
              <p:cNvSpPr txBox="1"/>
              <p:nvPr/>
            </p:nvSpPr>
            <p:spPr>
              <a:xfrm>
                <a:off x="2050212" y="3152744"/>
                <a:ext cx="1139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8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A1A220-06A2-97CA-8E4D-27866FB4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12" y="3152744"/>
                <a:ext cx="11399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A326E542-1408-35EE-8DBC-062579DFBCE5}"/>
              </a:ext>
            </a:extLst>
          </p:cNvPr>
          <p:cNvSpPr/>
          <p:nvPr/>
        </p:nvSpPr>
        <p:spPr>
          <a:xfrm rot="5400000">
            <a:off x="2537357" y="1669918"/>
            <a:ext cx="165639" cy="29411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A5D6C6-1FF1-F27D-DEE3-427E91CE54A3}"/>
                  </a:ext>
                </a:extLst>
              </p:cNvPr>
              <p:cNvSpPr txBox="1"/>
              <p:nvPr/>
            </p:nvSpPr>
            <p:spPr>
              <a:xfrm>
                <a:off x="1017934" y="4839097"/>
                <a:ext cx="1221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A5D6C6-1FF1-F27D-DEE3-427E91CE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34" y="4839097"/>
                <a:ext cx="12216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5A3E41D-5114-EAD9-F736-F0BF7C05485C}"/>
              </a:ext>
            </a:extLst>
          </p:cNvPr>
          <p:cNvSpPr/>
          <p:nvPr/>
        </p:nvSpPr>
        <p:spPr>
          <a:xfrm rot="5400000">
            <a:off x="1545956" y="4373016"/>
            <a:ext cx="165637" cy="9583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53A71EE-7651-0901-0688-E3B1239F6A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825626"/>
                <a:ext cx="5181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Algorithm</a:t>
                </a:r>
                <a:r>
                  <a:rPr lang="en-US" sz="2000" dirty="0"/>
                  <a:t>: Check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times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 (worst case for linear search)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then we can also say: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Note</a:t>
                </a:r>
                <a:r>
                  <a:rPr lang="en-US" sz="2000" dirty="0"/>
                  <a:t>: Sorting the first list and then using binary search would be a better idea if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are very large.</a:t>
                </a: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53A71EE-7651-0901-0688-E3B1239F6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825626"/>
                <a:ext cx="5181600" cy="4351338"/>
              </a:xfrm>
              <a:blipFill>
                <a:blip r:embed="rId4"/>
                <a:stretch>
                  <a:fillRect l="-706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C137F-14AC-101D-CEB8-C93AAB6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Some Final Words on Complexity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85000" lnSpcReduction="10000"/>
              </a:bodyPr>
              <a:lstStyle/>
              <a:p>
                <a:r>
                  <a:rPr lang="en-US" sz="1900" dirty="0"/>
                  <a:t>Complexity analysis points to the part of the code (algorithms and data structures) that would benefit from </a:t>
                </a:r>
                <a:r>
                  <a:rPr lang="en-US" sz="1900" b="1" dirty="0"/>
                  <a:t>algorithmic optimization </a:t>
                </a:r>
                <a:r>
                  <a:rPr lang="en-US" sz="1900" dirty="0"/>
                  <a:t>the most.</a:t>
                </a:r>
              </a:p>
              <a:p>
                <a:r>
                  <a:rPr lang="en-US" sz="1900" b="1" dirty="0"/>
                  <a:t>Space complexity </a:t>
                </a:r>
                <a:r>
                  <a:rPr lang="en-US" sz="1900" dirty="0"/>
                  <a:t>analysis looks at how the memory need grows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pPr marL="0" indent="0">
                  <a:buNone/>
                </a:pPr>
                <a:r>
                  <a:rPr lang="en-US" sz="1900" dirty="0"/>
                  <a:t>Note:</a:t>
                </a:r>
              </a:p>
              <a:p>
                <a:r>
                  <a:rPr lang="en-US" sz="1900" dirty="0"/>
                  <a:t>Better complexity does not mean faster! Complexity analysis ignores potentially large constants and factors in the</a:t>
                </a:r>
                <a:r>
                  <a:rPr lang="en-US" sz="1900" b="1" dirty="0"/>
                  <a:t> runtime.</a:t>
                </a:r>
              </a:p>
              <a:p>
                <a:r>
                  <a:rPr lang="en-US" sz="1900" b="1" dirty="0"/>
                  <a:t>Big-Oh looks at the worst case. </a:t>
                </a:r>
                <a:r>
                  <a:rPr lang="en-US" sz="1900"/>
                  <a:t>Average case analysis is typically much harder to do.</a:t>
                </a:r>
                <a:endParaRPr lang="en-US" sz="1900" dirty="0"/>
              </a:p>
              <a:p>
                <a:r>
                  <a:rPr lang="en-US" sz="1900" b="1" dirty="0"/>
                  <a:t>Assumption</a:t>
                </a:r>
                <a:r>
                  <a:rPr lang="en-US" sz="1900" dirty="0"/>
                  <a:t> that each operation takes the same amount of time is very strong. Memory access is different for cash memory vs hard drive.</a:t>
                </a:r>
              </a:p>
              <a:p>
                <a:r>
                  <a:rPr lang="en-US" sz="1900" dirty="0"/>
                  <a:t>Complexity analysis looks at the </a:t>
                </a:r>
                <a:r>
                  <a:rPr lang="en-US" sz="1900" b="1" dirty="0"/>
                  <a:t>algorithm</a:t>
                </a:r>
                <a:r>
                  <a:rPr lang="en-US" sz="1900" dirty="0"/>
                  <a:t> and bad implementations (e.g., copying arrays unnecessarily)  may lead to worse run time.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545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eometric graphic background molecule and communication">
            <a:extLst>
              <a:ext uri="{FF2B5EF4-FFF2-40B4-BE49-F238E27FC236}">
                <a16:creationId xmlns:a16="http://schemas.microsoft.com/office/drawing/2014/main" id="{25D4464C-4ED1-742A-26CA-58CFB183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71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85B34-8CEA-AC76-5702-AAA3A58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is an Algorithm?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4391C1C-5F73-20D6-9F9A-236ECBCA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460-4241-7756-EEA0-287A7BB0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2"/>
            <a:ext cx="5129784" cy="3990279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Definition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2600" i="1" dirty="0"/>
              <a:t>“A clearly specified set of simple instructions to be followed to solve a problem.”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Important properties</a:t>
            </a:r>
          </a:p>
          <a:p>
            <a:r>
              <a:rPr lang="en-US" sz="2000" dirty="0"/>
              <a:t>Correctness</a:t>
            </a:r>
          </a:p>
          <a:p>
            <a:r>
              <a:rPr lang="en-US" sz="2000" b="1" dirty="0"/>
              <a:t>Run time 		- time complexity</a:t>
            </a:r>
          </a:p>
          <a:p>
            <a:r>
              <a:rPr lang="en-US" sz="2000" dirty="0"/>
              <a:t>Memory requirement 	-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135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79-47B4-CFE0-2D0A-15036E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 we assess/compare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Issue: Runtime and memory requirements are machine/programming language/compiler dependent!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Assume that each instruction takes one time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Define the problem size (typically called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and look at the relative growth rate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becomes large.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We typically analyze the worst-case behavior.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671DE7FA-6ED3-6868-BFD8-687A218F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9" r="282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250-9318-EE51-12A8-45CC787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Mathematical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Big-Oh </a:t>
                </a:r>
                <a:br>
                  <a:rPr lang="en-US" sz="1900" b="1" dirty="0"/>
                </a:br>
                <a:r>
                  <a:rPr lang="en-US" sz="1900" b="1" dirty="0"/>
                  <a:t>(upper bound = worst case, i.e. the growth in not more than 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b="1" dirty="0"/>
                  <a:t>  if there is a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900" b="1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/>
                  <a:t> </a:t>
                </a:r>
                <a:br>
                  <a:rPr lang="en-US" sz="1900" b="1" dirty="0"/>
                </a:br>
                <a:r>
                  <a:rPr lang="en-US" sz="1900" b="1" dirty="0"/>
                  <a:t>					for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Omega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(lower bound, i.e. the growth in not less than g)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there is a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					for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Theta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(exact growth rate is 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  <a:blipFill>
                <a:blip r:embed="rId2"/>
                <a:stretch>
                  <a:fillRect l="-454" t="-427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57622C8-B480-0D38-E5C2-1AC611AF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10494B-059C-A856-8B8E-8A5CF7230BD3}"/>
              </a:ext>
            </a:extLst>
          </p:cNvPr>
          <p:cNvSpPr/>
          <p:nvPr/>
        </p:nvSpPr>
        <p:spPr>
          <a:xfrm>
            <a:off x="4965430" y="2314807"/>
            <a:ext cx="5920743" cy="12861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298D-98A9-97DB-2DF0-5699C5906790}"/>
              </a:ext>
            </a:extLst>
          </p:cNvPr>
          <p:cNvSpPr txBox="1"/>
          <p:nvPr/>
        </p:nvSpPr>
        <p:spPr>
          <a:xfrm>
            <a:off x="9429323" y="3564872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2100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2C8C-B828-A20B-204C-5DE71A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different complexity functions f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613620-7FC8-0B94-5358-B15D02E4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77578"/>
              </p:ext>
            </p:extLst>
          </p:nvPr>
        </p:nvGraphicFramePr>
        <p:xfrm>
          <a:off x="4752870" y="823964"/>
          <a:ext cx="6963508" cy="556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3AD-BAFA-77BF-06F2-C9B3E3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Ignore constants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5 + 3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Only keep the highest degree since it grows the fastest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b="0" dirty="0"/>
                  <a:t>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→ </m:t>
                    </m:r>
                  </m:oMath>
                </a14:m>
                <a:r>
                  <a:rPr lang="en-US" dirty="0"/>
                  <a:t> the worst part counts.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Nested loops: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dirty="0"/>
                  <a:t>  do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code this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Only loops really count: k nested loops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Consecutive code blocks: only the most complex block counts.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Conditional code blocks: count the most complex path (worst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  <a:blipFill>
                <a:blip r:embed="rId2"/>
                <a:stretch>
                  <a:fillRect l="-522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35F-72AF-B0DD-3045-09F8AED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B30-480F-8E99-F2DE-789765D1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78" y="1386473"/>
            <a:ext cx="4427853" cy="1574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time complexity?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ourier New" panose="02070309020205020404" pitchFamily="49" charset="0"/>
                  </a:rPr>
                  <a:t>Worst-case space complexity? </a:t>
                </a:r>
                <a:br>
                  <a:rPr lang="en-US" dirty="0">
                    <a:cs typeface="Courier New" panose="02070309020205020404" pitchFamily="49" charset="0"/>
                  </a:rPr>
                </a:br>
                <a:r>
                  <a:rPr lang="en-US" dirty="0">
                    <a:cs typeface="Courier New" panose="02070309020205020404" pitchFamily="49" charset="0"/>
                  </a:rPr>
                  <a:t>Only memory for </a:t>
                </a:r>
                <a:r>
                  <a:rPr lang="en-US" dirty="0" err="1"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cs typeface="Courier New" panose="02070309020205020404" pitchFamily="49" charset="0"/>
                  </a:rPr>
                  <a:t> and j is needed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  <a:blipFill>
                <a:blip r:embed="rId2"/>
                <a:stretch>
                  <a:fillRect l="-1043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/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Worst-case time complexity?</a:t>
                </a:r>
              </a:p>
              <a:p>
                <a:endParaRPr lang="en-US" dirty="0"/>
              </a:p>
              <a:p>
                <a:r>
                  <a:rPr lang="en-US" dirty="0" err="1"/>
                  <a:t>i</a:t>
                </a:r>
                <a:r>
                  <a:rPr lang="en-US" dirty="0"/>
                  <a:t> = 1 : n – 1 iterations in j-loop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2 : n – 2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3 : n – 3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- 2 : n – (n - 2) – 1 = 1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- 1 : n – (n - 1) – 1 = 0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5" y="1386473"/>
                <a:ext cx="6006166" cy="3456074"/>
              </a:xfrm>
              <a:prstGeom prst="rect">
                <a:avLst/>
              </a:prstGeom>
              <a:blipFill>
                <a:blip r:embed="rId3"/>
                <a:stretch>
                  <a:fillRect l="-1521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3DDD63-4160-2C61-7F10-ABE171335AF8}"/>
              </a:ext>
            </a:extLst>
          </p:cNvPr>
          <p:cNvSpPr txBox="1"/>
          <p:nvPr/>
        </p:nvSpPr>
        <p:spPr>
          <a:xfrm>
            <a:off x="976362" y="1386473"/>
            <a:ext cx="4606291" cy="26776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// n is the length of the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bubbleSort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int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&lt; n - 1; ++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Last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for (j = 0; j &lt; n -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 &gt;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 swap(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[j],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6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1531</Words>
  <Application>Microsoft Office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Lucida Console</vt:lpstr>
      <vt:lpstr>Source Sans Pro</vt:lpstr>
      <vt:lpstr>Office Theme</vt:lpstr>
      <vt:lpstr>Algorithm Analysis</vt:lpstr>
      <vt:lpstr>What is an Algorithm?</vt:lpstr>
      <vt:lpstr>How do we assess/compare time complexity?</vt:lpstr>
      <vt:lpstr>Mathematical Definitions</vt:lpstr>
      <vt:lpstr>Comparison of different complexity functions f</vt:lpstr>
      <vt:lpstr>Some Rules</vt:lpstr>
      <vt:lpstr>Some Useful Series</vt:lpstr>
      <vt:lpstr>Example: Bubble Sort</vt:lpstr>
      <vt:lpstr>Example: Bubble Sort</vt:lpstr>
      <vt:lpstr>Example: Linear Search</vt:lpstr>
      <vt:lpstr>Example: Linear Search</vt:lpstr>
      <vt:lpstr>Example: Binary Search</vt:lpstr>
      <vt:lpstr>Example: Binary Search</vt:lpstr>
      <vt:lpstr>Example With More Complicated Problem Size</vt:lpstr>
      <vt:lpstr>Example With More Complicated Problem Size</vt:lpstr>
      <vt:lpstr>Some Final Words 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Michael Hahsler</dc:creator>
  <cp:lastModifiedBy>Michael Hahsler</cp:lastModifiedBy>
  <cp:revision>21</cp:revision>
  <dcterms:created xsi:type="dcterms:W3CDTF">2022-06-27T20:44:46Z</dcterms:created>
  <dcterms:modified xsi:type="dcterms:W3CDTF">2022-11-25T15:17:04Z</dcterms:modified>
</cp:coreProperties>
</file>