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5" r:id="rId10"/>
    <p:sldId id="268" r:id="rId11"/>
    <p:sldId id="269" r:id="rId12"/>
    <p:sldId id="266" r:id="rId13"/>
    <p:sldId id="267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chael\Documents\Complexit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Time Complexity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7"/>
          <c:order val="0"/>
          <c:tx>
            <c:strRef>
              <c:f>Sheet1!$B$1</c:f>
              <c:strCache>
                <c:ptCount val="1"/>
                <c:pt idx="0">
                  <c:v>O(1)</c:v>
                </c:pt>
              </c:strCache>
            </c:strRef>
          </c:tx>
          <c:spPr>
            <a:ln w="34925" cap="rnd">
              <a:solidFill>
                <a:schemeClr val="accent2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Sheet1!$B$2:$B$101</c:f>
              <c:numCache>
                <c:formatCode>General</c:formatCode>
                <c:ptCount val="10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5A2-4FD3-94D6-E6C04E2B8A97}"/>
            </c:ext>
          </c:extLst>
        </c:ser>
        <c:ser>
          <c:idx val="0"/>
          <c:order val="1"/>
          <c:tx>
            <c:strRef>
              <c:f>Sheet1!$C$1</c:f>
              <c:strCache>
                <c:ptCount val="1"/>
                <c:pt idx="0">
                  <c:v>O(log(N))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Sheet1!$C$2:$C$101</c:f>
              <c:numCache>
                <c:formatCode>General</c:formatCode>
                <c:ptCount val="100"/>
                <c:pt idx="0">
                  <c:v>0</c:v>
                </c:pt>
                <c:pt idx="1">
                  <c:v>1</c:v>
                </c:pt>
                <c:pt idx="2">
                  <c:v>1.5849625007211563</c:v>
                </c:pt>
                <c:pt idx="3">
                  <c:v>2</c:v>
                </c:pt>
                <c:pt idx="4">
                  <c:v>2.3219280948873622</c:v>
                </c:pt>
                <c:pt idx="5">
                  <c:v>2.5849625007211561</c:v>
                </c:pt>
                <c:pt idx="6">
                  <c:v>2.8073549220576042</c:v>
                </c:pt>
                <c:pt idx="7">
                  <c:v>3</c:v>
                </c:pt>
                <c:pt idx="8">
                  <c:v>3.1699250014423126</c:v>
                </c:pt>
                <c:pt idx="9">
                  <c:v>3.3219280948873626</c:v>
                </c:pt>
                <c:pt idx="10">
                  <c:v>3.4594316186372978</c:v>
                </c:pt>
                <c:pt idx="11">
                  <c:v>3.5849625007211565</c:v>
                </c:pt>
                <c:pt idx="12">
                  <c:v>3.7004397181410922</c:v>
                </c:pt>
                <c:pt idx="13">
                  <c:v>3.8073549220576037</c:v>
                </c:pt>
                <c:pt idx="14">
                  <c:v>3.9068905956085187</c:v>
                </c:pt>
                <c:pt idx="15">
                  <c:v>4</c:v>
                </c:pt>
                <c:pt idx="16">
                  <c:v>4.08746284125034</c:v>
                </c:pt>
                <c:pt idx="17">
                  <c:v>4.1699250014423122</c:v>
                </c:pt>
                <c:pt idx="18">
                  <c:v>4.2479275134435852</c:v>
                </c:pt>
                <c:pt idx="19">
                  <c:v>4.3219280948873626</c:v>
                </c:pt>
                <c:pt idx="20">
                  <c:v>4.3923174227787607</c:v>
                </c:pt>
                <c:pt idx="21">
                  <c:v>4.4594316186372973</c:v>
                </c:pt>
                <c:pt idx="22">
                  <c:v>4.5235619560570131</c:v>
                </c:pt>
                <c:pt idx="23">
                  <c:v>4.584962500721157</c:v>
                </c:pt>
                <c:pt idx="24">
                  <c:v>4.6438561897747244</c:v>
                </c:pt>
                <c:pt idx="25">
                  <c:v>4.7004397181410926</c:v>
                </c:pt>
                <c:pt idx="26">
                  <c:v>4.7548875021634691</c:v>
                </c:pt>
                <c:pt idx="27">
                  <c:v>4.8073549220576037</c:v>
                </c:pt>
                <c:pt idx="28">
                  <c:v>4.8579809951275728</c:v>
                </c:pt>
                <c:pt idx="29">
                  <c:v>4.9068905956085187</c:v>
                </c:pt>
                <c:pt idx="30">
                  <c:v>4.9541963103868758</c:v>
                </c:pt>
                <c:pt idx="31">
                  <c:v>5</c:v>
                </c:pt>
                <c:pt idx="32">
                  <c:v>5.0443941193584534</c:v>
                </c:pt>
                <c:pt idx="33">
                  <c:v>5.08746284125034</c:v>
                </c:pt>
                <c:pt idx="34">
                  <c:v>5.1292830169449664</c:v>
                </c:pt>
                <c:pt idx="35">
                  <c:v>5.1699250014423122</c:v>
                </c:pt>
                <c:pt idx="36">
                  <c:v>5.2094533656289501</c:v>
                </c:pt>
                <c:pt idx="37">
                  <c:v>5.2479275134435852</c:v>
                </c:pt>
                <c:pt idx="38">
                  <c:v>5.2854022188622487</c:v>
                </c:pt>
                <c:pt idx="39">
                  <c:v>5.3219280948873626</c:v>
                </c:pt>
                <c:pt idx="40">
                  <c:v>5.3575520046180838</c:v>
                </c:pt>
                <c:pt idx="41">
                  <c:v>5.3923174227787607</c:v>
                </c:pt>
                <c:pt idx="42">
                  <c:v>5.4262647547020979</c:v>
                </c:pt>
                <c:pt idx="43">
                  <c:v>5.4594316186372973</c:v>
                </c:pt>
                <c:pt idx="44">
                  <c:v>5.4918530963296748</c:v>
                </c:pt>
                <c:pt idx="45">
                  <c:v>5.5235619560570131</c:v>
                </c:pt>
                <c:pt idx="46">
                  <c:v>5.5545888516776376</c:v>
                </c:pt>
                <c:pt idx="47">
                  <c:v>5.584962500721157</c:v>
                </c:pt>
                <c:pt idx="48">
                  <c:v>5.6147098441152083</c:v>
                </c:pt>
                <c:pt idx="49">
                  <c:v>5.6438561897747244</c:v>
                </c:pt>
                <c:pt idx="50">
                  <c:v>5.6724253419714961</c:v>
                </c:pt>
                <c:pt idx="51">
                  <c:v>5.7004397181410926</c:v>
                </c:pt>
                <c:pt idx="52">
                  <c:v>5.7279204545631996</c:v>
                </c:pt>
                <c:pt idx="53">
                  <c:v>5.7548875021634691</c:v>
                </c:pt>
                <c:pt idx="54">
                  <c:v>5.7813597135246599</c:v>
                </c:pt>
                <c:pt idx="55">
                  <c:v>5.8073549220576046</c:v>
                </c:pt>
                <c:pt idx="56">
                  <c:v>5.8328900141647422</c:v>
                </c:pt>
                <c:pt idx="57">
                  <c:v>5.8579809951275719</c:v>
                </c:pt>
                <c:pt idx="58">
                  <c:v>5.8826430493618416</c:v>
                </c:pt>
                <c:pt idx="59">
                  <c:v>5.9068905956085187</c:v>
                </c:pt>
                <c:pt idx="60">
                  <c:v>5.9307373375628867</c:v>
                </c:pt>
                <c:pt idx="61">
                  <c:v>5.9541963103868758</c:v>
                </c:pt>
                <c:pt idx="62">
                  <c:v>5.9772799234999168</c:v>
                </c:pt>
                <c:pt idx="63">
                  <c:v>6</c:v>
                </c:pt>
                <c:pt idx="64">
                  <c:v>6.0223678130284544</c:v>
                </c:pt>
                <c:pt idx="65">
                  <c:v>6.0443941193584534</c:v>
                </c:pt>
                <c:pt idx="66">
                  <c:v>6.0660891904577721</c:v>
                </c:pt>
                <c:pt idx="67">
                  <c:v>6.08746284125034</c:v>
                </c:pt>
                <c:pt idx="68">
                  <c:v>6.10852445677817</c:v>
                </c:pt>
                <c:pt idx="69">
                  <c:v>6.1292830169449672</c:v>
                </c:pt>
                <c:pt idx="70">
                  <c:v>6.1497471195046822</c:v>
                </c:pt>
                <c:pt idx="71">
                  <c:v>6.1699250014423122</c:v>
                </c:pt>
                <c:pt idx="72">
                  <c:v>6.1898245588800176</c:v>
                </c:pt>
                <c:pt idx="73">
                  <c:v>6.209453365628951</c:v>
                </c:pt>
                <c:pt idx="74">
                  <c:v>6.2288186904958804</c:v>
                </c:pt>
                <c:pt idx="75">
                  <c:v>6.2479275134435861</c:v>
                </c:pt>
                <c:pt idx="76">
                  <c:v>6.2667865406949019</c:v>
                </c:pt>
                <c:pt idx="77">
                  <c:v>6.2854022188622487</c:v>
                </c:pt>
                <c:pt idx="78">
                  <c:v>6.3037807481771031</c:v>
                </c:pt>
                <c:pt idx="79">
                  <c:v>6.3219280948873617</c:v>
                </c:pt>
                <c:pt idx="80">
                  <c:v>6.3398500028846252</c:v>
                </c:pt>
                <c:pt idx="81">
                  <c:v>6.3575520046180847</c:v>
                </c:pt>
                <c:pt idx="82">
                  <c:v>6.3750394313469254</c:v>
                </c:pt>
                <c:pt idx="83">
                  <c:v>6.3923174227787598</c:v>
                </c:pt>
                <c:pt idx="84">
                  <c:v>6.4093909361377026</c:v>
                </c:pt>
                <c:pt idx="85">
                  <c:v>6.4262647547020979</c:v>
                </c:pt>
                <c:pt idx="86">
                  <c:v>6.4429434958487288</c:v>
                </c:pt>
                <c:pt idx="87">
                  <c:v>6.4594316186372982</c:v>
                </c:pt>
                <c:pt idx="88">
                  <c:v>6.4757334309663976</c:v>
                </c:pt>
                <c:pt idx="89">
                  <c:v>6.4918530963296748</c:v>
                </c:pt>
                <c:pt idx="90">
                  <c:v>6.5077946401986964</c:v>
                </c:pt>
                <c:pt idx="91">
                  <c:v>6.5235619560570131</c:v>
                </c:pt>
                <c:pt idx="92">
                  <c:v>6.5391588111080319</c:v>
                </c:pt>
                <c:pt idx="93">
                  <c:v>6.5545888516776376</c:v>
                </c:pt>
                <c:pt idx="94">
                  <c:v>6.5698556083309478</c:v>
                </c:pt>
                <c:pt idx="95">
                  <c:v>6.5849625007211561</c:v>
                </c:pt>
                <c:pt idx="96">
                  <c:v>6.5999128421871278</c:v>
                </c:pt>
                <c:pt idx="97">
                  <c:v>6.6147098441152092</c:v>
                </c:pt>
                <c:pt idx="98">
                  <c:v>6.6293566200796095</c:v>
                </c:pt>
                <c:pt idx="99">
                  <c:v>6.6438561897747253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5A2-4FD3-94D6-E6C04E2B8A97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O(N log N)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Sheet1!$D$2:$D$101</c:f>
              <c:numCache>
                <c:formatCode>General</c:formatCode>
                <c:ptCount val="100"/>
                <c:pt idx="0">
                  <c:v>0</c:v>
                </c:pt>
                <c:pt idx="1">
                  <c:v>2</c:v>
                </c:pt>
                <c:pt idx="2">
                  <c:v>4.7548875021634691</c:v>
                </c:pt>
                <c:pt idx="3">
                  <c:v>8</c:v>
                </c:pt>
                <c:pt idx="4">
                  <c:v>11.60964047443681</c:v>
                </c:pt>
                <c:pt idx="5">
                  <c:v>15.509775004326936</c:v>
                </c:pt>
                <c:pt idx="6">
                  <c:v>19.651484454403228</c:v>
                </c:pt>
                <c:pt idx="7">
                  <c:v>24</c:v>
                </c:pt>
                <c:pt idx="8">
                  <c:v>28.529325012980813</c:v>
                </c:pt>
                <c:pt idx="9">
                  <c:v>33.219280948873624</c:v>
                </c:pt>
                <c:pt idx="10">
                  <c:v>38.053747805010275</c:v>
                </c:pt>
                <c:pt idx="11">
                  <c:v>43.01955000865388</c:v>
                </c:pt>
                <c:pt idx="12">
                  <c:v>48.105716335834195</c:v>
                </c:pt>
                <c:pt idx="13">
                  <c:v>53.302968908806449</c:v>
                </c:pt>
                <c:pt idx="14">
                  <c:v>58.603358934127783</c:v>
                </c:pt>
                <c:pt idx="15">
                  <c:v>64</c:v>
                </c:pt>
                <c:pt idx="16">
                  <c:v>69.486868301255782</c:v>
                </c:pt>
                <c:pt idx="17">
                  <c:v>75.058650025961612</c:v>
                </c:pt>
                <c:pt idx="18">
                  <c:v>80.710622755428119</c:v>
                </c:pt>
                <c:pt idx="19">
                  <c:v>86.438561897747249</c:v>
                </c:pt>
                <c:pt idx="20">
                  <c:v>92.23866587835397</c:v>
                </c:pt>
                <c:pt idx="21">
                  <c:v>98.107495610020536</c:v>
                </c:pt>
                <c:pt idx="22">
                  <c:v>104.0419249893113</c:v>
                </c:pt>
                <c:pt idx="23">
                  <c:v>110.03910001730776</c:v>
                </c:pt>
                <c:pt idx="24">
                  <c:v>116.09640474436812</c:v>
                </c:pt>
                <c:pt idx="25">
                  <c:v>122.2114326716684</c:v>
                </c:pt>
                <c:pt idx="26">
                  <c:v>128.38196255841368</c:v>
                </c:pt>
                <c:pt idx="27">
                  <c:v>134.6059378176129</c:v>
                </c:pt>
                <c:pt idx="28">
                  <c:v>140.8814488586996</c:v>
                </c:pt>
                <c:pt idx="29">
                  <c:v>147.20671786825557</c:v>
                </c:pt>
                <c:pt idx="30">
                  <c:v>153.58008562199316</c:v>
                </c:pt>
                <c:pt idx="31">
                  <c:v>160</c:v>
                </c:pt>
                <c:pt idx="32">
                  <c:v>166.46500593882897</c:v>
                </c:pt>
                <c:pt idx="33">
                  <c:v>172.97373660251156</c:v>
                </c:pt>
                <c:pt idx="34">
                  <c:v>179.52490559307381</c:v>
                </c:pt>
                <c:pt idx="35">
                  <c:v>186.11730005192322</c:v>
                </c:pt>
                <c:pt idx="36">
                  <c:v>192.74977452827116</c:v>
                </c:pt>
                <c:pt idx="37">
                  <c:v>199.42124551085624</c:v>
                </c:pt>
                <c:pt idx="38">
                  <c:v>206.13068653562769</c:v>
                </c:pt>
                <c:pt idx="39">
                  <c:v>212.8771237954945</c:v>
                </c:pt>
                <c:pt idx="40">
                  <c:v>219.65963218934144</c:v>
                </c:pt>
                <c:pt idx="41">
                  <c:v>226.47733175670794</c:v>
                </c:pt>
                <c:pt idx="42">
                  <c:v>233.3293844521902</c:v>
                </c:pt>
                <c:pt idx="43">
                  <c:v>240.21499122004107</c:v>
                </c:pt>
                <c:pt idx="44">
                  <c:v>247.13338933483536</c:v>
                </c:pt>
                <c:pt idx="45">
                  <c:v>254.0838499786226</c:v>
                </c:pt>
                <c:pt idx="46">
                  <c:v>261.06567602884894</c:v>
                </c:pt>
                <c:pt idx="47">
                  <c:v>268.07820003461552</c:v>
                </c:pt>
                <c:pt idx="48">
                  <c:v>275.12078236164518</c:v>
                </c:pt>
                <c:pt idx="49">
                  <c:v>282.1928094887362</c:v>
                </c:pt>
                <c:pt idx="50">
                  <c:v>289.29369244054629</c:v>
                </c:pt>
                <c:pt idx="51">
                  <c:v>296.42286534333681</c:v>
                </c:pt>
                <c:pt idx="52">
                  <c:v>303.5797840918496</c:v>
                </c:pt>
                <c:pt idx="53">
                  <c:v>310.76392511682735</c:v>
                </c:pt>
                <c:pt idx="54">
                  <c:v>317.97478424385628</c:v>
                </c:pt>
                <c:pt idx="55">
                  <c:v>325.21187563522585</c:v>
                </c:pt>
                <c:pt idx="56">
                  <c:v>332.4747308073903</c:v>
                </c:pt>
                <c:pt idx="57">
                  <c:v>339.76289771739914</c:v>
                </c:pt>
                <c:pt idx="58">
                  <c:v>347.07593991234864</c:v>
                </c:pt>
                <c:pt idx="59">
                  <c:v>354.41343573651113</c:v>
                </c:pt>
                <c:pt idx="60">
                  <c:v>361.7749775913361</c:v>
                </c:pt>
                <c:pt idx="61">
                  <c:v>369.16017124398633</c:v>
                </c:pt>
                <c:pt idx="62">
                  <c:v>376.56863518049477</c:v>
                </c:pt>
                <c:pt idx="63">
                  <c:v>384</c:v>
                </c:pt>
                <c:pt idx="64">
                  <c:v>391.45390784684952</c:v>
                </c:pt>
                <c:pt idx="65">
                  <c:v>398.93001187765793</c:v>
                </c:pt>
                <c:pt idx="66">
                  <c:v>406.42797576067073</c:v>
                </c:pt>
                <c:pt idx="67">
                  <c:v>413.94747320502313</c:v>
                </c:pt>
                <c:pt idx="68">
                  <c:v>421.48818751769375</c:v>
                </c:pt>
                <c:pt idx="69">
                  <c:v>429.04981118614774</c:v>
                </c:pt>
                <c:pt idx="70">
                  <c:v>436.63204548483242</c:v>
                </c:pt>
                <c:pt idx="71">
                  <c:v>444.23460010384645</c:v>
                </c:pt>
                <c:pt idx="72">
                  <c:v>451.85719279824127</c:v>
                </c:pt>
                <c:pt idx="73">
                  <c:v>459.49954905654238</c:v>
                </c:pt>
                <c:pt idx="74">
                  <c:v>467.16140178719104</c:v>
                </c:pt>
                <c:pt idx="75">
                  <c:v>474.84249102171253</c:v>
                </c:pt>
                <c:pt idx="76">
                  <c:v>482.54256363350743</c:v>
                </c:pt>
                <c:pt idx="77">
                  <c:v>490.26137307125538</c:v>
                </c:pt>
                <c:pt idx="78">
                  <c:v>497.99867910599113</c:v>
                </c:pt>
                <c:pt idx="79">
                  <c:v>505.75424759098894</c:v>
                </c:pt>
                <c:pt idx="80">
                  <c:v>513.52785023365459</c:v>
                </c:pt>
                <c:pt idx="81">
                  <c:v>521.31926437868299</c:v>
                </c:pt>
                <c:pt idx="82">
                  <c:v>529.12827280179476</c:v>
                </c:pt>
                <c:pt idx="83">
                  <c:v>536.95466351341588</c:v>
                </c:pt>
                <c:pt idx="84">
                  <c:v>544.79822957170472</c:v>
                </c:pt>
                <c:pt idx="85">
                  <c:v>552.65876890438039</c:v>
                </c:pt>
                <c:pt idx="86">
                  <c:v>560.53608413883944</c:v>
                </c:pt>
                <c:pt idx="87">
                  <c:v>568.4299824400822</c:v>
                </c:pt>
                <c:pt idx="88">
                  <c:v>576.34027535600944</c:v>
                </c:pt>
                <c:pt idx="89">
                  <c:v>584.26677866967077</c:v>
                </c:pt>
                <c:pt idx="90">
                  <c:v>592.20931225808135</c:v>
                </c:pt>
                <c:pt idx="91">
                  <c:v>600.16769995724519</c:v>
                </c:pt>
                <c:pt idx="92">
                  <c:v>608.14176943304699</c:v>
                </c:pt>
                <c:pt idx="93">
                  <c:v>616.13135205769788</c:v>
                </c:pt>
                <c:pt idx="94">
                  <c:v>624.13628279144007</c:v>
                </c:pt>
                <c:pt idx="95">
                  <c:v>632.15640006923104</c:v>
                </c:pt>
                <c:pt idx="96">
                  <c:v>640.19154569215141</c:v>
                </c:pt>
                <c:pt idx="97">
                  <c:v>648.24156472329048</c:v>
                </c:pt>
                <c:pt idx="98">
                  <c:v>656.30630538788137</c:v>
                </c:pt>
                <c:pt idx="99">
                  <c:v>664.38561897747252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5A2-4FD3-94D6-E6C04E2B8A97}"/>
            </c:ext>
          </c:extLst>
        </c:ser>
        <c:ser>
          <c:idx val="2"/>
          <c:order val="3"/>
          <c:tx>
            <c:strRef>
              <c:f>Sheet1!$E$1</c:f>
              <c:strCache>
                <c:ptCount val="1"/>
                <c:pt idx="0">
                  <c:v>O(N)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Sheet1!$E$2:$E$101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5A2-4FD3-94D6-E6C04E2B8A97}"/>
            </c:ext>
          </c:extLst>
        </c:ser>
        <c:ser>
          <c:idx val="3"/>
          <c:order val="4"/>
          <c:tx>
            <c:strRef>
              <c:f>Sheet1!$F$1</c:f>
              <c:strCache>
                <c:ptCount val="1"/>
                <c:pt idx="0">
                  <c:v>O(N^2)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Sheet1!$F$2:$F$101</c:f>
              <c:numCache>
                <c:formatCode>General</c:formatCode>
                <c:ptCount val="100"/>
                <c:pt idx="0">
                  <c:v>1</c:v>
                </c:pt>
                <c:pt idx="1">
                  <c:v>4</c:v>
                </c:pt>
                <c:pt idx="2">
                  <c:v>9</c:v>
                </c:pt>
                <c:pt idx="3">
                  <c:v>16</c:v>
                </c:pt>
                <c:pt idx="4">
                  <c:v>25</c:v>
                </c:pt>
                <c:pt idx="5">
                  <c:v>36</c:v>
                </c:pt>
                <c:pt idx="6">
                  <c:v>49</c:v>
                </c:pt>
                <c:pt idx="7">
                  <c:v>64</c:v>
                </c:pt>
                <c:pt idx="8">
                  <c:v>81</c:v>
                </c:pt>
                <c:pt idx="9">
                  <c:v>100</c:v>
                </c:pt>
                <c:pt idx="10">
                  <c:v>121</c:v>
                </c:pt>
                <c:pt idx="11">
                  <c:v>144</c:v>
                </c:pt>
                <c:pt idx="12">
                  <c:v>169</c:v>
                </c:pt>
                <c:pt idx="13">
                  <c:v>196</c:v>
                </c:pt>
                <c:pt idx="14">
                  <c:v>225</c:v>
                </c:pt>
                <c:pt idx="15">
                  <c:v>256</c:v>
                </c:pt>
                <c:pt idx="16">
                  <c:v>289</c:v>
                </c:pt>
                <c:pt idx="17">
                  <c:v>324</c:v>
                </c:pt>
                <c:pt idx="18">
                  <c:v>361</c:v>
                </c:pt>
                <c:pt idx="19">
                  <c:v>400</c:v>
                </c:pt>
                <c:pt idx="20">
                  <c:v>441</c:v>
                </c:pt>
                <c:pt idx="21">
                  <c:v>484</c:v>
                </c:pt>
                <c:pt idx="22">
                  <c:v>529</c:v>
                </c:pt>
                <c:pt idx="23">
                  <c:v>576</c:v>
                </c:pt>
                <c:pt idx="24">
                  <c:v>625</c:v>
                </c:pt>
                <c:pt idx="25">
                  <c:v>676</c:v>
                </c:pt>
                <c:pt idx="26">
                  <c:v>729</c:v>
                </c:pt>
                <c:pt idx="27">
                  <c:v>784</c:v>
                </c:pt>
                <c:pt idx="28">
                  <c:v>841</c:v>
                </c:pt>
                <c:pt idx="29">
                  <c:v>900</c:v>
                </c:pt>
                <c:pt idx="30">
                  <c:v>961</c:v>
                </c:pt>
                <c:pt idx="31">
                  <c:v>1024</c:v>
                </c:pt>
                <c:pt idx="32">
                  <c:v>1089</c:v>
                </c:pt>
                <c:pt idx="33">
                  <c:v>1156</c:v>
                </c:pt>
                <c:pt idx="34">
                  <c:v>1225</c:v>
                </c:pt>
                <c:pt idx="35">
                  <c:v>1296</c:v>
                </c:pt>
                <c:pt idx="36">
                  <c:v>1369</c:v>
                </c:pt>
                <c:pt idx="37">
                  <c:v>1444</c:v>
                </c:pt>
                <c:pt idx="38">
                  <c:v>1521</c:v>
                </c:pt>
                <c:pt idx="39">
                  <c:v>1600</c:v>
                </c:pt>
                <c:pt idx="40">
                  <c:v>1681</c:v>
                </c:pt>
                <c:pt idx="41">
                  <c:v>1764</c:v>
                </c:pt>
                <c:pt idx="42">
                  <c:v>1849</c:v>
                </c:pt>
                <c:pt idx="43">
                  <c:v>1936</c:v>
                </c:pt>
                <c:pt idx="44">
                  <c:v>2025</c:v>
                </c:pt>
                <c:pt idx="45">
                  <c:v>2116</c:v>
                </c:pt>
                <c:pt idx="46">
                  <c:v>2209</c:v>
                </c:pt>
                <c:pt idx="47">
                  <c:v>2304</c:v>
                </c:pt>
                <c:pt idx="48">
                  <c:v>2401</c:v>
                </c:pt>
                <c:pt idx="49">
                  <c:v>2500</c:v>
                </c:pt>
                <c:pt idx="50">
                  <c:v>2601</c:v>
                </c:pt>
                <c:pt idx="51">
                  <c:v>2704</c:v>
                </c:pt>
                <c:pt idx="52">
                  <c:v>2809</c:v>
                </c:pt>
                <c:pt idx="53">
                  <c:v>2916</c:v>
                </c:pt>
                <c:pt idx="54">
                  <c:v>3025</c:v>
                </c:pt>
                <c:pt idx="55">
                  <c:v>3136</c:v>
                </c:pt>
                <c:pt idx="56">
                  <c:v>3249</c:v>
                </c:pt>
                <c:pt idx="57">
                  <c:v>3364</c:v>
                </c:pt>
                <c:pt idx="58">
                  <c:v>3481</c:v>
                </c:pt>
                <c:pt idx="59">
                  <c:v>3600</c:v>
                </c:pt>
                <c:pt idx="60">
                  <c:v>3721</c:v>
                </c:pt>
                <c:pt idx="61">
                  <c:v>3844</c:v>
                </c:pt>
                <c:pt idx="62">
                  <c:v>3969</c:v>
                </c:pt>
                <c:pt idx="63">
                  <c:v>4096</c:v>
                </c:pt>
                <c:pt idx="64">
                  <c:v>4225</c:v>
                </c:pt>
                <c:pt idx="65">
                  <c:v>4356</c:v>
                </c:pt>
                <c:pt idx="66">
                  <c:v>4489</c:v>
                </c:pt>
                <c:pt idx="67">
                  <c:v>4624</c:v>
                </c:pt>
                <c:pt idx="68">
                  <c:v>4761</c:v>
                </c:pt>
                <c:pt idx="69">
                  <c:v>4900</c:v>
                </c:pt>
                <c:pt idx="70">
                  <c:v>5041</c:v>
                </c:pt>
                <c:pt idx="71">
                  <c:v>5184</c:v>
                </c:pt>
                <c:pt idx="72">
                  <c:v>5329</c:v>
                </c:pt>
                <c:pt idx="73">
                  <c:v>5476</c:v>
                </c:pt>
                <c:pt idx="74">
                  <c:v>5625</c:v>
                </c:pt>
                <c:pt idx="75">
                  <c:v>5776</c:v>
                </c:pt>
                <c:pt idx="76">
                  <c:v>5929</c:v>
                </c:pt>
                <c:pt idx="77">
                  <c:v>6084</c:v>
                </c:pt>
                <c:pt idx="78">
                  <c:v>6241</c:v>
                </c:pt>
                <c:pt idx="79">
                  <c:v>6400</c:v>
                </c:pt>
                <c:pt idx="80">
                  <c:v>6561</c:v>
                </c:pt>
                <c:pt idx="81">
                  <c:v>6724</c:v>
                </c:pt>
                <c:pt idx="82">
                  <c:v>6889</c:v>
                </c:pt>
                <c:pt idx="83">
                  <c:v>7056</c:v>
                </c:pt>
                <c:pt idx="84">
                  <c:v>7225</c:v>
                </c:pt>
                <c:pt idx="85">
                  <c:v>7396</c:v>
                </c:pt>
                <c:pt idx="86">
                  <c:v>7569</c:v>
                </c:pt>
                <c:pt idx="87">
                  <c:v>7744</c:v>
                </c:pt>
                <c:pt idx="88">
                  <c:v>7921</c:v>
                </c:pt>
                <c:pt idx="89">
                  <c:v>8100</c:v>
                </c:pt>
                <c:pt idx="90">
                  <c:v>8281</c:v>
                </c:pt>
                <c:pt idx="91">
                  <c:v>8464</c:v>
                </c:pt>
                <c:pt idx="92">
                  <c:v>8649</c:v>
                </c:pt>
                <c:pt idx="93">
                  <c:v>8836</c:v>
                </c:pt>
                <c:pt idx="94">
                  <c:v>9025</c:v>
                </c:pt>
                <c:pt idx="95">
                  <c:v>9216</c:v>
                </c:pt>
                <c:pt idx="96">
                  <c:v>9409</c:v>
                </c:pt>
                <c:pt idx="97">
                  <c:v>9604</c:v>
                </c:pt>
                <c:pt idx="98">
                  <c:v>9801</c:v>
                </c:pt>
                <c:pt idx="99">
                  <c:v>10000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5A2-4FD3-94D6-E6C04E2B8A97}"/>
            </c:ext>
          </c:extLst>
        </c:ser>
        <c:ser>
          <c:idx val="4"/>
          <c:order val="5"/>
          <c:tx>
            <c:strRef>
              <c:f>Sheet1!$G$1</c:f>
              <c:strCache>
                <c:ptCount val="1"/>
                <c:pt idx="0">
                  <c:v>O(N^3)</c:v>
                </c:pt>
              </c:strCache>
            </c:strRef>
          </c:tx>
          <c:spPr>
            <a:ln w="34925" cap="rnd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Sheet1!$G$2:$G$101</c:f>
              <c:numCache>
                <c:formatCode>General</c:formatCode>
                <c:ptCount val="100"/>
                <c:pt idx="0">
                  <c:v>1</c:v>
                </c:pt>
                <c:pt idx="1">
                  <c:v>8</c:v>
                </c:pt>
                <c:pt idx="2">
                  <c:v>27</c:v>
                </c:pt>
                <c:pt idx="3">
                  <c:v>64</c:v>
                </c:pt>
                <c:pt idx="4">
                  <c:v>125</c:v>
                </c:pt>
                <c:pt idx="5">
                  <c:v>216</c:v>
                </c:pt>
                <c:pt idx="6">
                  <c:v>343</c:v>
                </c:pt>
                <c:pt idx="7">
                  <c:v>512</c:v>
                </c:pt>
                <c:pt idx="8">
                  <c:v>729</c:v>
                </c:pt>
                <c:pt idx="9">
                  <c:v>1000</c:v>
                </c:pt>
                <c:pt idx="10">
                  <c:v>1331</c:v>
                </c:pt>
                <c:pt idx="11">
                  <c:v>1728</c:v>
                </c:pt>
                <c:pt idx="12">
                  <c:v>2197</c:v>
                </c:pt>
                <c:pt idx="13">
                  <c:v>2744</c:v>
                </c:pt>
                <c:pt idx="14">
                  <c:v>3375</c:v>
                </c:pt>
                <c:pt idx="15">
                  <c:v>4096</c:v>
                </c:pt>
                <c:pt idx="16">
                  <c:v>4913</c:v>
                </c:pt>
                <c:pt idx="17">
                  <c:v>5832</c:v>
                </c:pt>
                <c:pt idx="18">
                  <c:v>6859</c:v>
                </c:pt>
                <c:pt idx="19">
                  <c:v>8000</c:v>
                </c:pt>
                <c:pt idx="20">
                  <c:v>9261</c:v>
                </c:pt>
                <c:pt idx="21">
                  <c:v>10648</c:v>
                </c:pt>
                <c:pt idx="22">
                  <c:v>12167</c:v>
                </c:pt>
                <c:pt idx="23">
                  <c:v>13824</c:v>
                </c:pt>
                <c:pt idx="24">
                  <c:v>15625</c:v>
                </c:pt>
                <c:pt idx="25">
                  <c:v>17576</c:v>
                </c:pt>
                <c:pt idx="26">
                  <c:v>19683</c:v>
                </c:pt>
                <c:pt idx="27">
                  <c:v>21952</c:v>
                </c:pt>
                <c:pt idx="28">
                  <c:v>24389</c:v>
                </c:pt>
                <c:pt idx="29">
                  <c:v>27000</c:v>
                </c:pt>
                <c:pt idx="30">
                  <c:v>29791</c:v>
                </c:pt>
                <c:pt idx="31">
                  <c:v>32768</c:v>
                </c:pt>
                <c:pt idx="32">
                  <c:v>35937</c:v>
                </c:pt>
                <c:pt idx="33">
                  <c:v>39304</c:v>
                </c:pt>
                <c:pt idx="34">
                  <c:v>42875</c:v>
                </c:pt>
                <c:pt idx="35">
                  <c:v>46656</c:v>
                </c:pt>
                <c:pt idx="36">
                  <c:v>50653</c:v>
                </c:pt>
                <c:pt idx="37">
                  <c:v>54872</c:v>
                </c:pt>
                <c:pt idx="38">
                  <c:v>59319</c:v>
                </c:pt>
                <c:pt idx="39">
                  <c:v>64000</c:v>
                </c:pt>
                <c:pt idx="40">
                  <c:v>68921</c:v>
                </c:pt>
                <c:pt idx="41">
                  <c:v>74088</c:v>
                </c:pt>
                <c:pt idx="42">
                  <c:v>79507</c:v>
                </c:pt>
                <c:pt idx="43">
                  <c:v>85184</c:v>
                </c:pt>
                <c:pt idx="44">
                  <c:v>91125</c:v>
                </c:pt>
                <c:pt idx="45">
                  <c:v>97336</c:v>
                </c:pt>
                <c:pt idx="46">
                  <c:v>103823</c:v>
                </c:pt>
                <c:pt idx="47">
                  <c:v>110592</c:v>
                </c:pt>
                <c:pt idx="48">
                  <c:v>117649</c:v>
                </c:pt>
                <c:pt idx="49">
                  <c:v>125000</c:v>
                </c:pt>
                <c:pt idx="50">
                  <c:v>132651</c:v>
                </c:pt>
                <c:pt idx="51">
                  <c:v>140608</c:v>
                </c:pt>
                <c:pt idx="52">
                  <c:v>148877</c:v>
                </c:pt>
                <c:pt idx="53">
                  <c:v>157464</c:v>
                </c:pt>
                <c:pt idx="54">
                  <c:v>166375</c:v>
                </c:pt>
                <c:pt idx="55">
                  <c:v>175616</c:v>
                </c:pt>
                <c:pt idx="56">
                  <c:v>185193</c:v>
                </c:pt>
                <c:pt idx="57">
                  <c:v>195112</c:v>
                </c:pt>
                <c:pt idx="58">
                  <c:v>205379</c:v>
                </c:pt>
                <c:pt idx="59">
                  <c:v>216000</c:v>
                </c:pt>
                <c:pt idx="60">
                  <c:v>226981</c:v>
                </c:pt>
                <c:pt idx="61">
                  <c:v>238328</c:v>
                </c:pt>
                <c:pt idx="62">
                  <c:v>250047</c:v>
                </c:pt>
                <c:pt idx="63">
                  <c:v>262144</c:v>
                </c:pt>
                <c:pt idx="64">
                  <c:v>274625</c:v>
                </c:pt>
                <c:pt idx="65">
                  <c:v>287496</c:v>
                </c:pt>
                <c:pt idx="66">
                  <c:v>300763</c:v>
                </c:pt>
                <c:pt idx="67">
                  <c:v>314432</c:v>
                </c:pt>
                <c:pt idx="68">
                  <c:v>328509</c:v>
                </c:pt>
                <c:pt idx="69">
                  <c:v>343000</c:v>
                </c:pt>
                <c:pt idx="70">
                  <c:v>357911</c:v>
                </c:pt>
                <c:pt idx="71">
                  <c:v>373248</c:v>
                </c:pt>
                <c:pt idx="72">
                  <c:v>389017</c:v>
                </c:pt>
                <c:pt idx="73">
                  <c:v>405224</c:v>
                </c:pt>
                <c:pt idx="74">
                  <c:v>421875</c:v>
                </c:pt>
                <c:pt idx="75">
                  <c:v>438976</c:v>
                </c:pt>
                <c:pt idx="76">
                  <c:v>456533</c:v>
                </c:pt>
                <c:pt idx="77">
                  <c:v>474552</c:v>
                </c:pt>
                <c:pt idx="78">
                  <c:v>493039</c:v>
                </c:pt>
                <c:pt idx="79">
                  <c:v>512000</c:v>
                </c:pt>
                <c:pt idx="80">
                  <c:v>531441</c:v>
                </c:pt>
                <c:pt idx="81">
                  <c:v>551368</c:v>
                </c:pt>
                <c:pt idx="82">
                  <c:v>571787</c:v>
                </c:pt>
                <c:pt idx="83">
                  <c:v>592704</c:v>
                </c:pt>
                <c:pt idx="84">
                  <c:v>614125</c:v>
                </c:pt>
                <c:pt idx="85">
                  <c:v>636056</c:v>
                </c:pt>
                <c:pt idx="86">
                  <c:v>658503</c:v>
                </c:pt>
                <c:pt idx="87">
                  <c:v>681472</c:v>
                </c:pt>
                <c:pt idx="88">
                  <c:v>704969</c:v>
                </c:pt>
                <c:pt idx="89">
                  <c:v>729000</c:v>
                </c:pt>
                <c:pt idx="90">
                  <c:v>753571</c:v>
                </c:pt>
                <c:pt idx="91">
                  <c:v>778688</c:v>
                </c:pt>
                <c:pt idx="92">
                  <c:v>804357</c:v>
                </c:pt>
                <c:pt idx="93">
                  <c:v>830584</c:v>
                </c:pt>
                <c:pt idx="94">
                  <c:v>857375</c:v>
                </c:pt>
                <c:pt idx="95">
                  <c:v>884736</c:v>
                </c:pt>
                <c:pt idx="96">
                  <c:v>912673</c:v>
                </c:pt>
                <c:pt idx="97">
                  <c:v>941192</c:v>
                </c:pt>
                <c:pt idx="98">
                  <c:v>970299</c:v>
                </c:pt>
                <c:pt idx="99">
                  <c:v>1000000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5A2-4FD3-94D6-E6C04E2B8A97}"/>
            </c:ext>
          </c:extLst>
        </c:ser>
        <c:ser>
          <c:idx val="5"/>
          <c:order val="6"/>
          <c:tx>
            <c:strRef>
              <c:f>Sheet1!$H$1</c:f>
              <c:strCache>
                <c:ptCount val="1"/>
                <c:pt idx="0">
                  <c:v>O(2^N)</c:v>
                </c:pt>
              </c:strCache>
            </c:strRef>
          </c:tx>
          <c:spPr>
            <a:ln w="34925" cap="rnd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Sheet1!$H$2:$H$101</c:f>
              <c:numCache>
                <c:formatCode>General</c:formatCode>
                <c:ptCount val="100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  <c:pt idx="7">
                  <c:v>256</c:v>
                </c:pt>
                <c:pt idx="8">
                  <c:v>512</c:v>
                </c:pt>
                <c:pt idx="9">
                  <c:v>1024</c:v>
                </c:pt>
                <c:pt idx="10">
                  <c:v>2048</c:v>
                </c:pt>
                <c:pt idx="11">
                  <c:v>4096</c:v>
                </c:pt>
                <c:pt idx="12">
                  <c:v>8192</c:v>
                </c:pt>
                <c:pt idx="13">
                  <c:v>16384</c:v>
                </c:pt>
                <c:pt idx="14">
                  <c:v>32768</c:v>
                </c:pt>
                <c:pt idx="15">
                  <c:v>65536</c:v>
                </c:pt>
                <c:pt idx="16">
                  <c:v>131072</c:v>
                </c:pt>
                <c:pt idx="17">
                  <c:v>262144</c:v>
                </c:pt>
                <c:pt idx="18">
                  <c:v>524288</c:v>
                </c:pt>
                <c:pt idx="19">
                  <c:v>1048576</c:v>
                </c:pt>
                <c:pt idx="20">
                  <c:v>2097152</c:v>
                </c:pt>
                <c:pt idx="21">
                  <c:v>4194304</c:v>
                </c:pt>
                <c:pt idx="22">
                  <c:v>8388608</c:v>
                </c:pt>
                <c:pt idx="23">
                  <c:v>16777216</c:v>
                </c:pt>
                <c:pt idx="24">
                  <c:v>33554432</c:v>
                </c:pt>
                <c:pt idx="25">
                  <c:v>67108864</c:v>
                </c:pt>
                <c:pt idx="26">
                  <c:v>134217728</c:v>
                </c:pt>
                <c:pt idx="27">
                  <c:v>268435456</c:v>
                </c:pt>
                <c:pt idx="28">
                  <c:v>536870912</c:v>
                </c:pt>
                <c:pt idx="29">
                  <c:v>1073741824</c:v>
                </c:pt>
                <c:pt idx="30">
                  <c:v>2147483648</c:v>
                </c:pt>
                <c:pt idx="31">
                  <c:v>4294967296</c:v>
                </c:pt>
                <c:pt idx="32">
                  <c:v>8589934592</c:v>
                </c:pt>
                <c:pt idx="33">
                  <c:v>17179869184</c:v>
                </c:pt>
                <c:pt idx="34">
                  <c:v>34359738368</c:v>
                </c:pt>
                <c:pt idx="35">
                  <c:v>68719476736</c:v>
                </c:pt>
                <c:pt idx="36">
                  <c:v>137438953472</c:v>
                </c:pt>
                <c:pt idx="37">
                  <c:v>274877906944</c:v>
                </c:pt>
                <c:pt idx="38">
                  <c:v>549755813888</c:v>
                </c:pt>
                <c:pt idx="39">
                  <c:v>1099511627776</c:v>
                </c:pt>
                <c:pt idx="40">
                  <c:v>2199023255552</c:v>
                </c:pt>
                <c:pt idx="41">
                  <c:v>4398046511104</c:v>
                </c:pt>
                <c:pt idx="42">
                  <c:v>8796093022208</c:v>
                </c:pt>
                <c:pt idx="43">
                  <c:v>17592186044416</c:v>
                </c:pt>
                <c:pt idx="44">
                  <c:v>35184372088832</c:v>
                </c:pt>
                <c:pt idx="45">
                  <c:v>70368744177664</c:v>
                </c:pt>
                <c:pt idx="46">
                  <c:v>140737488355328</c:v>
                </c:pt>
                <c:pt idx="47">
                  <c:v>281474976710656</c:v>
                </c:pt>
                <c:pt idx="48">
                  <c:v>562949953421312</c:v>
                </c:pt>
                <c:pt idx="49">
                  <c:v>1125899906842624</c:v>
                </c:pt>
                <c:pt idx="50">
                  <c:v>2251799813685248</c:v>
                </c:pt>
                <c:pt idx="51">
                  <c:v>4503599627370496</c:v>
                </c:pt>
                <c:pt idx="52">
                  <c:v>9007199254740992</c:v>
                </c:pt>
                <c:pt idx="53">
                  <c:v>1.8014398509481984E+16</c:v>
                </c:pt>
                <c:pt idx="54">
                  <c:v>3.6028797018963968E+16</c:v>
                </c:pt>
                <c:pt idx="55">
                  <c:v>7.2057594037927936E+16</c:v>
                </c:pt>
                <c:pt idx="56">
                  <c:v>1.4411518807585587E+17</c:v>
                </c:pt>
                <c:pt idx="57">
                  <c:v>2.8823037615171174E+17</c:v>
                </c:pt>
                <c:pt idx="58">
                  <c:v>5.7646075230342349E+17</c:v>
                </c:pt>
                <c:pt idx="59">
                  <c:v>1.152921504606847E+18</c:v>
                </c:pt>
                <c:pt idx="60">
                  <c:v>2.305843009213694E+18</c:v>
                </c:pt>
                <c:pt idx="61">
                  <c:v>4.6116860184273879E+18</c:v>
                </c:pt>
                <c:pt idx="62">
                  <c:v>9.2233720368547758E+18</c:v>
                </c:pt>
                <c:pt idx="63">
                  <c:v>1.8446744073709552E+19</c:v>
                </c:pt>
                <c:pt idx="64">
                  <c:v>3.6893488147419103E+19</c:v>
                </c:pt>
                <c:pt idx="65">
                  <c:v>7.3786976294838206E+19</c:v>
                </c:pt>
                <c:pt idx="66">
                  <c:v>1.4757395258967641E+20</c:v>
                </c:pt>
                <c:pt idx="67">
                  <c:v>2.9514790517935283E+20</c:v>
                </c:pt>
                <c:pt idx="68">
                  <c:v>5.9029581035870565E+20</c:v>
                </c:pt>
                <c:pt idx="69">
                  <c:v>1.1805916207174113E+21</c:v>
                </c:pt>
                <c:pt idx="70">
                  <c:v>2.3611832414348226E+21</c:v>
                </c:pt>
                <c:pt idx="71">
                  <c:v>4.7223664828696452E+21</c:v>
                </c:pt>
                <c:pt idx="72">
                  <c:v>9.4447329657392904E+21</c:v>
                </c:pt>
                <c:pt idx="73">
                  <c:v>1.8889465931478581E+22</c:v>
                </c:pt>
                <c:pt idx="74">
                  <c:v>3.7778931862957162E+22</c:v>
                </c:pt>
                <c:pt idx="75">
                  <c:v>7.5557863725914323E+22</c:v>
                </c:pt>
                <c:pt idx="76">
                  <c:v>1.5111572745182865E+23</c:v>
                </c:pt>
                <c:pt idx="77">
                  <c:v>3.0223145490365729E+23</c:v>
                </c:pt>
                <c:pt idx="78">
                  <c:v>6.0446290980731459E+23</c:v>
                </c:pt>
                <c:pt idx="79">
                  <c:v>1.2089258196146292E+24</c:v>
                </c:pt>
                <c:pt idx="80">
                  <c:v>2.4178516392292583E+24</c:v>
                </c:pt>
                <c:pt idx="81">
                  <c:v>4.8357032784585167E+24</c:v>
                </c:pt>
                <c:pt idx="82">
                  <c:v>9.6714065569170334E+24</c:v>
                </c:pt>
                <c:pt idx="83">
                  <c:v>1.9342813113834067E+25</c:v>
                </c:pt>
                <c:pt idx="84">
                  <c:v>3.8685626227668134E+25</c:v>
                </c:pt>
                <c:pt idx="85">
                  <c:v>7.7371252455336267E+25</c:v>
                </c:pt>
                <c:pt idx="86">
                  <c:v>1.5474250491067253E+26</c:v>
                </c:pt>
                <c:pt idx="87">
                  <c:v>3.0948500982134507E+26</c:v>
                </c:pt>
                <c:pt idx="88">
                  <c:v>6.1897001964269014E+26</c:v>
                </c:pt>
                <c:pt idx="89">
                  <c:v>1.2379400392853803E+27</c:v>
                </c:pt>
                <c:pt idx="90">
                  <c:v>2.4758800785707605E+27</c:v>
                </c:pt>
                <c:pt idx="91">
                  <c:v>4.9517601571415211E+27</c:v>
                </c:pt>
                <c:pt idx="92">
                  <c:v>9.9035203142830422E+27</c:v>
                </c:pt>
                <c:pt idx="93">
                  <c:v>1.9807040628566084E+28</c:v>
                </c:pt>
                <c:pt idx="94">
                  <c:v>3.9614081257132169E+28</c:v>
                </c:pt>
                <c:pt idx="95">
                  <c:v>7.9228162514264338E+28</c:v>
                </c:pt>
                <c:pt idx="96">
                  <c:v>1.5845632502852868E+29</c:v>
                </c:pt>
                <c:pt idx="97">
                  <c:v>3.1691265005705735E+29</c:v>
                </c:pt>
                <c:pt idx="98">
                  <c:v>6.338253001141147E+29</c:v>
                </c:pt>
                <c:pt idx="99">
                  <c:v>1.2676506002282294E+30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15A2-4FD3-94D6-E6C04E2B8A97}"/>
            </c:ext>
          </c:extLst>
        </c:ser>
        <c:ser>
          <c:idx val="6"/>
          <c:order val="7"/>
          <c:tx>
            <c:strRef>
              <c:f>Sheet1!$I$1</c:f>
              <c:strCache>
                <c:ptCount val="1"/>
                <c:pt idx="0">
                  <c:v>O(N!)</c:v>
                </c:pt>
              </c:strCache>
            </c:strRef>
          </c:tx>
          <c:spPr>
            <a:ln w="34925" cap="rnd">
              <a:solidFill>
                <a:schemeClr val="accent1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Sheet1!$I$2:$I$101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6</c:v>
                </c:pt>
                <c:pt idx="3">
                  <c:v>24</c:v>
                </c:pt>
                <c:pt idx="4">
                  <c:v>120</c:v>
                </c:pt>
                <c:pt idx="5">
                  <c:v>720</c:v>
                </c:pt>
                <c:pt idx="6">
                  <c:v>5040</c:v>
                </c:pt>
                <c:pt idx="7">
                  <c:v>40320</c:v>
                </c:pt>
                <c:pt idx="8">
                  <c:v>362880</c:v>
                </c:pt>
                <c:pt idx="9">
                  <c:v>3628800</c:v>
                </c:pt>
                <c:pt idx="10">
                  <c:v>39916800</c:v>
                </c:pt>
                <c:pt idx="11">
                  <c:v>479001600</c:v>
                </c:pt>
                <c:pt idx="12">
                  <c:v>6227020800</c:v>
                </c:pt>
                <c:pt idx="13">
                  <c:v>87178291200</c:v>
                </c:pt>
                <c:pt idx="14">
                  <c:v>1307674368000</c:v>
                </c:pt>
                <c:pt idx="15">
                  <c:v>20922789888000</c:v>
                </c:pt>
                <c:pt idx="16">
                  <c:v>355687428096000</c:v>
                </c:pt>
                <c:pt idx="17">
                  <c:v>6402373705728000</c:v>
                </c:pt>
                <c:pt idx="18">
                  <c:v>1.21645100408832E+17</c:v>
                </c:pt>
                <c:pt idx="19">
                  <c:v>2.43290200817664E+18</c:v>
                </c:pt>
                <c:pt idx="20">
                  <c:v>5.109094217170944E+19</c:v>
                </c:pt>
                <c:pt idx="21">
                  <c:v>1.1240007277776077E+21</c:v>
                </c:pt>
                <c:pt idx="22">
                  <c:v>2.5852016738884978E+22</c:v>
                </c:pt>
                <c:pt idx="23">
                  <c:v>6.2044840173323941E+23</c:v>
                </c:pt>
                <c:pt idx="24">
                  <c:v>1.5511210043330984E+25</c:v>
                </c:pt>
                <c:pt idx="25">
                  <c:v>4.0329146112660572E+26</c:v>
                </c:pt>
                <c:pt idx="26">
                  <c:v>1.0888869450418352E+28</c:v>
                </c:pt>
                <c:pt idx="27">
                  <c:v>3.048883446117138E+29</c:v>
                </c:pt>
                <c:pt idx="28">
                  <c:v>8.8417619937397008E+30</c:v>
                </c:pt>
                <c:pt idx="29">
                  <c:v>2.652528598121911E+32</c:v>
                </c:pt>
                <c:pt idx="30">
                  <c:v>8.2228386541779236E+33</c:v>
                </c:pt>
                <c:pt idx="31">
                  <c:v>2.6313083693369355E+35</c:v>
                </c:pt>
                <c:pt idx="32">
                  <c:v>8.6833176188118895E+36</c:v>
                </c:pt>
                <c:pt idx="33">
                  <c:v>2.9523279903960408E+38</c:v>
                </c:pt>
                <c:pt idx="34">
                  <c:v>1.0333147966386144E+40</c:v>
                </c:pt>
                <c:pt idx="35">
                  <c:v>3.7199332678990133E+41</c:v>
                </c:pt>
                <c:pt idx="36">
                  <c:v>1.3763753091226346E+43</c:v>
                </c:pt>
                <c:pt idx="37">
                  <c:v>5.2302261746660104E+44</c:v>
                </c:pt>
                <c:pt idx="38">
                  <c:v>2.0397882081197447E+46</c:v>
                </c:pt>
                <c:pt idx="39">
                  <c:v>8.1591528324789801E+47</c:v>
                </c:pt>
                <c:pt idx="40">
                  <c:v>3.3452526613163798E+49</c:v>
                </c:pt>
                <c:pt idx="41">
                  <c:v>1.4050061177528801E+51</c:v>
                </c:pt>
                <c:pt idx="42">
                  <c:v>6.0415263063373845E+52</c:v>
                </c:pt>
                <c:pt idx="43">
                  <c:v>2.6582715747884495E+54</c:v>
                </c:pt>
                <c:pt idx="44">
                  <c:v>1.1962222086548021E+56</c:v>
                </c:pt>
                <c:pt idx="45">
                  <c:v>5.5026221598120892E+57</c:v>
                </c:pt>
                <c:pt idx="46">
                  <c:v>2.5862324151116827E+59</c:v>
                </c:pt>
                <c:pt idx="47">
                  <c:v>1.2413915592536068E+61</c:v>
                </c:pt>
                <c:pt idx="48">
                  <c:v>6.0828186403426789E+62</c:v>
                </c:pt>
                <c:pt idx="49">
                  <c:v>3.0414093201713376E+64</c:v>
                </c:pt>
                <c:pt idx="50">
                  <c:v>1.5511187532873816E+66</c:v>
                </c:pt>
                <c:pt idx="51">
                  <c:v>8.0658175170943901E+67</c:v>
                </c:pt>
                <c:pt idx="52">
                  <c:v>4.274883284060024E+69</c:v>
                </c:pt>
                <c:pt idx="53">
                  <c:v>2.3084369733924128E+71</c:v>
                </c:pt>
                <c:pt idx="54">
                  <c:v>1.2696403353658264E+73</c:v>
                </c:pt>
                <c:pt idx="55">
                  <c:v>7.1099858780486318E+74</c:v>
                </c:pt>
                <c:pt idx="56">
                  <c:v>4.0526919504877227E+76</c:v>
                </c:pt>
                <c:pt idx="57">
                  <c:v>2.3505613312828789E+78</c:v>
                </c:pt>
                <c:pt idx="58">
                  <c:v>1.3868311854568981E+80</c:v>
                </c:pt>
                <c:pt idx="59">
                  <c:v>8.3209871127413899E+81</c:v>
                </c:pt>
                <c:pt idx="60">
                  <c:v>5.0758021387722462E+83</c:v>
                </c:pt>
                <c:pt idx="61">
                  <c:v>3.1469973260387939E+85</c:v>
                </c:pt>
                <c:pt idx="62">
                  <c:v>1.9826083154044396E+87</c:v>
                </c:pt>
                <c:pt idx="63">
                  <c:v>1.2688693218588414E+89</c:v>
                </c:pt>
                <c:pt idx="64">
                  <c:v>8.2476505920824715E+90</c:v>
                </c:pt>
                <c:pt idx="65">
                  <c:v>5.4434493907744319E+92</c:v>
                </c:pt>
                <c:pt idx="66">
                  <c:v>3.6471110918188705E+94</c:v>
                </c:pt>
                <c:pt idx="67">
                  <c:v>2.4800355424368301E+96</c:v>
                </c:pt>
                <c:pt idx="68">
                  <c:v>1.7112245242814127E+98</c:v>
                </c:pt>
                <c:pt idx="69">
                  <c:v>1.1978571669969892E+100</c:v>
                </c:pt>
                <c:pt idx="70">
                  <c:v>8.5047858856786242E+101</c:v>
                </c:pt>
                <c:pt idx="71">
                  <c:v>6.1234458376886116E+103</c:v>
                </c:pt>
                <c:pt idx="72">
                  <c:v>4.4701154615126859E+105</c:v>
                </c:pt>
                <c:pt idx="73">
                  <c:v>3.3078854415193869E+107</c:v>
                </c:pt>
                <c:pt idx="74">
                  <c:v>2.4809140811395404E+109</c:v>
                </c:pt>
                <c:pt idx="75">
                  <c:v>1.8854947016660506E+111</c:v>
                </c:pt>
                <c:pt idx="76">
                  <c:v>1.4518309202828591E+113</c:v>
                </c:pt>
                <c:pt idx="77">
                  <c:v>1.1324281178206295E+115</c:v>
                </c:pt>
                <c:pt idx="78">
                  <c:v>8.9461821307829799E+116</c:v>
                </c:pt>
                <c:pt idx="79">
                  <c:v>7.1569457046263797E+118</c:v>
                </c:pt>
                <c:pt idx="80">
                  <c:v>5.797126020747369E+120</c:v>
                </c:pt>
                <c:pt idx="81">
                  <c:v>4.7536433370128435E+122</c:v>
                </c:pt>
                <c:pt idx="82">
                  <c:v>3.9455239697206602E+124</c:v>
                </c:pt>
                <c:pt idx="83">
                  <c:v>3.3142401345653538E+126</c:v>
                </c:pt>
                <c:pt idx="84">
                  <c:v>2.8171041143805494E+128</c:v>
                </c:pt>
                <c:pt idx="85">
                  <c:v>2.4227095383672744E+130</c:v>
                </c:pt>
                <c:pt idx="86">
                  <c:v>2.1077572983795269E+132</c:v>
                </c:pt>
                <c:pt idx="87">
                  <c:v>1.854826422573984E+134</c:v>
                </c:pt>
                <c:pt idx="88">
                  <c:v>1.6507955160908465E+136</c:v>
                </c:pt>
                <c:pt idx="89">
                  <c:v>1.4857159644817605E+138</c:v>
                </c:pt>
                <c:pt idx="90">
                  <c:v>1.3520015276784033E+140</c:v>
                </c:pt>
                <c:pt idx="91">
                  <c:v>1.2438414054641305E+142</c:v>
                </c:pt>
                <c:pt idx="92">
                  <c:v>1.156772507081641E+144</c:v>
                </c:pt>
                <c:pt idx="93">
                  <c:v>1.0873661566567426E+146</c:v>
                </c:pt>
                <c:pt idx="94">
                  <c:v>1.0329978488239061E+148</c:v>
                </c:pt>
                <c:pt idx="95">
                  <c:v>9.916779348709491E+149</c:v>
                </c:pt>
                <c:pt idx="96">
                  <c:v>9.6192759682482155E+151</c:v>
                </c:pt>
                <c:pt idx="97">
                  <c:v>9.426890448883248E+153</c:v>
                </c:pt>
                <c:pt idx="98">
                  <c:v>9.3326215443944153E+155</c:v>
                </c:pt>
                <c:pt idx="99">
                  <c:v>9.3326215443944175E+157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15A2-4FD3-94D6-E6C04E2B8A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3984760"/>
        <c:axId val="483993616"/>
      </c:lineChart>
      <c:catAx>
        <c:axId val="4839847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Problem Size 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3993616"/>
        <c:crosses val="autoZero"/>
        <c:auto val="1"/>
        <c:lblAlgn val="ctr"/>
        <c:lblOffset val="100"/>
        <c:noMultiLvlLbl val="0"/>
      </c:catAx>
      <c:valAx>
        <c:axId val="483993616"/>
        <c:scaling>
          <c:orientation val="minMax"/>
          <c:max val="10000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Complexity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39847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5D9D3-990A-D869-C755-684438D30F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077D32-3802-740C-7DF0-562D558D77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49578-745F-722F-525D-C5776BA1F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ABD4-8113-4726-8979-3F798E899A77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1620F-2A62-E602-295B-62B994B1A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CFA86-4E6D-9D38-EA71-BEEFCEFCC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CC5BE-2AB6-4E33-A578-B81498D6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246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A2395-F577-491C-F56A-433F08198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1F22B2-5D93-5957-BC73-5883196CA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F2700-C443-011E-1E25-519482059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ABD4-8113-4726-8979-3F798E899A77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73B5B-6301-52E1-D02C-5DAD2340E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D52DD-6388-A19F-6C15-8ED4F0E25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CC5BE-2AB6-4E33-A578-B81498D6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748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0DB51F-0BD5-968D-5D2E-F219893EA8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FD0C16-CEB1-9062-D873-5DEB208AE1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269F6-1449-EEE1-E8A8-F06AFE60A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ABD4-8113-4726-8979-3F798E899A77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8E784-FC28-5497-A4D3-06CE90D79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471D9-2291-F6D3-64B2-A96426866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CC5BE-2AB6-4E33-A578-B81498D6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60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34B3A-A2B6-EE19-3C85-774E2A0C9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790D3-D903-8F4B-4A06-3487A8D3A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4D53E-E6C2-5052-C4F3-4B4A6AA74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ABD4-8113-4726-8979-3F798E899A77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F650A-9612-4943-8760-1FB4EB5CE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66F57-23F6-3ACF-CE97-931204F1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CC5BE-2AB6-4E33-A578-B81498D6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0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CD75A-F884-69EB-0A1B-61341BCA2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A5A344-DAF7-CAC0-48B7-95982CD97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6DACC-D266-33CD-48E6-C756528A1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ABD4-8113-4726-8979-3F798E899A77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02CC3-C1F8-E7DA-E53C-1806EB8F7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A9902-13F9-C22A-E23C-9948759EA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CC5BE-2AB6-4E33-A578-B81498D6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42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F0CFF-917E-70F8-FA52-D031EAE88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3887F-0DCD-A385-2608-9E99DC1ACF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F90692-EB9D-F0E7-E3B4-5303F56B7A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6FC9D8-02BB-81F3-875E-33570962D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ABD4-8113-4726-8979-3F798E899A77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A96B05-DB87-8AF6-C260-789AACF99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404C1C-8FBB-B116-9D93-794E24D7B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CC5BE-2AB6-4E33-A578-B81498D6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25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D033C-D6ED-D1B1-AD2E-21486DBF9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6F8EAE-7549-BD7D-8CC1-9D4F00B43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8D1010-270C-77BE-2851-7114365104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2B4EDD-FB8D-0303-377B-1B0EA373C7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084B51-633E-C015-07CF-D2CF87A65B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090EC5-86E4-D898-CC76-8B2665FDB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ABD4-8113-4726-8979-3F798E899A77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9F2DC-2A93-4745-24A7-ADEB09AA6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C01442-39B8-11E8-9433-1DE6DC9F8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CC5BE-2AB6-4E33-A578-B81498D6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607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4F4ED-3DFB-3C46-B3D3-8C0EB027B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5CBD46-CCAB-A5D9-8B9C-235D1369F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ABD4-8113-4726-8979-3F798E899A77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7F49BD-B45A-C44D-18D7-35709BD6D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A968C2-7FA1-09EF-0854-9B0A58907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CC5BE-2AB6-4E33-A578-B81498D6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54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362CE7-7122-51E8-3FC4-05CBB6E2A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ABD4-8113-4726-8979-3F798E899A77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159924-362F-63C2-931A-55B0CD1E2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BA2869-B977-63B3-F752-BFEFD5D19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CC5BE-2AB6-4E33-A578-B81498D6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20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D7B74-FFCE-AA7C-5E9D-993EB29AD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0896F-9A58-DDD2-7791-6F8BE6FCB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3016D7-C919-DCC9-BDDD-6756C37C4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617E0C-B6A7-99DB-5CBD-3A06B7DB5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ABD4-8113-4726-8979-3F798E899A77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651AEA-E7B6-75CC-D92D-63A8ED478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F42B8B-4088-D430-EC39-67163B6DA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CC5BE-2AB6-4E33-A578-B81498D6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27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F845B-0E30-40EC-DCD6-11DD6373C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C3A40D-1734-2DA9-4A14-52B48ECD50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54301E-F559-A39B-AE1C-9AECD68A4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7E3952-766D-B66F-B854-30464241C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ABD4-8113-4726-8979-3F798E899A77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12666-D96E-3688-D905-B03B9D895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5AE4A-5B57-588B-1434-2D5572CFE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CC5BE-2AB6-4E33-A578-B81498D6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875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AD5CE9-C70E-C790-77D4-AB8868B4C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963FB-A7E9-8F2A-2C44-42B6493D5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67089-24AD-C475-44FF-23A539324A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FABD4-8113-4726-8979-3F798E899A77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9C689-3212-9543-0F71-4911BB7D9E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D3160-E662-E17C-5BB5-815924CFDF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CC5BE-2AB6-4E33-A578-B81498D6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877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5" name="Rectangle 1044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Geometric graphic background molecule and communication">
            <a:extLst>
              <a:ext uri="{FF2B5EF4-FFF2-40B4-BE49-F238E27FC236}">
                <a16:creationId xmlns:a16="http://schemas.microsoft.com/office/drawing/2014/main" id="{80D1211E-E2CA-5914-FF75-AFD6E4B186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" r="2" b="2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1047" name="Freeform: Shape 1046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49" name="Freeform: Shape 1048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7F31FE-E9F0-10D6-332E-9E8970D1D8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Algorithm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47353C-1D6C-5C86-F056-433702AB23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Michael Hahsler</a:t>
            </a:r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950E5A1-074E-C6A8-AEA1-5CFA7ABA54D4}"/>
              </a:ext>
            </a:extLst>
          </p:cNvPr>
          <p:cNvGrpSpPr/>
          <p:nvPr/>
        </p:nvGrpSpPr>
        <p:grpSpPr>
          <a:xfrm>
            <a:off x="430870" y="6173333"/>
            <a:ext cx="3980417" cy="430887"/>
            <a:chOff x="430870" y="6173333"/>
            <a:chExt cx="3980417" cy="430887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A0BCFBAB-C803-5F14-1B96-2D8166E336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8006" y="6173333"/>
              <a:ext cx="3273281" cy="43088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464646"/>
                  </a:solidFill>
                  <a:effectLst/>
                  <a:latin typeface="Source Sans Pro" panose="020B0503030403020204" pitchFamily="34" charset="0"/>
                </a:rPr>
                <a:t>This work is licensed under a </a:t>
              </a:r>
              <a:r>
                <a:rPr kumimoji="0" lang="en-US" altLang="en-US" sz="1100" b="0" i="0" u="sng" strike="noStrike" cap="none" normalizeH="0" baseline="0" dirty="0">
                  <a:ln>
                    <a:noFill/>
                  </a:ln>
                  <a:solidFill>
                    <a:srgbClr val="464646"/>
                  </a:solidFill>
                  <a:effectLst/>
                  <a:latin typeface="Source Sans Pro" panose="020B0503030403020204" pitchFamily="34" charset="0"/>
                  <a:hlinkClick r:id="rId3"/>
                </a:rPr>
                <a:t>Creative Commons Attribution-</a:t>
              </a:r>
              <a:r>
                <a:rPr kumimoji="0" lang="en-US" altLang="en-US" sz="1100" b="0" i="0" u="sng" strike="noStrike" cap="none" normalizeH="0" baseline="0" dirty="0" err="1">
                  <a:ln>
                    <a:noFill/>
                  </a:ln>
                  <a:solidFill>
                    <a:srgbClr val="464646"/>
                  </a:solidFill>
                  <a:effectLst/>
                  <a:latin typeface="Source Sans Pro" panose="020B0503030403020204" pitchFamily="34" charset="0"/>
                  <a:hlinkClick r:id="rId3"/>
                </a:rPr>
                <a:t>ShareAlike</a:t>
              </a:r>
              <a:r>
                <a:rPr kumimoji="0" lang="en-US" altLang="en-US" sz="1100" b="0" i="0" u="sng" strike="noStrike" cap="none" normalizeH="0" baseline="0" dirty="0">
                  <a:ln>
                    <a:noFill/>
                  </a:ln>
                  <a:solidFill>
                    <a:srgbClr val="464646"/>
                  </a:solidFill>
                  <a:effectLst/>
                  <a:latin typeface="Source Sans Pro" panose="020B0503030403020204" pitchFamily="34" charset="0"/>
                  <a:hlinkClick r:id="rId3"/>
                </a:rPr>
                <a:t> 4.0 International License</a:t>
              </a: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464646"/>
                  </a:solidFill>
                  <a:effectLst/>
                  <a:latin typeface="Source Sans Pro" panose="020B0503030403020204" pitchFamily="34" charset="0"/>
                </a:rPr>
                <a:t>.</a:t>
              </a:r>
              <a:r>
                <a:rPr kumimoji="0" lang="en-US" alt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026" name="Picture 2" descr="Creative Commons License">
              <a:hlinkClick r:id="rId3"/>
              <a:extLst>
                <a:ext uri="{FF2B5EF4-FFF2-40B4-BE49-F238E27FC236}">
                  <a16:creationId xmlns:a16="http://schemas.microsoft.com/office/drawing/2014/main" id="{8A1B7297-7ABB-195A-D12F-BA8372152F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870" y="6265667"/>
              <a:ext cx="838200" cy="295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03381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F1789-1D72-DBEA-1824-BA71A11E2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Linear Search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DA74D1-54B5-9008-A9C3-0D3162C762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9157" y="1421180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 the index of a value in a presorted array/vector.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Time complexity?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8D726-3253-2DC3-0495-72CDDF4BB825}"/>
              </a:ext>
            </a:extLst>
          </p:cNvPr>
          <p:cNvSpPr txBox="1"/>
          <p:nvPr/>
        </p:nvSpPr>
        <p:spPr>
          <a:xfrm>
            <a:off x="931243" y="1421180"/>
            <a:ext cx="4969043" cy="30469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  <a:cs typeface="Arabic Typesetting" panose="020B0604020202020204" pitchFamily="66" charset="-78"/>
              </a:rPr>
              <a:t>template &lt;</a:t>
            </a:r>
            <a:r>
              <a:rPr lang="en-US" sz="1600" dirty="0" err="1">
                <a:latin typeface="Lucida Console" panose="020B0609040504020204" pitchFamily="49" charset="0"/>
                <a:cs typeface="Arabic Typesetting" panose="020B0604020202020204" pitchFamily="66" charset="-78"/>
              </a:rPr>
              <a:t>typename</a:t>
            </a:r>
            <a:r>
              <a:rPr lang="en-US" sz="1600" dirty="0">
                <a:latin typeface="Lucida Console" panose="020B0609040504020204" pitchFamily="49" charset="0"/>
                <a:cs typeface="Arabic Typesetting" panose="020B0604020202020204" pitchFamily="66" charset="-78"/>
              </a:rPr>
              <a:t> Comparable&gt;</a:t>
            </a:r>
          </a:p>
          <a:p>
            <a:r>
              <a:rPr lang="en-US" sz="1600" dirty="0">
                <a:latin typeface="Lucida Console" panose="020B0609040504020204" pitchFamily="49" charset="0"/>
                <a:cs typeface="Arabic Typesetting" panose="020B0604020202020204" pitchFamily="66" charset="-78"/>
              </a:rPr>
              <a:t>int </a:t>
            </a:r>
            <a:r>
              <a:rPr lang="en-US" sz="1600" dirty="0" err="1">
                <a:latin typeface="Lucida Console" panose="020B0609040504020204" pitchFamily="49" charset="0"/>
                <a:cs typeface="Arabic Typesetting" panose="020B0604020202020204" pitchFamily="66" charset="-78"/>
              </a:rPr>
              <a:t>linearSearch</a:t>
            </a:r>
            <a:r>
              <a:rPr lang="en-US" sz="1600" dirty="0">
                <a:latin typeface="Lucida Console" panose="020B0609040504020204" pitchFamily="49" charset="0"/>
                <a:cs typeface="Arabic Typesetting" panose="020B0604020202020204" pitchFamily="66" charset="-78"/>
              </a:rPr>
              <a:t>(</a:t>
            </a:r>
          </a:p>
          <a:p>
            <a:r>
              <a:rPr lang="en-US" sz="1600" dirty="0">
                <a:latin typeface="Lucida Console" panose="020B0609040504020204" pitchFamily="49" charset="0"/>
                <a:cs typeface="Arabic Typesetting" panose="020B0604020202020204" pitchFamily="66" charset="-78"/>
              </a:rPr>
              <a:t>  const vector&lt;Comparable&gt; &amp; a, </a:t>
            </a:r>
            <a:br>
              <a:rPr lang="en-US" sz="1600" dirty="0">
                <a:latin typeface="Lucida Console" panose="020B0609040504020204" pitchFamily="49" charset="0"/>
                <a:cs typeface="Arabic Typesetting" panose="020B0604020202020204" pitchFamily="66" charset="-78"/>
              </a:rPr>
            </a:br>
            <a:r>
              <a:rPr lang="en-US" sz="1600" dirty="0">
                <a:latin typeface="Lucida Console" panose="020B0609040504020204" pitchFamily="49" charset="0"/>
                <a:cs typeface="Arabic Typesetting" panose="020B0604020202020204" pitchFamily="66" charset="-78"/>
              </a:rPr>
              <a:t>  const Comparable &amp; x )</a:t>
            </a:r>
          </a:p>
          <a:p>
            <a:r>
              <a:rPr lang="en-US" sz="1600" dirty="0">
                <a:latin typeface="Lucida Console" panose="020B0609040504020204" pitchFamily="49" charset="0"/>
                <a:cs typeface="Arabic Typesetting" panose="020B0604020202020204" pitchFamily="66" charset="-78"/>
              </a:rPr>
              <a:t>{</a:t>
            </a:r>
          </a:p>
          <a:p>
            <a:r>
              <a:rPr lang="en-US" sz="1600" dirty="0">
                <a:latin typeface="Lucida Console" panose="020B0609040504020204" pitchFamily="49" charset="0"/>
                <a:cs typeface="Arabic Typesetting" panose="020B0604020202020204" pitchFamily="66" charset="-78"/>
              </a:rPr>
              <a:t>    for(int </a:t>
            </a:r>
            <a:r>
              <a:rPr lang="en-US" sz="1600" dirty="0" err="1">
                <a:latin typeface="Lucida Console" panose="020B0609040504020204" pitchFamily="49" charset="0"/>
                <a:cs typeface="Arabic Typesetting" panose="020B0604020202020204" pitchFamily="66" charset="-78"/>
              </a:rPr>
              <a:t>i</a:t>
            </a:r>
            <a:r>
              <a:rPr lang="en-US" sz="1600" dirty="0">
                <a:latin typeface="Lucida Console" panose="020B0609040504020204" pitchFamily="49" charset="0"/>
                <a:cs typeface="Arabic Typesetting" panose="020B0604020202020204" pitchFamily="66" charset="-78"/>
              </a:rPr>
              <a:t> = 0; </a:t>
            </a:r>
            <a:r>
              <a:rPr lang="en-US" sz="1600" dirty="0" err="1">
                <a:latin typeface="Lucida Console" panose="020B0609040504020204" pitchFamily="49" charset="0"/>
                <a:cs typeface="Arabic Typesetting" panose="020B0604020202020204" pitchFamily="66" charset="-78"/>
              </a:rPr>
              <a:t>i</a:t>
            </a:r>
            <a:r>
              <a:rPr lang="en-US" sz="1600" dirty="0">
                <a:latin typeface="Lucida Console" panose="020B0609040504020204" pitchFamily="49" charset="0"/>
                <a:cs typeface="Arabic Typesetting" panose="020B0604020202020204" pitchFamily="66" charset="-78"/>
              </a:rPr>
              <a:t> &lt; </a:t>
            </a:r>
            <a:r>
              <a:rPr lang="en-US" sz="1600" dirty="0" err="1">
                <a:latin typeface="Lucida Console" panose="020B0609040504020204" pitchFamily="49" charset="0"/>
                <a:cs typeface="Arabic Typesetting" panose="020B0604020202020204" pitchFamily="66" charset="-78"/>
              </a:rPr>
              <a:t>a.size</a:t>
            </a:r>
            <a:r>
              <a:rPr lang="en-US" sz="1600" dirty="0">
                <a:latin typeface="Lucida Console" panose="020B0609040504020204" pitchFamily="49" charset="0"/>
                <a:cs typeface="Arabic Typesetting" panose="020B0604020202020204" pitchFamily="66" charset="-78"/>
              </a:rPr>
              <a:t>(); ++</a:t>
            </a:r>
            <a:r>
              <a:rPr lang="en-US" sz="1600" dirty="0" err="1">
                <a:latin typeface="Lucida Console" panose="020B0609040504020204" pitchFamily="49" charset="0"/>
                <a:cs typeface="Arabic Typesetting" panose="020B0604020202020204" pitchFamily="66" charset="-78"/>
              </a:rPr>
              <a:t>i</a:t>
            </a:r>
            <a:r>
              <a:rPr lang="en-US" sz="1600" dirty="0">
                <a:latin typeface="Lucida Console" panose="020B0609040504020204" pitchFamily="49" charset="0"/>
                <a:cs typeface="Arabic Typesetting" panose="020B0604020202020204" pitchFamily="66" charset="-78"/>
              </a:rPr>
              <a:t>)</a:t>
            </a:r>
          </a:p>
          <a:p>
            <a:r>
              <a:rPr lang="en-US" sz="1600" dirty="0">
                <a:latin typeface="Lucida Console" panose="020B0609040504020204" pitchFamily="49" charset="0"/>
                <a:cs typeface="Arabic Typesetting" panose="020B0604020202020204" pitchFamily="66" charset="-78"/>
              </a:rPr>
              <a:t>    {</a:t>
            </a:r>
          </a:p>
          <a:p>
            <a:r>
              <a:rPr lang="en-US" sz="1600" dirty="0">
                <a:latin typeface="Lucida Console" panose="020B0609040504020204" pitchFamily="49" charset="0"/>
                <a:cs typeface="Arabic Typesetting" panose="020B0604020202020204" pitchFamily="66" charset="-78"/>
              </a:rPr>
              <a:t>        if( a[ </a:t>
            </a:r>
            <a:r>
              <a:rPr lang="en-US" sz="1600" dirty="0" err="1">
                <a:latin typeface="Lucida Console" panose="020B0609040504020204" pitchFamily="49" charset="0"/>
                <a:cs typeface="Arabic Typesetting" panose="020B0604020202020204" pitchFamily="66" charset="-78"/>
              </a:rPr>
              <a:t>i</a:t>
            </a:r>
            <a:r>
              <a:rPr lang="en-US" sz="1600" dirty="0">
                <a:latin typeface="Lucida Console" panose="020B0609040504020204" pitchFamily="49" charset="0"/>
                <a:cs typeface="Arabic Typesetting" panose="020B0604020202020204" pitchFamily="66" charset="-78"/>
              </a:rPr>
              <a:t> ] == x )     </a:t>
            </a:r>
          </a:p>
          <a:p>
            <a:r>
              <a:rPr lang="en-US" sz="1600" dirty="0">
                <a:latin typeface="Lucida Console" panose="020B0609040504020204" pitchFamily="49" charset="0"/>
                <a:cs typeface="Arabic Typesetting" panose="020B0604020202020204" pitchFamily="66" charset="-78"/>
              </a:rPr>
              <a:t>            return </a:t>
            </a:r>
            <a:r>
              <a:rPr lang="en-US" sz="1600" dirty="0" err="1">
                <a:latin typeface="Lucida Console" panose="020B0609040504020204" pitchFamily="49" charset="0"/>
                <a:cs typeface="Arabic Typesetting" panose="020B0604020202020204" pitchFamily="66" charset="-78"/>
              </a:rPr>
              <a:t>i</a:t>
            </a:r>
            <a:r>
              <a:rPr lang="en-US" sz="1600" dirty="0">
                <a:latin typeface="Lucida Console" panose="020B0609040504020204" pitchFamily="49" charset="0"/>
                <a:cs typeface="Arabic Typesetting" panose="020B0604020202020204" pitchFamily="66" charset="-78"/>
              </a:rPr>
              <a:t>;</a:t>
            </a:r>
          </a:p>
          <a:p>
            <a:r>
              <a:rPr lang="en-US" sz="1600" dirty="0">
                <a:latin typeface="Lucida Console" panose="020B0609040504020204" pitchFamily="49" charset="0"/>
                <a:cs typeface="Arabic Typesetting" panose="020B0604020202020204" pitchFamily="66" charset="-78"/>
              </a:rPr>
              <a:t>    }</a:t>
            </a:r>
          </a:p>
          <a:p>
            <a:r>
              <a:rPr lang="en-US" sz="1600" dirty="0">
                <a:latin typeface="Lucida Console" panose="020B0609040504020204" pitchFamily="49" charset="0"/>
                <a:cs typeface="Arabic Typesetting" panose="020B0604020202020204" pitchFamily="66" charset="-78"/>
              </a:rPr>
              <a:t>    return -1</a:t>
            </a:r>
          </a:p>
          <a:p>
            <a:r>
              <a:rPr lang="en-US" sz="1600" dirty="0">
                <a:latin typeface="Lucida Console" panose="020B0609040504020204" pitchFamily="49" charset="0"/>
                <a:cs typeface="Arabic Typesetting" panose="020B0604020202020204" pitchFamily="66" charset="-7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7539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F1789-1D72-DBEA-1824-BA71A11E2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Linear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CDA74D1-54B5-9008-A9C3-0D3162C762E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079157" y="1421180"/>
                <a:ext cx="5181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Time complexity?</a:t>
                </a:r>
              </a:p>
              <a:p>
                <a:endParaRPr lang="en-US" dirty="0"/>
              </a:p>
              <a:p>
                <a:pPr marL="514350" indent="-514350">
                  <a:lnSpc>
                    <a:spcPct val="120000"/>
                  </a:lnSpc>
                  <a:buAutoNum type="arabicPeriod"/>
                </a:pPr>
                <a:r>
                  <a:rPr lang="en-US" dirty="0"/>
                  <a:t>Problem size n = size of a represented as high-low.</a:t>
                </a:r>
              </a:p>
              <a:p>
                <a:pPr marL="514350" indent="-514350">
                  <a:lnSpc>
                    <a:spcPct val="120000"/>
                  </a:lnSpc>
                  <a:buAutoNum type="arabicPeriod"/>
                </a:pPr>
                <a:r>
                  <a:rPr lang="en-US" dirty="0"/>
                  <a:t>Worse case is of we do not find the element x. We have to iterate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times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514350" indent="-514350">
                  <a:lnSpc>
                    <a:spcPct val="120000"/>
                  </a:lnSpc>
                  <a:buAutoNum type="arabicPeriod"/>
                </a:pPr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CDA74D1-54B5-9008-A9C3-0D3162C762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079157" y="1421180"/>
                <a:ext cx="5181600" cy="4351338"/>
              </a:xfrm>
              <a:blipFill>
                <a:blip r:embed="rId2"/>
                <a:stretch>
                  <a:fillRect l="-2471" t="-2241" r="-1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B78D726-3253-2DC3-0495-72CDDF4BB825}"/>
              </a:ext>
            </a:extLst>
          </p:cNvPr>
          <p:cNvSpPr txBox="1"/>
          <p:nvPr/>
        </p:nvSpPr>
        <p:spPr>
          <a:xfrm>
            <a:off x="931243" y="1421180"/>
            <a:ext cx="4901666" cy="30469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template &lt;</a:t>
            </a:r>
            <a:r>
              <a:rPr lang="en-US" sz="1600" dirty="0" err="1">
                <a:latin typeface="Lucida Console" panose="020B0609040504020204" pitchFamily="49" charset="0"/>
              </a:rPr>
              <a:t>typename</a:t>
            </a:r>
            <a:r>
              <a:rPr lang="en-US" sz="1600" dirty="0">
                <a:latin typeface="Lucida Console" panose="020B0609040504020204" pitchFamily="49" charset="0"/>
              </a:rPr>
              <a:t> Comparable&gt;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int </a:t>
            </a:r>
            <a:r>
              <a:rPr lang="en-US" sz="1600" dirty="0" err="1">
                <a:latin typeface="Lucida Console" panose="020B0609040504020204" pitchFamily="49" charset="0"/>
              </a:rPr>
              <a:t>linearSearch</a:t>
            </a:r>
            <a:r>
              <a:rPr lang="en-US" sz="1600" dirty="0">
                <a:latin typeface="Lucida Console" panose="020B0609040504020204" pitchFamily="49" charset="0"/>
              </a:rPr>
              <a:t>( 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const vector&lt;Comparable&gt; &amp; a, </a:t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  const Comparable &amp; x 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for(int </a:t>
            </a:r>
            <a:r>
              <a:rPr lang="en-US" sz="1600" dirty="0" err="1">
                <a:latin typeface="Lucida Console" panose="020B0609040504020204" pitchFamily="49" charset="0"/>
              </a:rPr>
              <a:t>i</a:t>
            </a:r>
            <a:r>
              <a:rPr lang="en-US" sz="1600" dirty="0">
                <a:latin typeface="Lucida Console" panose="020B0609040504020204" pitchFamily="49" charset="0"/>
              </a:rPr>
              <a:t> = 0; </a:t>
            </a:r>
            <a:r>
              <a:rPr lang="en-US" sz="1600" dirty="0" err="1">
                <a:latin typeface="Lucida Console" panose="020B0609040504020204" pitchFamily="49" charset="0"/>
              </a:rPr>
              <a:t>i</a:t>
            </a:r>
            <a:r>
              <a:rPr lang="en-US" sz="1600" dirty="0">
                <a:latin typeface="Lucida Console" panose="020B0609040504020204" pitchFamily="49" charset="0"/>
              </a:rPr>
              <a:t> &lt; </a:t>
            </a:r>
            <a:r>
              <a:rPr lang="en-US" sz="1600" dirty="0" err="1">
                <a:latin typeface="Lucida Console" panose="020B0609040504020204" pitchFamily="49" charset="0"/>
              </a:rPr>
              <a:t>a.size</a:t>
            </a:r>
            <a:r>
              <a:rPr lang="en-US" sz="1600" dirty="0">
                <a:latin typeface="Lucida Console" panose="020B0609040504020204" pitchFamily="49" charset="0"/>
              </a:rPr>
              <a:t>(); ++</a:t>
            </a:r>
            <a:r>
              <a:rPr lang="en-US" sz="1600" dirty="0" err="1">
                <a:latin typeface="Lucida Console" panose="020B0609040504020204" pitchFamily="49" charset="0"/>
              </a:rPr>
              <a:t>i</a:t>
            </a:r>
            <a:r>
              <a:rPr lang="en-US" sz="16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if( a[ </a:t>
            </a:r>
            <a:r>
              <a:rPr lang="en-US" sz="1600" dirty="0" err="1">
                <a:latin typeface="Lucida Console" panose="020B0609040504020204" pitchFamily="49" charset="0"/>
              </a:rPr>
              <a:t>i</a:t>
            </a:r>
            <a:r>
              <a:rPr lang="en-US" sz="1600" dirty="0">
                <a:latin typeface="Lucida Console" panose="020B0609040504020204" pitchFamily="49" charset="0"/>
              </a:rPr>
              <a:t> ] == x )     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return </a:t>
            </a:r>
            <a:r>
              <a:rPr lang="en-US" sz="1600" dirty="0" err="1">
                <a:latin typeface="Lucida Console" panose="020B0609040504020204" pitchFamily="49" charset="0"/>
              </a:rPr>
              <a:t>i</a:t>
            </a:r>
            <a:r>
              <a:rPr lang="en-US" sz="16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return -1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84650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F1789-1D72-DBEA-1824-BA71A11E2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Binary Search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DA74D1-54B5-9008-A9C3-0D3162C762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9157" y="1421180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 the index of a value in a presorted array/vector.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Time complexity?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8D726-3253-2DC3-0495-72CDDF4BB825}"/>
              </a:ext>
            </a:extLst>
          </p:cNvPr>
          <p:cNvSpPr txBox="1"/>
          <p:nvPr/>
        </p:nvSpPr>
        <p:spPr>
          <a:xfrm>
            <a:off x="931243" y="1421180"/>
            <a:ext cx="5054871" cy="501675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template &lt;</a:t>
            </a:r>
            <a:r>
              <a:rPr lang="en-US" sz="1600" dirty="0" err="1">
                <a:latin typeface="Lucida Console" panose="020B0609040504020204" pitchFamily="49" charset="0"/>
              </a:rPr>
              <a:t>typename</a:t>
            </a:r>
            <a:r>
              <a:rPr lang="en-US" sz="1600" dirty="0">
                <a:latin typeface="Lucida Console" panose="020B0609040504020204" pitchFamily="49" charset="0"/>
              </a:rPr>
              <a:t> Comparable&gt;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int </a:t>
            </a:r>
            <a:r>
              <a:rPr lang="en-US" sz="1600" dirty="0" err="1">
                <a:latin typeface="Lucida Console" panose="020B0609040504020204" pitchFamily="49" charset="0"/>
              </a:rPr>
              <a:t>binarySearch</a:t>
            </a:r>
            <a:r>
              <a:rPr lang="en-US" sz="1600" dirty="0">
                <a:latin typeface="Lucida Console" panose="020B0609040504020204" pitchFamily="49" charset="0"/>
              </a:rPr>
              <a:t>( 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const vector&lt;Comparable&gt; &amp; a, </a:t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  const Comparable &amp; x 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int low = 0, high = </a:t>
            </a:r>
            <a:r>
              <a:rPr lang="en-US" sz="1600" dirty="0" err="1">
                <a:latin typeface="Lucida Console" panose="020B0609040504020204" pitchFamily="49" charset="0"/>
              </a:rPr>
              <a:t>a.size</a:t>
            </a:r>
            <a:r>
              <a:rPr lang="en-US" sz="1600" dirty="0">
                <a:latin typeface="Lucida Console" panose="020B0609040504020204" pitchFamily="49" charset="0"/>
              </a:rPr>
              <a:t>( ) - 1;</a:t>
            </a:r>
          </a:p>
          <a:p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    while( low &lt;= high 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int mid = ( low + high ) / 2;</a:t>
            </a:r>
          </a:p>
          <a:p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        if( a[ mid ] &lt; x 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low = mid + 1;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else if( a[ mid ] &gt; x 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high = mid - 1;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else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return mid;   // Found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return -1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06350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F1789-1D72-DBEA-1824-BA71A11E2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Binary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CDA74D1-54B5-9008-A9C3-0D3162C762E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079157" y="1421179"/>
                <a:ext cx="5181600" cy="5071695"/>
              </a:xfrm>
            </p:spPr>
            <p:txBody>
              <a:bodyPr>
                <a:normAutofit fontScale="550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3800" dirty="0"/>
                  <a:t>Time complexity?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/>
              </a:p>
              <a:p>
                <a:pPr marL="514350" indent="-514350">
                  <a:lnSpc>
                    <a:spcPct val="120000"/>
                  </a:lnSpc>
                  <a:buAutoNum type="arabicPeriod"/>
                </a:pPr>
                <a:r>
                  <a:rPr lang="en-US" dirty="0"/>
                  <a:t>Problem size n = size of a represented as high-low.</a:t>
                </a:r>
              </a:p>
              <a:p>
                <a:pPr marL="514350" indent="-514350">
                  <a:lnSpc>
                    <a:spcPct val="120000"/>
                  </a:lnSpc>
                  <a:buAutoNum type="arabicPeriod"/>
                </a:pPr>
                <a:r>
                  <a:rPr lang="en-US" dirty="0"/>
                  <a:t>Worse case is of we do not find the element x.</a:t>
                </a:r>
              </a:p>
              <a:p>
                <a:pPr marL="514350" indent="-514350">
                  <a:lnSpc>
                    <a:spcPct val="120000"/>
                  </a:lnSpc>
                  <a:buAutoNum type="arabicPeriod"/>
                </a:pPr>
                <a:r>
                  <a:rPr lang="en-US" dirty="0"/>
                  <a:t>In ever iteration, high-low halves so we get: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… 1</m:t>
                    </m:r>
                  </m:oMath>
                </a14:m>
                <a:br>
                  <a:rPr lang="en-US" dirty="0"/>
                </a:br>
                <a:endParaRPr lang="en-US" dirty="0"/>
              </a:p>
              <a:p>
                <a:pPr marL="514350" indent="-514350">
                  <a:lnSpc>
                    <a:spcPct val="120000"/>
                  </a:lnSpc>
                  <a:buAutoNum type="arabicPeriod"/>
                </a:pPr>
                <a:r>
                  <a:rPr lang="en-US" dirty="0"/>
                  <a:t>It takes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steps to got form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to 1: </a:t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  <m:r>
                      <a:rPr lang="pt-BR" i="1" dirty="0" smtClean="0">
                        <a:latin typeface="Cambria Math" panose="02040503050406030204" pitchFamily="18" charset="0"/>
                      </a:rPr>
                      <m:t>= 1</m:t>
                    </m:r>
                  </m:oMath>
                </a14:m>
                <a:br>
                  <a:rPr lang="pt-BR" dirty="0"/>
                </a:b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 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e>
                        </m:func>
                      </m:den>
                    </m:f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b="1" dirty="0"/>
                  <a:t>General rule</a:t>
                </a:r>
                <a:r>
                  <a:rPr lang="en-US" dirty="0"/>
                  <a:t>: If every iteration halves the problem size, then we have a logarithmic time complexity.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CDA74D1-54B5-9008-A9C3-0D3162C762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079157" y="1421179"/>
                <a:ext cx="5181600" cy="5071695"/>
              </a:xfrm>
              <a:blipFill>
                <a:blip r:embed="rId2"/>
                <a:stretch>
                  <a:fillRect l="-1412" t="-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B78D726-3253-2DC3-0495-72CDDF4BB825}"/>
              </a:ext>
            </a:extLst>
          </p:cNvPr>
          <p:cNvSpPr txBox="1"/>
          <p:nvPr/>
        </p:nvSpPr>
        <p:spPr>
          <a:xfrm>
            <a:off x="931243" y="1421180"/>
            <a:ext cx="4391527" cy="4924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/>
              <a:t>template &lt;</a:t>
            </a:r>
            <a:r>
              <a:rPr lang="en-US" sz="1600" dirty="0" err="1"/>
              <a:t>typename</a:t>
            </a:r>
            <a:r>
              <a:rPr lang="en-US" sz="1600" dirty="0"/>
              <a:t> Comparable&gt;</a:t>
            </a:r>
          </a:p>
          <a:p>
            <a:r>
              <a:rPr lang="en-US" sz="1600" dirty="0"/>
              <a:t>int </a:t>
            </a:r>
            <a:r>
              <a:rPr lang="en-US" sz="1600" dirty="0" err="1"/>
              <a:t>binarySearch</a:t>
            </a:r>
            <a:r>
              <a:rPr lang="en-US" sz="1600" dirty="0"/>
              <a:t>( const vector&lt;Comparable&gt; &amp; a, </a:t>
            </a:r>
            <a:br>
              <a:rPr lang="en-US" sz="1600" dirty="0"/>
            </a:br>
            <a:r>
              <a:rPr lang="en-US" sz="1600" dirty="0"/>
              <a:t>                                const Comparable &amp; x )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    int low = 0, high = </a:t>
            </a:r>
            <a:r>
              <a:rPr lang="en-US" sz="1600" dirty="0" err="1"/>
              <a:t>a.size</a:t>
            </a:r>
            <a:r>
              <a:rPr lang="en-US" sz="1600" dirty="0"/>
              <a:t>( ) - 1;</a:t>
            </a:r>
          </a:p>
          <a:p>
            <a:endParaRPr lang="en-US" sz="1600" dirty="0"/>
          </a:p>
          <a:p>
            <a:r>
              <a:rPr lang="en-US" sz="1600" dirty="0"/>
              <a:t>    while( low &lt;= high )</a:t>
            </a:r>
          </a:p>
          <a:p>
            <a:r>
              <a:rPr lang="en-US" sz="1600" dirty="0"/>
              <a:t>    {</a:t>
            </a:r>
          </a:p>
          <a:p>
            <a:r>
              <a:rPr lang="en-US" sz="1600" dirty="0"/>
              <a:t>        int mid = ( low + high ) / 2;</a:t>
            </a:r>
          </a:p>
          <a:p>
            <a:endParaRPr lang="en-US" sz="1600" dirty="0"/>
          </a:p>
          <a:p>
            <a:r>
              <a:rPr lang="en-US" sz="1600" dirty="0"/>
              <a:t>        if( a[ mid ] &lt; x )</a:t>
            </a:r>
          </a:p>
          <a:p>
            <a:r>
              <a:rPr lang="en-US" sz="1600" dirty="0"/>
              <a:t>            low = mid + 1;</a:t>
            </a:r>
          </a:p>
          <a:p>
            <a:r>
              <a:rPr lang="en-US" sz="1600" dirty="0"/>
              <a:t>        else if( a[ mid ] &gt; x )</a:t>
            </a:r>
          </a:p>
          <a:p>
            <a:r>
              <a:rPr lang="en-US" sz="1600" dirty="0"/>
              <a:t>            high = mid - 1;</a:t>
            </a:r>
          </a:p>
          <a:p>
            <a:r>
              <a:rPr lang="en-US" sz="1600" dirty="0"/>
              <a:t>        else</a:t>
            </a:r>
          </a:p>
          <a:p>
            <a:r>
              <a:rPr lang="en-US" sz="1600" dirty="0"/>
              <a:t>            return mid;   // Found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    return -1</a:t>
            </a:r>
          </a:p>
          <a:p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43290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36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8EC137F-14AC-101D-CEB8-C93AAB6F1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Some Final Words on Complexity</a:t>
            </a:r>
          </a:p>
        </p:txBody>
      </p:sp>
      <p:sp>
        <p:nvSpPr>
          <p:cNvPr id="4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A8850277-4FE6-EA5B-089D-4BD3AE738F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2493" y="2071316"/>
                <a:ext cx="6713552" cy="4119172"/>
              </a:xfrm>
            </p:spPr>
            <p:txBody>
              <a:bodyPr anchor="t">
                <a:normAutofit fontScale="85000" lnSpcReduction="20000"/>
              </a:bodyPr>
              <a:lstStyle/>
              <a:p>
                <a:r>
                  <a:rPr lang="en-US" sz="1900" dirty="0"/>
                  <a:t>Better complexity does not mean faster! Complexity analysis ignores constants.</a:t>
                </a:r>
                <a:r>
                  <a:rPr lang="en-US" sz="1900" b="1" dirty="0"/>
                  <a:t> runtime</a:t>
                </a:r>
                <a:endParaRPr lang="en-US" sz="1900" dirty="0"/>
              </a:p>
              <a:p>
                <a:endParaRPr lang="en-US" sz="1900" dirty="0"/>
              </a:p>
              <a:p>
                <a:r>
                  <a:rPr lang="en-US" sz="1900" b="1" dirty="0"/>
                  <a:t>Assumption</a:t>
                </a:r>
                <a:r>
                  <a:rPr lang="en-US" sz="1900" dirty="0"/>
                  <a:t> that each operation takes the same amount of time is very strong.</a:t>
                </a:r>
              </a:p>
              <a:p>
                <a:endParaRPr lang="en-US" sz="1900" dirty="0"/>
              </a:p>
              <a:p>
                <a:r>
                  <a:rPr lang="en-US" sz="1900" dirty="0"/>
                  <a:t>Complexity analysis points to the part of the code that would benefit from algorithmic </a:t>
                </a:r>
                <a:r>
                  <a:rPr lang="en-US" sz="1900" b="1" dirty="0"/>
                  <a:t>optimization</a:t>
                </a:r>
                <a:r>
                  <a:rPr lang="en-US" sz="1900" dirty="0"/>
                  <a:t>.</a:t>
                </a:r>
              </a:p>
              <a:p>
                <a:endParaRPr lang="en-US" sz="1900" dirty="0"/>
              </a:p>
              <a:p>
                <a:r>
                  <a:rPr lang="en-US" sz="1900" dirty="0"/>
                  <a:t>Complexity analysis looks at the </a:t>
                </a:r>
                <a:r>
                  <a:rPr lang="en-US" sz="1900" b="1" dirty="0"/>
                  <a:t>algorithm</a:t>
                </a:r>
                <a:r>
                  <a:rPr lang="en-US" sz="1900" dirty="0"/>
                  <a:t> and bad implementations (e.g., copying arrays unnecessarily)  may lead to worse run time.</a:t>
                </a:r>
              </a:p>
              <a:p>
                <a:endParaRPr lang="en-US" sz="1900" dirty="0"/>
              </a:p>
              <a:p>
                <a:r>
                  <a:rPr lang="en-US" sz="1900" b="1" dirty="0"/>
                  <a:t>Big-Oh looks at the worst case. </a:t>
                </a:r>
                <a:r>
                  <a:rPr lang="en-US" sz="1900" dirty="0"/>
                  <a:t>Average case analysis is typically much harder to determine.</a:t>
                </a:r>
              </a:p>
              <a:p>
                <a:r>
                  <a:rPr lang="en-US" sz="1900" dirty="0"/>
                  <a:t>Space complexity analysis looks at how the memory need grows with </a:t>
                </a:r>
                <a14:m>
                  <m:oMath xmlns:m="http://schemas.openxmlformats.org/officeDocument/2006/math"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900" dirty="0"/>
                  <a:t>.</a:t>
                </a:r>
              </a:p>
              <a:p>
                <a:endParaRPr lang="en-US" sz="1900" dirty="0"/>
              </a:p>
              <a:p>
                <a:endParaRPr lang="en-US" sz="1900" dirty="0"/>
              </a:p>
              <a:p>
                <a:endParaRPr lang="en-US" sz="1900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A8850277-4FE6-EA5B-089D-4BD3AE738F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2493" y="2071316"/>
                <a:ext cx="6713552" cy="4119172"/>
              </a:xfrm>
              <a:blipFill>
                <a:blip r:embed="rId2"/>
                <a:stretch>
                  <a:fillRect l="-363" t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Picture 31" descr="Geometric graphic background molecule and communication">
            <a:extLst>
              <a:ext uri="{FF2B5EF4-FFF2-40B4-BE49-F238E27FC236}">
                <a16:creationId xmlns:a16="http://schemas.microsoft.com/office/drawing/2014/main" id="{25D4464C-4ED1-742A-26CA-58CFB18360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6" r="2714" b="1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677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604" y="0"/>
            <a:ext cx="6141396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604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985B34-8CEA-AC76-5702-AAA3A581F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1384" y="640263"/>
            <a:ext cx="5129784" cy="1344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What is an Algorithm?</a:t>
            </a:r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34391C1C-5F73-20D6-9F9A-236ECBCA6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632" y="787907"/>
            <a:ext cx="5126736" cy="512673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59460-4241-7756-EEA0-287A7BB02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1384" y="2121762"/>
            <a:ext cx="5129784" cy="3990279"/>
          </a:xfrm>
        </p:spPr>
        <p:txBody>
          <a:bodyPr>
            <a:normAutofit fontScale="92500" lnSpcReduction="20000"/>
          </a:bodyPr>
          <a:lstStyle/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Definition</a:t>
            </a:r>
          </a:p>
          <a:p>
            <a:pPr marL="0" indent="0" algn="ctr">
              <a:buNone/>
            </a:pPr>
            <a:br>
              <a:rPr lang="en-US" sz="2000" dirty="0"/>
            </a:br>
            <a:r>
              <a:rPr lang="en-US" sz="2600" i="1" dirty="0"/>
              <a:t>“A clearly specified set of simple instructions to be followed to solve a problem.”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Important properties</a:t>
            </a:r>
          </a:p>
          <a:p>
            <a:r>
              <a:rPr lang="en-US" sz="2000" dirty="0"/>
              <a:t>Correctness</a:t>
            </a:r>
          </a:p>
          <a:p>
            <a:r>
              <a:rPr lang="en-US" sz="2000" b="1" dirty="0"/>
              <a:t>Run time 		- time complexity</a:t>
            </a:r>
          </a:p>
          <a:p>
            <a:r>
              <a:rPr lang="en-US" sz="2000" dirty="0"/>
              <a:t>Memory requirement 	- space complexity</a:t>
            </a:r>
          </a:p>
        </p:txBody>
      </p:sp>
    </p:spTree>
    <p:extLst>
      <p:ext uri="{BB962C8B-B14F-4D97-AF65-F5344CB8AC3E}">
        <p14:creationId xmlns:p14="http://schemas.microsoft.com/office/powerpoint/2010/main" val="21355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31579-47B4-CFE0-2D0A-15036E3A9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sz="4100" dirty="0"/>
              <a:t>How do we assess/compare time complexity?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A0642B-DC59-7247-0DB4-0B56F3E6EB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65431" y="2438400"/>
                <a:ext cx="6586489" cy="378541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Issue: Runtime and memory requirements are machine/programming language/compiler dependent!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Approach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000" dirty="0"/>
                  <a:t>Assume that each instruction takes one time unit.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000" dirty="0"/>
                  <a:t>Define the problem size (typically called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dirty="0"/>
                  <a:t>) and look at the relative growth rate when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dirty="0"/>
                  <a:t> becomes large.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000" dirty="0"/>
                  <a:t>We typically analyze the worst-case behavior.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A0642B-DC59-7247-0DB4-0B56F3E6EB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65431" y="2438400"/>
                <a:ext cx="6586489" cy="3785419"/>
              </a:xfrm>
              <a:blipFill>
                <a:blip r:embed="rId2"/>
                <a:stretch>
                  <a:fillRect l="-1019" t="-16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Stopwatch">
            <a:extLst>
              <a:ext uri="{FF2B5EF4-FFF2-40B4-BE49-F238E27FC236}">
                <a16:creationId xmlns:a16="http://schemas.microsoft.com/office/drawing/2014/main" id="{671DE7FA-6ED3-6868-BFD8-687A218FA3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989" r="28299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5473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743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EC250-9318-EE51-12A8-45CC78711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Mathematical Definitions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BE703B-CD5C-EE30-8C59-C3381CD28E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80934" y="2314807"/>
                <a:ext cx="6710014" cy="4278497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1900" b="1" dirty="0"/>
                  <a:t>Big-Oh </a:t>
                </a:r>
                <a:br>
                  <a:rPr lang="en-US" sz="1900" b="1" dirty="0"/>
                </a:br>
                <a:r>
                  <a:rPr lang="en-US" sz="1900" b="1" dirty="0"/>
                  <a:t>(upper bound = worst case, i.e. the growth in not more than f)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1900" b="1" i="1" smtClean="0"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sz="19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d>
                    <m:r>
                      <a:rPr lang="en-US" sz="19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900" b="1" i="1" smtClean="0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sz="19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sz="19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900" b="1" i="1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900" b="1" dirty="0"/>
                  <a:t>  if there is a </a:t>
                </a:r>
                <a14:m>
                  <m:oMath xmlns:m="http://schemas.openxmlformats.org/officeDocument/2006/math">
                    <m:r>
                      <a:rPr lang="en-US" sz="1900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sz="1900" b="1" dirty="0"/>
                  <a:t> for which </a:t>
                </a:r>
                <a14:m>
                  <m:oMath xmlns:m="http://schemas.openxmlformats.org/officeDocument/2006/math">
                    <m:r>
                      <a:rPr lang="en-US" sz="1900" b="1" i="1" smtClean="0"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sz="19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d>
                    <m:r>
                      <a:rPr lang="en-US" sz="1900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900" b="1" i="1" smtClean="0">
                        <a:latin typeface="Cambria Math" panose="02040503050406030204" pitchFamily="18" charset="0"/>
                      </a:rPr>
                      <m:t>𝒄𝒇</m:t>
                    </m:r>
                    <m:r>
                      <a:rPr lang="en-US" sz="19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900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sz="19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900" b="1" dirty="0"/>
                  <a:t> </a:t>
                </a:r>
                <a:br>
                  <a:rPr lang="en-US" sz="1900" b="1" dirty="0"/>
                </a:br>
                <a:r>
                  <a:rPr lang="en-US" sz="1900" b="1" dirty="0"/>
                  <a:t>					for </a:t>
                </a:r>
                <a14:m>
                  <m:oMath xmlns:m="http://schemas.openxmlformats.org/officeDocument/2006/math">
                    <m:r>
                      <a:rPr lang="en-US" sz="1900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sz="1900" b="1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19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19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sz="1900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1900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1900" b="1" dirty="0"/>
                  <a:t>Omega</a:t>
                </a:r>
                <a:r>
                  <a:rPr lang="en-US" sz="1900" dirty="0"/>
                  <a:t> </a:t>
                </a:r>
                <a:br>
                  <a:rPr lang="en-US" sz="1900" dirty="0"/>
                </a:br>
                <a:r>
                  <a:rPr lang="en-US" sz="1900" dirty="0"/>
                  <a:t>(lower bound, i.e. the growth in not less than g)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1900" b="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9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1900" b="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900" b="0" i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19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19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900" b="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900" dirty="0"/>
                  <a:t>   if there is a </a:t>
                </a:r>
                <a14:m>
                  <m:oMath xmlns:m="http://schemas.openxmlformats.org/officeDocument/2006/math">
                    <m:r>
                      <a:rPr lang="en-US" sz="1900" b="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1900" dirty="0"/>
                  <a:t> for which </a:t>
                </a:r>
                <a14:m>
                  <m:oMath xmlns:m="http://schemas.openxmlformats.org/officeDocument/2006/math">
                    <m:r>
                      <a:rPr lang="en-US" sz="1900" b="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9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1900" b="0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1900" b="0" i="1">
                        <a:latin typeface="Cambria Math" panose="02040503050406030204" pitchFamily="18" charset="0"/>
                      </a:rPr>
                      <m:t>𝑐𝑔</m:t>
                    </m:r>
                    <m:r>
                      <a:rPr lang="en-US" sz="19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900" b="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9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900" dirty="0"/>
                  <a:t> </a:t>
                </a:r>
                <a:br>
                  <a:rPr lang="en-US" sz="1900" dirty="0"/>
                </a:br>
                <a:r>
                  <a:rPr lang="en-US" sz="1900" dirty="0"/>
                  <a:t>					for </a:t>
                </a:r>
                <a14:m>
                  <m:oMath xmlns:m="http://schemas.openxmlformats.org/officeDocument/2006/math">
                    <m:r>
                      <a:rPr lang="en-US" sz="1900" b="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900" b="0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19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1900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19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1900" b="1" dirty="0"/>
                  <a:t>Theta</a:t>
                </a:r>
                <a:r>
                  <a:rPr lang="en-US" sz="1900" dirty="0"/>
                  <a:t> </a:t>
                </a:r>
                <a:br>
                  <a:rPr lang="en-US" sz="1900" dirty="0"/>
                </a:br>
                <a:r>
                  <a:rPr lang="en-US" sz="1900" dirty="0"/>
                  <a:t>(exact growth rate is h)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1900" b="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9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1900" b="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900" b="0" i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19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19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900" b="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900" dirty="0"/>
                  <a:t>   if </a:t>
                </a:r>
                <a14:m>
                  <m:oMath xmlns:m="http://schemas.openxmlformats.org/officeDocument/2006/math">
                    <m:r>
                      <a:rPr lang="en-US" sz="1900" b="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9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19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900" b="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9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19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900" b="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900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900" b="0" i="0">
                        <a:latin typeface="Cambria Math" panose="02040503050406030204" pitchFamily="18" charset="0"/>
                      </a:rPr>
                      <m:t>T</m:t>
                    </m:r>
                    <m:d>
                      <m:dPr>
                        <m:ctrlPr>
                          <a:rPr lang="en-US" sz="19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900" b="0" i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sz="1900" b="0" i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900" b="0" i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19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19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900" b="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</m:d>
                  </m:oMath>
                </a14:m>
                <a:endParaRPr lang="en-US" sz="1900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19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BE703B-CD5C-EE30-8C59-C3381CD28E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80934" y="2314807"/>
                <a:ext cx="6710014" cy="4278497"/>
              </a:xfrm>
              <a:blipFill>
                <a:blip r:embed="rId2"/>
                <a:stretch>
                  <a:fillRect l="-454" t="-427" b="-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calculus formula">
            <a:extLst>
              <a:ext uri="{FF2B5EF4-FFF2-40B4-BE49-F238E27FC236}">
                <a16:creationId xmlns:a16="http://schemas.microsoft.com/office/drawing/2014/main" id="{D57622C8-B480-0D38-E5C2-1AC611AF73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419" r="30462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910494B-059C-A856-8B8E-8A5CF7230BD3}"/>
              </a:ext>
            </a:extLst>
          </p:cNvPr>
          <p:cNvSpPr/>
          <p:nvPr/>
        </p:nvSpPr>
        <p:spPr>
          <a:xfrm>
            <a:off x="4965430" y="2314807"/>
            <a:ext cx="5920743" cy="1286160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8F298D-98A9-97DB-2DF0-5699C5906790}"/>
              </a:ext>
            </a:extLst>
          </p:cNvPr>
          <p:cNvSpPr txBox="1"/>
          <p:nvPr/>
        </p:nvSpPr>
        <p:spPr>
          <a:xfrm>
            <a:off x="9429323" y="3564872"/>
            <a:ext cx="157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Most common</a:t>
            </a:r>
          </a:p>
        </p:txBody>
      </p:sp>
    </p:spTree>
    <p:extLst>
      <p:ext uri="{BB962C8B-B14F-4D97-AF65-F5344CB8AC3E}">
        <p14:creationId xmlns:p14="http://schemas.microsoft.com/office/powerpoint/2010/main" val="1210015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2F2C8C-B828-A20B-204C-5DE71A5A1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Comparison of different complexity functions f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3B613620-7FC8-0B94-5358-B15D02E4E6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1077578"/>
              </p:ext>
            </p:extLst>
          </p:nvPr>
        </p:nvGraphicFramePr>
        <p:xfrm>
          <a:off x="4752870" y="823964"/>
          <a:ext cx="6963508" cy="55640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826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193AD-BAFA-77BF-06F2-C9B3E347F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Rules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93B716-6132-9A48-9B1F-0ACE06F0F6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532144"/>
              </a:xfrm>
            </p:spPr>
            <p:txBody>
              <a:bodyPr>
                <a:normAutofit fontScale="62500" lnSpcReduction="20000"/>
              </a:bodyPr>
              <a:lstStyle/>
              <a:p>
                <a:pPr marL="514350" indent="-51435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dirty="0"/>
                  <a:t>Ignore constants </a:t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 5 + 3 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514350" indent="-51435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dirty="0"/>
                  <a:t>Only keep the highest degree since it grows the fastest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</a:t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3 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514350" indent="-51435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b="0" dirty="0"/>
                  <a:t>Sequence: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 → </m:t>
                    </m:r>
                  </m:oMath>
                </a14:m>
                <a:r>
                  <a:rPr lang="en-US" dirty="0"/>
                  <a:t> the worst part counts.</a:t>
                </a:r>
              </a:p>
              <a:p>
                <a:pPr marL="514350" indent="-51435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dirty="0"/>
                  <a:t>Nested loops: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∗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→ </m:t>
                    </m:r>
                  </m:oMath>
                </a14:m>
                <a:r>
                  <a:rPr lang="en-US" dirty="0"/>
                  <a:t>  do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dirty="0"/>
                  <a:t> times.</a:t>
                </a:r>
              </a:p>
              <a:p>
                <a:pPr>
                  <a:lnSpc>
                    <a:spcPct val="120000"/>
                  </a:lnSpc>
                </a:pPr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/>
                  <a:t>For code this means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Only loops really count: k nested loops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Consecutive code blocks: only the most complex block counts.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Conditional code blocks: count the most complex path (worst case)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93B716-6132-9A48-9B1F-0ACE06F0F6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532144"/>
              </a:xfrm>
              <a:blipFill>
                <a:blip r:embed="rId2"/>
                <a:stretch>
                  <a:fillRect l="-522" t="-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14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1935F-72AF-B0DD-3045-09F8AEDFB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Useful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E6E262-97ED-6C7C-5114-7354A09A96F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2242685"/>
                <a:ext cx="5181600" cy="39342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≈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+1|</m:t>
                              </m:r>
                            </m:den>
                          </m:f>
                        </m:e>
                      </m:nary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E6E262-97ED-6C7C-5114-7354A09A96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2242685"/>
                <a:ext cx="5181600" cy="393427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5F7CF88-37A7-9A7A-C68F-B87251F85113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2242685"/>
                <a:ext cx="5181600" cy="393427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≈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den>
                          </m:f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≈</m:t>
                          </m:r>
                          <m:func>
                            <m:func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dirty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5F7CF88-37A7-9A7A-C68F-B87251F851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2242685"/>
                <a:ext cx="5181600" cy="393427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5679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5454F-16DB-CC60-9F51-AE84F8F98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Bubble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F3B30-480F-8E99-F2DE-789765D15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978" y="1386473"/>
            <a:ext cx="4427853" cy="157475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Worst-case time complexity?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Worst-case space complexity?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D84CDE-497D-FA48-66D0-E18B617AC311}"/>
              </a:ext>
            </a:extLst>
          </p:cNvPr>
          <p:cNvSpPr txBox="1"/>
          <p:nvPr/>
        </p:nvSpPr>
        <p:spPr>
          <a:xfrm>
            <a:off x="976362" y="1386473"/>
            <a:ext cx="4606291" cy="26776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// n is the length of the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arr</a:t>
            </a:r>
            <a:endParaRPr lang="en-US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bubbleSort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(int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arr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[], int n)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int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, j;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for (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= 0;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&lt; n - 1; ++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// Last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elements are already 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// in place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for (j = 0; j &lt; n -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- 1; ++j)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    if (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arr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[j] &gt;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arr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[j + 1])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        swap(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arr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[j],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arr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[j + 1]);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0439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5454F-16DB-CC60-9F51-AE84F8F98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Bubble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BF3B30-480F-8E99-F2DE-789765D15B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172125"/>
                <a:ext cx="10515600" cy="1196402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endParaRPr lang="en-US" dirty="0"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Courier New" panose="02070309020205020404" pitchFamily="49" charset="0"/>
                  </a:rPr>
                  <a:t>Worst-case space complexity? </a:t>
                </a:r>
                <a:br>
                  <a:rPr lang="en-US" dirty="0">
                    <a:cs typeface="Courier New" panose="02070309020205020404" pitchFamily="49" charset="0"/>
                  </a:rPr>
                </a:br>
                <a:r>
                  <a:rPr lang="en-US" dirty="0">
                    <a:cs typeface="Courier New" panose="02070309020205020404" pitchFamily="49" charset="0"/>
                  </a:rPr>
                  <a:t>Only memory for </a:t>
                </a:r>
                <a:r>
                  <a:rPr lang="en-US" dirty="0" err="1">
                    <a:cs typeface="Courier New" panose="02070309020205020404" pitchFamily="49" charset="0"/>
                  </a:rPr>
                  <a:t>i</a:t>
                </a:r>
                <a:r>
                  <a:rPr lang="en-US" dirty="0">
                    <a:cs typeface="Courier New" panose="02070309020205020404" pitchFamily="49" charset="0"/>
                  </a:rPr>
                  <a:t> and j is needed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(1)</m:t>
                    </m:r>
                  </m:oMath>
                </a14:m>
                <a:endParaRPr lang="en-US" dirty="0"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BF3B30-480F-8E99-F2DE-789765D15B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172125"/>
                <a:ext cx="10515600" cy="1196402"/>
              </a:xfrm>
              <a:blipFill>
                <a:blip r:embed="rId2"/>
                <a:stretch>
                  <a:fillRect l="-1043" b="-116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07AE05-784B-C77C-D299-5EF0EE0606E3}"/>
                  </a:ext>
                </a:extLst>
              </p:cNvPr>
              <p:cNvSpPr txBox="1"/>
              <p:nvPr/>
            </p:nvSpPr>
            <p:spPr>
              <a:xfrm>
                <a:off x="5720815" y="1386473"/>
                <a:ext cx="6006166" cy="34560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cs typeface="Courier New" panose="02070309020205020404" pitchFamily="49" charset="0"/>
                  </a:rPr>
                  <a:t>Worst-case time complexity?</a:t>
                </a:r>
              </a:p>
              <a:p>
                <a:endParaRPr lang="en-US" dirty="0"/>
              </a:p>
              <a:p>
                <a:r>
                  <a:rPr lang="en-US" dirty="0" err="1"/>
                  <a:t>i</a:t>
                </a:r>
                <a:r>
                  <a:rPr lang="en-US" dirty="0"/>
                  <a:t> = 1 : n – 1 iterations in j-loop</a:t>
                </a:r>
              </a:p>
              <a:p>
                <a:r>
                  <a:rPr lang="en-US" dirty="0" err="1"/>
                  <a:t>i</a:t>
                </a:r>
                <a:r>
                  <a:rPr lang="en-US" dirty="0"/>
                  <a:t> = 2 : n – 2</a:t>
                </a:r>
              </a:p>
              <a:p>
                <a:r>
                  <a:rPr lang="en-US" dirty="0" err="1"/>
                  <a:t>i</a:t>
                </a:r>
                <a:r>
                  <a:rPr lang="en-US" dirty="0"/>
                  <a:t> = 3 : n – 3</a:t>
                </a:r>
              </a:p>
              <a:p>
                <a:r>
                  <a:rPr lang="en-US" dirty="0"/>
                  <a:t>…</a:t>
                </a:r>
              </a:p>
              <a:p>
                <a:r>
                  <a:rPr lang="en-US" dirty="0" err="1"/>
                  <a:t>i</a:t>
                </a:r>
                <a:r>
                  <a:rPr lang="en-US" dirty="0"/>
                  <a:t> = n - 2 : n – (n - 2) – 1 = 1</a:t>
                </a:r>
              </a:p>
              <a:p>
                <a:r>
                  <a:rPr lang="en-US" dirty="0" err="1"/>
                  <a:t>i</a:t>
                </a:r>
                <a:r>
                  <a:rPr lang="en-US" dirty="0"/>
                  <a:t> = n - 1 : n – (n - 1) – 1 = 0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−1+1)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07AE05-784B-C77C-D299-5EF0EE060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815" y="1386473"/>
                <a:ext cx="6006166" cy="3456074"/>
              </a:xfrm>
              <a:prstGeom prst="rect">
                <a:avLst/>
              </a:prstGeom>
              <a:blipFill>
                <a:blip r:embed="rId3"/>
                <a:stretch>
                  <a:fillRect l="-1521" t="-14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13DDD63-4160-2C61-7F10-ABE171335AF8}"/>
              </a:ext>
            </a:extLst>
          </p:cNvPr>
          <p:cNvSpPr txBox="1"/>
          <p:nvPr/>
        </p:nvSpPr>
        <p:spPr>
          <a:xfrm>
            <a:off x="976362" y="1386473"/>
            <a:ext cx="4606291" cy="26776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// n is the length of the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arr</a:t>
            </a:r>
            <a:endParaRPr lang="en-US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bubbleSort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(int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arr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[], int n)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int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, j;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for (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= 0;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&lt; n - 1; ++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// Last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elements are already 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// in place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for (j = 0; j &lt; n -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- 1; ++j)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    if (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arr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[j] &gt;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arr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[j + 1])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        swap(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arr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[j],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arr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[j + 1]);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5607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1925</TotalTime>
  <Words>1329</Words>
  <Application>Microsoft Office PowerPoint</Application>
  <PresentationFormat>Widescreen</PresentationFormat>
  <Paragraphs>185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Lucida Console</vt:lpstr>
      <vt:lpstr>Source Sans Pro</vt:lpstr>
      <vt:lpstr>Office Theme</vt:lpstr>
      <vt:lpstr>Algorithm Analysis</vt:lpstr>
      <vt:lpstr>What is an Algorithm?</vt:lpstr>
      <vt:lpstr>How do we assess/compare time complexity?</vt:lpstr>
      <vt:lpstr>Mathematical Definitions</vt:lpstr>
      <vt:lpstr>Comparison of different complexity functions f</vt:lpstr>
      <vt:lpstr>Some Rules</vt:lpstr>
      <vt:lpstr>Some Useful Series</vt:lpstr>
      <vt:lpstr>Example: Bubble Sort</vt:lpstr>
      <vt:lpstr>Example: Bubble Sort</vt:lpstr>
      <vt:lpstr>Example: Linear Search</vt:lpstr>
      <vt:lpstr>Example: Linear Search</vt:lpstr>
      <vt:lpstr>Example: Binary Search</vt:lpstr>
      <vt:lpstr>Example: Binary Search</vt:lpstr>
      <vt:lpstr>Some Final Words on Complexity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Analysis</dc:title>
  <dc:creator>Michael Hahsler</dc:creator>
  <cp:lastModifiedBy>Michael Hahsler</cp:lastModifiedBy>
  <cp:revision>16</cp:revision>
  <dcterms:created xsi:type="dcterms:W3CDTF">2022-06-27T20:44:46Z</dcterms:created>
  <dcterms:modified xsi:type="dcterms:W3CDTF">2022-07-18T18:31:19Z</dcterms:modified>
</cp:coreProperties>
</file>