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391" r:id="rId7"/>
    <p:sldId id="411" r:id="rId8"/>
    <p:sldId id="408" r:id="rId9"/>
    <p:sldId id="413" r:id="rId10"/>
    <p:sldId id="407" r:id="rId11"/>
    <p:sldId id="414" r:id="rId12"/>
    <p:sldId id="415" r:id="rId13"/>
    <p:sldId id="416" r:id="rId14"/>
    <p:sldId id="398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25/03/2024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25/03/2024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48D41-50AE-E606-A1B4-2E3AE1F9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F5BF331-76F1-A1DF-F32F-2954ACB70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4FB4A6-6896-4C6A-23B9-E9396B913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901C8C-88C0-45E7-54AF-F59A8D28A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3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23CC7-4DAD-2D27-1AB2-FA92E36E8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832CF7-8DCA-8D00-581C-8B1DDD6C8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F5A74D-9F7D-5B36-1148-539F9BF00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7455F4-F453-29BA-F673-E6F5AE9A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41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98A5-D4AB-8990-3027-18C7A3F7E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D9A854-A8E7-4667-A1F8-0BE6FEF6E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0165A1E-0076-02C5-B60A-BB703A50A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C5AAAF-20B5-F660-25BD-63CC8205A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377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FEF6-9930-DFC6-C820-C1FC43C19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FBE0E7-C9DA-EF02-6F61-516D44E31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4D982A-4057-8C3A-675F-0CDA460A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20F9B8-46D5-3071-7FA7-60932F556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208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83A6F-A193-FDDF-2273-5C7C6245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7B62A2-5EDA-6220-9AD7-9AC3BE462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6663BDA-CA96-8403-16FB-DFB377E11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0B252D-D3E2-04FD-84DA-F4C640812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41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306708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5400" dirty="0" err="1"/>
              <a:t>Generating</a:t>
            </a:r>
            <a:r>
              <a:rPr lang="it-IT" sz="5400" dirty="0"/>
              <a:t> </a:t>
            </a:r>
            <a:r>
              <a:rPr lang="it-IT" sz="5400" dirty="0" err="1"/>
              <a:t>thermal</a:t>
            </a:r>
            <a:r>
              <a:rPr lang="it-IT" sz="5400" dirty="0"/>
              <a:t> </a:t>
            </a:r>
            <a:r>
              <a:rPr lang="it-IT" sz="5400" dirty="0" err="1"/>
              <a:t>states</a:t>
            </a:r>
            <a:r>
              <a:rPr lang="it-IT" sz="5400" dirty="0"/>
              <a:t> on NISQ devices: a </a:t>
            </a:r>
            <a:r>
              <a:rPr lang="it-IT" sz="5400" dirty="0" err="1"/>
              <a:t>scoping</a:t>
            </a:r>
            <a:r>
              <a:rPr lang="it-IT" sz="5400" dirty="0"/>
              <a:t> study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D38FD0-7526-00F0-392E-978DFF091593}"/>
              </a:ext>
            </a:extLst>
          </p:cNvPr>
          <p:cNvSpPr txBox="1"/>
          <p:nvPr/>
        </p:nvSpPr>
        <p:spPr>
          <a:xfrm>
            <a:off x="6309904" y="4005752"/>
            <a:ext cx="219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/>
                </a:solidFill>
              </a:rPr>
              <a:t>Intern</a:t>
            </a:r>
            <a:r>
              <a:rPr lang="it-IT" i="1" dirty="0">
                <a:solidFill>
                  <a:schemeClr val="bg1"/>
                </a:solidFill>
              </a:rPr>
              <a:t>: </a:t>
            </a:r>
          </a:p>
          <a:p>
            <a:r>
              <a:rPr lang="it-IT" dirty="0">
                <a:solidFill>
                  <a:schemeClr val="bg1"/>
                </a:solidFill>
              </a:rPr>
              <a:t>Carlo Zollo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DCFF1A-AE97-EB17-B02C-73FCC6044C1D}"/>
              </a:ext>
            </a:extLst>
          </p:cNvPr>
          <p:cNvSpPr txBox="1"/>
          <p:nvPr/>
        </p:nvSpPr>
        <p:spPr>
          <a:xfrm>
            <a:off x="9668924" y="4005752"/>
            <a:ext cx="194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Tutor:</a:t>
            </a:r>
          </a:p>
          <a:p>
            <a:r>
              <a:rPr lang="it-IT" dirty="0">
                <a:solidFill>
                  <a:schemeClr val="bg1"/>
                </a:solidFill>
              </a:rPr>
              <a:t>Prof. Angelo Bassi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0E0F4-7496-DC1E-42E0-7BFE7A0F2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78412-137E-0DCF-A9D9-634C32C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Documentation</a:t>
            </a:r>
            <a:endParaRPr lang="it-IT" dirty="0"/>
          </a:p>
        </p:txBody>
      </p:sp>
      <p:pic>
        <p:nvPicPr>
          <p:cNvPr id="8" name="Segnaposto contenuto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764728C6-38A7-D02E-65F1-BA740655B6E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62" y="818789"/>
            <a:ext cx="5495689" cy="3952283"/>
          </a:xfrm>
        </p:spPr>
      </p:pic>
      <p:pic>
        <p:nvPicPr>
          <p:cNvPr id="12" name="Segnaposto contenuto 11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7699ABE5-BD50-C94D-E7A3-26F97754EF0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" y="181178"/>
            <a:ext cx="6070389" cy="3952283"/>
          </a:xfr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EED35C-E7D5-3023-43D9-83A281C59FA4}"/>
              </a:ext>
            </a:extLst>
          </p:cNvPr>
          <p:cNvSpPr txBox="1"/>
          <p:nvPr/>
        </p:nvSpPr>
        <p:spPr>
          <a:xfrm>
            <a:off x="247649" y="4460033"/>
            <a:ext cx="5848351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Project under </a:t>
            </a:r>
            <a:r>
              <a:rPr lang="it-IT" sz="2000" dirty="0" err="1">
                <a:solidFill>
                  <a:schemeClr val="bg1"/>
                </a:solidFill>
              </a:rPr>
              <a:t>active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development</a:t>
            </a: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Documentation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easily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built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managed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the software </a:t>
            </a:r>
            <a:r>
              <a:rPr lang="it-IT" sz="2000" dirty="0" err="1">
                <a:solidFill>
                  <a:schemeClr val="bg1"/>
                </a:solidFill>
              </a:rPr>
              <a:t>Sphinx</a:t>
            </a: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Documentation</a:t>
            </a:r>
            <a:r>
              <a:rPr lang="it-IT" sz="2000" dirty="0">
                <a:solidFill>
                  <a:schemeClr val="bg1"/>
                </a:solidFill>
              </a:rPr>
              <a:t> and code </a:t>
            </a:r>
            <a:r>
              <a:rPr lang="it-IT" sz="2000" dirty="0" err="1">
                <a:solidFill>
                  <a:schemeClr val="bg1"/>
                </a:solidFill>
              </a:rPr>
              <a:t>available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my</a:t>
            </a:r>
            <a:r>
              <a:rPr lang="it-IT" sz="2000" dirty="0">
                <a:solidFill>
                  <a:schemeClr val="bg1"/>
                </a:solidFill>
              </a:rPr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256519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Carlo Zollo</a:t>
            </a:r>
          </a:p>
          <a:p>
            <a:pPr rtl="0"/>
            <a:endParaRPr lang="it-IT" dirty="0"/>
          </a:p>
          <a:p>
            <a:pPr rtl="0"/>
            <a:r>
              <a:rPr lang="it-IT" dirty="0"/>
              <a:t>CARLO.ZOLLO@studenti.units.it</a:t>
            </a:r>
          </a:p>
          <a:p>
            <a:pPr rtl="0"/>
            <a:r>
              <a:rPr lang="it-IT" dirty="0"/>
              <a:t>https://github.com/DeWitt46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Agenda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9"/>
            <a:ext cx="6788150" cy="4119562"/>
          </a:xfrm>
        </p:spPr>
        <p:txBody>
          <a:bodyPr tIns="457200" rtlCol="0">
            <a:normAutofit lnSpcReduction="10000"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Motivations</a:t>
            </a:r>
            <a:endParaRPr lang="it-IT" dirty="0"/>
          </a:p>
          <a:p>
            <a:pPr rtl="0"/>
            <a:r>
              <a:rPr lang="it-IT" dirty="0"/>
              <a:t>NISQ devices: state of art</a:t>
            </a:r>
          </a:p>
          <a:p>
            <a:pPr rtl="0"/>
            <a:r>
              <a:rPr lang="it-IT" dirty="0"/>
              <a:t>Gibbs </a:t>
            </a:r>
            <a:r>
              <a:rPr lang="it-IT" dirty="0" err="1"/>
              <a:t>states</a:t>
            </a:r>
            <a:r>
              <a:rPr lang="it-IT" dirty="0"/>
              <a:t> generation </a:t>
            </a:r>
            <a:r>
              <a:rPr lang="it-IT" dirty="0" err="1"/>
              <a:t>algorithms</a:t>
            </a:r>
            <a:endParaRPr lang="it-IT" dirty="0"/>
          </a:p>
          <a:p>
            <a:pPr rtl="0"/>
            <a:r>
              <a:rPr lang="it-IT" dirty="0" err="1"/>
              <a:t>VarQITE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pPr rtl="0"/>
            <a:r>
              <a:rPr lang="it-IT" dirty="0"/>
              <a:t>LMG Model</a:t>
            </a:r>
          </a:p>
          <a:p>
            <a:pPr rtl="0"/>
            <a:r>
              <a:rPr lang="it-IT" dirty="0" err="1"/>
              <a:t>Results</a:t>
            </a:r>
            <a:endParaRPr lang="it-IT" dirty="0"/>
          </a:p>
          <a:p>
            <a:pPr rtl="0"/>
            <a:r>
              <a:rPr lang="it-IT" dirty="0" err="1"/>
              <a:t>Documentation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Motivations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testo 6">
                <a:extLst>
                  <a:ext uri="{FF2B5EF4-FFF2-40B4-BE49-F238E27FC236}">
                    <a16:creationId xmlns:a16="http://schemas.microsoft.com/office/drawing/2014/main" id="{F70BD87D-F7DA-961B-4024-A354DC87D16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657600" y="2281237"/>
                <a:ext cx="7810500" cy="4473887"/>
              </a:xfrm>
            </p:spPr>
            <p:txBody>
              <a:bodyPr rtlCol="0">
                <a:norm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it-IT" dirty="0"/>
                  <a:t>S</a:t>
                </a:r>
                <a:r>
                  <a:rPr lang="it-IT" dirty="0" err="1"/>
                  <a:t>coping</a:t>
                </a:r>
                <a:r>
                  <a:rPr lang="it-IT" dirty="0"/>
                  <a:t> study </a:t>
                </a:r>
                <a:r>
                  <a:rPr lang="it-IT" dirty="0" err="1"/>
                  <a:t>about</a:t>
                </a:r>
                <a:r>
                  <a:rPr lang="it-IT" dirty="0"/>
                  <a:t> </a:t>
                </a:r>
                <a:r>
                  <a:rPr lang="it-IT" dirty="0" err="1"/>
                  <a:t>thesis</a:t>
                </a:r>
                <a:r>
                  <a:rPr lang="it-IT" dirty="0"/>
                  <a:t> </a:t>
                </a:r>
                <a:r>
                  <a:rPr lang="it-IT" dirty="0" err="1"/>
                  <a:t>topics</a:t>
                </a:r>
                <a:endParaRPr lang="it-IT" dirty="0"/>
              </a:p>
              <a:p>
                <a:r>
                  <a:rPr lang="it-IT" dirty="0"/>
                  <a:t>Gibbs </a:t>
                </a:r>
                <a:r>
                  <a:rPr lang="it-IT" dirty="0" err="1"/>
                  <a:t>states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preparation</a:t>
                </a:r>
                <a:r>
                  <a:rPr lang="it-IT" dirty="0"/>
                  <a:t> of a quantum </a:t>
                </a:r>
                <a:r>
                  <a:rPr lang="it-IT" dirty="0" err="1"/>
                  <a:t>many</a:t>
                </a:r>
                <a:r>
                  <a:rPr lang="it-IT" dirty="0"/>
                  <a:t>-body system on a quantum computer </a:t>
                </a:r>
                <a:r>
                  <a:rPr lang="it-IT" dirty="0" err="1"/>
                  <a:t>used</a:t>
                </a:r>
                <a:r>
                  <a:rPr lang="it-IT" dirty="0"/>
                  <a:t> in </a:t>
                </a:r>
                <a:r>
                  <a:rPr lang="it-IT" dirty="0" err="1"/>
                  <a:t>many</a:t>
                </a:r>
                <a:r>
                  <a:rPr lang="it-IT" dirty="0"/>
                  <a:t> </a:t>
                </a:r>
                <a:r>
                  <a:rPr lang="it-IT" dirty="0" err="1"/>
                  <a:t>physics</a:t>
                </a:r>
                <a:r>
                  <a:rPr lang="it-IT" dirty="0"/>
                  <a:t> </a:t>
                </a:r>
                <a:r>
                  <a:rPr lang="it-IT" dirty="0" err="1"/>
                  <a:t>problems</a:t>
                </a:r>
                <a:endParaRPr lang="it-IT" dirty="0"/>
              </a:p>
              <a:p>
                <a:r>
                  <a:rPr lang="it-IT" dirty="0" err="1"/>
                  <a:t>Implementation</a:t>
                </a:r>
                <a:r>
                  <a:rPr lang="it-IT" dirty="0"/>
                  <a:t> of quantum </a:t>
                </a:r>
                <a:r>
                  <a:rPr lang="it-IT" dirty="0" err="1"/>
                  <a:t>algorithms</a:t>
                </a:r>
                <a:r>
                  <a:rPr lang="it-IT" dirty="0"/>
                  <a:t> on NISQ devices to </a:t>
                </a:r>
                <a:r>
                  <a:rPr lang="it-IT" dirty="0" err="1"/>
                  <a:t>extend</a:t>
                </a:r>
                <a:r>
                  <a:rPr lang="it-IT" dirty="0"/>
                  <a:t> range of </a:t>
                </a:r>
                <a:r>
                  <a:rPr lang="it-IT" dirty="0" err="1"/>
                  <a:t>applications</a:t>
                </a:r>
                <a:r>
                  <a:rPr lang="it-IT" dirty="0"/>
                  <a:t> of quantum </a:t>
                </a:r>
                <a:r>
                  <a:rPr lang="it-IT" dirty="0" err="1"/>
                  <a:t>computation</a:t>
                </a:r>
                <a:endParaRPr lang="it-IT" dirty="0"/>
              </a:p>
              <a:p>
                <a:r>
                  <a:rPr lang="it-IT" dirty="0"/>
                  <a:t>Stage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three</a:t>
                </a:r>
                <a:r>
                  <a:rPr lang="it-IT" dirty="0"/>
                  <a:t> </a:t>
                </a:r>
                <a:r>
                  <a:rPr lang="it-IT" dirty="0" err="1"/>
                  <a:t>objectives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 err="1"/>
                  <a:t>Collect</a:t>
                </a:r>
                <a:r>
                  <a:rPr lang="it-IT" dirty="0"/>
                  <a:t> </a:t>
                </a:r>
                <a:r>
                  <a:rPr lang="it-IT" dirty="0" err="1"/>
                  <a:t>references</a:t>
                </a:r>
                <a:r>
                  <a:rPr lang="it-IT" dirty="0"/>
                  <a:t> </a:t>
                </a:r>
                <a:r>
                  <a:rPr lang="it-IT" dirty="0" err="1"/>
                  <a:t>about</a:t>
                </a:r>
                <a:r>
                  <a:rPr lang="it-IT" dirty="0"/>
                  <a:t> the </a:t>
                </a:r>
                <a:r>
                  <a:rPr lang="it-IT" dirty="0" err="1"/>
                  <a:t>topic</a:t>
                </a:r>
                <a:endParaRPr lang="it-IT" dirty="0"/>
              </a:p>
              <a:p>
                <a:pPr lvl="1"/>
                <a:r>
                  <a:rPr lang="it-IT" dirty="0" err="1"/>
                  <a:t>Implement</a:t>
                </a:r>
                <a:r>
                  <a:rPr lang="it-IT" dirty="0"/>
                  <a:t> and test </a:t>
                </a:r>
                <a:r>
                  <a:rPr lang="it-IT" dirty="0" err="1"/>
                  <a:t>VarQITE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endParaRPr lang="it-IT" dirty="0"/>
              </a:p>
              <a:p>
                <a:pPr lvl="1"/>
                <a:r>
                  <a:rPr lang="it-IT" dirty="0"/>
                  <a:t>Build project </a:t>
                </a:r>
                <a:r>
                  <a:rPr lang="it-IT" dirty="0" err="1"/>
                  <a:t>documentation</a:t>
                </a:r>
                <a:endParaRPr lang="it-IT" dirty="0"/>
              </a:p>
            </p:txBody>
          </p:sp>
        </mc:Choice>
        <mc:Fallback>
          <p:sp>
            <p:nvSpPr>
              <p:cNvPr id="7" name="Segnaposto testo 6">
                <a:extLst>
                  <a:ext uri="{FF2B5EF4-FFF2-40B4-BE49-F238E27FC236}">
                    <a16:creationId xmlns:a16="http://schemas.microsoft.com/office/drawing/2014/main" id="{F70BD87D-F7DA-961B-4024-A354DC87D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657600" y="2281237"/>
                <a:ext cx="7810500" cy="4473887"/>
              </a:xfrm>
              <a:blipFill>
                <a:blip r:embed="rId3"/>
                <a:stretch>
                  <a:fillRect l="-18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4122F-F67E-631C-2695-C1A4299D7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157A1F-A9D2-2284-C943-66CDDCF4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NISQ: state of art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FE3E8D9-A111-A16F-35A6-DB5A15B3D1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Current</a:t>
            </a:r>
            <a:r>
              <a:rPr lang="it-IT" dirty="0"/>
              <a:t> state of quantum </a:t>
            </a:r>
            <a:r>
              <a:rPr lang="it-IT" dirty="0" err="1"/>
              <a:t>computation</a:t>
            </a:r>
            <a:r>
              <a:rPr lang="it-IT" dirty="0"/>
              <a:t>: </a:t>
            </a:r>
            <a:r>
              <a:rPr lang="it-IT" dirty="0" err="1"/>
              <a:t>Noisy</a:t>
            </a:r>
            <a:r>
              <a:rPr lang="it-IT" dirty="0"/>
              <a:t> Intermediate-Scale Quantum era</a:t>
            </a:r>
          </a:p>
          <a:p>
            <a:pPr rtl="0"/>
            <a:r>
              <a:rPr lang="it-IT" dirty="0"/>
              <a:t>Quantum processors </a:t>
            </a:r>
            <a:r>
              <a:rPr lang="it-IT" dirty="0" err="1"/>
              <a:t>containing</a:t>
            </a:r>
            <a:r>
              <a:rPr lang="it-IT" dirty="0"/>
              <a:t> up to 1000 </a:t>
            </a:r>
            <a:r>
              <a:rPr lang="it-IT" dirty="0" err="1"/>
              <a:t>qubits</a:t>
            </a:r>
            <a:endParaRPr lang="it-IT" dirty="0"/>
          </a:p>
          <a:p>
            <a:pPr rtl="0"/>
            <a:r>
              <a:rPr lang="it-IT" dirty="0"/>
              <a:t>Sensitive to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pPr rtl="0"/>
            <a:r>
              <a:rPr lang="it-IT" dirty="0"/>
              <a:t>Not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continous</a:t>
            </a:r>
            <a:r>
              <a:rPr lang="it-IT" dirty="0"/>
              <a:t> quantum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correction</a:t>
            </a:r>
            <a:endParaRPr lang="it-IT" dirty="0"/>
          </a:p>
          <a:p>
            <a:pPr rtl="0"/>
            <a:r>
              <a:rPr lang="it-IT" dirty="0"/>
              <a:t>Quantum State </a:t>
            </a:r>
            <a:r>
              <a:rPr lang="it-IT" dirty="0" err="1"/>
              <a:t>Preparation</a:t>
            </a:r>
            <a:r>
              <a:rPr lang="it-IT" dirty="0"/>
              <a:t> can be QMA-hard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Hybrid</a:t>
            </a:r>
            <a:r>
              <a:rPr lang="it-IT" dirty="0"/>
              <a:t> quantum-</a:t>
            </a:r>
            <a:r>
              <a:rPr lang="it-IT" dirty="0" err="1"/>
              <a:t>classical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are </a:t>
            </a:r>
            <a:r>
              <a:rPr lang="it-IT" dirty="0" err="1"/>
              <a:t>preferred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5156A88-0540-0368-A64B-14DB94872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7775A23-BBA1-4E0D-BED2-51358AA2E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B78DD1FB-C540-3DF5-686D-4A0A10270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5FF2793D-8D17-6D69-C1F7-F510BF2B7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69388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dirty="0"/>
              <a:t>Gibbs </a:t>
            </a:r>
            <a:r>
              <a:rPr lang="it-IT" dirty="0" err="1"/>
              <a:t>states</a:t>
            </a:r>
            <a:r>
              <a:rPr lang="it-IT" dirty="0"/>
              <a:t> generation </a:t>
            </a:r>
            <a:r>
              <a:rPr lang="it-IT" dirty="0" err="1"/>
              <a:t>algorithms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60" y="2369976"/>
                <a:ext cx="4490827" cy="3904019"/>
              </a:xfrm>
            </p:spPr>
            <p:txBody>
              <a:bodyPr rtlCol="0">
                <a:normAutofit/>
              </a:bodyPr>
              <a:lstStyle>
                <a:defPPr>
                  <a:defRPr lang="it-IT"/>
                </a:defPPr>
              </a:lstStyle>
              <a:p>
                <a:pPr algn="ctr" rtl="0"/>
                <a:r>
                  <a:rPr lang="it-IT" b="1" dirty="0"/>
                  <a:t>QITE</a:t>
                </a:r>
                <a:endParaRPr lang="it-IT" dirty="0"/>
              </a:p>
              <a:p>
                <a:pPr lvl="1" rtl="0"/>
                <a:r>
                  <a:rPr lang="it-IT" dirty="0"/>
                  <a:t>Subroutine for QMETTS</a:t>
                </a:r>
              </a:p>
              <a:p>
                <a:pPr lvl="1" rtl="0"/>
                <a:r>
                  <a:rPr lang="it-IT" dirty="0"/>
                  <a:t>Ground state </a:t>
                </a:r>
                <a:r>
                  <a:rPr lang="it-IT" dirty="0" err="1"/>
                  <a:t>seen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long-time </a:t>
                </a:r>
                <a:r>
                  <a:rPr lang="it-IT" dirty="0" err="1"/>
                  <a:t>limit</a:t>
                </a:r>
                <a:r>
                  <a:rPr lang="it-IT" dirty="0"/>
                  <a:t> of the </a:t>
                </a:r>
                <a:r>
                  <a:rPr lang="it-IT" dirty="0" err="1"/>
                  <a:t>imaginary</a:t>
                </a:r>
                <a:r>
                  <a:rPr lang="it-IT" dirty="0"/>
                  <a:t>-time </a:t>
                </a:r>
                <a:r>
                  <a:rPr lang="it-IT" dirty="0" err="1"/>
                  <a:t>Schrodinger</a:t>
                </a:r>
                <a:r>
                  <a:rPr lang="it-IT" dirty="0"/>
                  <a:t> </a:t>
                </a:r>
                <a:r>
                  <a:rPr lang="it-IT" dirty="0" err="1"/>
                  <a:t>equation</a:t>
                </a:r>
                <a:endParaRPr lang="it-IT" dirty="0"/>
              </a:p>
              <a:p>
                <a:pPr lvl="1" rtl="0"/>
                <a:r>
                  <a:rPr lang="it-IT" dirty="0"/>
                  <a:t>Always </a:t>
                </a:r>
                <a:r>
                  <a:rPr lang="it-IT" dirty="0" err="1"/>
                  <a:t>converges</a:t>
                </a:r>
                <a:r>
                  <a:rPr lang="it-IT" dirty="0"/>
                  <a:t> to the ground-state</a:t>
                </a:r>
              </a:p>
              <a:p>
                <a:pPr lvl="1" rtl="0"/>
                <a:r>
                  <a:rPr lang="it-IT" dirty="0" err="1"/>
                  <a:t>Needs</a:t>
                </a:r>
                <a:r>
                  <a:rPr lang="it-IT" dirty="0"/>
                  <a:t> </a:t>
                </a:r>
                <a:r>
                  <a:rPr lang="it-IT" dirty="0" err="1"/>
                  <a:t>efficient</a:t>
                </a:r>
                <a:r>
                  <a:rPr lang="it-IT" dirty="0"/>
                  <a:t> </a:t>
                </a:r>
                <a:r>
                  <a:rPr lang="it-IT" dirty="0" err="1"/>
                  <a:t>implementation</a:t>
                </a:r>
                <a:r>
                  <a:rPr lang="it-IT" dirty="0"/>
                  <a:t> of non-</a:t>
                </a:r>
                <a:r>
                  <a:rPr lang="it-IT" dirty="0" err="1"/>
                  <a:t>Hermitian</a:t>
                </a:r>
                <a:r>
                  <a:rPr lang="it-IT" dirty="0"/>
                  <a:t> </a:t>
                </a:r>
                <a:r>
                  <a:rPr lang="it-IT" dirty="0" err="1"/>
                  <a:t>operation</a:t>
                </a:r>
                <a:r>
                  <a:rPr lang="it-IT" dirty="0"/>
                  <a:t> of </a:t>
                </a:r>
                <a:r>
                  <a:rPr lang="it-IT" dirty="0" err="1"/>
                  <a:t>imaginary</a:t>
                </a:r>
                <a:r>
                  <a:rPr lang="it-IT" dirty="0"/>
                  <a:t>-time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it-IT" dirty="0"/>
              </a:p>
              <a:p>
                <a:pPr marL="0" lvl="1" indent="0" rtl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60" y="2369976"/>
                <a:ext cx="4490827" cy="3904019"/>
              </a:xfrm>
              <a:blipFill>
                <a:blip r:embed="rId3"/>
                <a:stretch>
                  <a:fillRect l="-3261" t="-1719" r="-3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369976"/>
            <a:ext cx="4490827" cy="3904019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algn="ctr" rtl="0"/>
            <a:r>
              <a:rPr lang="it-IT" b="1" dirty="0" err="1"/>
              <a:t>VQAs</a:t>
            </a:r>
            <a:endParaRPr lang="it-IT" b="1" dirty="0"/>
          </a:p>
          <a:p>
            <a:pPr lvl="1" rtl="0"/>
            <a:r>
              <a:rPr lang="it-IT" dirty="0" err="1"/>
              <a:t>Preparation</a:t>
            </a:r>
            <a:r>
              <a:rPr lang="it-IT" dirty="0"/>
              <a:t> and </a:t>
            </a:r>
            <a:r>
              <a:rPr lang="it-IT" dirty="0" err="1"/>
              <a:t>measure</a:t>
            </a:r>
            <a:r>
              <a:rPr lang="it-IT" dirty="0"/>
              <a:t> of a </a:t>
            </a:r>
            <a:r>
              <a:rPr lang="it-IT" dirty="0" err="1"/>
              <a:t>parameteric</a:t>
            </a:r>
            <a:r>
              <a:rPr lang="it-IT" dirty="0"/>
              <a:t> state</a:t>
            </a:r>
          </a:p>
          <a:p>
            <a:pPr lvl="1" rtl="0"/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classically</a:t>
            </a:r>
            <a:r>
              <a:rPr lang="it-IT" dirty="0"/>
              <a:t> </a:t>
            </a:r>
            <a:r>
              <a:rPr lang="it-IT" dirty="0" err="1"/>
              <a:t>optimized</a:t>
            </a:r>
            <a:r>
              <a:rPr lang="it-IT" dirty="0"/>
              <a:t> by </a:t>
            </a:r>
            <a:r>
              <a:rPr lang="it-IT" dirty="0" err="1"/>
              <a:t>minimizing</a:t>
            </a:r>
            <a:r>
              <a:rPr lang="it-IT" dirty="0"/>
              <a:t> a cost </a:t>
            </a:r>
            <a:r>
              <a:rPr lang="it-IT" dirty="0" err="1"/>
              <a:t>function</a:t>
            </a:r>
            <a:endParaRPr lang="it-IT" dirty="0"/>
          </a:p>
          <a:p>
            <a:pPr lvl="1" rtl="0"/>
            <a:r>
              <a:rPr lang="it-IT" dirty="0" err="1"/>
              <a:t>Robust</a:t>
            </a:r>
            <a:r>
              <a:rPr lang="it-IT" dirty="0"/>
              <a:t> to </a:t>
            </a:r>
            <a:r>
              <a:rPr lang="it-IT" dirty="0" err="1"/>
              <a:t>coherent</a:t>
            </a:r>
            <a:r>
              <a:rPr lang="it-IT" dirty="0"/>
              <a:t> </a:t>
            </a:r>
            <a:r>
              <a:rPr lang="it-IT" dirty="0" err="1"/>
              <a:t>errors</a:t>
            </a:r>
            <a:endParaRPr lang="it-IT" dirty="0"/>
          </a:p>
          <a:p>
            <a:pPr lvl="1" rtl="0"/>
            <a:r>
              <a:rPr lang="it-IT" dirty="0"/>
              <a:t>Limited in </a:t>
            </a:r>
            <a:r>
              <a:rPr lang="it-IT" dirty="0" err="1"/>
              <a:t>accuracy</a:t>
            </a:r>
            <a:r>
              <a:rPr lang="it-IT" dirty="0"/>
              <a:t> by 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Ansatz</a:t>
            </a:r>
            <a:r>
              <a:rPr lang="it-IT" dirty="0"/>
              <a:t> (</a:t>
            </a:r>
            <a:r>
              <a:rPr lang="it-IT" dirty="0" err="1"/>
              <a:t>circuit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parametrization</a:t>
            </a:r>
            <a:r>
              <a:rPr lang="it-IT" dirty="0"/>
              <a:t>)</a:t>
            </a:r>
          </a:p>
          <a:p>
            <a:pPr lvl="1" rtl="0"/>
            <a:r>
              <a:rPr lang="it-IT" dirty="0"/>
              <a:t>Involve high </a:t>
            </a:r>
            <a:r>
              <a:rPr lang="it-IT" dirty="0" err="1"/>
              <a:t>dimensional</a:t>
            </a:r>
            <a:r>
              <a:rPr lang="it-IT" dirty="0"/>
              <a:t> </a:t>
            </a:r>
            <a:r>
              <a:rPr lang="it-IT" dirty="0" err="1"/>
              <a:t>noisy</a:t>
            </a:r>
            <a:r>
              <a:rPr lang="it-IT" dirty="0"/>
              <a:t> </a:t>
            </a:r>
            <a:r>
              <a:rPr lang="it-IT" dirty="0" err="1"/>
              <a:t>classical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B7492-8A4A-98FE-1D0C-E343B3465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A1924-006D-59FC-86DF-8C8A6DBD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8"/>
            <a:ext cx="9778365" cy="1709291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sz="5400" dirty="0" err="1"/>
              <a:t>VarQITE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31CC2-B9E9-4D44-3F25-E7A34C3DB1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4364260"/>
            <a:ext cx="4490827" cy="1909735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 rtl="0"/>
            <a:r>
              <a:rPr lang="it-IT" b="1" dirty="0"/>
              <a:t>PROS</a:t>
            </a:r>
            <a:endParaRPr lang="it-IT" dirty="0"/>
          </a:p>
          <a:p>
            <a:pPr lvl="1" rtl="0"/>
            <a:r>
              <a:rPr lang="it-IT" dirty="0" err="1"/>
              <a:t>Shallow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of quantum </a:t>
            </a:r>
            <a:r>
              <a:rPr lang="it-IT" dirty="0" err="1"/>
              <a:t>circuit</a:t>
            </a:r>
            <a:endParaRPr lang="it-IT" dirty="0"/>
          </a:p>
          <a:p>
            <a:pPr lvl="1" rtl="0"/>
            <a:r>
              <a:rPr lang="it-IT" dirty="0" err="1"/>
              <a:t>Robust</a:t>
            </a:r>
            <a:r>
              <a:rPr lang="it-IT" dirty="0"/>
              <a:t> to </a:t>
            </a:r>
            <a:r>
              <a:rPr lang="it-IT" dirty="0" err="1"/>
              <a:t>noise</a:t>
            </a:r>
            <a:endParaRPr lang="it-IT" dirty="0"/>
          </a:p>
          <a:p>
            <a:pPr lvl="1" rtl="0"/>
            <a:endParaRPr lang="it-IT" dirty="0"/>
          </a:p>
          <a:p>
            <a:pPr marL="0" lvl="1" indent="0" rtl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E667F7-79DF-FA22-4244-888092E694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4364260"/>
            <a:ext cx="4490827" cy="1909735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 rtl="0"/>
            <a:r>
              <a:rPr lang="it-IT" b="1" dirty="0"/>
              <a:t>CONS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Trial state </a:t>
            </a:r>
            <a:r>
              <a:rPr lang="it-IT" dirty="0" err="1"/>
              <a:t>space</a:t>
            </a:r>
            <a:r>
              <a:rPr lang="it-IT" dirty="0"/>
              <a:t> limited by </a:t>
            </a:r>
            <a:r>
              <a:rPr lang="it-IT" dirty="0" err="1"/>
              <a:t>ansatz</a:t>
            </a:r>
            <a:endParaRPr lang="it-IT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 err="1"/>
              <a:t>Simulation</a:t>
            </a:r>
            <a:r>
              <a:rPr lang="it-IT" dirty="0"/>
              <a:t> can be </a:t>
            </a:r>
            <a:r>
              <a:rPr lang="it-IT" dirty="0" err="1"/>
              <a:t>trapped</a:t>
            </a:r>
            <a:r>
              <a:rPr lang="it-IT" dirty="0"/>
              <a:t> in </a:t>
            </a:r>
            <a:r>
              <a:rPr lang="it-IT" dirty="0" err="1"/>
              <a:t>local</a:t>
            </a:r>
            <a:r>
              <a:rPr lang="it-IT" dirty="0"/>
              <a:t> minima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5D87A74-96EE-DA90-1A8E-DB119C2CE9A4}"/>
                  </a:ext>
                </a:extLst>
              </p:cNvPr>
              <p:cNvSpPr txBox="1"/>
              <p:nvPr/>
            </p:nvSpPr>
            <p:spPr>
              <a:xfrm>
                <a:off x="594360" y="2388637"/>
                <a:ext cx="9778365" cy="198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1" dirty="0">
                    <a:solidFill>
                      <a:schemeClr val="bg1"/>
                    </a:solidFill>
                  </a:rPr>
                  <a:t>Q</a:t>
                </a:r>
                <a:r>
                  <a:rPr lang="it-IT" sz="2000" dirty="0">
                    <a:solidFill>
                      <a:schemeClr val="bg1"/>
                    </a:solidFill>
                  </a:rPr>
                  <a:t>uantum </a:t>
                </a:r>
                <a:r>
                  <a:rPr lang="it-IT" sz="2000" b="1" dirty="0" err="1">
                    <a:solidFill>
                      <a:schemeClr val="bg1"/>
                    </a:solidFill>
                  </a:rPr>
                  <a:t>I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maginary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b="1" dirty="0">
                    <a:solidFill>
                      <a:schemeClr val="bg1"/>
                    </a:solidFill>
                  </a:rPr>
                  <a:t>T</a:t>
                </a:r>
                <a:r>
                  <a:rPr lang="it-IT" sz="2000" dirty="0">
                    <a:solidFill>
                      <a:schemeClr val="bg1"/>
                    </a:solidFill>
                  </a:rPr>
                  <a:t>ime </a:t>
                </a:r>
                <a:r>
                  <a:rPr lang="it-IT" sz="2000" b="1" dirty="0" err="1">
                    <a:solidFill>
                      <a:schemeClr val="bg1"/>
                    </a:solidFill>
                  </a:rPr>
                  <a:t>E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volution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using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hybrid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variational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algorithm</a:t>
                </a:r>
                <a:endParaRPr lang="it-IT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1" dirty="0">
                    <a:solidFill>
                      <a:schemeClr val="bg1"/>
                    </a:solidFill>
                  </a:rPr>
                  <a:t>Goal:</a:t>
                </a:r>
                <a:r>
                  <a:rPr lang="it-IT" sz="2000" dirty="0">
                    <a:solidFill>
                      <a:schemeClr val="bg1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(0)&gt;</m:t>
                    </m:r>
                  </m:oMath>
                </a14:m>
                <a:r>
                  <a:rPr lang="it-IT" sz="2000" dirty="0">
                    <a:solidFill>
                      <a:schemeClr val="bg1"/>
                    </a:solidFill>
                  </a:rPr>
                  <a:t>, prepare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)&gt; =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(0)&gt;</m:t>
                    </m:r>
                  </m:oMath>
                </a14:m>
                <a:r>
                  <a:rPr lang="it-IT" sz="2000" dirty="0">
                    <a:solidFill>
                      <a:schemeClr val="bg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normalization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factor</a:t>
                </a:r>
                <a:endParaRPr lang="it-IT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chemeClr val="bg1"/>
                    </a:solidFill>
                  </a:rPr>
                  <a:t>Approximate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It</a:t>
                </a:r>
                <a:r>
                  <a:rPr lang="it-IT" sz="2000" dirty="0">
                    <a:solidFill>
                      <a:schemeClr val="bg1"/>
                    </a:solidFill>
                  </a:rPr>
                  <a:t> with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parametrized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trial state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))&gt;</m:t>
                    </m:r>
                  </m:oMath>
                </a14:m>
                <a:r>
                  <a:rPr lang="it-IT" sz="2000" dirty="0">
                    <a:solidFill>
                      <a:schemeClr val="bg1"/>
                    </a:solidFill>
                  </a:rPr>
                  <a:t>,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prepared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by the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ansatz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it-I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optimized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classically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using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McLachlan’s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variational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principle</a:t>
                </a:r>
                <a:endParaRPr lang="it-IT" sz="2000" dirty="0">
                  <a:solidFill>
                    <a:schemeClr val="bg1"/>
                  </a:solidFill>
                </a:endParaRP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5D87A74-96EE-DA90-1A8E-DB119C2CE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388637"/>
                <a:ext cx="9778365" cy="1986057"/>
              </a:xfrm>
              <a:prstGeom prst="rect">
                <a:avLst/>
              </a:prstGeom>
              <a:blipFill>
                <a:blip r:embed="rId3"/>
                <a:stretch>
                  <a:fillRect l="-561" t="-1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22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VarQITE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7C3632C-2D2E-7026-33B8-EE42DA4BDB5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603885" y="457201"/>
                <a:ext cx="5198269" cy="2827176"/>
              </a:xfrm>
            </p:spPr>
            <p:txBody>
              <a:bodyPr rtlCol="0"/>
              <a:lstStyle>
                <a:defPPr>
                  <a:defRPr lang="it-IT"/>
                </a:defPPr>
              </a:lstStyle>
              <a:p>
                <a:pPr rtl="0">
                  <a:buFont typeface="Arial" panose="020B0604020202020204" pitchFamily="34" charset="0"/>
                  <a:buChar char="•"/>
                </a:pPr>
                <a:r>
                  <a:rPr lang="it-IT" dirty="0"/>
                  <a:t>One of the stage </a:t>
                </a:r>
                <a:r>
                  <a:rPr lang="it-IT" dirty="0" err="1"/>
                  <a:t>objectives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implementation</a:t>
                </a:r>
                <a:r>
                  <a:rPr lang="it-IT" dirty="0"/>
                  <a:t> of the </a:t>
                </a:r>
                <a:r>
                  <a:rPr lang="it-IT" dirty="0" err="1"/>
                  <a:t>VarQITE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endParaRPr lang="it-IT" dirty="0"/>
              </a:p>
              <a:p>
                <a:pPr rtl="0">
                  <a:buFont typeface="Arial" panose="020B0604020202020204" pitchFamily="34" charset="0"/>
                  <a:buChar char="•"/>
                </a:pPr>
                <a:r>
                  <a:rPr lang="it-IT" dirty="0"/>
                  <a:t>Test </a:t>
                </a:r>
                <a:r>
                  <a:rPr lang="it-IT" dirty="0" err="1"/>
                  <a:t>It</a:t>
                </a:r>
                <a:r>
                  <a:rPr lang="it-IT" dirty="0"/>
                  <a:t> on the finite-size LMG model</a:t>
                </a:r>
              </a:p>
              <a:p>
                <a:pPr rtl="0">
                  <a:buFont typeface="Arial" panose="020B0604020202020204" pitchFamily="34" charset="0"/>
                  <a:buChar char="•"/>
                </a:pPr>
                <a:r>
                  <a:rPr lang="it-IT" dirty="0" err="1"/>
                  <a:t>Find</a:t>
                </a:r>
                <a:r>
                  <a:rPr lang="it-IT" dirty="0"/>
                  <a:t> the ground-state </a:t>
                </a:r>
                <a:r>
                  <a:rPr lang="it-IT" dirty="0" err="1"/>
                  <a:t>as</a:t>
                </a:r>
                <a:r>
                  <a:rPr lang="it-IT" dirty="0"/>
                  <a:t> long time-</a:t>
                </a:r>
                <a:r>
                  <a:rPr lang="it-IT" dirty="0" err="1"/>
                  <a:t>limit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))&gt;</m:t>
                    </m:r>
                  </m:oMath>
                </a14:m>
                <a:endParaRPr lang="it-IT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Hardware-</a:t>
                </a:r>
                <a:r>
                  <a:rPr lang="it-IT" dirty="0" err="1"/>
                  <a:t>efficient</a:t>
                </a:r>
                <a:r>
                  <a:rPr lang="it-IT" dirty="0"/>
                  <a:t> </a:t>
                </a:r>
                <a:r>
                  <a:rPr lang="it-IT" dirty="0" err="1"/>
                  <a:t>ansatz</a:t>
                </a:r>
                <a:r>
                  <a:rPr lang="it-IT" dirty="0"/>
                  <a:t>: Two-Local</a:t>
                </a:r>
              </a:p>
            </p:txBody>
          </p:sp>
        </mc:Choice>
        <mc:Fallback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7C3632C-2D2E-7026-33B8-EE42DA4BD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603885" y="457201"/>
                <a:ext cx="5198269" cy="2827176"/>
              </a:xfrm>
              <a:blipFill>
                <a:blip r:embed="rId3"/>
                <a:stretch>
                  <a:fillRect l="-2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 descr="Immagine che contiene diagramma, testo, Carattere, Piano&#10;&#10;Descrizione generata automaticamente">
            <a:extLst>
              <a:ext uri="{FF2B5EF4-FFF2-40B4-BE49-F238E27FC236}">
                <a16:creationId xmlns:a16="http://schemas.microsoft.com/office/drawing/2014/main" id="{6CEE1627-E4D2-1418-C314-8B6E3F8D3B8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3209584"/>
            <a:ext cx="3834421" cy="2832893"/>
          </a:xfr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6902-6D72-6BC7-0AEA-504FB4731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59474-C3FE-4F18-E492-F9248E67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8"/>
            <a:ext cx="9778365" cy="1709291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sz="5400" dirty="0"/>
              <a:t>Lipkin-</a:t>
            </a:r>
            <a:r>
              <a:rPr lang="it-IT" sz="5400" dirty="0" err="1"/>
              <a:t>Meshkov</a:t>
            </a:r>
            <a:r>
              <a:rPr lang="it-IT" sz="5400" dirty="0"/>
              <a:t>-</a:t>
            </a:r>
            <a:r>
              <a:rPr lang="it-IT" sz="5400" dirty="0" err="1"/>
              <a:t>Glick</a:t>
            </a:r>
            <a:r>
              <a:rPr lang="it-IT" sz="5400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8B231-6A14-BB12-BBCC-A76D95D479CD}"/>
                  </a:ext>
                </a:extLst>
              </p:cNvPr>
              <p:cNvSpPr txBox="1"/>
              <p:nvPr/>
            </p:nvSpPr>
            <p:spPr>
              <a:xfrm>
                <a:off x="594360" y="2388637"/>
                <a:ext cx="9778365" cy="397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bg1"/>
                    </a:solidFill>
                  </a:rPr>
                  <a:t>Fermionic model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served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as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testbed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for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many</a:t>
                </a:r>
                <a:r>
                  <a:rPr lang="it-IT" sz="2000" dirty="0">
                    <a:solidFill>
                      <a:schemeClr val="bg1"/>
                    </a:solidFill>
                  </a:rPr>
                  <a:t>-body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approximations</a:t>
                </a:r>
                <a:r>
                  <a:rPr lang="it-IT" sz="2000" dirty="0">
                    <a:solidFill>
                      <a:schemeClr val="bg1"/>
                    </a:solidFill>
                  </a:rPr>
                  <a:t> in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different</a:t>
                </a:r>
                <a:r>
                  <a:rPr lang="it-IT" sz="2000" dirty="0">
                    <a:solidFill>
                      <a:schemeClr val="bg1"/>
                    </a:solidFill>
                  </a:rPr>
                  <a:t> fields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chemeClr val="bg1"/>
                    </a:solidFill>
                  </a:rPr>
                  <a:t>Map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It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into</a:t>
                </a:r>
                <a:r>
                  <a:rPr lang="it-IT" sz="2000" dirty="0">
                    <a:solidFill>
                      <a:schemeClr val="bg1"/>
                    </a:solidFill>
                  </a:rPr>
                  <a:t> a N spin-½ system to study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It</a:t>
                </a:r>
                <a:r>
                  <a:rPr lang="it-IT" sz="2000" dirty="0">
                    <a:solidFill>
                      <a:schemeClr val="bg1"/>
                    </a:solidFill>
                  </a:rPr>
                  <a:t> on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superconducting</a:t>
                </a:r>
                <a:r>
                  <a:rPr lang="it-IT" sz="2000" dirty="0">
                    <a:solidFill>
                      <a:schemeClr val="bg1"/>
                    </a:solidFill>
                  </a:rPr>
                  <a:t> quantum device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bg1"/>
                    </a:solidFill>
                  </a:rPr>
                  <a:t>System in a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fully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connected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planar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graph</a:t>
                </a:r>
                <a:endParaRPr lang="it-IT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chemeClr val="bg1"/>
                    </a:solidFill>
                  </a:rPr>
                  <a:t>Immersed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in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transverse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magnetic</a:t>
                </a:r>
                <a:r>
                  <a:rPr lang="it-IT" sz="2000" dirty="0">
                    <a:solidFill>
                      <a:schemeClr val="bg1"/>
                    </a:solidFill>
                  </a:rPr>
                  <a:t> field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it-IT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chemeClr val="bg1"/>
                    </a:solidFill>
                  </a:rPr>
                  <a:t>Anisotropic</a:t>
                </a:r>
                <a:r>
                  <a:rPr lang="it-IT" sz="2000" dirty="0">
                    <a:solidFill>
                      <a:schemeClr val="bg1"/>
                    </a:solidFill>
                  </a:rPr>
                  <a:t> interaction (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2000" dirty="0">
                    <a:solidFill>
                      <a:schemeClr val="bg1"/>
                    </a:solidFill>
                  </a:rPr>
                  <a:t>) in the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plane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bg1"/>
                    </a:solidFill>
                  </a:rPr>
                  <a:t>Shows a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phase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transition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between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disordered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phase</a:t>
                </a:r>
                <a:r>
                  <a:rPr lang="it-IT" sz="2000" dirty="0">
                    <a:solidFill>
                      <a:schemeClr val="bg1"/>
                    </a:solidFill>
                  </a:rPr>
                  <a:t> (low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 dirty="0">
                    <a:solidFill>
                      <a:schemeClr val="bg1"/>
                    </a:solidFill>
                  </a:rPr>
                  <a:t>) and an </a:t>
                </a:r>
                <a:r>
                  <a:rPr lang="it-IT" sz="2000" dirty="0" err="1">
                    <a:solidFill>
                      <a:schemeClr val="bg1"/>
                    </a:solidFill>
                  </a:rPr>
                  <a:t>ordered</a:t>
                </a:r>
                <a:r>
                  <a:rPr lang="it-IT" sz="2000" dirty="0">
                    <a:solidFill>
                      <a:schemeClr val="bg1"/>
                    </a:solidFill>
                  </a:rPr>
                  <a:t> one.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8B231-6A14-BB12-BBCC-A76D95D47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388637"/>
                <a:ext cx="9778365" cy="3978525"/>
              </a:xfrm>
              <a:prstGeom prst="rect">
                <a:avLst/>
              </a:prstGeom>
              <a:blipFill>
                <a:blip r:embed="rId3"/>
                <a:stretch>
                  <a:fillRect l="-561" b="-19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57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DE33-5B94-576A-9C21-ACB96C82D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160A1-117E-170B-E6CA-47A884C2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8"/>
            <a:ext cx="9778365" cy="779147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sz="5400" dirty="0" err="1"/>
              <a:t>Results</a:t>
            </a:r>
            <a:endParaRPr lang="it-IT" sz="5400" dirty="0"/>
          </a:p>
        </p:txBody>
      </p:sp>
      <p:pic>
        <p:nvPicPr>
          <p:cNvPr id="7" name="Immagine 6" descr="Immagine che contiene linea, schermata, Diagramma, diagramma&#10;&#10;Descrizione generata automaticamente">
            <a:extLst>
              <a:ext uri="{FF2B5EF4-FFF2-40B4-BE49-F238E27FC236}">
                <a16:creationId xmlns:a16="http://schemas.microsoft.com/office/drawing/2014/main" id="{D0208779-238F-9F46-C392-66C7D0ED5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3" y="2295525"/>
            <a:ext cx="4406478" cy="4284347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2D0E26A-65BE-22B8-324F-5DD52FD1F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2447925"/>
            <a:ext cx="5669846" cy="41351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BF5D5CE-A8A8-B0FC-E93A-A9867C8904A8}"/>
                  </a:ext>
                </a:extLst>
              </p:cNvPr>
              <p:cNvSpPr txBox="1"/>
              <p:nvPr/>
            </p:nvSpPr>
            <p:spPr>
              <a:xfrm>
                <a:off x="594360" y="1057275"/>
                <a:ext cx="106476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</a:rPr>
                  <a:t>Ground state can be </a:t>
                </a:r>
                <a:r>
                  <a:rPr lang="it-IT" dirty="0" err="1">
                    <a:solidFill>
                      <a:schemeClr val="bg1"/>
                    </a:solidFill>
                  </a:rPr>
                  <a:t>found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</a:rPr>
                  <a:t>only</a:t>
                </a:r>
                <a:r>
                  <a:rPr lang="it-IT" dirty="0">
                    <a:solidFill>
                      <a:schemeClr val="bg1"/>
                    </a:solidFill>
                  </a:rPr>
                  <a:t> after </a:t>
                </a:r>
                <a:r>
                  <a:rPr lang="it-IT" dirty="0" err="1">
                    <a:solidFill>
                      <a:schemeClr val="bg1"/>
                    </a:solidFill>
                  </a:rPr>
                  <a:t>evolution</a:t>
                </a:r>
                <a:r>
                  <a:rPr lang="it-IT" dirty="0">
                    <a:solidFill>
                      <a:schemeClr val="bg1"/>
                    </a:solidFill>
                  </a:rPr>
                  <a:t> of an </a:t>
                </a:r>
                <a:r>
                  <a:rPr lang="it-IT" dirty="0" err="1">
                    <a:solidFill>
                      <a:schemeClr val="bg1"/>
                    </a:solidFill>
                  </a:rPr>
                  <a:t>initial</a:t>
                </a:r>
                <a:r>
                  <a:rPr lang="it-IT" dirty="0">
                    <a:solidFill>
                      <a:schemeClr val="bg1"/>
                    </a:solidFill>
                  </a:rPr>
                  <a:t> state with non-zero </a:t>
                </a:r>
                <a:r>
                  <a:rPr lang="it-IT" dirty="0" err="1">
                    <a:solidFill>
                      <a:schemeClr val="bg1"/>
                    </a:solidFill>
                  </a:rPr>
                  <a:t>overlap</a:t>
                </a:r>
                <a:endParaRPr lang="it-IT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</a:rPr>
                  <a:t>In </a:t>
                </a:r>
                <a:r>
                  <a:rPr lang="it-IT" dirty="0" err="1">
                    <a:solidFill>
                      <a:schemeClr val="bg1"/>
                    </a:solidFill>
                  </a:rPr>
                  <a:t>fact</a:t>
                </a:r>
                <a:r>
                  <a:rPr lang="it-IT" dirty="0">
                    <a:solidFill>
                      <a:schemeClr val="bg1"/>
                    </a:solidFill>
                  </a:rPr>
                  <a:t>, </a:t>
                </a:r>
                <a:r>
                  <a:rPr lang="it-IT" dirty="0" err="1">
                    <a:solidFill>
                      <a:schemeClr val="bg1"/>
                    </a:solidFill>
                  </a:rPr>
                  <a:t>at</a:t>
                </a:r>
                <a:r>
                  <a:rPr lang="it-IT" dirty="0">
                    <a:solidFill>
                      <a:schemeClr val="bg1"/>
                    </a:solidFill>
                  </a:rPr>
                  <a:t> low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the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|+−&gt;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</a:rPr>
                  <a:t>initial</a:t>
                </a:r>
                <a:r>
                  <a:rPr lang="it-IT" dirty="0">
                    <a:solidFill>
                      <a:schemeClr val="bg1"/>
                    </a:solidFill>
                  </a:rPr>
                  <a:t> state </a:t>
                </a:r>
                <a:r>
                  <a:rPr lang="it-IT" dirty="0" err="1">
                    <a:solidFill>
                      <a:schemeClr val="bg1"/>
                    </a:solidFill>
                  </a:rPr>
                  <a:t>doesn’t</a:t>
                </a:r>
                <a:r>
                  <a:rPr lang="it-IT" dirty="0">
                    <a:solidFill>
                      <a:schemeClr val="bg1"/>
                    </a:solidFill>
                  </a:rPr>
                  <a:t> converge to the ground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</a:rPr>
                  <a:t>Next step </a:t>
                </a:r>
                <a:r>
                  <a:rPr lang="it-IT" dirty="0" err="1">
                    <a:solidFill>
                      <a:schemeClr val="bg1"/>
                    </a:solidFill>
                  </a:rPr>
                  <a:t>is</a:t>
                </a:r>
                <a:r>
                  <a:rPr lang="it-IT" dirty="0">
                    <a:solidFill>
                      <a:schemeClr val="bg1"/>
                    </a:solidFill>
                  </a:rPr>
                  <a:t> to </a:t>
                </a:r>
                <a:r>
                  <a:rPr lang="it-IT" dirty="0" err="1">
                    <a:solidFill>
                      <a:schemeClr val="bg1"/>
                    </a:solidFill>
                  </a:rPr>
                  <a:t>implement</a:t>
                </a:r>
                <a:r>
                  <a:rPr lang="it-IT" dirty="0">
                    <a:solidFill>
                      <a:schemeClr val="bg1"/>
                    </a:solidFill>
                  </a:rPr>
                  <a:t> the </a:t>
                </a:r>
                <a:r>
                  <a:rPr lang="it-IT" dirty="0" err="1">
                    <a:solidFill>
                      <a:schemeClr val="bg1"/>
                    </a:solidFill>
                  </a:rPr>
                  <a:t>algorithm</a:t>
                </a:r>
                <a:r>
                  <a:rPr lang="it-IT" dirty="0">
                    <a:solidFill>
                      <a:schemeClr val="bg1"/>
                    </a:solidFill>
                  </a:rPr>
                  <a:t> to sample </a:t>
                </a:r>
                <a:r>
                  <a:rPr lang="it-IT" dirty="0" err="1">
                    <a:solidFill>
                      <a:schemeClr val="bg1"/>
                    </a:solidFill>
                  </a:rPr>
                  <a:t>thermal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</a:rPr>
                  <a:t>averages</a:t>
                </a:r>
                <a:r>
                  <a:rPr lang="it-IT" dirty="0">
                    <a:solidFill>
                      <a:schemeClr val="bg1"/>
                    </a:solidFill>
                  </a:rPr>
                  <a:t>, </a:t>
                </a:r>
                <a:r>
                  <a:rPr lang="it-IT" dirty="0" err="1">
                    <a:solidFill>
                      <a:schemeClr val="bg1"/>
                    </a:solidFill>
                  </a:rPr>
                  <a:t>which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</a:rPr>
                  <a:t>is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</a:rPr>
                  <a:t>based</a:t>
                </a:r>
                <a:r>
                  <a:rPr lang="it-IT" dirty="0">
                    <a:solidFill>
                      <a:schemeClr val="bg1"/>
                    </a:solidFill>
                  </a:rPr>
                  <a:t> on QITE 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BF5D5CE-A8A8-B0FC-E93A-A9867C89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1057275"/>
                <a:ext cx="10647611" cy="923330"/>
              </a:xfrm>
              <a:prstGeom prst="rect">
                <a:avLst/>
              </a:prstGeom>
              <a:blipFill>
                <a:blip r:embed="rId5"/>
                <a:stretch>
                  <a:fillRect l="-401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4626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{1A665FF3-4836-4BB8-AD55-9E007C6EEFE7}tf78853419_win32</Template>
  <TotalTime>3076</TotalTime>
  <Words>539</Words>
  <Application>Microsoft Office PowerPoint</Application>
  <PresentationFormat>Widescreen</PresentationFormat>
  <Paragraphs>88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Franklin Gothic Demi</vt:lpstr>
      <vt:lpstr>Personalizzata</vt:lpstr>
      <vt:lpstr>Generating thermal states on NISQ devices: a scoping study</vt:lpstr>
      <vt:lpstr>Agenda</vt:lpstr>
      <vt:lpstr>Motivations</vt:lpstr>
      <vt:lpstr>NISQ: state of art</vt:lpstr>
      <vt:lpstr>Gibbs states generation algorithms</vt:lpstr>
      <vt:lpstr>VarQITE</vt:lpstr>
      <vt:lpstr>VarQITE Implementation</vt:lpstr>
      <vt:lpstr>Lipkin-Meshkov-Glick Model</vt:lpstr>
      <vt:lpstr>Results</vt:lpstr>
      <vt:lpstr>Documentation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thermal states on NISQ devices: a scoping study</dc:title>
  <dc:creator>ZOLLO CARLO [SM2300612]</dc:creator>
  <cp:lastModifiedBy>ZOLLO CARLO [SM2300612]</cp:lastModifiedBy>
  <cp:revision>3</cp:revision>
  <dcterms:created xsi:type="dcterms:W3CDTF">2024-03-23T09:43:27Z</dcterms:created>
  <dcterms:modified xsi:type="dcterms:W3CDTF">2024-03-25T23:50:27Z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