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62" r:id="rId6"/>
    <p:sldId id="263" r:id="rId7"/>
    <p:sldId id="264" r:id="rId8"/>
    <p:sldId id="265" r:id="rId9"/>
    <p:sldId id="259" r:id="rId10"/>
    <p:sldId id="266" r:id="rId11"/>
    <p:sldId id="268" r:id="rId12"/>
    <p:sldId id="269" r:id="rId13"/>
    <p:sldId id="270" r:id="rId14"/>
    <p:sldId id="271" r:id="rId15"/>
    <p:sldId id="272" r:id="rId16"/>
    <p:sldId id="273" r:id="rId17"/>
    <p:sldId id="274" r:id="rId18"/>
    <p:sldId id="275" r:id="rId19"/>
    <p:sldId id="267" r:id="rId20"/>
    <p:sldId id="260" r:id="rId21"/>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9" d="100"/>
          <a:sy n="89" d="100"/>
        </p:scale>
        <p:origin x="299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n-US" dirty="0"/>
            <a:t>Processing of the input image</a:t>
          </a:r>
          <a:r>
            <a:rPr lang="ro-RO" noProof="0" dirty="0">
              <a:latin typeface="Arial" panose="020B0604020202020204" pitchFamily="34" charset="0"/>
              <a:cs typeface="Arial" panose="020B0604020202020204" pitchFamily="34" charset="0"/>
            </a:rPr>
            <a:t>	</a:t>
          </a:r>
        </a:p>
      </dgm:t>
    </dgm:pt>
    <dgm:pt modelId="{720680DC-AAA4-4434-A582-60EBCC5BA355}" type="parTrans" cxnId="{0B5DAE5F-BCDC-4BF7-A6E7-CF856886A64D}">
      <dgm:prSet/>
      <dgm:spPr/>
      <dgm:t>
        <a:bodyPr rtlCol="0"/>
        <a:lstStyle/>
        <a:p>
          <a:pPr rtl="0"/>
          <a:endParaRPr lang="ro-RO" noProof="0" dirty="0">
            <a:latin typeface="Arial" panose="020B0604020202020204" pitchFamily="34" charset="0"/>
            <a:cs typeface="Arial" panose="020B0604020202020204" pitchFamily="34" charset="0"/>
          </a:endParaRPr>
        </a:p>
      </dgm:t>
    </dgm:pt>
    <dgm:pt modelId="{CA077D98-8478-47EA-B6A9-99ACE60C64D4}" type="sibTrans" cxnId="{0B5DAE5F-BCDC-4BF7-A6E7-CF856886A64D}">
      <dgm:prSet/>
      <dgm:spPr/>
      <dgm:t>
        <a:bodyPr rtlCol="0"/>
        <a:lstStyle/>
        <a:p>
          <a:pPr rtl="0"/>
          <a:endParaRPr lang="ro-RO" noProof="0" dirty="0">
            <a:latin typeface="Arial" panose="020B0604020202020204" pitchFamily="34" charset="0"/>
            <a:cs typeface="Arial" panose="020B0604020202020204" pitchFamily="34" charset="0"/>
          </a:endParaRPr>
        </a:p>
      </dgm:t>
    </dgm:pt>
    <dgm:pt modelId="{0BEF68B8-1228-47BB-83B5-7B9CD1E3F84E}">
      <dgm:prSet phldrT="[Text]"/>
      <dgm:spPr/>
      <dgm:t>
        <a:bodyPr rtlCol="0"/>
        <a:lstStyle/>
        <a:p>
          <a:pPr rtl="0">
            <a:lnSpc>
              <a:spcPct val="100000"/>
            </a:lnSpc>
          </a:pPr>
          <a:r>
            <a:rPr lang="en-US" dirty="0"/>
            <a:t>License plate detection</a:t>
          </a:r>
          <a:endParaRPr lang="ro-RO" noProof="0" dirty="0">
            <a:latin typeface="Arial" panose="020B0604020202020204" pitchFamily="34" charset="0"/>
            <a:cs typeface="Arial" panose="020B0604020202020204" pitchFamily="34" charset="0"/>
          </a:endParaRPr>
        </a:p>
      </dgm:t>
    </dgm:pt>
    <dgm:pt modelId="{ED3A4BC2-B75A-4952-A38B-A42B5995DF05}" type="parTrans" cxnId="{EDEF4F82-1237-4639-A0F7-385C1897CE66}">
      <dgm:prSet/>
      <dgm:spPr/>
      <dgm:t>
        <a:bodyPr rtlCol="0"/>
        <a:lstStyle/>
        <a:p>
          <a:pPr rtl="0"/>
          <a:endParaRPr lang="ro-RO" noProof="0" dirty="0">
            <a:latin typeface="Arial" panose="020B0604020202020204" pitchFamily="34" charset="0"/>
            <a:cs typeface="Arial" panose="020B0604020202020204" pitchFamily="34" charset="0"/>
          </a:endParaRPr>
        </a:p>
      </dgm:t>
    </dgm:pt>
    <dgm:pt modelId="{FD949706-EDCC-4ADC-8EDF-8EDA49C92325}" type="sibTrans" cxnId="{EDEF4F82-1237-4639-A0F7-385C1897CE66}">
      <dgm:prSet/>
      <dgm:spPr/>
      <dgm:t>
        <a:bodyPr rtlCol="0"/>
        <a:lstStyle/>
        <a:p>
          <a:pPr rtl="0"/>
          <a:endParaRPr lang="ro-RO" noProof="0" dirty="0">
            <a:latin typeface="Arial" panose="020B0604020202020204" pitchFamily="34" charset="0"/>
            <a:cs typeface="Arial" panose="020B0604020202020204" pitchFamily="34" charset="0"/>
          </a:endParaRPr>
        </a:p>
      </dgm:t>
    </dgm:pt>
    <dgm:pt modelId="{5605D28D-2CE6-4513-8566-952984E21E14}">
      <dgm:prSet phldrT="[Text]"/>
      <dgm:spPr/>
      <dgm:t>
        <a:bodyPr rtlCol="0"/>
        <a:lstStyle/>
        <a:p>
          <a:pPr rtl="0">
            <a:lnSpc>
              <a:spcPct val="100000"/>
            </a:lnSpc>
          </a:pPr>
          <a:r>
            <a:rPr lang="en-US" dirty="0"/>
            <a:t>License plate marking</a:t>
          </a:r>
          <a:endParaRPr lang="ro-RO" noProof="0" dirty="0">
            <a:latin typeface="Arial" panose="020B0604020202020204" pitchFamily="34" charset="0"/>
            <a:cs typeface="Arial" panose="020B0604020202020204" pitchFamily="34" charset="0"/>
          </a:endParaRPr>
        </a:p>
      </dgm:t>
    </dgm:pt>
    <dgm:pt modelId="{EB15AB98-362B-4E70-A3DA-995FC3E8BA79}" type="parTrans" cxnId="{FAF3F884-F0CF-440F-8CB1-B7648AB1B138}">
      <dgm:prSet/>
      <dgm:spPr/>
      <dgm:t>
        <a:bodyPr rtlCol="0"/>
        <a:lstStyle/>
        <a:p>
          <a:pPr rtl="0"/>
          <a:endParaRPr lang="ro-RO" noProof="0" dirty="0">
            <a:latin typeface="Arial" panose="020B0604020202020204" pitchFamily="34" charset="0"/>
            <a:cs typeface="Arial" panose="020B0604020202020204" pitchFamily="34" charset="0"/>
          </a:endParaRPr>
        </a:p>
      </dgm:t>
    </dgm:pt>
    <dgm:pt modelId="{823D1971-2C4D-4EC5-A874-2F463DE37109}" type="sibTrans" cxnId="{FAF3F884-F0CF-440F-8CB1-B7648AB1B138}">
      <dgm:prSet/>
      <dgm:spPr/>
      <dgm:t>
        <a:bodyPr rtlCol="0"/>
        <a:lstStyle/>
        <a:p>
          <a:pPr rtl="0"/>
          <a:endParaRPr lang="ro-RO" noProof="0" dirty="0">
            <a:latin typeface="Arial" panose="020B0604020202020204" pitchFamily="34" charset="0"/>
            <a:cs typeface="Arial" panose="020B0604020202020204" pitchFamily="34" charset="0"/>
          </a:endParaRP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EC9B9-E093-417B-8324-3ACC31D0F5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327E18A9-3A3D-4A45-9D10-B3783E70CC7F}">
      <dgm:prSet phldrT="[Text]" custT="1"/>
      <dgm:spPr/>
      <dgm:t>
        <a:bodyPr/>
        <a:lstStyle/>
        <a:p>
          <a:r>
            <a:rPr lang="en-US" sz="2000" dirty="0"/>
            <a:t>Texture based Candidate Extraction (97.5% accuracy)</a:t>
          </a:r>
          <a:endParaRPr lang="ro-RO" sz="2000" dirty="0"/>
        </a:p>
      </dgm:t>
    </dgm:pt>
    <dgm:pt modelId="{637CB91C-F0E4-41C1-9E44-F7790EE964FD}" type="parTrans" cxnId="{6E0DDF55-0018-4DCD-8ADC-5B951A41C7CA}">
      <dgm:prSet/>
      <dgm:spPr/>
      <dgm:t>
        <a:bodyPr/>
        <a:lstStyle/>
        <a:p>
          <a:endParaRPr lang="ro-RO"/>
        </a:p>
      </dgm:t>
    </dgm:pt>
    <dgm:pt modelId="{5DB0126B-5DAD-4751-B3C3-68F3588D6AD0}" type="sibTrans" cxnId="{6E0DDF55-0018-4DCD-8ADC-5B951A41C7CA}">
      <dgm:prSet/>
      <dgm:spPr/>
      <dgm:t>
        <a:bodyPr/>
        <a:lstStyle/>
        <a:p>
          <a:endParaRPr lang="ro-RO"/>
        </a:p>
      </dgm:t>
    </dgm:pt>
    <dgm:pt modelId="{4AD9F8E4-9B14-4BA8-995F-432FFBC0A10B}">
      <dgm:prSet phldrT="[Text]" custT="1"/>
      <dgm:spPr/>
      <dgm:t>
        <a:bodyPr/>
        <a:lstStyle/>
        <a:p>
          <a:r>
            <a:rPr lang="ro-RO" sz="1600" dirty="0"/>
            <a:t>Uses binarization, a reference line </a:t>
          </a:r>
        </a:p>
      </dgm:t>
    </dgm:pt>
    <dgm:pt modelId="{EBA6EF38-ECA3-4488-B4D0-8AEFD8396FE7}" type="parTrans" cxnId="{9C2F8D07-950D-4F6D-92BE-6B3D6BCEE661}">
      <dgm:prSet/>
      <dgm:spPr/>
      <dgm:t>
        <a:bodyPr/>
        <a:lstStyle/>
        <a:p>
          <a:endParaRPr lang="ro-RO"/>
        </a:p>
      </dgm:t>
    </dgm:pt>
    <dgm:pt modelId="{0069CD0E-20C5-4445-BBAA-E7AC049F0F44}" type="sibTrans" cxnId="{9C2F8D07-950D-4F6D-92BE-6B3D6BCEE661}">
      <dgm:prSet/>
      <dgm:spPr/>
      <dgm:t>
        <a:bodyPr/>
        <a:lstStyle/>
        <a:p>
          <a:endParaRPr lang="ro-RO"/>
        </a:p>
      </dgm:t>
    </dgm:pt>
    <dgm:pt modelId="{70F0DA34-A23E-4ABB-AAA7-54356C9426C7}">
      <dgm:prSet phldrT="[Text]" custT="1"/>
      <dgm:spPr/>
      <dgm:t>
        <a:bodyPr/>
        <a:lstStyle/>
        <a:p>
          <a:r>
            <a:rPr lang="en-US" sz="2000" dirty="0"/>
            <a:t>Edge Detection based Plate Extraction (99.45% accuracy)</a:t>
          </a:r>
          <a:endParaRPr lang="ro-RO" sz="2000" dirty="0"/>
        </a:p>
      </dgm:t>
    </dgm:pt>
    <dgm:pt modelId="{6A937E9C-664E-4BF3-BBC0-3D68C4D81C82}" type="parTrans" cxnId="{47184132-F472-469A-B01F-B9299BED3316}">
      <dgm:prSet/>
      <dgm:spPr/>
      <dgm:t>
        <a:bodyPr/>
        <a:lstStyle/>
        <a:p>
          <a:endParaRPr lang="ro-RO"/>
        </a:p>
      </dgm:t>
    </dgm:pt>
    <dgm:pt modelId="{93A57D82-F330-4AD8-AA37-46383F1BD6A2}" type="sibTrans" cxnId="{47184132-F472-469A-B01F-B9299BED3316}">
      <dgm:prSet/>
      <dgm:spPr/>
      <dgm:t>
        <a:bodyPr/>
        <a:lstStyle/>
        <a:p>
          <a:endParaRPr lang="ro-RO"/>
        </a:p>
      </dgm:t>
    </dgm:pt>
    <dgm:pt modelId="{97E037EF-644F-40D9-8BCF-15E87AB7AD15}">
      <dgm:prSet phldrT="[Text]" custT="1"/>
      <dgm:spPr/>
      <dgm:t>
        <a:bodyPr/>
        <a:lstStyle/>
        <a:p>
          <a:r>
            <a:rPr lang="en-US" sz="1600" dirty="0"/>
            <a:t>Line grouping (extracts the line segments and groups them based on a set of geometrical conditions) and Edge Density () are used</a:t>
          </a:r>
          <a:endParaRPr lang="ro-RO" sz="1600" dirty="0"/>
        </a:p>
      </dgm:t>
    </dgm:pt>
    <dgm:pt modelId="{14F32F65-F270-46C7-B6D6-CBB334878ECE}" type="parTrans" cxnId="{4E399912-6740-4396-A80E-F08376A14404}">
      <dgm:prSet/>
      <dgm:spPr/>
      <dgm:t>
        <a:bodyPr/>
        <a:lstStyle/>
        <a:p>
          <a:endParaRPr lang="ro-RO"/>
        </a:p>
      </dgm:t>
    </dgm:pt>
    <dgm:pt modelId="{99EDD9FF-5037-43BD-86BB-DD236B4B6060}" type="sibTrans" cxnId="{4E399912-6740-4396-A80E-F08376A14404}">
      <dgm:prSet/>
      <dgm:spPr/>
      <dgm:t>
        <a:bodyPr/>
        <a:lstStyle/>
        <a:p>
          <a:endParaRPr lang="ro-RO"/>
        </a:p>
      </dgm:t>
    </dgm:pt>
    <dgm:pt modelId="{742A4F46-8994-4E47-AE69-982F7BF4CA29}">
      <dgm:prSet phldrT="[Text]" custT="1"/>
      <dgm:spPr/>
      <dgm:t>
        <a:bodyPr/>
        <a:lstStyle/>
        <a:p>
          <a:r>
            <a:rPr lang="ro-RO" sz="1600" dirty="0"/>
            <a:t>Rank filter and Robert</a:t>
          </a:r>
          <a:r>
            <a:rPr lang="en-US" sz="1600" dirty="0"/>
            <a:t>’s operator</a:t>
          </a:r>
          <a:endParaRPr lang="ro-RO" sz="1600" dirty="0"/>
        </a:p>
      </dgm:t>
    </dgm:pt>
    <dgm:pt modelId="{9688FB3D-92FC-4F6F-88E7-3DB18019CBAD}" type="parTrans" cxnId="{80123D54-1BDD-488D-A394-C17D7633DADA}">
      <dgm:prSet/>
      <dgm:spPr/>
      <dgm:t>
        <a:bodyPr/>
        <a:lstStyle/>
        <a:p>
          <a:endParaRPr lang="ro-RO"/>
        </a:p>
      </dgm:t>
    </dgm:pt>
    <dgm:pt modelId="{B5E3EFE9-B16C-4D0D-B6C8-738899C49AD8}" type="sibTrans" cxnId="{80123D54-1BDD-488D-A394-C17D7633DADA}">
      <dgm:prSet/>
      <dgm:spPr/>
      <dgm:t>
        <a:bodyPr/>
        <a:lstStyle/>
        <a:p>
          <a:endParaRPr lang="ro-RO"/>
        </a:p>
      </dgm:t>
    </dgm:pt>
    <dgm:pt modelId="{F9ACDF8B-994B-429D-9928-64652F0CCB1A}">
      <dgm:prSet phldrT="[Text]" custT="1"/>
      <dgm:spPr/>
      <dgm:t>
        <a:bodyPr/>
        <a:lstStyle/>
        <a:p>
          <a:r>
            <a:rPr lang="en-US" sz="1600" dirty="0"/>
            <a:t>Autocorrelation and a projection algorithm used to detect fake candidates</a:t>
          </a:r>
          <a:endParaRPr lang="ro-RO" sz="1600" dirty="0"/>
        </a:p>
      </dgm:t>
    </dgm:pt>
    <dgm:pt modelId="{7A2D772C-569D-4D04-ADF6-E96AC21FDC53}" type="parTrans" cxnId="{0FD81AFC-C164-4021-8C3E-9A554AEE8504}">
      <dgm:prSet/>
      <dgm:spPr/>
      <dgm:t>
        <a:bodyPr/>
        <a:lstStyle/>
        <a:p>
          <a:endParaRPr lang="ro-RO"/>
        </a:p>
      </dgm:t>
    </dgm:pt>
    <dgm:pt modelId="{EB4DA974-569B-4522-9B36-8F0BE91CD51D}" type="sibTrans" cxnId="{0FD81AFC-C164-4021-8C3E-9A554AEE8504}">
      <dgm:prSet/>
      <dgm:spPr/>
      <dgm:t>
        <a:bodyPr/>
        <a:lstStyle/>
        <a:p>
          <a:endParaRPr lang="ro-RO"/>
        </a:p>
      </dgm:t>
    </dgm:pt>
    <dgm:pt modelId="{172EDDBC-57B4-449A-A1F5-75D5BFFAF425}">
      <dgm:prSet phldrT="[Text]" custT="1"/>
      <dgm:spPr/>
      <dgm:t>
        <a:bodyPr/>
        <a:lstStyle/>
        <a:p>
          <a:r>
            <a:rPr lang="ro-RO" sz="1600" dirty="0"/>
            <a:t>LG detects a rectangle at the plate boundary accurately (no rectangle =</a:t>
          </a:r>
          <a:r>
            <a:rPr lang="en-US" sz="1600" dirty="0"/>
            <a:t>&gt; image is rejected)</a:t>
          </a:r>
          <a:endParaRPr lang="ro-RO" sz="1600" dirty="0"/>
        </a:p>
      </dgm:t>
    </dgm:pt>
    <dgm:pt modelId="{7ACE4A4B-2F28-470B-954F-04AF2800FF18}" type="parTrans" cxnId="{B28AB885-CE55-46B6-A36D-30210C3655D8}">
      <dgm:prSet/>
      <dgm:spPr/>
      <dgm:t>
        <a:bodyPr/>
        <a:lstStyle/>
        <a:p>
          <a:endParaRPr lang="ro-RO"/>
        </a:p>
      </dgm:t>
    </dgm:pt>
    <dgm:pt modelId="{5A938534-E6A8-4E4C-AF3A-5D8E50BD4D25}" type="sibTrans" cxnId="{B28AB885-CE55-46B6-A36D-30210C3655D8}">
      <dgm:prSet/>
      <dgm:spPr/>
      <dgm:t>
        <a:bodyPr/>
        <a:lstStyle/>
        <a:p>
          <a:endParaRPr lang="ro-RO"/>
        </a:p>
      </dgm:t>
    </dgm:pt>
    <dgm:pt modelId="{519AC53D-3DC3-401C-B8F1-29D5A60D2583}">
      <dgm:prSet custT="1"/>
      <dgm:spPr/>
      <dgm:t>
        <a:bodyPr/>
        <a:lstStyle/>
        <a:p>
          <a:r>
            <a:rPr lang="en-US" sz="1600" dirty="0"/>
            <a:t>ED finds plate regions at which the vertical edges appear the densest </a:t>
          </a:r>
          <a:endParaRPr lang="ro-RO" sz="1600" dirty="0"/>
        </a:p>
      </dgm:t>
    </dgm:pt>
    <dgm:pt modelId="{CC99058F-1A2D-4B6E-BAD5-6BB5F99AB632}" type="parTrans" cxnId="{737C44BB-4E6C-4D92-9116-D584939ACDFF}">
      <dgm:prSet/>
      <dgm:spPr/>
      <dgm:t>
        <a:bodyPr/>
        <a:lstStyle/>
        <a:p>
          <a:endParaRPr lang="ro-RO"/>
        </a:p>
      </dgm:t>
    </dgm:pt>
    <dgm:pt modelId="{5ACF695F-EF82-45DE-99C5-FBEA332DAF9D}" type="sibTrans" cxnId="{737C44BB-4E6C-4D92-9116-D584939ACDFF}">
      <dgm:prSet/>
      <dgm:spPr/>
      <dgm:t>
        <a:bodyPr/>
        <a:lstStyle/>
        <a:p>
          <a:endParaRPr lang="ro-RO"/>
        </a:p>
      </dgm:t>
    </dgm:pt>
    <dgm:pt modelId="{10BFE3C8-19A0-4437-B9B4-C966E10ED8CF}">
      <dgm:prSet custT="1"/>
      <dgm:spPr/>
      <dgm:t>
        <a:bodyPr/>
        <a:lstStyle/>
        <a:p>
          <a:r>
            <a:rPr lang="en-US" sz="1600" dirty="0"/>
            <a:t>This method is called the double chance method</a:t>
          </a:r>
          <a:endParaRPr lang="ro-RO" sz="1600" dirty="0"/>
        </a:p>
      </dgm:t>
    </dgm:pt>
    <dgm:pt modelId="{298678D8-4B7D-4686-9B9A-CD2270B25EAD}" type="parTrans" cxnId="{C979DE07-A33D-46A4-9BB4-D25DD512DF0E}">
      <dgm:prSet/>
      <dgm:spPr/>
      <dgm:t>
        <a:bodyPr/>
        <a:lstStyle/>
        <a:p>
          <a:endParaRPr lang="ro-RO"/>
        </a:p>
      </dgm:t>
    </dgm:pt>
    <dgm:pt modelId="{2DAF14CE-3F03-4501-9D21-8D33164F6ADE}" type="sibTrans" cxnId="{C979DE07-A33D-46A4-9BB4-D25DD512DF0E}">
      <dgm:prSet/>
      <dgm:spPr/>
      <dgm:t>
        <a:bodyPr/>
        <a:lstStyle/>
        <a:p>
          <a:endParaRPr lang="ro-RO"/>
        </a:p>
      </dgm:t>
    </dgm:pt>
    <dgm:pt modelId="{DC4680DC-8067-498D-88E7-CBCF2A2F5B79}" type="pres">
      <dgm:prSet presAssocID="{2B7EC9B9-E093-417B-8324-3ACC31D0F549}" presName="linear" presStyleCnt="0">
        <dgm:presLayoutVars>
          <dgm:animLvl val="lvl"/>
          <dgm:resizeHandles val="exact"/>
        </dgm:presLayoutVars>
      </dgm:prSet>
      <dgm:spPr/>
    </dgm:pt>
    <dgm:pt modelId="{113B2778-7597-411E-B3BE-3B0F5C7F46ED}" type="pres">
      <dgm:prSet presAssocID="{327E18A9-3A3D-4A45-9D10-B3783E70CC7F}" presName="parentText" presStyleLbl="node1" presStyleIdx="0" presStyleCnt="2">
        <dgm:presLayoutVars>
          <dgm:chMax val="0"/>
          <dgm:bulletEnabled val="1"/>
        </dgm:presLayoutVars>
      </dgm:prSet>
      <dgm:spPr/>
    </dgm:pt>
    <dgm:pt modelId="{415395C2-F81C-4A9D-9331-8633924D88EA}" type="pres">
      <dgm:prSet presAssocID="{327E18A9-3A3D-4A45-9D10-B3783E70CC7F}" presName="childText" presStyleLbl="revTx" presStyleIdx="0" presStyleCnt="2">
        <dgm:presLayoutVars>
          <dgm:bulletEnabled val="1"/>
        </dgm:presLayoutVars>
      </dgm:prSet>
      <dgm:spPr/>
    </dgm:pt>
    <dgm:pt modelId="{B4BAD0C5-ED33-4EE1-94DC-16C205F0ECE0}" type="pres">
      <dgm:prSet presAssocID="{70F0DA34-A23E-4ABB-AAA7-54356C9426C7}" presName="parentText" presStyleLbl="node1" presStyleIdx="1" presStyleCnt="2">
        <dgm:presLayoutVars>
          <dgm:chMax val="0"/>
          <dgm:bulletEnabled val="1"/>
        </dgm:presLayoutVars>
      </dgm:prSet>
      <dgm:spPr/>
    </dgm:pt>
    <dgm:pt modelId="{7EA76004-014E-4BAE-BD97-910121270616}" type="pres">
      <dgm:prSet presAssocID="{70F0DA34-A23E-4ABB-AAA7-54356C9426C7}" presName="childText" presStyleLbl="revTx" presStyleIdx="1" presStyleCnt="2">
        <dgm:presLayoutVars>
          <dgm:bulletEnabled val="1"/>
        </dgm:presLayoutVars>
      </dgm:prSet>
      <dgm:spPr/>
    </dgm:pt>
  </dgm:ptLst>
  <dgm:cxnLst>
    <dgm:cxn modelId="{9C2F8D07-950D-4F6D-92BE-6B3D6BCEE661}" srcId="{327E18A9-3A3D-4A45-9D10-B3783E70CC7F}" destId="{4AD9F8E4-9B14-4BA8-995F-432FFBC0A10B}" srcOrd="0" destOrd="0" parTransId="{EBA6EF38-ECA3-4488-B4D0-8AEFD8396FE7}" sibTransId="{0069CD0E-20C5-4445-BBAA-E7AC049F0F44}"/>
    <dgm:cxn modelId="{C979DE07-A33D-46A4-9BB4-D25DD512DF0E}" srcId="{70F0DA34-A23E-4ABB-AAA7-54356C9426C7}" destId="{10BFE3C8-19A0-4437-B9B4-C966E10ED8CF}" srcOrd="3" destOrd="0" parTransId="{298678D8-4B7D-4686-9B9A-CD2270B25EAD}" sibTransId="{2DAF14CE-3F03-4501-9D21-8D33164F6ADE}"/>
    <dgm:cxn modelId="{087A9209-6CB3-4772-87A5-6C690DDFB85A}" type="presOf" srcId="{97E037EF-644F-40D9-8BCF-15E87AB7AD15}" destId="{7EA76004-014E-4BAE-BD97-910121270616}" srcOrd="0" destOrd="0" presId="urn:microsoft.com/office/officeart/2005/8/layout/vList2"/>
    <dgm:cxn modelId="{4E399912-6740-4396-A80E-F08376A14404}" srcId="{70F0DA34-A23E-4ABB-AAA7-54356C9426C7}" destId="{97E037EF-644F-40D9-8BCF-15E87AB7AD15}" srcOrd="0" destOrd="0" parTransId="{14F32F65-F270-46C7-B6D6-CBB334878ECE}" sibTransId="{99EDD9FF-5037-43BD-86BB-DD236B4B6060}"/>
    <dgm:cxn modelId="{F14CDC27-2551-4BFF-B4FA-EB285E18FB3B}" type="presOf" srcId="{519AC53D-3DC3-401C-B8F1-29D5A60D2583}" destId="{7EA76004-014E-4BAE-BD97-910121270616}" srcOrd="0" destOrd="2" presId="urn:microsoft.com/office/officeart/2005/8/layout/vList2"/>
    <dgm:cxn modelId="{47184132-F472-469A-B01F-B9299BED3316}" srcId="{2B7EC9B9-E093-417B-8324-3ACC31D0F549}" destId="{70F0DA34-A23E-4ABB-AAA7-54356C9426C7}" srcOrd="1" destOrd="0" parTransId="{6A937E9C-664E-4BF3-BBC0-3D68C4D81C82}" sibTransId="{93A57D82-F330-4AD8-AA37-46383F1BD6A2}"/>
    <dgm:cxn modelId="{41F6135F-275A-4B13-9D1C-FC1FE910D6DE}" type="presOf" srcId="{742A4F46-8994-4E47-AE69-982F7BF4CA29}" destId="{415395C2-F81C-4A9D-9331-8633924D88EA}" srcOrd="0" destOrd="1" presId="urn:microsoft.com/office/officeart/2005/8/layout/vList2"/>
    <dgm:cxn modelId="{4151CB67-E9AD-4A77-B450-9BD45284C4E6}" type="presOf" srcId="{2B7EC9B9-E093-417B-8324-3ACC31D0F549}" destId="{DC4680DC-8067-498D-88E7-CBCF2A2F5B79}" srcOrd="0" destOrd="0" presId="urn:microsoft.com/office/officeart/2005/8/layout/vList2"/>
    <dgm:cxn modelId="{C5B49D4E-3986-43F5-90BD-93AFAE20E066}" type="presOf" srcId="{10BFE3C8-19A0-4437-B9B4-C966E10ED8CF}" destId="{7EA76004-014E-4BAE-BD97-910121270616}" srcOrd="0" destOrd="3" presId="urn:microsoft.com/office/officeart/2005/8/layout/vList2"/>
    <dgm:cxn modelId="{79205371-C7DC-4B42-9C4A-62D55514CB63}" type="presOf" srcId="{4AD9F8E4-9B14-4BA8-995F-432FFBC0A10B}" destId="{415395C2-F81C-4A9D-9331-8633924D88EA}" srcOrd="0" destOrd="0" presId="urn:microsoft.com/office/officeart/2005/8/layout/vList2"/>
    <dgm:cxn modelId="{99C61652-8C31-4268-A4AE-9FAFA4D7CDDA}" type="presOf" srcId="{327E18A9-3A3D-4A45-9D10-B3783E70CC7F}" destId="{113B2778-7597-411E-B3BE-3B0F5C7F46ED}" srcOrd="0" destOrd="0" presId="urn:microsoft.com/office/officeart/2005/8/layout/vList2"/>
    <dgm:cxn modelId="{80123D54-1BDD-488D-A394-C17D7633DADA}" srcId="{327E18A9-3A3D-4A45-9D10-B3783E70CC7F}" destId="{742A4F46-8994-4E47-AE69-982F7BF4CA29}" srcOrd="1" destOrd="0" parTransId="{9688FB3D-92FC-4F6F-88E7-3DB18019CBAD}" sibTransId="{B5E3EFE9-B16C-4D0D-B6C8-738899C49AD8}"/>
    <dgm:cxn modelId="{6E0DDF55-0018-4DCD-8ADC-5B951A41C7CA}" srcId="{2B7EC9B9-E093-417B-8324-3ACC31D0F549}" destId="{327E18A9-3A3D-4A45-9D10-B3783E70CC7F}" srcOrd="0" destOrd="0" parTransId="{637CB91C-F0E4-41C1-9E44-F7790EE964FD}" sibTransId="{5DB0126B-5DAD-4751-B3C3-68F3588D6AD0}"/>
    <dgm:cxn modelId="{B28AB885-CE55-46B6-A36D-30210C3655D8}" srcId="{70F0DA34-A23E-4ABB-AAA7-54356C9426C7}" destId="{172EDDBC-57B4-449A-A1F5-75D5BFFAF425}" srcOrd="1" destOrd="0" parTransId="{7ACE4A4B-2F28-470B-954F-04AF2800FF18}" sibTransId="{5A938534-E6A8-4E4C-AF3A-5D8E50BD4D25}"/>
    <dgm:cxn modelId="{C9B5C085-9CFD-4D6C-83B7-6781B0377C10}" type="presOf" srcId="{70F0DA34-A23E-4ABB-AAA7-54356C9426C7}" destId="{B4BAD0C5-ED33-4EE1-94DC-16C205F0ECE0}" srcOrd="0" destOrd="0" presId="urn:microsoft.com/office/officeart/2005/8/layout/vList2"/>
    <dgm:cxn modelId="{C4D14B91-E456-407C-B243-975530B480C1}" type="presOf" srcId="{F9ACDF8B-994B-429D-9928-64652F0CCB1A}" destId="{415395C2-F81C-4A9D-9331-8633924D88EA}" srcOrd="0" destOrd="2" presId="urn:microsoft.com/office/officeart/2005/8/layout/vList2"/>
    <dgm:cxn modelId="{2EB5C2B9-D3BC-40F0-A805-0557171EDD33}" type="presOf" srcId="{172EDDBC-57B4-449A-A1F5-75D5BFFAF425}" destId="{7EA76004-014E-4BAE-BD97-910121270616}" srcOrd="0" destOrd="1" presId="urn:microsoft.com/office/officeart/2005/8/layout/vList2"/>
    <dgm:cxn modelId="{737C44BB-4E6C-4D92-9116-D584939ACDFF}" srcId="{70F0DA34-A23E-4ABB-AAA7-54356C9426C7}" destId="{519AC53D-3DC3-401C-B8F1-29D5A60D2583}" srcOrd="2" destOrd="0" parTransId="{CC99058F-1A2D-4B6E-BAD5-6BB5F99AB632}" sibTransId="{5ACF695F-EF82-45DE-99C5-FBEA332DAF9D}"/>
    <dgm:cxn modelId="{0FD81AFC-C164-4021-8C3E-9A554AEE8504}" srcId="{327E18A9-3A3D-4A45-9D10-B3783E70CC7F}" destId="{F9ACDF8B-994B-429D-9928-64652F0CCB1A}" srcOrd="2" destOrd="0" parTransId="{7A2D772C-569D-4D04-ADF6-E96AC21FDC53}" sibTransId="{EB4DA974-569B-4522-9B36-8F0BE91CD51D}"/>
    <dgm:cxn modelId="{E1A9CA24-E9D5-4E87-B1AB-822D5A2350CB}" type="presParOf" srcId="{DC4680DC-8067-498D-88E7-CBCF2A2F5B79}" destId="{113B2778-7597-411E-B3BE-3B0F5C7F46ED}" srcOrd="0" destOrd="0" presId="urn:microsoft.com/office/officeart/2005/8/layout/vList2"/>
    <dgm:cxn modelId="{1C6D13E0-6FB5-4013-833D-E87C87E9427C}" type="presParOf" srcId="{DC4680DC-8067-498D-88E7-CBCF2A2F5B79}" destId="{415395C2-F81C-4A9D-9331-8633924D88EA}" srcOrd="1" destOrd="0" presId="urn:microsoft.com/office/officeart/2005/8/layout/vList2"/>
    <dgm:cxn modelId="{C4301476-91C8-4489-A7D4-8AFE4B0FCBB9}" type="presParOf" srcId="{DC4680DC-8067-498D-88E7-CBCF2A2F5B79}" destId="{B4BAD0C5-ED33-4EE1-94DC-16C205F0ECE0}" srcOrd="2" destOrd="0" presId="urn:microsoft.com/office/officeart/2005/8/layout/vList2"/>
    <dgm:cxn modelId="{530E0B40-0565-4AF1-92B4-DD471818CFE3}" type="presParOf" srcId="{DC4680DC-8067-498D-88E7-CBCF2A2F5B79}" destId="{7EA76004-014E-4BAE-BD97-91012127061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7EC9B9-E093-417B-8324-3ACC31D0F5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327E18A9-3A3D-4A45-9D10-B3783E70CC7F}">
      <dgm:prSet phldrT="[Text]" custT="1"/>
      <dgm:spPr/>
      <dgm:t>
        <a:bodyPr/>
        <a:lstStyle/>
        <a:p>
          <a:r>
            <a:rPr lang="en-US" sz="2000" dirty="0"/>
            <a:t>Feature extraction based on L0-norm smoothing</a:t>
          </a:r>
          <a:endParaRPr lang="ro-RO" sz="2000" dirty="0"/>
        </a:p>
      </dgm:t>
    </dgm:pt>
    <dgm:pt modelId="{637CB91C-F0E4-41C1-9E44-F7790EE964FD}" type="parTrans" cxnId="{6E0DDF55-0018-4DCD-8ADC-5B951A41C7CA}">
      <dgm:prSet/>
      <dgm:spPr/>
      <dgm:t>
        <a:bodyPr/>
        <a:lstStyle/>
        <a:p>
          <a:endParaRPr lang="ro-RO"/>
        </a:p>
      </dgm:t>
    </dgm:pt>
    <dgm:pt modelId="{5DB0126B-5DAD-4751-B3C3-68F3588D6AD0}" type="sibTrans" cxnId="{6E0DDF55-0018-4DCD-8ADC-5B951A41C7CA}">
      <dgm:prSet/>
      <dgm:spPr/>
      <dgm:t>
        <a:bodyPr/>
        <a:lstStyle/>
        <a:p>
          <a:endParaRPr lang="ro-RO"/>
        </a:p>
      </dgm:t>
    </dgm:pt>
    <dgm:pt modelId="{4AD9F8E4-9B14-4BA8-995F-432FFBC0A10B}">
      <dgm:prSet phldrT="[Text]" custT="1"/>
      <dgm:spPr/>
      <dgm:t>
        <a:bodyPr/>
        <a:lstStyle/>
        <a:p>
          <a:r>
            <a:rPr lang="en-US" sz="1600" dirty="0"/>
            <a:t>Is performed in a number of steps:</a:t>
          </a:r>
          <a:endParaRPr lang="ro-RO" sz="1600" dirty="0"/>
        </a:p>
      </dgm:t>
    </dgm:pt>
    <dgm:pt modelId="{EBA6EF38-ECA3-4488-B4D0-8AEFD8396FE7}" type="parTrans" cxnId="{9C2F8D07-950D-4F6D-92BE-6B3D6BCEE661}">
      <dgm:prSet/>
      <dgm:spPr/>
      <dgm:t>
        <a:bodyPr/>
        <a:lstStyle/>
        <a:p>
          <a:endParaRPr lang="ro-RO"/>
        </a:p>
      </dgm:t>
    </dgm:pt>
    <dgm:pt modelId="{0069CD0E-20C5-4445-BBAA-E7AC049F0F44}" type="sibTrans" cxnId="{9C2F8D07-950D-4F6D-92BE-6B3D6BCEE661}">
      <dgm:prSet/>
      <dgm:spPr/>
      <dgm:t>
        <a:bodyPr/>
        <a:lstStyle/>
        <a:p>
          <a:endParaRPr lang="ro-RO"/>
        </a:p>
      </dgm:t>
    </dgm:pt>
    <dgm:pt modelId="{A922B9E0-AF6D-49CF-9E30-649E148ED809}">
      <dgm:prSet phldrT="[Text]" custT="1"/>
      <dgm:spPr/>
      <dgm:t>
        <a:bodyPr/>
        <a:lstStyle/>
        <a:p>
          <a:r>
            <a:rPr lang="en-US" sz="1600" dirty="0"/>
            <a:t>L0 smoothing</a:t>
          </a:r>
          <a:endParaRPr lang="ro-RO" sz="1600" dirty="0"/>
        </a:p>
      </dgm:t>
    </dgm:pt>
    <dgm:pt modelId="{1531CBC7-8CE5-43A7-A830-8CD9CC44FBE1}" type="parTrans" cxnId="{53B94D0A-6687-464E-9BC8-F40A5AE51A5E}">
      <dgm:prSet/>
      <dgm:spPr/>
      <dgm:t>
        <a:bodyPr/>
        <a:lstStyle/>
        <a:p>
          <a:endParaRPr lang="ro-RO"/>
        </a:p>
      </dgm:t>
    </dgm:pt>
    <dgm:pt modelId="{956EF120-6318-4233-AE5F-05B416557C11}" type="sibTrans" cxnId="{53B94D0A-6687-464E-9BC8-F40A5AE51A5E}">
      <dgm:prSet/>
      <dgm:spPr/>
      <dgm:t>
        <a:bodyPr/>
        <a:lstStyle/>
        <a:p>
          <a:endParaRPr lang="ro-RO"/>
        </a:p>
      </dgm:t>
    </dgm:pt>
    <dgm:pt modelId="{E26C9CAC-A910-4966-A127-05BB33548427}">
      <dgm:prSet phldrT="[Text]" custT="1"/>
      <dgm:spPr/>
      <dgm:t>
        <a:bodyPr/>
        <a:lstStyle/>
        <a:p>
          <a:r>
            <a:rPr lang="en-US" sz="1600" dirty="0"/>
            <a:t>Binarization</a:t>
          </a:r>
          <a:endParaRPr lang="ro-RO" sz="1600" dirty="0"/>
        </a:p>
      </dgm:t>
    </dgm:pt>
    <dgm:pt modelId="{D1942728-B81C-4651-8F55-6E711D44CC30}" type="parTrans" cxnId="{1E5E860E-B733-4387-A043-12253C5AAF38}">
      <dgm:prSet/>
      <dgm:spPr/>
      <dgm:t>
        <a:bodyPr/>
        <a:lstStyle/>
        <a:p>
          <a:endParaRPr lang="ro-RO"/>
        </a:p>
      </dgm:t>
    </dgm:pt>
    <dgm:pt modelId="{571F2DDD-C378-4771-9754-9FF98E637C36}" type="sibTrans" cxnId="{1E5E860E-B733-4387-A043-12253C5AAF38}">
      <dgm:prSet/>
      <dgm:spPr/>
      <dgm:t>
        <a:bodyPr/>
        <a:lstStyle/>
        <a:p>
          <a:endParaRPr lang="ro-RO"/>
        </a:p>
      </dgm:t>
    </dgm:pt>
    <dgm:pt modelId="{1822F934-A2F9-46B1-BCD0-45532D328AB9}">
      <dgm:prSet phldrT="[Text]" custT="1"/>
      <dgm:spPr/>
      <dgm:t>
        <a:bodyPr/>
        <a:lstStyle/>
        <a:p>
          <a:r>
            <a:rPr lang="en-US" sz="1600" dirty="0"/>
            <a:t>Edge detection</a:t>
          </a:r>
          <a:endParaRPr lang="ro-RO" sz="1600" dirty="0"/>
        </a:p>
      </dgm:t>
    </dgm:pt>
    <dgm:pt modelId="{4A5D512A-F0B8-4D99-83EC-D137D2EDC7DE}" type="parTrans" cxnId="{42AF455C-2EF7-4316-8723-22A90809D61A}">
      <dgm:prSet/>
      <dgm:spPr/>
      <dgm:t>
        <a:bodyPr/>
        <a:lstStyle/>
        <a:p>
          <a:endParaRPr lang="ro-RO"/>
        </a:p>
      </dgm:t>
    </dgm:pt>
    <dgm:pt modelId="{9F9D8211-D4BF-4A7A-B9A9-125330FB27D2}" type="sibTrans" cxnId="{42AF455C-2EF7-4316-8723-22A90809D61A}">
      <dgm:prSet/>
      <dgm:spPr/>
      <dgm:t>
        <a:bodyPr/>
        <a:lstStyle/>
        <a:p>
          <a:endParaRPr lang="ro-RO"/>
        </a:p>
      </dgm:t>
    </dgm:pt>
    <dgm:pt modelId="{7BE8FDFB-38CF-4221-91DB-920C29EB60BB}">
      <dgm:prSet phldrT="[Text]" custT="1"/>
      <dgm:spPr/>
      <dgm:t>
        <a:bodyPr/>
        <a:lstStyle/>
        <a:p>
          <a:r>
            <a:rPr lang="en-US" sz="1600" dirty="0"/>
            <a:t>Feature filtering</a:t>
          </a:r>
          <a:endParaRPr lang="ro-RO" sz="1600" dirty="0"/>
        </a:p>
      </dgm:t>
    </dgm:pt>
    <dgm:pt modelId="{839EEE5C-DBEC-44A6-BD2E-CD47FFE05CD5}" type="parTrans" cxnId="{AC767247-63F5-4A60-B5E1-ABFCB1466FE3}">
      <dgm:prSet/>
      <dgm:spPr/>
      <dgm:t>
        <a:bodyPr/>
        <a:lstStyle/>
        <a:p>
          <a:endParaRPr lang="ro-RO"/>
        </a:p>
      </dgm:t>
    </dgm:pt>
    <dgm:pt modelId="{202559A7-6AA8-429B-BF96-FECE68612ECE}" type="sibTrans" cxnId="{AC767247-63F5-4A60-B5E1-ABFCB1466FE3}">
      <dgm:prSet/>
      <dgm:spPr/>
      <dgm:t>
        <a:bodyPr/>
        <a:lstStyle/>
        <a:p>
          <a:endParaRPr lang="ro-RO"/>
        </a:p>
      </dgm:t>
    </dgm:pt>
    <dgm:pt modelId="{BFB20611-5F2D-4038-B518-77696760EB30}">
      <dgm:prSet phldrT="[Text]" custT="1"/>
      <dgm:spPr/>
      <dgm:t>
        <a:bodyPr/>
        <a:lstStyle/>
        <a:p>
          <a:r>
            <a:rPr lang="en-US" sz="1600" dirty="0"/>
            <a:t>Projection location</a:t>
          </a:r>
          <a:endParaRPr lang="ro-RO" sz="1600" dirty="0"/>
        </a:p>
      </dgm:t>
    </dgm:pt>
    <dgm:pt modelId="{CDFE7AF0-A8F4-4AD9-BCD8-AA929D56791C}" type="parTrans" cxnId="{35688DBA-9F5F-462F-BBFD-D908811F1AD5}">
      <dgm:prSet/>
      <dgm:spPr/>
      <dgm:t>
        <a:bodyPr/>
        <a:lstStyle/>
        <a:p>
          <a:endParaRPr lang="ro-RO"/>
        </a:p>
      </dgm:t>
    </dgm:pt>
    <dgm:pt modelId="{A5E57B11-A664-421F-9E6B-08CB73403ADA}" type="sibTrans" cxnId="{35688DBA-9F5F-462F-BBFD-D908811F1AD5}">
      <dgm:prSet/>
      <dgm:spPr/>
      <dgm:t>
        <a:bodyPr/>
        <a:lstStyle/>
        <a:p>
          <a:endParaRPr lang="ro-RO"/>
        </a:p>
      </dgm:t>
    </dgm:pt>
    <dgm:pt modelId="{DC4680DC-8067-498D-88E7-CBCF2A2F5B79}" type="pres">
      <dgm:prSet presAssocID="{2B7EC9B9-E093-417B-8324-3ACC31D0F549}" presName="linear" presStyleCnt="0">
        <dgm:presLayoutVars>
          <dgm:animLvl val="lvl"/>
          <dgm:resizeHandles val="exact"/>
        </dgm:presLayoutVars>
      </dgm:prSet>
      <dgm:spPr/>
    </dgm:pt>
    <dgm:pt modelId="{113B2778-7597-411E-B3BE-3B0F5C7F46ED}" type="pres">
      <dgm:prSet presAssocID="{327E18A9-3A3D-4A45-9D10-B3783E70CC7F}" presName="parentText" presStyleLbl="node1" presStyleIdx="0" presStyleCnt="1">
        <dgm:presLayoutVars>
          <dgm:chMax val="0"/>
          <dgm:bulletEnabled val="1"/>
        </dgm:presLayoutVars>
      </dgm:prSet>
      <dgm:spPr/>
    </dgm:pt>
    <dgm:pt modelId="{415395C2-F81C-4A9D-9331-8633924D88EA}" type="pres">
      <dgm:prSet presAssocID="{327E18A9-3A3D-4A45-9D10-B3783E70CC7F}" presName="childText" presStyleLbl="revTx" presStyleIdx="0" presStyleCnt="1">
        <dgm:presLayoutVars>
          <dgm:bulletEnabled val="1"/>
        </dgm:presLayoutVars>
      </dgm:prSet>
      <dgm:spPr/>
    </dgm:pt>
  </dgm:ptLst>
  <dgm:cxnLst>
    <dgm:cxn modelId="{9C2F8D07-950D-4F6D-92BE-6B3D6BCEE661}" srcId="{327E18A9-3A3D-4A45-9D10-B3783E70CC7F}" destId="{4AD9F8E4-9B14-4BA8-995F-432FFBC0A10B}" srcOrd="0" destOrd="0" parTransId="{EBA6EF38-ECA3-4488-B4D0-8AEFD8396FE7}" sibTransId="{0069CD0E-20C5-4445-BBAA-E7AC049F0F44}"/>
    <dgm:cxn modelId="{53B94D0A-6687-464E-9BC8-F40A5AE51A5E}" srcId="{4AD9F8E4-9B14-4BA8-995F-432FFBC0A10B}" destId="{A922B9E0-AF6D-49CF-9E30-649E148ED809}" srcOrd="0" destOrd="0" parTransId="{1531CBC7-8CE5-43A7-A830-8CD9CC44FBE1}" sibTransId="{956EF120-6318-4233-AE5F-05B416557C11}"/>
    <dgm:cxn modelId="{1E5E860E-B733-4387-A043-12253C5AAF38}" srcId="{4AD9F8E4-9B14-4BA8-995F-432FFBC0A10B}" destId="{E26C9CAC-A910-4966-A127-05BB33548427}" srcOrd="1" destOrd="0" parTransId="{D1942728-B81C-4651-8F55-6E711D44CC30}" sibTransId="{571F2DDD-C378-4771-9754-9FF98E637C36}"/>
    <dgm:cxn modelId="{42AF455C-2EF7-4316-8723-22A90809D61A}" srcId="{4AD9F8E4-9B14-4BA8-995F-432FFBC0A10B}" destId="{1822F934-A2F9-46B1-BCD0-45532D328AB9}" srcOrd="2" destOrd="0" parTransId="{4A5D512A-F0B8-4D99-83EC-D137D2EDC7DE}" sibTransId="{9F9D8211-D4BF-4A7A-B9A9-125330FB27D2}"/>
    <dgm:cxn modelId="{AC767247-63F5-4A60-B5E1-ABFCB1466FE3}" srcId="{4AD9F8E4-9B14-4BA8-995F-432FFBC0A10B}" destId="{7BE8FDFB-38CF-4221-91DB-920C29EB60BB}" srcOrd="3" destOrd="0" parTransId="{839EEE5C-DBEC-44A6-BD2E-CD47FFE05CD5}" sibTransId="{202559A7-6AA8-429B-BF96-FECE68612ECE}"/>
    <dgm:cxn modelId="{4151CB67-E9AD-4A77-B450-9BD45284C4E6}" type="presOf" srcId="{2B7EC9B9-E093-417B-8324-3ACC31D0F549}" destId="{DC4680DC-8067-498D-88E7-CBCF2A2F5B79}" srcOrd="0" destOrd="0" presId="urn:microsoft.com/office/officeart/2005/8/layout/vList2"/>
    <dgm:cxn modelId="{79205371-C7DC-4B42-9C4A-62D55514CB63}" type="presOf" srcId="{4AD9F8E4-9B14-4BA8-995F-432FFBC0A10B}" destId="{415395C2-F81C-4A9D-9331-8633924D88EA}" srcOrd="0" destOrd="0" presId="urn:microsoft.com/office/officeart/2005/8/layout/vList2"/>
    <dgm:cxn modelId="{3DAFA051-5012-48EC-A009-12D8F63CD55D}" type="presOf" srcId="{A922B9E0-AF6D-49CF-9E30-649E148ED809}" destId="{415395C2-F81C-4A9D-9331-8633924D88EA}" srcOrd="0" destOrd="1" presId="urn:microsoft.com/office/officeart/2005/8/layout/vList2"/>
    <dgm:cxn modelId="{99C61652-8C31-4268-A4AE-9FAFA4D7CDDA}" type="presOf" srcId="{327E18A9-3A3D-4A45-9D10-B3783E70CC7F}" destId="{113B2778-7597-411E-B3BE-3B0F5C7F46ED}" srcOrd="0" destOrd="0" presId="urn:microsoft.com/office/officeart/2005/8/layout/vList2"/>
    <dgm:cxn modelId="{6E0DDF55-0018-4DCD-8ADC-5B951A41C7CA}" srcId="{2B7EC9B9-E093-417B-8324-3ACC31D0F549}" destId="{327E18A9-3A3D-4A45-9D10-B3783E70CC7F}" srcOrd="0" destOrd="0" parTransId="{637CB91C-F0E4-41C1-9E44-F7790EE964FD}" sibTransId="{5DB0126B-5DAD-4751-B3C3-68F3588D6AD0}"/>
    <dgm:cxn modelId="{5D66DD77-589D-4851-9BE2-9FAF151D3A2A}" type="presOf" srcId="{7BE8FDFB-38CF-4221-91DB-920C29EB60BB}" destId="{415395C2-F81C-4A9D-9331-8633924D88EA}" srcOrd="0" destOrd="4" presId="urn:microsoft.com/office/officeart/2005/8/layout/vList2"/>
    <dgm:cxn modelId="{F97C6786-B574-4FB3-B2C7-C933594B2907}" type="presOf" srcId="{E26C9CAC-A910-4966-A127-05BB33548427}" destId="{415395C2-F81C-4A9D-9331-8633924D88EA}" srcOrd="0" destOrd="2" presId="urn:microsoft.com/office/officeart/2005/8/layout/vList2"/>
    <dgm:cxn modelId="{35688DBA-9F5F-462F-BBFD-D908811F1AD5}" srcId="{4AD9F8E4-9B14-4BA8-995F-432FFBC0A10B}" destId="{BFB20611-5F2D-4038-B518-77696760EB30}" srcOrd="4" destOrd="0" parTransId="{CDFE7AF0-A8F4-4AD9-BCD8-AA929D56791C}" sibTransId="{A5E57B11-A664-421F-9E6B-08CB73403ADA}"/>
    <dgm:cxn modelId="{73C8A1BA-5C0F-4E64-8257-BA6C49514F76}" type="presOf" srcId="{1822F934-A2F9-46B1-BCD0-45532D328AB9}" destId="{415395C2-F81C-4A9D-9331-8633924D88EA}" srcOrd="0" destOrd="3" presId="urn:microsoft.com/office/officeart/2005/8/layout/vList2"/>
    <dgm:cxn modelId="{326854FF-38C8-4B3D-AB03-277134D9E368}" type="presOf" srcId="{BFB20611-5F2D-4038-B518-77696760EB30}" destId="{415395C2-F81C-4A9D-9331-8633924D88EA}" srcOrd="0" destOrd="5" presId="urn:microsoft.com/office/officeart/2005/8/layout/vList2"/>
    <dgm:cxn modelId="{E1A9CA24-E9D5-4E87-B1AB-822D5A2350CB}" type="presParOf" srcId="{DC4680DC-8067-498D-88E7-CBCF2A2F5B79}" destId="{113B2778-7597-411E-B3BE-3B0F5C7F46ED}" srcOrd="0" destOrd="0" presId="urn:microsoft.com/office/officeart/2005/8/layout/vList2"/>
    <dgm:cxn modelId="{1C6D13E0-6FB5-4013-833D-E87C87E9427C}" type="presParOf" srcId="{DC4680DC-8067-498D-88E7-CBCF2A2F5B79}" destId="{415395C2-F81C-4A9D-9331-8633924D88E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rtlCol="0" anchor="ctr" anchorCtr="0">
          <a:noAutofit/>
        </a:bodyPr>
        <a:lstStyle/>
        <a:p>
          <a:pPr marL="0" lvl="0" indent="0" algn="l" defTabSz="1377950" rtl="0">
            <a:lnSpc>
              <a:spcPct val="100000"/>
            </a:lnSpc>
            <a:spcBef>
              <a:spcPct val="0"/>
            </a:spcBef>
            <a:spcAft>
              <a:spcPct val="35000"/>
            </a:spcAft>
            <a:buNone/>
          </a:pPr>
          <a:r>
            <a:rPr lang="en-US" sz="3100" kern="1200" dirty="0"/>
            <a:t>Processing of the input image</a:t>
          </a:r>
          <a:r>
            <a:rPr lang="ro-RO" sz="3100" kern="1200" noProof="0" dirty="0">
              <a:latin typeface="Arial" panose="020B0604020202020204" pitchFamily="34" charset="0"/>
              <a:cs typeface="Arial" panose="020B0604020202020204" pitchFamily="34" charset="0"/>
            </a:rPr>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rtlCol="0" anchor="ctr" anchorCtr="0">
          <a:noAutofit/>
        </a:bodyPr>
        <a:lstStyle/>
        <a:p>
          <a:pPr marL="0" lvl="0" indent="0" algn="l" defTabSz="1377950" rtl="0">
            <a:lnSpc>
              <a:spcPct val="100000"/>
            </a:lnSpc>
            <a:spcBef>
              <a:spcPct val="0"/>
            </a:spcBef>
            <a:spcAft>
              <a:spcPct val="35000"/>
            </a:spcAft>
            <a:buNone/>
          </a:pPr>
          <a:r>
            <a:rPr lang="en-US" sz="3100" kern="1200" dirty="0"/>
            <a:t>License plate detection</a:t>
          </a:r>
          <a:endParaRPr lang="ro-RO" sz="3100" kern="1200" noProof="0" dirty="0">
            <a:latin typeface="Arial" panose="020B0604020202020204" pitchFamily="34" charset="0"/>
            <a:cs typeface="Arial" panose="020B0604020202020204" pitchFamily="34" charset="0"/>
          </a:endParaRP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rtlCol="0" anchor="ctr" anchorCtr="0">
          <a:noAutofit/>
        </a:bodyPr>
        <a:lstStyle/>
        <a:p>
          <a:pPr marL="0" lvl="0" indent="0" algn="l" defTabSz="1377950" rtl="0">
            <a:lnSpc>
              <a:spcPct val="100000"/>
            </a:lnSpc>
            <a:spcBef>
              <a:spcPct val="0"/>
            </a:spcBef>
            <a:spcAft>
              <a:spcPct val="35000"/>
            </a:spcAft>
            <a:buNone/>
          </a:pPr>
          <a:r>
            <a:rPr lang="en-US" sz="3100" kern="1200" dirty="0"/>
            <a:t>License plate marking</a:t>
          </a:r>
          <a:endParaRPr lang="ro-RO" sz="3100" kern="1200" noProof="0" dirty="0">
            <a:latin typeface="Arial" panose="020B0604020202020204" pitchFamily="34" charset="0"/>
            <a:cs typeface="Arial" panose="020B0604020202020204" pitchFamily="34" charset="0"/>
          </a:endParaRP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B2778-7597-411E-B3BE-3B0F5C7F46ED}">
      <dsp:nvSpPr>
        <dsp:cNvPr id="0" name=""/>
        <dsp:cNvSpPr/>
      </dsp:nvSpPr>
      <dsp:spPr>
        <a:xfrm>
          <a:off x="0" y="2173"/>
          <a:ext cx="11029950"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Texture based Candidate Extraction (97.5% accuracy)</a:t>
          </a:r>
          <a:endParaRPr lang="ro-RO" sz="2000" kern="1200" dirty="0"/>
        </a:p>
      </dsp:txBody>
      <dsp:txXfrm>
        <a:off x="40209" y="42382"/>
        <a:ext cx="10949532" cy="743262"/>
      </dsp:txXfrm>
    </dsp:sp>
    <dsp:sp modelId="{415395C2-F81C-4A9D-9331-8633924D88EA}">
      <dsp:nvSpPr>
        <dsp:cNvPr id="0" name=""/>
        <dsp:cNvSpPr/>
      </dsp:nvSpPr>
      <dsp:spPr>
        <a:xfrm>
          <a:off x="0" y="825854"/>
          <a:ext cx="1102995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ro-RO" sz="1600" kern="1200" dirty="0"/>
            <a:t>Uses binarization, a reference line </a:t>
          </a:r>
        </a:p>
        <a:p>
          <a:pPr marL="171450" lvl="1" indent="-171450" algn="l" defTabSz="711200">
            <a:lnSpc>
              <a:spcPct val="90000"/>
            </a:lnSpc>
            <a:spcBef>
              <a:spcPct val="0"/>
            </a:spcBef>
            <a:spcAft>
              <a:spcPct val="20000"/>
            </a:spcAft>
            <a:buChar char="•"/>
          </a:pPr>
          <a:r>
            <a:rPr lang="ro-RO" sz="1600" kern="1200" dirty="0"/>
            <a:t>Rank filter and Robert</a:t>
          </a:r>
          <a:r>
            <a:rPr lang="en-US" sz="1600" kern="1200" dirty="0"/>
            <a:t>’s operator</a:t>
          </a:r>
          <a:endParaRPr lang="ro-RO" sz="1600" kern="1200" dirty="0"/>
        </a:p>
        <a:p>
          <a:pPr marL="171450" lvl="1" indent="-171450" algn="l" defTabSz="711200">
            <a:lnSpc>
              <a:spcPct val="90000"/>
            </a:lnSpc>
            <a:spcBef>
              <a:spcPct val="0"/>
            </a:spcBef>
            <a:spcAft>
              <a:spcPct val="20000"/>
            </a:spcAft>
            <a:buChar char="•"/>
          </a:pPr>
          <a:r>
            <a:rPr lang="en-US" sz="1600" kern="1200" dirty="0"/>
            <a:t>Autocorrelation and a projection algorithm used to detect fake candidates</a:t>
          </a:r>
          <a:endParaRPr lang="ro-RO" sz="1600" kern="1200" dirty="0"/>
        </a:p>
      </dsp:txBody>
      <dsp:txXfrm>
        <a:off x="0" y="825854"/>
        <a:ext cx="11029950" cy="774180"/>
      </dsp:txXfrm>
    </dsp:sp>
    <dsp:sp modelId="{B4BAD0C5-ED33-4EE1-94DC-16C205F0ECE0}">
      <dsp:nvSpPr>
        <dsp:cNvPr id="0" name=""/>
        <dsp:cNvSpPr/>
      </dsp:nvSpPr>
      <dsp:spPr>
        <a:xfrm>
          <a:off x="0" y="1600034"/>
          <a:ext cx="11029950"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Edge Detection based Plate Extraction (99.45% accuracy)</a:t>
          </a:r>
          <a:endParaRPr lang="ro-RO" sz="2000" kern="1200" dirty="0"/>
        </a:p>
      </dsp:txBody>
      <dsp:txXfrm>
        <a:off x="40209" y="1640243"/>
        <a:ext cx="10949532" cy="743262"/>
      </dsp:txXfrm>
    </dsp:sp>
    <dsp:sp modelId="{7EA76004-014E-4BAE-BD97-910121270616}">
      <dsp:nvSpPr>
        <dsp:cNvPr id="0" name=""/>
        <dsp:cNvSpPr/>
      </dsp:nvSpPr>
      <dsp:spPr>
        <a:xfrm>
          <a:off x="0" y="2423714"/>
          <a:ext cx="11029950" cy="1252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Line grouping (extracts the line segments and groups them based on a set of geometrical conditions) and Edge Density () are used</a:t>
          </a:r>
          <a:endParaRPr lang="ro-RO" sz="1600" kern="1200" dirty="0"/>
        </a:p>
        <a:p>
          <a:pPr marL="171450" lvl="1" indent="-171450" algn="l" defTabSz="711200">
            <a:lnSpc>
              <a:spcPct val="90000"/>
            </a:lnSpc>
            <a:spcBef>
              <a:spcPct val="0"/>
            </a:spcBef>
            <a:spcAft>
              <a:spcPct val="20000"/>
            </a:spcAft>
            <a:buChar char="•"/>
          </a:pPr>
          <a:r>
            <a:rPr lang="ro-RO" sz="1600" kern="1200" dirty="0"/>
            <a:t>LG detects a rectangle at the plate boundary accurately (no rectangle =</a:t>
          </a:r>
          <a:r>
            <a:rPr lang="en-US" sz="1600" kern="1200" dirty="0"/>
            <a:t>&gt; image is rejected)</a:t>
          </a:r>
          <a:endParaRPr lang="ro-RO" sz="1600" kern="1200" dirty="0"/>
        </a:p>
        <a:p>
          <a:pPr marL="171450" lvl="1" indent="-171450" algn="l" defTabSz="711200">
            <a:lnSpc>
              <a:spcPct val="90000"/>
            </a:lnSpc>
            <a:spcBef>
              <a:spcPct val="0"/>
            </a:spcBef>
            <a:spcAft>
              <a:spcPct val="20000"/>
            </a:spcAft>
            <a:buChar char="•"/>
          </a:pPr>
          <a:r>
            <a:rPr lang="en-US" sz="1600" kern="1200" dirty="0"/>
            <a:t>ED finds plate regions at which the vertical edges appear the densest </a:t>
          </a:r>
          <a:endParaRPr lang="ro-RO" sz="1600" kern="1200" dirty="0"/>
        </a:p>
        <a:p>
          <a:pPr marL="171450" lvl="1" indent="-171450" algn="l" defTabSz="711200">
            <a:lnSpc>
              <a:spcPct val="90000"/>
            </a:lnSpc>
            <a:spcBef>
              <a:spcPct val="0"/>
            </a:spcBef>
            <a:spcAft>
              <a:spcPct val="20000"/>
            </a:spcAft>
            <a:buChar char="•"/>
          </a:pPr>
          <a:r>
            <a:rPr lang="en-US" sz="1600" kern="1200" dirty="0"/>
            <a:t>This method is called the double chance method</a:t>
          </a:r>
          <a:endParaRPr lang="ro-RO" sz="1600" kern="1200" dirty="0"/>
        </a:p>
      </dsp:txBody>
      <dsp:txXfrm>
        <a:off x="0" y="2423714"/>
        <a:ext cx="11029950" cy="1252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B2778-7597-411E-B3BE-3B0F5C7F46ED}">
      <dsp:nvSpPr>
        <dsp:cNvPr id="0" name=""/>
        <dsp:cNvSpPr/>
      </dsp:nvSpPr>
      <dsp:spPr>
        <a:xfrm>
          <a:off x="0" y="440237"/>
          <a:ext cx="11029950" cy="1216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Feature extraction based on L0-norm smoothing</a:t>
          </a:r>
          <a:endParaRPr lang="ro-RO" sz="2000" kern="1200" dirty="0"/>
        </a:p>
      </dsp:txBody>
      <dsp:txXfrm>
        <a:off x="59399" y="499636"/>
        <a:ext cx="10911152" cy="1098002"/>
      </dsp:txXfrm>
    </dsp:sp>
    <dsp:sp modelId="{415395C2-F81C-4A9D-9331-8633924D88EA}">
      <dsp:nvSpPr>
        <dsp:cNvPr id="0" name=""/>
        <dsp:cNvSpPr/>
      </dsp:nvSpPr>
      <dsp:spPr>
        <a:xfrm>
          <a:off x="0" y="1657037"/>
          <a:ext cx="11029950" cy="158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Is performed in a number of steps:</a:t>
          </a:r>
          <a:endParaRPr lang="ro-RO" sz="1600" kern="1200" dirty="0"/>
        </a:p>
        <a:p>
          <a:pPr marL="342900" lvl="2" indent="-171450" algn="l" defTabSz="711200">
            <a:lnSpc>
              <a:spcPct val="90000"/>
            </a:lnSpc>
            <a:spcBef>
              <a:spcPct val="0"/>
            </a:spcBef>
            <a:spcAft>
              <a:spcPct val="20000"/>
            </a:spcAft>
            <a:buChar char="•"/>
          </a:pPr>
          <a:r>
            <a:rPr lang="en-US" sz="1600" kern="1200" dirty="0"/>
            <a:t>L0 smoothing</a:t>
          </a:r>
          <a:endParaRPr lang="ro-RO" sz="1600" kern="1200" dirty="0"/>
        </a:p>
        <a:p>
          <a:pPr marL="342900" lvl="2" indent="-171450" algn="l" defTabSz="711200">
            <a:lnSpc>
              <a:spcPct val="90000"/>
            </a:lnSpc>
            <a:spcBef>
              <a:spcPct val="0"/>
            </a:spcBef>
            <a:spcAft>
              <a:spcPct val="20000"/>
            </a:spcAft>
            <a:buChar char="•"/>
          </a:pPr>
          <a:r>
            <a:rPr lang="en-US" sz="1600" kern="1200" dirty="0"/>
            <a:t>Binarization</a:t>
          </a:r>
          <a:endParaRPr lang="ro-RO" sz="1600" kern="1200" dirty="0"/>
        </a:p>
        <a:p>
          <a:pPr marL="342900" lvl="2" indent="-171450" algn="l" defTabSz="711200">
            <a:lnSpc>
              <a:spcPct val="90000"/>
            </a:lnSpc>
            <a:spcBef>
              <a:spcPct val="0"/>
            </a:spcBef>
            <a:spcAft>
              <a:spcPct val="20000"/>
            </a:spcAft>
            <a:buChar char="•"/>
          </a:pPr>
          <a:r>
            <a:rPr lang="en-US" sz="1600" kern="1200" dirty="0"/>
            <a:t>Edge detection</a:t>
          </a:r>
          <a:endParaRPr lang="ro-RO" sz="1600" kern="1200" dirty="0"/>
        </a:p>
        <a:p>
          <a:pPr marL="342900" lvl="2" indent="-171450" algn="l" defTabSz="711200">
            <a:lnSpc>
              <a:spcPct val="90000"/>
            </a:lnSpc>
            <a:spcBef>
              <a:spcPct val="0"/>
            </a:spcBef>
            <a:spcAft>
              <a:spcPct val="20000"/>
            </a:spcAft>
            <a:buChar char="•"/>
          </a:pPr>
          <a:r>
            <a:rPr lang="en-US" sz="1600" kern="1200" dirty="0"/>
            <a:t>Feature filtering</a:t>
          </a:r>
          <a:endParaRPr lang="ro-RO" sz="1600" kern="1200" dirty="0"/>
        </a:p>
        <a:p>
          <a:pPr marL="342900" lvl="2" indent="-171450" algn="l" defTabSz="711200">
            <a:lnSpc>
              <a:spcPct val="90000"/>
            </a:lnSpc>
            <a:spcBef>
              <a:spcPct val="0"/>
            </a:spcBef>
            <a:spcAft>
              <a:spcPct val="20000"/>
            </a:spcAft>
            <a:buChar char="•"/>
          </a:pPr>
          <a:r>
            <a:rPr lang="en-US" sz="1600" kern="1200" dirty="0"/>
            <a:t>Projection location</a:t>
          </a:r>
          <a:endParaRPr lang="ro-RO" sz="1600" kern="1200" dirty="0"/>
        </a:p>
      </dsp:txBody>
      <dsp:txXfrm>
        <a:off x="0" y="1657037"/>
        <a:ext cx="11029950" cy="15809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055D3A83-EB59-4E7C-B061-1F8ECC81EF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a:extLst>
              <a:ext uri="{FF2B5EF4-FFF2-40B4-BE49-F238E27FC236}">
                <a16:creationId xmlns:a16="http://schemas.microsoft.com/office/drawing/2014/main" id="{E3F617A2-E80E-470B-B1C1-ACDBF9177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B1D2E-2AFA-424D-B1A0-C6855BB8C3BB}" type="datetimeFigureOut">
              <a:rPr lang="ro-RO" smtClean="0"/>
              <a:t>20.05.2023</a:t>
            </a:fld>
            <a:endParaRPr lang="ro-RO" dirty="0"/>
          </a:p>
        </p:txBody>
      </p:sp>
      <p:sp>
        <p:nvSpPr>
          <p:cNvPr id="4" name="Substituent subsol 3">
            <a:extLst>
              <a:ext uri="{FF2B5EF4-FFF2-40B4-BE49-F238E27FC236}">
                <a16:creationId xmlns:a16="http://schemas.microsoft.com/office/drawing/2014/main" id="{AB1185B1-B93A-4A54-937E-03BED392C0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5" name="Substituent număr diapozitiv 4">
            <a:extLst>
              <a:ext uri="{FF2B5EF4-FFF2-40B4-BE49-F238E27FC236}">
                <a16:creationId xmlns:a16="http://schemas.microsoft.com/office/drawing/2014/main" id="{C7DED727-31B4-4998-B376-6933D047A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5AEC5-CE7F-47E0-BAE0-ED1F34FF9BDC}" type="slidenum">
              <a:rPr lang="ro-RO" smtClean="0"/>
              <a:t>‹#›</a:t>
            </a:fld>
            <a:endParaRPr lang="ro-RO" dirty="0"/>
          </a:p>
        </p:txBody>
      </p:sp>
    </p:spTree>
    <p:extLst>
      <p:ext uri="{BB962C8B-B14F-4D97-AF65-F5344CB8AC3E}">
        <p14:creationId xmlns:p14="http://schemas.microsoft.com/office/powerpoint/2010/main" val="1747570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1ADCE-550F-4516-95E2-BC0F66EB7DB6}" type="datetimeFigureOut">
              <a:rPr lang="ro-RO" smtClean="0"/>
              <a:t>20.05.2023</a:t>
            </a:fld>
            <a:endParaRPr lang="ro-RO"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6C3C5-D8B6-4D1D-83D2-37794426C6A4}" type="slidenum">
              <a:rPr lang="ro-RO" smtClean="0"/>
              <a:t>‹#›</a:t>
            </a:fld>
            <a:endParaRPr lang="ro-RO" dirty="0"/>
          </a:p>
        </p:txBody>
      </p:sp>
    </p:spTree>
    <p:extLst>
      <p:ext uri="{BB962C8B-B14F-4D97-AF65-F5344CB8AC3E}">
        <p14:creationId xmlns:p14="http://schemas.microsoft.com/office/powerpoint/2010/main" val="381935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ECA6C3C5-D8B6-4D1D-83D2-37794426C6A4}" type="slidenum">
              <a:rPr lang="ro-RO" smtClean="0"/>
              <a:t>1</a:t>
            </a:fld>
            <a:endParaRPr lang="ro-RO" dirty="0"/>
          </a:p>
        </p:txBody>
      </p:sp>
    </p:spTree>
    <p:extLst>
      <p:ext uri="{BB962C8B-B14F-4D97-AF65-F5344CB8AC3E}">
        <p14:creationId xmlns:p14="http://schemas.microsoft.com/office/powerpoint/2010/main" val="21753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ECA6C3C5-D8B6-4D1D-83D2-37794426C6A4}" type="slidenum">
              <a:rPr lang="ro-RO" smtClean="0"/>
              <a:t>6</a:t>
            </a:fld>
            <a:endParaRPr lang="ro-RO" dirty="0"/>
          </a:p>
        </p:txBody>
      </p:sp>
    </p:spTree>
    <p:extLst>
      <p:ext uri="{BB962C8B-B14F-4D97-AF65-F5344CB8AC3E}">
        <p14:creationId xmlns:p14="http://schemas.microsoft.com/office/powerpoint/2010/main" val="77672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ECA6C3C5-D8B6-4D1D-83D2-37794426C6A4}" type="slidenum">
              <a:rPr lang="ro-RO" smtClean="0"/>
              <a:t>17</a:t>
            </a:fld>
            <a:endParaRPr lang="ro-RO" dirty="0"/>
          </a:p>
        </p:txBody>
      </p:sp>
    </p:spTree>
    <p:extLst>
      <p:ext uri="{BB962C8B-B14F-4D97-AF65-F5344CB8AC3E}">
        <p14:creationId xmlns:p14="http://schemas.microsoft.com/office/powerpoint/2010/main" val="343685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a:t>Click to edit Master title style</a:t>
            </a:r>
            <a:endParaRPr lang="ro-RO"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lang="ro-RO" dirty="0"/>
          </a:p>
        </p:txBody>
      </p:sp>
      <p:sp>
        <p:nvSpPr>
          <p:cNvPr id="4" name="Substituent dată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178748B6-EDB7-4C0D-A1F0-4F63CDC930C5}" type="datetime1">
              <a:rPr lang="ro-RO" smtClean="0"/>
              <a:t>20.05.2023</a:t>
            </a:fld>
            <a:endParaRPr lang="ro-RO" dirty="0"/>
          </a:p>
        </p:txBody>
      </p:sp>
      <p:sp>
        <p:nvSpPr>
          <p:cNvPr id="5" name="Substituent subsol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o-RO" dirty="0"/>
          </a:p>
        </p:txBody>
      </p:sp>
      <p:sp>
        <p:nvSpPr>
          <p:cNvPr id="6" name="Substituent număr diapozitiv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8" name="Dreptunghi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9" name="Titlu 1"/>
          <p:cNvSpPr>
            <a:spLocks noGrp="1"/>
          </p:cNvSpPr>
          <p:nvPr>
            <p:ph type="title"/>
          </p:nvPr>
        </p:nvSpPr>
        <p:spPr>
          <a:xfrm>
            <a:off x="581192" y="702156"/>
            <a:ext cx="11029616" cy="1013800"/>
          </a:xfrm>
        </p:spPr>
        <p:txBody>
          <a:bodyPr rtlCol="0"/>
          <a:lstStyle/>
          <a:p>
            <a:pPr rtl="0"/>
            <a:r>
              <a:rPr lang="en-US"/>
              <a:t>Click to edit Master title style</a:t>
            </a:r>
            <a:endParaRPr lang="ro-RO" dirty="0"/>
          </a:p>
        </p:txBody>
      </p:sp>
      <p:sp>
        <p:nvSpPr>
          <p:cNvPr id="3" name="Substituent text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4" name="Substituent dată 3"/>
          <p:cNvSpPr>
            <a:spLocks noGrp="1"/>
          </p:cNvSpPr>
          <p:nvPr>
            <p:ph type="dt" sz="half" idx="10"/>
          </p:nvPr>
        </p:nvSpPr>
        <p:spPr/>
        <p:txBody>
          <a:bodyPr rtlCol="0"/>
          <a:lstStyle/>
          <a:p>
            <a:pPr rtl="0"/>
            <a:fld id="{B7E072C9-24FE-4FE3-B1C0-A7807F25C4E9}" type="datetime1">
              <a:rPr lang="ro-RO" smtClean="0"/>
              <a:t>20.05.2023</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vertical 1"/>
          <p:cNvSpPr>
            <a:spLocks noGrp="1"/>
          </p:cNvSpPr>
          <p:nvPr>
            <p:ph type="title" orient="vert"/>
          </p:nvPr>
        </p:nvSpPr>
        <p:spPr>
          <a:xfrm>
            <a:off x="8839201" y="675726"/>
            <a:ext cx="2004164" cy="5183073"/>
          </a:xfrm>
        </p:spPr>
        <p:txBody>
          <a:bodyPr vert="eaVert" rtlCol="0"/>
          <a:lstStyle/>
          <a:p>
            <a:pPr rtl="0"/>
            <a:r>
              <a:rPr lang="en-US"/>
              <a:t>Click to edit Master title style</a:t>
            </a:r>
            <a:endParaRPr lang="ro-RO" dirty="0"/>
          </a:p>
        </p:txBody>
      </p:sp>
      <p:sp>
        <p:nvSpPr>
          <p:cNvPr id="3" name="Substituent text vertical 2"/>
          <p:cNvSpPr>
            <a:spLocks noGrp="1"/>
          </p:cNvSpPr>
          <p:nvPr>
            <p:ph type="body" orient="vert" idx="1"/>
          </p:nvPr>
        </p:nvSpPr>
        <p:spPr>
          <a:xfrm>
            <a:off x="774923" y="675726"/>
            <a:ext cx="7896279" cy="5183073"/>
          </a:xfrm>
        </p:spPr>
        <p:txBody>
          <a:bodyPr vert="eaVert" rtlCol="0" anchor="t"/>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4" name="Substituent dată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B25E86C-CB3D-4DF5-9449-CF22B86CBC38}" type="datetime1">
              <a:rPr lang="ro-RO" smtClean="0"/>
              <a:t>20.05.2023</a:t>
            </a:fld>
            <a:endParaRPr lang="ro-RO" dirty="0"/>
          </a:p>
        </p:txBody>
      </p:sp>
      <p:sp>
        <p:nvSpPr>
          <p:cNvPr id="5" name="Substituent subsol 4"/>
          <p:cNvSpPr>
            <a:spLocks noGrp="1"/>
          </p:cNvSpPr>
          <p:nvPr>
            <p:ph type="ftr" sz="quarter" idx="11"/>
          </p:nvPr>
        </p:nvSpPr>
        <p:spPr>
          <a:xfrm>
            <a:off x="774923" y="5951811"/>
            <a:ext cx="7896279" cy="365125"/>
          </a:xfrm>
        </p:spPr>
        <p:txBody>
          <a:bodyPr rtlCol="0"/>
          <a:lstStyle/>
          <a:p>
            <a:pPr rtl="0"/>
            <a:endParaRPr lang="ro-RO" dirty="0"/>
          </a:p>
        </p:txBody>
      </p:sp>
      <p:sp>
        <p:nvSpPr>
          <p:cNvPr id="6" name="Substituent număr diapozitiv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7" name="Dreptunghi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p:cNvSpPr>
            <a:spLocks noGrp="1"/>
          </p:cNvSpPr>
          <p:nvPr>
            <p:ph type="title"/>
          </p:nvPr>
        </p:nvSpPr>
        <p:spPr>
          <a:xfrm>
            <a:off x="581192" y="702156"/>
            <a:ext cx="11029616" cy="1013800"/>
          </a:xfrm>
        </p:spPr>
        <p:txBody>
          <a:bodyPr rtlCol="0"/>
          <a:lstStyle/>
          <a:p>
            <a:pPr rtl="0"/>
            <a:r>
              <a:rPr lang="en-US"/>
              <a:t>Click to edit Master title style</a:t>
            </a:r>
            <a:endParaRPr lang="ro-RO" dirty="0"/>
          </a:p>
        </p:txBody>
      </p:sp>
      <p:sp>
        <p:nvSpPr>
          <p:cNvPr id="3" name="Substituent conținut 2"/>
          <p:cNvSpPr>
            <a:spLocks noGrp="1"/>
          </p:cNvSpPr>
          <p:nvPr>
            <p:ph idx="1"/>
          </p:nvPr>
        </p:nvSpPr>
        <p:spPr>
          <a:xfrm>
            <a:off x="581192" y="2180496"/>
            <a:ext cx="11029615" cy="367830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4" name="Substituent dată 3"/>
          <p:cNvSpPr>
            <a:spLocks noGrp="1"/>
          </p:cNvSpPr>
          <p:nvPr>
            <p:ph type="dt" sz="half" idx="10"/>
          </p:nvPr>
        </p:nvSpPr>
        <p:spPr/>
        <p:txBody>
          <a:bodyPr rtlCol="0"/>
          <a:lstStyle/>
          <a:p>
            <a:pPr rtl="0"/>
            <a:fld id="{0F340E88-2019-44E1-8810-4F6658D029BB}" type="datetime1">
              <a:rPr lang="ro-RO" smtClean="0"/>
              <a:t>20.05.2023</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a:xfrm>
            <a:off x="10558300" y="5956137"/>
            <a:ext cx="1052508" cy="365125"/>
          </a:xfrm>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a:t>Click to edit Master title style</a:t>
            </a:r>
            <a:endParaRPr lang="ro-RO"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Substituent dată 3"/>
          <p:cNvSpPr>
            <a:spLocks noGrp="1"/>
          </p:cNvSpPr>
          <p:nvPr>
            <p:ph type="dt" sz="half" idx="10"/>
          </p:nvPr>
        </p:nvSpPr>
        <p:spPr/>
        <p:txBody>
          <a:bodyPr rtlCol="0"/>
          <a:lstStyle>
            <a:lvl1pPr>
              <a:defRPr>
                <a:solidFill>
                  <a:schemeClr val="accent1">
                    <a:lumMod val="75000"/>
                    <a:lumOff val="25000"/>
                  </a:schemeClr>
                </a:solidFill>
              </a:defRPr>
            </a:lvl1pPr>
          </a:lstStyle>
          <a:p>
            <a:pPr rtl="0"/>
            <a:fld id="{A6371F04-327E-49C2-8D3C-AEA7C0A1A221}" type="datetime1">
              <a:rPr lang="ro-RO" smtClean="0"/>
              <a:t>20.05.2023</a:t>
            </a:fld>
            <a:endParaRPr lang="ro-RO" dirty="0"/>
          </a:p>
        </p:txBody>
      </p:sp>
      <p:sp>
        <p:nvSpPr>
          <p:cNvPr id="5" name="Substituent subsol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o-RO" dirty="0"/>
          </a:p>
        </p:txBody>
      </p:sp>
      <p:sp>
        <p:nvSpPr>
          <p:cNvPr id="6" name="Substituent număr diapozitiv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Dreptunghi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p:cNvSpPr>
            <a:spLocks noGrp="1"/>
          </p:cNvSpPr>
          <p:nvPr>
            <p:ph type="title"/>
          </p:nvPr>
        </p:nvSpPr>
        <p:spPr>
          <a:xfrm>
            <a:off x="581193" y="729658"/>
            <a:ext cx="11029616" cy="988332"/>
          </a:xfrm>
        </p:spPr>
        <p:txBody>
          <a:bodyPr rtlCol="0"/>
          <a:lstStyle/>
          <a:p>
            <a:pPr rtl="0"/>
            <a:r>
              <a:rPr lang="en-US"/>
              <a:t>Click to edit Master title style</a:t>
            </a:r>
            <a:endParaRPr lang="ro-RO" dirty="0"/>
          </a:p>
        </p:txBody>
      </p:sp>
      <p:sp>
        <p:nvSpPr>
          <p:cNvPr id="3" name="Substituent conținut 2"/>
          <p:cNvSpPr>
            <a:spLocks noGrp="1"/>
          </p:cNvSpPr>
          <p:nvPr>
            <p:ph sz="half" idx="1"/>
          </p:nvPr>
        </p:nvSpPr>
        <p:spPr>
          <a:xfrm>
            <a:off x="581193" y="2228003"/>
            <a:ext cx="5422390"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4" name="Substituent conținut 3"/>
          <p:cNvSpPr>
            <a:spLocks noGrp="1"/>
          </p:cNvSpPr>
          <p:nvPr>
            <p:ph sz="half" idx="2"/>
          </p:nvPr>
        </p:nvSpPr>
        <p:spPr>
          <a:xfrm>
            <a:off x="6188417" y="2228003"/>
            <a:ext cx="5422392"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5" name="Substituent dată 4"/>
          <p:cNvSpPr>
            <a:spLocks noGrp="1"/>
          </p:cNvSpPr>
          <p:nvPr>
            <p:ph type="dt" sz="half" idx="10"/>
          </p:nvPr>
        </p:nvSpPr>
        <p:spPr/>
        <p:txBody>
          <a:bodyPr rtlCol="0"/>
          <a:lstStyle/>
          <a:p>
            <a:pPr rtl="0"/>
            <a:fld id="{6517385F-DEA3-43B4-AF09-CD690DE43800}" type="datetime1">
              <a:rPr lang="ro-RO" smtClean="0"/>
              <a:t>20.05.2023</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1" name="Dreptunghi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12" name="Titlu 1"/>
          <p:cNvSpPr>
            <a:spLocks noGrp="1"/>
          </p:cNvSpPr>
          <p:nvPr>
            <p:ph type="title"/>
          </p:nvPr>
        </p:nvSpPr>
        <p:spPr>
          <a:xfrm>
            <a:off x="581193" y="729658"/>
            <a:ext cx="11029616" cy="988332"/>
          </a:xfrm>
        </p:spPr>
        <p:txBody>
          <a:bodyPr rtlCol="0"/>
          <a:lstStyle/>
          <a:p>
            <a:pPr rtl="0"/>
            <a:r>
              <a:rPr lang="en-US"/>
              <a:t>Click to edit Master title style</a:t>
            </a:r>
            <a:endParaRPr lang="ro-RO" dirty="0"/>
          </a:p>
        </p:txBody>
      </p:sp>
      <p:sp>
        <p:nvSpPr>
          <p:cNvPr id="3" name="Substituent text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Substituent conținut 3"/>
          <p:cNvSpPr>
            <a:spLocks noGrp="1"/>
          </p:cNvSpPr>
          <p:nvPr>
            <p:ph sz="half" idx="2"/>
          </p:nvPr>
        </p:nvSpPr>
        <p:spPr>
          <a:xfrm>
            <a:off x="581194" y="2926052"/>
            <a:ext cx="5393100"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5" name="Substituent text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Substituent conținut 5"/>
          <p:cNvSpPr>
            <a:spLocks noGrp="1"/>
          </p:cNvSpPr>
          <p:nvPr>
            <p:ph sz="quarter" idx="4"/>
          </p:nvPr>
        </p:nvSpPr>
        <p:spPr>
          <a:xfrm>
            <a:off x="6217709" y="2926052"/>
            <a:ext cx="5393100"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7" name="Substituent dată 6"/>
          <p:cNvSpPr>
            <a:spLocks noGrp="1"/>
          </p:cNvSpPr>
          <p:nvPr>
            <p:ph type="dt" sz="half" idx="10"/>
          </p:nvPr>
        </p:nvSpPr>
        <p:spPr/>
        <p:txBody>
          <a:bodyPr rtlCol="0"/>
          <a:lstStyle/>
          <a:p>
            <a:pPr rtl="0"/>
            <a:fld id="{39B31BE4-AB0C-408B-9DD5-AE309FD47022}" type="datetime1">
              <a:rPr lang="ro-RO" smtClean="0"/>
              <a:t>20.05.2023</a:t>
            </a:fld>
            <a:endParaRPr lang="ro-RO" dirty="0"/>
          </a:p>
        </p:txBody>
      </p:sp>
      <p:sp>
        <p:nvSpPr>
          <p:cNvPr id="8" name="Substituent subsol 7"/>
          <p:cNvSpPr>
            <a:spLocks noGrp="1"/>
          </p:cNvSpPr>
          <p:nvPr>
            <p:ph type="ftr" sz="quarter" idx="11"/>
          </p:nvPr>
        </p:nvSpPr>
        <p:spPr/>
        <p:txBody>
          <a:bodyPr rtlCol="0"/>
          <a:lstStyle/>
          <a:p>
            <a:pPr rtl="0"/>
            <a:endParaRPr lang="ro-RO" dirty="0"/>
          </a:p>
        </p:txBody>
      </p:sp>
      <p:sp>
        <p:nvSpPr>
          <p:cNvPr id="9" name="Substituent număr diapozitiv 8"/>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3" name="Substituent dată 2"/>
          <p:cNvSpPr>
            <a:spLocks noGrp="1"/>
          </p:cNvSpPr>
          <p:nvPr>
            <p:ph type="dt" sz="half" idx="10"/>
          </p:nvPr>
        </p:nvSpPr>
        <p:spPr/>
        <p:txBody>
          <a:bodyPr rtlCol="0"/>
          <a:lstStyle/>
          <a:p>
            <a:pPr rtl="0"/>
            <a:fld id="{DC31FF64-5C37-4173-91DE-699CD63201F4}" type="datetime1">
              <a:rPr lang="ro-RO" smtClean="0"/>
              <a:t>20.05.2023</a:t>
            </a:fld>
            <a:endParaRPr lang="ro-RO" dirty="0"/>
          </a:p>
        </p:txBody>
      </p:sp>
      <p:sp>
        <p:nvSpPr>
          <p:cNvPr id="4" name="Substituent subsol 3"/>
          <p:cNvSpPr>
            <a:spLocks noGrp="1"/>
          </p:cNvSpPr>
          <p:nvPr>
            <p:ph type="ftr" sz="quarter" idx="11"/>
          </p:nvPr>
        </p:nvSpPr>
        <p:spPr/>
        <p:txBody>
          <a:bodyPr rtlCol="0"/>
          <a:lstStyle/>
          <a:p>
            <a:pPr rtl="0"/>
            <a:endParaRPr lang="ro-RO" dirty="0"/>
          </a:p>
        </p:txBody>
      </p:sp>
      <p:sp>
        <p:nvSpPr>
          <p:cNvPr id="5" name="Substituent număr diapozitiv 4"/>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
        <p:nvSpPr>
          <p:cNvPr id="7" name="Dreptunghi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8" name="Titlu 1"/>
          <p:cNvSpPr>
            <a:spLocks noGrp="1"/>
          </p:cNvSpPr>
          <p:nvPr>
            <p:ph type="title"/>
          </p:nvPr>
        </p:nvSpPr>
        <p:spPr>
          <a:xfrm>
            <a:off x="575894" y="729658"/>
            <a:ext cx="11029616" cy="988332"/>
          </a:xfrm>
        </p:spPr>
        <p:txBody>
          <a:bodyPr rtlCol="0"/>
          <a:lstStyle/>
          <a:p>
            <a:pPr rtl="0"/>
            <a:r>
              <a:rPr lang="en-US"/>
              <a:t>Click to edit Master title style</a:t>
            </a:r>
            <a:endParaRPr lang="ro-RO"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1A974B27-2154-4CCC-A79C-6FF350570635}" type="datetime1">
              <a:rPr lang="ro-RO" smtClean="0"/>
              <a:t>20.05.2023</a:t>
            </a:fld>
            <a:endParaRPr lang="ro-RO" dirty="0"/>
          </a:p>
        </p:txBody>
      </p:sp>
      <p:sp>
        <p:nvSpPr>
          <p:cNvPr id="3" name="Substituent subsol 2"/>
          <p:cNvSpPr>
            <a:spLocks noGrp="1"/>
          </p:cNvSpPr>
          <p:nvPr>
            <p:ph type="ftr" sz="quarter" idx="11"/>
          </p:nvPr>
        </p:nvSpPr>
        <p:spPr/>
        <p:txBody>
          <a:bodyPr rtlCol="0"/>
          <a:lstStyle/>
          <a:p>
            <a:pPr rtl="0"/>
            <a:endParaRPr lang="ro-RO" dirty="0"/>
          </a:p>
        </p:txBody>
      </p:sp>
      <p:sp>
        <p:nvSpPr>
          <p:cNvPr id="4" name="Substituent număr diapozitiv 3"/>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a:t>Click to edit Master title style</a:t>
            </a:r>
            <a:endParaRPr lang="ro-RO" dirty="0"/>
          </a:p>
        </p:txBody>
      </p:sp>
      <p:sp>
        <p:nvSpPr>
          <p:cNvPr id="3" name="Substituent conținut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RO" dirty="0"/>
          </a:p>
        </p:txBody>
      </p:sp>
      <p:sp>
        <p:nvSpPr>
          <p:cNvPr id="4" name="Substituent text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Substituent dată 4"/>
          <p:cNvSpPr>
            <a:spLocks noGrp="1"/>
          </p:cNvSpPr>
          <p:nvPr>
            <p:ph type="dt" sz="half" idx="10"/>
          </p:nvPr>
        </p:nvSpPr>
        <p:spPr/>
        <p:txBody>
          <a:bodyPr rtlCol="0"/>
          <a:lstStyle>
            <a:lvl1pPr>
              <a:defRPr>
                <a:solidFill>
                  <a:schemeClr val="accent1">
                    <a:lumMod val="75000"/>
                    <a:lumOff val="25000"/>
                  </a:schemeClr>
                </a:solidFill>
              </a:defRPr>
            </a:lvl1pPr>
          </a:lstStyle>
          <a:p>
            <a:pPr rtl="0"/>
            <a:fld id="{69209F81-9863-4ED3-B3C7-53EA2DDC026C}" type="datetime1">
              <a:rPr lang="ro-RO" smtClean="0"/>
              <a:t>20.05.2023</a:t>
            </a:fld>
            <a:endParaRPr lang="ro-RO" dirty="0"/>
          </a:p>
        </p:txBody>
      </p:sp>
      <p:sp>
        <p:nvSpPr>
          <p:cNvPr id="6" name="Substituent subsol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o-RO" dirty="0"/>
          </a:p>
        </p:txBody>
      </p:sp>
      <p:sp>
        <p:nvSpPr>
          <p:cNvPr id="7" name="Substituent număr diapozitiv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a:t>Click to edit Master title style</a:t>
            </a:r>
            <a:endParaRPr lang="ro-RO" dirty="0"/>
          </a:p>
        </p:txBody>
      </p:sp>
      <p:sp>
        <p:nvSpPr>
          <p:cNvPr id="3" name="Substituent i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Click icon to add picture</a:t>
            </a:r>
            <a:endParaRPr lang="ro-RO" dirty="0"/>
          </a:p>
        </p:txBody>
      </p:sp>
      <p:sp>
        <p:nvSpPr>
          <p:cNvPr id="4" name="Substituent text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Substituent dată 4"/>
          <p:cNvSpPr>
            <a:spLocks noGrp="1"/>
          </p:cNvSpPr>
          <p:nvPr>
            <p:ph type="dt" sz="half" idx="10"/>
          </p:nvPr>
        </p:nvSpPr>
        <p:spPr/>
        <p:txBody>
          <a:bodyPr rtlCol="0"/>
          <a:lstStyle/>
          <a:p>
            <a:pPr rtl="0"/>
            <a:fld id="{97977A8D-587B-459A-A5F3-B34A6DAA9449}" type="datetime1">
              <a:rPr lang="ro-RO" smtClean="0"/>
              <a:t>20.05.2023</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rtl="0"/>
            <a:fld id="{D57F1E4F-1CFF-5643-939E-217C01CDF565}" type="slidenum">
              <a:rPr lang="ro-RO" smtClean="0"/>
              <a:pPr rtl="0"/>
              <a:t>‹#›</a:t>
            </a:fld>
            <a:endParaRPr lang="ro-RO"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RO" dirty="0"/>
              <a:t>Faceți clic pentru a edita stilul de titlu coordonator</a:t>
            </a:r>
          </a:p>
        </p:txBody>
      </p:sp>
      <p:sp>
        <p:nvSpPr>
          <p:cNvPr id="3" name="Substituent tex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o-RO" dirty="0"/>
              <a:t>Editați stilurile de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4" name="Substituent dată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defRPr>
            </a:lvl1pPr>
          </a:lstStyle>
          <a:p>
            <a:fld id="{7DE3F897-3574-4C9C-AA77-EDF03F1D0D95}" type="datetime1">
              <a:rPr lang="ro-RO" smtClean="0"/>
              <a:pPr/>
              <a:t>20.05.2023</a:t>
            </a:fld>
            <a:endParaRPr lang="ro-RO" dirty="0"/>
          </a:p>
        </p:txBody>
      </p:sp>
      <p:sp>
        <p:nvSpPr>
          <p:cNvPr id="5" name="Substituent subsol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Arial" panose="020B0604020202020204" pitchFamily="34" charset="0"/>
              </a:defRPr>
            </a:lvl1pPr>
          </a:lstStyle>
          <a:p>
            <a:endParaRPr lang="ro-RO" dirty="0"/>
          </a:p>
        </p:txBody>
      </p:sp>
      <p:sp>
        <p:nvSpPr>
          <p:cNvPr id="6" name="Substituent număr diapozitiv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defRPr>
            </a:lvl1pPr>
          </a:lstStyle>
          <a:p>
            <a:fld id="{D57F1E4F-1CFF-5643-939E-217C01CDF565}" type="slidenum">
              <a:rPr lang="ro-RO" smtClean="0"/>
              <a:pPr/>
              <a:t>‹#›</a:t>
            </a:fld>
            <a:endParaRPr lang="ro-RO" dirty="0"/>
          </a:p>
        </p:txBody>
      </p:sp>
      <p:sp>
        <p:nvSpPr>
          <p:cNvPr id="9" name="Dreptunghi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10" name="Dreptunghi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11" name="Dreptunghi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Arial" panose="020B0604020202020204" pitchFamily="34" charset="0"/>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Arial" panose="020B0604020202020204" pitchFamily="34" charset="0"/>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Arial" panose="020B0604020202020204" pitchFamily="34" charset="0"/>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egruyter.com/document/doi/10.1515/comp-2019-0007/html" TargetMode="External"/><Relationship Id="rId2" Type="http://schemas.openxmlformats.org/officeDocument/2006/relationships/hyperlink" Target="https://aip.scitation.org/doi/pdf/10.1063/1.352620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Dreptunghi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latin typeface="Arial" panose="020B0604020202020204" pitchFamily="34" charset="0"/>
            </a:endParaRPr>
          </a:p>
        </p:txBody>
      </p:sp>
      <p:pic>
        <p:nvPicPr>
          <p:cNvPr id="7" name="Imagine 6" descr="Conexiuni digitale">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Dreptunghi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Dreptunghi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Dreptunghi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Dreptunghi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US" sz="4400" dirty="0">
                <a:solidFill>
                  <a:schemeClr val="bg1"/>
                </a:solidFill>
              </a:rPr>
              <a:t>License plates detection	</a:t>
            </a:r>
            <a:endParaRPr lang="ro-RO" sz="4400" dirty="0">
              <a:solidFill>
                <a:schemeClr val="bg1"/>
              </a:solidFill>
            </a:endParaRPr>
          </a:p>
        </p:txBody>
      </p:sp>
      <p:sp>
        <p:nvSpPr>
          <p:cNvPr id="3" name="Subtitlu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a:solidFill>
                  <a:srgbClr val="7CEBFF"/>
                </a:solidFill>
              </a:rPr>
              <a:t>introduction</a:t>
            </a:r>
            <a:endParaRPr lang="ro-RO" dirty="0">
              <a:solidFill>
                <a:srgbClr val="7CEBFF"/>
              </a:solidFill>
            </a:endParaRPr>
          </a:p>
        </p:txBody>
      </p:sp>
      <p:sp>
        <p:nvSpPr>
          <p:cNvPr id="4" name="Subtitlu 2">
            <a:extLst>
              <a:ext uri="{FF2B5EF4-FFF2-40B4-BE49-F238E27FC236}">
                <a16:creationId xmlns:a16="http://schemas.microsoft.com/office/drawing/2014/main" id="{838B9637-8179-D663-498A-092E92C4B637}"/>
              </a:ext>
            </a:extLst>
          </p:cNvPr>
          <p:cNvSpPr txBox="1">
            <a:spLocks/>
          </p:cNvSpPr>
          <p:nvPr/>
        </p:nvSpPr>
        <p:spPr>
          <a:xfrm>
            <a:off x="581191" y="5882579"/>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Arial" panose="020B0604020202020204" pitchFamily="34" charset="0"/>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Arial" panose="020B0604020202020204" pitchFamily="34" charset="0"/>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Arial" panose="020B0604020202020204" pitchFamily="34" charset="0"/>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Arial" panose="020B0604020202020204" pitchFamily="34" charset="0"/>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Arial" panose="020B0604020202020204" pitchFamily="34" charset="0"/>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rgbClr val="7CEBFF"/>
                </a:solidFill>
              </a:rPr>
              <a:t>Deac Melinda-Anca</a:t>
            </a:r>
            <a:endParaRPr lang="ro-RO"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2DCE-6D44-017E-D5F0-CCC7DB8D4F25}"/>
              </a:ext>
            </a:extLst>
          </p:cNvPr>
          <p:cNvSpPr>
            <a:spLocks noGrp="1"/>
          </p:cNvSpPr>
          <p:nvPr>
            <p:ph type="title"/>
          </p:nvPr>
        </p:nvSpPr>
        <p:spPr/>
        <p:txBody>
          <a:bodyPr/>
          <a:lstStyle/>
          <a:p>
            <a:r>
              <a:rPr lang="en-US" dirty="0"/>
              <a:t>IMPLEMENTATION</a:t>
            </a:r>
            <a:endParaRPr lang="ro-RO" dirty="0"/>
          </a:p>
        </p:txBody>
      </p:sp>
      <p:sp>
        <p:nvSpPr>
          <p:cNvPr id="3" name="Content Placeholder 2">
            <a:extLst>
              <a:ext uri="{FF2B5EF4-FFF2-40B4-BE49-F238E27FC236}">
                <a16:creationId xmlns:a16="http://schemas.microsoft.com/office/drawing/2014/main" id="{C901B5DE-3591-C60E-B8AF-E822CF2C5640}"/>
              </a:ext>
            </a:extLst>
          </p:cNvPr>
          <p:cNvSpPr>
            <a:spLocks noGrp="1"/>
          </p:cNvSpPr>
          <p:nvPr>
            <p:ph idx="1"/>
          </p:nvPr>
        </p:nvSpPr>
        <p:spPr>
          <a:xfrm>
            <a:off x="581192" y="2180496"/>
            <a:ext cx="11029615" cy="4108009"/>
          </a:xfrm>
        </p:spPr>
        <p:txBody>
          <a:bodyPr/>
          <a:lstStyle/>
          <a:p>
            <a:r>
              <a:rPr lang="en-US" dirty="0"/>
              <a:t>For implementation, I kept the following steps:</a:t>
            </a:r>
          </a:p>
          <a:p>
            <a:pPr lvl="1"/>
            <a:r>
              <a:rPr lang="en-US" dirty="0"/>
              <a:t>Reading the color image</a:t>
            </a:r>
          </a:p>
          <a:p>
            <a:pPr lvl="1"/>
            <a:r>
              <a:rPr lang="en-US" dirty="0"/>
              <a:t>Transforming it from RGB to Grayscale</a:t>
            </a:r>
          </a:p>
          <a:p>
            <a:pPr lvl="1"/>
            <a:r>
              <a:rPr lang="en-US" dirty="0"/>
              <a:t>Resizing the image, so the algorithm will work on any input</a:t>
            </a:r>
          </a:p>
          <a:p>
            <a:pPr lvl="1"/>
            <a:r>
              <a:rPr lang="en-US" dirty="0"/>
              <a:t>Applying Canny Edge Detection Algorithm:</a:t>
            </a:r>
          </a:p>
          <a:p>
            <a:pPr lvl="2"/>
            <a:r>
              <a:rPr lang="en-US" dirty="0"/>
              <a:t>Applying Gaussian Filtering to remove noise</a:t>
            </a:r>
          </a:p>
          <a:p>
            <a:pPr lvl="2"/>
            <a:r>
              <a:rPr lang="en-US" dirty="0"/>
              <a:t>Gradient magnitude and orientation computation using Sobel kernels</a:t>
            </a:r>
          </a:p>
          <a:p>
            <a:pPr lvl="2"/>
            <a:r>
              <a:rPr lang="en-US" dirty="0"/>
              <a:t>Non-maxima suppression to get thinner edges</a:t>
            </a:r>
          </a:p>
          <a:p>
            <a:pPr lvl="2"/>
            <a:r>
              <a:rPr lang="en-US" dirty="0"/>
              <a:t>Adaptive thresholding and edge linking to remove fake edges and unify the strong ones with the corresponding weak ones</a:t>
            </a:r>
          </a:p>
        </p:txBody>
      </p:sp>
    </p:spTree>
    <p:extLst>
      <p:ext uri="{BB962C8B-B14F-4D97-AF65-F5344CB8AC3E}">
        <p14:creationId xmlns:p14="http://schemas.microsoft.com/office/powerpoint/2010/main" val="5178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2DCE-6D44-017E-D5F0-CCC7DB8D4F25}"/>
              </a:ext>
            </a:extLst>
          </p:cNvPr>
          <p:cNvSpPr>
            <a:spLocks noGrp="1"/>
          </p:cNvSpPr>
          <p:nvPr>
            <p:ph type="title"/>
          </p:nvPr>
        </p:nvSpPr>
        <p:spPr/>
        <p:txBody>
          <a:bodyPr/>
          <a:lstStyle/>
          <a:p>
            <a:r>
              <a:rPr lang="en-US" dirty="0"/>
              <a:t>IMPLEMENTATION – CNT.</a:t>
            </a:r>
            <a:endParaRPr lang="ro-RO" dirty="0"/>
          </a:p>
        </p:txBody>
      </p:sp>
      <p:sp>
        <p:nvSpPr>
          <p:cNvPr id="3" name="Content Placeholder 2">
            <a:extLst>
              <a:ext uri="{FF2B5EF4-FFF2-40B4-BE49-F238E27FC236}">
                <a16:creationId xmlns:a16="http://schemas.microsoft.com/office/drawing/2014/main" id="{C901B5DE-3591-C60E-B8AF-E822CF2C5640}"/>
              </a:ext>
            </a:extLst>
          </p:cNvPr>
          <p:cNvSpPr>
            <a:spLocks noGrp="1"/>
          </p:cNvSpPr>
          <p:nvPr>
            <p:ph idx="1"/>
          </p:nvPr>
        </p:nvSpPr>
        <p:spPr>
          <a:xfrm>
            <a:off x="581192" y="2180496"/>
            <a:ext cx="11029615" cy="4108009"/>
          </a:xfrm>
        </p:spPr>
        <p:txBody>
          <a:bodyPr/>
          <a:lstStyle/>
          <a:p>
            <a:r>
              <a:rPr lang="en-US" dirty="0"/>
              <a:t>After applying Canny edge detection:</a:t>
            </a:r>
          </a:p>
          <a:p>
            <a:pPr lvl="1"/>
            <a:r>
              <a:rPr lang="en-US" dirty="0"/>
              <a:t>I make sure to ignore the margins which are otherwise, biasing the result</a:t>
            </a:r>
          </a:p>
          <a:p>
            <a:pPr lvl="1"/>
            <a:r>
              <a:rPr lang="en-US" dirty="0"/>
              <a:t>I find the contours using </a:t>
            </a:r>
            <a:r>
              <a:rPr lang="en-US" dirty="0" err="1"/>
              <a:t>findContours</a:t>
            </a:r>
            <a:r>
              <a:rPr lang="en-US" dirty="0"/>
              <a:t> function from </a:t>
            </a:r>
            <a:r>
              <a:rPr lang="en-US" dirty="0" err="1"/>
              <a:t>opencv</a:t>
            </a:r>
            <a:r>
              <a:rPr lang="en-US" dirty="0"/>
              <a:t>, which then are sorted by their area</a:t>
            </a:r>
          </a:p>
          <a:p>
            <a:pPr lvl="1"/>
            <a:r>
              <a:rPr lang="en-US" dirty="0"/>
              <a:t>Then, I pick the top 5 largest contours</a:t>
            </a:r>
          </a:p>
        </p:txBody>
      </p:sp>
    </p:spTree>
    <p:extLst>
      <p:ext uri="{BB962C8B-B14F-4D97-AF65-F5344CB8AC3E}">
        <p14:creationId xmlns:p14="http://schemas.microsoft.com/office/powerpoint/2010/main" val="246263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F877-99DB-0CD4-55FA-0906A08605E0}"/>
              </a:ext>
            </a:extLst>
          </p:cNvPr>
          <p:cNvSpPr>
            <a:spLocks noGrp="1"/>
          </p:cNvSpPr>
          <p:nvPr>
            <p:ph type="title"/>
          </p:nvPr>
        </p:nvSpPr>
        <p:spPr/>
        <p:txBody>
          <a:bodyPr/>
          <a:lstStyle/>
          <a:p>
            <a:r>
              <a:rPr lang="en-US" dirty="0"/>
              <a:t>Implementation – </a:t>
            </a:r>
            <a:r>
              <a:rPr lang="en-US" dirty="0" err="1"/>
              <a:t>cnt</a:t>
            </a:r>
            <a:r>
              <a:rPr lang="en-US" dirty="0"/>
              <a:t>.</a:t>
            </a:r>
            <a:endParaRPr lang="ro-RO" dirty="0"/>
          </a:p>
        </p:txBody>
      </p:sp>
      <p:sp>
        <p:nvSpPr>
          <p:cNvPr id="3" name="Content Placeholder 2">
            <a:extLst>
              <a:ext uri="{FF2B5EF4-FFF2-40B4-BE49-F238E27FC236}">
                <a16:creationId xmlns:a16="http://schemas.microsoft.com/office/drawing/2014/main" id="{0B41A509-6606-DA8F-0E44-1D4075639BD6}"/>
              </a:ext>
            </a:extLst>
          </p:cNvPr>
          <p:cNvSpPr>
            <a:spLocks noGrp="1"/>
          </p:cNvSpPr>
          <p:nvPr>
            <p:ph idx="1"/>
          </p:nvPr>
        </p:nvSpPr>
        <p:spPr/>
        <p:txBody>
          <a:bodyPr/>
          <a:lstStyle/>
          <a:p>
            <a:r>
              <a:rPr lang="en-US" dirty="0"/>
              <a:t>After all of these, it’s time to draw the rectangle around the supposed license plate:</a:t>
            </a:r>
          </a:p>
          <a:p>
            <a:pPr lvl="1"/>
            <a:r>
              <a:rPr lang="ro-RO" dirty="0"/>
              <a:t>This procedure must be done on the original source image.</a:t>
            </a:r>
          </a:p>
          <a:p>
            <a:pPr lvl="1"/>
            <a:r>
              <a:rPr lang="ro-RO" dirty="0"/>
              <a:t>I obtain a bounding rectangle for each contour candidate and if the difference between them is too high</a:t>
            </a:r>
            <a:r>
              <a:rPr lang="en-US" dirty="0"/>
              <a:t>, it means that the candidate is much likely not a rectangle, so we can cut it off</a:t>
            </a:r>
          </a:p>
          <a:p>
            <a:pPr lvl="1"/>
            <a:r>
              <a:rPr lang="en-US" dirty="0"/>
              <a:t>Then, I filter out only those candidates that have the shape of a square, or at most, a 1:6 ratio rectangle</a:t>
            </a:r>
          </a:p>
          <a:p>
            <a:pPr lvl="1"/>
            <a:r>
              <a:rPr lang="en-US" dirty="0"/>
              <a:t>Afterwards, I draw the remaining rectangles:</a:t>
            </a:r>
          </a:p>
          <a:p>
            <a:pPr lvl="2"/>
            <a:r>
              <a:rPr lang="en-US" dirty="0"/>
              <a:t>I fit the coordinates by multiplying the values from the resized image with the ratio between the original and the resized image</a:t>
            </a:r>
          </a:p>
          <a:p>
            <a:pPr lvl="2"/>
            <a:r>
              <a:rPr lang="en-US" dirty="0"/>
              <a:t>I generate a random color</a:t>
            </a:r>
          </a:p>
        </p:txBody>
      </p:sp>
    </p:spTree>
    <p:extLst>
      <p:ext uri="{BB962C8B-B14F-4D97-AF65-F5344CB8AC3E}">
        <p14:creationId xmlns:p14="http://schemas.microsoft.com/office/powerpoint/2010/main" val="241989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A276-41BE-85E2-15DC-A0B0AE96F82E}"/>
              </a:ext>
            </a:extLst>
          </p:cNvPr>
          <p:cNvSpPr>
            <a:spLocks noGrp="1"/>
          </p:cNvSpPr>
          <p:nvPr>
            <p:ph type="title"/>
          </p:nvPr>
        </p:nvSpPr>
        <p:spPr/>
        <p:txBody>
          <a:bodyPr/>
          <a:lstStyle/>
          <a:p>
            <a:r>
              <a:rPr lang="en-US" dirty="0"/>
              <a:t>Results</a:t>
            </a:r>
            <a:endParaRPr lang="ro-RO" dirty="0"/>
          </a:p>
        </p:txBody>
      </p:sp>
      <p:pic>
        <p:nvPicPr>
          <p:cNvPr id="5" name="Content Placeholder 4">
            <a:extLst>
              <a:ext uri="{FF2B5EF4-FFF2-40B4-BE49-F238E27FC236}">
                <a16:creationId xmlns:a16="http://schemas.microsoft.com/office/drawing/2014/main" id="{5E7641DD-FF12-9648-616E-41225AA77D2F}"/>
              </a:ext>
            </a:extLst>
          </p:cNvPr>
          <p:cNvPicPr>
            <a:picLocks noGrp="1" noChangeAspect="1"/>
          </p:cNvPicPr>
          <p:nvPr>
            <p:ph idx="1"/>
          </p:nvPr>
        </p:nvPicPr>
        <p:blipFill>
          <a:blip r:embed="rId2"/>
          <a:stretch>
            <a:fillRect/>
          </a:stretch>
        </p:blipFill>
        <p:spPr>
          <a:xfrm>
            <a:off x="1501331" y="1711827"/>
            <a:ext cx="4048267" cy="5085849"/>
          </a:xfrm>
        </p:spPr>
      </p:pic>
      <p:pic>
        <p:nvPicPr>
          <p:cNvPr id="7" name="Picture 6">
            <a:extLst>
              <a:ext uri="{FF2B5EF4-FFF2-40B4-BE49-F238E27FC236}">
                <a16:creationId xmlns:a16="http://schemas.microsoft.com/office/drawing/2014/main" id="{6B318485-E8C0-1FD1-F873-025D0F9B9A7C}"/>
              </a:ext>
            </a:extLst>
          </p:cNvPr>
          <p:cNvPicPr>
            <a:picLocks noChangeAspect="1"/>
          </p:cNvPicPr>
          <p:nvPr/>
        </p:nvPicPr>
        <p:blipFill>
          <a:blip r:embed="rId3"/>
          <a:stretch>
            <a:fillRect/>
          </a:stretch>
        </p:blipFill>
        <p:spPr>
          <a:xfrm>
            <a:off x="6469736" y="1711827"/>
            <a:ext cx="4048268" cy="5089978"/>
          </a:xfrm>
          <a:prstGeom prst="rect">
            <a:avLst/>
          </a:prstGeom>
        </p:spPr>
      </p:pic>
    </p:spTree>
    <p:extLst>
      <p:ext uri="{BB962C8B-B14F-4D97-AF65-F5344CB8AC3E}">
        <p14:creationId xmlns:p14="http://schemas.microsoft.com/office/powerpoint/2010/main" val="375322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22AD-72C8-0EAE-A7B2-4EC583E3C47B}"/>
              </a:ext>
            </a:extLst>
          </p:cNvPr>
          <p:cNvSpPr>
            <a:spLocks noGrp="1"/>
          </p:cNvSpPr>
          <p:nvPr>
            <p:ph type="title"/>
          </p:nvPr>
        </p:nvSpPr>
        <p:spPr/>
        <p:txBody>
          <a:bodyPr/>
          <a:lstStyle/>
          <a:p>
            <a:r>
              <a:rPr lang="en-US" dirty="0"/>
              <a:t>Results</a:t>
            </a:r>
            <a:endParaRPr lang="ro-RO" dirty="0"/>
          </a:p>
        </p:txBody>
      </p:sp>
      <p:pic>
        <p:nvPicPr>
          <p:cNvPr id="5" name="Content Placeholder 4">
            <a:extLst>
              <a:ext uri="{FF2B5EF4-FFF2-40B4-BE49-F238E27FC236}">
                <a16:creationId xmlns:a16="http://schemas.microsoft.com/office/drawing/2014/main" id="{B3E10E35-9F7D-62F4-FB5E-ACF8BD687A19}"/>
              </a:ext>
            </a:extLst>
          </p:cNvPr>
          <p:cNvPicPr>
            <a:picLocks noGrp="1" noChangeAspect="1"/>
          </p:cNvPicPr>
          <p:nvPr>
            <p:ph idx="1"/>
          </p:nvPr>
        </p:nvPicPr>
        <p:blipFill>
          <a:blip r:embed="rId2"/>
          <a:stretch>
            <a:fillRect/>
          </a:stretch>
        </p:blipFill>
        <p:spPr>
          <a:xfrm>
            <a:off x="581192" y="2020803"/>
            <a:ext cx="5115924" cy="3678238"/>
          </a:xfrm>
        </p:spPr>
      </p:pic>
      <p:pic>
        <p:nvPicPr>
          <p:cNvPr id="7" name="Picture 6">
            <a:extLst>
              <a:ext uri="{FF2B5EF4-FFF2-40B4-BE49-F238E27FC236}">
                <a16:creationId xmlns:a16="http://schemas.microsoft.com/office/drawing/2014/main" id="{90F0E3A1-4BB7-4AE6-1EAA-19DD0CEB8646}"/>
              </a:ext>
            </a:extLst>
          </p:cNvPr>
          <p:cNvPicPr>
            <a:picLocks noChangeAspect="1"/>
          </p:cNvPicPr>
          <p:nvPr/>
        </p:nvPicPr>
        <p:blipFill>
          <a:blip r:embed="rId3"/>
          <a:stretch>
            <a:fillRect/>
          </a:stretch>
        </p:blipFill>
        <p:spPr>
          <a:xfrm>
            <a:off x="6428449" y="2020803"/>
            <a:ext cx="5182359" cy="3681045"/>
          </a:xfrm>
          <a:prstGeom prst="rect">
            <a:avLst/>
          </a:prstGeom>
        </p:spPr>
      </p:pic>
    </p:spTree>
    <p:extLst>
      <p:ext uri="{BB962C8B-B14F-4D97-AF65-F5344CB8AC3E}">
        <p14:creationId xmlns:p14="http://schemas.microsoft.com/office/powerpoint/2010/main" val="298734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2BE4-BB86-BD38-20D7-1C587BBA3E7C}"/>
              </a:ext>
            </a:extLst>
          </p:cNvPr>
          <p:cNvSpPr>
            <a:spLocks noGrp="1"/>
          </p:cNvSpPr>
          <p:nvPr>
            <p:ph type="title"/>
          </p:nvPr>
        </p:nvSpPr>
        <p:spPr/>
        <p:txBody>
          <a:bodyPr/>
          <a:lstStyle/>
          <a:p>
            <a:r>
              <a:rPr lang="en-US" dirty="0"/>
              <a:t>results</a:t>
            </a:r>
            <a:endParaRPr lang="ro-RO" dirty="0"/>
          </a:p>
        </p:txBody>
      </p:sp>
      <p:pic>
        <p:nvPicPr>
          <p:cNvPr id="5" name="Content Placeholder 4">
            <a:extLst>
              <a:ext uri="{FF2B5EF4-FFF2-40B4-BE49-F238E27FC236}">
                <a16:creationId xmlns:a16="http://schemas.microsoft.com/office/drawing/2014/main" id="{077E8109-E462-0D2C-A444-5A8D899FA190}"/>
              </a:ext>
            </a:extLst>
          </p:cNvPr>
          <p:cNvPicPr>
            <a:picLocks noGrp="1" noChangeAspect="1"/>
          </p:cNvPicPr>
          <p:nvPr>
            <p:ph idx="1"/>
          </p:nvPr>
        </p:nvPicPr>
        <p:blipFill>
          <a:blip r:embed="rId2"/>
          <a:stretch>
            <a:fillRect/>
          </a:stretch>
        </p:blipFill>
        <p:spPr>
          <a:xfrm>
            <a:off x="753171" y="1695903"/>
            <a:ext cx="3481943" cy="4865087"/>
          </a:xfrm>
        </p:spPr>
      </p:pic>
      <p:pic>
        <p:nvPicPr>
          <p:cNvPr id="7" name="Picture 6">
            <a:extLst>
              <a:ext uri="{FF2B5EF4-FFF2-40B4-BE49-F238E27FC236}">
                <a16:creationId xmlns:a16="http://schemas.microsoft.com/office/drawing/2014/main" id="{9404BEDF-22E6-C917-89BD-D1EA84A7F8E7}"/>
              </a:ext>
            </a:extLst>
          </p:cNvPr>
          <p:cNvPicPr>
            <a:picLocks noChangeAspect="1"/>
          </p:cNvPicPr>
          <p:nvPr/>
        </p:nvPicPr>
        <p:blipFill>
          <a:blip r:embed="rId3"/>
          <a:stretch>
            <a:fillRect/>
          </a:stretch>
        </p:blipFill>
        <p:spPr>
          <a:xfrm>
            <a:off x="7956887" y="1667131"/>
            <a:ext cx="3465259" cy="4865087"/>
          </a:xfrm>
          <a:prstGeom prst="rect">
            <a:avLst/>
          </a:prstGeom>
        </p:spPr>
      </p:pic>
    </p:spTree>
    <p:extLst>
      <p:ext uri="{BB962C8B-B14F-4D97-AF65-F5344CB8AC3E}">
        <p14:creationId xmlns:p14="http://schemas.microsoft.com/office/powerpoint/2010/main" val="252882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88A7-2E3E-2E9B-7130-717B2029F4DB}"/>
              </a:ext>
            </a:extLst>
          </p:cNvPr>
          <p:cNvSpPr>
            <a:spLocks noGrp="1"/>
          </p:cNvSpPr>
          <p:nvPr>
            <p:ph type="title"/>
          </p:nvPr>
        </p:nvSpPr>
        <p:spPr/>
        <p:txBody>
          <a:bodyPr/>
          <a:lstStyle/>
          <a:p>
            <a:r>
              <a:rPr lang="ro-RO" dirty="0"/>
              <a:t>Bibliography</a:t>
            </a:r>
          </a:p>
        </p:txBody>
      </p:sp>
      <p:sp>
        <p:nvSpPr>
          <p:cNvPr id="3" name="Content Placeholder 2">
            <a:extLst>
              <a:ext uri="{FF2B5EF4-FFF2-40B4-BE49-F238E27FC236}">
                <a16:creationId xmlns:a16="http://schemas.microsoft.com/office/drawing/2014/main" id="{8F21CDDE-A552-9C2F-6E1D-BBF1504373B0}"/>
              </a:ext>
            </a:extLst>
          </p:cNvPr>
          <p:cNvSpPr>
            <a:spLocks noGrp="1"/>
          </p:cNvSpPr>
          <p:nvPr>
            <p:ph idx="1"/>
          </p:nvPr>
        </p:nvSpPr>
        <p:spPr/>
        <p:txBody>
          <a:bodyPr/>
          <a:lstStyle/>
          <a:p>
            <a:r>
              <a:rPr lang="ro-RO" dirty="0">
                <a:hlinkClick r:id="rId2"/>
              </a:rPr>
              <a:t>License Plate Recognition System‐Survey (scitation.org)</a:t>
            </a:r>
            <a:endParaRPr lang="ro-RO" dirty="0"/>
          </a:p>
          <a:p>
            <a:r>
              <a:rPr lang="en-US" dirty="0">
                <a:hlinkClick r:id="rId3"/>
              </a:rPr>
              <a:t>Feature extraction for license plate location based on L0-norm smoothing (degruyter.com)</a:t>
            </a:r>
            <a:endParaRPr lang="ro-RO" dirty="0"/>
          </a:p>
        </p:txBody>
      </p:sp>
    </p:spTree>
    <p:extLst>
      <p:ext uri="{BB962C8B-B14F-4D97-AF65-F5344CB8AC3E}">
        <p14:creationId xmlns:p14="http://schemas.microsoft.com/office/powerpoint/2010/main" val="57436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reptunghi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latin typeface="Arial" panose="020B0604020202020204" pitchFamily="34" charset="0"/>
            </a:endParaRPr>
          </a:p>
        </p:txBody>
      </p:sp>
      <p:pic>
        <p:nvPicPr>
          <p:cNvPr id="5" name="Imagine 4" descr="Numere digitale">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Dreptunghi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dirty="0">
              <a:latin typeface="Arial" panose="020B0604020202020204" pitchFamily="34" charset="0"/>
            </a:endParaRPr>
          </a:p>
        </p:txBody>
      </p:sp>
      <p:sp>
        <p:nvSpPr>
          <p:cNvPr id="2" name="Titlu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n-US" dirty="0">
                <a:solidFill>
                  <a:srgbClr val="FFFFFF"/>
                </a:solidFill>
              </a:rPr>
              <a:t>Thank you!</a:t>
            </a:r>
            <a:endParaRPr lang="ro-RO" dirty="0">
              <a:solidFill>
                <a:srgbClr val="FFFFFF"/>
              </a:solidFill>
            </a:endParaRPr>
          </a:p>
        </p:txBody>
      </p:sp>
      <p:sp>
        <p:nvSpPr>
          <p:cNvPr id="3" name="Subtitlu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n-US" sz="1400" dirty="0">
                <a:solidFill>
                  <a:schemeClr val="bg2"/>
                </a:solidFill>
              </a:rPr>
              <a:t>MELINDADEAC000@GMAIL.COM</a:t>
            </a:r>
            <a:endParaRPr lang="ro-RO" sz="1400" dirty="0">
              <a:solidFill>
                <a:schemeClr val="bg2"/>
              </a:solidFill>
            </a:endParaRPr>
          </a:p>
        </p:txBody>
      </p:sp>
      <p:grpSp>
        <p:nvGrpSpPr>
          <p:cNvPr id="14" name="Gr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Dreptunghi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Dreptunghi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Dreptunghi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6D6A-CF54-E54C-91F7-5136816AC16A}"/>
              </a:ext>
            </a:extLst>
          </p:cNvPr>
          <p:cNvSpPr>
            <a:spLocks noGrp="1"/>
          </p:cNvSpPr>
          <p:nvPr>
            <p:ph type="title"/>
          </p:nvPr>
        </p:nvSpPr>
        <p:spPr/>
        <p:txBody>
          <a:bodyPr/>
          <a:lstStyle/>
          <a:p>
            <a:r>
              <a:rPr lang="en-US" dirty="0"/>
              <a:t>MEANING OF THE LICENSE PLATES</a:t>
            </a:r>
            <a:endParaRPr lang="ro-RO" dirty="0"/>
          </a:p>
        </p:txBody>
      </p:sp>
      <p:sp>
        <p:nvSpPr>
          <p:cNvPr id="3" name="Content Placeholder 2">
            <a:extLst>
              <a:ext uri="{FF2B5EF4-FFF2-40B4-BE49-F238E27FC236}">
                <a16:creationId xmlns:a16="http://schemas.microsoft.com/office/drawing/2014/main" id="{8C7D38B7-32DD-A222-2B54-78CFC73FF1D6}"/>
              </a:ext>
            </a:extLst>
          </p:cNvPr>
          <p:cNvSpPr>
            <a:spLocks noGrp="1"/>
          </p:cNvSpPr>
          <p:nvPr>
            <p:ph idx="1"/>
          </p:nvPr>
        </p:nvSpPr>
        <p:spPr/>
        <p:txBody>
          <a:bodyPr/>
          <a:lstStyle/>
          <a:p>
            <a:r>
              <a:rPr lang="en-US" dirty="0"/>
              <a:t>License plates are the unique identifiers of cars. In Romania, they have the form: CO 00 SMT. CO comes from county, 00 is the number of the license plate which has the code SMT in CO.</a:t>
            </a:r>
          </a:p>
          <a:p>
            <a:r>
              <a:rPr lang="en-US" dirty="0"/>
              <a:t>For example, if I go to the license plate registration unit and say that I am from county HD and that I want to register my car with the code EMA, and if there are no other cars with the code EMA in the HD county, I will receive the following license plate: HD 01 EMA. But, if one of my friends comes right after me and says that they want the same code, they will receive HD 02 EMA. Now, there are two cars with the code EMA, but they are still uniquely identifiable on the roads.</a:t>
            </a:r>
          </a:p>
        </p:txBody>
      </p:sp>
    </p:spTree>
    <p:extLst>
      <p:ext uri="{BB962C8B-B14F-4D97-AF65-F5344CB8AC3E}">
        <p14:creationId xmlns:p14="http://schemas.microsoft.com/office/powerpoint/2010/main" val="356154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44DF-AD69-7C89-3526-49D52B3D9C7B}"/>
              </a:ext>
            </a:extLst>
          </p:cNvPr>
          <p:cNvSpPr>
            <a:spLocks noGrp="1"/>
          </p:cNvSpPr>
          <p:nvPr>
            <p:ph type="title"/>
          </p:nvPr>
        </p:nvSpPr>
        <p:spPr/>
        <p:txBody>
          <a:bodyPr/>
          <a:lstStyle/>
          <a:p>
            <a:r>
              <a:rPr lang="en-US" dirty="0"/>
              <a:t>The need for such a system</a:t>
            </a:r>
            <a:endParaRPr lang="ro-RO" dirty="0"/>
          </a:p>
        </p:txBody>
      </p:sp>
      <p:sp>
        <p:nvSpPr>
          <p:cNvPr id="3" name="Content Placeholder 2">
            <a:extLst>
              <a:ext uri="{FF2B5EF4-FFF2-40B4-BE49-F238E27FC236}">
                <a16:creationId xmlns:a16="http://schemas.microsoft.com/office/drawing/2014/main" id="{70BCB447-0A56-5F76-5C5A-9326226B1120}"/>
              </a:ext>
            </a:extLst>
          </p:cNvPr>
          <p:cNvSpPr>
            <a:spLocks noGrp="1"/>
          </p:cNvSpPr>
          <p:nvPr>
            <p:ph idx="1"/>
          </p:nvPr>
        </p:nvSpPr>
        <p:spPr/>
        <p:txBody>
          <a:bodyPr/>
          <a:lstStyle/>
          <a:p>
            <a:r>
              <a:rPr lang="en-US" dirty="0"/>
              <a:t>The need for license plate detection stands to support the need of license plate recognition. It is well known that with the increase of availability of cars, the number of legislation violations on the streets increased as well. </a:t>
            </a:r>
          </a:p>
          <a:p>
            <a:r>
              <a:rPr lang="en-US" dirty="0"/>
              <a:t>It is our job, as engineers, to design a solution to restrict and reduce the number of injured people or even deaths caused by legislation violations. </a:t>
            </a:r>
          </a:p>
          <a:p>
            <a:r>
              <a:rPr lang="en-US" dirty="0"/>
              <a:t>In this matter, detecting and recognizing the license plate of a vehicle is mandatory as the base pillar for any other further implementation.</a:t>
            </a:r>
            <a:endParaRPr lang="ro-RO" dirty="0"/>
          </a:p>
        </p:txBody>
      </p:sp>
    </p:spTree>
    <p:extLst>
      <p:ext uri="{BB962C8B-B14F-4D97-AF65-F5344CB8AC3E}">
        <p14:creationId xmlns:p14="http://schemas.microsoft.com/office/powerpoint/2010/main" val="151927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B560-5C1F-7D18-00CF-765DC5D209E8}"/>
              </a:ext>
            </a:extLst>
          </p:cNvPr>
          <p:cNvSpPr>
            <a:spLocks noGrp="1"/>
          </p:cNvSpPr>
          <p:nvPr>
            <p:ph type="title"/>
          </p:nvPr>
        </p:nvSpPr>
        <p:spPr/>
        <p:txBody>
          <a:bodyPr/>
          <a:lstStyle/>
          <a:p>
            <a:r>
              <a:rPr lang="en-US" dirty="0"/>
              <a:t>Problem description</a:t>
            </a:r>
            <a:endParaRPr lang="ro-RO" dirty="0"/>
          </a:p>
        </p:txBody>
      </p:sp>
      <p:sp>
        <p:nvSpPr>
          <p:cNvPr id="3" name="Content Placeholder 2">
            <a:extLst>
              <a:ext uri="{FF2B5EF4-FFF2-40B4-BE49-F238E27FC236}">
                <a16:creationId xmlns:a16="http://schemas.microsoft.com/office/drawing/2014/main" id="{9EAED3F9-A299-D484-0533-B5502364CB6B}"/>
              </a:ext>
            </a:extLst>
          </p:cNvPr>
          <p:cNvSpPr>
            <a:spLocks noGrp="1"/>
          </p:cNvSpPr>
          <p:nvPr>
            <p:ph idx="1"/>
          </p:nvPr>
        </p:nvSpPr>
        <p:spPr/>
        <p:txBody>
          <a:bodyPr/>
          <a:lstStyle/>
          <a:p>
            <a:r>
              <a:rPr lang="en-US" dirty="0"/>
              <a:t>Color images of vehicles (at different distances) with visible license plates are given (the license plates can be a little bit rotated to the horizontal direction).</a:t>
            </a:r>
          </a:p>
          <a:p>
            <a:r>
              <a:rPr lang="en-US" dirty="0"/>
              <a:t>The problem covered in this introductory presentation refers to the implementation of an algorithm which identifies and marks the areas where the license plates are found.</a:t>
            </a:r>
            <a:endParaRPr lang="ro-RO" dirty="0"/>
          </a:p>
        </p:txBody>
      </p:sp>
    </p:spTree>
    <p:extLst>
      <p:ext uri="{BB962C8B-B14F-4D97-AF65-F5344CB8AC3E}">
        <p14:creationId xmlns:p14="http://schemas.microsoft.com/office/powerpoint/2010/main" val="36267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43D7-FB69-3182-E6B2-E8AD912192CE}"/>
              </a:ext>
            </a:extLst>
          </p:cNvPr>
          <p:cNvSpPr>
            <a:spLocks noGrp="1"/>
          </p:cNvSpPr>
          <p:nvPr>
            <p:ph type="title"/>
          </p:nvPr>
        </p:nvSpPr>
        <p:spPr/>
        <p:txBody>
          <a:bodyPr/>
          <a:lstStyle/>
          <a:p>
            <a:r>
              <a:rPr lang="ro-RO" dirty="0"/>
              <a:t>Difficulties in license plate detection</a:t>
            </a:r>
          </a:p>
        </p:txBody>
      </p:sp>
      <p:sp>
        <p:nvSpPr>
          <p:cNvPr id="3" name="Content Placeholder 2">
            <a:extLst>
              <a:ext uri="{FF2B5EF4-FFF2-40B4-BE49-F238E27FC236}">
                <a16:creationId xmlns:a16="http://schemas.microsoft.com/office/drawing/2014/main" id="{2520CD06-A48E-7C05-87AF-EF4E01133191}"/>
              </a:ext>
            </a:extLst>
          </p:cNvPr>
          <p:cNvSpPr>
            <a:spLocks noGrp="1"/>
          </p:cNvSpPr>
          <p:nvPr>
            <p:ph idx="1"/>
          </p:nvPr>
        </p:nvSpPr>
        <p:spPr/>
        <p:txBody>
          <a:bodyPr/>
          <a:lstStyle/>
          <a:p>
            <a:r>
              <a:rPr lang="ro-RO" dirty="0"/>
              <a:t>The main issues which come with detection of license plates are</a:t>
            </a:r>
            <a:r>
              <a:rPr lang="en-US" dirty="0"/>
              <a:t>:</a:t>
            </a:r>
          </a:p>
          <a:p>
            <a:pPr lvl="1"/>
            <a:r>
              <a:rPr lang="en-US" dirty="0"/>
              <a:t>The number plate generally occupies a small portion of the whole image</a:t>
            </a:r>
          </a:p>
          <a:p>
            <a:pPr lvl="1"/>
            <a:r>
              <a:rPr lang="en-US" dirty="0"/>
              <a:t>The images could be blurred, uneven, low illuminated</a:t>
            </a:r>
          </a:p>
          <a:p>
            <a:pPr lvl="1"/>
            <a:r>
              <a:rPr lang="en-US" dirty="0"/>
              <a:t>The vehicle could be in motion, the characters could be distorted, the plate could be dirty</a:t>
            </a:r>
          </a:p>
          <a:p>
            <a:r>
              <a:rPr lang="en-US" dirty="0"/>
              <a:t>These issues will be handled in the next slides and in the upcoming presentations</a:t>
            </a:r>
          </a:p>
          <a:p>
            <a:r>
              <a:rPr lang="en-US" dirty="0"/>
              <a:t>For the sake of the laboratory, images will be chosen in such a way that, hopefully, the only distortion will be an uneven placement to the camera.</a:t>
            </a:r>
          </a:p>
        </p:txBody>
      </p:sp>
    </p:spTree>
    <p:extLst>
      <p:ext uri="{BB962C8B-B14F-4D97-AF65-F5344CB8AC3E}">
        <p14:creationId xmlns:p14="http://schemas.microsoft.com/office/powerpoint/2010/main" val="25940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Dreptunghi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latin typeface="Arial" panose="020B0604020202020204" pitchFamily="34" charset="0"/>
            </a:endParaRPr>
          </a:p>
        </p:txBody>
      </p:sp>
      <p:pic>
        <p:nvPicPr>
          <p:cNvPr id="8" name="Substituent conținut 4" descr="Numere digitale">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Dreptunghi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Dreptunghi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Dreptunghi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u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n-US" dirty="0"/>
              <a:t>General steps in plate detection algorithms</a:t>
            </a:r>
            <a:endParaRPr lang="ro-RO" dirty="0"/>
          </a:p>
        </p:txBody>
      </p:sp>
      <p:graphicFrame>
        <p:nvGraphicFramePr>
          <p:cNvPr id="6" name="Substituent conținut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37498425"/>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9219-0301-7A0D-CAA5-679E0D5D1E38}"/>
              </a:ext>
            </a:extLst>
          </p:cNvPr>
          <p:cNvSpPr>
            <a:spLocks noGrp="1"/>
          </p:cNvSpPr>
          <p:nvPr>
            <p:ph type="title"/>
          </p:nvPr>
        </p:nvSpPr>
        <p:spPr/>
        <p:txBody>
          <a:bodyPr/>
          <a:lstStyle/>
          <a:p>
            <a:r>
              <a:rPr lang="en-US" dirty="0"/>
              <a:t>Algorithms for license plate detection</a:t>
            </a:r>
            <a:endParaRPr lang="ro-RO" dirty="0"/>
          </a:p>
        </p:txBody>
      </p:sp>
      <p:graphicFrame>
        <p:nvGraphicFramePr>
          <p:cNvPr id="4" name="Content Placeholder 3">
            <a:extLst>
              <a:ext uri="{FF2B5EF4-FFF2-40B4-BE49-F238E27FC236}">
                <a16:creationId xmlns:a16="http://schemas.microsoft.com/office/drawing/2014/main" id="{5174A771-9F69-D072-2D8E-E4F5A5968741}"/>
              </a:ext>
            </a:extLst>
          </p:cNvPr>
          <p:cNvGraphicFramePr>
            <a:graphicFrameLocks noGrp="1"/>
          </p:cNvGraphicFramePr>
          <p:nvPr>
            <p:ph idx="1"/>
            <p:extLst>
              <p:ext uri="{D42A27DB-BD31-4B8C-83A1-F6EECF244321}">
                <p14:modId xmlns:p14="http://schemas.microsoft.com/office/powerpoint/2010/main" val="379789753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45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9219-0301-7A0D-CAA5-679E0D5D1E38}"/>
              </a:ext>
            </a:extLst>
          </p:cNvPr>
          <p:cNvSpPr>
            <a:spLocks noGrp="1"/>
          </p:cNvSpPr>
          <p:nvPr>
            <p:ph type="title"/>
          </p:nvPr>
        </p:nvSpPr>
        <p:spPr/>
        <p:txBody>
          <a:bodyPr/>
          <a:lstStyle/>
          <a:p>
            <a:r>
              <a:rPr lang="en-US" dirty="0"/>
              <a:t>Algorithms for license plate detection</a:t>
            </a:r>
            <a:endParaRPr lang="ro-RO" dirty="0"/>
          </a:p>
        </p:txBody>
      </p:sp>
      <p:graphicFrame>
        <p:nvGraphicFramePr>
          <p:cNvPr id="4" name="Content Placeholder 3">
            <a:extLst>
              <a:ext uri="{FF2B5EF4-FFF2-40B4-BE49-F238E27FC236}">
                <a16:creationId xmlns:a16="http://schemas.microsoft.com/office/drawing/2014/main" id="{5174A771-9F69-D072-2D8E-E4F5A5968741}"/>
              </a:ext>
            </a:extLst>
          </p:cNvPr>
          <p:cNvGraphicFramePr>
            <a:graphicFrameLocks noGrp="1"/>
          </p:cNvGraphicFramePr>
          <p:nvPr>
            <p:ph idx="1"/>
            <p:extLst>
              <p:ext uri="{D42A27DB-BD31-4B8C-83A1-F6EECF244321}">
                <p14:modId xmlns:p14="http://schemas.microsoft.com/office/powerpoint/2010/main" val="243902150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96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6A94-D308-3B6F-2377-8FFF7CDDACCD}"/>
              </a:ext>
            </a:extLst>
          </p:cNvPr>
          <p:cNvSpPr>
            <a:spLocks noGrp="1"/>
          </p:cNvSpPr>
          <p:nvPr>
            <p:ph type="title"/>
          </p:nvPr>
        </p:nvSpPr>
        <p:spPr/>
        <p:txBody>
          <a:bodyPr/>
          <a:lstStyle/>
          <a:p>
            <a:r>
              <a:rPr lang="en-US" dirty="0"/>
              <a:t>Possible steps to follow</a:t>
            </a:r>
            <a:endParaRPr lang="ro-RO" dirty="0"/>
          </a:p>
        </p:txBody>
      </p:sp>
      <p:sp>
        <p:nvSpPr>
          <p:cNvPr id="3" name="Content Placeholder 2">
            <a:extLst>
              <a:ext uri="{FF2B5EF4-FFF2-40B4-BE49-F238E27FC236}">
                <a16:creationId xmlns:a16="http://schemas.microsoft.com/office/drawing/2014/main" id="{740716D1-30B3-096C-6DDC-24A4B7D92E0B}"/>
              </a:ext>
            </a:extLst>
          </p:cNvPr>
          <p:cNvSpPr>
            <a:spLocks noGrp="1"/>
          </p:cNvSpPr>
          <p:nvPr>
            <p:ph idx="1"/>
          </p:nvPr>
        </p:nvSpPr>
        <p:spPr/>
        <p:txBody>
          <a:bodyPr/>
          <a:lstStyle/>
          <a:p>
            <a:pPr marL="342900" indent="-342900">
              <a:buFont typeface="+mj-lt"/>
              <a:buAutoNum type="arabicParenR"/>
            </a:pPr>
            <a:r>
              <a:rPr lang="en-US" dirty="0"/>
              <a:t>Load the image</a:t>
            </a:r>
          </a:p>
          <a:p>
            <a:pPr marL="342900" indent="-342900">
              <a:buFont typeface="+mj-lt"/>
              <a:buAutoNum type="arabicParenR"/>
            </a:pPr>
            <a:r>
              <a:rPr lang="en-US" dirty="0"/>
              <a:t>Convert to grayscale (most image processing algorithms work on grayscale images)</a:t>
            </a:r>
          </a:p>
          <a:p>
            <a:pPr marL="342900" indent="-342900">
              <a:buFont typeface="+mj-lt"/>
              <a:buAutoNum type="arabicParenR"/>
            </a:pPr>
            <a:r>
              <a:rPr lang="en-US" dirty="0"/>
              <a:t>Apply image preprocessing (for example, image thresholding, morphological operations and edge detection)</a:t>
            </a:r>
          </a:p>
          <a:p>
            <a:pPr marL="342900" indent="-342900">
              <a:buFont typeface="+mj-lt"/>
              <a:buAutoNum type="arabicParenR"/>
            </a:pPr>
            <a:r>
              <a:rPr lang="en-US" dirty="0"/>
              <a:t>Detect potential license plate regions (HOG – Histogram of Gradients / Cascade Classifier / Scale-Invariant Transform / Template Matching)</a:t>
            </a:r>
          </a:p>
          <a:p>
            <a:pPr marL="342900" indent="-342900">
              <a:buFont typeface="+mj-lt"/>
              <a:buAutoNum type="arabicParenR"/>
            </a:pPr>
            <a:r>
              <a:rPr lang="en-US" dirty="0"/>
              <a:t>Refine license plate regions</a:t>
            </a:r>
          </a:p>
          <a:p>
            <a:pPr marL="342900" indent="-342900">
              <a:buFont typeface="+mj-lt"/>
              <a:buAutoNum type="arabicParenR"/>
            </a:pPr>
            <a:r>
              <a:rPr lang="en-US" dirty="0"/>
              <a:t>Extract license plate characters (OCR – optical character recognition)</a:t>
            </a:r>
          </a:p>
          <a:p>
            <a:pPr marL="342900" indent="-342900">
              <a:buFont typeface="+mj-lt"/>
              <a:buAutoNum type="arabicParenR"/>
            </a:pPr>
            <a:r>
              <a:rPr lang="en-US" dirty="0"/>
              <a:t>Mark the license plate</a:t>
            </a:r>
            <a:endParaRPr lang="ro-RO" dirty="0"/>
          </a:p>
        </p:txBody>
      </p:sp>
    </p:spTree>
    <p:extLst>
      <p:ext uri="{BB962C8B-B14F-4D97-AF65-F5344CB8AC3E}">
        <p14:creationId xmlns:p14="http://schemas.microsoft.com/office/powerpoint/2010/main" val="37775220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Tehnologie - proiectare Dividend</Template>
  <TotalTime>253</TotalTime>
  <Words>951</Words>
  <Application>Microsoft Office PowerPoint</Application>
  <PresentationFormat>Widescreen</PresentationFormat>
  <Paragraphs>84</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 2</vt:lpstr>
      <vt:lpstr>Dividend</vt:lpstr>
      <vt:lpstr>License plates detection </vt:lpstr>
      <vt:lpstr>MEANING OF THE LICENSE PLATES</vt:lpstr>
      <vt:lpstr>The need for such a system</vt:lpstr>
      <vt:lpstr>Problem description</vt:lpstr>
      <vt:lpstr>Difficulties in license plate detection</vt:lpstr>
      <vt:lpstr>General steps in plate detection algorithms</vt:lpstr>
      <vt:lpstr>Algorithms for license plate detection</vt:lpstr>
      <vt:lpstr>Algorithms for license plate detection</vt:lpstr>
      <vt:lpstr>Possible steps to follow</vt:lpstr>
      <vt:lpstr>IMPLEMENTATION</vt:lpstr>
      <vt:lpstr>IMPLEMENTATION – CNT.</vt:lpstr>
      <vt:lpstr>Implementation – cnt.</vt:lpstr>
      <vt:lpstr>Results</vt:lpstr>
      <vt:lpstr>Results</vt:lpstr>
      <vt:lpstr>results</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plates detection </dc:title>
  <dc:creator>familia Deac</dc:creator>
  <cp:lastModifiedBy>Melinda Anca Deac</cp:lastModifiedBy>
  <cp:revision>3</cp:revision>
  <dcterms:created xsi:type="dcterms:W3CDTF">2023-03-28T15:13:53Z</dcterms:created>
  <dcterms:modified xsi:type="dcterms:W3CDTF">2023-05-20T08:50:23Z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