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80EC1B-A8D5-493A-B348-A4427C8A995F}" v="826" dt="2023-04-16T02:53:41.1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3257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4/15/2023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920872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4/15/2023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44672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93808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363272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4/15/2023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516143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4/15/2023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190932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4/15/2023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043021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19438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4/15/2023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905336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dirty="0"/>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4/15/2023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66375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dirty="0"/>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4/15/2023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0988497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Agile: A Needed Change</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By: Mitchel Harmon</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EC05-4721-0ADC-8DF7-1E103C3CE674}"/>
              </a:ext>
            </a:extLst>
          </p:cNvPr>
          <p:cNvSpPr>
            <a:spLocks noGrp="1"/>
          </p:cNvSpPr>
          <p:nvPr>
            <p:ph type="title"/>
          </p:nvPr>
        </p:nvSpPr>
        <p:spPr/>
        <p:txBody>
          <a:bodyPr/>
          <a:lstStyle/>
          <a:p>
            <a:r>
              <a:rPr lang="en-US" dirty="0"/>
              <a:t>Waterfall or Agile?</a:t>
            </a:r>
          </a:p>
        </p:txBody>
      </p:sp>
      <p:sp>
        <p:nvSpPr>
          <p:cNvPr id="3" name="Content Placeholder 2">
            <a:extLst>
              <a:ext uri="{FF2B5EF4-FFF2-40B4-BE49-F238E27FC236}">
                <a16:creationId xmlns:a16="http://schemas.microsoft.com/office/drawing/2014/main" id="{36D3C0B0-2640-BC2F-9257-A3B8637738C3}"/>
              </a:ext>
            </a:extLst>
          </p:cNvPr>
          <p:cNvSpPr>
            <a:spLocks noGrp="1"/>
          </p:cNvSpPr>
          <p:nvPr>
            <p:ph idx="1"/>
          </p:nvPr>
        </p:nvSpPr>
        <p:spPr/>
        <p:txBody>
          <a:bodyPr>
            <a:normAutofit/>
          </a:bodyPr>
          <a:lstStyle/>
          <a:p>
            <a:pPr marL="0" indent="0">
              <a:buNone/>
            </a:pPr>
            <a:r>
              <a:rPr lang="en-US" sz="3600" b="1" dirty="0"/>
              <a:t>Waterfall:</a:t>
            </a:r>
          </a:p>
          <a:p>
            <a:pPr marL="0" indent="0">
              <a:buNone/>
            </a:pPr>
            <a:r>
              <a:rPr lang="en-US" sz="2400" dirty="0"/>
              <a:t>Waterfall is better used with projects that have concrete timelines and well-defined deliverables. So, if you can plan for major issues ahead of time, waterfall would work.</a:t>
            </a:r>
            <a:endParaRPr lang="en-US" sz="3600" b="1" dirty="0"/>
          </a:p>
          <a:p>
            <a:pPr marL="0" indent="0">
              <a:buNone/>
            </a:pPr>
            <a:r>
              <a:rPr lang="en-US" sz="3600" b="1" dirty="0"/>
              <a:t>Agile:</a:t>
            </a:r>
          </a:p>
          <a:p>
            <a:pPr marL="0" indent="0">
              <a:buNone/>
            </a:pPr>
            <a:r>
              <a:rPr lang="en-US" sz="2400" dirty="0"/>
              <a:t>Agile is better suited for fast paced teams that need more flexibility for changes. Agile is often best when the result isn't known.</a:t>
            </a:r>
            <a:endParaRPr lang="en-US" sz="3600" b="1" dirty="0"/>
          </a:p>
        </p:txBody>
      </p:sp>
    </p:spTree>
    <p:extLst>
      <p:ext uri="{BB962C8B-B14F-4D97-AF65-F5344CB8AC3E}">
        <p14:creationId xmlns:p14="http://schemas.microsoft.com/office/powerpoint/2010/main" val="1573483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EF1AA-9555-846F-4332-9D9809C8B5CA}"/>
              </a:ext>
            </a:extLst>
          </p:cNvPr>
          <p:cNvSpPr>
            <a:spLocks noGrp="1"/>
          </p:cNvSpPr>
          <p:nvPr>
            <p:ph type="title"/>
          </p:nvPr>
        </p:nvSpPr>
        <p:spPr/>
        <p:txBody>
          <a:bodyPr/>
          <a:lstStyle/>
          <a:p>
            <a:r>
              <a:rPr lang="en-US" dirty="0"/>
              <a:t>Roles of Scrum-Agile</a:t>
            </a:r>
          </a:p>
        </p:txBody>
      </p:sp>
      <p:sp>
        <p:nvSpPr>
          <p:cNvPr id="3" name="Content Placeholder 2">
            <a:extLst>
              <a:ext uri="{FF2B5EF4-FFF2-40B4-BE49-F238E27FC236}">
                <a16:creationId xmlns:a16="http://schemas.microsoft.com/office/drawing/2014/main" id="{56E18FF6-8587-D796-8241-34E6B340661B}"/>
              </a:ext>
            </a:extLst>
          </p:cNvPr>
          <p:cNvSpPr>
            <a:spLocks noGrp="1"/>
          </p:cNvSpPr>
          <p:nvPr>
            <p:ph idx="1"/>
          </p:nvPr>
        </p:nvSpPr>
        <p:spPr/>
        <p:txBody>
          <a:bodyPr/>
          <a:lstStyle/>
          <a:p>
            <a:pPr marL="0" indent="0">
              <a:buNone/>
            </a:pPr>
            <a:r>
              <a:rPr lang="en-US" b="1" dirty="0"/>
              <a:t>Product Owner: </a:t>
            </a:r>
            <a:endParaRPr lang="en-US"/>
          </a:p>
          <a:p>
            <a:pPr marL="0" indent="0">
              <a:buNone/>
            </a:pPr>
            <a:r>
              <a:rPr lang="en-US" dirty="0">
                <a:ea typeface="+mn-lt"/>
                <a:cs typeface="+mn-lt"/>
              </a:rPr>
              <a:t>The Product Owner works with stockholders to ensure that the product is to their wanted specifications and communicates with the Scrum Master to ensure the best possible quality product.</a:t>
            </a:r>
          </a:p>
          <a:p>
            <a:pPr marL="0" indent="0">
              <a:buNone/>
            </a:pPr>
            <a:r>
              <a:rPr lang="en-US" b="1" dirty="0"/>
              <a:t>Scrum Master: </a:t>
            </a:r>
            <a:endParaRPr lang="en-US" dirty="0">
              <a:ea typeface="+mn-lt"/>
              <a:cs typeface="+mn-lt"/>
            </a:endParaRPr>
          </a:p>
          <a:p>
            <a:pPr marL="0" indent="0">
              <a:buNone/>
            </a:pPr>
            <a:r>
              <a:rPr lang="en-US" dirty="0">
                <a:ea typeface="+mn-lt"/>
                <a:cs typeface="+mn-lt"/>
              </a:rPr>
              <a:t>The Scrum Master communicates with the Product Owner then relays the wants of the stockholders to the rest of the team. The Scrum Master is also in charge of organizing sprint meetings and coaching the team to ensure the wants of the product owner and stockholders are met. </a:t>
            </a:r>
            <a:endParaRPr lang="en-US"/>
          </a:p>
        </p:txBody>
      </p:sp>
    </p:spTree>
    <p:extLst>
      <p:ext uri="{BB962C8B-B14F-4D97-AF65-F5344CB8AC3E}">
        <p14:creationId xmlns:p14="http://schemas.microsoft.com/office/powerpoint/2010/main" val="221396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9238C-5813-1D23-264F-861AB561E63B}"/>
              </a:ext>
            </a:extLst>
          </p:cNvPr>
          <p:cNvSpPr>
            <a:spLocks noGrp="1"/>
          </p:cNvSpPr>
          <p:nvPr>
            <p:ph type="title"/>
          </p:nvPr>
        </p:nvSpPr>
        <p:spPr/>
        <p:txBody>
          <a:bodyPr/>
          <a:lstStyle/>
          <a:p>
            <a:r>
              <a:rPr lang="en-US" dirty="0"/>
              <a:t>Roles of Scrum-Agile</a:t>
            </a:r>
            <a:br>
              <a:rPr lang="en-US" dirty="0"/>
            </a:br>
            <a:r>
              <a:rPr lang="en-US" dirty="0"/>
              <a:t>cont.</a:t>
            </a:r>
          </a:p>
        </p:txBody>
      </p:sp>
      <p:sp>
        <p:nvSpPr>
          <p:cNvPr id="3" name="Content Placeholder 2">
            <a:extLst>
              <a:ext uri="{FF2B5EF4-FFF2-40B4-BE49-F238E27FC236}">
                <a16:creationId xmlns:a16="http://schemas.microsoft.com/office/drawing/2014/main" id="{9AC9FFC3-C4FC-FE3C-E09C-34AF76411B5D}"/>
              </a:ext>
            </a:extLst>
          </p:cNvPr>
          <p:cNvSpPr>
            <a:spLocks noGrp="1"/>
          </p:cNvSpPr>
          <p:nvPr>
            <p:ph idx="1"/>
          </p:nvPr>
        </p:nvSpPr>
        <p:spPr/>
        <p:txBody>
          <a:bodyPr/>
          <a:lstStyle/>
          <a:p>
            <a:pPr marL="0" indent="0">
              <a:buNone/>
            </a:pPr>
            <a:r>
              <a:rPr lang="en-US" b="1" dirty="0"/>
              <a:t>Developers: </a:t>
            </a:r>
            <a:endParaRPr lang="en-US"/>
          </a:p>
          <a:p>
            <a:pPr marL="0" indent="0">
              <a:buNone/>
            </a:pPr>
            <a:r>
              <a:rPr lang="en-US" dirty="0">
                <a:ea typeface="+mn-lt"/>
                <a:cs typeface="+mn-lt"/>
              </a:rPr>
              <a:t>The Developers manage product backlog and work toward completing each within the increment of the sprint. The Developers also are on top of their communication to ensure that each item from the backlog is handled to the product owner and stockholders wants</a:t>
            </a:r>
            <a:endParaRPr lang="en-US" b="1" dirty="0">
              <a:ea typeface="+mn-lt"/>
              <a:cs typeface="+mn-lt"/>
            </a:endParaRPr>
          </a:p>
          <a:p>
            <a:pPr marL="0" indent="0">
              <a:buNone/>
            </a:pPr>
            <a:r>
              <a:rPr lang="en-US" b="1" dirty="0"/>
              <a:t>Tester:</a:t>
            </a:r>
          </a:p>
          <a:p>
            <a:pPr marL="0" indent="0">
              <a:buNone/>
            </a:pPr>
            <a:r>
              <a:rPr lang="en-US" dirty="0">
                <a:ea typeface="+mn-lt"/>
                <a:cs typeface="+mn-lt"/>
              </a:rPr>
              <a:t>The Tester is responsible for finding any bugs within the product and ensuring that the product is running as intended.</a:t>
            </a:r>
            <a:endParaRPr lang="en-US" b="1" dirty="0"/>
          </a:p>
          <a:p>
            <a:endParaRPr lang="en-US" b="1" dirty="0"/>
          </a:p>
        </p:txBody>
      </p:sp>
    </p:spTree>
    <p:extLst>
      <p:ext uri="{BB962C8B-B14F-4D97-AF65-F5344CB8AC3E}">
        <p14:creationId xmlns:p14="http://schemas.microsoft.com/office/powerpoint/2010/main" val="233647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531A8-D46C-AC1C-BF15-F9F177DCD2A7}"/>
              </a:ext>
            </a:extLst>
          </p:cNvPr>
          <p:cNvSpPr>
            <a:spLocks noGrp="1"/>
          </p:cNvSpPr>
          <p:nvPr>
            <p:ph type="title"/>
          </p:nvPr>
        </p:nvSpPr>
        <p:spPr/>
        <p:txBody>
          <a:bodyPr/>
          <a:lstStyle/>
          <a:p>
            <a:r>
              <a:rPr lang="en-US" dirty="0"/>
              <a:t>Phases of SDLC</a:t>
            </a:r>
          </a:p>
        </p:txBody>
      </p:sp>
      <p:sp>
        <p:nvSpPr>
          <p:cNvPr id="3" name="Content Placeholder 2">
            <a:extLst>
              <a:ext uri="{FF2B5EF4-FFF2-40B4-BE49-F238E27FC236}">
                <a16:creationId xmlns:a16="http://schemas.microsoft.com/office/drawing/2014/main" id="{9DD8BF1A-D539-4261-CE23-9F897B5CED5F}"/>
              </a:ext>
            </a:extLst>
          </p:cNvPr>
          <p:cNvSpPr>
            <a:spLocks noGrp="1"/>
          </p:cNvSpPr>
          <p:nvPr>
            <p:ph idx="1"/>
          </p:nvPr>
        </p:nvSpPr>
        <p:spPr/>
        <p:txBody>
          <a:bodyPr/>
          <a:lstStyle/>
          <a:p>
            <a:pPr marL="0" indent="0">
              <a:buNone/>
            </a:pPr>
            <a:r>
              <a:rPr lang="en-US" sz="3200" b="1" dirty="0"/>
              <a:t>First Phase:</a:t>
            </a:r>
            <a:endParaRPr lang="en-US" sz="3200" dirty="0"/>
          </a:p>
          <a:p>
            <a:pPr marL="0" indent="0">
              <a:buNone/>
            </a:pPr>
            <a:r>
              <a:rPr lang="en-US" b="1" dirty="0"/>
              <a:t>------------------------------------------------------------------------------------</a:t>
            </a:r>
          </a:p>
          <a:p>
            <a:pPr marL="0" indent="0">
              <a:buNone/>
            </a:pPr>
            <a:r>
              <a:rPr lang="en-US" sz="2400" dirty="0"/>
              <a:t>The first phase of Software Development Life Cycle is Project Planning.</a:t>
            </a:r>
            <a:endParaRPr lang="en-US" sz="2400" b="1" dirty="0"/>
          </a:p>
          <a:p>
            <a:pPr marL="0" indent="0">
              <a:buNone/>
            </a:pPr>
            <a:r>
              <a:rPr lang="en-US" dirty="0"/>
              <a:t>------------------------------------------------------------------------------------</a:t>
            </a:r>
          </a:p>
          <a:p>
            <a:pPr marL="0" indent="0">
              <a:buNone/>
            </a:pPr>
            <a:r>
              <a:rPr lang="en-US" sz="2400" b="1" dirty="0"/>
              <a:t>Main Importance:</a:t>
            </a:r>
          </a:p>
          <a:p>
            <a:pPr marL="0" indent="0">
              <a:buNone/>
            </a:pPr>
            <a:endParaRPr lang="en-US" dirty="0"/>
          </a:p>
          <a:p>
            <a:pPr lvl="1">
              <a:buFont typeface="Arial" pitchFamily="18" charset="2"/>
              <a:buChar char="•"/>
            </a:pPr>
            <a:r>
              <a:rPr lang="en-US" dirty="0"/>
              <a:t>Identify Scope of Project.</a:t>
            </a:r>
          </a:p>
          <a:p>
            <a:pPr marL="502920" lvl="1" indent="0">
              <a:buNone/>
            </a:pPr>
            <a:endParaRPr lang="en-US" dirty="0"/>
          </a:p>
          <a:p>
            <a:pPr lvl="1">
              <a:buFont typeface="Arial" pitchFamily="18" charset="2"/>
              <a:buChar char="•"/>
            </a:pPr>
            <a:r>
              <a:rPr lang="en-US" dirty="0"/>
              <a:t>Discuss the schedule and budget. </a:t>
            </a:r>
          </a:p>
          <a:p>
            <a:pPr marL="502920" lvl="1" indent="0">
              <a:buNone/>
            </a:pPr>
            <a:endParaRPr lang="en-US" dirty="0"/>
          </a:p>
          <a:p>
            <a:pPr lvl="1">
              <a:buFont typeface="Arial" pitchFamily="18" charset="2"/>
              <a:buChar char="•"/>
            </a:pPr>
            <a:r>
              <a:rPr lang="en-US" dirty="0"/>
              <a:t>Discuss if product is feasible.</a:t>
            </a:r>
          </a:p>
          <a:p>
            <a:pPr lvl="1">
              <a:buFont typeface="Arial" pitchFamily="18" charset="2"/>
              <a:buChar char="•"/>
            </a:pPr>
            <a:endParaRPr lang="en-US" dirty="0"/>
          </a:p>
        </p:txBody>
      </p:sp>
    </p:spTree>
    <p:extLst>
      <p:ext uri="{BB962C8B-B14F-4D97-AF65-F5344CB8AC3E}">
        <p14:creationId xmlns:p14="http://schemas.microsoft.com/office/powerpoint/2010/main" val="2201967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7B5D-11E8-A937-A32D-D8ACB69A0A73}"/>
              </a:ext>
            </a:extLst>
          </p:cNvPr>
          <p:cNvSpPr>
            <a:spLocks noGrp="1"/>
          </p:cNvSpPr>
          <p:nvPr>
            <p:ph type="title"/>
          </p:nvPr>
        </p:nvSpPr>
        <p:spPr/>
        <p:txBody>
          <a:bodyPr/>
          <a:lstStyle/>
          <a:p>
            <a:r>
              <a:rPr lang="en-US" dirty="0"/>
              <a:t>Phases of SDLC</a:t>
            </a:r>
          </a:p>
        </p:txBody>
      </p:sp>
      <p:sp>
        <p:nvSpPr>
          <p:cNvPr id="3" name="Content Placeholder 2">
            <a:extLst>
              <a:ext uri="{FF2B5EF4-FFF2-40B4-BE49-F238E27FC236}">
                <a16:creationId xmlns:a16="http://schemas.microsoft.com/office/drawing/2014/main" id="{F2DF6D9A-490E-CF4C-08A2-0DC1A87B810B}"/>
              </a:ext>
            </a:extLst>
          </p:cNvPr>
          <p:cNvSpPr>
            <a:spLocks noGrp="1"/>
          </p:cNvSpPr>
          <p:nvPr>
            <p:ph idx="1"/>
          </p:nvPr>
        </p:nvSpPr>
        <p:spPr/>
        <p:txBody>
          <a:bodyPr>
            <a:normAutofit/>
          </a:bodyPr>
          <a:lstStyle/>
          <a:p>
            <a:pPr marL="0" indent="0">
              <a:buNone/>
            </a:pPr>
            <a:r>
              <a:rPr lang="en-US" sz="3200" b="1" dirty="0"/>
              <a:t>Second Phase:</a:t>
            </a:r>
            <a:endParaRPr lang="en-US" sz="3200" dirty="0"/>
          </a:p>
          <a:p>
            <a:pPr marL="0" indent="0">
              <a:buNone/>
            </a:pPr>
            <a:r>
              <a:rPr lang="en-US" b="1" dirty="0"/>
              <a:t>------------------------------------------------------------------------------------</a:t>
            </a:r>
            <a:endParaRPr lang="en-US" dirty="0"/>
          </a:p>
          <a:p>
            <a:pPr marL="0" indent="0">
              <a:buNone/>
            </a:pPr>
            <a:r>
              <a:rPr lang="en-US" sz="2400" dirty="0"/>
              <a:t>The second phase of Software Development Life Cycle is the Analysis Phase.</a:t>
            </a:r>
          </a:p>
          <a:p>
            <a:pPr marL="0" indent="0">
              <a:buNone/>
            </a:pPr>
            <a:r>
              <a:rPr lang="en-US" dirty="0"/>
              <a:t>------------------------------------------------------------------------------------</a:t>
            </a:r>
          </a:p>
          <a:p>
            <a:pPr marL="0" indent="0">
              <a:buNone/>
            </a:pPr>
            <a:r>
              <a:rPr lang="en-US" sz="2400" b="1" dirty="0"/>
              <a:t>Main Importance:</a:t>
            </a:r>
            <a:endParaRPr lang="en-US" sz="2400"/>
          </a:p>
          <a:p>
            <a:endParaRPr lang="en-US" dirty="0"/>
          </a:p>
          <a:p>
            <a:pPr lvl="1">
              <a:buFont typeface="Arial,Sans-Serif" pitchFamily="18" charset="2"/>
              <a:buChar char="•"/>
            </a:pPr>
            <a:r>
              <a:rPr lang="en-US" dirty="0"/>
              <a:t>Gather system requirements.</a:t>
            </a:r>
          </a:p>
          <a:p>
            <a:pPr lvl="1"/>
            <a:endParaRPr lang="en-US" dirty="0"/>
          </a:p>
          <a:p>
            <a:pPr lvl="1">
              <a:buFont typeface="Arial,Sans-Serif" pitchFamily="18" charset="2"/>
              <a:buChar char="•"/>
            </a:pPr>
            <a:r>
              <a:rPr lang="en-US" dirty="0"/>
              <a:t>Build prototypes.</a:t>
            </a:r>
          </a:p>
          <a:p>
            <a:pPr lvl="1"/>
            <a:endParaRPr lang="en-US" dirty="0"/>
          </a:p>
          <a:p>
            <a:pPr lvl="1">
              <a:buFont typeface="Arial,Sans-Serif" pitchFamily="18" charset="2"/>
              <a:buChar char="•"/>
            </a:pPr>
            <a:r>
              <a:rPr lang="en-US" dirty="0"/>
              <a:t>Evaluate Alternatives.</a:t>
            </a:r>
          </a:p>
          <a:p>
            <a:endParaRPr lang="en-US" dirty="0"/>
          </a:p>
        </p:txBody>
      </p:sp>
    </p:spTree>
    <p:extLst>
      <p:ext uri="{BB962C8B-B14F-4D97-AF65-F5344CB8AC3E}">
        <p14:creationId xmlns:p14="http://schemas.microsoft.com/office/powerpoint/2010/main" val="4143947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76365-413A-1C68-CB5A-7E4FAD5EF34A}"/>
              </a:ext>
            </a:extLst>
          </p:cNvPr>
          <p:cNvSpPr>
            <a:spLocks noGrp="1"/>
          </p:cNvSpPr>
          <p:nvPr>
            <p:ph type="title"/>
          </p:nvPr>
        </p:nvSpPr>
        <p:spPr/>
        <p:txBody>
          <a:bodyPr/>
          <a:lstStyle/>
          <a:p>
            <a:r>
              <a:rPr lang="en-US" dirty="0"/>
              <a:t>Phases of </a:t>
            </a:r>
            <a:br>
              <a:rPr lang="en-US" dirty="0"/>
            </a:br>
            <a:r>
              <a:rPr lang="en-US" dirty="0"/>
              <a:t>SDLC</a:t>
            </a:r>
          </a:p>
        </p:txBody>
      </p:sp>
      <p:sp>
        <p:nvSpPr>
          <p:cNvPr id="3" name="Content Placeholder 2">
            <a:extLst>
              <a:ext uri="{FF2B5EF4-FFF2-40B4-BE49-F238E27FC236}">
                <a16:creationId xmlns:a16="http://schemas.microsoft.com/office/drawing/2014/main" id="{0C12208F-A0F4-024D-F361-85480CE3509B}"/>
              </a:ext>
            </a:extLst>
          </p:cNvPr>
          <p:cNvSpPr>
            <a:spLocks noGrp="1"/>
          </p:cNvSpPr>
          <p:nvPr>
            <p:ph idx="1"/>
          </p:nvPr>
        </p:nvSpPr>
        <p:spPr/>
        <p:txBody>
          <a:bodyPr>
            <a:normAutofit/>
          </a:bodyPr>
          <a:lstStyle/>
          <a:p>
            <a:pPr marL="0" indent="0">
              <a:buNone/>
            </a:pPr>
            <a:r>
              <a:rPr lang="en-US" sz="3200" b="1" dirty="0"/>
              <a:t>Third Phase:</a:t>
            </a:r>
            <a:endParaRPr lang="en-US" sz="3200" dirty="0"/>
          </a:p>
          <a:p>
            <a:pPr marL="0" indent="0">
              <a:buNone/>
            </a:pPr>
            <a:r>
              <a:rPr lang="en-US" b="1" dirty="0"/>
              <a:t>------------------------------------------------------------------------------------</a:t>
            </a:r>
            <a:endParaRPr lang="en-US" dirty="0"/>
          </a:p>
          <a:p>
            <a:pPr marL="0" indent="0">
              <a:buNone/>
            </a:pPr>
            <a:r>
              <a:rPr lang="en-US" sz="2400" dirty="0"/>
              <a:t>The third phase of Software Development Life Cycle is the Design Phase.</a:t>
            </a:r>
          </a:p>
          <a:p>
            <a:pPr marL="0" indent="0">
              <a:buNone/>
            </a:pPr>
            <a:r>
              <a:rPr lang="en-US" dirty="0"/>
              <a:t>------------------------------------------------------------------------------------</a:t>
            </a:r>
          </a:p>
          <a:p>
            <a:pPr marL="0" indent="0">
              <a:buNone/>
            </a:pPr>
            <a:r>
              <a:rPr lang="en-US" sz="2400" b="1" dirty="0"/>
              <a:t>Main Importance:</a:t>
            </a:r>
            <a:endParaRPr lang="en-US" sz="2400" dirty="0"/>
          </a:p>
          <a:p>
            <a:pPr>
              <a:spcAft>
                <a:spcPts val="0"/>
              </a:spcAft>
            </a:pPr>
            <a:endParaRPr lang="en-US" dirty="0"/>
          </a:p>
          <a:p>
            <a:pPr lvl="1">
              <a:buFont typeface="Arial,Sans-Serif" pitchFamily="18" charset="2"/>
              <a:buChar char="•"/>
            </a:pPr>
            <a:r>
              <a:rPr lang="en-US" dirty="0"/>
              <a:t>System Interfaces.</a:t>
            </a:r>
          </a:p>
          <a:p>
            <a:pPr lvl="1">
              <a:buFont typeface="Arial,Sans-Serif" pitchFamily="18" charset="2"/>
              <a:buChar char="•"/>
            </a:pPr>
            <a:endParaRPr lang="en-US" dirty="0"/>
          </a:p>
          <a:p>
            <a:pPr lvl="1">
              <a:buFont typeface="Arial,Sans-Serif" pitchFamily="18" charset="2"/>
              <a:buChar char="•"/>
            </a:pPr>
            <a:r>
              <a:rPr lang="en-US" dirty="0"/>
              <a:t>System Controls.</a:t>
            </a:r>
          </a:p>
          <a:p>
            <a:pPr lvl="1">
              <a:buFont typeface="Arial,Sans-Serif" pitchFamily="18" charset="2"/>
              <a:buChar char="•"/>
            </a:pPr>
            <a:endParaRPr lang="en-US" dirty="0"/>
          </a:p>
          <a:p>
            <a:pPr lvl="1">
              <a:buFont typeface="Arial,Sans-Serif" pitchFamily="18" charset="2"/>
              <a:buChar char="•"/>
            </a:pPr>
            <a:r>
              <a:rPr lang="en-US" dirty="0"/>
              <a:t>Databases.</a:t>
            </a:r>
          </a:p>
          <a:p>
            <a:endParaRPr lang="en-US" dirty="0"/>
          </a:p>
        </p:txBody>
      </p:sp>
    </p:spTree>
    <p:extLst>
      <p:ext uri="{BB962C8B-B14F-4D97-AF65-F5344CB8AC3E}">
        <p14:creationId xmlns:p14="http://schemas.microsoft.com/office/powerpoint/2010/main" val="1297679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4270B-EF84-695C-B6FF-DA71D13EB166}"/>
              </a:ext>
            </a:extLst>
          </p:cNvPr>
          <p:cNvSpPr>
            <a:spLocks noGrp="1"/>
          </p:cNvSpPr>
          <p:nvPr>
            <p:ph type="title"/>
          </p:nvPr>
        </p:nvSpPr>
        <p:spPr/>
        <p:txBody>
          <a:bodyPr/>
          <a:lstStyle/>
          <a:p>
            <a:r>
              <a:rPr lang="en-US" dirty="0"/>
              <a:t>Phases of </a:t>
            </a:r>
            <a:br>
              <a:rPr lang="en-US" dirty="0"/>
            </a:br>
            <a:r>
              <a:rPr lang="en-US" dirty="0"/>
              <a:t>SDLC</a:t>
            </a:r>
          </a:p>
        </p:txBody>
      </p:sp>
      <p:sp>
        <p:nvSpPr>
          <p:cNvPr id="3" name="Content Placeholder 2">
            <a:extLst>
              <a:ext uri="{FF2B5EF4-FFF2-40B4-BE49-F238E27FC236}">
                <a16:creationId xmlns:a16="http://schemas.microsoft.com/office/drawing/2014/main" id="{B4E83FF2-0235-A186-6BEF-6D0B272B12BA}"/>
              </a:ext>
            </a:extLst>
          </p:cNvPr>
          <p:cNvSpPr>
            <a:spLocks noGrp="1"/>
          </p:cNvSpPr>
          <p:nvPr>
            <p:ph idx="1"/>
          </p:nvPr>
        </p:nvSpPr>
        <p:spPr/>
        <p:txBody>
          <a:bodyPr>
            <a:normAutofit/>
          </a:bodyPr>
          <a:lstStyle/>
          <a:p>
            <a:pPr marL="0" indent="0">
              <a:buNone/>
            </a:pPr>
            <a:r>
              <a:rPr lang="en-US" sz="3200" b="1" dirty="0"/>
              <a:t>Fourth Phase:</a:t>
            </a:r>
            <a:endParaRPr lang="en-US" sz="3200" dirty="0"/>
          </a:p>
          <a:p>
            <a:pPr marL="0" indent="0">
              <a:buNone/>
            </a:pPr>
            <a:r>
              <a:rPr lang="en-US" b="1" dirty="0"/>
              <a:t>------------------------------------------------------------------------------------</a:t>
            </a:r>
            <a:endParaRPr lang="en-US" dirty="0"/>
          </a:p>
          <a:p>
            <a:pPr marL="0" indent="0">
              <a:buNone/>
            </a:pPr>
            <a:r>
              <a:rPr lang="en-US" sz="2400" dirty="0"/>
              <a:t>The fourth phase of Software Development Life Cycle is the Implementation Phase.</a:t>
            </a:r>
          </a:p>
          <a:p>
            <a:pPr marL="0" indent="0">
              <a:buNone/>
            </a:pPr>
            <a:r>
              <a:rPr lang="en-US" dirty="0"/>
              <a:t>------------------------------------------------------------------------------------</a:t>
            </a:r>
          </a:p>
          <a:p>
            <a:pPr marL="0" indent="0">
              <a:buNone/>
            </a:pPr>
            <a:r>
              <a:rPr lang="en-US" sz="2400" b="1" dirty="0"/>
              <a:t>Main Importance:</a:t>
            </a:r>
            <a:endParaRPr lang="en-US" sz="2400" dirty="0"/>
          </a:p>
          <a:p>
            <a:endParaRPr lang="en-US" dirty="0"/>
          </a:p>
          <a:p>
            <a:pPr lvl="1">
              <a:buFont typeface="Arial,Sans-Serif" pitchFamily="18" charset="2"/>
              <a:buChar char="•"/>
            </a:pPr>
            <a:r>
              <a:rPr lang="en-US" dirty="0"/>
              <a:t>Test Code.</a:t>
            </a:r>
          </a:p>
          <a:p>
            <a:pPr lvl="1">
              <a:buFont typeface="Arial,Sans-Serif" pitchFamily="18" charset="2"/>
              <a:buChar char="•"/>
            </a:pPr>
            <a:endParaRPr lang="en-US" dirty="0"/>
          </a:p>
          <a:p>
            <a:pPr lvl="1">
              <a:buFont typeface="Arial,Sans-Serif" pitchFamily="18" charset="2"/>
              <a:buChar char="•"/>
            </a:pPr>
            <a:r>
              <a:rPr lang="en-US" dirty="0"/>
              <a:t>Install on working environment.</a:t>
            </a:r>
          </a:p>
          <a:p>
            <a:pPr lvl="1">
              <a:buFont typeface="Arial,Sans-Serif" pitchFamily="18" charset="2"/>
              <a:buChar char="•"/>
            </a:pPr>
            <a:endParaRPr lang="en-US" dirty="0"/>
          </a:p>
          <a:p>
            <a:pPr lvl="1">
              <a:buFont typeface="Arial,Sans-Serif" pitchFamily="18" charset="2"/>
              <a:buChar char="•"/>
            </a:pPr>
            <a:r>
              <a:rPr lang="en-US" dirty="0"/>
              <a:t>Constructing of software Components.</a:t>
            </a:r>
          </a:p>
        </p:txBody>
      </p:sp>
    </p:spTree>
    <p:extLst>
      <p:ext uri="{BB962C8B-B14F-4D97-AF65-F5344CB8AC3E}">
        <p14:creationId xmlns:p14="http://schemas.microsoft.com/office/powerpoint/2010/main" val="748966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E1855-2C70-D885-2873-1D2EDECD8459}"/>
              </a:ext>
            </a:extLst>
          </p:cNvPr>
          <p:cNvSpPr>
            <a:spLocks noGrp="1"/>
          </p:cNvSpPr>
          <p:nvPr>
            <p:ph type="title"/>
          </p:nvPr>
        </p:nvSpPr>
        <p:spPr/>
        <p:txBody>
          <a:bodyPr/>
          <a:lstStyle/>
          <a:p>
            <a:r>
              <a:rPr lang="en-US" dirty="0"/>
              <a:t>Phases of </a:t>
            </a:r>
            <a:br>
              <a:rPr lang="en-US" dirty="0"/>
            </a:br>
            <a:r>
              <a:rPr lang="en-US" dirty="0"/>
              <a:t>SDLC</a:t>
            </a:r>
          </a:p>
        </p:txBody>
      </p:sp>
      <p:sp>
        <p:nvSpPr>
          <p:cNvPr id="3" name="Content Placeholder 2">
            <a:extLst>
              <a:ext uri="{FF2B5EF4-FFF2-40B4-BE49-F238E27FC236}">
                <a16:creationId xmlns:a16="http://schemas.microsoft.com/office/drawing/2014/main" id="{E6F4530E-8C21-395E-7440-F57F8F9F35F2}"/>
              </a:ext>
            </a:extLst>
          </p:cNvPr>
          <p:cNvSpPr>
            <a:spLocks noGrp="1"/>
          </p:cNvSpPr>
          <p:nvPr>
            <p:ph idx="1"/>
          </p:nvPr>
        </p:nvSpPr>
        <p:spPr/>
        <p:txBody>
          <a:bodyPr>
            <a:normAutofit/>
          </a:bodyPr>
          <a:lstStyle/>
          <a:p>
            <a:pPr marL="0" indent="0">
              <a:buNone/>
            </a:pPr>
            <a:r>
              <a:rPr lang="en-US" sz="3200" b="1" dirty="0"/>
              <a:t>Fifth Phase:</a:t>
            </a:r>
            <a:endParaRPr lang="en-US" sz="3200" dirty="0"/>
          </a:p>
          <a:p>
            <a:pPr marL="0" indent="0">
              <a:buNone/>
            </a:pPr>
            <a:r>
              <a:rPr lang="en-US" b="1" dirty="0"/>
              <a:t>------------------------------------------------------------------------------------</a:t>
            </a:r>
            <a:endParaRPr lang="en-US" dirty="0"/>
          </a:p>
          <a:p>
            <a:pPr marL="0" indent="0">
              <a:buNone/>
            </a:pPr>
            <a:r>
              <a:rPr lang="en-US" sz="2400" dirty="0"/>
              <a:t>The fifth phase of Software Development Life Cycle is the Implementation Phase.</a:t>
            </a:r>
          </a:p>
          <a:p>
            <a:pPr marL="0" indent="0">
              <a:buNone/>
            </a:pPr>
            <a:r>
              <a:rPr lang="en-US" dirty="0"/>
              <a:t>------------------------------------------------------------------------------------</a:t>
            </a:r>
          </a:p>
          <a:p>
            <a:pPr marL="0" indent="0">
              <a:buNone/>
            </a:pPr>
            <a:r>
              <a:rPr lang="en-US" sz="2400" b="1" dirty="0"/>
              <a:t>Main Importance:</a:t>
            </a:r>
            <a:endParaRPr lang="en-US" sz="2400"/>
          </a:p>
          <a:p>
            <a:endParaRPr lang="en-US" dirty="0"/>
          </a:p>
          <a:p>
            <a:pPr lvl="1">
              <a:buFont typeface="Arial,Sans-Serif" pitchFamily="18" charset="2"/>
              <a:buChar char="•"/>
            </a:pPr>
            <a:r>
              <a:rPr lang="en-US" dirty="0"/>
              <a:t>Maintain System.</a:t>
            </a:r>
          </a:p>
          <a:p>
            <a:pPr lvl="1">
              <a:buFont typeface="Arial,Sans-Serif" pitchFamily="18" charset="2"/>
              <a:buChar char="•"/>
            </a:pPr>
            <a:endParaRPr lang="en-US" dirty="0"/>
          </a:p>
          <a:p>
            <a:pPr lvl="1">
              <a:buFont typeface="Arial,Sans-Serif" pitchFamily="18" charset="2"/>
              <a:buChar char="•"/>
            </a:pPr>
            <a:r>
              <a:rPr lang="en-US" dirty="0"/>
              <a:t>Enhance System.</a:t>
            </a:r>
          </a:p>
          <a:p>
            <a:pPr lvl="1">
              <a:buFont typeface="Arial,Sans-Serif" pitchFamily="18" charset="2"/>
              <a:buChar char="•"/>
            </a:pPr>
            <a:endParaRPr lang="en-US" dirty="0"/>
          </a:p>
          <a:p>
            <a:pPr lvl="1">
              <a:buFont typeface="Arial,Sans-Serif" pitchFamily="18" charset="2"/>
              <a:buChar char="•"/>
            </a:pPr>
            <a:r>
              <a:rPr lang="en-US" dirty="0"/>
              <a:t>Support Users.</a:t>
            </a:r>
          </a:p>
        </p:txBody>
      </p:sp>
    </p:spTree>
    <p:extLst>
      <p:ext uri="{BB962C8B-B14F-4D97-AF65-F5344CB8AC3E}">
        <p14:creationId xmlns:p14="http://schemas.microsoft.com/office/powerpoint/2010/main" val="3715203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15FB5-9DF3-75FD-3BC2-4C530B78C9D6}"/>
              </a:ext>
            </a:extLst>
          </p:cNvPr>
          <p:cNvSpPr>
            <a:spLocks noGrp="1"/>
          </p:cNvSpPr>
          <p:nvPr>
            <p:ph type="title"/>
          </p:nvPr>
        </p:nvSpPr>
        <p:spPr/>
        <p:txBody>
          <a:bodyPr/>
          <a:lstStyle/>
          <a:p>
            <a:r>
              <a:rPr lang="en-US" dirty="0"/>
              <a:t>Compare to Waterfall</a:t>
            </a:r>
          </a:p>
        </p:txBody>
      </p:sp>
      <p:sp>
        <p:nvSpPr>
          <p:cNvPr id="3" name="Content Placeholder 2">
            <a:extLst>
              <a:ext uri="{FF2B5EF4-FFF2-40B4-BE49-F238E27FC236}">
                <a16:creationId xmlns:a16="http://schemas.microsoft.com/office/drawing/2014/main" id="{58DFAC0B-F8C4-D378-E3E7-A1879245E233}"/>
              </a:ext>
            </a:extLst>
          </p:cNvPr>
          <p:cNvSpPr>
            <a:spLocks noGrp="1"/>
          </p:cNvSpPr>
          <p:nvPr>
            <p:ph idx="1"/>
          </p:nvPr>
        </p:nvSpPr>
        <p:spPr/>
        <p:txBody>
          <a:bodyPr/>
          <a:lstStyle/>
          <a:p>
            <a:pPr marL="0" indent="0">
              <a:buNone/>
            </a:pPr>
            <a:r>
              <a:rPr lang="en-US" sz="3600" b="1" dirty="0"/>
              <a:t>Issues in Development:</a:t>
            </a:r>
          </a:p>
          <a:p>
            <a:pPr marL="0" indent="0">
              <a:buNone/>
            </a:pPr>
            <a:r>
              <a:rPr lang="en-US" sz="2400" dirty="0"/>
              <a:t>Waterfall is very rigid and doesn’t allow for much changes once development has started. Agile Allows for changes to be made mid development with little to no delay. In development in agile Scrum teams can take user stories to fine tune the development to meet the needs of the users.</a:t>
            </a:r>
            <a:endParaRPr lang="en-US" sz="2400" b="1" dirty="0"/>
          </a:p>
          <a:p>
            <a:pPr marL="0" indent="0">
              <a:buNone/>
            </a:pPr>
            <a:endParaRPr lang="en-US" dirty="0"/>
          </a:p>
        </p:txBody>
      </p:sp>
    </p:spTree>
    <p:extLst>
      <p:ext uri="{BB962C8B-B14F-4D97-AF65-F5344CB8AC3E}">
        <p14:creationId xmlns:p14="http://schemas.microsoft.com/office/powerpoint/2010/main" val="18849580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Frame</vt:lpstr>
      <vt:lpstr>Agile: A Needed Change</vt:lpstr>
      <vt:lpstr>Roles of Scrum-Agile</vt:lpstr>
      <vt:lpstr>Roles of Scrum-Agile cont.</vt:lpstr>
      <vt:lpstr>Phases of SDLC</vt:lpstr>
      <vt:lpstr>Phases of SDLC</vt:lpstr>
      <vt:lpstr>Phases of  SDLC</vt:lpstr>
      <vt:lpstr>Phases of  SDLC</vt:lpstr>
      <vt:lpstr>Phases of  SDLC</vt:lpstr>
      <vt:lpstr>Compare to Waterfall</vt:lpstr>
      <vt:lpstr>Waterfall or Agile?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220</cp:revision>
  <dcterms:created xsi:type="dcterms:W3CDTF">2023-04-16T02:20:30Z</dcterms:created>
  <dcterms:modified xsi:type="dcterms:W3CDTF">2023-04-16T02:53:56Z</dcterms:modified>
</cp:coreProperties>
</file>