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e29597e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29597e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29597e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29597e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29597e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29597e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29597e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29597e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e29597e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e29597e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liff@gearforgesoftwar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Customer Churn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predict customer churn with 96% success.</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400"/>
              <a:t>Prepared by Cliff Robbins</a:t>
            </a:r>
            <a:endParaRPr sz="1400"/>
          </a:p>
          <a:p>
            <a:pPr indent="0" lvl="0" marL="0" rtl="0" algn="l">
              <a:spcBef>
                <a:spcPts val="0"/>
              </a:spcBef>
              <a:spcAft>
                <a:spcPts val="0"/>
              </a:spcAft>
              <a:buNone/>
            </a:pPr>
            <a:r>
              <a:rPr lang="en" sz="1400" u="sng">
                <a:solidFill>
                  <a:schemeClr val="hlink"/>
                </a:solidFill>
                <a:hlinkClick r:id="rId3"/>
              </a:rPr>
              <a:t>cliff@gearforgesoftware.com</a:t>
            </a:r>
            <a:endParaRPr sz="1400"/>
          </a:p>
          <a:p>
            <a:pPr indent="0" lvl="0" marL="0" rtl="0" algn="l">
              <a:spcBef>
                <a:spcPts val="0"/>
              </a:spcBef>
              <a:spcAft>
                <a:spcPts val="0"/>
              </a:spcAft>
              <a:buNone/>
            </a:pPr>
            <a:r>
              <a:rPr lang="en" sz="1400"/>
              <a:t>612-701-2998</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96" name="Google Shape;196;p2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hypothesis was that customer churn could be predicted based on past customers.  </a:t>
            </a:r>
            <a:endParaRPr/>
          </a:p>
          <a:p>
            <a:pPr indent="0" lvl="0" marL="0" rtl="0" algn="l">
              <a:spcBef>
                <a:spcPts val="1600"/>
              </a:spcBef>
              <a:spcAft>
                <a:spcPts val="0"/>
              </a:spcAft>
              <a:buNone/>
            </a:pPr>
            <a:r>
              <a:rPr lang="en"/>
              <a:t>After doing exploratory data analysis, applying inferential statistics and extended analysis we have shown that customer churn can be predicted based on seven dataset features using models that combine classification algorithms with rebalancing approaches. </a:t>
            </a:r>
            <a:endParaRPr/>
          </a:p>
          <a:p>
            <a:pPr indent="0" lvl="0" marL="0" rtl="0" algn="l">
              <a:spcBef>
                <a:spcPts val="1600"/>
              </a:spcBef>
              <a:spcAft>
                <a:spcPts val="1600"/>
              </a:spcAft>
              <a:buNone/>
            </a:pPr>
            <a:r>
              <a:rPr lang="en"/>
              <a:t>In this project the best combination we observed is SMOTE Boost.</a:t>
            </a:r>
            <a:endParaRPr/>
          </a:p>
        </p:txBody>
      </p:sp>
      <p:sp>
        <p:nvSpPr>
          <p:cNvPr id="197" name="Google Shape;197;p22"/>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Additional work can be done to improve the results further.  The following areas of study are suggested:</a:t>
            </a:r>
            <a:endParaRPr b="1"/>
          </a:p>
          <a:p>
            <a:pPr indent="-317500" lvl="0" marL="457200" rtl="0" algn="l">
              <a:spcBef>
                <a:spcPts val="1600"/>
              </a:spcBef>
              <a:spcAft>
                <a:spcPts val="0"/>
              </a:spcAft>
              <a:buSzPts val="1400"/>
              <a:buAutoNum type="arabicPeriod"/>
            </a:pPr>
            <a:r>
              <a:rPr b="1" lang="en"/>
              <a:t>Gather more data</a:t>
            </a:r>
            <a:endParaRPr b="1"/>
          </a:p>
          <a:p>
            <a:pPr indent="-317500" lvl="0" marL="457200" rtl="0" algn="l">
              <a:spcBef>
                <a:spcPts val="0"/>
              </a:spcBef>
              <a:spcAft>
                <a:spcPts val="0"/>
              </a:spcAft>
              <a:buSzPts val="1400"/>
              <a:buAutoNum type="arabicPeriod"/>
            </a:pPr>
            <a:r>
              <a:rPr b="1" lang="en"/>
              <a:t>Rerun the various models with differing degrees of the seven features</a:t>
            </a:r>
            <a:endParaRPr b="1"/>
          </a:p>
          <a:p>
            <a:pPr indent="-317500" lvl="0" marL="457200" rtl="0" algn="l">
              <a:spcBef>
                <a:spcPts val="0"/>
              </a:spcBef>
              <a:spcAft>
                <a:spcPts val="0"/>
              </a:spcAft>
              <a:buSzPts val="1400"/>
              <a:buAutoNum type="arabicPeriod"/>
            </a:pPr>
            <a:r>
              <a:rPr b="1" lang="en"/>
              <a:t>Tune the hyperparameters for each model</a:t>
            </a:r>
            <a:endParaRPr b="1"/>
          </a:p>
          <a:p>
            <a:pPr indent="-317500" lvl="0" marL="457200" rtl="0" algn="l">
              <a:spcBef>
                <a:spcPts val="0"/>
              </a:spcBef>
              <a:spcAft>
                <a:spcPts val="0"/>
              </a:spcAft>
              <a:buSzPts val="1400"/>
              <a:buAutoNum type="arabicPeriod"/>
            </a:pPr>
            <a:r>
              <a:rPr b="1" lang="en"/>
              <a:t>Combine multiple models using ensembles</a:t>
            </a:r>
            <a:endParaRPr b="1"/>
          </a:p>
          <a:p>
            <a:pPr indent="-317500" lvl="0" marL="457200" rtl="0" algn="l">
              <a:spcBef>
                <a:spcPts val="0"/>
              </a:spcBef>
              <a:spcAft>
                <a:spcPts val="0"/>
              </a:spcAft>
              <a:buSzPts val="1400"/>
              <a:buAutoNum type="arabicPeriod"/>
            </a:pPr>
            <a:r>
              <a:rPr b="1" lang="en"/>
              <a:t>Apply anomaly detection algorithms</a:t>
            </a:r>
            <a:endParaRPr b="1"/>
          </a:p>
          <a:p>
            <a:pPr indent="0" lvl="0" marL="0" rtl="0" algn="l">
              <a:spcBef>
                <a:spcPts val="1600"/>
              </a:spcBef>
              <a:spcAft>
                <a:spcPts val="0"/>
              </a:spcAft>
              <a:buClr>
                <a:srgbClr val="000000"/>
              </a:buClr>
              <a:buSzPts val="1100"/>
              <a:buFont typeface="Arial"/>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03" name="Google Shape;203;p2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en" sz="1000"/>
              <a:t>https://www.kaggle.com/blastchar/telco-customer-churn</a:t>
            </a:r>
            <a:endParaRPr sz="1000"/>
          </a:p>
          <a:p>
            <a:pPr indent="-292100" lvl="0" marL="457200" rtl="0" algn="l">
              <a:spcBef>
                <a:spcPts val="0"/>
              </a:spcBef>
              <a:spcAft>
                <a:spcPts val="0"/>
              </a:spcAft>
              <a:buSzPts val="1000"/>
              <a:buAutoNum type="arabicPeriod"/>
            </a:pPr>
            <a:r>
              <a:rPr lang="en" sz="1000"/>
              <a:t>https://scikit-learn.org/stable/modules/generated/sklearn.metrics.confusion_matrix.html</a:t>
            </a:r>
            <a:endParaRPr sz="1000"/>
          </a:p>
          <a:p>
            <a:pPr indent="-292100" lvl="0" marL="457200" rtl="0" algn="l">
              <a:spcBef>
                <a:spcPts val="0"/>
              </a:spcBef>
              <a:spcAft>
                <a:spcPts val="0"/>
              </a:spcAft>
              <a:buSzPts val="1000"/>
              <a:buAutoNum type="arabicPeriod"/>
            </a:pPr>
            <a:r>
              <a:rPr lang="en" sz="1000"/>
              <a:t>https://medium.com/greyatom/performance-metrics-for-classification-problems-in-machine-learning-part-i-b085d432082b</a:t>
            </a:r>
            <a:endParaRPr sz="1000"/>
          </a:p>
          <a:p>
            <a:pPr indent="-292100" lvl="0" marL="457200" rtl="0" algn="l">
              <a:spcBef>
                <a:spcPts val="0"/>
              </a:spcBef>
              <a:spcAft>
                <a:spcPts val="0"/>
              </a:spcAft>
              <a:buSzPts val="1000"/>
              <a:buAutoNum type="arabicPeriod"/>
            </a:pPr>
            <a:r>
              <a:rPr lang="en" sz="1000"/>
              <a:t>http://scikit-learn.org/stable/modules/generated/sklearn.metrics.classification_report.html#sklearn.metrics.classification_report</a:t>
            </a:r>
            <a:endParaRPr sz="1000"/>
          </a:p>
          <a:p>
            <a:pPr indent="-292100" lvl="0" marL="457200" rtl="0" algn="l">
              <a:spcBef>
                <a:spcPts val="0"/>
              </a:spcBef>
              <a:spcAft>
                <a:spcPts val="0"/>
              </a:spcAft>
              <a:buSzPts val="1000"/>
              <a:buAutoNum type="arabicPeriod"/>
            </a:pPr>
            <a:r>
              <a:rPr lang="en" sz="1000"/>
              <a:t>https://towardsdatascience.com/building-a-logistic-regression-in-python-step-by-step-becd4d56c9c8</a:t>
            </a:r>
            <a:endParaRPr sz="1000"/>
          </a:p>
          <a:p>
            <a:pPr indent="-292100" lvl="0" marL="457200" rtl="0" algn="l">
              <a:spcBef>
                <a:spcPts val="0"/>
              </a:spcBef>
              <a:spcAft>
                <a:spcPts val="0"/>
              </a:spcAft>
              <a:buSzPts val="1000"/>
              <a:buAutoNum type="arabicPeriod"/>
            </a:pPr>
            <a:r>
              <a:rPr lang="en" sz="1000"/>
              <a:t>https://imbalanced-learn.org/en/stable/generated/imblearn.over_sampling.SMOTE.html#r001eabbe5dd7-1</a:t>
            </a:r>
            <a:endParaRPr sz="1000"/>
          </a:p>
          <a:p>
            <a:pPr indent="-292100" lvl="0" marL="457200" rtl="0" algn="l">
              <a:spcBef>
                <a:spcPts val="0"/>
              </a:spcBef>
              <a:spcAft>
                <a:spcPts val="0"/>
              </a:spcAft>
              <a:buSzPts val="1000"/>
              <a:buAutoNum type="arabicPeriod"/>
            </a:pPr>
            <a:r>
              <a:rPr lang="en" sz="1000"/>
              <a:t>https://www.svds.com/learning-imbalanced-classes/</a:t>
            </a:r>
            <a:endParaRPr sz="1000"/>
          </a:p>
          <a:p>
            <a:pPr indent="-292100" lvl="0" marL="457200" rtl="0" algn="l">
              <a:spcBef>
                <a:spcPts val="0"/>
              </a:spcBef>
              <a:spcAft>
                <a:spcPts val="0"/>
              </a:spcAft>
              <a:buSzPts val="1000"/>
              <a:buAutoNum type="arabicPeriod"/>
            </a:pPr>
            <a:r>
              <a:rPr lang="en" sz="1000"/>
              <a:t>https://towardsdatascience.com/hyperparameter-tuning-the-random-forest-in-python-using-scikit-learn-28d2aa77dd74</a:t>
            </a:r>
            <a:endParaRPr sz="1000"/>
          </a:p>
          <a:p>
            <a:pPr indent="-292100" lvl="0" marL="457200" rtl="0" algn="l">
              <a:spcBef>
                <a:spcPts val="0"/>
              </a:spcBef>
              <a:spcAft>
                <a:spcPts val="0"/>
              </a:spcAft>
              <a:buSzPts val="1000"/>
              <a:buAutoNum type="arabicPeriod"/>
            </a:pPr>
            <a:r>
              <a:rPr lang="en" sz="1000"/>
              <a:t>https://www3.nd.edu/~dial/publications/hoens2013imbalanced.pdf</a:t>
            </a:r>
            <a:endParaRPr sz="1000"/>
          </a:p>
          <a:p>
            <a:pPr indent="-292100" lvl="0" marL="457200" rtl="0" algn="l">
              <a:spcBef>
                <a:spcPts val="0"/>
              </a:spcBef>
              <a:spcAft>
                <a:spcPts val="0"/>
              </a:spcAft>
              <a:buSzPts val="1000"/>
              <a:buAutoNum type="arabicPeriod"/>
            </a:pPr>
            <a:r>
              <a:rPr lang="en" sz="1000"/>
              <a:t>https://sci2s.ugr.es/keel/pdf/algorithm/congreso/kubat97addressing.pdf</a:t>
            </a:r>
            <a:endParaRPr/>
          </a:p>
        </p:txBody>
      </p:sp>
      <p:sp>
        <p:nvSpPr>
          <p:cNvPr id="204" name="Google Shape;204;p23"/>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startAt="11"/>
            </a:pPr>
            <a:r>
              <a:rPr lang="en" sz="1000"/>
              <a:t>https://curate.nd.edu/downloads/0p096684s7g</a:t>
            </a:r>
            <a:endParaRPr sz="1000"/>
          </a:p>
          <a:p>
            <a:pPr indent="-292100" lvl="0" marL="457200" rtl="0" algn="l">
              <a:spcBef>
                <a:spcPts val="0"/>
              </a:spcBef>
              <a:spcAft>
                <a:spcPts val="0"/>
              </a:spcAft>
              <a:buSzPts val="1000"/>
              <a:buAutoNum type="arabicPeriod" startAt="11"/>
            </a:pPr>
            <a:r>
              <a:rPr lang="en" sz="1000"/>
              <a:t>https://scikit-learn.org/stable/modules/generated/sklearn.linear_model.LogisticRegression.html</a:t>
            </a:r>
            <a:endParaRPr sz="1000"/>
          </a:p>
          <a:p>
            <a:pPr indent="-292100" lvl="0" marL="457200" rtl="0" algn="l">
              <a:spcBef>
                <a:spcPts val="0"/>
              </a:spcBef>
              <a:spcAft>
                <a:spcPts val="0"/>
              </a:spcAft>
              <a:buSzPts val="1000"/>
              <a:buAutoNum type="arabicPeriod" startAt="11"/>
            </a:pPr>
            <a:r>
              <a:rPr lang="en" sz="1000"/>
              <a:t>https://scikit-learn.org/stable/modules/generated/sklearn.naive_bayes.GaussianNB.html</a:t>
            </a:r>
            <a:endParaRPr sz="1000"/>
          </a:p>
          <a:p>
            <a:pPr indent="-292100" lvl="0" marL="457200" rtl="0" algn="l">
              <a:spcBef>
                <a:spcPts val="0"/>
              </a:spcBef>
              <a:spcAft>
                <a:spcPts val="0"/>
              </a:spcAft>
              <a:buSzPts val="1000"/>
              <a:buAutoNum type="arabicPeriod" startAt="11"/>
            </a:pPr>
            <a:r>
              <a:rPr lang="en" sz="1000"/>
              <a:t>https://scikit-learn.org/stable/modules/tree.html</a:t>
            </a:r>
            <a:endParaRPr sz="1000"/>
          </a:p>
          <a:p>
            <a:pPr indent="-292100" lvl="0" marL="457200" rtl="0" algn="l">
              <a:spcBef>
                <a:spcPts val="0"/>
              </a:spcBef>
              <a:spcAft>
                <a:spcPts val="0"/>
              </a:spcAft>
              <a:buSzPts val="1000"/>
              <a:buAutoNum type="arabicPeriod" startAt="11"/>
            </a:pPr>
            <a:r>
              <a:rPr lang="en" sz="1000"/>
              <a:t>https://scikit-learn.org/stable/modules/neighbors.html</a:t>
            </a:r>
            <a:endParaRPr sz="1000"/>
          </a:p>
          <a:p>
            <a:pPr indent="-292100" lvl="0" marL="457200" rtl="0" algn="l">
              <a:spcBef>
                <a:spcPts val="0"/>
              </a:spcBef>
              <a:spcAft>
                <a:spcPts val="0"/>
              </a:spcAft>
              <a:buSzPts val="1000"/>
              <a:buAutoNum type="arabicPeriod" startAt="11"/>
            </a:pPr>
            <a:r>
              <a:rPr lang="en" sz="1000"/>
              <a:t>https://scikit-learn.org/stable/modules/generated/sklearn.svm.SVC.html</a:t>
            </a:r>
            <a:endParaRPr sz="1000"/>
          </a:p>
          <a:p>
            <a:pPr indent="-292100" lvl="0" marL="457200" rtl="0" algn="l">
              <a:spcBef>
                <a:spcPts val="0"/>
              </a:spcBef>
              <a:spcAft>
                <a:spcPts val="0"/>
              </a:spcAft>
              <a:buSzPts val="1000"/>
              <a:buAutoNum type="arabicPeriod" startAt="11"/>
            </a:pPr>
            <a:r>
              <a:rPr lang="en" sz="1000"/>
              <a:t>https://scikit-learn.org/stable/modules/generated/sklearn.ensemble.RandomForestClassifier.html</a:t>
            </a:r>
            <a:endParaRPr sz="1000"/>
          </a:p>
          <a:p>
            <a:pPr indent="-292100" lvl="0" marL="457200" rtl="0" algn="l">
              <a:spcBef>
                <a:spcPts val="0"/>
              </a:spcBef>
              <a:spcAft>
                <a:spcPts val="0"/>
              </a:spcAft>
              <a:buSzPts val="1000"/>
              <a:buAutoNum type="arabicPeriod" startAt="11"/>
            </a:pPr>
            <a:r>
              <a:rPr lang="en" sz="1000"/>
              <a:t>https://scikit-learn.org/stable/modules/generated/sklearn.ensemble.AdaBoostClassifier.html</a:t>
            </a:r>
            <a:endParaRPr sz="1000"/>
          </a:p>
          <a:p>
            <a:pPr indent="-292100" lvl="0" marL="457200" rtl="0" algn="l">
              <a:spcBef>
                <a:spcPts val="0"/>
              </a:spcBef>
              <a:spcAft>
                <a:spcPts val="0"/>
              </a:spcAft>
              <a:buSzPts val="1000"/>
              <a:buAutoNum type="arabicPeriod" startAt="11"/>
            </a:pPr>
            <a:r>
              <a:rPr lang="en" sz="1000"/>
              <a:t>https://github.com/dialnd/imbalanced-algorithms</a:t>
            </a:r>
            <a:endParaRPr sz="1000"/>
          </a:p>
          <a:p>
            <a:pPr indent="-292100" lvl="0" marL="457200" rtl="0" algn="l">
              <a:spcBef>
                <a:spcPts val="0"/>
              </a:spcBef>
              <a:spcAft>
                <a:spcPts val="0"/>
              </a:spcAft>
              <a:buSzPts val="1000"/>
              <a:buAutoNum type="arabicPeriod" startAt="11"/>
            </a:pPr>
            <a:r>
              <a:rPr lang="en" sz="1000"/>
              <a:t>https://github.com/foutaise/texttable/</a:t>
            </a:r>
            <a:endParaRPr sz="10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United States Telecommunications company provides a variety of services to their customers.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teleco has data on past customers that have stayed and churned.  The telco would like to use that data to reduce customer churn.</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telco would like to retain customers by using past customer data to predict future customer churn.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Limited Customer Data</a:t>
            </a:r>
            <a:endParaRPr b="1" sz="1600"/>
          </a:p>
          <a:p>
            <a:pPr indent="0" lvl="0" marL="0" rtl="0" algn="l">
              <a:spcBef>
                <a:spcPts val="800"/>
              </a:spcBef>
              <a:spcAft>
                <a:spcPts val="800"/>
              </a:spcAft>
              <a:buNone/>
            </a:pPr>
            <a:r>
              <a:rPr lang="en" sz="1600"/>
              <a:t>The telco had limited data available for analysis.  </a:t>
            </a:r>
            <a:r>
              <a:rPr lang="en" sz="1600"/>
              <a:t> The data set is ~7,000 rows.</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Unbalanced Data</a:t>
            </a:r>
            <a:endParaRPr b="1" sz="1600"/>
          </a:p>
          <a:p>
            <a:pPr indent="0" lvl="0" marL="0" rtl="0" algn="l">
              <a:spcBef>
                <a:spcPts val="800"/>
              </a:spcBef>
              <a:spcAft>
                <a:spcPts val="800"/>
              </a:spcAft>
              <a:buNone/>
            </a:pPr>
            <a:r>
              <a:rPr lang="en" sz="1600"/>
              <a:t>The customer data is skewed towards the clients that have stayed as customers.</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 conversion</a:t>
            </a:r>
            <a:endParaRPr b="1" sz="1600"/>
          </a:p>
          <a:p>
            <a:pPr indent="0" lvl="0" marL="0" rtl="0" algn="l">
              <a:spcBef>
                <a:spcPts val="800"/>
              </a:spcBef>
              <a:spcAft>
                <a:spcPts val="800"/>
              </a:spcAft>
              <a:buNone/>
            </a:pPr>
            <a:r>
              <a:rPr lang="en" sz="1600"/>
              <a:t>The end goal is to predict which customers will churn at a 90% prediction rate.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6" name="Google Shape;126;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Keep your clients</a:t>
            </a:r>
            <a:endParaRPr/>
          </a:p>
        </p:txBody>
      </p:sp>
      <p:sp>
        <p:nvSpPr>
          <p:cNvPr id="127" name="Google Shape;12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Leveraging data science, the teleco will use a model that will predict when a customer might churn.  This allows the teleco to market to those customers and keep them as clients.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Analysis</a:t>
            </a:r>
            <a:endParaRPr/>
          </a:p>
        </p:txBody>
      </p:sp>
      <p:sp>
        <p:nvSpPr>
          <p:cNvPr id="138" name="Google Shape;138;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baseline model leverages logistic regression to create the baseline model.</a:t>
            </a:r>
            <a:endParaRPr/>
          </a:p>
          <a:p>
            <a:pPr indent="0" lvl="0" marL="0" rtl="0" algn="l">
              <a:spcBef>
                <a:spcPts val="1600"/>
              </a:spcBef>
              <a:spcAft>
                <a:spcPts val="0"/>
              </a:spcAft>
              <a:buNone/>
            </a:pPr>
            <a:r>
              <a:rPr lang="en"/>
              <a:t>Initially, the accuracy of the model looked promising until the performance metrics demonstrated the imbalance between classes.</a:t>
            </a:r>
            <a:endParaRPr/>
          </a:p>
          <a:p>
            <a:pPr indent="0" lvl="0" marL="0" rtl="0" algn="l">
              <a:spcBef>
                <a:spcPts val="1600"/>
              </a:spcBef>
              <a:spcAft>
                <a:spcPts val="1600"/>
              </a:spcAft>
              <a:buNone/>
            </a:pPr>
            <a:r>
              <a:rPr lang="en"/>
              <a:t>Even after hyperparameter tuning, the performance of the churned class could not improve enough to make it feasible.</a:t>
            </a:r>
            <a:endParaRPr/>
          </a:p>
        </p:txBody>
      </p:sp>
      <p:sp>
        <p:nvSpPr>
          <p:cNvPr id="139" name="Google Shape;139;p1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Accuracy: 74%</a:t>
            </a:r>
            <a:endParaRPr b="1"/>
          </a:p>
          <a:p>
            <a:pPr indent="0" lvl="0" marL="0" rtl="0" algn="l">
              <a:spcBef>
                <a:spcPts val="1600"/>
              </a:spcBef>
              <a:spcAft>
                <a:spcPts val="0"/>
              </a:spcAft>
              <a:buNone/>
            </a:pPr>
            <a:r>
              <a:rPr b="1" lang="en"/>
              <a:t>Precision (Churn class): 54%</a:t>
            </a:r>
            <a:endParaRPr b="1"/>
          </a:p>
          <a:p>
            <a:pPr indent="0" lvl="0" marL="0" rtl="0" algn="l">
              <a:spcBef>
                <a:spcPts val="1600"/>
              </a:spcBef>
              <a:spcAft>
                <a:spcPts val="0"/>
              </a:spcAft>
              <a:buNone/>
            </a:pPr>
            <a:r>
              <a:rPr b="1" lang="en"/>
              <a:t>Recall (Churn class): 23%</a:t>
            </a:r>
            <a:endParaRPr b="1"/>
          </a:p>
          <a:p>
            <a:pPr indent="0" lvl="0" marL="0" rtl="0" algn="l">
              <a:spcBef>
                <a:spcPts val="1600"/>
              </a:spcBef>
              <a:spcAft>
                <a:spcPts val="1600"/>
              </a:spcAft>
              <a:buNone/>
            </a:pPr>
            <a:r>
              <a:rPr lang="en"/>
              <a:t>The key metric is recall because the client is less concerned about false positives and more interested in predicting customer churn.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Analysis</a:t>
            </a:r>
            <a:endParaRPr/>
          </a:p>
        </p:txBody>
      </p:sp>
      <p:sp>
        <p:nvSpPr>
          <p:cNvPr id="145" name="Google Shape;145;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data imbalance, the data was resampled using the following methods:</a:t>
            </a:r>
            <a:endParaRPr/>
          </a:p>
          <a:p>
            <a:pPr indent="-317500" lvl="0" marL="457200" rtl="0" algn="l">
              <a:spcBef>
                <a:spcPts val="1600"/>
              </a:spcBef>
              <a:spcAft>
                <a:spcPts val="0"/>
              </a:spcAft>
              <a:buSzPts val="1400"/>
              <a:buChar char="●"/>
            </a:pPr>
            <a:r>
              <a:rPr lang="en"/>
              <a:t>Random Under Sampling (RUS)</a:t>
            </a:r>
            <a:endParaRPr/>
          </a:p>
          <a:p>
            <a:pPr indent="-317500" lvl="0" marL="457200" rtl="0" algn="l">
              <a:spcBef>
                <a:spcPts val="0"/>
              </a:spcBef>
              <a:spcAft>
                <a:spcPts val="0"/>
              </a:spcAft>
              <a:buSzPts val="1400"/>
              <a:buChar char="●"/>
            </a:pPr>
            <a:r>
              <a:rPr lang="en"/>
              <a:t>Synthetic Minority Over-sampling Technique (SMOTE)</a:t>
            </a:r>
            <a:endParaRPr/>
          </a:p>
          <a:p>
            <a:pPr indent="0" lvl="0" marL="0" rtl="0" algn="l">
              <a:spcBef>
                <a:spcPts val="1600"/>
              </a:spcBef>
              <a:spcAft>
                <a:spcPts val="0"/>
              </a:spcAft>
              <a:buNone/>
            </a:pPr>
            <a:r>
              <a:rPr lang="en"/>
              <a:t>Ten different resampling and algorithm variations were tested to find the model with the best recall metrics to predict which customers might churn.</a:t>
            </a:r>
            <a:endParaRPr/>
          </a:p>
          <a:p>
            <a:pPr indent="0" lvl="0" marL="0" rtl="0" algn="l">
              <a:spcBef>
                <a:spcPts val="1600"/>
              </a:spcBef>
              <a:spcAft>
                <a:spcPts val="1600"/>
              </a:spcAft>
              <a:buNone/>
            </a:pPr>
            <a:r>
              <a:rPr lang="en"/>
              <a:t>SMOTE with boost performed the best.</a:t>
            </a:r>
            <a:endParaRPr/>
          </a:p>
        </p:txBody>
      </p:sp>
      <p:sp>
        <p:nvSpPr>
          <p:cNvPr id="146" name="Google Shape;146;p1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SMOTE with Boost</a:t>
            </a:r>
            <a:endParaRPr b="1"/>
          </a:p>
          <a:p>
            <a:pPr indent="0" lvl="0" marL="0" rtl="0" algn="l">
              <a:spcBef>
                <a:spcPts val="1600"/>
              </a:spcBef>
              <a:spcAft>
                <a:spcPts val="0"/>
              </a:spcAft>
              <a:buClr>
                <a:srgbClr val="000000"/>
              </a:buClr>
              <a:buSzPts val="1100"/>
              <a:buFont typeface="Arial"/>
              <a:buNone/>
            </a:pPr>
            <a:r>
              <a:rPr b="1" lang="en"/>
              <a:t>Accuracy: 58%</a:t>
            </a:r>
            <a:endParaRPr b="1"/>
          </a:p>
          <a:p>
            <a:pPr indent="0" lvl="0" marL="0" rtl="0" algn="l">
              <a:spcBef>
                <a:spcPts val="1600"/>
              </a:spcBef>
              <a:spcAft>
                <a:spcPts val="0"/>
              </a:spcAft>
              <a:buClr>
                <a:srgbClr val="000000"/>
              </a:buClr>
              <a:buSzPts val="1100"/>
              <a:buFont typeface="Arial"/>
              <a:buNone/>
            </a:pPr>
            <a:r>
              <a:rPr b="1" lang="en"/>
              <a:t>Precision (Churn class): 39%</a:t>
            </a:r>
            <a:endParaRPr b="1"/>
          </a:p>
          <a:p>
            <a:pPr indent="0" lvl="0" marL="0" rtl="0" algn="l">
              <a:spcBef>
                <a:spcPts val="1600"/>
              </a:spcBef>
              <a:spcAft>
                <a:spcPts val="0"/>
              </a:spcAft>
              <a:buClr>
                <a:srgbClr val="000000"/>
              </a:buClr>
              <a:buSzPts val="1100"/>
              <a:buFont typeface="Arial"/>
              <a:buNone/>
            </a:pPr>
            <a:r>
              <a:rPr b="1" lang="en"/>
              <a:t>Recall (Churn class): 96%</a:t>
            </a:r>
            <a:endParaRPr/>
          </a:p>
          <a:p>
            <a:pPr indent="0" lvl="0" marL="0" rtl="0" algn="l">
              <a:spcBef>
                <a:spcPts val="1600"/>
              </a:spcBef>
              <a:spcAft>
                <a:spcPts val="1600"/>
              </a:spcAft>
              <a:buNone/>
            </a:pPr>
            <a:r>
              <a:rPr lang="en"/>
              <a:t>The recall is 96% which will include some false </a:t>
            </a:r>
            <a:r>
              <a:rPr lang="en"/>
              <a:t>positives</a:t>
            </a:r>
            <a:r>
              <a:rPr lang="en"/>
              <a:t>; however, the key is catching the potential customers that might churn.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pSp>
        <p:nvGrpSpPr>
          <p:cNvPr id="151" name="Google Shape;151;p20"/>
          <p:cNvGrpSpPr/>
          <p:nvPr/>
        </p:nvGrpSpPr>
        <p:grpSpPr>
          <a:xfrm>
            <a:off x="4939500" y="1219611"/>
            <a:ext cx="3837000" cy="2704200"/>
            <a:chOff x="4939500" y="1219611"/>
            <a:chExt cx="3837000" cy="2704200"/>
          </a:xfrm>
        </p:grpSpPr>
        <p:cxnSp>
          <p:nvCxnSpPr>
            <p:cNvPr id="152" name="Google Shape;152;p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3" name="Google Shape;153;p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4" name="Google Shape;154;p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5" name="Google Shape;155;p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6" name="Google Shape;156;p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7" name="Google Shape;157;p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8" name="Google Shape;158;p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9" name="Google Shape;159;p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0" name="Google Shape;160;p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62" name="Google Shape;162;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63" name="Google Shape;163;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60% increase in churn detection</a:t>
            </a:r>
            <a:endParaRPr/>
          </a:p>
        </p:txBody>
      </p:sp>
      <p:grpSp>
        <p:nvGrpSpPr>
          <p:cNvPr id="164" name="Google Shape;164;p20"/>
          <p:cNvGrpSpPr/>
          <p:nvPr/>
        </p:nvGrpSpPr>
        <p:grpSpPr>
          <a:xfrm>
            <a:off x="4939534" y="2017046"/>
            <a:ext cx="3825543" cy="1573620"/>
            <a:chOff x="1000000" y="2393988"/>
            <a:chExt cx="4144235" cy="1704713"/>
          </a:xfrm>
        </p:grpSpPr>
        <p:sp>
          <p:nvSpPr>
            <p:cNvPr id="165" name="Google Shape;165;p2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66" name="Google Shape;166;p2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0"/>
          <p:cNvGrpSpPr/>
          <p:nvPr/>
        </p:nvGrpSpPr>
        <p:grpSpPr>
          <a:xfrm>
            <a:off x="4939557" y="1778136"/>
            <a:ext cx="3836911" cy="1503799"/>
            <a:chOff x="1000025" y="2059300"/>
            <a:chExt cx="4156550" cy="1629075"/>
          </a:xfrm>
        </p:grpSpPr>
        <p:sp>
          <p:nvSpPr>
            <p:cNvPr id="175" name="Google Shape;175;p2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76" name="Google Shape;176;p2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Recommendations</a:t>
            </a:r>
            <a:endParaRPr/>
          </a:p>
        </p:txBody>
      </p:sp>
      <p:sp>
        <p:nvSpPr>
          <p:cNvPr id="189" name="Google Shape;189;p2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initial analysis complete, it is recommend to gather further data to conduct additional testing on the various models to understand the top two.</a:t>
            </a:r>
            <a:endParaRPr/>
          </a:p>
          <a:p>
            <a:pPr indent="0" lvl="0" marL="0" rtl="0" algn="l">
              <a:spcBef>
                <a:spcPts val="1600"/>
              </a:spcBef>
              <a:spcAft>
                <a:spcPts val="0"/>
              </a:spcAft>
              <a:buNone/>
            </a:pPr>
            <a:r>
              <a:rPr lang="en"/>
              <a:t>Once that is determined, it is recommend placing the top two models into production.</a:t>
            </a:r>
            <a:endParaRPr/>
          </a:p>
          <a:p>
            <a:pPr indent="0" lvl="0" marL="0" rtl="0" algn="l">
              <a:spcBef>
                <a:spcPts val="1600"/>
              </a:spcBef>
              <a:spcAft>
                <a:spcPts val="1600"/>
              </a:spcAft>
              <a:buNone/>
            </a:pPr>
            <a:r>
              <a:rPr lang="en"/>
              <a:t>As testing proceeds, it is recommend that adjusting the models to improve the performance based on recall.</a:t>
            </a:r>
            <a:endParaRPr/>
          </a:p>
        </p:txBody>
      </p:sp>
      <p:sp>
        <p:nvSpPr>
          <p:cNvPr id="190" name="Google Shape;190;p21"/>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It is suggested splitting the data into three groups:</a:t>
            </a:r>
            <a:endParaRPr b="1"/>
          </a:p>
          <a:p>
            <a:pPr indent="-317500" lvl="0" marL="457200" rtl="0" algn="l">
              <a:spcBef>
                <a:spcPts val="1600"/>
              </a:spcBef>
              <a:spcAft>
                <a:spcPts val="0"/>
              </a:spcAft>
              <a:buSzPts val="1400"/>
              <a:buChar char="●"/>
            </a:pPr>
            <a:r>
              <a:rPr b="1" lang="en"/>
              <a:t>Model #1</a:t>
            </a:r>
            <a:endParaRPr b="1"/>
          </a:p>
          <a:p>
            <a:pPr indent="-317500" lvl="0" marL="457200" rtl="0" algn="l">
              <a:spcBef>
                <a:spcPts val="0"/>
              </a:spcBef>
              <a:spcAft>
                <a:spcPts val="0"/>
              </a:spcAft>
              <a:buSzPts val="1400"/>
              <a:buChar char="●"/>
            </a:pPr>
            <a:r>
              <a:rPr b="1" lang="en"/>
              <a:t>Model #2</a:t>
            </a:r>
            <a:endParaRPr b="1"/>
          </a:p>
          <a:p>
            <a:pPr indent="-317500" lvl="0" marL="457200" rtl="0" algn="l">
              <a:spcBef>
                <a:spcPts val="0"/>
              </a:spcBef>
              <a:spcAft>
                <a:spcPts val="0"/>
              </a:spcAft>
              <a:buSzPts val="1400"/>
              <a:buChar char="●"/>
            </a:pPr>
            <a:r>
              <a:rPr b="1" lang="en"/>
              <a:t>Control</a:t>
            </a:r>
            <a:endParaRPr b="1"/>
          </a:p>
          <a:p>
            <a:pPr indent="0" lvl="0" marL="0" rtl="0" algn="l">
              <a:spcBef>
                <a:spcPts val="1600"/>
              </a:spcBef>
              <a:spcAft>
                <a:spcPts val="1600"/>
              </a:spcAft>
              <a:buNone/>
            </a:pPr>
            <a:r>
              <a:rPr lang="en"/>
              <a:t>By having three groups, the data can be further analyzed to determine which group is performing best compared to the third group which is the control group.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