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9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60" d="100"/>
          <a:sy n="60" d="100"/>
        </p:scale>
        <p:origin x="34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A166-111A-442E-95ED-540E6F7849BE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6F2B-513A-49A6-B6A7-2655BD045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5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A166-111A-442E-95ED-540E6F7849BE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6F2B-513A-49A6-B6A7-2655BD045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5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A166-111A-442E-95ED-540E6F7849BE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6F2B-513A-49A6-B6A7-2655BD045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0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A166-111A-442E-95ED-540E6F7849BE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6F2B-513A-49A6-B6A7-2655BD045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5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A166-111A-442E-95ED-540E6F7849BE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6F2B-513A-49A6-B6A7-2655BD045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4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A166-111A-442E-95ED-540E6F7849BE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6F2B-513A-49A6-B6A7-2655BD045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3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A166-111A-442E-95ED-540E6F7849BE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6F2B-513A-49A6-B6A7-2655BD045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5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A166-111A-442E-95ED-540E6F7849BE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6F2B-513A-49A6-B6A7-2655BD045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9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A166-111A-442E-95ED-540E6F7849BE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6F2B-513A-49A6-B6A7-2655BD045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1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A166-111A-442E-95ED-540E6F7849BE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6F2B-513A-49A6-B6A7-2655BD045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A166-111A-442E-95ED-540E6F7849BE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6F2B-513A-49A6-B6A7-2655BD045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5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5A166-111A-442E-95ED-540E6F7849BE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26F2B-513A-49A6-B6A7-2655BD045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68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122363"/>
            <a:ext cx="11870267" cy="238760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Comparison of NOBO Resource Selection at Varying Spatial and Temporal Scales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Figures using </a:t>
            </a:r>
            <a:r>
              <a:rPr lang="en-US" dirty="0" err="1" smtClean="0"/>
              <a:t>dwplot</a:t>
            </a:r>
            <a:r>
              <a:rPr lang="en-US" dirty="0" smtClean="0"/>
              <a:t>() in the ggplot2 package in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5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8" t="1493" r="19935" b="11091"/>
          <a:stretch/>
        </p:blipFill>
        <p:spPr>
          <a:xfrm>
            <a:off x="796834" y="1149530"/>
            <a:ext cx="8974184" cy="49638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53"/>
          <a:stretch/>
        </p:blipFill>
        <p:spPr>
          <a:xfrm>
            <a:off x="0" y="1058091"/>
            <a:ext cx="10005060" cy="56774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7" t="1357" r="19542" b="10884"/>
          <a:stretch/>
        </p:blipFill>
        <p:spPr>
          <a:xfrm>
            <a:off x="692331" y="1149531"/>
            <a:ext cx="8992689" cy="496388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0" y="0"/>
            <a:ext cx="4965700" cy="5094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ANNUAL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26" t="34173" b="44229"/>
          <a:stretch/>
        </p:blipFill>
        <p:spPr>
          <a:xfrm>
            <a:off x="9789523" y="1149530"/>
            <a:ext cx="2338705" cy="11646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80" t="33009" b="42651"/>
          <a:stretch/>
        </p:blipFill>
        <p:spPr>
          <a:xfrm>
            <a:off x="9803312" y="2436826"/>
            <a:ext cx="2324916" cy="13879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40" t="34859" b="42515"/>
          <a:stretch/>
        </p:blipFill>
        <p:spPr>
          <a:xfrm>
            <a:off x="9789523" y="3947419"/>
            <a:ext cx="2431916" cy="1134289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7899400" y="3631472"/>
            <a:ext cx="1066800" cy="1003300"/>
          </a:xfrm>
          <a:prstGeom prst="ellipse">
            <a:avLst/>
          </a:prstGeom>
          <a:noFill/>
          <a:ln w="38100">
            <a:solidFill>
              <a:srgbClr val="00F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65700" y="770467"/>
            <a:ext cx="4398433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Overall Takeaway: Select for NDVI, BF, Roads and Grassy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65699" y="1472764"/>
            <a:ext cx="4398433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Noticed Differences: At the </a:t>
            </a:r>
            <a:r>
              <a:rPr lang="en-US" dirty="0" err="1" smtClean="0"/>
              <a:t>homerange</a:t>
            </a:r>
            <a:r>
              <a:rPr lang="en-US" dirty="0" smtClean="0"/>
              <a:t> level, the magnitude of effect of roads is less than the other spatial levels </a:t>
            </a:r>
          </a:p>
        </p:txBody>
      </p:sp>
    </p:spTree>
    <p:extLst>
      <p:ext uri="{BB962C8B-B14F-4D97-AF65-F5344CB8AC3E}">
        <p14:creationId xmlns:p14="http://schemas.microsoft.com/office/powerpoint/2010/main" val="204498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6" r="20671" b="9672"/>
          <a:stretch/>
        </p:blipFill>
        <p:spPr>
          <a:xfrm>
            <a:off x="717550" y="877638"/>
            <a:ext cx="9582150" cy="54150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52"/>
          <a:stretch/>
        </p:blipFill>
        <p:spPr>
          <a:xfrm>
            <a:off x="0" y="858798"/>
            <a:ext cx="10340485" cy="60116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7" r="21034" b="10362"/>
          <a:stretch/>
        </p:blipFill>
        <p:spPr>
          <a:xfrm>
            <a:off x="717550" y="877638"/>
            <a:ext cx="9582150" cy="5364202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0" y="0"/>
            <a:ext cx="5359400" cy="5094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Breeding vs Nonbreeding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0648950" y="418285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Property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48950" y="2577821"/>
            <a:ext cx="3086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Course 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877550" y="1406413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MCP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12" t="41289" r="451" b="41380"/>
          <a:stretch/>
        </p:blipFill>
        <p:spPr>
          <a:xfrm>
            <a:off x="10149898" y="4552184"/>
            <a:ext cx="2697948" cy="10020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33" t="42046" r="8295" b="41956"/>
          <a:stretch/>
        </p:blipFill>
        <p:spPr>
          <a:xfrm>
            <a:off x="10359535" y="1781161"/>
            <a:ext cx="1685628" cy="8516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66" t="41668" b="44001"/>
          <a:stretch/>
        </p:blipFill>
        <p:spPr>
          <a:xfrm>
            <a:off x="10294297" y="3011807"/>
            <a:ext cx="2628800" cy="85281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16394" y="694158"/>
            <a:ext cx="4398433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Overall Takeaway: Select for NDVI, BF, Roads, and Grassy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12272" y="1432519"/>
            <a:ext cx="5302555" cy="120032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Differences: birds strongly select to be closer to roads at a course and property level, and although they still select for it at the </a:t>
            </a:r>
            <a:r>
              <a:rPr lang="en-US" dirty="0" err="1" smtClean="0"/>
              <a:t>homerange</a:t>
            </a:r>
            <a:r>
              <a:rPr lang="en-US" dirty="0" smtClean="0"/>
              <a:t> level it is not nearly to the same magnitude </a:t>
            </a:r>
          </a:p>
        </p:txBody>
      </p:sp>
      <p:sp>
        <p:nvSpPr>
          <p:cNvPr id="15" name="Oval 14"/>
          <p:cNvSpPr/>
          <p:nvPr/>
        </p:nvSpPr>
        <p:spPr>
          <a:xfrm>
            <a:off x="8335322" y="3681202"/>
            <a:ext cx="1066800" cy="1003300"/>
          </a:xfrm>
          <a:prstGeom prst="ellipse">
            <a:avLst/>
          </a:prstGeom>
          <a:noFill/>
          <a:ln w="38100">
            <a:solidFill>
              <a:srgbClr val="00F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00857" y="12478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9085" y="1536758"/>
            <a:ext cx="380423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Matters most in the breeding season 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625737" y="1966532"/>
            <a:ext cx="348998" cy="570980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902214" y="1924930"/>
            <a:ext cx="1060186" cy="1086877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993785" y="1999609"/>
            <a:ext cx="3208895" cy="1188120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959703" y="5655675"/>
            <a:ext cx="422380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Matters most in the non-breeding season 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8335322" y="5632972"/>
            <a:ext cx="621318" cy="9988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40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1" r="18295" b="9805"/>
          <a:stretch/>
        </p:blipFill>
        <p:spPr>
          <a:xfrm>
            <a:off x="635000" y="1153564"/>
            <a:ext cx="9633313" cy="5130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2" r="21206" b="9213"/>
          <a:stretch/>
        </p:blipFill>
        <p:spPr>
          <a:xfrm>
            <a:off x="685799" y="1153564"/>
            <a:ext cx="9544413" cy="51583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93"/>
          <a:stretch/>
        </p:blipFill>
        <p:spPr>
          <a:xfrm>
            <a:off x="0" y="1153983"/>
            <a:ext cx="10293713" cy="5704017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0" y="0"/>
            <a:ext cx="5651500" cy="5094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Seasonal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81" t="35461" r="1654" b="36876"/>
          <a:stretch/>
        </p:blipFill>
        <p:spPr>
          <a:xfrm>
            <a:off x="10344512" y="5092700"/>
            <a:ext cx="2134757" cy="14062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445152" y="4724296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694339" y="885000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MCP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547350" y="2761970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Course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60" t="36448" r="-961" b="37281"/>
          <a:stretch/>
        </p:blipFill>
        <p:spPr>
          <a:xfrm>
            <a:off x="10159330" y="1205815"/>
            <a:ext cx="2505119" cy="14847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26" t="34870" b="34134"/>
          <a:stretch/>
        </p:blipFill>
        <p:spPr>
          <a:xfrm>
            <a:off x="10262324" y="3107769"/>
            <a:ext cx="2459083" cy="166266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856774" y="1205815"/>
            <a:ext cx="5302555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Still see that the birds are selecting for roads less at the </a:t>
            </a:r>
            <a:r>
              <a:rPr lang="en-US" dirty="0" err="1" smtClean="0"/>
              <a:t>homerange</a:t>
            </a:r>
            <a:r>
              <a:rPr lang="en-US" dirty="0" smtClean="0"/>
              <a:t> scale while property and course are very similar </a:t>
            </a:r>
          </a:p>
        </p:txBody>
      </p:sp>
      <p:sp>
        <p:nvSpPr>
          <p:cNvPr id="17" name="Oval 16"/>
          <p:cNvSpPr/>
          <p:nvPr/>
        </p:nvSpPr>
        <p:spPr>
          <a:xfrm>
            <a:off x="8185147" y="3654632"/>
            <a:ext cx="1236022" cy="1115802"/>
          </a:xfrm>
          <a:prstGeom prst="ellipse">
            <a:avLst/>
          </a:prstGeom>
          <a:noFill/>
          <a:ln w="38100">
            <a:solidFill>
              <a:srgbClr val="00F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856773" y="481317"/>
            <a:ext cx="5302555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Still Overall selecting for higher NDVI and to be close to roads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72100" y="5414547"/>
            <a:ext cx="3164650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Beginning to select against BF at all spatial scales in the winter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4709714" y="4005991"/>
            <a:ext cx="741942" cy="1185071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54688" y="4085876"/>
            <a:ext cx="2485412" cy="175432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At a property level, birds begin to select for BF in the spring,  yet are still selecting against it at both </a:t>
            </a:r>
            <a:r>
              <a:rPr lang="en-US" dirty="0" err="1" smtClean="0"/>
              <a:t>homerange</a:t>
            </a:r>
            <a:r>
              <a:rPr lang="en-US" dirty="0" smtClean="0"/>
              <a:t> and course level </a:t>
            </a:r>
          </a:p>
        </p:txBody>
      </p:sp>
      <p:cxnSp>
        <p:nvCxnSpPr>
          <p:cNvPr id="29" name="Straight Arrow Connector 28"/>
          <p:cNvCxnSpPr>
            <a:stCxn id="24" idx="0"/>
          </p:cNvCxnSpPr>
          <p:nvPr/>
        </p:nvCxnSpPr>
        <p:spPr>
          <a:xfrm flipV="1">
            <a:off x="2097394" y="3539776"/>
            <a:ext cx="1803277" cy="546100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934708" y="3869142"/>
            <a:ext cx="965963" cy="1467061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45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0" r="25503" b="9213"/>
          <a:stretch/>
        </p:blipFill>
        <p:spPr>
          <a:xfrm>
            <a:off x="787400" y="989554"/>
            <a:ext cx="9398000" cy="5487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4" r="19189" b="10006"/>
          <a:stretch/>
        </p:blipFill>
        <p:spPr>
          <a:xfrm>
            <a:off x="841076" y="985183"/>
            <a:ext cx="9344324" cy="54410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66"/>
          <a:stretch/>
        </p:blipFill>
        <p:spPr>
          <a:xfrm>
            <a:off x="0" y="959783"/>
            <a:ext cx="10274300" cy="6099562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0" y="0"/>
            <a:ext cx="5092700" cy="5094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2-month Interval 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93" t="29824" r="11994" b="29568"/>
          <a:stretch/>
        </p:blipFill>
        <p:spPr>
          <a:xfrm>
            <a:off x="10239076" y="4838700"/>
            <a:ext cx="1254424" cy="2019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59" t="30298" r="674" b="33336"/>
          <a:stretch/>
        </p:blipFill>
        <p:spPr>
          <a:xfrm>
            <a:off x="10172699" y="2518983"/>
            <a:ext cx="2158733" cy="18995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34" t="29937" r="15675" b="31363"/>
          <a:stretch/>
        </p:blipFill>
        <p:spPr>
          <a:xfrm>
            <a:off x="10246992" y="350215"/>
            <a:ext cx="1371674" cy="19841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342279" y="4561589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61515" y="61436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MCP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471150" y="2241984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37017" y="509451"/>
            <a:ext cx="5302555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Still Overall selecting for higher NDVI and to be close to roads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54700" y="5207000"/>
            <a:ext cx="19812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Course = Property </a:t>
            </a:r>
          </a:p>
        </p:txBody>
      </p:sp>
      <p:sp>
        <p:nvSpPr>
          <p:cNvPr id="15" name="Oval 14"/>
          <p:cNvSpPr/>
          <p:nvPr/>
        </p:nvSpPr>
        <p:spPr>
          <a:xfrm>
            <a:off x="7903879" y="4838700"/>
            <a:ext cx="1514087" cy="1435100"/>
          </a:xfrm>
          <a:prstGeom prst="ellipse">
            <a:avLst/>
          </a:prstGeom>
          <a:noFill/>
          <a:ln w="38100">
            <a:solidFill>
              <a:srgbClr val="00F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37150" y="1480567"/>
            <a:ext cx="410305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Jan – Feb Spatial scale potentially matters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37150" y="2090167"/>
            <a:ext cx="104327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Selected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33822" y="2090135"/>
            <a:ext cx="9271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Against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15371" y="2097256"/>
            <a:ext cx="105266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Either/or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698323" y="3468775"/>
            <a:ext cx="359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674911" y="3707366"/>
            <a:ext cx="359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698323" y="3973139"/>
            <a:ext cx="359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35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2" r="19028" b="9339"/>
          <a:stretch/>
        </p:blipFill>
        <p:spPr>
          <a:xfrm>
            <a:off x="766993" y="1016593"/>
            <a:ext cx="10186757" cy="52775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90"/>
          <a:stretch/>
        </p:blipFill>
        <p:spPr>
          <a:xfrm>
            <a:off x="1" y="1016593"/>
            <a:ext cx="10953750" cy="58289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4" r="20319" b="9546"/>
          <a:stretch/>
        </p:blipFill>
        <p:spPr>
          <a:xfrm>
            <a:off x="766991" y="1031832"/>
            <a:ext cx="10114369" cy="5262287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0" y="0"/>
            <a:ext cx="2468880" cy="5094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Monthly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18" t="12950" r="11615" b="15450"/>
          <a:stretch/>
        </p:blipFill>
        <p:spPr>
          <a:xfrm rot="16200000">
            <a:off x="8597963" y="-1008383"/>
            <a:ext cx="944814" cy="36219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60" t="11940" r="5465" b="13536"/>
          <a:stretch/>
        </p:blipFill>
        <p:spPr>
          <a:xfrm rot="16200000">
            <a:off x="4418752" y="-118446"/>
            <a:ext cx="1261709" cy="3886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59" t="12273" r="10200" b="15151"/>
          <a:stretch/>
        </p:blipFill>
        <p:spPr>
          <a:xfrm rot="16200000">
            <a:off x="8528088" y="62782"/>
            <a:ext cx="1014565" cy="3835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41850" y="1156711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MCP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54618" y="1171316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Course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23808" y="70059"/>
            <a:ext cx="122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Property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0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6300" y="1155700"/>
            <a:ext cx="599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 to nearest road have about the same magnitude of effect at the course and property level potentially regardless of temporal scale, however at the </a:t>
            </a:r>
            <a:r>
              <a:rPr lang="en-US" dirty="0" err="1" smtClean="0"/>
              <a:t>homerange</a:t>
            </a:r>
            <a:r>
              <a:rPr lang="en-US" dirty="0" smtClean="0"/>
              <a:t> level it seems to have less impact (although they are still selecting for it)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275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Comparison of NOBO Resource Selection at Varying Spatial and Temporal Scales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Randall, Autumn S.</dc:creator>
  <cp:lastModifiedBy>Randall, Autumn S.</cp:lastModifiedBy>
  <cp:revision>19</cp:revision>
  <dcterms:created xsi:type="dcterms:W3CDTF">2024-01-25T17:26:03Z</dcterms:created>
  <dcterms:modified xsi:type="dcterms:W3CDTF">2024-01-25T22:34:26Z</dcterms:modified>
</cp:coreProperties>
</file>