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A166-111A-442E-95ED-540E6F7849B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11870267" cy="2387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NOBO Resource Selection at Varying Spatial and Temporal Scales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Figures using </a:t>
            </a:r>
            <a:r>
              <a:rPr lang="en-US" dirty="0" err="1" smtClean="0"/>
              <a:t>dwplot</a:t>
            </a:r>
            <a:r>
              <a:rPr lang="en-US" dirty="0" smtClean="0"/>
              <a:t>() in the ggplot2 package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493" r="19935" b="11091"/>
          <a:stretch/>
        </p:blipFill>
        <p:spPr>
          <a:xfrm>
            <a:off x="796834" y="1149530"/>
            <a:ext cx="8974184" cy="4963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53"/>
          <a:stretch/>
        </p:blipFill>
        <p:spPr>
          <a:xfrm>
            <a:off x="0" y="1058091"/>
            <a:ext cx="10005060" cy="567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1357" r="19542" b="10884"/>
          <a:stretch/>
        </p:blipFill>
        <p:spPr>
          <a:xfrm>
            <a:off x="692331" y="1149531"/>
            <a:ext cx="8992689" cy="496388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0"/>
            <a:ext cx="49657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ANNUAL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6" t="34173" b="44229"/>
          <a:stretch/>
        </p:blipFill>
        <p:spPr>
          <a:xfrm>
            <a:off x="9789523" y="1149530"/>
            <a:ext cx="2338705" cy="1164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0" t="33009" b="42651"/>
          <a:stretch/>
        </p:blipFill>
        <p:spPr>
          <a:xfrm>
            <a:off x="9803312" y="2436826"/>
            <a:ext cx="2324916" cy="1387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0" t="34859" b="42515"/>
          <a:stretch/>
        </p:blipFill>
        <p:spPr>
          <a:xfrm>
            <a:off x="9789523" y="3947419"/>
            <a:ext cx="2431916" cy="113428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899400" y="3631472"/>
            <a:ext cx="1066800" cy="1003300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65700" y="770467"/>
            <a:ext cx="439843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Overall Takeaway: Select for NDVI, BF, Roads and Grassy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5699" y="1472764"/>
            <a:ext cx="439843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Noticed Differences: At the </a:t>
            </a:r>
            <a:r>
              <a:rPr lang="en-US" dirty="0" err="1" smtClean="0"/>
              <a:t>homerange</a:t>
            </a:r>
            <a:r>
              <a:rPr lang="en-US" dirty="0" smtClean="0"/>
              <a:t> level, the magnitude of effect of roads is less than the other spatial levels </a:t>
            </a:r>
          </a:p>
        </p:txBody>
      </p:sp>
    </p:spTree>
    <p:extLst>
      <p:ext uri="{BB962C8B-B14F-4D97-AF65-F5344CB8AC3E}">
        <p14:creationId xmlns:p14="http://schemas.microsoft.com/office/powerpoint/2010/main" val="20449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r="20671" b="9672"/>
          <a:stretch/>
        </p:blipFill>
        <p:spPr>
          <a:xfrm>
            <a:off x="717550" y="877638"/>
            <a:ext cx="9582150" cy="5415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2"/>
          <a:stretch/>
        </p:blipFill>
        <p:spPr>
          <a:xfrm>
            <a:off x="0" y="858798"/>
            <a:ext cx="10340485" cy="6011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r="21034" b="10362"/>
          <a:stretch/>
        </p:blipFill>
        <p:spPr>
          <a:xfrm>
            <a:off x="717550" y="877638"/>
            <a:ext cx="9582150" cy="536420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53594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Breeding vs Nonbreeding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648950" y="41828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8950" y="2577821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877550" y="140641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2" t="41289" r="451" b="41380"/>
          <a:stretch/>
        </p:blipFill>
        <p:spPr>
          <a:xfrm>
            <a:off x="10149898" y="4552184"/>
            <a:ext cx="2697948" cy="100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3" t="42046" r="8295" b="41956"/>
          <a:stretch/>
        </p:blipFill>
        <p:spPr>
          <a:xfrm>
            <a:off x="10359535" y="1781161"/>
            <a:ext cx="1685628" cy="851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6" t="41668" b="44001"/>
          <a:stretch/>
        </p:blipFill>
        <p:spPr>
          <a:xfrm>
            <a:off x="10294297" y="3011807"/>
            <a:ext cx="2628800" cy="8528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16394" y="694158"/>
            <a:ext cx="439843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Overall Takeaway: Select for NDVI, BF, Roads, and Grassy</a:t>
            </a:r>
          </a:p>
        </p:txBody>
      </p:sp>
      <p:sp>
        <p:nvSpPr>
          <p:cNvPr id="15" name="Oval 14"/>
          <p:cNvSpPr/>
          <p:nvPr/>
        </p:nvSpPr>
        <p:spPr>
          <a:xfrm>
            <a:off x="8335322" y="3681202"/>
            <a:ext cx="1066800" cy="1003300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857" y="1247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098" y="1300334"/>
            <a:ext cx="380423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Grassy, </a:t>
            </a:r>
            <a:r>
              <a:rPr lang="en-US" dirty="0" err="1" smtClean="0"/>
              <a:t>ndvi</a:t>
            </a:r>
            <a:r>
              <a:rPr lang="en-US" dirty="0" smtClean="0"/>
              <a:t>, bf Matter </a:t>
            </a:r>
            <a:r>
              <a:rPr lang="en-US" dirty="0" smtClean="0"/>
              <a:t>most in the breeding season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60285" y="1966532"/>
            <a:ext cx="914450" cy="402829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02214" y="1924930"/>
            <a:ext cx="1060186" cy="108687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93785" y="1999609"/>
            <a:ext cx="3208895" cy="118812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73049" y="5820477"/>
            <a:ext cx="414177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Roads Matter </a:t>
            </a:r>
            <a:r>
              <a:rPr lang="en-US" sz="1600" dirty="0" smtClean="0"/>
              <a:t>most in the non-breeding season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335322" y="5632972"/>
            <a:ext cx="621318" cy="998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16394" y="1369627"/>
            <a:ext cx="439843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Noticed Differences: At the </a:t>
            </a:r>
            <a:r>
              <a:rPr lang="en-US" dirty="0" err="1" smtClean="0"/>
              <a:t>homerange</a:t>
            </a:r>
            <a:r>
              <a:rPr lang="en-US" dirty="0" smtClean="0"/>
              <a:t> level, the magnitude of effect of roads is less than the other spatial levels 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4379712" y="3037147"/>
            <a:ext cx="1581059" cy="291049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Magnitude of effect 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4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33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93"/>
          <a:stretch/>
        </p:blipFill>
        <p:spPr>
          <a:xfrm>
            <a:off x="0" y="1153983"/>
            <a:ext cx="10293713" cy="5704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r="18295" b="9805"/>
          <a:stretch/>
        </p:blipFill>
        <p:spPr>
          <a:xfrm>
            <a:off x="635000" y="1153564"/>
            <a:ext cx="9633313" cy="5130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r="21206" b="9213"/>
          <a:stretch/>
        </p:blipFill>
        <p:spPr>
          <a:xfrm>
            <a:off x="685799" y="1153564"/>
            <a:ext cx="9544413" cy="51583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56515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Seasonal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1" t="35461" r="1654" b="36876"/>
          <a:stretch/>
        </p:blipFill>
        <p:spPr>
          <a:xfrm>
            <a:off x="10344512" y="5092700"/>
            <a:ext cx="2134757" cy="14062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45152" y="472429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94339" y="8850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47350" y="276197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0" t="36448" r="-961" b="37281"/>
          <a:stretch/>
        </p:blipFill>
        <p:spPr>
          <a:xfrm>
            <a:off x="10159330" y="1205815"/>
            <a:ext cx="2505119" cy="1484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6" t="34870" b="34134"/>
          <a:stretch/>
        </p:blipFill>
        <p:spPr>
          <a:xfrm>
            <a:off x="10262324" y="3107769"/>
            <a:ext cx="2459083" cy="16626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56774" y="1205815"/>
            <a:ext cx="530255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Still see that the birds are selecting for roads less at the </a:t>
            </a:r>
            <a:r>
              <a:rPr lang="en-US" dirty="0" err="1" smtClean="0"/>
              <a:t>homerange</a:t>
            </a:r>
            <a:r>
              <a:rPr lang="en-US" dirty="0" smtClean="0"/>
              <a:t> scale while property and course are very similar </a:t>
            </a:r>
          </a:p>
        </p:txBody>
      </p:sp>
      <p:sp>
        <p:nvSpPr>
          <p:cNvPr id="17" name="Oval 16"/>
          <p:cNvSpPr/>
          <p:nvPr/>
        </p:nvSpPr>
        <p:spPr>
          <a:xfrm>
            <a:off x="8185147" y="3654632"/>
            <a:ext cx="1236022" cy="1115802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56773" y="481317"/>
            <a:ext cx="530255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Still Overall selecting for higher NDVI and to be close to roads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100" y="5414547"/>
            <a:ext cx="31646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Beginning to select against BF at all spatial scales in the winter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709714" y="4005991"/>
            <a:ext cx="741942" cy="1185071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4688" y="4085876"/>
            <a:ext cx="2485412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a </a:t>
            </a:r>
            <a:r>
              <a:rPr lang="en-US" b="1" u="sng" dirty="0" smtClean="0"/>
              <a:t>property</a:t>
            </a:r>
            <a:r>
              <a:rPr lang="en-US" dirty="0" smtClean="0"/>
              <a:t> level, birds begin to select for BF in the spring,  yet are still selecting against it at both </a:t>
            </a:r>
            <a:r>
              <a:rPr lang="en-US" b="1" u="sng" dirty="0" err="1" smtClean="0"/>
              <a:t>homerange</a:t>
            </a:r>
            <a:r>
              <a:rPr lang="en-US" dirty="0" smtClean="0"/>
              <a:t> and course level </a:t>
            </a: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2097394" y="3539776"/>
            <a:ext cx="1803277" cy="54610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57450" y="3869143"/>
            <a:ext cx="1443221" cy="1321919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r="19189" b="10006"/>
          <a:stretch/>
        </p:blipFill>
        <p:spPr>
          <a:xfrm>
            <a:off x="841076" y="985183"/>
            <a:ext cx="9344324" cy="544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6"/>
          <a:stretch/>
        </p:blipFill>
        <p:spPr>
          <a:xfrm>
            <a:off x="0" y="959783"/>
            <a:ext cx="10274300" cy="6099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r="25503" b="9213"/>
          <a:stretch/>
        </p:blipFill>
        <p:spPr>
          <a:xfrm>
            <a:off x="787400" y="989554"/>
            <a:ext cx="9398000" cy="548744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50927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2-month Interval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3" t="29824" r="11994" b="29568"/>
          <a:stretch/>
        </p:blipFill>
        <p:spPr>
          <a:xfrm>
            <a:off x="10239076" y="4838700"/>
            <a:ext cx="1254424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9" t="30298" r="674" b="33336"/>
          <a:stretch/>
        </p:blipFill>
        <p:spPr>
          <a:xfrm>
            <a:off x="10172699" y="2518983"/>
            <a:ext cx="2158733" cy="1899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4" t="29937" r="15675" b="31363"/>
          <a:stretch/>
        </p:blipFill>
        <p:spPr>
          <a:xfrm>
            <a:off x="10246992" y="350215"/>
            <a:ext cx="1371674" cy="1984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42279" y="456158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1515" y="6143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71150" y="224198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7017" y="509451"/>
            <a:ext cx="530255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Still Overall selecting for higher NDVI and to be close to roads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00" y="5207000"/>
            <a:ext cx="1981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Course = Property </a:t>
            </a:r>
          </a:p>
        </p:txBody>
      </p:sp>
      <p:sp>
        <p:nvSpPr>
          <p:cNvPr id="15" name="Oval 14"/>
          <p:cNvSpPr/>
          <p:nvPr/>
        </p:nvSpPr>
        <p:spPr>
          <a:xfrm>
            <a:off x="7903879" y="4838700"/>
            <a:ext cx="1514087" cy="1435100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37150" y="1480567"/>
            <a:ext cx="41030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Jan – Feb Spatial scale potentially matters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7150" y="2090167"/>
            <a:ext cx="10432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Selected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33822" y="2090135"/>
            <a:ext cx="9271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Against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15371" y="2097256"/>
            <a:ext cx="10526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Either/or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98323" y="3468775"/>
            <a:ext cx="35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74911" y="3707366"/>
            <a:ext cx="35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98323" y="3973139"/>
            <a:ext cx="35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19028" b="9339"/>
          <a:stretch/>
        </p:blipFill>
        <p:spPr>
          <a:xfrm>
            <a:off x="766993" y="1016593"/>
            <a:ext cx="10186757" cy="5277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90"/>
          <a:stretch/>
        </p:blipFill>
        <p:spPr>
          <a:xfrm>
            <a:off x="1" y="1016593"/>
            <a:ext cx="10953750" cy="5828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r="20319" b="9546"/>
          <a:stretch/>
        </p:blipFill>
        <p:spPr>
          <a:xfrm>
            <a:off x="766991" y="1031832"/>
            <a:ext cx="10114369" cy="526228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246888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8" t="12950" r="11615" b="15450"/>
          <a:stretch/>
        </p:blipFill>
        <p:spPr>
          <a:xfrm rot="16200000">
            <a:off x="8597963" y="-1008383"/>
            <a:ext cx="944814" cy="362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0" t="11940" r="5465" b="13536"/>
          <a:stretch/>
        </p:blipFill>
        <p:spPr>
          <a:xfrm rot="16200000">
            <a:off x="4418752" y="-118446"/>
            <a:ext cx="1261709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9" t="12273" r="10200" b="15151"/>
          <a:stretch/>
        </p:blipFill>
        <p:spPr>
          <a:xfrm rot="16200000">
            <a:off x="8528088" y="62782"/>
            <a:ext cx="1014565" cy="383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1850" y="115671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54618" y="117131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3808" y="70059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1155700"/>
            <a:ext cx="59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nearest road have about the same magnitude of effect at the course and property level potentially regardless of temporal scale, however at the </a:t>
            </a:r>
            <a:r>
              <a:rPr lang="en-US" dirty="0" err="1" smtClean="0"/>
              <a:t>homerange</a:t>
            </a:r>
            <a:r>
              <a:rPr lang="en-US" dirty="0" smtClean="0"/>
              <a:t> level it seems to have less impact (although they are still selecting for it)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Comparison of NOBO Resource Selection at Varying Spatial and Temporal Scales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Autumn S.</dc:creator>
  <cp:lastModifiedBy>Randall, Autumn S.</cp:lastModifiedBy>
  <cp:revision>24</cp:revision>
  <dcterms:created xsi:type="dcterms:W3CDTF">2024-01-25T17:26:03Z</dcterms:created>
  <dcterms:modified xsi:type="dcterms:W3CDTF">2024-01-29T16:44:40Z</dcterms:modified>
</cp:coreProperties>
</file>