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4FB"/>
    <a:srgbClr val="87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85" d="100"/>
          <a:sy n="85" d="100"/>
        </p:scale>
        <p:origin x="10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3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7DA2-A173-E144-8D33-34782E728D1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F6B7-0BDC-1047-A750-893F73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2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42E0-3A8E-4642-9E9B-2BEFFA3B5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E9AA-C8D0-604D-9F51-220143C3E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tynker.com/projects/images/1a2e0d30302cda1a5c6a80d07fa5d7851336b7e3/background-scene---stage.png">
            <a:extLst>
              <a:ext uri="{FF2B5EF4-FFF2-40B4-BE49-F238E27FC236}">
                <a16:creationId xmlns:a16="http://schemas.microsoft.com/office/drawing/2014/main" id="{AB2A0049-9BA3-CF4A-BC70-643831A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93" y="0"/>
            <a:ext cx="10700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073DB6-B4BE-684B-834D-14E5DED5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921563"/>
            <a:ext cx="530292" cy="856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5DAF6-AAFF-F043-985F-B93A90FB3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395" y="4839981"/>
            <a:ext cx="530291" cy="938207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FA4059A-C912-A34D-94EC-2CC5F3AB2731}"/>
              </a:ext>
            </a:extLst>
          </p:cNvPr>
          <p:cNvSpPr txBox="1">
            <a:spLocks/>
          </p:cNvSpPr>
          <p:nvPr/>
        </p:nvSpPr>
        <p:spPr>
          <a:xfrm>
            <a:off x="1141751" y="405265"/>
            <a:ext cx="9908498" cy="33404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300" dirty="0">
                <a:latin typeface="+mn-lt"/>
              </a:rPr>
              <a:t>Evolving Intelligence Via Mario Arena Combat</a:t>
            </a:r>
            <a:br>
              <a:rPr lang="en-US" dirty="0">
                <a:latin typeface="+mn-lt"/>
              </a:rPr>
            </a:br>
            <a:r>
              <a:rPr lang="en-US" sz="3600" dirty="0">
                <a:latin typeface="+mn-lt"/>
              </a:rPr>
              <a:t>aka</a:t>
            </a:r>
            <a:br>
              <a:rPr lang="en-US" dirty="0">
                <a:latin typeface="+mn-lt"/>
              </a:rPr>
            </a:br>
            <a:r>
              <a:rPr lang="en-US" sz="5300" dirty="0">
                <a:latin typeface="+mn-lt"/>
              </a:rPr>
              <a:t>Mario: Beyond </a:t>
            </a:r>
            <a:r>
              <a:rPr lang="en-US" sz="5300" dirty="0" err="1">
                <a:latin typeface="+mn-lt"/>
              </a:rPr>
              <a:t>Thunderdome</a:t>
            </a:r>
            <a:endParaRPr lang="en-US" sz="5300" dirty="0">
              <a:latin typeface="+mn-lt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284FF791-577D-2845-82EF-0F78DC88A3C5}"/>
              </a:ext>
            </a:extLst>
          </p:cNvPr>
          <p:cNvSpPr txBox="1">
            <a:spLocks/>
          </p:cNvSpPr>
          <p:nvPr/>
        </p:nvSpPr>
        <p:spPr>
          <a:xfrm>
            <a:off x="1524000" y="4176999"/>
            <a:ext cx="9144000" cy="91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Nicholas Barrett, Abraham Dominguez, Pepper Marts</a:t>
            </a:r>
          </a:p>
        </p:txBody>
      </p:sp>
    </p:spTree>
    <p:extLst>
      <p:ext uri="{BB962C8B-B14F-4D97-AF65-F5344CB8AC3E}">
        <p14:creationId xmlns:p14="http://schemas.microsoft.com/office/powerpoint/2010/main" val="202114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ynker.com/projects/images/1a2e0d30302cda1a5c6a80d07fa5d7851336b7e3/background-scene---stage.png">
            <a:extLst>
              <a:ext uri="{FF2B5EF4-FFF2-40B4-BE49-F238E27FC236}">
                <a16:creationId xmlns:a16="http://schemas.microsoft.com/office/drawing/2014/main" id="{AB2A0049-9BA3-CF4A-BC70-643831A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93" y="0"/>
            <a:ext cx="10700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F96B24-B247-FC49-B4DE-DEC57851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744" y="365127"/>
            <a:ext cx="8125606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Artificial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840FA-3FCC-9944-9606-D7488D3E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746" y="1825626"/>
            <a:ext cx="8754255" cy="3675765"/>
          </a:xfrm>
        </p:spPr>
        <p:txBody>
          <a:bodyPr>
            <a:normAutofit fontScale="92500" lnSpcReduction="10000"/>
          </a:bodyPr>
          <a:lstStyle/>
          <a:p>
            <a:endParaRPr lang="en-US" sz="3200" dirty="0"/>
          </a:p>
          <a:p>
            <a:r>
              <a:rPr lang="en-US" sz="3200" dirty="0"/>
              <a:t>ANN is a hand-coded implementation built in Python</a:t>
            </a:r>
          </a:p>
          <a:p>
            <a:pPr lvl="1"/>
            <a:r>
              <a:rPr lang="en-US" sz="2800" dirty="0"/>
              <a:t>We did not use NEAT</a:t>
            </a:r>
          </a:p>
          <a:p>
            <a:pPr lvl="1"/>
            <a:r>
              <a:rPr lang="en-US" sz="2800" dirty="0"/>
              <a:t> We did not use back-propagation</a:t>
            </a:r>
            <a:endParaRPr lang="en-US" sz="3200" dirty="0"/>
          </a:p>
          <a:p>
            <a:r>
              <a:rPr lang="en-US" sz="3200" dirty="0"/>
              <a:t>Each ANN has 14 inputs</a:t>
            </a:r>
          </a:p>
          <a:p>
            <a:pPr lvl="1"/>
            <a:r>
              <a:rPr lang="en-US" sz="2800" dirty="0"/>
              <a:t>Wall locations, Nearest </a:t>
            </a:r>
            <a:r>
              <a:rPr lang="en-US" sz="2800" dirty="0" err="1"/>
              <a:t>Marios</a:t>
            </a:r>
            <a:r>
              <a:rPr lang="en-US" sz="2800" dirty="0"/>
              <a:t>, Absolute Positions</a:t>
            </a:r>
          </a:p>
          <a:p>
            <a:r>
              <a:rPr lang="en-US" sz="3200" dirty="0"/>
              <a:t>Each ANN has 6 outputs</a:t>
            </a:r>
            <a:endParaRPr lang="en-US" dirty="0"/>
          </a:p>
          <a:p>
            <a:pPr lvl="1"/>
            <a:r>
              <a:rPr lang="en-US" sz="2800" dirty="0"/>
              <a:t>Right, Left, Jump, Don’t Jump, Move Down, Stand Still</a:t>
            </a:r>
          </a:p>
        </p:txBody>
      </p:sp>
    </p:spTree>
    <p:extLst>
      <p:ext uri="{BB962C8B-B14F-4D97-AF65-F5344CB8AC3E}">
        <p14:creationId xmlns:p14="http://schemas.microsoft.com/office/powerpoint/2010/main" val="26462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ynker.com/projects/images/1a2e0d30302cda1a5c6a80d07fa5d7851336b7e3/background-scene---stage.png">
            <a:extLst>
              <a:ext uri="{FF2B5EF4-FFF2-40B4-BE49-F238E27FC236}">
                <a16:creationId xmlns:a16="http://schemas.microsoft.com/office/drawing/2014/main" id="{AB2A0049-9BA3-CF4A-BC70-643831A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93" y="0"/>
            <a:ext cx="10700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F96B24-B247-FC49-B4DE-DEC57851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744" y="365127"/>
            <a:ext cx="8125606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Genetic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840FA-3FCC-9944-9606-D7488D3E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746" y="1825626"/>
            <a:ext cx="8754255" cy="3675765"/>
          </a:xfrm>
        </p:spPr>
        <p:txBody>
          <a:bodyPr>
            <a:normAutofit/>
          </a:bodyPr>
          <a:lstStyle/>
          <a:p>
            <a:r>
              <a:rPr lang="en-US" sz="3200" dirty="0"/>
              <a:t>Generations have 150 </a:t>
            </a:r>
            <a:r>
              <a:rPr lang="en-US" sz="3200" dirty="0" err="1"/>
              <a:t>Marios</a:t>
            </a:r>
            <a:r>
              <a:rPr lang="en-US" sz="3200" dirty="0"/>
              <a:t> each</a:t>
            </a:r>
          </a:p>
          <a:p>
            <a:pPr lvl="1"/>
            <a:r>
              <a:rPr lang="en-US" sz="2800" dirty="0"/>
              <a:t>Gen. 1 has randomly assigned node weights</a:t>
            </a:r>
            <a:endParaRPr lang="en-US" dirty="0"/>
          </a:p>
          <a:p>
            <a:pPr lvl="1"/>
            <a:r>
              <a:rPr lang="en-US" sz="2800" dirty="0"/>
              <a:t>Point mutations and crossover between generations</a:t>
            </a:r>
          </a:p>
          <a:p>
            <a:r>
              <a:rPr lang="en-US" sz="3200" dirty="0"/>
              <a:t>Tournament selection with 8 </a:t>
            </a:r>
            <a:r>
              <a:rPr lang="en-US" sz="3200" dirty="0" err="1"/>
              <a:t>Marios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Each tournament has three arena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ynker.com/projects/images/1a2e0d30302cda1a5c6a80d07fa5d7851336b7e3/background-scene---stage.png">
            <a:extLst>
              <a:ext uri="{FF2B5EF4-FFF2-40B4-BE49-F238E27FC236}">
                <a16:creationId xmlns:a16="http://schemas.microsoft.com/office/drawing/2014/main" id="{AB2A0049-9BA3-CF4A-BC70-643831A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93" y="0"/>
            <a:ext cx="10700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F96B24-B247-FC49-B4DE-DEC57851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744" y="365127"/>
            <a:ext cx="8125606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+mn-lt"/>
              </a:rPr>
              <a:t>Experimental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840FA-3FCC-9944-9606-D7488D3E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746" y="1825626"/>
            <a:ext cx="8754255" cy="3675765"/>
          </a:xfrm>
        </p:spPr>
        <p:txBody>
          <a:bodyPr>
            <a:normAutofit/>
          </a:bodyPr>
          <a:lstStyle/>
          <a:p>
            <a:r>
              <a:rPr lang="en-US" sz="3200" dirty="0"/>
              <a:t>What is the marginal rate of improvement?</a:t>
            </a:r>
          </a:p>
          <a:p>
            <a:pPr lvl="1"/>
            <a:r>
              <a:rPr lang="en-US" sz="2800" dirty="0"/>
              <a:t>i.e. is the improvement from gen. 1 to gen. 2 bigger than from gen. 15 to gen. 16?</a:t>
            </a:r>
            <a:endParaRPr lang="en-US" dirty="0"/>
          </a:p>
          <a:p>
            <a:r>
              <a:rPr lang="en-US" sz="3200" dirty="0"/>
              <a:t>Run simulation for 100 generations</a:t>
            </a:r>
          </a:p>
          <a:p>
            <a:pPr lvl="1"/>
            <a:r>
              <a:rPr lang="en-US" sz="2800" dirty="0"/>
              <a:t>Combat the top eight from each generation against top eight from last and first generations</a:t>
            </a:r>
          </a:p>
          <a:p>
            <a:pPr lvl="1"/>
            <a:r>
              <a:rPr lang="en-US" sz="2800" dirty="0"/>
              <a:t>Generate a comparative fitness</a:t>
            </a:r>
          </a:p>
        </p:txBody>
      </p:sp>
    </p:spTree>
    <p:extLst>
      <p:ext uri="{BB962C8B-B14F-4D97-AF65-F5344CB8AC3E}">
        <p14:creationId xmlns:p14="http://schemas.microsoft.com/office/powerpoint/2010/main" val="174527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42E0-3A8E-4642-9E9B-2BEFFA3B5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E9AA-C8D0-604D-9F51-220143C3E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tynker.com/projects/images/1a2e0d30302cda1a5c6a80d07fa5d7851336b7e3/background-scene---stage.png">
            <a:extLst>
              <a:ext uri="{FF2B5EF4-FFF2-40B4-BE49-F238E27FC236}">
                <a16:creationId xmlns:a16="http://schemas.microsoft.com/office/drawing/2014/main" id="{AB2A0049-9BA3-CF4A-BC70-643831A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93" y="0"/>
            <a:ext cx="10700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04193-BCDB-0B4F-B3C2-C91F986FF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marios2fhd.mp4">
            <a:hlinkClick r:id="" action="ppaction://media"/>
            <a:extLst>
              <a:ext uri="{FF2B5EF4-FFF2-40B4-BE49-F238E27FC236}">
                <a16:creationId xmlns:a16="http://schemas.microsoft.com/office/drawing/2014/main" id="{D5BBCFDD-5C3F-464D-A2B5-DB0D53AB63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24000" y="133522"/>
            <a:ext cx="9144000" cy="55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42E0-3A8E-4642-9E9B-2BEFFA3B5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E9AA-C8D0-604D-9F51-220143C3E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tynker.com/projects/images/1a2e0d30302cda1a5c6a80d07fa5d7851336b7e3/background-scene---stage.png">
            <a:extLst>
              <a:ext uri="{FF2B5EF4-FFF2-40B4-BE49-F238E27FC236}">
                <a16:creationId xmlns:a16="http://schemas.microsoft.com/office/drawing/2014/main" id="{AB2A0049-9BA3-CF4A-BC70-643831A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93" y="0"/>
            <a:ext cx="107006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E55E3-4BD7-9B4F-9BB7-D5A3EE08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62" y="106831"/>
            <a:ext cx="7505075" cy="56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160</Words>
  <Application>Microsoft Macintosh PowerPoint</Application>
  <PresentationFormat>Widescreen</PresentationFormat>
  <Paragraphs>23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Artificial Neural Network</vt:lpstr>
      <vt:lpstr>Genetic Algorithm</vt:lpstr>
      <vt:lpstr>Experimental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Intelligence Via Mario Arena Combat aka Mario: Beyond Thunderdome</dc:title>
  <dc:creator>Marts, William Pepper</dc:creator>
  <cp:lastModifiedBy>Marts, William Pepper</cp:lastModifiedBy>
  <cp:revision>13</cp:revision>
  <dcterms:created xsi:type="dcterms:W3CDTF">2019-04-29T23:40:21Z</dcterms:created>
  <dcterms:modified xsi:type="dcterms:W3CDTF">2019-04-30T01:46:26Z</dcterms:modified>
</cp:coreProperties>
</file>