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47A7-F107-404B-8F54-DA92D2B5484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8DBA-76A8-427B-9854-C4F2F8C4FB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47A7-F107-404B-8F54-DA92D2B5484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8DBA-76A8-427B-9854-C4F2F8C4FB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47A7-F107-404B-8F54-DA92D2B5484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8DBA-76A8-427B-9854-C4F2F8C4FB7F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47A7-F107-404B-8F54-DA92D2B5484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8DBA-76A8-427B-9854-C4F2F8C4FB7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47A7-F107-404B-8F54-DA92D2B5484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8DBA-76A8-427B-9854-C4F2F8C4FB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47A7-F107-404B-8F54-DA92D2B5484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8DBA-76A8-427B-9854-C4F2F8C4FB7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47A7-F107-404B-8F54-DA92D2B5484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8DBA-76A8-427B-9854-C4F2F8C4FB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47A7-F107-404B-8F54-DA92D2B5484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8DBA-76A8-427B-9854-C4F2F8C4FB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47A7-F107-404B-8F54-DA92D2B5484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8DBA-76A8-427B-9854-C4F2F8C4FB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47A7-F107-404B-8F54-DA92D2B5484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8DBA-76A8-427B-9854-C4F2F8C4FB7F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47A7-F107-404B-8F54-DA92D2B5484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8DBA-76A8-427B-9854-C4F2F8C4FB7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17847A7-F107-404B-8F54-DA92D2B54848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F338DBA-76A8-427B-9854-C4F2F8C4FB7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AP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73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BB2A55C-765B-4D04-A088-F0BAC0D5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Расширение браузера</a:t>
            </a:r>
            <a:r>
              <a:rPr lang="ru-RU" dirty="0"/>
              <a:t> — компьютерная программа, которая в некотором роде расширяет функциональные возможности браузера.</a:t>
            </a:r>
          </a:p>
          <a:p>
            <a:r>
              <a:rPr lang="ru-RU" dirty="0"/>
              <a:t>Для разработки используется обычный HTML + CSS + JavaScript, плюс API браузера</a:t>
            </a:r>
            <a:endParaRPr lang="en-US" dirty="0"/>
          </a:p>
          <a:p>
            <a:r>
              <a:rPr lang="ru-RU" dirty="0"/>
              <a:t>С 2019 года можно использовать один и тот же код для </a:t>
            </a:r>
            <a:r>
              <a:rPr lang="ru-RU" dirty="0" err="1"/>
              <a:t>Google</a:t>
            </a:r>
            <a:r>
              <a:rPr lang="ru-RU" dirty="0"/>
              <a:t> Chrome, Opera, Firefox, </a:t>
            </a:r>
            <a:r>
              <a:rPr lang="ru-RU" dirty="0" err="1"/>
              <a:t>Edge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754806F-7180-46F9-A776-8A63AC7F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Инструменты и способы создания инструментов для браузеров</a:t>
            </a:r>
          </a:p>
        </p:txBody>
      </p:sp>
    </p:spTree>
    <p:extLst>
      <p:ext uri="{BB962C8B-B14F-4D97-AF65-F5344CB8AC3E}">
        <p14:creationId xmlns:p14="http://schemas.microsoft.com/office/powerpoint/2010/main" val="206376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C35CBC6-485C-4334-875A-EB143F7CC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Расширение — это набор скриптов. Из них есть главный файл, в котором содержится вся информация о расширении, а также о том, что и когда нужно запускать, что расширению разрешено делать, к каким ресурсам оно само даёт доступ, и некоторые настройки браузера.</a:t>
            </a:r>
          </a:p>
          <a:p>
            <a:r>
              <a:rPr lang="ru-RU" dirty="0"/>
              <a:t>Скрипты делятся на группы, которые называются контекстами выполнения. У каждой из них своя программная среды и время жизни</a:t>
            </a:r>
          </a:p>
          <a:p>
            <a:r>
              <a:rPr lang="ru-RU" dirty="0"/>
              <a:t>Скрипты разных контекстов выполнения могут общаться друг с другом с помощью механизмов сообщений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B4C2728-4D97-4C51-80E7-4ACCF5E9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29880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FBB14AD-9F03-4029-A8B8-A8C6957CD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элементы управления в браузер</a:t>
            </a:r>
          </a:p>
          <a:p>
            <a:r>
              <a:rPr lang="ru-RU" dirty="0"/>
              <a:t>Добавить в содержимое загруженной веб-страницы свои скрипты и файлы стилей</a:t>
            </a:r>
          </a:p>
          <a:p>
            <a:r>
              <a:rPr lang="ru-RU" dirty="0"/>
              <a:t>Добавить фоновый скрипт</a:t>
            </a:r>
          </a:p>
          <a:p>
            <a:r>
              <a:rPr lang="ru-RU" dirty="0"/>
              <a:t>Добавить горячие клавиши</a:t>
            </a:r>
          </a:p>
          <a:p>
            <a:r>
              <a:rPr lang="ru-RU" dirty="0"/>
              <a:t>Добавить свои опции в контекстное меню браузера</a:t>
            </a:r>
          </a:p>
          <a:p>
            <a:r>
              <a:rPr lang="ru-RU" dirty="0"/>
              <a:t>Добавить внешнюю программу или скрипт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4FC16D9-C41B-4C70-93E4-D7689144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может</a:t>
            </a:r>
          </a:p>
        </p:txBody>
      </p:sp>
    </p:spTree>
    <p:extLst>
      <p:ext uri="{BB962C8B-B14F-4D97-AF65-F5344CB8AC3E}">
        <p14:creationId xmlns:p14="http://schemas.microsoft.com/office/powerpoint/2010/main" val="317758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900CD3E-3EE8-46D5-997E-B335DDD4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WebExtensions</a:t>
            </a:r>
            <a:r>
              <a:rPr lang="ru-RU" dirty="0"/>
              <a:t> - это кросс-браузерная система разработки дополнений (для браузеров). С помощью </a:t>
            </a:r>
            <a:r>
              <a:rPr lang="ru-RU" dirty="0" err="1"/>
              <a:t>WebExtensions</a:t>
            </a:r>
            <a:r>
              <a:rPr lang="ru-RU" dirty="0"/>
              <a:t> можно создавать расширения, которые могут незначительно менять пользовательский интерфейс браузера, модифицировать содержимое веб-страниц, изменять сетевые запросы браузера. </a:t>
            </a:r>
            <a:r>
              <a:rPr lang="ru-RU" dirty="0" err="1"/>
              <a:t>WebExtensions</a:t>
            </a:r>
            <a:r>
              <a:rPr lang="ru-RU" dirty="0"/>
              <a:t> создаются с помощью таких технологий как HTML, CSS, JavaScript и JSON. 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A4E9E78-1DDC-4C9B-8242-36454931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WebExtensions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25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39CA209-539A-4678-8DF0-188811CF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Расширение </a:t>
            </a:r>
            <a:r>
              <a:rPr lang="ru-RU" dirty="0" err="1"/>
              <a:t>WebExtensions</a:t>
            </a:r>
            <a:r>
              <a:rPr lang="ru-RU" dirty="0"/>
              <a:t> представляет собой zip-архив с почти произвольной внутренней структурой вложенных каталогов и файлов. Одним из немногих по структуре требований является наличие manifest.json.</a:t>
            </a:r>
          </a:p>
          <a:p>
            <a:r>
              <a:rPr lang="ru-RU" dirty="0"/>
              <a:t>Манифест может содержать: общую информацию о расширении, перечень разрешений, подробности взаимодействия с браузером.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402A21F-3F77-4FE7-B410-31943A82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расширения</a:t>
            </a:r>
          </a:p>
        </p:txBody>
      </p:sp>
    </p:spTree>
    <p:extLst>
      <p:ext uri="{BB962C8B-B14F-4D97-AF65-F5344CB8AC3E}">
        <p14:creationId xmlns:p14="http://schemas.microsoft.com/office/powerpoint/2010/main" val="411403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2CA8A79-CC7D-4ED9-BAA2-FE592F85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Каждая фоновая страница расширения, страница настроек или страница выпадающего меню выполняется в отдельном процессе со своим контекстом. Взаимодействие между отдельными сценариями одного расширения, между разными расширениями а также расширением и браузером осуществляется с помощью системы именованных сообщений. Большинство запросов от расширения к браузеру, которые могут вызвать задержку (к примеру, чтение и запись различных данных), реализованы с помощью асинхронных </a:t>
            </a:r>
            <a:r>
              <a:rPr lang="ru-RU" dirty="0">
                <a:hlinkClick r:id="rId2" tooltip="API"/>
              </a:rPr>
              <a:t>API</a:t>
            </a:r>
            <a:r>
              <a:rPr lang="ru-RU" dirty="0"/>
              <a:t>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773BC99-D477-4F59-A73A-6CC77092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архитектуры</a:t>
            </a:r>
          </a:p>
        </p:txBody>
      </p:sp>
    </p:spTree>
    <p:extLst>
      <p:ext uri="{BB962C8B-B14F-4D97-AF65-F5344CB8AC3E}">
        <p14:creationId xmlns:p14="http://schemas.microsoft.com/office/powerpoint/2010/main" val="1612639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D6E1D4D-3FC3-4634-8DC6-700855C22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 Chrome </a:t>
            </a:r>
            <a:r>
              <a:rPr lang="ru-RU" dirty="0"/>
              <a:t>и браузерами, основанными на проекте </a:t>
            </a:r>
            <a:r>
              <a:rPr lang="en-US" dirty="0"/>
              <a:t>Chromium: Opera, </a:t>
            </a:r>
            <a:r>
              <a:rPr lang="en-US" dirty="0" err="1"/>
              <a:t>UCBrowser</a:t>
            </a:r>
            <a:r>
              <a:rPr lang="en-US" dirty="0"/>
              <a:t>, </a:t>
            </a:r>
            <a:r>
              <a:rPr lang="ru-RU" dirty="0"/>
              <a:t>Яндекс. Браузер и т. 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Firefox — </a:t>
            </a:r>
            <a:r>
              <a:rPr lang="ru-RU" dirty="0"/>
              <a:t>начиная с 45 версии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Microsoft 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Safari — </a:t>
            </a:r>
            <a:r>
              <a:rPr lang="ru-RU" dirty="0"/>
              <a:t>начиная с 14 версии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A94538A-33D0-4121-839B-2E3AC208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Поддержка различными браузерами</a:t>
            </a:r>
          </a:p>
        </p:txBody>
      </p:sp>
    </p:spTree>
    <p:extLst>
      <p:ext uri="{BB962C8B-B14F-4D97-AF65-F5344CB8AC3E}">
        <p14:creationId xmlns:p14="http://schemas.microsoft.com/office/powerpoint/2010/main" val="334829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1CFF4603-03E6-4A94-9864-71BCDD21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2ECCED6-F71C-4FBE-9751-EBB7E11C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9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связи с популярностью интернета пользователи регулярно посещают множество различных сайтов и сервисов. Такая популярность побуждает сайты собирать максимум информации о своих посетителях.</a:t>
            </a:r>
          </a:p>
          <a:p>
            <a:r>
              <a:rPr lang="ru-RU" dirty="0"/>
              <a:t>Особое внимание уделяется повторным посетителям, в связи с чем нужен механизм идентификации.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68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Самым простым и очевидным вариантом является использование </a:t>
            </a:r>
            <a:r>
              <a:rPr lang="en-US" dirty="0"/>
              <a:t>cookie</a:t>
            </a:r>
            <a:r>
              <a:rPr lang="ru-RU" dirty="0"/>
              <a:t>, главный недостаток которого - возможность очистки или режим инкогнито.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14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Более действенный метод заключается в сборе всей доступной информации о пользователе:</a:t>
            </a:r>
          </a:p>
          <a:p>
            <a:pPr lvl="1"/>
            <a:r>
              <a:rPr lang="en-US" dirty="0"/>
              <a:t>IP </a:t>
            </a:r>
            <a:r>
              <a:rPr lang="ru-RU" dirty="0"/>
              <a:t>адрес</a:t>
            </a:r>
          </a:p>
          <a:p>
            <a:pPr lvl="1"/>
            <a:r>
              <a:rPr lang="ru-RU" dirty="0"/>
              <a:t>Тип и версия браузера</a:t>
            </a:r>
          </a:p>
          <a:p>
            <a:pPr lvl="1"/>
            <a:r>
              <a:rPr lang="ru-RU" dirty="0"/>
              <a:t>Язык</a:t>
            </a:r>
          </a:p>
          <a:p>
            <a:r>
              <a:rPr lang="ru-RU" dirty="0"/>
              <a:t>Кроме этого, благодаря </a:t>
            </a:r>
            <a:r>
              <a:rPr lang="en-US" dirty="0"/>
              <a:t>JS </a:t>
            </a:r>
            <a:r>
              <a:rPr lang="ru-RU" dirty="0"/>
              <a:t>методам есть возможность собрать куда больше уникальной информации.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открытой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74301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Благодаря </a:t>
            </a:r>
            <a:r>
              <a:rPr lang="en-US" dirty="0"/>
              <a:t>JS</a:t>
            </a:r>
            <a:r>
              <a:rPr lang="ru-RU" dirty="0"/>
              <a:t> можно получить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Список установленных плагинов</a:t>
            </a:r>
          </a:p>
          <a:p>
            <a:pPr lvl="1"/>
            <a:r>
              <a:rPr lang="ru-RU" dirty="0"/>
              <a:t>Часовой пояс</a:t>
            </a:r>
          </a:p>
          <a:p>
            <a:pPr lvl="1"/>
            <a:r>
              <a:rPr lang="ru-RU" dirty="0"/>
              <a:t>Тип и версия ОС</a:t>
            </a:r>
          </a:p>
          <a:p>
            <a:pPr lvl="1"/>
            <a:r>
              <a:rPr lang="ru-RU" dirty="0"/>
              <a:t>Разрешение экрана</a:t>
            </a:r>
            <a:endParaRPr lang="en-US" dirty="0"/>
          </a:p>
          <a:p>
            <a:pPr lvl="1"/>
            <a:r>
              <a:rPr lang="ru-RU" dirty="0"/>
              <a:t>Список шрифтов</a:t>
            </a:r>
            <a:endParaRPr lang="en-US" dirty="0"/>
          </a:p>
          <a:p>
            <a:pPr lvl="1"/>
            <a:r>
              <a:rPr lang="en-US" dirty="0"/>
              <a:t>Canvas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открытой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03131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Отпечаток браузера - это полный цифровой отпечаток устройства, являющийся </a:t>
            </a:r>
            <a:r>
              <a:rPr lang="ru-RU" dirty="0" err="1"/>
              <a:t>хэшем</a:t>
            </a:r>
            <a:r>
              <a:rPr lang="ru-RU" dirty="0"/>
              <a:t>, который составлен из всей доступной информации о системе, браузере и плагинах. Он представлен в виде уникального </a:t>
            </a:r>
            <a:r>
              <a:rPr lang="en-US" dirty="0"/>
              <a:t>ID</a:t>
            </a:r>
            <a:r>
              <a:rPr lang="ru-RU" dirty="0"/>
              <a:t>, по которому пользователя всегда можно идентифицировать даже после смены IP и удаления </a:t>
            </a:r>
            <a:r>
              <a:rPr lang="ru-RU" dirty="0" err="1"/>
              <a:t>cookies</a:t>
            </a:r>
            <a:r>
              <a:rPr lang="ru-RU" dirty="0"/>
              <a:t>.</a:t>
            </a:r>
          </a:p>
          <a:p>
            <a:r>
              <a:rPr lang="ru-RU" dirty="0"/>
              <a:t>Любые изменения входных данных значительно меняют выходные.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54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Противодействие </a:t>
            </a:r>
            <a:r>
              <a:rPr lang="en-US" dirty="0"/>
              <a:t>fingerprinting </a:t>
            </a:r>
            <a:r>
              <a:rPr lang="ru-RU" dirty="0"/>
              <a:t>заключается в предоставлении ложных данных, не позволяющих повторно определять пользователя.</a:t>
            </a:r>
          </a:p>
          <a:p>
            <a:r>
              <a:rPr lang="ru-RU" dirty="0"/>
              <a:t>Но в методологии </a:t>
            </a:r>
            <a:r>
              <a:rPr lang="ru-RU" dirty="0" err="1"/>
              <a:t>fingerprinting</a:t>
            </a:r>
            <a:r>
              <a:rPr lang="ru-RU" dirty="0"/>
              <a:t> существует понятие энтропии, по которому можно определить насколько цифровой отпечаток выделяется из общего числа пользователей.</a:t>
            </a:r>
          </a:p>
          <a:p>
            <a:r>
              <a:rPr lang="ru-RU" dirty="0"/>
              <a:t>Поэтому попытка скрытия всей информации даст отрицательный результат и пользователь будет выделяться среди общей массы.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Противодействие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174815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Самым верным вариантом является маскировка информации под распространенные конфигурации. Для этой цели существуют специальные утилиты, например, </a:t>
            </a:r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Agent</a:t>
            </a:r>
            <a:r>
              <a:rPr lang="ru-RU" dirty="0"/>
              <a:t> </a:t>
            </a:r>
            <a:r>
              <a:rPr lang="ru-RU" dirty="0" err="1"/>
              <a:t>Spoofer</a:t>
            </a:r>
            <a:r>
              <a:rPr lang="ru-RU" dirty="0"/>
              <a:t> в Firefox.</a:t>
            </a:r>
          </a:p>
          <a:p>
            <a:r>
              <a:rPr lang="en-US" dirty="0" err="1"/>
              <a:t>CanvasBlocker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Firefox, Canvas Defender </a:t>
            </a:r>
            <a:r>
              <a:rPr lang="ru-RU" dirty="0"/>
              <a:t>или </a:t>
            </a:r>
            <a:r>
              <a:rPr lang="en-US" dirty="0" err="1"/>
              <a:t>CanvasFingerprintBlock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Chrome</a:t>
            </a:r>
            <a:r>
              <a:rPr lang="ru-RU" dirty="0"/>
              <a:t> генерируют случайные данные и добавляют небольшой шум, в результате чего отпечаток меняется при каждом открытии новой страницы.</a:t>
            </a:r>
          </a:p>
          <a:p>
            <a:r>
              <a:rPr lang="en-US" dirty="0"/>
              <a:t>Privacy Badger </a:t>
            </a:r>
            <a:r>
              <a:rPr lang="ru-RU" dirty="0"/>
              <a:t>позволяет снизить уровень отслеживания и количество передаваемой информации.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Противодействие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57601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Наиболее популярными плагинами для </a:t>
            </a:r>
            <a:r>
              <a:rPr lang="en-US" dirty="0"/>
              <a:t>Firefox </a:t>
            </a:r>
            <a:r>
              <a:rPr lang="ru-RU" dirty="0"/>
              <a:t>являются:</a:t>
            </a:r>
          </a:p>
          <a:p>
            <a:pPr lvl="1"/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Agent</a:t>
            </a:r>
            <a:r>
              <a:rPr lang="ru-RU" dirty="0"/>
              <a:t> </a:t>
            </a:r>
            <a:r>
              <a:rPr lang="ru-RU" dirty="0" err="1"/>
              <a:t>Swither</a:t>
            </a:r>
            <a:r>
              <a:rPr lang="ru-RU" dirty="0"/>
              <a:t> отвечает за подмену идентификации браузера.</a:t>
            </a:r>
          </a:p>
          <a:p>
            <a:pPr lvl="1"/>
            <a:r>
              <a:rPr lang="ru-RU" dirty="0" err="1"/>
              <a:t>Antidetect</a:t>
            </a:r>
            <a:r>
              <a:rPr lang="ru-RU" dirty="0"/>
              <a:t> — аналогичен прошлому плагину, но с несколько большим ассортиментом настроек.</a:t>
            </a:r>
          </a:p>
          <a:p>
            <a:pPr lvl="1"/>
            <a:r>
              <a:rPr lang="ru-RU" dirty="0" err="1"/>
              <a:t>Ghoster</a:t>
            </a:r>
            <a:r>
              <a:rPr lang="ru-RU" dirty="0"/>
              <a:t> блокирует все </a:t>
            </a:r>
            <a:r>
              <a:rPr lang="ru-RU" dirty="0" err="1"/>
              <a:t>трекеры</a:t>
            </a:r>
            <a:r>
              <a:rPr lang="ru-RU" dirty="0"/>
              <a:t> аналитики, рекламы и прочее</a:t>
            </a:r>
          </a:p>
          <a:p>
            <a:pPr lvl="1"/>
            <a:r>
              <a:rPr lang="ru-RU" dirty="0" err="1"/>
              <a:t>Multiloginapp</a:t>
            </a:r>
            <a:r>
              <a:rPr lang="ru-RU" dirty="0"/>
              <a:t> — платформа, созданная для подмены разных </a:t>
            </a:r>
            <a:r>
              <a:rPr lang="ru-RU" dirty="0" err="1"/>
              <a:t>браузерных</a:t>
            </a:r>
            <a:r>
              <a:rPr lang="ru-RU" dirty="0"/>
              <a:t> </a:t>
            </a:r>
            <a:r>
              <a:rPr lang="ru-RU" dirty="0" err="1"/>
              <a:t>fingerprint’ов</a:t>
            </a:r>
            <a:endParaRPr lang="ru-RU" dirty="0"/>
          </a:p>
          <a:p>
            <a:r>
              <a:rPr lang="ru-RU" dirty="0"/>
              <a:t>Кроме того, не стоит забывать про </a:t>
            </a:r>
            <a:r>
              <a:rPr lang="en-US" dirty="0"/>
              <a:t>VPN </a:t>
            </a:r>
            <a:r>
              <a:rPr lang="ru-RU" dirty="0"/>
              <a:t>или прокси, скрывающие настоящий </a:t>
            </a:r>
            <a:r>
              <a:rPr lang="en-US" dirty="0"/>
              <a:t>IP</a:t>
            </a:r>
            <a:r>
              <a:rPr lang="ru-RU" dirty="0"/>
              <a:t> адрес и про браузеры, изначально настроенные на анонимность (</a:t>
            </a:r>
            <a:r>
              <a:rPr lang="en-US" dirty="0"/>
              <a:t>TOR,</a:t>
            </a:r>
            <a:r>
              <a:rPr lang="ru-RU" dirty="0"/>
              <a:t> </a:t>
            </a:r>
            <a:r>
              <a:rPr lang="en-US" dirty="0"/>
              <a:t>Brave, Epic).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Противодействие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2492155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281</TotalTime>
  <Words>748</Words>
  <Application>Microsoft Office PowerPoint</Application>
  <PresentationFormat>Экран 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Candara</vt:lpstr>
      <vt:lpstr>Symbol</vt:lpstr>
      <vt:lpstr>Волна</vt:lpstr>
      <vt:lpstr>Презентация PowerPoint</vt:lpstr>
      <vt:lpstr>Презентация PowerPoint</vt:lpstr>
      <vt:lpstr>Cookies</vt:lpstr>
      <vt:lpstr>Анализ открытой информации</vt:lpstr>
      <vt:lpstr>Анализ открытой информации</vt:lpstr>
      <vt:lpstr>Fingerprinting</vt:lpstr>
      <vt:lpstr>Противодействие</vt:lpstr>
      <vt:lpstr>Противодействие</vt:lpstr>
      <vt:lpstr>Противодействие</vt:lpstr>
      <vt:lpstr>Инструменты и способы создания инструментов для браузеров</vt:lpstr>
      <vt:lpstr>Общие сведения</vt:lpstr>
      <vt:lpstr>Расширение может</vt:lpstr>
      <vt:lpstr>WebExtensions</vt:lpstr>
      <vt:lpstr>Структура расширения</vt:lpstr>
      <vt:lpstr>Особенности архитектуры</vt:lpstr>
      <vt:lpstr>Поддержка различными браузерами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Анастасия Терешина</cp:lastModifiedBy>
  <cp:revision>24</cp:revision>
  <dcterms:created xsi:type="dcterms:W3CDTF">2020-11-01T13:32:12Z</dcterms:created>
  <dcterms:modified xsi:type="dcterms:W3CDTF">2020-11-03T07:09:23Z</dcterms:modified>
</cp:coreProperties>
</file>