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b10067705dm-001_2880x2161.jpg"/>
          <p:cNvSpPr/>
          <p:nvPr>
            <p:ph type="pic" idx="21"/>
          </p:nvPr>
        </p:nvSpPr>
        <p:spPr>
          <a:xfrm>
            <a:off x="0" y="-2290234"/>
            <a:ext cx="24384000" cy="18296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b10067705dm-001_2880x2161.jpg"/>
          <p:cNvSpPr/>
          <p:nvPr>
            <p:ph type="pic" idx="21"/>
          </p:nvPr>
        </p:nvSpPr>
        <p:spPr>
          <a:xfrm>
            <a:off x="3125968" y="-1762099"/>
            <a:ext cx="18135601" cy="136079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197913361_2035x1354.jpg"/>
          <p:cNvSpPr/>
          <p:nvPr>
            <p:ph type="pic" idx="21"/>
          </p:nvPr>
        </p:nvSpPr>
        <p:spPr>
          <a:xfrm>
            <a:off x="5803900" y="952500"/>
            <a:ext cx="17236029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108348088_flipped_1647x1098.jpg"/>
          <p:cNvSpPr/>
          <p:nvPr>
            <p:ph type="pic" sz="half" idx="21"/>
          </p:nvPr>
        </p:nvSpPr>
        <p:spPr>
          <a:xfrm>
            <a:off x="87503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1197913361_2035x1354.jpg"/>
          <p:cNvSpPr/>
          <p:nvPr>
            <p:ph type="pic" sz="quarter" idx="21"/>
          </p:nvPr>
        </p:nvSpPr>
        <p:spPr>
          <a:xfrm>
            <a:off x="15292127" y="6870700"/>
            <a:ext cx="8341246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108348088_flipped_1647x1098.jpg"/>
          <p:cNvSpPr/>
          <p:nvPr>
            <p:ph type="pic" sz="quarter" idx="22"/>
          </p:nvPr>
        </p:nvSpPr>
        <p:spPr>
          <a:xfrm>
            <a:off x="14859000" y="952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b10067705dm-001_2880x2161.jpg"/>
          <p:cNvSpPr/>
          <p:nvPr>
            <p:ph type="pic" idx="23"/>
          </p:nvPr>
        </p:nvSpPr>
        <p:spPr>
          <a:xfrm>
            <a:off x="651237" y="952500"/>
            <a:ext cx="15283726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.jpeg"/><Relationship Id="rId4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otel Databas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Hotel Database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Qu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Queries</a:t>
            </a:r>
          </a:p>
        </p:txBody>
      </p:sp>
      <p:sp>
        <p:nvSpPr>
          <p:cNvPr id="157" name="Сколько номеров забронировано в конкретном отеле на определенную дату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Сколько номеров забронировано в конкретном отеле на определенную дату</a:t>
            </a:r>
          </a:p>
          <a:p>
            <a:pPr marL="0" indent="0">
              <a:buSzTx/>
              <a:buNone/>
            </a:pPr>
            <a:r>
              <a:t>SELECT count(booking_id) AS "Total Rooms Booked"</a:t>
            </a:r>
          </a:p>
          <a:p>
            <a:pPr marL="0" indent="0">
              <a:buSzTx/>
              <a:buNone/>
            </a:pPr>
            <a:r>
              <a:t>FROM bookings </a:t>
            </a:r>
          </a:p>
          <a:p>
            <a:pPr marL="0" indent="0">
              <a:buSzTx/>
              <a:buNone/>
            </a:pPr>
            <a:r>
              <a:t>WHERE booking_date LIKE :booking_date;</a:t>
            </a:r>
          </a:p>
          <a:p>
            <a:pPr marL="0" indent="0">
              <a:buSzTx/>
              <a:buNone/>
              <a:defRPr sz="2000"/>
            </a:pPr>
            <a:r>
              <a:t>π "Total Rooms Booked" (count(booking_id))</a:t>
            </a:r>
          </a:p>
          <a:p>
            <a:pPr marL="0" indent="0">
              <a:buSzTx/>
              <a:buNone/>
              <a:defRPr sz="2000"/>
            </a:pPr>
            <a:r>
              <a:t>(σ booking_date LIKE :booking_date (bookings))</a:t>
            </a:r>
          </a:p>
        </p:txBody>
      </p:sp>
      <p:sp>
        <p:nvSpPr>
          <p:cNvPr id="158" name="Выводить имена , номера телефонов , день въезда и день выселения гостей на определенную дату…"/>
          <p:cNvSpPr txBox="1"/>
          <p:nvPr/>
        </p:nvSpPr>
        <p:spPr>
          <a:xfrm>
            <a:off x="12820650" y="3149600"/>
            <a:ext cx="102235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652145">
              <a:spcBef>
                <a:spcPts val="3500"/>
              </a:spcBef>
              <a:defRPr b="0" sz="3002"/>
            </a:pPr>
            <a:r>
              <a:t>Выводить имена , номера телефонов , день въезда и день выселения гостей на определенную дату</a:t>
            </a:r>
          </a:p>
          <a:p>
            <a:pPr algn="l" defTabSz="652145">
              <a:spcBef>
                <a:spcPts val="3500"/>
              </a:spcBef>
              <a:defRPr b="0" sz="3002"/>
            </a:pPr>
            <a:r>
              <a:t>SELECT last_name, first_name, phone_number, booking_date, check_out_date</a:t>
            </a:r>
          </a:p>
          <a:p>
            <a:pPr algn="l" defTabSz="652145">
              <a:spcBef>
                <a:spcPts val="3500"/>
              </a:spcBef>
              <a:defRPr b="0" sz="3002"/>
            </a:pPr>
            <a:r>
              <a:t>FROM guests</a:t>
            </a:r>
          </a:p>
          <a:p>
            <a:pPr algn="l" defTabSz="652145">
              <a:spcBef>
                <a:spcPts val="3500"/>
              </a:spcBef>
              <a:defRPr b="0" sz="3002"/>
            </a:pPr>
            <a:r>
              <a:t>JOIN contacts ON guests.contact_id = contacts.contact_id</a:t>
            </a:r>
          </a:p>
          <a:p>
            <a:pPr algn="l" defTabSz="652145">
              <a:spcBef>
                <a:spcPts val="3500"/>
              </a:spcBef>
              <a:defRPr b="0" sz="3002"/>
            </a:pPr>
            <a:r>
              <a:t>JOIN bookings ON guests.guest_id = bookings.guest_id and bookings.booking_date = :booking_date</a:t>
            </a:r>
          </a:p>
          <a:p>
            <a:pPr algn="l" defTabSz="652145">
              <a:spcBef>
                <a:spcPts val="3500"/>
              </a:spcBef>
              <a:defRPr b="0" sz="3002"/>
            </a:pPr>
            <a:r>
              <a:t>Test dates (12/28/2021 , 03/12/2022)</a:t>
            </a:r>
          </a:p>
          <a:p>
            <a:pPr algn="l" defTabSz="652145">
              <a:spcBef>
                <a:spcPts val="3500"/>
              </a:spcBef>
              <a:defRPr b="0" sz="3002"/>
            </a:pPr>
            <a:r>
              <a:t>π last_name, first_name, phone_number, booking_date, check_out_date(guests ⨝ contacts[guests.contact_id = contacts.contact_id] ⨝ bookings[guests.guest_id = bookings.guest_id and bookings.booking_date = :booking_date])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Выводит имя отеля, контактный номер отеля , его рейтинг, в каком штате находится, количество комнат…"/>
          <p:cNvSpPr txBox="1"/>
          <p:nvPr>
            <p:ph type="body" sz="half" idx="1"/>
          </p:nvPr>
        </p:nvSpPr>
        <p:spPr>
          <a:xfrm>
            <a:off x="1689100" y="1270000"/>
            <a:ext cx="10223500" cy="11176000"/>
          </a:xfrm>
          <a:prstGeom prst="rect">
            <a:avLst/>
          </a:prstGeom>
        </p:spPr>
        <p:txBody>
          <a:bodyPr/>
          <a:lstStyle/>
          <a:p>
            <a:pPr marL="0" indent="0" defTabSz="718184">
              <a:spcBef>
                <a:spcPts val="3900"/>
              </a:spcBef>
              <a:buSzTx/>
              <a:buNone/>
              <a:defRPr sz="3306"/>
            </a:pPr>
            <a:r>
              <a:t>Выводит имя отеля, контактный номер отеля , его рейтинг, в каком штате находится, количество комнат</a:t>
            </a:r>
          </a:p>
          <a:p>
            <a:pPr marL="0" indent="0" defTabSz="718184">
              <a:spcBef>
                <a:spcPts val="3900"/>
              </a:spcBef>
              <a:buSzTx/>
              <a:buNone/>
              <a:defRPr sz="3306"/>
            </a:pPr>
            <a:r>
              <a:t>SELECT hotel.hotel_name, hotel.hotel_phone_number, addresses.state, star_ratings.star_rating_image, hotel.hotel_room_count</a:t>
            </a:r>
          </a:p>
          <a:p>
            <a:pPr marL="0" indent="0" defTabSz="718184">
              <a:spcBef>
                <a:spcPts val="3900"/>
              </a:spcBef>
              <a:buSzTx/>
              <a:buNone/>
              <a:defRPr sz="3306"/>
            </a:pPr>
            <a:r>
              <a:t>FROM hotel</a:t>
            </a:r>
          </a:p>
          <a:p>
            <a:pPr marL="0" indent="0" defTabSz="718184">
              <a:spcBef>
                <a:spcPts val="3900"/>
              </a:spcBef>
              <a:buSzTx/>
              <a:buNone/>
              <a:defRPr sz="3306"/>
            </a:pPr>
            <a:r>
              <a:t>JOIN addresses ON hotel.address_id = addresses.address_id</a:t>
            </a:r>
          </a:p>
          <a:p>
            <a:pPr marL="0" indent="0" defTabSz="718184">
              <a:spcBef>
                <a:spcPts val="3900"/>
              </a:spcBef>
              <a:buSzTx/>
              <a:buNone/>
              <a:defRPr sz="3306"/>
            </a:pPr>
            <a:r>
              <a:t>JOIN star_ratings ON hotel.star_rating_id = star_ratings.star_rating;</a:t>
            </a:r>
          </a:p>
          <a:p>
            <a:pPr marL="0" indent="0" defTabSz="718184">
              <a:spcBef>
                <a:spcPts val="3900"/>
              </a:spcBef>
              <a:buSzTx/>
              <a:buNone/>
              <a:defRPr sz="3306"/>
            </a:pPr>
            <a:r>
              <a:t>π hotel_name, hotel_phone_number, state, star_rating_image, hotel_room_count(hotel ⨝ addresses[hotel.address_id = addresses.address_id] ⨝ star_ratings[hotel.star_rating_id = star_ratings.star_rating])</a:t>
            </a:r>
          </a:p>
        </p:txBody>
      </p:sp>
      <p:sp>
        <p:nvSpPr>
          <p:cNvPr id="161" name="Выводит имя отеля, имя его комнат, его КВ м, описание комнаты и его стоимость…"/>
          <p:cNvSpPr txBox="1"/>
          <p:nvPr/>
        </p:nvSpPr>
        <p:spPr>
          <a:xfrm>
            <a:off x="12820650" y="1270000"/>
            <a:ext cx="10223500" cy="1117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Выводит имя отеля, имя его комнат, его КВ м, описание комнаты и его стоимость</a:t>
            </a:r>
          </a:p>
          <a:p>
            <a:pPr algn="l">
              <a:spcBef>
                <a:spcPts val="4500"/>
              </a:spcBef>
              <a:defRPr b="0" sz="3800"/>
            </a:pPr>
            <a:r>
              <a:t>select hotel_name,room_name,room_size,room_description,room_cost</a:t>
            </a:r>
          </a:p>
          <a:p>
            <a:pPr algn="l">
              <a:spcBef>
                <a:spcPts val="4500"/>
              </a:spcBef>
              <a:defRPr b="0" sz="3800"/>
            </a:pPr>
            <a:r>
              <a:t>from hotel,rooms,room_type</a:t>
            </a:r>
          </a:p>
          <a:p>
            <a:pPr algn="l">
              <a:spcBef>
                <a:spcPts val="4500"/>
              </a:spcBef>
              <a:defRPr b="0" sz="3800"/>
            </a:pPr>
            <a:r>
              <a:t>where room_type.type_id = rooms.type_id</a:t>
            </a:r>
          </a:p>
          <a:p>
            <a:pPr algn="l">
              <a:spcBef>
                <a:spcPts val="4500"/>
              </a:spcBef>
              <a:defRPr b="0" sz="3800"/>
            </a:pPr>
            <a:r>
              <a:t>and hotel.hotel_id = rooms.hotel_id</a:t>
            </a:r>
          </a:p>
          <a:p>
            <a:pPr algn="l">
              <a:spcBef>
                <a:spcPts val="4500"/>
              </a:spcBef>
              <a:defRPr b="0" sz="3800"/>
            </a:pPr>
            <a:r>
              <a:t>π hotel_name, room_name, room_size, room_description, room_cost(hotel ⨝ rooms ⨝ room_type[room_type.type_id = rooms.type_id and hotel.hotel_id = rooms.hotel_id])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Сколько сколько раз в год клиент сделал резервирование номера…"/>
          <p:cNvSpPr txBox="1"/>
          <p:nvPr>
            <p:ph type="body" sz="half" idx="1"/>
          </p:nvPr>
        </p:nvSpPr>
        <p:spPr>
          <a:xfrm>
            <a:off x="1689100" y="1270000"/>
            <a:ext cx="10223500" cy="11176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Сколько сколько раз в год клиент сделал резервирование номера</a:t>
            </a:r>
          </a:p>
          <a:p>
            <a:pPr marL="0" indent="0">
              <a:buSzTx/>
              <a:buNone/>
            </a:pPr>
            <a:r>
              <a:t>SELECT count(*)	</a:t>
            </a:r>
          </a:p>
          <a:p>
            <a:pPr marL="0" indent="0">
              <a:buSzTx/>
              <a:buNone/>
            </a:pPr>
            <a:r>
              <a:t>FROM bookings</a:t>
            </a:r>
          </a:p>
          <a:p>
            <a:pPr marL="0" indent="0">
              <a:buSzTx/>
              <a:buNone/>
            </a:pPr>
            <a:r>
              <a:t>WHERE booking_date LIKE '%2022' AND guest_id = 501;</a:t>
            </a:r>
          </a:p>
          <a:p>
            <a:pPr marL="0" indent="0">
              <a:buSzTx/>
              <a:buNone/>
            </a:pPr>
            <a:r>
              <a:t>π count(*)(σ booking_date LIKE '%2022' AND guest_id = 501 (bookings))</a:t>
            </a:r>
          </a:p>
        </p:txBody>
      </p:sp>
      <p:sp>
        <p:nvSpPr>
          <p:cNvPr id="164" name="Сколько номеров забронировано в конкретном отеле на определенную дату…"/>
          <p:cNvSpPr txBox="1"/>
          <p:nvPr/>
        </p:nvSpPr>
        <p:spPr>
          <a:xfrm>
            <a:off x="12820650" y="1270000"/>
            <a:ext cx="10223500" cy="1117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Сколько номеров забронировано в конкретном отеле на определенную дату</a:t>
            </a:r>
          </a:p>
          <a:p>
            <a:pPr algn="l">
              <a:spcBef>
                <a:spcPts val="4500"/>
              </a:spcBef>
              <a:defRPr b="0" sz="3800"/>
            </a:pPr>
            <a:r>
              <a:t>SELECT count(booking_id) AS "Total Rooms Booked"</a:t>
            </a:r>
          </a:p>
          <a:p>
            <a:pPr algn="l">
              <a:spcBef>
                <a:spcPts val="4500"/>
              </a:spcBef>
              <a:defRPr b="0" sz="3800"/>
            </a:pPr>
            <a:r>
              <a:t>FROM bookings </a:t>
            </a:r>
          </a:p>
          <a:p>
            <a:pPr algn="l">
              <a:spcBef>
                <a:spcPts val="4500"/>
              </a:spcBef>
              <a:defRPr b="0" sz="3800"/>
            </a:pPr>
            <a:r>
              <a:t>WHERE booking_date LIKE :booking_date;</a:t>
            </a:r>
          </a:p>
          <a:p>
            <a:pPr algn="l">
              <a:spcBef>
                <a:spcPts val="4500"/>
              </a:spcBef>
              <a:defRPr b="0" sz="3800"/>
            </a:pPr>
            <a:r>
              <a:t>π "Total Rooms Booked" (count(booking_id))(σ booking_date LIKE :booking_date (bookings))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Сколько номеров доступно в данном отеле на конкретную дату…"/>
          <p:cNvSpPr txBox="1"/>
          <p:nvPr>
            <p:ph type="body" sz="half" idx="1"/>
          </p:nvPr>
        </p:nvSpPr>
        <p:spPr>
          <a:xfrm>
            <a:off x="1689100" y="1270000"/>
            <a:ext cx="10223500" cy="11176000"/>
          </a:xfrm>
          <a:prstGeom prst="rect">
            <a:avLst/>
          </a:prstGeom>
        </p:spPr>
        <p:txBody>
          <a:bodyPr/>
          <a:lstStyle/>
          <a:p>
            <a:pPr marL="0" indent="0" defTabSz="808990">
              <a:spcBef>
                <a:spcPts val="4400"/>
              </a:spcBef>
              <a:buSzTx/>
              <a:buNone/>
              <a:defRPr sz="3724"/>
            </a:pPr>
            <a:r>
              <a:t>Сколько номеров доступно в данном отеле на конкретную дату</a:t>
            </a:r>
          </a:p>
          <a:p>
            <a:pPr marL="0" indent="0" defTabSz="808990">
              <a:spcBef>
                <a:spcPts val="4400"/>
              </a:spcBef>
              <a:buSzTx/>
              <a:buNone/>
              <a:defRPr sz="3724"/>
            </a:pPr>
            <a:r>
              <a:t>SELECT h.hotel_id, h.hotel_room_count - SUM(b.total_rooms_booked)</a:t>
            </a:r>
          </a:p>
          <a:p>
            <a:pPr marL="0" indent="0" defTabSz="808990">
              <a:spcBef>
                <a:spcPts val="4400"/>
              </a:spcBef>
              <a:buSzTx/>
              <a:buNone/>
              <a:defRPr sz="3724"/>
            </a:pPr>
            <a:r>
              <a:t>FROM bookings b JOIN hotel h ON b.hotel_id = h.hotel_id</a:t>
            </a:r>
          </a:p>
          <a:p>
            <a:pPr marL="0" indent="0" defTabSz="808990">
              <a:spcBef>
                <a:spcPts val="4400"/>
              </a:spcBef>
              <a:buSzTx/>
              <a:buNone/>
              <a:defRPr sz="3724"/>
            </a:pPr>
            <a:r>
              <a:t>WHERE b.booking_date LIKE '12/28/2021' AND h.hotel_id = 1</a:t>
            </a:r>
          </a:p>
          <a:p>
            <a:pPr marL="0" indent="0" defTabSz="808990">
              <a:spcBef>
                <a:spcPts val="4400"/>
              </a:spcBef>
              <a:buSzTx/>
              <a:buNone/>
              <a:defRPr sz="3724"/>
            </a:pPr>
            <a:r>
              <a:t>GROUP BY h.hotel_id, h.hotel_room_count</a:t>
            </a:r>
          </a:p>
          <a:p>
            <a:pPr marL="0" indent="0" defTabSz="808990">
              <a:spcBef>
                <a:spcPts val="4400"/>
              </a:spcBef>
              <a:buSzTx/>
              <a:buNone/>
              <a:defRPr sz="3724"/>
            </a:pPr>
            <a:r>
              <a:t>π h.hotel_id, h.hotel_room_count - SUM(b.total_rooms_booked)(bookings ⨝ hotel[bookings.hotel_id = hotel.hotel_id]WHERE booking_date LIKE '12/28/2021' AND h.hotel_id = 1 GROUP BY h.hotel_id, h.hotel_room_count)</a:t>
            </a:r>
          </a:p>
        </p:txBody>
      </p:sp>
      <p:sp>
        <p:nvSpPr>
          <p:cNvPr id="167" name="Выводить сотрудника , отель в котором он работает , номер телефона и название должности…"/>
          <p:cNvSpPr txBox="1"/>
          <p:nvPr/>
        </p:nvSpPr>
        <p:spPr>
          <a:xfrm>
            <a:off x="12820650" y="1270000"/>
            <a:ext cx="10223500" cy="1117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627379">
              <a:spcBef>
                <a:spcPts val="3400"/>
              </a:spcBef>
              <a:defRPr b="0" sz="2888"/>
            </a:pPr>
            <a:r>
              <a:t>Выводить сотрудника , отель в котором он работает , номер телефона и название должности</a:t>
            </a:r>
          </a:p>
          <a:p>
            <a:pPr algn="l" defTabSz="627379">
              <a:spcBef>
                <a:spcPts val="3400"/>
              </a:spcBef>
              <a:defRPr b="0" sz="2888"/>
            </a:pPr>
            <a:r>
              <a:t>select hotel_name,employee_full_name,phone_number,position_name</a:t>
            </a:r>
          </a:p>
          <a:p>
            <a:pPr algn="l" defTabSz="627379">
              <a:spcBef>
                <a:spcPts val="3400"/>
              </a:spcBef>
              <a:defRPr b="0" sz="2888"/>
            </a:pPr>
            <a:r>
              <a:t>from employees,hotel, emp_on_one_hotel,emp_position </a:t>
            </a:r>
          </a:p>
          <a:p>
            <a:pPr algn="l" defTabSz="627379">
              <a:spcBef>
                <a:spcPts val="3400"/>
              </a:spcBef>
              <a:defRPr b="0" sz="2888"/>
            </a:pPr>
            <a:r>
              <a:t>where hotel.hotel_id = emp_on_one_hotel.hotel_id</a:t>
            </a:r>
          </a:p>
          <a:p>
            <a:pPr algn="l" defTabSz="627379">
              <a:spcBef>
                <a:spcPts val="3400"/>
              </a:spcBef>
              <a:defRPr b="0" sz="2888"/>
            </a:pPr>
            <a:r>
              <a:t>and employees.employee_id = emp_on_one_hotel.employee_id</a:t>
            </a:r>
          </a:p>
          <a:p>
            <a:pPr algn="l" defTabSz="627379">
              <a:spcBef>
                <a:spcPts val="3400"/>
              </a:spcBef>
              <a:defRPr b="0" sz="2888"/>
            </a:pPr>
            <a:r>
              <a:t>and employees.employee_id = emp_position.employee_id</a:t>
            </a:r>
          </a:p>
          <a:p>
            <a:pPr algn="l" defTabSz="627379">
              <a:spcBef>
                <a:spcPts val="3400"/>
              </a:spcBef>
              <a:defRPr b="0" sz="2888"/>
            </a:pPr>
            <a:r>
              <a:t>π hotel_name, employee_full_name, phone_number, position_name</a:t>
            </a:r>
          </a:p>
          <a:p>
            <a:pPr algn="l" defTabSz="627379">
              <a:spcBef>
                <a:spcPts val="3400"/>
              </a:spcBef>
              <a:defRPr b="0" sz="2888"/>
            </a:pPr>
            <a:r>
              <a:t>(hotel ⨝ emp_on_one_hotel[hotel.hotel_id = emp_on_one_hotel.hotel_id] ⨝ employees[emp_on_one_hotel.employee_id = employees.employee_id] ⨝ emp_position[employees.employee_id = emp_position.employee_id])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Вывести список комнат в которые заселяются гости на конкретную дату…"/>
          <p:cNvSpPr txBox="1"/>
          <p:nvPr>
            <p:ph type="body" sz="half" idx="1"/>
          </p:nvPr>
        </p:nvSpPr>
        <p:spPr>
          <a:xfrm>
            <a:off x="1689100" y="1270000"/>
            <a:ext cx="10223500" cy="11176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Вывести список комнат в которые заселяются гости на конкретную дату</a:t>
            </a:r>
          </a:p>
          <a:p>
            <a:pPr marL="0" indent="0">
              <a:buSzTx/>
              <a:buNone/>
            </a:pPr>
            <a:r>
              <a:t>SELECT room_number</a:t>
            </a:r>
          </a:p>
          <a:p>
            <a:pPr marL="0" indent="0">
              <a:buSzTx/>
              <a:buNone/>
            </a:pPr>
            <a:r>
              <a:t>FROM rooms</a:t>
            </a:r>
          </a:p>
          <a:p>
            <a:pPr marL="0" indent="0">
              <a:buSzTx/>
              <a:buNone/>
            </a:pPr>
            <a:r>
              <a:t>WHERE room_number IN (</a:t>
            </a:r>
          </a:p>
          <a:p>
            <a:pPr marL="0" indent="0">
              <a:buSzTx/>
              <a:buNone/>
            </a:pPr>
            <a:r>
              <a:t>  SELECT room_number</a:t>
            </a:r>
          </a:p>
          <a:p>
            <a:pPr marL="0" indent="0">
              <a:buSzTx/>
              <a:buNone/>
            </a:pPr>
            <a:r>
              <a:t>  FROM bookings</a:t>
            </a:r>
          </a:p>
          <a:p>
            <a:pPr marL="0" indent="0">
              <a:buSzTx/>
              <a:buNone/>
            </a:pPr>
            <a:r>
              <a:t>  WHERE check_in_date = '04/28/2022'</a:t>
            </a:r>
          </a:p>
          <a:p>
            <a:pPr marL="0" indent="0">
              <a:buSzTx/>
              <a:buNone/>
            </a:pPr>
            <a:r>
              <a:t>);</a:t>
            </a:r>
          </a:p>
          <a:p>
            <a:pPr marL="0" indent="0">
              <a:buSzTx/>
              <a:buNone/>
            </a:pPr>
            <a:r>
              <a:t>π room_number (rooms ⨝ (σ check_in_date ='04/28/2022' (bookings[room_number])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rigg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Triggers</a:t>
            </a:r>
          </a:p>
        </p:txBody>
      </p:sp>
      <p:sp>
        <p:nvSpPr>
          <p:cNvPr id="172" name="Trigger который запрещает тип оплаты ‘cash’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693419">
              <a:spcBef>
                <a:spcPts val="3700"/>
              </a:spcBef>
              <a:buSzTx/>
              <a:buNone/>
              <a:defRPr sz="3191"/>
            </a:pPr>
            <a:r>
              <a:t>Trigger который запрещает тип оплаты ‘cash’</a:t>
            </a:r>
          </a:p>
          <a:p>
            <a:pPr marL="0" indent="0" defTabSz="693419">
              <a:spcBef>
                <a:spcPts val="3700"/>
              </a:spcBef>
              <a:buSzTx/>
              <a:buNone/>
              <a:defRPr sz="3191"/>
            </a:pPr>
            <a:r>
              <a:t>CREATE OR REPLACE TRIGGER prevent_cash_payments</a:t>
            </a:r>
          </a:p>
          <a:p>
            <a:pPr marL="0" indent="0" defTabSz="693419">
              <a:spcBef>
                <a:spcPts val="3700"/>
              </a:spcBef>
              <a:buSzTx/>
              <a:buNone/>
              <a:defRPr sz="3191"/>
            </a:pPr>
            <a:r>
              <a:t>BEFORE INSERT ON payments</a:t>
            </a:r>
          </a:p>
          <a:p>
            <a:pPr marL="0" indent="0" defTabSz="693419">
              <a:spcBef>
                <a:spcPts val="3700"/>
              </a:spcBef>
              <a:buSzTx/>
              <a:buNone/>
              <a:defRPr sz="3191"/>
            </a:pPr>
            <a:r>
              <a:t>FOR EACH ROW</a:t>
            </a:r>
          </a:p>
          <a:p>
            <a:pPr marL="0" indent="0" defTabSz="693419">
              <a:spcBef>
                <a:spcPts val="3700"/>
              </a:spcBef>
              <a:buSzTx/>
              <a:buNone/>
              <a:defRPr sz="3191"/>
            </a:pPr>
            <a:r>
              <a:t>BEGIN</a:t>
            </a:r>
          </a:p>
          <a:p>
            <a:pPr marL="0" indent="0" defTabSz="693419">
              <a:spcBef>
                <a:spcPts val="3700"/>
              </a:spcBef>
              <a:buSzTx/>
              <a:buNone/>
              <a:defRPr sz="3191"/>
            </a:pPr>
            <a:r>
              <a:t>  IF :new.payment_type = 'cash' THEN</a:t>
            </a:r>
          </a:p>
          <a:p>
            <a:pPr marL="0" indent="0" defTabSz="693419">
              <a:spcBef>
                <a:spcPts val="3700"/>
              </a:spcBef>
              <a:buSzTx/>
              <a:buNone/>
              <a:defRPr sz="3191"/>
            </a:pPr>
            <a:r>
              <a:t>    RAISE_APPLICATION_ERROR(-20001, 'Cash payments are not allowed');</a:t>
            </a:r>
          </a:p>
          <a:p>
            <a:pPr marL="0" indent="0" defTabSz="693419">
              <a:spcBef>
                <a:spcPts val="3700"/>
              </a:spcBef>
              <a:buSzTx/>
              <a:buNone/>
              <a:defRPr sz="3191"/>
            </a:pPr>
            <a:r>
              <a:t>  END IF;</a:t>
            </a:r>
          </a:p>
          <a:p>
            <a:pPr marL="0" indent="0" defTabSz="693419">
              <a:spcBef>
                <a:spcPts val="3700"/>
              </a:spcBef>
              <a:buSzTx/>
              <a:buNone/>
              <a:defRPr sz="3191"/>
            </a:pPr>
            <a:r>
              <a:t>END;</a:t>
            </a:r>
          </a:p>
        </p:txBody>
      </p:sp>
      <p:sp>
        <p:nvSpPr>
          <p:cNvPr id="173" name="Trigger который удаляет строку когда проходит ‘check_out_date’…"/>
          <p:cNvSpPr txBox="1"/>
          <p:nvPr/>
        </p:nvSpPr>
        <p:spPr>
          <a:xfrm>
            <a:off x="12820650" y="3149600"/>
            <a:ext cx="102235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660400">
              <a:spcBef>
                <a:spcPts val="3600"/>
              </a:spcBef>
              <a:defRPr b="0" sz="3040"/>
            </a:pPr>
            <a:r>
              <a:t>Trigger который удаляет строку когда проходит ‘check_out_date’</a:t>
            </a:r>
          </a:p>
          <a:p>
            <a:pPr algn="l" defTabSz="660400">
              <a:spcBef>
                <a:spcPts val="3600"/>
              </a:spcBef>
              <a:defRPr b="0" sz="3040"/>
            </a:pPr>
            <a:r>
              <a:t>CREATE OR REPLACE TRIGGER delete_expired_bookings</a:t>
            </a:r>
          </a:p>
          <a:p>
            <a:pPr algn="l" defTabSz="660400">
              <a:spcBef>
                <a:spcPts val="3600"/>
              </a:spcBef>
              <a:defRPr b="0" sz="3040"/>
            </a:pPr>
            <a:r>
              <a:t>AFTER INSERT OR UPDATE ON bookings</a:t>
            </a:r>
          </a:p>
          <a:p>
            <a:pPr algn="l" defTabSz="660400">
              <a:spcBef>
                <a:spcPts val="3600"/>
              </a:spcBef>
              <a:defRPr b="0" sz="3040"/>
            </a:pPr>
            <a:r>
              <a:t>FOR EACH ROW</a:t>
            </a:r>
          </a:p>
          <a:p>
            <a:pPr algn="l" defTabSz="660400">
              <a:spcBef>
                <a:spcPts val="3600"/>
              </a:spcBef>
              <a:defRPr b="0" sz="3040"/>
            </a:pPr>
            <a:r>
              <a:t>BEGIN</a:t>
            </a:r>
          </a:p>
          <a:p>
            <a:pPr algn="l" defTabSz="660400">
              <a:spcBef>
                <a:spcPts val="3600"/>
              </a:spcBef>
              <a:defRPr b="0" sz="3040"/>
            </a:pPr>
            <a:r>
              <a:t>  IF :new.check_out_date &lt; SYSDATE THEN</a:t>
            </a:r>
          </a:p>
          <a:p>
            <a:pPr algn="l" defTabSz="660400">
              <a:spcBef>
                <a:spcPts val="3600"/>
              </a:spcBef>
              <a:defRPr b="0" sz="3040"/>
            </a:pPr>
            <a:r>
              <a:t>    DELETE FROM bookings WHERE booking_id = :new.booking_id;</a:t>
            </a:r>
          </a:p>
          <a:p>
            <a:pPr algn="l" defTabSz="660400">
              <a:spcBef>
                <a:spcPts val="3600"/>
              </a:spcBef>
              <a:defRPr b="0" sz="3040"/>
            </a:pPr>
            <a:r>
              <a:t>  END IF;</a:t>
            </a:r>
          </a:p>
          <a:p>
            <a:pPr algn="l" defTabSz="660400">
              <a:spcBef>
                <a:spcPts val="3600"/>
              </a:spcBef>
              <a:defRPr b="0" sz="3040"/>
            </a:pPr>
            <a:r>
              <a:t>END;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Если длина вводимого номера карточки не равна 16 ти то выводит ошибку…"/>
          <p:cNvSpPr txBox="1"/>
          <p:nvPr>
            <p:ph type="body" sz="half" idx="1"/>
          </p:nvPr>
        </p:nvSpPr>
        <p:spPr>
          <a:xfrm>
            <a:off x="1689100" y="1270000"/>
            <a:ext cx="10223500" cy="11176000"/>
          </a:xfrm>
          <a:prstGeom prst="rect">
            <a:avLst/>
          </a:prstGeom>
        </p:spPr>
        <p:txBody>
          <a:bodyPr/>
          <a:lstStyle/>
          <a:p>
            <a:pPr marL="0" indent="0" defTabSz="759459">
              <a:spcBef>
                <a:spcPts val="4100"/>
              </a:spcBef>
              <a:buSzTx/>
              <a:buNone/>
              <a:defRPr sz="3496"/>
            </a:pPr>
            <a:r>
              <a:t>Если длина вводимого номера карточки не равна 16 ти то выводит ошибку</a:t>
            </a:r>
          </a:p>
          <a:p>
            <a:pPr marL="0" indent="0" defTabSz="759459">
              <a:spcBef>
                <a:spcPts val="4100"/>
              </a:spcBef>
              <a:buSzTx/>
              <a:buNone/>
              <a:defRPr sz="3496"/>
            </a:pPr>
            <a:r>
              <a:t>CREATE OR REPLACE TRIGGER credit_card_length_trg</a:t>
            </a:r>
          </a:p>
          <a:p>
            <a:pPr marL="0" indent="0" defTabSz="759459">
              <a:spcBef>
                <a:spcPts val="4100"/>
              </a:spcBef>
              <a:buSzTx/>
              <a:buNone/>
              <a:defRPr sz="3496"/>
            </a:pPr>
            <a:r>
              <a:t>BEFORE INSERT OR UPDATE ON guests</a:t>
            </a:r>
          </a:p>
          <a:p>
            <a:pPr marL="0" indent="0" defTabSz="759459">
              <a:spcBef>
                <a:spcPts val="4100"/>
              </a:spcBef>
              <a:buSzTx/>
              <a:buNone/>
              <a:defRPr sz="3496"/>
            </a:pPr>
            <a:r>
              <a:t>FOR EACH ROW</a:t>
            </a:r>
          </a:p>
          <a:p>
            <a:pPr marL="0" indent="0" defTabSz="759459">
              <a:spcBef>
                <a:spcPts val="4100"/>
              </a:spcBef>
              <a:buSzTx/>
              <a:buNone/>
              <a:defRPr sz="3496"/>
            </a:pPr>
            <a:r>
              <a:t>BEGIN</a:t>
            </a:r>
          </a:p>
          <a:p>
            <a:pPr marL="0" indent="0" defTabSz="759459">
              <a:spcBef>
                <a:spcPts val="4100"/>
              </a:spcBef>
              <a:buSzTx/>
              <a:buNone/>
              <a:defRPr sz="3496"/>
            </a:pPr>
            <a:r>
              <a:t>  IF LENGTH(:NEW.CREDIT_CARD) != 16 THEN</a:t>
            </a:r>
          </a:p>
          <a:p>
            <a:pPr marL="0" indent="0" defTabSz="759459">
              <a:spcBef>
                <a:spcPts val="4100"/>
              </a:spcBef>
              <a:buSzTx/>
              <a:buNone/>
              <a:defRPr sz="3496"/>
            </a:pPr>
            <a:r>
              <a:t>    RAISE_APPLICATION_ERROR(-20002, 'The credit card number must be exactly 16 characters long');</a:t>
            </a:r>
          </a:p>
          <a:p>
            <a:pPr marL="0" indent="0" defTabSz="759459">
              <a:spcBef>
                <a:spcPts val="4100"/>
              </a:spcBef>
              <a:buSzTx/>
              <a:buNone/>
              <a:defRPr sz="3496"/>
            </a:pPr>
            <a:r>
              <a:t>  END IF;</a:t>
            </a:r>
          </a:p>
          <a:p>
            <a:pPr marL="0" indent="0" defTabSz="759459">
              <a:spcBef>
                <a:spcPts val="4100"/>
              </a:spcBef>
              <a:buSzTx/>
              <a:buNone/>
              <a:defRPr sz="3496"/>
            </a:pPr>
            <a:r>
              <a:t>END;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VIEWS</a:t>
            </a:r>
          </a:p>
        </p:txBody>
      </p:sp>
      <p:sp>
        <p:nvSpPr>
          <p:cNvPr id="178" name="View который объединяет employees и emp_position tabl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34694">
              <a:spcBef>
                <a:spcPts val="4000"/>
              </a:spcBef>
              <a:buSzTx/>
              <a:buNone/>
              <a:defRPr sz="3382"/>
            </a:pPr>
            <a:r>
              <a:t>View который объединяет employees и emp_position tables</a:t>
            </a:r>
          </a:p>
          <a:p>
            <a:pPr marL="0" indent="0" defTabSz="734694">
              <a:spcBef>
                <a:spcPts val="4000"/>
              </a:spcBef>
              <a:buSzTx/>
              <a:buNone/>
              <a:defRPr sz="3382"/>
            </a:pPr>
            <a:r>
              <a:t>CREATE OR REPLACE VIEW employee_position AS</a:t>
            </a:r>
          </a:p>
          <a:p>
            <a:pPr marL="0" indent="0" defTabSz="734694">
              <a:spcBef>
                <a:spcPts val="4000"/>
              </a:spcBef>
              <a:buSzTx/>
              <a:buNone/>
              <a:defRPr sz="3382"/>
            </a:pPr>
            <a:r>
              <a:t>SELECT e.employee_id, e.EMPLOYEE_FULL_NAME, e.EMPLOYEE_ADRESS, e.PHONE_NUMBER , p.position_name , p.POSITION_DESCRIPTION</a:t>
            </a:r>
          </a:p>
          <a:p>
            <a:pPr marL="0" indent="0" defTabSz="734694">
              <a:spcBef>
                <a:spcPts val="4000"/>
              </a:spcBef>
              <a:buSzTx/>
              <a:buNone/>
              <a:defRPr sz="3382"/>
            </a:pPr>
            <a:r>
              <a:t>FROM employees e</a:t>
            </a:r>
          </a:p>
          <a:p>
            <a:pPr marL="0" indent="0" defTabSz="734694">
              <a:spcBef>
                <a:spcPts val="4000"/>
              </a:spcBef>
              <a:buSzTx/>
              <a:buNone/>
              <a:defRPr sz="3382"/>
            </a:pPr>
            <a:r>
              <a:t>JOIN emp_position p ON e.employee_id = p.employee_id;</a:t>
            </a:r>
          </a:p>
          <a:p>
            <a:pPr marL="0" indent="0" defTabSz="734694">
              <a:spcBef>
                <a:spcPts val="4000"/>
              </a:spcBef>
              <a:buSzTx/>
              <a:buNone/>
              <a:defRPr sz="3382"/>
            </a:pPr>
            <a:r>
              <a:t>π(employee_id, employee_full_name, employee_adress, phone_number, position_name, position_description)(employees ⨝ emp_position)</a:t>
            </a:r>
          </a:p>
        </p:txBody>
      </p:sp>
      <p:sp>
        <p:nvSpPr>
          <p:cNvPr id="179" name="View который объединяет guests и contacts tables…"/>
          <p:cNvSpPr txBox="1"/>
          <p:nvPr/>
        </p:nvSpPr>
        <p:spPr>
          <a:xfrm>
            <a:off x="12820650" y="3149600"/>
            <a:ext cx="102235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759459">
              <a:spcBef>
                <a:spcPts val="4100"/>
              </a:spcBef>
              <a:defRPr b="0" sz="3496"/>
            </a:pPr>
            <a:r>
              <a:t>View который объединяет guests и contacts tables</a:t>
            </a:r>
          </a:p>
          <a:p>
            <a:pPr algn="l" defTabSz="759459">
              <a:spcBef>
                <a:spcPts val="4100"/>
              </a:spcBef>
              <a:defRPr b="0" sz="3496"/>
            </a:pPr>
            <a:r>
              <a:t>CREATE VIEW combined_view AS</a:t>
            </a:r>
          </a:p>
          <a:p>
            <a:pPr algn="l" defTabSz="759459">
              <a:spcBef>
                <a:spcPts val="4100"/>
              </a:spcBef>
              <a:defRPr b="0" sz="3496"/>
            </a:pPr>
            <a:r>
              <a:t>SELECT g.GUEST_ID AS GUEST_ID, g.FIRST_NAME AS guest_name, c.CONTACT_ID AS contact_id, c.PHONE_NUMBER AS contact_phone</a:t>
            </a:r>
          </a:p>
          <a:p>
            <a:pPr algn="l" defTabSz="759459">
              <a:spcBef>
                <a:spcPts val="4100"/>
              </a:spcBef>
              <a:defRPr b="0" sz="3496"/>
            </a:pPr>
            <a:r>
              <a:t>FROM guests g</a:t>
            </a:r>
          </a:p>
          <a:p>
            <a:pPr algn="l" defTabSz="759459">
              <a:spcBef>
                <a:spcPts val="4100"/>
              </a:spcBef>
              <a:defRPr b="0" sz="3496"/>
            </a:pPr>
            <a:r>
              <a:t>JOIN contacts c ON g.contact_id = c.CONTACT_ID;</a:t>
            </a:r>
          </a:p>
          <a:p>
            <a:pPr algn="l" defTabSz="759459">
              <a:spcBef>
                <a:spcPts val="4100"/>
              </a:spcBef>
              <a:defRPr b="0" sz="3496"/>
            </a:pPr>
            <a:r>
              <a:t>π(guest_id, guest_name, contact_id, contact_phone) (guests ⨝ contacts)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View в который объединяет rooms и room_type tables…"/>
          <p:cNvSpPr txBox="1"/>
          <p:nvPr>
            <p:ph type="body" sz="half" idx="1"/>
          </p:nvPr>
        </p:nvSpPr>
        <p:spPr>
          <a:xfrm>
            <a:off x="1689100" y="1270000"/>
            <a:ext cx="10223500" cy="11176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 View в который объединяет rooms и room_type tables</a:t>
            </a:r>
          </a:p>
          <a:p>
            <a:pPr marL="0" indent="0">
              <a:buSzTx/>
              <a:buNone/>
            </a:pPr>
            <a:r>
              <a:t>CREATE VIEW room_roomtype_view AS</a:t>
            </a:r>
          </a:p>
          <a:p>
            <a:pPr marL="0" indent="0">
              <a:buSzTx/>
              <a:buNone/>
            </a:pPr>
            <a:r>
              <a:t>SELECT r.ROOM_ID AS room_id, r.ROOM_NUMBER AS room_number, rt.TYPE_ID AS type_id, rt.ROOM_NAME AS type_name</a:t>
            </a:r>
          </a:p>
          <a:p>
            <a:pPr marL="0" indent="0">
              <a:buSzTx/>
              <a:buNone/>
            </a:pPr>
            <a:r>
              <a:t>FROM rooms r</a:t>
            </a:r>
          </a:p>
          <a:p>
            <a:pPr marL="0" indent="0">
              <a:buSzTx/>
              <a:buNone/>
            </a:pPr>
            <a:r>
              <a:t>JOIN room_type rt ON r.TYPE_ID = rt.TYPE_ID;</a:t>
            </a:r>
          </a:p>
          <a:p>
            <a:pPr marL="0" indent="0">
              <a:buSzTx/>
              <a:buNone/>
            </a:pPr>
            <a:r>
              <a:t>π(room_id, room_number, type_id, type_name)(rooms ⨝ room_type)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ransa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Transactions</a:t>
            </a:r>
          </a:p>
        </p:txBody>
      </p:sp>
      <p:sp>
        <p:nvSpPr>
          <p:cNvPr id="184" name="Обновление информации о комнате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61340">
              <a:spcBef>
                <a:spcPts val="3000"/>
              </a:spcBef>
              <a:buSzTx/>
              <a:buNone/>
              <a:defRPr sz="2584"/>
            </a:pPr>
            <a:r>
              <a:t>Обновление информации о комнате</a:t>
            </a:r>
          </a:p>
          <a:p>
            <a:pPr marL="0" indent="0" defTabSz="561340">
              <a:spcBef>
                <a:spcPts val="3000"/>
              </a:spcBef>
              <a:buSzTx/>
              <a:buNone/>
              <a:defRPr sz="2584"/>
            </a:pPr>
            <a:r>
              <a:t>BEGIN</a:t>
            </a:r>
          </a:p>
          <a:p>
            <a:pPr marL="0" indent="0" defTabSz="561340">
              <a:spcBef>
                <a:spcPts val="3000"/>
              </a:spcBef>
              <a:buSzTx/>
              <a:buNone/>
              <a:defRPr sz="2584"/>
            </a:pPr>
            <a:r>
              <a:t>  UPDATE rooms</a:t>
            </a:r>
          </a:p>
          <a:p>
            <a:pPr marL="0" indent="0" defTabSz="561340">
              <a:spcBef>
                <a:spcPts val="3000"/>
              </a:spcBef>
              <a:buSzTx/>
              <a:buNone/>
              <a:defRPr sz="2584"/>
            </a:pPr>
            <a:r>
              <a:t>  SET room_type = :new_room_type,</a:t>
            </a:r>
          </a:p>
          <a:p>
            <a:pPr marL="0" indent="0" defTabSz="561340">
              <a:spcBef>
                <a:spcPts val="3000"/>
              </a:spcBef>
              <a:buSzTx/>
              <a:buNone/>
              <a:defRPr sz="2584"/>
            </a:pPr>
            <a:r>
              <a:t>      rate = :new_rate</a:t>
            </a:r>
          </a:p>
          <a:p>
            <a:pPr marL="0" indent="0" defTabSz="561340">
              <a:spcBef>
                <a:spcPts val="3000"/>
              </a:spcBef>
              <a:buSzTx/>
              <a:buNone/>
              <a:defRPr sz="2584"/>
            </a:pPr>
            <a:r>
              <a:t>  WHERE room_number = :room_number;</a:t>
            </a:r>
          </a:p>
          <a:p>
            <a:pPr marL="0" indent="0" defTabSz="561340">
              <a:spcBef>
                <a:spcPts val="3000"/>
              </a:spcBef>
              <a:buSzTx/>
              <a:buNone/>
              <a:defRPr sz="2584"/>
            </a:pPr>
            <a:r>
              <a:t>  COMMIT;</a:t>
            </a:r>
          </a:p>
          <a:p>
            <a:pPr marL="0" indent="0" defTabSz="561340">
              <a:spcBef>
                <a:spcPts val="3000"/>
              </a:spcBef>
              <a:buSzTx/>
              <a:buNone/>
              <a:defRPr sz="2584"/>
            </a:pPr>
            <a:r>
              <a:t>EXCEPTION</a:t>
            </a:r>
          </a:p>
          <a:p>
            <a:pPr marL="0" indent="0" defTabSz="561340">
              <a:spcBef>
                <a:spcPts val="3000"/>
              </a:spcBef>
              <a:buSzTx/>
              <a:buNone/>
              <a:defRPr sz="2584"/>
            </a:pPr>
            <a:r>
              <a:t>  WHEN OTHERS THEN</a:t>
            </a:r>
          </a:p>
          <a:p>
            <a:pPr marL="0" indent="0" defTabSz="561340">
              <a:spcBef>
                <a:spcPts val="3000"/>
              </a:spcBef>
              <a:buSzTx/>
              <a:buNone/>
              <a:defRPr sz="2584"/>
            </a:pPr>
            <a:r>
              <a:t>    ROLLBACK;</a:t>
            </a:r>
          </a:p>
          <a:p>
            <a:pPr marL="0" indent="0" defTabSz="561340">
              <a:spcBef>
                <a:spcPts val="3000"/>
              </a:spcBef>
              <a:buSzTx/>
              <a:buNone/>
              <a:defRPr sz="2584"/>
            </a:pPr>
            <a:r>
              <a:t>    RAISE;</a:t>
            </a:r>
          </a:p>
          <a:p>
            <a:pPr marL="0" indent="0" defTabSz="561340">
              <a:spcBef>
                <a:spcPts val="3000"/>
              </a:spcBef>
              <a:buSzTx/>
              <a:buNone/>
              <a:defRPr sz="2584"/>
            </a:pPr>
            <a:r>
              <a:t>END;</a:t>
            </a:r>
          </a:p>
        </p:txBody>
      </p:sp>
      <p:sp>
        <p:nvSpPr>
          <p:cNvPr id="185" name="Проверка на существующий guest_id…"/>
          <p:cNvSpPr txBox="1"/>
          <p:nvPr/>
        </p:nvSpPr>
        <p:spPr>
          <a:xfrm>
            <a:off x="12820650" y="3149600"/>
            <a:ext cx="102235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693419">
              <a:spcBef>
                <a:spcPts val="3700"/>
              </a:spcBef>
              <a:defRPr b="0" sz="3191"/>
            </a:pPr>
            <a:r>
              <a:t>Проверка на существующий guest_id</a:t>
            </a:r>
          </a:p>
          <a:p>
            <a:pPr algn="l" defTabSz="693419">
              <a:spcBef>
                <a:spcPts val="3700"/>
              </a:spcBef>
              <a:defRPr b="0" sz="3191"/>
            </a:pPr>
            <a:r>
              <a:t>BEGIN</a:t>
            </a:r>
          </a:p>
          <a:p>
            <a:pPr algn="l" defTabSz="693419">
              <a:spcBef>
                <a:spcPts val="3700"/>
              </a:spcBef>
              <a:defRPr b="0" sz="3191"/>
            </a:pPr>
            <a:r>
              <a:t>  INSERT INTO guests (guest_id, first_name, last_name,contact_id,credit_card)</a:t>
            </a:r>
          </a:p>
          <a:p>
            <a:pPr algn="l" defTabSz="693419">
              <a:spcBef>
                <a:spcPts val="3700"/>
              </a:spcBef>
              <a:defRPr b="0" sz="3191"/>
            </a:pPr>
            <a:r>
              <a:t>  VALUES (:guest_id, :first_name, :last_name, :contact_id,:credit_card);</a:t>
            </a:r>
          </a:p>
          <a:p>
            <a:pPr algn="l" defTabSz="693419">
              <a:spcBef>
                <a:spcPts val="3700"/>
              </a:spcBef>
              <a:defRPr b="0" sz="3191"/>
            </a:pPr>
            <a:r>
              <a:t>  EXCEPTION</a:t>
            </a:r>
          </a:p>
          <a:p>
            <a:pPr algn="l" defTabSz="693419">
              <a:spcBef>
                <a:spcPts val="3700"/>
              </a:spcBef>
              <a:defRPr b="0" sz="3191"/>
            </a:pPr>
            <a:r>
              <a:t>    WHEN dup_val_on_index THEN</a:t>
            </a:r>
          </a:p>
          <a:p>
            <a:pPr algn="l" defTabSz="693419">
              <a:spcBef>
                <a:spcPts val="3700"/>
              </a:spcBef>
              <a:defRPr b="0" sz="3191"/>
            </a:pPr>
            <a:r>
              <a:t>      raise_application_error (-20001, 'Error: product already exists');</a:t>
            </a:r>
          </a:p>
          <a:p>
            <a:pPr algn="l" defTabSz="693419">
              <a:spcBef>
                <a:spcPts val="3700"/>
              </a:spcBef>
              <a:defRPr b="0" sz="3191"/>
            </a:pPr>
            <a:r>
              <a:t>END;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am memb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members</a:t>
            </a:r>
          </a:p>
        </p:txBody>
      </p:sp>
      <p:sp>
        <p:nvSpPr>
          <p:cNvPr id="122" name="Akhmetov Abylay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Akhmetov Abylay </a:t>
            </a:r>
          </a:p>
          <a:p>
            <a:pPr marL="0" indent="0">
              <a:buSzTx/>
              <a:buNone/>
            </a:pPr>
            <a:r>
              <a:t>id (210103019)</a:t>
            </a:r>
          </a:p>
        </p:txBody>
      </p:sp>
      <p:sp>
        <p:nvSpPr>
          <p:cNvPr id="123" name="Amir Mamytbekov…"/>
          <p:cNvSpPr txBox="1"/>
          <p:nvPr/>
        </p:nvSpPr>
        <p:spPr>
          <a:xfrm>
            <a:off x="12820650" y="3149600"/>
            <a:ext cx="102235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Amir Mamytbekov</a:t>
            </a:r>
          </a:p>
          <a:p>
            <a:pPr algn="l">
              <a:spcBef>
                <a:spcPts val="4500"/>
              </a:spcBef>
              <a:defRPr b="0" sz="3800"/>
            </a:pPr>
            <a:r>
              <a:t>id (210103034)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Index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Indexes</a:t>
            </a:r>
          </a:p>
        </p:txBody>
      </p:sp>
      <p:sp>
        <p:nvSpPr>
          <p:cNvPr id="188" name="Индекс на имя и фамилию постояльцев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Индекс на имя и фамилию постояльцев</a:t>
            </a:r>
          </a:p>
          <a:p>
            <a:pPr marL="0" indent="0">
              <a:buSzTx/>
              <a:buNone/>
            </a:pPr>
            <a:r>
              <a:t>CREATE INDEX guest_room_index ON guests (guest_id, first_name);</a:t>
            </a:r>
          </a:p>
          <a:p>
            <a:pPr marL="0" indent="0">
              <a:buSzTx/>
              <a:buNone/>
            </a:pPr>
            <a:r>
              <a:t>Индекс для поля check_in_date  таблицы booking :</a:t>
            </a:r>
          </a:p>
          <a:p>
            <a:pPr marL="0" indent="0">
              <a:buSzTx/>
              <a:buNone/>
            </a:pPr>
            <a:r>
              <a:t>CREATE INDEX check_in_date_index ON booking (check_in_date);</a:t>
            </a:r>
          </a:p>
        </p:txBody>
      </p:sp>
      <p:sp>
        <p:nvSpPr>
          <p:cNvPr id="189" name="Индекс для поля room_number таблицы rooms:…"/>
          <p:cNvSpPr txBox="1"/>
          <p:nvPr/>
        </p:nvSpPr>
        <p:spPr>
          <a:xfrm>
            <a:off x="12820650" y="3149600"/>
            <a:ext cx="102235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4500"/>
              </a:spcBef>
              <a:defRPr b="0" sz="3800"/>
            </a:pPr>
            <a:r>
              <a:t>Индекс для поля room_number таблицы rooms:</a:t>
            </a:r>
          </a:p>
          <a:p>
            <a:pPr algn="l">
              <a:spcBef>
                <a:spcPts val="4500"/>
              </a:spcBef>
              <a:defRPr b="0" sz="3800"/>
            </a:pPr>
            <a:r>
              <a:t>CREATE INDEX room_number_index ON rooms (room_number);</a:t>
            </a:r>
          </a:p>
          <a:p>
            <a:pPr algn="l">
              <a:spcBef>
                <a:spcPts val="4500"/>
              </a:spcBef>
              <a:defRPr b="0" sz="3800"/>
            </a:pPr>
            <a:r>
              <a:t>Индекс для поля email таблицы guests, с проверкой уникальности</a:t>
            </a:r>
          </a:p>
          <a:p>
            <a:pPr algn="l">
              <a:spcBef>
                <a:spcPts val="4500"/>
              </a:spcBef>
              <a:defRPr b="0" sz="3800"/>
            </a:pPr>
            <a:r>
              <a:t>CREATE UNIQUE INDEX email_index ON guests (email);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hank you for attentio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 for attention!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 (4).png" descr="image (4)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751" r="0" b="751"/>
          <a:stretch>
            <a:fillRect/>
          </a:stretch>
        </p:blipFill>
        <p:spPr>
          <a:xfrm>
            <a:off x="636728" y="411139"/>
            <a:ext cx="23110707" cy="11664879"/>
          </a:xfrm>
          <a:prstGeom prst="rect">
            <a:avLst/>
          </a:prstGeom>
        </p:spPr>
      </p:pic>
      <p:sp>
        <p:nvSpPr>
          <p:cNvPr id="126" name="ER Diagram"/>
          <p:cNvSpPr txBox="1"/>
          <p:nvPr>
            <p:ph type="title"/>
          </p:nvPr>
        </p:nvSpPr>
        <p:spPr>
          <a:xfrm>
            <a:off x="635000" y="11827920"/>
            <a:ext cx="23114000" cy="2006601"/>
          </a:xfrm>
          <a:prstGeom prst="rect">
            <a:avLst/>
          </a:prstGeom>
        </p:spPr>
        <p:txBody>
          <a:bodyPr/>
          <a:lstStyle/>
          <a:p>
            <a:pPr/>
            <a:r>
              <a:t>ER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unctional Dependenc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 Dependencies</a:t>
            </a:r>
          </a:p>
        </p:txBody>
      </p:sp>
      <p:sp>
        <p:nvSpPr>
          <p:cNvPr id="129" name="addresses_id -&gt; addresses_line1 , addresses_line2 , state , zipcode , city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</p:spPr>
        <p:txBody>
          <a:bodyPr/>
          <a:lstStyle/>
          <a:p>
            <a:pPr marL="0" indent="0" defTabSz="528319">
              <a:spcBef>
                <a:spcPts val="2800"/>
              </a:spcBef>
              <a:buSzTx/>
              <a:buNone/>
              <a:defRPr sz="2432"/>
            </a:pPr>
            <a:r>
              <a:t>addresses_id -&gt; addresses_line1 , addresses_line2 , state , zipcode , city</a:t>
            </a:r>
          </a:p>
          <a:p>
            <a:pPr marL="0" indent="0" defTabSz="528319">
              <a:spcBef>
                <a:spcPts val="2800"/>
              </a:spcBef>
              <a:buSzTx/>
              <a:buNone/>
              <a:defRPr sz="2432"/>
            </a:pPr>
            <a:r>
              <a:t>amenity_id -&gt; amenity_name , amenity_description , amenity_cost</a:t>
            </a:r>
          </a:p>
          <a:p>
            <a:pPr marL="0" indent="0" defTabSz="528319">
              <a:spcBef>
                <a:spcPts val="2800"/>
              </a:spcBef>
              <a:buSzTx/>
              <a:buNone/>
              <a:defRPr sz="2432"/>
            </a:pPr>
            <a:r>
              <a:t>department_id -&gt; department_name , department_location</a:t>
            </a:r>
          </a:p>
          <a:p>
            <a:pPr marL="0" indent="0" defTabSz="528319">
              <a:spcBef>
                <a:spcPts val="2800"/>
              </a:spcBef>
              <a:buSzTx/>
              <a:buNone/>
              <a:defRPr sz="2432"/>
            </a:pPr>
            <a:r>
              <a:t>position_id -&gt; position_name , position_description</a:t>
            </a:r>
          </a:p>
          <a:p>
            <a:pPr marL="0" indent="0" defTabSz="528319">
              <a:spcBef>
                <a:spcPts val="2800"/>
              </a:spcBef>
              <a:buSzTx/>
              <a:buNone/>
              <a:defRPr sz="2432"/>
            </a:pPr>
            <a:r>
              <a:t>employee_id -&gt; phone_number , employee_address_id , employee_full_name</a:t>
            </a:r>
          </a:p>
          <a:p>
            <a:pPr marL="0" indent="0" defTabSz="528319">
              <a:spcBef>
                <a:spcPts val="2800"/>
              </a:spcBef>
              <a:buSzTx/>
              <a:buNone/>
              <a:defRPr sz="2432"/>
            </a:pPr>
            <a:r>
              <a:t>salary_id -&gt; amount , payment_date</a:t>
            </a:r>
          </a:p>
          <a:p>
            <a:pPr marL="0" indent="0" defTabSz="528319">
              <a:spcBef>
                <a:spcPts val="2800"/>
              </a:spcBef>
              <a:buSzTx/>
              <a:buNone/>
              <a:defRPr sz="2432"/>
            </a:pPr>
            <a:r>
              <a:t>room_id -&gt; room_number</a:t>
            </a:r>
          </a:p>
          <a:p>
            <a:pPr marL="0" indent="0" defTabSz="528319">
              <a:spcBef>
                <a:spcPts val="2800"/>
              </a:spcBef>
              <a:buSzTx/>
              <a:buNone/>
              <a:defRPr sz="2432"/>
            </a:pPr>
            <a:r>
              <a:t>type_id -&gt; room_cost , room_description , smoke_friendly , room_size , room_name</a:t>
            </a:r>
          </a:p>
          <a:p>
            <a:pPr marL="0" indent="0" defTabSz="528319">
              <a:spcBef>
                <a:spcPts val="2800"/>
              </a:spcBef>
              <a:buSzTx/>
              <a:buNone/>
              <a:defRPr sz="2432"/>
            </a:pPr>
            <a:r>
              <a:t>booking_id -&gt; check_in_date , booking_date , duration_of_stay , check_out_date , total_room_booked , payment_id</a:t>
            </a:r>
          </a:p>
          <a:p>
            <a:pPr marL="0" indent="0" defTabSz="528319">
              <a:spcBef>
                <a:spcPts val="2800"/>
              </a:spcBef>
              <a:buSzTx/>
              <a:buNone/>
              <a:defRPr sz="2432"/>
            </a:pPr>
            <a:r>
              <a:t>payment_id -&gt; payment_date , payment_type , total_amount</a:t>
            </a:r>
          </a:p>
          <a:p>
            <a:pPr marL="0" indent="0" defTabSz="528319">
              <a:spcBef>
                <a:spcPts val="2800"/>
              </a:spcBef>
              <a:buSzTx/>
              <a:buNone/>
              <a:defRPr sz="2432"/>
            </a:pPr>
            <a:r>
              <a:t>guest_id -&gt; last_name , first_name , credit_cart </a:t>
            </a:r>
          </a:p>
          <a:p>
            <a:pPr marL="0" indent="0" defTabSz="528319">
              <a:spcBef>
                <a:spcPts val="2800"/>
              </a:spcBef>
              <a:buSzTx/>
              <a:buNone/>
              <a:defRPr sz="2432"/>
            </a:pPr>
            <a:r>
              <a:t>contact_id -&gt; email , phone_number</a:t>
            </a:r>
          </a:p>
          <a:p>
            <a:pPr marL="0" indent="0" defTabSz="528319">
              <a:spcBef>
                <a:spcPts val="2800"/>
              </a:spcBef>
              <a:buSzTx/>
              <a:buNone/>
              <a:defRPr sz="2432"/>
            </a:pPr>
            <a:r>
              <a:t>hotel_id -&gt; hotel_phone_number , hotel_room_count , hotel_name , hotel_email , hotel_floor_count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Normaliz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Normalization</a:t>
            </a:r>
          </a:p>
        </p:txBody>
      </p:sp>
      <p:sp>
        <p:nvSpPr>
          <p:cNvPr id="132" name="Bring tables into the correct form…"/>
          <p:cNvSpPr txBox="1"/>
          <p:nvPr>
            <p:ph type="subTitle" sz="half" idx="1"/>
          </p:nvPr>
        </p:nvSpPr>
        <p:spPr>
          <a:xfrm>
            <a:off x="1778000" y="7080250"/>
            <a:ext cx="20828000" cy="5298270"/>
          </a:xfrm>
          <a:prstGeom prst="rect">
            <a:avLst/>
          </a:prstGeom>
        </p:spPr>
        <p:txBody>
          <a:bodyPr/>
          <a:lstStyle/>
          <a:p>
            <a:pPr/>
            <a:r>
              <a:t>Bring tables into the correct form</a:t>
            </a:r>
          </a:p>
          <a:p>
            <a:pPr/>
          </a:p>
          <a:p>
            <a:pPr/>
            <a:r>
              <a:t>Conditions to avoid or minimize redundancy, update anomalies, insert and deletion anomalies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reating T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Tables</a:t>
            </a:r>
          </a:p>
        </p:txBody>
      </p:sp>
      <p:pic>
        <p:nvPicPr>
          <p:cNvPr id="135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148" y="4345422"/>
            <a:ext cx="7893496" cy="50251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45252" y="5542417"/>
            <a:ext cx="7893496" cy="2631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Рисунок 3" descr="Рисунок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20357" y="4212134"/>
            <a:ext cx="7893496" cy="5631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6362" y="1290965"/>
            <a:ext cx="6145596" cy="34395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19202" y="806514"/>
            <a:ext cx="6145596" cy="4408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Рисунок 6" descr="Рисунок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772042" y="1395698"/>
            <a:ext cx="6145596" cy="3230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Рисунок 10" descr="Рисунок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83744" y="6757579"/>
            <a:ext cx="6110832" cy="4634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Рисунок 8" descr="Рисунок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19955" y="6826166"/>
            <a:ext cx="6144089" cy="3897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Рисунок 9" descr="Рисунок 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588218" y="7055062"/>
            <a:ext cx="6513242" cy="3439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55" y="3626888"/>
            <a:ext cx="8696824" cy="6462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Рисунок 13" descr="Рисунок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15062" y="3561738"/>
            <a:ext cx="6474688" cy="2947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Рисунок 14" descr="Рисунок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32187" y="6927988"/>
            <a:ext cx="6440437" cy="3354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Рисунок 16" descr="Рисунок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87217" y="3427654"/>
            <a:ext cx="6256379" cy="4064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Рисунок 17" descr="Рисунок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651766" y="8021218"/>
            <a:ext cx="6474688" cy="2602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Рисунок 18" descr="Рисунок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843" y="5722294"/>
            <a:ext cx="6749355" cy="4151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hoto_2022-12-17_00-37-26.jpg" descr="photo_2022-12-17_00-37-2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17323" y="6616662"/>
            <a:ext cx="6749355" cy="2362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42086" y="6044614"/>
            <a:ext cx="6749355" cy="3506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