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556" r:id="rId3"/>
    <p:sldId id="557" r:id="rId4"/>
    <p:sldId id="558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22" r:id="rId68"/>
    <p:sldId id="523" r:id="rId69"/>
    <p:sldId id="524" r:id="rId70"/>
    <p:sldId id="525" r:id="rId71"/>
    <p:sldId id="526" r:id="rId72"/>
    <p:sldId id="527" r:id="rId73"/>
    <p:sldId id="528" r:id="rId74"/>
    <p:sldId id="529" r:id="rId75"/>
    <p:sldId id="530" r:id="rId76"/>
    <p:sldId id="531" r:id="rId77"/>
    <p:sldId id="532" r:id="rId78"/>
    <p:sldId id="533" r:id="rId79"/>
    <p:sldId id="534" r:id="rId80"/>
    <p:sldId id="535" r:id="rId81"/>
    <p:sldId id="536" r:id="rId82"/>
    <p:sldId id="537" r:id="rId83"/>
    <p:sldId id="538" r:id="rId84"/>
    <p:sldId id="539" r:id="rId85"/>
    <p:sldId id="540" r:id="rId86"/>
    <p:sldId id="541" r:id="rId87"/>
    <p:sldId id="542" r:id="rId88"/>
    <p:sldId id="543" r:id="rId89"/>
    <p:sldId id="544" r:id="rId90"/>
    <p:sldId id="545" r:id="rId91"/>
    <p:sldId id="469" r:id="rId92"/>
    <p:sldId id="298" r:id="rId93"/>
    <p:sldId id="299" r:id="rId94"/>
    <p:sldId id="300" r:id="rId95"/>
    <p:sldId id="301" r:id="rId96"/>
    <p:sldId id="302" r:id="rId97"/>
    <p:sldId id="303" r:id="rId98"/>
    <p:sldId id="304" r:id="rId99"/>
    <p:sldId id="305" r:id="rId100"/>
    <p:sldId id="306" r:id="rId101"/>
    <p:sldId id="307" r:id="rId102"/>
    <p:sldId id="308" r:id="rId103"/>
    <p:sldId id="309" r:id="rId104"/>
    <p:sldId id="310" r:id="rId105"/>
    <p:sldId id="311" r:id="rId106"/>
    <p:sldId id="312" r:id="rId107"/>
    <p:sldId id="313" r:id="rId108"/>
    <p:sldId id="314" r:id="rId109"/>
    <p:sldId id="315" r:id="rId110"/>
    <p:sldId id="316" r:id="rId111"/>
    <p:sldId id="317" r:id="rId112"/>
    <p:sldId id="318" r:id="rId113"/>
    <p:sldId id="319" r:id="rId114"/>
    <p:sldId id="320" r:id="rId115"/>
    <p:sldId id="321" r:id="rId116"/>
    <p:sldId id="322" r:id="rId117"/>
    <p:sldId id="323" r:id="rId118"/>
    <p:sldId id="324" r:id="rId119"/>
    <p:sldId id="325" r:id="rId120"/>
    <p:sldId id="326" r:id="rId121"/>
    <p:sldId id="327" r:id="rId122"/>
    <p:sldId id="328" r:id="rId123"/>
    <p:sldId id="329" r:id="rId124"/>
    <p:sldId id="330" r:id="rId125"/>
    <p:sldId id="331" r:id="rId126"/>
    <p:sldId id="332" r:id="rId127"/>
    <p:sldId id="333" r:id="rId128"/>
    <p:sldId id="334" r:id="rId129"/>
    <p:sldId id="335" r:id="rId130"/>
    <p:sldId id="336" r:id="rId131"/>
    <p:sldId id="337" r:id="rId132"/>
    <p:sldId id="338" r:id="rId133"/>
    <p:sldId id="339" r:id="rId134"/>
    <p:sldId id="340" r:id="rId135"/>
    <p:sldId id="341" r:id="rId136"/>
    <p:sldId id="342" r:id="rId137"/>
    <p:sldId id="343" r:id="rId138"/>
    <p:sldId id="344" r:id="rId139"/>
    <p:sldId id="345" r:id="rId140"/>
    <p:sldId id="346" r:id="rId141"/>
    <p:sldId id="347" r:id="rId142"/>
    <p:sldId id="348" r:id="rId143"/>
    <p:sldId id="349" r:id="rId144"/>
    <p:sldId id="350" r:id="rId145"/>
    <p:sldId id="351" r:id="rId146"/>
    <p:sldId id="352" r:id="rId147"/>
    <p:sldId id="353" r:id="rId148"/>
    <p:sldId id="354" r:id="rId149"/>
    <p:sldId id="355" r:id="rId150"/>
    <p:sldId id="356" r:id="rId151"/>
    <p:sldId id="357" r:id="rId152"/>
    <p:sldId id="358" r:id="rId153"/>
    <p:sldId id="359" r:id="rId154"/>
    <p:sldId id="360" r:id="rId155"/>
    <p:sldId id="361" r:id="rId156"/>
    <p:sldId id="362" r:id="rId157"/>
    <p:sldId id="363" r:id="rId158"/>
    <p:sldId id="364" r:id="rId159"/>
    <p:sldId id="365" r:id="rId160"/>
    <p:sldId id="366" r:id="rId161"/>
    <p:sldId id="367" r:id="rId162"/>
    <p:sldId id="368" r:id="rId163"/>
    <p:sldId id="369" r:id="rId164"/>
    <p:sldId id="370" r:id="rId165"/>
    <p:sldId id="371" r:id="rId166"/>
    <p:sldId id="372" r:id="rId167"/>
    <p:sldId id="373" r:id="rId168"/>
    <p:sldId id="374" r:id="rId169"/>
    <p:sldId id="375" r:id="rId170"/>
    <p:sldId id="376" r:id="rId171"/>
    <p:sldId id="377" r:id="rId172"/>
    <p:sldId id="378" r:id="rId173"/>
    <p:sldId id="379" r:id="rId174"/>
    <p:sldId id="380" r:id="rId175"/>
    <p:sldId id="381" r:id="rId176"/>
    <p:sldId id="382" r:id="rId177"/>
    <p:sldId id="383" r:id="rId178"/>
    <p:sldId id="384" r:id="rId179"/>
    <p:sldId id="385" r:id="rId180"/>
    <p:sldId id="386" r:id="rId181"/>
    <p:sldId id="387" r:id="rId182"/>
    <p:sldId id="388" r:id="rId183"/>
    <p:sldId id="389" r:id="rId184"/>
    <p:sldId id="390" r:id="rId185"/>
    <p:sldId id="391" r:id="rId186"/>
    <p:sldId id="392" r:id="rId187"/>
    <p:sldId id="393" r:id="rId188"/>
    <p:sldId id="394" r:id="rId189"/>
    <p:sldId id="395" r:id="rId190"/>
    <p:sldId id="396" r:id="rId191"/>
    <p:sldId id="397" r:id="rId192"/>
    <p:sldId id="398" r:id="rId193"/>
    <p:sldId id="399" r:id="rId194"/>
    <p:sldId id="400" r:id="rId195"/>
    <p:sldId id="401" r:id="rId196"/>
    <p:sldId id="402" r:id="rId197"/>
    <p:sldId id="403" r:id="rId198"/>
    <p:sldId id="404" r:id="rId199"/>
    <p:sldId id="405" r:id="rId200"/>
    <p:sldId id="406" r:id="rId201"/>
    <p:sldId id="407" r:id="rId202"/>
    <p:sldId id="408" r:id="rId203"/>
    <p:sldId id="409" r:id="rId204"/>
    <p:sldId id="410" r:id="rId205"/>
    <p:sldId id="411" r:id="rId206"/>
    <p:sldId id="412" r:id="rId207"/>
    <p:sldId id="413" r:id="rId208"/>
    <p:sldId id="414" r:id="rId209"/>
    <p:sldId id="415" r:id="rId210"/>
    <p:sldId id="416" r:id="rId211"/>
    <p:sldId id="417" r:id="rId212"/>
    <p:sldId id="418" r:id="rId213"/>
    <p:sldId id="419" r:id="rId214"/>
    <p:sldId id="420" r:id="rId215"/>
    <p:sldId id="421" r:id="rId216"/>
    <p:sldId id="422" r:id="rId217"/>
    <p:sldId id="423" r:id="rId218"/>
    <p:sldId id="424" r:id="rId219"/>
    <p:sldId id="425" r:id="rId220"/>
    <p:sldId id="426" r:id="rId221"/>
    <p:sldId id="427" r:id="rId222"/>
    <p:sldId id="428" r:id="rId223"/>
    <p:sldId id="429" r:id="rId224"/>
    <p:sldId id="430" r:id="rId225"/>
    <p:sldId id="431" r:id="rId226"/>
    <p:sldId id="432" r:id="rId227"/>
    <p:sldId id="433" r:id="rId228"/>
    <p:sldId id="434" r:id="rId229"/>
    <p:sldId id="435" r:id="rId230"/>
    <p:sldId id="436" r:id="rId231"/>
    <p:sldId id="437" r:id="rId232"/>
    <p:sldId id="438" r:id="rId233"/>
    <p:sldId id="439" r:id="rId234"/>
    <p:sldId id="440" r:id="rId235"/>
    <p:sldId id="441" r:id="rId236"/>
    <p:sldId id="442" r:id="rId237"/>
    <p:sldId id="443" r:id="rId238"/>
    <p:sldId id="444" r:id="rId239"/>
    <p:sldId id="445" r:id="rId240"/>
    <p:sldId id="446" r:id="rId241"/>
    <p:sldId id="447" r:id="rId242"/>
    <p:sldId id="448" r:id="rId243"/>
    <p:sldId id="449" r:id="rId244"/>
    <p:sldId id="450" r:id="rId245"/>
    <p:sldId id="451" r:id="rId246"/>
    <p:sldId id="452" r:id="rId247"/>
    <p:sldId id="453" r:id="rId248"/>
    <p:sldId id="454" r:id="rId249"/>
    <p:sldId id="455" r:id="rId250"/>
    <p:sldId id="456" r:id="rId251"/>
    <p:sldId id="457" r:id="rId252"/>
    <p:sldId id="458" r:id="rId253"/>
    <p:sldId id="459" r:id="rId254"/>
    <p:sldId id="460" r:id="rId255"/>
    <p:sldId id="461" r:id="rId256"/>
    <p:sldId id="462" r:id="rId257"/>
    <p:sldId id="463" r:id="rId258"/>
    <p:sldId id="464" r:id="rId259"/>
    <p:sldId id="465" r:id="rId260"/>
    <p:sldId id="466" r:id="rId261"/>
    <p:sldId id="467" r:id="rId262"/>
    <p:sldId id="468" r:id="rId2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928"/>
  </p:normalViewPr>
  <p:slideViewPr>
    <p:cSldViewPr snapToGrid="0" snapToObjects="1">
      <p:cViewPr>
        <p:scale>
          <a:sx n="122" d="100"/>
          <a:sy n="122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presProps" Target="presProps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viewProps" Target="viewProps.xml"/><Relationship Id="rId266" Type="http://schemas.openxmlformats.org/officeDocument/2006/relationships/theme" Target="theme/theme1.xml"/><Relationship Id="rId26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8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7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1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50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0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5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A547-D114-8C4B-96AC-48DE1B6C138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EC09-689F-C943-BF91-9313C2790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se.spinform.ru/show_doc.fwx?rgn=65435#A0000000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1061" y="345936"/>
            <a:ext cx="1125205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b="1" i="1" dirty="0"/>
              <a:t>Информационная безопасность </a:t>
            </a:r>
            <a:endParaRPr lang="ru-RU" sz="4000" b="1" i="1" dirty="0" smtClean="0"/>
          </a:p>
          <a:p>
            <a:pPr lvl="0"/>
            <a:r>
              <a:rPr lang="ru-RU" sz="4000" b="1" i="1" dirty="0" smtClean="0"/>
              <a:t>деятельности общества</a:t>
            </a:r>
            <a:endParaRPr lang="en-US" sz="4000" b="1" i="1" dirty="0" smtClean="0"/>
          </a:p>
          <a:p>
            <a:pPr lvl="0"/>
            <a:r>
              <a:rPr lang="ru-RU" sz="4000" b="1" i="1" dirty="0" smtClean="0"/>
              <a:t>Правовая </a:t>
            </a:r>
            <a:r>
              <a:rPr lang="ru-RU" sz="4000" b="1" i="1" dirty="0"/>
              <a:t>защита информации</a:t>
            </a:r>
          </a:p>
          <a:p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Предмет</a:t>
            </a:r>
            <a:r>
              <a:rPr lang="ru-RU" sz="2800" dirty="0"/>
              <a:t>, цели, задачи и содержание дисциплины. 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Основные </a:t>
            </a:r>
            <a:r>
              <a:rPr lang="ru-RU" sz="2800" dirty="0"/>
              <a:t>понятия, термины и определения. 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Объекты</a:t>
            </a:r>
            <a:r>
              <a:rPr lang="ru-RU" sz="2800" dirty="0"/>
              <a:t>, субъекты правоотношений в области </a:t>
            </a:r>
            <a:r>
              <a:rPr lang="ru-RU" sz="2800" dirty="0" smtClean="0"/>
              <a:t>ИБ. 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Принципы </a:t>
            </a:r>
            <a:r>
              <a:rPr lang="ru-RU" sz="2800" dirty="0"/>
              <a:t>и методы правового регулирования отношений в области </a:t>
            </a:r>
            <a:r>
              <a:rPr lang="ru-RU" sz="2800" dirty="0"/>
              <a:t>ИБ</a:t>
            </a:r>
            <a:r>
              <a:rPr lang="ru-RU" sz="2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Правовое </a:t>
            </a:r>
            <a:r>
              <a:rPr lang="ru-RU" sz="2800" dirty="0"/>
              <a:t>регулирование на международном, региональном и национальном уровнях</a:t>
            </a:r>
            <a:r>
              <a:rPr lang="ru-RU" sz="2800" dirty="0"/>
              <a:t> </a:t>
            </a:r>
            <a:endParaRPr lang="ru-RU" sz="2800" dirty="0" smtClean="0">
              <a:solidFill>
                <a:srgbClr val="000000"/>
              </a:solidFill>
              <a:effectLst/>
              <a:ea typeface="Calibri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115888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Способы анализа рисков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16051"/>
            <a:ext cx="11569566" cy="5186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8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Анализ информационных рисков — это процесс комплексной оценки защищенности информационной системы с переходом к количественным или качественным показателям рисков.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400" dirty="0"/>
              <a:t>        </a:t>
            </a:r>
            <a:endParaRPr lang="ru-RU" altLang="ru-RU" sz="24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/>
              <a:t>Риск — это вероятный ущерб, который зависит от защищенности системы. </a:t>
            </a:r>
            <a:endParaRPr lang="en-US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/>
              <a:t>Из определения следует, что на выходе алгоритма анализа риска можно получить либо количественную оценку рисков (риск измеряется в деньгах), либо — качественную (уровни риска; обычно: высокий, средний, низкий). </a:t>
            </a:r>
            <a:endParaRPr lang="en-US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/>
              <a:t>Анализ рисков также отличается по используемому подходу; обычно условно выделяют два уровня анализа рисков: </a:t>
            </a:r>
            <a:r>
              <a:rPr lang="ru-RU" altLang="ru-RU" sz="2400" b="1" dirty="0"/>
              <a:t>базовый и полный</a:t>
            </a:r>
            <a:r>
              <a:rPr lang="ru-RU" alt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1124745"/>
            <a:ext cx="90364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3) Постановление Совета Министров Республики Беларусь </a:t>
            </a:r>
          </a:p>
          <a:p>
            <a:r>
              <a:rPr lang="ru-RU" sz="2400" dirty="0">
                <a:latin typeface="+mj-lt"/>
              </a:rPr>
              <a:t>	от 26 мая 2009 г. № 673 </a:t>
            </a:r>
          </a:p>
          <a:p>
            <a:r>
              <a:rPr lang="ru-RU" sz="2400" b="1" dirty="0">
                <a:latin typeface="+mj-lt"/>
              </a:rPr>
              <a:t>«О некоторых мерах по реализации Закона Республики Беларусь «Об информации, информатизации и защите информации» и о признании утратившими силу некоторых постановлений Совета Министров Республики Беларусь»</a:t>
            </a:r>
          </a:p>
          <a:p>
            <a:r>
              <a:rPr lang="ru-RU" sz="2400" dirty="0">
                <a:latin typeface="+mj-lt"/>
              </a:rPr>
              <a:t>(в редакции Постановления Совета Министров Республики Беларусь </a:t>
            </a:r>
            <a:r>
              <a:rPr lang="is-IS" sz="2400" dirty="0"/>
              <a:t>от 20 марта 2020г. No159</a:t>
            </a:r>
            <a:r>
              <a:rPr lang="ru-RU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Положение о порядке государственной регистрации информационных систем, использования государственных информационных систем и ведения Государственного регистра информационных систем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899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постановления СМ РБ (2 из 4)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1573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011680" y="1124744"/>
            <a:ext cx="865632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4) Постановление Совета Министров Республики Беларусь </a:t>
            </a:r>
          </a:p>
          <a:p>
            <a:r>
              <a:rPr lang="ru-RU" sz="2400" dirty="0">
                <a:latin typeface="+mj-lt"/>
              </a:rPr>
              <a:t>	от 20 июля 2010 г. № 1086</a:t>
            </a:r>
          </a:p>
          <a:p>
            <a:r>
              <a:rPr lang="ru-RU" sz="2400" b="1" dirty="0">
                <a:latin typeface="+mj-lt"/>
              </a:rPr>
              <a:t>«Об утверждении Положения о порядке удостоверения формы внешнего представления электронного документа на бумажном носителе»</a:t>
            </a:r>
          </a:p>
          <a:p>
            <a:r>
              <a:rPr lang="ru-RU" sz="2400" dirty="0" smtClean="0">
                <a:latin typeface="+mj-lt"/>
              </a:rPr>
              <a:t>(в </a:t>
            </a:r>
            <a:r>
              <a:rPr lang="ru-RU" sz="2400" dirty="0">
                <a:latin typeface="+mj-lt"/>
              </a:rPr>
              <a:t>редакции Постановления Совета Министров Республики </a:t>
            </a:r>
            <a:r>
              <a:rPr lang="ru-RU" sz="2400" dirty="0" smtClean="0">
                <a:latin typeface="+mj-lt"/>
              </a:rPr>
              <a:t>Беларусь </a:t>
            </a:r>
            <a:r>
              <a:rPr lang="ru-RU" sz="2400" dirty="0">
                <a:latin typeface="+mj-lt"/>
              </a:rPr>
              <a:t>от </a:t>
            </a:r>
            <a:r>
              <a:rPr lang="is-IS" sz="2400" dirty="0"/>
              <a:t>от 22 мая 2019г. No324</a:t>
            </a:r>
            <a:r>
              <a:rPr lang="ru-RU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Положение о порядке удостоверения формы внешнего представления электронного документа на бумажном носителе</a:t>
            </a:r>
          </a:p>
          <a:p>
            <a:endParaRPr lang="ru-RU" sz="2400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899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постановления СМ РБ (3 из 4)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6567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1124744"/>
            <a:ext cx="903649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5) Постановление Совета Министров Республики Беларусь </a:t>
            </a:r>
          </a:p>
          <a:p>
            <a:r>
              <a:rPr lang="ru-RU" sz="2400" dirty="0">
                <a:latin typeface="+mj-lt"/>
              </a:rPr>
              <a:t>	от 15 мая 2013 г. № </a:t>
            </a:r>
            <a:r>
              <a:rPr lang="ru-RU" sz="2400" dirty="0" smtClean="0">
                <a:latin typeface="+mj-lt"/>
              </a:rPr>
              <a:t>375</a:t>
            </a:r>
            <a:r>
              <a:rPr lang="en-US" sz="2400" dirty="0" smtClean="0">
                <a:latin typeface="+mj-lt"/>
              </a:rPr>
              <a:t>  </a:t>
            </a:r>
            <a:r>
              <a:rPr lang="ru-RU" sz="2400" dirty="0"/>
              <a:t>(в редакции Постановления Совета Министров Республики Беларусь </a:t>
            </a:r>
            <a:r>
              <a:rPr lang="is-IS" sz="2400" dirty="0"/>
              <a:t>от 12 марта 2020г. No145</a:t>
            </a:r>
            <a:r>
              <a:rPr lang="ru-RU" sz="2400" dirty="0" smtClean="0"/>
              <a:t>)</a:t>
            </a:r>
            <a:endParaRPr lang="ru-RU" sz="2400" dirty="0"/>
          </a:p>
          <a:p>
            <a:endParaRPr lang="ru-RU" sz="2400" dirty="0">
              <a:latin typeface="+mj-lt"/>
            </a:endParaRPr>
          </a:p>
          <a:p>
            <a:r>
              <a:rPr lang="ru-RU" sz="2400" b="1" dirty="0">
                <a:latin typeface="+mj-lt"/>
              </a:rPr>
              <a:t>«Об утверждении технического регламента Республики Беларусь "Информационные технологии. Средства защиты информации. Информационная безопасность" (ТР 2013/027/BY»</a:t>
            </a:r>
          </a:p>
          <a:p>
            <a:endParaRPr lang="ru-RU" sz="2400" b="1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Технический регламент Республики Беларусь ТР 2013/027/BY «Информационные технологии. Средства защиты информации. Информационная безопасность»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899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постановления СМ РБ (4 из 4)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980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764704"/>
            <a:ext cx="90364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ru-RU" sz="2400" dirty="0">
                <a:solidFill>
                  <a:prstClr val="black"/>
                </a:solidFill>
                <a:latin typeface="Calibri"/>
              </a:rPr>
              <a:t>1) </a:t>
            </a:r>
            <a:r>
              <a:rPr lang="ru-RU" sz="2200" b="1" dirty="0">
                <a:solidFill>
                  <a:prstClr val="black"/>
                </a:solidFill>
                <a:latin typeface="Calibri"/>
              </a:rPr>
              <a:t>ПОСТАНОВЛЕНИЕ ОПЕРАТИВНО-АНАЛИТИЧЕСКОГО ЦЕНТРА ПРИ ПРЕЗИДЕНТЕ РЕСПУБЛИКИ БЕЛАРУСЬ И МИНИСТЕРСТВА СВЯЗИ И ИНФОРМАТИЗАЦИИ РЕСПУБЛИКИ БЕЛАРУСЬ</a:t>
            </a:r>
          </a:p>
          <a:p>
            <a:pPr lvl="0"/>
            <a:r>
              <a:rPr lang="ru-RU" sz="2400" dirty="0">
                <a:solidFill>
                  <a:prstClr val="black"/>
                </a:solidFill>
                <a:latin typeface="Calibri"/>
              </a:rPr>
              <a:t>25 апреля 2014 г. № 3/6 от ( в ред. </a:t>
            </a:r>
            <a:r>
              <a:rPr lang="is-IS" sz="2400" dirty="0"/>
              <a:t>от 9 марта 2020г. No1/1</a:t>
            </a:r>
            <a:r>
              <a:rPr lang="ru-RU" sz="2400" dirty="0" smtClean="0">
                <a:solidFill>
                  <a:prstClr val="black"/>
                </a:solidFill>
                <a:latin typeface="+mj-lt"/>
              </a:rPr>
              <a:t>)</a:t>
            </a:r>
            <a:endParaRPr lang="ru-RU" sz="2400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ru-RU" sz="2400" b="1" dirty="0">
                <a:solidFill>
                  <a:prstClr val="black"/>
                </a:solidFill>
                <a:latin typeface="Calibri"/>
              </a:rPr>
              <a:t>«Об утверждении Положения о порядке и условиях присоединения сетей электросвязи к сети электросвязи общего пользования, включая единую республиканскую сеть передачи данных, а также порядке их взаимодействия»</a:t>
            </a:r>
          </a:p>
          <a:p>
            <a:endParaRPr lang="ru-RU" sz="2400" dirty="0">
              <a:latin typeface="+mj-lt"/>
            </a:endParaRPr>
          </a:p>
          <a:p>
            <a:pPr marL="357188" indent="-357188"/>
            <a:r>
              <a:rPr lang="ru-RU" sz="2400" dirty="0">
                <a:latin typeface="+mj-lt"/>
              </a:rPr>
              <a:t>2) </a:t>
            </a:r>
            <a:r>
              <a:rPr lang="ru-RU" sz="2200" b="1" dirty="0">
                <a:solidFill>
                  <a:prstClr val="black"/>
                </a:solidFill>
                <a:latin typeface="Calibri"/>
              </a:rPr>
              <a:t>ПОСТАНОВЛЕНИЕ ОПЕРАТИВНО-АНАЛИТИЧЕСКОГО ЦЕНТРА ПРИ ПРЕЗИДЕНТЕ РЕСПУБЛИКИ БЕЛАРУСЬ И МИНИСТЕРСТВА СВЯЗИ И ИНФОРМАТИЗАЦИИ РЕСПУБЛИКИ БЕЛАРУСЬ </a:t>
            </a:r>
          </a:p>
          <a:p>
            <a:pPr marL="357188" indent="-357188"/>
            <a:r>
              <a:rPr lang="ru-RU" sz="2400" dirty="0">
                <a:latin typeface="+mj-lt"/>
              </a:rPr>
              <a:t>19 февраля 2015 г. № 6/8</a:t>
            </a:r>
          </a:p>
          <a:p>
            <a:r>
              <a:rPr lang="ru-RU" sz="2400" b="1" dirty="0">
                <a:latin typeface="+mj-lt"/>
              </a:rPr>
              <a:t>«Об утверждении Положения о порядке ограничения доступа к информационным ресурсам (их составным частям), размещенным в глобальной компьютерной сети Интернет»</a:t>
            </a:r>
          </a:p>
          <a:p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постановления ОАЦ и МСИ РБ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1516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304801" y="692696"/>
            <a:ext cx="1161825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400" dirty="0"/>
              <a:t>Приказ Оперативно-аналитического центра при Президенте Республики Беларусь  20 февраля 2020 </a:t>
            </a:r>
            <a:r>
              <a:rPr lang="ru-RU" sz="2400" dirty="0" smtClean="0"/>
              <a:t>г.</a:t>
            </a:r>
            <a:r>
              <a:rPr lang="en-US" sz="2400" dirty="0" smtClean="0"/>
              <a:t> </a:t>
            </a:r>
            <a:r>
              <a:rPr lang="ru-RU" sz="2400" dirty="0" smtClean="0"/>
              <a:t>№ 66 «О </a:t>
            </a:r>
            <a:r>
              <a:rPr lang="ru-RU" sz="2400" dirty="0"/>
              <a:t>мерах по реализации Указа Президента Республики Беларусь от 9 декабря 2019 г. No </a:t>
            </a:r>
            <a:r>
              <a:rPr lang="ru-RU" sz="2400" dirty="0" smtClean="0"/>
              <a:t>449»</a:t>
            </a:r>
          </a:p>
          <a:p>
            <a:pPr indent="457200">
              <a:spcAft>
                <a:spcPts val="1200"/>
              </a:spcAft>
            </a:pPr>
            <a:r>
              <a:rPr lang="ru-RU" sz="2400" dirty="0" smtClean="0"/>
              <a:t>1</a:t>
            </a:r>
            <a:r>
              <a:rPr lang="ru-RU" sz="2400" dirty="0"/>
              <a:t>) Положение о порядке технической защиты информации в информационных системах, предназначенных для обработки информации, распространение и (или) предоставление которой ограничено, не отнесенной к государственным секретам;</a:t>
            </a:r>
          </a:p>
          <a:p>
            <a:pPr indent="457200">
              <a:spcAft>
                <a:spcPts val="1200"/>
              </a:spcAft>
            </a:pPr>
            <a:r>
              <a:rPr lang="ru-RU" sz="2400" dirty="0"/>
              <a:t>2) Положение о порядке криптографической защиты информации в государственных информационных системах, информационных системах, предназначенных для обработки информации, распространение и (или) предоставление которой ограничено, не отнесенной к государственным секретам, и на критически важных объектах информатизации;</a:t>
            </a:r>
          </a:p>
          <a:p>
            <a:pPr indent="457200">
              <a:spcAft>
                <a:spcPts val="1200"/>
              </a:spcAft>
            </a:pPr>
            <a:r>
              <a:rPr lang="ru-RU" sz="2400" dirty="0"/>
              <a:t>3)Положение о порядке аттестации систем защиты информации информационных систем, предназначенных для обработки информации, распространение и (или) предоставление которой ограничено, не отнесенной к государственным секретам.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5097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приказы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0394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998483" y="1124744"/>
            <a:ext cx="1028962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Приказ Оперативно-аналитического центра при Президенте Республики Беларусь </a:t>
            </a:r>
            <a:endParaRPr lang="ru-RU" sz="2400" dirty="0" smtClean="0"/>
          </a:p>
          <a:p>
            <a:r>
              <a:rPr lang="ru-RU" sz="2400" dirty="0" smtClean="0"/>
              <a:t>от </a:t>
            </a:r>
            <a:r>
              <a:rPr lang="is-IS" sz="2400" dirty="0" smtClean="0"/>
              <a:t>12 </a:t>
            </a:r>
            <a:r>
              <a:rPr lang="is-IS" sz="2400" dirty="0"/>
              <a:t>марта 2020 г. № 77</a:t>
            </a:r>
          </a:p>
          <a:p>
            <a:r>
              <a:rPr lang="ru-RU" sz="2400" dirty="0" smtClean="0"/>
              <a:t>«О </a:t>
            </a:r>
            <a:r>
              <a:rPr lang="ru-RU" sz="2400" dirty="0"/>
              <a:t>подтверждении соответствия </a:t>
            </a:r>
            <a:r>
              <a:rPr lang="ru-RU" sz="2400" dirty="0" smtClean="0"/>
              <a:t>средств защиты информации»</a:t>
            </a:r>
          </a:p>
          <a:p>
            <a:endParaRPr lang="ru-RU" sz="2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 smtClean="0">
                <a:latin typeface="+mj-lt"/>
              </a:rPr>
              <a:t>Перечень </a:t>
            </a:r>
            <a:r>
              <a:rPr lang="ru-RU" sz="2400" dirty="0"/>
              <a:t>государственных стандартов</a:t>
            </a:r>
            <a:r>
              <a:rPr lang="ru-RU" sz="2400" dirty="0" smtClean="0"/>
              <a:t>,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взаимосвязанных с техническим </a:t>
            </a:r>
            <a:r>
              <a:rPr lang="ru-RU" sz="2400" b="1" dirty="0" smtClean="0">
                <a:latin typeface="+mj-lt"/>
              </a:rPr>
              <a:t>регламентом </a:t>
            </a:r>
            <a:r>
              <a:rPr lang="ru-RU" sz="2400" b="1" dirty="0">
                <a:latin typeface="+mj-lt"/>
              </a:rPr>
              <a:t>ТР 2013/027/BY.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5097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приказы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3513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64" y="764704"/>
            <a:ext cx="4170796" cy="56474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19936" y="764704"/>
            <a:ext cx="5148064" cy="255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latin typeface="+mj-lt"/>
              </a:rPr>
              <a:t>распространяется на выпускаемые в обращение на территории РБ средства ЗИ независимо от страны происхождения, за исключением средств шифрованной, других видов специальной связи и криптографических средств защиты государственных секретов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91944" y="3422958"/>
            <a:ext cx="5184576" cy="31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latin typeface="+mj-lt"/>
              </a:rPr>
              <a:t>устанавливает </a:t>
            </a:r>
            <a:r>
              <a:rPr lang="ru-RU" sz="2400" b="1" dirty="0">
                <a:latin typeface="+mj-lt"/>
              </a:rPr>
              <a:t>требования</a:t>
            </a:r>
            <a:r>
              <a:rPr lang="ru-RU" sz="2400" dirty="0">
                <a:latin typeface="+mj-lt"/>
              </a:rPr>
              <a:t> к средствам ЗИ в целях защиты жизни и здоровья человека, имущества, а также предупреждения действий, вводящих в заблуждение потребителей (пользователей) относительно назначения, информационной безопасности и качества средств ЗИ. </a:t>
            </a:r>
          </a:p>
        </p:txBody>
      </p:sp>
    </p:spTree>
    <p:extLst>
      <p:ext uri="{BB962C8B-B14F-4D97-AF65-F5344CB8AC3E}">
        <p14:creationId xmlns:p14="http://schemas.microsoft.com/office/powerpoint/2010/main" val="609168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3596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490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3596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u="sng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u="sng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24147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256580" y="2001348"/>
            <a:ext cx="3036762" cy="5427054"/>
          </a:xfrm>
          <a:prstGeom prst="wedgeRoundRectCallout">
            <a:avLst>
              <a:gd name="adj1" fmla="val -108375"/>
              <a:gd name="adj2" fmla="val 701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7" y="3436465"/>
            <a:ext cx="515798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Генераторы электромагнитного шума.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 и методы испытаний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67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115888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Способы анализа рисков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764" y="1145407"/>
            <a:ext cx="11242308" cy="54570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800" dirty="0"/>
          </a:p>
          <a:p>
            <a:pPr eaLnBrk="1" hangingPunct="1"/>
            <a:r>
              <a:rPr lang="ru-RU" altLang="ru-RU" sz="2400" dirty="0"/>
              <a:t>Для </a:t>
            </a:r>
            <a:r>
              <a:rPr lang="ru-RU" altLang="ru-RU" sz="2400" b="1" dirty="0"/>
              <a:t>базового анализа рисков </a:t>
            </a:r>
            <a:r>
              <a:rPr lang="ru-RU" altLang="ru-RU" sz="2400" dirty="0"/>
              <a:t>достаточно проверить риск невыполнения требований общепринятого стандарта безопасности (обычно ISO 17799) с получением на выходе качественной оценки уровня рисков (высокий, средний, низкий).</a:t>
            </a:r>
            <a:endParaRPr lang="en-US" altLang="ru-RU" sz="2400" dirty="0"/>
          </a:p>
          <a:p>
            <a:pPr eaLnBrk="1" hangingPunct="1"/>
            <a:r>
              <a:rPr lang="ru-RU" altLang="ru-RU" sz="2400" dirty="0"/>
              <a:t>Основное отличие </a:t>
            </a:r>
            <a:r>
              <a:rPr lang="ru-RU" altLang="ru-RU" sz="2400" b="1" dirty="0"/>
              <a:t>полного анализа рисков</a:t>
            </a:r>
            <a:r>
              <a:rPr lang="ru-RU" altLang="ru-RU" sz="2400" dirty="0"/>
              <a:t> от базового состоит в необходимости построения полной модели анализируемой информационной системы. Модель должна включать: </a:t>
            </a:r>
            <a:endParaRPr lang="en-US" altLang="ru-RU" sz="2400" dirty="0"/>
          </a:p>
          <a:p>
            <a:pPr lvl="2" eaLnBrk="1" hangingPunct="1"/>
            <a:r>
              <a:rPr lang="ru-RU" altLang="ru-RU" sz="2400" dirty="0"/>
              <a:t>виды ценной информации, </a:t>
            </a:r>
            <a:endParaRPr lang="en-US" altLang="ru-RU" sz="2400" dirty="0"/>
          </a:p>
          <a:p>
            <a:pPr lvl="2" eaLnBrk="1" hangingPunct="1"/>
            <a:r>
              <a:rPr lang="ru-RU" altLang="ru-RU" sz="2400" dirty="0"/>
              <a:t>объекты ее хранения</a:t>
            </a:r>
            <a:r>
              <a:rPr lang="en-US" altLang="ru-RU" sz="2400" dirty="0"/>
              <a:t>,</a:t>
            </a:r>
          </a:p>
          <a:p>
            <a:pPr lvl="2" eaLnBrk="1" hangingPunct="1"/>
            <a:r>
              <a:rPr lang="ru-RU" altLang="ru-RU" sz="2400" dirty="0"/>
              <a:t>группы пользователей</a:t>
            </a:r>
            <a:r>
              <a:rPr lang="en-US" altLang="ru-RU" sz="2400" dirty="0"/>
              <a:t>,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lvl="2" eaLnBrk="1" hangingPunct="1"/>
            <a:r>
              <a:rPr lang="ru-RU" altLang="ru-RU" sz="2400" dirty="0"/>
              <a:t>виды доступа к информации</a:t>
            </a:r>
            <a:r>
              <a:rPr lang="en-US" altLang="ru-RU" sz="2400" dirty="0"/>
              <a:t>,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lvl="2" eaLnBrk="1" hangingPunct="1"/>
            <a:r>
              <a:rPr lang="ru-RU" altLang="ru-RU" sz="2400" dirty="0"/>
              <a:t>средства защиты (включая политику безопасности),</a:t>
            </a:r>
            <a:endParaRPr lang="en-US" altLang="ru-RU" sz="2400" dirty="0"/>
          </a:p>
          <a:p>
            <a:pPr lvl="2" eaLnBrk="1" hangingPunct="1"/>
            <a:r>
              <a:rPr lang="ru-RU" altLang="ru-RU" sz="2400" dirty="0"/>
              <a:t>виды угроз. </a:t>
            </a:r>
          </a:p>
        </p:txBody>
      </p:sp>
    </p:spTree>
    <p:extLst>
      <p:ext uri="{BB962C8B-B14F-4D97-AF65-F5344CB8AC3E}">
        <p14:creationId xmlns:p14="http://schemas.microsoft.com/office/powerpoint/2010/main" val="1006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256580" y="2001348"/>
            <a:ext cx="3036762" cy="5427054"/>
          </a:xfrm>
          <a:prstGeom prst="wedgeRoundRectCallout">
            <a:avLst>
              <a:gd name="adj1" fmla="val -98739"/>
              <a:gd name="adj2" fmla="val 69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7" y="3436465"/>
            <a:ext cx="515798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Фильтры помехоподавляющие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. </a:t>
            </a:r>
          </a:p>
          <a:p>
            <a:endParaRPr lang="ru-RU" sz="2800" dirty="0">
              <a:latin typeface="+mj-lt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 и методы испытаний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2835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256580" y="2001348"/>
            <a:ext cx="3036762" cy="5427054"/>
          </a:xfrm>
          <a:prstGeom prst="wedgeRoundRectCallout">
            <a:avLst>
              <a:gd name="adj1" fmla="val -87899"/>
              <a:gd name="adj2" fmla="val 688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7" y="3436465"/>
            <a:ext cx="515798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Генераторы линейного зашумления. </a:t>
            </a:r>
            <a:endParaRPr lang="ru-RU" sz="2800" dirty="0">
              <a:latin typeface="+mj-lt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 и методы испытаний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9101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256580" y="2001348"/>
            <a:ext cx="3036762" cy="5427054"/>
          </a:xfrm>
          <a:prstGeom prst="wedgeRoundRectCallout">
            <a:avLst>
              <a:gd name="adj1" fmla="val -77460"/>
              <a:gd name="adj2" fmla="val 662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7" y="3436465"/>
            <a:ext cx="515798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Фильтры-ограничители.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 и методы испытаний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9394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038528" y="2219400"/>
            <a:ext cx="3544874" cy="5499062"/>
          </a:xfrm>
          <a:prstGeom prst="wedgeRoundRectCallout">
            <a:avLst>
              <a:gd name="adj1" fmla="val -66219"/>
              <a:gd name="adj2" fmla="val 57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58494" y="3436465"/>
            <a:ext cx="5157987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Средства защиты речевой информации от утечки по акустическому и виброакустическому каналам.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3987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6226788" y="2335654"/>
            <a:ext cx="3168354" cy="5499062"/>
          </a:xfrm>
          <a:prstGeom prst="wedgeRoundRectCallout">
            <a:avLst>
              <a:gd name="adj1" fmla="val -66219"/>
              <a:gd name="adj2" fmla="val 57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7" y="3740977"/>
            <a:ext cx="5157987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Средства контроля защищенности речевой информации.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2991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48546" y="1196753"/>
            <a:ext cx="473954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j-lt"/>
                <a:ea typeface="Times New Roman" pitchFamily="18" charset="0"/>
              </a:rPr>
              <a:t>Технические</a:t>
            </a:r>
            <a:r>
              <a:rPr lang="ru-RU" sz="3200" i="1" dirty="0">
                <a:latin typeface="+mj-lt"/>
                <a:ea typeface="Times New Roman" pitchFamily="18" charset="0"/>
              </a:rPr>
              <a:t> средства ЗИ </a:t>
            </a:r>
            <a:endParaRPr lang="ru-RU" sz="3200" i="1" dirty="0">
              <a:latin typeface="+mj-lt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 rot="5400000">
            <a:off x="5772427" y="2069936"/>
            <a:ext cx="4077077" cy="5499062"/>
          </a:xfrm>
          <a:prstGeom prst="wedgeRoundRectCallout">
            <a:avLst>
              <a:gd name="adj1" fmla="val -37983"/>
              <a:gd name="adj2" fmla="val 6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24535" y="3060907"/>
            <a:ext cx="5172859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Средства ЗИ.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Средства защиты речевой информации от утечки по каналам высокочастотного навязывания.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технические требования</a:t>
            </a:r>
          </a:p>
          <a:p>
            <a:r>
              <a:rPr lang="ru-RU" sz="2800" dirty="0">
                <a:latin typeface="+mj-lt"/>
              </a:rPr>
              <a:t>и методы испытаний</a:t>
            </a:r>
          </a:p>
        </p:txBody>
      </p:sp>
    </p:spTree>
    <p:extLst>
      <p:ext uri="{BB962C8B-B14F-4D97-AF65-F5344CB8AC3E}">
        <p14:creationId xmlns:p14="http://schemas.microsoft.com/office/powerpoint/2010/main" val="5449344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u="sng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u="sng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u="sng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u="sng" dirty="0">
                <a:latin typeface="+mj-lt"/>
                <a:ea typeface="Times New Roman" pitchFamily="18" charset="0"/>
              </a:rPr>
              <a:t>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3596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</p:spTree>
    <p:extLst>
      <p:ext uri="{BB962C8B-B14F-4D97-AF65-F5344CB8AC3E}">
        <p14:creationId xmlns:p14="http://schemas.microsoft.com/office/powerpoint/2010/main" val="7851079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73596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514818" y="1759590"/>
            <a:ext cx="2592291" cy="5499062"/>
          </a:xfrm>
          <a:prstGeom prst="wedgeRoundRectCallout">
            <a:avLst>
              <a:gd name="adj1" fmla="val -37983"/>
              <a:gd name="adj2" fmla="val 6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24535" y="3342472"/>
            <a:ext cx="5172859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Системы обработки информации.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Защита криптографическая.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Алгоритм криптографического преобразования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3890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73596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897801" y="2672753"/>
            <a:ext cx="1826324" cy="5499062"/>
          </a:xfrm>
          <a:prstGeom prst="wedgeRoundRectCallout">
            <a:avLst>
              <a:gd name="adj1" fmla="val -82893"/>
              <a:gd name="adj2" fmla="val 702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26768" y="4649914"/>
            <a:ext cx="5172859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Информационная технология. Защита информации.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Процедура хэширования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19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557622" y="2999143"/>
            <a:ext cx="2564903" cy="5152815"/>
          </a:xfrm>
          <a:prstGeom prst="wedgeRoundRectCallout">
            <a:avLst>
              <a:gd name="adj1" fmla="val -54373"/>
              <a:gd name="adj2" fmla="val 731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7929" y="4464673"/>
            <a:ext cx="4824536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Информационная технология. Защита информации.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Процедуры выработки и проверки электронной цифровой подписи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68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115888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Принципы анализа рисков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124200" y="2559050"/>
            <a:ext cx="2586038" cy="95408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Классификация ресурсов</a:t>
            </a:r>
            <a:br>
              <a:rPr lang="ru-RU" altLang="ru-RU"/>
            </a:br>
            <a:r>
              <a:rPr lang="ru-RU" altLang="ru-RU"/>
              <a:t>(что надо защищать)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811839" y="2562225"/>
            <a:ext cx="1881187" cy="95408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Анализ угроз</a:t>
            </a:r>
            <a:br>
              <a:rPr lang="ru-RU" altLang="ru-RU"/>
            </a:br>
            <a:r>
              <a:rPr lang="ru-RU" altLang="ru-RU"/>
              <a:t>(от чего надо защищать)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7805739" y="2560639"/>
            <a:ext cx="2511425" cy="9366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Анализ </a:t>
            </a:r>
            <a:br>
              <a:rPr lang="ru-RU" altLang="ru-RU"/>
            </a:br>
            <a:r>
              <a:rPr lang="ru-RU" altLang="ru-RU"/>
              <a:t>уязвимостей</a:t>
            </a:r>
            <a:br>
              <a:rPr lang="ru-RU" altLang="ru-RU"/>
            </a:br>
            <a:r>
              <a:rPr lang="ru-RU" altLang="ru-RU"/>
              <a:t>(как надо защищать)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4359275" y="35369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4376739" y="3829050"/>
            <a:ext cx="474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9123363" y="3500439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6716713" y="3536951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3656013" y="4368800"/>
            <a:ext cx="5948362" cy="36933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Риск = стоимость ресурсов х вероятность угрозы</a:t>
            </a:r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6716713" y="3819526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8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u="sng" dirty="0">
                <a:latin typeface="+mj-lt"/>
              </a:rPr>
              <a:t>СТБ 34.101.17-2012</a:t>
            </a:r>
            <a:endParaRPr lang="ru-RU" sz="2400" b="1" u="sng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759953" y="2796811"/>
            <a:ext cx="2160238" cy="5152815"/>
          </a:xfrm>
          <a:prstGeom prst="wedgeRoundRectCallout">
            <a:avLst>
              <a:gd name="adj1" fmla="val -42014"/>
              <a:gd name="adj2" fmla="val 615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7929" y="4464672"/>
            <a:ext cx="48245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Синтаксис запроса на получение сертификата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45882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759953" y="2796811"/>
            <a:ext cx="2160238" cy="5152815"/>
          </a:xfrm>
          <a:prstGeom prst="wedgeRoundRectCallout">
            <a:avLst>
              <a:gd name="adj1" fmla="val -26776"/>
              <a:gd name="adj2" fmla="val 615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7929" y="4464673"/>
            <a:ext cx="4824536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Синтаксис обмена персональной информацией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5057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074000" y="2110859"/>
            <a:ext cx="3532143" cy="5152815"/>
          </a:xfrm>
          <a:prstGeom prst="wedgeRoundRectCallout">
            <a:avLst>
              <a:gd name="adj1" fmla="val 11968"/>
              <a:gd name="adj2" fmla="val 617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7928" y="3132994"/>
            <a:ext cx="482453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Форматы сертификатов и списков отозванных сертификатов инфраструктуры открытых ключей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1516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507922" y="2544782"/>
            <a:ext cx="2664297" cy="5152815"/>
          </a:xfrm>
          <a:prstGeom prst="wedgeRoundRectCallout">
            <a:avLst>
              <a:gd name="adj1" fmla="val 11968"/>
              <a:gd name="adj2" fmla="val 617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2931" y="3961378"/>
            <a:ext cx="48245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Синтаксис криптографических сообщений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258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884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507922" y="2544782"/>
            <a:ext cx="2664297" cy="5152815"/>
          </a:xfrm>
          <a:prstGeom prst="wedgeRoundRectCallout">
            <a:avLst>
              <a:gd name="adj1" fmla="val 22035"/>
              <a:gd name="adj2" fmla="val 617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2931" y="3961379"/>
            <a:ext cx="4824536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Онлайновый протокол проверки статуса сертификата (OCSP)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1534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305589" y="2747113"/>
            <a:ext cx="3068960" cy="5152815"/>
          </a:xfrm>
          <a:prstGeom prst="wedgeRoundRectCallout">
            <a:avLst>
              <a:gd name="adj1" fmla="val 22809"/>
              <a:gd name="adj2" fmla="val 620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2931" y="3961378"/>
            <a:ext cx="482453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Требования безопасности к программным средствам криптографической защиты информации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88293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55060" y="1508586"/>
            <a:ext cx="3869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34.101.43-2009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П 34.101.50-2012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Проект РД РБ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6647375" y="2837376"/>
            <a:ext cx="2636910" cy="5404338"/>
          </a:xfrm>
          <a:prstGeom prst="wedgeRoundRectCallout">
            <a:avLst>
              <a:gd name="adj1" fmla="val 31549"/>
              <a:gd name="adj2" fmla="val 620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47929" y="4332423"/>
            <a:ext cx="4968549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 Защита информации.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Криптографические алгоритмы шифрования и контроля целостности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56377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9496" y="123664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2169236" y="1946851"/>
            <a:ext cx="3181626" cy="5130315"/>
          </a:xfrm>
          <a:prstGeom prst="wedgeRoundRectCallout">
            <a:avLst>
              <a:gd name="adj1" fmla="val -90194"/>
              <a:gd name="adj2" fmla="val -489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11780" y="3150974"/>
            <a:ext cx="489654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Алгоритмы электронной цифровой подписи и транспорта ключа на основе эллиптических кривых</a:t>
            </a:r>
            <a:endParaRPr lang="ru-RU" sz="2800" b="1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68541" y="1406961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</p:spTree>
    <p:extLst>
      <p:ext uri="{BB962C8B-B14F-4D97-AF65-F5344CB8AC3E}">
        <p14:creationId xmlns:p14="http://schemas.microsoft.com/office/powerpoint/2010/main" val="16352141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264896" y="1321718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u="sng" dirty="0">
                <a:latin typeface="+mj-lt"/>
              </a:rPr>
              <a:t>СТБ 34.101.47-2017</a:t>
            </a:r>
            <a:endParaRPr lang="ru-RU" sz="2400" b="1" u="sng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2873896" y="2079104"/>
            <a:ext cx="2664297" cy="5364088"/>
          </a:xfrm>
          <a:prstGeom prst="wedgeRoundRectCallout">
            <a:avLst>
              <a:gd name="adj1" fmla="val -110461"/>
              <a:gd name="adj2" fmla="val -3915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89425" y="3630504"/>
            <a:ext cx="4968549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Криптографические алгоритмы генерации псевдослучайных чисел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88209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168008" y="1351941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3129582" y="2071263"/>
            <a:ext cx="2088233" cy="5364088"/>
          </a:xfrm>
          <a:prstGeom prst="wedgeRoundRectCallout">
            <a:avLst>
              <a:gd name="adj1" fmla="val -124012"/>
              <a:gd name="adj2" fmla="val -385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89425" y="3845367"/>
            <a:ext cx="4968549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Алгоритмы разделения секрета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0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267" y="115888"/>
            <a:ext cx="10145027" cy="1143000"/>
          </a:xfrm>
        </p:spPr>
        <p:txBody>
          <a:bodyPr/>
          <a:lstStyle/>
          <a:p>
            <a:pPr algn="l" eaLnBrk="1" hangingPunct="1"/>
            <a:r>
              <a:rPr lang="ru-RU" altLang="ru-RU" sz="2600" dirty="0">
                <a:latin typeface="Verdana" charset="0"/>
              </a:rPr>
              <a:t>Угрозы постоянные и временные (проектные риски)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25" y="1258888"/>
            <a:ext cx="10329229" cy="5186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sz="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ru-RU" sz="2000" dirty="0"/>
              <a:t>На непрерывность бизнеса оказывают влияние два типа угроз.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ru-RU" sz="2600" dirty="0"/>
              <a:t>К первому типу угроз относятся </a:t>
            </a:r>
            <a:r>
              <a:rPr lang="ru-RU" sz="2600" b="1" dirty="0"/>
              <a:t>постоянные</a:t>
            </a:r>
            <a:r>
              <a:rPr lang="ru-RU" sz="2600" dirty="0"/>
              <a:t> угрозы, которые могут возникнуть в любой момент штатного режима ведения бизнеса.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16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угрозы стихийных бедствий,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ru-RU" sz="2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угроза потери административного контроля над зданием (территорией),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ru-RU" sz="2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угроза пожара/затопления,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ru-RU" sz="2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угроза потери связи с дополнительными офисами и филиалами,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ru-RU" sz="2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угроза выхода из строя серверного или сетевого оборудования,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ru-RU" sz="2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600" dirty="0"/>
              <a:t>угроза сбоя программного обеспечения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17216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063278" y="1283808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3129582" y="2367135"/>
            <a:ext cx="2088233" cy="5364088"/>
          </a:xfrm>
          <a:prstGeom prst="wedgeRoundRectCallout">
            <a:avLst>
              <a:gd name="adj1" fmla="val -128462"/>
              <a:gd name="adj2" fmla="val -361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89425" y="4122055"/>
            <a:ext cx="4968549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Протокол защиты транспортного уровня (TLS)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7900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059763" y="1332321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2913558" y="2871191"/>
            <a:ext cx="2520281" cy="5364088"/>
          </a:xfrm>
          <a:prstGeom prst="wedgeRoundRectCallout">
            <a:avLst>
              <a:gd name="adj1" fmla="val -108966"/>
              <a:gd name="adj2" fmla="val -352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89425" y="4410087"/>
            <a:ext cx="4968549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Протоколы аутентификации и выработки общего ключа на основе эллиптических кривых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3419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11510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3124449" y="3082083"/>
            <a:ext cx="2098499" cy="5364088"/>
          </a:xfrm>
          <a:prstGeom prst="wedgeRoundRectCallout">
            <a:avLst>
              <a:gd name="adj1" fmla="val -129952"/>
              <a:gd name="adj2" fmla="val -374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89425" y="4853478"/>
            <a:ext cx="4968549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Инфраструктура атрибутных сертификатов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581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115100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34.101.14-2017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1351534"/>
            <a:ext cx="3888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Средства</a:t>
            </a:r>
            <a:r>
              <a:rPr lang="ru-RU" sz="3200" i="1" dirty="0">
                <a:latin typeface="+mj-lt"/>
                <a:ea typeface="Times New Roman" pitchFamily="18" charset="0"/>
              </a:rPr>
              <a:t> </a:t>
            </a:r>
            <a:r>
              <a:rPr lang="ru-RU" sz="3200" b="1" i="1" dirty="0">
                <a:latin typeface="+mj-lt"/>
                <a:ea typeface="Times New Roman" pitchFamily="18" charset="0"/>
              </a:rPr>
              <a:t>криптографической </a:t>
            </a:r>
            <a:r>
              <a:rPr lang="ru-RU" sz="3200" i="1" dirty="0">
                <a:latin typeface="+mj-lt"/>
                <a:ea typeface="Times New Roman" pitchFamily="18" charset="0"/>
              </a:rPr>
              <a:t>ЗИ</a:t>
            </a:r>
            <a:endParaRPr lang="ru-RU" sz="3200" i="1" dirty="0">
              <a:latin typeface="+mj-lt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rot="5400000">
            <a:off x="2945903" y="2943202"/>
            <a:ext cx="2160243" cy="5004048"/>
          </a:xfrm>
          <a:prstGeom prst="wedgeRoundRectCallout">
            <a:avLst>
              <a:gd name="adj1" fmla="val -96775"/>
              <a:gd name="adj2" fmla="val -438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50526" y="4690636"/>
            <a:ext cx="4824536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Информационные технологии и безопасность. </a:t>
            </a:r>
          </a:p>
          <a:p>
            <a:r>
              <a:rPr lang="ru-RU" sz="2800" b="1" dirty="0">
                <a:latin typeface="+mj-lt"/>
              </a:rPr>
              <a:t>Алгоритмы </a:t>
            </a:r>
            <a:r>
              <a:rPr lang="ru-RU" sz="2800" b="1" dirty="0" err="1">
                <a:latin typeface="+mj-lt"/>
              </a:rPr>
              <a:t>хэширования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06658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960096" y="1124745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2063750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41718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763172" y="1344826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1287610" y="2076996"/>
            <a:ext cx="5040562" cy="4576219"/>
          </a:xfrm>
          <a:prstGeom prst="wedgeRoundRectCallout">
            <a:avLst>
              <a:gd name="adj1" fmla="val -13596"/>
              <a:gd name="adj2" fmla="val -656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03512" y="2204721"/>
            <a:ext cx="4155848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Методы и средства безопасности.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Программные средства защиты от воздействия вредоносных программ и антивирусные программные средства.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Общие требования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5188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825420" y="1378801"/>
            <a:ext cx="38693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u="sng" dirty="0">
                <a:latin typeface="+mj-lt"/>
              </a:rPr>
              <a:t>СТБ 34.101.14-2017</a:t>
            </a:r>
            <a:endParaRPr lang="ru-RU" sz="2400" b="1" u="sng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1906176" y="2092532"/>
            <a:ext cx="3963344" cy="4792243"/>
          </a:xfrm>
          <a:prstGeom prst="wedgeRoundRectCallout">
            <a:avLst>
              <a:gd name="adj1" fmla="val -11531"/>
              <a:gd name="adj2" fmla="val -629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79975" y="2794782"/>
            <a:ext cx="4113432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технологии. </a:t>
            </a:r>
          </a:p>
          <a:p>
            <a:r>
              <a:rPr lang="ru-RU" sz="2800" dirty="0">
                <a:latin typeface="+mj-lt"/>
              </a:rPr>
              <a:t>Методы и средства безопасности. </a:t>
            </a:r>
            <a:r>
              <a:rPr lang="ru-RU" sz="2800" b="1" dirty="0">
                <a:latin typeface="+mj-lt"/>
              </a:rPr>
              <a:t>Программные средства маршрутизатора. </a:t>
            </a:r>
          </a:p>
          <a:p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997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032104" y="1268761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u="sng" dirty="0">
                <a:latin typeface="+mj-lt"/>
              </a:rPr>
              <a:t>СТБ 34.101.37-2017</a:t>
            </a:r>
            <a:endParaRPr lang="ru-RU" sz="2400" b="1" u="sng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331725" y="1896976"/>
            <a:ext cx="3528394" cy="5152283"/>
          </a:xfrm>
          <a:prstGeom prst="wedgeRoundRectCallout">
            <a:avLst>
              <a:gd name="adj1" fmla="val -8043"/>
              <a:gd name="adj2" fmla="val -5743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2912745"/>
            <a:ext cx="4615934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</a:t>
            </a:r>
            <a:r>
              <a:rPr lang="ru-RU" sz="2800" dirty="0">
                <a:latin typeface="+mj-lt"/>
              </a:rPr>
              <a:t>и безопасность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Методы и средства безопасности.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Система управления сайта</a:t>
            </a:r>
          </a:p>
          <a:p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5698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115701" y="2113000"/>
            <a:ext cx="3960442" cy="5152283"/>
          </a:xfrm>
          <a:prstGeom prst="wedgeRoundRectCallout">
            <a:avLst>
              <a:gd name="adj1" fmla="val -1877"/>
              <a:gd name="adj2" fmla="val -605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2912746"/>
            <a:ext cx="461593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ИТехнологии и безопасность.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Критерии оценки безопасности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ИТехнологий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. Профиль защиты ОС для использования на АРМ органов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госуправления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при обработке госсекретов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3070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469643" y="1962883"/>
            <a:ext cx="3252559" cy="5152283"/>
          </a:xfrm>
          <a:prstGeom prst="wedgeRoundRectCallout">
            <a:avLst>
              <a:gd name="adj1" fmla="val 9867"/>
              <a:gd name="adj2" fmla="val -599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87954" y="3228941"/>
            <a:ext cx="4615934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Информационные технологии. </a:t>
            </a:r>
          </a:p>
          <a:p>
            <a:r>
              <a:rPr lang="ru-RU" sz="2800" dirty="0">
                <a:latin typeface="+mj-lt"/>
              </a:rPr>
              <a:t>Методы и средства безопасности. </a:t>
            </a:r>
          </a:p>
          <a:p>
            <a:r>
              <a:rPr lang="ru-RU" sz="2800" b="1" dirty="0">
                <a:latin typeface="+mj-lt"/>
              </a:rPr>
              <a:t>Межсетевые экраны. </a:t>
            </a:r>
          </a:p>
          <a:p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26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3887" y="1020278"/>
            <a:ext cx="11280808" cy="5224731"/>
          </a:xfrm>
        </p:spPr>
        <p:txBody>
          <a:bodyPr>
            <a:normAutofit lnSpcReduction="10000"/>
          </a:bodyPr>
          <a:lstStyle/>
          <a:p>
            <a:pPr marL="720000" indent="0">
              <a:buNone/>
              <a:defRPr/>
            </a:pPr>
            <a:r>
              <a:rPr lang="ru-RU" sz="2400" dirty="0"/>
              <a:t>Ко второму типу угроз относятся угрозы, возникающие в определенные промежутки времени. Эти угрозы правильнее называть рисками (проектными). </a:t>
            </a:r>
          </a:p>
          <a:p>
            <a:pPr>
              <a:buFontTx/>
              <a:buNone/>
              <a:defRPr/>
            </a:pPr>
            <a:r>
              <a:rPr lang="ru-RU" sz="2400" dirty="0"/>
              <a:t>Например,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ru-RU" dirty="0"/>
              <a:t>риск неуспешного перехода с одной информационной системы на другую,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ru-RU" dirty="0"/>
              <a:t>риск неуспешного внедрения новой информационной системы,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ru-RU" dirty="0"/>
              <a:t>риск неудачного </a:t>
            </a:r>
            <a:r>
              <a:rPr lang="ru-RU" dirty="0" err="1"/>
              <a:t>реинжиниринга</a:t>
            </a:r>
            <a:r>
              <a:rPr lang="ru-RU" dirty="0"/>
              <a:t> определенного бизнес-процесса,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ru-RU" dirty="0"/>
              <a:t>риск неудачного преобразования организационной структуры,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ru-RU" dirty="0"/>
              <a:t>риск неготовности персонала к проведенным изменениям. </a:t>
            </a:r>
          </a:p>
          <a:p>
            <a:pPr marL="0" lvl="1" algn="just">
              <a:buNone/>
              <a:defRPr/>
            </a:pPr>
            <a:r>
              <a:rPr lang="ru-RU" dirty="0"/>
              <a:t>Эти угрозы являются в достаточной мере реальными и подлежат анализу, который должен быть осуществлен в рамках соответствующего проекта. Как проектные риски, так и разрабатываемые в рамках проекта превентивные мероприятия носят временный характер и утрачивают свою актуальность после успешного завершения проекта.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79646" y="147638"/>
            <a:ext cx="10039150" cy="1058862"/>
          </a:xfrm>
        </p:spPr>
        <p:txBody>
          <a:bodyPr/>
          <a:lstStyle/>
          <a:p>
            <a:pPr algn="ctr" eaLnBrk="1" hangingPunct="1"/>
            <a:r>
              <a:rPr lang="ru-RU" altLang="ru-RU" sz="2600" dirty="0">
                <a:latin typeface="Verdana" charset="0"/>
              </a:rPr>
              <a:t>Угрозы постоянные и временные</a:t>
            </a:r>
            <a:r>
              <a:rPr lang="ru-RU" altLang="ru-RU" sz="2600" b="1" dirty="0">
                <a:latin typeface="Verdana" charset="0"/>
              </a:rPr>
              <a:t> </a:t>
            </a:r>
            <a:r>
              <a:rPr lang="ru-RU" altLang="ru-RU" sz="2600" dirty="0">
                <a:latin typeface="Verdana" charset="0"/>
              </a:rPr>
              <a:t>(проектные риски)</a:t>
            </a:r>
          </a:p>
        </p:txBody>
      </p:sp>
    </p:spTree>
    <p:extLst>
      <p:ext uri="{BB962C8B-B14F-4D97-AF65-F5344CB8AC3E}">
        <p14:creationId xmlns:p14="http://schemas.microsoft.com/office/powerpoint/2010/main" val="314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3051805" y="2401030"/>
            <a:ext cx="2232247" cy="5296301"/>
          </a:xfrm>
          <a:prstGeom prst="wedgeRoundRectCallout">
            <a:avLst>
              <a:gd name="adj1" fmla="val 4376"/>
              <a:gd name="adj2" fmla="val -574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73492" y="4074547"/>
            <a:ext cx="499857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Информационные технологии.</a:t>
            </a:r>
          </a:p>
          <a:p>
            <a:r>
              <a:rPr lang="ru-RU" sz="2800" b="1" dirty="0">
                <a:latin typeface="+mj-lt"/>
              </a:rPr>
              <a:t>Системы сбора и обработки данных событий ИБ</a:t>
            </a:r>
            <a:r>
              <a:rPr lang="ru-RU" sz="2800" dirty="0">
                <a:latin typeface="+mj-lt"/>
              </a:rPr>
              <a:t>. </a:t>
            </a:r>
          </a:p>
          <a:p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035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3051805" y="2401030"/>
            <a:ext cx="2232247" cy="5296301"/>
          </a:xfrm>
          <a:prstGeom prst="wedgeRoundRectCallout">
            <a:avLst>
              <a:gd name="adj1" fmla="val 17380"/>
              <a:gd name="adj2" fmla="val -566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73492" y="4074547"/>
            <a:ext cx="499857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Информационные технологии.</a:t>
            </a:r>
          </a:p>
          <a:p>
            <a:r>
              <a:rPr lang="ru-RU" sz="2800" b="1" dirty="0">
                <a:latin typeface="+mj-lt"/>
              </a:rPr>
              <a:t>Системы обнаружения и предотвращения вторжений</a:t>
            </a:r>
            <a:r>
              <a:rPr lang="ru-RU" sz="2800" dirty="0"/>
              <a:t>. </a:t>
            </a:r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23343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619754" y="2329022"/>
            <a:ext cx="3096344" cy="5296301"/>
          </a:xfrm>
          <a:prstGeom prst="wedgeRoundRectCallout">
            <a:avLst>
              <a:gd name="adj1" fmla="val 25818"/>
              <a:gd name="adj2" fmla="val -577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68641" y="3662735"/>
            <a:ext cx="499857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Информационные технологии.</a:t>
            </a:r>
          </a:p>
          <a:p>
            <a:r>
              <a:rPr lang="ru-RU" sz="2800" b="1" dirty="0">
                <a:latin typeface="+mj-lt"/>
              </a:rPr>
              <a:t>Системы обнаружения </a:t>
            </a:r>
            <a:br>
              <a:rPr lang="ru-RU" sz="2800" b="1" dirty="0">
                <a:latin typeface="+mj-lt"/>
              </a:rPr>
            </a:br>
            <a:r>
              <a:rPr lang="ru-RU" sz="2800" b="1" dirty="0">
                <a:latin typeface="+mj-lt"/>
              </a:rPr>
              <a:t>и предотвращения утечек информации из информационных систем. </a:t>
            </a:r>
            <a:r>
              <a:rPr lang="ru-RU" sz="2800" dirty="0">
                <a:latin typeface="+mj-lt"/>
              </a:rPr>
              <a:t>Общие требования 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311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3212" y="1344826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151705" y="2076996"/>
            <a:ext cx="3888434" cy="5152283"/>
          </a:xfrm>
          <a:prstGeom prst="wedgeRoundRectCallout">
            <a:avLst>
              <a:gd name="adj1" fmla="val 37128"/>
              <a:gd name="adj2" fmla="val -596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2912745"/>
            <a:ext cx="46159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Критерии оценки безопасности информационных технологий.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Часть 1. Введение и общая модель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70734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0768" y="1196753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151705" y="2076996"/>
            <a:ext cx="3888434" cy="5152283"/>
          </a:xfrm>
          <a:prstGeom prst="wedgeRoundRectCallout">
            <a:avLst>
              <a:gd name="adj1" fmla="val 40935"/>
              <a:gd name="adj2" fmla="val -597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2912745"/>
            <a:ext cx="46159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Критерии оценки безопасности информационных технологий.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Часть 2. Функциональные требования безопасности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1566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129271" y="1196753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34.101.47-2017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u="sng" dirty="0">
                <a:latin typeface="+mj-lt"/>
              </a:rPr>
              <a:t>СТБ 34.101.3-2014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34.101.17-2012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9212" y="1196752"/>
            <a:ext cx="75491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ru-RU" sz="3200" b="1" u="sng" dirty="0">
                <a:latin typeface="+mj-lt"/>
                <a:ea typeface="Times New Roman" pitchFamily="18" charset="0"/>
              </a:rPr>
              <a:t>Программные, программно-аппаратные </a:t>
            </a:r>
            <a:r>
              <a:rPr lang="ru-RU" sz="3200" u="sng" dirty="0">
                <a:latin typeface="+mj-lt"/>
                <a:ea typeface="Times New Roman" pitchFamily="18" charset="0"/>
              </a:rPr>
              <a:t>средства ЗИ</a:t>
            </a:r>
            <a:endParaRPr lang="ru-RU" sz="3200" i="1" u="sng" dirty="0">
              <a:latin typeface="+mj-lt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5400000">
            <a:off x="2151705" y="2076996"/>
            <a:ext cx="3888434" cy="5152283"/>
          </a:xfrm>
          <a:prstGeom prst="wedgeRoundRectCallout">
            <a:avLst>
              <a:gd name="adj1" fmla="val 50207"/>
              <a:gd name="adj2" fmla="val -600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2912745"/>
            <a:ext cx="46159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Times New Roman" panose="02020603050405020304" pitchFamily="18" charset="0"/>
              </a:rPr>
              <a:t>Информационные технологии и безопасность. 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Критерии оценки безопасности информационных технологий. </a:t>
            </a:r>
          </a:p>
          <a:p>
            <a:r>
              <a:rPr lang="ru-RU" sz="2800" b="1" dirty="0">
                <a:latin typeface="+mj-lt"/>
                <a:ea typeface="Times New Roman" panose="02020603050405020304" pitchFamily="18" charset="0"/>
              </a:rPr>
              <a:t>Часть 3. Гарантийные требования безопасности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57325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7700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Технический регламент</a:t>
            </a: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5" y="5273"/>
            <a:ext cx="1489033" cy="20162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512" y="1253074"/>
            <a:ext cx="3744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1875-2011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1966-2012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2256-2012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2296-2012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34.101.28-2011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34.101.29-2011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2352-2013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ГОСТ 28147-89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1176.1-99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1176.2-99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34.101.17-2012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34.101.18-2009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34.101.19-2012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34.101.23-2012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34.101.26-2012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34.101.27-2011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ru-RU" sz="2400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59497" y="61197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+mj-lt"/>
                <a:ea typeface="Times New Roman" pitchFamily="18" charset="0"/>
              </a:rPr>
              <a:t>Взаимосвязь с госстандартами:</a:t>
            </a:r>
            <a:endParaRPr lang="ru-RU" sz="3200" i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89918" y="1172569"/>
            <a:ext cx="386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34.101.45-2013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34.101.47-2017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34.101.60-2014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34.101.65-2014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34.101.66-2014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34.101.67-2014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34.101.77-2016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34.101.8-2006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34.101.14-2017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fi-FI" sz="2400" b="1" dirty="0">
                <a:latin typeface="+mj-lt"/>
              </a:rPr>
              <a:t>СТБ 34.101.37-2017</a:t>
            </a:r>
            <a:endParaRPr lang="ru-RU" sz="2400" b="1" dirty="0">
              <a:latin typeface="+mj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34.101.51-2011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34.101.73-2017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34.101.74-2017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34.101.75-2017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34.101.76-2017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34.101.1-2014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34.101.2-2014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СТБ 34.101.3-2014</a:t>
            </a:r>
          </a:p>
        </p:txBody>
      </p:sp>
    </p:spTree>
    <p:extLst>
      <p:ext uri="{BB962C8B-B14F-4D97-AF65-F5344CB8AC3E}">
        <p14:creationId xmlns:p14="http://schemas.microsoft.com/office/powerpoint/2010/main" val="2129158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5114" y="163022"/>
            <a:ext cx="1167885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ПОСТАНОВЛЕНИЕ</a:t>
            </a:r>
            <a:r>
              <a:rPr lang="ru-RU" sz="2400" dirty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СОВЕТА БЕЗОПАСНОСТИ РЕСПУБЛИКИ БЕЛАРУСЬ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 algn="ctr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18 марта 2019 г. № 1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 </a:t>
            </a:r>
          </a:p>
          <a:p>
            <a:pPr indent="450215"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О Концепции информационной безопасности Республики Беларусь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 </a:t>
            </a: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Совет Безопасности Республики Беларусь постановляет: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1. Утвердить Концепцию информационной безопасности Республики Беларусь (прилагается).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2. Государственным органам и иным организациям в практической деятельности руководствоваться положениями Концепции информационной безопасности Республики Беларусь.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3. Государственному секретарю Совета Безопасности Республики Беларусь отражать результаты реализации Концепции информационной безопасности Республики Беларусь в ежегодном докладе Президенту Республики Беларусь о состоянии национальной безопасности и мерах по ее укреплению.</a:t>
            </a:r>
            <a:endParaRPr lang="ru-RU" sz="2400" dirty="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 </a:t>
            </a:r>
          </a:p>
          <a:p>
            <a:pPr indent="450215">
              <a:spcAft>
                <a:spcPts val="0"/>
              </a:spcAft>
            </a:pPr>
            <a:r>
              <a:rPr lang="ru-RU" sz="2400" dirty="0" smtClean="0">
                <a:effectLst/>
                <a:ea typeface="Times New Roman" charset="0"/>
              </a:rPr>
              <a:t>Президент Республики Беларусь                                     </a:t>
            </a:r>
            <a:r>
              <a:rPr lang="ru-RU" sz="2400" dirty="0" err="1" smtClean="0">
                <a:effectLst/>
                <a:ea typeface="Times New Roman" charset="0"/>
              </a:rPr>
              <a:t>А.Лукашенко</a:t>
            </a:r>
            <a:r>
              <a:rPr lang="ru-RU" sz="2400" dirty="0" smtClean="0">
                <a:effectLst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9677" y="1983090"/>
            <a:ext cx="101162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44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endParaRPr lang="ru-RU" sz="4400" smtClean="0">
              <a:solidFill>
                <a:srgbClr val="000000"/>
              </a:solidFill>
              <a:effectLst/>
              <a:ea typeface="Calibri" charset="0"/>
              <a:cs typeface="Helvetica" charset="0"/>
            </a:endParaRPr>
          </a:p>
          <a:p>
            <a:pPr algn="ctr"/>
            <a:r>
              <a:rPr lang="ru-RU" sz="4400" b="1" smtClean="0">
                <a:effectLst/>
                <a:ea typeface="Times New Roman" charset="0"/>
              </a:rPr>
              <a:t>информационной безопасности </a:t>
            </a:r>
          </a:p>
          <a:p>
            <a:pPr algn="ctr"/>
            <a:r>
              <a:rPr lang="ru-RU" sz="4400" b="1" smtClean="0">
                <a:effectLst/>
                <a:ea typeface="Times New Roman" charset="0"/>
              </a:rPr>
              <a:t>Республики Беларусь</a:t>
            </a:r>
            <a:r>
              <a:rPr lang="ru-RU" sz="4400" smtClean="0">
                <a:effectLst/>
              </a:rPr>
              <a:t> </a:t>
            </a:r>
            <a:endParaRPr lang="ru-RU" sz="4400"/>
          </a:p>
        </p:txBody>
      </p:sp>
    </p:spTree>
    <p:extLst>
      <p:ext uri="{BB962C8B-B14F-4D97-AF65-F5344CB8AC3E}">
        <p14:creationId xmlns:p14="http://schemas.microsoft.com/office/powerpoint/2010/main" val="16149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700" y="331608"/>
            <a:ext cx="1118050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</a:t>
            </a:r>
            <a:r>
              <a:rPr lang="ru-RU" sz="2800" b="1" err="1" smtClean="0"/>
              <a:t>I</a:t>
            </a:r>
            <a:r>
              <a:rPr lang="ru-RU" sz="2800" b="1" smtClean="0"/>
              <a:t>  Общие положения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II  Состояние и развитие информационной сферы в РБ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III Государственная политика обеспечения ИБ</a:t>
            </a:r>
            <a:r>
              <a:rPr lang="ru-RU" sz="2800" b="1" smtClean="0">
                <a:effectLst/>
              </a:rPr>
              <a:t> </a:t>
            </a:r>
            <a:endParaRPr lang="ru-RU" sz="28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800" b="1" smtClean="0">
                <a:effectLst/>
              </a:rPr>
              <a:t> 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</a:t>
            </a:r>
            <a:r>
              <a:rPr lang="ru-RU" sz="2800" b="1" err="1" smtClean="0"/>
              <a:t>V</a:t>
            </a:r>
            <a:r>
              <a:rPr lang="ru-RU" sz="2800" b="1" smtClean="0"/>
              <a:t> Обеспечение безопасности информационной инфраструктуры</a:t>
            </a:r>
            <a:r>
              <a:rPr lang="ru-RU" sz="2800" b="1" smtClean="0">
                <a:effectLst/>
              </a:rPr>
              <a:t> 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VI Обеспечение безопасности информационных ресурсов</a:t>
            </a:r>
            <a:r>
              <a:rPr lang="ru-RU" sz="2800" b="1" smtClean="0">
                <a:effectLst/>
              </a:rPr>
              <a:t> </a:t>
            </a:r>
            <a:endParaRPr lang="ru-RU" sz="28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VII Механизмы реализации концепции</a:t>
            </a:r>
            <a:r>
              <a:rPr lang="ru-RU" sz="2800" b="1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73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24034" y="857232"/>
            <a:ext cx="8501122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1.</a:t>
            </a:r>
            <a:r>
              <a:rPr lang="ru-RU" sz="32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Система аутентификации и авторизации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2. Система контроля целостности и аутентичности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3. Система межсетевого экранирования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4. Система контекстного анализа трафика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5. Система обнаружения вторжений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6. Система антивирусного контроля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7. Система выявления уязвимостей в средствах защиты информации</a:t>
            </a:r>
          </a:p>
          <a:p>
            <a:pPr marL="360000" indent="-360000">
              <a:spcBef>
                <a:spcPts val="1200"/>
              </a:spcBef>
            </a:pPr>
            <a:r>
              <a:rPr lang="ru-RU" sz="2800" dirty="0">
                <a:latin typeface="+mj-lt"/>
              </a:rPr>
              <a:t>8. Система защиты удаленного доступа</a:t>
            </a:r>
          </a:p>
          <a:p>
            <a:pPr marL="360000" indent="-360000">
              <a:spcBef>
                <a:spcPts val="1200"/>
              </a:spcBef>
            </a:pPr>
            <a:endParaRPr lang="ru-RU" sz="2800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+mj-lt"/>
              <a:buAutoNum type="arabicParenR" startAt="8"/>
            </a:pPr>
            <a:endParaRPr lang="ru-RU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29582"/>
            <a:ext cx="6228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Состав систем ЗИ в АСЗИ </a:t>
            </a:r>
            <a:r>
              <a:rPr lang="ru-RU" sz="2800" dirty="0">
                <a:solidFill>
                  <a:prstClr val="black"/>
                </a:solidFill>
                <a:latin typeface="Calibri"/>
              </a:rPr>
              <a:t>(всего 15):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739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700" y="331608"/>
            <a:ext cx="1118050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</a:t>
            </a:r>
            <a:r>
              <a:rPr lang="ru-RU" sz="2800" b="1" err="1" smtClean="0"/>
              <a:t>I</a:t>
            </a:r>
            <a:r>
              <a:rPr lang="ru-RU" sz="2800" b="1" smtClean="0"/>
              <a:t>  Общие положения</a:t>
            </a:r>
          </a:p>
          <a:p>
            <a:r>
              <a:rPr lang="ru-RU" sz="2800" b="1" smtClean="0"/>
              <a:t>Глава 1</a:t>
            </a:r>
          </a:p>
          <a:p>
            <a:r>
              <a:rPr lang="ru-RU" sz="2800" b="1" smtClean="0"/>
              <a:t>Мировое значение информационной сферы</a:t>
            </a:r>
            <a:r>
              <a:rPr lang="ru-RU" sz="2800" b="1" smtClean="0">
                <a:effectLst/>
              </a:rPr>
              <a:t> </a:t>
            </a:r>
          </a:p>
          <a:p>
            <a:endParaRPr lang="ru-RU" sz="2800" b="1" smtClean="0"/>
          </a:p>
          <a:p>
            <a:r>
              <a:rPr lang="ru-RU" sz="2800" b="1" smtClean="0"/>
              <a:t>Глава 2</a:t>
            </a:r>
          </a:p>
          <a:p>
            <a:r>
              <a:rPr lang="ru-RU" sz="2800" b="1" smtClean="0"/>
              <a:t>Актуальность и значение концепции ИБ РБ</a:t>
            </a:r>
          </a:p>
          <a:p>
            <a:endParaRPr lang="ru-RU" sz="2800" b="1" smtClean="0"/>
          </a:p>
          <a:p>
            <a:r>
              <a:rPr lang="ru-RU" sz="2800" b="1" smtClean="0"/>
              <a:t>Глава 3</a:t>
            </a:r>
          </a:p>
          <a:p>
            <a:r>
              <a:rPr lang="ru-RU" sz="2800" b="1" smtClean="0"/>
              <a:t>Предмет, цель, задачи концепции, ее связь с другими доктринальными документами</a:t>
            </a:r>
            <a:r>
              <a:rPr lang="ru-RU" sz="2800" b="1" smtClean="0">
                <a:effectLst/>
              </a:rPr>
              <a:t> </a:t>
            </a: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198875708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62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1 Мировое значение информационной сферы</a:t>
            </a:r>
            <a:r>
              <a:rPr lang="ru-RU" sz="2400" b="1" smtClean="0">
                <a:effectLst/>
              </a:rPr>
              <a:t> </a:t>
            </a:r>
            <a:r>
              <a:rPr lang="ru-RU" sz="2400" smtClean="0">
                <a:effectLst/>
              </a:rPr>
              <a:t>(1/2)</a:t>
            </a:r>
          </a:p>
          <a:p>
            <a:pPr indent="838200"/>
            <a:endParaRPr lang="ru-RU" sz="2600" smtClean="0"/>
          </a:p>
          <a:p>
            <a:pPr indent="444500">
              <a:spcAft>
                <a:spcPts val="1200"/>
              </a:spcAft>
            </a:pPr>
            <a:r>
              <a:rPr lang="ru-RU" sz="2400" smtClean="0"/>
              <a:t>1. На </a:t>
            </a:r>
            <a:r>
              <a:rPr lang="ru-RU" sz="2400"/>
              <a:t>нынешнем этапе мирового развития </a:t>
            </a:r>
            <a:r>
              <a:rPr lang="ru-RU" sz="2400" b="1"/>
              <a:t>информационная сфера</a:t>
            </a:r>
            <a:r>
              <a:rPr lang="ru-RU" sz="2400"/>
              <a:t> приобретает ключевое значение для современного </a:t>
            </a:r>
            <a:r>
              <a:rPr lang="ru-RU" sz="2400" u="sng"/>
              <a:t>человека</a:t>
            </a:r>
            <a:r>
              <a:rPr lang="ru-RU" sz="2400"/>
              <a:t>, </a:t>
            </a:r>
            <a:r>
              <a:rPr lang="ru-RU" sz="2400" u="sng"/>
              <a:t>общества</a:t>
            </a:r>
            <a:r>
              <a:rPr lang="ru-RU" sz="2400"/>
              <a:t>, </a:t>
            </a:r>
            <a:r>
              <a:rPr lang="ru-RU" sz="2400" u="sng"/>
              <a:t>государства</a:t>
            </a:r>
            <a:r>
              <a:rPr lang="ru-RU" sz="2400"/>
              <a:t> и оказывает всеобъемлющее влияние на происходящие экономические, политические и социальные процессы в странах и регионах. </a:t>
            </a:r>
            <a:endParaRPr lang="ru-RU" sz="2400" smtClean="0"/>
          </a:p>
          <a:p>
            <a:pPr indent="444500">
              <a:spcAft>
                <a:spcPts val="1200"/>
              </a:spcAft>
            </a:pPr>
            <a:r>
              <a:rPr lang="ru-RU" sz="2400" smtClean="0"/>
              <a:t>В </a:t>
            </a:r>
            <a:r>
              <a:rPr lang="ru-RU" sz="2400"/>
              <a:t>результате повышения насыщенности и динамики общественных отношений, мировых и региональных событий, роста всеобщего интеллектуального потенциала значительно увеличиваются </a:t>
            </a:r>
            <a:r>
              <a:rPr lang="ru-RU" sz="2400" u="sng"/>
              <a:t>информационные потребности </a:t>
            </a:r>
            <a:r>
              <a:rPr lang="ru-RU" sz="2400"/>
              <a:t>людей. </a:t>
            </a:r>
          </a:p>
          <a:p>
            <a:pPr indent="444500">
              <a:spcAft>
                <a:spcPts val="1200"/>
              </a:spcAft>
            </a:pPr>
            <a:r>
              <a:rPr lang="ru-RU" sz="2400"/>
              <a:t>Формируемое в глобальном масштабе </a:t>
            </a:r>
            <a:r>
              <a:rPr lang="ru-RU" sz="2400" u="sng"/>
              <a:t>информационное общество </a:t>
            </a:r>
            <a:r>
              <a:rPr lang="ru-RU" sz="2400"/>
              <a:t>представляет собой новый этап развития цивилизации с преобладанием </a:t>
            </a:r>
            <a:r>
              <a:rPr lang="ru-RU" sz="2400" u="sng"/>
              <a:t>знаний и информации</a:t>
            </a:r>
            <a:r>
              <a:rPr lang="ru-RU" sz="2400"/>
              <a:t>, воздействием информационных технологий на все сферы человеческой деятельности</a:t>
            </a:r>
            <a:r>
              <a:rPr lang="ru-RU" sz="2400" smtClean="0"/>
              <a:t>.</a:t>
            </a:r>
          </a:p>
          <a:p>
            <a:pPr indent="444500">
              <a:spcAft>
                <a:spcPts val="1200"/>
              </a:spcAft>
            </a:pPr>
            <a:r>
              <a:rPr lang="ru-RU" sz="2400" smtClean="0"/>
              <a:t>Кардинально </a:t>
            </a:r>
            <a:r>
              <a:rPr lang="ru-RU" sz="2400"/>
              <a:t>повышается роль </a:t>
            </a:r>
            <a:r>
              <a:rPr lang="ru-RU" sz="2400" u="sng"/>
              <a:t>информационных технологий</a:t>
            </a:r>
            <a:r>
              <a:rPr lang="ru-RU" sz="2400"/>
              <a:t> в реализации </a:t>
            </a:r>
            <a:r>
              <a:rPr lang="ru-RU" sz="2400" u="sng"/>
              <a:t>прав и свобод граждан</a:t>
            </a:r>
            <a:r>
              <a:rPr lang="ru-RU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491291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620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1 Мировое значение информационной сферы</a:t>
            </a:r>
            <a:r>
              <a:rPr lang="ru-RU" sz="2400" b="1" smtClean="0">
                <a:effectLst/>
              </a:rPr>
              <a:t> </a:t>
            </a:r>
            <a:r>
              <a:rPr lang="ru-RU" sz="2400" smtClean="0">
                <a:effectLst/>
              </a:rPr>
              <a:t>(2/2)</a:t>
            </a:r>
            <a:endParaRPr lang="ru-RU" sz="2400" smtClean="0"/>
          </a:p>
          <a:p>
            <a:pPr indent="482600">
              <a:spcAft>
                <a:spcPts val="1200"/>
              </a:spcAft>
            </a:pPr>
            <a:endParaRPr lang="ru-RU" sz="1400" smtClean="0"/>
          </a:p>
          <a:p>
            <a:pPr indent="482600">
              <a:spcAft>
                <a:spcPts val="1200"/>
              </a:spcAft>
            </a:pPr>
            <a:r>
              <a:rPr lang="ru-RU" sz="2400" smtClean="0"/>
              <a:t>Индустрия </a:t>
            </a:r>
            <a:r>
              <a:rPr lang="ru-RU" sz="2400"/>
              <a:t>телекоммуникации стала одной из наиболее динамичных и перспективных сфер мировой экономики. </a:t>
            </a:r>
            <a:endParaRPr lang="ru-RU" sz="2400" smtClean="0"/>
          </a:p>
          <a:p>
            <a:pPr indent="482600">
              <a:spcAft>
                <a:spcPts val="1200"/>
              </a:spcAft>
            </a:pPr>
            <a:r>
              <a:rPr lang="ru-RU" sz="2400" smtClean="0"/>
              <a:t>С </a:t>
            </a:r>
            <a:r>
              <a:rPr lang="ru-RU" sz="2400"/>
              <a:t>процессами информатизации все больше связываются национальные экономические интересы и перспективы инвестиций.</a:t>
            </a:r>
          </a:p>
          <a:p>
            <a:pPr indent="482600">
              <a:spcAft>
                <a:spcPts val="1200"/>
              </a:spcAft>
            </a:pPr>
            <a:r>
              <a:rPr lang="ru-RU" sz="2400"/>
              <a:t>2. Вместе с тем трансформация социума в </a:t>
            </a:r>
            <a:r>
              <a:rPr lang="ru-RU" sz="2400" u="sng"/>
              <a:t>информационное общество </a:t>
            </a:r>
            <a:r>
              <a:rPr lang="ru-RU" sz="2400"/>
              <a:t>порождает новые </a:t>
            </a:r>
            <a:r>
              <a:rPr lang="ru-RU" sz="2400" u="sng"/>
              <a:t>риски, вызовы и угрозы</a:t>
            </a:r>
            <a:r>
              <a:rPr lang="ru-RU" sz="2400"/>
              <a:t>, которые напрямую затрагивают вопросы обеспечения </a:t>
            </a:r>
            <a:r>
              <a:rPr lang="ru-RU" sz="2400" u="sng"/>
              <a:t>национальной безопасности</a:t>
            </a:r>
            <a:r>
              <a:rPr lang="ru-RU" sz="2400"/>
              <a:t>, в том числе </a:t>
            </a:r>
            <a:r>
              <a:rPr lang="ru-RU" sz="2400" u="sng" smtClean="0"/>
              <a:t>защищенность</a:t>
            </a:r>
            <a:r>
              <a:rPr lang="ru-RU" sz="2400" smtClean="0"/>
              <a:t> </a:t>
            </a:r>
          </a:p>
          <a:p>
            <a:pPr marL="571500" indent="2667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информационного </a:t>
            </a:r>
            <a:r>
              <a:rPr lang="ru-RU" sz="2400"/>
              <a:t>пространства, </a:t>
            </a:r>
            <a:endParaRPr lang="ru-RU" sz="2400" smtClean="0"/>
          </a:p>
          <a:p>
            <a:pPr marL="571500" indent="2667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информационной </a:t>
            </a:r>
            <a:r>
              <a:rPr lang="ru-RU" sz="2400"/>
              <a:t>инфраструктуры, </a:t>
            </a:r>
            <a:endParaRPr lang="ru-RU" sz="2400" smtClean="0"/>
          </a:p>
          <a:p>
            <a:pPr marL="571500" indent="2667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информационных </a:t>
            </a:r>
            <a:r>
              <a:rPr lang="ru-RU" sz="2400"/>
              <a:t>систем и ресурсов.</a:t>
            </a:r>
          </a:p>
          <a:p>
            <a:pPr indent="482600">
              <a:spcAft>
                <a:spcPts val="1200"/>
              </a:spcAft>
            </a:pP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32241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6205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2 Актуальность и значение концепции ИБ РБ </a:t>
            </a:r>
            <a:r>
              <a:rPr lang="ru-RU" sz="2400" smtClean="0">
                <a:effectLst/>
              </a:rPr>
              <a:t>(1/2)</a:t>
            </a:r>
            <a:endParaRPr lang="ru-RU" sz="2400" smtClean="0"/>
          </a:p>
          <a:p>
            <a:pPr indent="393700"/>
            <a:endParaRPr lang="ru-RU" sz="2400" smtClean="0"/>
          </a:p>
          <a:p>
            <a:pPr indent="393700">
              <a:spcAft>
                <a:spcPts val="1200"/>
              </a:spcAft>
            </a:pPr>
            <a:r>
              <a:rPr lang="ru-RU" sz="2400" smtClean="0"/>
              <a:t>3</a:t>
            </a:r>
            <a:r>
              <a:rPr lang="ru-RU" sz="2400"/>
              <a:t>. Формирование в </a:t>
            </a:r>
            <a:r>
              <a:rPr lang="ru-RU" sz="2400" smtClean="0"/>
              <a:t>РБ </a:t>
            </a:r>
            <a:r>
              <a:rPr lang="ru-RU" sz="2400" u="sng" smtClean="0"/>
              <a:t>информационного </a:t>
            </a:r>
            <a:r>
              <a:rPr lang="ru-RU" sz="2400" u="sng"/>
              <a:t>общества</a:t>
            </a:r>
            <a:r>
              <a:rPr lang="ru-RU" sz="2400"/>
              <a:t>, обеспечивающего доступность информации, распространение и использование знаний для поступательного и прогрессивного развития, рассматривается как </a:t>
            </a:r>
            <a:r>
              <a:rPr lang="ru-RU" sz="2400" u="sng"/>
              <a:t>национальный приоритет </a:t>
            </a:r>
            <a:r>
              <a:rPr lang="ru-RU" sz="2400"/>
              <a:t>и </a:t>
            </a:r>
            <a:r>
              <a:rPr lang="ru-RU" sz="2400" u="sng"/>
              <a:t>общегосударственная задача</a:t>
            </a:r>
            <a:r>
              <a:rPr lang="ru-RU" sz="2400"/>
              <a:t>.</a:t>
            </a:r>
          </a:p>
          <a:p>
            <a:pPr indent="393700">
              <a:spcAft>
                <a:spcPts val="600"/>
              </a:spcAft>
            </a:pPr>
            <a:r>
              <a:rPr lang="ru-RU" sz="2400"/>
              <a:t>4. </a:t>
            </a:r>
            <a:r>
              <a:rPr lang="ru-RU" sz="2400" u="sng"/>
              <a:t>Актуальность и значение</a:t>
            </a:r>
            <a:r>
              <a:rPr lang="ru-RU" sz="2400"/>
              <a:t> </a:t>
            </a:r>
            <a:r>
              <a:rPr lang="ru-RU" sz="2400" smtClean="0"/>
              <a:t>КИБ РБ обуславливаются </a:t>
            </a:r>
            <a:r>
              <a:rPr lang="ru-RU" sz="2400"/>
              <a:t>следующими факторами: 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1) повышением </a:t>
            </a:r>
            <a:r>
              <a:rPr lang="ru-RU" sz="2400"/>
              <a:t>значимости формирования </a:t>
            </a:r>
            <a:r>
              <a:rPr lang="ru-RU" sz="2400" u="sng"/>
              <a:t>информационного общества</a:t>
            </a:r>
            <a:r>
              <a:rPr lang="ru-RU" sz="2400"/>
              <a:t> в </a:t>
            </a:r>
            <a:r>
              <a:rPr lang="ru-RU" sz="2400" smtClean="0"/>
              <a:t>РБ, </a:t>
            </a:r>
            <a:r>
              <a:rPr lang="ru-RU" sz="2400"/>
              <a:t>его роли в социально-экономическом развитии Беларуси как суверенного и независимого государства, безопасности реализации </a:t>
            </a:r>
            <a:r>
              <a:rPr lang="ru-RU" sz="2400" u="sng"/>
              <a:t>национальных стратегий </a:t>
            </a:r>
            <a:r>
              <a:rPr lang="ru-RU" sz="2400"/>
              <a:t>и планов создания </a:t>
            </a:r>
            <a:r>
              <a:rPr lang="ru-RU" sz="2400" u="sng"/>
              <a:t>цифровой экономики</a:t>
            </a:r>
            <a:r>
              <a:rPr lang="ru-RU" sz="2400"/>
              <a:t> и научно-технического </a:t>
            </a:r>
            <a:r>
              <a:rPr lang="ru-RU" sz="2400" u="sng"/>
              <a:t>прогресса</a:t>
            </a:r>
            <a:r>
              <a:rPr lang="ru-RU" sz="2400"/>
              <a:t> в целом; 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2) необходимостью </a:t>
            </a:r>
            <a:r>
              <a:rPr lang="ru-RU" sz="2400"/>
              <a:t>предметной и всесторонне осознанной </a:t>
            </a:r>
            <a:r>
              <a:rPr lang="ru-RU" sz="2400" u="sng"/>
              <a:t>защиты национальных интересов</a:t>
            </a:r>
            <a:r>
              <a:rPr lang="ru-RU" sz="2400"/>
              <a:t> в информационной сфере, определяемых Концепцией национальной безопасности </a:t>
            </a:r>
            <a:r>
              <a:rPr lang="ru-RU" sz="2400" smtClean="0"/>
              <a:t>РБ, </a:t>
            </a:r>
            <a:r>
              <a:rPr lang="ru-RU" sz="2400" u="sng"/>
              <a:t>обобщения</a:t>
            </a:r>
            <a:r>
              <a:rPr lang="ru-RU" sz="2400"/>
              <a:t> практически и научно обоснованных </a:t>
            </a:r>
            <a:r>
              <a:rPr lang="ru-RU" sz="2400" u="sng"/>
              <a:t>взглядов</a:t>
            </a:r>
            <a:r>
              <a:rPr lang="ru-RU" sz="2400"/>
              <a:t> на обеспечение ИБ, </a:t>
            </a:r>
            <a:r>
              <a:rPr lang="ru-RU" sz="2400" u="sng"/>
              <a:t>конкретизации</a:t>
            </a:r>
            <a:r>
              <a:rPr lang="ru-RU" sz="2400"/>
              <a:t> и детализации </a:t>
            </a:r>
            <a:r>
              <a:rPr lang="ru-RU" sz="2400" u="sng"/>
              <a:t>подходов</a:t>
            </a:r>
            <a:r>
              <a:rPr lang="ru-RU" sz="2400"/>
              <a:t> к данной деятельности; </a:t>
            </a:r>
          </a:p>
        </p:txBody>
      </p:sp>
    </p:spTree>
    <p:extLst>
      <p:ext uri="{BB962C8B-B14F-4D97-AF65-F5344CB8AC3E}">
        <p14:creationId xmlns:p14="http://schemas.microsoft.com/office/powerpoint/2010/main" val="50153401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620500" cy="755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2 Актуальность и значение концепции ИБ РБ </a:t>
            </a:r>
            <a:r>
              <a:rPr lang="ru-RU" sz="2400" smtClean="0">
                <a:effectLst/>
              </a:rPr>
              <a:t>(2/2)</a:t>
            </a:r>
            <a:endParaRPr lang="ru-RU" sz="2400" smtClean="0"/>
          </a:p>
          <a:p>
            <a:pPr indent="393700">
              <a:spcAft>
                <a:spcPts val="600"/>
              </a:spcAft>
            </a:pPr>
            <a:r>
              <a:rPr lang="ru-RU" sz="2400" smtClean="0"/>
              <a:t>3) необходимостью </a:t>
            </a:r>
            <a:r>
              <a:rPr lang="ru-RU" sz="2400"/>
              <a:t>рассмотрения ИБ как обособленного </a:t>
            </a:r>
            <a:r>
              <a:rPr lang="ru-RU" sz="2400" u="sng"/>
              <a:t>феномена</a:t>
            </a:r>
            <a:r>
              <a:rPr lang="ru-RU" sz="2400"/>
              <a:t> и нормативного института, а также правового закрепления основ государственной </a:t>
            </a:r>
            <a:r>
              <a:rPr lang="ru-RU" sz="2400" u="sng"/>
              <a:t>политики</a:t>
            </a:r>
            <a:r>
              <a:rPr lang="ru-RU" sz="2400"/>
              <a:t> по защите национальных интересов в информационной сфере;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4) формированием </a:t>
            </a:r>
            <a:r>
              <a:rPr lang="ru-RU" sz="2400" u="sng"/>
              <a:t>новой сферы общественных отношений </a:t>
            </a:r>
            <a:r>
              <a:rPr lang="ru-RU" sz="2400"/>
              <a:t>по обеспечению ИБ; 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5) важностью </a:t>
            </a:r>
            <a:r>
              <a:rPr lang="ru-RU" sz="2400"/>
              <a:t>улучшения </a:t>
            </a:r>
            <a:r>
              <a:rPr lang="ru-RU" sz="2400" u="sng"/>
              <a:t>координации</a:t>
            </a:r>
            <a:r>
              <a:rPr lang="ru-RU" sz="2400"/>
              <a:t> и </a:t>
            </a:r>
            <a:r>
              <a:rPr lang="ru-RU" sz="2400" u="sng"/>
              <a:t>управляемости</a:t>
            </a:r>
            <a:r>
              <a:rPr lang="ru-RU" sz="2400"/>
              <a:t> деятельности субъектов, вовлеченных в развитие информационной сферы и обеспечение ее безопасности, устойчивого и последовательного функционирования </a:t>
            </a:r>
            <a:r>
              <a:rPr lang="ru-RU" sz="2400" u="sng"/>
              <a:t>механизмов</a:t>
            </a:r>
            <a:r>
              <a:rPr lang="ru-RU" sz="2400"/>
              <a:t> реагирования на </a:t>
            </a:r>
            <a:r>
              <a:rPr lang="ru-RU" sz="2400" u="sng"/>
              <a:t>риски, вызовы и угрозы</a:t>
            </a:r>
            <a:r>
              <a:rPr lang="ru-RU" sz="2400"/>
              <a:t> ИБ; 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6) необходимостью </a:t>
            </a:r>
            <a:r>
              <a:rPr lang="ru-RU" sz="2400" u="sng"/>
              <a:t>информирования</a:t>
            </a:r>
            <a:r>
              <a:rPr lang="ru-RU" sz="2400"/>
              <a:t> граждан, а также международного сообщества о принятых в </a:t>
            </a:r>
            <a:r>
              <a:rPr lang="ru-RU" sz="2400" smtClean="0"/>
              <a:t>РБ взглядах </a:t>
            </a:r>
            <a:r>
              <a:rPr lang="ru-RU" sz="2400"/>
              <a:t>на сферу ИБ и приоритетах ее обеспечения; </a:t>
            </a:r>
          </a:p>
          <a:p>
            <a:pPr indent="393700">
              <a:spcAft>
                <a:spcPts val="600"/>
              </a:spcAft>
            </a:pPr>
            <a:r>
              <a:rPr lang="ru-RU" sz="2400" smtClean="0"/>
              <a:t>7) </a:t>
            </a:r>
            <a:r>
              <a:rPr lang="ru-RU" sz="2400" u="sng" smtClean="0"/>
              <a:t>интеграцией</a:t>
            </a:r>
            <a:r>
              <a:rPr lang="ru-RU" sz="2400" smtClean="0"/>
              <a:t> </a:t>
            </a:r>
            <a:r>
              <a:rPr lang="ru-RU" sz="2400"/>
              <a:t>Беларуси в систему </a:t>
            </a:r>
            <a:r>
              <a:rPr lang="ru-RU" sz="2400" u="sng"/>
              <a:t>международной</a:t>
            </a:r>
            <a:r>
              <a:rPr lang="ru-RU" sz="2400"/>
              <a:t> ИБ, важностью повышения концептуальной и технологической совместимости и </a:t>
            </a:r>
            <a:r>
              <a:rPr lang="ru-RU" sz="2400" u="sng"/>
              <a:t>синхронизации целей и задач </a:t>
            </a:r>
            <a:r>
              <a:rPr lang="ru-RU" sz="2400"/>
              <a:t>национальной системы обеспечения ИБ с корреспондирующими системами других государств и организаций.</a:t>
            </a:r>
          </a:p>
          <a:p>
            <a:endParaRPr lang="ru-RU" sz="2400" b="1" smtClean="0"/>
          </a:p>
          <a:p>
            <a:pPr indent="482600">
              <a:spcAft>
                <a:spcPts val="1200"/>
              </a:spcAft>
            </a:pPr>
            <a:endParaRPr lang="ru-RU" sz="1400" smtClean="0"/>
          </a:p>
          <a:p>
            <a:pPr indent="482600">
              <a:spcAft>
                <a:spcPts val="1200"/>
              </a:spcAft>
            </a:pP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250430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75571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(1/11)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93713">
              <a:spcAft>
                <a:spcPts val="1200"/>
              </a:spcAft>
            </a:pPr>
            <a:r>
              <a:rPr lang="ru-RU" sz="2400" smtClean="0"/>
              <a:t>5</a:t>
            </a:r>
            <a:r>
              <a:rPr lang="ru-RU" sz="2400"/>
              <a:t>. Концепция представляет собой </a:t>
            </a:r>
            <a:r>
              <a:rPr lang="ru-RU" sz="2400" u="sng"/>
              <a:t>систему официальных взглядов</a:t>
            </a:r>
            <a:r>
              <a:rPr lang="ru-RU" sz="2400"/>
              <a:t> на сущность и содержание обеспечения национальной безопасности в информационной сфере, определяет </a:t>
            </a:r>
            <a:r>
              <a:rPr lang="ru-RU" sz="2400" u="sng"/>
              <a:t>стратегические задачи и приоритеты </a:t>
            </a:r>
            <a:r>
              <a:rPr lang="ru-RU" sz="2400"/>
              <a:t>в области обеспечения ИБ. 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Концепция обеспечивает </a:t>
            </a:r>
            <a:r>
              <a:rPr lang="ru-RU" sz="2400" u="sng"/>
              <a:t>комплексный</a:t>
            </a:r>
            <a:r>
              <a:rPr lang="ru-RU" sz="2400"/>
              <a:t> подход к проблеме ИБ, создает </a:t>
            </a:r>
            <a:r>
              <a:rPr lang="ru-RU" sz="2400" u="sng"/>
              <a:t>методологическую основу </a:t>
            </a:r>
            <a:r>
              <a:rPr lang="ru-RU" sz="2400"/>
              <a:t>для совершенствования деятельности по ее укреплению, служит </a:t>
            </a:r>
            <a:r>
              <a:rPr lang="ru-RU" sz="2400" u="sng"/>
              <a:t>основанием</a:t>
            </a:r>
            <a:r>
              <a:rPr lang="ru-RU" sz="2400"/>
              <a:t> для формирования государственной </a:t>
            </a:r>
            <a:r>
              <a:rPr lang="ru-RU" sz="2400" u="sng"/>
              <a:t>политики</a:t>
            </a:r>
            <a:r>
              <a:rPr lang="ru-RU" sz="2400"/>
              <a:t>, выработки </a:t>
            </a:r>
            <a:r>
              <a:rPr lang="ru-RU" sz="2400" u="sng"/>
              <a:t>мер</a:t>
            </a:r>
            <a:r>
              <a:rPr lang="ru-RU" sz="2400"/>
              <a:t> по совершенствованию системы обеспечения ИБ, конструктивного </a:t>
            </a:r>
            <a:r>
              <a:rPr lang="ru-RU" sz="2400" u="sng"/>
              <a:t>взаимодействия</a:t>
            </a:r>
            <a:r>
              <a:rPr lang="ru-RU" sz="2400"/>
              <a:t>, консолидации усилий и повышения </a:t>
            </a:r>
            <a:r>
              <a:rPr lang="ru-RU" sz="2400" u="sng"/>
              <a:t>эффективности</a:t>
            </a:r>
            <a:r>
              <a:rPr lang="ru-RU" sz="2400"/>
              <a:t> защиты национальных интересов в информационной сфере.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6. Концепция основывается на Конституции Республики Беларусь, законодательстве Республики Беларусь в областях национальной безопасности, информатизации, развития цифровой экономики, информационного общества, науки и технологий, защиты интеллектуальной собственности, иных актах законодательства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13855790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755718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(2/11)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93713">
              <a:spcAft>
                <a:spcPts val="1200"/>
              </a:spcAft>
            </a:pPr>
            <a:r>
              <a:rPr lang="ru-RU" sz="2400" smtClean="0"/>
              <a:t>КИБ </a:t>
            </a:r>
            <a:r>
              <a:rPr lang="ru-RU" sz="2400"/>
              <a:t>базируется на </a:t>
            </a:r>
            <a:r>
              <a:rPr lang="ru-RU" sz="2400" u="sng"/>
              <a:t>Концепции национальной безопасности Республики Беларусь</a:t>
            </a:r>
            <a:r>
              <a:rPr lang="ru-RU" sz="2400"/>
              <a:t>, а именно: 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исходит из понимания основных тенденций современного мира, определенных в ней основных национальных </a:t>
            </a:r>
            <a:r>
              <a:rPr lang="ru-RU" sz="2400" u="sng"/>
              <a:t>интересов</a:t>
            </a:r>
            <a:r>
              <a:rPr lang="ru-RU" sz="2400"/>
              <a:t> в информационной сфере, потенциальных либо реально существующих </a:t>
            </a:r>
            <a:r>
              <a:rPr lang="ru-RU" sz="2400" u="sng"/>
              <a:t>угроз</a:t>
            </a:r>
            <a:r>
              <a:rPr lang="ru-RU" sz="2400"/>
              <a:t> национальной безопасности; 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конкретизирует </a:t>
            </a:r>
            <a:r>
              <a:rPr lang="ru-RU" sz="2400" u="sng"/>
              <a:t>цели, задачи и принципы </a:t>
            </a:r>
            <a:r>
              <a:rPr lang="ru-RU" sz="2400"/>
              <a:t>обеспечения национальной безопасности в информационной сфере, основные направления нейтрализации внутренних источников угроз и защиты от внешних угроз национальной безопасности в данной сфере;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предполагает </a:t>
            </a:r>
            <a:r>
              <a:rPr lang="ru-RU" sz="2400" u="sng"/>
              <a:t>реализацию</a:t>
            </a:r>
            <a:r>
              <a:rPr lang="ru-RU" sz="2400"/>
              <a:t> этих целей, задач и принципов как неотъемлемую часть функционирования общей системы обеспечения национальной безопасности.</a:t>
            </a:r>
            <a:endParaRPr lang="ru-RU" sz="2400" b="1" smtClean="0"/>
          </a:p>
          <a:p>
            <a:pPr indent="482600">
              <a:spcAft>
                <a:spcPts val="1200"/>
              </a:spcAft>
            </a:pPr>
            <a:endParaRPr lang="ru-RU" sz="1400" smtClean="0"/>
          </a:p>
          <a:p>
            <a:pPr indent="482600">
              <a:spcAft>
                <a:spcPts val="1200"/>
              </a:spcAft>
            </a:pP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30890949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755718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(3/11)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93713">
              <a:spcAft>
                <a:spcPts val="1200"/>
              </a:spcAft>
            </a:pPr>
            <a:r>
              <a:rPr lang="ru-RU" sz="2400"/>
              <a:t>7. </a:t>
            </a:r>
            <a:r>
              <a:rPr lang="ru-RU" sz="2400" smtClean="0"/>
              <a:t>КИБ </a:t>
            </a:r>
            <a:r>
              <a:rPr lang="ru-RU" sz="2400"/>
              <a:t>также исходит из </a:t>
            </a:r>
            <a:r>
              <a:rPr lang="ru-RU" sz="2400" u="sng"/>
              <a:t>геополитических интересов</a:t>
            </a:r>
            <a:r>
              <a:rPr lang="ru-RU" sz="2400"/>
              <a:t> Республики Беларусь, ее места и роли в современном мире, основывается на соглашениях о сотрудничестве в области обеспечения </a:t>
            </a:r>
            <a:r>
              <a:rPr lang="ru-RU" sz="2400" smtClean="0"/>
              <a:t>ИБ: </a:t>
            </a:r>
          </a:p>
          <a:p>
            <a:pPr indent="493713">
              <a:spcAft>
                <a:spcPts val="1200"/>
              </a:spcAft>
            </a:pPr>
            <a:r>
              <a:rPr lang="ru-RU" sz="2400"/>
              <a:t>г</a:t>
            </a:r>
            <a:r>
              <a:rPr lang="ru-RU" sz="2400" smtClean="0"/>
              <a:t>осударств – участников </a:t>
            </a:r>
            <a:r>
              <a:rPr lang="ru-RU" sz="2400"/>
              <a:t>Содружества Независимых Государств, </a:t>
            </a:r>
            <a:endParaRPr lang="ru-RU" sz="2400" smtClean="0"/>
          </a:p>
          <a:p>
            <a:pPr indent="493713">
              <a:spcAft>
                <a:spcPts val="1200"/>
              </a:spcAft>
            </a:pPr>
            <a:r>
              <a:rPr lang="ru-RU" sz="2400"/>
              <a:t>г</a:t>
            </a:r>
            <a:r>
              <a:rPr lang="ru-RU" sz="2400" smtClean="0"/>
              <a:t>осударств – членов </a:t>
            </a:r>
            <a:r>
              <a:rPr lang="ru-RU" sz="2400"/>
              <a:t>Организации Договора о коллективной </a:t>
            </a:r>
            <a:r>
              <a:rPr lang="ru-RU" sz="2400" smtClean="0"/>
              <a:t>безопасности, </a:t>
            </a:r>
          </a:p>
          <a:p>
            <a:pPr indent="12700">
              <a:spcAft>
                <a:spcPts val="1200"/>
              </a:spcAft>
            </a:pPr>
            <a:r>
              <a:rPr lang="ru-RU" sz="2400" smtClean="0"/>
              <a:t>а также двусторонних </a:t>
            </a:r>
            <a:r>
              <a:rPr lang="ru-RU" sz="2400"/>
              <a:t>соглашениях и иных обязательствах Республики Беларусь в области </a:t>
            </a:r>
            <a:r>
              <a:rPr lang="ru-RU" sz="2400" u="sng"/>
              <a:t>международной</a:t>
            </a:r>
            <a:r>
              <a:rPr lang="ru-RU" sz="2400"/>
              <a:t> ИБ, учитывает основные положения актов международных организаций, в том </a:t>
            </a:r>
            <a:r>
              <a:rPr lang="ru-RU" sz="2400" smtClean="0"/>
              <a:t>числе: </a:t>
            </a:r>
          </a:p>
          <a:p>
            <a:pPr indent="493713">
              <a:spcAft>
                <a:spcPts val="1200"/>
              </a:spcAft>
            </a:pPr>
            <a:r>
              <a:rPr lang="ru-RU" sz="2400" smtClean="0"/>
              <a:t>резолюций </a:t>
            </a:r>
            <a:r>
              <a:rPr lang="ru-RU" sz="2400"/>
              <a:t>Генеральной Ассамблеи Организации Объединенных Наций</a:t>
            </a:r>
            <a:r>
              <a:rPr lang="ru-RU" sz="2400" smtClean="0"/>
              <a:t>,</a:t>
            </a:r>
          </a:p>
          <a:p>
            <a:pPr indent="493713">
              <a:spcAft>
                <a:spcPts val="1200"/>
              </a:spcAft>
            </a:pPr>
            <a:r>
              <a:rPr lang="ru-RU" sz="2400" smtClean="0"/>
              <a:t>рекомендаций </a:t>
            </a:r>
            <a:r>
              <a:rPr lang="ru-RU" sz="2400"/>
              <a:t>Организации по безопасности и сотрудничеству в Европе.</a:t>
            </a:r>
          </a:p>
          <a:p>
            <a:pPr indent="482600">
              <a:spcAft>
                <a:spcPts val="1200"/>
              </a:spcAft>
            </a:pPr>
            <a:endParaRPr lang="ru-RU" sz="1400" smtClean="0"/>
          </a:p>
          <a:p>
            <a:pPr indent="482600">
              <a:spcAft>
                <a:spcPts val="1200"/>
              </a:spcAft>
            </a:pP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13739244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706" y="291267"/>
            <a:ext cx="1181996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(4/11)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/>
              <a:t>8. Для целей настоящей </a:t>
            </a:r>
            <a:r>
              <a:rPr lang="ru-RU" sz="2400" smtClean="0"/>
              <a:t>КИБ </a:t>
            </a:r>
            <a:r>
              <a:rPr lang="ru-RU" sz="2400"/>
              <a:t>используются следующие </a:t>
            </a:r>
            <a:r>
              <a:rPr lang="ru-RU" sz="2400" u="sng"/>
              <a:t>понятия и их определения</a:t>
            </a:r>
            <a:r>
              <a:rPr lang="ru-RU" sz="2400"/>
              <a:t>: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воздействие на информацию </a:t>
            </a:r>
            <a:r>
              <a:rPr lang="ru-RU" sz="2400"/>
              <a:t>– действие по изменению формы предоставления и(или) содержания информации;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государственная информационная система</a:t>
            </a:r>
            <a:r>
              <a:rPr lang="ru-RU" sz="2400"/>
              <a:t> – совокупность банков данных, информационных технологий и комплекса (комплексов) программно-технических средств, формируемая или приобретаемая за счет средств республиканского или местных бюджетов, государственных внебюджетных фондов, а также средств государственных юридических лиц;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государственный информационный ресурс </a:t>
            </a:r>
            <a:r>
              <a:rPr lang="ru-RU" sz="2400"/>
              <a:t>– организованная совокупность документированной информации, включающая базы данных, другие совокупности взаимосвязанной информации в информационных системах, формируемая или приобретаемая за счет средств </a:t>
            </a:r>
            <a:r>
              <a:rPr lang="ru-RU" sz="2400" err="1" smtClean="0"/>
              <a:t>республ</a:t>
            </a:r>
            <a:r>
              <a:rPr lang="ru-RU" sz="2400" smtClean="0"/>
              <a:t>. </a:t>
            </a:r>
            <a:r>
              <a:rPr lang="ru-RU" sz="2400"/>
              <a:t>или местных бюджетов, государственных внебюджетных фондов, а также средств государственных юридических лиц</a:t>
            </a:r>
            <a:r>
              <a:rPr lang="ru-RU" sz="2400" smtClean="0"/>
              <a:t>;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0444516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471" y="331608"/>
            <a:ext cx="1187375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(5/11)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600"/>
              </a:spcAft>
            </a:pPr>
            <a:r>
              <a:rPr lang="ru-RU" sz="2400" b="1" smtClean="0"/>
              <a:t>деструктивное </a:t>
            </a:r>
            <a:r>
              <a:rPr lang="ru-RU" sz="2400" b="1"/>
              <a:t>информационное воздействие </a:t>
            </a:r>
            <a:r>
              <a:rPr lang="ru-RU" sz="2400"/>
              <a:t>– осуществление информационного влияния на политические и социально-экономические процессы, деятельность государственных органов, а также на физических и юридических лиц в </a:t>
            </a:r>
            <a:r>
              <a:rPr lang="ru-RU" sz="2400" u="sng" smtClean="0"/>
              <a:t>целях</a:t>
            </a:r>
            <a:r>
              <a:rPr lang="ru-RU" sz="2400" smtClean="0"/>
              <a:t>:</a:t>
            </a:r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ослабления </a:t>
            </a:r>
            <a:r>
              <a:rPr lang="ru-RU" sz="2400"/>
              <a:t>обороноспособности государства,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нарушения </a:t>
            </a:r>
            <a:r>
              <a:rPr lang="ru-RU" sz="2400"/>
              <a:t>общественной безопасности,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принятия </a:t>
            </a:r>
            <a:r>
              <a:rPr lang="ru-RU" sz="2400"/>
              <a:t>и заключения заведомо невыгодных решений и </a:t>
            </a:r>
            <a:r>
              <a:rPr lang="ru-RU" sz="2400" smtClean="0"/>
              <a:t>международных </a:t>
            </a:r>
            <a:r>
              <a:rPr lang="ru-RU" sz="2400"/>
              <a:t>договоров,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ухудшения </a:t>
            </a:r>
            <a:r>
              <a:rPr lang="ru-RU" sz="2400"/>
              <a:t>отношений с другими государствами,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создания </a:t>
            </a:r>
            <a:r>
              <a:rPr lang="ru-RU" sz="2400"/>
              <a:t>социально-политической напряженности,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формирования </a:t>
            </a:r>
            <a:r>
              <a:rPr lang="ru-RU" sz="2400"/>
              <a:t>угрозы возникновения чрезвычайных ситуаций,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разрушения </a:t>
            </a:r>
            <a:r>
              <a:rPr lang="ru-RU" sz="2400"/>
              <a:t>традиционных духовных и нравственных ценностей, </a:t>
            </a:r>
            <a:endParaRPr lang="ru-RU" sz="2400" smtClean="0"/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создания </a:t>
            </a:r>
            <a:r>
              <a:rPr lang="ru-RU" sz="2400"/>
              <a:t>препятствий для нормальной деятельности государственных органов</a:t>
            </a:r>
            <a:r>
              <a:rPr lang="ru-RU" sz="2400" smtClean="0"/>
              <a:t>,</a:t>
            </a:r>
          </a:p>
          <a:p>
            <a:pPr marL="320675" indent="-1603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причинения </a:t>
            </a:r>
            <a:r>
              <a:rPr lang="ru-RU" sz="2400"/>
              <a:t>иного ущерба национальной безопасности; </a:t>
            </a:r>
          </a:p>
        </p:txBody>
      </p:sp>
    </p:spTree>
    <p:extLst>
      <p:ext uri="{BB962C8B-B14F-4D97-AF65-F5344CB8AC3E}">
        <p14:creationId xmlns:p14="http://schemas.microsoft.com/office/powerpoint/2010/main" val="19929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5472" y="869511"/>
            <a:ext cx="8501122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000" indent="-612000">
              <a:spcBef>
                <a:spcPts val="1200"/>
              </a:spcBef>
            </a:pPr>
            <a:r>
              <a:rPr lang="ru-RU" sz="2800" dirty="0"/>
              <a:t>9. Система аудита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10. Система управления конфигурацией средств защиты информации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11. Система защиты серверов и рабочих мест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12. Система экстренного уничтожения информации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13. Система блокировки загрузки с отчуждаемых носителей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14. Система дискреционного контроля доступа</a:t>
            </a:r>
          </a:p>
          <a:p>
            <a:pPr marL="612000" indent="-612000">
              <a:spcBef>
                <a:spcPts val="1200"/>
              </a:spcBef>
            </a:pPr>
            <a:r>
              <a:rPr lang="ru-RU" sz="2800" dirty="0"/>
              <a:t>15. Система мандатного контроля доступа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endParaRPr lang="ru-RU" sz="2800" b="1" dirty="0"/>
          </a:p>
          <a:p>
            <a:pPr marL="342900" indent="-342900">
              <a:spcBef>
                <a:spcPts val="1800"/>
              </a:spcBef>
              <a:buFont typeface="+mj-lt"/>
              <a:buAutoNum type="arabicParenR" startAt="8"/>
            </a:pP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6948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Состав систем ЗИ в АСЗИ </a:t>
            </a:r>
            <a:r>
              <a:rPr lang="ru-RU" sz="2800" dirty="0">
                <a:solidFill>
                  <a:prstClr val="black"/>
                </a:solidFill>
                <a:latin typeface="Calibri"/>
              </a:rPr>
              <a:t>(всего 15)</a:t>
            </a:r>
            <a:r>
              <a:rPr lang="ru-RU" sz="3200" dirty="0">
                <a:solidFill>
                  <a:prstClr val="black"/>
                </a:solidFill>
                <a:latin typeface="Calibri"/>
              </a:rPr>
              <a:t>: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1960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7557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(6/11)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защита </a:t>
            </a:r>
            <a:r>
              <a:rPr lang="ru-RU" sz="2400" b="1"/>
              <a:t>информации </a:t>
            </a:r>
            <a:r>
              <a:rPr lang="ru-RU" sz="2400"/>
              <a:t>– комплекс правовых, организационных и технических мер, направленных на обеспечение </a:t>
            </a:r>
            <a:r>
              <a:rPr lang="ru-RU" sz="2400" u="sng"/>
              <a:t>конфиденциальности</a:t>
            </a:r>
            <a:r>
              <a:rPr lang="ru-RU" sz="2400"/>
              <a:t>, </a:t>
            </a:r>
            <a:r>
              <a:rPr lang="ru-RU" sz="2400" u="sng"/>
              <a:t>целостности</a:t>
            </a:r>
            <a:r>
              <a:rPr lang="ru-RU" sz="2400"/>
              <a:t>, подлинности, </a:t>
            </a:r>
            <a:r>
              <a:rPr lang="ru-RU" sz="2400" u="sng"/>
              <a:t>доступности</a:t>
            </a:r>
            <a:r>
              <a:rPr lang="ru-RU" sz="2400"/>
              <a:t> и сохранности информации;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информационная безопасность </a:t>
            </a:r>
            <a:r>
              <a:rPr lang="ru-RU" sz="2400"/>
              <a:t>– состояние защищенности сбалансированных интересов </a:t>
            </a:r>
            <a:r>
              <a:rPr lang="ru-RU" sz="2400" u="sng"/>
              <a:t>личности</a:t>
            </a:r>
            <a:r>
              <a:rPr lang="ru-RU" sz="2400"/>
              <a:t>, </a:t>
            </a:r>
            <a:r>
              <a:rPr lang="ru-RU" sz="2400" u="sng"/>
              <a:t>общества</a:t>
            </a:r>
            <a:r>
              <a:rPr lang="ru-RU" sz="2400"/>
              <a:t> и </a:t>
            </a:r>
            <a:r>
              <a:rPr lang="ru-RU" sz="2400" u="sng"/>
              <a:t>государства</a:t>
            </a:r>
            <a:r>
              <a:rPr lang="ru-RU" sz="2400"/>
              <a:t> от внешних и внутренних </a:t>
            </a:r>
            <a:r>
              <a:rPr lang="ru-RU" sz="2400" u="sng"/>
              <a:t>угроз</a:t>
            </a:r>
            <a:r>
              <a:rPr lang="ru-RU" sz="2400"/>
              <a:t> в информационной сфере;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информационная инфраструктура </a:t>
            </a:r>
            <a:r>
              <a:rPr lang="ru-RU" sz="2400"/>
              <a:t>– совокупность технических средств, систем и технологий создания, преобразования, передачи, использования и хранения информации</a:t>
            </a:r>
            <a:r>
              <a:rPr lang="ru-RU" sz="2400" smtClean="0"/>
              <a:t>;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7057581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809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(7/11)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информационный </a:t>
            </a:r>
            <a:r>
              <a:rPr lang="ru-RU" sz="2400" b="1"/>
              <a:t>суверенитет Республики Беларусь </a:t>
            </a:r>
            <a:r>
              <a:rPr lang="ru-RU" sz="2400"/>
              <a:t>– неотъемлемое и исключительное верховенство права государства </a:t>
            </a:r>
            <a:r>
              <a:rPr lang="ru-RU" sz="2400" u="sng"/>
              <a:t>самостоятельно</a:t>
            </a:r>
            <a:r>
              <a:rPr lang="ru-RU" sz="2400"/>
              <a:t> определять правила </a:t>
            </a:r>
            <a:r>
              <a:rPr lang="ru-RU" sz="2400" u="sng"/>
              <a:t>владения, пользования и распоряжения </a:t>
            </a:r>
            <a:r>
              <a:rPr lang="ru-RU" sz="2400"/>
              <a:t>национальными информационными </a:t>
            </a:r>
            <a:r>
              <a:rPr lang="ru-RU" sz="2400" u="sng"/>
              <a:t>ресурсами</a:t>
            </a:r>
            <a:r>
              <a:rPr lang="ru-RU" sz="2400"/>
              <a:t>, осуществлять независимую внешнюю и внутреннюю государственную информационную политику, формировать национальную информационную </a:t>
            </a:r>
            <a:r>
              <a:rPr lang="ru-RU" sz="2400" u="sng"/>
              <a:t>инфраструктуру</a:t>
            </a:r>
            <a:r>
              <a:rPr lang="ru-RU" sz="2400"/>
              <a:t>, </a:t>
            </a:r>
            <a:r>
              <a:rPr lang="ru-RU" sz="2400" u="sng"/>
              <a:t>обеспечивать</a:t>
            </a:r>
            <a:r>
              <a:rPr lang="ru-RU" sz="2400"/>
              <a:t> информационную безопасность;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информационная сфера </a:t>
            </a:r>
            <a:r>
              <a:rPr lang="ru-RU" sz="2400"/>
              <a:t>– совокупность информации, информационной инфраструктуры, субъектов, осуществляющих сбор, формирование, распространение и использование информации, а также системы регулирования возникающих при этом общественных отношений; </a:t>
            </a:r>
          </a:p>
        </p:txBody>
      </p:sp>
    </p:spTree>
    <p:extLst>
      <p:ext uri="{BB962C8B-B14F-4D97-AF65-F5344CB8AC3E}">
        <p14:creationId xmlns:p14="http://schemas.microsoft.com/office/powerpoint/2010/main" val="191809047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399" y="331608"/>
            <a:ext cx="1191260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(8/11)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информационное </a:t>
            </a:r>
            <a:r>
              <a:rPr lang="ru-RU" sz="2400" b="1"/>
              <a:t>пространство </a:t>
            </a:r>
            <a:r>
              <a:rPr lang="ru-RU" sz="2400"/>
              <a:t>– область деятельности, связанная с созданием, преобразованием, передачей, использованием, хранением информации, оказывающая воздействие в том числе на индивидуальное и общественное сознание и собственно информацию;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кибератака</a:t>
            </a:r>
            <a:r>
              <a:rPr lang="ru-RU" sz="2400"/>
              <a:t> – целенаправленное воздействие программных и (или) программно-аппаратных средств на объекты информационной инфраструктуры, сети электросвязи, используемые для организации взаимодействия таких объектов, в целях нарушения и(или) прекращения их функционирования и (или) создания угрозы безопасности обрабатываемой такими объектами информации;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кибербезопасность</a:t>
            </a:r>
            <a:r>
              <a:rPr lang="ru-RU" sz="2400"/>
              <a:t> – состояние защищенности информационной инфраструктуры и содержащейся в ней информации от внешних и внутренних угроз;</a:t>
            </a:r>
          </a:p>
          <a:p>
            <a:pPr indent="454025">
              <a:spcAft>
                <a:spcPts val="1200"/>
              </a:spcAft>
            </a:pPr>
            <a:r>
              <a:rPr lang="ru-RU" sz="2400"/>
              <a:t> </a:t>
            </a: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115958770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331608"/>
            <a:ext cx="11912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(9/11)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киберинцидент</a:t>
            </a:r>
            <a:r>
              <a:rPr lang="ru-RU" sz="2400" smtClean="0"/>
              <a:t> </a:t>
            </a:r>
            <a:r>
              <a:rPr lang="ru-RU" sz="2400"/>
              <a:t>– событие, которое фактически или потенциально угрожает </a:t>
            </a:r>
            <a:r>
              <a:rPr lang="ru-RU" sz="2400" u="sng"/>
              <a:t>конфиденциальности</a:t>
            </a:r>
            <a:r>
              <a:rPr lang="ru-RU" sz="2400"/>
              <a:t>, </a:t>
            </a:r>
            <a:r>
              <a:rPr lang="ru-RU" sz="2400" u="sng"/>
              <a:t>целостности</a:t>
            </a:r>
            <a:r>
              <a:rPr lang="ru-RU" sz="2400"/>
              <a:t>, подлинности, </a:t>
            </a:r>
            <a:r>
              <a:rPr lang="ru-RU" sz="2400" u="sng"/>
              <a:t>доступности</a:t>
            </a:r>
            <a:r>
              <a:rPr lang="ru-RU" sz="2400"/>
              <a:t> и сохранности информации, а также представляет собой нарушение (угрозу нарушения) политик безопасности; 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кибертерроризм</a:t>
            </a:r>
            <a:r>
              <a:rPr lang="ru-RU" sz="2400"/>
              <a:t> – атаки на информационные системы, несущие </a:t>
            </a:r>
            <a:r>
              <a:rPr lang="ru-RU" sz="2400" u="sng"/>
              <a:t>угрозу здоровью и жизни людей</a:t>
            </a:r>
            <a:r>
              <a:rPr lang="ru-RU" sz="2400"/>
              <a:t>, а также способные спровоцировать серьезные нарушения функционирования </a:t>
            </a:r>
            <a:r>
              <a:rPr lang="ru-RU" sz="2400" u="sng"/>
              <a:t>критически важных объектов </a:t>
            </a:r>
            <a:r>
              <a:rPr lang="ru-RU" sz="2400"/>
              <a:t>в целях оказания воздействия на принятие решений органами власти, либо воспрепятствования политической или иной общественной деятельности, либо устрашения населения, либо дестабилизации общественного порядка; </a:t>
            </a:r>
          </a:p>
        </p:txBody>
      </p:sp>
    </p:spTree>
    <p:extLst>
      <p:ext uri="{BB962C8B-B14F-4D97-AF65-F5344CB8AC3E}">
        <p14:creationId xmlns:p14="http://schemas.microsoft.com/office/powerpoint/2010/main" val="7765286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024" y="331608"/>
            <a:ext cx="1194098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(10/11)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20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киберустойчивость</a:t>
            </a:r>
            <a:r>
              <a:rPr lang="ru-RU" sz="2400" smtClean="0"/>
              <a:t> </a:t>
            </a:r>
            <a:r>
              <a:rPr lang="ru-RU" sz="2400"/>
              <a:t>– способность информационной системы предвидеть изменения обстановки и своевременно адаптироваться к ним в целях успешного предотвращения негативных последствий или быстрого восстановления после киберинцидента;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международная информационная безопасность </a:t>
            </a:r>
            <a:r>
              <a:rPr lang="ru-RU" sz="2400"/>
              <a:t>– состояние международных отношений, исключающее нарушение мировой стабильности и создание угрозы безопасности государств и мирового сообщества в информационном пространстве;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обеспечение ИБ </a:t>
            </a:r>
            <a:r>
              <a:rPr lang="ru-RU" sz="2400"/>
              <a:t>– система мер правового, организационно-технического и организационно-экономического характера по выявлению угроз ИБ, предотвращению их реализации, пресечению и ликвидации последствий реализации таких угроз; </a:t>
            </a:r>
          </a:p>
        </p:txBody>
      </p:sp>
    </p:spTree>
    <p:extLst>
      <p:ext uri="{BB962C8B-B14F-4D97-AF65-F5344CB8AC3E}">
        <p14:creationId xmlns:p14="http://schemas.microsoft.com/office/powerpoint/2010/main" val="8586960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(11/11)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преступления </a:t>
            </a:r>
            <a:r>
              <a:rPr lang="ru-RU" sz="2400" b="1"/>
              <a:t>в информационной сфере </a:t>
            </a:r>
            <a:r>
              <a:rPr lang="ru-RU" sz="2400"/>
              <a:t>– предусмотренные Уголовным кодексом Республики Беларусь преступления против ИБ (киберпреступления) и иные преступления, предметом или средством совершения которых являются информация, информационные системы и сети;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суверенитет данных </a:t>
            </a:r>
            <a:r>
              <a:rPr lang="ru-RU" sz="2400"/>
              <a:t>– подчиненность отношений по поводу информации в цифровой форме, возникающих на территории Беларуси, национальной юрисдикции Республики Беларусь.</a:t>
            </a:r>
          </a:p>
          <a:p>
            <a:pPr indent="454025">
              <a:spcAft>
                <a:spcPts val="1200"/>
              </a:spcAft>
            </a:pPr>
            <a:r>
              <a:rPr lang="ru-RU" sz="2400" u="sng"/>
              <a:t>Иные термины </a:t>
            </a:r>
            <a:r>
              <a:rPr lang="ru-RU" sz="2400"/>
              <a:t>в </a:t>
            </a:r>
            <a:r>
              <a:rPr lang="ru-RU" sz="2400" smtClean="0"/>
              <a:t>КИБ приведены </a:t>
            </a:r>
            <a:r>
              <a:rPr lang="ru-RU" sz="2400"/>
              <a:t>в значениях, используемых в законодательстве Республики Беларусь и международных актах, участницей которых является Республика Беларусь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5239839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r">
              <a:spcAft>
                <a:spcPts val="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I</a:t>
            </a:r>
            <a:r>
              <a:rPr lang="ru-RU" sz="2400" b="1" smtClean="0"/>
              <a:t>  Общие положения</a:t>
            </a:r>
          </a:p>
          <a:p>
            <a:r>
              <a:rPr lang="ru-RU" sz="2400" b="1" smtClean="0"/>
              <a:t>Глава 3 Предмет, цель, задачи КИБ, ее связь с др. доктринальными документами </a:t>
            </a:r>
            <a:r>
              <a:rPr lang="ru-RU" sz="2000" smtClean="0">
                <a:effectLst/>
              </a:rPr>
              <a:t>(11/11)</a:t>
            </a:r>
            <a:endParaRPr lang="ru-RU" sz="2000" smtClean="0"/>
          </a:p>
          <a:p>
            <a:pPr indent="493713">
              <a:spcAft>
                <a:spcPts val="1200"/>
              </a:spcAft>
            </a:pPr>
            <a:endParaRPr lang="ru-RU" sz="1200" smtClean="0"/>
          </a:p>
          <a:p>
            <a:pPr indent="454025">
              <a:spcAft>
                <a:spcPts val="1200"/>
              </a:spcAft>
            </a:pPr>
            <a:r>
              <a:rPr lang="ru-RU" sz="2400" b="1" smtClean="0"/>
              <a:t>преступления </a:t>
            </a:r>
            <a:r>
              <a:rPr lang="ru-RU" sz="2400" b="1"/>
              <a:t>в информационной сфере </a:t>
            </a:r>
            <a:r>
              <a:rPr lang="ru-RU" sz="2400"/>
              <a:t>– предусмотренные Уголовным кодексом Республики Беларусь преступления против ИБ (киберпреступления) и иные преступления, предметом или средством совершения которых являются информация, информационные системы и сети;</a:t>
            </a:r>
          </a:p>
          <a:p>
            <a:pPr indent="454025">
              <a:spcAft>
                <a:spcPts val="1200"/>
              </a:spcAft>
            </a:pPr>
            <a:r>
              <a:rPr lang="ru-RU" sz="2400" b="1"/>
              <a:t>суверенитет данных </a:t>
            </a:r>
            <a:r>
              <a:rPr lang="ru-RU" sz="2400"/>
              <a:t>– подчиненность отношений по поводу информации в цифровой форме, возникающих на территории Беларуси, национальной юрисдикции Республики Беларусь.</a:t>
            </a:r>
          </a:p>
          <a:p>
            <a:pPr indent="454025">
              <a:spcAft>
                <a:spcPts val="1200"/>
              </a:spcAft>
            </a:pPr>
            <a:r>
              <a:rPr lang="ru-RU" sz="2400" u="sng"/>
              <a:t>Иные термины </a:t>
            </a:r>
            <a:r>
              <a:rPr lang="ru-RU" sz="2400"/>
              <a:t>в </a:t>
            </a:r>
            <a:r>
              <a:rPr lang="ru-RU" sz="2400" smtClean="0"/>
              <a:t>КИБ приведены </a:t>
            </a:r>
            <a:r>
              <a:rPr lang="ru-RU" sz="2400"/>
              <a:t>в значениях, используемых в законодательстве Республики Беларусь и международных актах, участницей которых является Республика Беларусь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56057139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700" y="331608"/>
            <a:ext cx="111805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II  Состояние и развитие информационной сферы в РБ</a:t>
            </a:r>
          </a:p>
          <a:p>
            <a:endParaRPr lang="ru-RU" sz="2800" b="1" smtClean="0"/>
          </a:p>
          <a:p>
            <a:r>
              <a:rPr lang="ru-RU" sz="2800" b="1" smtClean="0"/>
              <a:t>Глава 4</a:t>
            </a:r>
          </a:p>
          <a:p>
            <a:r>
              <a:rPr lang="ru-RU" sz="2800" b="1" smtClean="0"/>
              <a:t>Гуманитарный аспект информационной сферы</a:t>
            </a:r>
          </a:p>
          <a:p>
            <a:endParaRPr lang="ru-RU" sz="2800" b="1" smtClean="0"/>
          </a:p>
          <a:p>
            <a:r>
              <a:rPr lang="ru-RU" sz="2800" b="1" smtClean="0"/>
              <a:t>Глава 5</a:t>
            </a:r>
          </a:p>
          <a:p>
            <a:r>
              <a:rPr lang="ru-RU" sz="2800" b="1" smtClean="0"/>
              <a:t>Технологический аспект информационной сферы</a:t>
            </a:r>
            <a:r>
              <a:rPr lang="ru-RU" sz="2800" b="1" smtClean="0">
                <a:effectLst/>
              </a:rPr>
              <a:t> </a:t>
            </a:r>
          </a:p>
          <a:p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5125923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400" b="1" smtClean="0"/>
              <a:t>Глава 4 Гуманитарный аспект информационной сферы </a:t>
            </a:r>
            <a:r>
              <a:rPr lang="ru-RU" sz="2400" smtClean="0">
                <a:effectLst/>
              </a:rPr>
              <a:t>(1/3)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/>
              <a:t>9. Основополагающим национальным </a:t>
            </a:r>
            <a:r>
              <a:rPr lang="ru-RU" sz="2400" u="sng"/>
              <a:t>интересом</a:t>
            </a:r>
            <a:r>
              <a:rPr lang="ru-RU" sz="2400"/>
              <a:t> </a:t>
            </a:r>
            <a:r>
              <a:rPr lang="ru-RU" sz="2400" smtClean="0"/>
              <a:t>Республики Беларусь в </a:t>
            </a:r>
            <a:r>
              <a:rPr lang="ru-RU" sz="2400"/>
              <a:t>информационной сфере с точки зрения </a:t>
            </a:r>
            <a:r>
              <a:rPr lang="ru-RU" sz="2400" u="sng"/>
              <a:t>гуманитарного</a:t>
            </a:r>
            <a:r>
              <a:rPr lang="ru-RU" sz="2400"/>
              <a:t> аспекта является реализация конституционных </a:t>
            </a:r>
            <a:r>
              <a:rPr lang="ru-RU" sz="2400" u="sng"/>
              <a:t>прав</a:t>
            </a:r>
            <a:r>
              <a:rPr lang="ru-RU" sz="2400"/>
              <a:t> граждан на </a:t>
            </a:r>
            <a:r>
              <a:rPr lang="ru-RU" sz="2400" u="sng"/>
              <a:t>получение, хранение и распространение</a:t>
            </a:r>
            <a:r>
              <a:rPr lang="ru-RU" sz="2400"/>
              <a:t> полной, достоверной и своевременной информации, свободу </a:t>
            </a:r>
            <a:r>
              <a:rPr lang="ru-RU" sz="2400" u="sng"/>
              <a:t>мнений, убеждений</a:t>
            </a:r>
            <a:r>
              <a:rPr lang="ru-RU" sz="2400"/>
              <a:t> и их свободного </a:t>
            </a:r>
            <a:r>
              <a:rPr lang="ru-RU" sz="2400" u="sng"/>
              <a:t>выражения</a:t>
            </a:r>
            <a:r>
              <a:rPr lang="ru-RU" sz="2400"/>
              <a:t>, а также права на </a:t>
            </a:r>
            <a:r>
              <a:rPr lang="ru-RU" sz="2400" u="sng"/>
              <a:t>тайну</a:t>
            </a:r>
            <a:r>
              <a:rPr lang="ru-RU" sz="2400"/>
              <a:t> личной жизни.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10. В настоящее время состояние информационной сферы в Республике Беларусь характеризуется высоким уровнем </a:t>
            </a:r>
            <a:r>
              <a:rPr lang="ru-RU" sz="2400" u="sng"/>
              <a:t>доступа</a:t>
            </a:r>
            <a:r>
              <a:rPr lang="ru-RU" sz="2400"/>
              <a:t> населения страны к массовой информации. Количество национальных средств массовой информации (</a:t>
            </a:r>
            <a:r>
              <a:rPr lang="ru-RU" sz="2400" smtClean="0"/>
              <a:t>далее – СМИ</a:t>
            </a:r>
            <a:r>
              <a:rPr lang="ru-RU" sz="2400"/>
              <a:t>) и интернет-ресурсов неуклонно </a:t>
            </a:r>
            <a:r>
              <a:rPr lang="ru-RU" sz="2400" u="sng"/>
              <a:t>увеличивается</a:t>
            </a:r>
            <a:r>
              <a:rPr lang="ru-RU" sz="2400"/>
              <a:t>, формируется при участии государства и в негосударственном секторе.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Белорусское </a:t>
            </a:r>
            <a:r>
              <a:rPr lang="ru-RU" sz="2400"/>
              <a:t>информационное пространство открыто для активной работы </a:t>
            </a:r>
            <a:r>
              <a:rPr lang="ru-RU" sz="2400" u="sng"/>
              <a:t>иностранных</a:t>
            </a:r>
            <a:r>
              <a:rPr lang="ru-RU" sz="2400"/>
              <a:t> СМИ и интернет-ресурсов.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58256707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400" b="1" smtClean="0"/>
              <a:t>Глава 4 Гуманитарный аспект информационной сферы </a:t>
            </a:r>
            <a:r>
              <a:rPr lang="ru-RU" sz="2400" smtClean="0">
                <a:effectLst/>
              </a:rPr>
              <a:t>(2/3)</a:t>
            </a:r>
            <a:endParaRPr lang="ru-RU" sz="2400" smtClean="0"/>
          </a:p>
          <a:p>
            <a:pPr indent="452438">
              <a:spcAft>
                <a:spcPts val="600"/>
              </a:spcAft>
            </a:pPr>
            <a:r>
              <a:rPr lang="ru-RU" sz="2400" smtClean="0"/>
              <a:t>В </a:t>
            </a:r>
            <a:r>
              <a:rPr lang="ru-RU" sz="2400"/>
              <a:t>стране ежегодно </a:t>
            </a:r>
            <a:r>
              <a:rPr lang="ru-RU" sz="2400" u="sng" smtClean="0"/>
              <a:t>увеличиваются</a:t>
            </a:r>
            <a:r>
              <a:rPr lang="ru-RU" sz="2400" smtClean="0"/>
              <a:t>: </a:t>
            </a:r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пропускная </a:t>
            </a:r>
            <a:r>
              <a:rPr lang="ru-RU" sz="2400"/>
              <a:t>способность внешних каналов доступа в сеть Интернет,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количество </a:t>
            </a:r>
            <a:r>
              <a:rPr lang="ru-RU" sz="2400"/>
              <a:t>интернет-пользователей, абонентов сетей электросвязи</a:t>
            </a:r>
            <a:r>
              <a:rPr lang="ru-RU" sz="2400" smtClean="0"/>
              <a:t>.</a:t>
            </a:r>
          </a:p>
          <a:p>
            <a:pPr indent="452438">
              <a:spcAft>
                <a:spcPts val="600"/>
              </a:spcAft>
            </a:pPr>
            <a:r>
              <a:rPr lang="ru-RU" sz="2400" smtClean="0"/>
              <a:t> </a:t>
            </a:r>
            <a:r>
              <a:rPr lang="ru-RU" sz="2400"/>
              <a:t>Также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развивается </a:t>
            </a:r>
            <a:r>
              <a:rPr lang="ru-RU" sz="2400"/>
              <a:t>информационное </a:t>
            </a:r>
            <a:r>
              <a:rPr lang="ru-RU" sz="2400" u="sng"/>
              <a:t>взаимодействие</a:t>
            </a:r>
            <a:r>
              <a:rPr lang="ru-RU" sz="2400"/>
              <a:t> граждан,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создаются </a:t>
            </a:r>
            <a:r>
              <a:rPr lang="ru-RU" sz="2400" u="sng"/>
              <a:t>сетевые сообщества </a:t>
            </a:r>
            <a:r>
              <a:rPr lang="ru-RU" sz="2400"/>
              <a:t>для коммуникации, обмена информацией, опытом и знаниями, общественного обсуждения проектов нормативных правовых актов,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широко </a:t>
            </a:r>
            <a:r>
              <a:rPr lang="ru-RU" sz="2400"/>
              <a:t>применяется практика </a:t>
            </a:r>
            <a:r>
              <a:rPr lang="ru-RU" sz="2400" u="sng"/>
              <a:t>краудфандинга</a:t>
            </a:r>
            <a:r>
              <a:rPr lang="ru-RU" sz="2400"/>
              <a:t>,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повышается </a:t>
            </a:r>
            <a:r>
              <a:rPr lang="ru-RU" sz="2400"/>
              <a:t>роль </a:t>
            </a:r>
            <a:r>
              <a:rPr lang="ru-RU" sz="2400" u="sng"/>
              <a:t>общественных</a:t>
            </a:r>
            <a:r>
              <a:rPr lang="ru-RU" sz="2400"/>
              <a:t> советов и </a:t>
            </a:r>
            <a:r>
              <a:rPr lang="ru-RU" sz="2400" u="sng"/>
              <a:t>независимых</a:t>
            </a:r>
            <a:r>
              <a:rPr lang="ru-RU" sz="2400"/>
              <a:t> экспертов в принятии решений государственными органами, </a:t>
            </a:r>
            <a:endParaRPr lang="ru-RU" sz="2400" smtClean="0"/>
          </a:p>
          <a:p>
            <a:pPr marL="342900" indent="-155575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формируются </a:t>
            </a:r>
            <a:r>
              <a:rPr lang="ru-RU" sz="2400"/>
              <a:t>институты общественного </a:t>
            </a:r>
            <a:r>
              <a:rPr lang="ru-RU" sz="2400" u="sng"/>
              <a:t>самоконтроля</a:t>
            </a:r>
            <a:r>
              <a:rPr lang="ru-RU" sz="2400"/>
              <a:t> в целях сохранения исторического, культурного </a:t>
            </a:r>
            <a:r>
              <a:rPr lang="ru-RU" sz="2400" u="sng"/>
              <a:t>наследия</a:t>
            </a:r>
            <a:r>
              <a:rPr lang="ru-RU" sz="2400"/>
              <a:t> и укрепления </a:t>
            </a:r>
            <a:r>
              <a:rPr lang="ru-RU" sz="2400" u="sng"/>
              <a:t>правосознания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61977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5472" y="869512"/>
            <a:ext cx="8501122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/>
              <a:t>Система позволяет осуществлять сетевую регистрацию АРМ и пользователей АРМ с использованием удаленных средств идентификации и аутентификации.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/>
              <a:t>Все сведения, необходимые для осуществления проверки подлинности АРМ, пользователей АРМ (учетные записи АРМ, учетные записи пользователей сети и т.д.) представлены в виде набора синхронизированных объектов баз данных серверов сети.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/>
              <a:t>Процесс авторизации заключается в последовательном обмене сообщениями между АРМ и сервером сети с использованием сетевого соединения.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endParaRPr lang="ru-RU" sz="2800" b="1" dirty="0"/>
          </a:p>
          <a:p>
            <a:pPr marL="342900" indent="-342900">
              <a:spcBef>
                <a:spcPts val="1800"/>
              </a:spcBef>
              <a:buFont typeface="+mj-lt"/>
              <a:buAutoNum type="arabicParenR" startAt="8"/>
            </a:pP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1. Система аутентификации и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836717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pPr marL="1511300" indent="-1511300">
              <a:spcAft>
                <a:spcPts val="1200"/>
              </a:spcAft>
            </a:pPr>
            <a:r>
              <a:rPr lang="ru-RU" sz="2400" b="1" smtClean="0"/>
              <a:t>Глава 4 Гуманитарный аспект информационной сферы </a:t>
            </a:r>
            <a:r>
              <a:rPr lang="ru-RU" sz="2400" smtClean="0">
                <a:effectLst/>
              </a:rPr>
              <a:t>(3/3)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В </a:t>
            </a:r>
            <a:r>
              <a:rPr lang="ru-RU" sz="2400"/>
              <a:t>целом белорусскому информационному пространству в полной мере свойственны </a:t>
            </a:r>
            <a:r>
              <a:rPr lang="ru-RU" sz="2400" u="sng"/>
              <a:t>мировые тренды </a:t>
            </a:r>
            <a:r>
              <a:rPr lang="ru-RU" sz="2400"/>
              <a:t>информатизации, в том числе перевод СМИ в цифровой формат (</a:t>
            </a:r>
            <a:r>
              <a:rPr lang="ru-RU" sz="2400" u="sng"/>
              <a:t>дигитализация</a:t>
            </a:r>
            <a:r>
              <a:rPr lang="ru-RU" sz="2400"/>
              <a:t>), сочетание их различных типов (мультимедийность), адаптация информационного продукта к распространению через Интернет, сближение и слияние в нем различных типов СМИ (</a:t>
            </a:r>
            <a:r>
              <a:rPr lang="ru-RU" sz="2400" u="sng"/>
              <a:t>конвергенция</a:t>
            </a:r>
            <a:r>
              <a:rPr lang="ru-RU" sz="2400"/>
              <a:t>).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11. В то же время мировое развитие информационно-коммуникационных технологий (</a:t>
            </a:r>
            <a:r>
              <a:rPr lang="ru-RU" sz="2400" smtClean="0"/>
              <a:t>далее – ИКТ</a:t>
            </a:r>
            <a:r>
              <a:rPr lang="ru-RU" sz="2400"/>
              <a:t>) обуславливает постоянное появление </a:t>
            </a:r>
            <a:r>
              <a:rPr lang="ru-RU" sz="2400" u="sng"/>
              <a:t>новых источников информации</a:t>
            </a:r>
            <a:r>
              <a:rPr lang="ru-RU" sz="2400"/>
              <a:t>, что объективно снижает в информационном пространстве </a:t>
            </a:r>
            <a:r>
              <a:rPr lang="ru-RU" sz="2400" u="sng"/>
              <a:t>долю отечественного контента </a:t>
            </a:r>
            <a:r>
              <a:rPr lang="ru-RU" sz="2400"/>
              <a:t>и требует более активной работы по его </a:t>
            </a:r>
            <a:r>
              <a:rPr lang="ru-RU" sz="2400" u="sng"/>
              <a:t>продвижению</a:t>
            </a:r>
            <a:r>
              <a:rPr lang="ru-RU" sz="2400"/>
              <a:t>. Исходя из этого необходимо на государственном уровне предпринимать </a:t>
            </a:r>
            <a:r>
              <a:rPr lang="ru-RU" sz="2400" u="sng"/>
              <a:t>меры</a:t>
            </a:r>
            <a:r>
              <a:rPr lang="ru-RU" sz="2400"/>
              <a:t> по повышению объема, разнообразия и качества национального контента, скорости его предоставления, </a:t>
            </a:r>
            <a:r>
              <a:rPr lang="ru-RU" sz="2400" u="sng"/>
              <a:t>доверия населения к официальной информации и государственным СМИ</a:t>
            </a:r>
            <a:r>
              <a:rPr lang="ru-RU" sz="2400"/>
              <a:t>, адаптации форм распространения информации к первоочередным информационным потребностям граждан, а также достижению </a:t>
            </a:r>
            <a:r>
              <a:rPr lang="ru-RU" sz="2400" u="sng"/>
              <a:t>баланса интересов личности, общества и государства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9399745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r>
              <a:rPr lang="ru-RU" sz="2400" b="1" smtClean="0"/>
              <a:t>Глава 5 Технологический аспект информационной сферы </a:t>
            </a:r>
            <a:r>
              <a:rPr lang="ru-RU" sz="2400" smtClean="0">
                <a:effectLst/>
              </a:rPr>
              <a:t>(1/5)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endParaRPr lang="ru-RU" sz="12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12</a:t>
            </a:r>
            <a:r>
              <a:rPr lang="ru-RU" sz="2400"/>
              <a:t>. Основными направлениями информатизации в Республике Беларусь </a:t>
            </a:r>
            <a:r>
              <a:rPr lang="ru-RU" sz="2400" smtClean="0"/>
              <a:t>определены:</a:t>
            </a:r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развитие </a:t>
            </a:r>
            <a:r>
              <a:rPr lang="ru-RU" sz="2400"/>
              <a:t>эффективной и прозрачной </a:t>
            </a:r>
            <a:r>
              <a:rPr lang="ru-RU" sz="2400" u="sng"/>
              <a:t>системы государственного управления</a:t>
            </a:r>
            <a:r>
              <a:rPr lang="ru-RU" sz="2400" smtClean="0"/>
              <a:t>,</a:t>
            </a:r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обеспечение </a:t>
            </a:r>
            <a:r>
              <a:rPr lang="ru-RU" sz="2400"/>
              <a:t>быстрых, удобных и безопасных </a:t>
            </a:r>
            <a:r>
              <a:rPr lang="ru-RU" sz="2400" u="sng"/>
              <a:t>коммуникаций</a:t>
            </a:r>
            <a:r>
              <a:rPr lang="ru-RU" sz="2400"/>
              <a:t> между государством, бизнесом и гражданами, </a:t>
            </a:r>
            <a:endParaRPr lang="ru-RU" sz="2400" smtClean="0"/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модернизация </a:t>
            </a:r>
            <a:r>
              <a:rPr lang="ru-RU" sz="2400"/>
              <a:t>национальной информационной </a:t>
            </a:r>
            <a:r>
              <a:rPr lang="ru-RU" sz="2400" u="sng"/>
              <a:t>инфраструктуры</a:t>
            </a:r>
            <a:r>
              <a:rPr lang="ru-RU" sz="2400"/>
              <a:t>, </a:t>
            </a:r>
            <a:endParaRPr lang="ru-RU" sz="2400" smtClean="0"/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внедрение </a:t>
            </a:r>
            <a:r>
              <a:rPr lang="ru-RU" sz="2400"/>
              <a:t>ИКТ в </a:t>
            </a:r>
            <a:r>
              <a:rPr lang="ru-RU" sz="2400" u="sng"/>
              <a:t>реальном</a:t>
            </a:r>
            <a:r>
              <a:rPr lang="ru-RU" sz="2400"/>
              <a:t> секторе экономики, </a:t>
            </a:r>
            <a:endParaRPr lang="ru-RU" sz="2400" smtClean="0"/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совершенствование </a:t>
            </a:r>
            <a:r>
              <a:rPr lang="ru-RU" sz="2400" u="sng"/>
              <a:t>социальной</a:t>
            </a:r>
            <a:r>
              <a:rPr lang="ru-RU" sz="2400"/>
              <a:t> сферы на основе ИКТ, </a:t>
            </a:r>
            <a:endParaRPr lang="ru-RU" sz="2400" smtClean="0"/>
          </a:p>
          <a:p>
            <a:pPr marL="1069975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укрепление </a:t>
            </a:r>
            <a:r>
              <a:rPr lang="ru-RU" sz="2400" u="sng"/>
              <a:t>собственной</a:t>
            </a:r>
            <a:r>
              <a:rPr lang="ru-RU" sz="2400"/>
              <a:t> отрасли информационных технологий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93418504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r>
              <a:rPr lang="ru-RU" sz="2400" b="1" smtClean="0"/>
              <a:t>Глава 5 Технологический аспект информационной сферы </a:t>
            </a:r>
            <a:r>
              <a:rPr lang="ru-RU" sz="2400" smtClean="0">
                <a:effectLst/>
              </a:rPr>
              <a:t>(2/5)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endParaRPr lang="ru-RU" sz="12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13</a:t>
            </a:r>
            <a:r>
              <a:rPr lang="ru-RU" sz="2400"/>
              <a:t>. Цифровая трансформация экономики является важнейшей составляющей формирования информационного общества и одним из главных направлений развития Республики Беларусь, в результате которого в ближайшие десятилетия </a:t>
            </a:r>
            <a:r>
              <a:rPr lang="ru-RU" sz="2400" u="sng"/>
              <a:t>все</a:t>
            </a:r>
            <a:r>
              <a:rPr lang="ru-RU" sz="2400"/>
              <a:t> отрасли, рынки, сферы жизнедеятельности государства должны быть переориентированы на новые </a:t>
            </a:r>
            <a:r>
              <a:rPr lang="ru-RU" sz="2400" u="sng"/>
              <a:t>цифровые экономические модели</a:t>
            </a:r>
            <a:r>
              <a:rPr lang="ru-RU" sz="2400"/>
              <a:t>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Для </a:t>
            </a:r>
            <a:r>
              <a:rPr lang="ru-RU" sz="2400"/>
              <a:t>решения этой задачи в стране определены структура управления информатизацией и архитектура </a:t>
            </a:r>
            <a:r>
              <a:rPr lang="ru-RU" sz="2400" u="sng"/>
              <a:t>электронного правительства</a:t>
            </a:r>
            <a:r>
              <a:rPr lang="ru-RU" sz="2400"/>
              <a:t>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Развиваются </a:t>
            </a:r>
            <a:r>
              <a:rPr lang="ru-RU" sz="2400"/>
              <a:t>инновационные цифровые технологии, основанные на системах </a:t>
            </a:r>
            <a:r>
              <a:rPr lang="ru-RU" sz="2400" u="sng"/>
              <a:t>искусственного интеллекта</a:t>
            </a:r>
            <a:r>
              <a:rPr lang="ru-RU" sz="2400"/>
              <a:t>, нейронных сетей, обеспечивающие работу с разнообразными информационными ресурсами, в том числе массивами </a:t>
            </a:r>
            <a:r>
              <a:rPr lang="ru-RU" sz="2400" u="sng"/>
              <a:t>больших данных</a:t>
            </a:r>
            <a:r>
              <a:rPr lang="ru-RU" sz="2400"/>
              <a:t>, методах распределенных вычислений (</a:t>
            </a:r>
            <a:r>
              <a:rPr lang="ru-RU" sz="2400" u="sng"/>
              <a:t>облачные технологии</a:t>
            </a:r>
            <a:r>
              <a:rPr lang="ru-RU" sz="2400"/>
              <a:t>), технологии реестра блоков транзакций (</a:t>
            </a:r>
            <a:r>
              <a:rPr lang="ru-RU" sz="2400" u="sng"/>
              <a:t>блокчейн</a:t>
            </a:r>
            <a:r>
              <a:rPr lang="ru-RU" sz="2400" smtClean="0"/>
              <a:t>).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579061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r>
              <a:rPr lang="ru-RU" sz="2400" b="1" smtClean="0"/>
              <a:t>Глава 5 Технологический аспект информационной сферы </a:t>
            </a:r>
            <a:r>
              <a:rPr lang="ru-RU" sz="2400" smtClean="0">
                <a:effectLst/>
              </a:rPr>
              <a:t>(3/5)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endParaRPr lang="ru-RU" sz="12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Беларусь </a:t>
            </a:r>
            <a:r>
              <a:rPr lang="ru-RU" sz="2400"/>
              <a:t>последовательно участвует в процессах информатизации на </a:t>
            </a:r>
            <a:r>
              <a:rPr lang="ru-RU" sz="2400" u="sng"/>
              <a:t>трансграничном</a:t>
            </a:r>
            <a:r>
              <a:rPr lang="ru-RU" sz="2400"/>
              <a:t> контуре, в том числе в </a:t>
            </a:r>
            <a:r>
              <a:rPr lang="ru-RU" sz="2400" smtClean="0"/>
              <a:t>рамках: </a:t>
            </a:r>
          </a:p>
          <a:p>
            <a:pPr marL="628650" indent="-165100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Союзного </a:t>
            </a:r>
            <a:r>
              <a:rPr lang="ru-RU" sz="2400"/>
              <a:t>государства Беларуси и России, </a:t>
            </a:r>
            <a:endParaRPr lang="ru-RU" sz="2400" smtClean="0"/>
          </a:p>
          <a:p>
            <a:pPr marL="628650" indent="-165100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Евразийского </a:t>
            </a:r>
            <a:r>
              <a:rPr lang="ru-RU" sz="2400"/>
              <a:t>экономического союза, </a:t>
            </a:r>
            <a:endParaRPr lang="ru-RU" sz="2400" smtClean="0"/>
          </a:p>
          <a:p>
            <a:pPr marL="628650" indent="-165100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Содружества </a:t>
            </a:r>
            <a:r>
              <a:rPr lang="ru-RU" sz="2400"/>
              <a:t>Независимых Государств, </a:t>
            </a:r>
            <a:endParaRPr lang="ru-RU" sz="2400" smtClean="0"/>
          </a:p>
          <a:p>
            <a:pPr marL="628650" indent="-165100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Европейского союза, </a:t>
            </a:r>
          </a:p>
          <a:p>
            <a:pPr marL="628650" indent="-165100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иных </a:t>
            </a:r>
            <a:r>
              <a:rPr lang="ru-RU" sz="2400"/>
              <a:t>мировых систем политического и экономического взаимодействия и партнерства.</a:t>
            </a:r>
          </a:p>
        </p:txBody>
      </p:sp>
    </p:spTree>
    <p:extLst>
      <p:ext uri="{BB962C8B-B14F-4D97-AF65-F5344CB8AC3E}">
        <p14:creationId xmlns:p14="http://schemas.microsoft.com/office/powerpoint/2010/main" val="2406037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r>
              <a:rPr lang="ru-RU" sz="2400" b="1" smtClean="0"/>
              <a:t>Глава 5 Технологический аспект информационной сферы </a:t>
            </a:r>
            <a:r>
              <a:rPr lang="ru-RU" sz="2400" smtClean="0">
                <a:effectLst/>
              </a:rPr>
              <a:t>(4/5)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endParaRPr lang="ru-RU" sz="1200" smtClean="0"/>
          </a:p>
          <a:p>
            <a:pPr indent="452438">
              <a:spcAft>
                <a:spcPts val="1200"/>
              </a:spcAft>
            </a:pPr>
            <a:r>
              <a:rPr lang="ru-RU" sz="2400"/>
              <a:t>14. Наряду с этим </a:t>
            </a:r>
            <a:r>
              <a:rPr lang="ru-RU" sz="2400" u="sng"/>
              <a:t>объем</a:t>
            </a:r>
            <a:r>
              <a:rPr lang="ru-RU" sz="2400"/>
              <a:t> применения информационных технологий в </a:t>
            </a:r>
            <a:r>
              <a:rPr lang="ru-RU" sz="2400" u="sng"/>
              <a:t>реальном</a:t>
            </a:r>
            <a:r>
              <a:rPr lang="ru-RU" sz="2400"/>
              <a:t> секторе экономики остается </a:t>
            </a:r>
            <a:r>
              <a:rPr lang="ru-RU" sz="2400" u="sng"/>
              <a:t>невысоким</a:t>
            </a:r>
            <a:r>
              <a:rPr lang="ru-RU" sz="2400"/>
              <a:t>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Степень </a:t>
            </a:r>
            <a:r>
              <a:rPr lang="ru-RU" sz="2400"/>
              <a:t>цифровизации отраслей экономики </a:t>
            </a:r>
            <a:r>
              <a:rPr lang="ru-RU" sz="2400" u="sng"/>
              <a:t>различна</a:t>
            </a:r>
            <a:r>
              <a:rPr lang="ru-RU" sz="2400"/>
              <a:t>, что снижает ожидаемый </a:t>
            </a:r>
            <a:r>
              <a:rPr lang="ru-RU" sz="2400" u="sng"/>
              <a:t>синергетический</a:t>
            </a:r>
            <a:r>
              <a:rPr lang="ru-RU" sz="2400"/>
              <a:t> эффект от синхронной информатизации, и с учетом этого </a:t>
            </a:r>
            <a:r>
              <a:rPr lang="ru-RU" sz="2400" smtClean="0"/>
              <a:t>следует</a:t>
            </a:r>
          </a:p>
          <a:p>
            <a:pPr marL="717550" indent="-15557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разрабатывать </a:t>
            </a:r>
            <a:r>
              <a:rPr lang="ru-RU" sz="2400"/>
              <a:t>цифровую политику для конкретных сфер государственной жизнедеятельности, </a:t>
            </a:r>
            <a:endParaRPr lang="ru-RU" sz="2400" smtClean="0"/>
          </a:p>
          <a:p>
            <a:pPr marL="717550" indent="-15557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ориентировать </a:t>
            </a:r>
            <a:r>
              <a:rPr lang="ru-RU" sz="2400"/>
              <a:t>пилотные проекты цифровизации на их отраслевое масштабирование, </a:t>
            </a:r>
            <a:endParaRPr lang="ru-RU" sz="2400" smtClean="0"/>
          </a:p>
          <a:p>
            <a:pPr marL="717550" indent="-15557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создавать </a:t>
            </a:r>
            <a:r>
              <a:rPr lang="ru-RU" sz="2400"/>
              <a:t>центры компетенции по вопросам цифровой трансформации.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1513238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  Состояние и развитие информационной сферы в РБ</a:t>
            </a:r>
          </a:p>
          <a:p>
            <a:r>
              <a:rPr lang="ru-RU" sz="2400" b="1" smtClean="0"/>
              <a:t>Глава 5 Технологический аспект информационной сферы </a:t>
            </a:r>
            <a:r>
              <a:rPr lang="ru-RU" sz="2400" smtClean="0">
                <a:effectLst/>
              </a:rPr>
              <a:t>(5/5)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endParaRPr lang="ru-RU" sz="12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Требуется </a:t>
            </a:r>
            <a:r>
              <a:rPr lang="ru-RU" sz="2400"/>
              <a:t>переход электронного правительства от простого предоставления услуг по запросам граждан к </a:t>
            </a:r>
            <a:r>
              <a:rPr lang="ru-RU" sz="2400" u="sng"/>
              <a:t>проактивной</a:t>
            </a:r>
            <a:r>
              <a:rPr lang="ru-RU" sz="2400"/>
              <a:t> работе с населением.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Быстрое </a:t>
            </a:r>
            <a:r>
              <a:rPr lang="ru-RU" sz="2400"/>
              <a:t>развитие ИКТ и увеличение информационных потребностей общества обуславливают </a:t>
            </a:r>
            <a:r>
              <a:rPr lang="ru-RU" sz="2400" smtClean="0"/>
              <a:t>необходимость: </a:t>
            </a:r>
          </a:p>
          <a:p>
            <a:pPr marL="717550" indent="-20002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освоения </a:t>
            </a:r>
            <a:r>
              <a:rPr lang="ru-RU" sz="2400"/>
              <a:t>новых стандартов в сфере телекоммуникаций, </a:t>
            </a:r>
            <a:endParaRPr lang="ru-RU" sz="2400" smtClean="0"/>
          </a:p>
          <a:p>
            <a:pPr marL="717550" indent="-20002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повышения </a:t>
            </a:r>
            <a:r>
              <a:rPr lang="ru-RU" sz="2400"/>
              <a:t>производительности и надежности сетевой </a:t>
            </a:r>
            <a:r>
              <a:rPr lang="ru-RU" sz="2400" smtClean="0"/>
              <a:t>инфраструктуры.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727916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700" y="331608"/>
            <a:ext cx="1118050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smtClean="0"/>
              <a:t>Раздел III Государственная политика обеспечения ИБ</a:t>
            </a:r>
            <a:r>
              <a:rPr lang="ru-RU" sz="2800" b="1" smtClean="0">
                <a:effectLst/>
              </a:rPr>
              <a:t> </a:t>
            </a:r>
            <a:endParaRPr lang="ru-RU" sz="2800" b="1" smtClean="0"/>
          </a:p>
          <a:p>
            <a:r>
              <a:rPr lang="ru-RU" sz="2800" b="1" smtClean="0"/>
              <a:t>Глава 6</a:t>
            </a:r>
          </a:p>
          <a:p>
            <a:pPr>
              <a:spcAft>
                <a:spcPts val="1200"/>
              </a:spcAft>
            </a:pPr>
            <a:r>
              <a:rPr lang="ru-RU" sz="2800" b="1" smtClean="0"/>
              <a:t>Цели и направления государственной политики</a:t>
            </a:r>
          </a:p>
          <a:p>
            <a:r>
              <a:rPr lang="ru-RU" sz="2800" b="1" smtClean="0"/>
              <a:t>Глава 7</a:t>
            </a:r>
          </a:p>
          <a:p>
            <a:pPr>
              <a:spcAft>
                <a:spcPts val="1200"/>
              </a:spcAft>
            </a:pPr>
            <a:r>
              <a:rPr lang="ru-RU" sz="2800" b="1" smtClean="0"/>
              <a:t>Информационный суверенитет</a:t>
            </a:r>
          </a:p>
          <a:p>
            <a:r>
              <a:rPr lang="ru-RU" sz="2800" b="1" smtClean="0"/>
              <a:t>Глава 8</a:t>
            </a:r>
          </a:p>
          <a:p>
            <a:pPr>
              <a:spcAft>
                <a:spcPts val="1200"/>
              </a:spcAft>
            </a:pPr>
            <a:r>
              <a:rPr lang="ru-RU" sz="2800" b="1" smtClean="0"/>
              <a:t>Информационный нейтралитет</a:t>
            </a:r>
          </a:p>
          <a:p>
            <a:r>
              <a:rPr lang="ru-RU" sz="2800" b="1" smtClean="0"/>
              <a:t>Глава 9</a:t>
            </a:r>
          </a:p>
          <a:p>
            <a:pPr>
              <a:spcAft>
                <a:spcPts val="1200"/>
              </a:spcAft>
            </a:pPr>
            <a:r>
              <a:rPr lang="ru-RU" sz="2800" b="1" smtClean="0"/>
              <a:t>Государственное реагирование на риски, вызовы и угрозы в информационной сфере</a:t>
            </a:r>
          </a:p>
        </p:txBody>
      </p:sp>
    </p:spTree>
    <p:extLst>
      <p:ext uri="{BB962C8B-B14F-4D97-AF65-F5344CB8AC3E}">
        <p14:creationId xmlns:p14="http://schemas.microsoft.com/office/powerpoint/2010/main" val="14198320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(1/11)</a:t>
            </a:r>
            <a:endParaRPr lang="ru-RU" sz="800"/>
          </a:p>
          <a:p>
            <a:pPr indent="452438">
              <a:spcAft>
                <a:spcPts val="600"/>
              </a:spcAft>
            </a:pPr>
            <a:r>
              <a:rPr lang="ru-RU" sz="2400" smtClean="0"/>
              <a:t>15. Целью обеспечения ИБ является достижение и поддержание такого уровня защищенности информационной сферы, который обеспечивает реализацию национальных интересов Республики Беларусь и ее прогрессивное развитие.</a:t>
            </a:r>
          </a:p>
          <a:p>
            <a:pPr indent="452438"/>
            <a:r>
              <a:rPr lang="ru-RU" sz="2400" smtClean="0"/>
              <a:t>Обеспечение </a:t>
            </a:r>
            <a:r>
              <a:rPr lang="ru-RU" sz="2400"/>
              <a:t>ИБ осуществляется в соответствии с государственной </a:t>
            </a:r>
            <a:r>
              <a:rPr lang="ru-RU" sz="2400" u="sng"/>
              <a:t>политикой</a:t>
            </a:r>
            <a:r>
              <a:rPr lang="ru-RU" sz="2400"/>
              <a:t> в данной области, которая включает в </a:t>
            </a:r>
            <a:r>
              <a:rPr lang="ru-RU" sz="2400" smtClean="0"/>
              <a:t>себя: </a:t>
            </a:r>
          </a:p>
          <a:p>
            <a:pPr marL="893763" indent="-396875">
              <a:buFont typeface="Arial" charset="0"/>
              <a:buChar char="•"/>
            </a:pPr>
            <a:r>
              <a:rPr lang="ru-RU" sz="2400" smtClean="0"/>
              <a:t>формирование</a:t>
            </a:r>
            <a:r>
              <a:rPr lang="ru-RU" sz="2400"/>
              <a:t>, </a:t>
            </a:r>
            <a:endParaRPr lang="ru-RU" sz="2400" smtClean="0"/>
          </a:p>
          <a:p>
            <a:pPr marL="893763" indent="-396875">
              <a:buFont typeface="Arial" charset="0"/>
              <a:buChar char="•"/>
            </a:pPr>
            <a:r>
              <a:rPr lang="ru-RU" sz="2400" smtClean="0"/>
              <a:t>совершенствование, </a:t>
            </a:r>
          </a:p>
          <a:p>
            <a:pPr marL="893763" indent="-396875">
              <a:buFont typeface="Arial" charset="0"/>
              <a:buChar char="•"/>
            </a:pPr>
            <a:r>
              <a:rPr lang="ru-RU" sz="2400" smtClean="0"/>
              <a:t>реализацию </a:t>
            </a:r>
          </a:p>
          <a:p>
            <a:pPr marL="1644650" indent="-374650">
              <a:buFont typeface="Arial" charset="0"/>
              <a:buChar char="•"/>
            </a:pPr>
            <a:r>
              <a:rPr lang="ru-RU" sz="2400" smtClean="0"/>
              <a:t>организационных</a:t>
            </a:r>
            <a:r>
              <a:rPr lang="ru-RU" sz="2400"/>
              <a:t>, </a:t>
            </a:r>
            <a:endParaRPr lang="ru-RU" sz="2400" smtClean="0"/>
          </a:p>
          <a:p>
            <a:pPr marL="1644650" indent="-374650">
              <a:buFont typeface="Arial" charset="0"/>
              <a:buChar char="•"/>
            </a:pPr>
            <a:r>
              <a:rPr lang="ru-RU" sz="2400" smtClean="0"/>
              <a:t>правовых</a:t>
            </a:r>
            <a:r>
              <a:rPr lang="ru-RU" sz="2400"/>
              <a:t>, </a:t>
            </a:r>
            <a:endParaRPr lang="ru-RU" sz="2400" smtClean="0"/>
          </a:p>
          <a:p>
            <a:pPr marL="1644650" indent="-374650">
              <a:buFont typeface="Arial" charset="0"/>
              <a:buChar char="•"/>
            </a:pPr>
            <a:r>
              <a:rPr lang="ru-RU" sz="2400" smtClean="0"/>
              <a:t>научно-технических</a:t>
            </a:r>
            <a:r>
              <a:rPr lang="ru-RU" sz="2400"/>
              <a:t>, </a:t>
            </a:r>
            <a:endParaRPr lang="ru-RU" sz="2400" smtClean="0"/>
          </a:p>
          <a:p>
            <a:pPr marL="1644650" indent="-374650">
              <a:buFont typeface="Arial" charset="0"/>
              <a:buChar char="•"/>
            </a:pPr>
            <a:r>
              <a:rPr lang="ru-RU" sz="2400" smtClean="0"/>
              <a:t>правоохранительных</a:t>
            </a:r>
            <a:r>
              <a:rPr lang="ru-RU" sz="2400"/>
              <a:t>, </a:t>
            </a:r>
            <a:endParaRPr lang="ru-RU" sz="2400" smtClean="0"/>
          </a:p>
          <a:p>
            <a:pPr marL="1644650" indent="-374650">
              <a:buFont typeface="Arial" charset="0"/>
              <a:buChar char="•"/>
            </a:pPr>
            <a:r>
              <a:rPr lang="ru-RU" sz="2400" smtClean="0"/>
              <a:t>экономических </a:t>
            </a:r>
          </a:p>
          <a:p>
            <a:pPr indent="452438">
              <a:spcAft>
                <a:spcPts val="1200"/>
              </a:spcAft>
            </a:pPr>
            <a:r>
              <a:rPr lang="ru-RU" sz="2400" smtClean="0"/>
              <a:t>мер </a:t>
            </a:r>
            <a:r>
              <a:rPr lang="ru-RU" sz="2400"/>
              <a:t>обеспечения национальной безопасности в информационной сфере.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27879400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(2/11)</a:t>
            </a:r>
            <a:endParaRPr lang="ru-RU" sz="80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В </a:t>
            </a:r>
            <a:r>
              <a:rPr lang="ru-RU" sz="2400"/>
              <a:t>свою очередь, именно через развитие </a:t>
            </a:r>
            <a:r>
              <a:rPr lang="ru-RU" sz="2400" smtClean="0"/>
              <a:t>информационной </a:t>
            </a:r>
            <a:r>
              <a:rPr lang="ru-RU" sz="2400"/>
              <a:t>сферы главным образом обеспечивается и ее безопасность.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16. На государственном уровне осуществляются мониторинг, анализ и оценка состояния ИБ, применяются индикаторы оценки ее состояния.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Определяются </a:t>
            </a:r>
            <a:r>
              <a:rPr lang="ru-RU" sz="2400"/>
              <a:t>приоритетные направления предотвращения угроз ИБ, минимизации их деструктивного воздействия и локализации последствий.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Разрабатывается </a:t>
            </a:r>
            <a:r>
              <a:rPr lang="ru-RU" sz="2400"/>
              <a:t>и реализуется комплекс мер стратегического и тактического характера по предупреждению и нейтрализации информационных рисков, вызовов и угроз.</a:t>
            </a:r>
          </a:p>
        </p:txBody>
      </p:sp>
    </p:spTree>
    <p:extLst>
      <p:ext uri="{BB962C8B-B14F-4D97-AF65-F5344CB8AC3E}">
        <p14:creationId xmlns:p14="http://schemas.microsoft.com/office/powerpoint/2010/main" val="202907515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(3/11)</a:t>
            </a:r>
            <a:endParaRPr lang="ru-RU" sz="800"/>
          </a:p>
          <a:p>
            <a:pPr indent="496888"/>
            <a:r>
              <a:rPr lang="ru-RU" sz="2400"/>
              <a:t>17. </a:t>
            </a:r>
            <a:r>
              <a:rPr lang="ru-RU" sz="2400" smtClean="0"/>
              <a:t>Обеспечивается:</a:t>
            </a:r>
          </a:p>
          <a:p>
            <a:pPr marL="1203325" indent="-177800">
              <a:buFont typeface="Arial" charset="0"/>
              <a:buChar char="•"/>
            </a:pPr>
            <a:r>
              <a:rPr lang="ru-RU" sz="2400" smtClean="0"/>
              <a:t>конституционное </a:t>
            </a:r>
            <a:r>
              <a:rPr lang="ru-RU" sz="2400"/>
              <a:t>право граждан свободно </a:t>
            </a:r>
            <a:endParaRPr lang="ru-RU" sz="2400" smtClean="0"/>
          </a:p>
          <a:p>
            <a:pPr marL="2052638"/>
            <a:r>
              <a:rPr lang="ru-RU" sz="2400" smtClean="0"/>
              <a:t>- искать</a:t>
            </a:r>
            <a:r>
              <a:rPr lang="ru-RU" sz="2400"/>
              <a:t>, </a:t>
            </a:r>
            <a:endParaRPr lang="ru-RU" sz="2400" smtClean="0"/>
          </a:p>
          <a:p>
            <a:pPr marL="2052638"/>
            <a:r>
              <a:rPr lang="ru-RU" sz="2400" smtClean="0"/>
              <a:t>- получать</a:t>
            </a:r>
            <a:r>
              <a:rPr lang="ru-RU" sz="2400"/>
              <a:t>, </a:t>
            </a:r>
            <a:endParaRPr lang="ru-RU" sz="2400" smtClean="0"/>
          </a:p>
          <a:p>
            <a:pPr marL="2052638"/>
            <a:r>
              <a:rPr lang="ru-RU" sz="2400" smtClean="0"/>
              <a:t>- передавать</a:t>
            </a:r>
            <a:r>
              <a:rPr lang="ru-RU" sz="2400"/>
              <a:t>, </a:t>
            </a:r>
            <a:endParaRPr lang="ru-RU" sz="2400" smtClean="0"/>
          </a:p>
          <a:p>
            <a:pPr marL="2052638"/>
            <a:r>
              <a:rPr lang="ru-RU" sz="2400" smtClean="0"/>
              <a:t>- производить</a:t>
            </a:r>
            <a:r>
              <a:rPr lang="ru-RU" sz="2400"/>
              <a:t>, </a:t>
            </a:r>
            <a:endParaRPr lang="ru-RU" sz="2400" smtClean="0"/>
          </a:p>
          <a:p>
            <a:pPr marL="2052638"/>
            <a:r>
              <a:rPr lang="ru-RU" sz="2400" smtClean="0"/>
              <a:t>- хранить, </a:t>
            </a:r>
          </a:p>
          <a:p>
            <a:pPr marL="2052638"/>
            <a:r>
              <a:rPr lang="ru-RU" sz="2400" smtClean="0"/>
              <a:t>- распространять </a:t>
            </a:r>
          </a:p>
          <a:p>
            <a:pPr marL="1203325">
              <a:spcAft>
                <a:spcPts val="600"/>
              </a:spcAft>
            </a:pPr>
            <a:r>
              <a:rPr lang="ru-RU" sz="2400" smtClean="0"/>
              <a:t>информацию </a:t>
            </a:r>
            <a:r>
              <a:rPr lang="ru-RU" sz="2400"/>
              <a:t>любым законным способом, </a:t>
            </a:r>
          </a:p>
          <a:p>
            <a:pPr marL="1203325" indent="-220663">
              <a:spcAft>
                <a:spcPts val="600"/>
              </a:spcAft>
              <a:buFont typeface="Arial" charset="0"/>
              <a:buChar char="•"/>
              <a:tabLst>
                <a:tab pos="1016000" algn="l"/>
              </a:tabLst>
            </a:pPr>
            <a:r>
              <a:rPr lang="ru-RU" sz="2400" smtClean="0"/>
              <a:t>право </a:t>
            </a:r>
            <a:r>
              <a:rPr lang="ru-RU" sz="2400"/>
              <a:t>на тайну личной жизни и иную охраняемую законом тайну, </a:t>
            </a:r>
            <a:endParaRPr lang="ru-RU" sz="2400" smtClean="0"/>
          </a:p>
          <a:p>
            <a:pPr marL="1203325" indent="-220663">
              <a:spcAft>
                <a:spcPts val="600"/>
              </a:spcAft>
              <a:buFont typeface="Arial" charset="0"/>
              <a:buChar char="•"/>
              <a:tabLst>
                <a:tab pos="1016000" algn="l"/>
              </a:tabLst>
            </a:pPr>
            <a:r>
              <a:rPr lang="ru-RU" sz="2400" smtClean="0"/>
              <a:t>защиту </a:t>
            </a:r>
            <a:r>
              <a:rPr lang="ru-RU" sz="2400"/>
              <a:t>персональных данных и авторских прав, а также </a:t>
            </a:r>
            <a:endParaRPr lang="ru-RU" sz="2400" smtClean="0"/>
          </a:p>
          <a:p>
            <a:pPr marL="1203325" indent="-220663">
              <a:spcAft>
                <a:spcPts val="600"/>
              </a:spcAft>
              <a:buFont typeface="Arial" charset="0"/>
              <a:buChar char="•"/>
              <a:tabLst>
                <a:tab pos="1016000" algn="l"/>
              </a:tabLst>
            </a:pPr>
            <a:r>
              <a:rPr lang="ru-RU" sz="2400" smtClean="0"/>
              <a:t>соблюдение </a:t>
            </a:r>
            <a:r>
              <a:rPr lang="ru-RU" sz="2400"/>
              <a:t>баланса прав с ограничениями, связанными с обеспечением национальной безопасности.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62583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6878" y="1643051"/>
            <a:ext cx="850112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Проверка подлинности АРМ по IP и MAC адресу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Проверка целостности критичных файлов регистрируемого АРМ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Проверка подлинности пользователя АРМ на основании сведений учетной записи пользователя сети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Возможность определения для пользователя перечня АРМ, с которых для него разрешен доступ к сети (с учетом дня недели и времени суток)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1. Система аутентификации и авторизации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714356"/>
            <a:ext cx="4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Calibri"/>
              </a:rPr>
              <a:t>(всего 12)</a:t>
            </a:r>
            <a:r>
              <a:rPr lang="ru-RU" sz="2800" b="1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96281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(4/11)</a:t>
            </a:r>
            <a:endParaRPr lang="ru-RU" sz="80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Формируются </a:t>
            </a:r>
            <a:r>
              <a:rPr lang="ru-RU" sz="2400"/>
              <a:t>правовые, организационные и технологические </a:t>
            </a:r>
            <a:r>
              <a:rPr lang="ru-RU" sz="2400" u="sng"/>
              <a:t>условия</a:t>
            </a:r>
            <a:r>
              <a:rPr lang="ru-RU" sz="2400"/>
              <a:t> для безопасности функционирования национальных </a:t>
            </a:r>
            <a:r>
              <a:rPr lang="ru-RU" sz="2400" u="sng"/>
              <a:t>средств массовой информации</a:t>
            </a:r>
            <a:r>
              <a:rPr lang="ru-RU" sz="2400"/>
              <a:t>, осуществляется государственный и общественный </a:t>
            </a:r>
            <a:r>
              <a:rPr lang="ru-RU" sz="2400" u="sng"/>
              <a:t>контроль</a:t>
            </a:r>
            <a:r>
              <a:rPr lang="ru-RU" sz="2400"/>
              <a:t> их деятельности.</a:t>
            </a:r>
          </a:p>
          <a:p>
            <a:pPr indent="496888">
              <a:spcAft>
                <a:spcPts val="1200"/>
              </a:spcAft>
            </a:pPr>
            <a:r>
              <a:rPr lang="ru-RU" sz="2400"/>
              <a:t>Реализуется максимальная доступность для граждан и организаций </a:t>
            </a:r>
            <a:r>
              <a:rPr lang="ru-RU" sz="2400" u="sng"/>
              <a:t>государственных электронных услуг</a:t>
            </a:r>
            <a:r>
              <a:rPr lang="ru-RU" sz="2400"/>
              <a:t>, административных </a:t>
            </a:r>
            <a:r>
              <a:rPr lang="ru-RU" sz="2400" u="sng"/>
              <a:t>процедур</a:t>
            </a:r>
            <a:r>
              <a:rPr lang="ru-RU" sz="2400"/>
              <a:t> и информационных ресурсов </a:t>
            </a:r>
            <a:r>
              <a:rPr lang="ru-RU" sz="2400" u="sng"/>
              <a:t>государственных</a:t>
            </a:r>
            <a:r>
              <a:rPr lang="ru-RU" sz="2400"/>
              <a:t> органов и организаций.</a:t>
            </a:r>
          </a:p>
          <a:p>
            <a:pPr indent="496888">
              <a:spcAft>
                <a:spcPts val="1200"/>
              </a:spcAft>
            </a:pPr>
            <a:r>
              <a:rPr lang="ru-RU" sz="2400"/>
              <a:t>Повышается </a:t>
            </a:r>
            <a:r>
              <a:rPr lang="ru-RU" sz="2400" u="sng"/>
              <a:t>осведомленность</a:t>
            </a:r>
            <a:r>
              <a:rPr lang="ru-RU" sz="2400"/>
              <a:t> граждан и общества об </a:t>
            </a:r>
            <a:r>
              <a:rPr lang="ru-RU" sz="2400" u="sng"/>
              <a:t>угрозах</a:t>
            </a:r>
            <a:r>
              <a:rPr lang="ru-RU" sz="2400"/>
              <a:t> национальной безопасности и государственных </a:t>
            </a:r>
            <a:r>
              <a:rPr lang="ru-RU" sz="2400" u="sng"/>
              <a:t>мерах</a:t>
            </a:r>
            <a:r>
              <a:rPr lang="ru-RU" sz="2400"/>
              <a:t> по ее обеспечению, их </a:t>
            </a:r>
            <a:r>
              <a:rPr lang="ru-RU" sz="2400" u="sng"/>
              <a:t>вовлеченность</a:t>
            </a:r>
            <a:r>
              <a:rPr lang="ru-RU" sz="2400"/>
              <a:t> в обеспечение безопасности информационной сферы.</a:t>
            </a:r>
          </a:p>
        </p:txBody>
      </p:sp>
    </p:spTree>
    <p:extLst>
      <p:ext uri="{BB962C8B-B14F-4D97-AF65-F5344CB8AC3E}">
        <p14:creationId xmlns:p14="http://schemas.microsoft.com/office/powerpoint/2010/main" val="213994596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(5/11)</a:t>
            </a:r>
            <a:endParaRPr lang="ru-RU" sz="800"/>
          </a:p>
          <a:p>
            <a:pPr indent="496888"/>
            <a:endParaRPr lang="ru-RU" sz="2400"/>
          </a:p>
          <a:p>
            <a:pPr indent="407988">
              <a:spcAft>
                <a:spcPts val="1200"/>
              </a:spcAft>
            </a:pPr>
            <a:r>
              <a:rPr lang="ru-RU" sz="2400"/>
              <a:t>18. Государство всесторонне </a:t>
            </a:r>
            <a:r>
              <a:rPr lang="ru-RU" sz="2400" u="sng"/>
              <a:t>содействует</a:t>
            </a:r>
            <a:r>
              <a:rPr lang="ru-RU" sz="2400"/>
              <a:t> защищенности национальных информационных систем, обеспечению безопасности используемого гражданами и организациями </a:t>
            </a:r>
            <a:r>
              <a:rPr lang="ru-RU" sz="2400" u="sng"/>
              <a:t>программного</a:t>
            </a:r>
            <a:r>
              <a:rPr lang="ru-RU" sz="2400"/>
              <a:t> обеспечения. </a:t>
            </a:r>
            <a:endParaRPr lang="ru-RU" sz="2400" smtClean="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В </a:t>
            </a:r>
            <a:r>
              <a:rPr lang="ru-RU" sz="2400"/>
              <a:t>целях улучшения устойчивости государственного сектора к информационным рискам </a:t>
            </a:r>
            <a:r>
              <a:rPr lang="ru-RU" sz="2400" u="sng"/>
              <a:t>осваиваются</a:t>
            </a:r>
            <a:r>
              <a:rPr lang="ru-RU" sz="2400"/>
              <a:t> передовые технологии, </a:t>
            </a:r>
            <a:r>
              <a:rPr lang="ru-RU" sz="2400" u="sng"/>
              <a:t>внедряются</a:t>
            </a:r>
            <a:r>
              <a:rPr lang="ru-RU" sz="2400"/>
              <a:t> новые средства и способы обеспечения ИБ.</a:t>
            </a:r>
          </a:p>
          <a:p>
            <a:pPr indent="407988">
              <a:spcAft>
                <a:spcPts val="1200"/>
              </a:spcAft>
            </a:pPr>
            <a:r>
              <a:rPr lang="ru-RU" sz="2400"/>
              <a:t>Разрабатываются </a:t>
            </a:r>
            <a:r>
              <a:rPr lang="ru-RU" sz="2400" u="sng"/>
              <a:t>стандарты</a:t>
            </a:r>
            <a:r>
              <a:rPr lang="ru-RU" sz="2400"/>
              <a:t> ИБ и с их учетом проводится </a:t>
            </a:r>
            <a:r>
              <a:rPr lang="ru-RU" sz="2400" u="sng"/>
              <a:t>аудит</a:t>
            </a:r>
            <a:r>
              <a:rPr lang="ru-RU" sz="2400"/>
              <a:t> государственных систем ИБ. </a:t>
            </a:r>
            <a:endParaRPr lang="ru-RU" sz="2400" smtClean="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Развивается </a:t>
            </a:r>
            <a:r>
              <a:rPr lang="ru-RU" sz="2400"/>
              <a:t>смарт-проектирование </a:t>
            </a:r>
            <a:r>
              <a:rPr lang="ru-RU" sz="2400" u="sng"/>
              <a:t>решений</a:t>
            </a:r>
            <a:r>
              <a:rPr lang="ru-RU" sz="2400"/>
              <a:t> по обеспечению ИБ. </a:t>
            </a:r>
            <a:endParaRPr lang="ru-RU" sz="2400" smtClean="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На </a:t>
            </a:r>
            <a:r>
              <a:rPr lang="ru-RU" sz="2400"/>
              <a:t>нормативном уровне выделяется и регламентируется функционирование </a:t>
            </a:r>
            <a:r>
              <a:rPr lang="ru-RU" sz="2400" u="sng"/>
              <a:t>критически важных объектов информатизации </a:t>
            </a:r>
            <a:r>
              <a:rPr lang="ru-RU" sz="2400"/>
              <a:t>(далее–КВОИ).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571379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(6/11)</a:t>
            </a:r>
            <a:endParaRPr lang="ru-RU" sz="800"/>
          </a:p>
          <a:p>
            <a:pPr indent="496888"/>
            <a:endParaRPr lang="ru-RU" sz="240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Поощряется </a:t>
            </a:r>
            <a:r>
              <a:rPr lang="ru-RU" sz="2400"/>
              <a:t>развитие технологий безопасности в </a:t>
            </a:r>
            <a:r>
              <a:rPr lang="ru-RU" sz="2400" u="sng"/>
              <a:t>бизнесе</a:t>
            </a:r>
            <a:r>
              <a:rPr lang="ru-RU" sz="2400"/>
              <a:t> и </a:t>
            </a:r>
            <a:r>
              <a:rPr lang="ru-RU" sz="2400" u="sng"/>
              <a:t>жизнедеятельности</a:t>
            </a:r>
            <a:r>
              <a:rPr lang="ru-RU" sz="2400"/>
              <a:t> граждан</a:t>
            </a:r>
            <a:r>
              <a:rPr lang="ru-RU" sz="2400" smtClean="0"/>
              <a:t>.</a:t>
            </a:r>
          </a:p>
          <a:p>
            <a:pPr indent="407988">
              <a:spcAft>
                <a:spcPts val="1200"/>
              </a:spcAft>
            </a:pPr>
            <a:r>
              <a:rPr lang="ru-RU" sz="2400"/>
              <a:t>19. Деяния, причиняющие существенный вред правоохраняемым интересам в информационной сфере или создающие опасность его причинения, </a:t>
            </a:r>
            <a:r>
              <a:rPr lang="ru-RU" sz="2400" u="sng"/>
              <a:t>криминализируются</a:t>
            </a:r>
            <a:r>
              <a:rPr lang="ru-RU" sz="2400"/>
              <a:t> в уголовном законе в соответствии с существующими </a:t>
            </a:r>
            <a:r>
              <a:rPr lang="ru-RU" sz="2400" u="sng"/>
              <a:t>мировыми</a:t>
            </a:r>
            <a:r>
              <a:rPr lang="ru-RU" sz="2400"/>
              <a:t> подходами</a:t>
            </a:r>
            <a:r>
              <a:rPr lang="ru-RU" sz="2400" smtClean="0"/>
              <a:t>.</a:t>
            </a:r>
          </a:p>
          <a:p>
            <a:pPr indent="407988"/>
            <a:r>
              <a:rPr lang="ru-RU" sz="2400" smtClean="0"/>
              <a:t> </a:t>
            </a:r>
            <a:r>
              <a:rPr lang="ru-RU" sz="2400"/>
              <a:t>Реализуются шаги по снижению </a:t>
            </a:r>
            <a:r>
              <a:rPr lang="ru-RU" sz="2400" u="sng"/>
              <a:t>угроз киберпреступности</a:t>
            </a:r>
            <a:r>
              <a:rPr lang="ru-RU" sz="2400"/>
              <a:t>, в том числе кибертерроризма, расследованию и пресечению действий вовлеченных в террористическую деятельность лиц, перекрытию </a:t>
            </a:r>
            <a:r>
              <a:rPr lang="ru-RU" sz="2400" u="sng" smtClean="0"/>
              <a:t>каналов:</a:t>
            </a:r>
            <a:r>
              <a:rPr lang="ru-RU" sz="2400" smtClean="0"/>
              <a:t> </a:t>
            </a:r>
          </a:p>
          <a:p>
            <a:pPr marL="717550" indent="-254000">
              <a:buFont typeface="Arial" charset="0"/>
              <a:buChar char="•"/>
            </a:pPr>
            <a:r>
              <a:rPr lang="ru-RU" sz="2400" smtClean="0"/>
              <a:t>пропаганды </a:t>
            </a:r>
            <a:r>
              <a:rPr lang="ru-RU" sz="2400"/>
              <a:t>терроризма, </a:t>
            </a:r>
            <a:endParaRPr lang="ru-RU" sz="2400" smtClean="0"/>
          </a:p>
          <a:p>
            <a:pPr marL="717550" indent="-254000">
              <a:buFont typeface="Arial" charset="0"/>
              <a:buChar char="•"/>
            </a:pPr>
            <a:r>
              <a:rPr lang="ru-RU" sz="2400" smtClean="0"/>
              <a:t>привлечения </a:t>
            </a:r>
            <a:r>
              <a:rPr lang="ru-RU" sz="2400"/>
              <a:t>и вербовки сторонников, </a:t>
            </a:r>
            <a:endParaRPr lang="ru-RU" sz="2400" smtClean="0"/>
          </a:p>
          <a:p>
            <a:pPr marL="717550" indent="-254000">
              <a:buFont typeface="Arial" charset="0"/>
              <a:buChar char="•"/>
            </a:pPr>
            <a:r>
              <a:rPr lang="ru-RU" sz="2400" smtClean="0"/>
              <a:t>поощрения </a:t>
            </a:r>
            <a:r>
              <a:rPr lang="ru-RU" sz="2400"/>
              <a:t>и провоцирования террористической активности, </a:t>
            </a:r>
            <a:endParaRPr lang="ru-RU" sz="2400" smtClean="0"/>
          </a:p>
          <a:p>
            <a:pPr marL="717550" indent="-254000">
              <a:buFont typeface="Arial" charset="0"/>
              <a:buChar char="•"/>
            </a:pPr>
            <a:r>
              <a:rPr lang="ru-RU" sz="2400" smtClean="0"/>
              <a:t>финансирования </a:t>
            </a:r>
            <a:r>
              <a:rPr lang="ru-RU" sz="2400"/>
              <a:t>терроризма.</a:t>
            </a:r>
          </a:p>
          <a:p>
            <a:pPr indent="407988">
              <a:spcAft>
                <a:spcPts val="1200"/>
              </a:spcAf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10881485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(7/11)</a:t>
            </a:r>
            <a:endParaRPr lang="ru-RU" sz="80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/>
              <a:t>Вводятся </a:t>
            </a:r>
            <a:r>
              <a:rPr lang="ru-RU" sz="2400" u="sng"/>
              <a:t>правовые режимы</a:t>
            </a:r>
            <a:r>
              <a:rPr lang="ru-RU" sz="2400"/>
              <a:t> безопасности информации и информационных ресурсов, </a:t>
            </a:r>
            <a:r>
              <a:rPr lang="ru-RU" sz="2400" u="sng"/>
              <a:t>технические условия </a:t>
            </a:r>
            <a:r>
              <a:rPr lang="ru-RU" sz="2400"/>
              <a:t>и </a:t>
            </a:r>
            <a:r>
              <a:rPr lang="ru-RU" sz="2400" u="sng"/>
              <a:t>политики</a:t>
            </a:r>
            <a:r>
              <a:rPr lang="ru-RU" sz="2400"/>
              <a:t> безопасности.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Осуществляется </a:t>
            </a:r>
            <a:r>
              <a:rPr lang="ru-RU" sz="2400" u="sng"/>
              <a:t>выявление и привлечение </a:t>
            </a:r>
            <a:r>
              <a:rPr lang="ru-RU" sz="2400"/>
              <a:t>к установленной законом ответственности лиц, наносящих </a:t>
            </a:r>
            <a:r>
              <a:rPr lang="ru-RU" sz="2400" u="sng"/>
              <a:t>вред</a:t>
            </a:r>
            <a:r>
              <a:rPr lang="ru-RU" sz="2400"/>
              <a:t> государственным информационным системам, обеспечивается государственная </a:t>
            </a:r>
            <a:r>
              <a:rPr lang="ru-RU" sz="2400" u="sng"/>
              <a:t>защита интересов</a:t>
            </a:r>
            <a:r>
              <a:rPr lang="ru-RU" sz="2400"/>
              <a:t> граждан и организаций вне зависимости от форм собственности.</a:t>
            </a:r>
          </a:p>
          <a:p>
            <a:pPr indent="496888">
              <a:spcAft>
                <a:spcPts val="1200"/>
              </a:spcAft>
            </a:pPr>
            <a:r>
              <a:rPr lang="ru-RU" sz="2400"/>
              <a:t>20. Развивается взаимодействие государства, общественности, бизнес-сообщества, СМИ в целях своевременного обнаружения </a:t>
            </a:r>
            <a:r>
              <a:rPr lang="ru-RU" sz="2400" u="sng"/>
              <a:t>рисков и вызовов </a:t>
            </a:r>
            <a:r>
              <a:rPr lang="ru-RU" sz="2400"/>
              <a:t>ИБ, воспрепятствования </a:t>
            </a:r>
            <a:r>
              <a:rPr lang="ru-RU" sz="2400" u="sng"/>
              <a:t>кибератакам</a:t>
            </a:r>
            <a:r>
              <a:rPr lang="ru-RU" sz="2400"/>
              <a:t> и акциям </a:t>
            </a:r>
            <a:r>
              <a:rPr lang="ru-RU" sz="2400" u="sng"/>
              <a:t>деструктивного</a:t>
            </a:r>
            <a:r>
              <a:rPr lang="ru-RU" sz="2400"/>
              <a:t> информационного воздействия, повышения эффективности </a:t>
            </a:r>
            <a:r>
              <a:rPr lang="ru-RU" sz="2400" u="sng"/>
              <a:t>правоохранительной</a:t>
            </a:r>
            <a:r>
              <a:rPr lang="ru-RU" sz="2400"/>
              <a:t> деятельности.</a:t>
            </a:r>
          </a:p>
          <a:p>
            <a:pPr indent="407988">
              <a:spcAft>
                <a:spcPts val="1200"/>
              </a:spcAf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78122512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(8/11)</a:t>
            </a:r>
            <a:endParaRPr lang="ru-RU" sz="800"/>
          </a:p>
          <a:p>
            <a:pPr indent="496888"/>
            <a:endParaRPr lang="ru-RU" sz="2400"/>
          </a:p>
          <a:p>
            <a:pPr indent="452438">
              <a:spcAft>
                <a:spcPts val="1200"/>
              </a:spcAft>
            </a:pPr>
            <a:r>
              <a:rPr lang="ru-RU" sz="2400"/>
              <a:t>21. Уделяется особое внимание </a:t>
            </a:r>
            <a:r>
              <a:rPr lang="ru-RU" sz="2400" u="sng"/>
              <a:t>кадровому</a:t>
            </a:r>
            <a:r>
              <a:rPr lang="ru-RU" sz="2400"/>
              <a:t> потенциалу в обеспечении ИБ. </a:t>
            </a:r>
            <a:endParaRPr lang="ru-RU" sz="2400" smtClean="0"/>
          </a:p>
          <a:p>
            <a:pPr indent="452438"/>
            <a:r>
              <a:rPr lang="ru-RU" sz="2400" smtClean="0"/>
              <a:t>На </a:t>
            </a:r>
            <a:r>
              <a:rPr lang="ru-RU" sz="2400"/>
              <a:t>современном образовательном и технологичном </a:t>
            </a:r>
            <a:r>
              <a:rPr lang="ru-RU" sz="2400" u="sng"/>
              <a:t>уровне</a:t>
            </a:r>
            <a:r>
              <a:rPr lang="ru-RU" sz="2400"/>
              <a:t> </a:t>
            </a:r>
            <a:r>
              <a:rPr lang="ru-RU" sz="2400" smtClean="0"/>
              <a:t>осуществляется:</a:t>
            </a:r>
          </a:p>
          <a:p>
            <a:pPr marL="1290638" indent="-165100">
              <a:buFont typeface="Arial" charset="0"/>
              <a:buChar char="•"/>
              <a:tabLst>
                <a:tab pos="131763" algn="l"/>
              </a:tabLst>
            </a:pPr>
            <a:r>
              <a:rPr lang="ru-RU" sz="2400" smtClean="0"/>
              <a:t>специальная </a:t>
            </a:r>
            <a:r>
              <a:rPr lang="ru-RU" sz="2400"/>
              <a:t>подготовка, </a:t>
            </a:r>
            <a:endParaRPr lang="ru-RU" sz="2400" smtClean="0"/>
          </a:p>
          <a:p>
            <a:pPr marL="1290638" indent="-165100">
              <a:buFont typeface="Arial" charset="0"/>
              <a:buChar char="•"/>
              <a:tabLst>
                <a:tab pos="131763" algn="l"/>
              </a:tabLst>
            </a:pPr>
            <a:r>
              <a:rPr lang="ru-RU" sz="2400" smtClean="0"/>
              <a:t>переподготовка </a:t>
            </a:r>
            <a:r>
              <a:rPr lang="ru-RU" sz="2400"/>
              <a:t>и </a:t>
            </a:r>
            <a:endParaRPr lang="ru-RU" sz="2400" smtClean="0"/>
          </a:p>
          <a:p>
            <a:pPr marL="1290638" indent="-165100">
              <a:buFont typeface="Arial" charset="0"/>
              <a:buChar char="•"/>
              <a:tabLst>
                <a:tab pos="131763" algn="l"/>
              </a:tabLst>
            </a:pPr>
            <a:r>
              <a:rPr lang="ru-RU" sz="2400" smtClean="0"/>
              <a:t>повышение </a:t>
            </a:r>
            <a:r>
              <a:rPr lang="ru-RU" sz="2400"/>
              <a:t>профессиональной квалификации </a:t>
            </a:r>
            <a:endParaRPr lang="ru-RU" sz="2400" smtClean="0"/>
          </a:p>
          <a:p>
            <a:pPr indent="9525">
              <a:spcAft>
                <a:spcPts val="1200"/>
              </a:spcAft>
            </a:pPr>
            <a:r>
              <a:rPr lang="ru-RU" sz="2400" smtClean="0"/>
              <a:t>лиц</a:t>
            </a:r>
            <a:r>
              <a:rPr lang="ru-RU" sz="2400"/>
              <a:t>, обеспечивающих информационную </a:t>
            </a:r>
            <a:r>
              <a:rPr lang="ru-RU" sz="2400" smtClean="0"/>
              <a:t>безопасность. </a:t>
            </a:r>
          </a:p>
          <a:p>
            <a:pPr indent="452438">
              <a:spcAft>
                <a:spcPts val="1200"/>
              </a:spcAft>
            </a:pPr>
            <a:r>
              <a:rPr lang="ru-RU" sz="2400" smtClean="0"/>
              <a:t>Осуществляется сотрудничество </a:t>
            </a:r>
            <a:r>
              <a:rPr lang="ru-RU" sz="2400"/>
              <a:t>между государственными органами, учреждениями образования и отраслевыми предприятиями в подборе, подготовке и трудоустройстве таких кадров, интегрирование тематики ИБ в образовательные программы всех уровней обучения.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Формируется </a:t>
            </a:r>
            <a:r>
              <a:rPr lang="ru-RU" sz="2400"/>
              <a:t>государственный заказ на подготовку кадров.</a:t>
            </a:r>
          </a:p>
          <a:p>
            <a:pPr indent="407988">
              <a:spcAft>
                <a:spcPts val="1200"/>
              </a:spcAf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3565811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(9/11)</a:t>
            </a:r>
            <a:endParaRPr lang="ru-RU" sz="80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/>
              <a:t>22. Производятся средства обеспечения ИБ. </a:t>
            </a:r>
            <a:endParaRPr lang="ru-RU" sz="2400" smtClean="0"/>
          </a:p>
          <a:p>
            <a:pPr indent="496888"/>
            <a:r>
              <a:rPr lang="ru-RU" sz="2400" smtClean="0"/>
              <a:t>Наращивается </a:t>
            </a:r>
            <a:r>
              <a:rPr lang="ru-RU" sz="2400" u="sng"/>
              <a:t>научный потенциал</a:t>
            </a:r>
            <a:r>
              <a:rPr lang="ru-RU" sz="2400"/>
              <a:t> и </a:t>
            </a:r>
            <a:r>
              <a:rPr lang="ru-RU" sz="2400" u="sng"/>
              <a:t>финансирование</a:t>
            </a:r>
            <a:r>
              <a:rPr lang="ru-RU" sz="2400"/>
              <a:t> работ по исследованию и созданию новых решений в сфере обеспечения ИБ, в том </a:t>
            </a:r>
            <a:r>
              <a:rPr lang="ru-RU" sz="2400" smtClean="0"/>
              <a:t>числе: </a:t>
            </a:r>
          </a:p>
          <a:p>
            <a:pPr marL="804863" indent="-254000">
              <a:buFont typeface="Arial" charset="0"/>
              <a:buChar char="•"/>
            </a:pPr>
            <a:r>
              <a:rPr lang="ru-RU" sz="2400" smtClean="0"/>
              <a:t>технической </a:t>
            </a:r>
            <a:r>
              <a:rPr lang="ru-RU" sz="2400"/>
              <a:t>защиты информации, </a:t>
            </a:r>
            <a:endParaRPr lang="ru-RU" sz="2400" smtClean="0"/>
          </a:p>
          <a:p>
            <a:pPr marL="804863" indent="-254000">
              <a:buFont typeface="Arial" charset="0"/>
              <a:buChar char="•"/>
            </a:pPr>
            <a:r>
              <a:rPr lang="ru-RU" sz="2400" smtClean="0"/>
              <a:t>криптологии</a:t>
            </a:r>
            <a:r>
              <a:rPr lang="ru-RU" sz="2400"/>
              <a:t>, </a:t>
            </a:r>
            <a:endParaRPr lang="ru-RU" sz="2400" smtClean="0"/>
          </a:p>
          <a:p>
            <a:pPr marL="804863" indent="-254000">
              <a:buFont typeface="Arial" charset="0"/>
              <a:buChar char="•"/>
            </a:pPr>
            <a:r>
              <a:rPr lang="ru-RU" sz="2400" smtClean="0"/>
              <a:t>криминологии</a:t>
            </a:r>
            <a:r>
              <a:rPr lang="ru-RU" sz="2400"/>
              <a:t>, </a:t>
            </a:r>
            <a:endParaRPr lang="ru-RU" sz="2400" smtClean="0"/>
          </a:p>
          <a:p>
            <a:pPr marL="8048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криминалистики</a:t>
            </a:r>
            <a:r>
              <a:rPr lang="ru-RU" sz="2400"/>
              <a:t>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Государство </a:t>
            </a:r>
            <a:r>
              <a:rPr lang="ru-RU" sz="2400"/>
              <a:t>осуществляет финансирование приоритетных направлений обеспечения ИБ, прежде всего в рамках </a:t>
            </a:r>
            <a:r>
              <a:rPr lang="ru-RU" sz="2400" u="sng"/>
              <a:t>государственных</a:t>
            </a:r>
            <a:r>
              <a:rPr lang="ru-RU" sz="2400"/>
              <a:t> программ.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Разрабатываются </a:t>
            </a:r>
            <a:r>
              <a:rPr lang="ru-RU" sz="2400"/>
              <a:t>инновационные методы и технологии защиты информационных ресурсов и систем.</a:t>
            </a:r>
          </a:p>
          <a:p>
            <a:pPr indent="407988">
              <a:spcAft>
                <a:spcPts val="1200"/>
              </a:spcAf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6066214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(10/11)</a:t>
            </a:r>
            <a:endParaRPr lang="ru-RU" sz="800" smtClean="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/>
              <a:t>23. Предпринимаются усилия по повышению действенности </a:t>
            </a:r>
            <a:r>
              <a:rPr lang="ru-RU" sz="2400" u="sng"/>
              <a:t>международного</a:t>
            </a:r>
            <a:r>
              <a:rPr lang="ru-RU" sz="2400"/>
              <a:t> права и соблюдению </a:t>
            </a:r>
            <a:r>
              <a:rPr lang="ru-RU" sz="2400" u="sng"/>
              <a:t>моральных норм </a:t>
            </a:r>
            <a:r>
              <a:rPr lang="ru-RU" sz="2400"/>
              <a:t>ответственного поведения в информационном пространстве, оказывается содействие разработке и внедрению мер по укреплению </a:t>
            </a:r>
            <a:r>
              <a:rPr lang="ru-RU" sz="2400" u="sng"/>
              <a:t>доверия</a:t>
            </a:r>
            <a:r>
              <a:rPr lang="ru-RU" sz="2400"/>
              <a:t> в информационном пространстве.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Создаются </a:t>
            </a:r>
            <a:r>
              <a:rPr lang="ru-RU" sz="2400"/>
              <a:t>и развиваются каналы </a:t>
            </a:r>
            <a:r>
              <a:rPr lang="ru-RU" sz="2400" u="sng"/>
              <a:t>международного</a:t>
            </a:r>
            <a:r>
              <a:rPr lang="ru-RU" sz="2400"/>
              <a:t> обмена </a:t>
            </a:r>
            <a:r>
              <a:rPr lang="ru-RU" sz="2400" u="sng"/>
              <a:t>опытом</a:t>
            </a:r>
            <a:r>
              <a:rPr lang="ru-RU" sz="2400"/>
              <a:t> в области обеспечения ИБ, а также информацией об </a:t>
            </a:r>
            <a:r>
              <a:rPr lang="ru-RU" sz="2400" u="sng"/>
              <a:t>угрозах</a:t>
            </a:r>
            <a:r>
              <a:rPr lang="ru-RU" sz="2400"/>
              <a:t> национальным интересам, в том числе </a:t>
            </a:r>
            <a:r>
              <a:rPr lang="ru-RU" sz="2400" u="sng"/>
              <a:t>уязвимостях</a:t>
            </a:r>
            <a:r>
              <a:rPr lang="ru-RU" sz="2400"/>
              <a:t> информационных систем, </a:t>
            </a:r>
            <a:r>
              <a:rPr lang="ru-RU" sz="2400" u="sng"/>
              <a:t>инцидентах</a:t>
            </a:r>
            <a:r>
              <a:rPr lang="ru-RU" sz="2400"/>
              <a:t> в информационной инфраструктуре.</a:t>
            </a:r>
          </a:p>
        </p:txBody>
      </p:sp>
    </p:spTree>
    <p:extLst>
      <p:ext uri="{BB962C8B-B14F-4D97-AF65-F5344CB8AC3E}">
        <p14:creationId xmlns:p14="http://schemas.microsoft.com/office/powerpoint/2010/main" val="13811823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pPr>
              <a:spcAft>
                <a:spcPts val="600"/>
              </a:spcAft>
            </a:pPr>
            <a:r>
              <a:rPr lang="ru-RU" sz="2400" b="1" smtClean="0"/>
              <a:t>Глава 6 Цели и направления государственной политики </a:t>
            </a:r>
            <a:r>
              <a:rPr lang="ru-RU" sz="2400" smtClean="0">
                <a:effectLst/>
              </a:rPr>
              <a:t>(11/11)</a:t>
            </a:r>
            <a:endParaRPr lang="ru-RU" sz="800"/>
          </a:p>
          <a:p>
            <a:pPr indent="496888"/>
            <a:endParaRPr lang="ru-RU" sz="2400"/>
          </a:p>
          <a:p>
            <a:pPr indent="452438"/>
            <a:r>
              <a:rPr lang="ru-RU" sz="2400"/>
              <a:t>24. Безопасность информационной сферы и в целом состояние информатизации в Республике Беларусь характеризуются </a:t>
            </a:r>
            <a:r>
              <a:rPr lang="ru-RU" sz="2400" u="sng"/>
              <a:t>международными рейтингами </a:t>
            </a:r>
            <a:r>
              <a:rPr lang="ru-RU" sz="2400"/>
              <a:t>и иными общепринятыми в мире </a:t>
            </a:r>
            <a:r>
              <a:rPr lang="ru-RU" sz="2400" u="sng"/>
              <a:t>критериями, индексами и индикаторами</a:t>
            </a:r>
            <a:r>
              <a:rPr lang="ru-RU" sz="2400"/>
              <a:t>, в том числе лежащими в основе показателей социально-экономического развития, обеспечения национальной безопасности и отражающими иную всестороннюю деятельность государства, связанную с данной сферой.</a:t>
            </a:r>
          </a:p>
        </p:txBody>
      </p:sp>
    </p:spTree>
    <p:extLst>
      <p:ext uri="{BB962C8B-B14F-4D97-AF65-F5344CB8AC3E}">
        <p14:creationId xmlns:p14="http://schemas.microsoft.com/office/powerpoint/2010/main" val="39242890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7 Информационный суверенитет </a:t>
            </a:r>
            <a:r>
              <a:rPr lang="ru-RU" sz="2400" smtClean="0">
                <a:effectLst/>
              </a:rPr>
              <a:t>(1/4)</a:t>
            </a:r>
            <a:endParaRPr lang="ru-RU" sz="80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/>
              <a:t>25. В условиях обострения </a:t>
            </a:r>
            <a:r>
              <a:rPr lang="ru-RU" sz="2400" u="sng"/>
              <a:t>международных противоречий</a:t>
            </a:r>
            <a:r>
              <a:rPr lang="ru-RU" sz="2400"/>
              <a:t> становится проблематичным выработать эффективные и общепринятые правила поведения мирового сообщества в информационном пространстве.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Подходы </a:t>
            </a:r>
            <a:r>
              <a:rPr lang="ru-RU" sz="2400"/>
              <a:t>различных стран к </a:t>
            </a:r>
            <a:r>
              <a:rPr lang="ru-RU" sz="2400" u="sng"/>
              <a:t>оценке угроз </a:t>
            </a:r>
            <a:r>
              <a:rPr lang="ru-RU" sz="2400"/>
              <a:t>в информационной сфере и противодействию им не совпадают, а по отдельным направлениям поляризируются.</a:t>
            </a:r>
          </a:p>
          <a:p>
            <a:pPr indent="496888">
              <a:spcAft>
                <a:spcPts val="1200"/>
              </a:spcAft>
            </a:pPr>
            <a:r>
              <a:rPr lang="ru-RU" sz="2400"/>
              <a:t>В связи с этим важнейшей целевой установкой обеспечения ИБ является информационный </a:t>
            </a:r>
            <a:r>
              <a:rPr lang="ru-RU" sz="2400" u="sng"/>
              <a:t>суверенитет</a:t>
            </a:r>
            <a:r>
              <a:rPr lang="ru-RU" sz="2400"/>
              <a:t> Республики Беларусь.</a:t>
            </a:r>
          </a:p>
          <a:p>
            <a:pPr indent="496888">
              <a:spcAft>
                <a:spcPts val="1200"/>
              </a:spcAft>
            </a:pPr>
            <a:r>
              <a:rPr lang="ru-RU" sz="2400"/>
              <a:t>26. Информационный суверенитет достигается, прежде всего, путем формирования </a:t>
            </a:r>
            <a:r>
              <a:rPr lang="ru-RU" sz="2400" u="sng"/>
              <a:t>системы правового регулирования</a:t>
            </a:r>
            <a:r>
              <a:rPr lang="ru-RU" sz="2400"/>
              <a:t> отношений в информационной сфере, обеспечивающей безопасное устойчивое </a:t>
            </a:r>
            <a:r>
              <a:rPr lang="ru-RU" sz="2400" u="sng"/>
              <a:t>развитие</a:t>
            </a:r>
            <a:r>
              <a:rPr lang="ru-RU" sz="2400"/>
              <a:t>, социальную </a:t>
            </a:r>
            <a:r>
              <a:rPr lang="ru-RU" sz="2400" u="sng"/>
              <a:t>справедливость</a:t>
            </a:r>
            <a:r>
              <a:rPr lang="ru-RU" sz="2400"/>
              <a:t> и </a:t>
            </a:r>
            <a:r>
              <a:rPr lang="ru-RU" sz="2400" u="sng"/>
              <a:t>согласие</a:t>
            </a:r>
            <a:r>
              <a:rPr lang="ru-RU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37681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7 Информационный суверенитет </a:t>
            </a:r>
            <a:r>
              <a:rPr lang="ru-RU" sz="2400" smtClean="0">
                <a:effectLst/>
              </a:rPr>
              <a:t>(2/4)</a:t>
            </a:r>
            <a:endParaRPr lang="ru-RU" sz="800"/>
          </a:p>
          <a:p>
            <a:pPr indent="496888"/>
            <a:endParaRPr lang="ru-RU" sz="2400"/>
          </a:p>
          <a:p>
            <a:pPr indent="496888">
              <a:spcAft>
                <a:spcPts val="1200"/>
              </a:spcAft>
            </a:pPr>
            <a:r>
              <a:rPr lang="ru-RU" sz="2400"/>
              <a:t>27. В рамках данной системы государство обеспечивает развитие </a:t>
            </a:r>
            <a:r>
              <a:rPr lang="ru-RU" sz="2400" u="sng"/>
              <a:t>национальных</a:t>
            </a:r>
            <a:r>
              <a:rPr lang="ru-RU" sz="2400"/>
              <a:t> СМИ и телекоммуникаций, современных ИКТ, </a:t>
            </a:r>
            <a:r>
              <a:rPr lang="ru-RU" sz="2400" u="sng"/>
              <a:t>национальной</a:t>
            </a:r>
            <a:r>
              <a:rPr lang="ru-RU" sz="2400"/>
              <a:t> индустрии </a:t>
            </a:r>
            <a:r>
              <a:rPr lang="ru-RU" sz="2400" u="sng"/>
              <a:t>производства</a:t>
            </a:r>
            <a:r>
              <a:rPr lang="ru-RU" sz="2400"/>
              <a:t> средств информатизации, а также </a:t>
            </a:r>
            <a:r>
              <a:rPr lang="ru-RU" sz="2400" u="sng"/>
              <a:t>защиту национальных рынков </a:t>
            </a:r>
            <a:r>
              <a:rPr lang="ru-RU" sz="2400"/>
              <a:t>информационных и телекоммуникационных </a:t>
            </a:r>
            <a:r>
              <a:rPr lang="ru-RU" sz="2400" u="sng"/>
              <a:t>услуг</a:t>
            </a:r>
            <a:r>
              <a:rPr lang="ru-RU" sz="2400"/>
              <a:t>, снижающих </a:t>
            </a:r>
            <a:r>
              <a:rPr lang="ru-RU" sz="2400" u="sng"/>
              <a:t>зависимость</a:t>
            </a:r>
            <a:r>
              <a:rPr lang="ru-RU" sz="2400"/>
              <a:t> от технологий иностранного производства и сокращающих цифровое </a:t>
            </a:r>
            <a:r>
              <a:rPr lang="ru-RU" sz="2400" u="sng"/>
              <a:t>неравенство</a:t>
            </a:r>
            <a:r>
              <a:rPr lang="ru-RU" sz="2400"/>
              <a:t>. </a:t>
            </a:r>
            <a:endParaRPr lang="ru-RU" sz="2400" smtClean="0"/>
          </a:p>
          <a:p>
            <a:pPr indent="496888">
              <a:spcAft>
                <a:spcPts val="1200"/>
              </a:spcAft>
            </a:pPr>
            <a:r>
              <a:rPr lang="ru-RU" sz="2400" smtClean="0"/>
              <a:t>В </a:t>
            </a:r>
            <a:r>
              <a:rPr lang="ru-RU" sz="2400"/>
              <a:t>обществе воспитывается и стимулируется критическое отношение к проявлениям неуважения </a:t>
            </a:r>
            <a:r>
              <a:rPr lang="ru-RU" sz="2400" u="sng"/>
              <a:t>национальных устоев, традиций </a:t>
            </a:r>
            <a:r>
              <a:rPr lang="ru-RU" sz="2400"/>
              <a:t>и нарушениям </a:t>
            </a:r>
            <a:r>
              <a:rPr lang="ru-RU" sz="2400" u="sng"/>
              <a:t>норм морали и права </a:t>
            </a:r>
            <a:r>
              <a:rPr lang="ru-RU" sz="2400"/>
              <a:t>в информационной сфере, нетерпимость к </a:t>
            </a:r>
            <a:r>
              <a:rPr lang="ru-RU" sz="2400" u="sng"/>
              <a:t>дезинформации</a:t>
            </a:r>
            <a:r>
              <a:rPr lang="ru-RU" sz="2400"/>
              <a:t>, информационным </a:t>
            </a:r>
            <a:r>
              <a:rPr lang="ru-RU" sz="2400" u="sng"/>
              <a:t>манипуляциям</a:t>
            </a:r>
            <a:r>
              <a:rPr lang="ru-RU" sz="2400"/>
              <a:t> и иным неявным информационно-психологическим воздействиям.</a:t>
            </a:r>
          </a:p>
        </p:txBody>
      </p:sp>
    </p:spTree>
    <p:extLst>
      <p:ext uri="{BB962C8B-B14F-4D97-AF65-F5344CB8AC3E}">
        <p14:creationId xmlns:p14="http://schemas.microsoft.com/office/powerpoint/2010/main" val="120636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6878" y="1285860"/>
            <a:ext cx="850112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Поддержка блокировки одновременного доступа одного пользователя с разных АРМ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Возможность автоматической блокировки доступа с определенного АРМ при отсутствии подтверждения его подлинности при регистрации в сети посредством блокировки учетной записи АРМ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Возможность автоматической блокировки доступа определенного пользователя сети при отсутствии подтверждения его подлинности при регистрации в сети посредством блокировки учетной записи пользователя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1. Система аутентификации и авторизации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714357"/>
            <a:ext cx="5076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i="1" u="sng" dirty="0"/>
              <a:t>Возможности</a:t>
            </a:r>
            <a:r>
              <a:rPr lang="ru-RU" sz="2800" b="1" i="1" dirty="0"/>
              <a:t> </a:t>
            </a:r>
            <a:r>
              <a:rPr lang="ru-RU" sz="2800" i="1" dirty="0">
                <a:solidFill>
                  <a:prstClr val="black"/>
                </a:solidFill>
                <a:latin typeface="Calibri"/>
              </a:rPr>
              <a:t>(всего 12)</a:t>
            </a:r>
            <a:r>
              <a:rPr lang="ru-RU" sz="2800" b="1" i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endParaRPr lang="ru-RU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6700271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260" y="331608"/>
            <a:ext cx="11887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7 Информационный суверенитет </a:t>
            </a:r>
            <a:r>
              <a:rPr lang="ru-RU" sz="2400" smtClean="0">
                <a:effectLst/>
              </a:rPr>
              <a:t>(3/4)</a:t>
            </a:r>
            <a:endParaRPr lang="ru-RU" sz="800"/>
          </a:p>
          <a:p>
            <a:pPr indent="496888"/>
            <a:endParaRPr lang="ru-RU" sz="2400"/>
          </a:p>
          <a:p>
            <a:pPr indent="452438">
              <a:spcAft>
                <a:spcPts val="1200"/>
              </a:spcAft>
            </a:pPr>
            <a:r>
              <a:rPr lang="ru-RU" sz="2400"/>
              <a:t>28. Формируются </a:t>
            </a:r>
            <a:r>
              <a:rPr lang="ru-RU" sz="2400" u="sng"/>
              <a:t>правовые</a:t>
            </a:r>
            <a:r>
              <a:rPr lang="ru-RU" sz="2400"/>
              <a:t> условия и границы деятельности </a:t>
            </a:r>
            <a:r>
              <a:rPr lang="ru-RU" sz="2400" u="sng"/>
              <a:t>зарубежных и международных субъектов</a:t>
            </a:r>
            <a:r>
              <a:rPr lang="ru-RU" sz="2400"/>
              <a:t> в национальном информационном пространстве для обеспечения потребностей граждан во внешнем информационном обмене без культурной и информационной </a:t>
            </a:r>
            <a:r>
              <a:rPr lang="ru-RU" sz="2400" u="sng"/>
              <a:t>экспансии</a:t>
            </a:r>
            <a:r>
              <a:rPr lang="ru-RU" sz="2400"/>
              <a:t>, </a:t>
            </a:r>
            <a:r>
              <a:rPr lang="ru-RU" sz="2400" u="sng"/>
              <a:t>вмешательства</a:t>
            </a:r>
            <a:r>
              <a:rPr lang="ru-RU" sz="2400"/>
              <a:t> во внутренние дела Республики Беларусь.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29. Создаются необходимые условия для построения и безопасного развития функциональной, технологически самодостаточной, надежной и устойчивой информационной </a:t>
            </a:r>
            <a:r>
              <a:rPr lang="ru-RU" sz="2400" u="sng"/>
              <a:t>инфраструктуры</a:t>
            </a:r>
            <a:r>
              <a:rPr lang="ru-RU" sz="2400"/>
              <a:t>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0049902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7 Информационный суверенитет </a:t>
            </a:r>
            <a:r>
              <a:rPr lang="ru-RU" sz="2400" smtClean="0">
                <a:effectLst/>
              </a:rPr>
              <a:t>(4/4)</a:t>
            </a:r>
            <a:endParaRPr lang="ru-RU" sz="800"/>
          </a:p>
          <a:p>
            <a:pPr indent="496888"/>
            <a:endParaRPr lang="ru-RU" sz="800"/>
          </a:p>
          <a:p>
            <a:pPr indent="452438"/>
            <a:r>
              <a:rPr lang="ru-RU" sz="2400" smtClean="0"/>
              <a:t>Осуществляется </a:t>
            </a:r>
            <a:r>
              <a:rPr lang="ru-RU" sz="2400" u="sng"/>
              <a:t>защита</a:t>
            </a:r>
            <a:r>
              <a:rPr lang="ru-RU" sz="2400"/>
              <a:t> информационных ресурсов, в том </a:t>
            </a:r>
            <a:r>
              <a:rPr lang="ru-RU" sz="2400" smtClean="0"/>
              <a:t>числе: </a:t>
            </a:r>
          </a:p>
          <a:p>
            <a:pPr marL="762000" indent="-244475">
              <a:buFont typeface="Arial" charset="0"/>
              <a:buChar char="•"/>
            </a:pPr>
            <a:r>
              <a:rPr lang="ru-RU" sz="2400" smtClean="0"/>
              <a:t>государственных </a:t>
            </a:r>
            <a:r>
              <a:rPr lang="ru-RU" sz="2400"/>
              <a:t>секретов, </a:t>
            </a:r>
            <a:endParaRPr lang="ru-RU" sz="2400" smtClean="0"/>
          </a:p>
          <a:p>
            <a:pPr marL="762000" indent="-244475">
              <a:buFont typeface="Arial" charset="0"/>
              <a:buChar char="•"/>
            </a:pPr>
            <a:r>
              <a:rPr lang="ru-RU" sz="2400" smtClean="0"/>
              <a:t>иной </a:t>
            </a:r>
            <a:r>
              <a:rPr lang="ru-RU" sz="2400"/>
              <a:t>охраняемой информации, </a:t>
            </a:r>
            <a:endParaRPr lang="ru-RU" sz="2400" smtClean="0"/>
          </a:p>
          <a:p>
            <a:pPr marL="762000" indent="-244475">
              <a:buFont typeface="Arial" charset="0"/>
              <a:buChar char="•"/>
            </a:pPr>
            <a:r>
              <a:rPr lang="ru-RU" sz="2400" smtClean="0"/>
              <a:t>персональных </a:t>
            </a:r>
            <a:r>
              <a:rPr lang="ru-RU" sz="2400"/>
              <a:t>данных, </a:t>
            </a:r>
          </a:p>
          <a:p>
            <a:pPr indent="9525"/>
            <a:r>
              <a:rPr lang="ru-RU" sz="2400" u="sng" smtClean="0"/>
              <a:t>обеспечивающая</a:t>
            </a:r>
            <a:r>
              <a:rPr lang="ru-RU" sz="2400" smtClean="0"/>
              <a:t> </a:t>
            </a:r>
          </a:p>
          <a:p>
            <a:pPr marL="1555750" indent="-374650">
              <a:buFont typeface="Wingdings" charset="2"/>
              <a:buChar char="ü"/>
            </a:pPr>
            <a:r>
              <a:rPr lang="ru-RU" sz="2400" smtClean="0"/>
              <a:t>политическую </a:t>
            </a:r>
            <a:r>
              <a:rPr lang="ru-RU" sz="2400"/>
              <a:t>самостоятельность государства, </a:t>
            </a:r>
            <a:endParaRPr lang="ru-RU" sz="2400" smtClean="0"/>
          </a:p>
          <a:p>
            <a:pPr marL="1555750" indent="-374650">
              <a:buFont typeface="Wingdings" charset="2"/>
              <a:buChar char="ü"/>
            </a:pPr>
            <a:r>
              <a:rPr lang="ru-RU" sz="2400" smtClean="0"/>
              <a:t>защищенность </a:t>
            </a:r>
            <a:r>
              <a:rPr lang="ru-RU" sz="2400"/>
              <a:t>жизненного пространства человека, </a:t>
            </a:r>
            <a:endParaRPr lang="ru-RU" sz="2400" smtClean="0"/>
          </a:p>
          <a:p>
            <a:pPr marL="1555750" indent="-374650">
              <a:buFont typeface="Wingdings" charset="2"/>
              <a:buChar char="ü"/>
            </a:pPr>
            <a:r>
              <a:rPr lang="ru-RU" sz="2400" smtClean="0"/>
              <a:t>сохранение </a:t>
            </a:r>
            <a:r>
              <a:rPr lang="ru-RU" sz="2400"/>
              <a:t>духовных и культурных ценностей белорусского общества, </a:t>
            </a:r>
            <a:endParaRPr lang="ru-RU" sz="2400" smtClean="0"/>
          </a:p>
          <a:p>
            <a:pPr marL="1555750" indent="-374650">
              <a:buFont typeface="Wingdings" charset="2"/>
              <a:buChar char="ü"/>
            </a:pPr>
            <a:r>
              <a:rPr lang="ru-RU" sz="2400" smtClean="0"/>
              <a:t>научно-технологические </a:t>
            </a:r>
            <a:r>
              <a:rPr lang="ru-RU" sz="2400"/>
              <a:t>преимущества и </a:t>
            </a:r>
            <a:endParaRPr lang="ru-RU" sz="2400" smtClean="0"/>
          </a:p>
          <a:p>
            <a:pPr marL="1555750" indent="-374650">
              <a:buFont typeface="Wingdings" charset="2"/>
              <a:buChar char="ü"/>
            </a:pPr>
            <a:r>
              <a:rPr lang="ru-RU" sz="2400" smtClean="0"/>
              <a:t>реализацию </a:t>
            </a:r>
            <a:r>
              <a:rPr lang="ru-RU" sz="2400"/>
              <a:t>иных национальных интересов. </a:t>
            </a:r>
            <a:endParaRPr lang="ru-RU" sz="2400" smtClean="0"/>
          </a:p>
          <a:p>
            <a:pPr indent="452438">
              <a:spcAft>
                <a:spcPts val="1200"/>
              </a:spcAft>
            </a:pPr>
            <a:r>
              <a:rPr lang="ru-RU" sz="2400" smtClean="0"/>
              <a:t>Республикой </a:t>
            </a:r>
            <a:r>
              <a:rPr lang="ru-RU" sz="2400"/>
              <a:t>Беларусь реализуется </a:t>
            </a:r>
            <a:r>
              <a:rPr lang="ru-RU" sz="2400" u="sng"/>
              <a:t>принцип</a:t>
            </a:r>
            <a:r>
              <a:rPr lang="ru-RU" sz="2400"/>
              <a:t> «суверенитета данных</a:t>
            </a:r>
            <a:r>
              <a:rPr lang="ru-RU" sz="2400" smtClean="0"/>
              <a:t>».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30. Стремление к информационному суверенитету </a:t>
            </a:r>
            <a:r>
              <a:rPr lang="ru-RU" sz="2400" u="sng"/>
              <a:t>не расходится </a:t>
            </a:r>
            <a:r>
              <a:rPr lang="ru-RU" sz="2400"/>
              <a:t>с </a:t>
            </a:r>
            <a:r>
              <a:rPr lang="ru-RU" sz="2400" u="sng"/>
              <a:t>международно-правовыми принципами</a:t>
            </a:r>
            <a:r>
              <a:rPr lang="ru-RU" sz="2400"/>
              <a:t> обеспечения прав и свобод, гарантирующих конкурентное и свободное развитие в условиях мировой цифровой трансформации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8317226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8 Информационный нейтралитет </a:t>
            </a:r>
            <a:r>
              <a:rPr lang="ru-RU" sz="2400" smtClean="0">
                <a:effectLst/>
              </a:rPr>
              <a:t>(1/2)</a:t>
            </a:r>
            <a:endParaRPr lang="ru-RU" sz="800"/>
          </a:p>
          <a:p>
            <a:pPr indent="496888"/>
            <a:endParaRPr lang="ru-RU" sz="800"/>
          </a:p>
          <a:p>
            <a:pPr indent="452438"/>
            <a:r>
              <a:rPr lang="ru-RU" sz="2400"/>
              <a:t>31. В международных отношениях информационный суверенитет Республики Беларусь обеспечивается в том числе на основе </a:t>
            </a:r>
            <a:r>
              <a:rPr lang="ru-RU" sz="2400" u="sng"/>
              <a:t>принципа</a:t>
            </a:r>
            <a:r>
              <a:rPr lang="ru-RU" sz="2400"/>
              <a:t> информационного </a:t>
            </a:r>
            <a:r>
              <a:rPr lang="ru-RU" sz="2400" u="sng"/>
              <a:t>нейтралитета</a:t>
            </a:r>
            <a:r>
              <a:rPr lang="ru-RU" sz="2400"/>
              <a:t>, предусматривающего </a:t>
            </a:r>
            <a:endParaRPr lang="ru-RU" sz="2400" smtClean="0"/>
          </a:p>
          <a:p>
            <a:pPr marL="342900" indent="-155575">
              <a:buFont typeface="Arial" charset="0"/>
              <a:buChar char="•"/>
            </a:pPr>
            <a:r>
              <a:rPr lang="ru-RU" sz="2400" smtClean="0"/>
              <a:t>проведение </a:t>
            </a:r>
            <a:r>
              <a:rPr lang="ru-RU" sz="2400"/>
              <a:t>миролюбивой </a:t>
            </a:r>
            <a:r>
              <a:rPr lang="ru-RU" sz="2400" u="sng"/>
              <a:t>внешней</a:t>
            </a:r>
            <a:r>
              <a:rPr lang="ru-RU" sz="2400"/>
              <a:t> информационной политики, </a:t>
            </a:r>
            <a:endParaRPr lang="ru-RU" sz="2400" smtClean="0"/>
          </a:p>
          <a:p>
            <a:pPr marL="342900" indent="-155575">
              <a:buFont typeface="Arial" charset="0"/>
              <a:buChar char="•"/>
            </a:pPr>
            <a:r>
              <a:rPr lang="ru-RU" sz="2400" smtClean="0"/>
              <a:t>уважение </a:t>
            </a:r>
            <a:r>
              <a:rPr lang="ru-RU" sz="2400"/>
              <a:t>общепризнанных и общепринятых </a:t>
            </a:r>
            <a:r>
              <a:rPr lang="ru-RU" sz="2400" u="sng"/>
              <a:t>прав</a:t>
            </a:r>
            <a:r>
              <a:rPr lang="ru-RU" sz="2400"/>
              <a:t> любого государства в данной сфере, </a:t>
            </a:r>
            <a:endParaRPr lang="ru-RU" sz="2400" smtClean="0"/>
          </a:p>
          <a:p>
            <a:pPr marL="342900" indent="-155575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исключение </a:t>
            </a:r>
            <a:r>
              <a:rPr lang="ru-RU" sz="2400"/>
              <a:t>инициативы </a:t>
            </a:r>
            <a:r>
              <a:rPr lang="ru-RU" sz="2400" u="sng"/>
              <a:t>вмешательства</a:t>
            </a:r>
            <a:r>
              <a:rPr lang="ru-RU" sz="2400"/>
              <a:t> в информационную сферу других стран, направленного на </a:t>
            </a:r>
            <a:r>
              <a:rPr lang="ru-RU" sz="2400" u="sng"/>
              <a:t>дискредитацию</a:t>
            </a:r>
            <a:r>
              <a:rPr lang="ru-RU" sz="2400"/>
              <a:t> или оспаривание их политических, экономических, социальных и духовных </a:t>
            </a:r>
            <a:r>
              <a:rPr lang="ru-RU" sz="2400" u="sng"/>
              <a:t>стандартов и приоритетов</a:t>
            </a:r>
            <a:r>
              <a:rPr lang="ru-RU" sz="2400"/>
              <a:t>, а также </a:t>
            </a:r>
            <a:r>
              <a:rPr lang="ru-RU" sz="2400" smtClean="0"/>
              <a:t>нанесения </a:t>
            </a:r>
            <a:r>
              <a:rPr lang="ru-RU" sz="2400"/>
              <a:t>вреда информационной </a:t>
            </a:r>
            <a:r>
              <a:rPr lang="ru-RU" sz="2400" u="sng"/>
              <a:t>инфраструктуре</a:t>
            </a:r>
            <a:r>
              <a:rPr lang="ru-RU" sz="2400"/>
              <a:t> каких бы то ни было государств и участия в их информационном </a:t>
            </a:r>
            <a:r>
              <a:rPr lang="ru-RU" sz="2400" u="sng"/>
              <a:t>противостоянии</a:t>
            </a:r>
            <a:r>
              <a:rPr lang="ru-RU" sz="2400"/>
              <a:t>. </a:t>
            </a:r>
            <a:endParaRPr lang="ru-RU" sz="2400" smtClean="0"/>
          </a:p>
          <a:p>
            <a:pPr indent="452438"/>
            <a:r>
              <a:rPr lang="ru-RU" sz="2400" smtClean="0"/>
              <a:t>При </a:t>
            </a:r>
            <a:r>
              <a:rPr lang="ru-RU" sz="2400"/>
              <a:t>этом Республика Беларусь отстаивает собственные </a:t>
            </a:r>
            <a:r>
              <a:rPr lang="ru-RU" sz="2400" u="sng"/>
              <a:t>национальные интересы </a:t>
            </a:r>
            <a:r>
              <a:rPr lang="ru-RU" sz="2400"/>
              <a:t>в информационной сфере с использованием всех имеющихся сил и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7909824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8 Информационный нейтралитет </a:t>
            </a:r>
            <a:r>
              <a:rPr lang="ru-RU" sz="2400" smtClean="0">
                <a:effectLst/>
              </a:rPr>
              <a:t>(2/2)</a:t>
            </a:r>
            <a:endParaRPr lang="ru-RU" sz="800"/>
          </a:p>
          <a:p>
            <a:pPr indent="496888"/>
            <a:endParaRPr lang="ru-RU" sz="800"/>
          </a:p>
          <a:p>
            <a:pPr indent="452438">
              <a:spcAft>
                <a:spcPts val="600"/>
              </a:spcAft>
            </a:pPr>
            <a:r>
              <a:rPr lang="ru-RU" sz="2400"/>
              <a:t>32. В целях обеспечения политики информационного нейтралитета </a:t>
            </a:r>
            <a:endParaRPr lang="ru-RU" sz="2400" smtClean="0"/>
          </a:p>
          <a:p>
            <a:pPr marL="1290638" indent="-17621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повышается </a:t>
            </a:r>
            <a:r>
              <a:rPr lang="ru-RU" sz="2400"/>
              <a:t>степень </a:t>
            </a:r>
            <a:r>
              <a:rPr lang="ru-RU" sz="2400" u="sng"/>
              <a:t>присутствия</a:t>
            </a:r>
            <a:r>
              <a:rPr lang="ru-RU" sz="2400"/>
              <a:t> Беларуси в мировом информационном пространстве, </a:t>
            </a:r>
            <a:endParaRPr lang="ru-RU" sz="2400" smtClean="0"/>
          </a:p>
          <a:p>
            <a:pPr marL="1290638" indent="-17621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расширяется </a:t>
            </a:r>
            <a:r>
              <a:rPr lang="ru-RU" sz="2400"/>
              <a:t>международный информационный </a:t>
            </a:r>
            <a:r>
              <a:rPr lang="ru-RU" sz="2400" u="sng"/>
              <a:t>обмен</a:t>
            </a:r>
            <a:r>
              <a:rPr lang="ru-RU" sz="2400"/>
              <a:t>, </a:t>
            </a:r>
            <a:endParaRPr lang="ru-RU" sz="2400" smtClean="0"/>
          </a:p>
          <a:p>
            <a:pPr marL="1290638" indent="-17621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поддерживается </a:t>
            </a:r>
            <a:r>
              <a:rPr lang="ru-RU" sz="2400"/>
              <a:t>установление и регулирование </a:t>
            </a:r>
            <a:r>
              <a:rPr lang="ru-RU" sz="2400" u="sng"/>
              <a:t>всеобщих правил поведения </a:t>
            </a:r>
            <a:r>
              <a:rPr lang="ru-RU" sz="2400"/>
              <a:t>в данной </a:t>
            </a:r>
            <a:r>
              <a:rPr lang="ru-RU" sz="2400" smtClean="0"/>
              <a:t>сфере,</a:t>
            </a:r>
          </a:p>
          <a:p>
            <a:pPr marL="1290638" indent="-17621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осуществляется </a:t>
            </a:r>
            <a:r>
              <a:rPr lang="ru-RU" sz="2400"/>
              <a:t>заключение </a:t>
            </a:r>
            <a:r>
              <a:rPr lang="ru-RU" sz="2400" u="sng"/>
              <a:t>соглашений</a:t>
            </a:r>
            <a:r>
              <a:rPr lang="ru-RU" sz="2400"/>
              <a:t> по обеспечению международной ИБ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11747229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9</a:t>
            </a:r>
            <a:r>
              <a:rPr lang="ru-RU" sz="2400" smtClean="0"/>
              <a:t> </a:t>
            </a:r>
            <a:r>
              <a:rPr lang="ru-RU" sz="2400" b="1" smtClean="0"/>
              <a:t>Государственное реагирование на риски, вызовы и угрозы в инф. сфере </a:t>
            </a:r>
            <a:r>
              <a:rPr lang="ru-RU" sz="2400" smtClean="0">
                <a:effectLst/>
              </a:rPr>
              <a:t>(1/5)</a:t>
            </a:r>
            <a:endParaRPr lang="ru-RU" sz="800"/>
          </a:p>
          <a:p>
            <a:pPr indent="496888"/>
            <a:endParaRPr lang="ru-RU" sz="800"/>
          </a:p>
          <a:p>
            <a:pPr indent="452438">
              <a:spcAft>
                <a:spcPts val="1200"/>
              </a:spcAft>
            </a:pPr>
            <a:r>
              <a:rPr lang="ru-RU" sz="2400"/>
              <a:t>33. Государство осуществляет </a:t>
            </a:r>
            <a:r>
              <a:rPr lang="ru-RU" sz="2400" u="sng"/>
              <a:t>реагирование</a:t>
            </a:r>
            <a:r>
              <a:rPr lang="ru-RU" sz="2400"/>
              <a:t> на риски и вызовы в информационной сфере в целях предупреждения их </a:t>
            </a:r>
            <a:r>
              <a:rPr lang="ru-RU" sz="2400" u="sng"/>
              <a:t>трансформации в угрозы </a:t>
            </a:r>
            <a:r>
              <a:rPr lang="ru-RU" sz="2400"/>
              <a:t>национальной безопасности, </a:t>
            </a:r>
            <a:r>
              <a:rPr lang="ru-RU" sz="2400" u="sng"/>
              <a:t>развития</a:t>
            </a:r>
            <a:r>
              <a:rPr lang="ru-RU" sz="2400"/>
              <a:t> и масштабирования вредоносного воздействия.</a:t>
            </a:r>
          </a:p>
          <a:p>
            <a:pPr indent="452438">
              <a:spcAft>
                <a:spcPts val="1200"/>
              </a:spcAft>
            </a:pPr>
            <a:r>
              <a:rPr lang="ru-RU" sz="2400"/>
              <a:t>Реагирование на риски и вызовы в информационной сфере осуществляется </a:t>
            </a:r>
            <a:r>
              <a:rPr lang="ru-RU" sz="2400" u="sng"/>
              <a:t>всеми</a:t>
            </a:r>
            <a:r>
              <a:rPr lang="ru-RU" sz="2400"/>
              <a:t> без исключения </a:t>
            </a:r>
            <a:r>
              <a:rPr lang="ru-RU" sz="2400" u="sng"/>
              <a:t>государственными органами и организациями </a:t>
            </a:r>
            <a:r>
              <a:rPr lang="ru-RU" sz="2400"/>
              <a:t>в соответствии с областью их деятельности согласно непосредственному предназначению максимально </a:t>
            </a:r>
            <a:r>
              <a:rPr lang="ru-RU" sz="2400" u="sng"/>
              <a:t>полно и оперативно</a:t>
            </a:r>
            <a:r>
              <a:rPr lang="ru-RU" sz="2400"/>
              <a:t>. </a:t>
            </a:r>
            <a:endParaRPr lang="ru-RU" sz="2400" smtClean="0"/>
          </a:p>
          <a:p>
            <a:pPr indent="452438"/>
            <a:r>
              <a:rPr lang="ru-RU" sz="2400" smtClean="0"/>
              <a:t>Государство </a:t>
            </a:r>
            <a:r>
              <a:rPr lang="ru-RU" sz="2400"/>
              <a:t>в лице этих государственных </a:t>
            </a:r>
            <a:r>
              <a:rPr lang="ru-RU" sz="2400" u="sng"/>
              <a:t>органов и </a:t>
            </a:r>
            <a:r>
              <a:rPr lang="ru-RU" sz="2400" u="sng" smtClean="0"/>
              <a:t>организаций</a:t>
            </a:r>
            <a:r>
              <a:rPr lang="ru-RU" sz="2400" smtClean="0"/>
              <a:t>: </a:t>
            </a:r>
          </a:p>
          <a:p>
            <a:pPr marL="1069975" indent="-374650">
              <a:buFont typeface="Wingdings" charset="2"/>
              <a:buChar char="ü"/>
            </a:pPr>
            <a:r>
              <a:rPr lang="ru-RU" sz="2400" smtClean="0"/>
              <a:t>обеспечивает </a:t>
            </a:r>
            <a:r>
              <a:rPr lang="ru-RU" sz="2400"/>
              <a:t>своевременное принятие мер безопасности, </a:t>
            </a:r>
            <a:endParaRPr lang="ru-RU" sz="2400" smtClean="0"/>
          </a:p>
          <a:p>
            <a:pPr marL="1069975" indent="-374650">
              <a:buFont typeface="Wingdings" charset="2"/>
              <a:buChar char="ü"/>
            </a:pPr>
            <a:r>
              <a:rPr lang="ru-RU" sz="2400" smtClean="0"/>
              <a:t>незамедлительно </a:t>
            </a:r>
            <a:r>
              <a:rPr lang="ru-RU" sz="2400"/>
              <a:t>оповещает заинтересованные субъекты, </a:t>
            </a:r>
            <a:endParaRPr lang="ru-RU" sz="2400" smtClean="0"/>
          </a:p>
          <a:p>
            <a:pPr marL="1069975" indent="-374650">
              <a:buFont typeface="Wingdings" charset="2"/>
              <a:buChar char="ü"/>
            </a:pPr>
            <a:r>
              <a:rPr lang="ru-RU" sz="2400" smtClean="0"/>
              <a:t>минимизирует </a:t>
            </a:r>
            <a:r>
              <a:rPr lang="ru-RU" sz="2400"/>
              <a:t>ущерб и локализует последствия, </a:t>
            </a:r>
            <a:endParaRPr lang="ru-RU" sz="2400" smtClean="0"/>
          </a:p>
          <a:p>
            <a:pPr marL="1069975" indent="-374650">
              <a:buFont typeface="Wingdings" charset="2"/>
              <a:buChar char="ü"/>
            </a:pPr>
            <a:r>
              <a:rPr lang="ru-RU" sz="2400" smtClean="0"/>
              <a:t>определяет </a:t>
            </a:r>
            <a:r>
              <a:rPr lang="ru-RU" sz="2400"/>
              <a:t>причастных лиц и организации, </a:t>
            </a:r>
            <a:endParaRPr lang="ru-RU" sz="2400" smtClean="0"/>
          </a:p>
          <a:p>
            <a:pPr marL="1069975" indent="-374650">
              <a:buFont typeface="Wingdings" charset="2"/>
              <a:buChar char="ü"/>
            </a:pPr>
            <a:r>
              <a:rPr lang="ru-RU" sz="2400" smtClean="0"/>
              <a:t>накапливает </a:t>
            </a:r>
            <a:r>
              <a:rPr lang="ru-RU" sz="2400"/>
              <a:t>опыт противодействия угрозам.</a:t>
            </a:r>
          </a:p>
        </p:txBody>
      </p:sp>
    </p:spTree>
    <p:extLst>
      <p:ext uri="{BB962C8B-B14F-4D97-AF65-F5344CB8AC3E}">
        <p14:creationId xmlns:p14="http://schemas.microsoft.com/office/powerpoint/2010/main" val="161230182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9</a:t>
            </a:r>
            <a:r>
              <a:rPr lang="ru-RU" sz="2400" smtClean="0"/>
              <a:t> </a:t>
            </a:r>
            <a:r>
              <a:rPr lang="ru-RU" sz="2400" b="1" smtClean="0"/>
              <a:t>Государственное реагирование на риски, вызовы и угрозы в инф. сфере </a:t>
            </a:r>
            <a:r>
              <a:rPr lang="ru-RU" sz="2400" smtClean="0">
                <a:effectLst/>
              </a:rPr>
              <a:t>(2/5)</a:t>
            </a:r>
            <a:endParaRPr lang="ru-RU" sz="800"/>
          </a:p>
          <a:p>
            <a:pPr indent="496888"/>
            <a:endParaRPr lang="ru-RU" sz="800"/>
          </a:p>
          <a:p>
            <a:pPr indent="407988"/>
            <a:r>
              <a:rPr lang="ru-RU" sz="2400"/>
              <a:t>34. Государственное реагирование на риски, вызовы и угрозы в информационной сфере </a:t>
            </a:r>
            <a:r>
              <a:rPr lang="ru-RU" sz="2400" smtClean="0"/>
              <a:t>предполагает: </a:t>
            </a:r>
          </a:p>
          <a:p>
            <a:pPr marL="539750" indent="-165100">
              <a:buFont typeface="Arial" charset="0"/>
              <a:buChar char="•"/>
            </a:pPr>
            <a:r>
              <a:rPr lang="ru-RU" sz="2400" smtClean="0"/>
              <a:t>сбор </a:t>
            </a:r>
            <a:r>
              <a:rPr lang="ru-RU" sz="2400"/>
              <a:t>информации об используемых технологиях, способах деструктивных информационных воздействий и совершения киберпреступлений, </a:t>
            </a:r>
            <a:endParaRPr lang="ru-RU" sz="2400" smtClean="0"/>
          </a:p>
          <a:p>
            <a:pPr marL="539750" indent="-165100">
              <a:buFont typeface="Arial" charset="0"/>
              <a:buChar char="•"/>
            </a:pPr>
            <a:r>
              <a:rPr lang="ru-RU" sz="2400" smtClean="0"/>
              <a:t>анализ</a:t>
            </a:r>
            <a:r>
              <a:rPr lang="ru-RU" sz="2400"/>
              <a:t>, оценку и прогнозирование состояния безопасности данной сферы, </a:t>
            </a:r>
            <a:endParaRPr lang="ru-RU" sz="2400" smtClean="0"/>
          </a:p>
          <a:p>
            <a:pPr marL="539750" indent="-165100">
              <a:buFont typeface="Arial" charset="0"/>
              <a:buChar char="•"/>
            </a:pPr>
            <a:r>
              <a:rPr lang="ru-RU" sz="2400" smtClean="0"/>
              <a:t>выявление </a:t>
            </a:r>
            <a:r>
              <a:rPr lang="ru-RU" sz="2400"/>
              <a:t>реализующихся вызовов и угроз, </a:t>
            </a:r>
            <a:endParaRPr lang="ru-RU" sz="2400" smtClean="0"/>
          </a:p>
          <a:p>
            <a:pPr marL="539750" indent="-165100">
              <a:buFont typeface="Arial" charset="0"/>
              <a:buChar char="•"/>
            </a:pPr>
            <a:r>
              <a:rPr lang="ru-RU" sz="2400" smtClean="0"/>
              <a:t>локализацию </a:t>
            </a:r>
            <a:r>
              <a:rPr lang="ru-RU" sz="2400"/>
              <a:t>негативных </a:t>
            </a:r>
            <a:r>
              <a:rPr lang="ru-RU" sz="2400" smtClean="0"/>
              <a:t>последствий,</a:t>
            </a:r>
          </a:p>
          <a:p>
            <a:pPr marL="539750" indent="-16510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восстановление </a:t>
            </a:r>
            <a:r>
              <a:rPr lang="ru-RU" sz="2400"/>
              <a:t>нанесенного вреда (ущерба). </a:t>
            </a:r>
            <a:endParaRPr lang="ru-RU" sz="2400" smtClean="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Определяется </a:t>
            </a:r>
            <a:r>
              <a:rPr lang="ru-RU" sz="2400" u="sng"/>
              <a:t>защищенность и устойчивость</a:t>
            </a:r>
            <a:r>
              <a:rPr lang="ru-RU" sz="2400"/>
              <a:t> объектов ИБ, в том числе информационной </a:t>
            </a:r>
            <a:r>
              <a:rPr lang="ru-RU" sz="2400" u="sng"/>
              <a:t>инфраструктуры</a:t>
            </a:r>
            <a:r>
              <a:rPr lang="ru-RU" sz="2400"/>
              <a:t>, информационных </a:t>
            </a:r>
            <a:r>
              <a:rPr lang="ru-RU" sz="2400" u="sng"/>
              <a:t>ресурсов</a:t>
            </a:r>
            <a:r>
              <a:rPr lang="ru-RU" sz="2400"/>
              <a:t>, индивидуального, группового и массового </a:t>
            </a:r>
            <a:r>
              <a:rPr lang="ru-RU" sz="2400" u="sng"/>
              <a:t>сознания</a:t>
            </a:r>
            <a:r>
              <a:rPr lang="ru-RU" sz="2400"/>
              <a:t> к действию угроз. </a:t>
            </a:r>
            <a:endParaRPr lang="ru-RU" sz="2400" smtClean="0"/>
          </a:p>
          <a:p>
            <a:pPr indent="407988">
              <a:spcAft>
                <a:spcPts val="1200"/>
              </a:spcAft>
            </a:pPr>
            <a:r>
              <a:rPr lang="ru-RU" sz="2400" smtClean="0"/>
              <a:t>Выявляются </a:t>
            </a:r>
            <a:r>
              <a:rPr lang="ru-RU" sz="2400"/>
              <a:t>и исключаются </a:t>
            </a:r>
            <a:r>
              <a:rPr lang="ru-RU" sz="2400" u="sng"/>
              <a:t>условия возникновения и реализации</a:t>
            </a:r>
            <a:r>
              <a:rPr lang="ru-RU" sz="2400"/>
              <a:t> рисков, вызовов и угроз </a:t>
            </a:r>
            <a:r>
              <a:rPr lang="ru-RU" sz="2400" smtClean="0"/>
              <a:t>ИБ.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00806450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9</a:t>
            </a:r>
            <a:r>
              <a:rPr lang="ru-RU" sz="2400" smtClean="0"/>
              <a:t> </a:t>
            </a:r>
            <a:r>
              <a:rPr lang="ru-RU" sz="2400" b="1" smtClean="0"/>
              <a:t>Государственное реагирование на риски, вызовы и угрозы в инф. сфере </a:t>
            </a:r>
            <a:r>
              <a:rPr lang="ru-RU" sz="2400" smtClean="0">
                <a:effectLst/>
              </a:rPr>
              <a:t>(3/5)</a:t>
            </a:r>
            <a:endParaRPr lang="ru-RU" sz="800"/>
          </a:p>
          <a:p>
            <a:pPr indent="496888"/>
            <a:endParaRPr lang="ru-RU" sz="800"/>
          </a:p>
          <a:p>
            <a:pPr indent="452438"/>
            <a:r>
              <a:rPr lang="ru-RU" sz="2400"/>
              <a:t>35. Подготавливаются и внедряются </a:t>
            </a:r>
            <a:r>
              <a:rPr lang="ru-RU" sz="2400" u="sng"/>
              <a:t>сценарии и планы кризисного реагирования </a:t>
            </a:r>
            <a:r>
              <a:rPr lang="ru-RU" sz="2400" smtClean="0"/>
              <a:t>на: </a:t>
            </a:r>
          </a:p>
          <a:p>
            <a:pPr marL="893763" indent="-254000">
              <a:buFont typeface="Arial" charset="0"/>
              <a:buChar char="•"/>
            </a:pPr>
            <a:r>
              <a:rPr lang="ru-RU" sz="2400" smtClean="0"/>
              <a:t>кибератаки</a:t>
            </a:r>
            <a:r>
              <a:rPr lang="ru-RU" sz="2400"/>
              <a:t>, </a:t>
            </a:r>
            <a:endParaRPr lang="ru-RU" sz="2400" smtClean="0"/>
          </a:p>
          <a:p>
            <a:pPr marL="893763" indent="-254000">
              <a:buFont typeface="Arial" charset="0"/>
              <a:buChar char="•"/>
            </a:pPr>
            <a:r>
              <a:rPr lang="ru-RU" sz="2400" smtClean="0"/>
              <a:t>компьютерные </a:t>
            </a:r>
            <a:r>
              <a:rPr lang="ru-RU" sz="2400"/>
              <a:t>инциденты, </a:t>
            </a:r>
            <a:endParaRPr lang="ru-RU" sz="2400" smtClean="0"/>
          </a:p>
          <a:p>
            <a:pPr marL="893763" indent="-254000">
              <a:buFont typeface="Arial" charset="0"/>
              <a:buChar char="•"/>
            </a:pPr>
            <a:r>
              <a:rPr lang="ru-RU" sz="2400" smtClean="0"/>
              <a:t>акты </a:t>
            </a:r>
            <a:r>
              <a:rPr lang="ru-RU" sz="2400"/>
              <a:t>деструктивного информационного воздействия, </a:t>
            </a:r>
            <a:endParaRPr lang="ru-RU" sz="2400" smtClean="0"/>
          </a:p>
          <a:p>
            <a:pPr marL="893763" indent="-254000">
              <a:buFont typeface="Arial" charset="0"/>
              <a:buChar char="•"/>
            </a:pPr>
            <a:r>
              <a:rPr lang="ru-RU" sz="2400" smtClean="0"/>
              <a:t>иные </a:t>
            </a:r>
            <a:r>
              <a:rPr lang="ru-RU" sz="2400"/>
              <a:t>угрозы ИБ, </a:t>
            </a:r>
            <a:endParaRPr lang="ru-RU" sz="2400" smtClean="0"/>
          </a:p>
          <a:p>
            <a:pPr indent="11113">
              <a:spcAft>
                <a:spcPts val="1200"/>
              </a:spcAft>
            </a:pPr>
            <a:r>
              <a:rPr lang="ru-RU" sz="2400" smtClean="0"/>
              <a:t>а </a:t>
            </a:r>
            <a:r>
              <a:rPr lang="ru-RU" sz="2400"/>
              <a:t>также проводятся учения и тренировки сил реагирования.</a:t>
            </a:r>
          </a:p>
          <a:p>
            <a:pPr indent="452438"/>
            <a:r>
              <a:rPr lang="ru-RU" sz="2400"/>
              <a:t>Реализуется политика информационного сдерживания, выражающаяся </a:t>
            </a:r>
            <a:r>
              <a:rPr lang="ru-RU" sz="2400" smtClean="0"/>
              <a:t>в:</a:t>
            </a:r>
          </a:p>
          <a:p>
            <a:pPr marL="892175" indent="-206375">
              <a:buFont typeface="Arial" charset="0"/>
              <a:buChar char="•"/>
            </a:pPr>
            <a:r>
              <a:rPr lang="ru-RU" sz="2400" smtClean="0"/>
              <a:t>демонстрации </a:t>
            </a:r>
            <a:r>
              <a:rPr lang="ru-RU" sz="2400"/>
              <a:t>достоверной готовности к отражению деструктивных информационных воздействий, </a:t>
            </a:r>
            <a:endParaRPr lang="ru-RU" sz="2400" smtClean="0"/>
          </a:p>
          <a:p>
            <a:pPr marL="892175" indent="-206375">
              <a:buFont typeface="Arial" charset="0"/>
              <a:buChar char="•"/>
            </a:pPr>
            <a:r>
              <a:rPr lang="ru-RU" sz="2400" u="sng" smtClean="0"/>
              <a:t>достаточной возможности</a:t>
            </a:r>
            <a:r>
              <a:rPr lang="ru-RU" sz="2400" smtClean="0"/>
              <a:t>: </a:t>
            </a:r>
          </a:p>
          <a:p>
            <a:pPr marL="2447925" indent="-342900">
              <a:buFont typeface="Wingdings" charset="2"/>
              <a:buChar char="ü"/>
            </a:pPr>
            <a:r>
              <a:rPr lang="ru-RU" sz="2400" smtClean="0"/>
              <a:t>технологического</a:t>
            </a:r>
            <a:r>
              <a:rPr lang="ru-RU" sz="2400"/>
              <a:t>, </a:t>
            </a:r>
            <a:endParaRPr lang="ru-RU" sz="2400" smtClean="0"/>
          </a:p>
          <a:p>
            <a:pPr marL="2447925" indent="-342900">
              <a:buFont typeface="Wingdings" charset="2"/>
              <a:buChar char="ü"/>
            </a:pPr>
            <a:r>
              <a:rPr lang="ru-RU" sz="2400" smtClean="0"/>
              <a:t>организационного</a:t>
            </a:r>
            <a:r>
              <a:rPr lang="ru-RU" sz="2400"/>
              <a:t>, </a:t>
            </a:r>
            <a:endParaRPr lang="ru-RU" sz="2400" smtClean="0"/>
          </a:p>
          <a:p>
            <a:pPr marL="2447925" indent="-342900">
              <a:buFont typeface="Wingdings" charset="2"/>
              <a:buChar char="ü"/>
            </a:pPr>
            <a:r>
              <a:rPr lang="ru-RU" sz="2400" smtClean="0"/>
              <a:t>правового </a:t>
            </a:r>
            <a:r>
              <a:rPr lang="ru-RU" sz="2400" u="sng"/>
              <a:t>противодействия угрозам в информационной </a:t>
            </a:r>
            <a:r>
              <a:rPr lang="ru-RU" sz="2400" u="sng" smtClean="0"/>
              <a:t>сфере</a:t>
            </a:r>
            <a:r>
              <a:rPr lang="ru-RU" sz="2400" smtClean="0"/>
              <a:t>, </a:t>
            </a:r>
          </a:p>
          <a:p>
            <a:pPr marL="2447925" indent="-342900">
              <a:buFont typeface="Wingdings" charset="2"/>
              <a:buChar char="ü"/>
            </a:pPr>
            <a:r>
              <a:rPr lang="ru-RU" sz="2400" smtClean="0"/>
              <a:t>выявления </a:t>
            </a:r>
            <a:r>
              <a:rPr lang="ru-RU" sz="2400"/>
              <a:t>их источников.</a:t>
            </a:r>
          </a:p>
        </p:txBody>
      </p:sp>
    </p:spTree>
    <p:extLst>
      <p:ext uri="{BB962C8B-B14F-4D97-AF65-F5344CB8AC3E}">
        <p14:creationId xmlns:p14="http://schemas.microsoft.com/office/powerpoint/2010/main" val="147735946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9</a:t>
            </a:r>
            <a:r>
              <a:rPr lang="ru-RU" sz="2400" smtClean="0"/>
              <a:t> </a:t>
            </a:r>
            <a:r>
              <a:rPr lang="ru-RU" sz="2400" b="1" smtClean="0"/>
              <a:t>Государственное реагирование на риски, вызовы и угрозы в инф. сфере </a:t>
            </a:r>
            <a:r>
              <a:rPr lang="ru-RU" sz="2400" smtClean="0">
                <a:effectLst/>
              </a:rPr>
              <a:t>(4/5)</a:t>
            </a:r>
            <a:endParaRPr lang="ru-RU" sz="800"/>
          </a:p>
          <a:p>
            <a:pPr indent="496888"/>
            <a:endParaRPr lang="ru-RU" sz="800"/>
          </a:p>
          <a:p>
            <a:pPr indent="452438"/>
            <a:r>
              <a:rPr lang="ru-RU" sz="2400"/>
              <a:t>36. В случае существенного </a:t>
            </a:r>
            <a:r>
              <a:rPr lang="ru-RU" sz="2400" u="sng"/>
              <a:t>осложнения</a:t>
            </a:r>
            <a:r>
              <a:rPr lang="ru-RU" sz="2400"/>
              <a:t> информационной обстановки, связанного в том числе с необходимостью обеспечения </a:t>
            </a:r>
            <a:r>
              <a:rPr lang="ru-RU" sz="2400" u="sng"/>
              <a:t>военной</a:t>
            </a:r>
            <a:r>
              <a:rPr lang="ru-RU" sz="2400"/>
              <a:t> безопасности государства, осуществляются </a:t>
            </a:r>
            <a:r>
              <a:rPr lang="ru-RU" sz="2400" u="sng"/>
              <a:t>дополнительные меры </a:t>
            </a:r>
            <a:r>
              <a:rPr lang="ru-RU" sz="2400"/>
              <a:t>защиты информационной сферы </a:t>
            </a:r>
            <a:endParaRPr lang="ru-RU" sz="2400" smtClean="0"/>
          </a:p>
          <a:p>
            <a:pPr marL="892175" indent="-160338">
              <a:buFont typeface="Arial" charset="0"/>
              <a:buChar char="•"/>
            </a:pPr>
            <a:r>
              <a:rPr lang="ru-RU" sz="2400" smtClean="0"/>
              <a:t>правовыми</a:t>
            </a:r>
            <a:r>
              <a:rPr lang="ru-RU" sz="2400"/>
              <a:t>, </a:t>
            </a:r>
            <a:endParaRPr lang="ru-RU" sz="2400" smtClean="0"/>
          </a:p>
          <a:p>
            <a:pPr marL="892175" indent="-160338">
              <a:buFont typeface="Arial" charset="0"/>
              <a:buChar char="•"/>
            </a:pPr>
            <a:r>
              <a:rPr lang="ru-RU" sz="2400" smtClean="0"/>
              <a:t>информационно-технологическими</a:t>
            </a:r>
            <a:r>
              <a:rPr lang="ru-RU" sz="2400"/>
              <a:t>, </a:t>
            </a:r>
            <a:endParaRPr lang="ru-RU" sz="2400" smtClean="0"/>
          </a:p>
          <a:p>
            <a:pPr marL="892175" indent="-160338">
              <a:buFont typeface="Arial" charset="0"/>
              <a:buChar char="•"/>
            </a:pPr>
            <a:r>
              <a:rPr lang="ru-RU" sz="2400" smtClean="0"/>
              <a:t>техническими,</a:t>
            </a:r>
          </a:p>
          <a:p>
            <a:pPr marL="892175" indent="-160338">
              <a:buFont typeface="Arial" charset="0"/>
              <a:buChar char="•"/>
            </a:pPr>
            <a:r>
              <a:rPr lang="ru-RU" sz="2400" smtClean="0"/>
              <a:t>иными </a:t>
            </a:r>
            <a:r>
              <a:rPr lang="ru-RU" sz="2400"/>
              <a:t>методами (информационное противоборство), </a:t>
            </a:r>
            <a:endParaRPr lang="ru-RU" sz="2400" smtClean="0"/>
          </a:p>
          <a:p>
            <a:pPr indent="44450"/>
            <a:r>
              <a:rPr lang="ru-RU" sz="2400" smtClean="0"/>
              <a:t>обеспечивается </a:t>
            </a:r>
            <a:r>
              <a:rPr lang="ru-RU" sz="2400" u="sng"/>
              <a:t>приоритетное</a:t>
            </a:r>
            <a:r>
              <a:rPr lang="ru-RU" sz="2400"/>
              <a:t> взаимодействие </a:t>
            </a:r>
            <a:r>
              <a:rPr lang="ru-RU" sz="2400" u="sng"/>
              <a:t>военной</a:t>
            </a:r>
            <a:r>
              <a:rPr lang="ru-RU" sz="2400"/>
              <a:t> организации государства и </a:t>
            </a:r>
            <a:r>
              <a:rPr lang="ru-RU" sz="2400" u="sng"/>
              <a:t>гражданского</a:t>
            </a:r>
            <a:r>
              <a:rPr lang="ru-RU" sz="2400"/>
              <a:t> сектора.</a:t>
            </a:r>
          </a:p>
        </p:txBody>
      </p:sp>
    </p:spTree>
    <p:extLst>
      <p:ext uri="{BB962C8B-B14F-4D97-AF65-F5344CB8AC3E}">
        <p14:creationId xmlns:p14="http://schemas.microsoft.com/office/powerpoint/2010/main" val="7746352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III Государственная политика обеспечения ИБ</a:t>
            </a:r>
            <a:r>
              <a:rPr lang="ru-RU" sz="2400" b="1" smtClean="0">
                <a:effectLst/>
              </a:rPr>
              <a:t> </a:t>
            </a:r>
            <a:endParaRPr lang="ru-RU" sz="2400" b="1" smtClean="0"/>
          </a:p>
          <a:p>
            <a:r>
              <a:rPr lang="ru-RU" sz="2400" b="1" smtClean="0"/>
              <a:t>Глава 9</a:t>
            </a:r>
            <a:r>
              <a:rPr lang="ru-RU" sz="2400" smtClean="0"/>
              <a:t> </a:t>
            </a:r>
            <a:r>
              <a:rPr lang="ru-RU" sz="2400" b="1" smtClean="0"/>
              <a:t>Государственное реагирование на риски, вызовы и угрозы в инф. сфере </a:t>
            </a:r>
            <a:r>
              <a:rPr lang="ru-RU" sz="2400" smtClean="0">
                <a:effectLst/>
              </a:rPr>
              <a:t>(5/5)</a:t>
            </a:r>
            <a:endParaRPr lang="ru-RU" sz="800"/>
          </a:p>
          <a:p>
            <a:pPr indent="496888"/>
            <a:endParaRPr lang="ru-RU" sz="800"/>
          </a:p>
          <a:p>
            <a:pPr indent="446088">
              <a:spcAft>
                <a:spcPts val="1200"/>
              </a:spcAft>
            </a:pPr>
            <a:r>
              <a:rPr lang="ru-RU" sz="2400"/>
              <a:t>37. Вооруженные Силы Республики Беларусь, иные воинские формирования предпринимают </a:t>
            </a:r>
            <a:r>
              <a:rPr lang="ru-RU" sz="2400" u="sng"/>
              <a:t>меры</a:t>
            </a:r>
            <a:r>
              <a:rPr lang="ru-RU" sz="2400"/>
              <a:t> по обеспечению ИБ в рамках решения возложенных задач по своему непосредственному предназначению с применением современных, высокотехнологичных </a:t>
            </a:r>
            <a:r>
              <a:rPr lang="ru-RU" sz="2400" u="sng"/>
              <a:t>сил и средств</a:t>
            </a:r>
            <a:r>
              <a:rPr lang="ru-RU" sz="2400"/>
              <a:t>.</a:t>
            </a:r>
          </a:p>
          <a:p>
            <a:pPr indent="446088"/>
            <a:r>
              <a:rPr lang="ru-RU" sz="2400"/>
              <a:t>38. Беларусь участвует в </a:t>
            </a:r>
            <a:r>
              <a:rPr lang="ru-RU" sz="2400" u="sng"/>
              <a:t>международном реагировании</a:t>
            </a:r>
            <a:r>
              <a:rPr lang="ru-RU" sz="2400"/>
              <a:t> на потенциальные риски, вызовы и угрозы ИБ в рамках заключенных </a:t>
            </a:r>
            <a:r>
              <a:rPr lang="ru-RU" sz="2400" u="sng"/>
              <a:t>договоров и соглашений</a:t>
            </a:r>
            <a:r>
              <a:rPr lang="ru-RU" sz="2400"/>
              <a:t>, осуществляет </a:t>
            </a:r>
            <a:r>
              <a:rPr lang="ru-RU" sz="2400" u="sng"/>
              <a:t>межгосударственное</a:t>
            </a:r>
            <a:r>
              <a:rPr lang="ru-RU" sz="2400"/>
              <a:t> взаимодействие в </a:t>
            </a:r>
            <a:r>
              <a:rPr lang="ru-RU" sz="2400" u="sng"/>
              <a:t>анализе</a:t>
            </a:r>
            <a:r>
              <a:rPr lang="ru-RU" sz="2400"/>
              <a:t> рисков, вызовов и угроз ИБ, </a:t>
            </a:r>
            <a:r>
              <a:rPr lang="ru-RU" sz="2400" u="sng"/>
              <a:t>обмен</a:t>
            </a:r>
            <a:r>
              <a:rPr lang="ru-RU" sz="2400"/>
              <a:t> опытом и </a:t>
            </a:r>
            <a:r>
              <a:rPr lang="ru-RU" sz="2400" u="sng"/>
              <a:t>совместные</a:t>
            </a:r>
            <a:r>
              <a:rPr lang="ru-RU" sz="2400"/>
              <a:t> практические </a:t>
            </a:r>
            <a:r>
              <a:rPr lang="ru-RU" sz="2400" u="sng"/>
              <a:t>мероприятия</a:t>
            </a:r>
            <a:r>
              <a:rPr lang="ru-RU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86267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624" y="210585"/>
            <a:ext cx="1150547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smtClean="0"/>
          </a:p>
          <a:p>
            <a:pPr marL="1524000" indent="-1524000">
              <a:spcAft>
                <a:spcPts val="1200"/>
              </a:spcAft>
            </a:pPr>
            <a:r>
              <a:rPr lang="ru-RU" sz="28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800" b="1" smtClean="0">
                <a:effectLst/>
              </a:rPr>
              <a:t> </a:t>
            </a:r>
          </a:p>
          <a:p>
            <a:pPr marL="1438275" indent="-1438275">
              <a:spcAft>
                <a:spcPts val="600"/>
              </a:spcAft>
            </a:pPr>
            <a:r>
              <a:rPr lang="ru-RU" sz="2800" b="1" smtClean="0"/>
              <a:t>Глава 10 Обусловленность мер по обеспечению безопасности в </a:t>
            </a:r>
            <a:r>
              <a:rPr lang="ru-RU" sz="2800" b="1" err="1" smtClean="0"/>
              <a:t>информ</a:t>
            </a:r>
            <a:r>
              <a:rPr lang="ru-RU" sz="2800" b="1" smtClean="0"/>
              <a:t>. пространстве</a:t>
            </a:r>
            <a:r>
              <a:rPr lang="ru-RU" sz="2800" b="1" smtClean="0">
                <a:effectLst/>
              </a:rPr>
              <a:t> </a:t>
            </a:r>
          </a:p>
          <a:p>
            <a:pPr marL="1438275" indent="-1438275">
              <a:spcAft>
                <a:spcPts val="600"/>
              </a:spcAft>
            </a:pPr>
            <a:r>
              <a:rPr lang="ru-RU" sz="2800" b="1" smtClean="0"/>
              <a:t>Глава 11 Основные направления обеспечения безопасности в информационном пространстве</a:t>
            </a:r>
            <a:r>
              <a:rPr lang="ru-RU" sz="2800" b="1" smtClean="0">
                <a:effectLst/>
              </a:rPr>
              <a:t> </a:t>
            </a:r>
            <a:endParaRPr lang="ru-RU" sz="2800" b="1" smtClean="0"/>
          </a:p>
          <a:p>
            <a:pPr marL="1438275" indent="-1438275">
              <a:spcAft>
                <a:spcPts val="600"/>
              </a:spcAft>
            </a:pPr>
            <a:r>
              <a:rPr lang="ru-RU" sz="2800" b="1" smtClean="0"/>
              <a:t>Глава 12 Сохранение традиционных устоев и ценностей</a:t>
            </a:r>
          </a:p>
          <a:p>
            <a:pPr marL="1438275" indent="-1438275">
              <a:spcAft>
                <a:spcPts val="600"/>
              </a:spcAft>
            </a:pPr>
            <a:r>
              <a:rPr lang="ru-RU" sz="2800" b="1" smtClean="0"/>
              <a:t>Глава 13 Информационное обеспечение и сопровождение государственной политики</a:t>
            </a:r>
          </a:p>
          <a:p>
            <a:pPr marL="1438275" indent="-1438275">
              <a:spcAft>
                <a:spcPts val="600"/>
              </a:spcAft>
            </a:pPr>
            <a:r>
              <a:rPr lang="ru-RU" sz="2800" b="1" smtClean="0"/>
              <a:t>Глава 14 Безопасность массовой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403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1061" y="240832"/>
            <a:ext cx="1125205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b="1" i="1" dirty="0"/>
              <a:t>Система нормативного правового регулирования в Республике Беларусь</a:t>
            </a:r>
          </a:p>
          <a:p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Обзор </a:t>
            </a:r>
            <a:r>
              <a:rPr lang="ru-RU" sz="2800" dirty="0"/>
              <a:t>законодательства </a:t>
            </a:r>
            <a:r>
              <a:rPr lang="ru-RU" sz="2800" dirty="0" smtClean="0"/>
              <a:t>РБ </a:t>
            </a:r>
            <a:r>
              <a:rPr lang="ru-RU" sz="2800" dirty="0"/>
              <a:t>в области </a:t>
            </a:r>
            <a:r>
              <a:rPr lang="ru-RU" sz="2800" dirty="0" smtClean="0"/>
              <a:t>ИБ. 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Нормативные </a:t>
            </a:r>
            <a:r>
              <a:rPr lang="ru-RU" sz="2800" dirty="0"/>
              <a:t>правовые акты </a:t>
            </a:r>
            <a:r>
              <a:rPr lang="ru-RU" sz="2800" dirty="0" smtClean="0"/>
              <a:t>РБ. 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 smtClean="0"/>
              <a:t>Акты </a:t>
            </a:r>
            <a:r>
              <a:rPr lang="ru-RU" sz="2800" dirty="0"/>
              <a:t>законодательства, законодательные акты.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Законодательство в области технического нормирования и стандартизация в </a:t>
            </a:r>
            <a:r>
              <a:rPr lang="ru-RU" sz="2800" dirty="0" smtClean="0"/>
              <a:t>РБ. 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Технические </a:t>
            </a:r>
            <a:r>
              <a:rPr lang="ru-RU" sz="2800" dirty="0"/>
              <a:t>нормативные правовые акты: технические регламенты, технические кодексы установившейся практики, государственные стандарты, технические условия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611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6878" y="1360966"/>
            <a:ext cx="83582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Защита данных аутентификации при передаче по сети посредством использования защищенного SSL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TLS) </a:t>
            </a:r>
            <a:r>
              <a:rPr lang="ru-RU" sz="2800" dirty="0"/>
              <a:t>соединения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Возможность назначения и использования для каждого АРМ приоритетного и резервных серверов, обеспечивающих процесс регистрации АРМ и пользователей АРМ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Уведомление администратора безопасности о критичных событиях, связанных с авторизацией АРМ и пользователей АРМ, посредством сигнализации на его рабочее место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1. Система аутентификации и авторизации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714357"/>
            <a:ext cx="514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b="1" i="1" dirty="0"/>
              <a:t> </a:t>
            </a:r>
            <a:r>
              <a:rPr lang="ru-RU" sz="2800" i="1" dirty="0">
                <a:solidFill>
                  <a:prstClr val="black"/>
                </a:solidFill>
                <a:latin typeface="Calibri"/>
              </a:rPr>
              <a:t>(всего 12)</a:t>
            </a:r>
            <a:r>
              <a:rPr lang="ru-RU" sz="2800" b="1" i="1" dirty="0"/>
              <a:t>:</a:t>
            </a:r>
          </a:p>
          <a:p>
            <a:endParaRPr lang="ru-RU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53509418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r>
              <a:rPr lang="ru-RU" sz="2400" b="1" smtClean="0"/>
              <a:t> Глава 10 Обусловленность мер по обеспечению безопасности в инф. пространстве </a:t>
            </a:r>
            <a:r>
              <a:rPr lang="ru-RU" sz="2400" smtClean="0">
                <a:effectLst/>
              </a:rPr>
              <a:t>(1/4)</a:t>
            </a:r>
            <a:r>
              <a:rPr lang="ru-RU" sz="2400" b="1" smtClean="0">
                <a:effectLst/>
              </a:rPr>
              <a:t> </a:t>
            </a:r>
          </a:p>
          <a:p>
            <a:pPr indent="490538"/>
            <a:endParaRPr lang="ru-RU" sz="1200" smtClean="0"/>
          </a:p>
          <a:p>
            <a:pPr indent="490538"/>
            <a:r>
              <a:rPr lang="ru-RU" sz="2400" smtClean="0"/>
              <a:t>39</a:t>
            </a:r>
            <a:r>
              <a:rPr lang="ru-RU" sz="2400"/>
              <a:t>. С</a:t>
            </a:r>
            <a:r>
              <a:rPr lang="ru-RU" sz="2400" smtClean="0"/>
              <a:t> точки зрения обеспечения государством полноценной реализации своих суверенных прав и интересов социально-экономического развития, новые </a:t>
            </a:r>
            <a:r>
              <a:rPr lang="ru-RU" sz="2400" u="sng" smtClean="0"/>
              <a:t>меры</a:t>
            </a:r>
            <a:r>
              <a:rPr lang="ru-RU" sz="2400" smtClean="0"/>
              <a:t> безопасности информационной сферы </a:t>
            </a:r>
            <a:r>
              <a:rPr lang="ru-RU" sz="2400" u="sng" smtClean="0"/>
              <a:t>обуславливаются</a:t>
            </a:r>
            <a:r>
              <a:rPr lang="ru-RU" sz="2400" smtClean="0"/>
              <a:t>:</a:t>
            </a:r>
            <a:endParaRPr lang="ru-RU" sz="2400"/>
          </a:p>
          <a:p>
            <a:pPr marL="990600" indent="-209550">
              <a:buFont typeface="Arial" charset="0"/>
              <a:buChar char="•"/>
            </a:pPr>
            <a:r>
              <a:rPr lang="ru-RU" sz="2400" smtClean="0"/>
              <a:t>глобальным возрастанием </a:t>
            </a:r>
            <a:r>
              <a:rPr lang="ru-RU" sz="2400" u="sng"/>
              <a:t>роли</a:t>
            </a:r>
            <a:r>
              <a:rPr lang="ru-RU" sz="2400"/>
              <a:t> информации в системе общественных отношений</a:t>
            </a:r>
            <a:r>
              <a:rPr lang="ru-RU" sz="2400" smtClean="0"/>
              <a:t>,</a:t>
            </a:r>
          </a:p>
          <a:p>
            <a:pPr marL="990600" indent="-209550">
              <a:buFont typeface="Arial" charset="0"/>
              <a:buChar char="•"/>
            </a:pPr>
            <a:r>
              <a:rPr lang="ru-RU" sz="2400" smtClean="0"/>
              <a:t> </a:t>
            </a:r>
            <a:r>
              <a:rPr lang="ru-RU" sz="2400" u="sng" smtClean="0"/>
              <a:t>открытостью</a:t>
            </a:r>
            <a:r>
              <a:rPr lang="ru-RU" sz="2400" smtClean="0"/>
              <a:t> </a:t>
            </a:r>
            <a:r>
              <a:rPr lang="ru-RU" sz="2400"/>
              <a:t>информационного </a:t>
            </a:r>
            <a:r>
              <a:rPr lang="ru-RU" sz="2400" smtClean="0"/>
              <a:t>пространства,</a:t>
            </a:r>
          </a:p>
          <a:p>
            <a:pPr marL="990600" indent="-20955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повышением </a:t>
            </a:r>
            <a:r>
              <a:rPr lang="ru-RU" sz="2400" u="sng"/>
              <a:t>уровня</a:t>
            </a:r>
            <a:r>
              <a:rPr lang="ru-RU" sz="2400"/>
              <a:t> информатизации </a:t>
            </a:r>
            <a:r>
              <a:rPr lang="ru-RU" sz="2400" smtClean="0"/>
              <a:t>населения.</a:t>
            </a:r>
            <a:endParaRPr lang="ru-RU" sz="2400"/>
          </a:p>
          <a:p>
            <a:pPr indent="490538"/>
            <a:r>
              <a:rPr lang="ru-RU" sz="2400"/>
              <a:t>40. Механизмы </a:t>
            </a:r>
            <a:r>
              <a:rPr lang="ru-RU" sz="2400" u="sng"/>
              <a:t>деструктивного</a:t>
            </a:r>
            <a:r>
              <a:rPr lang="ru-RU" sz="2400"/>
              <a:t> информационно-психологического воздействия на личность, общество и государство постоянно совершенствуются, а масштабное </a:t>
            </a:r>
            <a:r>
              <a:rPr lang="ru-RU" sz="2400" u="sng"/>
              <a:t>манипулирование</a:t>
            </a:r>
            <a:r>
              <a:rPr lang="ru-RU" sz="2400"/>
              <a:t> массовым сознанием принимает такую же </a:t>
            </a:r>
            <a:r>
              <a:rPr lang="ru-RU" sz="2400" u="sng"/>
              <a:t>остроту</a:t>
            </a:r>
            <a:r>
              <a:rPr lang="ru-RU" sz="2400"/>
              <a:t>, как борьба за территории, ресурсы и рынки.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7360714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06" y="287003"/>
            <a:ext cx="11887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r>
              <a:rPr lang="ru-RU" sz="2400" b="1" smtClean="0"/>
              <a:t> Глава 10 Обусловленность мер по обеспечению безопасности в инф. пространстве </a:t>
            </a:r>
            <a:r>
              <a:rPr lang="ru-RU" sz="2400" smtClean="0">
                <a:effectLst/>
              </a:rPr>
              <a:t>(2/4)</a:t>
            </a:r>
            <a:r>
              <a:rPr lang="ru-RU" sz="2400" b="1" smtClean="0">
                <a:effectLst/>
              </a:rPr>
              <a:t> </a:t>
            </a:r>
          </a:p>
          <a:p>
            <a:pPr indent="490538"/>
            <a:endParaRPr lang="ru-RU" sz="1200" smtClean="0"/>
          </a:p>
          <a:p>
            <a:pPr indent="490538"/>
            <a:r>
              <a:rPr lang="ru-RU" sz="2400" smtClean="0"/>
              <a:t>Через </a:t>
            </a:r>
            <a:r>
              <a:rPr lang="ru-RU" sz="2400"/>
              <a:t>информационное пространство </a:t>
            </a:r>
            <a:r>
              <a:rPr lang="ru-RU" sz="2400" u="sng" smtClean="0"/>
              <a:t>осуществляется</a:t>
            </a:r>
            <a:r>
              <a:rPr lang="ru-RU" sz="2400" smtClean="0"/>
              <a:t>: </a:t>
            </a:r>
          </a:p>
          <a:p>
            <a:pPr marL="935038" indent="-252413">
              <a:buFont typeface="Arial" charset="0"/>
              <a:buChar char="•"/>
              <a:tabLst>
                <a:tab pos="166688" algn="l"/>
              </a:tabLst>
            </a:pPr>
            <a:r>
              <a:rPr lang="ru-RU" sz="2400" smtClean="0"/>
              <a:t>преднамеренная </a:t>
            </a:r>
            <a:r>
              <a:rPr lang="ru-RU" sz="2400" u="sng"/>
              <a:t>дискредитация</a:t>
            </a:r>
            <a:r>
              <a:rPr lang="ru-RU" sz="2400"/>
              <a:t> конституционных основ государств и их властных структур, </a:t>
            </a:r>
            <a:endParaRPr lang="ru-RU" sz="2400" smtClean="0"/>
          </a:p>
          <a:p>
            <a:pPr marL="935038" indent="-252413">
              <a:buFont typeface="Arial" charset="0"/>
              <a:buChar char="•"/>
              <a:tabLst>
                <a:tab pos="166688" algn="l"/>
              </a:tabLst>
            </a:pPr>
            <a:r>
              <a:rPr lang="ru-RU" sz="2400" smtClean="0"/>
              <a:t>размывание </a:t>
            </a:r>
            <a:r>
              <a:rPr lang="ru-RU" sz="2400"/>
              <a:t>национального </a:t>
            </a:r>
            <a:r>
              <a:rPr lang="ru-RU" sz="2400" u="sng"/>
              <a:t>менталитета</a:t>
            </a:r>
            <a:r>
              <a:rPr lang="ru-RU" sz="2400"/>
              <a:t> и самобытности, </a:t>
            </a:r>
            <a:endParaRPr lang="ru-RU" sz="2400" smtClean="0"/>
          </a:p>
          <a:p>
            <a:pPr marL="935038" indent="-252413">
              <a:buFont typeface="Arial" charset="0"/>
              <a:buChar char="•"/>
              <a:tabLst>
                <a:tab pos="166688" algn="l"/>
              </a:tabLst>
            </a:pPr>
            <a:r>
              <a:rPr lang="ru-RU" sz="2400" smtClean="0"/>
              <a:t>вовлечение </a:t>
            </a:r>
            <a:r>
              <a:rPr lang="ru-RU" sz="2400"/>
              <a:t>людей в </a:t>
            </a:r>
            <a:r>
              <a:rPr lang="ru-RU" sz="2400" u="sng"/>
              <a:t>экстремистскую и террористическую </a:t>
            </a:r>
            <a:r>
              <a:rPr lang="ru-RU" sz="2400"/>
              <a:t>деятельность, </a:t>
            </a:r>
            <a:endParaRPr lang="ru-RU" sz="2400" smtClean="0"/>
          </a:p>
          <a:p>
            <a:pPr marL="935038" indent="-252413">
              <a:buFont typeface="Arial" charset="0"/>
              <a:buChar char="•"/>
              <a:tabLst>
                <a:tab pos="166688" algn="l"/>
              </a:tabLst>
            </a:pPr>
            <a:r>
              <a:rPr lang="ru-RU" sz="2400" smtClean="0"/>
              <a:t>разжигание </a:t>
            </a:r>
            <a:r>
              <a:rPr lang="ru-RU" sz="2400"/>
              <a:t>межнациональной и межконфессиональной </a:t>
            </a:r>
            <a:r>
              <a:rPr lang="ru-RU" sz="2400" u="sng"/>
              <a:t>вражды</a:t>
            </a:r>
            <a:r>
              <a:rPr lang="ru-RU" sz="2400"/>
              <a:t>, </a:t>
            </a:r>
            <a:endParaRPr lang="ru-RU" sz="2400" smtClean="0"/>
          </a:p>
          <a:p>
            <a:pPr marL="935038" indent="-252413">
              <a:buFont typeface="Arial" charset="0"/>
              <a:buChar char="•"/>
              <a:tabLst>
                <a:tab pos="166688" algn="l"/>
              </a:tabLst>
            </a:pPr>
            <a:r>
              <a:rPr lang="ru-RU" sz="2400" smtClean="0"/>
              <a:t>формирование </a:t>
            </a:r>
            <a:r>
              <a:rPr lang="ru-RU" sz="2400" u="sng"/>
              <a:t>радикального и протестного </a:t>
            </a:r>
            <a:r>
              <a:rPr lang="ru-RU" sz="2400"/>
              <a:t>потенциала. </a:t>
            </a:r>
            <a:endParaRPr lang="ru-RU" sz="2400" smtClean="0"/>
          </a:p>
          <a:p>
            <a:pPr indent="490538"/>
            <a:endParaRPr lang="ru-RU" sz="2400"/>
          </a:p>
          <a:p>
            <a:pPr indent="490538"/>
            <a:r>
              <a:rPr lang="ru-RU" sz="2400" smtClean="0"/>
              <a:t>Информационный </a:t>
            </a:r>
            <a:r>
              <a:rPr lang="ru-RU" sz="2400"/>
              <a:t>фактор играет все более значительную роль в межгосударственных </a:t>
            </a:r>
            <a:r>
              <a:rPr lang="ru-RU" sz="2400" u="sng"/>
              <a:t>конфликтах</a:t>
            </a:r>
            <a:r>
              <a:rPr lang="ru-RU" sz="2400"/>
              <a:t> и </a:t>
            </a:r>
            <a:r>
              <a:rPr lang="ru-RU" sz="2400" u="sng"/>
              <a:t>неявных</a:t>
            </a:r>
            <a:r>
              <a:rPr lang="ru-RU" sz="2400"/>
              <a:t> действиях, направленных </a:t>
            </a:r>
            <a:r>
              <a:rPr lang="ru-RU" sz="2400" smtClean="0"/>
              <a:t>на: </a:t>
            </a:r>
          </a:p>
          <a:p>
            <a:pPr marL="935038" indent="-209550">
              <a:buFont typeface="Arial" charset="0"/>
              <a:buChar char="•"/>
            </a:pPr>
            <a:r>
              <a:rPr lang="ru-RU" sz="2400" smtClean="0"/>
              <a:t>нарушение суверенитета </a:t>
            </a:r>
            <a:r>
              <a:rPr lang="ru-RU" sz="2400"/>
              <a:t>с</a:t>
            </a:r>
            <a:r>
              <a:rPr lang="ru-RU" sz="2400" smtClean="0"/>
              <a:t>тран, </a:t>
            </a:r>
          </a:p>
          <a:p>
            <a:pPr marL="935038" indent="-209550">
              <a:buFont typeface="Arial" charset="0"/>
              <a:buChar char="•"/>
            </a:pPr>
            <a:r>
              <a:rPr lang="ru-RU" sz="2400" smtClean="0"/>
              <a:t>нарушение территориальной </a:t>
            </a:r>
            <a:r>
              <a:rPr lang="ru-RU" sz="2400"/>
              <a:t>целостности </a:t>
            </a:r>
            <a:r>
              <a:rPr lang="ru-RU" sz="2400" smtClean="0"/>
              <a:t>стран,</a:t>
            </a:r>
          </a:p>
          <a:p>
            <a:pPr marL="935038" indent="-209550">
              <a:buFont typeface="Arial" charset="0"/>
              <a:buChar char="•"/>
            </a:pPr>
            <a:r>
              <a:rPr lang="ru-RU" sz="2400" smtClean="0"/>
              <a:t>снижение </a:t>
            </a:r>
            <a:r>
              <a:rPr lang="ru-RU" sz="2400"/>
              <a:t>темпов их развития.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29174162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10 Обусловленность мер по обеспечению безопасности в инф. пространстве </a:t>
            </a:r>
            <a:r>
              <a:rPr lang="ru-RU" sz="2400" smtClean="0">
                <a:effectLst/>
              </a:rPr>
              <a:t>(3/4)</a:t>
            </a:r>
            <a:r>
              <a:rPr lang="ru-RU" sz="2400" b="1" smtClean="0">
                <a:effectLst/>
              </a:rPr>
              <a:t> </a:t>
            </a:r>
          </a:p>
          <a:p>
            <a:pPr indent="490538"/>
            <a:r>
              <a:rPr lang="ru-RU" sz="2400" smtClean="0"/>
              <a:t>В </a:t>
            </a:r>
            <a:r>
              <a:rPr lang="ru-RU" sz="2400"/>
              <a:t>результате информационных воздействий существенно </a:t>
            </a:r>
            <a:r>
              <a:rPr lang="ru-RU" sz="2400" smtClean="0"/>
              <a:t>меняются: </a:t>
            </a:r>
          </a:p>
          <a:p>
            <a:pPr marL="1031875" indent="-209550">
              <a:buFont typeface="Arial" charset="0"/>
              <a:buChar char="•"/>
            </a:pPr>
            <a:r>
              <a:rPr lang="ru-RU" sz="2400" smtClean="0"/>
              <a:t>социальные </a:t>
            </a:r>
            <a:r>
              <a:rPr lang="ru-RU" sz="2400"/>
              <a:t>связи человека в обществе, </a:t>
            </a:r>
            <a:endParaRPr lang="ru-RU" sz="2400" smtClean="0"/>
          </a:p>
          <a:p>
            <a:pPr marL="1031875" indent="-209550">
              <a:buFont typeface="Arial" charset="0"/>
              <a:buChar char="•"/>
            </a:pPr>
            <a:r>
              <a:rPr lang="ru-RU" sz="2400" smtClean="0"/>
              <a:t>стиль </a:t>
            </a:r>
            <a:r>
              <a:rPr lang="ru-RU" sz="2400"/>
              <a:t>мышления, </a:t>
            </a:r>
            <a:endParaRPr lang="ru-RU" sz="2400" smtClean="0"/>
          </a:p>
          <a:p>
            <a:pPr marL="1031875" indent="-209550">
              <a:buFont typeface="Arial" charset="0"/>
              <a:buChar char="•"/>
            </a:pPr>
            <a:r>
              <a:rPr lang="ru-RU" sz="2400" smtClean="0"/>
              <a:t>способы </a:t>
            </a:r>
            <a:r>
              <a:rPr lang="ru-RU" sz="2400"/>
              <a:t>общения, </a:t>
            </a:r>
            <a:endParaRPr lang="ru-RU" sz="2400" smtClean="0"/>
          </a:p>
          <a:p>
            <a:pPr marL="1031875" indent="-209550">
              <a:buFont typeface="Arial" charset="0"/>
              <a:buChar char="•"/>
            </a:pPr>
            <a:r>
              <a:rPr lang="ru-RU" sz="2400" smtClean="0"/>
              <a:t>восприятие действительности,</a:t>
            </a:r>
          </a:p>
          <a:p>
            <a:pPr marL="1031875" indent="-209550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самооценка</a:t>
            </a:r>
            <a:r>
              <a:rPr lang="ru-RU" sz="2400"/>
              <a:t>.</a:t>
            </a:r>
          </a:p>
          <a:p>
            <a:pPr indent="490538"/>
            <a:r>
              <a:rPr lang="ru-RU" sz="2400"/>
              <a:t>Все большее беспокойство вызывает активное распространение в информационном пространстве </a:t>
            </a:r>
            <a:endParaRPr lang="ru-RU" sz="2400" smtClean="0"/>
          </a:p>
          <a:p>
            <a:pPr marL="1031875" indent="-250825">
              <a:buFont typeface="Arial" charset="0"/>
              <a:buChar char="•"/>
              <a:tabLst>
                <a:tab pos="82550" algn="l"/>
              </a:tabLst>
            </a:pPr>
            <a:r>
              <a:rPr lang="ru-RU" sz="2400" smtClean="0"/>
              <a:t>фальсифицированной</a:t>
            </a:r>
            <a:r>
              <a:rPr lang="ru-RU" sz="2400"/>
              <a:t>, </a:t>
            </a:r>
            <a:endParaRPr lang="ru-RU" sz="2400" smtClean="0"/>
          </a:p>
          <a:p>
            <a:pPr marL="1031875" indent="-250825">
              <a:buFont typeface="Arial" charset="0"/>
              <a:buChar char="•"/>
              <a:tabLst>
                <a:tab pos="82550" algn="l"/>
              </a:tabLst>
            </a:pPr>
            <a:r>
              <a:rPr lang="ru-RU" sz="2400" smtClean="0"/>
              <a:t>недостоверной,</a:t>
            </a:r>
          </a:p>
          <a:p>
            <a:pPr marL="1031875" indent="-250825">
              <a:buFont typeface="Arial" charset="0"/>
              <a:buChar char="•"/>
              <a:tabLst>
                <a:tab pos="82550" algn="l"/>
              </a:tabLst>
            </a:pPr>
            <a:r>
              <a:rPr lang="ru-RU" sz="2400" smtClean="0"/>
              <a:t>запрещенной </a:t>
            </a:r>
            <a:r>
              <a:rPr lang="ru-RU" sz="2400"/>
              <a:t>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170469715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10 Обусловленность мер по обеспечению безопасности в инф. пространстве </a:t>
            </a:r>
            <a:r>
              <a:rPr lang="ru-RU" sz="2400" smtClean="0">
                <a:effectLst/>
              </a:rPr>
              <a:t>(4/4)</a:t>
            </a:r>
            <a:r>
              <a:rPr lang="ru-RU" sz="2400" b="1" smtClean="0">
                <a:effectLst/>
              </a:rPr>
              <a:t> </a:t>
            </a:r>
          </a:p>
          <a:p>
            <a:pPr indent="490538">
              <a:spcAft>
                <a:spcPts val="1200"/>
              </a:spcAft>
            </a:pPr>
            <a:r>
              <a:rPr lang="ru-RU" sz="2400" smtClean="0"/>
              <a:t>Снижение </a:t>
            </a:r>
            <a:r>
              <a:rPr lang="ru-RU" sz="2400"/>
              <a:t>критического отношения потребителей информации к фейковым сообщениям новостных ресурсов, в социальных сетях и на других онлайн-платформах создает предпосылки преднамеренного использования дезинформации для </a:t>
            </a:r>
            <a:r>
              <a:rPr lang="ru-RU" sz="2400" u="sng"/>
              <a:t>дестабилизации</a:t>
            </a:r>
            <a:r>
              <a:rPr lang="ru-RU" sz="2400"/>
              <a:t> общественного </a:t>
            </a:r>
            <a:r>
              <a:rPr lang="ru-RU" sz="2400" u="sng"/>
              <a:t>сознания</a:t>
            </a:r>
            <a:r>
              <a:rPr lang="ru-RU" sz="2400"/>
              <a:t> в политических, социально-опасных, иных подобных целях.</a:t>
            </a:r>
          </a:p>
          <a:p>
            <a:pPr indent="490538"/>
            <a:r>
              <a:rPr lang="ru-RU" sz="2400"/>
              <a:t>41. В связи с этим особое значение приобретает </a:t>
            </a:r>
            <a:r>
              <a:rPr lang="ru-RU" sz="2400" u="sng"/>
              <a:t>ответственное поведение</a:t>
            </a:r>
            <a:r>
              <a:rPr lang="ru-RU" sz="2400"/>
              <a:t> всех участников информационных процессов, а также выработка общих </a:t>
            </a:r>
            <a:r>
              <a:rPr lang="ru-RU" sz="2400" u="sng"/>
              <a:t>правил</a:t>
            </a:r>
            <a:r>
              <a:rPr lang="ru-RU" sz="2400"/>
              <a:t> </a:t>
            </a:r>
            <a:r>
              <a:rPr lang="ru-RU" sz="2400" u="sng"/>
              <a:t>коммуникации</a:t>
            </a:r>
            <a:r>
              <a:rPr lang="ru-RU" sz="2400"/>
              <a:t> в информационном пространстве, основанных на признании </a:t>
            </a:r>
            <a:r>
              <a:rPr lang="ru-RU" sz="2400" u="sng"/>
              <a:t>идентичности прав и обязанностей </a:t>
            </a:r>
            <a:r>
              <a:rPr lang="ru-RU" sz="2400"/>
              <a:t>в существующей реальности (</a:t>
            </a:r>
            <a:r>
              <a:rPr lang="ru-RU" sz="2400" u="sng"/>
              <a:t>физическом мире) и виртуальном пространстве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77819132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11 Основные направления обеспечения безопасности в инф. пространстве</a:t>
            </a:r>
            <a:r>
              <a:rPr lang="ru-RU" sz="2400" b="1" smtClean="0">
                <a:effectLst/>
              </a:rPr>
              <a:t> </a:t>
            </a:r>
            <a:r>
              <a:rPr lang="ru-RU" sz="2400" smtClean="0">
                <a:effectLst/>
              </a:rPr>
              <a:t>(1/2)</a:t>
            </a:r>
            <a:endParaRPr lang="ru-RU" sz="2400" b="1" smtClean="0"/>
          </a:p>
          <a:p>
            <a:pPr indent="446088"/>
            <a:r>
              <a:rPr lang="ru-RU" sz="2400" b="1" smtClean="0">
                <a:effectLst/>
              </a:rPr>
              <a:t> </a:t>
            </a:r>
            <a:r>
              <a:rPr lang="ru-RU" sz="2400"/>
              <a:t>42. Для </a:t>
            </a:r>
            <a:r>
              <a:rPr lang="ru-RU" sz="2400" smtClean="0"/>
              <a:t>РБ основными </a:t>
            </a:r>
            <a:r>
              <a:rPr lang="ru-RU" sz="2400" u="sng"/>
              <a:t>источниками угроз информационно-психологического</a:t>
            </a:r>
            <a:r>
              <a:rPr lang="ru-RU" sz="2400"/>
              <a:t> характера в информационной сфере </a:t>
            </a:r>
            <a:r>
              <a:rPr lang="ru-RU" sz="2400" smtClean="0"/>
              <a:t>являются: </a:t>
            </a:r>
          </a:p>
          <a:p>
            <a:pPr marL="990600" indent="-252413">
              <a:buFont typeface="Arial" charset="0"/>
              <a:buChar char="•"/>
            </a:pPr>
            <a:r>
              <a:rPr lang="ru-RU" sz="2400" smtClean="0"/>
              <a:t>информационное </a:t>
            </a:r>
            <a:r>
              <a:rPr lang="ru-RU" sz="2400"/>
              <a:t>противоборство между ведущими мировыми центрами силы</a:t>
            </a:r>
            <a:r>
              <a:rPr lang="ru-RU" sz="2400" smtClean="0"/>
              <a:t>,</a:t>
            </a:r>
          </a:p>
          <a:p>
            <a:pPr marL="990600" indent="-252413">
              <a:spcAft>
                <a:spcPts val="1200"/>
              </a:spcAft>
              <a:buFont typeface="Arial" charset="0"/>
              <a:buChar char="•"/>
            </a:pPr>
            <a:r>
              <a:rPr lang="ru-RU" sz="2400" smtClean="0"/>
              <a:t>целенаправленное </a:t>
            </a:r>
            <a:r>
              <a:rPr lang="ru-RU" sz="2400"/>
              <a:t>формирование внутри и за пределами страны информационных поводов для </a:t>
            </a:r>
            <a:r>
              <a:rPr lang="ru-RU" sz="2400" u="sng"/>
              <a:t>дискредитации</a:t>
            </a:r>
            <a:r>
              <a:rPr lang="ru-RU" sz="2400"/>
              <a:t> государственной </a:t>
            </a:r>
            <a:r>
              <a:rPr lang="ru-RU" sz="2400" u="sng"/>
              <a:t>внешней и внутренней политики</a:t>
            </a:r>
            <a:r>
              <a:rPr lang="ru-RU" sz="2400"/>
              <a:t>.</a:t>
            </a:r>
          </a:p>
          <a:p>
            <a:pPr indent="446088"/>
            <a:r>
              <a:rPr lang="ru-RU" sz="2400"/>
              <a:t>43. С учетом этого главная </a:t>
            </a:r>
            <a:r>
              <a:rPr lang="ru-RU" sz="2400" u="sng"/>
              <a:t>цель</a:t>
            </a:r>
            <a:r>
              <a:rPr lang="ru-RU" sz="2400"/>
              <a:t> обеспечения безопасности </a:t>
            </a:r>
            <a:r>
              <a:rPr lang="ru-RU" sz="2400" u="sng"/>
              <a:t>информационно-психологической</a:t>
            </a:r>
            <a:r>
              <a:rPr lang="ru-RU" sz="2400"/>
              <a:t> компоненты информационной сферы </a:t>
            </a:r>
            <a:r>
              <a:rPr lang="ru-RU" sz="2400" u="sng"/>
              <a:t>состоит</a:t>
            </a:r>
            <a:r>
              <a:rPr lang="ru-RU" sz="2400"/>
              <a:t> </a:t>
            </a:r>
            <a:r>
              <a:rPr lang="ru-RU" sz="2400" smtClean="0"/>
              <a:t>в: </a:t>
            </a:r>
          </a:p>
          <a:p>
            <a:pPr marL="1031875" indent="-265113">
              <a:buFont typeface="Arial" charset="0"/>
              <a:buChar char="•"/>
            </a:pPr>
            <a:r>
              <a:rPr lang="ru-RU" sz="2400" smtClean="0"/>
              <a:t>сохранении </a:t>
            </a:r>
            <a:r>
              <a:rPr lang="ru-RU" sz="2400"/>
              <a:t>информационного </a:t>
            </a:r>
            <a:r>
              <a:rPr lang="ru-RU" sz="2400" smtClean="0"/>
              <a:t>суверенитета, </a:t>
            </a:r>
          </a:p>
          <a:p>
            <a:pPr marL="1031875" indent="-265113">
              <a:buFont typeface="Arial" charset="0"/>
              <a:buChar char="•"/>
            </a:pPr>
            <a:r>
              <a:rPr lang="ru-RU" sz="2400" smtClean="0"/>
              <a:t>проведении </a:t>
            </a:r>
            <a:r>
              <a:rPr lang="ru-RU" sz="2400"/>
              <a:t>политики информационного </a:t>
            </a:r>
            <a:r>
              <a:rPr lang="ru-RU" sz="2400" u="sng"/>
              <a:t>нейтралитета</a:t>
            </a:r>
            <a:r>
              <a:rPr lang="ru-RU" sz="2400" smtClean="0"/>
              <a:t>, </a:t>
            </a:r>
          </a:p>
          <a:p>
            <a:pPr marL="1031875" indent="-265113">
              <a:buFont typeface="Arial" charset="0"/>
              <a:buChar char="•"/>
            </a:pPr>
            <a:r>
              <a:rPr lang="ru-RU" sz="2400" smtClean="0"/>
              <a:t>формировании </a:t>
            </a:r>
            <a:r>
              <a:rPr lang="ru-RU" sz="2400"/>
              <a:t>устойчивого </a:t>
            </a:r>
            <a:r>
              <a:rPr lang="ru-RU" sz="2400" u="sng"/>
              <a:t>иммунитета</a:t>
            </a:r>
            <a:r>
              <a:rPr lang="ru-RU" sz="2400"/>
              <a:t> против деструктивных информационно-психологических воздействий на массовое общественное сознание</a:t>
            </a:r>
            <a:r>
              <a:rPr lang="ru-RU" sz="2400" smtClean="0"/>
              <a:t>,</a:t>
            </a:r>
          </a:p>
          <a:p>
            <a:pPr marL="1031875" indent="-265113">
              <a:buFont typeface="Arial" charset="0"/>
              <a:buChar char="•"/>
            </a:pPr>
            <a:r>
              <a:rPr lang="ru-RU" sz="2400" smtClean="0"/>
              <a:t>противодействии им в необходимых случаях 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051592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11 Основные направления обеспечения безопасности в инф. пространстве</a:t>
            </a:r>
            <a:r>
              <a:rPr lang="ru-RU" sz="2400" b="1" smtClean="0">
                <a:effectLst/>
              </a:rPr>
              <a:t> </a:t>
            </a:r>
            <a:r>
              <a:rPr lang="ru-RU" sz="2400" smtClean="0">
                <a:effectLst/>
              </a:rPr>
              <a:t>(2/2)</a:t>
            </a:r>
            <a:endParaRPr lang="ru-RU" sz="2400" b="1" smtClean="0"/>
          </a:p>
          <a:p>
            <a:pPr indent="501650">
              <a:spcAft>
                <a:spcPts val="1200"/>
              </a:spcAft>
            </a:pPr>
            <a:r>
              <a:rPr lang="ru-RU" sz="2400" b="1" smtClean="0">
                <a:effectLst/>
              </a:rPr>
              <a:t> </a:t>
            </a:r>
            <a:r>
              <a:rPr lang="ru-RU" sz="2400"/>
              <a:t>44. Для этого главным образом необходимо на государственном уровне обеспечивать </a:t>
            </a:r>
            <a:r>
              <a:rPr lang="ru-RU" sz="2400" u="sng"/>
              <a:t>формирование</a:t>
            </a:r>
            <a:r>
              <a:rPr lang="ru-RU" sz="2400"/>
              <a:t>, </a:t>
            </a:r>
            <a:r>
              <a:rPr lang="ru-RU" sz="2400" u="sng"/>
              <a:t>использование</a:t>
            </a:r>
            <a:r>
              <a:rPr lang="ru-RU" sz="2400"/>
              <a:t> и </a:t>
            </a:r>
            <a:r>
              <a:rPr lang="ru-RU" sz="2400" u="sng"/>
              <a:t>развитие</a:t>
            </a:r>
            <a:r>
              <a:rPr lang="ru-RU" sz="2400"/>
              <a:t> информационного пространства </a:t>
            </a:r>
            <a:r>
              <a:rPr lang="ru-RU" sz="2400" u="sng"/>
              <a:t>исключительно в целях</a:t>
            </a:r>
            <a:r>
              <a:rPr lang="ru-RU" sz="2400"/>
              <a:t> социального, экономического и культурного </a:t>
            </a:r>
            <a:r>
              <a:rPr lang="ru-RU" sz="2400" u="sng"/>
              <a:t>развития</a:t>
            </a:r>
            <a:r>
              <a:rPr lang="ru-RU" sz="2400"/>
              <a:t>, а также постоянную, активную и эффективную деятельность государственных органов, организаций, научно-экспертного сообщества в информационном пространстве, особенно наращивать ее в </a:t>
            </a:r>
            <a:r>
              <a:rPr lang="ru-RU" sz="2400" u="sng"/>
              <a:t>сети Интернет</a:t>
            </a:r>
            <a:r>
              <a:rPr lang="ru-RU" sz="2400"/>
              <a:t>.</a:t>
            </a:r>
          </a:p>
          <a:p>
            <a:pPr indent="501650"/>
            <a:r>
              <a:rPr lang="ru-RU" sz="2400"/>
              <a:t>45. В приоритетном порядке </a:t>
            </a:r>
            <a:r>
              <a:rPr lang="ru-RU" sz="2400" smtClean="0"/>
              <a:t>необходимо: </a:t>
            </a:r>
          </a:p>
          <a:p>
            <a:pPr marL="935038" indent="-168275">
              <a:buFont typeface="Arial" charset="0"/>
              <a:buChar char="•"/>
            </a:pPr>
            <a:r>
              <a:rPr lang="ru-RU" sz="2400" smtClean="0"/>
              <a:t>поддерживать </a:t>
            </a:r>
            <a:r>
              <a:rPr lang="ru-RU" sz="2400"/>
              <a:t>сохранение в обществе традиционных социальных </a:t>
            </a:r>
            <a:r>
              <a:rPr lang="ru-RU" sz="2400" u="sng"/>
              <a:t>устоев и ценностей</a:t>
            </a:r>
            <a:r>
              <a:rPr lang="ru-RU" sz="2400"/>
              <a:t>, </a:t>
            </a:r>
            <a:endParaRPr lang="ru-RU" sz="2400" smtClean="0"/>
          </a:p>
          <a:p>
            <a:pPr marL="935038" indent="-168275">
              <a:buFont typeface="Arial" charset="0"/>
              <a:buChar char="•"/>
            </a:pPr>
            <a:r>
              <a:rPr lang="ru-RU" sz="2400" smtClean="0"/>
              <a:t>открытое </a:t>
            </a:r>
            <a:r>
              <a:rPr lang="ru-RU" sz="2400"/>
              <a:t>и всестороннее информационное </a:t>
            </a:r>
            <a:r>
              <a:rPr lang="ru-RU" sz="2400" u="sng"/>
              <a:t>обеспечение и сопровождение </a:t>
            </a:r>
            <a:r>
              <a:rPr lang="ru-RU" sz="2400"/>
              <a:t>государственной политики</a:t>
            </a:r>
            <a:r>
              <a:rPr lang="ru-RU" sz="2400" smtClean="0"/>
              <a:t>,</a:t>
            </a:r>
          </a:p>
          <a:p>
            <a:pPr marL="935038" indent="-168275">
              <a:buFont typeface="Arial" charset="0"/>
              <a:buChar char="•"/>
            </a:pPr>
            <a:r>
              <a:rPr lang="ru-RU" sz="2400" u="sng" smtClean="0"/>
              <a:t>воспрепятствование</a:t>
            </a:r>
            <a:r>
              <a:rPr lang="ru-RU" sz="2400" smtClean="0"/>
              <a:t> </a:t>
            </a:r>
            <a:r>
              <a:rPr lang="ru-RU" sz="2400"/>
              <a:t>в законном порядке распространению незаконной и недостоверной массовой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3443693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152" y="315138"/>
            <a:ext cx="118027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12 Сохранение традиционных устоев и ценностей </a:t>
            </a:r>
            <a:r>
              <a:rPr lang="ru-RU" sz="2400" smtClean="0">
                <a:effectLst/>
              </a:rPr>
              <a:t>(1/4)</a:t>
            </a:r>
            <a:endParaRPr lang="ru-RU" sz="2400" b="1" smtClean="0"/>
          </a:p>
          <a:p>
            <a:pPr indent="446088">
              <a:spcAft>
                <a:spcPts val="1200"/>
              </a:spcAft>
            </a:pPr>
            <a:r>
              <a:rPr lang="ru-RU" sz="2400" b="1" smtClean="0">
                <a:effectLst/>
              </a:rPr>
              <a:t> </a:t>
            </a:r>
            <a:r>
              <a:rPr lang="ru-RU" sz="2400"/>
              <a:t>46. Для повышения устойчивости общества к деструктивным информационным воздействиям необходимо сосредоточить усилия на сохранении сформированных в общественном сознании </a:t>
            </a:r>
            <a:r>
              <a:rPr lang="ru-RU" sz="2400" u="sng"/>
              <a:t>традиционных фундаментальных ценностей народа</a:t>
            </a:r>
            <a:r>
              <a:rPr lang="ru-RU" sz="2400"/>
              <a:t>, выступающих в качестве одного из основных элементов обеспечения его </a:t>
            </a:r>
            <a:r>
              <a:rPr lang="ru-RU" sz="2400" u="sng"/>
              <a:t>единства</a:t>
            </a:r>
            <a:r>
              <a:rPr lang="ru-RU" sz="2400"/>
              <a:t> и одним из условий неуклонного </a:t>
            </a:r>
            <a:r>
              <a:rPr lang="ru-RU" sz="2400" u="sng"/>
              <a:t>развития</a:t>
            </a:r>
            <a:r>
              <a:rPr lang="ru-RU" sz="2400"/>
              <a:t> государства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59650120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12 Сохранение традиционных устоев и ценностей </a:t>
            </a:r>
            <a:r>
              <a:rPr lang="ru-RU" sz="2400" smtClean="0">
                <a:effectLst/>
              </a:rPr>
              <a:t>(2/4)</a:t>
            </a:r>
            <a:endParaRPr lang="ru-RU" sz="2400" b="1" smtClean="0"/>
          </a:p>
          <a:p>
            <a:pPr indent="446088"/>
            <a:r>
              <a:rPr lang="ru-RU" sz="2400" smtClean="0"/>
              <a:t>47</a:t>
            </a:r>
            <a:r>
              <a:rPr lang="ru-RU" sz="2400"/>
              <a:t>. Информационная политика Республики Беларусь нацеливается на продвижение таких </a:t>
            </a:r>
            <a:r>
              <a:rPr lang="ru-RU" sz="2400" u="sng"/>
              <a:t>жизненных приоритетов</a:t>
            </a:r>
            <a:r>
              <a:rPr lang="ru-RU" sz="2400"/>
              <a:t>, </a:t>
            </a:r>
            <a:r>
              <a:rPr lang="ru-RU" sz="2400" smtClean="0"/>
              <a:t>как: </a:t>
            </a:r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гуманизм</a:t>
            </a:r>
            <a:r>
              <a:rPr lang="ru-RU" sz="2400"/>
              <a:t>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миролюбие</a:t>
            </a:r>
            <a:r>
              <a:rPr lang="ru-RU" sz="2400"/>
              <a:t>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добрососедство</a:t>
            </a:r>
            <a:r>
              <a:rPr lang="ru-RU" sz="2400"/>
              <a:t>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справедливость</a:t>
            </a:r>
            <a:r>
              <a:rPr lang="ru-RU" sz="2400"/>
              <a:t>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взаимопомощь</a:t>
            </a:r>
            <a:r>
              <a:rPr lang="ru-RU" sz="2400"/>
              <a:t>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крепкие </a:t>
            </a:r>
            <a:r>
              <a:rPr lang="ru-RU" sz="2400"/>
              <a:t>семейные отношения,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здоровый </a:t>
            </a:r>
            <a:r>
              <a:rPr lang="ru-RU" sz="2400"/>
              <a:t>образ жизни,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созидательный </a:t>
            </a:r>
            <a:r>
              <a:rPr lang="ru-RU" sz="2400"/>
              <a:t>труд,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принятые </a:t>
            </a:r>
            <a:r>
              <a:rPr lang="ru-RU" sz="2400"/>
              <a:t>в белорусском обществе нормы морали и нравственности, </a:t>
            </a:r>
            <a:endParaRPr lang="ru-RU" sz="2400" smtClean="0"/>
          </a:p>
          <a:p>
            <a:pPr marL="892175" indent="-334963">
              <a:buFont typeface="Wingdings" charset="2"/>
              <a:buChar char="ü"/>
            </a:pPr>
            <a:r>
              <a:rPr lang="ru-RU" sz="2400" smtClean="0"/>
              <a:t>позитивное </a:t>
            </a:r>
            <a:r>
              <a:rPr lang="ru-RU" sz="2400"/>
              <a:t>правосознание.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94212185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12 Сохранение традиционных устоев и ценностей </a:t>
            </a:r>
            <a:r>
              <a:rPr lang="ru-RU" sz="2400" smtClean="0">
                <a:effectLst/>
              </a:rPr>
              <a:t>(3/4)</a:t>
            </a:r>
            <a:endParaRPr lang="ru-RU" sz="2400" b="1" smtClean="0"/>
          </a:p>
          <a:p>
            <a:pPr indent="446088"/>
            <a:r>
              <a:rPr lang="ru-RU" sz="2400" smtClean="0"/>
              <a:t>В </a:t>
            </a:r>
            <a:r>
              <a:rPr lang="ru-RU" sz="2400"/>
              <a:t>информационной сфере в полной мере находят отражение </a:t>
            </a:r>
            <a:endParaRPr lang="ru-RU" sz="2400" smtClean="0"/>
          </a:p>
          <a:p>
            <a:pPr marL="1200150" indent="-334963">
              <a:buFont typeface="Wingdings" charset="2"/>
              <a:buChar char="ü"/>
            </a:pPr>
            <a:r>
              <a:rPr lang="ru-RU" sz="2400" smtClean="0"/>
              <a:t>равные </a:t>
            </a:r>
            <a:r>
              <a:rPr lang="ru-RU" sz="2400"/>
              <a:t>права всех без исключения </a:t>
            </a:r>
            <a:r>
              <a:rPr lang="ru-RU" sz="2400" u="sng"/>
              <a:t>национальностей</a:t>
            </a:r>
            <a:r>
              <a:rPr lang="ru-RU" sz="2400"/>
              <a:t>, населяющих Республику Беларусь, </a:t>
            </a:r>
            <a:endParaRPr lang="ru-RU" sz="2400" smtClean="0"/>
          </a:p>
          <a:p>
            <a:pPr marL="1200150" indent="-334963">
              <a:buFont typeface="Wingdings" charset="2"/>
              <a:buChar char="ü"/>
            </a:pPr>
            <a:r>
              <a:rPr lang="ru-RU" sz="2400" smtClean="0"/>
              <a:t>уважительное </a:t>
            </a:r>
            <a:r>
              <a:rPr lang="ru-RU" sz="2400"/>
              <a:t>отношение ко всем </a:t>
            </a:r>
            <a:r>
              <a:rPr lang="ru-RU" sz="2400" u="sng"/>
              <a:t>традиционным религиям и вероисповеданиям</a:t>
            </a:r>
            <a:r>
              <a:rPr lang="ru-RU" sz="2400" u="sng" smtClean="0"/>
              <a:t>.</a:t>
            </a:r>
          </a:p>
          <a:p>
            <a:pPr indent="446088"/>
            <a:endParaRPr lang="ru-RU" sz="2400"/>
          </a:p>
          <a:p>
            <a:pPr indent="446088"/>
            <a:r>
              <a:rPr lang="ru-RU" sz="2400" smtClean="0"/>
              <a:t> </a:t>
            </a:r>
            <a:r>
              <a:rPr lang="ru-RU" sz="2400"/>
              <a:t>Важнейшее значение имеет поддержка и всемерное развитие </a:t>
            </a:r>
            <a:r>
              <a:rPr lang="ru-RU" sz="2400" u="sng"/>
              <a:t>гражданско-патриотической </a:t>
            </a:r>
            <a:r>
              <a:rPr lang="ru-RU" sz="2400"/>
              <a:t>идеологии</a:t>
            </a:r>
            <a:r>
              <a:rPr lang="ru-RU" sz="2400" smtClean="0"/>
              <a:t>.</a:t>
            </a:r>
          </a:p>
          <a:p>
            <a:pPr indent="446088"/>
            <a:endParaRPr lang="ru-RU" sz="2400" smtClean="0"/>
          </a:p>
          <a:p>
            <a:pPr indent="446088"/>
            <a:r>
              <a:rPr lang="ru-RU" sz="2400" smtClean="0"/>
              <a:t>48</a:t>
            </a:r>
            <a:r>
              <a:rPr lang="ru-RU" sz="2400"/>
              <a:t>. </a:t>
            </a:r>
            <a:r>
              <a:rPr lang="ru-RU" sz="2400" u="sng"/>
              <a:t>Белорусский язык </a:t>
            </a:r>
            <a:r>
              <a:rPr lang="ru-RU" sz="2400"/>
              <a:t>наряду с конституционно закрепленным в государстве </a:t>
            </a:r>
            <a:r>
              <a:rPr lang="ru-RU" sz="2400" u="sng"/>
              <a:t>двуязычием</a:t>
            </a:r>
            <a:r>
              <a:rPr lang="ru-RU" sz="2400"/>
              <a:t> содействует повышению национального </a:t>
            </a:r>
            <a:r>
              <a:rPr lang="ru-RU" sz="2400" u="sng"/>
              <a:t>самосознания</a:t>
            </a:r>
            <a:r>
              <a:rPr lang="ru-RU" sz="2400"/>
              <a:t> белорусского общества и формированию его </a:t>
            </a:r>
            <a:r>
              <a:rPr lang="ru-RU" sz="2400" u="sng"/>
              <a:t>духовности</a:t>
            </a:r>
            <a:r>
              <a:rPr lang="ru-RU" sz="2400"/>
              <a:t>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51389266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12 Сохранение традиционных устоев и ценностей </a:t>
            </a:r>
            <a:r>
              <a:rPr lang="ru-RU" sz="2400" smtClean="0">
                <a:effectLst/>
              </a:rPr>
              <a:t>(4/4)</a:t>
            </a:r>
            <a:endParaRPr lang="ru-RU" sz="2400" b="1" smtClean="0"/>
          </a:p>
          <a:p>
            <a:pPr indent="446088"/>
            <a:r>
              <a:rPr lang="ru-RU" sz="2400" smtClean="0"/>
              <a:t>Расширение </a:t>
            </a:r>
            <a:r>
              <a:rPr lang="ru-RU" sz="2400"/>
              <a:t>социальных функций и коммуникативных возможностей </a:t>
            </a:r>
            <a:r>
              <a:rPr lang="ru-RU" sz="2400" u="sng"/>
              <a:t>белорусского</a:t>
            </a:r>
            <a:r>
              <a:rPr lang="ru-RU" sz="2400"/>
              <a:t> </a:t>
            </a:r>
            <a:r>
              <a:rPr lang="ru-RU" sz="2400" u="sng"/>
              <a:t>языка</a:t>
            </a:r>
            <a:r>
              <a:rPr lang="ru-RU" sz="2400"/>
              <a:t>, его полноценное и всестороннее развитие вместе с другими элементами национальной культуры выступают </a:t>
            </a:r>
            <a:r>
              <a:rPr lang="ru-RU" sz="2400" u="sng"/>
              <a:t>гарантом</a:t>
            </a:r>
            <a:r>
              <a:rPr lang="ru-RU" sz="2400"/>
              <a:t> гуманитарной безопасности государства</a:t>
            </a:r>
            <a:r>
              <a:rPr lang="ru-RU" sz="2400" smtClean="0"/>
              <a:t>.</a:t>
            </a:r>
          </a:p>
          <a:p>
            <a:pPr indent="446088"/>
            <a:endParaRPr lang="ru-RU" sz="2400" smtClean="0"/>
          </a:p>
          <a:p>
            <a:pPr indent="446088">
              <a:spcAft>
                <a:spcPts val="600"/>
              </a:spcAft>
            </a:pPr>
            <a:r>
              <a:rPr lang="ru-RU" sz="2400" smtClean="0"/>
              <a:t>49</a:t>
            </a:r>
            <a:r>
              <a:rPr lang="ru-RU" sz="2400"/>
              <a:t>. Требует дальнейшей последовательной реализации государственная </a:t>
            </a:r>
            <a:r>
              <a:rPr lang="ru-RU" sz="2400" u="sng"/>
              <a:t>историческая</a:t>
            </a:r>
            <a:r>
              <a:rPr lang="ru-RU" sz="2400"/>
              <a:t> политика, направленная на </a:t>
            </a:r>
            <a:r>
              <a:rPr lang="ru-RU" sz="2400" smtClean="0"/>
              <a:t>закрепление </a:t>
            </a:r>
            <a:r>
              <a:rPr lang="ru-RU" sz="2400"/>
              <a:t>в Беларуси и за ее </a:t>
            </a:r>
            <a:r>
              <a:rPr lang="ru-RU" sz="2400" smtClean="0"/>
              <a:t>пределами:</a:t>
            </a:r>
          </a:p>
          <a:p>
            <a:pPr marL="935038" indent="-334963">
              <a:spcAft>
                <a:spcPts val="600"/>
              </a:spcAft>
              <a:buFont typeface="Wingdings" charset="2"/>
              <a:buChar char="ü"/>
            </a:pPr>
            <a:r>
              <a:rPr lang="ru-RU" sz="2400" smtClean="0"/>
              <a:t> </a:t>
            </a:r>
            <a:r>
              <a:rPr lang="ru-RU" sz="2400"/>
              <a:t>белорусской национальной концепции исторического прошлого </a:t>
            </a:r>
            <a:r>
              <a:rPr lang="ru-RU" sz="2400" smtClean="0"/>
              <a:t>страны,</a:t>
            </a:r>
          </a:p>
          <a:p>
            <a:pPr marL="935038" indent="-334963">
              <a:spcAft>
                <a:spcPts val="600"/>
              </a:spcAft>
              <a:buFont typeface="Wingdings" charset="2"/>
              <a:buChar char="ü"/>
            </a:pPr>
            <a:r>
              <a:rPr lang="ru-RU" sz="2400" smtClean="0"/>
              <a:t> белорусской </a:t>
            </a:r>
            <a:r>
              <a:rPr lang="ru-RU" sz="2400"/>
              <a:t>модели памяти, построенной в соответствии с настоящей Концепцией в качестве доминирующей.</a:t>
            </a:r>
            <a:r>
              <a:rPr lang="ru-RU" sz="2400" smtClean="0">
                <a:effectLst/>
              </a:rPr>
              <a:t> </a:t>
            </a:r>
            <a:endParaRPr lang="ru-RU" sz="2400"/>
          </a:p>
          <a:p>
            <a:pPr indent="446088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60783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6878" y="1501582"/>
            <a:ext cx="850112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Возможность управления всеми параметрами безопасности, связанными с доступом пользователей к ресурсам сети, с рабочего места администратора безопасности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Регистрация сведений обо всех критичных событиях безопасности, связанных с процессами авторизации, на АРМ и сервере с последующим их внесением в единый журнал аудита, поддерживаемый в виде набора синхронизированных объектов баз данных серверов сети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1. Система аутентификации и авторизации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714357"/>
            <a:ext cx="601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b="1" i="1" dirty="0"/>
              <a:t> </a:t>
            </a:r>
            <a:r>
              <a:rPr lang="ru-RU" sz="2800" i="1" dirty="0">
                <a:solidFill>
                  <a:prstClr val="black"/>
                </a:solidFill>
                <a:latin typeface="Calibri"/>
              </a:rPr>
              <a:t>(всего 12)</a:t>
            </a:r>
            <a:r>
              <a:rPr lang="ru-RU" sz="2800" i="1" dirty="0"/>
              <a:t>:</a:t>
            </a:r>
          </a:p>
          <a:p>
            <a:endParaRPr lang="ru-RU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81387007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13 Инф. обеспечение и сопровождение государственной политики </a:t>
            </a:r>
            <a:r>
              <a:rPr lang="ru-RU" sz="2400" smtClean="0">
                <a:effectLst/>
              </a:rPr>
              <a:t>(1/4)</a:t>
            </a:r>
            <a:endParaRPr lang="ru-RU" sz="2400" b="1" smtClean="0"/>
          </a:p>
          <a:p>
            <a:pPr indent="446088"/>
            <a:r>
              <a:rPr lang="ru-RU" sz="2400"/>
              <a:t>50. Информационное обеспечение и сопровождение государственной политики нацелено </a:t>
            </a:r>
            <a:r>
              <a:rPr lang="ru-RU" sz="2400" smtClean="0"/>
              <a:t>на: </a:t>
            </a:r>
          </a:p>
          <a:p>
            <a:pPr marL="935038" indent="-168275">
              <a:buFont typeface="Arial" charset="0"/>
              <a:buChar char="•"/>
            </a:pPr>
            <a:r>
              <a:rPr lang="ru-RU" sz="2400" smtClean="0"/>
              <a:t>развитие </a:t>
            </a:r>
            <a:r>
              <a:rPr lang="ru-RU" sz="2400"/>
              <a:t>массового политического сознания граждан, </a:t>
            </a:r>
            <a:endParaRPr lang="ru-RU" sz="2400" smtClean="0"/>
          </a:p>
          <a:p>
            <a:pPr marL="935038" indent="-168275">
              <a:buFont typeface="Arial" charset="0"/>
              <a:buChar char="•"/>
            </a:pPr>
            <a:r>
              <a:rPr lang="ru-RU" sz="2400" smtClean="0"/>
              <a:t>повышение </a:t>
            </a:r>
            <a:r>
              <a:rPr lang="ru-RU" sz="2400"/>
              <a:t>потенциала и качества государственного управления, </a:t>
            </a:r>
            <a:endParaRPr lang="ru-RU" sz="2400" smtClean="0"/>
          </a:p>
          <a:p>
            <a:pPr marL="935038" indent="-168275">
              <a:buFont typeface="Arial" charset="0"/>
              <a:buChar char="•"/>
            </a:pPr>
            <a:r>
              <a:rPr lang="ru-RU" sz="2400" smtClean="0"/>
              <a:t>усиление </a:t>
            </a:r>
            <a:r>
              <a:rPr lang="ru-RU" sz="2400"/>
              <a:t>восприятия Беларуси в мировом информационном пространстве. </a:t>
            </a:r>
            <a:endParaRPr lang="ru-RU" sz="2400" smtClean="0"/>
          </a:p>
          <a:p>
            <a:pPr indent="446088"/>
            <a:endParaRPr lang="ru-RU" sz="800"/>
          </a:p>
          <a:p>
            <a:pPr indent="446088"/>
            <a:r>
              <a:rPr lang="ru-RU" sz="2400" smtClean="0"/>
              <a:t>Эта </a:t>
            </a:r>
            <a:r>
              <a:rPr lang="ru-RU" sz="2400"/>
              <a:t>деятельность осуществляется через максимально открытое и оперативное доведение до населения Республики Беларусь и мирового </a:t>
            </a:r>
            <a:r>
              <a:rPr lang="ru-RU" sz="2400" smtClean="0"/>
              <a:t>сообщества: </a:t>
            </a:r>
          </a:p>
          <a:p>
            <a:pPr marL="990600" indent="-182563">
              <a:buFont typeface="Arial" charset="0"/>
              <a:buChar char="•"/>
            </a:pPr>
            <a:r>
              <a:rPr lang="ru-RU" sz="2400" smtClean="0"/>
              <a:t>достоверной </a:t>
            </a:r>
            <a:r>
              <a:rPr lang="ru-RU" sz="2400"/>
              <a:t>и полной информации о деятельности органов государственной </a:t>
            </a:r>
            <a:r>
              <a:rPr lang="ru-RU" sz="2400" u="sng"/>
              <a:t>власти</a:t>
            </a:r>
            <a:r>
              <a:rPr lang="ru-RU" sz="2400"/>
              <a:t> Беларуси, </a:t>
            </a:r>
            <a:endParaRPr lang="ru-RU" sz="2400" smtClean="0"/>
          </a:p>
          <a:p>
            <a:pPr marL="990600" indent="-182563">
              <a:buFont typeface="Arial" charset="0"/>
              <a:buChar char="•"/>
            </a:pPr>
            <a:r>
              <a:rPr lang="ru-RU" sz="2400" smtClean="0"/>
              <a:t>предпринимаемых </a:t>
            </a:r>
            <a:r>
              <a:rPr lang="ru-RU" sz="2400"/>
              <a:t>мерах по </a:t>
            </a:r>
            <a:r>
              <a:rPr lang="ru-RU" sz="2400" u="sng"/>
              <a:t>совершенствованию</a:t>
            </a:r>
            <a:r>
              <a:rPr lang="ru-RU" sz="2400"/>
              <a:t> социально-экономических </a:t>
            </a:r>
            <a:r>
              <a:rPr lang="ru-RU" sz="2400" u="sng"/>
              <a:t>отношений</a:t>
            </a:r>
            <a:r>
              <a:rPr lang="ru-RU" sz="2400"/>
              <a:t>, </a:t>
            </a:r>
            <a:endParaRPr lang="ru-RU" sz="2400" smtClean="0"/>
          </a:p>
          <a:p>
            <a:pPr marL="990600" indent="-182563">
              <a:buFont typeface="Arial" charset="0"/>
              <a:buChar char="•"/>
            </a:pPr>
            <a:r>
              <a:rPr lang="ru-RU" sz="2400" smtClean="0"/>
              <a:t>вырабатываемых </a:t>
            </a:r>
            <a:r>
              <a:rPr lang="ru-RU" sz="2400"/>
              <a:t>и принятых </a:t>
            </a:r>
            <a:r>
              <a:rPr lang="ru-RU" sz="2400" u="sng"/>
              <a:t>законодательных</a:t>
            </a:r>
            <a:r>
              <a:rPr lang="ru-RU" sz="2400"/>
              <a:t>, иных нормативных правовых актах и других решениях во внутри-и внешнеполитической сферах.</a:t>
            </a:r>
          </a:p>
          <a:p>
            <a:pPr indent="446088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5737241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13 Инф. обеспечение и сопровождение государственной политики </a:t>
            </a:r>
            <a:r>
              <a:rPr lang="ru-RU" sz="2400" smtClean="0">
                <a:effectLst/>
              </a:rPr>
              <a:t>(2/4)</a:t>
            </a:r>
            <a:endParaRPr lang="ru-RU" sz="2400" b="1" smtClean="0"/>
          </a:p>
          <a:p>
            <a:pPr indent="446088">
              <a:tabLst>
                <a:tab pos="530225" algn="l"/>
              </a:tabLst>
            </a:pPr>
            <a:r>
              <a:rPr lang="ru-RU" sz="2400"/>
              <a:t>51. Государство обеспечивает построение конструктивного и всеобъемлющего информационного взаимодействия между </a:t>
            </a:r>
            <a:endParaRPr lang="ru-RU" sz="2400" smtClean="0"/>
          </a:p>
          <a:p>
            <a:pPr marL="990600" indent="-334963">
              <a:buFont typeface="Wingdings" charset="2"/>
              <a:buChar char="ü"/>
              <a:tabLst>
                <a:tab pos="530225" algn="l"/>
              </a:tabLst>
            </a:pPr>
            <a:r>
              <a:rPr lang="ru-RU" sz="2400" smtClean="0"/>
              <a:t>органами </a:t>
            </a:r>
            <a:r>
              <a:rPr lang="ru-RU" sz="2400"/>
              <a:t>власти, </a:t>
            </a:r>
            <a:endParaRPr lang="ru-RU" sz="2400" smtClean="0"/>
          </a:p>
          <a:p>
            <a:pPr marL="990600" indent="-334963">
              <a:buFont typeface="Wingdings" charset="2"/>
              <a:buChar char="ü"/>
              <a:tabLst>
                <a:tab pos="530225" algn="l"/>
              </a:tabLst>
            </a:pPr>
            <a:r>
              <a:rPr lang="ru-RU" sz="2400" smtClean="0"/>
              <a:t>средствами </a:t>
            </a:r>
            <a:r>
              <a:rPr lang="ru-RU" sz="2400"/>
              <a:t>массовой </a:t>
            </a:r>
            <a:r>
              <a:rPr lang="ru-RU" sz="2400" smtClean="0"/>
              <a:t>информации,</a:t>
            </a:r>
          </a:p>
          <a:p>
            <a:pPr marL="990600" indent="-334963">
              <a:buFont typeface="Wingdings" charset="2"/>
              <a:buChar char="ü"/>
              <a:tabLst>
                <a:tab pos="530225" algn="l"/>
              </a:tabLst>
            </a:pPr>
            <a:r>
              <a:rPr lang="ru-RU" sz="2400" smtClean="0"/>
              <a:t>общественностью </a:t>
            </a:r>
          </a:p>
          <a:p>
            <a:pPr indent="12700">
              <a:tabLst>
                <a:tab pos="530225" algn="l"/>
              </a:tabLst>
            </a:pPr>
            <a:r>
              <a:rPr lang="ru-RU" sz="2400" smtClean="0"/>
              <a:t>на </a:t>
            </a:r>
            <a:r>
              <a:rPr lang="ru-RU" sz="2400"/>
              <a:t>всех уровнях.</a:t>
            </a:r>
          </a:p>
          <a:p>
            <a:pPr indent="446088">
              <a:tabLst>
                <a:tab pos="530225" algn="l"/>
              </a:tabLst>
            </a:pPr>
            <a:endParaRPr lang="ru-RU" sz="2400" smtClean="0"/>
          </a:p>
          <a:p>
            <a:pPr indent="446088">
              <a:tabLst>
                <a:tab pos="530225" algn="l"/>
              </a:tabLst>
            </a:pPr>
            <a:r>
              <a:rPr lang="ru-RU" sz="2400" smtClean="0"/>
              <a:t>52</a:t>
            </a:r>
            <a:r>
              <a:rPr lang="ru-RU" sz="2400"/>
              <a:t>. Особое значение приобретает </a:t>
            </a:r>
            <a:r>
              <a:rPr lang="ru-RU" sz="2400" u="sng"/>
              <a:t>конкурентоспособность</a:t>
            </a:r>
            <a:r>
              <a:rPr lang="ru-RU" sz="2400"/>
              <a:t> государственных средств массовой информации, достигаемая в том числе </a:t>
            </a:r>
            <a:r>
              <a:rPr lang="ru-RU" sz="2400" smtClean="0"/>
              <a:t>через:</a:t>
            </a:r>
          </a:p>
          <a:p>
            <a:pPr marL="990600" indent="-182563">
              <a:buFont typeface="Arial" charset="0"/>
              <a:buChar char="•"/>
              <a:tabLst>
                <a:tab pos="530225" algn="l"/>
              </a:tabLst>
            </a:pPr>
            <a:r>
              <a:rPr lang="ru-RU" sz="2400" smtClean="0"/>
              <a:t>национальное </a:t>
            </a:r>
            <a:r>
              <a:rPr lang="ru-RU" sz="2400"/>
              <a:t>производство высококачественного </a:t>
            </a:r>
            <a:r>
              <a:rPr lang="ru-RU" sz="2400" smtClean="0"/>
              <a:t>контента,</a:t>
            </a:r>
          </a:p>
          <a:p>
            <a:pPr marL="990600" indent="-182563">
              <a:buFont typeface="Arial" charset="0"/>
              <a:buChar char="•"/>
              <a:tabLst>
                <a:tab pos="530225" algn="l"/>
              </a:tabLst>
            </a:pPr>
            <a:r>
              <a:rPr lang="ru-RU" sz="2400" smtClean="0"/>
              <a:t>формирование </a:t>
            </a:r>
            <a:r>
              <a:rPr lang="ru-RU" sz="2400"/>
              <a:t>современной системы медиаизмерений.</a:t>
            </a:r>
            <a:r>
              <a:rPr lang="ru-RU" sz="2400" smtClean="0">
                <a:effectLst/>
              </a:rPr>
              <a:t>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99381785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13 Инф. обеспечение и сопровождение государственной политики </a:t>
            </a:r>
            <a:r>
              <a:rPr lang="ru-RU" sz="2400" smtClean="0">
                <a:effectLst/>
              </a:rPr>
              <a:t>(3/4)</a:t>
            </a:r>
            <a:endParaRPr lang="ru-RU" sz="2400" b="1" smtClean="0"/>
          </a:p>
          <a:p>
            <a:pPr indent="501650"/>
            <a:r>
              <a:rPr lang="ru-RU" sz="2400"/>
              <a:t>53. Государство оказывает </a:t>
            </a:r>
            <a:r>
              <a:rPr lang="ru-RU" sz="2400" u="sng"/>
              <a:t>правовую</a:t>
            </a:r>
            <a:r>
              <a:rPr lang="ru-RU" sz="2400"/>
              <a:t> поддержку отечественным СМИ, направленную </a:t>
            </a:r>
            <a:r>
              <a:rPr lang="ru-RU" sz="2400" smtClean="0"/>
              <a:t>на: </a:t>
            </a:r>
          </a:p>
          <a:p>
            <a:pPr marL="990600" indent="-18256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повышение </a:t>
            </a:r>
            <a:r>
              <a:rPr lang="ru-RU" sz="2400" u="sng"/>
              <a:t>качества</a:t>
            </a:r>
            <a:r>
              <a:rPr lang="ru-RU" sz="2400"/>
              <a:t> аудиовизуального </a:t>
            </a:r>
            <a:r>
              <a:rPr lang="ru-RU" sz="2400" smtClean="0"/>
              <a:t>продукта, </a:t>
            </a:r>
          </a:p>
          <a:p>
            <a:pPr marL="990600" indent="-18256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расширение </a:t>
            </a:r>
            <a:r>
              <a:rPr lang="ru-RU" sz="2400"/>
              <a:t>тематического и жанрового </a:t>
            </a:r>
            <a:r>
              <a:rPr lang="ru-RU" sz="2400" u="sng"/>
              <a:t>разнообразия</a:t>
            </a:r>
            <a:r>
              <a:rPr lang="ru-RU" sz="2400"/>
              <a:t> программ, </a:t>
            </a:r>
            <a:endParaRPr lang="ru-RU" sz="2400" smtClean="0"/>
          </a:p>
          <a:p>
            <a:pPr marL="990600" indent="-18256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формирование </a:t>
            </a:r>
            <a:r>
              <a:rPr lang="ru-RU" sz="2400"/>
              <a:t>иных дополнительных возможностей развития, в том числе через законодательное </a:t>
            </a:r>
            <a:r>
              <a:rPr lang="ru-RU" sz="2400" u="sng"/>
              <a:t>регламентирование</a:t>
            </a:r>
            <a:r>
              <a:rPr lang="ru-RU" sz="2400"/>
              <a:t> объема и качества </a:t>
            </a:r>
            <a:r>
              <a:rPr lang="ru-RU" sz="2400" u="sng"/>
              <a:t>иностранного</a:t>
            </a:r>
            <a:r>
              <a:rPr lang="ru-RU" sz="2400"/>
              <a:t> вещания в Республике Беларусь, </a:t>
            </a:r>
            <a:endParaRPr lang="ru-RU" sz="2400" smtClean="0"/>
          </a:p>
          <a:p>
            <a:pPr marL="990600" indent="-18256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регулирование </a:t>
            </a:r>
            <a:r>
              <a:rPr lang="ru-RU" sz="2400"/>
              <a:t>объема </a:t>
            </a:r>
            <a:r>
              <a:rPr lang="ru-RU" sz="2400" u="sng"/>
              <a:t>рекламных</a:t>
            </a:r>
            <a:r>
              <a:rPr lang="ru-RU" sz="2400"/>
              <a:t> услуг, </a:t>
            </a:r>
            <a:endParaRPr lang="ru-RU" sz="2400" smtClean="0"/>
          </a:p>
          <a:p>
            <a:pPr marL="990600" indent="-182563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определение </a:t>
            </a:r>
            <a:r>
              <a:rPr lang="ru-RU" sz="2400"/>
              <a:t>оптимальных </a:t>
            </a:r>
            <a:r>
              <a:rPr lang="ru-RU" sz="2400" u="sng"/>
              <a:t>условий регистрации</a:t>
            </a:r>
            <a:r>
              <a:rPr lang="ru-RU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191161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13 Инф. обеспечение и сопровождение государственной политики </a:t>
            </a:r>
            <a:r>
              <a:rPr lang="ru-RU" sz="2400" smtClean="0">
                <a:effectLst/>
              </a:rPr>
              <a:t>(4/4)</a:t>
            </a:r>
            <a:endParaRPr lang="ru-RU" sz="2400" b="1" smtClean="0"/>
          </a:p>
          <a:p>
            <a:pPr indent="501650"/>
            <a:r>
              <a:rPr lang="ru-RU" sz="2400"/>
              <a:t>54. Органы власти, иные государственные органы и организации, учреждения науки, образования и культуры, должностные лица и представители научно-экспертного сообщества проводят </a:t>
            </a:r>
            <a:r>
              <a:rPr lang="ru-RU" sz="2400" u="sng"/>
              <a:t>активную, высокотехнологичную и разностороннюю деятельность </a:t>
            </a:r>
            <a:r>
              <a:rPr lang="ru-RU" sz="2400"/>
              <a:t>в информационном </a:t>
            </a:r>
            <a:r>
              <a:rPr lang="ru-RU" sz="2400" u="sng"/>
              <a:t>пространстве</a:t>
            </a:r>
            <a:r>
              <a:rPr lang="ru-RU" sz="2400"/>
              <a:t>, включая национальные и зарубежные </a:t>
            </a:r>
            <a:r>
              <a:rPr lang="ru-RU" sz="2400" u="sng"/>
              <a:t>электронные</a:t>
            </a:r>
            <a:r>
              <a:rPr lang="ru-RU" sz="2400"/>
              <a:t> средства массовой информации, иные </a:t>
            </a:r>
            <a:r>
              <a:rPr lang="ru-RU" sz="2400" u="sng"/>
              <a:t>интернет-ресурсы</a:t>
            </a:r>
            <a:r>
              <a:rPr lang="ru-RU" sz="2400"/>
              <a:t> и средства интернет-коммуникации, а также создают </a:t>
            </a:r>
            <a:r>
              <a:rPr lang="ru-RU" sz="2400" u="sng"/>
              <a:t>условия</a:t>
            </a:r>
            <a:r>
              <a:rPr lang="ru-RU" sz="2400"/>
              <a:t> для формирования </a:t>
            </a:r>
            <a:r>
              <a:rPr lang="ru-RU" sz="2400" smtClean="0"/>
              <a:t>современных </a:t>
            </a:r>
            <a:r>
              <a:rPr lang="ru-RU" sz="2400"/>
              <a:t>отечественных </a:t>
            </a:r>
            <a:endParaRPr lang="ru-RU" sz="2400" smtClean="0"/>
          </a:p>
          <a:p>
            <a:pPr marL="935038" indent="-223838">
              <a:buFont typeface="Arial" charset="0"/>
              <a:buChar char="•"/>
            </a:pPr>
            <a:r>
              <a:rPr lang="ru-RU" sz="2400" smtClean="0"/>
              <a:t>медийных </a:t>
            </a:r>
            <a:r>
              <a:rPr lang="ru-RU" sz="2400"/>
              <a:t>аналитических, </a:t>
            </a:r>
            <a:endParaRPr lang="ru-RU" sz="2400" smtClean="0"/>
          </a:p>
          <a:p>
            <a:pPr marL="935038" indent="-223838">
              <a:buFont typeface="Arial" charset="0"/>
              <a:buChar char="•"/>
            </a:pPr>
            <a:r>
              <a:rPr lang="ru-RU" sz="2400" smtClean="0"/>
              <a:t>научных </a:t>
            </a:r>
            <a:r>
              <a:rPr lang="ru-RU" sz="2400"/>
              <a:t>и </a:t>
            </a:r>
            <a:endParaRPr lang="ru-RU" sz="2400" smtClean="0"/>
          </a:p>
          <a:p>
            <a:pPr marL="935038" indent="-223838">
              <a:buFont typeface="Arial" charset="0"/>
              <a:buChar char="•"/>
            </a:pPr>
            <a:r>
              <a:rPr lang="ru-RU" sz="2400" smtClean="0"/>
              <a:t>дискуссионных </a:t>
            </a:r>
          </a:p>
          <a:p>
            <a:pPr indent="55563"/>
            <a:r>
              <a:rPr lang="ru-RU" sz="2400" smtClean="0"/>
              <a:t>площадок</a:t>
            </a:r>
            <a:r>
              <a:rPr lang="ru-RU" sz="2400"/>
              <a:t>.</a:t>
            </a:r>
            <a:r>
              <a:rPr lang="ru-RU" sz="2400" smtClean="0">
                <a:effectLst/>
              </a:rPr>
              <a:t>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5766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14 Безопасность массовой информации </a:t>
            </a:r>
            <a:r>
              <a:rPr lang="ru-RU" sz="2400" smtClean="0">
                <a:effectLst/>
              </a:rPr>
              <a:t>(1/3)</a:t>
            </a:r>
            <a:endParaRPr lang="ru-RU" sz="2400" b="1" smtClean="0"/>
          </a:p>
          <a:p>
            <a:pPr indent="501650">
              <a:spcAft>
                <a:spcPts val="600"/>
              </a:spcAft>
            </a:pPr>
            <a:r>
              <a:rPr lang="ru-RU" sz="2400"/>
              <a:t>55. Отношения в области массовой информации основаны на </a:t>
            </a:r>
            <a:r>
              <a:rPr lang="ru-RU" sz="2400" u="sng" smtClean="0"/>
              <a:t>принципах:</a:t>
            </a:r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законности</a:t>
            </a:r>
            <a:r>
              <a:rPr lang="ru-RU" sz="2400"/>
              <a:t>, </a:t>
            </a:r>
            <a:endParaRPr lang="ru-RU" sz="2400" smtClean="0"/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достоверности</a:t>
            </a:r>
            <a:r>
              <a:rPr lang="ru-RU" sz="2400"/>
              <a:t>, </a:t>
            </a:r>
            <a:endParaRPr lang="ru-RU" sz="2400" smtClean="0"/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уважения </a:t>
            </a:r>
            <a:r>
              <a:rPr lang="ru-RU" sz="2400"/>
              <a:t>прав и свобод человека, </a:t>
            </a:r>
            <a:endParaRPr lang="ru-RU" sz="2400" smtClean="0"/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многообразия </a:t>
            </a:r>
            <a:r>
              <a:rPr lang="ru-RU" sz="2400"/>
              <a:t>мнений, </a:t>
            </a:r>
            <a:endParaRPr lang="ru-RU" sz="2400" smtClean="0"/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защиты </a:t>
            </a:r>
            <a:r>
              <a:rPr lang="ru-RU" sz="2400"/>
              <a:t>нравственности </a:t>
            </a:r>
            <a:endParaRPr lang="ru-RU" sz="2400" smtClean="0"/>
          </a:p>
          <a:p>
            <a:pPr marL="129698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иных</a:t>
            </a:r>
            <a:r>
              <a:rPr lang="ru-RU" sz="2400"/>
              <a:t>. </a:t>
            </a:r>
            <a:endParaRPr lang="ru-RU" sz="2400" smtClean="0"/>
          </a:p>
          <a:p>
            <a:pPr indent="501650"/>
            <a:r>
              <a:rPr lang="ru-RU" sz="2400" smtClean="0"/>
              <a:t>Наряду </a:t>
            </a:r>
            <a:r>
              <a:rPr lang="ru-RU" sz="2400"/>
              <a:t>с </a:t>
            </a:r>
            <a:r>
              <a:rPr lang="ru-RU" sz="2400" u="sng"/>
              <a:t>конституционным</a:t>
            </a:r>
            <a:r>
              <a:rPr lang="ru-RU" sz="2400"/>
              <a:t> обеспечением </a:t>
            </a:r>
            <a:r>
              <a:rPr lang="ru-RU" sz="2400" u="sng"/>
              <a:t>свободы слова </a:t>
            </a:r>
            <a:r>
              <a:rPr lang="ru-RU" sz="2400"/>
              <a:t>в Республике Беларусь для соблюдения этих принципов устанавливаются </a:t>
            </a:r>
            <a:r>
              <a:rPr lang="ru-RU" sz="2400" u="sng"/>
              <a:t>законодательные требования </a:t>
            </a:r>
            <a:r>
              <a:rPr lang="ru-RU" sz="2400"/>
              <a:t>к распространению </a:t>
            </a:r>
            <a:r>
              <a:rPr lang="ru-RU" sz="2400" u="sng"/>
              <a:t>массовой</a:t>
            </a:r>
            <a:r>
              <a:rPr lang="ru-RU" sz="2400"/>
              <a:t> информации, соответствующие </a:t>
            </a:r>
            <a:r>
              <a:rPr lang="ru-RU" sz="2400" u="sng"/>
              <a:t>мировой</a:t>
            </a:r>
            <a:r>
              <a:rPr lang="ru-RU" sz="2400"/>
              <a:t> практике и </a:t>
            </a:r>
            <a:r>
              <a:rPr lang="ru-RU" sz="2400" u="sng"/>
              <a:t>общепринятым социальным стандартам</a:t>
            </a:r>
            <a:r>
              <a:rPr lang="ru-RU" sz="2400"/>
              <a:t>. </a:t>
            </a:r>
            <a:endParaRPr lang="ru-RU" sz="2400" smtClean="0"/>
          </a:p>
          <a:p>
            <a:pPr indent="501650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13095018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14 Безопасность массовой информации </a:t>
            </a:r>
            <a:r>
              <a:rPr lang="ru-RU" sz="2400" smtClean="0">
                <a:effectLst/>
              </a:rPr>
              <a:t>(2/3)</a:t>
            </a:r>
            <a:endParaRPr lang="ru-RU" sz="2400" b="1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Осуществляется </a:t>
            </a:r>
            <a:r>
              <a:rPr lang="ru-RU" sz="2400" u="sng"/>
              <a:t>общественный контроль </a:t>
            </a:r>
            <a:r>
              <a:rPr lang="ru-RU" sz="2400"/>
              <a:t>за распространением в информационном пространстве </a:t>
            </a:r>
            <a:r>
              <a:rPr lang="ru-RU" sz="2400" u="sng"/>
              <a:t>незаконной и недостоверной </a:t>
            </a:r>
            <a:r>
              <a:rPr lang="ru-RU" sz="2400"/>
              <a:t>информации.</a:t>
            </a:r>
          </a:p>
          <a:p>
            <a:pPr indent="501650">
              <a:spcAft>
                <a:spcPts val="600"/>
              </a:spcAft>
            </a:pPr>
            <a:r>
              <a:rPr lang="ru-RU" sz="2400"/>
              <a:t>56. Не допускается распространение информации, направленной на </a:t>
            </a:r>
            <a:r>
              <a:rPr lang="ru-RU" sz="2400" smtClean="0"/>
              <a:t>пропаганду: </a:t>
            </a:r>
          </a:p>
          <a:p>
            <a:pPr marL="93503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u="sng" smtClean="0"/>
              <a:t>войны</a:t>
            </a:r>
            <a:r>
              <a:rPr lang="ru-RU" sz="2400"/>
              <a:t>, </a:t>
            </a:r>
            <a:r>
              <a:rPr lang="ru-RU" sz="2400" u="sng"/>
              <a:t>экстремистской</a:t>
            </a:r>
            <a:r>
              <a:rPr lang="ru-RU" sz="2400"/>
              <a:t> деятельности или содержащей </a:t>
            </a:r>
            <a:r>
              <a:rPr lang="ru-RU" sz="2400" u="sng"/>
              <a:t>призывы</a:t>
            </a:r>
            <a:r>
              <a:rPr lang="ru-RU" sz="2400"/>
              <a:t> к такой деятельности, </a:t>
            </a:r>
            <a:endParaRPr lang="ru-RU" sz="2400" smtClean="0"/>
          </a:p>
          <a:p>
            <a:pPr marL="93503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потребления </a:t>
            </a:r>
            <a:r>
              <a:rPr lang="ru-RU" sz="2400" u="sng"/>
              <a:t>наркотических</a:t>
            </a:r>
            <a:r>
              <a:rPr lang="ru-RU" sz="2400"/>
              <a:t> средств и им подобных веществ, </a:t>
            </a:r>
            <a:endParaRPr lang="ru-RU" sz="2400" smtClean="0"/>
          </a:p>
          <a:p>
            <a:pPr marL="93503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u="sng" smtClean="0"/>
              <a:t>порнографии</a:t>
            </a:r>
            <a:r>
              <a:rPr lang="ru-RU" sz="2400"/>
              <a:t>, </a:t>
            </a:r>
            <a:endParaRPr lang="ru-RU" sz="2400" smtClean="0"/>
          </a:p>
          <a:p>
            <a:pPr marL="935038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u="sng" smtClean="0"/>
              <a:t>насилия</a:t>
            </a:r>
            <a:r>
              <a:rPr lang="ru-RU" sz="2400" smtClean="0"/>
              <a:t> </a:t>
            </a:r>
            <a:r>
              <a:rPr lang="ru-RU" sz="2400"/>
              <a:t>и жестокости, </a:t>
            </a:r>
            <a:endParaRPr lang="ru-RU" sz="2400" smtClean="0"/>
          </a:p>
          <a:p>
            <a:pPr marL="12700">
              <a:spcAft>
                <a:spcPts val="600"/>
              </a:spcAft>
            </a:pPr>
            <a:r>
              <a:rPr lang="ru-RU" sz="2400" smtClean="0"/>
              <a:t>иной </a:t>
            </a:r>
            <a:r>
              <a:rPr lang="ru-RU" sz="2400"/>
              <a:t>информации, </a:t>
            </a:r>
            <a:r>
              <a:rPr lang="ru-RU" sz="2400" u="sng"/>
              <a:t>запрещенной</a:t>
            </a:r>
            <a:r>
              <a:rPr lang="ru-RU" sz="2400"/>
              <a:t> законодательством. 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29499508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287003"/>
            <a:ext cx="118590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IV Безопасность информационного пространства как одно из важнейших условий развития суверенного, демократического социального государства</a:t>
            </a:r>
            <a:r>
              <a:rPr lang="ru-RU" sz="2400" b="1" smtClean="0">
                <a:effectLst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ru-RU" sz="2400" b="1" smtClean="0"/>
              <a:t>Глава 14 Безопасность массовой информации </a:t>
            </a:r>
            <a:r>
              <a:rPr lang="ru-RU" sz="2400" smtClean="0">
                <a:effectLst/>
              </a:rPr>
              <a:t>(3/3)</a:t>
            </a:r>
            <a:endParaRPr lang="ru-RU" sz="2400" b="1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На </a:t>
            </a:r>
            <a:r>
              <a:rPr lang="ru-RU" sz="2400"/>
              <a:t>государственном уровне реализуются </a:t>
            </a:r>
            <a:r>
              <a:rPr lang="ru-RU" sz="2400" u="sng"/>
              <a:t>меры</a:t>
            </a:r>
            <a:r>
              <a:rPr lang="ru-RU" sz="2400"/>
              <a:t> по </a:t>
            </a:r>
            <a:r>
              <a:rPr lang="ru-RU" sz="2400" u="sng"/>
              <a:t>воспрепятствованию</a:t>
            </a:r>
            <a:r>
              <a:rPr lang="ru-RU" sz="2400"/>
              <a:t> распространению информации, способной нанести вред </a:t>
            </a:r>
            <a:r>
              <a:rPr lang="ru-RU" sz="2400" u="sng"/>
              <a:t>национальным интересам</a:t>
            </a:r>
            <a:r>
              <a:rPr lang="ru-RU" sz="2400"/>
              <a:t>, и </a:t>
            </a:r>
            <a:r>
              <a:rPr lang="ru-RU" sz="2400" u="sng"/>
              <a:t>недостоверных</a:t>
            </a:r>
            <a:r>
              <a:rPr lang="ru-RU" sz="2400"/>
              <a:t> сведений, а также по </a:t>
            </a:r>
            <a:r>
              <a:rPr lang="ru-RU" sz="2400" u="sng"/>
              <a:t>снижению</a:t>
            </a:r>
            <a:r>
              <a:rPr lang="ru-RU" sz="2400"/>
              <a:t> </a:t>
            </a:r>
            <a:r>
              <a:rPr lang="ru-RU" sz="2400" u="sng"/>
              <a:t>анонимности</a:t>
            </a:r>
            <a:r>
              <a:rPr lang="ru-RU" sz="2400"/>
              <a:t> в информационном пространстве. </a:t>
            </a:r>
            <a:endParaRPr lang="ru-RU" sz="2400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При </a:t>
            </a:r>
            <a:r>
              <a:rPr lang="ru-RU" sz="2400"/>
              <a:t>трансляции контента не разрешается применение скрытых технологических </a:t>
            </a:r>
            <a:r>
              <a:rPr lang="ru-RU" sz="2400" u="sng"/>
              <a:t>приемов</a:t>
            </a:r>
            <a:r>
              <a:rPr lang="ru-RU" sz="2400"/>
              <a:t>, воздействующих на </a:t>
            </a:r>
            <a:r>
              <a:rPr lang="ru-RU" sz="2400" u="sng"/>
              <a:t>подсознание</a:t>
            </a:r>
            <a:r>
              <a:rPr lang="ru-RU" sz="2400"/>
              <a:t> людей или оказывающих </a:t>
            </a:r>
            <a:r>
              <a:rPr lang="ru-RU" sz="2400" u="sng"/>
              <a:t>вредное</a:t>
            </a:r>
            <a:r>
              <a:rPr lang="ru-RU" sz="2400"/>
              <a:t> влияние на их здоровье.</a:t>
            </a:r>
          </a:p>
          <a:p>
            <a:pPr indent="501650">
              <a:spcAft>
                <a:spcPts val="1200"/>
              </a:spcAft>
            </a:pPr>
            <a:r>
              <a:rPr lang="ru-RU" sz="2400"/>
              <a:t>57. </a:t>
            </a:r>
            <a:r>
              <a:rPr lang="ru-RU" sz="2400" u="sng"/>
              <a:t>Ограничивается</a:t>
            </a:r>
            <a:r>
              <a:rPr lang="ru-RU" sz="2400"/>
              <a:t> в законодательном порядке распространение информации без знака </a:t>
            </a:r>
            <a:r>
              <a:rPr lang="ru-RU" sz="2400" u="sng"/>
              <a:t>возрастной</a:t>
            </a:r>
            <a:r>
              <a:rPr lang="ru-RU" sz="2400"/>
              <a:t> категории, а также поощряются </a:t>
            </a:r>
            <a:r>
              <a:rPr lang="ru-RU" sz="2400" u="sng"/>
              <a:t>меры родительского контроля </a:t>
            </a:r>
            <a:r>
              <a:rPr lang="ru-RU" sz="2400"/>
              <a:t>при использовании детьми информационных технологий.</a:t>
            </a:r>
            <a:r>
              <a:rPr lang="ru-RU" sz="2400" smtClean="0">
                <a:effectLst/>
              </a:rPr>
              <a:t>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3559763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624" y="210585"/>
            <a:ext cx="115054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dirty="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dirty="0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dirty="0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dirty="0" smtClean="0"/>
              <a:t>Раздел </a:t>
            </a:r>
            <a:r>
              <a:rPr lang="ru-RU" sz="2800" b="1" dirty="0" err="1" smtClean="0"/>
              <a:t>V</a:t>
            </a:r>
            <a:r>
              <a:rPr lang="ru-RU" sz="2800" b="1" dirty="0" smtClean="0"/>
              <a:t> Обеспечение безопасности информационной инфраструктуры</a:t>
            </a:r>
            <a:r>
              <a:rPr lang="ru-RU" sz="28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12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15 Обусловленность мер по обеспечению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16 Основные направления обеспечения безопасности информационной инфраструктуры</a:t>
            </a:r>
            <a:r>
              <a:rPr lang="ru-RU" sz="28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17 Безопасность национального сегмента сети интернет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18 Киберустойчивость КВОИ и государственных информационных систем</a:t>
            </a:r>
            <a:r>
              <a:rPr lang="ru-RU" sz="28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19 Противодействие киберпреступности</a:t>
            </a:r>
            <a:r>
              <a:rPr lang="ru-RU" sz="2800" b="1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73418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301071"/>
            <a:ext cx="116480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V</a:t>
            </a:r>
            <a:r>
              <a:rPr lang="ru-RU" sz="2400" b="1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smtClean="0"/>
              <a:t>Глава 15 Обусловленность мер по </a:t>
            </a:r>
            <a:r>
              <a:rPr lang="ru-RU" sz="2400" b="1" err="1" smtClean="0"/>
              <a:t>обесп</a:t>
            </a:r>
            <a:r>
              <a:rPr lang="ru-RU" sz="2400" b="1" smtClean="0"/>
              <a:t>. безопасности инф. инфраструктуры </a:t>
            </a:r>
            <a:r>
              <a:rPr lang="ru-RU" sz="2400" smtClean="0">
                <a:effectLst/>
              </a:rPr>
              <a:t>(1/4)</a:t>
            </a:r>
            <a:endParaRPr lang="ru-RU" sz="2400" b="1" smtClean="0"/>
          </a:p>
          <a:p>
            <a:pPr indent="501650">
              <a:spcAft>
                <a:spcPts val="1200"/>
              </a:spcAft>
            </a:pPr>
            <a:r>
              <a:rPr lang="ru-RU" sz="2400"/>
              <a:t>58. </a:t>
            </a:r>
            <a:r>
              <a:rPr lang="ru-RU" sz="2400" u="sng"/>
              <a:t>Цифровая трансформация </a:t>
            </a:r>
            <a:r>
              <a:rPr lang="ru-RU" sz="2400"/>
              <a:t>экономики и </a:t>
            </a:r>
            <a:r>
              <a:rPr lang="ru-RU" sz="2400" u="sng"/>
              <a:t>инновации</a:t>
            </a:r>
            <a:r>
              <a:rPr lang="ru-RU" sz="2400"/>
              <a:t> в области ИКТ наряду с мировым </a:t>
            </a:r>
            <a:r>
              <a:rPr lang="ru-RU" sz="2400" u="sng"/>
              <a:t>развитием</a:t>
            </a:r>
            <a:r>
              <a:rPr lang="ru-RU" sz="2400"/>
              <a:t> и наращиванием технологических </a:t>
            </a:r>
            <a:r>
              <a:rPr lang="ru-RU" sz="2400" u="sng"/>
              <a:t>возможностей</a:t>
            </a:r>
            <a:r>
              <a:rPr lang="ru-RU" sz="2400"/>
              <a:t> во взаимодействии людей, бизнеса, государственных институтов обуславливают необходимость принятия </a:t>
            </a:r>
            <a:r>
              <a:rPr lang="ru-RU" sz="2400" u="sng"/>
              <a:t>особых мер</a:t>
            </a:r>
            <a:r>
              <a:rPr lang="ru-RU" sz="2400"/>
              <a:t>, обеспечивающих </a:t>
            </a:r>
            <a:r>
              <a:rPr lang="ru-RU" sz="2400" u="sng"/>
              <a:t>доверие</a:t>
            </a:r>
            <a:r>
              <a:rPr lang="ru-RU" sz="2400"/>
              <a:t> и </a:t>
            </a:r>
            <a:r>
              <a:rPr lang="ru-RU" sz="2400" u="sng"/>
              <a:t>безопасность</a:t>
            </a:r>
            <a:r>
              <a:rPr lang="ru-RU" sz="2400"/>
              <a:t> при </a:t>
            </a:r>
            <a:r>
              <a:rPr lang="ru-RU" sz="2400" u="sng"/>
              <a:t>создании и использовании </a:t>
            </a:r>
            <a:r>
              <a:rPr lang="ru-RU" sz="2400"/>
              <a:t>в современном информационном обществе информационной </a:t>
            </a:r>
            <a:r>
              <a:rPr lang="ru-RU" sz="2400" u="sng"/>
              <a:t>инфраструктуры и данных</a:t>
            </a:r>
            <a:r>
              <a:rPr lang="ru-RU" sz="2400"/>
              <a:t> в информационных системах.</a:t>
            </a:r>
          </a:p>
          <a:p>
            <a:pPr indent="501650"/>
            <a:r>
              <a:rPr lang="ru-RU" sz="2400"/>
              <a:t>59. Политическая и социально-экономическая сферы, общественная и военная безопасность становятся все более уязвимыми перед </a:t>
            </a:r>
            <a:r>
              <a:rPr lang="ru-RU" sz="2400" u="sng"/>
              <a:t>преднамеренными</a:t>
            </a:r>
            <a:r>
              <a:rPr lang="ru-RU" sz="2400"/>
              <a:t> или </a:t>
            </a:r>
            <a:r>
              <a:rPr lang="ru-RU" sz="2400" u="sng"/>
              <a:t>случайными</a:t>
            </a:r>
            <a:r>
              <a:rPr lang="ru-RU" sz="2400"/>
              <a:t> технологическими воздействиями, формирующимися в том числе в условиях недостаточных глобальных </a:t>
            </a:r>
            <a:r>
              <a:rPr lang="ru-RU" sz="2400" u="sng"/>
              <a:t>механизмов</a:t>
            </a:r>
            <a:r>
              <a:rPr lang="ru-RU" sz="2400"/>
              <a:t> согласованного и действенного </a:t>
            </a:r>
            <a:r>
              <a:rPr lang="ru-RU" sz="2400" u="sng"/>
              <a:t>предупреждения</a:t>
            </a:r>
            <a:r>
              <a:rPr lang="ru-RU" sz="2400"/>
              <a:t> и </a:t>
            </a:r>
            <a:r>
              <a:rPr lang="ru-RU" sz="2400" u="sng"/>
              <a:t>сдерживания</a:t>
            </a:r>
            <a:r>
              <a:rPr lang="ru-RU" sz="2400"/>
              <a:t> киберинцидентов в сети Интернет</a:t>
            </a:r>
            <a:r>
              <a:rPr lang="ru-RU" sz="2400" smtClean="0">
                <a:effectLst/>
              </a:rPr>
              <a:t>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78724924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301071"/>
            <a:ext cx="11648049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V</a:t>
            </a:r>
            <a:r>
              <a:rPr lang="ru-RU" sz="2400" b="1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smtClean="0"/>
              <a:t>Глава 15 Обусловленность мер по </a:t>
            </a:r>
            <a:r>
              <a:rPr lang="ru-RU" sz="2400" b="1" err="1" smtClean="0"/>
              <a:t>обесп</a:t>
            </a:r>
            <a:r>
              <a:rPr lang="ru-RU" sz="2400" b="1" smtClean="0"/>
              <a:t>. безопасности инф. инфраструктуры </a:t>
            </a:r>
            <a:r>
              <a:rPr lang="ru-RU" sz="2400" smtClean="0">
                <a:effectLst/>
              </a:rPr>
              <a:t>(2/4)</a:t>
            </a:r>
          </a:p>
          <a:p>
            <a:pPr indent="501650">
              <a:spcAft>
                <a:spcPts val="600"/>
              </a:spcAft>
            </a:pPr>
            <a:r>
              <a:rPr lang="ru-RU" sz="2400"/>
              <a:t>Повсеместное функционирование </a:t>
            </a:r>
            <a:r>
              <a:rPr lang="ru-RU" sz="2400" smtClean="0"/>
              <a:t>объектов:</a:t>
            </a:r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промышленности</a:t>
            </a:r>
            <a:r>
              <a:rPr lang="ru-RU" sz="2400"/>
              <a:t>, </a:t>
            </a:r>
            <a:endParaRPr lang="ru-RU" sz="2400" smtClean="0"/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транспорта</a:t>
            </a:r>
            <a:r>
              <a:rPr lang="ru-RU" sz="2400"/>
              <a:t>, </a:t>
            </a:r>
            <a:endParaRPr lang="ru-RU" sz="2400" smtClean="0"/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энергетики</a:t>
            </a:r>
            <a:r>
              <a:rPr lang="ru-RU" sz="2400"/>
              <a:t>, </a:t>
            </a:r>
            <a:endParaRPr lang="ru-RU" sz="2400" smtClean="0"/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электросвязи</a:t>
            </a:r>
            <a:r>
              <a:rPr lang="ru-RU" sz="2400"/>
              <a:t>, </a:t>
            </a:r>
            <a:endParaRPr lang="ru-RU" sz="2400" smtClean="0"/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здравоохранения, </a:t>
            </a:r>
          </a:p>
          <a:p>
            <a:pPr marL="1157288" indent="-166688">
              <a:spcAft>
                <a:spcPts val="600"/>
              </a:spcAft>
              <a:buFont typeface="Arial" charset="0"/>
              <a:buChar char="•"/>
            </a:pPr>
            <a:r>
              <a:rPr lang="ru-RU" sz="2400" smtClean="0"/>
              <a:t>систем </a:t>
            </a:r>
            <a:r>
              <a:rPr lang="ru-RU" sz="2400"/>
              <a:t>жизнеобеспечения с автоматизированными системами управления </a:t>
            </a:r>
            <a:endParaRPr lang="ru-RU" sz="2400" smtClean="0"/>
          </a:p>
          <a:p>
            <a:pPr indent="12700">
              <a:spcAft>
                <a:spcPts val="1200"/>
              </a:spcAft>
            </a:pPr>
            <a:r>
              <a:rPr lang="ru-RU" sz="2400" smtClean="0"/>
              <a:t>ставит </a:t>
            </a:r>
            <a:r>
              <a:rPr lang="ru-RU" sz="2400"/>
              <a:t>в прямую зависимость </a:t>
            </a:r>
            <a:r>
              <a:rPr lang="ru-RU" sz="2400" u="sng"/>
              <a:t>жизнь и здоровье</a:t>
            </a:r>
            <a:r>
              <a:rPr lang="ru-RU" sz="2400"/>
              <a:t> населения, </a:t>
            </a:r>
            <a:r>
              <a:rPr lang="ru-RU" sz="2400" u="sng"/>
              <a:t>экологическую и социальную</a:t>
            </a:r>
            <a:r>
              <a:rPr lang="ru-RU" sz="2400"/>
              <a:t> безопасность от их </a:t>
            </a:r>
            <a:r>
              <a:rPr lang="ru-RU" sz="2400" u="sng"/>
              <a:t>надежности и защищенности</a:t>
            </a:r>
            <a:r>
              <a:rPr lang="ru-RU" sz="2400"/>
              <a:t>. </a:t>
            </a:r>
            <a:endParaRPr lang="ru-RU" sz="2400" smtClean="0"/>
          </a:p>
          <a:p>
            <a:pPr indent="501650"/>
            <a:r>
              <a:rPr lang="ru-RU" sz="2400" u="sng" smtClean="0"/>
              <a:t>Кибератаки</a:t>
            </a:r>
            <a:r>
              <a:rPr lang="ru-RU" sz="2400" smtClean="0"/>
              <a:t> </a:t>
            </a:r>
            <a:r>
              <a:rPr lang="ru-RU" sz="2400"/>
              <a:t>на информационную инфраструктуру рассматриваются в мире как одна из наиболее значимых </a:t>
            </a:r>
            <a:r>
              <a:rPr lang="ru-RU" sz="2400" u="sng"/>
              <a:t>угроз</a:t>
            </a:r>
            <a:r>
              <a:rPr lang="ru-RU" sz="2400"/>
              <a:t> безопасности</a:t>
            </a:r>
            <a:r>
              <a:rPr lang="ru-RU" sz="2400" smtClean="0"/>
              <a:t>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4430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/>
              <a:t>Система обеспечивает контроль целостности критичных файлов операционных систем и функционального программного обеспечения (ФПО) АРМ, как на этапе загрузки, так и в последующем в процессе их функционирования</a:t>
            </a:r>
          </a:p>
          <a:p>
            <a:pPr marL="514350" indent="-514350">
              <a:buFont typeface="+mj-lt"/>
              <a:buAutoNum type="arabicParenR"/>
            </a:pPr>
            <a:endParaRPr lang="ru-RU" sz="2800" dirty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Целостность данных и защита от несанкционированного доступа к ним при передаче по сети обеспечивается посредством использования защищенных сетевых соединений по протоколу SSL.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714356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</a:t>
            </a:r>
            <a:r>
              <a:rPr lang="ru-RU" sz="2800" i="1" dirty="0"/>
              <a:t> (4):</a:t>
            </a:r>
          </a:p>
        </p:txBody>
      </p:sp>
    </p:spTree>
    <p:extLst>
      <p:ext uri="{BB962C8B-B14F-4D97-AF65-F5344CB8AC3E}">
        <p14:creationId xmlns:p14="http://schemas.microsoft.com/office/powerpoint/2010/main" val="3654813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301071"/>
            <a:ext cx="116480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120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V</a:t>
            </a:r>
            <a:r>
              <a:rPr lang="ru-RU" sz="2400" b="1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smtClean="0"/>
              <a:t>Глава 15 Обусловленность мер по </a:t>
            </a:r>
            <a:r>
              <a:rPr lang="ru-RU" sz="2400" b="1" err="1" smtClean="0"/>
              <a:t>обесп</a:t>
            </a:r>
            <a:r>
              <a:rPr lang="ru-RU" sz="2400" b="1" smtClean="0"/>
              <a:t>. безопасности инф. инфраструктуры </a:t>
            </a:r>
            <a:r>
              <a:rPr lang="ru-RU" sz="2400" smtClean="0">
                <a:effectLst/>
              </a:rPr>
              <a:t>(3/4)</a:t>
            </a:r>
          </a:p>
          <a:p>
            <a:pPr indent="501650">
              <a:spcAft>
                <a:spcPts val="1200"/>
              </a:spcAft>
            </a:pPr>
            <a:r>
              <a:rPr lang="ru-RU" sz="2400" smtClean="0"/>
              <a:t>Во </a:t>
            </a:r>
            <a:r>
              <a:rPr lang="ru-RU" sz="2400"/>
              <a:t>многих национальных вооруженных силах создаются и развиваются </a:t>
            </a:r>
            <a:r>
              <a:rPr lang="ru-RU" sz="2400" u="sng"/>
              <a:t>кибервойска</a:t>
            </a:r>
            <a:r>
              <a:rPr lang="ru-RU" sz="2400"/>
              <a:t>, а проведение киберопераций предусматривается в доктринальных и стратегических документах. </a:t>
            </a:r>
            <a:endParaRPr lang="ru-RU" sz="2400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Одновременно </a:t>
            </a:r>
            <a:r>
              <a:rPr lang="ru-RU" sz="2400"/>
              <a:t>рассматривается возможность реагирования на кибератаки как на </a:t>
            </a:r>
            <a:r>
              <a:rPr lang="ru-RU" sz="2400" u="sng"/>
              <a:t>вооруженную</a:t>
            </a:r>
            <a:r>
              <a:rPr lang="ru-RU" sz="2400"/>
              <a:t> агрессию, что в условиях практической невозможности точной идентификации их источников (инициаторов) может привести к бездоказательной и произвольной трактовке </a:t>
            </a:r>
            <a:r>
              <a:rPr lang="ru-RU" sz="2400" u="sng"/>
              <a:t>обоснованности</a:t>
            </a:r>
            <a:r>
              <a:rPr lang="ru-RU" sz="2400"/>
              <a:t> встречных военных действий.</a:t>
            </a:r>
          </a:p>
          <a:p>
            <a:pPr indent="501650">
              <a:spcAft>
                <a:spcPts val="1200"/>
              </a:spcAft>
            </a:pPr>
            <a:r>
              <a:rPr lang="ru-RU" sz="2400"/>
              <a:t>Неуклонно растет </a:t>
            </a:r>
            <a:r>
              <a:rPr lang="ru-RU" sz="2400" u="sng"/>
              <a:t>количество</a:t>
            </a:r>
            <a:r>
              <a:rPr lang="ru-RU" sz="2400"/>
              <a:t> киберпреступлений. </a:t>
            </a:r>
            <a:endParaRPr lang="ru-RU" sz="2400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Информационные </a:t>
            </a:r>
            <a:r>
              <a:rPr lang="ru-RU" sz="2400" u="sng"/>
              <a:t>системы и ресурсы </a:t>
            </a:r>
            <a:r>
              <a:rPr lang="ru-RU" sz="2400"/>
              <a:t>становятся как </a:t>
            </a:r>
            <a:r>
              <a:rPr lang="ru-RU" sz="2400" u="sng"/>
              <a:t>предметом</a:t>
            </a:r>
            <a:r>
              <a:rPr lang="ru-RU" sz="2400"/>
              <a:t> преступлений, так и </a:t>
            </a:r>
            <a:r>
              <a:rPr lang="ru-RU" sz="2400" u="sng"/>
              <a:t>средством</a:t>
            </a:r>
            <a:r>
              <a:rPr lang="ru-RU" sz="2400"/>
              <a:t> их совершения. </a:t>
            </a:r>
            <a:endParaRPr lang="ru-RU" sz="2400" smtClean="0"/>
          </a:p>
          <a:p>
            <a:pPr indent="501650">
              <a:spcAft>
                <a:spcPts val="1200"/>
              </a:spcAft>
            </a:pPr>
            <a:r>
              <a:rPr lang="ru-RU" sz="2400" smtClean="0"/>
              <a:t>Формируется </a:t>
            </a:r>
            <a:r>
              <a:rPr lang="ru-RU" sz="2400" u="sng"/>
              <a:t>тотальная зависимость </a:t>
            </a:r>
            <a:r>
              <a:rPr lang="ru-RU" sz="2400"/>
              <a:t>финансового сектора и иных секторов от </a:t>
            </a:r>
            <a:r>
              <a:rPr lang="ru-RU" sz="2400" u="sng"/>
              <a:t>надежности</a:t>
            </a:r>
            <a:r>
              <a:rPr lang="ru-RU" sz="2400"/>
              <a:t> электронных систем хранения, обработки и обмена данными.</a:t>
            </a:r>
            <a:r>
              <a:rPr lang="ru-RU" sz="2400" smtClean="0">
                <a:effectLst/>
              </a:rPr>
              <a:t> </a:t>
            </a:r>
            <a:endParaRPr lang="ru-RU" sz="2400" b="1" smtClean="0"/>
          </a:p>
        </p:txBody>
      </p:sp>
    </p:spTree>
    <p:extLst>
      <p:ext uri="{BB962C8B-B14F-4D97-AF65-F5344CB8AC3E}">
        <p14:creationId xmlns:p14="http://schemas.microsoft.com/office/powerpoint/2010/main" val="78739678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smtClean="0"/>
              <a:t>Раздел </a:t>
            </a:r>
            <a:r>
              <a:rPr lang="ru-RU" sz="2400" b="1" err="1" smtClean="0"/>
              <a:t>V</a:t>
            </a:r>
            <a:r>
              <a:rPr lang="ru-RU" sz="2400" b="1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600"/>
              </a:spcAft>
            </a:pPr>
            <a:r>
              <a:rPr lang="ru-RU" sz="2400" b="1" smtClean="0"/>
              <a:t>Глава 15 Обусловленность мер по </a:t>
            </a:r>
            <a:r>
              <a:rPr lang="ru-RU" sz="2400" b="1" err="1" smtClean="0"/>
              <a:t>обесп</a:t>
            </a:r>
            <a:r>
              <a:rPr lang="ru-RU" sz="2400" b="1" smtClean="0"/>
              <a:t>. безопасности инф. инфраструктуры </a:t>
            </a:r>
            <a:r>
              <a:rPr lang="ru-RU" sz="2400" smtClean="0">
                <a:effectLst/>
              </a:rPr>
              <a:t>(4/4)</a:t>
            </a:r>
          </a:p>
          <a:p>
            <a:pPr indent="501650"/>
            <a:r>
              <a:rPr lang="ru-RU" sz="2400"/>
              <a:t>60. Однако ни в глобальном, ни в региональных масштабах пока не удается эффективно воспрепятствовать разработкам и распространению средств, заведомо предназначенных </a:t>
            </a:r>
            <a:r>
              <a:rPr lang="ru-RU" sz="2400" smtClean="0"/>
              <a:t>для:</a:t>
            </a:r>
          </a:p>
          <a:p>
            <a:pPr marL="1296988" indent="-209550">
              <a:buFont typeface="Arial" charset="0"/>
              <a:buChar char="•"/>
            </a:pPr>
            <a:r>
              <a:rPr lang="ru-RU" sz="2400" smtClean="0"/>
              <a:t>уничтожения</a:t>
            </a:r>
            <a:r>
              <a:rPr lang="ru-RU" sz="2400"/>
              <a:t>, </a:t>
            </a:r>
            <a:endParaRPr lang="ru-RU" sz="2400" smtClean="0"/>
          </a:p>
          <a:p>
            <a:pPr marL="1296988" indent="-209550">
              <a:buFont typeface="Arial" charset="0"/>
              <a:buChar char="•"/>
            </a:pPr>
            <a:r>
              <a:rPr lang="ru-RU" sz="2400" smtClean="0"/>
              <a:t>блокирования</a:t>
            </a:r>
            <a:r>
              <a:rPr lang="ru-RU" sz="2400"/>
              <a:t>, </a:t>
            </a:r>
            <a:endParaRPr lang="ru-RU" sz="2400" smtClean="0"/>
          </a:p>
          <a:p>
            <a:pPr marL="1296988" indent="-209550">
              <a:buFont typeface="Arial" charset="0"/>
              <a:buChar char="•"/>
            </a:pPr>
            <a:r>
              <a:rPr lang="ru-RU" sz="2400" smtClean="0"/>
              <a:t>модификации</a:t>
            </a:r>
            <a:r>
              <a:rPr lang="ru-RU" sz="2400"/>
              <a:t>, </a:t>
            </a:r>
            <a:endParaRPr lang="ru-RU" sz="2400" smtClean="0"/>
          </a:p>
          <a:p>
            <a:pPr marL="1296988" indent="-209550">
              <a:buFont typeface="Arial" charset="0"/>
              <a:buChar char="•"/>
            </a:pPr>
            <a:r>
              <a:rPr lang="ru-RU" sz="2400" smtClean="0"/>
              <a:t>похищения </a:t>
            </a:r>
            <a:r>
              <a:rPr lang="ru-RU" sz="2400"/>
              <a:t>информации в сетях и ресурсах или </a:t>
            </a:r>
            <a:endParaRPr lang="ru-RU" sz="2400" smtClean="0"/>
          </a:p>
          <a:p>
            <a:pPr marL="1296988" indent="-209550">
              <a:buFont typeface="Arial" charset="0"/>
              <a:buChar char="•"/>
            </a:pPr>
            <a:r>
              <a:rPr lang="ru-RU" sz="2400" smtClean="0"/>
              <a:t>нейтрализации </a:t>
            </a:r>
            <a:r>
              <a:rPr lang="ru-RU" sz="2400"/>
              <a:t>мер по ее защите. </a:t>
            </a:r>
            <a:endParaRPr lang="ru-RU" sz="2400" smtClean="0"/>
          </a:p>
          <a:p>
            <a:pPr indent="501650"/>
            <a:r>
              <a:rPr lang="ru-RU" sz="2400" u="sng" smtClean="0"/>
              <a:t>Выработка мер</a:t>
            </a:r>
            <a:r>
              <a:rPr lang="ru-RU" sz="2400" smtClean="0"/>
              <a:t>:</a:t>
            </a:r>
          </a:p>
          <a:p>
            <a:pPr marL="1296988" indent="-180975">
              <a:buFont typeface="Arial" charset="0"/>
              <a:buChar char="•"/>
            </a:pPr>
            <a:r>
              <a:rPr lang="ru-RU" sz="2400" smtClean="0"/>
              <a:t>правовых</a:t>
            </a:r>
            <a:r>
              <a:rPr lang="ru-RU" sz="2400"/>
              <a:t>, </a:t>
            </a:r>
            <a:endParaRPr lang="ru-RU" sz="2400" smtClean="0"/>
          </a:p>
          <a:p>
            <a:pPr marL="1296988" indent="-180975">
              <a:buFont typeface="Arial" charset="0"/>
              <a:buChar char="•"/>
            </a:pPr>
            <a:r>
              <a:rPr lang="ru-RU" sz="2400" smtClean="0"/>
              <a:t>процедурных</a:t>
            </a:r>
            <a:r>
              <a:rPr lang="ru-RU" sz="2400"/>
              <a:t>, </a:t>
            </a:r>
            <a:endParaRPr lang="ru-RU" sz="2400" smtClean="0"/>
          </a:p>
          <a:p>
            <a:pPr marL="1296988" indent="-180975">
              <a:buFont typeface="Arial" charset="0"/>
              <a:buChar char="•"/>
            </a:pPr>
            <a:r>
              <a:rPr lang="ru-RU" sz="2400" smtClean="0"/>
              <a:t>технических </a:t>
            </a:r>
            <a:r>
              <a:rPr lang="ru-RU" sz="2400"/>
              <a:t>и </a:t>
            </a:r>
            <a:endParaRPr lang="ru-RU" sz="2400" smtClean="0"/>
          </a:p>
          <a:p>
            <a:pPr marL="1296988" indent="-180975">
              <a:buFont typeface="Arial" charset="0"/>
              <a:buChar char="•"/>
            </a:pPr>
            <a:r>
              <a:rPr lang="ru-RU" sz="2400" smtClean="0"/>
              <a:t>организационных</a:t>
            </a:r>
          </a:p>
          <a:p>
            <a:pPr indent="12700"/>
            <a:r>
              <a:rPr lang="ru-RU" sz="2400" smtClean="0"/>
              <a:t>против </a:t>
            </a:r>
            <a:r>
              <a:rPr lang="ru-RU" sz="2400"/>
              <a:t>кибервоздействий на информационные ресурсы </a:t>
            </a:r>
            <a:r>
              <a:rPr lang="ru-RU" sz="2400" u="sng"/>
              <a:t>отстает</a:t>
            </a:r>
            <a:r>
              <a:rPr lang="ru-RU" sz="2400"/>
              <a:t> от формирования реальных и потенциальных </a:t>
            </a:r>
            <a:r>
              <a:rPr lang="ru-RU" sz="2400" u="sng"/>
              <a:t>угроз</a:t>
            </a:r>
            <a:r>
              <a:rPr lang="ru-RU" sz="2400"/>
              <a:t> их осуществления.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143806883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16 Основные направления </a:t>
            </a:r>
            <a:r>
              <a:rPr lang="ru-RU" sz="2400" b="1" dirty="0" err="1" smtClean="0"/>
              <a:t>обесп</a:t>
            </a:r>
            <a:r>
              <a:rPr lang="ru-RU" sz="2400" b="1" dirty="0" smtClean="0"/>
              <a:t>. безопасности инф. инфраструктуры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(1/3)</a:t>
            </a:r>
          </a:p>
          <a:p>
            <a:pPr marL="893763" indent="-447675">
              <a:spcAft>
                <a:spcPts val="1200"/>
              </a:spcAft>
            </a:pPr>
            <a:r>
              <a:rPr lang="ru-RU" sz="2400" dirty="0"/>
              <a:t>61. В качестве наиболее </a:t>
            </a:r>
            <a:r>
              <a:rPr lang="ru-RU" sz="2400" u="sng" dirty="0"/>
              <a:t>вероятных источников угроз</a:t>
            </a:r>
            <a:r>
              <a:rPr lang="ru-RU" sz="2400" dirty="0"/>
              <a:t> кибербезопасности </a:t>
            </a:r>
            <a:r>
              <a:rPr lang="ru-RU" sz="2400" dirty="0" smtClean="0"/>
              <a:t>рассматриваются: </a:t>
            </a:r>
          </a:p>
          <a:p>
            <a:pPr marL="893763" indent="-179388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отказы</a:t>
            </a:r>
            <a:r>
              <a:rPr lang="ru-RU" sz="2400" dirty="0" smtClean="0"/>
              <a:t> </a:t>
            </a:r>
            <a:r>
              <a:rPr lang="ru-RU" sz="2400" dirty="0"/>
              <a:t>технических средств и </a:t>
            </a:r>
            <a:r>
              <a:rPr lang="ru-RU" sz="2400" u="sng" dirty="0"/>
              <a:t>сбои</a:t>
            </a:r>
            <a:r>
              <a:rPr lang="ru-RU" sz="2400" dirty="0"/>
              <a:t> программного обеспечения в информационных и телекоммуникационных системах, </a:t>
            </a:r>
            <a:endParaRPr lang="ru-RU" sz="2400" dirty="0" smtClean="0"/>
          </a:p>
          <a:p>
            <a:pPr marL="893763" indent="-179388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противоправная</a:t>
            </a:r>
            <a:r>
              <a:rPr lang="ru-RU" sz="2400" dirty="0" smtClean="0"/>
              <a:t> </a:t>
            </a:r>
            <a:r>
              <a:rPr lang="ru-RU" sz="2400" dirty="0"/>
              <a:t>деятельность отдельных </a:t>
            </a:r>
            <a:r>
              <a:rPr lang="ru-RU" sz="2400" u="sng" dirty="0"/>
              <a:t>лиц</a:t>
            </a:r>
            <a:r>
              <a:rPr lang="ru-RU" sz="2400" dirty="0"/>
              <a:t> и преступных </a:t>
            </a:r>
            <a:r>
              <a:rPr lang="ru-RU" sz="2400" u="sng" dirty="0"/>
              <a:t>групп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93763" indent="-179388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преднамеренные</a:t>
            </a:r>
            <a:r>
              <a:rPr lang="ru-RU" sz="2400" dirty="0" smtClean="0"/>
              <a:t> </a:t>
            </a:r>
            <a:r>
              <a:rPr lang="ru-RU" sz="2400" dirty="0"/>
              <a:t>действия и </a:t>
            </a:r>
            <a:r>
              <a:rPr lang="ru-RU" sz="2400" u="sng" dirty="0"/>
              <a:t>ошибки</a:t>
            </a:r>
            <a:r>
              <a:rPr lang="ru-RU" sz="2400" dirty="0"/>
              <a:t> персонала информационных систем, выражающиеся в нарушении установленных </a:t>
            </a:r>
            <a:r>
              <a:rPr lang="ru-RU" sz="2400" u="sng" dirty="0"/>
              <a:t>регламентов</a:t>
            </a:r>
            <a:r>
              <a:rPr lang="ru-RU" sz="2400" dirty="0"/>
              <a:t> их эксплуатации и </a:t>
            </a:r>
            <a:r>
              <a:rPr lang="ru-RU" sz="2400" u="sng" dirty="0"/>
              <a:t>правил</a:t>
            </a:r>
            <a:r>
              <a:rPr lang="ru-RU" sz="2400" dirty="0"/>
              <a:t> обработки информации, </a:t>
            </a:r>
            <a:endParaRPr lang="ru-RU" sz="2400" dirty="0" smtClean="0"/>
          </a:p>
          <a:p>
            <a:pPr marL="893763" indent="-179388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зависимость</a:t>
            </a:r>
            <a:r>
              <a:rPr lang="ru-RU" sz="2400" dirty="0" smtClean="0"/>
              <a:t> </a:t>
            </a:r>
            <a:r>
              <a:rPr lang="ru-RU" sz="2400" dirty="0"/>
              <a:t>Беларуси от других </a:t>
            </a:r>
            <a:r>
              <a:rPr lang="ru-RU" sz="2400" u="sng" dirty="0"/>
              <a:t>стран–производителей</a:t>
            </a:r>
            <a:r>
              <a:rPr lang="ru-RU" sz="2400" dirty="0"/>
              <a:t> программных и аппаратных средств при создании и развитии информационной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84189608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16 Основные направления </a:t>
            </a:r>
            <a:r>
              <a:rPr lang="ru-RU" sz="2400" b="1" dirty="0" err="1" smtClean="0"/>
              <a:t>обесп</a:t>
            </a:r>
            <a:r>
              <a:rPr lang="ru-RU" sz="2400" b="1" dirty="0" smtClean="0"/>
              <a:t>. безопасности инф. инфраструктуры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(2/3)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62. Перед Республикой Беларусь стоит стратегическая </a:t>
            </a:r>
            <a:r>
              <a:rPr lang="ru-RU" sz="2400" u="sng" dirty="0"/>
              <a:t>цель</a:t>
            </a:r>
            <a:r>
              <a:rPr lang="ru-RU" sz="2400" dirty="0"/>
              <a:t> развития системы обеспечения </a:t>
            </a:r>
            <a:r>
              <a:rPr lang="ru-RU" sz="2400" u="sng" dirty="0"/>
              <a:t>кибербезопасности</a:t>
            </a:r>
            <a:r>
              <a:rPr lang="ru-RU" sz="2400" dirty="0"/>
              <a:t>, базирующейся на передовых международных подходах </a:t>
            </a:r>
            <a:r>
              <a:rPr lang="ru-RU" sz="2400" u="sng" dirty="0"/>
              <a:t>управления рисками </a:t>
            </a:r>
            <a:r>
              <a:rPr lang="ru-RU" sz="2400" dirty="0"/>
              <a:t>и предназначенной для реализации </a:t>
            </a:r>
            <a:r>
              <a:rPr lang="ru-RU" sz="2400" u="sng" dirty="0"/>
              <a:t>долгосрочных мер</a:t>
            </a:r>
            <a:r>
              <a:rPr lang="ru-RU" sz="2400" dirty="0"/>
              <a:t> по их сокращению до приемлемого </a:t>
            </a:r>
            <a:r>
              <a:rPr lang="ru-RU" sz="2400" u="sng" dirty="0"/>
              <a:t>уровня</a:t>
            </a:r>
            <a:r>
              <a:rPr lang="ru-RU" sz="2400" dirty="0"/>
              <a:t>.</a:t>
            </a:r>
          </a:p>
          <a:p>
            <a:pPr indent="536575"/>
            <a:r>
              <a:rPr lang="ru-RU" sz="2400" dirty="0"/>
              <a:t>63. Национальная система обеспечения </a:t>
            </a:r>
            <a:r>
              <a:rPr lang="ru-RU" sz="2400" u="sng" dirty="0"/>
              <a:t>кибербезопасности</a:t>
            </a:r>
            <a:r>
              <a:rPr lang="ru-RU" sz="2400" dirty="0"/>
              <a:t> должна реализовывать весь возможный комплекс </a:t>
            </a:r>
            <a:r>
              <a:rPr lang="ru-RU" sz="2400" u="sng" dirty="0"/>
              <a:t>правовых, организационных и технических мер </a:t>
            </a:r>
            <a:r>
              <a:rPr lang="ru-RU" sz="2400" dirty="0"/>
              <a:t>по обеспечению безопасности национальной информационной инфраструктуры, в том числе информационных систем, </a:t>
            </a:r>
            <a:r>
              <a:rPr lang="ru-RU" sz="2400" u="sng" dirty="0" smtClean="0"/>
              <a:t>обеспечивать</a:t>
            </a:r>
            <a:r>
              <a:rPr lang="ru-RU" sz="2400" dirty="0" smtClean="0"/>
              <a:t>: </a:t>
            </a:r>
          </a:p>
          <a:p>
            <a:pPr marL="987425" indent="-157163">
              <a:buFont typeface="Arial" charset="0"/>
              <a:buChar char="•"/>
            </a:pPr>
            <a:r>
              <a:rPr lang="ru-RU" sz="2400" dirty="0" smtClean="0"/>
              <a:t>конфиденциальность</a:t>
            </a:r>
            <a:r>
              <a:rPr lang="ru-RU" sz="2400" dirty="0"/>
              <a:t>, </a:t>
            </a:r>
            <a:endParaRPr lang="ru-RU" sz="2400" dirty="0" smtClean="0"/>
          </a:p>
          <a:p>
            <a:pPr marL="987425" indent="-157163">
              <a:buFont typeface="Arial" charset="0"/>
              <a:buChar char="•"/>
            </a:pPr>
            <a:r>
              <a:rPr lang="ru-RU" sz="2400" dirty="0" smtClean="0"/>
              <a:t>целостность,</a:t>
            </a:r>
          </a:p>
          <a:p>
            <a:pPr marL="987425" indent="-157163">
              <a:buFont typeface="Arial" charset="0"/>
              <a:buChar char="•"/>
            </a:pPr>
            <a:r>
              <a:rPr lang="ru-RU" sz="2400" dirty="0" smtClean="0"/>
              <a:t>доступность</a:t>
            </a:r>
          </a:p>
          <a:p>
            <a:pPr indent="93663"/>
            <a:r>
              <a:rPr lang="ru-RU" sz="2400" dirty="0" smtClean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77074589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16 Основные направления </a:t>
            </a:r>
            <a:r>
              <a:rPr lang="ru-RU" sz="2400" b="1" dirty="0" err="1" smtClean="0"/>
              <a:t>обесп</a:t>
            </a:r>
            <a:r>
              <a:rPr lang="ru-RU" sz="2400" b="1" dirty="0" smtClean="0"/>
              <a:t>. безопасности инф. инфраструктуры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(3/3)</a:t>
            </a:r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Национальная система обеспечения кибербезопасности должна легко </a:t>
            </a:r>
            <a:r>
              <a:rPr lang="ru-RU" sz="2400" u="sng" dirty="0"/>
              <a:t>трансформироваться и адаптироваться </a:t>
            </a:r>
            <a:r>
              <a:rPr lang="ru-RU" sz="2400" dirty="0"/>
              <a:t>в изменяющейся обстановке за счет постоянного </a:t>
            </a:r>
            <a:r>
              <a:rPr lang="ru-RU" sz="2400" u="sng" dirty="0"/>
              <a:t>анализа</a:t>
            </a:r>
            <a:r>
              <a:rPr lang="ru-RU" sz="2400" dirty="0"/>
              <a:t> на предмет соответствия </a:t>
            </a:r>
            <a:r>
              <a:rPr lang="ru-RU" sz="2400" u="sng" dirty="0"/>
              <a:t>актуальным рискам </a:t>
            </a:r>
            <a:r>
              <a:rPr lang="ru-RU" sz="2400" dirty="0"/>
              <a:t>кибербезопасности.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64. В </a:t>
            </a:r>
            <a:r>
              <a:rPr lang="ru-RU" sz="2400" u="sng" dirty="0"/>
              <a:t>первую</a:t>
            </a:r>
            <a:r>
              <a:rPr lang="ru-RU" sz="2400" dirty="0"/>
              <a:t> очередь необходимо </a:t>
            </a:r>
            <a:r>
              <a:rPr lang="ru-RU" sz="2400" u="sng" dirty="0" smtClean="0"/>
              <a:t>обеспечить</a:t>
            </a:r>
            <a:r>
              <a:rPr lang="ru-RU" sz="2400" dirty="0" smtClean="0"/>
              <a:t>: </a:t>
            </a:r>
          </a:p>
          <a:p>
            <a:pPr marL="987425" indent="-330200">
              <a:spcAft>
                <a:spcPts val="1200"/>
              </a:spcAft>
              <a:buFont typeface="Wingdings" charset="2"/>
              <a:buChar char="ü"/>
            </a:pPr>
            <a:r>
              <a:rPr lang="ru-RU" sz="2400" u="sng" dirty="0" smtClean="0"/>
              <a:t>киберустойчивость </a:t>
            </a:r>
          </a:p>
          <a:p>
            <a:pPr marL="1911350" indent="-23495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национального </a:t>
            </a:r>
            <a:r>
              <a:rPr lang="ru-RU" sz="2400" dirty="0"/>
              <a:t>сегмента сети </a:t>
            </a:r>
            <a:r>
              <a:rPr lang="ru-RU" sz="2400" u="sng" dirty="0"/>
              <a:t>Интернет</a:t>
            </a:r>
            <a:r>
              <a:rPr lang="ru-RU" sz="2400" dirty="0"/>
              <a:t>, </a:t>
            </a:r>
            <a:endParaRPr lang="ru-RU" sz="2400" dirty="0" smtClean="0"/>
          </a:p>
          <a:p>
            <a:pPr marL="1911350" indent="-234950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критически</a:t>
            </a:r>
            <a:r>
              <a:rPr lang="ru-RU" sz="2400" dirty="0" smtClean="0"/>
              <a:t> </a:t>
            </a:r>
            <a:r>
              <a:rPr lang="ru-RU" sz="2400" dirty="0"/>
              <a:t>важных объектов </a:t>
            </a:r>
            <a:r>
              <a:rPr lang="ru-RU" sz="2400" dirty="0" smtClean="0"/>
              <a:t>информатизации, </a:t>
            </a:r>
          </a:p>
          <a:p>
            <a:pPr marL="1911350" indent="-234950">
              <a:spcAft>
                <a:spcPts val="1200"/>
              </a:spcAft>
              <a:buFont typeface="Arial" charset="0"/>
              <a:buChar char="•"/>
            </a:pPr>
            <a:r>
              <a:rPr lang="ru-RU" sz="2400" u="sng" dirty="0" smtClean="0"/>
              <a:t>государственных</a:t>
            </a:r>
            <a:r>
              <a:rPr lang="ru-RU" sz="2400" dirty="0" smtClean="0"/>
              <a:t> </a:t>
            </a:r>
            <a:r>
              <a:rPr lang="ru-RU" sz="2400" dirty="0"/>
              <a:t>информационных систем, </a:t>
            </a:r>
            <a:endParaRPr lang="ru-RU" sz="2400" dirty="0" smtClean="0"/>
          </a:p>
          <a:p>
            <a:pPr marL="987425" indent="-330200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эффективное </a:t>
            </a:r>
            <a:r>
              <a:rPr lang="ru-RU" sz="2400" u="sng" dirty="0"/>
              <a:t>противодействие</a:t>
            </a:r>
            <a:r>
              <a:rPr lang="ru-RU" sz="2400" dirty="0"/>
              <a:t> киберпреступлениям.</a:t>
            </a:r>
          </a:p>
        </p:txBody>
      </p:sp>
    </p:spTree>
    <p:extLst>
      <p:ext uri="{BB962C8B-B14F-4D97-AF65-F5344CB8AC3E}">
        <p14:creationId xmlns:p14="http://schemas.microsoft.com/office/powerpoint/2010/main" val="109908348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17 Безопасность национального сегмента сети интернет </a:t>
            </a:r>
            <a:r>
              <a:rPr lang="ru-RU" sz="2400" dirty="0" smtClean="0">
                <a:effectLst/>
              </a:rPr>
              <a:t>(1/3)</a:t>
            </a:r>
          </a:p>
          <a:p>
            <a:pPr indent="501650">
              <a:spcAft>
                <a:spcPts val="1200"/>
              </a:spcAft>
            </a:pPr>
            <a:r>
              <a:rPr lang="ru-RU" sz="2400" dirty="0"/>
              <a:t>65. Необходимым </a:t>
            </a:r>
            <a:r>
              <a:rPr lang="ru-RU" sz="2400" u="sng" dirty="0"/>
              <a:t>условием </a:t>
            </a:r>
            <a:endParaRPr lang="ru-RU" sz="2400" u="sng" dirty="0" smtClean="0"/>
          </a:p>
          <a:p>
            <a:pPr marL="987425" indent="-204788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реализации </a:t>
            </a:r>
            <a:r>
              <a:rPr lang="ru-RU" sz="2400" dirty="0"/>
              <a:t>прав граждан в информационной сфере, </a:t>
            </a:r>
            <a:endParaRPr lang="ru-RU" sz="2400" dirty="0" smtClean="0"/>
          </a:p>
          <a:p>
            <a:pPr marL="987425" indent="-204788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поддержания </a:t>
            </a:r>
            <a:r>
              <a:rPr lang="ru-RU" sz="2400" dirty="0"/>
              <a:t>высокого уровня информационного обмена, </a:t>
            </a:r>
            <a:endParaRPr lang="ru-RU" sz="2400" dirty="0" smtClean="0"/>
          </a:p>
          <a:p>
            <a:pPr marL="987425" indent="-204788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оказания </a:t>
            </a:r>
            <a:r>
              <a:rPr lang="ru-RU" sz="2400" dirty="0"/>
              <a:t>информационных услуг </a:t>
            </a:r>
            <a:endParaRPr lang="ru-RU" sz="2400" dirty="0" smtClean="0"/>
          </a:p>
          <a:p>
            <a:pPr indent="14288">
              <a:spcAft>
                <a:spcPts val="1200"/>
              </a:spcAft>
            </a:pPr>
            <a:r>
              <a:rPr lang="ru-RU" sz="2400" dirty="0" smtClean="0"/>
              <a:t>является </a:t>
            </a:r>
            <a:r>
              <a:rPr lang="ru-RU" sz="2400" u="sng" dirty="0"/>
              <a:t>устойчивое</a:t>
            </a:r>
            <a:r>
              <a:rPr lang="ru-RU" sz="2400" dirty="0"/>
              <a:t> функционирование и </a:t>
            </a:r>
            <a:r>
              <a:rPr lang="ru-RU" sz="2400" u="sng" dirty="0"/>
              <a:t>управляемость</a:t>
            </a:r>
            <a:r>
              <a:rPr lang="ru-RU" sz="2400" dirty="0"/>
              <a:t> национального сегмента сети Интернет. </a:t>
            </a:r>
            <a:endParaRPr lang="ru-RU" sz="2400" dirty="0" smtClean="0"/>
          </a:p>
          <a:p>
            <a:pPr indent="501650"/>
            <a:r>
              <a:rPr lang="ru-RU" sz="2400" dirty="0" smtClean="0"/>
              <a:t>В </a:t>
            </a:r>
            <a:r>
              <a:rPr lang="ru-RU" sz="2400" dirty="0"/>
              <a:t>Республике Беларусь кибербезопасность национального сегмента сети Интернет обеспечивается главным образом за счет </a:t>
            </a:r>
            <a:r>
              <a:rPr lang="ru-RU" sz="2400" u="sng" dirty="0"/>
              <a:t>отражения основного объема кибератак </a:t>
            </a:r>
            <a:r>
              <a:rPr lang="ru-RU" sz="2400" dirty="0"/>
              <a:t>на информационные системы и сети передачи данных путем </a:t>
            </a:r>
            <a:r>
              <a:rPr lang="ru-RU" sz="2400" u="sng" dirty="0"/>
              <a:t>блокирования</a:t>
            </a:r>
            <a:r>
              <a:rPr lang="ru-RU" sz="2400" dirty="0"/>
              <a:t> вредоносных коммуникаций между </a:t>
            </a:r>
            <a:r>
              <a:rPr lang="ru-RU" sz="2400" u="sng" dirty="0"/>
              <a:t>субъектами и объектами </a:t>
            </a:r>
            <a:r>
              <a:rPr lang="ru-RU" sz="2400" dirty="0"/>
              <a:t>воздействий.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101540356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17 Безопасность национального сегмента сети интернет </a:t>
            </a:r>
            <a:r>
              <a:rPr lang="ru-RU" sz="2400" dirty="0" smtClean="0">
                <a:effectLst/>
              </a:rPr>
              <a:t>(2/3)</a:t>
            </a:r>
          </a:p>
          <a:p>
            <a:pPr indent="490538">
              <a:spcAft>
                <a:spcPts val="1200"/>
              </a:spcAft>
            </a:pPr>
            <a:r>
              <a:rPr lang="ru-RU" sz="2400" dirty="0"/>
              <a:t>66. Государством поддерживается и стимулируется применение лучших практик обеспечения кибербезопасности. </a:t>
            </a:r>
            <a:endParaRPr lang="ru-RU" sz="2400" dirty="0" smtClean="0"/>
          </a:p>
          <a:p>
            <a:pPr indent="490538">
              <a:spcAft>
                <a:spcPts val="1200"/>
              </a:spcAft>
            </a:pPr>
            <a:r>
              <a:rPr lang="ru-RU" sz="2400" dirty="0" smtClean="0"/>
              <a:t>Наиболее </a:t>
            </a:r>
            <a:r>
              <a:rPr lang="ru-RU" sz="2400" dirty="0"/>
              <a:t>перспективной задачей рассматривается создание единой государственной </a:t>
            </a:r>
            <a:r>
              <a:rPr lang="ru-RU" sz="2400" u="sng" dirty="0"/>
              <a:t>системы мониторинга</a:t>
            </a:r>
            <a:r>
              <a:rPr lang="ru-RU" sz="2400" dirty="0"/>
              <a:t> национального сегмента сети Интернет с одновременным </a:t>
            </a:r>
            <a:r>
              <a:rPr lang="ru-RU" sz="2400" u="sng" dirty="0"/>
              <a:t>формированием облачной платформы </a:t>
            </a:r>
            <a:r>
              <a:rPr lang="ru-RU" sz="2400" dirty="0"/>
              <a:t>предоставления комплексных </a:t>
            </a:r>
            <a:r>
              <a:rPr lang="ru-RU" sz="2400" u="sng" dirty="0"/>
              <a:t>сервисов ИБ </a:t>
            </a:r>
            <a:r>
              <a:rPr lang="ru-RU" sz="2400" dirty="0"/>
              <a:t>государственному сектору и бизнес-сообществу в интересах автоматизированного </a:t>
            </a:r>
            <a:r>
              <a:rPr lang="ru-RU" sz="2400" u="sng" dirty="0"/>
              <a:t>учета киберинцидентов </a:t>
            </a:r>
            <a:r>
              <a:rPr lang="ru-RU" sz="2400" dirty="0"/>
              <a:t>и оперативного обмена информацией о них между </a:t>
            </a:r>
            <a:r>
              <a:rPr lang="ru-RU" sz="2400" u="sng" dirty="0"/>
              <a:t>уполномоченными государственными органами</a:t>
            </a:r>
            <a:r>
              <a:rPr lang="ru-RU" sz="2400" dirty="0"/>
              <a:t>, операторами </a:t>
            </a:r>
            <a:r>
              <a:rPr lang="ru-RU" sz="2400" u="sng" dirty="0"/>
              <a:t>электросвязи</a:t>
            </a:r>
            <a:r>
              <a:rPr lang="ru-RU" sz="2400" dirty="0"/>
              <a:t> и командами </a:t>
            </a:r>
            <a:r>
              <a:rPr lang="ru-RU" sz="2400" u="sng" dirty="0"/>
              <a:t>быстрого реагирования </a:t>
            </a:r>
            <a:r>
              <a:rPr lang="ru-RU" sz="2400" dirty="0"/>
              <a:t>на компьютерные инциденты (CERT/CSIRT). </a:t>
            </a:r>
            <a:endParaRPr lang="ru-RU" sz="2400" dirty="0" smtClean="0"/>
          </a:p>
          <a:p>
            <a:pPr indent="490538"/>
            <a:r>
              <a:rPr lang="ru-RU" sz="2400" dirty="0" smtClean="0"/>
              <a:t>В </a:t>
            </a:r>
            <a:r>
              <a:rPr lang="ru-RU" sz="2400" dirty="0"/>
              <a:t>перспективе также необходимо формирование </a:t>
            </a:r>
            <a:r>
              <a:rPr lang="ru-RU" sz="2400" u="sng" dirty="0"/>
              <a:t>экосистемы</a:t>
            </a:r>
            <a:r>
              <a:rPr lang="ru-RU" sz="2400" dirty="0"/>
              <a:t> для создания и функционирования </a:t>
            </a:r>
            <a:r>
              <a:rPr lang="ru-RU" sz="2400" u="sng" dirty="0"/>
              <a:t>национального удостоверяющего центра</a:t>
            </a:r>
            <a:r>
              <a:rPr lang="ru-RU" sz="2400" dirty="0"/>
              <a:t>, </a:t>
            </a:r>
            <a:r>
              <a:rPr lang="ru-RU" sz="2400" u="sng" dirty="0"/>
              <a:t>корневой сертификат </a:t>
            </a:r>
            <a:r>
              <a:rPr lang="ru-RU" sz="2400" dirty="0"/>
              <a:t>которого будет являться </a:t>
            </a:r>
            <a:r>
              <a:rPr lang="ru-RU" sz="2400" u="sng" dirty="0"/>
              <a:t>доверенным</a:t>
            </a:r>
            <a:r>
              <a:rPr lang="ru-RU" sz="2400" dirty="0"/>
              <a:t> для основных </a:t>
            </a:r>
            <a:r>
              <a:rPr lang="ru-RU" sz="2400" u="sng" dirty="0"/>
              <a:t>операционных систем </a:t>
            </a:r>
            <a:r>
              <a:rPr lang="ru-RU" sz="2400" dirty="0"/>
              <a:t>и </a:t>
            </a:r>
            <a:r>
              <a:rPr lang="ru-RU" sz="2400" u="sng" dirty="0"/>
              <a:t>веб-браузеров.</a:t>
            </a:r>
          </a:p>
        </p:txBody>
      </p:sp>
    </p:spTree>
    <p:extLst>
      <p:ext uri="{BB962C8B-B14F-4D97-AF65-F5344CB8AC3E}">
        <p14:creationId xmlns:p14="http://schemas.microsoft.com/office/powerpoint/2010/main" val="198267470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17 Безопасность национального сегмента сети интернет </a:t>
            </a:r>
            <a:r>
              <a:rPr lang="ru-RU" sz="2400" dirty="0" smtClean="0">
                <a:effectLst/>
              </a:rPr>
              <a:t>(3/3)</a:t>
            </a:r>
          </a:p>
          <a:p>
            <a:pPr indent="460375">
              <a:spcAft>
                <a:spcPts val="1200"/>
              </a:spcAft>
            </a:pPr>
            <a:r>
              <a:rPr lang="ru-RU" sz="2400" dirty="0"/>
              <a:t>67. Наряду с этим требуется организовать функционирование </a:t>
            </a:r>
            <a:r>
              <a:rPr lang="ru-RU" sz="2400" u="sng" dirty="0"/>
              <a:t>службы оценки репутации IP-адресов</a:t>
            </a:r>
            <a:r>
              <a:rPr lang="ru-RU" sz="2400" dirty="0"/>
              <a:t> для предоставления в режиме реального времени поставщикам интернет-услуг сведений об адресах, используемых для кибератак.</a:t>
            </a:r>
          </a:p>
          <a:p>
            <a:pPr indent="460375"/>
            <a:r>
              <a:rPr lang="ru-RU" sz="2400" dirty="0"/>
              <a:t>68. Необходимо обеспечить достижение и сохранение баланса между </a:t>
            </a:r>
            <a:endParaRPr lang="ru-RU" sz="2400" dirty="0" smtClean="0"/>
          </a:p>
          <a:p>
            <a:pPr marL="936625" indent="-333375">
              <a:buFont typeface="Wingdings" charset="2"/>
              <a:buChar char="ü"/>
            </a:pPr>
            <a:r>
              <a:rPr lang="ru-RU" sz="2400" dirty="0" smtClean="0"/>
              <a:t>надежной </a:t>
            </a:r>
            <a:r>
              <a:rPr lang="ru-RU" sz="2400" dirty="0"/>
              <a:t>идентификацией пользователей, </a:t>
            </a:r>
            <a:endParaRPr lang="ru-RU" sz="2400" dirty="0" smtClean="0"/>
          </a:p>
          <a:p>
            <a:pPr marL="936625" indent="-333375">
              <a:buFont typeface="Wingdings" charset="2"/>
              <a:buChar char="ü"/>
            </a:pPr>
            <a:r>
              <a:rPr lang="ru-RU" sz="2400" dirty="0" smtClean="0"/>
              <a:t>регистрацией </a:t>
            </a:r>
            <a:r>
              <a:rPr lang="ru-RU" sz="2400" dirty="0"/>
              <a:t>их </a:t>
            </a:r>
            <a:r>
              <a:rPr lang="ru-RU" sz="2400" dirty="0" smtClean="0"/>
              <a:t>действий,</a:t>
            </a:r>
          </a:p>
          <a:p>
            <a:pPr marL="936625" indent="-333375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созданием </a:t>
            </a:r>
            <a:r>
              <a:rPr lang="ru-RU" sz="2400" dirty="0"/>
              <a:t>условий для </a:t>
            </a:r>
            <a:r>
              <a:rPr lang="ru-RU" sz="2400" dirty="0" smtClean="0"/>
              <a:t>безопасных 1)сбора</a:t>
            </a:r>
            <a:r>
              <a:rPr lang="ru-RU" sz="2400" dirty="0"/>
              <a:t>, </a:t>
            </a:r>
            <a:r>
              <a:rPr lang="ru-RU" sz="2400" dirty="0" smtClean="0"/>
              <a:t>2)обработки</a:t>
            </a:r>
            <a:r>
              <a:rPr lang="ru-RU" sz="2400" dirty="0"/>
              <a:t>, </a:t>
            </a:r>
            <a:r>
              <a:rPr lang="ru-RU" sz="2400" dirty="0" smtClean="0"/>
              <a:t>3)предоставления, 4)хранения, 5)распространения персональных данных в национальном сегменте сети Интернет.</a:t>
            </a:r>
          </a:p>
          <a:p>
            <a:pPr indent="460375"/>
            <a:r>
              <a:rPr lang="ru-RU" sz="2400" dirty="0" smtClean="0"/>
              <a:t>Необходимо обеспечить формирование </a:t>
            </a:r>
            <a:r>
              <a:rPr lang="ru-RU" sz="2400" dirty="0"/>
              <a:t>и развитие национальных </a:t>
            </a:r>
            <a:r>
              <a:rPr lang="ru-RU" sz="2400" u="sng" dirty="0"/>
              <a:t>рынков</a:t>
            </a:r>
            <a:r>
              <a:rPr lang="ru-RU" sz="2400" dirty="0"/>
              <a:t> </a:t>
            </a:r>
            <a:r>
              <a:rPr lang="ru-RU" sz="2400" u="sng" dirty="0"/>
              <a:t>страхования киберрисков </a:t>
            </a:r>
            <a:r>
              <a:rPr lang="ru-RU" sz="2400" dirty="0"/>
              <a:t>и услуг </a:t>
            </a:r>
            <a:r>
              <a:rPr lang="ru-RU" sz="2400" u="sng" dirty="0"/>
              <a:t>тестирования на проникновение</a:t>
            </a:r>
            <a:r>
              <a:rPr lang="ru-RU" sz="2400" dirty="0"/>
              <a:t>.</a:t>
            </a:r>
            <a:r>
              <a:rPr lang="ru-RU" sz="2400" dirty="0" smtClean="0">
                <a:effectLst/>
              </a:rPr>
              <a:t> 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30993240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18 Киберустойчивость КВОИ и государственных </a:t>
            </a:r>
            <a:r>
              <a:rPr lang="ru-RU" sz="2400" b="1" dirty="0" err="1" smtClean="0"/>
              <a:t>информ</a:t>
            </a:r>
            <a:r>
              <a:rPr lang="ru-RU" sz="2400" b="1" dirty="0" smtClean="0"/>
              <a:t>. систем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(1/5)</a:t>
            </a:r>
          </a:p>
          <a:p>
            <a:pPr indent="492125"/>
            <a:r>
              <a:rPr lang="ru-RU" sz="2400" dirty="0"/>
              <a:t>69. Обеспечение безопасности информационной инфраструктуры осуществляется путем выделения </a:t>
            </a:r>
            <a:r>
              <a:rPr lang="ru-RU" sz="2400" u="sng" dirty="0"/>
              <a:t>наиболее значимых объектов информатизации</a:t>
            </a:r>
            <a:r>
              <a:rPr lang="ru-RU" sz="2400" dirty="0"/>
              <a:t>, отказ функционирования или нарушение работы которых может повлечь </a:t>
            </a:r>
            <a:r>
              <a:rPr lang="ru-RU" sz="2400" u="sng" dirty="0"/>
              <a:t>значительные</a:t>
            </a:r>
            <a:r>
              <a:rPr lang="ru-RU" sz="2400" dirty="0"/>
              <a:t> негативные </a:t>
            </a:r>
            <a:r>
              <a:rPr lang="ru-RU" sz="2400" u="sng" dirty="0"/>
              <a:t>последствия</a:t>
            </a:r>
            <a:r>
              <a:rPr lang="ru-RU" sz="2400" dirty="0"/>
              <a:t> для национальной безопасности в </a:t>
            </a:r>
            <a:r>
              <a:rPr lang="ru-RU" sz="2400" dirty="0" smtClean="0"/>
              <a:t> сферах:</a:t>
            </a:r>
          </a:p>
          <a:p>
            <a:pPr marL="850900" indent="-223838">
              <a:buFont typeface="Arial" charset="0"/>
              <a:buChar char="•"/>
            </a:pPr>
            <a:r>
              <a:rPr lang="ru-RU" sz="2400" dirty="0" smtClean="0"/>
              <a:t>политической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50900" indent="-223838">
              <a:buFont typeface="Arial" charset="0"/>
              <a:buChar char="•"/>
            </a:pPr>
            <a:r>
              <a:rPr lang="ru-RU" sz="2400" dirty="0" smtClean="0"/>
              <a:t>экономической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50900" indent="-223838">
              <a:buFont typeface="Arial" charset="0"/>
              <a:buChar char="•"/>
            </a:pPr>
            <a:r>
              <a:rPr lang="ru-RU" sz="2400" dirty="0" smtClean="0"/>
              <a:t>социальной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50900" indent="-223838">
              <a:buFont typeface="Arial" charset="0"/>
              <a:buChar char="•"/>
            </a:pPr>
            <a:r>
              <a:rPr lang="ru-RU" sz="2400" dirty="0" smtClean="0"/>
              <a:t>информационной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50900" indent="-223838">
              <a:buFont typeface="Arial" charset="0"/>
              <a:buChar char="•"/>
            </a:pPr>
            <a:r>
              <a:rPr lang="ru-RU" sz="2400" dirty="0" smtClean="0"/>
              <a:t>экологической </a:t>
            </a:r>
            <a:r>
              <a:rPr lang="ru-RU" sz="2400" dirty="0"/>
              <a:t>и </a:t>
            </a:r>
            <a:endParaRPr lang="ru-RU" sz="2400" dirty="0" smtClean="0"/>
          </a:p>
          <a:p>
            <a:pPr marL="850900" indent="-223838">
              <a:spcAft>
                <a:spcPts val="600"/>
              </a:spcAft>
              <a:buFont typeface="Arial" charset="0"/>
              <a:buChar char="•"/>
            </a:pPr>
            <a:r>
              <a:rPr lang="ru-RU" sz="2400" dirty="0" smtClean="0"/>
              <a:t>иных.</a:t>
            </a:r>
            <a:endParaRPr lang="ru-RU" sz="2400" dirty="0"/>
          </a:p>
          <a:p>
            <a:pPr indent="492125"/>
            <a:r>
              <a:rPr lang="ru-RU" sz="2400" dirty="0"/>
              <a:t>В целях достижения киберустойчивости КВОИ в Республике Беларусь реализуется особый комплекс </a:t>
            </a:r>
            <a:r>
              <a:rPr lang="ru-RU" sz="2400" u="sng" dirty="0"/>
              <a:t>правовых, организационных и технических мероприятий</a:t>
            </a:r>
            <a:r>
              <a:rPr lang="ru-RU" sz="2400" dirty="0"/>
              <a:t>, основанный на выработке </a:t>
            </a:r>
            <a:r>
              <a:rPr lang="ru-RU" sz="2400" u="sng" dirty="0"/>
              <a:t>критериев</a:t>
            </a:r>
            <a:r>
              <a:rPr lang="ru-RU" sz="2400" dirty="0"/>
              <a:t> отнесения объектов к такой категории и принятии в их отношении соответствующих целенаправленных и всесторонних защитных мер. 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138601963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18 Киберустойчивость КВОИ и государственных </a:t>
            </a:r>
            <a:r>
              <a:rPr lang="ru-RU" sz="2400" b="1" dirty="0" err="1" smtClean="0"/>
              <a:t>информ</a:t>
            </a:r>
            <a:r>
              <a:rPr lang="ru-RU" sz="2400" b="1" dirty="0" smtClean="0"/>
              <a:t>. систем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(2/5)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Данный </a:t>
            </a:r>
            <a:r>
              <a:rPr lang="ru-RU" sz="2400" dirty="0"/>
              <a:t>подход позволяет </a:t>
            </a:r>
            <a:endParaRPr lang="ru-RU" sz="2400" dirty="0" smtClean="0"/>
          </a:p>
          <a:p>
            <a:pPr marL="895350" indent="-403225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создавать </a:t>
            </a:r>
            <a:r>
              <a:rPr lang="ru-RU" sz="2400" u="sng" dirty="0"/>
              <a:t>индивидуальную модель </a:t>
            </a:r>
            <a:r>
              <a:rPr lang="ru-RU" sz="2400" dirty="0"/>
              <a:t>безопасности каждого КВОИ с учетом систематизированных общих требований по безопасности, </a:t>
            </a:r>
            <a:endParaRPr lang="ru-RU" sz="2400" dirty="0" smtClean="0"/>
          </a:p>
          <a:p>
            <a:pPr marL="895350" indent="-403225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эффективно </a:t>
            </a:r>
            <a:r>
              <a:rPr lang="ru-RU" sz="2400" dirty="0"/>
              <a:t>выявлять и оценивать </a:t>
            </a:r>
            <a:r>
              <a:rPr lang="ru-RU" sz="2400" u="sng" dirty="0"/>
              <a:t>риски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95350" indent="-403225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поддерживать </a:t>
            </a:r>
            <a:r>
              <a:rPr lang="ru-RU" sz="2400" dirty="0"/>
              <a:t>высокую </a:t>
            </a:r>
            <a:r>
              <a:rPr lang="ru-RU" sz="2400" u="sng" dirty="0"/>
              <a:t>готовность</a:t>
            </a:r>
            <a:r>
              <a:rPr lang="ru-RU" sz="2400" dirty="0"/>
              <a:t> к предупреждению и локализации последствий кибератак</a:t>
            </a:r>
            <a:r>
              <a:rPr lang="ru-RU" sz="2400" dirty="0" smtClean="0"/>
              <a:t>,</a:t>
            </a:r>
          </a:p>
          <a:p>
            <a:pPr marL="895350" indent="-403225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проводить </a:t>
            </a:r>
            <a:r>
              <a:rPr lang="ru-RU" sz="2400" u="sng" dirty="0"/>
              <a:t>внешнюю оценку</a:t>
            </a:r>
            <a:r>
              <a:rPr lang="ru-RU" sz="2400" dirty="0"/>
              <a:t> созданных систем безопасности.</a:t>
            </a:r>
          </a:p>
          <a:p>
            <a:pPr indent="460375"/>
            <a:r>
              <a:rPr lang="ru-RU" sz="2400" dirty="0" smtClean="0"/>
              <a:t>.</a:t>
            </a:r>
            <a:r>
              <a:rPr lang="ru-RU" sz="2400" dirty="0" smtClean="0">
                <a:effectLst/>
              </a:rPr>
              <a:t> 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153821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2"/>
            <a:ext cx="892971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ru-RU" sz="2800" dirty="0"/>
              <a:t>Целостность информационных данных, хранимых в объектах баз данных, гарантируется средствами контроля целостности СУБД, а также синхронизацией хранимых данных между серверами. </a:t>
            </a:r>
          </a:p>
          <a:p>
            <a:pPr marL="514350" indent="-514350">
              <a:buFont typeface="+mj-lt"/>
              <a:buAutoNum type="arabicParenR" startAt="3"/>
            </a:pPr>
            <a:endParaRPr lang="ru-RU" sz="2800" dirty="0"/>
          </a:p>
          <a:p>
            <a:pPr marL="514350" indent="-514350">
              <a:buFont typeface="+mj-lt"/>
              <a:buAutoNum type="arabicParenR" startAt="3"/>
            </a:pPr>
            <a:r>
              <a:rPr lang="ru-RU" sz="2800" dirty="0"/>
              <a:t>Средства контроля аутентичности гарантируют подлинность данных при хранении, обработке, передаче по сетевым соединениям.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714357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i="1" u="sng" dirty="0"/>
              <a:t>Назначение</a:t>
            </a:r>
            <a:r>
              <a:rPr lang="ru-RU" sz="2800" i="1" dirty="0"/>
              <a:t> </a:t>
            </a:r>
            <a:r>
              <a:rPr lang="ru-RU" sz="2800" i="1" dirty="0">
                <a:solidFill>
                  <a:prstClr val="black"/>
                </a:solidFill>
                <a:latin typeface="Calibri"/>
              </a:rPr>
              <a:t>(4):</a:t>
            </a:r>
          </a:p>
          <a:p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52874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18 Киберустойчивость КВОИ и государственных </a:t>
            </a:r>
            <a:r>
              <a:rPr lang="ru-RU" sz="2400" b="1" dirty="0" err="1" smtClean="0"/>
              <a:t>информ</a:t>
            </a:r>
            <a:r>
              <a:rPr lang="ru-RU" sz="2400" b="1" dirty="0" smtClean="0"/>
              <a:t>. систем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(3/5)</a:t>
            </a:r>
          </a:p>
          <a:p>
            <a:pPr indent="460375">
              <a:spcAft>
                <a:spcPts val="1200"/>
              </a:spcAft>
            </a:pPr>
            <a:r>
              <a:rPr lang="ru-RU" sz="2400" dirty="0"/>
              <a:t>70. Повышение эффективности обеспечения безопасности КВОИ необходимо осуществлять с помощью </a:t>
            </a:r>
            <a:r>
              <a:rPr lang="ru-RU" sz="2400" u="sng" dirty="0"/>
              <a:t>интегрирования</a:t>
            </a:r>
            <a:r>
              <a:rPr lang="ru-RU" sz="2400" dirty="0"/>
              <a:t> в государственную </a:t>
            </a:r>
            <a:r>
              <a:rPr lang="ru-RU" sz="2400" u="sng" dirty="0"/>
              <a:t>систему</a:t>
            </a:r>
            <a:r>
              <a:rPr lang="ru-RU" sz="2400" dirty="0"/>
              <a:t> мониторинга национального сегмента сети Интернет </a:t>
            </a:r>
            <a:r>
              <a:rPr lang="ru-RU" sz="2400" u="sng" dirty="0"/>
              <a:t>отраслевых систем</a:t>
            </a:r>
            <a:r>
              <a:rPr lang="ru-RU" sz="2400" dirty="0"/>
              <a:t> мониторинга и контроля киберугроз. </a:t>
            </a:r>
            <a:endParaRPr lang="ru-RU" sz="2400" dirty="0" smtClean="0"/>
          </a:p>
          <a:p>
            <a:pPr indent="460375">
              <a:spcAft>
                <a:spcPts val="1200"/>
              </a:spcAft>
            </a:pPr>
            <a:r>
              <a:rPr lang="ru-RU" sz="2400" dirty="0" smtClean="0"/>
              <a:t>При </a:t>
            </a:r>
            <a:r>
              <a:rPr lang="ru-RU" sz="2400" dirty="0"/>
              <a:t>обеспечении киберустойчивости КВОИ Беларусь заинтересована в использовании </a:t>
            </a:r>
            <a:r>
              <a:rPr lang="ru-RU" sz="2400" u="sng" dirty="0"/>
              <a:t>международных стандартов</a:t>
            </a:r>
            <a:r>
              <a:rPr lang="ru-RU" sz="2400" dirty="0"/>
              <a:t> и </a:t>
            </a:r>
            <a:r>
              <a:rPr lang="ru-RU" sz="2400" u="sng" dirty="0"/>
              <a:t>лучших практик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460375">
              <a:spcAft>
                <a:spcPts val="600"/>
              </a:spcAft>
            </a:pPr>
            <a:r>
              <a:rPr lang="ru-RU" sz="2400" dirty="0" smtClean="0"/>
              <a:t>Важное </a:t>
            </a:r>
            <a:r>
              <a:rPr lang="ru-RU" sz="2400" dirty="0"/>
              <a:t>практическое значение имеют регулярные </a:t>
            </a:r>
            <a:r>
              <a:rPr lang="ru-RU" sz="2400" u="sng" dirty="0"/>
              <a:t>киберучения и соревнования </a:t>
            </a:r>
            <a:r>
              <a:rPr lang="ru-RU" sz="2400" dirty="0"/>
              <a:t>с </a:t>
            </a:r>
            <a:r>
              <a:rPr lang="ru-RU" sz="2400" dirty="0" smtClean="0"/>
              <a:t>привлечением: </a:t>
            </a:r>
          </a:p>
          <a:p>
            <a:pPr marL="627063" indent="-149225">
              <a:spcAft>
                <a:spcPts val="600"/>
              </a:spcAft>
              <a:buFont typeface="Arial" charset="0"/>
              <a:buChar char="•"/>
            </a:pPr>
            <a:r>
              <a:rPr lang="ru-RU" sz="2400" dirty="0" smtClean="0"/>
              <a:t>эксплуатирующего </a:t>
            </a:r>
            <a:r>
              <a:rPr lang="ru-RU" sz="2400" dirty="0"/>
              <a:t>персонала, </a:t>
            </a:r>
            <a:endParaRPr lang="ru-RU" sz="2400" dirty="0" smtClean="0"/>
          </a:p>
          <a:p>
            <a:pPr marL="627063" indent="-149225">
              <a:spcAft>
                <a:spcPts val="600"/>
              </a:spcAft>
              <a:buFont typeface="Arial" charset="0"/>
              <a:buChar char="•"/>
            </a:pPr>
            <a:r>
              <a:rPr lang="ru-RU" sz="2400" dirty="0" smtClean="0"/>
              <a:t>собственников</a:t>
            </a:r>
            <a:r>
              <a:rPr lang="ru-RU" sz="2400" dirty="0"/>
              <a:t>, </a:t>
            </a:r>
            <a:endParaRPr lang="ru-RU" sz="2400" dirty="0" smtClean="0"/>
          </a:p>
          <a:p>
            <a:pPr marL="627063" indent="-149225">
              <a:spcAft>
                <a:spcPts val="600"/>
              </a:spcAft>
              <a:buFont typeface="Arial" charset="0"/>
              <a:buChar char="•"/>
            </a:pPr>
            <a:r>
              <a:rPr lang="ru-RU" sz="2400" dirty="0" smtClean="0"/>
              <a:t>владельцев, </a:t>
            </a:r>
          </a:p>
          <a:p>
            <a:pPr marL="627063" indent="-149225">
              <a:spcAft>
                <a:spcPts val="600"/>
              </a:spcAft>
              <a:buFont typeface="Arial" charset="0"/>
              <a:buChar char="•"/>
            </a:pPr>
            <a:r>
              <a:rPr lang="ru-RU" sz="2400" dirty="0" smtClean="0"/>
              <a:t>внешних </a:t>
            </a:r>
            <a:r>
              <a:rPr lang="ru-RU" sz="2400" dirty="0"/>
              <a:t>субъектов, задействованных в обеспечении кибербезопасности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21056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18 Киберустойчивость КВОИ и государственных </a:t>
            </a:r>
            <a:r>
              <a:rPr lang="ru-RU" sz="2400" b="1" dirty="0" err="1" smtClean="0"/>
              <a:t>информ</a:t>
            </a:r>
            <a:r>
              <a:rPr lang="ru-RU" sz="2400" b="1" dirty="0" smtClean="0"/>
              <a:t>. систем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(4/5)</a:t>
            </a:r>
          </a:p>
          <a:p>
            <a:pPr indent="492125"/>
            <a:r>
              <a:rPr lang="ru-RU" sz="2400" dirty="0"/>
              <a:t>71. Государство заинтересовано в </a:t>
            </a:r>
            <a:r>
              <a:rPr lang="ru-RU" sz="2400" u="sng" dirty="0"/>
              <a:t>защите от рисков, вызовов и угроз </a:t>
            </a:r>
            <a:r>
              <a:rPr lang="ru-RU" sz="2400" dirty="0"/>
              <a:t>государственных информационных систем. </a:t>
            </a:r>
            <a:endParaRPr lang="ru-RU" sz="2400" dirty="0" smtClean="0"/>
          </a:p>
          <a:p>
            <a:pPr indent="492125"/>
            <a:r>
              <a:rPr lang="ru-RU" sz="2400" dirty="0" smtClean="0"/>
              <a:t>В </a:t>
            </a:r>
            <a:r>
              <a:rPr lang="ru-RU" sz="2400" dirty="0"/>
              <a:t>этих целях </a:t>
            </a:r>
            <a:r>
              <a:rPr lang="ru-RU" sz="2400" u="sng" dirty="0" smtClean="0"/>
              <a:t>определяются</a:t>
            </a:r>
            <a:r>
              <a:rPr lang="ru-RU" sz="2400" dirty="0" smtClean="0"/>
              <a:t>: </a:t>
            </a:r>
          </a:p>
          <a:p>
            <a:pPr marL="1074738" indent="-254000">
              <a:buFont typeface="Arial" charset="0"/>
              <a:buChar char="•"/>
            </a:pPr>
            <a:r>
              <a:rPr lang="ru-RU" sz="2400" dirty="0" smtClean="0"/>
              <a:t>порядок </a:t>
            </a:r>
            <a:r>
              <a:rPr lang="ru-RU" sz="2400" dirty="0"/>
              <a:t>их создания и эксплуатации, </a:t>
            </a:r>
            <a:endParaRPr lang="ru-RU" sz="2400" dirty="0" smtClean="0"/>
          </a:p>
          <a:p>
            <a:pPr marL="1074738" indent="-254000">
              <a:buFont typeface="Arial" charset="0"/>
              <a:buChar char="•"/>
            </a:pPr>
            <a:r>
              <a:rPr lang="ru-RU" sz="2400" dirty="0" smtClean="0"/>
              <a:t>порядок включения </a:t>
            </a:r>
            <a:r>
              <a:rPr lang="ru-RU" sz="2400" dirty="0"/>
              <a:t>в информационные </a:t>
            </a:r>
            <a:r>
              <a:rPr lang="ru-RU" sz="2400" dirty="0" smtClean="0"/>
              <a:t>сети,</a:t>
            </a:r>
          </a:p>
          <a:p>
            <a:pPr marL="1074738" indent="-254000">
              <a:buFont typeface="Arial" charset="0"/>
              <a:buChar char="•"/>
            </a:pPr>
            <a:r>
              <a:rPr lang="ru-RU" sz="2400" dirty="0" smtClean="0"/>
              <a:t>правила </a:t>
            </a:r>
            <a:r>
              <a:rPr lang="ru-RU" sz="2400" dirty="0"/>
              <a:t>обмена информацией</a:t>
            </a:r>
            <a:r>
              <a:rPr lang="ru-RU" sz="2400" dirty="0" smtClean="0"/>
              <a:t>,</a:t>
            </a:r>
          </a:p>
          <a:p>
            <a:pPr marL="1074738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специальные </a:t>
            </a:r>
            <a:r>
              <a:rPr lang="ru-RU" sz="2400" dirty="0"/>
              <a:t>процедуры </a:t>
            </a:r>
            <a:r>
              <a:rPr lang="ru-RU" sz="2400" dirty="0" smtClean="0"/>
              <a:t>их государственной </a:t>
            </a:r>
            <a:r>
              <a:rPr lang="ru-RU" sz="2400" dirty="0"/>
              <a:t>регистрации.</a:t>
            </a:r>
          </a:p>
          <a:p>
            <a:pPr indent="492125"/>
            <a:r>
              <a:rPr lang="ru-RU" sz="2400" dirty="0"/>
              <a:t>В перспективе достижение необходимого уровня защиты сервисов электронного правительства и киберустойчивости государственных информационных систем должно обеспечиваться главным образом за счет их безопасного </a:t>
            </a:r>
            <a:r>
              <a:rPr lang="ru-RU" sz="2400" u="sng" dirty="0"/>
              <a:t>проектирования</a:t>
            </a:r>
            <a:r>
              <a:rPr lang="ru-RU" sz="2400" dirty="0"/>
              <a:t> и </a:t>
            </a:r>
            <a:r>
              <a:rPr lang="ru-RU" sz="2400" u="sng" dirty="0"/>
              <a:t>эксплуатации</a:t>
            </a:r>
            <a:r>
              <a:rPr lang="ru-RU" sz="2400" dirty="0"/>
              <a:t>, а не принятия последующих защитных мер, а также через внедрение их обоснованной </a:t>
            </a:r>
            <a:r>
              <a:rPr lang="ru-RU" sz="2400" u="sng" dirty="0"/>
              <a:t>унификации</a:t>
            </a:r>
            <a:r>
              <a:rPr lang="ru-RU" sz="2400" dirty="0"/>
              <a:t> при построении и модернизации этих систем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943881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18 Киберустойчивость КВОИ и государственных </a:t>
            </a:r>
            <a:r>
              <a:rPr lang="ru-RU" sz="2400" b="1" dirty="0" err="1" smtClean="0"/>
              <a:t>информ</a:t>
            </a:r>
            <a:r>
              <a:rPr lang="ru-RU" sz="2400" b="1" dirty="0" smtClean="0"/>
              <a:t>. систем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(5/5)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72</a:t>
            </a:r>
            <a:r>
              <a:rPr lang="ru-RU" sz="2400" dirty="0"/>
              <a:t>. Неотъемлемой частью обеспечения безопасности КВОИ и государственных информационных систем является использование </a:t>
            </a:r>
            <a:endParaRPr lang="ru-RU" sz="2400" dirty="0" smtClean="0"/>
          </a:p>
          <a:p>
            <a:pPr marL="985838" indent="-374650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регулярно </a:t>
            </a:r>
            <a:r>
              <a:rPr lang="ru-RU" sz="2400" dirty="0"/>
              <a:t>обновляемого, </a:t>
            </a:r>
            <a:endParaRPr lang="ru-RU" sz="2400" dirty="0" smtClean="0"/>
          </a:p>
          <a:p>
            <a:pPr marL="985838" indent="-374650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получаемого из доверенных источников,</a:t>
            </a:r>
          </a:p>
          <a:p>
            <a:pPr marL="985838" indent="-374650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подлинного </a:t>
            </a:r>
            <a:r>
              <a:rPr lang="ru-RU" sz="2400" dirty="0"/>
              <a:t>лицензионного </a:t>
            </a:r>
            <a:endParaRPr lang="ru-RU" sz="2400" dirty="0" smtClean="0"/>
          </a:p>
          <a:p>
            <a:pPr marL="88900">
              <a:spcAft>
                <a:spcPts val="1200"/>
              </a:spcAft>
            </a:pPr>
            <a:r>
              <a:rPr lang="ru-RU" sz="2400" u="sng" dirty="0" smtClean="0"/>
              <a:t>программного обеспечения</a:t>
            </a:r>
            <a:r>
              <a:rPr lang="ru-RU" sz="2400" dirty="0" smtClean="0"/>
              <a:t>.</a:t>
            </a:r>
            <a:r>
              <a:rPr lang="ru-RU" sz="2400" dirty="0" smtClean="0">
                <a:effectLst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142259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19 Противодействие киберпреступности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(1/4)</a:t>
            </a:r>
          </a:p>
          <a:p>
            <a:pPr indent="492125"/>
            <a:r>
              <a:rPr lang="ru-RU" sz="2400" dirty="0"/>
              <a:t>73. В Республике Беларусь создана система </a:t>
            </a:r>
            <a:endParaRPr lang="ru-RU" sz="2400" dirty="0" smtClean="0"/>
          </a:p>
          <a:p>
            <a:pPr marL="939800" indent="-254000">
              <a:buFont typeface="Arial" charset="0"/>
              <a:buChar char="•"/>
            </a:pPr>
            <a:r>
              <a:rPr lang="ru-RU" sz="2400" dirty="0" smtClean="0"/>
              <a:t>предупреждения</a:t>
            </a:r>
            <a:r>
              <a:rPr lang="ru-RU" sz="2400" dirty="0"/>
              <a:t>, </a:t>
            </a:r>
            <a:endParaRPr lang="ru-RU" sz="2400" dirty="0" smtClean="0"/>
          </a:p>
          <a:p>
            <a:pPr marL="939800" indent="-254000">
              <a:buFont typeface="Arial" charset="0"/>
              <a:buChar char="•"/>
            </a:pPr>
            <a:r>
              <a:rPr lang="ru-RU" sz="2400" dirty="0" smtClean="0"/>
              <a:t>выявления</a:t>
            </a:r>
            <a:r>
              <a:rPr lang="ru-RU" sz="2400" dirty="0"/>
              <a:t>, </a:t>
            </a:r>
            <a:endParaRPr lang="ru-RU" sz="2400" dirty="0" smtClean="0"/>
          </a:p>
          <a:p>
            <a:pPr marL="939800" indent="-254000">
              <a:buFont typeface="Arial" charset="0"/>
              <a:buChar char="•"/>
            </a:pPr>
            <a:r>
              <a:rPr lang="ru-RU" sz="2400" dirty="0" smtClean="0"/>
              <a:t>пресечения, </a:t>
            </a:r>
          </a:p>
          <a:p>
            <a:pPr marL="939800" indent="-254000">
              <a:buFont typeface="Arial" charset="0"/>
              <a:buChar char="•"/>
            </a:pPr>
            <a:r>
              <a:rPr lang="ru-RU" sz="2400" dirty="0" smtClean="0"/>
              <a:t>всестороннего </a:t>
            </a:r>
            <a:r>
              <a:rPr lang="ru-RU" sz="2400" dirty="0"/>
              <a:t>расследования </a:t>
            </a:r>
            <a:endParaRPr lang="ru-RU" sz="2400" dirty="0" smtClean="0"/>
          </a:p>
          <a:p>
            <a:pPr indent="14288">
              <a:spcAft>
                <a:spcPts val="1200"/>
              </a:spcAft>
            </a:pPr>
            <a:r>
              <a:rPr lang="ru-RU" sz="2400" dirty="0" smtClean="0"/>
              <a:t>киберпреступлений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492125"/>
            <a:r>
              <a:rPr lang="ru-RU" sz="2400" dirty="0" smtClean="0"/>
              <a:t>Обеспечивается </a:t>
            </a:r>
            <a:r>
              <a:rPr lang="ru-RU" sz="2400" u="sng" dirty="0"/>
              <a:t>соответствие норм Уголовного кодекса </a:t>
            </a:r>
            <a:r>
              <a:rPr lang="ru-RU" sz="2400" dirty="0"/>
              <a:t>Республики Беларусь в данной области </a:t>
            </a:r>
            <a:endParaRPr lang="ru-RU" sz="2400" dirty="0" smtClean="0"/>
          </a:p>
          <a:p>
            <a:pPr marL="939800" indent="-223838">
              <a:buFont typeface="Arial" charset="0"/>
              <a:buChar char="•"/>
            </a:pPr>
            <a:r>
              <a:rPr lang="ru-RU" sz="2400" dirty="0" smtClean="0"/>
              <a:t>уровню </a:t>
            </a:r>
            <a:r>
              <a:rPr lang="ru-RU" sz="2400" dirty="0"/>
              <a:t>общественного развития, </a:t>
            </a:r>
            <a:endParaRPr lang="ru-RU" sz="2400" dirty="0" smtClean="0"/>
          </a:p>
          <a:p>
            <a:pPr marL="939800" indent="-223838">
              <a:buFont typeface="Arial" charset="0"/>
              <a:buChar char="•"/>
            </a:pPr>
            <a:r>
              <a:rPr lang="ru-RU" sz="2400" dirty="0" smtClean="0"/>
              <a:t>мировым </a:t>
            </a:r>
            <a:r>
              <a:rPr lang="ru-RU" sz="2400" dirty="0"/>
              <a:t>тенденциям правового </a:t>
            </a:r>
            <a:r>
              <a:rPr lang="ru-RU" sz="2400" dirty="0" smtClean="0"/>
              <a:t>регулирования, </a:t>
            </a:r>
          </a:p>
          <a:p>
            <a:pPr marL="939800" indent="-223838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передовому </a:t>
            </a:r>
            <a:r>
              <a:rPr lang="ru-RU" sz="2400" dirty="0"/>
              <a:t>зарубежному опыту.</a:t>
            </a:r>
          </a:p>
          <a:p>
            <a:pPr indent="492125"/>
            <a:r>
              <a:rPr lang="ru-RU" sz="2400" dirty="0"/>
              <a:t>В связи с появлением новых общественно опасных деяний в информационной сфере устанавливается </a:t>
            </a:r>
            <a:r>
              <a:rPr lang="ru-RU" sz="2400" u="sng" dirty="0"/>
              <a:t>уголовная и иная ответственность</a:t>
            </a:r>
            <a:r>
              <a:rPr lang="ru-RU" sz="2400" dirty="0"/>
              <a:t> за их совершение. </a:t>
            </a:r>
          </a:p>
        </p:txBody>
      </p:sp>
    </p:spTree>
    <p:extLst>
      <p:ext uri="{BB962C8B-B14F-4D97-AF65-F5344CB8AC3E}">
        <p14:creationId xmlns:p14="http://schemas.microsoft.com/office/powerpoint/2010/main" val="140270044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19 Противодействие киберпреступности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(2/4)</a:t>
            </a:r>
          </a:p>
          <a:p>
            <a:pPr indent="492125"/>
            <a:r>
              <a:rPr lang="ru-RU" sz="2400" dirty="0" smtClean="0"/>
              <a:t>Обеспечивается </a:t>
            </a:r>
          </a:p>
          <a:p>
            <a:pPr marL="342900" indent="-342900">
              <a:buFont typeface="Wingdings" charset="2"/>
              <a:buChar char="ü"/>
            </a:pPr>
            <a:r>
              <a:rPr lang="ru-RU" sz="2400" dirty="0" smtClean="0"/>
              <a:t>постоянное </a:t>
            </a:r>
            <a:r>
              <a:rPr lang="ru-RU" sz="2400" dirty="0"/>
              <a:t>совершенствование </a:t>
            </a:r>
            <a:endParaRPr lang="ru-RU" sz="2400" dirty="0" smtClean="0"/>
          </a:p>
          <a:p>
            <a:pPr marL="1209675" indent="-165100">
              <a:buFont typeface="Arial" charset="0"/>
              <a:buChar char="•"/>
            </a:pPr>
            <a:r>
              <a:rPr lang="ru-RU" sz="2400" dirty="0" smtClean="0"/>
              <a:t>форм </a:t>
            </a:r>
            <a:r>
              <a:rPr lang="ru-RU" sz="2400" dirty="0"/>
              <a:t>и методов предупреждения, </a:t>
            </a:r>
            <a:endParaRPr lang="ru-RU" sz="2400" dirty="0" smtClean="0"/>
          </a:p>
          <a:p>
            <a:pPr marL="1209675" indent="-165100">
              <a:buFont typeface="Arial" charset="0"/>
              <a:buChar char="•"/>
            </a:pPr>
            <a:r>
              <a:rPr lang="ru-RU" sz="2400" dirty="0" smtClean="0"/>
              <a:t>выявления</a:t>
            </a:r>
            <a:r>
              <a:rPr lang="ru-RU" sz="2400" dirty="0"/>
              <a:t>, </a:t>
            </a:r>
            <a:endParaRPr lang="ru-RU" sz="2400" dirty="0" smtClean="0"/>
          </a:p>
          <a:p>
            <a:pPr marL="1209675" indent="-165100">
              <a:buFont typeface="Arial" charset="0"/>
              <a:buChar char="•"/>
            </a:pPr>
            <a:r>
              <a:rPr lang="ru-RU" sz="2400" dirty="0" smtClean="0"/>
              <a:t>пресечения, </a:t>
            </a:r>
          </a:p>
          <a:p>
            <a:pPr marL="1209675" indent="-165100">
              <a:buFont typeface="Arial" charset="0"/>
              <a:buChar char="•"/>
            </a:pPr>
            <a:r>
              <a:rPr lang="ru-RU" sz="2400" dirty="0" smtClean="0"/>
              <a:t>расследования </a:t>
            </a:r>
          </a:p>
          <a:p>
            <a:pPr marL="403225"/>
            <a:r>
              <a:rPr lang="ru-RU" sz="2400" dirty="0" smtClean="0"/>
              <a:t>киберпреступлений</a:t>
            </a:r>
            <a:r>
              <a:rPr lang="ru-RU" sz="2400" dirty="0"/>
              <a:t>, </a:t>
            </a:r>
            <a:endParaRPr lang="ru-RU" sz="2400" dirty="0" smtClean="0"/>
          </a:p>
          <a:p>
            <a:pPr marL="342900" indent="-342900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повышается </a:t>
            </a:r>
            <a:r>
              <a:rPr lang="ru-RU" sz="2400" dirty="0"/>
              <a:t>своевременность и качество оперативно-розыскной деятельности</a:t>
            </a:r>
            <a:r>
              <a:rPr lang="ru-RU" sz="2400" dirty="0" smtClean="0"/>
              <a:t>.</a:t>
            </a:r>
          </a:p>
          <a:p>
            <a:pPr indent="492125"/>
            <a:r>
              <a:rPr lang="ru-RU" sz="2400" dirty="0"/>
              <a:t>74. Беларусь заинтересована </a:t>
            </a:r>
            <a:endParaRPr lang="ru-RU" sz="2400" dirty="0" smtClean="0"/>
          </a:p>
          <a:p>
            <a:pPr marL="939800" indent="-357188">
              <a:buFont typeface="Arial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сближении и унификации подходов противодействия киберпреступлениям на </a:t>
            </a:r>
            <a:r>
              <a:rPr lang="ru-RU" sz="2400" u="sng" dirty="0"/>
              <a:t>международном</a:t>
            </a:r>
            <a:r>
              <a:rPr lang="ru-RU" sz="2400" dirty="0"/>
              <a:t> уровне, </a:t>
            </a:r>
            <a:endParaRPr lang="ru-RU" sz="2400" dirty="0" smtClean="0"/>
          </a:p>
          <a:p>
            <a:pPr marL="939800" indent="-357188">
              <a:buFont typeface="Arial" charset="0"/>
              <a:buChar char="•"/>
            </a:pPr>
            <a:r>
              <a:rPr lang="ru-RU" sz="2400" dirty="0" smtClean="0"/>
              <a:t>выработке </a:t>
            </a:r>
            <a:r>
              <a:rPr lang="ru-RU" sz="2400" dirty="0"/>
              <a:t>общих </a:t>
            </a:r>
            <a:r>
              <a:rPr lang="ru-RU" sz="2400" u="sng" dirty="0"/>
              <a:t>стандартов</a:t>
            </a:r>
            <a:r>
              <a:rPr lang="ru-RU" sz="2400" dirty="0"/>
              <a:t> в правоприменительной практике, </a:t>
            </a:r>
            <a:endParaRPr lang="ru-RU" sz="2400" dirty="0" smtClean="0"/>
          </a:p>
          <a:p>
            <a:pPr marL="939800" indent="-357188">
              <a:buFont typeface="Arial" charset="0"/>
              <a:buChar char="•"/>
            </a:pPr>
            <a:r>
              <a:rPr lang="ru-RU" sz="2400" dirty="0" smtClean="0"/>
              <a:t>международном </a:t>
            </a:r>
            <a:r>
              <a:rPr lang="ru-RU" sz="2400" dirty="0"/>
              <a:t>обмене </a:t>
            </a:r>
            <a:r>
              <a:rPr lang="ru-RU" sz="2400" u="sng" dirty="0"/>
              <a:t>опытом</a:t>
            </a:r>
            <a:r>
              <a:rPr lang="ru-RU" sz="2400" dirty="0"/>
              <a:t> и практическом </a:t>
            </a:r>
            <a:r>
              <a:rPr lang="ru-RU" sz="2400" u="sng" dirty="0"/>
              <a:t>взаимодействии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3512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19 Противодействие киберпреступности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(3/4)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Осуществляются реализация регионального и </a:t>
            </a:r>
            <a:r>
              <a:rPr lang="ru-RU" sz="2400" u="sng" dirty="0" smtClean="0"/>
              <a:t>международного</a:t>
            </a:r>
            <a:r>
              <a:rPr lang="ru-RU" sz="2400" dirty="0" smtClean="0"/>
              <a:t> сотрудничества в сфере кибербезопасности, отслеживание деятельности преступных групп и отдельных преступников, действующих в киберпространстве.</a:t>
            </a:r>
          </a:p>
          <a:p>
            <a:pPr indent="492125"/>
            <a:r>
              <a:rPr lang="ru-RU" sz="2400" dirty="0"/>
              <a:t>75. Важное значение в противодействии киберпреступлениям имеет повышение доверия между </a:t>
            </a:r>
            <a:endParaRPr lang="ru-RU" sz="2400" dirty="0" smtClean="0"/>
          </a:p>
          <a:p>
            <a:pPr marL="850900" indent="-268288">
              <a:buFont typeface="Arial" charset="0"/>
              <a:buChar char="•"/>
            </a:pPr>
            <a:r>
              <a:rPr lang="ru-RU" sz="2400" dirty="0" smtClean="0"/>
              <a:t>правоохранительными </a:t>
            </a:r>
            <a:r>
              <a:rPr lang="ru-RU" sz="2400" dirty="0"/>
              <a:t>органами, </a:t>
            </a:r>
            <a:endParaRPr lang="ru-RU" sz="2400" dirty="0" smtClean="0"/>
          </a:p>
          <a:p>
            <a:pPr marL="850900" indent="-268288">
              <a:buFont typeface="Arial" charset="0"/>
              <a:buChar char="•"/>
            </a:pPr>
            <a:r>
              <a:rPr lang="ru-RU" sz="2400" dirty="0" smtClean="0"/>
              <a:t>организациями </a:t>
            </a:r>
            <a:r>
              <a:rPr lang="ru-RU" sz="2400" dirty="0"/>
              <a:t>государственного и частного секторов, </a:t>
            </a:r>
            <a:endParaRPr lang="ru-RU" sz="2400" dirty="0" smtClean="0"/>
          </a:p>
          <a:p>
            <a:pPr marL="850900" indent="-268288">
              <a:buFont typeface="Arial" charset="0"/>
              <a:buChar char="•"/>
            </a:pPr>
            <a:r>
              <a:rPr lang="ru-RU" sz="2400" dirty="0" smtClean="0"/>
              <a:t>образовательными </a:t>
            </a:r>
            <a:r>
              <a:rPr lang="ru-RU" sz="2400" dirty="0"/>
              <a:t>и научными учреждениями, </a:t>
            </a:r>
            <a:endParaRPr lang="ru-RU" sz="2400" dirty="0" smtClean="0"/>
          </a:p>
          <a:p>
            <a:pPr indent="14288">
              <a:spcAft>
                <a:spcPts val="1200"/>
              </a:spcAft>
            </a:pPr>
            <a:r>
              <a:rPr lang="ru-RU" sz="2400" u="sng" dirty="0" smtClean="0"/>
              <a:t>объединение </a:t>
            </a:r>
            <a:r>
              <a:rPr lang="ru-RU" sz="2400" u="sng" dirty="0"/>
              <a:t>их усилий </a:t>
            </a:r>
            <a:r>
              <a:rPr lang="ru-RU" sz="2400" dirty="0"/>
              <a:t>в предупреждении, выявлении, пресечении и расследовании киберпреступлений. </a:t>
            </a:r>
            <a:endParaRPr lang="ru-RU" sz="2400" dirty="0" smtClean="0"/>
          </a:p>
          <a:p>
            <a:pPr indent="492125"/>
            <a:r>
              <a:rPr lang="ru-RU" sz="2400" dirty="0" smtClean="0"/>
              <a:t>Одной </a:t>
            </a:r>
            <a:r>
              <a:rPr lang="ru-RU" sz="2400" dirty="0"/>
              <a:t>из эффективных мер предупреждения и профилактики киберпреступлений является снижение </a:t>
            </a:r>
            <a:r>
              <a:rPr lang="ru-RU" sz="2400" u="sng" dirty="0"/>
              <a:t>мотивации</a:t>
            </a:r>
            <a:r>
              <a:rPr lang="ru-RU" sz="2400" dirty="0"/>
              <a:t> их совершения за счет устранения </a:t>
            </a:r>
            <a:r>
              <a:rPr lang="ru-RU" sz="2400" u="sng" dirty="0"/>
              <a:t>условий</a:t>
            </a:r>
            <a:r>
              <a:rPr lang="ru-RU" sz="2400" dirty="0"/>
              <a:t> формирования противоправных схем.</a:t>
            </a:r>
          </a:p>
          <a:p>
            <a:pPr indent="492125"/>
            <a:r>
              <a:rPr lang="ru-RU" sz="2400" dirty="0" smtClean="0">
                <a:effectLst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755669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</a:t>
            </a:r>
            <a:r>
              <a:rPr lang="ru-RU" sz="2400" b="1" dirty="0" err="1" smtClean="0"/>
              <a:t>V</a:t>
            </a:r>
            <a:r>
              <a:rPr lang="ru-RU" sz="2400" b="1" dirty="0" smtClean="0"/>
              <a:t> Обеспечение безопасности информационной инфраструктуры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19 Противодействие киберпреступности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(4/4)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76. Наряду с этим одним из приоритетных направлений деятельности уполномоченных государственных органов является </a:t>
            </a:r>
            <a:r>
              <a:rPr lang="ru-RU" sz="2400" u="sng" dirty="0"/>
              <a:t>профилактика </a:t>
            </a:r>
            <a:r>
              <a:rPr lang="ru-RU" sz="2400" dirty="0"/>
              <a:t>киберпреступности, основанная на популяризации среди населения, прежде всего молодежи, </a:t>
            </a:r>
            <a:r>
              <a:rPr lang="ru-RU" sz="2400" u="sng" dirty="0" smtClean="0"/>
              <a:t>нетерпимости </a:t>
            </a:r>
            <a:r>
              <a:rPr lang="ru-RU" sz="2400" u="sng" dirty="0"/>
              <a:t>к асоциальному поведению </a:t>
            </a:r>
            <a:r>
              <a:rPr lang="ru-RU" sz="2400" dirty="0"/>
              <a:t>в информационном пространстве, проведении </a:t>
            </a:r>
            <a:r>
              <a:rPr lang="ru-RU" sz="2400" u="sng" dirty="0"/>
              <a:t>разъяснительной</a:t>
            </a:r>
            <a:r>
              <a:rPr lang="ru-RU" sz="2400" dirty="0"/>
              <a:t> работы в СМИ и сети Интернет в </a:t>
            </a:r>
            <a:r>
              <a:rPr lang="ru-RU" sz="2400" u="sng" dirty="0"/>
              <a:t>целях </a:t>
            </a:r>
            <a:r>
              <a:rPr lang="ru-RU" sz="2400" u="sng" dirty="0" smtClean="0"/>
              <a:t>формирования</a:t>
            </a:r>
            <a:r>
              <a:rPr lang="ru-RU" sz="2400" dirty="0" smtClean="0"/>
              <a:t> </a:t>
            </a:r>
            <a:r>
              <a:rPr lang="ru-RU" sz="2400" dirty="0"/>
              <a:t>безопасной национальной информационной </a:t>
            </a:r>
            <a:r>
              <a:rPr lang="ru-RU" sz="2400" u="sng" dirty="0"/>
              <a:t>экосистемы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582613"/>
            <a:r>
              <a:rPr lang="ru-RU" sz="2400" dirty="0" smtClean="0"/>
              <a:t>Для </a:t>
            </a:r>
            <a:r>
              <a:rPr lang="ru-RU" sz="2400" dirty="0"/>
              <a:t>повышения правосознания и снижения уязвимости от кибератак проводится обучение граждан основам поведения в информационной сфере</a:t>
            </a:r>
            <a:r>
              <a:rPr lang="ru-RU" sz="2400" dirty="0" smtClean="0"/>
              <a:t>.</a:t>
            </a:r>
            <a:r>
              <a:rPr lang="ru-RU" sz="2400" dirty="0" smtClean="0">
                <a:effectLst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373110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624" y="210585"/>
            <a:ext cx="1150547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dirty="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dirty="0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dirty="0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dirty="0" smtClean="0"/>
              <a:t>Раздел VI Обеспечение безопасности информационных ресурсов</a:t>
            </a:r>
            <a:endParaRPr lang="ru-RU" sz="1200" b="1" dirty="0" smtClean="0"/>
          </a:p>
          <a:p>
            <a:pPr marL="1379538" indent="-1379538">
              <a:spcAft>
                <a:spcPts val="1200"/>
              </a:spcAft>
            </a:pPr>
            <a:endParaRPr lang="ru-RU" sz="8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20 Обусловленность мер по обеспечению безопасности информационных ресурсов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21 Основные направления обеспечения безопасности информационных ресурсов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22 Защита государственной и служебной тайны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23 Безопасность информации ограниченного распространения и защита персональных данных</a:t>
            </a:r>
          </a:p>
          <a:p>
            <a:pPr marL="1379538" indent="-1379538">
              <a:spcAft>
                <a:spcPts val="1200"/>
              </a:spcAft>
            </a:pPr>
            <a:r>
              <a:rPr lang="ru-RU" sz="2800" b="1" dirty="0" smtClean="0"/>
              <a:t>Глава 24 Обеспечение безопасности государственных информационных ресурсов и общедоступной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86487794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20 Обусловленность мер по обеспечению безопасности инф. ресурсов </a:t>
            </a:r>
            <a:r>
              <a:rPr lang="ru-RU" sz="2400" dirty="0" smtClean="0">
                <a:effectLst/>
              </a:rPr>
              <a:t>(1/2)</a:t>
            </a:r>
          </a:p>
          <a:p>
            <a:pPr indent="492125">
              <a:spcAft>
                <a:spcPts val="1200"/>
              </a:spcAft>
            </a:pPr>
            <a:r>
              <a:rPr lang="ru-RU" sz="2400" dirty="0"/>
              <a:t>77. Появление широких и доступных возможностей для сбора, хранения и обработки большого объема данных, создание технологий прямого доступа к информации обуславливают необходимость рассматривать ее как самостоятельный и ценный </a:t>
            </a:r>
            <a:r>
              <a:rPr lang="ru-RU" sz="2400" u="sng" dirty="0"/>
              <a:t>ресурс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Информационные </a:t>
            </a:r>
            <a:r>
              <a:rPr lang="ru-RU" sz="2400" dirty="0"/>
              <a:t>ресурсы становятся приоритетным </a:t>
            </a:r>
            <a:r>
              <a:rPr lang="ru-RU" sz="2400" u="sng" dirty="0"/>
              <a:t>объектом преступлений и киберинцидентов, </a:t>
            </a:r>
            <a:r>
              <a:rPr lang="ru-RU" sz="2400" dirty="0"/>
              <a:t>подвергаются похищению, модификации, уничтожению, блокированию и другим воздействиям.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78. Повышается </a:t>
            </a:r>
            <a:r>
              <a:rPr lang="ru-RU" sz="2400" dirty="0"/>
              <a:t>значение технической защиты информации </a:t>
            </a:r>
            <a:r>
              <a:rPr lang="ru-RU" sz="2400" u="sng" dirty="0"/>
              <a:t>ограниченного</a:t>
            </a:r>
            <a:r>
              <a:rPr lang="ru-RU" sz="2400" dirty="0"/>
              <a:t> распространения, в то время как средства похищения, незаконного блокирования и иного воздействия на информационные ресурсы универсально применяются в политических, военных, разведывательных, экономических, преступных и иных целях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977684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20 Обусловленность мер по обеспечению безопасности инф. ресурсов </a:t>
            </a:r>
            <a:r>
              <a:rPr lang="ru-RU" sz="2400" dirty="0" smtClean="0">
                <a:effectLst/>
              </a:rPr>
              <a:t>(2/2)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Множественные </a:t>
            </a:r>
            <a:r>
              <a:rPr lang="ru-RU" sz="2400" u="sng" dirty="0"/>
              <a:t>угрозы и риски </a:t>
            </a:r>
            <a:r>
              <a:rPr lang="ru-RU" sz="2400" dirty="0"/>
              <a:t>незаконного и необоснованного </a:t>
            </a:r>
            <a:r>
              <a:rPr lang="ru-RU" sz="2400" u="sng" dirty="0"/>
              <a:t>вмешательства в частную жизнь граждан</a:t>
            </a:r>
            <a:r>
              <a:rPr lang="ru-RU" sz="2400" dirty="0"/>
              <a:t>, похищение </a:t>
            </a:r>
            <a:r>
              <a:rPr lang="ru-RU" sz="2400" u="sng" dirty="0"/>
              <a:t>персональных</a:t>
            </a:r>
            <a:r>
              <a:rPr lang="ru-RU" sz="2400" dirty="0"/>
              <a:t> данных, компрометация реквизитов </a:t>
            </a:r>
            <a:r>
              <a:rPr lang="ru-RU" sz="2400" u="sng" dirty="0"/>
              <a:t>доступа</a:t>
            </a:r>
            <a:r>
              <a:rPr lang="ru-RU" sz="2400" dirty="0"/>
              <a:t> и избыточное профилирование сужают личное пространство человека и нарушают его приватность. </a:t>
            </a:r>
            <a:endParaRPr lang="ru-RU" sz="2400" dirty="0" smtClean="0"/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Раскрытие </a:t>
            </a:r>
            <a:r>
              <a:rPr lang="ru-RU" sz="2400" dirty="0"/>
              <a:t>личной информации стало неотъемлемым атрибутом </a:t>
            </a:r>
            <a:r>
              <a:rPr lang="ru-RU" sz="2400" u="sng" dirty="0"/>
              <a:t>корыстных</a:t>
            </a:r>
            <a:r>
              <a:rPr lang="ru-RU" sz="2400" dirty="0"/>
              <a:t> преступлений и преступлений против </a:t>
            </a:r>
            <a:r>
              <a:rPr lang="ru-RU" sz="2400" u="sng" dirty="0"/>
              <a:t>личности</a:t>
            </a:r>
            <a:r>
              <a:rPr lang="ru-RU" sz="2400" dirty="0"/>
              <a:t>.</a:t>
            </a:r>
          </a:p>
          <a:p>
            <a:pPr indent="492125">
              <a:spcAft>
                <a:spcPts val="1200"/>
              </a:spcAft>
            </a:pPr>
            <a:r>
              <a:rPr lang="ru-RU" sz="2400" dirty="0"/>
              <a:t>Формируется нелегальный </a:t>
            </a:r>
            <a:r>
              <a:rPr lang="ru-RU" sz="2400" u="sng" dirty="0"/>
              <a:t>рынок баз и банков данных</a:t>
            </a:r>
            <a:r>
              <a:rPr lang="ru-RU" sz="2400" dirty="0"/>
              <a:t>, спрос на которые обуславливает похищение информационных массивов, сопровождаемое нарушением </a:t>
            </a:r>
            <a:r>
              <a:rPr lang="ru-RU" sz="2400" u="sng" dirty="0"/>
              <a:t>авторских</a:t>
            </a:r>
            <a:r>
              <a:rPr lang="ru-RU" sz="2400" dirty="0"/>
              <a:t> прав.</a:t>
            </a:r>
          </a:p>
        </p:txBody>
      </p:sp>
    </p:spTree>
    <p:extLst>
      <p:ext uri="{BB962C8B-B14F-4D97-AF65-F5344CB8AC3E}">
        <p14:creationId xmlns:p14="http://schemas.microsoft.com/office/powerpoint/2010/main" val="156880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00174"/>
            <a:ext cx="892971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Контроль целостности контрольных сумм критичных файлов ОС и ФПО по их контрольным суммам, как на этапе загрузки, так и в последующем в процессе функционирования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Использование для проверки целостности эталонных значений контрольных сумм критичных файлов каждого АРМ, хранимых в стандартизированных объектах, синхронизируемых между базами данных всех серверов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121697307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21 Основные направления обеспечения безопасности инф. ресурсов </a:t>
            </a:r>
            <a:r>
              <a:rPr lang="ru-RU" sz="2400" dirty="0" smtClean="0">
                <a:effectLst/>
              </a:rPr>
              <a:t>(1/3)</a:t>
            </a:r>
          </a:p>
          <a:p>
            <a:pPr indent="492125"/>
            <a:r>
              <a:rPr lang="ru-RU" sz="2400" dirty="0"/>
              <a:t>79. Основными источниками угроз в области обеспечения безопасности информационных ресурсов в Республике Беларусь следует рассматривать деятельность </a:t>
            </a:r>
            <a:endParaRPr lang="ru-RU" sz="2400" dirty="0" smtClean="0"/>
          </a:p>
          <a:p>
            <a:pPr marL="939800" indent="-268288">
              <a:buFont typeface="Arial" charset="0"/>
              <a:buChar char="•"/>
            </a:pPr>
            <a:r>
              <a:rPr lang="ru-RU" sz="2400" dirty="0" smtClean="0"/>
              <a:t>отдельных </a:t>
            </a:r>
            <a:r>
              <a:rPr lang="ru-RU" sz="2400" dirty="0"/>
              <a:t>лиц, </a:t>
            </a:r>
            <a:endParaRPr lang="ru-RU" sz="2400" dirty="0" smtClean="0"/>
          </a:p>
          <a:p>
            <a:pPr marL="939800" indent="-268288">
              <a:buFont typeface="Arial" charset="0"/>
              <a:buChar char="•"/>
            </a:pPr>
            <a:r>
              <a:rPr lang="ru-RU" sz="2400" dirty="0" smtClean="0"/>
              <a:t>преступных </a:t>
            </a:r>
            <a:r>
              <a:rPr lang="ru-RU" sz="2400" dirty="0"/>
              <a:t>групп, </a:t>
            </a:r>
            <a:endParaRPr lang="ru-RU" sz="2400" dirty="0" smtClean="0"/>
          </a:p>
          <a:p>
            <a:pPr marL="939800" indent="-268288">
              <a:buFont typeface="Arial" charset="0"/>
              <a:buChar char="•"/>
            </a:pPr>
            <a:r>
              <a:rPr lang="ru-RU" sz="2400" dirty="0" smtClean="0"/>
              <a:t>недобросовестных </a:t>
            </a:r>
            <a:r>
              <a:rPr lang="ru-RU" sz="2400" dirty="0"/>
              <a:t>отечественных и иностранных организаций, </a:t>
            </a:r>
            <a:endParaRPr lang="ru-RU" sz="2400" dirty="0" smtClean="0"/>
          </a:p>
          <a:p>
            <a:pPr marL="939800" indent="-268288">
              <a:buFont typeface="Arial" charset="0"/>
              <a:buChar char="•"/>
            </a:pPr>
            <a:r>
              <a:rPr lang="ru-RU" sz="2400" dirty="0" smtClean="0"/>
              <a:t>объединений </a:t>
            </a:r>
            <a:r>
              <a:rPr lang="ru-RU" sz="2400" dirty="0"/>
              <a:t>или сообществ, </a:t>
            </a:r>
            <a:endParaRPr lang="ru-RU" sz="2400" dirty="0" smtClean="0"/>
          </a:p>
          <a:p>
            <a:pPr indent="14288"/>
            <a:r>
              <a:rPr lang="ru-RU" sz="2400" dirty="0" smtClean="0"/>
              <a:t>направленную </a:t>
            </a:r>
            <a:r>
              <a:rPr lang="ru-RU" sz="2400" dirty="0"/>
              <a:t>на получение </a:t>
            </a:r>
            <a:r>
              <a:rPr lang="ru-RU" sz="2400" u="sng" dirty="0"/>
              <a:t>неправомерного доступа </a:t>
            </a:r>
            <a:r>
              <a:rPr lang="ru-RU" sz="2400" dirty="0"/>
              <a:t>к этим ресурсам в политических, военных, коммерческих, личных и иных целях, осуществляемого в обход установленного порядка или вопреки общепринятым нормам морали и нравственности, а также </a:t>
            </a:r>
            <a:r>
              <a:rPr lang="ru-RU" sz="2400" u="sng" dirty="0"/>
              <a:t>нарушение функционирования</a:t>
            </a:r>
            <a:r>
              <a:rPr lang="ru-RU" sz="2400" dirty="0"/>
              <a:t> информационной </a:t>
            </a:r>
            <a:r>
              <a:rPr lang="ru-RU" sz="2400" u="sng" dirty="0"/>
              <a:t>инфраструктуры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7894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21 Основные направления обеспечения безопасности инф. ресурсов </a:t>
            </a:r>
            <a:r>
              <a:rPr lang="ru-RU" sz="2400" dirty="0" smtClean="0">
                <a:effectLst/>
              </a:rPr>
              <a:t>(2/3)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80. Основной </a:t>
            </a:r>
            <a:r>
              <a:rPr lang="ru-RU" sz="2400" u="sng" dirty="0"/>
              <a:t>целью</a:t>
            </a:r>
            <a:r>
              <a:rPr lang="ru-RU" sz="2400" dirty="0"/>
              <a:t> государственной политики в области обеспечения безопасности информационных ресурсов является сохранение их </a:t>
            </a:r>
            <a:r>
              <a:rPr lang="ru-RU" sz="2400" u="sng" dirty="0"/>
              <a:t>доступности, целостности и конфиденциальности</a:t>
            </a:r>
            <a:r>
              <a:rPr lang="ru-RU" sz="2400" dirty="0"/>
              <a:t>.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81. Система обеспечения безопасности информационных ресурсов основана на </a:t>
            </a:r>
            <a:r>
              <a:rPr lang="ru-RU" sz="2400" u="sng" dirty="0"/>
              <a:t>стратегическом принципе </a:t>
            </a:r>
            <a:r>
              <a:rPr lang="ru-RU" sz="2400" dirty="0"/>
              <a:t>соблюдения </a:t>
            </a:r>
            <a:r>
              <a:rPr lang="ru-RU" sz="2400" u="sng" dirty="0"/>
              <a:t>баланса</a:t>
            </a:r>
            <a:r>
              <a:rPr lang="ru-RU" sz="2400" dirty="0"/>
              <a:t> </a:t>
            </a:r>
            <a:r>
              <a:rPr lang="ru-RU" sz="2400" u="sng" dirty="0"/>
              <a:t>свободы</a:t>
            </a:r>
            <a:r>
              <a:rPr lang="ru-RU" sz="2400" dirty="0"/>
              <a:t> информации и права на </a:t>
            </a:r>
            <a:r>
              <a:rPr lang="ru-RU" sz="2400" u="sng" dirty="0"/>
              <a:t>тайну</a:t>
            </a:r>
            <a:r>
              <a:rPr lang="ru-RU" sz="2400" dirty="0"/>
              <a:t>, </a:t>
            </a:r>
            <a:r>
              <a:rPr lang="ru-RU" sz="2400" u="sng" dirty="0"/>
              <a:t>гарантиях</a:t>
            </a:r>
            <a:r>
              <a:rPr lang="ru-RU" sz="2400" dirty="0"/>
              <a:t> государства на </a:t>
            </a:r>
            <a:r>
              <a:rPr lang="ru-RU" sz="2400" u="sng" dirty="0"/>
              <a:t>распространение</a:t>
            </a:r>
            <a:r>
              <a:rPr lang="ru-RU" sz="2400" dirty="0"/>
              <a:t> или </a:t>
            </a:r>
            <a:r>
              <a:rPr lang="ru-RU" sz="2400" u="sng" dirty="0"/>
              <a:t>предоставление</a:t>
            </a:r>
            <a:r>
              <a:rPr lang="ru-RU" sz="2400" dirty="0"/>
              <a:t> общедоступной информации. </a:t>
            </a:r>
            <a:endParaRPr lang="ru-RU" sz="2400" dirty="0" smtClean="0"/>
          </a:p>
          <a:p>
            <a:pPr indent="536575"/>
            <a:r>
              <a:rPr lang="ru-RU" sz="2400" dirty="0" smtClean="0"/>
              <a:t>Государство </a:t>
            </a:r>
            <a:r>
              <a:rPr lang="ru-RU" sz="2400" dirty="0"/>
              <a:t>обеспечивает </a:t>
            </a:r>
            <a:endParaRPr lang="ru-RU" sz="2400" dirty="0" smtClean="0"/>
          </a:p>
          <a:p>
            <a:pPr marL="850900" indent="-254000">
              <a:buFont typeface="Arial" charset="0"/>
              <a:buChar char="•"/>
            </a:pPr>
            <a:r>
              <a:rPr lang="ru-RU" sz="2400" dirty="0" smtClean="0"/>
              <a:t>расширение </a:t>
            </a:r>
            <a:r>
              <a:rPr lang="ru-RU" sz="2400" dirty="0"/>
              <a:t>безопасного доступа к информационным ресурсам добросовестных пользователей, </a:t>
            </a:r>
            <a:endParaRPr lang="ru-RU" sz="2400" dirty="0" smtClean="0"/>
          </a:p>
          <a:p>
            <a:pPr marL="850900" indent="-254000">
              <a:buFont typeface="Arial" charset="0"/>
              <a:buChar char="•"/>
            </a:pPr>
            <a:r>
              <a:rPr lang="ru-RU" sz="2400" dirty="0" smtClean="0"/>
              <a:t>развитие </a:t>
            </a:r>
            <a:r>
              <a:rPr lang="ru-RU" sz="2400" dirty="0"/>
              <a:t>сервисов качественного и удобного предоставления информации</a:t>
            </a:r>
            <a:r>
              <a:rPr lang="ru-RU" sz="2400" dirty="0" smtClean="0"/>
              <a:t>,</a:t>
            </a:r>
          </a:p>
          <a:p>
            <a:pPr marL="850900" indent="-254000">
              <a:buFont typeface="Arial" charset="0"/>
              <a:buChar char="•"/>
            </a:pPr>
            <a:r>
              <a:rPr lang="ru-RU" sz="2400" dirty="0" smtClean="0"/>
              <a:t>совершенствование </a:t>
            </a:r>
            <a:r>
              <a:rPr lang="ru-RU" sz="2400" dirty="0"/>
              <a:t>систем ее данных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1248189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21 Основные направления обеспечения безопасности инф. ресурсов </a:t>
            </a:r>
            <a:r>
              <a:rPr lang="ru-RU" sz="2400" dirty="0" smtClean="0">
                <a:effectLst/>
              </a:rPr>
              <a:t>(3/3)</a:t>
            </a:r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82. На </a:t>
            </a:r>
            <a:r>
              <a:rPr lang="ru-RU" sz="2400" dirty="0"/>
              <a:t>этом этапе необходимо главным образом обеспечивать </a:t>
            </a:r>
            <a:endParaRPr lang="ru-RU" sz="2400" dirty="0" smtClean="0"/>
          </a:p>
          <a:p>
            <a:pPr marL="1074738" indent="-328613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надежную </a:t>
            </a:r>
            <a:r>
              <a:rPr lang="ru-RU" sz="2400" dirty="0"/>
              <a:t>и всесторонне обусловленную защиту информации ограниченного распространения, </a:t>
            </a:r>
            <a:endParaRPr lang="ru-RU" sz="2400" dirty="0" smtClean="0"/>
          </a:p>
          <a:p>
            <a:pPr marL="1074738" indent="-328613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безопасность </a:t>
            </a:r>
            <a:r>
              <a:rPr lang="ru-RU" sz="2400" dirty="0"/>
              <a:t>персональных </a:t>
            </a:r>
            <a:r>
              <a:rPr lang="ru-RU" sz="2400" dirty="0" smtClean="0"/>
              <a:t>данных, </a:t>
            </a:r>
          </a:p>
          <a:p>
            <a:pPr marL="1074738" indent="-328613">
              <a:spcAft>
                <a:spcPts val="1200"/>
              </a:spcAft>
              <a:buFont typeface="Wingdings" charset="2"/>
              <a:buChar char="ü"/>
            </a:pPr>
            <a:r>
              <a:rPr lang="ru-RU" sz="2400" dirty="0" smtClean="0"/>
              <a:t>безопасность государственных </a:t>
            </a:r>
            <a:r>
              <a:rPr lang="ru-RU" sz="2400" dirty="0"/>
              <a:t>информационных ресурсов.</a:t>
            </a:r>
          </a:p>
          <a:p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96889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22 Защита государственной и служебной тайны </a:t>
            </a:r>
            <a:r>
              <a:rPr lang="ru-RU" sz="2400" dirty="0" smtClean="0">
                <a:effectLst/>
              </a:rPr>
              <a:t>(1/4)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83. Безопасность данных, отнесенных к государственной или служебной тайне, обеспечивается в соответствии с </a:t>
            </a:r>
            <a:r>
              <a:rPr lang="ru-RU" sz="2400" u="sng" dirty="0"/>
              <a:t>национальным законодательством </a:t>
            </a:r>
            <a:r>
              <a:rPr lang="ru-RU" sz="2400" dirty="0"/>
              <a:t>о государственных </a:t>
            </a:r>
            <a:r>
              <a:rPr lang="ru-RU" sz="2400" u="sng" dirty="0"/>
              <a:t>секретах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Посредством </a:t>
            </a:r>
            <a:r>
              <a:rPr lang="ru-RU" sz="2400" dirty="0"/>
              <a:t>правовых запретов ограничивается обращение информации, содержащей сведения, отнесенные к государственным секретам, получение лицами секретных сведений. </a:t>
            </a:r>
            <a:endParaRPr lang="ru-RU" sz="2400" dirty="0" smtClean="0"/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Исключаются </a:t>
            </a:r>
            <a:r>
              <a:rPr lang="ru-RU" sz="2400" dirty="0"/>
              <a:t>хранение и обработка сведений в </a:t>
            </a:r>
            <a:r>
              <a:rPr lang="ru-RU" sz="2400" u="sng" dirty="0"/>
              <a:t>общедоступных</a:t>
            </a:r>
            <a:r>
              <a:rPr lang="ru-RU" sz="2400" dirty="0"/>
              <a:t> формах, в том числе в информационных системах, имеющих </a:t>
            </a:r>
            <a:r>
              <a:rPr lang="ru-RU" sz="2400" u="sng" dirty="0"/>
              <a:t>доступ</a:t>
            </a:r>
            <a:r>
              <a:rPr lang="ru-RU" sz="2400" dirty="0"/>
              <a:t> в сеть Интернет и иные открытые компьютерные сети. </a:t>
            </a:r>
            <a:endParaRPr lang="ru-RU" sz="2400" dirty="0" smtClean="0"/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Вводится </a:t>
            </a:r>
            <a:r>
              <a:rPr lang="ru-RU" sz="2400" u="sng" dirty="0"/>
              <a:t>ответственность</a:t>
            </a:r>
            <a:r>
              <a:rPr lang="ru-RU" sz="2400" dirty="0"/>
              <a:t> за нарушение правовых запретов и предписаний в сфере государственных секретов.</a:t>
            </a:r>
          </a:p>
        </p:txBody>
      </p:sp>
    </p:spTree>
    <p:extLst>
      <p:ext uri="{BB962C8B-B14F-4D97-AF65-F5344CB8AC3E}">
        <p14:creationId xmlns:p14="http://schemas.microsoft.com/office/powerpoint/2010/main" val="106264778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22 Защита государственной и служебной тайны </a:t>
            </a:r>
            <a:r>
              <a:rPr lang="ru-RU" sz="2400" dirty="0" smtClean="0">
                <a:effectLst/>
              </a:rPr>
              <a:t>(2/4)</a:t>
            </a:r>
          </a:p>
          <a:p>
            <a:pPr indent="492125">
              <a:spcAft>
                <a:spcPts val="600"/>
              </a:spcAft>
            </a:pPr>
            <a:r>
              <a:rPr lang="ru-RU" sz="2400" dirty="0"/>
              <a:t>84. Наряду с этим отнесение информации к государственным секретам является исключительным правом строго определяемого </a:t>
            </a:r>
            <a:r>
              <a:rPr lang="ru-RU" sz="2400" u="sng" dirty="0"/>
              <a:t>перечня</a:t>
            </a:r>
            <a:r>
              <a:rPr lang="ru-RU" sz="2400" dirty="0"/>
              <a:t> </a:t>
            </a:r>
            <a:r>
              <a:rPr lang="ru-RU" sz="2400" u="sng" dirty="0"/>
              <a:t>государственных органов </a:t>
            </a:r>
            <a:r>
              <a:rPr lang="ru-RU" sz="2400" dirty="0"/>
              <a:t>и организаций и осуществляется на основании оценки вреда (ущерба) от разглашения, похищения или утраты такой информации. </a:t>
            </a:r>
            <a:endParaRPr lang="ru-RU" sz="2400" dirty="0" smtClean="0"/>
          </a:p>
          <a:p>
            <a:pPr indent="492125">
              <a:spcAft>
                <a:spcPts val="600"/>
              </a:spcAft>
            </a:pPr>
            <a:r>
              <a:rPr lang="ru-RU" sz="2400" dirty="0" smtClean="0"/>
              <a:t>Организационные</a:t>
            </a:r>
            <a:r>
              <a:rPr lang="ru-RU" sz="2400" dirty="0"/>
              <a:t>, материальные и иные затраты на обеспечение защиты этой информации не могут превышать указанного вреда (ущерба), выводы о возможности и размере которого делаются на основе конкретных показателей (индикаторов) или принятых практик</a:t>
            </a:r>
            <a:r>
              <a:rPr lang="ru-RU" sz="2400" dirty="0" smtClean="0"/>
              <a:t>.</a:t>
            </a:r>
          </a:p>
          <a:p>
            <a:pPr indent="536575">
              <a:spcAft>
                <a:spcPts val="600"/>
              </a:spcAft>
            </a:pPr>
            <a:r>
              <a:rPr lang="ru-RU" sz="2400" dirty="0" smtClean="0"/>
              <a:t>Государство </a:t>
            </a:r>
            <a:r>
              <a:rPr lang="ru-RU" sz="2400" dirty="0"/>
              <a:t>исходя из презумпции свободного распространения информации, а также в целях повышения открытости социально-экономических и иных общественных отношений заинтересовано в последовательном </a:t>
            </a:r>
            <a:r>
              <a:rPr lang="ru-RU" sz="2400" u="sng" dirty="0"/>
              <a:t>уменьшении</a:t>
            </a:r>
            <a:r>
              <a:rPr lang="ru-RU" sz="2400" dirty="0"/>
              <a:t> количества государственных органов и организаций, наделенных полномочиями засекречивания информации, и общего объема государственных секретов с одновременной гарантированно эффективной </a:t>
            </a:r>
            <a:r>
              <a:rPr lang="ru-RU" sz="2400" u="sng" dirty="0"/>
              <a:t>защитой</a:t>
            </a:r>
            <a:r>
              <a:rPr lang="ru-RU" sz="2400" dirty="0"/>
              <a:t> охраняемых сведений.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6554343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22 Защита государственной и служебной тайны </a:t>
            </a:r>
            <a:r>
              <a:rPr lang="ru-RU" sz="2400" dirty="0" smtClean="0">
                <a:effectLst/>
              </a:rPr>
              <a:t>(3/4)</a:t>
            </a:r>
          </a:p>
          <a:p>
            <a:pPr indent="536575">
              <a:spcAft>
                <a:spcPts val="1200"/>
              </a:spcAft>
            </a:pPr>
            <a:r>
              <a:rPr lang="ru-RU" sz="2400" dirty="0" smtClean="0"/>
              <a:t>При </a:t>
            </a:r>
            <a:r>
              <a:rPr lang="ru-RU" sz="2400" dirty="0"/>
              <a:t>этом не допускается расширение или ужесточение </a:t>
            </a:r>
            <a:r>
              <a:rPr lang="ru-RU" sz="2400" u="sng" dirty="0"/>
              <a:t>режимных мер</a:t>
            </a:r>
            <a:r>
              <a:rPr lang="ru-RU" sz="2400" dirty="0"/>
              <a:t>, не обусловленное системными недостатками в сфере защиты государственных секретов, повлекшими вредные последствия</a:t>
            </a:r>
            <a:r>
              <a:rPr lang="ru-RU" sz="2400" dirty="0" smtClean="0"/>
              <a:t>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85. Возникает необходимость адаптации института тайн к развитию информатизации. </a:t>
            </a:r>
            <a:endParaRPr lang="ru-RU" sz="2400" dirty="0" smtClean="0"/>
          </a:p>
          <a:p>
            <a:pPr indent="582613">
              <a:spcAft>
                <a:spcPts val="1200"/>
              </a:spcAft>
            </a:pPr>
            <a:r>
              <a:rPr lang="ru-RU" sz="2400" dirty="0" smtClean="0"/>
              <a:t>Наряду </a:t>
            </a:r>
            <a:r>
              <a:rPr lang="ru-RU" sz="2400" dirty="0"/>
              <a:t>с организационно-правовыми мерами обеспечения безопасности информации возрастает роль ее защиты и техническими методами.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6481912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22 Защита государственной и служебной тайны </a:t>
            </a:r>
            <a:r>
              <a:rPr lang="ru-RU" sz="2400" dirty="0" smtClean="0">
                <a:effectLst/>
              </a:rPr>
              <a:t>(4/4)</a:t>
            </a:r>
          </a:p>
          <a:p>
            <a:pPr indent="582613">
              <a:spcAft>
                <a:spcPts val="1200"/>
              </a:spcAft>
            </a:pPr>
            <a:r>
              <a:rPr lang="ru-RU" sz="2400" dirty="0" smtClean="0"/>
              <a:t>В </a:t>
            </a:r>
            <a:r>
              <a:rPr lang="ru-RU" sz="2400" dirty="0"/>
              <a:t>области технических и криптографических методов защиты государственных секретов максимально </a:t>
            </a:r>
            <a:r>
              <a:rPr lang="ru-RU" sz="2400" dirty="0" smtClean="0"/>
              <a:t>учитываются: </a:t>
            </a:r>
          </a:p>
          <a:p>
            <a:pPr marL="7159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имеющиеся </a:t>
            </a:r>
            <a:r>
              <a:rPr lang="ru-RU" sz="2400" dirty="0"/>
              <a:t>сведения о средствах, методах, технологиях получения несанкционированного доступа к защищаемым информационным ресурсам</a:t>
            </a:r>
            <a:r>
              <a:rPr lang="ru-RU" sz="2400" dirty="0" smtClean="0"/>
              <a:t>,</a:t>
            </a:r>
          </a:p>
          <a:p>
            <a:pPr marL="7159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результаты </a:t>
            </a:r>
            <a:r>
              <a:rPr lang="ru-RU" sz="2400" dirty="0"/>
              <a:t>оперативно-розыскной и контрразведывательной деятельности</a:t>
            </a:r>
            <a:r>
              <a:rPr lang="ru-RU" sz="2400" dirty="0" smtClean="0"/>
              <a:t>,</a:t>
            </a:r>
          </a:p>
          <a:p>
            <a:pPr marL="7159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результаты </a:t>
            </a:r>
            <a:r>
              <a:rPr lang="ru-RU" sz="2400" dirty="0"/>
              <a:t>научных исследований и опытных </a:t>
            </a:r>
            <a:r>
              <a:rPr lang="ru-RU" sz="2400" dirty="0" smtClean="0"/>
              <a:t>разработок,</a:t>
            </a:r>
          </a:p>
          <a:p>
            <a:pPr marL="7159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всесторонние </a:t>
            </a:r>
            <a:r>
              <a:rPr lang="ru-RU" sz="2400" dirty="0"/>
              <a:t>знания в области современных </a:t>
            </a:r>
            <a:r>
              <a:rPr lang="ru-RU" sz="2400" dirty="0" smtClean="0"/>
              <a:t>ИКТ,</a:t>
            </a:r>
          </a:p>
          <a:p>
            <a:pPr marL="715963" indent="-2540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особенности </a:t>
            </a:r>
            <a:r>
              <a:rPr lang="ru-RU" sz="2400" dirty="0"/>
              <a:t>обстановки в сфере национальной безопасности.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Государственные органы, наделенные полномочиями по определению порядка защиты государственных секретов от утечки по техническим каналам, обеспечивают его </a:t>
            </a:r>
            <a:r>
              <a:rPr lang="ru-RU" sz="2400" u="sng" dirty="0"/>
              <a:t>адекватность и соразмерность </a:t>
            </a:r>
            <a:r>
              <a:rPr lang="ru-RU" sz="2400" dirty="0"/>
              <a:t>возможным </a:t>
            </a:r>
            <a:r>
              <a:rPr lang="ru-RU" sz="2400" u="sng" dirty="0"/>
              <a:t>рискам</a:t>
            </a:r>
            <a:r>
              <a:rPr lang="ru-RU" sz="2400" dirty="0"/>
              <a:t>.</a:t>
            </a:r>
          </a:p>
          <a:p>
            <a:pPr indent="582613"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68576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23 Безопасность информации ограниченного распространения и защита персональных данных </a:t>
            </a:r>
            <a:r>
              <a:rPr lang="ru-RU" sz="2400" dirty="0" smtClean="0">
                <a:effectLst/>
              </a:rPr>
              <a:t>(1/4)</a:t>
            </a:r>
          </a:p>
          <a:p>
            <a:pPr indent="447675"/>
            <a:r>
              <a:rPr lang="ru-RU" sz="2400" dirty="0"/>
              <a:t>86 .В соответствии с нормативными правовыми актами Республики Беларусь осуществляются формирование и защита </a:t>
            </a:r>
            <a:r>
              <a:rPr lang="ru-RU" sz="2400" u="sng" dirty="0"/>
              <a:t>служебной</a:t>
            </a:r>
            <a:r>
              <a:rPr lang="ru-RU" sz="2400" dirty="0"/>
              <a:t> информации ограниченного распространения, а также защита информации, составляющей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коммерческую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профессиональную</a:t>
            </a:r>
            <a:r>
              <a:rPr lang="ru-RU" sz="2400" dirty="0"/>
              <a:t>,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банковскую </a:t>
            </a:r>
            <a:r>
              <a:rPr lang="ru-RU" sz="2400" dirty="0"/>
              <a:t>и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иную </a:t>
            </a:r>
            <a:r>
              <a:rPr lang="ru-RU" sz="2400" dirty="0"/>
              <a:t>охраняемую законом тайну,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информации </a:t>
            </a:r>
            <a:r>
              <a:rPr lang="ru-RU" sz="2400" dirty="0"/>
              <a:t>о частной жизни физического лица,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персональных </a:t>
            </a:r>
            <a:r>
              <a:rPr lang="ru-RU" sz="2400" dirty="0"/>
              <a:t>данных, </a:t>
            </a:r>
            <a:endParaRPr lang="ru-RU" sz="2400" dirty="0" smtClean="0"/>
          </a:p>
          <a:p>
            <a:pPr marL="806450" indent="-463550">
              <a:buFont typeface="Arial" charset="0"/>
              <a:buChar char="•"/>
            </a:pPr>
            <a:r>
              <a:rPr lang="ru-RU" sz="2400" dirty="0" smtClean="0"/>
              <a:t>иной </a:t>
            </a:r>
            <a:r>
              <a:rPr lang="ru-RU" sz="2400" dirty="0"/>
              <a:t>информации, доступ к которой ограничен законодательными актами Республики Беларусь.</a:t>
            </a:r>
          </a:p>
          <a:p>
            <a:pPr indent="582613"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92623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23 Безопасность информации ограниченного распространения и защита персональных данных </a:t>
            </a:r>
            <a:r>
              <a:rPr lang="ru-RU" sz="2400" dirty="0" smtClean="0">
                <a:effectLst/>
              </a:rPr>
              <a:t>(2/4)</a:t>
            </a:r>
          </a:p>
          <a:p>
            <a:pPr indent="492125"/>
            <a:r>
              <a:rPr lang="ru-RU" sz="2400" dirty="0" smtClean="0"/>
              <a:t>87</a:t>
            </a:r>
            <a:r>
              <a:rPr lang="ru-RU" sz="2400" dirty="0"/>
              <a:t>. В условиях </a:t>
            </a:r>
            <a:r>
              <a:rPr lang="ru-RU" sz="2400" u="sng" dirty="0"/>
              <a:t>физической невозможности и нецелесообразности </a:t>
            </a:r>
            <a:r>
              <a:rPr lang="ru-RU" sz="2400" dirty="0"/>
              <a:t>полностью отделить информационные системы и ресурсы, содержащие эти данные, от сети Интернет и иных сетей общедоступного пользования физическим и юридическим лицам необходимо предпринимать необходимые </a:t>
            </a:r>
            <a:endParaRPr lang="ru-RU" sz="2400" dirty="0" smtClean="0"/>
          </a:p>
          <a:p>
            <a:pPr indent="492125"/>
            <a:r>
              <a:rPr lang="ru-RU" sz="2400" dirty="0" smtClean="0"/>
              <a:t>правовые</a:t>
            </a:r>
            <a:r>
              <a:rPr lang="ru-RU" sz="2400" dirty="0"/>
              <a:t>, </a:t>
            </a:r>
            <a:endParaRPr lang="ru-RU" sz="2400" dirty="0" smtClean="0"/>
          </a:p>
          <a:p>
            <a:pPr indent="492125"/>
            <a:r>
              <a:rPr lang="ru-RU" sz="2400" dirty="0" smtClean="0"/>
              <a:t>организационно-распорядительные </a:t>
            </a:r>
            <a:r>
              <a:rPr lang="ru-RU" sz="2400" dirty="0"/>
              <a:t>и </a:t>
            </a:r>
            <a:endParaRPr lang="ru-RU" sz="2400" dirty="0" smtClean="0"/>
          </a:p>
          <a:p>
            <a:pPr indent="492125"/>
            <a:r>
              <a:rPr lang="ru-RU" sz="2400" dirty="0" smtClean="0"/>
              <a:t>технические </a:t>
            </a:r>
            <a:r>
              <a:rPr lang="ru-RU" sz="2400" dirty="0"/>
              <a:t>меры, </a:t>
            </a:r>
            <a:endParaRPr lang="ru-RU" sz="2400" dirty="0" smtClean="0"/>
          </a:p>
          <a:p>
            <a:pPr indent="14288"/>
            <a:r>
              <a:rPr lang="ru-RU" sz="2400" dirty="0" smtClean="0"/>
              <a:t>обеспечивающие </a:t>
            </a:r>
            <a:r>
              <a:rPr lang="ru-RU" sz="2400" dirty="0"/>
              <a:t>минимизацию количества киберинцидентов и вреда от них в этих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47477137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23 Безопасность информации ограниченного распространения и защита персональных данных </a:t>
            </a:r>
            <a:r>
              <a:rPr lang="ru-RU" sz="2400" dirty="0" smtClean="0">
                <a:effectLst/>
              </a:rPr>
              <a:t>(3/4)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88. Государство в свою очередь должно </a:t>
            </a:r>
            <a:r>
              <a:rPr lang="ru-RU" sz="2400" u="sng" dirty="0"/>
              <a:t>совершенствовать</a:t>
            </a:r>
            <a:r>
              <a:rPr lang="ru-RU" sz="2400" dirty="0"/>
              <a:t> </a:t>
            </a:r>
            <a:r>
              <a:rPr lang="ru-RU" sz="2400" u="sng" dirty="0"/>
              <a:t>требования</a:t>
            </a:r>
            <a:r>
              <a:rPr lang="ru-RU" sz="2400" dirty="0"/>
              <a:t> к защите информации, в том числе продолжать развитие системы </a:t>
            </a:r>
            <a:r>
              <a:rPr lang="ru-RU" sz="2400" u="sng" dirty="0"/>
              <a:t>подтверждения</a:t>
            </a:r>
            <a:r>
              <a:rPr lang="ru-RU" sz="2400" dirty="0"/>
              <a:t> соответствия средств технической и криптографической защиты информации, а также лицензирования деятельности в области технической защиты информации.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89. Достижение защищенности персональных данных обеспечивает взвешенная государственная политика по определению </a:t>
            </a:r>
            <a:r>
              <a:rPr lang="ru-RU" sz="2400" u="sng" dirty="0"/>
              <a:t>требований</a:t>
            </a:r>
            <a:r>
              <a:rPr lang="ru-RU" sz="2400" dirty="0"/>
              <a:t> к всевозможным субъектам информационных отношений, осуществляющим сбор, обработку и хранение этих данных.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Внимание государства сосредотачивается на совершенствовании нормативной правовой базы в данной области.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8075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Автоматическая блокировка загрузки ОС и ФПО АРМ в случае выявления нарушения целостности критичных файлов ОС, ФПО с внесением соответствующей записи в журнал аудита системы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Автоматическая блокировка учетной записи АРМ при выявлении нарушения целостности критичных файлов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Уведомление администратора безопасности о событиях, связанных с выявлением нарушения целостности критичных файлов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82409636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23 Безопасность информации ограниченного распространения и защита персональных данных </a:t>
            </a:r>
            <a:r>
              <a:rPr lang="ru-RU" sz="2400" dirty="0" smtClean="0">
                <a:effectLst/>
              </a:rPr>
              <a:t>(4/4)</a:t>
            </a:r>
          </a:p>
          <a:p>
            <a:pPr indent="582613">
              <a:spcAft>
                <a:spcPts val="1200"/>
              </a:spcAft>
            </a:pPr>
            <a:r>
              <a:rPr lang="ru-RU" sz="2400" dirty="0" smtClean="0"/>
              <a:t>Государственное </a:t>
            </a:r>
            <a:r>
              <a:rPr lang="ru-RU" sz="2400" dirty="0"/>
              <a:t>регулирование сбора, обработки, предоставления и распространения персональных данных осуществляется с учетом современного </a:t>
            </a:r>
            <a:r>
              <a:rPr lang="ru-RU" sz="2400" u="sng" dirty="0"/>
              <a:t>международного</a:t>
            </a:r>
            <a:r>
              <a:rPr lang="ru-RU" sz="2400" dirty="0"/>
              <a:t> опыта, в том числе согласуется с положениями </a:t>
            </a:r>
            <a:r>
              <a:rPr lang="ru-RU" sz="2400" u="sng" dirty="0"/>
              <a:t>межгосударственных</a:t>
            </a:r>
            <a:r>
              <a:rPr lang="ru-RU" sz="2400" dirty="0"/>
              <a:t> актов. </a:t>
            </a:r>
            <a:endParaRPr lang="ru-RU" sz="2400" dirty="0" smtClean="0"/>
          </a:p>
          <a:p>
            <a:pPr indent="582613">
              <a:spcAft>
                <a:spcPts val="1200"/>
              </a:spcAft>
            </a:pPr>
            <a:r>
              <a:rPr lang="ru-RU" sz="2400" dirty="0" smtClean="0"/>
              <a:t>Формируемые </a:t>
            </a:r>
            <a:r>
              <a:rPr lang="ru-RU" sz="2400" dirty="0"/>
              <a:t>в Беларуси подходы к защите персональных данных базируются на принципе «</a:t>
            </a:r>
            <a:r>
              <a:rPr lang="ru-RU" sz="2400" u="sng" dirty="0"/>
              <a:t>безопасность по умолчанию</a:t>
            </a:r>
            <a:r>
              <a:rPr lang="ru-RU" sz="2400" dirty="0"/>
              <a:t>».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90. Важной мерой по усилению контроля в этой сфере является функционирование в государстве </a:t>
            </a:r>
            <a:r>
              <a:rPr lang="ru-RU" sz="2400" u="sng" dirty="0"/>
              <a:t>уполномоченного</a:t>
            </a:r>
            <a:r>
              <a:rPr lang="ru-RU" sz="2400" dirty="0"/>
              <a:t> </a:t>
            </a:r>
            <a:r>
              <a:rPr lang="ru-RU" sz="2400" u="sng" dirty="0"/>
              <a:t>субъекта</a:t>
            </a:r>
            <a:r>
              <a:rPr lang="ru-RU" sz="2400" dirty="0"/>
              <a:t> (субъектов) по защите прав физических лиц при обработке их персональных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6219610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2276" y="179249"/>
            <a:ext cx="11648049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24 Обеспечение безопасности государственных информационных ресурсов и общедоступной информации </a:t>
            </a:r>
            <a:r>
              <a:rPr lang="ru-RU" sz="2400" dirty="0" smtClean="0">
                <a:effectLst/>
              </a:rPr>
              <a:t>(1/2)</a:t>
            </a:r>
          </a:p>
          <a:p>
            <a:pPr indent="492125"/>
            <a:r>
              <a:rPr lang="ru-RU" sz="2400" dirty="0"/>
              <a:t>91. Государство </a:t>
            </a:r>
            <a:r>
              <a:rPr lang="ru-RU" sz="2400" u="sng" dirty="0"/>
              <a:t>обеспечивает</a:t>
            </a:r>
            <a:r>
              <a:rPr lang="ru-RU" sz="2400" dirty="0"/>
              <a:t> защиту информационных ресурсов, находящихся в распоряжении государственных органов и организаций, осуществляет </a:t>
            </a:r>
            <a:r>
              <a:rPr lang="ru-RU" sz="2400" u="sng" dirty="0"/>
              <a:t>правовое</a:t>
            </a:r>
            <a:r>
              <a:rPr lang="ru-RU" sz="2400" dirty="0"/>
              <a:t> </a:t>
            </a:r>
            <a:r>
              <a:rPr lang="ru-RU" sz="2400" u="sng" dirty="0"/>
              <a:t>регулирование</a:t>
            </a:r>
            <a:r>
              <a:rPr lang="ru-RU" sz="2400" dirty="0"/>
              <a:t> пользования, владения и распоряжения информационными ресурсами</a:t>
            </a:r>
            <a:r>
              <a:rPr lang="ru-RU" sz="2400" dirty="0" smtClean="0"/>
              <a:t>.</a:t>
            </a:r>
          </a:p>
          <a:p>
            <a:pPr indent="492125">
              <a:spcAft>
                <a:spcPts val="600"/>
              </a:spcAft>
            </a:pPr>
            <a:r>
              <a:rPr lang="ru-RU" sz="2400" dirty="0" smtClean="0"/>
              <a:t>В </a:t>
            </a:r>
            <a:r>
              <a:rPr lang="ru-RU" sz="2400" dirty="0"/>
              <a:t>этих целях создается единая система учета и сохранности информационных ресурсов, а также применяются специальные </a:t>
            </a:r>
            <a:r>
              <a:rPr lang="ru-RU" sz="2400" u="sng" dirty="0"/>
              <a:t>процедуры</a:t>
            </a:r>
            <a:r>
              <a:rPr lang="ru-RU" sz="2400" dirty="0"/>
              <a:t> государственной </a:t>
            </a:r>
            <a:r>
              <a:rPr lang="ru-RU" sz="2400" u="sng" dirty="0"/>
              <a:t>регистрации</a:t>
            </a:r>
            <a:r>
              <a:rPr lang="ru-RU" sz="2400" dirty="0"/>
              <a:t>.</a:t>
            </a:r>
          </a:p>
          <a:p>
            <a:pPr indent="492125"/>
            <a:r>
              <a:rPr lang="ru-RU" sz="2400" dirty="0"/>
              <a:t>92. Государственными органами осуществляется защита общедоступной информации </a:t>
            </a:r>
            <a:r>
              <a:rPr lang="ru-RU" sz="2400" dirty="0" smtClean="0"/>
              <a:t>от: </a:t>
            </a:r>
          </a:p>
          <a:p>
            <a:pPr indent="492125"/>
            <a:r>
              <a:rPr lang="ru-RU" sz="2400" dirty="0" smtClean="0"/>
              <a:t>противоправного </a:t>
            </a:r>
            <a:r>
              <a:rPr lang="ru-RU" sz="2400" dirty="0"/>
              <a:t>уничтожения, </a:t>
            </a:r>
            <a:endParaRPr lang="ru-RU" sz="2400" dirty="0" smtClean="0"/>
          </a:p>
          <a:p>
            <a:pPr indent="492125"/>
            <a:r>
              <a:rPr lang="ru-RU" sz="2400" dirty="0" smtClean="0"/>
              <a:t>модификации</a:t>
            </a:r>
            <a:r>
              <a:rPr lang="ru-RU" sz="2400" dirty="0"/>
              <a:t>, </a:t>
            </a:r>
            <a:endParaRPr lang="ru-RU" sz="2400" dirty="0" smtClean="0"/>
          </a:p>
          <a:p>
            <a:pPr indent="492125"/>
            <a:r>
              <a:rPr lang="ru-RU" sz="2400" dirty="0" smtClean="0"/>
              <a:t>блокирования </a:t>
            </a:r>
            <a:r>
              <a:rPr lang="ru-RU" sz="2400" dirty="0"/>
              <a:t>правомерного доступа, </a:t>
            </a:r>
            <a:endParaRPr lang="ru-RU" sz="2400" dirty="0" smtClean="0"/>
          </a:p>
          <a:p>
            <a:pPr indent="492125"/>
            <a:r>
              <a:rPr lang="ru-RU" sz="2400" dirty="0" smtClean="0"/>
              <a:t>необоснованного </a:t>
            </a:r>
            <a:r>
              <a:rPr lang="ru-RU" sz="2400" dirty="0"/>
              <a:t>засекречивания, </a:t>
            </a:r>
            <a:endParaRPr lang="ru-RU" sz="2400" dirty="0" smtClean="0"/>
          </a:p>
          <a:p>
            <a:pPr indent="492125"/>
            <a:r>
              <a:rPr lang="ru-RU" sz="2400" dirty="0" smtClean="0"/>
              <a:t>сокрытия</a:t>
            </a:r>
            <a:r>
              <a:rPr lang="ru-RU" sz="2400" dirty="0"/>
              <a:t>, </a:t>
            </a:r>
            <a:endParaRPr lang="ru-RU" sz="2400" dirty="0" smtClean="0"/>
          </a:p>
          <a:p>
            <a:pPr indent="492125"/>
            <a:r>
              <a:rPr lang="ru-RU" sz="2400" dirty="0" smtClean="0"/>
              <a:t>несвоевременного </a:t>
            </a:r>
            <a:r>
              <a:rPr lang="ru-RU" sz="2400" dirty="0"/>
              <a:t>распространения или предоставления.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6613365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 Обеспечение безопасности информационных ресурсов</a:t>
            </a:r>
            <a:endParaRPr lang="ru-RU" sz="700" b="1" dirty="0" smtClean="0"/>
          </a:p>
          <a:p>
            <a:pPr marL="1379538" indent="-1379538">
              <a:spcAft>
                <a:spcPts val="1200"/>
              </a:spcAft>
            </a:pPr>
            <a:r>
              <a:rPr lang="ru-RU" sz="2400" b="1" dirty="0" smtClean="0"/>
              <a:t>Глава 24 Обеспечение безопасности государственных информационных ресурсов и общедоступной информации </a:t>
            </a:r>
            <a:r>
              <a:rPr lang="ru-RU" sz="2400" dirty="0" smtClean="0">
                <a:effectLst/>
              </a:rPr>
              <a:t>(2/2)</a:t>
            </a:r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Государство </a:t>
            </a:r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обеспечивает запрет </a:t>
            </a:r>
            <a:r>
              <a:rPr lang="ru-RU" sz="2400" dirty="0"/>
              <a:t>цензуры,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гарантирует </a:t>
            </a:r>
            <a:r>
              <a:rPr lang="ru-RU" sz="2400" dirty="0"/>
              <a:t>оперативное доведение общедоступной информации установленными законодательством способами,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расширяет </a:t>
            </a:r>
            <a:r>
              <a:rPr lang="ru-RU" sz="2400" dirty="0"/>
              <a:t>возможности соответствующих сервисов,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реализует </a:t>
            </a:r>
            <a:r>
              <a:rPr lang="ru-RU" sz="2400" dirty="0"/>
              <a:t>концепцию «открытых данных». </a:t>
            </a:r>
            <a:endParaRPr lang="ru-RU" sz="2400" dirty="0" smtClean="0"/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Государство </a:t>
            </a:r>
            <a:r>
              <a:rPr lang="ru-RU" sz="2400" dirty="0"/>
              <a:t>заинтересовано в поддержании </a:t>
            </a:r>
            <a:r>
              <a:rPr lang="ru-RU" sz="2400" u="sng" dirty="0"/>
              <a:t>баланса</a:t>
            </a:r>
            <a:r>
              <a:rPr lang="ru-RU" sz="2400" dirty="0"/>
              <a:t> между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потребностью </a:t>
            </a:r>
            <a:r>
              <a:rPr lang="ru-RU" sz="2400" dirty="0"/>
              <a:t>граждан в ознакомлении с общедоступной информацией,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их </a:t>
            </a:r>
            <a:r>
              <a:rPr lang="ru-RU" sz="2400" dirty="0"/>
              <a:t>права на отказ от получения такой информации, а также </a:t>
            </a:r>
            <a:endParaRPr lang="ru-RU" sz="2400" dirty="0" smtClean="0"/>
          </a:p>
          <a:p>
            <a:pPr marL="939800" indent="-177800">
              <a:spcAft>
                <a:spcPts val="1200"/>
              </a:spcAft>
              <a:buFont typeface="Arial" charset="0"/>
              <a:buChar char="•"/>
            </a:pPr>
            <a:r>
              <a:rPr lang="ru-RU" sz="2400" dirty="0" smtClean="0"/>
              <a:t>необходимостью </a:t>
            </a:r>
            <a:r>
              <a:rPr lang="ru-RU" sz="2400" dirty="0"/>
              <a:t>ее защиты от противоправных посягательств.</a:t>
            </a:r>
          </a:p>
        </p:txBody>
      </p:sp>
    </p:spTree>
    <p:extLst>
      <p:ext uri="{BB962C8B-B14F-4D97-AF65-F5344CB8AC3E}">
        <p14:creationId xmlns:p14="http://schemas.microsoft.com/office/powerpoint/2010/main" val="166908315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624" y="210585"/>
            <a:ext cx="1150547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 algn="ctr">
              <a:spcAft>
                <a:spcPts val="0"/>
              </a:spcAft>
            </a:pPr>
            <a:r>
              <a:rPr lang="ru-RU" sz="3200" b="1" dirty="0" smtClean="0">
                <a:solidFill>
                  <a:srgbClr val="000000"/>
                </a:solidFill>
                <a:effectLst/>
                <a:ea typeface="Times New Roman" charset="0"/>
                <a:cs typeface="Times New Roman" charset="0"/>
              </a:rPr>
              <a:t>Концепция</a:t>
            </a:r>
            <a:r>
              <a:rPr lang="ru-RU" sz="3200" dirty="0" smtClean="0">
                <a:solidFill>
                  <a:srgbClr val="000000"/>
                </a:solidFill>
                <a:ea typeface="Calibri" charset="0"/>
                <a:cs typeface="Helvetica" charset="0"/>
              </a:rPr>
              <a:t> </a:t>
            </a:r>
            <a:r>
              <a:rPr lang="ru-RU" sz="3200" b="1" dirty="0" smtClean="0">
                <a:effectLst/>
                <a:ea typeface="Times New Roman" charset="0"/>
              </a:rPr>
              <a:t>ИБ Республики Беларусь</a:t>
            </a:r>
          </a:p>
          <a:p>
            <a:pPr marL="1511300" indent="-1511300">
              <a:spcAft>
                <a:spcPts val="1200"/>
              </a:spcAft>
            </a:pPr>
            <a:endParaRPr lang="ru-RU" sz="1400" b="1" dirty="0" smtClean="0"/>
          </a:p>
          <a:p>
            <a:pPr marL="1511300" indent="-1511300">
              <a:spcAft>
                <a:spcPts val="1200"/>
              </a:spcAft>
            </a:pPr>
            <a:r>
              <a:rPr lang="ru-RU" sz="2800" b="1" dirty="0" smtClean="0"/>
              <a:t>Раздел VII Механизмы реализации концепции</a:t>
            </a:r>
            <a:r>
              <a:rPr lang="ru-RU" sz="28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800" b="1" dirty="0" smtClean="0"/>
          </a:p>
          <a:p>
            <a:r>
              <a:rPr lang="ru-RU" sz="2800" b="1" dirty="0" smtClean="0"/>
              <a:t>Глава 25</a:t>
            </a:r>
          </a:p>
          <a:p>
            <a:r>
              <a:rPr lang="ru-RU" sz="2800" b="1" dirty="0" smtClean="0"/>
              <a:t>Использование положений концепции при подготовке нормативных правовых актов и иных документов</a:t>
            </a:r>
          </a:p>
          <a:p>
            <a:endParaRPr lang="ru-RU" sz="1200" dirty="0" smtClean="0"/>
          </a:p>
          <a:p>
            <a:r>
              <a:rPr lang="ru-RU" sz="2800" b="1" dirty="0" smtClean="0"/>
              <a:t>Глава 26</a:t>
            </a:r>
          </a:p>
          <a:p>
            <a:r>
              <a:rPr lang="ru-RU" sz="2800" b="1" dirty="0" smtClean="0"/>
              <a:t>Государственно-частное партнерство в сфере обеспечения информационной безопасности</a:t>
            </a:r>
            <a:r>
              <a:rPr lang="ru-RU" sz="2800" b="1" dirty="0" smtClean="0">
                <a:effectLst/>
              </a:rPr>
              <a:t> </a:t>
            </a:r>
          </a:p>
          <a:p>
            <a:endParaRPr lang="ru-RU" sz="1200" b="1" dirty="0" smtClean="0"/>
          </a:p>
          <a:p>
            <a:r>
              <a:rPr lang="ru-RU" sz="2800" b="1" dirty="0" smtClean="0"/>
              <a:t>Глава 27</a:t>
            </a:r>
          </a:p>
          <a:p>
            <a:r>
              <a:rPr lang="ru-RU" sz="2800" b="1" dirty="0" smtClean="0"/>
              <a:t>Участие Республики Беларусь в обеспечении международной информационной безопасности</a:t>
            </a:r>
            <a:r>
              <a:rPr lang="ru-RU" sz="2800" b="1" dirty="0" smtClean="0">
                <a:effectLst/>
              </a:rPr>
              <a:t> 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6559720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pPr>
              <a:spcAft>
                <a:spcPts val="1200"/>
              </a:spcAft>
            </a:pPr>
            <a:r>
              <a:rPr lang="ru-RU" sz="2400" b="1" dirty="0" smtClean="0"/>
              <a:t>Глава 25 Использование положений концепции при подготовке нормативных правовых актов и иных документов </a:t>
            </a:r>
            <a:r>
              <a:rPr lang="ru-RU" sz="2400" dirty="0" smtClean="0">
                <a:effectLst/>
              </a:rPr>
              <a:t>(1/2)</a:t>
            </a:r>
            <a:endParaRPr lang="ru-RU" sz="2400" b="1" dirty="0" smtClean="0"/>
          </a:p>
          <a:p>
            <a:pPr indent="536575">
              <a:spcAft>
                <a:spcPts val="1200"/>
              </a:spcAft>
            </a:pPr>
            <a:r>
              <a:rPr lang="ru-RU" sz="2400" dirty="0"/>
              <a:t>93. Положения Концепции используются при подготовке нормативных правовых актов, государственных программ, перспективных и текущих планов работы государственных органов, в реализации проектов вовлеченных общественных организаций и инициатив граждан, а также при оценке состояния национальной безопасности и уточнении индикаторов этого состояния.</a:t>
            </a:r>
          </a:p>
          <a:p>
            <a:pPr indent="536575">
              <a:spcAft>
                <a:spcPts val="1200"/>
              </a:spcAft>
            </a:pPr>
            <a:r>
              <a:rPr lang="ru-RU" sz="2400" dirty="0"/>
              <a:t>94. Разработка и осуществление мер в области обеспечения и укрепления ИБ, согласующихся с настоящей Концепцией, основываются на научном обеспечении, включая фундаментальные и прикладные исследования, и результатах практической деятельности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65426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pPr>
              <a:spcAft>
                <a:spcPts val="1200"/>
              </a:spcAft>
            </a:pPr>
            <a:r>
              <a:rPr lang="ru-RU" sz="2400" b="1" dirty="0" smtClean="0"/>
              <a:t>Глава 25 Использование положений концепции при подготовке нормативных правовых актов и иных документов </a:t>
            </a:r>
            <a:r>
              <a:rPr lang="ru-RU" sz="2400" dirty="0" smtClean="0">
                <a:effectLst/>
              </a:rPr>
              <a:t>(2/2)</a:t>
            </a:r>
            <a:endParaRPr lang="ru-RU" sz="2400" b="1" dirty="0" smtClean="0"/>
          </a:p>
          <a:p>
            <a:pPr indent="447675"/>
            <a:r>
              <a:rPr lang="ru-RU" sz="2400" dirty="0"/>
              <a:t>95. В области правового обеспечения ИБ Концепция служит основой для специальных актов законодательства, определяющих правовое положение субъектов обеспечения ИБ, регулирующих деятельность государственных органов по ее обеспечению, формулирующих нормы и правила правомерного поведения в информационной сфере, необходимые регламенты, ограничения и запреты, закрепляющих другие нормы по обеспечению безопасности информационной сферы и защищенности соответствующих интересов личности, общества и государства.</a:t>
            </a:r>
          </a:p>
        </p:txBody>
      </p:sp>
    </p:spTree>
    <p:extLst>
      <p:ext uri="{BB962C8B-B14F-4D97-AF65-F5344CB8AC3E}">
        <p14:creationId xmlns:p14="http://schemas.microsoft.com/office/powerpoint/2010/main" val="14293110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286" y="244799"/>
            <a:ext cx="1164804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r>
              <a:rPr lang="ru-RU" sz="2400" b="1" dirty="0" smtClean="0"/>
              <a:t>Глава 26 Государственно-частное партнерство в сфере обеспечения информационной безопасности </a:t>
            </a:r>
            <a:r>
              <a:rPr lang="ru-RU" sz="2400" dirty="0" smtClean="0">
                <a:effectLst/>
              </a:rPr>
              <a:t>(1/4)</a:t>
            </a:r>
          </a:p>
          <a:p>
            <a:endParaRPr lang="ru-RU" sz="2400" b="1" dirty="0" smtClean="0"/>
          </a:p>
          <a:p>
            <a:pPr indent="492125">
              <a:spcAft>
                <a:spcPts val="1200"/>
              </a:spcAft>
            </a:pPr>
            <a:r>
              <a:rPr lang="ru-RU" sz="2400" dirty="0"/>
              <a:t>96. Эффективному решению задач в обеспечении ИБ должно способствовать постоянное целенаправленное взаимодействие между государственным сектором и коммерческими организациями в форме государственно-частного партнерства с целью привлечения компетенций, кадров, технологий, капитала частных предприятий, повышения отдачи использования бюджетных средств и активов предприятий, совместной разработки и реализации инвестиционных и иных проектов в области ИБ.</a:t>
            </a:r>
          </a:p>
          <a:p>
            <a:pPr indent="492125">
              <a:spcAft>
                <a:spcPts val="1200"/>
              </a:spcAft>
            </a:pPr>
            <a:r>
              <a:rPr lang="ru-RU" sz="2400" dirty="0"/>
              <a:t>97. Государственно-частное партнерство в области обеспечения ИБ рассматривается как юридически оформленное сотрудничество государственного органа и субъекта хозяйственной деятельности негосударственной формы собственности, основанное на объединении ресурсов и распределении рисков, реализуемое для обеспечения ИБ с привлечением частных инвестиций и компетенций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636438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r>
              <a:rPr lang="ru-RU" sz="2400" b="1" dirty="0" smtClean="0"/>
              <a:t>Глава 26 Государственно-частное партнерство в сфере обеспечения информационной безопасности </a:t>
            </a:r>
            <a:r>
              <a:rPr lang="ru-RU" sz="2400" dirty="0" smtClean="0">
                <a:effectLst/>
              </a:rPr>
              <a:t>(2/4)</a:t>
            </a:r>
          </a:p>
          <a:p>
            <a:endParaRPr lang="ru-RU" sz="2400" b="1" dirty="0" smtClean="0"/>
          </a:p>
          <a:p>
            <a:pPr indent="582613">
              <a:spcAft>
                <a:spcPts val="1200"/>
              </a:spcAft>
            </a:pPr>
            <a:r>
              <a:rPr lang="ru-RU" sz="2400" dirty="0"/>
              <a:t>98 .Одним из важнейших направлений реализации государственно-частного </a:t>
            </a:r>
            <a:r>
              <a:rPr lang="ru-RU" sz="2400" u="sng" dirty="0"/>
              <a:t>партнерства</a:t>
            </a:r>
            <a:r>
              <a:rPr lang="ru-RU" sz="2400" dirty="0"/>
              <a:t> в сфере обеспечения ИБ является поддержка отечественных производителей программного обеспечения информационных систем и систем ИБ.</a:t>
            </a:r>
          </a:p>
          <a:p>
            <a:pPr indent="582613">
              <a:spcAft>
                <a:spcPts val="1200"/>
              </a:spcAft>
            </a:pPr>
            <a:r>
              <a:rPr lang="ru-RU" sz="2400" dirty="0"/>
              <a:t>Наряду с преодолением зависимости Беларуси от других стран–производителей программных и аппаратных средств реализация инфраструктурных проектов и проектов, напрямую связанных с обеспечением ИБ через </a:t>
            </a:r>
            <a:r>
              <a:rPr lang="ru-RU" sz="2400" u="sng" dirty="0"/>
              <a:t>механизм</a:t>
            </a:r>
            <a:r>
              <a:rPr lang="ru-RU" sz="2400" dirty="0"/>
              <a:t> </a:t>
            </a:r>
            <a:r>
              <a:rPr lang="ru-RU" sz="2400" u="sng" dirty="0"/>
              <a:t>партнерства</a:t>
            </a:r>
            <a:r>
              <a:rPr lang="ru-RU" sz="2400" dirty="0"/>
              <a:t> государства и отечественных частных компаний, должна способствовать формированию </a:t>
            </a:r>
            <a:r>
              <a:rPr lang="ru-RU" sz="2400" u="sng" dirty="0"/>
              <a:t>рыночного спроса </a:t>
            </a:r>
            <a:r>
              <a:rPr lang="ru-RU" sz="2400" dirty="0"/>
              <a:t>на импортозамещающую национальную информационно-технологическую продукцию, повышению ее </a:t>
            </a:r>
            <a:r>
              <a:rPr lang="ru-RU" sz="2400" u="sng" dirty="0"/>
              <a:t>качества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9322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pPr>
              <a:spcAft>
                <a:spcPts val="1200"/>
              </a:spcAft>
            </a:pPr>
            <a:r>
              <a:rPr lang="ru-RU" sz="2400" b="1" dirty="0" smtClean="0"/>
              <a:t>Глава 26 Государственно-частное партнерство в сфере обеспечения информационной безопасности </a:t>
            </a:r>
            <a:r>
              <a:rPr lang="ru-RU" sz="2400" dirty="0" smtClean="0">
                <a:effectLst/>
              </a:rPr>
              <a:t>(3/4)</a:t>
            </a:r>
            <a:endParaRPr lang="ru-RU" sz="2400" b="1" dirty="0" smtClean="0"/>
          </a:p>
          <a:p>
            <a:pPr indent="492125">
              <a:spcAft>
                <a:spcPts val="1200"/>
              </a:spcAft>
            </a:pPr>
            <a:r>
              <a:rPr lang="ru-RU" sz="2400" dirty="0"/>
              <a:t>99. Государство заинтересовано во взаимодействии с IT-компаниями, интернет-провайдерами, операторами связи и внешними экспертами в обновлении и развитии механизмов выявления угроз ИБ через IT-аудит, мониторинг киберрисков, поиск уязвимостей и актуальных средств защиты, выработку правил поведения в сети Интернет.</a:t>
            </a:r>
          </a:p>
          <a:p>
            <a:pPr indent="492125">
              <a:spcAft>
                <a:spcPts val="1200"/>
              </a:spcAft>
            </a:pPr>
            <a:r>
              <a:rPr lang="ru-RU" sz="2400" dirty="0"/>
              <a:t>100. Государственно-частное партнерство способствует подготовке квалифицированных кадров в области ИБ, формированию актуальных программ подготовки соответствующих специалистов, внедрению новых образовательных и профессиональных стандартов в данной сфере, а также повышению общей компьютерной грамотности населения, включая обучение людей старшего и среднего возраста компьютерным навыкам, правилам пользования персональными данными, умению безопасной работы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35264770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pPr>
              <a:spcAft>
                <a:spcPts val="1200"/>
              </a:spcAft>
            </a:pPr>
            <a:r>
              <a:rPr lang="ru-RU" sz="2400" b="1" dirty="0" smtClean="0"/>
              <a:t>Глава 26 Государственно-частное партнерство в сфере обеспечения информационной безопасности </a:t>
            </a:r>
            <a:r>
              <a:rPr lang="ru-RU" sz="2400" dirty="0" smtClean="0">
                <a:effectLst/>
              </a:rPr>
              <a:t>(4/4)</a:t>
            </a:r>
            <a:endParaRPr lang="ru-RU" sz="2400" b="1" dirty="0" smtClean="0"/>
          </a:p>
          <a:p>
            <a:pPr indent="492125">
              <a:spcAft>
                <a:spcPts val="1200"/>
              </a:spcAft>
            </a:pPr>
            <a:r>
              <a:rPr lang="ru-RU" sz="2400" dirty="0"/>
              <a:t>101. В связи с трансформацией общественных отношений в информационной сфере государственно-частное партнерство становится наиболее эффективной моделью обеспечения ИБ. </a:t>
            </a:r>
            <a:endParaRPr lang="ru-RU" sz="2400" dirty="0" smtClean="0"/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В </a:t>
            </a:r>
            <a:r>
              <a:rPr lang="ru-RU" sz="2400" dirty="0"/>
              <a:t>ней государство определяет цели, стратегические задачи и регулятивные подходы, а бизнес-сообщество предоставляет технологии, знания и ресурсы для решения поставленных задач. </a:t>
            </a:r>
            <a:endParaRPr lang="ru-RU" sz="2400" dirty="0" smtClean="0"/>
          </a:p>
          <a:p>
            <a:pPr indent="492125">
              <a:spcAft>
                <a:spcPts val="1200"/>
              </a:spcAft>
            </a:pPr>
            <a:r>
              <a:rPr lang="ru-RU" sz="2400" dirty="0" smtClean="0"/>
              <a:t>При </a:t>
            </a:r>
            <a:r>
              <a:rPr lang="ru-RU" sz="2400" dirty="0"/>
              <a:t>этом государство стремится гарантировать технологическую нейтральность и защиту частных организаций (и их инвестиций) от возможных рисков.</a:t>
            </a:r>
          </a:p>
        </p:txBody>
      </p:sp>
    </p:spTree>
    <p:extLst>
      <p:ext uri="{BB962C8B-B14F-4D97-AF65-F5344CB8AC3E}">
        <p14:creationId xmlns:p14="http://schemas.microsoft.com/office/powerpoint/2010/main" val="204251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357299"/>
            <a:ext cx="89297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6"/>
            </a:pPr>
            <a:r>
              <a:rPr lang="ru-RU" sz="2800" dirty="0"/>
              <a:t>Возможность внесения изменений в эталонные значения контрольных сумм критичных файлов АРМ с рабочего места администратора безопасности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6"/>
            </a:pPr>
            <a:r>
              <a:rPr lang="ru-RU" sz="2800" dirty="0"/>
              <a:t>Обеспечение целостности данных при передаче по сети посредством использования защищенных SSL соединений в режиме взаимной аутентификации участников соединения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6"/>
            </a:pPr>
            <a:r>
              <a:rPr lang="ru-RU" sz="2800" dirty="0"/>
              <a:t>Проверка подлинности сторон инициируемого защищенного сетевого соединения посредством осуществления взаимной аутентификации до начала передачи данных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146555024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r>
              <a:rPr lang="ru-RU" sz="2400" b="1" dirty="0" smtClean="0"/>
              <a:t>Глава 27 Участие Республики Беларусь в обеспечении международной информационной безопасности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(1/3)</a:t>
            </a:r>
            <a:endParaRPr lang="ru-RU" sz="2400" b="1" dirty="0" smtClean="0"/>
          </a:p>
          <a:p>
            <a:pPr indent="492125"/>
            <a:r>
              <a:rPr lang="ru-RU" sz="2400" dirty="0"/>
              <a:t>102. Целью обеспечения международной ИБ является выявление, предупреждение и нейтрализация внешних рисков, вызовов и угроз ИБ. Международное сотрудничество в сфере ИБ на региональном, двустороннем, многостороннем и глобальном уровнях направлено на снижение риска использования информационных и коммуникационных технологий для осуществления враждебных действий и актов агрессии в отношении Беларуси.</a:t>
            </a:r>
          </a:p>
          <a:p>
            <a:pPr indent="492125"/>
            <a:r>
              <a:rPr lang="ru-RU" sz="2400" dirty="0"/>
              <a:t>103. В рамках обеспечения международной ИБ осуществляется активное, всестороннее, взаимовыгодное международное, в том числе межведомственное, сотрудничество.</a:t>
            </a:r>
          </a:p>
          <a:p>
            <a:pPr indent="492125"/>
            <a:r>
              <a:rPr lang="ru-RU" sz="2400" dirty="0"/>
              <a:t>Обеспечивается участие Республики Беларусь в международных организациях, профильных международных договорах, двусторонних отношениях с иными государствами, в других формах межгосударственного сотрудничества в целях формирования механизмов международного взаимодействия по противодействию угрозам международной ИБ.</a:t>
            </a:r>
          </a:p>
        </p:txBody>
      </p:sp>
    </p:spTree>
    <p:extLst>
      <p:ext uri="{BB962C8B-B14F-4D97-AF65-F5344CB8AC3E}">
        <p14:creationId xmlns:p14="http://schemas.microsoft.com/office/powerpoint/2010/main" val="97017909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r>
              <a:rPr lang="ru-RU" sz="2400" b="1" dirty="0" smtClean="0"/>
              <a:t>Глава 27 Участие Республики Беларусь в обеспечении международной информационной безопасности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(2/3)</a:t>
            </a:r>
            <a:endParaRPr lang="ru-RU" sz="2400" b="1" dirty="0" smtClean="0"/>
          </a:p>
          <a:p>
            <a:pPr indent="536575"/>
            <a:r>
              <a:rPr lang="ru-RU" sz="2400" dirty="0"/>
              <a:t>104. Главным средством для достижения целей обеспечения международной ИБ являются поддержка и продвижение соответствующих инициатив, отвечающих национальным интересам Республики Беларусь в информационной сфере.</a:t>
            </a:r>
          </a:p>
          <a:p>
            <a:pPr indent="536575"/>
            <a:r>
              <a:rPr lang="ru-RU" sz="2400" dirty="0"/>
              <a:t>Беларусь поддерживает продвижение мер доверия в сфере международной ИБ и выступает за ответственное поведение государств в информационной сфере, которое предусматривало бы в первую очередь предотвращение в ней конфликтов, а не их урегулирование. </a:t>
            </a:r>
            <a:endParaRPr lang="ru-RU" sz="2400" dirty="0" smtClean="0"/>
          </a:p>
          <a:p>
            <a:pPr indent="536575"/>
            <a:r>
              <a:rPr lang="ru-RU" sz="2400" dirty="0" smtClean="0"/>
              <a:t>Государства </a:t>
            </a:r>
            <a:r>
              <a:rPr lang="ru-RU" sz="2400" dirty="0"/>
              <a:t>должны воздерживаться от целенаправленных деструктивных информационных воздействий на другие страны, исключать использование своей территории для осуществления кибератак, а также противодействовать использованию скрытых вредоносных функций и программных уязвимостей в программно-аппаратных средствах, добиваясь их безопасности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10418483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853" y="184838"/>
            <a:ext cx="117804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0" indent="-1511300" algn="r">
              <a:spcAft>
                <a:spcPts val="600"/>
              </a:spcAft>
            </a:pPr>
            <a:r>
              <a:rPr lang="ru-RU" sz="2400" b="1" dirty="0" smtClean="0"/>
              <a:t>Раздел VII Механизмы реализации концепции</a:t>
            </a:r>
            <a:r>
              <a:rPr lang="ru-RU" sz="2400" b="1" dirty="0" smtClean="0">
                <a:effectLst/>
              </a:rPr>
              <a:t> </a:t>
            </a:r>
          </a:p>
          <a:p>
            <a:pPr marL="1379538" indent="-1379538">
              <a:spcAft>
                <a:spcPts val="1200"/>
              </a:spcAft>
            </a:pPr>
            <a:endParaRPr lang="ru-RU" sz="700" b="1" dirty="0" smtClean="0"/>
          </a:p>
          <a:p>
            <a:r>
              <a:rPr lang="ru-RU" sz="2400" b="1" dirty="0" smtClean="0"/>
              <a:t>Глава 27 Участие Республики Беларусь в обеспечении международной информационной безопасности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(3/3)</a:t>
            </a:r>
            <a:endParaRPr lang="ru-RU" sz="2400" b="1" dirty="0" smtClean="0"/>
          </a:p>
          <a:p>
            <a:pPr indent="536575"/>
            <a:endParaRPr lang="ru-RU" sz="2400" dirty="0" smtClean="0"/>
          </a:p>
          <a:p>
            <a:pPr indent="536575"/>
            <a:r>
              <a:rPr lang="ru-RU" sz="2400" dirty="0" smtClean="0"/>
              <a:t>105.Республика </a:t>
            </a:r>
            <a:r>
              <a:rPr lang="ru-RU" sz="2400" dirty="0"/>
              <a:t>Беларусь принимает участие в международном информационном </a:t>
            </a:r>
            <a:r>
              <a:rPr lang="ru-RU" sz="2400" dirty="0" smtClean="0"/>
              <a:t>обмене</a:t>
            </a:r>
            <a:r>
              <a:rPr lang="en-US" sz="2400" smtClean="0"/>
              <a:t> </a:t>
            </a:r>
            <a:r>
              <a:rPr lang="ru-RU" sz="2400" smtClean="0"/>
              <a:t>на </a:t>
            </a:r>
            <a:r>
              <a:rPr lang="ru-RU" sz="2400" dirty="0"/>
              <a:t>основе международных договоров и соглашений, в рамках юрисдикции–обеспечивает его безопасность</a:t>
            </a:r>
            <a:r>
              <a:rPr lang="ru-RU" sz="2400" dirty="0" smtClean="0">
                <a:effectLst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806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Обеспечение защиты передаваемых данных посредством применения алгоритмов симметричного шифрования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Хранение эталонных значений ключей шифрования, используемых средствами SSL, в стандартизированных объектах, синхронизируемых между базами данных всех серверов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Обеспечение защиты локальных файлов, используемых средствами SSL, от несанкционированного доступа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45031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2"/>
            <a:ext cx="89297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2"/>
            </a:pPr>
            <a:r>
              <a:rPr lang="ru-RU" sz="2800" dirty="0"/>
              <a:t>Проверка целостности локальных файлов, используемых средствами SSL на этапе загрузки АРМ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2"/>
            </a:pPr>
            <a:r>
              <a:rPr lang="ru-RU" sz="2800" dirty="0"/>
              <a:t>Обеспечение контроля целостности документов и ответственности пользователей за выполняемые с ними действия посредством применения механизмов ЭЦП в отношении всех документов и данных, обрабатываемых на АРМ и серверах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2"/>
            </a:pPr>
            <a:r>
              <a:rPr lang="ru-RU" sz="2800" dirty="0"/>
              <a:t>Полное соответствие используемых средств ЭЦП требованиям ГОСТ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36106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2"/>
            <a:ext cx="89297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Дополнительная защита данных документооборота посредством обязательного шифрования передаваемых данных отправителем, содержание данных может быть получено только указанным получателем и администратором безопасности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Обеспечение защиты локальных ключей шифрования пользователей АРМ и иных критичных файлов ОС АРМ, используемых механизмом ЭЦП, от несанкционированного доступа с проверкой их целостности при загрузке АРМ путем сравнения с эталонными значениями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27535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040" y="314405"/>
            <a:ext cx="1125205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b="1" i="1" dirty="0" smtClean="0"/>
              <a:t>Законодательство </a:t>
            </a:r>
            <a:r>
              <a:rPr lang="ru-RU" sz="4000" b="1" i="1" dirty="0"/>
              <a:t>в сфере </a:t>
            </a:r>
            <a:r>
              <a:rPr lang="ru-RU" sz="4000" b="1" i="1" dirty="0" smtClean="0"/>
              <a:t>ИБ </a:t>
            </a:r>
            <a:r>
              <a:rPr lang="ru-RU" sz="4000" i="1" dirty="0" smtClean="0"/>
              <a:t>(1 из 2)</a:t>
            </a:r>
            <a:endParaRPr lang="ru-RU" sz="4000" i="1" dirty="0"/>
          </a:p>
          <a:p>
            <a:pPr>
              <a:spcAft>
                <a:spcPts val="600"/>
              </a:spcAft>
            </a:pPr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Конституционное </a:t>
            </a:r>
            <a:r>
              <a:rPr lang="ru-RU" sz="2800" dirty="0"/>
              <a:t>законодательство. </a:t>
            </a:r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Законодательные </a:t>
            </a:r>
            <a:r>
              <a:rPr lang="ru-RU" sz="2800" dirty="0"/>
              <a:t>акты </a:t>
            </a:r>
            <a:r>
              <a:rPr lang="ru-RU" sz="2800" dirty="0" smtClean="0"/>
              <a:t>РБ в </a:t>
            </a:r>
            <a:r>
              <a:rPr lang="ru-RU" sz="2800" dirty="0"/>
              <a:t>сфере </a:t>
            </a:r>
            <a:r>
              <a:rPr lang="ru-RU" sz="2800" dirty="0" smtClean="0"/>
              <a:t>ЗИ. 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Законодательство </a:t>
            </a:r>
            <a:r>
              <a:rPr lang="ru-RU" sz="2800" dirty="0"/>
              <a:t>о </a:t>
            </a:r>
            <a:r>
              <a:rPr lang="ru-RU" sz="2800" dirty="0" smtClean="0"/>
              <a:t>госсекретах</a:t>
            </a:r>
            <a:r>
              <a:rPr lang="ru-RU" sz="2800" dirty="0"/>
              <a:t>, категории </a:t>
            </a:r>
            <a:r>
              <a:rPr lang="ru-RU" sz="2800" dirty="0" smtClean="0"/>
              <a:t>госсекретов</a:t>
            </a:r>
            <a:r>
              <a:rPr lang="ru-RU" sz="2800" dirty="0"/>
              <a:t>, регулирование допуска к </a:t>
            </a:r>
            <a:r>
              <a:rPr lang="ru-RU" sz="2800" dirty="0" smtClean="0"/>
              <a:t>госсекретам</a:t>
            </a:r>
            <a:r>
              <a:rPr lang="ru-RU" sz="2800" dirty="0"/>
              <a:t>, уполномоченные органы и их полномочия по защите </a:t>
            </a:r>
            <a:r>
              <a:rPr lang="ru-RU" sz="2800" dirty="0" smtClean="0"/>
              <a:t>госсекретов</a:t>
            </a:r>
            <a:r>
              <a:rPr lang="ru-RU" sz="2800" dirty="0"/>
              <a:t>, права и обязанности граждан в сфере защиты </a:t>
            </a:r>
            <a:r>
              <a:rPr lang="ru-RU" sz="2800" dirty="0" smtClean="0"/>
              <a:t>госсекретов</a:t>
            </a:r>
            <a:r>
              <a:rPr lang="ru-RU" sz="2800" dirty="0"/>
              <a:t>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Акты органов </a:t>
            </a:r>
            <a:r>
              <a:rPr lang="ru-RU" sz="2800" dirty="0" err="1" smtClean="0"/>
              <a:t>госуправления</a:t>
            </a:r>
            <a:r>
              <a:rPr lang="ru-RU" sz="2800" dirty="0" smtClean="0"/>
              <a:t> </a:t>
            </a:r>
            <a:r>
              <a:rPr lang="ru-RU" sz="2800" dirty="0"/>
              <a:t>по вопросам обеспечения </a:t>
            </a:r>
            <a:r>
              <a:rPr lang="ru-RU" sz="2800" dirty="0" smtClean="0"/>
              <a:t>ИБ.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Регламентация </a:t>
            </a:r>
            <a:r>
              <a:rPr lang="ru-RU" sz="2800" dirty="0"/>
              <a:t>процессов обеспечения технической и криптографической </a:t>
            </a:r>
            <a:r>
              <a:rPr lang="ru-RU" sz="2800" dirty="0" smtClean="0"/>
              <a:t>ЗИ, </a:t>
            </a:r>
            <a:r>
              <a:rPr lang="ru-RU" sz="2800" dirty="0"/>
              <a:t>аттестации систем </a:t>
            </a:r>
            <a:r>
              <a:rPr lang="ru-RU" sz="2800" dirty="0" smtClean="0"/>
              <a:t>ЗИ информационных </a:t>
            </a:r>
            <a:r>
              <a:rPr lang="ru-RU" sz="2800" dirty="0"/>
              <a:t>систем, государственной экспертизы средств </a:t>
            </a:r>
            <a:r>
              <a:rPr lang="ru-RU" sz="2800" dirty="0" smtClean="0"/>
              <a:t>ЗИ.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24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2"/>
            <a:ext cx="892971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7"/>
            </a:pPr>
            <a:r>
              <a:rPr lang="ru-RU" sz="2800" dirty="0"/>
              <a:t>Хранение эталонных значений ключей шифрования пользователей, используемых механизмом ЭЦП, в стандартизированных объектах, синхронизируемых между базами данных всех серверов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7"/>
            </a:pPr>
            <a:r>
              <a:rPr lang="ru-RU" sz="2800" dirty="0"/>
              <a:t>Автоматическая блокировка учетной записи пользователя при выявлении нарушения целостности его ключей шифрования с регистрацией события в журнале аудита и уведомлением администратора безопасности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314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2"/>
            <a:ext cx="89297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Автоматическая блокировка обработки документа (данных) при выявлении нарушения его целостности с регистрацией события в журнале аудита и уведомлением администратора безопасности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Возможность смены ключей шифрования любого пользователя с рабочего места администратора безопасности с соответствующим изменением их эталонных значений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2. Система контроля целостности и аутентичности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(20):</a:t>
            </a:r>
          </a:p>
        </p:txBody>
      </p:sp>
    </p:spTree>
    <p:extLst>
      <p:ext uri="{BB962C8B-B14F-4D97-AF65-F5344CB8AC3E}">
        <p14:creationId xmlns:p14="http://schemas.microsoft.com/office/powerpoint/2010/main" val="138692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285860"/>
            <a:ext cx="892971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позволяет осуществлять защиту сети автоматизированной системы и отдельных узлов от несанкционированного доступа и сетевых воздействий (атак) с целью вывода из строя отдельных функций защиты информации, узлов сети, или нарушения функционирования автоматизированной системы в целом.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межсетевого экранирования используется также для разделения доступа по сети к ресурсам автоматизированной системы, как на уровне адресов отдельных узлов, так и на уровне приложений.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 Система межсетевого экранирования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133846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Фильтрация пакетов на сетевом уровне (IP) с учетом адресов отправителя и получателя всех значимых полей пакета;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Фильтрация пакетов на сетевом уровне (IP) с учетом всех значимых полей пакета;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Фильтрация пакетов с учетом даты и времени;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Фильтрация пакетов с учетом идентификаторов физических интерфейсов и направления следования пакетов;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 Система межсетевого экранирования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(13):</a:t>
            </a:r>
          </a:p>
        </p:txBody>
      </p:sp>
    </p:spTree>
    <p:extLst>
      <p:ext uri="{BB962C8B-B14F-4D97-AF65-F5344CB8AC3E}">
        <p14:creationId xmlns:p14="http://schemas.microsoft.com/office/powerpoint/2010/main" val="732725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Фильтрация на транспортном уровне виртуальных соединений с учетом состояния соединения;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Фильтрация на прикладном уровне с учетом адресов отправителя и получателя, а также команд и вызовов прикладных протоколов;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Трансляция сетевых адресов с целью сокрытия структуры сети;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Фильтрация исходящего трафика рабочих мест с учетом идентификатора приложения;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 Система межсетевого экранирования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(13):</a:t>
            </a:r>
          </a:p>
        </p:txBody>
      </p:sp>
    </p:spTree>
    <p:extLst>
      <p:ext uri="{BB962C8B-B14F-4D97-AF65-F5344CB8AC3E}">
        <p14:creationId xmlns:p14="http://schemas.microsoft.com/office/powerpoint/2010/main" val="11529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71613"/>
            <a:ext cx="892971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Аутентификация исходящих запросов на установление соединений;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Уведомление администратора безопасности о критичных событиях, связанных с попытками нарушения установленных правил фильтрации;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 Система межсетевого экранирования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(13):</a:t>
            </a:r>
          </a:p>
        </p:txBody>
      </p:sp>
    </p:spTree>
    <p:extLst>
      <p:ext uri="{BB962C8B-B14F-4D97-AF65-F5344CB8AC3E}">
        <p14:creationId xmlns:p14="http://schemas.microsoft.com/office/powerpoint/2010/main" val="57123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428737"/>
            <a:ext cx="89297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Регистрация сведений обо всех критичных событиях безопасности, связанных с попытками нарушения установленных правил фильтрации с последующим их внесением в единый журнал аудита, поддерживаемый в виде набора синхронизированных объектов баз данных серверов сети;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Контроль целостности конфигурационных файлов межсетевых экранов;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Автоматическое восстановление межсетевых экранов.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 Система межсетевого экранирования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(13):</a:t>
            </a:r>
          </a:p>
        </p:txBody>
      </p:sp>
    </p:spTree>
    <p:extLst>
      <p:ext uri="{BB962C8B-B14F-4D97-AF65-F5344CB8AC3E}">
        <p14:creationId xmlns:p14="http://schemas.microsoft.com/office/powerpoint/2010/main" val="1934175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285860"/>
            <a:ext cx="9144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осуществлять защиту данных автоматизированной системы при взаимодействии со смежными информационными комплексами и системами от :</a:t>
            </a:r>
          </a:p>
          <a:p>
            <a:pPr marL="817200" lvl="1" indent="-360000">
              <a:buFont typeface="Wingdings" pitchFamily="2" charset="2"/>
              <a:buChar char="Ø"/>
            </a:pPr>
            <a:r>
              <a:rPr lang="ru-RU" sz="2800" dirty="0"/>
              <a:t>вредоносных программ (вирусов, троянских коней),</a:t>
            </a:r>
          </a:p>
          <a:p>
            <a:pPr marL="817200" lvl="1" indent="-360000">
              <a:buFont typeface="Wingdings" pitchFamily="2" charset="2"/>
              <a:buChar char="Ø"/>
            </a:pPr>
            <a:r>
              <a:rPr lang="ru-RU" sz="2800" dirty="0"/>
              <a:t> рекламной информации, </a:t>
            </a:r>
          </a:p>
          <a:p>
            <a:pPr marL="817200" lvl="1" indent="-360000">
              <a:buFont typeface="Wingdings" pitchFamily="2" charset="2"/>
              <a:buChar char="Ø"/>
            </a:pPr>
            <a:r>
              <a:rPr lang="ru-RU" sz="2800" dirty="0"/>
              <a:t>навязывания ложной информации, </a:t>
            </a:r>
          </a:p>
          <a:p>
            <a:pPr marL="817200" lvl="1" indent="-360000">
              <a:buFont typeface="Wingdings" pitchFamily="2" charset="2"/>
              <a:buChar char="Ø"/>
            </a:pPr>
            <a:r>
              <a:rPr lang="ru-RU" sz="2800" dirty="0"/>
              <a:t>утечки информации,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осуществлять анализ формата и структуры данных, передаваемых как изнутри, так и из внешних сетей относительно защищаемой автоматизированной системы.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4. Система контекстного анализа трафика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12276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664508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Синтаксический анализ данных (форматный контроль, анализ структуры набора данных, проверка соответствия списка и размеров полей в сообщении установленным правилам);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Семантический анализ данных (логический контроль, анализ содержимого сообщения, проверка соответствия значений полей в сообщении установленным правилам);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4. Система контекстного анализа трафика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(4):</a:t>
            </a:r>
          </a:p>
        </p:txBody>
      </p:sp>
    </p:spTree>
    <p:extLst>
      <p:ext uri="{BB962C8B-B14F-4D97-AF65-F5344CB8AC3E}">
        <p14:creationId xmlns:p14="http://schemas.microsoft.com/office/powerpoint/2010/main" val="511323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428737"/>
            <a:ext cx="892971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Уведомление администратора безопасности о событиях, связанных с попытками передачи запрещенной информации или информации, имеющей не соответствующий установленным правилам формат;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Регистрация сведений обо всех критичных событиях безопасности, связанных с попытками передачи запрещенной информации или информации, имеющей не соответствующий установленным правилам формат.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4. Система контекстного анализа трафика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(4):</a:t>
            </a:r>
          </a:p>
        </p:txBody>
      </p:sp>
    </p:spTree>
    <p:extLst>
      <p:ext uri="{BB962C8B-B14F-4D97-AF65-F5344CB8AC3E}">
        <p14:creationId xmlns:p14="http://schemas.microsoft.com/office/powerpoint/2010/main" val="17293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040" y="314405"/>
            <a:ext cx="1125205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b="1" i="1" dirty="0" smtClean="0"/>
              <a:t>Законодательство </a:t>
            </a:r>
            <a:r>
              <a:rPr lang="ru-RU" sz="4000" b="1" i="1" dirty="0"/>
              <a:t>в сфере </a:t>
            </a:r>
            <a:r>
              <a:rPr lang="ru-RU" sz="4000" b="1" i="1" dirty="0" smtClean="0"/>
              <a:t>ИБ </a:t>
            </a:r>
            <a:r>
              <a:rPr lang="ru-RU" sz="4000" i="1" dirty="0" smtClean="0"/>
              <a:t>(2 из 2)</a:t>
            </a:r>
          </a:p>
          <a:p>
            <a:pPr lvl="0"/>
            <a:endParaRPr lang="ru-RU" sz="2000" b="1" i="1" dirty="0"/>
          </a:p>
          <a:p>
            <a:pPr>
              <a:spcAft>
                <a:spcPts val="1200"/>
              </a:spcAft>
            </a:pPr>
            <a:r>
              <a:rPr lang="ru-RU" sz="2800" dirty="0" smtClean="0"/>
              <a:t>Институт тайны. </a:t>
            </a:r>
            <a:r>
              <a:rPr lang="ru-RU" sz="2800" dirty="0"/>
              <a:t>Виды тайны по законодательству </a:t>
            </a:r>
            <a:r>
              <a:rPr lang="ru-RU" sz="2800" dirty="0" smtClean="0"/>
              <a:t>РБ. 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Персональные </a:t>
            </a:r>
            <a:r>
              <a:rPr lang="ru-RU" sz="2800" dirty="0"/>
              <a:t>данные. </a:t>
            </a:r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Информация</a:t>
            </a:r>
            <a:r>
              <a:rPr lang="ru-RU" sz="2800" dirty="0"/>
              <a:t>, распространение и (или) предоставление которой ограничено, служебная информация ограниченного распространения.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Цели защиты информации, основные требования по защите информации, организация защиты информации.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Нормы уголовного, гражданского и административного законодательства по вопросам обеспечения </a:t>
            </a:r>
            <a:r>
              <a:rPr lang="ru-RU" sz="2800" dirty="0" smtClean="0"/>
              <a:t>ИБ. 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>Преступления</a:t>
            </a:r>
            <a:r>
              <a:rPr lang="ru-RU" sz="2800" dirty="0"/>
              <a:t>, хозяйственные и административные правонарушения в сфере </a:t>
            </a:r>
            <a:r>
              <a:rPr lang="ru-RU" sz="2800" dirty="0" smtClean="0"/>
              <a:t>ИБ.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412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214423"/>
            <a:ext cx="89297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позволяет производить анализ сетевого трафика и передавать сообщения о возможном нападении на централизованную консоль управления. </a:t>
            </a:r>
          </a:p>
          <a:p>
            <a:pPr marL="514350" indent="-5143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Хостовые системы обнаружения вторжений позволяют анализировать активность процессов на конкретном сервере или группе серверов.</a:t>
            </a:r>
          </a:p>
          <a:p>
            <a:pPr marL="514350" indent="-5143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анализирует действия на сервере с высокой степенью детализации и точно определяет, кто из пользователей выполняет злонамеренные действия в операционной системе сервера.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5. Система обнаружения вторжений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191044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00174"/>
            <a:ext cx="8929718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Анализ трафика сети автоматизированной системы;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Проверка соответствия выявленных последовательностей пакетов и результатов анализа действий предопределенному набору событий, уникально описывающих известное нападение (действие на основе сигнатур);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Анализ активности процессов на серверах;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Анализ системных журналов отдельных приложений;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5. Система обнаружения вторжений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(7):</a:t>
            </a:r>
          </a:p>
        </p:txBody>
      </p:sp>
    </p:spTree>
    <p:extLst>
      <p:ext uri="{BB962C8B-B14F-4D97-AF65-F5344CB8AC3E}">
        <p14:creationId xmlns:p14="http://schemas.microsoft.com/office/powerpoint/2010/main" val="388993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428736"/>
            <a:ext cx="892971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 startAt="5"/>
            </a:pPr>
            <a:r>
              <a:rPr lang="ru-RU" sz="2800" dirty="0"/>
              <a:t>Уведомление администратора безопасности о выявленных нарушениях системы безопасности (вторжениях) или попытках нарушений;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 startAt="5"/>
            </a:pPr>
            <a:r>
              <a:rPr lang="ru-RU" sz="2800" dirty="0"/>
              <a:t>Регистрация сведений обо всех попытках нарушений системы безопасности;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 startAt="5"/>
            </a:pPr>
            <a:r>
              <a:rPr lang="ru-RU" sz="2800" dirty="0"/>
              <a:t>Блокировка доступа источника выявленных нарушений к ресурсам автоматизированной системы.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5. Система обнаружения вторжений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(7):</a:t>
            </a:r>
          </a:p>
        </p:txBody>
      </p:sp>
    </p:spTree>
    <p:extLst>
      <p:ext uri="{BB962C8B-B14F-4D97-AF65-F5344CB8AC3E}">
        <p14:creationId xmlns:p14="http://schemas.microsoft.com/office/powerpoint/2010/main" val="874524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142984"/>
            <a:ext cx="892971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позволяет защищать ресурсы сети, сервера и рабочие места от проникновения компьютерных вирусов и разрушительного воздействия вредоносных программ.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Позволяет оперативно проверять все носители информации на наличие вирусов и троянских программ, обнаруживать и обезвреживать вирусы в оперативной памяти компьютера, на дисках и в почтовых сообщениях.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Благодаря быстрому сканированию всех носителей информации имеется возможность оперативно производить проверку серверов и ПЭВМ.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6. Система антивирусного контроля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757628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214423"/>
            <a:ext cx="89297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Автоматически удаление вирусов, «червей» и «троянов»;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Выявление и блокировка вирусов в файлах, вложенных в мгновенные сообщения;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Фиксация присутствия таких «червей» в исходящих потоках данных с целью предотвращения их дальнейшего распространения на другие ПЭВМ;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Сканирование и исправление входящих и исходящих электронных сообщений;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Обеспечение защиты от распространения вирусов на основе скриптов.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42918"/>
            <a:ext cx="257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Возможности: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6. Система антивирусного контроля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(5):</a:t>
            </a:r>
          </a:p>
        </p:txBody>
      </p:sp>
    </p:spTree>
    <p:extLst>
      <p:ext uri="{BB962C8B-B14F-4D97-AF65-F5344CB8AC3E}">
        <p14:creationId xmlns:p14="http://schemas.microsoft.com/office/powerpoint/2010/main" val="1030765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142985"/>
            <a:ext cx="892971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ru-RU" sz="2800" dirty="0"/>
              <a:t>Система позволяет </a:t>
            </a:r>
          </a:p>
          <a:p>
            <a:pPr marL="1274400" lvl="2" indent="-360000">
              <a:buFont typeface="Arial" pitchFamily="34" charset="0"/>
              <a:buChar char="•"/>
            </a:pPr>
            <a:r>
              <a:rPr lang="ru-RU" sz="2800" dirty="0"/>
              <a:t>проводить анализ настроек; </a:t>
            </a:r>
          </a:p>
          <a:p>
            <a:pPr marL="1274400" lvl="2" indent="-360000">
              <a:buFont typeface="Arial" pitchFamily="34" charset="0"/>
              <a:buChar char="•"/>
            </a:pPr>
            <a:r>
              <a:rPr lang="ru-RU" sz="2800" dirty="0"/>
              <a:t>оценивать эффективность функционирования средств защиты информации, 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ru-RU" sz="2800" dirty="0"/>
              <a:t>предоставляет администратору безопасности информацию о:</a:t>
            </a:r>
          </a:p>
          <a:p>
            <a:pPr marL="1274400" lvl="2" indent="-360000">
              <a:buFont typeface="Arial" pitchFamily="34" charset="0"/>
              <a:buChar char="•"/>
            </a:pPr>
            <a:r>
              <a:rPr lang="ru-RU" sz="2800" dirty="0"/>
              <a:t>сбоях в работе СЗИ; </a:t>
            </a:r>
          </a:p>
          <a:p>
            <a:pPr marL="1274400" lvl="2" indent="-360000">
              <a:buFont typeface="Arial" pitchFamily="34" charset="0"/>
              <a:buChar char="•"/>
            </a:pPr>
            <a:r>
              <a:rPr lang="ru-RU" sz="2800" dirty="0"/>
              <a:t>наличии узких мест, которые могут быть использованы потенциальным злоумышленником для получения несанкционированного доступа к данным автоматизированной системы.</a:t>
            </a:r>
          </a:p>
          <a:p>
            <a:pPr marL="360000" indent="-360000"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7. Система выявления уязвимостей в средствах ЗИ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327968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464312"/>
            <a:ext cx="89297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Идентификация сервисов на случайных портах;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Эвристический метод определения типов и имен серверов вне зависимости от их ответа на стандартные запросы;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Обработка сервисов вызова удаленных процедур и объектов с их полной идентификацией;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Проверка слабости парольной защиты;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Глубокий и всесторонний анализ содержания WEB-ресурсов;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7. Система выявления уязвимостей в средствах ЗИ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(8):</a:t>
            </a:r>
          </a:p>
        </p:txBody>
      </p:sp>
    </p:spTree>
    <p:extLst>
      <p:ext uri="{BB962C8B-B14F-4D97-AF65-F5344CB8AC3E}">
        <p14:creationId xmlns:p14="http://schemas.microsoft.com/office/powerpoint/2010/main" val="171703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84316"/>
            <a:ext cx="892971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 startAt="6"/>
            </a:pPr>
            <a:r>
              <a:rPr lang="ru-RU" sz="2800" dirty="0"/>
              <a:t>Анализатор структуры HTTP-серверов;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 startAt="6"/>
            </a:pPr>
            <a:r>
              <a:rPr lang="ru-RU" sz="2800" dirty="0"/>
              <a:t>Проведение проверок на нестандартные атаки типа «отказ от обслуживания»;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 startAt="6"/>
            </a:pPr>
            <a:r>
              <a:rPr lang="ru-RU" sz="2800" dirty="0"/>
              <a:t>Предоставление администратору безопасности отчета о проведенных проверках с описанием действий, результатов и заключений об эффективности работы СЗИ.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7. Система выявления уязвимостей в средствах ЗИ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(8):</a:t>
            </a:r>
          </a:p>
        </p:txBody>
      </p:sp>
    </p:spTree>
    <p:extLst>
      <p:ext uri="{BB962C8B-B14F-4D97-AF65-F5344CB8AC3E}">
        <p14:creationId xmlns:p14="http://schemas.microsoft.com/office/powerpoint/2010/main" val="1121613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57774"/>
            <a:ext cx="892971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защиты удаленного доступа обеспечивает возможность защищенного обмена данными с удаленными АРМ за счет применения в их отношении:</a:t>
            </a:r>
          </a:p>
          <a:p>
            <a:pPr marL="817200" lvl="1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 средств аутентификации и авторизации, </a:t>
            </a:r>
          </a:p>
          <a:p>
            <a:pPr marL="817200" lvl="1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средств контроля целостности, </a:t>
            </a:r>
          </a:p>
          <a:p>
            <a:pPr marL="817200" lvl="1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а также посредством обеспечения защиты информации при обмене с АРМ удаленных абонентских пунктов по открытым каналам связи.</a:t>
            </a:r>
          </a:p>
          <a:p>
            <a:pPr marL="360000" indent="-360000"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352271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84317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Идентификация удаленного АРМ по IP адресу и идентификатору канала связи АРМ, уникальному для каждого удаленного АРМ;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Запрет на доступ с удаленного АРМ до подтверждения подлинности АРМ и подлинности пользователя удаленного АРМ посредством использования средств системы аутентификации и авторизации;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143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/>
          <p:cNvSpPr txBox="1">
            <a:spLocks noChangeArrowheads="1"/>
          </p:cNvSpPr>
          <p:nvPr/>
        </p:nvSpPr>
        <p:spPr bwMode="auto">
          <a:xfrm>
            <a:off x="4040188" y="965200"/>
            <a:ext cx="3924300" cy="4000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>
                <a:latin typeface="Arial" charset="0"/>
              </a:rPr>
              <a:t>Природа воздействий на ИС</a:t>
            </a:r>
          </a:p>
        </p:txBody>
      </p:sp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1919289" y="2116138"/>
            <a:ext cx="1514475" cy="6667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latin typeface="Arial" charset="0"/>
              </a:rPr>
              <a:t>Стихийные бедствия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3784601" y="2116138"/>
            <a:ext cx="1909763" cy="6667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latin typeface="Arial" charset="0"/>
              </a:rPr>
              <a:t>Выход из строя элементов ИС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7867650" y="2114550"/>
            <a:ext cx="2260600" cy="6667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latin typeface="Arial" charset="0"/>
              </a:rPr>
              <a:t>Действия злоумышленников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6059489" y="2116138"/>
            <a:ext cx="1514475" cy="6667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latin typeface="Arial" charset="0"/>
              </a:rPr>
              <a:t>Ошибки персонала</a:t>
            </a:r>
          </a:p>
        </p:txBody>
      </p:sp>
      <p:sp>
        <p:nvSpPr>
          <p:cNvPr id="17414" name="Line 10"/>
          <p:cNvSpPr>
            <a:spLocks noChangeShapeType="1"/>
          </p:cNvSpPr>
          <p:nvPr/>
        </p:nvSpPr>
        <p:spPr bwMode="auto">
          <a:xfrm flipH="1">
            <a:off x="3271838" y="1365251"/>
            <a:ext cx="16002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5" name="Line 11"/>
          <p:cNvSpPr>
            <a:spLocks noChangeShapeType="1"/>
          </p:cNvSpPr>
          <p:nvPr/>
        </p:nvSpPr>
        <p:spPr bwMode="auto">
          <a:xfrm flipH="1">
            <a:off x="5026026" y="1365250"/>
            <a:ext cx="422275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6" name="Line 12"/>
          <p:cNvSpPr>
            <a:spLocks noChangeShapeType="1"/>
          </p:cNvSpPr>
          <p:nvPr/>
        </p:nvSpPr>
        <p:spPr bwMode="auto">
          <a:xfrm>
            <a:off x="6288088" y="1365251"/>
            <a:ext cx="4429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7175500" y="1365250"/>
            <a:ext cx="14605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1992314" y="3429000"/>
            <a:ext cx="81359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ru-RU" altLang="ru-RU" sz="2400" b="1">
                <a:latin typeface="Arial" charset="0"/>
              </a:rPr>
              <a:t>Безопасность достигается принятием мер по обеспечению </a:t>
            </a:r>
            <a:r>
              <a:rPr lang="ru-RU" altLang="ru-RU" sz="2400" b="1" u="sng">
                <a:latin typeface="Arial" charset="0"/>
              </a:rPr>
              <a:t>конфиденциальности</a:t>
            </a:r>
            <a:r>
              <a:rPr lang="ru-RU" altLang="ru-RU" sz="2400" b="1">
                <a:latin typeface="Arial" charset="0"/>
              </a:rPr>
              <a:t> и </a:t>
            </a:r>
            <a:r>
              <a:rPr lang="ru-RU" altLang="ru-RU" sz="2400" b="1" u="sng">
                <a:latin typeface="Arial" charset="0"/>
              </a:rPr>
              <a:t>целостности</a:t>
            </a:r>
            <a:r>
              <a:rPr lang="ru-RU" altLang="ru-RU" sz="2400" b="1">
                <a:latin typeface="Arial" charset="0"/>
              </a:rPr>
              <a:t> обрабатываемой информации, а также </a:t>
            </a:r>
            <a:r>
              <a:rPr lang="ru-RU" altLang="ru-RU" sz="2400" b="1" u="sng">
                <a:latin typeface="Arial" charset="0"/>
              </a:rPr>
              <a:t>доступности</a:t>
            </a:r>
            <a:r>
              <a:rPr lang="ru-RU" altLang="ru-RU" sz="2400" b="1">
                <a:latin typeface="Arial" charset="0"/>
              </a:rPr>
              <a:t> и целостности компонентов и ресурсов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722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84316"/>
            <a:ext cx="89297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"/>
            </a:pPr>
            <a:r>
              <a:rPr lang="ru-RU" sz="2800" dirty="0"/>
              <a:t>Возможность управления удаленным доступом к системе по открытым каналам посредством поддержки учетных записей удаленных АРМ и учетных записей пользователей удаленных АРМ в виде стандартизированных синхронизированных объектов баз данных сервера удаленного доступа и сервера аутентификации и авторизации, а также поддержки соответствующих средств управления на АРМ администратора безопасности;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372764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584317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Обеспечение для пользователей удаленных АРМ возможности выполнять дозволенные для них действия в системе после успешной регистрации;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Осуществление контроля целостности критичных файлов ОС и ФПО удаленных АРМ на этапе регистрации удаленного АРМ в системе и в дальнейшем в процессе выполнения действий в системе;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837337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428737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6"/>
            </a:pPr>
            <a:r>
              <a:rPr lang="ru-RU" sz="2800" dirty="0"/>
              <a:t>Автоматическая блокировка доступа к системе удаленного АРМ и пользователей удаленного АРМ в случаях неуспешной проверки подлинности АРМ и пользователя АРМ при регистрации в системе, случаях выявления нарушения целостности критичных файлов удаленного АРМ;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6"/>
            </a:pPr>
            <a:r>
              <a:rPr lang="ru-RU" sz="2800" dirty="0"/>
              <a:t>Регистрация всех критичных действий, связанных с удаленным доступом, в журнал аудита системы;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1473021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357299"/>
            <a:ext cx="89297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Уведомление администратора безопасности о критичных событиях, связанных с удаленным доступом к системе посредством сигнализации на его рабочее место;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Обеспечение защиты соединений с удаленными АРМ по открытым каналам связи посредством использования защищенных сетевых соединений по протоколу SSL;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Подтверждение подлинности удаленного АРМ и сервера удаленного доступа на этапе установления защищенного SSL соединения;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877103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357298"/>
            <a:ext cx="892971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Обеспечение контроля целостности информации, передаваемой по открытым каналам посредством использования специальных хэш-функций;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Защита информации, передаваемой по открытым каналам посредством использования алгоритмов симметричного шифрования.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3968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8. Система защиты удаленного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(12):</a:t>
            </a:r>
          </a:p>
        </p:txBody>
      </p:sp>
    </p:spTree>
    <p:extLst>
      <p:ext uri="{BB962C8B-B14F-4D97-AF65-F5344CB8AC3E}">
        <p14:creationId xmlns:p14="http://schemas.microsoft.com/office/powerpoint/2010/main" val="1144317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214422"/>
            <a:ext cx="892971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Средства системы аудита обеспечивают регистрацию критичных событий, связанных с безопасностью, как в пределах локальных ресурсов, так и системы в целом.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 Все средства аудита подразделяются на:</a:t>
            </a:r>
          </a:p>
          <a:p>
            <a:pPr marL="817200" lvl="1" indent="-360000">
              <a:buFont typeface="Arial" pitchFamily="34" charset="0"/>
              <a:buChar char="•"/>
            </a:pPr>
            <a:r>
              <a:rPr lang="ru-RU" sz="2800" dirty="0"/>
              <a:t> локальные средства, осуществляющие локальный сбор и анализ данных аудита на АРМ и серверах;</a:t>
            </a:r>
          </a:p>
          <a:p>
            <a:pPr marL="817200" lvl="1" indent="-360000">
              <a:buFont typeface="Arial" pitchFamily="34" charset="0"/>
              <a:buChar char="•"/>
            </a:pPr>
            <a:r>
              <a:rPr lang="ru-RU" sz="2800" dirty="0"/>
              <a:t>средства, обеспечивающие ведение единого журнала аудита системы. 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Журнал аудита системы представляет собой набор стандартизированных объектов, синхронизируемых в автоматическом режиме между базами данных серверов.</a:t>
            </a:r>
          </a:p>
          <a:p>
            <a:pPr marL="360000" indent="-360000"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9. Система аудита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1015222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142984"/>
            <a:ext cx="892971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Регистрация всех событий безопасности в соответствии с требованием руководящих документов и принятой политикой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Автоматический контроль работоспособности локальных средств аудита при загрузке АРМ и серверов;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Автоматическая блокировка АРМ при нарушении работоспособности средств аудита;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Передача сведений о критичных локальных событиях с АРМ на сервер функциональной группы с последующим их внесением в единый журнал аудита системы;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9. Система аудита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1468895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142985"/>
            <a:ext cx="892971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Автоматическая блокировка АРМ при невозможности передачи сведений аудита на сервер или невозможности получения их сервером;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Возможность автоматической блокировки доступа к определенным локальным или сетевым ресурсам на основании полученных данных аудита;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Оповещение администратора безопасности о критичных событиях безопасности на основании сведений журнала аудита системы;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Поддержка средств формирования отчетов на основании данных журнала аудита системы;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9. Система аудита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1735042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38282" y="1296306"/>
            <a:ext cx="89297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Поддержка средств выборочного просмотра данных аудита с рабочего места администратора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Поддержка средств управления средствами аудита с рабочего места администратора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Обеспечение контроля целостности данных аудита (объектов баз данных серверов, локальных файлов протоколов АРМ и серверов).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1428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9. Система аудита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178754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276632"/>
            <a:ext cx="9144000" cy="56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предоставляет возможность централизованного управления конфигурацией всех служб и сервисов системы безопасности. </a:t>
            </a:r>
          </a:p>
          <a:p>
            <a:pPr marL="360000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Управление конфигурацией СЗИ позволяет администратору безопасности получать полный доступ к настройкам средств безопасности серверов, рабочих мест, баз данных и средств межсетевого экранирования с использованием защищенных протоколов передачи данных, методами, устойчивыми к пассивному и активному прослушиванию. </a:t>
            </a:r>
          </a:p>
          <a:p>
            <a:pPr marL="360000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позволяет обнаруживать и устранять причины неисправностей и ошибок авторизации и доступа к данным.</a:t>
            </a:r>
          </a:p>
          <a:p>
            <a:pPr marL="360000" indent="-360000"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2530" y="142853"/>
            <a:ext cx="9358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10.Система управления конфигурацией средств ЗИ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21370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9662" y="48659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Обеспечение безопасности информационной системы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751388" y="2347913"/>
            <a:ext cx="3683000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Анализ рисков</a:t>
            </a:r>
          </a:p>
        </p:txBody>
      </p:sp>
      <p:sp>
        <p:nvSpPr>
          <p:cNvPr id="5124" name="Line 11"/>
          <p:cNvSpPr>
            <a:spLocks noChangeShapeType="1"/>
          </p:cNvSpPr>
          <p:nvPr/>
        </p:nvSpPr>
        <p:spPr bwMode="auto">
          <a:xfrm flipH="1">
            <a:off x="6480176" y="2762250"/>
            <a:ext cx="47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733925" y="3125788"/>
            <a:ext cx="3683000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Разработка планов защиты</a:t>
            </a:r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4741863" y="3902075"/>
            <a:ext cx="3683000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Реализация планов защиты</a:t>
            </a:r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749800" y="4670425"/>
            <a:ext cx="3683000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Анализ эффективности</a:t>
            </a:r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>
            <a:off x="6478589" y="3538538"/>
            <a:ext cx="317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6478589" y="4305300"/>
            <a:ext cx="317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>
            <a:off x="8445501" y="4854575"/>
            <a:ext cx="7796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1" name="Line 21"/>
          <p:cNvSpPr>
            <a:spLocks noChangeShapeType="1"/>
          </p:cNvSpPr>
          <p:nvPr/>
        </p:nvSpPr>
        <p:spPr bwMode="auto">
          <a:xfrm flipH="1" flipV="1">
            <a:off x="9225142" y="2532063"/>
            <a:ext cx="1410" cy="232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2" name="Line 22"/>
          <p:cNvSpPr>
            <a:spLocks noChangeShapeType="1"/>
          </p:cNvSpPr>
          <p:nvPr/>
        </p:nvSpPr>
        <p:spPr bwMode="auto">
          <a:xfrm flipH="1">
            <a:off x="8418514" y="2532063"/>
            <a:ext cx="795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3" name="Line 23"/>
          <p:cNvSpPr>
            <a:spLocks noChangeShapeType="1"/>
          </p:cNvSpPr>
          <p:nvPr/>
        </p:nvSpPr>
        <p:spPr bwMode="auto">
          <a:xfrm>
            <a:off x="6470651" y="2001839"/>
            <a:ext cx="95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500175"/>
            <a:ext cx="8715404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Управление конфигурацией рабочих мест;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Управление конфигурацией серверов и хранилищ данных;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Управление конфигурацией межсетевых экранов;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Управление конфигурацией датчиков системы обнаружения вторжений.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52530" y="142853"/>
            <a:ext cx="9358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10.Система управления конфигурацией средств ЗИ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(4):</a:t>
            </a:r>
          </a:p>
        </p:txBody>
      </p:sp>
    </p:spTree>
    <p:extLst>
      <p:ext uri="{BB962C8B-B14F-4D97-AF65-F5344CB8AC3E}">
        <p14:creationId xmlns:p14="http://schemas.microsoft.com/office/powerpoint/2010/main" val="1644737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588836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позволяет </a:t>
            </a:r>
          </a:p>
          <a:p>
            <a:pPr marL="12744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ограничивать доступ к данным на локальных рабочих местах, а также </a:t>
            </a:r>
          </a:p>
          <a:p>
            <a:pPr marL="12744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ограничивать доступ к локальной консоли серверов, межсетевых экранов и активного сетевого оборудования.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52530" y="142853"/>
            <a:ext cx="9358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11. Система защиты серверов и рабочих мест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689557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500174"/>
            <a:ext cx="871540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Реагирование на факты несанкционированного доступа к данным;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Снижение уровня и информативности ПЭМИН, создаваемых различными элементами автоматизированной системы;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Снижение уровня акустических излучений, сопровождающих функционирование элементов системы;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Средства маскировки от оптических средств наблюдения;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3968" y="142853"/>
            <a:ext cx="914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11. Система защиты серверов и рабочих мест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528398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285861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Средства электрической развязки, как элементов автоматизированной системы, так и конструктивных элементов помещений;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Средства активного зашумления в радио и акустическом диапазонах;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Идентификация и аутентификации пользователей при помощи имен и специальных аппаратных средств (</a:t>
            </a:r>
            <a:r>
              <a:rPr lang="ru-RU" sz="2800" dirty="0" err="1"/>
              <a:t>Touch</a:t>
            </a:r>
            <a:r>
              <a:rPr lang="ru-RU" sz="2800" dirty="0"/>
              <a:t> </a:t>
            </a:r>
            <a:r>
              <a:rPr lang="ru-RU" sz="2800" dirty="0" err="1"/>
              <a:t>Memory</a:t>
            </a:r>
            <a:r>
              <a:rPr lang="ru-RU" sz="2800" dirty="0"/>
              <a:t>, </a:t>
            </a:r>
            <a:r>
              <a:rPr lang="ru-RU" sz="2800" dirty="0" err="1"/>
              <a:t>Smart</a:t>
            </a:r>
            <a:r>
              <a:rPr lang="ru-RU" sz="2800" dirty="0"/>
              <a:t> </a:t>
            </a:r>
            <a:r>
              <a:rPr lang="ru-RU" sz="2800" dirty="0" err="1"/>
              <a:t>Card</a:t>
            </a:r>
            <a:r>
              <a:rPr lang="ru-RU" sz="2800" dirty="0"/>
              <a:t> и т.п.);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Регламентация доступа пользователей к физическим устройствам компьютера (дискам, портам ввода-вывода);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3968" y="142853"/>
            <a:ext cx="914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11. Система защиты серверов и рабочих мест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95307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500175"/>
            <a:ext cx="87154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Избирательное (дискреционное) управление доступом к логическим дискам, каталогам и файлам;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Полномочное (мандатное) разграничение доступа к защищаемым данным на рабочей станции и на файловом сервере;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Создание замкнутой программной среды разрешенных для запуска программ, расположенных как на локальных, так и на сетевых дисках.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3968" y="142853"/>
            <a:ext cx="914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11. Система защиты серверов и рабочих мест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42918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(11):</a:t>
            </a:r>
          </a:p>
        </p:txBody>
      </p:sp>
    </p:spTree>
    <p:extLst>
      <p:ext uri="{BB962C8B-B14F-4D97-AF65-F5344CB8AC3E}">
        <p14:creationId xmlns:p14="http://schemas.microsoft.com/office/powerpoint/2010/main" val="317809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784970"/>
            <a:ext cx="9144000" cy="507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предоставляет возможность экстренного и полного уничтожения данных, предоставляющих стратегический интерес для вероятного противника, в случае возникновения реальной угрозы захвата противником информационных ресурсов автоматизированной системы.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Решение о необходимости уничтожения информации принимается администратором безопасности или специальным лицом, ответственным за сохранность конфиденциальной и секретной информации.</a:t>
            </a:r>
          </a:p>
          <a:p>
            <a:pPr marL="3600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7141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12. Система экстренного уничтожения информации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119830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638352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2357431"/>
            <a:ext cx="87154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Экстренное уничтожение информации;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Обеспечение возможности очистки используемой памяти, исключающей любую возможность восстановления данных;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arenR"/>
            </a:pPr>
            <a:r>
              <a:rPr lang="ru-RU" sz="2800" dirty="0"/>
              <a:t>Предоставление информации о ходе и результатах выполнения операции уничтожения информации.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3720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12. Система экстренного уничтожения информации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32160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(3):</a:t>
            </a:r>
          </a:p>
        </p:txBody>
      </p:sp>
    </p:spTree>
    <p:extLst>
      <p:ext uri="{BB962C8B-B14F-4D97-AF65-F5344CB8AC3E}">
        <p14:creationId xmlns:p14="http://schemas.microsoft.com/office/powerpoint/2010/main" val="1173324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9752" y="2285992"/>
            <a:ext cx="8858280" cy="233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Система обеспечивает защиту серверов и рабочих мест от несанкционированного изменения конфигурации и режимов функционирования путем загрузки с посторонних носителей информации.</a:t>
            </a:r>
          </a:p>
          <a:p>
            <a:pPr marL="3600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1429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13. Система блокировки загрузки с отчуждаемых носителей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334144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1109223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2214555"/>
            <a:ext cx="87154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Ограничение физического доступа к средствам вычислительной техники (монтажу, разъемам, портам ввода-вывода, приводам для чтения магнитных и оптических накопителей информации);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Ограничение доступа к параметрам базовой системы ввода-вывода серверов и рабочих мест;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Ограничение доступа к основным загрузочным секторам жестких дисков.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405582"/>
            <a:ext cx="363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Возможности:</a:t>
            </a:r>
            <a:r>
              <a:rPr lang="ru-RU" sz="2800" i="1" dirty="0"/>
              <a:t> (3)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28008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13. Система блокировки загрузки с отчуждаемых носителей</a:t>
            </a:r>
          </a:p>
        </p:txBody>
      </p:sp>
    </p:spTree>
    <p:extLst>
      <p:ext uri="{BB962C8B-B14F-4D97-AF65-F5344CB8AC3E}">
        <p14:creationId xmlns:p14="http://schemas.microsoft.com/office/powerpoint/2010/main" val="436080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9752" y="1928803"/>
            <a:ext cx="8858280" cy="428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/>
              <a:t>Система обеспечивает контроль доступа именованных субъектов доступа (пользователей) к именованным объектам доступа (файлам, таблицам, наборам данных). </a:t>
            </a:r>
          </a:p>
          <a:p>
            <a:pPr marL="360000" indent="-3600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/>
              <a:t>Дискреционный контроль доступа определяет перечень фактических (эффективных) операций, которые субъект доступа вправе выполнять применительно к объекту доступа.</a:t>
            </a:r>
          </a:p>
          <a:p>
            <a:pPr marL="3600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9055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71574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8029" y="115888"/>
            <a:ext cx="9625263" cy="798512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Введение в анализ рисков: основные определения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634" y="1416052"/>
            <a:ext cx="11569566" cy="450348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800" dirty="0"/>
          </a:p>
          <a:p>
            <a:pPr eaLnBrk="1" hangingPunct="1">
              <a:lnSpc>
                <a:spcPct val="80000"/>
              </a:lnSpc>
            </a:pPr>
            <a:endParaRPr lang="en-US" altLang="ru-RU" sz="1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Угроза безопасности</a:t>
            </a:r>
            <a:r>
              <a:rPr lang="ru-RU" altLang="ru-RU" sz="2400" dirty="0"/>
              <a:t> — это возможное событие, которое может оказать нерегламентированное воздействие на информацию в системе.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Уязвимость</a:t>
            </a:r>
            <a:r>
              <a:rPr lang="ru-RU" altLang="ru-RU" sz="2400" dirty="0"/>
              <a:t> — это характеристика системы, которая делает возможным возникновение угрозы.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Атака</a:t>
            </a:r>
            <a:r>
              <a:rPr lang="ru-RU" altLang="ru-RU" sz="2400" dirty="0"/>
              <a:t> — это действие по использованию уязвимости, то есть реализация угрозы.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Угроза конфиденциальности</a:t>
            </a:r>
            <a:r>
              <a:rPr lang="ru-RU" altLang="ru-RU" sz="2400" dirty="0"/>
              <a:t> — угроза раскрытия информации.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Угроза целостности </a:t>
            </a:r>
            <a:r>
              <a:rPr lang="ru-RU" altLang="ru-RU" sz="2400" dirty="0"/>
              <a:t>— угроза изменения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2344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7"/>
            <a:ext cx="87154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Осуществление контроля доступа наименованных субъектов (пользователей) к наименованным объектам (файлам, каталогам, программам и т.д.);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Предоставление пользователям возможности определять и контролировать доступ к наименованным объектам со стороны наименованных пользователей;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Осуществление дискреционного контроля доступа применительно к каждому субъекту и объекту доступа в соответствии с матрицей доступа;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428290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6"/>
            <a:ext cx="871540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Контроль наличия для каждой пары «субъект - объект» явных и недвусмысленных допустимых типов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Поддержка механизма, реализующего правила разграничения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Обеспечение возможности санкционированного изменения правил разграничения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4"/>
            </a:pPr>
            <a:r>
              <a:rPr lang="ru-RU" sz="2800" dirty="0"/>
              <a:t>Предоставление функций и средств, необходимых для поддержки авторизованных администраторов в их управлении безопасностью;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372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6"/>
            <a:ext cx="87154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Предоставление прав изменения правил разграничения доступа выделенным субъектам доступа (администраторам безопасности);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Назначение прав доступа к объекту пользователям, не имеющим на данный момент прав доступа к этому объекту, только авторизованными пользователями;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dirty="0"/>
              <a:t>Предоставление прав изменения атрибутов объектов доступа;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11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7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Способность связывать дозволенные и недозволенные операции с одним или более идентификатором пользователя или групповым идентификатором;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Предоставление пользователям возможности назначения или запрета прав доступа как для групп пользователей, так и для отдельных пользователей;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Предоставление прав изменения групповой принадлежности пользователей;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1"/>
            </a:pPr>
            <a:r>
              <a:rPr lang="ru-RU" sz="2800" dirty="0"/>
              <a:t>Предоставление прав изменения полномочий пользователей;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483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6"/>
            <a:ext cx="871540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Предоставление прав изменения перечня защищаемых объектов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Предоставление прав изменения перечня субъектов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Обеспечение возможности разграничения доступа к терминалам, ЭВМ, узлам сети ЭВМ, каналам связи и внешним устройствам;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5"/>
            </a:pPr>
            <a:r>
              <a:rPr lang="ru-RU" sz="2800" dirty="0"/>
              <a:t>Обеспечение возможности разграничения доступа к программам, томам, каталогам, файлам, записям, полям записей;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699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7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Поддержка наследования прав доступа всеми субъектами доступа, выступающими от имени пользователей;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Поддержка разграничения доступа по именам объектов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Контроль соблюдения политики доступа для всех субъектов, объектов и операций между ними, в отношении которых эта политика применима;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9"/>
            </a:pPr>
            <a:r>
              <a:rPr lang="ru-RU" sz="2800" dirty="0"/>
              <a:t>Проверка, что все операции между любым субъектом и любым объектом в защищенной системе охвачены политикой доступа;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030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428736"/>
            <a:ext cx="871540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Поддержка данных (атрибутов), необходимых для функционирования дискреционных правил разграничения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Защита данных дискреционных правил разграничения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Поддержка наследования прав доступа при использовании групповых либо общих идентификаторов;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Поддержка использования групповых и общих идентификаторов;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2219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47528" y="1428737"/>
            <a:ext cx="882047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Поддержка механизмов ограничения распространения прав на доступ при использовании групповых либо общих идентификаторов;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Контроль доступа к ресурсам, основанный на идентичности пользователей и групп пользователей;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Ограничение доступа к защищаемым ресурсам с предоставлением доступа только авторизованным пользователям, которым необходим доступ к этим ресурсам;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Обеспечение доступа к системе и контролируемым ресурсам только авторизованным пользователям;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0333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357299"/>
            <a:ext cx="8715404" cy="486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2800"/>
              </a:lnSpc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Защита объектов от неавторизованного доступа (управление доступом по чтению);</a:t>
            </a:r>
          </a:p>
          <a:p>
            <a:pPr marL="514350" indent="-514350">
              <a:lnSpc>
                <a:spcPts val="2800"/>
              </a:lnSpc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Управление доступом по записи (модификации) информации для каждого компонента на основании результатов идентификации;</a:t>
            </a:r>
          </a:p>
          <a:p>
            <a:pPr marL="514350" indent="-514350">
              <a:lnSpc>
                <a:spcPts val="2800"/>
              </a:lnSpc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Отслеживание и контроль всех изменений и их обстоятельств и передача в подсистему аудита всех данных обо всех изменениях;</a:t>
            </a:r>
          </a:p>
          <a:p>
            <a:pPr marL="514350" indent="-514350">
              <a:lnSpc>
                <a:spcPts val="2800"/>
              </a:lnSpc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Передача в подсистему аудита всех необходимых данных для регистрации факта доступа и факта применения дискреционных правил разграничения доступа.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142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14. Система дискреционного контроля доступа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78579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(34):</a:t>
            </a:r>
            <a:r>
              <a:rPr lang="ru-RU" sz="28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64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9720" y="1357298"/>
            <a:ext cx="8858280" cy="6088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800" dirty="0"/>
              <a:t>Система обеспечивает контроль доступа субъектов доступа (пользователей) к объектам доступа (файлам, таблицам, наборам данных) в соответствии с установленными уровнями и категориями доступа (иерархическими и неиерархическими метками конфиденциальности). </a:t>
            </a:r>
          </a:p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800" dirty="0"/>
              <a:t>Мандатный контроль доступа определяет перечень фактических (эффективных) операций, которые субъект доступа вправе выполнять применительно к объекту доступа в соответствии с установленными метками конфиденциальности субъектов и объектов доступа.</a:t>
            </a:r>
          </a:p>
          <a:p>
            <a:pPr marL="360000" lvl="2" indent="-360000">
              <a:lnSpc>
                <a:spcPts val="28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785794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/>
              <a:t>Назначение:</a:t>
            </a:r>
          </a:p>
        </p:txBody>
      </p:sp>
    </p:spTree>
    <p:extLst>
      <p:ext uri="{BB962C8B-B14F-4D97-AF65-F5344CB8AC3E}">
        <p14:creationId xmlns:p14="http://schemas.microsoft.com/office/powerpoint/2010/main" val="8814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115888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Введение в анализ рисков: основные определения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642" y="1416051"/>
            <a:ext cx="11566358" cy="5186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8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Угроза доступности</a:t>
            </a:r>
            <a:r>
              <a:rPr lang="ru-RU" altLang="ru-RU" sz="2400" dirty="0"/>
              <a:t> — угроза нарушения работоспособности системы при доступе к информации.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Ущерб</a:t>
            </a:r>
            <a:r>
              <a:rPr lang="ru-RU" altLang="ru-RU" sz="2400" dirty="0"/>
              <a:t> — это стоимость потерь, которые понесет компания в случае реализации угроз конфиденциальности, целостности, доступности по каждому виду ценной информации. </a:t>
            </a:r>
            <a:endParaRPr lang="en-US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400" dirty="0"/>
              <a:t>		</a:t>
            </a:r>
            <a:r>
              <a:rPr lang="ru-RU" altLang="ru-RU" sz="2400" dirty="0"/>
              <a:t>Ущерб зависит только от стоимости информации, которая обрабатывается в автоматизированной системе. </a:t>
            </a:r>
            <a:endParaRPr lang="en-US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400" dirty="0"/>
              <a:t>		</a:t>
            </a:r>
            <a:r>
              <a:rPr lang="ru-RU" altLang="ru-RU" sz="2400" dirty="0"/>
              <a:t>Ущерб является характеристикой информационной системы и не зависит от ее защищенности. 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b="1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dirty="0"/>
              <a:t>Риск</a:t>
            </a:r>
            <a:r>
              <a:rPr lang="ru-RU" altLang="ru-RU" sz="2400" dirty="0"/>
              <a:t> — это вероятный ущерб, который зависит от защищенности системы. По определению риск всегда измеряется в деньгах. </a:t>
            </a:r>
          </a:p>
          <a:p>
            <a:pPr algn="just" eaLnBrk="1" hangingPunct="1">
              <a:lnSpc>
                <a:spcPct val="80000"/>
              </a:lnSpc>
            </a:pP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632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142984"/>
            <a:ext cx="88924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Обеспечение использования одного уровня и одного набора категорий конфиденциальности в ходе одного сеанса работы пользователя в системе;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Обеспечение назначения классификационных меток субъектам доступа при их создании в системе;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Обеспечение изменения классификационных меток существующих субъектов доступа специально выделенными субъектами (администраторами безопасности);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dirty="0"/>
              <a:t>Запрос и получение от санкционированного пользователя классификационных меток данных, вводимых в систему;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8559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4"/>
            <a:ext cx="871540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Изменение классификационных меток объектов доступа специально выделенными субъектами (администраторами безопасности);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Обеспечение независимого использования иерархических (уровней) и неиерархических (категорий) меток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Обеспечение возможности применения мандатного контроля доступа к программам, томам, каталогам, файлам, записям, полям записей;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800" dirty="0"/>
              <a:t>Поддержка наследования атрибутов безопасности всеми субъектами доступа, выступающими от имени пользователей;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575541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4"/>
            <a:ext cx="871540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Использование диспетчера доступа как средства для перехвата всех обращений субъектов к объектам и разграничения доступа в соответствии с заданными правилами разграничения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Обеспечение обязательного применения правил разграничения доступа, как для явных, так и для скрытых запросов пользователя;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Обеспечение обязательного применения правил разграничения доступа в отношении всех объектов и субъектов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9"/>
            </a:pPr>
            <a:r>
              <a:rPr lang="ru-RU" sz="2800" dirty="0"/>
              <a:t>Контроль непротиворечивости правил разграничения доступа;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646740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3"/>
            </a:pPr>
            <a:r>
              <a:rPr lang="ru-RU" sz="2800" dirty="0"/>
              <a:t>Разрешение записи информации, только если уровень конфиденциальности объекта не ниже метки конфиденциальности субъекта;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3"/>
            </a:pPr>
            <a:r>
              <a:rPr lang="ru-RU" sz="2800" dirty="0"/>
              <a:t>Использование классификационных меток субъектов и объектов доступа в качестве основы для принятия решений механизмами мандатного контроля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3"/>
            </a:pPr>
            <a:r>
              <a:rPr lang="ru-RU" sz="2800" dirty="0"/>
              <a:t>Разрешение доступа к объекту, только если категории конфиденциальности субъекта присутствуют в категориях конфиденциальности объекта;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717888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4"/>
            <a:ext cx="871540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16"/>
            </a:pPr>
            <a:r>
              <a:rPr lang="ru-RU" sz="2800" dirty="0"/>
              <a:t>Запрет изменения набора категорий конфиденциальности объекта доступа пользователем, не являющимся администратором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6"/>
            </a:pPr>
            <a:r>
              <a:rPr lang="ru-RU" sz="2800" dirty="0"/>
              <a:t>Запрет понижения уровня конфиденциальности объекта доступа пользователем, не являющимся администратором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6"/>
            </a:pPr>
            <a:r>
              <a:rPr lang="ru-RU" sz="2800" dirty="0"/>
              <a:t>Обеспечение соответствия уровня и категории конфиденциальности сеанса пользователя с установленными ему метками безопасности;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16"/>
            </a:pPr>
            <a:r>
              <a:rPr lang="ru-RU" sz="2800" dirty="0"/>
              <a:t>Определение каждого устройства ввода/вывода и канала связи как одно- или многоуровневое;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777533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20"/>
            </a:pPr>
            <a:r>
              <a:rPr lang="ru-RU" sz="2800" dirty="0"/>
              <a:t>Обеспечение возможности применения мандатного контроля доступа к терминалам, ЭВМ, узлам сети ЭВМ, каналам связи и внешним устройствам;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0"/>
            </a:pPr>
            <a:r>
              <a:rPr lang="ru-RU" sz="2800" dirty="0"/>
              <a:t>Обеспечение соответствия меток конфиденциальности экспортируемой информации внутренним меткам и ассоциации с экспортируемой информацией;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0"/>
            </a:pPr>
            <a:r>
              <a:rPr lang="ru-RU" sz="2800" dirty="0"/>
              <a:t>Обеспечение ручной процедуры изменения категории (одноуровневое &lt;-&gt; многоуровневое) устройства ввода/вывода или канала связи для администратора безопасности;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3525545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Обеспечение возможности санкционированного изменения меток конфиденциальности;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Осуществление контроля доступа наименованных субъектов к наименованным объектам;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Обеспечение корректного определения уровней и категорий конфиденциальности устройств ввода/вывода или каналов связи;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3"/>
            </a:pPr>
            <a:r>
              <a:rPr lang="ru-RU" sz="2800" dirty="0"/>
              <a:t>Обеспечение использования уровня конфиденциальности накопителей не ниже уровня конфиденциальности записываемой на них информации;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875156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Поддержка разграничения доступа по физическим адресам объектов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Однозначное определение уровня безопасности информации, передаваемой через одноуровневое устройство (канал связи);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Поддержка маркировки с помощью удобочитаемых меток безопасности каждой страницы документа при выводе на твердую копию;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27"/>
            </a:pPr>
            <a:r>
              <a:rPr lang="ru-RU" sz="2800" dirty="0"/>
              <a:t>Обеспечение соответствия между метками конфиденциальности многоуровневого канала связи и передаваемой/принимаемой информации;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4407759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Обеспечение возможности размещения метки конфиденциальности передаваемого объекта на том же многоуровневом физическом носителе, на котором находится сам объект;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Передача в подсистему регистрации и учета всех необходимых данных для регистрации факта попытки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1"/>
            </a:pPr>
            <a:r>
              <a:rPr lang="ru-RU" sz="2800" dirty="0"/>
              <a:t>Запрос и получение от санкционированного пользователя классификационных меток данных, вводимых в систему.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950653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4"/>
            </a:pPr>
            <a:r>
              <a:rPr lang="ru-RU" sz="2800" dirty="0"/>
              <a:t>Разрешение доступа к объекту, только если категории конфиденциальности субъекта присутствуют в категориях конфиденциальности объекта;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4"/>
            </a:pPr>
            <a:r>
              <a:rPr lang="ru-RU" sz="2800" dirty="0"/>
              <a:t>Разрешение чтения информации, только если уровень конфиденциальности объекта не выше метки конфиденциальности субъекта;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4"/>
            </a:pPr>
            <a:r>
              <a:rPr lang="ru-RU" sz="2800" dirty="0"/>
              <a:t>Предоставление доступа только после подтверждения выполнения всех заданных мандатных и дискреционных правил разграничения доступа;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3595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115888"/>
            <a:ext cx="6994525" cy="1143000"/>
          </a:xfrm>
        </p:spPr>
        <p:txBody>
          <a:bodyPr/>
          <a:lstStyle/>
          <a:p>
            <a:pPr algn="l" eaLnBrk="1" hangingPunct="1"/>
            <a:r>
              <a:rPr lang="ru-RU" altLang="ru-RU" sz="2600">
                <a:latin typeface="Verdana" charset="0"/>
              </a:rPr>
              <a:t>Угрозы и уязвимости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636" y="1001027"/>
            <a:ext cx="11357810" cy="190302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solidFill>
                  <a:schemeClr val="tx2"/>
                </a:solidFill>
              </a:rPr>
              <a:t>Угроза безопасности:</a:t>
            </a:r>
            <a:r>
              <a:rPr lang="ru-RU" altLang="ru-RU" sz="2000" dirty="0"/>
              <a:t> </a:t>
            </a:r>
            <a:br>
              <a:rPr lang="ru-RU" altLang="ru-RU" sz="2000" dirty="0"/>
            </a:br>
            <a:r>
              <a:rPr lang="ru-RU" altLang="ru-RU" sz="2000" dirty="0"/>
              <a:t>возможные воздействия на информационную систему, которые прямо или косвенно могут нанести ущерб ее безопасности.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2000" b="1" dirty="0"/>
              <a:t>Ущерб безопасности</a:t>
            </a:r>
            <a:r>
              <a:rPr lang="ru-RU" altLang="ru-RU" sz="2000" dirty="0"/>
              <a:t> – нарушение состояния защищенности ИС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2000" b="1" dirty="0"/>
              <a:t>Уязвимость ИС</a:t>
            </a:r>
            <a:r>
              <a:rPr lang="ru-RU" altLang="ru-RU" sz="2000" dirty="0"/>
              <a:t> – свойство системы, которое делает возможными возникновение и реализацию угрозы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52963" y="4159250"/>
            <a:ext cx="4286250" cy="36933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Основные типы угроз безопасности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078163" y="4914900"/>
            <a:ext cx="2716212" cy="941388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Угрозы нарушения </a:t>
            </a:r>
            <a:r>
              <a:rPr lang="ru-RU" altLang="ru-RU" b="1"/>
              <a:t>конфиденциальности</a:t>
            </a:r>
            <a:r>
              <a:rPr lang="ru-RU" altLang="ru-RU"/>
              <a:t> информации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921625" y="4922839"/>
            <a:ext cx="2552700" cy="17049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Угрозы нарушения работоспособности системы –</a:t>
            </a:r>
            <a:r>
              <a:rPr lang="ru-RU" altLang="ru-RU" b="1"/>
              <a:t>недоступность</a:t>
            </a:r>
            <a:r>
              <a:rPr lang="ru-RU" altLang="ru-RU"/>
              <a:t> </a:t>
            </a:r>
            <a:r>
              <a:rPr lang="ru-RU" altLang="ru-RU" sz="1600"/>
              <a:t>(возникновение отказов в обслуживании)  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5868989" y="4922839"/>
            <a:ext cx="1957387" cy="12160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Угрозы нарушения </a:t>
            </a:r>
            <a:r>
              <a:rPr lang="ru-RU" altLang="ru-RU" b="1"/>
              <a:t>целостности</a:t>
            </a:r>
            <a:r>
              <a:rPr lang="ru-RU" altLang="ru-RU"/>
              <a:t> информации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H="1">
            <a:off x="4360864" y="4554538"/>
            <a:ext cx="90328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H="1">
            <a:off x="6865939" y="4535488"/>
            <a:ext cx="1587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8372475" y="4564064"/>
            <a:ext cx="738188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3133726" y="3451225"/>
            <a:ext cx="2703513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Преднамеренные</a:t>
            </a:r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7715251" y="3468688"/>
            <a:ext cx="2703513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Непреднамеренные</a:t>
            </a: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 flipH="1" flipV="1">
            <a:off x="4314826" y="3875089"/>
            <a:ext cx="1046163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6" name="Line 17"/>
          <p:cNvSpPr>
            <a:spLocks noChangeShapeType="1"/>
          </p:cNvSpPr>
          <p:nvPr/>
        </p:nvSpPr>
        <p:spPr bwMode="auto">
          <a:xfrm flipV="1">
            <a:off x="8264525" y="3875089"/>
            <a:ext cx="83820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1142985"/>
            <a:ext cx="87154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 startAt="37"/>
            </a:pPr>
            <a:r>
              <a:rPr lang="ru-RU" sz="2800" dirty="0"/>
              <a:t>Применение механизмов мандатного контроля доступа при попытке доступа перед применением механизмов дискреционного контроля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7"/>
            </a:pPr>
            <a:r>
              <a:rPr lang="ru-RU" sz="2800" dirty="0"/>
              <a:t>Поддержка разграничения доступа по именам объектов доступа;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7"/>
            </a:pPr>
            <a:r>
              <a:rPr lang="ru-RU" sz="2800" dirty="0"/>
              <a:t>Обеспечение соответствия внешних классификационных меток (субъектов, объектов) внутренним меткам (внутри КСЗ НСД);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37"/>
            </a:pPr>
            <a:r>
              <a:rPr lang="ru-RU" sz="2800" dirty="0"/>
              <a:t>Передача в подсистему регистрации и учета всех необходимых данных для регистрации факта изменения меток.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7141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648000"/>
            <a:r>
              <a:rPr lang="ru-RU" sz="3200" b="1" dirty="0"/>
              <a:t>15. Система мандатного контроля доступа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71480"/>
            <a:ext cx="41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/>
              <a:t>Возможности</a:t>
            </a:r>
            <a:r>
              <a:rPr lang="ru-RU" sz="2800" i="1" dirty="0"/>
              <a:t> (40):</a:t>
            </a:r>
          </a:p>
        </p:txBody>
      </p:sp>
    </p:spTree>
    <p:extLst>
      <p:ext uri="{BB962C8B-B14F-4D97-AF65-F5344CB8AC3E}">
        <p14:creationId xmlns:p14="http://schemas.microsoft.com/office/powerpoint/2010/main" val="17559486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619" y="1408366"/>
            <a:ext cx="116094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 smtClean="0"/>
              <a:t>ПРАВОВОЕ РЕГУЛИРОВАНИЕ </a:t>
            </a:r>
          </a:p>
          <a:p>
            <a:pPr algn="ctr">
              <a:spcAft>
                <a:spcPts val="1200"/>
              </a:spcAft>
            </a:pPr>
            <a:r>
              <a:rPr lang="ru-RU" sz="3600" b="1" dirty="0" smtClean="0"/>
              <a:t>ИНФОРМАЦИОННОЙ </a:t>
            </a:r>
            <a:r>
              <a:rPr lang="ru-RU" sz="3600" b="1" dirty="0"/>
              <a:t>БЕЗОПАСНОСТИ </a:t>
            </a:r>
            <a:endParaRPr lang="ru-RU" sz="3600" b="1" dirty="0" smtClean="0"/>
          </a:p>
          <a:p>
            <a:pPr algn="ctr">
              <a:spcAft>
                <a:spcPts val="1200"/>
              </a:spcAft>
            </a:pPr>
            <a:r>
              <a:rPr lang="ru-RU" sz="3600" b="1" dirty="0" smtClean="0"/>
              <a:t>В </a:t>
            </a:r>
            <a:r>
              <a:rPr lang="ru-RU" sz="3600" b="1" dirty="0"/>
              <a:t>РЕСПУБЛИКЕ БЕЛАРУСЬ</a:t>
            </a:r>
            <a:endParaRPr lang="ru-RU" sz="3600" dirty="0" smtClean="0">
              <a:solidFill>
                <a:srgbClr val="000000"/>
              </a:solidFill>
              <a:effectLst/>
              <a:ea typeface="Calibri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318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646813"/>
            <a:ext cx="90364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Конституции Республики Беларусь от 15 марта 1994 г.</a:t>
            </a:r>
          </a:p>
          <a:p>
            <a:r>
              <a:rPr lang="ru-RU" sz="2400" dirty="0">
                <a:latin typeface="+mj-lt"/>
              </a:rPr>
              <a:t>(с изменениями и дополнениями, принятыми на республиканских референдумах 24.11.1996 и 17.10.2004), </a:t>
            </a:r>
          </a:p>
          <a:p>
            <a:r>
              <a:rPr lang="ru-RU" sz="2400" dirty="0">
                <a:latin typeface="+mj-lt"/>
              </a:rPr>
              <a:t>в соответствии со </a:t>
            </a:r>
            <a:r>
              <a:rPr lang="ru-RU" sz="2400" b="1" dirty="0">
                <a:latin typeface="+mj-lt"/>
              </a:rPr>
              <a:t>статьей 34</a:t>
            </a:r>
            <a:r>
              <a:rPr lang="ru-RU" sz="2400" dirty="0">
                <a:latin typeface="+mj-lt"/>
              </a:rPr>
              <a:t> которой, гражданам Республики Беларусь 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+mj-lt"/>
              </a:rPr>
              <a:t>гарантируется право на получение, хранение и распространение полной, достоверной и своевременной информации о деятельности государственных органов, общественных объединений, о политической, экономической, культурной и международной жизни, состоянии окружающей среды; 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+mj-lt"/>
              </a:rPr>
              <a:t>указывается, что пользование информацией может быть ограничено законодательством в целях защиты чести, достоинства, личной и семейной жизни граждан и полного осуществления ими своих прав.</a:t>
            </a:r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7" y="116633"/>
            <a:ext cx="5806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</a:t>
            </a:r>
            <a:r>
              <a:rPr lang="ru-RU" sz="3200" dirty="0">
                <a:latin typeface="+mj-lt"/>
              </a:rPr>
              <a:t>Конституция</a:t>
            </a:r>
          </a:p>
        </p:txBody>
      </p:sp>
    </p:spTree>
    <p:extLst>
      <p:ext uri="{BB962C8B-B14F-4D97-AF65-F5344CB8AC3E}">
        <p14:creationId xmlns:p14="http://schemas.microsoft.com/office/powerpoint/2010/main" val="19330834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646813"/>
            <a:ext cx="90364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400" dirty="0">
              <a:latin typeface="+mj-lt"/>
            </a:endParaRPr>
          </a:p>
          <a:p>
            <a:r>
              <a:rPr lang="ru-RU" sz="2400" b="1" dirty="0">
                <a:latin typeface="+mj-lt"/>
              </a:rPr>
              <a:t>Соглашение</a:t>
            </a:r>
            <a:r>
              <a:rPr lang="ru-RU" sz="2400" dirty="0">
                <a:latin typeface="+mj-lt"/>
              </a:rPr>
              <a:t> о сотрудничестве государств – участников Содружества Независимых Государств в области обеспечения информационной безопасности от 20 ноября 2013 г. (для Беларуси вступило в силу 04.06.2015 г.),</a:t>
            </a:r>
          </a:p>
          <a:p>
            <a:r>
              <a:rPr lang="ru-RU" sz="2400" b="1" dirty="0">
                <a:latin typeface="+mj-lt"/>
              </a:rPr>
              <a:t>Постановление</a:t>
            </a:r>
            <a:r>
              <a:rPr lang="ru-RU" sz="2400" dirty="0">
                <a:latin typeface="+mj-lt"/>
              </a:rPr>
              <a:t> Межпарламентской Ассамблеи государств-участников Содружества Независимых Государств от 18 ноября 2005 г. № 26-7 «О гармонизации законодательства государств – участников СНГ в области информатизации и связи», </a:t>
            </a:r>
          </a:p>
          <a:p>
            <a:r>
              <a:rPr lang="ru-RU" sz="2400" b="1" dirty="0">
                <a:latin typeface="+mj-lt"/>
              </a:rPr>
              <a:t>Соглашение</a:t>
            </a:r>
            <a:r>
              <a:rPr lang="ru-RU" sz="2400" dirty="0">
                <a:latin typeface="+mj-lt"/>
              </a:rPr>
              <a:t> между Правительством Республики Беларусь и Правительством Республики Казахстан о сотрудничестве в области защиты информации, </a:t>
            </a:r>
          </a:p>
          <a:p>
            <a:r>
              <a:rPr lang="ru-RU" sz="2400" b="1" dirty="0">
                <a:latin typeface="+mj-lt"/>
              </a:rPr>
              <a:t>Соглашение</a:t>
            </a:r>
            <a:r>
              <a:rPr lang="ru-RU" sz="2400" dirty="0">
                <a:latin typeface="+mj-lt"/>
              </a:rPr>
              <a:t> между Правительством Республики Беларусь и Правительством Российской Федерации о сотрудничестве в области защиты информации и т.д.</a:t>
            </a:r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7" y="116633"/>
            <a:ext cx="8268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</a:t>
            </a:r>
            <a:r>
              <a:rPr lang="ru-RU" sz="3200" dirty="0">
                <a:latin typeface="+mj-lt"/>
              </a:rPr>
              <a:t>международные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15194343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646813"/>
            <a:ext cx="903649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/>
              <a:t>Гражданский кодекс РБ </a:t>
            </a:r>
            <a:r>
              <a:rPr lang="ru-RU" sz="2400" dirty="0"/>
              <a:t>содержит нормы, касающиеся служебной и коммерческой тайны, закрепляет такие форма отношений, как информационные услуги, электронную подпись признает как средство, подтверждающее подлинность сторон в сделках, предусматривает ответственность за незаконное использование информации (статья 140, часть 2 статьи 161, статья 1011 и др.). </a:t>
            </a:r>
          </a:p>
          <a:p>
            <a:r>
              <a:rPr lang="ru-RU" sz="2400" b="1" dirty="0"/>
              <a:t>Кодекс РБ об административных правонарушениях</a:t>
            </a:r>
            <a:r>
              <a:rPr lang="ru-RU" sz="2400" dirty="0"/>
              <a:t>, в котором определяются административно-правовые санкции за правонарушения в информационной сфере. К таким правонарушениям относятся: отказ в предоставлении гражданину информации, посредственно затрагивающей его права, свободы и законные интересы (статья 9.6), несанкционированный доступ к компьютерной информации (статья 22.6), нарушение правил защиты информации (статья 22.7) и др.</a:t>
            </a:r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644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</a:t>
            </a:r>
            <a:r>
              <a:rPr lang="ru-RU" sz="3200" dirty="0">
                <a:latin typeface="+mj-lt"/>
              </a:rPr>
              <a:t>Кодексы (1 из 2)</a:t>
            </a:r>
          </a:p>
        </p:txBody>
      </p:sp>
    </p:spTree>
    <p:extLst>
      <p:ext uri="{BB962C8B-B14F-4D97-AF65-F5344CB8AC3E}">
        <p14:creationId xmlns:p14="http://schemas.microsoft.com/office/powerpoint/2010/main" val="2612883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646813"/>
            <a:ext cx="903649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/>
              <a:t>Уголовный кодекс РБ</a:t>
            </a:r>
            <a:r>
              <a:rPr lang="ru-RU" sz="2400" dirty="0"/>
              <a:t> закрепляет ответственность за преступления против информационной безопасности (глава 31), а также иные составы преступлений в информационной сфере (хищение путем использования компьютерной техники (ст. 212), умышленное разглашение </a:t>
            </a:r>
            <a:r>
              <a:rPr lang="ru-RU" sz="2400" dirty="0" err="1"/>
              <a:t>гостайны</a:t>
            </a:r>
            <a:r>
              <a:rPr lang="ru-RU" sz="2400" dirty="0"/>
              <a:t> (ст. 373), разглашение </a:t>
            </a:r>
            <a:r>
              <a:rPr lang="ru-RU" sz="2400" dirty="0" err="1"/>
              <a:t>гостайны</a:t>
            </a:r>
            <a:r>
              <a:rPr lang="ru-RU" sz="2400" dirty="0"/>
              <a:t> по неосторожности (ст.374), умышленное разглашение служебной тайны (ст. 375) и др. </a:t>
            </a:r>
          </a:p>
          <a:p>
            <a:r>
              <a:rPr lang="ru-RU" sz="2400" b="1" dirty="0"/>
              <a:t>Трудовой кодекс РБ</a:t>
            </a:r>
            <a:r>
              <a:rPr lang="ru-RU" sz="2400" dirty="0"/>
              <a:t>, в соответствии с которым для работников устанавливается обязанность хранить государственную и служебную тайну, не разглашать коммерческую тайну нанимателя, коммерческую тайну третьих лиц, к которой наниматель получил доступ (п.10 части 1 статьи 53). </a:t>
            </a:r>
          </a:p>
          <a:p>
            <a:r>
              <a:rPr lang="ru-RU" sz="2400" b="1" dirty="0"/>
              <a:t>Налоговый кодекс РБ </a:t>
            </a:r>
            <a:r>
              <a:rPr lang="ru-RU" sz="2400" dirty="0"/>
              <a:t>включает нормы, определяющие порядок защиты различных видов конфиденциальной информации.</a:t>
            </a:r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656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</a:t>
            </a:r>
            <a:r>
              <a:rPr lang="ru-RU" sz="3200" dirty="0">
                <a:latin typeface="+mj-lt"/>
              </a:rPr>
              <a:t>Кодексы </a:t>
            </a:r>
            <a:r>
              <a:rPr lang="ru-RU" sz="3200" dirty="0"/>
              <a:t>(2 из 2)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8540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82633" y="646812"/>
            <a:ext cx="11687694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1) Закон Республики Беларусь от 10 ноября 2008 г. № 455-З </a:t>
            </a:r>
          </a:p>
          <a:p>
            <a:r>
              <a:rPr lang="ru-RU" sz="2400" b="1" dirty="0">
                <a:latin typeface="+mj-lt"/>
              </a:rPr>
              <a:t>«Об информации, информатизации и защите информации»</a:t>
            </a:r>
            <a:r>
              <a:rPr lang="ru-RU" sz="2400" dirty="0">
                <a:latin typeface="+mj-lt"/>
              </a:rPr>
              <a:t>, </a:t>
            </a:r>
          </a:p>
          <a:p>
            <a:r>
              <a:rPr lang="ru-RU" sz="2400" dirty="0">
                <a:latin typeface="+mj-lt"/>
              </a:rPr>
              <a:t>(в ред. закона Республики Беларусь от </a:t>
            </a:r>
            <a:r>
              <a:rPr lang="is-IS" sz="2400" dirty="0">
                <a:latin typeface="+mj-lt"/>
              </a:rPr>
              <a:t>11 мая 2016 г. № 362-З</a:t>
            </a:r>
            <a:r>
              <a:rPr lang="ru-RU" sz="2400" dirty="0">
                <a:latin typeface="+mj-lt"/>
              </a:rPr>
              <a:t>);</a:t>
            </a:r>
          </a:p>
          <a:p>
            <a:endParaRPr lang="ru-RU" sz="800" dirty="0">
              <a:latin typeface="+mj-lt"/>
            </a:endParaRPr>
          </a:p>
          <a:p>
            <a:r>
              <a:rPr lang="ru-RU" sz="2400" dirty="0">
                <a:latin typeface="+mj-lt"/>
              </a:rPr>
              <a:t>2) Закон Республики Беларусь от 19 июля 2010 г. № </a:t>
            </a:r>
            <a:r>
              <a:rPr lang="ru-RU" sz="2400" dirty="0" smtClean="0">
                <a:latin typeface="+mj-lt"/>
              </a:rPr>
              <a:t>170-З </a:t>
            </a:r>
            <a:r>
              <a:rPr lang="ru-RU" sz="2400" b="1" dirty="0" smtClean="0">
                <a:latin typeface="+mj-lt"/>
              </a:rPr>
              <a:t>«О </a:t>
            </a:r>
            <a:r>
              <a:rPr lang="ru-RU" sz="2400" b="1" dirty="0">
                <a:latin typeface="+mj-lt"/>
              </a:rPr>
              <a:t>государственных секретах»</a:t>
            </a:r>
            <a:r>
              <a:rPr lang="ru-RU" sz="2400" dirty="0">
                <a:latin typeface="+mj-lt"/>
              </a:rPr>
              <a:t>,</a:t>
            </a:r>
          </a:p>
          <a:p>
            <a:r>
              <a:rPr lang="ru-RU" sz="2400" dirty="0">
                <a:latin typeface="+mj-lt"/>
              </a:rPr>
              <a:t>(в ред. закона Республики Беларусь от </a:t>
            </a:r>
            <a:r>
              <a:rPr lang="is-IS" sz="2400" dirty="0"/>
              <a:t>10 декабря 2020г. No65-З </a:t>
            </a:r>
            <a:r>
              <a:rPr lang="ru-RU" sz="2400" dirty="0" smtClean="0">
                <a:latin typeface="+mj-lt"/>
              </a:rPr>
              <a:t>);</a:t>
            </a:r>
            <a:endParaRPr lang="ru-RU" sz="2400" dirty="0">
              <a:latin typeface="+mj-lt"/>
            </a:endParaRPr>
          </a:p>
          <a:p>
            <a:endParaRPr lang="ru-RU" sz="800" dirty="0">
              <a:latin typeface="+mj-lt"/>
            </a:endParaRPr>
          </a:p>
          <a:p>
            <a:r>
              <a:rPr lang="ru-RU" sz="2400" dirty="0">
                <a:latin typeface="+mj-lt"/>
              </a:rPr>
              <a:t>3) Закон Республики Беларусь от 17 мая 2011 г. № 262-З </a:t>
            </a:r>
          </a:p>
          <a:p>
            <a:r>
              <a:rPr lang="ru-RU" sz="2400" b="1" dirty="0">
                <a:latin typeface="+mj-lt"/>
              </a:rPr>
              <a:t>«Об авторском праве и смежных правах</a:t>
            </a:r>
            <a:r>
              <a:rPr lang="ru-RU" sz="2400" b="1" dirty="0" smtClean="0">
                <a:latin typeface="+mj-lt"/>
              </a:rPr>
              <a:t>»</a:t>
            </a:r>
            <a:r>
              <a:rPr lang="is-IS" sz="2400" dirty="0"/>
              <a:t> </a:t>
            </a:r>
            <a:r>
              <a:rPr lang="ru-RU" sz="2400" dirty="0"/>
              <a:t>(в ред. закона Республики Беларусь </a:t>
            </a:r>
            <a:r>
              <a:rPr lang="is-IS" sz="2400" dirty="0" smtClean="0"/>
              <a:t>от </a:t>
            </a:r>
            <a:r>
              <a:rPr lang="is-IS" sz="2400" dirty="0"/>
              <a:t>15 июля 2019 г. № </a:t>
            </a:r>
            <a:r>
              <a:rPr lang="is-IS" sz="2400" dirty="0" smtClean="0"/>
              <a:t>216-З) </a:t>
            </a:r>
            <a:r>
              <a:rPr lang="ru-RU" sz="2400" dirty="0" smtClean="0">
                <a:latin typeface="+mj-lt"/>
              </a:rPr>
              <a:t>; </a:t>
            </a:r>
            <a:endParaRPr lang="ru-RU" sz="2400" dirty="0">
              <a:latin typeface="+mj-lt"/>
            </a:endParaRPr>
          </a:p>
          <a:p>
            <a:endParaRPr lang="ru-RU" sz="800" dirty="0">
              <a:latin typeface="+mj-lt"/>
            </a:endParaRPr>
          </a:p>
          <a:p>
            <a:r>
              <a:rPr lang="ru-RU" sz="2400" dirty="0">
                <a:latin typeface="+mj-lt"/>
              </a:rPr>
              <a:t>4) Закон Республики Беларусь от 28 декабря 2009 г. № 113-З</a:t>
            </a:r>
          </a:p>
          <a:p>
            <a:r>
              <a:rPr lang="ru-RU" sz="2400" b="1" dirty="0">
                <a:latin typeface="+mj-lt"/>
              </a:rPr>
              <a:t>«Об электронном документе и электронной цифровой подписи»</a:t>
            </a:r>
            <a:r>
              <a:rPr lang="ru-RU" sz="2400" dirty="0">
                <a:latin typeface="+mj-lt"/>
              </a:rPr>
              <a:t>,</a:t>
            </a:r>
          </a:p>
          <a:p>
            <a:r>
              <a:rPr lang="ru-RU" sz="2400" dirty="0">
                <a:latin typeface="+mj-lt"/>
              </a:rPr>
              <a:t>(в ред. закона Республики Беларусь от </a:t>
            </a:r>
            <a:r>
              <a:rPr lang="is-IS" sz="2400" dirty="0">
                <a:latin typeface="+mj-lt"/>
              </a:rPr>
              <a:t>от </a:t>
            </a:r>
            <a:r>
              <a:rPr lang="is-IS" sz="2400" dirty="0"/>
              <a:t>8 ноября 2018 г. № 143-З </a:t>
            </a:r>
            <a:r>
              <a:rPr lang="ru-RU" sz="2400" dirty="0" smtClean="0">
                <a:latin typeface="+mj-lt"/>
              </a:rPr>
              <a:t>);</a:t>
            </a:r>
            <a:endParaRPr lang="ru-RU" sz="2400" dirty="0">
              <a:latin typeface="+mj-lt"/>
            </a:endParaRPr>
          </a:p>
          <a:p>
            <a:endParaRPr lang="ru-RU" sz="800" dirty="0">
              <a:latin typeface="+mj-lt"/>
            </a:endParaRPr>
          </a:p>
          <a:p>
            <a:endParaRPr lang="ru-RU" sz="800" dirty="0">
              <a:latin typeface="+mj-lt"/>
            </a:endParaRPr>
          </a:p>
          <a:p>
            <a:r>
              <a:rPr lang="ru-RU" sz="2400" dirty="0">
                <a:latin typeface="+mj-lt"/>
              </a:rPr>
              <a:t>5) Закон Республики Беларусь от 25 ноября 2011 г. № 323-З </a:t>
            </a:r>
          </a:p>
          <a:p>
            <a:r>
              <a:rPr lang="ru-RU" sz="2400" dirty="0">
                <a:latin typeface="+mj-lt"/>
              </a:rPr>
              <a:t>«</a:t>
            </a:r>
            <a:r>
              <a:rPr lang="ru-RU" sz="2400" b="1" dirty="0">
                <a:latin typeface="+mj-lt"/>
              </a:rPr>
              <a:t>Об архивном деле и делопроизводстве в Республике Беларусь» </a:t>
            </a:r>
            <a:r>
              <a:rPr lang="ru-RU" sz="2400" dirty="0"/>
              <a:t>(в ред. </a:t>
            </a:r>
            <a:r>
              <a:rPr lang="ru-RU" sz="2400" dirty="0" smtClean="0"/>
              <a:t>закона </a:t>
            </a:r>
            <a:r>
              <a:rPr lang="ru-RU" sz="2400" dirty="0"/>
              <a:t>Республики Беларусь от 17 июля 2020 г. № </a:t>
            </a:r>
            <a:r>
              <a:rPr lang="ru-RU" sz="2400" dirty="0" smtClean="0"/>
              <a:t>50-З)</a:t>
            </a:r>
            <a:endParaRPr lang="ru-RU" sz="2400" b="1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7" y="116633"/>
            <a:ext cx="4882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законы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5601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983626"/>
            <a:ext cx="903649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1) Указ Президента Республики Беларусь </a:t>
            </a:r>
          </a:p>
          <a:p>
            <a:r>
              <a:rPr lang="ru-RU" sz="2400" dirty="0">
                <a:latin typeface="+mj-lt"/>
              </a:rPr>
              <a:t>	от 16 апреля 2013 г. № 196 </a:t>
            </a:r>
            <a:r>
              <a:rPr lang="ru-RU" sz="2400" dirty="0" smtClean="0">
                <a:latin typeface="+mj-lt"/>
              </a:rPr>
              <a:t>(</a:t>
            </a:r>
            <a:r>
              <a:rPr lang="ru-RU" sz="2400" dirty="0"/>
              <a:t>от 9 декабря 2019г. No449)</a:t>
            </a:r>
            <a:r>
              <a:rPr lang="en-US" sz="2400" dirty="0" smtClean="0"/>
              <a:t> </a:t>
            </a:r>
            <a:r>
              <a:rPr lang="ru-RU" sz="2400" dirty="0" smtClean="0">
                <a:latin typeface="+mj-lt"/>
              </a:rPr>
              <a:t>«</a:t>
            </a:r>
            <a:r>
              <a:rPr lang="ru-RU" sz="2400" dirty="0">
                <a:latin typeface="+mj-lt"/>
              </a:rPr>
              <a:t>О некоторых мерах по совершенствованию защиты информации»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Положение о технической и криптографической защите 	информации в Республике Беларусь.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2) Указ Президента Республики Беларусь </a:t>
            </a:r>
          </a:p>
          <a:p>
            <a:r>
              <a:rPr lang="ru-RU" sz="2400" dirty="0">
                <a:latin typeface="+mj-lt"/>
              </a:rPr>
              <a:t>	от 16 октября 2009 г. № 510 </a:t>
            </a:r>
            <a:r>
              <a:rPr lang="ru-RU" sz="2400" dirty="0" smtClean="0">
                <a:latin typeface="+mj-lt"/>
              </a:rPr>
              <a:t>(</a:t>
            </a:r>
            <a:r>
              <a:rPr lang="cs-CZ" sz="2400" dirty="0" err="1"/>
              <a:t>от</a:t>
            </a:r>
            <a:r>
              <a:rPr lang="cs-CZ" sz="2400" dirty="0"/>
              <a:t> 18 </a:t>
            </a:r>
            <a:r>
              <a:rPr lang="cs-CZ" sz="2400" dirty="0" err="1"/>
              <a:t>марта</a:t>
            </a:r>
            <a:r>
              <a:rPr lang="cs-CZ" sz="2400" dirty="0"/>
              <a:t> 2021 г. № 111</a:t>
            </a:r>
            <a:r>
              <a:rPr lang="ru-RU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  <a:p>
            <a:r>
              <a:rPr lang="ru-RU" sz="2400" b="1" dirty="0">
                <a:latin typeface="+mj-lt"/>
              </a:rPr>
              <a:t>«О совершенствовании контрольной (надзорной) деятельности в Республике Беларусь»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Вопросы контроля за технической и криптографической защитой информации</a:t>
            </a:r>
          </a:p>
          <a:p>
            <a:endParaRPr lang="ru-RU" sz="2400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7" y="116633"/>
            <a:ext cx="6097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указы </a:t>
            </a:r>
            <a:r>
              <a:rPr lang="ru-RU" sz="3200" dirty="0"/>
              <a:t>(1 из 2)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8898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1124744"/>
            <a:ext cx="903649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3) Указ Президента Республики Беларусь </a:t>
            </a:r>
          </a:p>
          <a:p>
            <a:r>
              <a:rPr lang="ru-RU" sz="2400" dirty="0">
                <a:latin typeface="+mj-lt"/>
              </a:rPr>
              <a:t>	от 1 сентября 2010 г. № 450 </a:t>
            </a:r>
            <a:r>
              <a:rPr lang="ru-RU" sz="2400" dirty="0" smtClean="0">
                <a:latin typeface="+mj-lt"/>
              </a:rPr>
              <a:t>(</a:t>
            </a:r>
            <a:r>
              <a:rPr lang="is-IS" sz="2400" dirty="0"/>
              <a:t>от 16 ноября 2020г. No413</a:t>
            </a:r>
            <a:r>
              <a:rPr lang="ru-RU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  <a:p>
            <a:r>
              <a:rPr lang="ru-RU" sz="2400" b="1" dirty="0">
                <a:latin typeface="+mj-lt"/>
              </a:rPr>
              <a:t>«О лицензировании отдельных видов деятельности»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Положение о лицензировании отдельных видов деятельности (вопросы лицензирования деятельности ЗИ)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4) Указ Президента Республики Беларусь </a:t>
            </a:r>
          </a:p>
          <a:p>
            <a:r>
              <a:rPr lang="ru-RU" sz="2400" dirty="0">
                <a:latin typeface="+mj-lt"/>
              </a:rPr>
              <a:t>	от 9 ноября 2010 г. № 575 (</a:t>
            </a:r>
            <a:r>
              <a:rPr lang="is-IS" sz="2400" dirty="0">
                <a:latin typeface="+mj-lt"/>
              </a:rPr>
              <a:t>от 24 января 2014 г. № 49</a:t>
            </a:r>
            <a:r>
              <a:rPr lang="ru-RU" sz="2400" dirty="0">
                <a:latin typeface="+mj-lt"/>
              </a:rPr>
              <a:t>)</a:t>
            </a:r>
          </a:p>
          <a:p>
            <a:r>
              <a:rPr lang="ru-RU" sz="2400" b="1" dirty="0">
                <a:latin typeface="+mj-lt"/>
              </a:rPr>
              <a:t>«Об утверждении Концепции национальной безопасности Республики Беларусь»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Концепция национальной безопасности Республики Беларусь</a:t>
            </a: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7" y="116633"/>
            <a:ext cx="6097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указы </a:t>
            </a:r>
            <a:r>
              <a:rPr lang="ru-RU" sz="3200" dirty="0"/>
              <a:t>(2 из 2)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1701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1631504" y="980728"/>
            <a:ext cx="9036496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latin typeface="+mj-lt"/>
              </a:rPr>
              <a:t>Постановление Совета Министров Республики Беларусь </a:t>
            </a:r>
          </a:p>
          <a:p>
            <a:r>
              <a:rPr lang="ru-RU" sz="2400" dirty="0">
                <a:latin typeface="+mj-lt"/>
              </a:rPr>
              <a:t>	от 31 октября 2001 г. № 1592 </a:t>
            </a:r>
          </a:p>
          <a:p>
            <a:r>
              <a:rPr lang="ru-RU" sz="2400" b="1" dirty="0">
                <a:latin typeface="+mj-lt"/>
              </a:rPr>
              <a:t>«Вопросы Министерства по налогам и сборам Республики Беларусь»</a:t>
            </a:r>
          </a:p>
          <a:p>
            <a:r>
              <a:rPr lang="ru-RU" sz="2400" dirty="0">
                <a:latin typeface="+mj-lt"/>
              </a:rPr>
              <a:t>(в редакции Постановления СМ РБ </a:t>
            </a:r>
            <a:r>
              <a:rPr lang="is-IS" sz="2400" dirty="0"/>
              <a:t>т 2 апреля 2021 г. № 189 </a:t>
            </a:r>
            <a:r>
              <a:rPr lang="ru-RU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b="1" dirty="0">
                <a:latin typeface="+mj-lt"/>
              </a:rPr>
              <a:t>Положение о Министерстве по налогам и сборам Республики Беларусь</a:t>
            </a:r>
          </a:p>
          <a:p>
            <a:r>
              <a:rPr lang="ru-RU" sz="2400" dirty="0">
                <a:latin typeface="+mj-lt"/>
              </a:rPr>
              <a:t>2) </a:t>
            </a:r>
            <a:r>
              <a:rPr lang="ru-RU" sz="2000" dirty="0">
                <a:solidFill>
                  <a:srgbClr val="FF0000"/>
                </a:solidFill>
                <a:latin typeface="+mj-lt"/>
              </a:rPr>
              <a:t>Постановление Совета Министров Республики Беларусь </a:t>
            </a:r>
          </a:p>
          <a:p>
            <a:r>
              <a:rPr lang="ru-RU" sz="2000" dirty="0">
                <a:solidFill>
                  <a:srgbClr val="FF0000"/>
                </a:solidFill>
                <a:latin typeface="+mj-lt"/>
              </a:rPr>
              <a:t>	от 19 июля 2007 г. № 924 </a:t>
            </a:r>
          </a:p>
          <a:p>
            <a:r>
              <a:rPr lang="ru-RU" sz="2000" b="1" dirty="0">
                <a:solidFill>
                  <a:srgbClr val="FF0000"/>
                </a:solidFill>
                <a:latin typeface="+mj-lt"/>
              </a:rPr>
              <a:t>«Об оптовой торговле, осуществляемой в форме электронной торговли»</a:t>
            </a:r>
          </a:p>
          <a:p>
            <a:r>
              <a:rPr lang="ru-RU" sz="2000" dirty="0">
                <a:solidFill>
                  <a:srgbClr val="FF0000"/>
                </a:solidFill>
                <a:latin typeface="+mj-lt"/>
              </a:rPr>
              <a:t>(в редакции Постановления СМ РБ от 15 августа 2013 г. № 718)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FF0000"/>
                </a:solidFill>
                <a:latin typeface="+mj-lt"/>
              </a:rPr>
              <a:t>Правила оптовой торговли, осуществляемой в форме электронной торговли</a:t>
            </a:r>
          </a:p>
          <a:p>
            <a:r>
              <a:rPr lang="ru-RU" sz="2000" dirty="0">
                <a:latin typeface="+mj-lt"/>
              </a:rPr>
              <a:t>Отменено ПОСТ.СМ РБ от 22 июля 2014 года №706 в соответствии с </a:t>
            </a:r>
            <a:r>
              <a:rPr lang="ru-RU" sz="2000" u="sng" dirty="0">
                <a:latin typeface="+mj-lt"/>
                <a:hlinkClick r:id="rId2" tooltip="Ссылка на Закон Республики Беларусь О государственном регулировании торговли и общественного питания в Республике Беларусь :: Статья 35. Меры по реализации положений настоящего Закона"/>
              </a:rPr>
              <a:t>пунктом 1 статьи 35</a:t>
            </a:r>
            <a:r>
              <a:rPr lang="ru-RU" sz="2000" u="sng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Закона Республики Беларусь от 8 января 2014 года "О государственном регулировании торговли и общественного питания в Республике Беларусь"</a:t>
            </a:r>
          </a:p>
          <a:p>
            <a:endParaRPr lang="ru-RU" sz="2400" dirty="0">
              <a:latin typeface="+mj-lt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116633"/>
            <a:ext cx="899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  <a:ea typeface="Times New Roman" pitchFamily="18" charset="0"/>
              </a:rPr>
              <a:t>Нормативная база: постановления СМ РБ (1 из 4)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3931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20199</Words>
  <Application>Microsoft Macintosh PowerPoint</Application>
  <PresentationFormat>Широкоэкранный</PresentationFormat>
  <Paragraphs>3204</Paragraphs>
  <Slides>262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262</vt:i4>
      </vt:variant>
    </vt:vector>
  </HeadingPairs>
  <TitlesOfParts>
    <vt:vector size="271" baseType="lpstr">
      <vt:lpstr>Calibri</vt:lpstr>
      <vt:lpstr>Calibri Light</vt:lpstr>
      <vt:lpstr>Helvetica</vt:lpstr>
      <vt:lpstr>Times</vt:lpstr>
      <vt:lpstr>Times New Roman</vt:lpstr>
      <vt:lpstr>Verdana</vt:lpstr>
      <vt:lpstr>Wingdings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Обеспечение безопасности информационной системы</vt:lpstr>
      <vt:lpstr>Введение в анализ рисков: основные определения</vt:lpstr>
      <vt:lpstr>Введение в анализ рисков: основные определения</vt:lpstr>
      <vt:lpstr>Угрозы и уязвимости</vt:lpstr>
      <vt:lpstr>Способы анализа рисков</vt:lpstr>
      <vt:lpstr>Способы анализа рисков</vt:lpstr>
      <vt:lpstr>Принципы анализа рисков</vt:lpstr>
      <vt:lpstr>Угрозы постоянные и временные (проектные риски)</vt:lpstr>
      <vt:lpstr>Угрозы постоянные и временные (проектные риски)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Microsoft Office User</cp:lastModifiedBy>
  <cp:revision>59</cp:revision>
  <dcterms:created xsi:type="dcterms:W3CDTF">2020-11-11T10:37:05Z</dcterms:created>
  <dcterms:modified xsi:type="dcterms:W3CDTF">2021-10-25T10:38:32Z</dcterms:modified>
</cp:coreProperties>
</file>