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notesMasterIdLst>
    <p:notesMasterId r:id="rId49"/>
  </p:notesMasterIdLst>
  <p:handoutMasterIdLst>
    <p:handoutMasterId r:id="rId50"/>
  </p:handoutMasterIdLst>
  <p:sldIdLst>
    <p:sldId id="387" r:id="rId2"/>
    <p:sldId id="390" r:id="rId3"/>
    <p:sldId id="391" r:id="rId4"/>
    <p:sldId id="392" r:id="rId5"/>
    <p:sldId id="393" r:id="rId6"/>
    <p:sldId id="394" r:id="rId7"/>
    <p:sldId id="395" r:id="rId8"/>
    <p:sldId id="39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48" r:id="rId30"/>
    <p:sldId id="366" r:id="rId31"/>
    <p:sldId id="349"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5" r:id="rId48"/>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715" autoAdjust="0"/>
  </p:normalViewPr>
  <p:slideViewPr>
    <p:cSldViewPr>
      <p:cViewPr varScale="1">
        <p:scale>
          <a:sx n="117" d="100"/>
          <a:sy n="117" d="100"/>
        </p:scale>
        <p:origin x="19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ru-RU" altLang="ru-RU"/>
          </a:p>
        </p:txBody>
      </p:sp>
      <p:sp>
        <p:nvSpPr>
          <p:cNvPr id="3" name="Дата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1F5AD38-C334-634C-A4BF-E09AAB92B222}" type="datetimeFigureOut">
              <a:rPr lang="ru-RU" altLang="ru-RU"/>
              <a:pPr/>
              <a:t>18.11.2022</a:t>
            </a:fld>
            <a:endParaRPr lang="ru-RU" alt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ru-RU" alt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E588973-7EC7-A84B-ADEA-29B0185B70A3}" type="slidenum">
              <a:rPr lang="ru-RU" altLang="ru-RU"/>
              <a:pPr/>
              <a:t>‹#›</a:t>
            </a:fld>
            <a:endParaRPr lang="ru-RU" alt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ru-RU" altLang="ru-RU"/>
          </a:p>
        </p:txBody>
      </p:sp>
      <p:sp>
        <p:nvSpPr>
          <p:cNvPr id="3" name="Дата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1FAD9EB2-6DCB-AB4C-AFDA-4DB2F4E213A7}" type="datetimeFigureOut">
              <a:rPr lang="ru-RU" altLang="ru-RU"/>
              <a:pPr/>
              <a:t>18.11.2022</a:t>
            </a:fld>
            <a:endParaRPr lang="ru-RU" alt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ru-RU" alt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E733559-0F46-D84B-BB7D-6B6789C04958}"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FB2FEDB6-9FB4-AA4D-AA94-C1DE347794A6}" type="datetimeFigureOut">
              <a:rPr lang="ru-RU" altLang="ru-RU"/>
              <a:pPr/>
              <a:t>18.11.2022</a:t>
            </a:fld>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D7755C7F-0F67-2241-A94A-8809189C64F6}" type="slidenum">
              <a:rPr lang="ru-RU" altLang="ru-RU"/>
              <a:pPr/>
              <a:t>‹#›</a:t>
            </a:fld>
            <a:endParaRPr lang="ru-RU" altLang="ru-RU"/>
          </a:p>
        </p:txBody>
      </p:sp>
    </p:spTree>
    <p:extLst>
      <p:ext uri="{BB962C8B-B14F-4D97-AF65-F5344CB8AC3E}">
        <p14:creationId xmlns:p14="http://schemas.microsoft.com/office/powerpoint/2010/main" val="161573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E78C4151-A6AD-1842-90CF-215307355D6A}" type="datetimeFigureOut">
              <a:rPr lang="ru-RU" altLang="ru-RU"/>
              <a:pPr/>
              <a:t>18.11.2022</a:t>
            </a:fld>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764AFD8E-C850-4544-86AD-4EBBC96A0914}" type="slidenum">
              <a:rPr lang="ru-RU" altLang="ru-RU"/>
              <a:pPr/>
              <a:t>‹#›</a:t>
            </a:fld>
            <a:endParaRPr lang="ru-RU" altLang="ru-RU"/>
          </a:p>
        </p:txBody>
      </p:sp>
    </p:spTree>
    <p:extLst>
      <p:ext uri="{BB962C8B-B14F-4D97-AF65-F5344CB8AC3E}">
        <p14:creationId xmlns:p14="http://schemas.microsoft.com/office/powerpoint/2010/main" val="2719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F23044FF-1017-4E48-8381-1C7F6445F281}" type="datetimeFigureOut">
              <a:rPr lang="ru-RU" altLang="ru-RU"/>
              <a:pPr/>
              <a:t>18.11.2022</a:t>
            </a:fld>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819661A0-537C-A94B-8D60-10B17779E567}" type="slidenum">
              <a:rPr lang="ru-RU" altLang="ru-RU"/>
              <a:pPr/>
              <a:t>‹#›</a:t>
            </a:fld>
            <a:endParaRPr lang="ru-RU" altLang="ru-RU"/>
          </a:p>
        </p:txBody>
      </p:sp>
    </p:spTree>
    <p:extLst>
      <p:ext uri="{BB962C8B-B14F-4D97-AF65-F5344CB8AC3E}">
        <p14:creationId xmlns:p14="http://schemas.microsoft.com/office/powerpoint/2010/main" val="173273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7928791B-60BF-A242-8261-EE6A5B3064EC}" type="datetimeFigureOut">
              <a:rPr lang="ru-RU" altLang="ru-RU"/>
              <a:pPr/>
              <a:t>18.11.2022</a:t>
            </a:fld>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0DAFEB60-9994-DE43-874D-87E95EACE310}" type="slidenum">
              <a:rPr lang="ru-RU" altLang="ru-RU"/>
              <a:pPr/>
              <a:t>‹#›</a:t>
            </a:fld>
            <a:endParaRPr lang="ru-RU" altLang="ru-RU"/>
          </a:p>
        </p:txBody>
      </p:sp>
    </p:spTree>
    <p:extLst>
      <p:ext uri="{BB962C8B-B14F-4D97-AF65-F5344CB8AC3E}">
        <p14:creationId xmlns:p14="http://schemas.microsoft.com/office/powerpoint/2010/main" val="793160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CAC859C9-F9D9-7247-8DA5-F7A2E1DC3DFE}" type="datetimeFigureOut">
              <a:rPr lang="ru-RU" altLang="ru-RU"/>
              <a:pPr/>
              <a:t>18.11.2022</a:t>
            </a:fld>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D88DE47D-6D71-5349-A2F3-CD247FE84174}" type="slidenum">
              <a:rPr lang="ru-RU" altLang="ru-RU"/>
              <a:pPr/>
              <a:t>‹#›</a:t>
            </a:fld>
            <a:endParaRPr lang="ru-RU" altLang="ru-RU"/>
          </a:p>
        </p:txBody>
      </p:sp>
    </p:spTree>
    <p:extLst>
      <p:ext uri="{BB962C8B-B14F-4D97-AF65-F5344CB8AC3E}">
        <p14:creationId xmlns:p14="http://schemas.microsoft.com/office/powerpoint/2010/main" val="122361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fld id="{EC287117-6F38-F244-80BA-A06432513893}" type="datetimeFigureOut">
              <a:rPr lang="ru-RU" altLang="ru-RU"/>
              <a:pPr/>
              <a:t>18.11.2022</a:t>
            </a:fld>
            <a:endParaRPr lang="ru-RU" altLang="ru-RU"/>
          </a:p>
        </p:txBody>
      </p:sp>
      <p:sp>
        <p:nvSpPr>
          <p:cNvPr id="6" name="Нижний колонтитул 4"/>
          <p:cNvSpPr>
            <a:spLocks noGrp="1"/>
          </p:cNvSpPr>
          <p:nvPr>
            <p:ph type="ftr" sz="quarter" idx="11"/>
          </p:nvPr>
        </p:nvSpPr>
        <p:spPr/>
        <p:txBody>
          <a:bodyPr/>
          <a:lstStyle>
            <a:lvl1pPr>
              <a:defRPr/>
            </a:lvl1pPr>
          </a:lstStyle>
          <a:p>
            <a:endParaRPr lang="ru-RU" altLang="ru-RU"/>
          </a:p>
        </p:txBody>
      </p:sp>
      <p:sp>
        <p:nvSpPr>
          <p:cNvPr id="7" name="Номер слайда 5"/>
          <p:cNvSpPr>
            <a:spLocks noGrp="1"/>
          </p:cNvSpPr>
          <p:nvPr>
            <p:ph type="sldNum" sz="quarter" idx="12"/>
          </p:nvPr>
        </p:nvSpPr>
        <p:spPr/>
        <p:txBody>
          <a:bodyPr/>
          <a:lstStyle>
            <a:lvl1pPr>
              <a:defRPr/>
            </a:lvl1pPr>
          </a:lstStyle>
          <a:p>
            <a:fld id="{DC4B835B-8A76-FB43-BBCA-EA0C044D786C}" type="slidenum">
              <a:rPr lang="ru-RU" altLang="ru-RU"/>
              <a:pPr/>
              <a:t>‹#›</a:t>
            </a:fld>
            <a:endParaRPr lang="ru-RU" altLang="ru-RU"/>
          </a:p>
        </p:txBody>
      </p:sp>
    </p:spTree>
    <p:extLst>
      <p:ext uri="{BB962C8B-B14F-4D97-AF65-F5344CB8AC3E}">
        <p14:creationId xmlns:p14="http://schemas.microsoft.com/office/powerpoint/2010/main" val="92171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fld id="{05F4C111-C0C5-2041-831C-FC8B9D1AA3D1}" type="datetimeFigureOut">
              <a:rPr lang="ru-RU" altLang="ru-RU"/>
              <a:pPr/>
              <a:t>18.11.2022</a:t>
            </a:fld>
            <a:endParaRPr lang="ru-RU" altLang="ru-RU"/>
          </a:p>
        </p:txBody>
      </p:sp>
      <p:sp>
        <p:nvSpPr>
          <p:cNvPr id="8" name="Нижний колонтитул 4"/>
          <p:cNvSpPr>
            <a:spLocks noGrp="1"/>
          </p:cNvSpPr>
          <p:nvPr>
            <p:ph type="ftr" sz="quarter" idx="11"/>
          </p:nvPr>
        </p:nvSpPr>
        <p:spPr/>
        <p:txBody>
          <a:bodyPr/>
          <a:lstStyle>
            <a:lvl1pPr>
              <a:defRPr/>
            </a:lvl1pPr>
          </a:lstStyle>
          <a:p>
            <a:endParaRPr lang="ru-RU" altLang="ru-RU"/>
          </a:p>
        </p:txBody>
      </p:sp>
      <p:sp>
        <p:nvSpPr>
          <p:cNvPr id="9" name="Номер слайда 5"/>
          <p:cNvSpPr>
            <a:spLocks noGrp="1"/>
          </p:cNvSpPr>
          <p:nvPr>
            <p:ph type="sldNum" sz="quarter" idx="12"/>
          </p:nvPr>
        </p:nvSpPr>
        <p:spPr/>
        <p:txBody>
          <a:bodyPr/>
          <a:lstStyle>
            <a:lvl1pPr>
              <a:defRPr/>
            </a:lvl1pPr>
          </a:lstStyle>
          <a:p>
            <a:fld id="{8FD4C8E9-D0B0-9040-BF51-5D7D2F7D0FEA}" type="slidenum">
              <a:rPr lang="ru-RU" altLang="ru-RU"/>
              <a:pPr/>
              <a:t>‹#›</a:t>
            </a:fld>
            <a:endParaRPr lang="ru-RU" altLang="ru-RU"/>
          </a:p>
        </p:txBody>
      </p:sp>
    </p:spTree>
    <p:extLst>
      <p:ext uri="{BB962C8B-B14F-4D97-AF65-F5344CB8AC3E}">
        <p14:creationId xmlns:p14="http://schemas.microsoft.com/office/powerpoint/2010/main" val="146887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fld id="{21C93500-5CC6-0546-9A8A-31D4AA771D2B}" type="datetimeFigureOut">
              <a:rPr lang="ru-RU" altLang="ru-RU"/>
              <a:pPr/>
              <a:t>18.11.2022</a:t>
            </a:fld>
            <a:endParaRPr lang="ru-RU" altLang="ru-RU"/>
          </a:p>
        </p:txBody>
      </p:sp>
      <p:sp>
        <p:nvSpPr>
          <p:cNvPr id="4" name="Нижний колонтитул 4"/>
          <p:cNvSpPr>
            <a:spLocks noGrp="1"/>
          </p:cNvSpPr>
          <p:nvPr>
            <p:ph type="ftr" sz="quarter" idx="11"/>
          </p:nvPr>
        </p:nvSpPr>
        <p:spPr/>
        <p:txBody>
          <a:bodyPr/>
          <a:lstStyle>
            <a:lvl1pPr>
              <a:defRPr/>
            </a:lvl1pPr>
          </a:lstStyle>
          <a:p>
            <a:endParaRPr lang="ru-RU" altLang="ru-RU"/>
          </a:p>
        </p:txBody>
      </p:sp>
      <p:sp>
        <p:nvSpPr>
          <p:cNvPr id="5" name="Номер слайда 5"/>
          <p:cNvSpPr>
            <a:spLocks noGrp="1"/>
          </p:cNvSpPr>
          <p:nvPr>
            <p:ph type="sldNum" sz="quarter" idx="12"/>
          </p:nvPr>
        </p:nvSpPr>
        <p:spPr/>
        <p:txBody>
          <a:bodyPr/>
          <a:lstStyle>
            <a:lvl1pPr>
              <a:defRPr/>
            </a:lvl1pPr>
          </a:lstStyle>
          <a:p>
            <a:fld id="{828D1528-2B83-684A-AC9C-09E749043AFF}" type="slidenum">
              <a:rPr lang="ru-RU" altLang="ru-RU"/>
              <a:pPr/>
              <a:t>‹#›</a:t>
            </a:fld>
            <a:endParaRPr lang="ru-RU" altLang="ru-RU"/>
          </a:p>
        </p:txBody>
      </p:sp>
    </p:spTree>
    <p:extLst>
      <p:ext uri="{BB962C8B-B14F-4D97-AF65-F5344CB8AC3E}">
        <p14:creationId xmlns:p14="http://schemas.microsoft.com/office/powerpoint/2010/main" val="213205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fld id="{B9D76F99-1D63-F748-9026-EC06280E9F7D}" type="datetimeFigureOut">
              <a:rPr lang="ru-RU" altLang="ru-RU"/>
              <a:pPr/>
              <a:t>18.11.2022</a:t>
            </a:fld>
            <a:endParaRPr lang="ru-RU" altLang="ru-RU"/>
          </a:p>
        </p:txBody>
      </p:sp>
      <p:sp>
        <p:nvSpPr>
          <p:cNvPr id="3" name="Нижний колонтитул 4"/>
          <p:cNvSpPr>
            <a:spLocks noGrp="1"/>
          </p:cNvSpPr>
          <p:nvPr>
            <p:ph type="ftr" sz="quarter" idx="11"/>
          </p:nvPr>
        </p:nvSpPr>
        <p:spPr/>
        <p:txBody>
          <a:bodyPr/>
          <a:lstStyle>
            <a:lvl1pPr>
              <a:defRPr/>
            </a:lvl1pPr>
          </a:lstStyle>
          <a:p>
            <a:endParaRPr lang="ru-RU" altLang="ru-RU"/>
          </a:p>
        </p:txBody>
      </p:sp>
      <p:sp>
        <p:nvSpPr>
          <p:cNvPr id="4" name="Номер слайда 5"/>
          <p:cNvSpPr>
            <a:spLocks noGrp="1"/>
          </p:cNvSpPr>
          <p:nvPr>
            <p:ph type="sldNum" sz="quarter" idx="12"/>
          </p:nvPr>
        </p:nvSpPr>
        <p:spPr/>
        <p:txBody>
          <a:bodyPr/>
          <a:lstStyle>
            <a:lvl1pPr>
              <a:defRPr/>
            </a:lvl1pPr>
          </a:lstStyle>
          <a:p>
            <a:fld id="{753F9604-8D5E-554D-90B8-887B2A150BED}" type="slidenum">
              <a:rPr lang="ru-RU" altLang="ru-RU"/>
              <a:pPr/>
              <a:t>‹#›</a:t>
            </a:fld>
            <a:endParaRPr lang="ru-RU" altLang="ru-RU"/>
          </a:p>
        </p:txBody>
      </p:sp>
    </p:spTree>
    <p:extLst>
      <p:ext uri="{BB962C8B-B14F-4D97-AF65-F5344CB8AC3E}">
        <p14:creationId xmlns:p14="http://schemas.microsoft.com/office/powerpoint/2010/main" val="58238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fld id="{6A6A0B08-8A6F-C34E-9ABE-7F3774111886}" type="datetimeFigureOut">
              <a:rPr lang="ru-RU" altLang="ru-RU"/>
              <a:pPr/>
              <a:t>18.11.2022</a:t>
            </a:fld>
            <a:endParaRPr lang="ru-RU" altLang="ru-RU"/>
          </a:p>
        </p:txBody>
      </p:sp>
      <p:sp>
        <p:nvSpPr>
          <p:cNvPr id="6" name="Нижний колонтитул 4"/>
          <p:cNvSpPr>
            <a:spLocks noGrp="1"/>
          </p:cNvSpPr>
          <p:nvPr>
            <p:ph type="ftr" sz="quarter" idx="11"/>
          </p:nvPr>
        </p:nvSpPr>
        <p:spPr/>
        <p:txBody>
          <a:bodyPr/>
          <a:lstStyle>
            <a:lvl1pPr>
              <a:defRPr/>
            </a:lvl1pPr>
          </a:lstStyle>
          <a:p>
            <a:endParaRPr lang="ru-RU" altLang="ru-RU"/>
          </a:p>
        </p:txBody>
      </p:sp>
      <p:sp>
        <p:nvSpPr>
          <p:cNvPr id="7" name="Номер слайда 5"/>
          <p:cNvSpPr>
            <a:spLocks noGrp="1"/>
          </p:cNvSpPr>
          <p:nvPr>
            <p:ph type="sldNum" sz="quarter" idx="12"/>
          </p:nvPr>
        </p:nvSpPr>
        <p:spPr/>
        <p:txBody>
          <a:bodyPr/>
          <a:lstStyle>
            <a:lvl1pPr>
              <a:defRPr/>
            </a:lvl1pPr>
          </a:lstStyle>
          <a:p>
            <a:fld id="{B724DC3D-D88C-1C45-B7DC-98BC8F6E80DC}" type="slidenum">
              <a:rPr lang="ru-RU" altLang="ru-RU"/>
              <a:pPr/>
              <a:t>‹#›</a:t>
            </a:fld>
            <a:endParaRPr lang="ru-RU" altLang="ru-RU"/>
          </a:p>
        </p:txBody>
      </p:sp>
    </p:spTree>
    <p:extLst>
      <p:ext uri="{BB962C8B-B14F-4D97-AF65-F5344CB8AC3E}">
        <p14:creationId xmlns:p14="http://schemas.microsoft.com/office/powerpoint/2010/main" val="208479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Чтобы добавить рисунок, перетащите его в заполнитель или щелкните значок</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fld id="{FD1AA011-C4D6-3244-AC03-CDA3B032ABB1}" type="datetimeFigureOut">
              <a:rPr lang="ru-RU" altLang="ru-RU"/>
              <a:pPr/>
              <a:t>18.11.2022</a:t>
            </a:fld>
            <a:endParaRPr lang="ru-RU" altLang="ru-RU"/>
          </a:p>
        </p:txBody>
      </p:sp>
      <p:sp>
        <p:nvSpPr>
          <p:cNvPr id="6" name="Нижний колонтитул 4"/>
          <p:cNvSpPr>
            <a:spLocks noGrp="1"/>
          </p:cNvSpPr>
          <p:nvPr>
            <p:ph type="ftr" sz="quarter" idx="11"/>
          </p:nvPr>
        </p:nvSpPr>
        <p:spPr/>
        <p:txBody>
          <a:bodyPr/>
          <a:lstStyle>
            <a:lvl1pPr>
              <a:defRPr/>
            </a:lvl1pPr>
          </a:lstStyle>
          <a:p>
            <a:endParaRPr lang="ru-RU" altLang="ru-RU"/>
          </a:p>
        </p:txBody>
      </p:sp>
      <p:sp>
        <p:nvSpPr>
          <p:cNvPr id="7" name="Номер слайда 5"/>
          <p:cNvSpPr>
            <a:spLocks noGrp="1"/>
          </p:cNvSpPr>
          <p:nvPr>
            <p:ph type="sldNum" sz="quarter" idx="12"/>
          </p:nvPr>
        </p:nvSpPr>
        <p:spPr/>
        <p:txBody>
          <a:bodyPr/>
          <a:lstStyle>
            <a:lvl1pPr>
              <a:defRPr/>
            </a:lvl1pPr>
          </a:lstStyle>
          <a:p>
            <a:fld id="{1EC70816-A64B-2C49-BEE5-315A4F46C2DD}" type="slidenum">
              <a:rPr lang="ru-RU" altLang="ru-RU"/>
              <a:pPr/>
              <a:t>‹#›</a:t>
            </a:fld>
            <a:endParaRPr lang="ru-RU" altLang="ru-RU"/>
          </a:p>
        </p:txBody>
      </p:sp>
    </p:spTree>
    <p:extLst>
      <p:ext uri="{BB962C8B-B14F-4D97-AF65-F5344CB8AC3E}">
        <p14:creationId xmlns:p14="http://schemas.microsoft.com/office/powerpoint/2010/main" val="74977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fld id="{6996DD26-273B-0040-80BB-819216F09D69}" type="datetimeFigureOut">
              <a:rPr lang="ru-RU" altLang="ru-RU"/>
              <a:pPr/>
              <a:t>18.11.2022</a:t>
            </a:fld>
            <a:endParaRPr lang="ru-RU" alt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ru-RU" alt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defRPr>
            </a:lvl1pPr>
          </a:lstStyle>
          <a:p>
            <a:fld id="{89F7CCE9-4115-A74C-9CEC-6CEBFCD6191A}"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07504" y="1844824"/>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tabLst>
                <a:tab pos="457200" algn="l"/>
              </a:tabLst>
              <a:defRPr sz="3200">
                <a:solidFill>
                  <a:schemeClr val="tx1"/>
                </a:solidFill>
                <a:latin typeface="Calibri" charset="0"/>
              </a:defRPr>
            </a:lvl1pPr>
            <a:lvl2pPr marL="742950" indent="-285750">
              <a:spcBef>
                <a:spcPct val="20000"/>
              </a:spcBef>
              <a:buFont typeface="Arial" charset="0"/>
              <a:buChar char="–"/>
              <a:tabLst>
                <a:tab pos="457200" algn="l"/>
              </a:tabLst>
              <a:defRPr sz="2800">
                <a:solidFill>
                  <a:schemeClr val="tx1"/>
                </a:solidFill>
                <a:latin typeface="Calibri" charset="0"/>
              </a:defRPr>
            </a:lvl2pPr>
            <a:lvl3pPr marL="1143000" indent="-228600">
              <a:spcBef>
                <a:spcPct val="20000"/>
              </a:spcBef>
              <a:buFont typeface="Arial" charset="0"/>
              <a:buChar char="•"/>
              <a:tabLst>
                <a:tab pos="457200" algn="l"/>
              </a:tabLst>
              <a:defRPr sz="2400">
                <a:solidFill>
                  <a:schemeClr val="tx1"/>
                </a:solidFill>
                <a:latin typeface="Calibri" charset="0"/>
              </a:defRPr>
            </a:lvl3pPr>
            <a:lvl4pPr marL="1600200" indent="-228600">
              <a:spcBef>
                <a:spcPct val="20000"/>
              </a:spcBef>
              <a:buFont typeface="Arial" charset="0"/>
              <a:buChar char="–"/>
              <a:tabLst>
                <a:tab pos="457200" algn="l"/>
              </a:tabLst>
              <a:defRPr sz="2000">
                <a:solidFill>
                  <a:schemeClr val="tx1"/>
                </a:solidFill>
                <a:latin typeface="Calibri" charset="0"/>
              </a:defRPr>
            </a:lvl4pPr>
            <a:lvl5pPr marL="2057400" indent="-228600">
              <a:spcBef>
                <a:spcPct val="20000"/>
              </a:spcBef>
              <a:buFont typeface="Arial" charset="0"/>
              <a:buChar char="»"/>
              <a:tabLst>
                <a:tab pos="457200" algn="l"/>
              </a:tabLst>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tabLst>
                <a:tab pos="457200" algn="l"/>
              </a:tabLst>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tabLst>
                <a:tab pos="457200" algn="l"/>
              </a:tabLst>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tabLst>
                <a:tab pos="457200" algn="l"/>
              </a:tabLst>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tabLst>
                <a:tab pos="457200" algn="l"/>
              </a:tabLst>
              <a:defRPr sz="2000">
                <a:solidFill>
                  <a:schemeClr val="tx1"/>
                </a:solidFill>
                <a:latin typeface="Calibri" charset="0"/>
              </a:defRPr>
            </a:lvl9pPr>
          </a:lstStyle>
          <a:p>
            <a:pPr algn="ctr" eaLnBrk="1" hangingPunct="1">
              <a:spcBef>
                <a:spcPct val="0"/>
              </a:spcBef>
              <a:buFontTx/>
              <a:buNone/>
            </a:pPr>
            <a:r>
              <a:rPr lang="ru-RU" altLang="ru-RU" sz="5200" b="1" dirty="0">
                <a:ea typeface="Times New Roman" charset="0"/>
                <a:cs typeface="Times New Roman" charset="0"/>
              </a:rPr>
              <a:t>ПЛАНИРОВАНИЕ </a:t>
            </a:r>
            <a:r>
              <a:rPr lang="en-US" altLang="ru-RU" sz="5200" b="1" dirty="0">
                <a:ea typeface="Times New Roman" charset="0"/>
                <a:cs typeface="Times New Roman" charset="0"/>
              </a:rPr>
              <a:t> </a:t>
            </a:r>
            <a:r>
              <a:rPr lang="ru-RU" altLang="ru-RU" sz="5200" b="1" dirty="0">
                <a:ea typeface="Times New Roman" charset="0"/>
                <a:cs typeface="Times New Roman" charset="0"/>
              </a:rPr>
              <a:t>ЗАЩИТЫ ИНФОРМАЦИОННЫХ </a:t>
            </a:r>
            <a:endParaRPr lang="ru-RU" altLang="ru-RU" sz="5200" b="1" dirty="0" smtClean="0">
              <a:ea typeface="Times New Roman" charset="0"/>
              <a:cs typeface="Times New Roman" charset="0"/>
            </a:endParaRPr>
          </a:p>
          <a:p>
            <a:pPr algn="ctr" eaLnBrk="1" hangingPunct="1">
              <a:spcBef>
                <a:spcPct val="0"/>
              </a:spcBef>
              <a:buFontTx/>
              <a:buNone/>
            </a:pPr>
            <a:r>
              <a:rPr lang="ru-RU" altLang="ru-RU" sz="5200" b="1" dirty="0" smtClean="0">
                <a:ea typeface="Times New Roman" charset="0"/>
                <a:cs typeface="Times New Roman" charset="0"/>
              </a:rPr>
              <a:t>СИСТЕМ</a:t>
            </a:r>
            <a:endParaRPr lang="en-US" altLang="ru-RU" b="1" dirty="0">
              <a:latin typeface="Arial" charset="0"/>
              <a:ea typeface="Times New Roman" charset="0"/>
              <a:cs typeface="Times New Roman" charset="0"/>
            </a:endParaRPr>
          </a:p>
        </p:txBody>
      </p:sp>
    </p:spTree>
    <p:extLst>
      <p:ext uri="{BB962C8B-B14F-4D97-AF65-F5344CB8AC3E}">
        <p14:creationId xmlns:p14="http://schemas.microsoft.com/office/powerpoint/2010/main" val="1126204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692275" y="115888"/>
            <a:ext cx="6994525" cy="1143000"/>
          </a:xfrm>
        </p:spPr>
        <p:txBody>
          <a:bodyPr/>
          <a:lstStyle/>
          <a:p>
            <a:pPr algn="l" eaLnBrk="1" hangingPunct="1"/>
            <a:r>
              <a:rPr lang="ru-RU" altLang="ru-RU" sz="2600">
                <a:latin typeface="Verdana" charset="0"/>
              </a:rPr>
              <a:t>Обеспечение непрерывной работы и восстановления</a:t>
            </a:r>
          </a:p>
        </p:txBody>
      </p:sp>
      <p:sp>
        <p:nvSpPr>
          <p:cNvPr id="26626" name="Rectangle 3"/>
          <p:cNvSpPr>
            <a:spLocks noGrp="1" noChangeArrowheads="1"/>
          </p:cNvSpPr>
          <p:nvPr>
            <p:ph type="body" idx="1"/>
          </p:nvPr>
        </p:nvSpPr>
        <p:spPr>
          <a:xfrm>
            <a:off x="1574800" y="1416050"/>
            <a:ext cx="7569200" cy="5186363"/>
          </a:xfrm>
        </p:spPr>
        <p:txBody>
          <a:bodyPr/>
          <a:lstStyle/>
          <a:p>
            <a:pPr eaLnBrk="1" hangingPunct="1">
              <a:lnSpc>
                <a:spcPct val="90000"/>
              </a:lnSpc>
              <a:buFontTx/>
              <a:buNone/>
            </a:pPr>
            <a:endParaRPr lang="ru-RU" altLang="ru-RU" sz="1200"/>
          </a:p>
          <a:p>
            <a:pPr eaLnBrk="1" hangingPunct="1">
              <a:lnSpc>
                <a:spcPct val="90000"/>
              </a:lnSpc>
            </a:pPr>
            <a:r>
              <a:rPr lang="ru-RU" altLang="ru-RU" sz="2000" b="1"/>
              <a:t>ОНРВ подразумевает разработку и внедрение </a:t>
            </a:r>
          </a:p>
          <a:p>
            <a:pPr eaLnBrk="1" hangingPunct="1">
              <a:lnSpc>
                <a:spcPct val="90000"/>
              </a:lnSpc>
              <a:buFontTx/>
              <a:buNone/>
            </a:pPr>
            <a:r>
              <a:rPr lang="ru-RU" altLang="ru-RU" sz="2000" b="1"/>
              <a:t>	планов, организационных и технических мероприятий, позволяющих быстро и эффективно восстановить нормальное функционирование информационных систем (ИС) после сбоев и отклонений от безопасного состояния. </a:t>
            </a:r>
          </a:p>
          <a:p>
            <a:pPr eaLnBrk="1" hangingPunct="1">
              <a:lnSpc>
                <a:spcPct val="90000"/>
              </a:lnSpc>
            </a:pPr>
            <a:endParaRPr lang="ru-RU" altLang="ru-RU" sz="2000" b="1"/>
          </a:p>
          <a:p>
            <a:pPr eaLnBrk="1" hangingPunct="1">
              <a:lnSpc>
                <a:spcPct val="90000"/>
              </a:lnSpc>
            </a:pPr>
            <a:r>
              <a:rPr lang="ru-RU" altLang="ru-RU" sz="2000" b="1"/>
              <a:t>Особое внимание необходимо уделять организационным мерам. </a:t>
            </a:r>
          </a:p>
          <a:p>
            <a:pPr eaLnBrk="1" hangingPunct="1">
              <a:lnSpc>
                <a:spcPct val="90000"/>
              </a:lnSpc>
            </a:pPr>
            <a:endParaRPr lang="ru-RU" altLang="ru-RU" sz="2000" b="1"/>
          </a:p>
          <a:p>
            <a:pPr eaLnBrk="1" hangingPunct="1">
              <a:lnSpc>
                <a:spcPct val="90000"/>
              </a:lnSpc>
            </a:pPr>
            <a:r>
              <a:rPr lang="ru-RU" altLang="ru-RU" sz="2000" b="1"/>
              <a:t>Необходимо четко расписать процедуры реагирования на инциденты и последовательность действий в случае нештатных ситуаций. </a:t>
            </a:r>
          </a:p>
        </p:txBody>
      </p:sp>
    </p:spTree>
    <p:extLst>
      <p:ext uri="{BB962C8B-B14F-4D97-AF65-F5344CB8AC3E}">
        <p14:creationId xmlns:p14="http://schemas.microsoft.com/office/powerpoint/2010/main" val="1038424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692275" y="115888"/>
            <a:ext cx="6994525" cy="1143000"/>
          </a:xfrm>
        </p:spPr>
        <p:txBody>
          <a:bodyPr/>
          <a:lstStyle/>
          <a:p>
            <a:pPr algn="l" eaLnBrk="1" hangingPunct="1"/>
            <a:r>
              <a:rPr lang="ru-RU" altLang="ru-RU" sz="2600">
                <a:latin typeface="Verdana" charset="0"/>
              </a:rPr>
              <a:t>Политика информационной безопасности</a:t>
            </a:r>
          </a:p>
        </p:txBody>
      </p:sp>
      <p:sp>
        <p:nvSpPr>
          <p:cNvPr id="27650" name="Rectangle 3"/>
          <p:cNvSpPr>
            <a:spLocks noGrp="1" noChangeArrowheads="1"/>
          </p:cNvSpPr>
          <p:nvPr>
            <p:ph type="body" idx="1"/>
          </p:nvPr>
        </p:nvSpPr>
        <p:spPr>
          <a:xfrm>
            <a:off x="1763713" y="1416050"/>
            <a:ext cx="7129462" cy="5186363"/>
          </a:xfrm>
        </p:spPr>
        <p:txBody>
          <a:bodyPr/>
          <a:lstStyle/>
          <a:p>
            <a:pPr eaLnBrk="1" hangingPunct="1">
              <a:lnSpc>
                <a:spcPct val="80000"/>
              </a:lnSpc>
              <a:buFontTx/>
              <a:buNone/>
            </a:pPr>
            <a:endParaRPr lang="ru-RU" altLang="ru-RU" sz="1000"/>
          </a:p>
          <a:p>
            <a:pPr eaLnBrk="1" hangingPunct="1"/>
            <a:r>
              <a:rPr lang="ru-RU" altLang="ru-RU" sz="2400" b="1"/>
              <a:t>Политика информационной безопасности</a:t>
            </a:r>
            <a:r>
              <a:rPr lang="ru-RU" altLang="ru-RU" sz="2400"/>
              <a:t> описывает порядок предоставления и использования прав доступа пользователям, а также требования отчетности пользователей о своих действиях в вопросах безопасности.</a:t>
            </a:r>
            <a:endParaRPr lang="en-US" altLang="ru-RU" sz="2400"/>
          </a:p>
          <a:p>
            <a:pPr eaLnBrk="1" hangingPunct="1">
              <a:buFontTx/>
              <a:buNone/>
            </a:pPr>
            <a:r>
              <a:rPr lang="ru-RU" altLang="ru-RU" sz="2400"/>
              <a:t> </a:t>
            </a:r>
          </a:p>
          <a:p>
            <a:pPr eaLnBrk="1" hangingPunct="1"/>
            <a:r>
              <a:rPr lang="ru-RU" altLang="ru-RU" sz="2400"/>
              <a:t>Политика информационной безопасности определяет цель и последовательность мероприятий руководства компании в области ИБ.</a:t>
            </a:r>
          </a:p>
        </p:txBody>
      </p:sp>
    </p:spTree>
    <p:extLst>
      <p:ext uri="{BB962C8B-B14F-4D97-AF65-F5344CB8AC3E}">
        <p14:creationId xmlns:p14="http://schemas.microsoft.com/office/powerpoint/2010/main" val="193392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692275" y="115888"/>
            <a:ext cx="6994525" cy="1143000"/>
          </a:xfrm>
        </p:spPr>
        <p:txBody>
          <a:bodyPr/>
          <a:lstStyle/>
          <a:p>
            <a:pPr algn="l" eaLnBrk="1" hangingPunct="1"/>
            <a:r>
              <a:rPr lang="ru-RU" altLang="ru-RU" sz="2600">
                <a:latin typeface="Verdana" charset="0"/>
              </a:rPr>
              <a:t>Политика информационной безопасности</a:t>
            </a:r>
          </a:p>
        </p:txBody>
      </p:sp>
      <p:sp>
        <p:nvSpPr>
          <p:cNvPr id="28674" name="Rectangle 3"/>
          <p:cNvSpPr>
            <a:spLocks noGrp="1" noChangeArrowheads="1"/>
          </p:cNvSpPr>
          <p:nvPr>
            <p:ph type="body" idx="1"/>
          </p:nvPr>
        </p:nvSpPr>
        <p:spPr>
          <a:xfrm>
            <a:off x="1763713" y="1416050"/>
            <a:ext cx="7129462" cy="5186363"/>
          </a:xfrm>
        </p:spPr>
        <p:txBody>
          <a:bodyPr/>
          <a:lstStyle/>
          <a:p>
            <a:pPr eaLnBrk="1" hangingPunct="1">
              <a:lnSpc>
                <a:spcPct val="80000"/>
              </a:lnSpc>
              <a:buFontTx/>
              <a:buNone/>
            </a:pPr>
            <a:endParaRPr lang="ru-RU" altLang="ru-RU" sz="1000"/>
          </a:p>
          <a:p>
            <a:pPr eaLnBrk="1" hangingPunct="1"/>
            <a:endParaRPr lang="en-US" altLang="ru-RU" sz="800"/>
          </a:p>
          <a:p>
            <a:pPr eaLnBrk="1" hangingPunct="1"/>
            <a:r>
              <a:rPr lang="ru-RU" altLang="ru-RU" sz="2400"/>
              <a:t>Основными шагами построения организационной политики безопасности являются:</a:t>
            </a:r>
          </a:p>
          <a:p>
            <a:pPr lvl="1" eaLnBrk="1" hangingPunct="1"/>
            <a:r>
              <a:rPr lang="ru-RU" altLang="ru-RU" sz="2400"/>
              <a:t>внесение в описание объекта автоматизации структуры ценности и проведение анализа риска;</a:t>
            </a:r>
          </a:p>
          <a:p>
            <a:pPr lvl="1" eaLnBrk="1" hangingPunct="1"/>
            <a:r>
              <a:rPr lang="ru-RU" altLang="ru-RU" sz="2400"/>
              <a:t>определение правил для любого процесса пользования определенным видом доступа к ресурсам объекта автоматизации, имеющим данную степень ценности.</a:t>
            </a:r>
          </a:p>
        </p:txBody>
      </p:sp>
    </p:spTree>
    <p:extLst>
      <p:ext uri="{BB962C8B-B14F-4D97-AF65-F5344CB8AC3E}">
        <p14:creationId xmlns:p14="http://schemas.microsoft.com/office/powerpoint/2010/main" val="1202871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92275" y="115888"/>
            <a:ext cx="6994525" cy="1143000"/>
          </a:xfrm>
        </p:spPr>
        <p:txBody>
          <a:bodyPr/>
          <a:lstStyle/>
          <a:p>
            <a:pPr algn="l" eaLnBrk="1" hangingPunct="1"/>
            <a:r>
              <a:rPr lang="ru-RU" altLang="ru-RU" sz="2600" dirty="0">
                <a:latin typeface="Verdana" charset="0"/>
              </a:rPr>
              <a:t>Типы планов (</a:t>
            </a:r>
            <a:r>
              <a:rPr lang="ru-RU" altLang="ru-RU" sz="2600" dirty="0" smtClean="0">
                <a:latin typeface="Verdana" charset="0"/>
              </a:rPr>
              <a:t>1/4)</a:t>
            </a:r>
            <a:endParaRPr lang="ru-RU" altLang="ru-RU" sz="2600" dirty="0">
              <a:latin typeface="Verdana" charset="0"/>
            </a:endParaRPr>
          </a:p>
        </p:txBody>
      </p:sp>
      <p:sp>
        <p:nvSpPr>
          <p:cNvPr id="29698" name="Rectangle 3"/>
          <p:cNvSpPr>
            <a:spLocks noGrp="1" noChangeArrowheads="1"/>
          </p:cNvSpPr>
          <p:nvPr>
            <p:ph type="body" idx="1"/>
          </p:nvPr>
        </p:nvSpPr>
        <p:spPr>
          <a:xfrm>
            <a:off x="1549400" y="1416050"/>
            <a:ext cx="7594600" cy="5186363"/>
          </a:xfrm>
        </p:spPr>
        <p:txBody>
          <a:bodyPr/>
          <a:lstStyle/>
          <a:p>
            <a:pPr eaLnBrk="1" hangingPunct="1">
              <a:lnSpc>
                <a:spcPct val="80000"/>
              </a:lnSpc>
              <a:buFontTx/>
              <a:buNone/>
            </a:pPr>
            <a:endParaRPr lang="ru-RU" altLang="ru-RU" sz="700"/>
          </a:p>
          <a:p>
            <a:pPr eaLnBrk="1" hangingPunct="1">
              <a:lnSpc>
                <a:spcPct val="80000"/>
              </a:lnSpc>
            </a:pPr>
            <a:r>
              <a:rPr lang="ru-RU" altLang="ru-RU" sz="2200" b="1"/>
              <a:t>«План по обеспечению непрерывности деятельности организации» - основной план. </a:t>
            </a:r>
          </a:p>
          <a:p>
            <a:pPr eaLnBrk="1" hangingPunct="1">
              <a:lnSpc>
                <a:spcPct val="80000"/>
              </a:lnSpc>
              <a:buFontTx/>
              <a:buNone/>
            </a:pPr>
            <a:r>
              <a:rPr lang="ru-RU" altLang="ru-RU" sz="2000" b="1"/>
              <a:t>	</a:t>
            </a:r>
          </a:p>
          <a:p>
            <a:pPr eaLnBrk="1" hangingPunct="1">
              <a:spcBef>
                <a:spcPts val="1200"/>
              </a:spcBef>
              <a:buFontTx/>
              <a:buNone/>
            </a:pPr>
            <a:r>
              <a:rPr lang="ru-RU" altLang="ru-RU" sz="2000" b="1"/>
              <a:t>	Этот план включает обязательные разделы:</a:t>
            </a:r>
          </a:p>
          <a:p>
            <a:pPr lvl="1" eaLnBrk="1" hangingPunct="1">
              <a:spcBef>
                <a:spcPts val="1200"/>
              </a:spcBef>
            </a:pPr>
            <a:r>
              <a:rPr lang="ru-RU" altLang="ru-RU" sz="2000" b="1"/>
              <a:t>действия по предотвращению инцидентов;</a:t>
            </a:r>
          </a:p>
          <a:p>
            <a:pPr lvl="1" eaLnBrk="1" hangingPunct="1">
              <a:spcBef>
                <a:spcPts val="1200"/>
              </a:spcBef>
            </a:pPr>
            <a:r>
              <a:rPr lang="ru-RU" altLang="ru-RU" sz="2000" b="1"/>
              <a:t>действия во время инцидентов;</a:t>
            </a:r>
          </a:p>
          <a:p>
            <a:pPr lvl="1" eaLnBrk="1" hangingPunct="1">
              <a:spcBef>
                <a:spcPts val="1200"/>
              </a:spcBef>
            </a:pPr>
            <a:r>
              <a:rPr lang="ru-RU" altLang="ru-RU" sz="2000" b="1"/>
              <a:t>действия по устранению последствий инцидентов и восстановлению работоспособности ИС. </a:t>
            </a:r>
            <a:br>
              <a:rPr lang="ru-RU" altLang="ru-RU" sz="2000" b="1"/>
            </a:br>
            <a:r>
              <a:rPr lang="ru-RU" altLang="ru-RU" sz="1200"/>
              <a:t/>
            </a:r>
            <a:br>
              <a:rPr lang="ru-RU" altLang="ru-RU" sz="1200"/>
            </a:br>
            <a:endParaRPr lang="ru-RU" altLang="ru-RU" sz="1200"/>
          </a:p>
          <a:p>
            <a:pPr eaLnBrk="1" hangingPunct="1">
              <a:lnSpc>
                <a:spcPct val="80000"/>
              </a:lnSpc>
              <a:buFontTx/>
              <a:buNone/>
            </a:pPr>
            <a:r>
              <a:rPr lang="ru-RU" altLang="ru-RU" sz="1800"/>
              <a:t>	Остальные планы, могут быть разработаны в качестве приложений к основному плану, они должны быть обязательно достаточными и не дублировать действия. </a:t>
            </a:r>
            <a:br>
              <a:rPr lang="ru-RU" altLang="ru-RU" sz="1800"/>
            </a:br>
            <a:endParaRPr lang="ru-RU" altLang="ru-RU" sz="1800"/>
          </a:p>
          <a:p>
            <a:pPr eaLnBrk="1" hangingPunct="1">
              <a:lnSpc>
                <a:spcPct val="80000"/>
              </a:lnSpc>
              <a:buFontTx/>
              <a:buNone/>
            </a:pPr>
            <a:r>
              <a:rPr lang="ru-RU" altLang="ru-RU" sz="1400"/>
              <a:t/>
            </a:r>
            <a:br>
              <a:rPr lang="ru-RU" altLang="ru-RU" sz="1400"/>
            </a:br>
            <a:endParaRPr lang="ru-RU" altLang="ru-RU" sz="1400"/>
          </a:p>
        </p:txBody>
      </p:sp>
    </p:spTree>
    <p:extLst>
      <p:ext uri="{BB962C8B-B14F-4D97-AF65-F5344CB8AC3E}">
        <p14:creationId xmlns:p14="http://schemas.microsoft.com/office/powerpoint/2010/main" val="257088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Заголовок 1"/>
          <p:cNvSpPr>
            <a:spLocks noGrp="1"/>
          </p:cNvSpPr>
          <p:nvPr>
            <p:ph type="title"/>
          </p:nvPr>
        </p:nvSpPr>
        <p:spPr>
          <a:xfrm>
            <a:off x="1739900" y="160338"/>
            <a:ext cx="6959600" cy="1143000"/>
          </a:xfrm>
        </p:spPr>
        <p:txBody>
          <a:bodyPr/>
          <a:lstStyle/>
          <a:p>
            <a:pPr algn="l"/>
            <a:r>
              <a:rPr lang="ru-RU" altLang="ru-RU" sz="2600" dirty="0">
                <a:latin typeface="Verdana" charset="0"/>
              </a:rPr>
              <a:t>Типы планов (</a:t>
            </a:r>
            <a:r>
              <a:rPr lang="ru-RU" altLang="ru-RU" sz="2600" dirty="0" smtClean="0">
                <a:latin typeface="Verdana" charset="0"/>
              </a:rPr>
              <a:t>2/4)</a:t>
            </a:r>
            <a:endParaRPr lang="ru-RU" altLang="ru-RU" sz="2600" dirty="0"/>
          </a:p>
        </p:txBody>
      </p:sp>
      <p:sp>
        <p:nvSpPr>
          <p:cNvPr id="30722" name="Содержимое 2"/>
          <p:cNvSpPr>
            <a:spLocks noGrp="1"/>
          </p:cNvSpPr>
          <p:nvPr>
            <p:ph idx="1"/>
          </p:nvPr>
        </p:nvSpPr>
        <p:spPr>
          <a:xfrm>
            <a:off x="1511300" y="1600200"/>
            <a:ext cx="7480300" cy="4525963"/>
          </a:xfrm>
        </p:spPr>
        <p:txBody>
          <a:bodyPr/>
          <a:lstStyle/>
          <a:p>
            <a:pPr eaLnBrk="1" hangingPunct="1">
              <a:lnSpc>
                <a:spcPct val="80000"/>
              </a:lnSpc>
            </a:pPr>
            <a:r>
              <a:rPr lang="ru-RU" altLang="ru-RU" sz="2000" b="1"/>
              <a:t>«План обеспечения непрерывности поддержки»</a:t>
            </a:r>
            <a:r>
              <a:rPr lang="ru-RU" altLang="ru-RU" sz="2000"/>
              <a:t> призван обеспечивать поддержку основных систем и важных приложений. </a:t>
            </a:r>
          </a:p>
          <a:p>
            <a:pPr eaLnBrk="1" hangingPunct="1">
              <a:lnSpc>
                <a:spcPct val="80000"/>
              </a:lnSpc>
              <a:buFontTx/>
              <a:buNone/>
            </a:pPr>
            <a:r>
              <a:rPr lang="ru-RU" altLang="ru-RU" sz="2000"/>
              <a:t>	Для каждого основного приложения должны быть разработаны инструкции по администрированию и поддержанию работоспособности.</a:t>
            </a:r>
            <a:br>
              <a:rPr lang="ru-RU" altLang="ru-RU" sz="2000"/>
            </a:br>
            <a:endParaRPr lang="ru-RU" altLang="ru-RU" sz="2000"/>
          </a:p>
          <a:p>
            <a:pPr eaLnBrk="1" hangingPunct="1">
              <a:lnSpc>
                <a:spcPct val="80000"/>
              </a:lnSpc>
            </a:pPr>
            <a:r>
              <a:rPr lang="ru-RU" altLang="ru-RU" sz="2000" b="1"/>
              <a:t>«План по восстановлению работоспособности ИС»</a:t>
            </a:r>
            <a:r>
              <a:rPr lang="ru-RU" altLang="ru-RU" sz="2000"/>
              <a:t> содержит процедуры резервирования компонентов ИС, установки и настройки операционных систем и основных приложений. </a:t>
            </a:r>
          </a:p>
          <a:p>
            <a:pPr eaLnBrk="1" hangingPunct="1">
              <a:lnSpc>
                <a:spcPct val="80000"/>
              </a:lnSpc>
              <a:buFontTx/>
              <a:buNone/>
            </a:pPr>
            <a:r>
              <a:rPr lang="ru-RU" altLang="ru-RU" sz="2000"/>
              <a:t>	Необходима подробная фиксация порядка действий, ответственных и их реквизиты, местонахождение резервных копий данных, примерное время восстановления и т.д.</a:t>
            </a:r>
            <a:r>
              <a:rPr lang="ru-RU" altLang="ru-RU"/>
              <a:t/>
            </a:r>
            <a:br>
              <a:rPr lang="ru-RU" altLang="ru-RU"/>
            </a:br>
            <a:r>
              <a:rPr lang="ru-RU" altLang="ru-RU"/>
              <a:t> </a:t>
            </a:r>
            <a:br>
              <a:rPr lang="ru-RU" altLang="ru-RU"/>
            </a:br>
            <a:endParaRPr lang="ru-RU" altLang="ru-RU"/>
          </a:p>
        </p:txBody>
      </p:sp>
    </p:spTree>
    <p:extLst>
      <p:ext uri="{BB962C8B-B14F-4D97-AF65-F5344CB8AC3E}">
        <p14:creationId xmlns:p14="http://schemas.microsoft.com/office/powerpoint/2010/main" val="142447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92275" y="115888"/>
            <a:ext cx="6994525" cy="1143000"/>
          </a:xfrm>
        </p:spPr>
        <p:txBody>
          <a:bodyPr/>
          <a:lstStyle/>
          <a:p>
            <a:pPr algn="l" eaLnBrk="1" hangingPunct="1"/>
            <a:r>
              <a:rPr lang="ru-RU" altLang="ru-RU" sz="2600" dirty="0">
                <a:latin typeface="Verdana" charset="0"/>
              </a:rPr>
              <a:t>Типы планов (</a:t>
            </a:r>
            <a:r>
              <a:rPr lang="ru-RU" altLang="ru-RU" sz="2600" dirty="0" smtClean="0">
                <a:latin typeface="Verdana" charset="0"/>
              </a:rPr>
              <a:t>3/4)</a:t>
            </a:r>
            <a:endParaRPr lang="ru-RU" altLang="ru-RU" sz="2600" dirty="0">
              <a:latin typeface="Verdana" charset="0"/>
            </a:endParaRPr>
          </a:p>
        </p:txBody>
      </p:sp>
      <p:sp>
        <p:nvSpPr>
          <p:cNvPr id="31746" name="Rectangle 3"/>
          <p:cNvSpPr>
            <a:spLocks noGrp="1" noChangeArrowheads="1"/>
          </p:cNvSpPr>
          <p:nvPr>
            <p:ph type="body" idx="1"/>
          </p:nvPr>
        </p:nvSpPr>
        <p:spPr>
          <a:xfrm>
            <a:off x="1549400" y="1416050"/>
            <a:ext cx="7594600" cy="5186363"/>
          </a:xfrm>
        </p:spPr>
        <p:txBody>
          <a:bodyPr/>
          <a:lstStyle/>
          <a:p>
            <a:pPr eaLnBrk="1" hangingPunct="1">
              <a:lnSpc>
                <a:spcPct val="80000"/>
              </a:lnSpc>
              <a:buFontTx/>
              <a:buNone/>
            </a:pPr>
            <a:endParaRPr lang="ru-RU" altLang="ru-RU" sz="800"/>
          </a:p>
          <a:p>
            <a:pPr eaLnBrk="1" hangingPunct="1">
              <a:lnSpc>
                <a:spcPct val="80000"/>
              </a:lnSpc>
              <a:buFontTx/>
              <a:buNone/>
            </a:pPr>
            <a:r>
              <a:rPr lang="ru-RU" altLang="ru-RU" sz="2000" b="1"/>
              <a:t>	«План восстановления бизнеса»</a:t>
            </a:r>
            <a:r>
              <a:rPr lang="ru-RU" altLang="ru-RU" sz="2000"/>
              <a:t> может быть оформлен в виде приложения к «Плану по обеспечению непрерывности деятельности организации». </a:t>
            </a:r>
          </a:p>
          <a:p>
            <a:pPr eaLnBrk="1" hangingPunct="1">
              <a:lnSpc>
                <a:spcPct val="80000"/>
              </a:lnSpc>
              <a:buFontTx/>
              <a:buNone/>
            </a:pPr>
            <a:r>
              <a:rPr lang="ru-RU" altLang="ru-RU" sz="1600"/>
              <a:t>	План регламентирует процесс возобновления бизнес-процессов после реализации угроз в виде процедур предотвращения прерываний критически важных процессов во время серьезных аварий и разрушительных бедствий.</a:t>
            </a:r>
            <a:br>
              <a:rPr lang="ru-RU" altLang="ru-RU" sz="1600"/>
            </a:br>
            <a:endParaRPr lang="ru-RU" altLang="ru-RU" sz="1600"/>
          </a:p>
          <a:p>
            <a:pPr eaLnBrk="1" hangingPunct="1">
              <a:lnSpc>
                <a:spcPct val="80000"/>
              </a:lnSpc>
              <a:buFontTx/>
              <a:buNone/>
            </a:pPr>
            <a:r>
              <a:rPr lang="ru-RU" altLang="ru-RU" sz="2000" b="1"/>
              <a:t>	«План обеспечения непрерывности выполнения операций»</a:t>
            </a:r>
            <a:r>
              <a:rPr lang="ru-RU" altLang="ru-RU" sz="2000"/>
              <a:t> призван обеспечить восстановление важнейших функций организации в момент и после реализации угрозы. </a:t>
            </a:r>
          </a:p>
          <a:p>
            <a:pPr eaLnBrk="1" hangingPunct="1">
              <a:spcBef>
                <a:spcPts val="600"/>
              </a:spcBef>
            </a:pPr>
            <a:r>
              <a:rPr lang="ru-RU" altLang="ru-RU" sz="1600"/>
              <a:t>В случае инцидентов, все основные силы должны быть сконцентрированы на восстановление важнейших функций организации. </a:t>
            </a:r>
          </a:p>
          <a:p>
            <a:pPr eaLnBrk="1" hangingPunct="1">
              <a:spcBef>
                <a:spcPts val="600"/>
              </a:spcBef>
            </a:pPr>
            <a:r>
              <a:rPr lang="ru-RU" altLang="ru-RU" sz="1600"/>
              <a:t>План ориентирован на восстановление функций центрального офиса и на реализацию этих функций в промежутке времени до восстановления нормальной работы. </a:t>
            </a:r>
          </a:p>
          <a:p>
            <a:pPr eaLnBrk="1" hangingPunct="1">
              <a:spcBef>
                <a:spcPts val="600"/>
              </a:spcBef>
            </a:pPr>
            <a:r>
              <a:rPr lang="ru-RU" altLang="ru-RU" sz="1600"/>
              <a:t>В плане определяется порядок делегирования полномочий, назначение заместителей, сохранение критичных документов и баз данных, условия перехода на резервную систему. </a:t>
            </a:r>
            <a:br>
              <a:rPr lang="ru-RU" altLang="ru-RU" sz="1600"/>
            </a:br>
            <a:endParaRPr lang="ru-RU" altLang="ru-RU" sz="1600"/>
          </a:p>
        </p:txBody>
      </p:sp>
    </p:spTree>
    <p:extLst>
      <p:ext uri="{BB962C8B-B14F-4D97-AF65-F5344CB8AC3E}">
        <p14:creationId xmlns:p14="http://schemas.microsoft.com/office/powerpoint/2010/main" val="1821257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692275" y="115888"/>
            <a:ext cx="6994525" cy="1143000"/>
          </a:xfrm>
        </p:spPr>
        <p:txBody>
          <a:bodyPr/>
          <a:lstStyle/>
          <a:p>
            <a:pPr algn="l" eaLnBrk="1" hangingPunct="1"/>
            <a:r>
              <a:rPr lang="ru-RU" altLang="ru-RU" sz="2600" dirty="0">
                <a:latin typeface="Verdana" charset="0"/>
              </a:rPr>
              <a:t>Типы планов (</a:t>
            </a:r>
            <a:r>
              <a:rPr lang="ru-RU" altLang="ru-RU" sz="2600" dirty="0" smtClean="0">
                <a:latin typeface="Verdana" charset="0"/>
              </a:rPr>
              <a:t>4/4)</a:t>
            </a:r>
            <a:endParaRPr lang="ru-RU" altLang="ru-RU" sz="2600" dirty="0">
              <a:latin typeface="Verdana" charset="0"/>
            </a:endParaRPr>
          </a:p>
        </p:txBody>
      </p:sp>
      <p:sp>
        <p:nvSpPr>
          <p:cNvPr id="32770" name="Rectangle 3"/>
          <p:cNvSpPr>
            <a:spLocks noGrp="1" noChangeArrowheads="1"/>
          </p:cNvSpPr>
          <p:nvPr>
            <p:ph type="body" idx="1"/>
          </p:nvPr>
        </p:nvSpPr>
        <p:spPr>
          <a:xfrm>
            <a:off x="1536700" y="1358900"/>
            <a:ext cx="7607300" cy="5372100"/>
          </a:xfrm>
        </p:spPr>
        <p:txBody>
          <a:bodyPr/>
          <a:lstStyle/>
          <a:p>
            <a:pPr eaLnBrk="1" hangingPunct="1">
              <a:lnSpc>
                <a:spcPct val="80000"/>
              </a:lnSpc>
              <a:buFontTx/>
              <a:buNone/>
            </a:pPr>
            <a:endParaRPr lang="ru-RU" altLang="ru-RU" sz="600"/>
          </a:p>
          <a:p>
            <a:pPr eaLnBrk="1" hangingPunct="1">
              <a:lnSpc>
                <a:spcPct val="80000"/>
              </a:lnSpc>
              <a:buFontTx/>
              <a:buNone/>
            </a:pPr>
            <a:r>
              <a:rPr lang="ru-RU" altLang="ru-RU" sz="2000" b="1"/>
              <a:t>«План реагирования на компьютерные инциденты»</a:t>
            </a:r>
          </a:p>
          <a:p>
            <a:pPr eaLnBrk="1" hangingPunct="1">
              <a:lnSpc>
                <a:spcPct val="80000"/>
              </a:lnSpc>
              <a:buFontTx/>
              <a:buNone/>
            </a:pPr>
            <a:r>
              <a:rPr lang="ru-RU" altLang="ru-RU" sz="2000" b="1"/>
              <a:t>	</a:t>
            </a:r>
            <a:r>
              <a:rPr lang="ru-RU" altLang="ru-RU" sz="2000"/>
              <a:t> </a:t>
            </a:r>
            <a:r>
              <a:rPr lang="ru-RU" altLang="ru-RU" sz="1600"/>
              <a:t>определяет действия</a:t>
            </a:r>
            <a:r>
              <a:rPr lang="ru-RU" altLang="ru-RU" sz="1200"/>
              <a:t> </a:t>
            </a:r>
            <a:r>
              <a:rPr lang="ru-RU" altLang="ru-RU" sz="1600"/>
              <a:t>в случае атак на ИС организации. </a:t>
            </a:r>
          </a:p>
          <a:p>
            <a:pPr eaLnBrk="1" hangingPunct="1">
              <a:lnSpc>
                <a:spcPct val="80000"/>
              </a:lnSpc>
              <a:buFontTx/>
              <a:buNone/>
            </a:pPr>
            <a:r>
              <a:rPr lang="ru-RU" altLang="ru-RU" sz="1600"/>
              <a:t>	Разработка и реализация процедур должна быть выполнена персоналом ИС подразделений и нацелена на выявление фактов атак, снижение степени воздействия злоумышленников и восстановление систем после инцидентов. </a:t>
            </a:r>
          </a:p>
          <a:p>
            <a:pPr eaLnBrk="1" hangingPunct="1">
              <a:lnSpc>
                <a:spcPct val="80000"/>
              </a:lnSpc>
              <a:buFontTx/>
              <a:buNone/>
            </a:pPr>
            <a:endParaRPr lang="ru-RU" altLang="ru-RU" sz="2000" b="1"/>
          </a:p>
          <a:p>
            <a:pPr eaLnBrk="1" hangingPunct="1">
              <a:lnSpc>
                <a:spcPct val="80000"/>
              </a:lnSpc>
              <a:buFontTx/>
              <a:buNone/>
            </a:pPr>
            <a:r>
              <a:rPr lang="ru-RU" altLang="ru-RU" sz="2000" b="1"/>
              <a:t>«План восстановления в случае стихийных бедствий»</a:t>
            </a:r>
            <a:r>
              <a:rPr lang="ru-RU" altLang="ru-RU" sz="2000"/>
              <a:t> </a:t>
            </a:r>
          </a:p>
          <a:p>
            <a:pPr eaLnBrk="1" hangingPunct="1">
              <a:lnSpc>
                <a:spcPct val="80000"/>
              </a:lnSpc>
              <a:buFontTx/>
              <a:buNone/>
            </a:pPr>
            <a:r>
              <a:rPr lang="ru-RU" altLang="ru-RU" sz="2000"/>
              <a:t>	</a:t>
            </a:r>
            <a:r>
              <a:rPr lang="ru-RU" altLang="ru-RU" sz="1600"/>
              <a:t>Применяется в случае катастрофических событий, таких как ураганы, пожары, землетрясения и др. </a:t>
            </a:r>
          </a:p>
          <a:p>
            <a:pPr eaLnBrk="1" hangingPunct="1">
              <a:lnSpc>
                <a:spcPct val="80000"/>
              </a:lnSpc>
              <a:buFontTx/>
              <a:buNone/>
            </a:pPr>
            <a:r>
              <a:rPr lang="ru-RU" altLang="ru-RU" sz="1600"/>
              <a:t>	План содержит подробные ссылки на планы восстановления функционирования системы, приложений или компьютерного оборудования при передислокации на запасную площадку после серьезного бедствия.</a:t>
            </a:r>
            <a:br>
              <a:rPr lang="ru-RU" altLang="ru-RU" sz="1600"/>
            </a:br>
            <a:endParaRPr lang="ru-RU" altLang="ru-RU" sz="1600"/>
          </a:p>
          <a:p>
            <a:pPr eaLnBrk="1" hangingPunct="1">
              <a:lnSpc>
                <a:spcPct val="80000"/>
              </a:lnSpc>
              <a:buFontTx/>
              <a:buNone/>
            </a:pPr>
            <a:r>
              <a:rPr lang="ru-RU" altLang="ru-RU" sz="2000" b="1"/>
              <a:t>«План реагирования в случае чрезвычайных ситуаций»</a:t>
            </a:r>
            <a:r>
              <a:rPr lang="ru-RU" altLang="ru-RU" sz="2000"/>
              <a:t> </a:t>
            </a:r>
          </a:p>
          <a:p>
            <a:pPr eaLnBrk="1" hangingPunct="1">
              <a:lnSpc>
                <a:spcPct val="80000"/>
              </a:lnSpc>
              <a:buFontTx/>
              <a:buNone/>
            </a:pPr>
            <a:r>
              <a:rPr lang="ru-RU" altLang="ru-RU" sz="2000"/>
              <a:t>	</a:t>
            </a:r>
            <a:r>
              <a:rPr lang="ru-RU" altLang="ru-RU" sz="1600"/>
              <a:t>расписывает действия персонала в случае возникновения ситуаций, представляющих потенциальную угрозу для здоровья и жизни людей, окружающей среды или имущества. План рассматривается как приложение и дополнение к «Плану по обеспечению непрерывности деятельности организации», но все действия должны быть выполнены комплексно.</a:t>
            </a:r>
            <a:br>
              <a:rPr lang="ru-RU" altLang="ru-RU" sz="1600"/>
            </a:br>
            <a:r>
              <a:rPr lang="ru-RU" altLang="ru-RU" sz="1200"/>
              <a:t/>
            </a:r>
            <a:br>
              <a:rPr lang="ru-RU" altLang="ru-RU" sz="1200"/>
            </a:br>
            <a:r>
              <a:rPr lang="ru-RU" altLang="ru-RU" sz="1200"/>
              <a:t/>
            </a:r>
            <a:br>
              <a:rPr lang="ru-RU" altLang="ru-RU" sz="1200"/>
            </a:br>
            <a:r>
              <a:rPr lang="ru-RU" altLang="ru-RU" sz="1200"/>
              <a:t/>
            </a:r>
            <a:br>
              <a:rPr lang="ru-RU" altLang="ru-RU" sz="1200"/>
            </a:br>
            <a:endParaRPr lang="ru-RU" altLang="ru-RU" sz="1200"/>
          </a:p>
        </p:txBody>
      </p:sp>
    </p:spTree>
    <p:extLst>
      <p:ext uri="{BB962C8B-B14F-4D97-AF65-F5344CB8AC3E}">
        <p14:creationId xmlns:p14="http://schemas.microsoft.com/office/powerpoint/2010/main" val="1787911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1692275" y="115888"/>
            <a:ext cx="6994525" cy="1143000"/>
          </a:xfrm>
        </p:spPr>
        <p:txBody>
          <a:bodyPr/>
          <a:lstStyle/>
          <a:p>
            <a:pPr algn="l" eaLnBrk="1" hangingPunct="1"/>
            <a:r>
              <a:rPr lang="ru-RU" altLang="ru-RU" sz="2600" dirty="0">
                <a:latin typeface="Verdana" charset="0"/>
              </a:rPr>
              <a:t>Этапы планирования (</a:t>
            </a:r>
            <a:r>
              <a:rPr lang="ru-RU" altLang="ru-RU" sz="2600" dirty="0" smtClean="0">
                <a:latin typeface="Verdana" charset="0"/>
              </a:rPr>
              <a:t>1/6)</a:t>
            </a:r>
            <a:endParaRPr lang="ru-RU" altLang="ru-RU" sz="2600" dirty="0">
              <a:latin typeface="Verdana" charset="0"/>
            </a:endParaRPr>
          </a:p>
        </p:txBody>
      </p:sp>
      <p:sp>
        <p:nvSpPr>
          <p:cNvPr id="33794" name="Rectangle 3"/>
          <p:cNvSpPr>
            <a:spLocks noGrp="1" noChangeArrowheads="1"/>
          </p:cNvSpPr>
          <p:nvPr>
            <p:ph type="body" idx="1"/>
          </p:nvPr>
        </p:nvSpPr>
        <p:spPr>
          <a:xfrm>
            <a:off x="1763713" y="1416050"/>
            <a:ext cx="7129462" cy="5314950"/>
          </a:xfrm>
        </p:spPr>
        <p:txBody>
          <a:bodyPr/>
          <a:lstStyle/>
          <a:p>
            <a:pPr eaLnBrk="1" hangingPunct="1">
              <a:lnSpc>
                <a:spcPct val="80000"/>
              </a:lnSpc>
              <a:buFontTx/>
              <a:buNone/>
            </a:pPr>
            <a:endParaRPr lang="ru-RU" altLang="ru-RU" sz="600"/>
          </a:p>
          <a:p>
            <a:pPr eaLnBrk="1" hangingPunct="1">
              <a:lnSpc>
                <a:spcPct val="80000"/>
              </a:lnSpc>
              <a:buFontTx/>
              <a:buNone/>
            </a:pPr>
            <a:r>
              <a:rPr lang="ru-RU" altLang="ru-RU" sz="1600"/>
              <a:t/>
            </a:r>
            <a:br>
              <a:rPr lang="ru-RU" altLang="ru-RU" sz="1600"/>
            </a:br>
            <a:r>
              <a:rPr lang="ru-RU" altLang="ru-RU" sz="2000"/>
              <a:t>1. </a:t>
            </a:r>
            <a:r>
              <a:rPr lang="ru-RU" altLang="ru-RU" sz="2000" b="1"/>
              <a:t>Согласие руководства.</a:t>
            </a:r>
            <a:r>
              <a:rPr lang="ru-RU" altLang="ru-RU" sz="2000"/>
              <a:t> Это основной этап и от постановки задачи руководству и принятого им решения зависит выполнение или невыполнение последующих этапов. Обоснование необходимо предоставить в понятном руководству виде, исключив технические термины; желательно проводить количественный анализ возможных потерь от тех или иных угроз. </a:t>
            </a:r>
            <a:br>
              <a:rPr lang="ru-RU" altLang="ru-RU" sz="2000"/>
            </a:br>
            <a:endParaRPr lang="en-US" altLang="ru-RU" sz="1400"/>
          </a:p>
          <a:p>
            <a:pPr eaLnBrk="1" hangingPunct="1">
              <a:lnSpc>
                <a:spcPct val="80000"/>
              </a:lnSpc>
              <a:buFontTx/>
              <a:buNone/>
            </a:pPr>
            <a:r>
              <a:rPr lang="ru-RU" altLang="ru-RU" sz="1400"/>
              <a:t/>
            </a:r>
            <a:br>
              <a:rPr lang="ru-RU" altLang="ru-RU" sz="1400"/>
            </a:br>
            <a:r>
              <a:rPr lang="ru-RU" altLang="ru-RU" sz="2000"/>
              <a:t>2. </a:t>
            </a:r>
            <a:r>
              <a:rPr lang="ru-RU" altLang="ru-RU" sz="2000" b="1"/>
              <a:t>Разработка основных положений политики ОНРВ.</a:t>
            </a:r>
            <a:r>
              <a:rPr lang="ru-RU" altLang="ru-RU" sz="2000"/>
              <a:t> Чтобы обеспечить полное понимание плана, необходимо четко определить выдвинутые требования в политике ОНРВ. Политика должна расписывать структуру и область действия планов, обязанности и их распределение, требования к ресурсам, требования к обучению персонала, тестирование и мероприятия по тренировке персонала, порядок пересмотра и сопровождения конкретных планов. </a:t>
            </a:r>
            <a:br>
              <a:rPr lang="ru-RU" altLang="ru-RU" sz="2000"/>
            </a:br>
            <a:r>
              <a:rPr lang="ru-RU" altLang="ru-RU" sz="2000"/>
              <a:t/>
            </a:r>
            <a:br>
              <a:rPr lang="ru-RU" altLang="ru-RU" sz="2000"/>
            </a:br>
            <a:endParaRPr lang="ru-RU" altLang="ru-RU" sz="1600"/>
          </a:p>
        </p:txBody>
      </p:sp>
    </p:spTree>
    <p:extLst>
      <p:ext uri="{BB962C8B-B14F-4D97-AF65-F5344CB8AC3E}">
        <p14:creationId xmlns:p14="http://schemas.microsoft.com/office/powerpoint/2010/main" val="1832013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692275" y="115888"/>
            <a:ext cx="6994525" cy="1143000"/>
          </a:xfrm>
        </p:spPr>
        <p:txBody>
          <a:bodyPr/>
          <a:lstStyle/>
          <a:p>
            <a:pPr algn="l" eaLnBrk="1" hangingPunct="1"/>
            <a:r>
              <a:rPr lang="ru-RU" altLang="ru-RU" sz="2600" dirty="0">
                <a:latin typeface="Verdana" charset="0"/>
              </a:rPr>
              <a:t>Этапы планирования (</a:t>
            </a:r>
            <a:r>
              <a:rPr lang="en-US" altLang="ru-RU" sz="2600" dirty="0" smtClean="0">
                <a:latin typeface="Verdana" charset="0"/>
              </a:rPr>
              <a:t>2</a:t>
            </a:r>
            <a:r>
              <a:rPr lang="ru-RU" altLang="ru-RU" sz="2600" dirty="0" smtClean="0">
                <a:latin typeface="Verdana" charset="0"/>
              </a:rPr>
              <a:t>/6)</a:t>
            </a:r>
            <a:endParaRPr lang="ru-RU" altLang="ru-RU" sz="2600" dirty="0">
              <a:latin typeface="Verdana" charset="0"/>
            </a:endParaRPr>
          </a:p>
        </p:txBody>
      </p:sp>
      <p:sp>
        <p:nvSpPr>
          <p:cNvPr id="34818" name="Rectangle 3"/>
          <p:cNvSpPr>
            <a:spLocks noGrp="1" noChangeArrowheads="1"/>
          </p:cNvSpPr>
          <p:nvPr>
            <p:ph type="body" idx="1"/>
          </p:nvPr>
        </p:nvSpPr>
        <p:spPr>
          <a:xfrm>
            <a:off x="1763713" y="1416050"/>
            <a:ext cx="7129462" cy="5314950"/>
          </a:xfrm>
        </p:spPr>
        <p:txBody>
          <a:bodyPr/>
          <a:lstStyle/>
          <a:p>
            <a:pPr eaLnBrk="1" hangingPunct="1">
              <a:lnSpc>
                <a:spcPct val="80000"/>
              </a:lnSpc>
              <a:buFontTx/>
              <a:buNone/>
            </a:pPr>
            <a:r>
              <a:rPr lang="ru-RU" altLang="ru-RU" sz="1600"/>
              <a:t/>
            </a:r>
            <a:br>
              <a:rPr lang="ru-RU" altLang="ru-RU" sz="1600"/>
            </a:br>
            <a:r>
              <a:rPr lang="ru-RU" altLang="ru-RU" sz="2000" b="1"/>
              <a:t>3.</a:t>
            </a:r>
            <a:r>
              <a:rPr lang="ru-RU" altLang="ru-RU" sz="2000"/>
              <a:t> </a:t>
            </a:r>
            <a:r>
              <a:rPr lang="ru-RU" altLang="ru-RU" sz="2000" b="1"/>
              <a:t>Инициализация проекта.</a:t>
            </a:r>
            <a:r>
              <a:rPr lang="ru-RU" altLang="ru-RU" sz="2000"/>
              <a:t> Данный этап необходим для четкого понимания существующей информационной среды организации. Данный этап позволит определить цели проекта и составить рабочую программу, идентифицировать и ассоциировать все последствия конкретным ресурсам. Информация, полученная на данном этапе, позволит разработать начальные программы восстановления.</a:t>
            </a:r>
            <a:endParaRPr lang="en-US" altLang="ru-RU" sz="2000"/>
          </a:p>
          <a:p>
            <a:pPr eaLnBrk="1" hangingPunct="1">
              <a:lnSpc>
                <a:spcPct val="80000"/>
              </a:lnSpc>
              <a:buFontTx/>
              <a:buNone/>
            </a:pPr>
            <a:r>
              <a:rPr lang="en-US" altLang="ru-RU" sz="2000"/>
              <a:t>	</a:t>
            </a:r>
          </a:p>
          <a:p>
            <a:pPr eaLnBrk="1" hangingPunct="1">
              <a:lnSpc>
                <a:spcPct val="80000"/>
              </a:lnSpc>
              <a:buFontTx/>
              <a:buNone/>
            </a:pPr>
            <a:r>
              <a:rPr lang="en-US" altLang="ru-RU" sz="2000"/>
              <a:t>	</a:t>
            </a:r>
            <a:r>
              <a:rPr lang="ru-RU" altLang="ru-RU" sz="2000" b="1"/>
              <a:t>4</a:t>
            </a:r>
            <a:r>
              <a:rPr lang="ru-RU" altLang="ru-RU" sz="2000"/>
              <a:t>. </a:t>
            </a:r>
            <a:r>
              <a:rPr lang="ru-RU" altLang="ru-RU" sz="2000" b="1"/>
              <a:t>Анализ влияния нарушений в ИС на бизнес.</a:t>
            </a:r>
            <a:r>
              <a:rPr lang="ru-RU" altLang="ru-RU" sz="2000"/>
              <a:t> Данный этап можно разделить на 3 составные части. Они направлены на определение системных требований, критические процессы для установки приоритетов восстановления:</a:t>
            </a:r>
            <a:br>
              <a:rPr lang="ru-RU" altLang="ru-RU" sz="2000"/>
            </a:br>
            <a:r>
              <a:rPr lang="ru-RU" altLang="ru-RU" sz="1000"/>
              <a:t/>
            </a:r>
            <a:br>
              <a:rPr lang="ru-RU" altLang="ru-RU" sz="1000"/>
            </a:br>
            <a:r>
              <a:rPr lang="ru-RU" altLang="ru-RU" sz="1000"/>
              <a:t>	</a:t>
            </a:r>
            <a:r>
              <a:rPr lang="ru-RU" altLang="ru-RU" sz="2000" b="1"/>
              <a:t>4.1) определение критических ресурсов</a:t>
            </a:r>
            <a:r>
              <a:rPr lang="ru-RU" altLang="ru-RU" sz="2000"/>
              <a:t>. Исходя из выявленных функций, определяются системы, подсистемы, которые вовлечены для реализации критических функций и процессов, и их зависимость от конкретных ресурсов системы; </a:t>
            </a:r>
            <a:r>
              <a:rPr lang="en-US" altLang="ru-RU" sz="2000"/>
              <a:t>	</a:t>
            </a:r>
            <a:r>
              <a:rPr lang="ru-RU" altLang="ru-RU" sz="2000"/>
              <a:t/>
            </a:r>
            <a:br>
              <a:rPr lang="ru-RU" altLang="ru-RU" sz="2000"/>
            </a:br>
            <a:endParaRPr lang="ru-RU" altLang="ru-RU" sz="2000"/>
          </a:p>
        </p:txBody>
      </p:sp>
    </p:spTree>
    <p:extLst>
      <p:ext uri="{BB962C8B-B14F-4D97-AF65-F5344CB8AC3E}">
        <p14:creationId xmlns:p14="http://schemas.microsoft.com/office/powerpoint/2010/main" val="29288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692275" y="115888"/>
            <a:ext cx="6994525" cy="1143000"/>
          </a:xfrm>
        </p:spPr>
        <p:txBody>
          <a:bodyPr/>
          <a:lstStyle/>
          <a:p>
            <a:pPr algn="l" eaLnBrk="1" hangingPunct="1"/>
            <a:r>
              <a:rPr lang="ru-RU" altLang="ru-RU" sz="2600" dirty="0">
                <a:latin typeface="Verdana" charset="0"/>
              </a:rPr>
              <a:t>Этапы планирования (</a:t>
            </a:r>
            <a:r>
              <a:rPr lang="en-US" altLang="ru-RU" sz="2600" dirty="0" smtClean="0">
                <a:latin typeface="Verdana" charset="0"/>
              </a:rPr>
              <a:t>3</a:t>
            </a:r>
            <a:r>
              <a:rPr lang="ru-RU" altLang="ru-RU" sz="2600" dirty="0" smtClean="0">
                <a:latin typeface="Verdana" charset="0"/>
              </a:rPr>
              <a:t>/6)</a:t>
            </a:r>
            <a:endParaRPr lang="ru-RU" altLang="ru-RU" sz="2600" dirty="0">
              <a:latin typeface="Verdana" charset="0"/>
            </a:endParaRPr>
          </a:p>
        </p:txBody>
      </p:sp>
      <p:sp>
        <p:nvSpPr>
          <p:cNvPr id="35842" name="Rectangle 3"/>
          <p:cNvSpPr>
            <a:spLocks noGrp="1" noChangeArrowheads="1"/>
          </p:cNvSpPr>
          <p:nvPr>
            <p:ph type="body" idx="1"/>
          </p:nvPr>
        </p:nvSpPr>
        <p:spPr>
          <a:xfrm>
            <a:off x="1773238" y="1223963"/>
            <a:ext cx="7129462" cy="5314950"/>
          </a:xfrm>
        </p:spPr>
        <p:txBody>
          <a:bodyPr/>
          <a:lstStyle/>
          <a:p>
            <a:pPr eaLnBrk="1" hangingPunct="1">
              <a:lnSpc>
                <a:spcPct val="80000"/>
              </a:lnSpc>
              <a:buFontTx/>
              <a:buNone/>
            </a:pPr>
            <a:endParaRPr lang="ru-RU" altLang="ru-RU" sz="600"/>
          </a:p>
          <a:p>
            <a:pPr eaLnBrk="1" hangingPunct="1">
              <a:lnSpc>
                <a:spcPct val="80000"/>
              </a:lnSpc>
              <a:buFontTx/>
              <a:buNone/>
            </a:pPr>
            <a:r>
              <a:rPr lang="ru-RU" altLang="ru-RU" sz="1200"/>
              <a:t/>
            </a:r>
            <a:br>
              <a:rPr lang="ru-RU" altLang="ru-RU" sz="1200"/>
            </a:br>
            <a:r>
              <a:rPr lang="ru-RU" altLang="ru-RU" sz="2000" b="1"/>
              <a:t>4.2) определение допустимого времени простоя.</a:t>
            </a:r>
            <a:r>
              <a:rPr lang="ru-RU" altLang="ru-RU" sz="2000"/>
              <a:t> Проводится оценка степени зависимости системы от перерывов в работе компонентов. При этом надо принять во внимание, что серьезность последствий возрастает с увеличением периода простоя и необходимо учитывать и негативное влияние на взаимосвязанные компоненты ИС;</a:t>
            </a:r>
            <a:br>
              <a:rPr lang="ru-RU" altLang="ru-RU" sz="2000"/>
            </a:br>
            <a:r>
              <a:rPr lang="ru-RU" altLang="ru-RU" sz="2000"/>
              <a:t/>
            </a:r>
            <a:br>
              <a:rPr lang="ru-RU" altLang="ru-RU" sz="2000"/>
            </a:br>
            <a:r>
              <a:rPr lang="ru-RU" altLang="ru-RU" sz="2000" b="1"/>
              <a:t>4.3) установка приоритетов восстановления.</a:t>
            </a:r>
            <a:r>
              <a:rPr lang="ru-RU" altLang="ru-RU" sz="2000"/>
              <a:t> </a:t>
            </a:r>
          </a:p>
          <a:p>
            <a:pPr eaLnBrk="1" hangingPunct="1">
              <a:lnSpc>
                <a:spcPct val="80000"/>
              </a:lnSpc>
              <a:buFontTx/>
              <a:buNone/>
            </a:pPr>
            <a:r>
              <a:rPr lang="ru-RU" altLang="ru-RU" sz="2000"/>
              <a:t>	В зависимости от результатов первых подэтапов, имея в виду важность обрабатываемой информации и степень ее влияния на деятельность, определяются приоритеты восстановления компонентов ИС и подходящие стратегии восстановления. </a:t>
            </a:r>
            <a:br>
              <a:rPr lang="ru-RU" altLang="ru-RU" sz="2000"/>
            </a:br>
            <a:r>
              <a:rPr lang="ru-RU" altLang="ru-RU" sz="2000"/>
              <a:t/>
            </a:r>
            <a:br>
              <a:rPr lang="ru-RU" altLang="ru-RU" sz="2000"/>
            </a:br>
            <a:r>
              <a:rPr lang="ru-RU" altLang="ru-RU" sz="2000" b="1"/>
              <a:t>5.</a:t>
            </a:r>
            <a:r>
              <a:rPr lang="ru-RU" altLang="ru-RU" sz="2000"/>
              <a:t> </a:t>
            </a:r>
            <a:r>
              <a:rPr lang="ru-RU" altLang="ru-RU" sz="2000" b="1"/>
              <a:t>Определение защитных мер предупреждения инцидентов.</a:t>
            </a:r>
            <a:r>
              <a:rPr lang="ru-RU" altLang="ru-RU" sz="2000"/>
              <a:t> В зависимости от критичности конкретного сектора, системы – компоненты ИС, можно выбирать конкретное решение по предупреждению каких-либо инцидентов. </a:t>
            </a:r>
            <a:r>
              <a:rPr lang="ru-RU" altLang="ru-RU" sz="1600"/>
              <a:t/>
            </a:r>
            <a:br>
              <a:rPr lang="ru-RU" altLang="ru-RU" sz="1600"/>
            </a:br>
            <a:endParaRPr lang="ru-RU" altLang="ru-RU" sz="1200"/>
          </a:p>
        </p:txBody>
      </p:sp>
    </p:spTree>
    <p:extLst>
      <p:ext uri="{BB962C8B-B14F-4D97-AF65-F5344CB8AC3E}">
        <p14:creationId xmlns:p14="http://schemas.microsoft.com/office/powerpoint/2010/main" val="472450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a:spLocks noGrp="1"/>
          </p:cNvSpPr>
          <p:nvPr>
            <p:ph type="title"/>
          </p:nvPr>
        </p:nvSpPr>
        <p:spPr>
          <a:xfrm>
            <a:off x="0" y="203200"/>
            <a:ext cx="9144000" cy="1368425"/>
          </a:xfrm>
        </p:spPr>
        <p:txBody>
          <a:bodyPr/>
          <a:lstStyle/>
          <a:p>
            <a:pPr marL="342900" indent="-342900" eaLnBrk="1" hangingPunct="1"/>
            <a:r>
              <a:rPr lang="ru-RU" altLang="ru-RU" sz="3600" b="1">
                <a:solidFill>
                  <a:srgbClr val="000000"/>
                </a:solidFill>
                <a:latin typeface="Arial" charset="0"/>
                <a:ea typeface="Times New Roman" charset="0"/>
                <a:cs typeface="Times New Roman" charset="0"/>
              </a:rPr>
              <a:t>Место и роль плана защиты в системе информационной безопасности (ИБ)</a:t>
            </a:r>
            <a:r>
              <a:rPr lang="en-US" altLang="ru-RU" sz="2900" b="1">
                <a:solidFill>
                  <a:srgbClr val="000000"/>
                </a:solidFill>
                <a:latin typeface="Arial" charset="0"/>
                <a:ea typeface="Times New Roman" charset="0"/>
                <a:cs typeface="Times New Roman" charset="0"/>
              </a:rPr>
              <a:t/>
            </a:r>
            <a:br>
              <a:rPr lang="en-US" altLang="ru-RU" sz="2900" b="1">
                <a:solidFill>
                  <a:srgbClr val="000000"/>
                </a:solidFill>
                <a:latin typeface="Arial" charset="0"/>
                <a:ea typeface="Times New Roman" charset="0"/>
                <a:cs typeface="Times New Roman" charset="0"/>
              </a:rPr>
            </a:br>
            <a:endParaRPr lang="ru-RU" altLang="ru-RU" sz="1600">
              <a:solidFill>
                <a:srgbClr val="000000"/>
              </a:solidFill>
            </a:endParaRPr>
          </a:p>
        </p:txBody>
      </p:sp>
      <p:sp>
        <p:nvSpPr>
          <p:cNvPr id="3" name="Содержимое 2"/>
          <p:cNvSpPr>
            <a:spLocks noGrp="1"/>
          </p:cNvSpPr>
          <p:nvPr>
            <p:ph idx="1"/>
          </p:nvPr>
        </p:nvSpPr>
        <p:spPr>
          <a:xfrm>
            <a:off x="1071563" y="1428750"/>
            <a:ext cx="7043737" cy="1196975"/>
          </a:xfrm>
        </p:spPr>
        <p:txBody>
          <a:bodyPr rtlCol="0">
            <a:normAutofit/>
          </a:bodyPr>
          <a:lstStyle/>
          <a:p>
            <a:pPr marL="342900" lvl="1" indent="-342900" eaLnBrk="1" fontAlgn="auto" hangingPunct="1">
              <a:spcAft>
                <a:spcPts val="0"/>
              </a:spcAft>
              <a:buFont typeface="Arial" pitchFamily="34" charset="0"/>
              <a:buNone/>
              <a:defRPr/>
            </a:pPr>
            <a:r>
              <a:rPr lang="ru-RU" sz="3200" b="1" dirty="0"/>
              <a:t>Цели планирования.</a:t>
            </a:r>
            <a:endParaRPr lang="en-US" sz="3200" b="1" dirty="0"/>
          </a:p>
          <a:p>
            <a:pPr marL="342900" lvl="1" indent="-342900" eaLnBrk="1" fontAlgn="auto" hangingPunct="1">
              <a:spcAft>
                <a:spcPts val="0"/>
              </a:spcAft>
              <a:buFont typeface="Arial" pitchFamily="34" charset="0"/>
              <a:buNone/>
              <a:defRPr/>
            </a:pPr>
            <a:r>
              <a:rPr lang="ru-RU" sz="3200" b="1" cap="all" dirty="0"/>
              <a:t>в</a:t>
            </a:r>
            <a:r>
              <a:rPr lang="ru-RU" sz="3200" b="1" dirty="0"/>
              <a:t>иды планирования. </a:t>
            </a:r>
          </a:p>
          <a:p>
            <a:pPr eaLnBrk="1" fontAlgn="auto" hangingPunct="1">
              <a:spcAft>
                <a:spcPts val="0"/>
              </a:spcAft>
              <a:buFont typeface="Arial" pitchFamily="34" charset="0"/>
              <a:buNone/>
              <a:defRPr/>
            </a:pPr>
            <a:endParaRPr lang="ru-RU" sz="4400" b="1" dirty="0"/>
          </a:p>
        </p:txBody>
      </p:sp>
      <p:sp>
        <p:nvSpPr>
          <p:cNvPr id="4" name="Овал 3"/>
          <p:cNvSpPr/>
          <p:nvPr/>
        </p:nvSpPr>
        <p:spPr>
          <a:xfrm>
            <a:off x="571500" y="1571625"/>
            <a:ext cx="357188" cy="357188"/>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sz="1800">
              <a:solidFill>
                <a:srgbClr val="FFFFFF"/>
              </a:solidFill>
              <a:ea typeface="Arial" charset="0"/>
              <a:cs typeface="Arial" charset="0"/>
            </a:endParaRPr>
          </a:p>
        </p:txBody>
      </p:sp>
      <p:sp>
        <p:nvSpPr>
          <p:cNvPr id="5" name="Овал 4"/>
          <p:cNvSpPr/>
          <p:nvPr/>
        </p:nvSpPr>
        <p:spPr>
          <a:xfrm>
            <a:off x="571500" y="2143125"/>
            <a:ext cx="357188" cy="357188"/>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sz="1800">
              <a:solidFill>
                <a:srgbClr val="FFFFFF"/>
              </a:solidFill>
              <a:ea typeface="Arial" charset="0"/>
              <a:cs typeface="Arial" charset="0"/>
            </a:endParaRPr>
          </a:p>
        </p:txBody>
      </p:sp>
      <p:sp>
        <p:nvSpPr>
          <p:cNvPr id="18437" name="TextBox 5"/>
          <p:cNvSpPr txBox="1">
            <a:spLocks noChangeArrowheads="1"/>
          </p:cNvSpPr>
          <p:nvPr/>
        </p:nvSpPr>
        <p:spPr bwMode="auto">
          <a:xfrm>
            <a:off x="142875" y="2714625"/>
            <a:ext cx="90011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2400" b="1"/>
              <a:t>Планирование это процесс разработки пакета руководящих документов по реализации избранной политики ИБ.</a:t>
            </a:r>
          </a:p>
          <a:p>
            <a:pPr eaLnBrk="1" hangingPunct="1">
              <a:spcBef>
                <a:spcPct val="0"/>
              </a:spcBef>
              <a:buFontTx/>
              <a:buNone/>
            </a:pPr>
            <a:endParaRPr lang="ru-RU" altLang="ru-RU" sz="400" b="1"/>
          </a:p>
          <a:p>
            <a:pPr eaLnBrk="1" hangingPunct="1">
              <a:spcBef>
                <a:spcPct val="0"/>
              </a:spcBef>
              <a:buFontTx/>
              <a:buNone/>
            </a:pPr>
            <a:r>
              <a:rPr lang="ru-RU" altLang="ru-RU" sz="2400" b="1"/>
              <a:t>Принципиально план защиты включает</a:t>
            </a:r>
          </a:p>
          <a:p>
            <a:pPr eaLnBrk="1" hangingPunct="1">
              <a:spcBef>
                <a:spcPct val="0"/>
              </a:spcBef>
              <a:buFontTx/>
              <a:buNone/>
            </a:pPr>
            <a:r>
              <a:rPr lang="ru-RU" altLang="ru-RU" sz="2400" b="1"/>
              <a:t>- мероприятия по </a:t>
            </a:r>
            <a:r>
              <a:rPr lang="ru-RU" altLang="ru-RU" sz="2400" b="1" i="1"/>
              <a:t>построению</a:t>
            </a:r>
            <a:r>
              <a:rPr lang="ru-RU" altLang="ru-RU" sz="2400" b="1"/>
              <a:t> (формированию) СЗИ; </a:t>
            </a:r>
          </a:p>
          <a:p>
            <a:pPr eaLnBrk="1" hangingPunct="1">
              <a:spcBef>
                <a:spcPct val="0"/>
              </a:spcBef>
              <a:buFontTx/>
              <a:buChar char="-"/>
            </a:pPr>
            <a:r>
              <a:rPr lang="ru-RU" altLang="ru-RU" sz="2400" b="1"/>
              <a:t> мероприятия по </a:t>
            </a:r>
            <a:r>
              <a:rPr lang="ru-RU" altLang="ru-RU" sz="2400" b="1" i="1"/>
              <a:t>использованию</a:t>
            </a:r>
            <a:r>
              <a:rPr lang="ru-RU" altLang="ru-RU" sz="2400" b="1"/>
              <a:t> сформированной СЗИ. </a:t>
            </a:r>
          </a:p>
          <a:p>
            <a:pPr eaLnBrk="1" hangingPunct="1">
              <a:spcBef>
                <a:spcPct val="0"/>
              </a:spcBef>
              <a:buFontTx/>
              <a:buChar char="-"/>
            </a:pPr>
            <a:endParaRPr lang="ru-RU" altLang="ru-RU" sz="400" b="1"/>
          </a:p>
          <a:p>
            <a:pPr eaLnBrk="1" hangingPunct="1">
              <a:spcBef>
                <a:spcPct val="0"/>
              </a:spcBef>
              <a:buFontTx/>
              <a:buNone/>
            </a:pPr>
            <a:r>
              <a:rPr lang="ru-RU" altLang="ru-RU" sz="2400"/>
              <a:t>       </a:t>
            </a:r>
            <a:r>
              <a:rPr lang="ru-RU" altLang="ru-RU" sz="2400" b="1"/>
              <a:t>Планирование - это начальный этап управления ИБ. После составления плана и реализации его первого этапа часто оказывается возможным и целесообразным внести коррективы в первоначальный план (осуществить перепланирование). </a:t>
            </a:r>
          </a:p>
        </p:txBody>
      </p:sp>
    </p:spTree>
    <p:extLst>
      <p:ext uri="{BB962C8B-B14F-4D97-AF65-F5344CB8AC3E}">
        <p14:creationId xmlns:p14="http://schemas.microsoft.com/office/powerpoint/2010/main" val="1866693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92275" y="115888"/>
            <a:ext cx="6994525" cy="1143000"/>
          </a:xfrm>
        </p:spPr>
        <p:txBody>
          <a:bodyPr/>
          <a:lstStyle/>
          <a:p>
            <a:pPr algn="l" eaLnBrk="1" hangingPunct="1"/>
            <a:r>
              <a:rPr lang="ru-RU" altLang="ru-RU" sz="2600" dirty="0">
                <a:latin typeface="Verdana" charset="0"/>
              </a:rPr>
              <a:t>Этапы планирования (</a:t>
            </a:r>
            <a:r>
              <a:rPr lang="en-US" altLang="ru-RU" sz="2600" dirty="0" smtClean="0">
                <a:latin typeface="Verdana" charset="0"/>
              </a:rPr>
              <a:t>4</a:t>
            </a:r>
            <a:r>
              <a:rPr lang="ru-RU" altLang="ru-RU" sz="2600" dirty="0" smtClean="0">
                <a:latin typeface="Verdana" charset="0"/>
              </a:rPr>
              <a:t>/6)</a:t>
            </a:r>
            <a:endParaRPr lang="ru-RU" altLang="ru-RU" sz="2600" dirty="0">
              <a:latin typeface="Verdana" charset="0"/>
            </a:endParaRPr>
          </a:p>
        </p:txBody>
      </p:sp>
      <p:sp>
        <p:nvSpPr>
          <p:cNvPr id="36866" name="Rectangle 3"/>
          <p:cNvSpPr>
            <a:spLocks noGrp="1" noChangeArrowheads="1"/>
          </p:cNvSpPr>
          <p:nvPr>
            <p:ph type="body" idx="1"/>
          </p:nvPr>
        </p:nvSpPr>
        <p:spPr>
          <a:xfrm>
            <a:off x="1763713" y="1416050"/>
            <a:ext cx="7129462" cy="5314950"/>
          </a:xfrm>
        </p:spPr>
        <p:txBody>
          <a:bodyPr/>
          <a:lstStyle/>
          <a:p>
            <a:pPr eaLnBrk="1" hangingPunct="1">
              <a:lnSpc>
                <a:spcPct val="80000"/>
              </a:lnSpc>
              <a:buFontTx/>
              <a:buNone/>
            </a:pPr>
            <a:endParaRPr lang="ru-RU" altLang="ru-RU" sz="600"/>
          </a:p>
          <a:p>
            <a:pPr eaLnBrk="1" hangingPunct="1">
              <a:lnSpc>
                <a:spcPct val="80000"/>
              </a:lnSpc>
              <a:buFontTx/>
              <a:buNone/>
            </a:pPr>
            <a:r>
              <a:rPr lang="ru-RU" altLang="ru-RU" sz="1200"/>
              <a:t/>
            </a:r>
            <a:br>
              <a:rPr lang="ru-RU" altLang="ru-RU" sz="1200"/>
            </a:br>
            <a:r>
              <a:rPr lang="ru-RU" altLang="ru-RU" sz="2000" b="1"/>
              <a:t>6.</a:t>
            </a:r>
            <a:r>
              <a:rPr lang="ru-RU" altLang="ru-RU" sz="2000"/>
              <a:t> </a:t>
            </a:r>
            <a:r>
              <a:rPr lang="ru-RU" altLang="ru-RU" sz="2000" b="1"/>
              <a:t>Разработка стратегий восстановления.</a:t>
            </a:r>
            <a:r>
              <a:rPr lang="ru-RU" altLang="ru-RU" sz="2000"/>
              <a:t> Стратегии восстановления выбираются, исходя из возможных последствий и допустимого времени простоя системы, определенных при анализе влияния на бизнес, и предусматривает разработку мер частичного или полного восстановления. Как временное решение, можно развертывать систему в резервном помещении, восстановить функционирование критических процессов на резервном оборудовании, переходить на выполнение нарушенных функций вручную.</a:t>
            </a:r>
            <a:br>
              <a:rPr lang="ru-RU" altLang="ru-RU" sz="2000"/>
            </a:br>
            <a:r>
              <a:rPr lang="ru-RU" altLang="ru-RU" sz="2000"/>
              <a:t/>
            </a:r>
            <a:br>
              <a:rPr lang="ru-RU" altLang="ru-RU" sz="2000"/>
            </a:br>
            <a:r>
              <a:rPr lang="ru-RU" altLang="ru-RU" sz="2000" b="1"/>
              <a:t>7.</a:t>
            </a:r>
            <a:r>
              <a:rPr lang="ru-RU" altLang="ru-RU" sz="2000"/>
              <a:t> </a:t>
            </a:r>
            <a:r>
              <a:rPr lang="ru-RU" altLang="ru-RU" sz="2000" b="1"/>
              <a:t>Разработка Плана ОНРВ.</a:t>
            </a:r>
            <a:r>
              <a:rPr lang="ru-RU" altLang="ru-RU" sz="2000"/>
              <a:t> </a:t>
            </a:r>
            <a:endParaRPr lang="en-US" altLang="ru-RU" sz="2000"/>
          </a:p>
          <a:p>
            <a:pPr eaLnBrk="1" hangingPunct="1">
              <a:buFontTx/>
              <a:buNone/>
            </a:pPr>
            <a:r>
              <a:rPr lang="en-US" altLang="ru-RU" sz="2000"/>
              <a:t>	</a:t>
            </a:r>
            <a:r>
              <a:rPr lang="ru-RU" altLang="ru-RU" sz="2000"/>
              <a:t>Структурно план объединяет следующие пять частей:</a:t>
            </a:r>
            <a:br>
              <a:rPr lang="ru-RU" altLang="ru-RU" sz="2000"/>
            </a:br>
            <a:r>
              <a:rPr lang="ru-RU" altLang="ru-RU" sz="2000"/>
              <a:t>- основные положения; </a:t>
            </a:r>
            <a:br>
              <a:rPr lang="ru-RU" altLang="ru-RU" sz="2000"/>
            </a:br>
            <a:r>
              <a:rPr lang="ru-RU" altLang="ru-RU" sz="2000"/>
              <a:t>- условия реализации плана; </a:t>
            </a:r>
            <a:br>
              <a:rPr lang="ru-RU" altLang="ru-RU" sz="2000"/>
            </a:br>
            <a:r>
              <a:rPr lang="ru-RU" altLang="ru-RU" sz="2000"/>
              <a:t>- восстановление работоспособности;</a:t>
            </a:r>
            <a:br>
              <a:rPr lang="ru-RU" altLang="ru-RU" sz="2000"/>
            </a:br>
            <a:r>
              <a:rPr lang="ru-RU" altLang="ru-RU" sz="2000"/>
              <a:t>- действия по восстановлению основной ИС;</a:t>
            </a:r>
            <a:br>
              <a:rPr lang="ru-RU" altLang="ru-RU" sz="2000"/>
            </a:br>
            <a:r>
              <a:rPr lang="ru-RU" altLang="ru-RU" sz="2000"/>
              <a:t>- приложения.</a:t>
            </a:r>
            <a:br>
              <a:rPr lang="ru-RU" altLang="ru-RU" sz="2000"/>
            </a:br>
            <a:r>
              <a:rPr lang="ru-RU" altLang="ru-RU" sz="1200"/>
              <a:t/>
            </a:r>
            <a:br>
              <a:rPr lang="ru-RU" altLang="ru-RU" sz="1200"/>
            </a:br>
            <a:endParaRPr lang="ru-RU" altLang="ru-RU" sz="1200"/>
          </a:p>
        </p:txBody>
      </p:sp>
    </p:spTree>
    <p:extLst>
      <p:ext uri="{BB962C8B-B14F-4D97-AF65-F5344CB8AC3E}">
        <p14:creationId xmlns:p14="http://schemas.microsoft.com/office/powerpoint/2010/main" val="1233535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692275" y="115888"/>
            <a:ext cx="6994525" cy="1143000"/>
          </a:xfrm>
        </p:spPr>
        <p:txBody>
          <a:bodyPr/>
          <a:lstStyle/>
          <a:p>
            <a:pPr algn="l" eaLnBrk="1" hangingPunct="1"/>
            <a:r>
              <a:rPr lang="ru-RU" altLang="ru-RU" sz="2600" dirty="0">
                <a:latin typeface="Verdana" charset="0"/>
              </a:rPr>
              <a:t>Этапы планирования (</a:t>
            </a:r>
            <a:r>
              <a:rPr lang="en-US" altLang="ru-RU" sz="2600" dirty="0" smtClean="0">
                <a:latin typeface="Verdana" charset="0"/>
              </a:rPr>
              <a:t>5</a:t>
            </a:r>
            <a:r>
              <a:rPr lang="ru-RU" altLang="ru-RU" sz="2600" dirty="0" smtClean="0">
                <a:latin typeface="Verdana" charset="0"/>
              </a:rPr>
              <a:t>/6)</a:t>
            </a:r>
            <a:endParaRPr lang="ru-RU" altLang="ru-RU" sz="2600" dirty="0">
              <a:latin typeface="Verdana" charset="0"/>
            </a:endParaRPr>
          </a:p>
        </p:txBody>
      </p:sp>
      <p:sp>
        <p:nvSpPr>
          <p:cNvPr id="37890" name="Rectangle 3"/>
          <p:cNvSpPr>
            <a:spLocks noGrp="1" noChangeArrowheads="1"/>
          </p:cNvSpPr>
          <p:nvPr>
            <p:ph type="body" idx="1"/>
          </p:nvPr>
        </p:nvSpPr>
        <p:spPr>
          <a:xfrm>
            <a:off x="1763713" y="1416050"/>
            <a:ext cx="7129462" cy="5314950"/>
          </a:xfrm>
        </p:spPr>
        <p:txBody>
          <a:bodyPr/>
          <a:lstStyle/>
          <a:p>
            <a:pPr eaLnBrk="1" hangingPunct="1">
              <a:lnSpc>
                <a:spcPct val="80000"/>
              </a:lnSpc>
              <a:buFontTx/>
              <a:buNone/>
            </a:pPr>
            <a:endParaRPr lang="ru-RU" altLang="ru-RU" sz="600"/>
          </a:p>
          <a:p>
            <a:pPr eaLnBrk="1" hangingPunct="1">
              <a:buFontTx/>
              <a:buNone/>
            </a:pPr>
            <a:r>
              <a:rPr lang="ru-RU" altLang="ru-RU" sz="1200"/>
              <a:t/>
            </a:r>
            <a:br>
              <a:rPr lang="ru-RU" altLang="ru-RU" sz="1200"/>
            </a:br>
            <a:r>
              <a:rPr lang="ru-RU" altLang="ru-RU" sz="2000" b="1"/>
              <a:t>8.</a:t>
            </a:r>
            <a:r>
              <a:rPr lang="ru-RU" altLang="ru-RU" sz="2000"/>
              <a:t> </a:t>
            </a:r>
            <a:r>
              <a:rPr lang="ru-RU" altLang="ru-RU" sz="2000" b="1"/>
              <a:t>План тестирования и тестирование процедур.</a:t>
            </a:r>
            <a:r>
              <a:rPr lang="ru-RU" altLang="ru-RU" sz="2000"/>
              <a:t> Обучение и тренировка персонала. Тестирование разработанных планов помогает оценить возможности и готовность персонала к быстрому и эффективному реагированию. В ходе тестирования необходимо уделить внимание возможности восстановления на другой платформе, возможности восстановления с использованием резервного носителя, насколько скоординированы действия сотрудников, взаимодействие групп, процедуры оповещения персонала и другие. Тестирование плана завершается обучением и тренировкой персонала. Тренировки должны проводиться регулярно. </a:t>
            </a:r>
            <a:br>
              <a:rPr lang="ru-RU" altLang="ru-RU" sz="2000"/>
            </a:br>
            <a:r>
              <a:rPr lang="ru-RU" altLang="ru-RU" sz="1600"/>
              <a:t/>
            </a:r>
            <a:br>
              <a:rPr lang="ru-RU" altLang="ru-RU" sz="1600"/>
            </a:br>
            <a:r>
              <a:rPr lang="ru-RU" altLang="ru-RU" sz="1600"/>
              <a:t/>
            </a:r>
            <a:br>
              <a:rPr lang="ru-RU" altLang="ru-RU" sz="1600"/>
            </a:br>
            <a:r>
              <a:rPr lang="ru-RU" altLang="ru-RU" sz="1200"/>
              <a:t/>
            </a:r>
            <a:br>
              <a:rPr lang="ru-RU" altLang="ru-RU" sz="1200"/>
            </a:br>
            <a:r>
              <a:rPr lang="ru-RU" altLang="ru-RU" sz="1200"/>
              <a:t/>
            </a:r>
            <a:br>
              <a:rPr lang="ru-RU" altLang="ru-RU" sz="1200"/>
            </a:br>
            <a:r>
              <a:rPr lang="ru-RU" altLang="ru-RU" sz="1200"/>
              <a:t/>
            </a:r>
            <a:br>
              <a:rPr lang="ru-RU" altLang="ru-RU" sz="1200"/>
            </a:br>
            <a:endParaRPr lang="ru-RU" altLang="ru-RU" sz="1200"/>
          </a:p>
        </p:txBody>
      </p:sp>
    </p:spTree>
    <p:extLst>
      <p:ext uri="{BB962C8B-B14F-4D97-AF65-F5344CB8AC3E}">
        <p14:creationId xmlns:p14="http://schemas.microsoft.com/office/powerpoint/2010/main" val="229633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92275" y="115888"/>
            <a:ext cx="6994525" cy="1143000"/>
          </a:xfrm>
        </p:spPr>
        <p:txBody>
          <a:bodyPr/>
          <a:lstStyle/>
          <a:p>
            <a:pPr algn="l" eaLnBrk="1" hangingPunct="1"/>
            <a:r>
              <a:rPr lang="ru-RU" altLang="ru-RU" sz="2600" dirty="0">
                <a:latin typeface="Verdana" charset="0"/>
              </a:rPr>
              <a:t>Этапы </a:t>
            </a:r>
            <a:r>
              <a:rPr lang="ru-RU" altLang="ru-RU" sz="2400" dirty="0">
                <a:latin typeface="Verdana" charset="0"/>
              </a:rPr>
              <a:t>планирования</a:t>
            </a:r>
            <a:r>
              <a:rPr lang="ru-RU" altLang="ru-RU" sz="2600" dirty="0">
                <a:latin typeface="Verdana" charset="0"/>
              </a:rPr>
              <a:t> (</a:t>
            </a:r>
            <a:r>
              <a:rPr lang="en-US" altLang="ru-RU" sz="2600" dirty="0" smtClean="0">
                <a:latin typeface="Verdana" charset="0"/>
              </a:rPr>
              <a:t>6</a:t>
            </a:r>
            <a:r>
              <a:rPr lang="ru-RU" altLang="ru-RU" sz="2600" dirty="0" smtClean="0">
                <a:latin typeface="Verdana" charset="0"/>
              </a:rPr>
              <a:t>/6)</a:t>
            </a:r>
            <a:endParaRPr lang="ru-RU" altLang="ru-RU" sz="2600" dirty="0">
              <a:latin typeface="Verdana" charset="0"/>
            </a:endParaRPr>
          </a:p>
        </p:txBody>
      </p:sp>
      <p:sp>
        <p:nvSpPr>
          <p:cNvPr id="38914" name="Rectangle 3"/>
          <p:cNvSpPr>
            <a:spLocks noGrp="1" noChangeArrowheads="1"/>
          </p:cNvSpPr>
          <p:nvPr>
            <p:ph type="body" idx="1"/>
          </p:nvPr>
        </p:nvSpPr>
        <p:spPr>
          <a:xfrm>
            <a:off x="1763713" y="1416050"/>
            <a:ext cx="7129462" cy="5314950"/>
          </a:xfrm>
        </p:spPr>
        <p:txBody>
          <a:bodyPr/>
          <a:lstStyle/>
          <a:p>
            <a:pPr eaLnBrk="1" hangingPunct="1">
              <a:lnSpc>
                <a:spcPct val="80000"/>
              </a:lnSpc>
              <a:buFontTx/>
              <a:buNone/>
            </a:pPr>
            <a:endParaRPr lang="ru-RU" altLang="ru-RU" sz="600"/>
          </a:p>
          <a:p>
            <a:pPr eaLnBrk="1" hangingPunct="1">
              <a:spcBef>
                <a:spcPct val="0"/>
              </a:spcBef>
              <a:buFontTx/>
              <a:buNone/>
            </a:pPr>
            <a:r>
              <a:rPr lang="ru-RU" altLang="ru-RU" sz="1200"/>
              <a:t/>
            </a:r>
            <a:br>
              <a:rPr lang="ru-RU" altLang="ru-RU" sz="1200"/>
            </a:br>
            <a:r>
              <a:rPr lang="ru-RU" altLang="ru-RU" sz="2000" b="1"/>
              <a:t>9.</a:t>
            </a:r>
            <a:r>
              <a:rPr lang="ru-RU" altLang="ru-RU" sz="2000"/>
              <a:t> </a:t>
            </a:r>
            <a:r>
              <a:rPr lang="ru-RU" altLang="ru-RU" sz="2000" b="1"/>
              <a:t>Поддержка</a:t>
            </a:r>
            <a:r>
              <a:rPr lang="ru-RU" altLang="ru-RU" sz="2000"/>
              <a:t> (сопровождение, развитие, совершенствование) ПОНРВ. </a:t>
            </a:r>
            <a:endParaRPr lang="en-US" altLang="ru-RU" sz="2000"/>
          </a:p>
          <a:p>
            <a:pPr eaLnBrk="1" hangingPunct="1">
              <a:spcBef>
                <a:spcPct val="0"/>
              </a:spcBef>
              <a:buFontTx/>
              <a:buNone/>
            </a:pPr>
            <a:endParaRPr lang="en-US" altLang="ru-RU" sz="2000"/>
          </a:p>
          <a:p>
            <a:pPr eaLnBrk="1" hangingPunct="1">
              <a:spcBef>
                <a:spcPct val="0"/>
              </a:spcBef>
              <a:buFontTx/>
              <a:buNone/>
            </a:pPr>
            <a:r>
              <a:rPr lang="en-US" altLang="ru-RU" sz="2000"/>
              <a:t>	</a:t>
            </a:r>
            <a:r>
              <a:rPr lang="ru-RU" altLang="ru-RU" sz="2000"/>
              <a:t>Для того чтобы план ОНРВ был эффективным и жизненным, его необходимо постоянно поддерживать в актуальном состоянии, отражающем текущие системные требования, процедуры, организационную структуру и политики безопасности. </a:t>
            </a:r>
            <a:endParaRPr lang="en-US" altLang="ru-RU" sz="2000"/>
          </a:p>
          <a:p>
            <a:pPr eaLnBrk="1" hangingPunct="1">
              <a:spcBef>
                <a:spcPct val="0"/>
              </a:spcBef>
              <a:buFontTx/>
              <a:buNone/>
            </a:pPr>
            <a:endParaRPr lang="en-US" altLang="ru-RU" sz="2000"/>
          </a:p>
          <a:p>
            <a:pPr eaLnBrk="1" hangingPunct="1">
              <a:spcBef>
                <a:spcPct val="0"/>
              </a:spcBef>
              <a:buFontTx/>
              <a:buNone/>
            </a:pPr>
            <a:r>
              <a:rPr lang="en-US" altLang="ru-RU" sz="2000"/>
              <a:t>	</a:t>
            </a:r>
            <a:r>
              <a:rPr lang="ru-RU" altLang="ru-RU" sz="2000"/>
              <a:t>Необходимо регулярно корректировать ПОНРВ, рассматривая этот процесс как часть общего процесса управления изменениями информационной системы.</a:t>
            </a:r>
            <a:r>
              <a:rPr lang="ru-RU" altLang="ru-RU" sz="2400"/>
              <a:t/>
            </a:r>
            <a:br>
              <a:rPr lang="ru-RU" altLang="ru-RU" sz="2400"/>
            </a:br>
            <a:r>
              <a:rPr lang="ru-RU" altLang="ru-RU" sz="2400"/>
              <a:t/>
            </a:r>
            <a:br>
              <a:rPr lang="ru-RU" altLang="ru-RU" sz="2400"/>
            </a:br>
            <a:r>
              <a:rPr lang="ru-RU" altLang="ru-RU" sz="1200"/>
              <a:t/>
            </a:r>
            <a:br>
              <a:rPr lang="ru-RU" altLang="ru-RU" sz="1200"/>
            </a:br>
            <a:r>
              <a:rPr lang="ru-RU" altLang="ru-RU" sz="1200"/>
              <a:t/>
            </a:r>
            <a:br>
              <a:rPr lang="ru-RU" altLang="ru-RU" sz="1200"/>
            </a:br>
            <a:r>
              <a:rPr lang="ru-RU" altLang="ru-RU" sz="1200"/>
              <a:t/>
            </a:r>
            <a:br>
              <a:rPr lang="ru-RU" altLang="ru-RU" sz="1200"/>
            </a:br>
            <a:r>
              <a:rPr lang="ru-RU" altLang="ru-RU" sz="1200"/>
              <a:t/>
            </a:r>
            <a:br>
              <a:rPr lang="ru-RU" altLang="ru-RU" sz="1200"/>
            </a:br>
            <a:endParaRPr lang="ru-RU" altLang="ru-RU" sz="1200"/>
          </a:p>
        </p:txBody>
      </p:sp>
    </p:spTree>
    <p:extLst>
      <p:ext uri="{BB962C8B-B14F-4D97-AF65-F5344CB8AC3E}">
        <p14:creationId xmlns:p14="http://schemas.microsoft.com/office/powerpoint/2010/main" val="428843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692275" y="115888"/>
            <a:ext cx="6994525" cy="1143000"/>
          </a:xfrm>
        </p:spPr>
        <p:txBody>
          <a:bodyPr/>
          <a:lstStyle/>
          <a:p>
            <a:pPr algn="l" eaLnBrk="1" hangingPunct="1"/>
            <a:r>
              <a:rPr lang="ru-RU" altLang="ru-RU" sz="2600">
                <a:latin typeface="Verdana" charset="0"/>
              </a:rPr>
              <a:t>Дополнительные документы</a:t>
            </a:r>
          </a:p>
        </p:txBody>
      </p:sp>
      <p:sp>
        <p:nvSpPr>
          <p:cNvPr id="39938" name="Rectangle 3"/>
          <p:cNvSpPr>
            <a:spLocks noGrp="1" noChangeArrowheads="1"/>
          </p:cNvSpPr>
          <p:nvPr>
            <p:ph type="body" idx="1"/>
          </p:nvPr>
        </p:nvSpPr>
        <p:spPr>
          <a:xfrm>
            <a:off x="1763713" y="1416050"/>
            <a:ext cx="7129462" cy="5314950"/>
          </a:xfrm>
        </p:spPr>
        <p:txBody>
          <a:bodyPr/>
          <a:lstStyle/>
          <a:p>
            <a:pPr eaLnBrk="1" hangingPunct="1">
              <a:lnSpc>
                <a:spcPct val="80000"/>
              </a:lnSpc>
              <a:buFontTx/>
              <a:buNone/>
            </a:pPr>
            <a:endParaRPr lang="ru-RU" altLang="ru-RU" sz="600"/>
          </a:p>
          <a:p>
            <a:pPr eaLnBrk="1" hangingPunct="1">
              <a:lnSpc>
                <a:spcPct val="80000"/>
              </a:lnSpc>
            </a:pPr>
            <a:r>
              <a:rPr lang="ru-RU" altLang="ru-RU" sz="2000"/>
              <a:t>Положение о категорировании ресурсов ИС;</a:t>
            </a:r>
          </a:p>
          <a:p>
            <a:pPr eaLnBrk="1" hangingPunct="1">
              <a:lnSpc>
                <a:spcPct val="80000"/>
              </a:lnSpc>
            </a:pPr>
            <a:r>
              <a:rPr lang="ru-RU" altLang="ru-RU" sz="2000"/>
              <a:t>Порядок обращения с информацией, подлежащей защите;</a:t>
            </a:r>
          </a:p>
          <a:p>
            <a:pPr eaLnBrk="1" hangingPunct="1">
              <a:lnSpc>
                <a:spcPct val="80000"/>
              </a:lnSpc>
            </a:pPr>
            <a:r>
              <a:rPr lang="ru-RU" altLang="ru-RU" sz="2000"/>
              <a:t>Положение о подразделении технической защиты информации;</a:t>
            </a:r>
          </a:p>
          <a:p>
            <a:pPr eaLnBrk="1" hangingPunct="1">
              <a:lnSpc>
                <a:spcPct val="80000"/>
              </a:lnSpc>
            </a:pPr>
            <a:r>
              <a:rPr lang="ru-RU" altLang="ru-RU" sz="2000"/>
              <a:t>Обязанности ответственного за обеспечение информационной безопасности в подразделении;</a:t>
            </a:r>
          </a:p>
          <a:p>
            <a:pPr eaLnBrk="1" hangingPunct="1">
              <a:lnSpc>
                <a:spcPct val="80000"/>
              </a:lnSpc>
            </a:pPr>
            <a:r>
              <a:rPr lang="ru-RU" altLang="ru-RU" sz="2000"/>
              <a:t>Памятка пользователю ИС (общие обязанности по обеспечению информационной безопасности);</a:t>
            </a:r>
          </a:p>
          <a:p>
            <a:pPr eaLnBrk="1" hangingPunct="1">
              <a:lnSpc>
                <a:spcPct val="80000"/>
              </a:lnSpc>
            </a:pPr>
            <a:r>
              <a:rPr lang="ru-RU" altLang="ru-RU" sz="2000"/>
              <a:t>Инструкция по внесению изменений в списки пользователей и наделению их полномочиями доступа к ресурсам ИС;</a:t>
            </a:r>
          </a:p>
          <a:p>
            <a:pPr eaLnBrk="1" hangingPunct="1">
              <a:lnSpc>
                <a:spcPct val="80000"/>
              </a:lnSpc>
            </a:pPr>
            <a:r>
              <a:rPr lang="ru-RU" altLang="ru-RU" sz="2000"/>
              <a:t>Инструкция по установке, модификации и техническому обслуживанию программного обеспечения и аппаратных средств ИС;</a:t>
            </a:r>
          </a:p>
          <a:p>
            <a:pPr eaLnBrk="1" hangingPunct="1">
              <a:lnSpc>
                <a:spcPct val="80000"/>
              </a:lnSpc>
            </a:pPr>
            <a:r>
              <a:rPr lang="ru-RU" altLang="ru-RU" sz="2000"/>
              <a:t>Инструкция по организации парольной защиты;</a:t>
            </a:r>
          </a:p>
          <a:p>
            <a:pPr eaLnBrk="1" hangingPunct="1">
              <a:lnSpc>
                <a:spcPct val="80000"/>
              </a:lnSpc>
            </a:pPr>
            <a:r>
              <a:rPr lang="ru-RU" altLang="ru-RU" sz="2000"/>
              <a:t>Инструкция по организации антивирусной защиты.</a:t>
            </a:r>
          </a:p>
          <a:p>
            <a:pPr eaLnBrk="1" hangingPunct="1">
              <a:lnSpc>
                <a:spcPct val="80000"/>
              </a:lnSpc>
              <a:buFontTx/>
              <a:buNone/>
            </a:pPr>
            <a:r>
              <a:rPr lang="ru-RU" altLang="ru-RU" sz="1200"/>
              <a:t/>
            </a:r>
            <a:br>
              <a:rPr lang="ru-RU" altLang="ru-RU" sz="1200"/>
            </a:br>
            <a:r>
              <a:rPr lang="ru-RU" altLang="ru-RU" sz="1200"/>
              <a:t/>
            </a:r>
            <a:br>
              <a:rPr lang="ru-RU" altLang="ru-RU" sz="1200"/>
            </a:br>
            <a:r>
              <a:rPr lang="ru-RU" altLang="ru-RU" sz="1200"/>
              <a:t/>
            </a:r>
            <a:br>
              <a:rPr lang="ru-RU" altLang="ru-RU" sz="1200"/>
            </a:br>
            <a:endParaRPr lang="ru-RU" altLang="ru-RU" sz="1200"/>
          </a:p>
        </p:txBody>
      </p:sp>
    </p:spTree>
    <p:extLst>
      <p:ext uri="{BB962C8B-B14F-4D97-AF65-F5344CB8AC3E}">
        <p14:creationId xmlns:p14="http://schemas.microsoft.com/office/powerpoint/2010/main" val="619954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611561" y="115888"/>
            <a:ext cx="8075240" cy="1143000"/>
          </a:xfrm>
        </p:spPr>
        <p:txBody>
          <a:bodyPr/>
          <a:lstStyle/>
          <a:p>
            <a:pPr algn="l" eaLnBrk="1" hangingPunct="1"/>
            <a:r>
              <a:rPr lang="ru-RU" altLang="ru-RU" sz="2600">
                <a:latin typeface="Verdana" charset="0"/>
              </a:rPr>
              <a:t>Резервирование информационных ресурсов </a:t>
            </a:r>
          </a:p>
        </p:txBody>
      </p:sp>
      <p:sp>
        <p:nvSpPr>
          <p:cNvPr id="40962" name="Rectangle 3"/>
          <p:cNvSpPr>
            <a:spLocks noGrp="1" noChangeArrowheads="1"/>
          </p:cNvSpPr>
          <p:nvPr>
            <p:ph type="body" idx="1"/>
          </p:nvPr>
        </p:nvSpPr>
        <p:spPr>
          <a:xfrm>
            <a:off x="107504" y="1052736"/>
            <a:ext cx="8912681" cy="5186363"/>
          </a:xfrm>
        </p:spPr>
        <p:txBody>
          <a:bodyPr/>
          <a:lstStyle/>
          <a:p>
            <a:pPr marL="0" indent="0" eaLnBrk="1" hangingPunct="1">
              <a:buNone/>
            </a:pPr>
            <a:r>
              <a:rPr lang="ru-RU" altLang="ru-RU" sz="2400" smtClean="0"/>
              <a:t>Методы </a:t>
            </a:r>
            <a:r>
              <a:rPr lang="ru-RU" altLang="ru-RU" sz="2400" dirty="0"/>
              <a:t>резервирования:</a:t>
            </a:r>
          </a:p>
          <a:p>
            <a:pPr lvl="1" eaLnBrk="1" hangingPunct="1"/>
            <a:r>
              <a:rPr lang="ru-RU" altLang="ru-RU" sz="2400" dirty="0"/>
              <a:t>Резервный центр обработки данных</a:t>
            </a:r>
          </a:p>
          <a:p>
            <a:pPr lvl="1" eaLnBrk="1" hangingPunct="1"/>
            <a:r>
              <a:rPr lang="ru-RU" altLang="ru-RU" sz="2400" dirty="0"/>
              <a:t>Резервное информационное хранилище (</a:t>
            </a:r>
            <a:r>
              <a:rPr lang="ru-RU" altLang="ru-RU" sz="2400" dirty="0" err="1"/>
              <a:t>зеркалирование</a:t>
            </a:r>
            <a:r>
              <a:rPr lang="ru-RU" altLang="ru-RU" sz="2400" dirty="0"/>
              <a:t>)</a:t>
            </a:r>
          </a:p>
          <a:p>
            <a:pPr lvl="1" eaLnBrk="1" hangingPunct="1"/>
            <a:r>
              <a:rPr lang="ru-RU" altLang="ru-RU" sz="2400" dirty="0"/>
              <a:t>Горячее резервирование носителей информации (</a:t>
            </a:r>
            <a:r>
              <a:rPr lang="en-US" altLang="ru-RU" sz="2400" dirty="0"/>
              <a:t>RAID </a:t>
            </a:r>
            <a:r>
              <a:rPr lang="ru-RU" altLang="ru-RU" sz="2400" dirty="0"/>
              <a:t>5-го уровня)</a:t>
            </a:r>
          </a:p>
          <a:p>
            <a:pPr lvl="1" eaLnBrk="1" hangingPunct="1"/>
            <a:r>
              <a:rPr lang="ru-RU" altLang="ru-RU" sz="2400" dirty="0"/>
              <a:t>Резервное копирование на устройствах, обеспечивающих быстрый доступ</a:t>
            </a:r>
          </a:p>
          <a:p>
            <a:pPr lvl="1" eaLnBrk="1" hangingPunct="1"/>
            <a:r>
              <a:rPr lang="ru-RU" altLang="ru-RU" sz="2400" dirty="0"/>
              <a:t>Резервное копирование на внешних носителях</a:t>
            </a:r>
            <a:br>
              <a:rPr lang="ru-RU" altLang="ru-RU" sz="2400" dirty="0"/>
            </a:br>
            <a:endParaRPr lang="ru-RU" altLang="ru-RU" sz="2400" dirty="0"/>
          </a:p>
          <a:p>
            <a:pPr eaLnBrk="1" hangingPunct="1"/>
            <a:r>
              <a:rPr lang="ru-RU" altLang="ru-RU" sz="1800" dirty="0"/>
              <a:t>Ни один из представленных способов в отдельности не является достаточным</a:t>
            </a:r>
          </a:p>
          <a:p>
            <a:pPr eaLnBrk="1" hangingPunct="1"/>
            <a:r>
              <a:rPr lang="ru-RU" altLang="ru-RU" sz="1800" dirty="0"/>
              <a:t> Обязательным является резервное копирование на носители, физически разнесенные с местом хранения и обработки данных.</a:t>
            </a:r>
          </a:p>
          <a:p>
            <a:pPr eaLnBrk="1" hangingPunct="1"/>
            <a:r>
              <a:rPr lang="ru-RU" altLang="ru-RU" sz="1800" dirty="0"/>
              <a:t>Обеспечить эффективное резервирование данных на рабочих станциях пользователей невозможно: эффективность «тонких» решений.</a:t>
            </a:r>
          </a:p>
          <a:p>
            <a:pPr algn="just" eaLnBrk="1" hangingPunct="1"/>
            <a:endParaRPr lang="ru-RU" altLang="ru-RU" sz="3900" dirty="0"/>
          </a:p>
        </p:txBody>
      </p:sp>
    </p:spTree>
    <p:extLst>
      <p:ext uri="{BB962C8B-B14F-4D97-AF65-F5344CB8AC3E}">
        <p14:creationId xmlns:p14="http://schemas.microsoft.com/office/powerpoint/2010/main" val="2139757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67545" y="115888"/>
            <a:ext cx="8219256" cy="792832"/>
          </a:xfrm>
        </p:spPr>
        <p:txBody>
          <a:bodyPr/>
          <a:lstStyle/>
          <a:p>
            <a:pPr algn="l" eaLnBrk="1" hangingPunct="1"/>
            <a:r>
              <a:rPr lang="ru-RU" altLang="ru-RU" sz="2600">
                <a:latin typeface="Verdana" charset="0"/>
              </a:rPr>
              <a:t>Резервирование информационных ресурсов </a:t>
            </a:r>
          </a:p>
        </p:txBody>
      </p:sp>
      <p:sp>
        <p:nvSpPr>
          <p:cNvPr id="41986" name="Rectangle 3"/>
          <p:cNvSpPr>
            <a:spLocks noGrp="1" noChangeArrowheads="1"/>
          </p:cNvSpPr>
          <p:nvPr>
            <p:ph type="body" idx="1"/>
          </p:nvPr>
        </p:nvSpPr>
        <p:spPr>
          <a:xfrm>
            <a:off x="436578" y="939010"/>
            <a:ext cx="8425631" cy="5586334"/>
          </a:xfrm>
        </p:spPr>
        <p:txBody>
          <a:bodyPr/>
          <a:lstStyle/>
          <a:p>
            <a:pPr eaLnBrk="1" hangingPunct="1">
              <a:lnSpc>
                <a:spcPct val="80000"/>
              </a:lnSpc>
              <a:buFontTx/>
              <a:buNone/>
            </a:pPr>
            <a:endParaRPr lang="ru-RU" altLang="ru-RU" sz="500" dirty="0"/>
          </a:p>
          <a:p>
            <a:pPr eaLnBrk="1" hangingPunct="1">
              <a:lnSpc>
                <a:spcPct val="80000"/>
              </a:lnSpc>
            </a:pPr>
            <a:r>
              <a:rPr lang="ru-RU" altLang="ru-RU" sz="2000" dirty="0"/>
              <a:t>Резервное копирование - это процесс изготовления копии данных, находящихся на жестких дисках или на независимом носителе информации с целью восстановления исходных данных, в случае если оригинал будет утерян в силу разных причин.</a:t>
            </a:r>
            <a:br>
              <a:rPr lang="ru-RU" altLang="ru-RU" sz="2000" dirty="0"/>
            </a:br>
            <a:endParaRPr lang="ru-RU" altLang="ru-RU" sz="2000" dirty="0"/>
          </a:p>
          <a:p>
            <a:pPr eaLnBrk="1" hangingPunct="1">
              <a:lnSpc>
                <a:spcPct val="80000"/>
              </a:lnSpc>
            </a:pPr>
            <a:r>
              <a:rPr lang="ru-RU" altLang="ru-RU" sz="2000" dirty="0"/>
              <a:t>Существует три уровня резервного </a:t>
            </a:r>
            <a:r>
              <a:rPr lang="ru-RU" altLang="ru-RU" sz="2000" dirty="0" smtClean="0"/>
              <a:t>копирования:</a:t>
            </a:r>
            <a:br>
              <a:rPr lang="ru-RU" altLang="ru-RU" sz="2000" dirty="0" smtClean="0"/>
            </a:br>
            <a:r>
              <a:rPr lang="ru-RU" altLang="ru-RU" sz="2000" b="1" dirty="0" smtClean="0"/>
              <a:t> 	полное;</a:t>
            </a:r>
            <a:endParaRPr lang="ru-RU" altLang="ru-RU" sz="2000" dirty="0"/>
          </a:p>
          <a:p>
            <a:pPr marL="0" indent="0" eaLnBrk="1" hangingPunct="1">
              <a:lnSpc>
                <a:spcPct val="80000"/>
              </a:lnSpc>
              <a:buNone/>
            </a:pPr>
            <a:r>
              <a:rPr lang="ru-RU" altLang="ru-RU" sz="2000" b="1" dirty="0" smtClean="0"/>
              <a:t>	добавочное;</a:t>
            </a:r>
          </a:p>
          <a:p>
            <a:pPr marL="0" indent="0" eaLnBrk="1" hangingPunct="1">
              <a:lnSpc>
                <a:spcPct val="80000"/>
              </a:lnSpc>
              <a:buNone/>
            </a:pPr>
            <a:r>
              <a:rPr lang="ru-RU" altLang="ru-RU" sz="2000" b="1" dirty="0" smtClean="0"/>
              <a:t>	дифференциальное.</a:t>
            </a:r>
          </a:p>
          <a:p>
            <a:pPr eaLnBrk="1" hangingPunct="1">
              <a:lnSpc>
                <a:spcPct val="80000"/>
              </a:lnSpc>
            </a:pPr>
            <a:endParaRPr lang="ru-RU" altLang="ru-RU" sz="2000" b="1" dirty="0" smtClean="0"/>
          </a:p>
          <a:p>
            <a:pPr eaLnBrk="1" hangingPunct="1">
              <a:lnSpc>
                <a:spcPct val="80000"/>
              </a:lnSpc>
            </a:pPr>
            <a:r>
              <a:rPr lang="ru-RU" altLang="ru-RU" sz="2000" b="1" dirty="0" smtClean="0"/>
              <a:t>Полное </a:t>
            </a:r>
            <a:r>
              <a:rPr lang="ru-RU" altLang="ru-RU" sz="2000" b="1" dirty="0"/>
              <a:t>резервирование </a:t>
            </a:r>
            <a:r>
              <a:rPr lang="ru-RU" altLang="ru-RU" sz="2000" dirty="0"/>
              <a:t>обычно затрагивает всю систему и все файлы. Его рекомендуется проводить, по крайней мере, еженедельно. </a:t>
            </a:r>
            <a:endParaRPr lang="ru-RU" altLang="ru-RU" sz="2000" dirty="0" smtClean="0"/>
          </a:p>
          <a:p>
            <a:pPr marL="357188" indent="0" eaLnBrk="1" hangingPunct="1">
              <a:lnSpc>
                <a:spcPct val="80000"/>
              </a:lnSpc>
              <a:buNone/>
            </a:pPr>
            <a:r>
              <a:rPr lang="ru-RU" altLang="ru-RU" sz="2000" dirty="0" smtClean="0"/>
              <a:t>Полное </a:t>
            </a:r>
            <a:r>
              <a:rPr lang="ru-RU" altLang="ru-RU" sz="2000" dirty="0"/>
              <a:t>копирование не производительно применять в качестве единственного метода в силу больших ресурсных затрат: временных, трудовых, системных. </a:t>
            </a:r>
            <a:endParaRPr lang="ru-RU" altLang="ru-RU" sz="2000" dirty="0" smtClean="0"/>
          </a:p>
          <a:p>
            <a:pPr marL="357188" indent="0" eaLnBrk="1" hangingPunct="1">
              <a:lnSpc>
                <a:spcPct val="80000"/>
              </a:lnSpc>
              <a:buNone/>
            </a:pPr>
            <a:r>
              <a:rPr lang="ru-RU" altLang="ru-RU" sz="2000" dirty="0" smtClean="0"/>
              <a:t>Плюсом </a:t>
            </a:r>
            <a:r>
              <a:rPr lang="ru-RU" altLang="ru-RU" sz="2000" dirty="0"/>
              <a:t>такого подхода можно назвать возможность быстрого восстановления данных (и системы) за одну операцию. </a:t>
            </a:r>
          </a:p>
        </p:txBody>
      </p:sp>
    </p:spTree>
    <p:extLst>
      <p:ext uri="{BB962C8B-B14F-4D97-AF65-F5344CB8AC3E}">
        <p14:creationId xmlns:p14="http://schemas.microsoft.com/office/powerpoint/2010/main" val="1136225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95537" y="115888"/>
            <a:ext cx="8291264" cy="792832"/>
          </a:xfrm>
        </p:spPr>
        <p:txBody>
          <a:bodyPr/>
          <a:lstStyle/>
          <a:p>
            <a:pPr algn="l" eaLnBrk="1" hangingPunct="1"/>
            <a:r>
              <a:rPr lang="ru-RU" altLang="ru-RU" sz="2600">
                <a:latin typeface="Verdana" charset="0"/>
              </a:rPr>
              <a:t>Резервирование информационных ресурсов </a:t>
            </a:r>
          </a:p>
        </p:txBody>
      </p:sp>
      <p:sp>
        <p:nvSpPr>
          <p:cNvPr id="41986" name="Rectangle 3"/>
          <p:cNvSpPr>
            <a:spLocks noGrp="1" noChangeArrowheads="1"/>
          </p:cNvSpPr>
          <p:nvPr>
            <p:ph type="body" idx="1"/>
          </p:nvPr>
        </p:nvSpPr>
        <p:spPr>
          <a:xfrm>
            <a:off x="158590" y="908720"/>
            <a:ext cx="8765158" cy="5186363"/>
          </a:xfrm>
        </p:spPr>
        <p:txBody>
          <a:bodyPr/>
          <a:lstStyle/>
          <a:p>
            <a:pPr eaLnBrk="1" hangingPunct="1">
              <a:lnSpc>
                <a:spcPct val="80000"/>
              </a:lnSpc>
              <a:buFontTx/>
              <a:buNone/>
            </a:pPr>
            <a:endParaRPr lang="ru-RU" altLang="ru-RU" sz="500" dirty="0"/>
          </a:p>
          <a:p>
            <a:pPr eaLnBrk="1" hangingPunct="1">
              <a:lnSpc>
                <a:spcPct val="80000"/>
              </a:lnSpc>
            </a:pPr>
            <a:r>
              <a:rPr lang="ru-RU" altLang="ru-RU" sz="1800" dirty="0" smtClean="0"/>
              <a:t>При </a:t>
            </a:r>
            <a:r>
              <a:rPr lang="ru-RU" altLang="ru-RU" sz="1800" b="1" dirty="0" smtClean="0"/>
              <a:t>добавочном </a:t>
            </a:r>
            <a:r>
              <a:rPr lang="ru-RU" altLang="ru-RU" sz="1800" b="1" dirty="0"/>
              <a:t>(инкрементальном) резервировании</a:t>
            </a:r>
            <a:r>
              <a:rPr lang="ru-RU" altLang="ru-RU" sz="1800" dirty="0"/>
              <a:t> происходит копирование только тех файлов, которые были изменены за время между двумя резервированиями. </a:t>
            </a:r>
            <a:endParaRPr lang="ru-RU" altLang="ru-RU" sz="1800" dirty="0" smtClean="0"/>
          </a:p>
          <a:p>
            <a:pPr marL="357188" indent="0" eaLnBrk="1" hangingPunct="1">
              <a:lnSpc>
                <a:spcPct val="80000"/>
              </a:lnSpc>
              <a:buNone/>
            </a:pPr>
            <a:r>
              <a:rPr lang="ru-RU" altLang="ru-RU" sz="1800" dirty="0" smtClean="0"/>
              <a:t>В </a:t>
            </a:r>
            <a:r>
              <a:rPr lang="ru-RU" altLang="ru-RU" sz="1800" dirty="0"/>
              <a:t>среднем добавочное резервирование занимает меньше времени, чем полное. Однако процесс восстановления данных занимает в этом случае больше времени, поскольку данные восстанавливаются в порядке очередности создания добавочных копий. </a:t>
            </a:r>
            <a:endParaRPr lang="ru-RU" altLang="ru-RU" sz="1800" dirty="0" smtClean="0"/>
          </a:p>
          <a:p>
            <a:pPr marL="357188" indent="0" eaLnBrk="1" hangingPunct="1">
              <a:lnSpc>
                <a:spcPct val="80000"/>
              </a:lnSpc>
              <a:buNone/>
            </a:pPr>
            <a:r>
              <a:rPr lang="ru-RU" altLang="ru-RU" sz="1800" dirty="0" smtClean="0"/>
              <a:t>Чем </a:t>
            </a:r>
            <a:r>
              <a:rPr lang="ru-RU" altLang="ru-RU" sz="1800" dirty="0"/>
              <a:t>больше период выполнения полного копирования, тем больше добавочных копий образуется. </a:t>
            </a:r>
          </a:p>
          <a:p>
            <a:pPr eaLnBrk="1" hangingPunct="1">
              <a:lnSpc>
                <a:spcPct val="80000"/>
              </a:lnSpc>
            </a:pPr>
            <a:endParaRPr lang="ru-RU" altLang="ru-RU" sz="1800" dirty="0" smtClean="0"/>
          </a:p>
          <a:p>
            <a:pPr eaLnBrk="1" hangingPunct="1">
              <a:lnSpc>
                <a:spcPct val="80000"/>
              </a:lnSpc>
            </a:pPr>
            <a:r>
              <a:rPr lang="ru-RU" altLang="ru-RU" sz="1800" dirty="0" smtClean="0"/>
              <a:t>При </a:t>
            </a:r>
            <a:r>
              <a:rPr lang="ru-RU" altLang="ru-RU" sz="1800" b="1" dirty="0"/>
              <a:t>дифференциальном резервировании</a:t>
            </a:r>
            <a:r>
              <a:rPr lang="ru-RU" altLang="ru-RU" sz="1800" dirty="0"/>
              <a:t> сохраняется заново каждый файл, который был изменен с момента последнего полного резервирования. Дифференциальное резервирование ускоряет процесс восстановления. </a:t>
            </a:r>
            <a:endParaRPr lang="ru-RU" altLang="ru-RU" sz="1800" dirty="0" smtClean="0"/>
          </a:p>
          <a:p>
            <a:pPr marL="357188" indent="0" eaLnBrk="1" hangingPunct="1">
              <a:lnSpc>
                <a:spcPct val="80000"/>
              </a:lnSpc>
              <a:buNone/>
            </a:pPr>
            <a:r>
              <a:rPr lang="ru-RU" altLang="ru-RU" sz="1800" dirty="0" smtClean="0"/>
              <a:t>При </a:t>
            </a:r>
            <a:r>
              <a:rPr lang="ru-RU" altLang="ru-RU" sz="1800" dirty="0"/>
              <a:t>восстановлении необходимы только две копии: полная и последняя дифференциальная. </a:t>
            </a:r>
            <a:endParaRPr lang="ru-RU" altLang="ru-RU" sz="1800" dirty="0" smtClean="0"/>
          </a:p>
          <a:p>
            <a:pPr marL="357188" indent="0" eaLnBrk="1" hangingPunct="1">
              <a:lnSpc>
                <a:spcPct val="80000"/>
              </a:lnSpc>
              <a:buNone/>
            </a:pPr>
            <a:r>
              <a:rPr lang="ru-RU" altLang="ru-RU" sz="1800" dirty="0" smtClean="0"/>
              <a:t>При </a:t>
            </a:r>
            <a:r>
              <a:rPr lang="ru-RU" altLang="ru-RU" sz="1800" dirty="0"/>
              <a:t>дифференциальном копировании может расти размер последней дифференциальной копии, что предопределяет периодичность полного копирования. </a:t>
            </a:r>
            <a:endParaRPr lang="ru-RU" altLang="ru-RU" sz="1800" dirty="0" smtClean="0"/>
          </a:p>
          <a:p>
            <a:pPr marL="357188" indent="0" eaLnBrk="1" hangingPunct="1">
              <a:lnSpc>
                <a:spcPct val="80000"/>
              </a:lnSpc>
              <a:buNone/>
            </a:pPr>
            <a:r>
              <a:rPr lang="ru-RU" altLang="ru-RU" sz="1800" dirty="0" smtClean="0"/>
              <a:t>Популярность </a:t>
            </a:r>
            <a:r>
              <a:rPr lang="ru-RU" altLang="ru-RU" sz="1800" dirty="0"/>
              <a:t>дифференциального резервирования растет, поскольку все копии файлов делаются в определенные моменты времени, что, например, очень важно при заражении вирусами.</a:t>
            </a:r>
          </a:p>
          <a:p>
            <a:pPr algn="just" eaLnBrk="1" hangingPunct="1">
              <a:lnSpc>
                <a:spcPct val="80000"/>
              </a:lnSpc>
            </a:pPr>
            <a:endParaRPr lang="ru-RU" altLang="ru-RU" sz="1800" dirty="0"/>
          </a:p>
        </p:txBody>
      </p:sp>
    </p:spTree>
    <p:extLst>
      <p:ext uri="{BB962C8B-B14F-4D97-AF65-F5344CB8AC3E}">
        <p14:creationId xmlns:p14="http://schemas.microsoft.com/office/powerpoint/2010/main" val="1114935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691680" y="115888"/>
            <a:ext cx="6994525" cy="1143000"/>
          </a:xfrm>
        </p:spPr>
        <p:txBody>
          <a:bodyPr/>
          <a:lstStyle/>
          <a:p>
            <a:pPr algn="l" eaLnBrk="1" hangingPunct="1"/>
            <a:r>
              <a:rPr lang="ru-RU" altLang="ru-RU" sz="2600">
                <a:latin typeface="Verdana" charset="0"/>
              </a:rPr>
              <a:t>Методы резервного копирования </a:t>
            </a:r>
          </a:p>
        </p:txBody>
      </p:sp>
      <p:sp>
        <p:nvSpPr>
          <p:cNvPr id="43010" name="Rectangle 3"/>
          <p:cNvSpPr>
            <a:spLocks noGrp="1" noChangeArrowheads="1"/>
          </p:cNvSpPr>
          <p:nvPr>
            <p:ph type="body" idx="1"/>
          </p:nvPr>
        </p:nvSpPr>
        <p:spPr>
          <a:xfrm>
            <a:off x="323528" y="1124744"/>
            <a:ext cx="8554454" cy="5186363"/>
          </a:xfrm>
        </p:spPr>
        <p:txBody>
          <a:bodyPr/>
          <a:lstStyle/>
          <a:p>
            <a:pPr eaLnBrk="1" hangingPunct="1">
              <a:lnSpc>
                <a:spcPct val="80000"/>
              </a:lnSpc>
              <a:buFontTx/>
              <a:buNone/>
            </a:pPr>
            <a:endParaRPr lang="ru-RU" altLang="ru-RU" sz="700" dirty="0"/>
          </a:p>
          <a:p>
            <a:pPr eaLnBrk="1" hangingPunct="1">
              <a:lnSpc>
                <a:spcPct val="80000"/>
              </a:lnSpc>
            </a:pPr>
            <a:r>
              <a:rPr lang="ru-RU" altLang="ru-RU" sz="1800" b="1" dirty="0"/>
              <a:t>Файловое резервирование</a:t>
            </a:r>
            <a:r>
              <a:rPr lang="ru-RU" altLang="ru-RU" sz="1800" dirty="0"/>
              <a:t>: копируются только выбранные пользователем файлы. </a:t>
            </a:r>
            <a:r>
              <a:rPr lang="ru-RU" altLang="ru-RU" sz="1800" dirty="0" smtClean="0"/>
              <a:t>Такое </a:t>
            </a:r>
            <a:r>
              <a:rPr lang="ru-RU" altLang="ru-RU" sz="1800" dirty="0"/>
              <a:t>резервирование минимально по своим </a:t>
            </a:r>
            <a:r>
              <a:rPr lang="ru-RU" altLang="ru-RU" sz="1800" dirty="0" err="1"/>
              <a:t>ресурсозатратам</a:t>
            </a:r>
            <a:r>
              <a:rPr lang="ru-RU" altLang="ru-RU" sz="1800" dirty="0"/>
              <a:t>, но пригодно, в основном, только для частного пользователя. </a:t>
            </a:r>
          </a:p>
          <a:p>
            <a:pPr eaLnBrk="1" hangingPunct="1">
              <a:lnSpc>
                <a:spcPct val="80000"/>
              </a:lnSpc>
            </a:pPr>
            <a:r>
              <a:rPr lang="ru-RU" altLang="ru-RU" sz="1800" b="1" dirty="0"/>
              <a:t>Отображающее дублирование дисков:</a:t>
            </a:r>
            <a:r>
              <a:rPr lang="ru-RU" altLang="ru-RU" sz="1800" dirty="0"/>
              <a:t> создается образ (своеобразный "снимок«) жесткого диска. Отображающее дублирование обеспечивает быстрое восстановление всей системы.</a:t>
            </a:r>
            <a:br>
              <a:rPr lang="ru-RU" altLang="ru-RU" sz="1800" dirty="0"/>
            </a:br>
            <a:endParaRPr lang="ru-RU" altLang="ru-RU" sz="1800" dirty="0"/>
          </a:p>
          <a:p>
            <a:pPr eaLnBrk="1" hangingPunct="1">
              <a:lnSpc>
                <a:spcPct val="80000"/>
              </a:lnSpc>
            </a:pPr>
            <a:r>
              <a:rPr lang="ru-RU" altLang="ru-RU" sz="1800" dirty="0"/>
              <a:t>Отличия этих методов:   </a:t>
            </a:r>
          </a:p>
          <a:p>
            <a:pPr eaLnBrk="1" hangingPunct="1">
              <a:lnSpc>
                <a:spcPct val="80000"/>
              </a:lnSpc>
            </a:pPr>
            <a:r>
              <a:rPr lang="ru-RU" altLang="ru-RU" sz="1800" b="1" dirty="0"/>
              <a:t>Первое отличие</a:t>
            </a:r>
            <a:r>
              <a:rPr lang="ru-RU" altLang="ru-RU" sz="1800" dirty="0"/>
              <a:t> этих двух методов: объем резервной копии. Ясно, что во втором случае (создания образа жесткого диска) объем будет намного больше. </a:t>
            </a:r>
          </a:p>
          <a:p>
            <a:pPr eaLnBrk="1" hangingPunct="1">
              <a:lnSpc>
                <a:spcPct val="80000"/>
              </a:lnSpc>
            </a:pPr>
            <a:r>
              <a:rPr lang="ru-RU" altLang="ru-RU" sz="1800" b="1" dirty="0"/>
              <a:t>Второе отличие</a:t>
            </a:r>
            <a:r>
              <a:rPr lang="ru-RU" altLang="ru-RU" sz="1800" dirty="0"/>
              <a:t> - скорость восстановления информации. В случае частичной потери информации пофайловый метод предпочтительнее, однако если "слетела" вся система, то восстановление образа диска дает существенный выигрыш во времени. Кроме того, большая часть программ создания образа дисков имеет возможности восстановления отдельных файлов из архива.</a:t>
            </a:r>
            <a:br>
              <a:rPr lang="ru-RU" altLang="ru-RU" sz="1800" dirty="0"/>
            </a:br>
            <a:endParaRPr lang="ru-RU" altLang="ru-RU" sz="1800" dirty="0"/>
          </a:p>
          <a:p>
            <a:pPr eaLnBrk="1" hangingPunct="1">
              <a:lnSpc>
                <a:spcPct val="80000"/>
              </a:lnSpc>
            </a:pPr>
            <a:r>
              <a:rPr lang="ru-RU" altLang="ru-RU" sz="1800" dirty="0"/>
              <a:t>Пофайловый метод удобен, если объем свободного места на резервном носителе ограничен, а время восстановления системы не имеет существенного значения. Для корпоративного же пользователя предпочтительнее создание образов дисков с определенной периодичностью в сочетании с пофайловым копированием в промежутках между созданием полных образов.</a:t>
            </a:r>
          </a:p>
        </p:txBody>
      </p:sp>
    </p:spTree>
    <p:extLst>
      <p:ext uri="{BB962C8B-B14F-4D97-AF65-F5344CB8AC3E}">
        <p14:creationId xmlns:p14="http://schemas.microsoft.com/office/powerpoint/2010/main" val="1927036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692275" y="115888"/>
            <a:ext cx="6994525" cy="1143000"/>
          </a:xfrm>
        </p:spPr>
        <p:txBody>
          <a:bodyPr/>
          <a:lstStyle/>
          <a:p>
            <a:pPr algn="l" eaLnBrk="1" hangingPunct="1"/>
            <a:r>
              <a:rPr lang="ru-RU" altLang="ru-RU" sz="2600">
                <a:latin typeface="Verdana" charset="0"/>
              </a:rPr>
              <a:t>Резервное копирование баз данных </a:t>
            </a:r>
          </a:p>
        </p:txBody>
      </p:sp>
      <p:sp>
        <p:nvSpPr>
          <p:cNvPr id="44034" name="Rectangle 3"/>
          <p:cNvSpPr>
            <a:spLocks noGrp="1" noChangeArrowheads="1"/>
          </p:cNvSpPr>
          <p:nvPr>
            <p:ph type="body" idx="1"/>
          </p:nvPr>
        </p:nvSpPr>
        <p:spPr>
          <a:xfrm>
            <a:off x="611560" y="1052736"/>
            <a:ext cx="8210961" cy="5361683"/>
          </a:xfrm>
        </p:spPr>
        <p:txBody>
          <a:bodyPr/>
          <a:lstStyle/>
          <a:p>
            <a:pPr eaLnBrk="1" hangingPunct="1">
              <a:lnSpc>
                <a:spcPct val="80000"/>
              </a:lnSpc>
              <a:buFontTx/>
              <a:buNone/>
            </a:pPr>
            <a:endParaRPr lang="ru-RU" altLang="ru-RU" sz="1200" dirty="0"/>
          </a:p>
          <a:p>
            <a:pPr eaLnBrk="1" hangingPunct="1">
              <a:lnSpc>
                <a:spcPct val="80000"/>
              </a:lnSpc>
              <a:buFontTx/>
              <a:buNone/>
            </a:pPr>
            <a:r>
              <a:rPr lang="ru-RU" altLang="ru-RU" sz="2000" b="1" dirty="0"/>
              <a:t>Холодное резервное копирование </a:t>
            </a:r>
          </a:p>
          <a:p>
            <a:pPr eaLnBrk="1" hangingPunct="1">
              <a:lnSpc>
                <a:spcPct val="80000"/>
              </a:lnSpc>
              <a:buFontTx/>
              <a:buNone/>
            </a:pPr>
            <a:r>
              <a:rPr lang="ru-RU" altLang="ru-RU" sz="1800" u="sng" dirty="0"/>
              <a:t>БД останавливается, копируются </a:t>
            </a:r>
          </a:p>
          <a:p>
            <a:pPr eaLnBrk="1" hangingPunct="1">
              <a:lnSpc>
                <a:spcPct val="80000"/>
              </a:lnSpc>
            </a:pPr>
            <a:r>
              <a:rPr lang="ru-RU" altLang="ru-RU" sz="1800" dirty="0"/>
              <a:t>исполняемые файлы, </a:t>
            </a:r>
          </a:p>
          <a:p>
            <a:pPr eaLnBrk="1" hangingPunct="1">
              <a:lnSpc>
                <a:spcPct val="80000"/>
              </a:lnSpc>
            </a:pPr>
            <a:r>
              <a:rPr lang="ru-RU" altLang="ru-RU" sz="1800" dirty="0"/>
              <a:t>код процедур, </a:t>
            </a:r>
          </a:p>
          <a:p>
            <a:pPr eaLnBrk="1" hangingPunct="1">
              <a:lnSpc>
                <a:spcPct val="80000"/>
              </a:lnSpc>
            </a:pPr>
            <a:r>
              <a:rPr lang="ru-RU" altLang="ru-RU" sz="1800" dirty="0"/>
              <a:t>файлы конфигурации, </a:t>
            </a:r>
          </a:p>
          <a:p>
            <a:pPr eaLnBrk="1" hangingPunct="1">
              <a:lnSpc>
                <a:spcPct val="80000"/>
              </a:lnSpc>
            </a:pPr>
            <a:r>
              <a:rPr lang="ru-RU" altLang="ru-RU" sz="1800" dirty="0"/>
              <a:t>управляющие файлы, </a:t>
            </a:r>
          </a:p>
          <a:p>
            <a:pPr eaLnBrk="1" hangingPunct="1">
              <a:lnSpc>
                <a:spcPct val="80000"/>
              </a:lnSpc>
            </a:pPr>
            <a:r>
              <a:rPr lang="ru-RU" altLang="ru-RU" sz="1800" dirty="0"/>
              <a:t>файлы данных СУБД</a:t>
            </a:r>
          </a:p>
          <a:p>
            <a:pPr eaLnBrk="1" hangingPunct="1">
              <a:lnSpc>
                <a:spcPct val="80000"/>
              </a:lnSpc>
            </a:pPr>
            <a:r>
              <a:rPr lang="ru-RU" altLang="ru-RU" sz="1800" dirty="0"/>
              <a:t>журналы повторов)</a:t>
            </a:r>
          </a:p>
          <a:p>
            <a:pPr eaLnBrk="1" hangingPunct="1">
              <a:lnSpc>
                <a:spcPct val="80000"/>
              </a:lnSpc>
              <a:buFontTx/>
              <a:buNone/>
            </a:pPr>
            <a:r>
              <a:rPr lang="ru-RU" altLang="ru-RU" sz="2000" b="1" dirty="0"/>
              <a:t>Горячее (оперативное)резервное копирование </a:t>
            </a:r>
          </a:p>
          <a:p>
            <a:pPr eaLnBrk="1" hangingPunct="1">
              <a:lnSpc>
                <a:spcPct val="80000"/>
              </a:lnSpc>
              <a:buFontTx/>
              <a:buNone/>
            </a:pPr>
            <a:r>
              <a:rPr lang="ru-RU" altLang="ru-RU" sz="1800" u="sng" dirty="0"/>
              <a:t>копируются </a:t>
            </a:r>
          </a:p>
          <a:p>
            <a:pPr eaLnBrk="1" hangingPunct="1">
              <a:lnSpc>
                <a:spcPct val="80000"/>
              </a:lnSpc>
            </a:pPr>
            <a:r>
              <a:rPr lang="ru-RU" altLang="ru-RU" sz="1800" dirty="0"/>
              <a:t>файлы, принадлежащие конкретному табличному пространству/пространствам, </a:t>
            </a:r>
          </a:p>
          <a:p>
            <a:pPr eaLnBrk="1" hangingPunct="1">
              <a:lnSpc>
                <a:spcPct val="80000"/>
              </a:lnSpc>
            </a:pPr>
            <a:r>
              <a:rPr lang="ru-RU" altLang="ru-RU" sz="1800" dirty="0"/>
              <a:t>архивные журналы повторов,</a:t>
            </a:r>
          </a:p>
          <a:p>
            <a:pPr eaLnBrk="1" hangingPunct="1">
              <a:lnSpc>
                <a:spcPct val="80000"/>
              </a:lnSpc>
            </a:pPr>
            <a:r>
              <a:rPr lang="ru-RU" altLang="ru-RU" sz="1800" dirty="0"/>
              <a:t>управляющий файл)</a:t>
            </a:r>
          </a:p>
          <a:p>
            <a:pPr eaLnBrk="1" hangingPunct="1">
              <a:lnSpc>
                <a:spcPct val="80000"/>
              </a:lnSpc>
              <a:buFontTx/>
              <a:buNone/>
            </a:pPr>
            <a:r>
              <a:rPr lang="ru-RU" altLang="ru-RU" sz="2000" b="1" dirty="0"/>
              <a:t>Логическое резервное копирование - </a:t>
            </a:r>
            <a:r>
              <a:rPr lang="ru-RU" altLang="ru-RU" sz="2000" dirty="0"/>
              <a:t> </a:t>
            </a:r>
          </a:p>
          <a:p>
            <a:pPr eaLnBrk="1" hangingPunct="1">
              <a:lnSpc>
                <a:spcPct val="80000"/>
              </a:lnSpc>
            </a:pPr>
            <a:r>
              <a:rPr lang="ru-RU" altLang="ru-RU" sz="1800" dirty="0"/>
              <a:t>экспорт (создается и сохраняется в двоичном файле логическая копия объектов БД) – фактически данные читаются с помощью </a:t>
            </a:r>
            <a:r>
              <a:rPr lang="en-US" altLang="ru-RU" sz="1800" dirty="0"/>
              <a:t>SQL </a:t>
            </a:r>
            <a:r>
              <a:rPr lang="ru-RU" altLang="ru-RU" sz="1800" dirty="0"/>
              <a:t>запросов и сохраняются в файле. </a:t>
            </a:r>
          </a:p>
        </p:txBody>
      </p:sp>
    </p:spTree>
    <p:extLst>
      <p:ext uri="{BB962C8B-B14F-4D97-AF65-F5344CB8AC3E}">
        <p14:creationId xmlns:p14="http://schemas.microsoft.com/office/powerpoint/2010/main" val="1493222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Прямоугольник 3"/>
          <p:cNvSpPr>
            <a:spLocks noChangeArrowheads="1"/>
          </p:cNvSpPr>
          <p:nvPr/>
        </p:nvSpPr>
        <p:spPr bwMode="auto">
          <a:xfrm>
            <a:off x="179388" y="2276475"/>
            <a:ext cx="87503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a:spcBef>
                <a:spcPct val="0"/>
              </a:spcBef>
              <a:buFontTx/>
              <a:buNone/>
            </a:pPr>
            <a:r>
              <a:rPr lang="ru-RU" altLang="ru-RU" sz="1800">
                <a:solidFill>
                  <a:srgbClr val="000000"/>
                </a:solidFill>
              </a:rPr>
              <a:t/>
            </a:r>
            <a:br>
              <a:rPr lang="ru-RU" altLang="ru-RU" sz="1800">
                <a:solidFill>
                  <a:srgbClr val="000000"/>
                </a:solidFill>
              </a:rPr>
            </a:br>
            <a:r>
              <a:rPr lang="ru-RU" altLang="ru-RU" sz="4400">
                <a:solidFill>
                  <a:srgbClr val="000000"/>
                </a:solidFill>
              </a:rPr>
              <a:t>ЗАПАДНЫЙ ПОДХОД </a:t>
            </a:r>
          </a:p>
          <a:p>
            <a:pPr algn="ctr">
              <a:spcBef>
                <a:spcPct val="0"/>
              </a:spcBef>
              <a:buFontTx/>
              <a:buNone/>
            </a:pPr>
            <a:r>
              <a:rPr lang="ru-RU" altLang="ru-RU" sz="4400">
                <a:solidFill>
                  <a:srgbClr val="000000"/>
                </a:solidFill>
              </a:rPr>
              <a:t>К ОРГАНИЗАЦИИ ИБ</a:t>
            </a:r>
          </a:p>
        </p:txBody>
      </p:sp>
      <p:sp>
        <p:nvSpPr>
          <p:cNvPr id="15362"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Прямоугольник 3"/>
          <p:cNvSpPr>
            <a:spLocks noChangeArrowheads="1"/>
          </p:cNvSpPr>
          <p:nvPr/>
        </p:nvSpPr>
        <p:spPr bwMode="auto">
          <a:xfrm>
            <a:off x="1000125" y="500063"/>
            <a:ext cx="7929563"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1800"/>
              <a:t/>
            </a:r>
            <a:br>
              <a:rPr lang="ru-RU" altLang="ru-RU" sz="1800"/>
            </a:br>
            <a:endParaRPr lang="ru-RU" altLang="ru-RU" sz="1800"/>
          </a:p>
          <a:p>
            <a:pPr eaLnBrk="1" hangingPunct="1">
              <a:spcBef>
                <a:spcPct val="0"/>
              </a:spcBef>
              <a:buFontTx/>
              <a:buNone/>
            </a:pPr>
            <a:r>
              <a:rPr lang="ru-RU" altLang="ru-RU" sz="2800" b="1"/>
              <a:t>координация деятельности соответствующих подразделений по обеспечению информационной безопасности; </a:t>
            </a:r>
          </a:p>
          <a:p>
            <a:pPr eaLnBrk="1" hangingPunct="1">
              <a:spcBef>
                <a:spcPct val="0"/>
              </a:spcBef>
              <a:buFontTx/>
              <a:buNone/>
            </a:pPr>
            <a:endParaRPr lang="ru-RU" altLang="ru-RU" sz="2800" b="1"/>
          </a:p>
          <a:p>
            <a:pPr eaLnBrk="1" hangingPunct="1">
              <a:spcBef>
                <a:spcPct val="0"/>
              </a:spcBef>
              <a:buFontTx/>
              <a:buNone/>
            </a:pPr>
            <a:r>
              <a:rPr lang="ru-RU" altLang="ru-RU" sz="2800" b="1"/>
              <a:t>наилучшее использование всех выделенных ресурсов; </a:t>
            </a:r>
          </a:p>
          <a:p>
            <a:pPr eaLnBrk="1" hangingPunct="1">
              <a:spcBef>
                <a:spcPct val="0"/>
              </a:spcBef>
              <a:buFontTx/>
              <a:buNone/>
            </a:pPr>
            <a:endParaRPr lang="ru-RU" altLang="ru-RU" sz="2800" b="1"/>
          </a:p>
          <a:p>
            <a:pPr eaLnBrk="1" hangingPunct="1">
              <a:spcBef>
                <a:spcPct val="0"/>
              </a:spcBef>
              <a:buFontTx/>
              <a:buNone/>
            </a:pPr>
            <a:r>
              <a:rPr lang="ru-RU" altLang="ru-RU" sz="2800" b="1"/>
              <a:t>предотвращение ошибочных действий, которые могут привести к снижению вероятности достижения цели. </a:t>
            </a:r>
          </a:p>
          <a:p>
            <a:pPr eaLnBrk="1" hangingPunct="1">
              <a:spcBef>
                <a:spcPct val="0"/>
              </a:spcBef>
              <a:buFontTx/>
              <a:buNone/>
            </a:pPr>
            <a:r>
              <a:rPr lang="ru-RU" altLang="ru-RU" sz="2800"/>
              <a:t/>
            </a:r>
            <a:br>
              <a:rPr lang="ru-RU" altLang="ru-RU" sz="2800"/>
            </a:br>
            <a:endParaRPr lang="ru-RU" altLang="ru-RU" sz="2800"/>
          </a:p>
        </p:txBody>
      </p:sp>
      <p:sp>
        <p:nvSpPr>
          <p:cNvPr id="19458" name="TextBox 5"/>
          <p:cNvSpPr txBox="1">
            <a:spLocks noChangeArrowheads="1"/>
          </p:cNvSpPr>
          <p:nvPr/>
        </p:nvSpPr>
        <p:spPr bwMode="auto">
          <a:xfrm>
            <a:off x="928688" y="0"/>
            <a:ext cx="7572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4000" b="1"/>
              <a:t>Основные цели планирования: </a:t>
            </a:r>
          </a:p>
        </p:txBody>
      </p:sp>
      <p:sp>
        <p:nvSpPr>
          <p:cNvPr id="7" name="Овал 6"/>
          <p:cNvSpPr/>
          <p:nvPr/>
        </p:nvSpPr>
        <p:spPr>
          <a:xfrm>
            <a:off x="285750" y="1143000"/>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b="1">
              <a:ea typeface="Arial" charset="0"/>
              <a:cs typeface="Arial" charset="0"/>
            </a:endParaRPr>
          </a:p>
        </p:txBody>
      </p:sp>
      <p:sp>
        <p:nvSpPr>
          <p:cNvPr id="10" name="Овал 9"/>
          <p:cNvSpPr/>
          <p:nvPr/>
        </p:nvSpPr>
        <p:spPr>
          <a:xfrm>
            <a:off x="285750" y="2857500"/>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b="1">
              <a:ea typeface="Arial" charset="0"/>
              <a:cs typeface="Arial" charset="0"/>
            </a:endParaRPr>
          </a:p>
        </p:txBody>
      </p:sp>
      <p:sp>
        <p:nvSpPr>
          <p:cNvPr id="11" name="Овал 10"/>
          <p:cNvSpPr/>
          <p:nvPr/>
        </p:nvSpPr>
        <p:spPr>
          <a:xfrm>
            <a:off x="285750" y="4214813"/>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b="1">
              <a:ea typeface="Arial" charset="0"/>
              <a:cs typeface="Arial" charset="0"/>
            </a:endParaRPr>
          </a:p>
        </p:txBody>
      </p:sp>
    </p:spTree>
    <p:extLst>
      <p:ext uri="{BB962C8B-B14F-4D97-AF65-F5344CB8AC3E}">
        <p14:creationId xmlns:p14="http://schemas.microsoft.com/office/powerpoint/2010/main" val="922030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16386"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16387" name="Rectangle 1"/>
          <p:cNvSpPr>
            <a:spLocks noChangeArrowheads="1"/>
          </p:cNvSpPr>
          <p:nvPr/>
        </p:nvSpPr>
        <p:spPr bwMode="auto">
          <a:xfrm>
            <a:off x="642938" y="0"/>
            <a:ext cx="8501062"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2800" b="1">
                <a:solidFill>
                  <a:srgbClr val="000000"/>
                </a:solidFill>
                <a:ea typeface="Arial Unicode MS" charset="0"/>
              </a:rPr>
              <a:t>Под нештатными или чрезвычайными ситуациями понимаются внешние воздействия, приводящие к невозможности функционирования предприятия в обычном, регламентируемом соответствующими стандартами данного предприятия режиме.</a:t>
            </a:r>
          </a:p>
          <a:p>
            <a:pPr>
              <a:spcBef>
                <a:spcPct val="0"/>
              </a:spcBef>
              <a:buFontTx/>
              <a:buNone/>
            </a:pPr>
            <a:endParaRPr lang="ru-RU" altLang="ru-RU" sz="2800">
              <a:solidFill>
                <a:srgbClr val="000000"/>
              </a:solidFill>
              <a:ea typeface="Arial Unicode MS" charset="0"/>
            </a:endParaRPr>
          </a:p>
          <a:p>
            <a:pPr>
              <a:spcBef>
                <a:spcPct val="0"/>
              </a:spcBef>
              <a:buFontTx/>
              <a:buChar char="•"/>
            </a:pPr>
            <a:r>
              <a:rPr lang="ru-RU" altLang="ru-RU" sz="2800" b="1">
                <a:solidFill>
                  <a:srgbClr val="000000"/>
                </a:solidFill>
                <a:ea typeface="Arial Unicode MS" charset="0"/>
              </a:rPr>
              <a:t>Отключение электроэнергии </a:t>
            </a:r>
          </a:p>
          <a:p>
            <a:pPr>
              <a:spcBef>
                <a:spcPct val="0"/>
              </a:spcBef>
              <a:buFontTx/>
              <a:buChar char="•"/>
            </a:pPr>
            <a:r>
              <a:rPr lang="ru-RU" altLang="ru-RU" sz="2800" b="1">
                <a:solidFill>
                  <a:srgbClr val="000000"/>
                </a:solidFill>
                <a:ea typeface="Arial Unicode MS" charset="0"/>
              </a:rPr>
              <a:t>Пикетирование и забастовки </a:t>
            </a:r>
          </a:p>
          <a:p>
            <a:pPr>
              <a:spcBef>
                <a:spcPct val="0"/>
              </a:spcBef>
              <a:buFontTx/>
              <a:buChar char="•"/>
            </a:pPr>
            <a:r>
              <a:rPr lang="ru-RU" altLang="ru-RU" sz="2800" b="1">
                <a:solidFill>
                  <a:srgbClr val="000000"/>
                </a:solidFill>
                <a:ea typeface="Arial Unicode MS" charset="0"/>
              </a:rPr>
              <a:t>Прорывы водопровода или канализации </a:t>
            </a:r>
          </a:p>
          <a:p>
            <a:pPr>
              <a:spcBef>
                <a:spcPct val="0"/>
              </a:spcBef>
              <a:buFontTx/>
              <a:buChar char="•"/>
            </a:pPr>
            <a:r>
              <a:rPr lang="ru-RU" altLang="ru-RU" sz="2800" b="1">
                <a:solidFill>
                  <a:srgbClr val="000000"/>
                </a:solidFill>
                <a:ea typeface="Arial Unicode MS" charset="0"/>
              </a:rPr>
              <a:t>Террористические акты или их угроза </a:t>
            </a:r>
          </a:p>
          <a:p>
            <a:pPr>
              <a:spcBef>
                <a:spcPct val="0"/>
              </a:spcBef>
              <a:buFontTx/>
              <a:buChar char="•"/>
            </a:pPr>
            <a:r>
              <a:rPr lang="ru-RU" altLang="ru-RU" sz="2800" b="1">
                <a:solidFill>
                  <a:srgbClr val="000000"/>
                </a:solidFill>
                <a:ea typeface="Arial Unicode MS" charset="0"/>
              </a:rPr>
              <a:t>Выход из строя кондиционеров </a:t>
            </a:r>
          </a:p>
          <a:p>
            <a:pPr>
              <a:spcBef>
                <a:spcPct val="0"/>
              </a:spcBef>
              <a:buFontTx/>
              <a:buChar char="•"/>
            </a:pPr>
            <a:r>
              <a:rPr lang="ru-RU" altLang="ru-RU" sz="2800" b="1">
                <a:solidFill>
                  <a:srgbClr val="000000"/>
                </a:solidFill>
                <a:ea typeface="Arial Unicode MS" charset="0"/>
              </a:rPr>
              <a:t>Гражданские беспорядки </a:t>
            </a:r>
          </a:p>
          <a:p>
            <a:pPr>
              <a:spcBef>
                <a:spcPct val="0"/>
              </a:spcBef>
              <a:buFontTx/>
              <a:buChar char="•"/>
            </a:pPr>
            <a:r>
              <a:rPr lang="ru-RU" altLang="ru-RU" sz="2800" b="1">
                <a:solidFill>
                  <a:srgbClr val="000000"/>
                </a:solidFill>
                <a:ea typeface="Arial Unicode MS" charset="0"/>
              </a:rPr>
              <a:t>Пожары </a:t>
            </a:r>
          </a:p>
          <a:p>
            <a:pPr>
              <a:spcBef>
                <a:spcPct val="0"/>
              </a:spcBef>
              <a:buFontTx/>
              <a:buChar char="•"/>
            </a:pPr>
            <a:r>
              <a:rPr lang="ru-RU" altLang="ru-RU" sz="2800" b="1">
                <a:solidFill>
                  <a:srgbClr val="000000"/>
                </a:solidFill>
                <a:ea typeface="Arial Unicode MS" charset="0"/>
              </a:rPr>
              <a:t>Локальные конфликты </a:t>
            </a:r>
          </a:p>
          <a:p>
            <a:pPr>
              <a:spcBef>
                <a:spcPct val="0"/>
              </a:spcBef>
              <a:buFontTx/>
              <a:buChar char="•"/>
            </a:pPr>
            <a:r>
              <a:rPr lang="ru-RU" altLang="ru-RU" sz="2800" b="1">
                <a:solidFill>
                  <a:srgbClr val="000000"/>
                </a:solidFill>
                <a:ea typeface="Arial Unicode MS" charset="0"/>
              </a:rPr>
              <a:t>Природные катаклизмы</a:t>
            </a:r>
          </a:p>
          <a:p>
            <a:pPr>
              <a:spcBef>
                <a:spcPct val="0"/>
              </a:spcBef>
              <a:buFontTx/>
              <a:buNone/>
            </a:pPr>
            <a:endParaRPr lang="ru-RU" altLang="ru-RU" sz="1800">
              <a:solidFill>
                <a:srgbClr val="000000"/>
              </a:solidFill>
              <a:latin typeface="Arial" charset="0"/>
              <a:ea typeface="Arial Unicode MS"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17410"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2049" name="Rectangle 1"/>
          <p:cNvSpPr>
            <a:spLocks noChangeArrowheads="1"/>
          </p:cNvSpPr>
          <p:nvPr/>
        </p:nvSpPr>
        <p:spPr bwMode="auto">
          <a:xfrm>
            <a:off x="785813" y="428625"/>
            <a:ext cx="7929562" cy="3724275"/>
          </a:xfrm>
          <a:prstGeom prst="rect">
            <a:avLst/>
          </a:prstGeom>
          <a:noFill/>
          <a:ln w="9525">
            <a:noFill/>
            <a:miter lim="800000"/>
            <a:headEnd/>
            <a:tailEnd/>
          </a:ln>
          <a:effectLst/>
        </p:spPr>
        <p:txBody>
          <a:bodyPr anchor="ctr">
            <a:spAutoFit/>
          </a:bodyPr>
          <a:lstStyle/>
          <a:p>
            <a:pPr>
              <a:defRPr/>
            </a:pPr>
            <a:r>
              <a:rPr lang="ru-RU" sz="2800" b="1" dirty="0">
                <a:solidFill>
                  <a:srgbClr val="000000"/>
                </a:solidFill>
                <a:latin typeface="Calibri"/>
                <a:ea typeface="Arial Unicode MS" pitchFamily="34" charset="-128"/>
                <a:cs typeface="Arial Unicode MS" pitchFamily="34" charset="-128"/>
              </a:rPr>
              <a:t>Кроме прямых потерь организации несут издержки, связанные с </a:t>
            </a:r>
          </a:p>
          <a:p>
            <a:pPr marL="432000" indent="-432000">
              <a:spcBef>
                <a:spcPts val="1200"/>
              </a:spcBef>
              <a:buFont typeface="Arial" pitchFamily="34" charset="0"/>
              <a:buChar char="•"/>
              <a:defRPr/>
            </a:pPr>
            <a:r>
              <a:rPr lang="ru-RU" sz="2800" b="1" dirty="0">
                <a:solidFill>
                  <a:srgbClr val="000000"/>
                </a:solidFill>
                <a:latin typeface="Calibri"/>
                <a:ea typeface="Arial Unicode MS" pitchFamily="34" charset="-128"/>
                <a:cs typeface="Arial Unicode MS" pitchFamily="34" charset="-128"/>
              </a:rPr>
              <a:t>нарушением процедур производственного и финансового учета; </a:t>
            </a:r>
          </a:p>
          <a:p>
            <a:pPr marL="432000" indent="-432000">
              <a:spcBef>
                <a:spcPts val="1200"/>
              </a:spcBef>
              <a:buFont typeface="Arial" pitchFamily="34" charset="0"/>
              <a:buChar char="•"/>
              <a:defRPr/>
            </a:pPr>
            <a:r>
              <a:rPr lang="ru-RU" sz="2800" b="1" dirty="0">
                <a:solidFill>
                  <a:srgbClr val="000000"/>
                </a:solidFill>
                <a:latin typeface="Calibri"/>
                <a:ea typeface="Arial Unicode MS" pitchFamily="34" charset="-128"/>
                <a:cs typeface="Arial Unicode MS" pitchFamily="34" charset="-128"/>
              </a:rPr>
              <a:t>потерей расположения заказчиков; </a:t>
            </a:r>
          </a:p>
          <a:p>
            <a:pPr marL="432000" indent="-432000">
              <a:spcBef>
                <a:spcPts val="1200"/>
              </a:spcBef>
              <a:buFont typeface="Arial" pitchFamily="34" charset="0"/>
              <a:buChar char="•"/>
              <a:defRPr/>
            </a:pPr>
            <a:r>
              <a:rPr lang="ru-RU" sz="2800" b="1" dirty="0">
                <a:solidFill>
                  <a:srgbClr val="000000"/>
                </a:solidFill>
                <a:latin typeface="Calibri"/>
                <a:ea typeface="Arial Unicode MS" pitchFamily="34" charset="-128"/>
                <a:cs typeface="Arial Unicode MS" pitchFamily="34" charset="-128"/>
              </a:rPr>
              <a:t>ухудшением имиджа; </a:t>
            </a:r>
          </a:p>
          <a:p>
            <a:pPr marL="432000" indent="-432000">
              <a:spcBef>
                <a:spcPts val="1200"/>
              </a:spcBef>
              <a:buFont typeface="Arial" pitchFamily="34" charset="0"/>
              <a:buChar char="•"/>
              <a:defRPr/>
            </a:pPr>
            <a:r>
              <a:rPr lang="ru-RU" sz="2800" b="1" dirty="0">
                <a:solidFill>
                  <a:srgbClr val="000000"/>
                </a:solidFill>
                <a:latin typeface="Calibri"/>
                <a:ea typeface="Arial Unicode MS" pitchFamily="34" charset="-128"/>
                <a:cs typeface="Arial Unicode MS" pitchFamily="34" charset="-128"/>
              </a:rPr>
              <a:t>снижением конкурентоспособности.</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18434"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4" name="Прямоугольник 3"/>
          <p:cNvSpPr/>
          <p:nvPr/>
        </p:nvSpPr>
        <p:spPr>
          <a:xfrm>
            <a:off x="250825" y="142875"/>
            <a:ext cx="8750300" cy="6216650"/>
          </a:xfrm>
          <a:prstGeom prst="rect">
            <a:avLst/>
          </a:prstGeom>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2800" b="1" u="sng">
                <a:solidFill>
                  <a:srgbClr val="000000"/>
                </a:solidFill>
                <a:ea typeface="Arial Unicode MS" charset="0"/>
              </a:rPr>
              <a:t>Концепция, методы и средства </a:t>
            </a:r>
            <a:r>
              <a:rPr lang="ru-RU" altLang="ru-RU" sz="2800">
                <a:solidFill>
                  <a:srgbClr val="000000"/>
                </a:solidFill>
                <a:ea typeface="Arial Unicode MS" charset="0"/>
              </a:rPr>
              <a:t>обеспечения непрерывности бизнеса и восстановления деятельности после бедствий </a:t>
            </a:r>
            <a:r>
              <a:rPr lang="ru-RU" altLang="ru-RU" sz="2800" b="1" i="1">
                <a:solidFill>
                  <a:srgbClr val="000000"/>
                </a:solidFill>
                <a:ea typeface="Arial Unicode MS" charset="0"/>
              </a:rPr>
              <a:t>(Business Continuity Planning — BCP и Business Disaster Recovery — BDR) </a:t>
            </a:r>
            <a:r>
              <a:rPr lang="ru-RU" altLang="ru-RU" sz="2800">
                <a:solidFill>
                  <a:srgbClr val="000000"/>
                </a:solidFill>
                <a:ea typeface="Arial Unicode MS" charset="0"/>
              </a:rPr>
              <a:t>широко известны и апробированы на Западе при возникновении официально объявленных бедствий и чрезвычайных происшествий более мелкого характера:</a:t>
            </a:r>
          </a:p>
          <a:p>
            <a:pPr>
              <a:spcBef>
                <a:spcPct val="0"/>
              </a:spcBef>
              <a:spcAft>
                <a:spcPts val="600"/>
              </a:spcAft>
            </a:pPr>
            <a:r>
              <a:rPr lang="ru-RU" altLang="ru-RU" sz="2400" b="1">
                <a:solidFill>
                  <a:srgbClr val="000000"/>
                </a:solidFill>
                <a:ea typeface="Arial Unicode MS" charset="0"/>
              </a:rPr>
              <a:t>являются неотъемлемой частью производственной деятельности многих крупных компаний;</a:t>
            </a:r>
          </a:p>
          <a:p>
            <a:pPr>
              <a:spcBef>
                <a:spcPct val="0"/>
              </a:spcBef>
              <a:spcAft>
                <a:spcPts val="600"/>
              </a:spcAft>
            </a:pPr>
            <a:r>
              <a:rPr lang="ru-RU" altLang="ru-RU" sz="2400" b="1">
                <a:solidFill>
                  <a:srgbClr val="000000"/>
                </a:solidFill>
                <a:ea typeface="Arial Unicode MS" charset="0"/>
              </a:rPr>
              <a:t>обеспечивает практически бесперебойное функционирование в случае чрезвычайных происшествий малого и среднего масштаба;</a:t>
            </a:r>
          </a:p>
          <a:p>
            <a:pPr>
              <a:spcBef>
                <a:spcPct val="0"/>
              </a:spcBef>
              <a:spcAft>
                <a:spcPts val="600"/>
              </a:spcAft>
            </a:pPr>
            <a:r>
              <a:rPr lang="ru-RU" altLang="ru-RU" sz="2400" b="1">
                <a:solidFill>
                  <a:srgbClr val="000000"/>
                </a:solidFill>
                <a:ea typeface="Arial Unicode MS" charset="0"/>
              </a:rPr>
              <a:t>позволяет восстанавливать свою деятельность с минимальными, заранее просчитанными убытками в случае широкомасштабных бедствий.</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19458"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18433" name="Rectangle 1"/>
          <p:cNvSpPr>
            <a:spLocks noChangeArrowheads="1"/>
          </p:cNvSpPr>
          <p:nvPr/>
        </p:nvSpPr>
        <p:spPr bwMode="auto">
          <a:xfrm>
            <a:off x="714375" y="0"/>
            <a:ext cx="8429625" cy="7110413"/>
          </a:xfrm>
          <a:prstGeom prst="rect">
            <a:avLst/>
          </a:prstGeom>
          <a:noFill/>
          <a:ln w="9525">
            <a:noFill/>
            <a:miter lim="800000"/>
            <a:headEnd/>
            <a:tailEnd/>
          </a:ln>
          <a:effectLst/>
        </p:spPr>
        <p:txBody>
          <a:bodyPr anchor="ctr">
            <a:spAutoFit/>
          </a:bodyPr>
          <a:lstStyle/>
          <a:p>
            <a:pPr>
              <a:defRPr/>
            </a:pPr>
            <a:r>
              <a:rPr lang="ru-RU" sz="2400" dirty="0">
                <a:solidFill>
                  <a:srgbClr val="000000"/>
                </a:solidFill>
                <a:latin typeface="Calibri"/>
                <a:ea typeface="Arial Unicode MS" pitchFamily="34" charset="-128"/>
                <a:cs typeface="Arial Unicode MS" pitchFamily="34" charset="-128"/>
              </a:rPr>
              <a:t>Для того, чтобы обезопасить себя на случай возникновения нештатных ситуаций, нужно иметь:</a:t>
            </a:r>
          </a:p>
          <a:p>
            <a:pPr>
              <a:defRPr/>
            </a:pPr>
            <a:endParaRPr lang="ru-RU" sz="2400" dirty="0">
              <a:solidFill>
                <a:srgbClr val="000000"/>
              </a:solidFill>
              <a:latin typeface="Calibri"/>
              <a:ea typeface="Arial Unicode MS" pitchFamily="34" charset="-128"/>
              <a:cs typeface="Arial Unicode MS" pitchFamily="34" charset="-128"/>
            </a:endParaRPr>
          </a:p>
          <a:p>
            <a:pPr marL="360000" indent="-360000">
              <a:spcBef>
                <a:spcPts val="1200"/>
              </a:spcBef>
              <a:buFontTx/>
              <a:buChar char="•"/>
              <a:defRPr/>
            </a:pPr>
            <a:r>
              <a:rPr lang="ru-RU" sz="2800" b="1" dirty="0">
                <a:solidFill>
                  <a:srgbClr val="000000"/>
                </a:solidFill>
                <a:latin typeface="Calibri"/>
                <a:ea typeface="Arial Unicode MS" pitchFamily="34" charset="-128"/>
                <a:cs typeface="Arial Unicode MS" pitchFamily="34" charset="-128"/>
              </a:rPr>
              <a:t>План действий в нештатной ситуации, </a:t>
            </a:r>
          </a:p>
          <a:p>
            <a:pPr marL="360000" indent="-360000">
              <a:spcBef>
                <a:spcPts val="1200"/>
              </a:spcBef>
              <a:buFontTx/>
              <a:buChar char="•"/>
              <a:defRPr/>
            </a:pPr>
            <a:r>
              <a:rPr lang="ru-RU" sz="2800" b="1" dirty="0">
                <a:solidFill>
                  <a:srgbClr val="000000"/>
                </a:solidFill>
                <a:latin typeface="Calibri"/>
                <a:ea typeface="Arial Unicode MS" pitchFamily="34" charset="-128"/>
                <a:cs typeface="Arial Unicode MS" pitchFamily="34" charset="-128"/>
              </a:rPr>
              <a:t>Хорошо обученные и тренированные "аварийные группы".</a:t>
            </a:r>
          </a:p>
          <a:p>
            <a:pPr marL="360000" indent="-360000">
              <a:defRPr/>
            </a:pPr>
            <a:endParaRPr lang="ru-RU" sz="2800" b="1" dirty="0">
              <a:solidFill>
                <a:srgbClr val="000000"/>
              </a:solidFill>
              <a:latin typeface="Calibri"/>
              <a:ea typeface="Arial Unicode MS" pitchFamily="34" charset="-128"/>
              <a:cs typeface="Arial Unicode MS" pitchFamily="34" charset="-128"/>
            </a:endParaRPr>
          </a:p>
          <a:p>
            <a:pPr>
              <a:defRPr/>
            </a:pPr>
            <a:r>
              <a:rPr lang="ru-RU" sz="2800" b="1" i="1" u="sng" dirty="0">
                <a:solidFill>
                  <a:srgbClr val="000000"/>
                </a:solidFill>
                <a:latin typeface="Calibri"/>
                <a:ea typeface="Arial Unicode MS" pitchFamily="34" charset="-128"/>
                <a:cs typeface="Arial Unicode MS" pitchFamily="34" charset="-128"/>
              </a:rPr>
              <a:t>План ОНРВ </a:t>
            </a:r>
            <a:r>
              <a:rPr lang="ru-RU" sz="2800" dirty="0">
                <a:solidFill>
                  <a:srgbClr val="000000"/>
                </a:solidFill>
                <a:latin typeface="Calibri"/>
                <a:ea typeface="Arial Unicode MS" pitchFamily="34" charset="-128"/>
                <a:cs typeface="Arial Unicode MS" pitchFamily="34" charset="-128"/>
              </a:rPr>
              <a:t>представляет собой детальный перечень мероприятий, которые должны быть выполнены до, во время и после чрезвычайного происшествия или бедствия. </a:t>
            </a:r>
          </a:p>
          <a:p>
            <a:pPr>
              <a:defRPr/>
            </a:pPr>
            <a:r>
              <a:rPr lang="ru-RU" sz="2800" b="1" i="1" u="sng" dirty="0">
                <a:solidFill>
                  <a:srgbClr val="000000"/>
                </a:solidFill>
                <a:latin typeface="Calibri"/>
                <a:ea typeface="Arial Unicode MS" pitchFamily="34" charset="-128"/>
                <a:cs typeface="Arial Unicode MS" pitchFamily="34" charset="-128"/>
              </a:rPr>
              <a:t>Обученные группы сотрудников</a:t>
            </a:r>
            <a:r>
              <a:rPr lang="ru-RU" sz="2800" dirty="0">
                <a:solidFill>
                  <a:srgbClr val="000000"/>
                </a:solidFill>
                <a:latin typeface="Calibri"/>
                <a:ea typeface="Arial Unicode MS" pitchFamily="34" charset="-128"/>
                <a:cs typeface="Arial Unicode MS" pitchFamily="34" charset="-128"/>
              </a:rPr>
              <a:t>, знающих, что, когда и как они должны делать при возникновении любой нештатной ситуации. </a:t>
            </a:r>
          </a:p>
          <a:p>
            <a:pPr>
              <a:defRPr/>
            </a:pPr>
            <a:endParaRPr lang="ru-RU" sz="2800" dirty="0">
              <a:solidFill>
                <a:srgbClr val="000000"/>
              </a:solidFill>
              <a:latin typeface="Calibri"/>
              <a:ea typeface="Arial Unicode MS" pitchFamily="34" charset="-128"/>
              <a:cs typeface="Arial Unicode MS" pitchFamily="34" charset="-128"/>
            </a:endParaRPr>
          </a:p>
          <a:p>
            <a:pPr>
              <a:defRPr/>
            </a:pPr>
            <a:endParaRPr lang="ru-RU" sz="2800" dirty="0">
              <a:solidFill>
                <a:srgbClr val="000000"/>
              </a:solidFill>
              <a:latin typeface="Calibri"/>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0482"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graphicFrame>
        <p:nvGraphicFramePr>
          <p:cNvPr id="5" name="Таблица 4"/>
          <p:cNvGraphicFramePr>
            <a:graphicFrameLocks noGrp="1"/>
          </p:cNvGraphicFramePr>
          <p:nvPr/>
        </p:nvGraphicFramePr>
        <p:xfrm>
          <a:off x="0" y="0"/>
          <a:ext cx="9144000" cy="6622096"/>
        </p:xfrm>
        <a:graphic>
          <a:graphicData uri="http://schemas.openxmlformats.org/drawingml/2006/table">
            <a:tbl>
              <a:tblPr>
                <a:tableStyleId>{3C2FFA5D-87B4-456A-9821-1D502468CF0F}</a:tableStyleId>
              </a:tblPr>
              <a:tblGrid>
                <a:gridCol w="3071802"/>
                <a:gridCol w="2857520"/>
                <a:gridCol w="3214678"/>
              </a:tblGrid>
              <a:tr h="260963">
                <a:tc>
                  <a:txBody>
                    <a:bodyPr/>
                    <a:lstStyle/>
                    <a:p>
                      <a:pPr algn="ctr"/>
                      <a:r>
                        <a:rPr lang="ru-RU" sz="2400" dirty="0"/>
                        <a:t>ТИП ПРЕРЫВАТЕЛЯ БИЗНЕСА</a:t>
                      </a:r>
                      <a:endParaRPr lang="ru-RU" sz="2400" dirty="0">
                        <a:solidFill>
                          <a:srgbClr val="000000"/>
                        </a:solidFill>
                        <a:latin typeface="+mn-lt"/>
                      </a:endParaRPr>
                    </a:p>
                  </a:txBody>
                  <a:tcPr marL="2401" marR="2401" marT="2401" marB="2401"/>
                </a:tc>
                <a:tc>
                  <a:txBody>
                    <a:bodyPr/>
                    <a:lstStyle/>
                    <a:p>
                      <a:pPr algn="ctr"/>
                      <a:r>
                        <a:rPr lang="ru-RU" sz="2400" dirty="0"/>
                        <a:t>АНГЛИЙСКОЕ НАЗВАНИЕ ПРЕРЫВАТЕЛЯ</a:t>
                      </a:r>
                      <a:endParaRPr lang="ru-RU" sz="2400" dirty="0">
                        <a:solidFill>
                          <a:srgbClr val="000000"/>
                        </a:solidFill>
                        <a:latin typeface="+mn-lt"/>
                      </a:endParaRPr>
                    </a:p>
                  </a:txBody>
                  <a:tcPr marL="2401" marR="2401" marT="2401" marB="2401"/>
                </a:tc>
                <a:tc>
                  <a:txBody>
                    <a:bodyPr/>
                    <a:lstStyle/>
                    <a:p>
                      <a:pPr algn="ctr"/>
                      <a:r>
                        <a:rPr lang="ru-RU" sz="2400" dirty="0"/>
                        <a:t>РУССКОЕ НАЗВАНИЕ ПРЕРЫВАТЕЛЯ</a:t>
                      </a:r>
                      <a:endParaRPr lang="ru-RU" sz="2400" dirty="0">
                        <a:solidFill>
                          <a:srgbClr val="000000"/>
                        </a:solidFill>
                        <a:latin typeface="+mn-lt"/>
                      </a:endParaRPr>
                    </a:p>
                  </a:txBody>
                  <a:tcPr marL="2401" marR="2401" marT="2401" marB="2401"/>
                </a:tc>
              </a:tr>
              <a:tr h="260963">
                <a:tc>
                  <a:txBody>
                    <a:bodyPr/>
                    <a:lstStyle/>
                    <a:p>
                      <a:r>
                        <a:rPr lang="ru-RU" sz="2000" dirty="0"/>
                        <a:t>Предпринимательский</a:t>
                      </a:r>
                      <a:endParaRPr lang="ru-RU" sz="2000" dirty="0">
                        <a:solidFill>
                          <a:srgbClr val="000000"/>
                        </a:solidFill>
                        <a:latin typeface="+mn-lt"/>
                      </a:endParaRPr>
                    </a:p>
                  </a:txBody>
                  <a:tcPr marL="2401" marR="2401" marT="2401" marB="2401"/>
                </a:tc>
                <a:tc>
                  <a:txBody>
                    <a:bodyPr/>
                    <a:lstStyle/>
                    <a:p>
                      <a:r>
                        <a:rPr lang="ru-RU" sz="2000" dirty="0" err="1"/>
                        <a:t>Business</a:t>
                      </a:r>
                      <a:r>
                        <a:rPr lang="ru-RU" sz="2000" dirty="0"/>
                        <a:t> </a:t>
                      </a:r>
                      <a:r>
                        <a:rPr lang="ru-RU" sz="2000" dirty="0" err="1"/>
                        <a:t>Relocation</a:t>
                      </a:r>
                      <a:endParaRPr lang="ru-RU" sz="2000" dirty="0">
                        <a:solidFill>
                          <a:srgbClr val="000000"/>
                        </a:solidFill>
                        <a:latin typeface="+mn-lt"/>
                      </a:endParaRPr>
                    </a:p>
                  </a:txBody>
                  <a:tcPr marL="2401" marR="2401" marT="2401" marB="2401"/>
                </a:tc>
                <a:tc>
                  <a:txBody>
                    <a:bodyPr/>
                    <a:lstStyle/>
                    <a:p>
                      <a:r>
                        <a:rPr lang="ru-RU" sz="2000"/>
                        <a:t>Переезд предприятия или организации в другое помещение или офис</a:t>
                      </a:r>
                      <a:endParaRPr lang="ru-RU" sz="2000">
                        <a:solidFill>
                          <a:srgbClr val="000000"/>
                        </a:solidFill>
                        <a:latin typeface="+mn-lt"/>
                      </a:endParaRPr>
                    </a:p>
                  </a:txBody>
                  <a:tcPr marL="2401" marR="2401" marT="2401" marB="2401"/>
                </a:tc>
              </a:tr>
              <a:tr h="92391">
                <a:tc>
                  <a:txBody>
                    <a:bodyPr/>
                    <a:lstStyle/>
                    <a:p>
                      <a:r>
                        <a:rPr lang="ru-RU" sz="2000" dirty="0"/>
                        <a:t>═</a:t>
                      </a:r>
                      <a:endParaRPr lang="ru-RU" sz="2000" dirty="0">
                        <a:solidFill>
                          <a:srgbClr val="000000"/>
                        </a:solidFill>
                        <a:latin typeface="+mn-lt"/>
                      </a:endParaRPr>
                    </a:p>
                  </a:txBody>
                  <a:tcPr marL="2401" marR="2401" marT="2401" marB="2401"/>
                </a:tc>
                <a:tc>
                  <a:txBody>
                    <a:bodyPr/>
                    <a:lstStyle/>
                    <a:p>
                      <a:r>
                        <a:rPr lang="ru-RU" sz="2000" dirty="0" err="1"/>
                        <a:t>Espionage</a:t>
                      </a:r>
                      <a:endParaRPr lang="ru-RU" sz="2000" dirty="0">
                        <a:solidFill>
                          <a:srgbClr val="000000"/>
                        </a:solidFill>
                        <a:latin typeface="+mn-lt"/>
                      </a:endParaRPr>
                    </a:p>
                  </a:txBody>
                  <a:tcPr marL="2401" marR="2401" marT="2401" marB="2401"/>
                </a:tc>
                <a:tc>
                  <a:txBody>
                    <a:bodyPr/>
                    <a:lstStyle/>
                    <a:p>
                      <a:r>
                        <a:rPr lang="ru-RU" sz="2000" dirty="0"/>
                        <a:t>Промышленный шпионаж</a:t>
                      </a:r>
                      <a:endParaRPr lang="ru-RU" sz="2000" dirty="0">
                        <a:solidFill>
                          <a:srgbClr val="000000"/>
                        </a:solidFill>
                        <a:latin typeface="+mn-lt"/>
                      </a:endParaRPr>
                    </a:p>
                  </a:txBody>
                  <a:tcPr marL="2401" marR="2401" marT="2401" marB="2401"/>
                </a:tc>
              </a:tr>
              <a:tr h="92391">
                <a:tc>
                  <a:txBody>
                    <a:bodyPr/>
                    <a:lstStyle/>
                    <a:p>
                      <a:r>
                        <a:rPr lang="en-US" sz="2000"/>
                        <a:t>═</a:t>
                      </a:r>
                      <a:endParaRPr lang="ru-RU" sz="2000">
                        <a:solidFill>
                          <a:srgbClr val="000000"/>
                        </a:solidFill>
                        <a:latin typeface="+mn-lt"/>
                      </a:endParaRPr>
                    </a:p>
                  </a:txBody>
                  <a:tcPr marL="2401" marR="2401" marT="2401" marB="2401"/>
                </a:tc>
                <a:tc>
                  <a:txBody>
                    <a:bodyPr/>
                    <a:lstStyle/>
                    <a:p>
                      <a:r>
                        <a:rPr lang="en-US" sz="2000" dirty="0"/>
                        <a:t>Loss of Records</a:t>
                      </a:r>
                      <a:endParaRPr lang="ru-RU" sz="2000" dirty="0">
                        <a:solidFill>
                          <a:srgbClr val="000000"/>
                        </a:solidFill>
                        <a:latin typeface="+mn-lt"/>
                      </a:endParaRPr>
                    </a:p>
                  </a:txBody>
                  <a:tcPr marL="2401" marR="2401" marT="2401" marB="2401"/>
                </a:tc>
                <a:tc>
                  <a:txBody>
                    <a:bodyPr/>
                    <a:lstStyle/>
                    <a:p>
                      <a:r>
                        <a:rPr lang="ru-RU" sz="2000" dirty="0"/>
                        <a:t>Утрата архива</a:t>
                      </a:r>
                      <a:endParaRPr lang="ru-RU" sz="2000" dirty="0">
                        <a:solidFill>
                          <a:srgbClr val="000000"/>
                        </a:solidFill>
                        <a:latin typeface="+mn-lt"/>
                      </a:endParaRPr>
                    </a:p>
                  </a:txBody>
                  <a:tcPr marL="2401" marR="2401" marT="2401" marB="2401"/>
                </a:tc>
              </a:tr>
              <a:tr h="176678">
                <a:tc>
                  <a:txBody>
                    <a:bodyPr/>
                    <a:lstStyle/>
                    <a:p>
                      <a:r>
                        <a:rPr lang="en-US" sz="2000"/>
                        <a:t>═</a:t>
                      </a:r>
                      <a:endParaRPr lang="ru-RU" sz="2000">
                        <a:solidFill>
                          <a:srgbClr val="000000"/>
                        </a:solidFill>
                        <a:latin typeface="+mn-lt"/>
                      </a:endParaRPr>
                    </a:p>
                  </a:txBody>
                  <a:tcPr marL="2401" marR="2401" marT="2401" marB="2401"/>
                </a:tc>
                <a:tc>
                  <a:txBody>
                    <a:bodyPr/>
                    <a:lstStyle/>
                    <a:p>
                      <a:r>
                        <a:rPr lang="en-US" sz="2000" dirty="0"/>
                        <a:t>Mergers &amp; Acquisitions</a:t>
                      </a:r>
                      <a:endParaRPr lang="ru-RU" sz="2000" dirty="0">
                        <a:solidFill>
                          <a:srgbClr val="000000"/>
                        </a:solidFill>
                        <a:latin typeface="+mn-lt"/>
                      </a:endParaRPr>
                    </a:p>
                  </a:txBody>
                  <a:tcPr marL="2401" marR="2401" marT="2401" marB="2401"/>
                </a:tc>
                <a:tc>
                  <a:txBody>
                    <a:bodyPr/>
                    <a:lstStyle/>
                    <a:p>
                      <a:r>
                        <a:rPr lang="ru-RU" sz="2000" dirty="0"/>
                        <a:t>Слияние/приобретение предприятий/организаций</a:t>
                      </a:r>
                      <a:endParaRPr lang="ru-RU" sz="2000" dirty="0">
                        <a:solidFill>
                          <a:srgbClr val="000000"/>
                        </a:solidFill>
                        <a:latin typeface="+mn-lt"/>
                      </a:endParaRPr>
                    </a:p>
                  </a:txBody>
                  <a:tcPr marL="2401" marR="2401" marT="2401" marB="2401"/>
                </a:tc>
              </a:tr>
              <a:tr h="176678">
                <a:tc>
                  <a:txBody>
                    <a:bodyPr/>
                    <a:lstStyle/>
                    <a:p>
                      <a:r>
                        <a:rPr lang="ru-RU" sz="2000"/>
                        <a:t>═</a:t>
                      </a:r>
                      <a:endParaRPr lang="ru-RU" sz="2000">
                        <a:solidFill>
                          <a:srgbClr val="000000"/>
                        </a:solidFill>
                        <a:latin typeface="+mn-lt"/>
                      </a:endParaRPr>
                    </a:p>
                  </a:txBody>
                  <a:tcPr marL="2401" marR="2401" marT="2401" marB="2401"/>
                </a:tc>
                <a:tc>
                  <a:txBody>
                    <a:bodyPr/>
                    <a:lstStyle/>
                    <a:p>
                      <a:r>
                        <a:rPr lang="ru-RU" sz="2000"/>
                        <a:t>Negative Publicity</a:t>
                      </a:r>
                      <a:endParaRPr lang="ru-RU" sz="2000">
                        <a:solidFill>
                          <a:srgbClr val="000000"/>
                        </a:solidFill>
                        <a:latin typeface="+mn-lt"/>
                      </a:endParaRPr>
                    </a:p>
                  </a:txBody>
                  <a:tcPr marL="2401" marR="2401" marT="2401" marB="2401"/>
                </a:tc>
                <a:tc>
                  <a:txBody>
                    <a:bodyPr/>
                    <a:lstStyle/>
                    <a:p>
                      <a:r>
                        <a:rPr lang="ru-RU" sz="2000" dirty="0"/>
                        <a:t>Негативная информация о компании в прессе</a:t>
                      </a:r>
                      <a:endParaRPr lang="ru-RU" sz="2000" dirty="0">
                        <a:solidFill>
                          <a:srgbClr val="000000"/>
                        </a:solidFill>
                        <a:latin typeface="+mn-lt"/>
                      </a:endParaRPr>
                    </a:p>
                  </a:txBody>
                  <a:tcPr marL="2401" marR="2401" marT="2401" marB="2401"/>
                </a:tc>
              </a:tr>
              <a:tr h="513823">
                <a:tc>
                  <a:txBody>
                    <a:bodyPr/>
                    <a:lstStyle/>
                    <a:p>
                      <a:r>
                        <a:rPr lang="ru-RU" sz="2000"/>
                        <a:t>═</a:t>
                      </a:r>
                      <a:endParaRPr lang="ru-RU" sz="2000">
                        <a:solidFill>
                          <a:srgbClr val="000000"/>
                        </a:solidFill>
                        <a:latin typeface="+mn-lt"/>
                      </a:endParaRPr>
                    </a:p>
                  </a:txBody>
                  <a:tcPr marL="2401" marR="2401" marT="2401" marB="2401"/>
                </a:tc>
                <a:tc>
                  <a:txBody>
                    <a:bodyPr/>
                    <a:lstStyle/>
                    <a:p>
                      <a:r>
                        <a:rPr lang="ru-RU" sz="2000"/>
                        <a:t>IS swop</a:t>
                      </a:r>
                      <a:endParaRPr lang="ru-RU" sz="2000">
                        <a:solidFill>
                          <a:srgbClr val="000000"/>
                        </a:solidFill>
                        <a:latin typeface="+mn-lt"/>
                      </a:endParaRPr>
                    </a:p>
                  </a:txBody>
                  <a:tcPr marL="2401" marR="2401" marT="2401" marB="2401"/>
                </a:tc>
                <a:tc>
                  <a:txBody>
                    <a:bodyPr/>
                    <a:lstStyle/>
                    <a:p>
                      <a:r>
                        <a:rPr lang="ru-RU" sz="2000" dirty="0"/>
                        <a:t>Переход с ручной на автоматизированную информационную систему или с одной автоматизированной системы на другую</a:t>
                      </a:r>
                      <a:endParaRPr lang="ru-RU" sz="2000" dirty="0">
                        <a:solidFill>
                          <a:srgbClr val="000000"/>
                        </a:solidFill>
                        <a:latin typeface="+mn-lt"/>
                      </a:endParaRPr>
                    </a:p>
                  </a:txBody>
                  <a:tcPr marL="2401" marR="2401" marT="2401" marB="2401"/>
                </a:tc>
              </a:tr>
              <a:tr h="260963">
                <a:tc>
                  <a:txBody>
                    <a:bodyPr/>
                    <a:lstStyle/>
                    <a:p>
                      <a:r>
                        <a:rPr lang="ru-RU" sz="2000"/>
                        <a:t>═</a:t>
                      </a:r>
                      <a:endParaRPr lang="ru-RU" sz="2000">
                        <a:solidFill>
                          <a:srgbClr val="000000"/>
                        </a:solidFill>
                        <a:latin typeface="+mn-lt"/>
                      </a:endParaRPr>
                    </a:p>
                  </a:txBody>
                  <a:tcPr marL="2401" marR="2401" marT="2401" marB="2401"/>
                </a:tc>
                <a:tc>
                  <a:txBody>
                    <a:bodyPr/>
                    <a:lstStyle/>
                    <a:p>
                      <a:r>
                        <a:rPr lang="ru-RU" sz="2000"/>
                        <a:t>Mask Show</a:t>
                      </a:r>
                      <a:endParaRPr lang="ru-RU" sz="2000">
                        <a:solidFill>
                          <a:srgbClr val="000000"/>
                        </a:solidFill>
                        <a:latin typeface="+mn-lt"/>
                      </a:endParaRPr>
                    </a:p>
                  </a:txBody>
                  <a:tcPr marL="2401" marR="2401" marT="2401" marB="2401"/>
                </a:tc>
                <a:tc>
                  <a:txBody>
                    <a:bodyPr/>
                    <a:lstStyle/>
                    <a:p>
                      <a:r>
                        <a:rPr lang="ru-RU" sz="2000" dirty="0"/>
                        <a:t>"Наезд" криминальных, коммерческих или государственных структур</a:t>
                      </a:r>
                      <a:endParaRPr lang="ru-RU" sz="2000" dirty="0">
                        <a:solidFill>
                          <a:srgbClr val="000000"/>
                        </a:solidFill>
                        <a:latin typeface="+mn-lt"/>
                      </a:endParaRPr>
                    </a:p>
                  </a:txBody>
                  <a:tcPr marL="2401" marR="2401" marT="2401" marB="2401"/>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1506"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graphicFrame>
        <p:nvGraphicFramePr>
          <p:cNvPr id="5" name="Таблица 4"/>
          <p:cNvGraphicFramePr>
            <a:graphicFrameLocks noGrp="1"/>
          </p:cNvGraphicFramePr>
          <p:nvPr/>
        </p:nvGraphicFramePr>
        <p:xfrm>
          <a:off x="0" y="0"/>
          <a:ext cx="9144000" cy="6626898"/>
        </p:xfrm>
        <a:graphic>
          <a:graphicData uri="http://schemas.openxmlformats.org/drawingml/2006/table">
            <a:tbl>
              <a:tblPr>
                <a:tableStyleId>{3C2FFA5D-87B4-456A-9821-1D502468CF0F}</a:tableStyleId>
              </a:tblPr>
              <a:tblGrid>
                <a:gridCol w="3071802"/>
                <a:gridCol w="2571768"/>
                <a:gridCol w="3500430"/>
              </a:tblGrid>
              <a:tr h="260963">
                <a:tc>
                  <a:txBody>
                    <a:bodyPr/>
                    <a:lstStyle/>
                    <a:p>
                      <a:pPr algn="ctr"/>
                      <a:r>
                        <a:rPr lang="ru-RU" sz="2400" dirty="0"/>
                        <a:t>ТИП ПРЕРЫВАТЕЛЯ БИЗНЕСА</a:t>
                      </a:r>
                      <a:endParaRPr lang="ru-RU" sz="2400" dirty="0">
                        <a:solidFill>
                          <a:srgbClr val="000000"/>
                        </a:solidFill>
                        <a:latin typeface="+mn-lt"/>
                      </a:endParaRPr>
                    </a:p>
                  </a:txBody>
                  <a:tcPr marL="2401" marR="2401" marT="2401" marB="2401"/>
                </a:tc>
                <a:tc>
                  <a:txBody>
                    <a:bodyPr/>
                    <a:lstStyle/>
                    <a:p>
                      <a:pPr algn="ctr"/>
                      <a:r>
                        <a:rPr lang="ru-RU" sz="2400" dirty="0"/>
                        <a:t>АНГЛИЙСКОЕ НАЗВАНИЕ ПРЕРЫВАТЕЛЯ</a:t>
                      </a:r>
                      <a:endParaRPr lang="ru-RU" sz="2400" dirty="0">
                        <a:solidFill>
                          <a:srgbClr val="000000"/>
                        </a:solidFill>
                        <a:latin typeface="+mn-lt"/>
                      </a:endParaRPr>
                    </a:p>
                  </a:txBody>
                  <a:tcPr marL="2401" marR="2401" marT="2401" marB="2401"/>
                </a:tc>
                <a:tc>
                  <a:txBody>
                    <a:bodyPr/>
                    <a:lstStyle/>
                    <a:p>
                      <a:pPr algn="ctr"/>
                      <a:r>
                        <a:rPr lang="ru-RU" sz="2400" dirty="0"/>
                        <a:t>РУССКОЕ НАЗВАНИЕ ПРЕРЫВАТЕЛЯ</a:t>
                      </a:r>
                      <a:endParaRPr lang="ru-RU" sz="2400" dirty="0">
                        <a:solidFill>
                          <a:srgbClr val="000000"/>
                        </a:solidFill>
                        <a:latin typeface="+mn-lt"/>
                      </a:endParaRPr>
                    </a:p>
                  </a:txBody>
                  <a:tcPr marL="2401" marR="2401" marT="2401" marB="2401"/>
                </a:tc>
              </a:tr>
              <a:tr h="176678">
                <a:tc>
                  <a:txBody>
                    <a:bodyPr/>
                    <a:lstStyle/>
                    <a:p>
                      <a:r>
                        <a:rPr lang="ru-RU" sz="2000" dirty="0"/>
                        <a:t>Человеческий</a:t>
                      </a:r>
                      <a:endParaRPr lang="ru-RU" sz="2000" dirty="0">
                        <a:solidFill>
                          <a:srgbClr val="000000"/>
                        </a:solidFill>
                        <a:latin typeface="+mn-lt"/>
                      </a:endParaRPr>
                    </a:p>
                  </a:txBody>
                  <a:tcPr marL="2401" marR="2401" marT="2401" marB="2401"/>
                </a:tc>
                <a:tc>
                  <a:txBody>
                    <a:bodyPr/>
                    <a:lstStyle/>
                    <a:p>
                      <a:r>
                        <a:rPr lang="ru-RU" sz="2000" dirty="0" err="1"/>
                        <a:t>Labor</a:t>
                      </a:r>
                      <a:r>
                        <a:rPr lang="ru-RU" sz="2000" dirty="0"/>
                        <a:t> </a:t>
                      </a:r>
                      <a:r>
                        <a:rPr lang="ru-RU" sz="2000" dirty="0" err="1"/>
                        <a:t>Disputes</a:t>
                      </a:r>
                      <a:endParaRPr lang="ru-RU" sz="2000" dirty="0">
                        <a:solidFill>
                          <a:srgbClr val="000000"/>
                        </a:solidFill>
                        <a:latin typeface="+mn-lt"/>
                      </a:endParaRPr>
                    </a:p>
                  </a:txBody>
                  <a:tcPr marL="2401" marR="2401" marT="2401" marB="2401"/>
                </a:tc>
                <a:tc>
                  <a:txBody>
                    <a:bodyPr/>
                    <a:lstStyle/>
                    <a:p>
                      <a:r>
                        <a:rPr lang="ru-RU" sz="2000" dirty="0"/>
                        <a:t>Трудовой конфликт (забастовка, локаут и др.)</a:t>
                      </a:r>
                      <a:endParaRPr lang="ru-RU" sz="2000" dirty="0">
                        <a:solidFill>
                          <a:srgbClr val="000000"/>
                        </a:solidFill>
                        <a:latin typeface="+mn-lt"/>
                      </a:endParaRPr>
                    </a:p>
                  </a:txBody>
                  <a:tcPr marL="2401" marR="2401" marT="2401" marB="2401"/>
                </a:tc>
              </a:tr>
              <a:tr h="345251">
                <a:tc>
                  <a:txBody>
                    <a:bodyPr/>
                    <a:lstStyle/>
                    <a:p>
                      <a:r>
                        <a:rPr lang="en-US" sz="2000" dirty="0"/>
                        <a:t>═</a:t>
                      </a:r>
                      <a:endParaRPr lang="ru-RU" sz="2000" dirty="0">
                        <a:solidFill>
                          <a:srgbClr val="000000"/>
                        </a:solidFill>
                        <a:latin typeface="+mn-lt"/>
                      </a:endParaRPr>
                    </a:p>
                  </a:txBody>
                  <a:tcPr marL="2401" marR="2401" marT="2401" marB="2401"/>
                </a:tc>
                <a:tc>
                  <a:txBody>
                    <a:bodyPr/>
                    <a:lstStyle/>
                    <a:p>
                      <a:r>
                        <a:rPr lang="en-US" sz="2000" dirty="0"/>
                        <a:t>Loss of Workforce</a:t>
                      </a:r>
                      <a:endParaRPr lang="ru-RU" sz="2000" dirty="0">
                        <a:solidFill>
                          <a:srgbClr val="000000"/>
                        </a:solidFill>
                        <a:latin typeface="+mn-lt"/>
                      </a:endParaRPr>
                    </a:p>
                  </a:txBody>
                  <a:tcPr marL="2401" marR="2401" marT="2401" marB="2401"/>
                </a:tc>
                <a:tc>
                  <a:txBody>
                    <a:bodyPr/>
                    <a:lstStyle/>
                    <a:p>
                      <a:r>
                        <a:rPr lang="ru-RU" sz="2000" dirty="0"/>
                        <a:t>Организованный уход сотрудников или их потеря в результате, например, несчастного случая</a:t>
                      </a:r>
                      <a:endParaRPr lang="ru-RU" sz="2000" dirty="0">
                        <a:solidFill>
                          <a:srgbClr val="000000"/>
                        </a:solidFill>
                        <a:latin typeface="+mn-lt"/>
                      </a:endParaRPr>
                    </a:p>
                  </a:txBody>
                  <a:tcPr marL="2401" marR="2401" marT="2401" marB="2401"/>
                </a:tc>
              </a:tr>
              <a:tr h="176678">
                <a:tc>
                  <a:txBody>
                    <a:bodyPr/>
                    <a:lstStyle/>
                    <a:p>
                      <a:r>
                        <a:rPr lang="ru-RU" sz="2000" dirty="0"/>
                        <a:t>═</a:t>
                      </a:r>
                      <a:endParaRPr lang="ru-RU" sz="2000" dirty="0">
                        <a:solidFill>
                          <a:srgbClr val="000000"/>
                        </a:solidFill>
                        <a:latin typeface="+mn-lt"/>
                      </a:endParaRPr>
                    </a:p>
                  </a:txBody>
                  <a:tcPr marL="2401" marR="2401" marT="2401" marB="2401"/>
                </a:tc>
                <a:tc>
                  <a:txBody>
                    <a:bodyPr/>
                    <a:lstStyle/>
                    <a:p>
                      <a:r>
                        <a:rPr lang="ru-RU" sz="2000" dirty="0" err="1"/>
                        <a:t>Staffing</a:t>
                      </a:r>
                      <a:r>
                        <a:rPr lang="ru-RU" sz="2000" dirty="0"/>
                        <a:t> </a:t>
                      </a:r>
                      <a:r>
                        <a:rPr lang="ru-RU" sz="2000" dirty="0" err="1"/>
                        <a:t>Issues</a:t>
                      </a:r>
                      <a:endParaRPr lang="ru-RU" sz="2000" dirty="0">
                        <a:solidFill>
                          <a:srgbClr val="000000"/>
                        </a:solidFill>
                        <a:latin typeface="+mn-lt"/>
                      </a:endParaRPr>
                    </a:p>
                  </a:txBody>
                  <a:tcPr marL="2401" marR="2401" marT="2401" marB="2401"/>
                </a:tc>
                <a:tc>
                  <a:txBody>
                    <a:bodyPr/>
                    <a:lstStyle/>
                    <a:p>
                      <a:r>
                        <a:rPr lang="ru-RU" sz="2000"/>
                        <a:t>Невозможность набрать сотрудников</a:t>
                      </a:r>
                      <a:endParaRPr lang="ru-RU" sz="2000">
                        <a:solidFill>
                          <a:srgbClr val="000000"/>
                        </a:solidFill>
                        <a:latin typeface="+mn-lt"/>
                      </a:endParaRPr>
                    </a:p>
                  </a:txBody>
                  <a:tcPr marL="2401" marR="2401" marT="2401" marB="2401"/>
                </a:tc>
              </a:tr>
              <a:tr h="176678">
                <a:tc>
                  <a:txBody>
                    <a:bodyPr/>
                    <a:lstStyle/>
                    <a:p>
                      <a:r>
                        <a:rPr lang="ru-RU" sz="2000" dirty="0"/>
                        <a:t>═</a:t>
                      </a:r>
                      <a:endParaRPr lang="ru-RU" sz="2000" dirty="0">
                        <a:solidFill>
                          <a:srgbClr val="000000"/>
                        </a:solidFill>
                        <a:latin typeface="+mn-lt"/>
                      </a:endParaRPr>
                    </a:p>
                  </a:txBody>
                  <a:tcPr marL="2401" marR="2401" marT="2401" marB="2401"/>
                </a:tc>
                <a:tc>
                  <a:txBody>
                    <a:bodyPr/>
                    <a:lstStyle/>
                    <a:p>
                      <a:r>
                        <a:rPr lang="ru-RU" sz="2000" dirty="0" err="1"/>
                        <a:t>Succession</a:t>
                      </a:r>
                      <a:r>
                        <a:rPr lang="ru-RU" sz="2000" dirty="0"/>
                        <a:t> </a:t>
                      </a:r>
                      <a:r>
                        <a:rPr lang="ru-RU" sz="2000" dirty="0" err="1"/>
                        <a:t>Planning</a:t>
                      </a:r>
                      <a:endParaRPr lang="ru-RU" sz="2000" dirty="0">
                        <a:solidFill>
                          <a:srgbClr val="000000"/>
                        </a:solidFill>
                        <a:latin typeface="+mn-lt"/>
                      </a:endParaRPr>
                    </a:p>
                  </a:txBody>
                  <a:tcPr marL="2401" marR="2401" marT="2401" marB="2401"/>
                </a:tc>
                <a:tc>
                  <a:txBody>
                    <a:bodyPr/>
                    <a:lstStyle/>
                    <a:p>
                      <a:r>
                        <a:rPr lang="ru-RU" sz="2000"/>
                        <a:t>Отсутствие планирования замещения должностей</a:t>
                      </a:r>
                      <a:endParaRPr lang="ru-RU" sz="2000">
                        <a:solidFill>
                          <a:srgbClr val="000000"/>
                        </a:solidFill>
                        <a:latin typeface="+mn-lt"/>
                      </a:endParaRPr>
                    </a:p>
                  </a:txBody>
                  <a:tcPr marL="2401" marR="2401" marT="2401" marB="2401"/>
                </a:tc>
              </a:tr>
              <a:tr h="345251">
                <a:tc>
                  <a:txBody>
                    <a:bodyPr/>
                    <a:lstStyle/>
                    <a:p>
                      <a:r>
                        <a:rPr lang="en-US" sz="2000" dirty="0"/>
                        <a:t>═</a:t>
                      </a:r>
                      <a:endParaRPr lang="ru-RU" sz="2000" dirty="0">
                        <a:solidFill>
                          <a:srgbClr val="000000"/>
                        </a:solidFill>
                        <a:latin typeface="+mn-lt"/>
                      </a:endParaRPr>
                    </a:p>
                  </a:txBody>
                  <a:tcPr marL="2401" marR="2401" marT="2401" marB="2401"/>
                </a:tc>
                <a:tc>
                  <a:txBody>
                    <a:bodyPr/>
                    <a:lstStyle/>
                    <a:p>
                      <a:r>
                        <a:rPr lang="en-US" sz="2000" dirty="0"/>
                        <a:t>The Human Factor</a:t>
                      </a:r>
                      <a:endParaRPr lang="ru-RU" sz="2000" dirty="0">
                        <a:solidFill>
                          <a:srgbClr val="000000"/>
                        </a:solidFill>
                        <a:latin typeface="+mn-lt"/>
                      </a:endParaRPr>
                    </a:p>
                  </a:txBody>
                  <a:tcPr marL="2401" marR="2401" marT="2401" marB="2401"/>
                </a:tc>
                <a:tc>
                  <a:txBody>
                    <a:bodyPr/>
                    <a:lstStyle/>
                    <a:p>
                      <a:r>
                        <a:rPr lang="ru-RU" sz="2000" dirty="0"/>
                        <a:t>Человеческий фактор, терроризм в любой форме и с применением любого оружия</a:t>
                      </a:r>
                      <a:endParaRPr lang="ru-RU" sz="2000" dirty="0">
                        <a:solidFill>
                          <a:srgbClr val="000000"/>
                        </a:solidFill>
                        <a:latin typeface="+mn-lt"/>
                      </a:endParaRPr>
                    </a:p>
                  </a:txBody>
                  <a:tcPr marL="2401" marR="2401" marT="2401" marB="2401"/>
                </a:tc>
              </a:tr>
              <a:tr h="176678">
                <a:tc>
                  <a:txBody>
                    <a:bodyPr/>
                    <a:lstStyle/>
                    <a:p>
                      <a:r>
                        <a:rPr lang="ru-RU" sz="2000" dirty="0"/>
                        <a:t>═</a:t>
                      </a:r>
                      <a:endParaRPr lang="ru-RU" sz="2000" dirty="0">
                        <a:solidFill>
                          <a:srgbClr val="000000"/>
                        </a:solidFill>
                        <a:latin typeface="+mn-lt"/>
                      </a:endParaRPr>
                    </a:p>
                  </a:txBody>
                  <a:tcPr marL="2401" marR="2401" marT="2401" marB="2401"/>
                </a:tc>
                <a:tc>
                  <a:txBody>
                    <a:bodyPr/>
                    <a:lstStyle/>
                    <a:p>
                      <a:r>
                        <a:rPr lang="ru-RU" sz="2000" dirty="0" err="1"/>
                        <a:t>Unauthorized</a:t>
                      </a:r>
                      <a:r>
                        <a:rPr lang="ru-RU" sz="2000" dirty="0"/>
                        <a:t> </a:t>
                      </a:r>
                      <a:r>
                        <a:rPr lang="ru-RU" sz="2000" dirty="0" err="1"/>
                        <a:t>Access</a:t>
                      </a:r>
                      <a:endParaRPr lang="ru-RU" sz="2000" dirty="0">
                        <a:solidFill>
                          <a:srgbClr val="000000"/>
                        </a:solidFill>
                        <a:latin typeface="+mn-lt"/>
                      </a:endParaRPr>
                    </a:p>
                  </a:txBody>
                  <a:tcPr marL="2401" marR="2401" marT="2401" marB="2401"/>
                </a:tc>
                <a:tc>
                  <a:txBody>
                    <a:bodyPr/>
                    <a:lstStyle/>
                    <a:p>
                      <a:r>
                        <a:rPr lang="ru-RU" sz="2000"/>
                        <a:t>Несанкционированный доступ</a:t>
                      </a:r>
                      <a:endParaRPr lang="ru-RU" sz="2000">
                        <a:solidFill>
                          <a:srgbClr val="000000"/>
                        </a:solidFill>
                        <a:latin typeface="+mn-lt"/>
                      </a:endParaRPr>
                    </a:p>
                  </a:txBody>
                  <a:tcPr marL="2401" marR="2401" marT="2401" marB="2401"/>
                </a:tc>
              </a:tr>
              <a:tr h="176678">
                <a:tc>
                  <a:txBody>
                    <a:bodyPr/>
                    <a:lstStyle/>
                    <a:p>
                      <a:r>
                        <a:rPr lang="en-US" sz="2000" dirty="0"/>
                        <a:t>═</a:t>
                      </a:r>
                      <a:endParaRPr lang="ru-RU" sz="2000" dirty="0">
                        <a:solidFill>
                          <a:srgbClr val="000000"/>
                        </a:solidFill>
                        <a:latin typeface="+mn-lt"/>
                      </a:endParaRPr>
                    </a:p>
                  </a:txBody>
                  <a:tcPr marL="2401" marR="2401" marT="2401" marB="2401"/>
                </a:tc>
                <a:tc>
                  <a:txBody>
                    <a:bodyPr/>
                    <a:lstStyle/>
                    <a:p>
                      <a:r>
                        <a:rPr lang="en-US" sz="2000" dirty="0"/>
                        <a:t>White Collar Crime</a:t>
                      </a:r>
                      <a:endParaRPr lang="ru-RU" sz="2000" dirty="0">
                        <a:solidFill>
                          <a:srgbClr val="000000"/>
                        </a:solidFill>
                        <a:latin typeface="+mn-lt"/>
                      </a:endParaRPr>
                    </a:p>
                  </a:txBody>
                  <a:tcPr marL="2401" marR="2401" marT="2401" marB="2401"/>
                </a:tc>
                <a:tc>
                  <a:txBody>
                    <a:bodyPr/>
                    <a:lstStyle/>
                    <a:p>
                      <a:r>
                        <a:rPr lang="ru-RU" sz="2000"/>
                        <a:t>Преступления "белых воротничков"</a:t>
                      </a:r>
                      <a:endParaRPr lang="ru-RU" sz="2000">
                        <a:solidFill>
                          <a:srgbClr val="000000"/>
                        </a:solidFill>
                        <a:latin typeface="+mn-lt"/>
                      </a:endParaRPr>
                    </a:p>
                  </a:txBody>
                  <a:tcPr marL="2401" marR="2401" marT="2401" marB="2401"/>
                </a:tc>
              </a:tr>
              <a:tr h="176678">
                <a:tc>
                  <a:txBody>
                    <a:bodyPr/>
                    <a:lstStyle/>
                    <a:p>
                      <a:r>
                        <a:rPr lang="ru-RU" sz="2000" dirty="0"/>
                        <a:t>═</a:t>
                      </a:r>
                      <a:endParaRPr lang="ru-RU" sz="2000" dirty="0">
                        <a:solidFill>
                          <a:srgbClr val="000000"/>
                        </a:solidFill>
                        <a:latin typeface="+mn-lt"/>
                      </a:endParaRPr>
                    </a:p>
                  </a:txBody>
                  <a:tcPr marL="2401" marR="2401" marT="2401" marB="2401"/>
                </a:tc>
                <a:tc>
                  <a:txBody>
                    <a:bodyPr/>
                    <a:lstStyle/>
                    <a:p>
                      <a:r>
                        <a:rPr lang="ru-RU" sz="2000" dirty="0" err="1"/>
                        <a:t>Workplace</a:t>
                      </a:r>
                      <a:r>
                        <a:rPr lang="ru-RU" sz="2000" dirty="0"/>
                        <a:t> </a:t>
                      </a:r>
                      <a:r>
                        <a:rPr lang="ru-RU" sz="2000" dirty="0" err="1"/>
                        <a:t>Violence</a:t>
                      </a:r>
                      <a:endParaRPr lang="ru-RU" sz="2000" dirty="0">
                        <a:solidFill>
                          <a:srgbClr val="000000"/>
                        </a:solidFill>
                        <a:latin typeface="+mn-lt"/>
                      </a:endParaRPr>
                    </a:p>
                  </a:txBody>
                  <a:tcPr marL="2401" marR="2401" marT="2401" marB="2401"/>
                </a:tc>
                <a:tc>
                  <a:txBody>
                    <a:bodyPr/>
                    <a:lstStyle/>
                    <a:p>
                      <a:r>
                        <a:rPr lang="ru-RU" sz="2000" dirty="0"/>
                        <a:t>Силовые конфликты на рабочих местах</a:t>
                      </a:r>
                      <a:endParaRPr lang="ru-RU" sz="2000" dirty="0">
                        <a:solidFill>
                          <a:srgbClr val="000000"/>
                        </a:solidFill>
                        <a:latin typeface="+mn-lt"/>
                      </a:endParaRPr>
                    </a:p>
                  </a:txBody>
                  <a:tcPr marL="2401" marR="2401" marT="2401" marB="2401"/>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2530"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graphicFrame>
        <p:nvGraphicFramePr>
          <p:cNvPr id="5" name="Таблица 4"/>
          <p:cNvGraphicFramePr>
            <a:graphicFrameLocks noGrp="1"/>
          </p:cNvGraphicFramePr>
          <p:nvPr/>
        </p:nvGraphicFramePr>
        <p:xfrm>
          <a:off x="0" y="0"/>
          <a:ext cx="9144000" cy="6626898"/>
        </p:xfrm>
        <a:graphic>
          <a:graphicData uri="http://schemas.openxmlformats.org/drawingml/2006/table">
            <a:tbl>
              <a:tblPr>
                <a:tableStyleId>{3C2FFA5D-87B4-456A-9821-1D502468CF0F}</a:tableStyleId>
              </a:tblPr>
              <a:tblGrid>
                <a:gridCol w="3071802"/>
                <a:gridCol w="2571768"/>
                <a:gridCol w="3500430"/>
              </a:tblGrid>
              <a:tr h="260963">
                <a:tc>
                  <a:txBody>
                    <a:bodyPr/>
                    <a:lstStyle/>
                    <a:p>
                      <a:pPr algn="ctr"/>
                      <a:r>
                        <a:rPr lang="ru-RU" sz="2400" dirty="0"/>
                        <a:t>ТИП ПРЕРЫВАТЕЛЯ БИЗНЕСА</a:t>
                      </a:r>
                      <a:endParaRPr lang="ru-RU" sz="2400" dirty="0">
                        <a:solidFill>
                          <a:srgbClr val="000000"/>
                        </a:solidFill>
                        <a:latin typeface="+mn-lt"/>
                      </a:endParaRPr>
                    </a:p>
                  </a:txBody>
                  <a:tcPr marL="2401" marR="2401" marT="2401" marB="2401"/>
                </a:tc>
                <a:tc>
                  <a:txBody>
                    <a:bodyPr/>
                    <a:lstStyle/>
                    <a:p>
                      <a:pPr algn="ctr"/>
                      <a:r>
                        <a:rPr lang="ru-RU" sz="2400" dirty="0"/>
                        <a:t>АНГЛИЙСКОЕ НАЗВАНИЕ ПРЕРЫВАТЕЛЯ</a:t>
                      </a:r>
                      <a:endParaRPr lang="ru-RU" sz="2400" dirty="0">
                        <a:solidFill>
                          <a:srgbClr val="000000"/>
                        </a:solidFill>
                        <a:latin typeface="+mn-lt"/>
                      </a:endParaRPr>
                    </a:p>
                  </a:txBody>
                  <a:tcPr marL="2401" marR="2401" marT="2401" marB="2401"/>
                </a:tc>
                <a:tc>
                  <a:txBody>
                    <a:bodyPr/>
                    <a:lstStyle/>
                    <a:p>
                      <a:pPr algn="ctr"/>
                      <a:r>
                        <a:rPr lang="ru-RU" sz="2400" dirty="0"/>
                        <a:t>РУССКОЕ НАЗВАНИЕ ПРЕРЫВАТЕЛЯ</a:t>
                      </a:r>
                      <a:endParaRPr lang="ru-RU" sz="2400" dirty="0">
                        <a:solidFill>
                          <a:srgbClr val="000000"/>
                        </a:solidFill>
                        <a:latin typeface="+mn-lt"/>
                      </a:endParaRPr>
                    </a:p>
                  </a:txBody>
                  <a:tcPr marL="2401" marR="2401" marT="2401" marB="2401"/>
                </a:tc>
              </a:tr>
              <a:tr h="176678">
                <a:tc>
                  <a:txBody>
                    <a:bodyPr/>
                    <a:lstStyle/>
                    <a:p>
                      <a:r>
                        <a:rPr lang="ru-RU" sz="2000" dirty="0" smtClean="0"/>
                        <a:t>Техногенный</a:t>
                      </a:r>
                      <a:endParaRPr lang="ru-RU" sz="2000" dirty="0">
                        <a:solidFill>
                          <a:srgbClr val="000000"/>
                        </a:solidFill>
                        <a:latin typeface="+mn-lt"/>
                      </a:endParaRPr>
                    </a:p>
                  </a:txBody>
                  <a:tcPr marL="2401" marR="2401" marT="2401" marB="2401"/>
                </a:tc>
                <a:tc>
                  <a:txBody>
                    <a:bodyPr/>
                    <a:lstStyle/>
                    <a:p>
                      <a:r>
                        <a:rPr lang="ru-RU" sz="2000" dirty="0" err="1"/>
                        <a:t>Blackouts</a:t>
                      </a:r>
                      <a:endParaRPr lang="ru-RU" sz="2000" dirty="0">
                        <a:solidFill>
                          <a:srgbClr val="000000"/>
                        </a:solidFill>
                        <a:latin typeface="+mn-lt"/>
                      </a:endParaRPr>
                    </a:p>
                  </a:txBody>
                  <a:tcPr marL="2401" marR="2401" marT="2401" marB="2401"/>
                </a:tc>
                <a:tc>
                  <a:txBody>
                    <a:bodyPr/>
                    <a:lstStyle/>
                    <a:p>
                      <a:r>
                        <a:rPr lang="ru-RU" sz="2000"/>
                        <a:t>Веерное отключение электроэнергии</a:t>
                      </a:r>
                      <a:endParaRPr lang="ru-RU" sz="2000">
                        <a:solidFill>
                          <a:srgbClr val="000000"/>
                        </a:solidFill>
                        <a:latin typeface="+mn-lt"/>
                      </a:endParaRPr>
                    </a:p>
                  </a:txBody>
                  <a:tcPr marL="2401" marR="2401" marT="2401" marB="2401"/>
                </a:tc>
              </a:tr>
              <a:tr h="92391">
                <a:tc>
                  <a:txBody>
                    <a:bodyPr/>
                    <a:lstStyle/>
                    <a:p>
                      <a:r>
                        <a:rPr lang="ru-RU" sz="2000" dirty="0"/>
                        <a:t>═</a:t>
                      </a:r>
                      <a:endParaRPr lang="ru-RU" sz="2000" dirty="0">
                        <a:solidFill>
                          <a:srgbClr val="000000"/>
                        </a:solidFill>
                        <a:latin typeface="+mn-lt"/>
                      </a:endParaRPr>
                    </a:p>
                  </a:txBody>
                  <a:tcPr marL="2401" marR="2401" marT="2401" marB="2401"/>
                </a:tc>
                <a:tc>
                  <a:txBody>
                    <a:bodyPr/>
                    <a:lstStyle/>
                    <a:p>
                      <a:r>
                        <a:rPr lang="ru-RU" sz="2000" dirty="0" err="1"/>
                        <a:t>Computer</a:t>
                      </a:r>
                      <a:r>
                        <a:rPr lang="ru-RU" sz="2000" dirty="0"/>
                        <a:t> </a:t>
                      </a:r>
                      <a:r>
                        <a:rPr lang="ru-RU" sz="2000" dirty="0" err="1"/>
                        <a:t>Failure</a:t>
                      </a:r>
                      <a:endParaRPr lang="ru-RU" sz="2000" dirty="0">
                        <a:solidFill>
                          <a:srgbClr val="000000"/>
                        </a:solidFill>
                        <a:latin typeface="+mn-lt"/>
                      </a:endParaRPr>
                    </a:p>
                  </a:txBody>
                  <a:tcPr marL="2401" marR="2401" marT="2401" marB="2401"/>
                </a:tc>
                <a:tc>
                  <a:txBody>
                    <a:bodyPr/>
                    <a:lstStyle/>
                    <a:p>
                      <a:r>
                        <a:rPr lang="ru-RU" sz="2000" dirty="0"/>
                        <a:t>Отказы компьютеров</a:t>
                      </a:r>
                      <a:endParaRPr lang="ru-RU" sz="2000" dirty="0">
                        <a:solidFill>
                          <a:srgbClr val="000000"/>
                        </a:solidFill>
                        <a:latin typeface="+mn-lt"/>
                      </a:endParaRPr>
                    </a:p>
                  </a:txBody>
                  <a:tcPr marL="2401" marR="2401" marT="2401" marB="2401"/>
                </a:tc>
              </a:tr>
              <a:tr h="92391">
                <a:tc>
                  <a:txBody>
                    <a:bodyPr/>
                    <a:lstStyle/>
                    <a:p>
                      <a:r>
                        <a:rPr lang="en-US" sz="2000" dirty="0"/>
                        <a:t>═</a:t>
                      </a:r>
                      <a:endParaRPr lang="ru-RU" sz="2000" dirty="0">
                        <a:solidFill>
                          <a:srgbClr val="000000"/>
                        </a:solidFill>
                        <a:latin typeface="+mn-lt"/>
                      </a:endParaRPr>
                    </a:p>
                  </a:txBody>
                  <a:tcPr marL="2401" marR="2401" marT="2401" marB="2401"/>
                </a:tc>
                <a:tc>
                  <a:txBody>
                    <a:bodyPr/>
                    <a:lstStyle/>
                    <a:p>
                      <a:r>
                        <a:rPr lang="en-US" sz="2000" dirty="0"/>
                        <a:t>Computer Harking</a:t>
                      </a:r>
                      <a:endParaRPr lang="ru-RU" sz="2000" dirty="0">
                        <a:solidFill>
                          <a:srgbClr val="000000"/>
                        </a:solidFill>
                        <a:latin typeface="+mn-lt"/>
                      </a:endParaRPr>
                    </a:p>
                  </a:txBody>
                  <a:tcPr marL="2401" marR="2401" marT="2401" marB="2401"/>
                </a:tc>
                <a:tc>
                  <a:txBody>
                    <a:bodyPr/>
                    <a:lstStyle/>
                    <a:p>
                      <a:r>
                        <a:rPr lang="ru-RU" sz="2000" dirty="0"/>
                        <a:t>Атаки хакеров</a:t>
                      </a:r>
                      <a:endParaRPr lang="ru-RU" sz="2000" dirty="0">
                        <a:solidFill>
                          <a:srgbClr val="000000"/>
                        </a:solidFill>
                        <a:latin typeface="+mn-lt"/>
                      </a:endParaRPr>
                    </a:p>
                  </a:txBody>
                  <a:tcPr marL="2401" marR="2401" marT="2401" marB="2401"/>
                </a:tc>
              </a:tr>
              <a:tr h="92391">
                <a:tc>
                  <a:txBody>
                    <a:bodyPr/>
                    <a:lstStyle/>
                    <a:p>
                      <a:r>
                        <a:rPr lang="ru-RU" sz="2000" dirty="0"/>
                        <a:t>═</a:t>
                      </a:r>
                      <a:endParaRPr lang="ru-RU" sz="2000" dirty="0">
                        <a:solidFill>
                          <a:srgbClr val="000000"/>
                        </a:solidFill>
                        <a:latin typeface="+mn-lt"/>
                      </a:endParaRPr>
                    </a:p>
                  </a:txBody>
                  <a:tcPr marL="2401" marR="2401" marT="2401" marB="2401"/>
                </a:tc>
                <a:tc>
                  <a:txBody>
                    <a:bodyPr/>
                    <a:lstStyle/>
                    <a:p>
                      <a:r>
                        <a:rPr lang="ru-RU" sz="2000" dirty="0" err="1"/>
                        <a:t>Computer</a:t>
                      </a:r>
                      <a:r>
                        <a:rPr lang="ru-RU" sz="2000" dirty="0"/>
                        <a:t> </a:t>
                      </a:r>
                      <a:r>
                        <a:rPr lang="ru-RU" sz="2000" dirty="0" err="1"/>
                        <a:t>Viruses</a:t>
                      </a:r>
                      <a:endParaRPr lang="ru-RU" sz="2000" dirty="0">
                        <a:solidFill>
                          <a:srgbClr val="000000"/>
                        </a:solidFill>
                        <a:latin typeface="+mn-lt"/>
                      </a:endParaRPr>
                    </a:p>
                  </a:txBody>
                  <a:tcPr marL="2401" marR="2401" marT="2401" marB="2401"/>
                </a:tc>
                <a:tc>
                  <a:txBody>
                    <a:bodyPr/>
                    <a:lstStyle/>
                    <a:p>
                      <a:r>
                        <a:rPr lang="ru-RU" sz="2000"/>
                        <a:t>Компьютерные вирусы</a:t>
                      </a:r>
                      <a:endParaRPr lang="ru-RU" sz="2000">
                        <a:solidFill>
                          <a:srgbClr val="000000"/>
                        </a:solidFill>
                        <a:latin typeface="+mn-lt"/>
                      </a:endParaRPr>
                    </a:p>
                  </a:txBody>
                  <a:tcPr marL="2401" marR="2401" marT="2401" marB="2401"/>
                </a:tc>
              </a:tr>
              <a:tr h="513823">
                <a:tc>
                  <a:txBody>
                    <a:bodyPr/>
                    <a:lstStyle/>
                    <a:p>
                      <a:r>
                        <a:rPr lang="ru-RU" sz="2000" dirty="0"/>
                        <a:t>═</a:t>
                      </a:r>
                      <a:endParaRPr lang="ru-RU" sz="2000" dirty="0">
                        <a:solidFill>
                          <a:srgbClr val="000000"/>
                        </a:solidFill>
                        <a:latin typeface="+mn-lt"/>
                      </a:endParaRPr>
                    </a:p>
                  </a:txBody>
                  <a:tcPr marL="2401" marR="2401" marT="2401" marB="2401"/>
                </a:tc>
                <a:tc>
                  <a:txBody>
                    <a:bodyPr/>
                    <a:lstStyle/>
                    <a:p>
                      <a:r>
                        <a:rPr lang="ru-RU" sz="2000" dirty="0" err="1"/>
                        <a:t>Environmental</a:t>
                      </a:r>
                      <a:r>
                        <a:rPr lang="ru-RU" sz="2000" dirty="0"/>
                        <a:t> </a:t>
                      </a:r>
                      <a:r>
                        <a:rPr lang="ru-RU" sz="2000" dirty="0" err="1"/>
                        <a:t>Hazards</a:t>
                      </a:r>
                      <a:endParaRPr lang="ru-RU" sz="2000" dirty="0">
                        <a:solidFill>
                          <a:srgbClr val="000000"/>
                        </a:solidFill>
                        <a:latin typeface="+mn-lt"/>
                      </a:endParaRPr>
                    </a:p>
                  </a:txBody>
                  <a:tcPr marL="2401" marR="2401" marT="2401" marB="2401"/>
                </a:tc>
                <a:tc>
                  <a:txBody>
                    <a:bodyPr/>
                    <a:lstStyle/>
                    <a:p>
                      <a:r>
                        <a:rPr lang="ru-RU" sz="2000"/>
                        <a:t>Аварии систем жизнеобеспечения (прорыв канализации, трубопроводов горячей и холодной воды., отказ воздуховодов и др.)</a:t>
                      </a:r>
                      <a:endParaRPr lang="ru-RU" sz="2000">
                        <a:solidFill>
                          <a:srgbClr val="000000"/>
                        </a:solidFill>
                        <a:latin typeface="+mn-lt"/>
                      </a:endParaRPr>
                    </a:p>
                  </a:txBody>
                  <a:tcPr marL="2401" marR="2401" marT="2401" marB="2401"/>
                </a:tc>
              </a:tr>
              <a:tr h="345251">
                <a:tc>
                  <a:txBody>
                    <a:bodyPr/>
                    <a:lstStyle/>
                    <a:p>
                      <a:r>
                        <a:rPr lang="en-US" sz="2000" dirty="0"/>
                        <a:t>═</a:t>
                      </a:r>
                      <a:endParaRPr lang="ru-RU" sz="2000" dirty="0">
                        <a:solidFill>
                          <a:srgbClr val="000000"/>
                        </a:solidFill>
                        <a:latin typeface="+mn-lt"/>
                      </a:endParaRPr>
                    </a:p>
                  </a:txBody>
                  <a:tcPr marL="2401" marR="2401" marT="2401" marB="2401"/>
                </a:tc>
                <a:tc>
                  <a:txBody>
                    <a:bodyPr/>
                    <a:lstStyle/>
                    <a:p>
                      <a:r>
                        <a:rPr lang="en-US" sz="2000" dirty="0"/>
                        <a:t>Multi-Tenant Sites</a:t>
                      </a:r>
                      <a:endParaRPr lang="ru-RU" sz="2000" dirty="0">
                        <a:solidFill>
                          <a:srgbClr val="000000"/>
                        </a:solidFill>
                        <a:latin typeface="+mn-lt"/>
                      </a:endParaRPr>
                    </a:p>
                  </a:txBody>
                  <a:tcPr marL="2401" marR="2401" marT="2401" marB="2401"/>
                </a:tc>
                <a:tc>
                  <a:txBody>
                    <a:bodyPr/>
                    <a:lstStyle/>
                    <a:p>
                      <a:r>
                        <a:rPr lang="ru-RU" sz="2000" dirty="0"/>
                        <a:t>Проблемы, вызванные размещением в одном здании нескольких компаний</a:t>
                      </a:r>
                      <a:endParaRPr lang="ru-RU" sz="2000" dirty="0">
                        <a:solidFill>
                          <a:srgbClr val="000000"/>
                        </a:solidFill>
                        <a:latin typeface="+mn-lt"/>
                      </a:endParaRPr>
                    </a:p>
                  </a:txBody>
                  <a:tcPr marL="2401" marR="2401" marT="2401" marB="2401"/>
                </a:tc>
              </a:tr>
              <a:tr h="176678">
                <a:tc>
                  <a:txBody>
                    <a:bodyPr/>
                    <a:lstStyle/>
                    <a:p>
                      <a:r>
                        <a:rPr lang="ru-RU" sz="2000" dirty="0"/>
                        <a:t>═</a:t>
                      </a:r>
                      <a:endParaRPr lang="ru-RU" sz="2000" dirty="0">
                        <a:solidFill>
                          <a:srgbClr val="000000"/>
                        </a:solidFill>
                        <a:latin typeface="+mn-lt"/>
                      </a:endParaRPr>
                    </a:p>
                  </a:txBody>
                  <a:tcPr marL="2401" marR="2401" marT="2401" marB="2401"/>
                </a:tc>
                <a:tc>
                  <a:txBody>
                    <a:bodyPr/>
                    <a:lstStyle/>
                    <a:p>
                      <a:r>
                        <a:rPr lang="ru-RU" sz="2000" dirty="0"/>
                        <a:t>Power </a:t>
                      </a:r>
                      <a:r>
                        <a:rPr lang="ru-RU" sz="2000" dirty="0" err="1"/>
                        <a:t>Outages</a:t>
                      </a:r>
                      <a:endParaRPr lang="ru-RU" sz="2000" dirty="0">
                        <a:solidFill>
                          <a:srgbClr val="000000"/>
                        </a:solidFill>
                        <a:latin typeface="+mn-lt"/>
                      </a:endParaRPr>
                    </a:p>
                  </a:txBody>
                  <a:tcPr marL="2401" marR="2401" marT="2401" marB="2401"/>
                </a:tc>
                <a:tc>
                  <a:txBody>
                    <a:bodyPr/>
                    <a:lstStyle/>
                    <a:p>
                      <a:r>
                        <a:rPr lang="ru-RU" sz="2000"/>
                        <a:t>Перебой в электроснабжении</a:t>
                      </a:r>
                      <a:endParaRPr lang="ru-RU" sz="2000">
                        <a:solidFill>
                          <a:srgbClr val="000000"/>
                        </a:solidFill>
                        <a:latin typeface="+mn-lt"/>
                      </a:endParaRPr>
                    </a:p>
                  </a:txBody>
                  <a:tcPr marL="2401" marR="2401" marT="2401" marB="2401"/>
                </a:tc>
              </a:tr>
              <a:tr h="429536">
                <a:tc>
                  <a:txBody>
                    <a:bodyPr/>
                    <a:lstStyle/>
                    <a:p>
                      <a:r>
                        <a:rPr lang="en-US" sz="2000" dirty="0"/>
                        <a:t>═</a:t>
                      </a:r>
                      <a:endParaRPr lang="ru-RU" sz="2000" dirty="0">
                        <a:solidFill>
                          <a:srgbClr val="000000"/>
                        </a:solidFill>
                        <a:latin typeface="+mn-lt"/>
                      </a:endParaRPr>
                    </a:p>
                  </a:txBody>
                  <a:tcPr marL="2401" marR="2401" marT="2401" marB="2401"/>
                </a:tc>
                <a:tc>
                  <a:txBody>
                    <a:bodyPr/>
                    <a:lstStyle/>
                    <a:p>
                      <a:r>
                        <a:rPr lang="en-US" sz="2000" dirty="0"/>
                        <a:t>Syndrome</a:t>
                      </a:r>
                      <a:endParaRPr lang="en-US" sz="2000" dirty="0">
                        <a:solidFill>
                          <a:srgbClr val="000000"/>
                        </a:solidFill>
                        <a:latin typeface="+mn-lt"/>
                      </a:endParaRPr>
                    </a:p>
                  </a:txBody>
                  <a:tcPr marL="2401" marR="2401" marT="2401" marB="2401"/>
                </a:tc>
                <a:tc>
                  <a:txBody>
                    <a:bodyPr/>
                    <a:lstStyle/>
                    <a:p>
                      <a:r>
                        <a:rPr lang="ru-RU" sz="2000" dirty="0"/>
                        <a:t>Синдром, вызванный наличием в материалах, из которых построено здание, вредных для здоровья примесей</a:t>
                      </a:r>
                      <a:endParaRPr lang="ru-RU" sz="2000" dirty="0">
                        <a:solidFill>
                          <a:srgbClr val="000000"/>
                        </a:solidFill>
                        <a:latin typeface="+mn-lt"/>
                      </a:endParaRPr>
                    </a:p>
                  </a:txBody>
                  <a:tcPr marL="2401" marR="2401" marT="2401" marB="2401"/>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3554"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graphicFrame>
        <p:nvGraphicFramePr>
          <p:cNvPr id="5" name="Таблица 4"/>
          <p:cNvGraphicFramePr>
            <a:graphicFrameLocks noGrp="1"/>
          </p:cNvGraphicFramePr>
          <p:nvPr/>
        </p:nvGraphicFramePr>
        <p:xfrm>
          <a:off x="0" y="0"/>
          <a:ext cx="9144000" cy="5726904"/>
        </p:xfrm>
        <a:graphic>
          <a:graphicData uri="http://schemas.openxmlformats.org/drawingml/2006/table">
            <a:tbl>
              <a:tblPr>
                <a:tableStyleId>{3C2FFA5D-87B4-456A-9821-1D502468CF0F}</a:tableStyleId>
              </a:tblPr>
              <a:tblGrid>
                <a:gridCol w="3071802"/>
                <a:gridCol w="2571768"/>
                <a:gridCol w="3500430"/>
              </a:tblGrid>
              <a:tr h="260963">
                <a:tc>
                  <a:txBody>
                    <a:bodyPr/>
                    <a:lstStyle/>
                    <a:p>
                      <a:pPr algn="ctr"/>
                      <a:r>
                        <a:rPr lang="ru-RU" sz="2400" dirty="0"/>
                        <a:t>ТИП ПРЕРЫВАТЕЛЯ БИЗНЕСА</a:t>
                      </a:r>
                      <a:endParaRPr lang="ru-RU" sz="2400" dirty="0">
                        <a:solidFill>
                          <a:srgbClr val="000000"/>
                        </a:solidFill>
                        <a:latin typeface="+mn-lt"/>
                      </a:endParaRPr>
                    </a:p>
                  </a:txBody>
                  <a:tcPr marL="2401" marR="2401" marT="2401" marB="2401"/>
                </a:tc>
                <a:tc>
                  <a:txBody>
                    <a:bodyPr/>
                    <a:lstStyle/>
                    <a:p>
                      <a:pPr algn="ctr"/>
                      <a:r>
                        <a:rPr lang="ru-RU" sz="2400" dirty="0"/>
                        <a:t>АНГЛИЙСКОЕ НАЗВАНИЕ ПРЕРЫВАТЕЛЯ</a:t>
                      </a:r>
                      <a:endParaRPr lang="ru-RU" sz="2400" dirty="0">
                        <a:solidFill>
                          <a:srgbClr val="000000"/>
                        </a:solidFill>
                        <a:latin typeface="+mn-lt"/>
                      </a:endParaRPr>
                    </a:p>
                  </a:txBody>
                  <a:tcPr marL="2401" marR="2401" marT="2401" marB="2401"/>
                </a:tc>
                <a:tc>
                  <a:txBody>
                    <a:bodyPr/>
                    <a:lstStyle/>
                    <a:p>
                      <a:pPr algn="ctr"/>
                      <a:r>
                        <a:rPr lang="ru-RU" sz="2400" dirty="0"/>
                        <a:t>РУССКОЕ НАЗВАНИЕ ПРЕРЫВАТЕЛЯ</a:t>
                      </a:r>
                      <a:endParaRPr lang="ru-RU" sz="2400" dirty="0">
                        <a:solidFill>
                          <a:srgbClr val="000000"/>
                        </a:solidFill>
                        <a:latin typeface="+mn-lt"/>
                      </a:endParaRPr>
                    </a:p>
                  </a:txBody>
                  <a:tcPr marL="2401" marR="2401" marT="2401" marB="2401"/>
                </a:tc>
              </a:tr>
              <a:tr h="176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smtClean="0"/>
                        <a:t>Техногенный</a:t>
                      </a:r>
                      <a:endParaRPr lang="ru-RU" sz="2000" dirty="0" smtClean="0">
                        <a:solidFill>
                          <a:srgbClr val="000000"/>
                        </a:solidFill>
                        <a:latin typeface="+mn-lt"/>
                      </a:endParaRPr>
                    </a:p>
                    <a:p>
                      <a:endParaRPr lang="ru-RU" sz="2000" dirty="0">
                        <a:solidFill>
                          <a:srgbClr val="000000"/>
                        </a:solidFill>
                        <a:latin typeface="+mn-lt"/>
                      </a:endParaRPr>
                    </a:p>
                  </a:txBody>
                  <a:tcPr marL="2401" marR="2401" marT="2401" marB="2401"/>
                </a:tc>
                <a:tc>
                  <a:txBody>
                    <a:bodyPr/>
                    <a:lstStyle/>
                    <a:p>
                      <a:r>
                        <a:rPr lang="ru-RU" sz="2000"/>
                        <a:t>Transportation Disruptions</a:t>
                      </a:r>
                      <a:endParaRPr lang="ru-RU" sz="2000">
                        <a:solidFill>
                          <a:srgbClr val="000000"/>
                        </a:solidFill>
                        <a:latin typeface="+mn-lt"/>
                      </a:endParaRPr>
                    </a:p>
                  </a:txBody>
                  <a:tcPr marL="2401" marR="2401" marT="2401" marB="2401"/>
                </a:tc>
                <a:tc>
                  <a:txBody>
                    <a:bodyPr/>
                    <a:lstStyle/>
                    <a:p>
                      <a:r>
                        <a:rPr lang="ru-RU" sz="2000" dirty="0"/>
                        <a:t>Нарушения работы общественного транспорта</a:t>
                      </a:r>
                      <a:endParaRPr lang="ru-RU" sz="2000" dirty="0">
                        <a:solidFill>
                          <a:srgbClr val="000000"/>
                        </a:solidFill>
                        <a:latin typeface="+mn-lt"/>
                      </a:endParaRPr>
                    </a:p>
                  </a:txBody>
                  <a:tcPr marL="2401" marR="2401" marT="2401" marB="2401"/>
                </a:tc>
              </a:tr>
              <a:tr h="92391">
                <a:tc>
                  <a:txBody>
                    <a:bodyPr/>
                    <a:lstStyle/>
                    <a:p>
                      <a:r>
                        <a:rPr lang="ru-RU" sz="2000" dirty="0"/>
                        <a:t>Природный</a:t>
                      </a:r>
                      <a:endParaRPr lang="ru-RU" sz="2000" dirty="0">
                        <a:solidFill>
                          <a:srgbClr val="000000"/>
                        </a:solidFill>
                        <a:latin typeface="+mn-lt"/>
                      </a:endParaRPr>
                    </a:p>
                  </a:txBody>
                  <a:tcPr marL="2401" marR="2401" marT="2401" marB="2401"/>
                </a:tc>
                <a:tc>
                  <a:txBody>
                    <a:bodyPr/>
                    <a:lstStyle/>
                    <a:p>
                      <a:r>
                        <a:rPr lang="ru-RU" sz="2000"/>
                        <a:t>Blizzards</a:t>
                      </a:r>
                      <a:endParaRPr lang="ru-RU" sz="2000">
                        <a:solidFill>
                          <a:srgbClr val="000000"/>
                        </a:solidFill>
                        <a:latin typeface="+mn-lt"/>
                      </a:endParaRPr>
                    </a:p>
                  </a:txBody>
                  <a:tcPr marL="2401" marR="2401" marT="2401" marB="2401"/>
                </a:tc>
                <a:tc>
                  <a:txBody>
                    <a:bodyPr/>
                    <a:lstStyle/>
                    <a:p>
                      <a:r>
                        <a:rPr lang="ru-RU" sz="2000"/>
                        <a:t>Снежная буря</a:t>
                      </a:r>
                      <a:endParaRPr lang="ru-RU" sz="2000">
                        <a:solidFill>
                          <a:srgbClr val="000000"/>
                        </a:solidFill>
                        <a:latin typeface="+mn-lt"/>
                      </a:endParaRPr>
                    </a:p>
                  </a:txBody>
                  <a:tcPr marL="2401" marR="2401" marT="2401" marB="2401"/>
                </a:tc>
              </a:tr>
              <a:tr h="92391">
                <a:tc>
                  <a:txBody>
                    <a:bodyPr/>
                    <a:lstStyle/>
                    <a:p>
                      <a:r>
                        <a:rPr lang="en-US" sz="2000"/>
                        <a:t>═</a:t>
                      </a:r>
                      <a:endParaRPr lang="ru-RU" sz="2000">
                        <a:solidFill>
                          <a:srgbClr val="000000"/>
                        </a:solidFill>
                        <a:latin typeface="+mn-lt"/>
                      </a:endParaRPr>
                    </a:p>
                  </a:txBody>
                  <a:tcPr marL="2401" marR="2401" marT="2401" marB="2401"/>
                </a:tc>
                <a:tc>
                  <a:txBody>
                    <a:bodyPr/>
                    <a:lstStyle/>
                    <a:p>
                      <a:r>
                        <a:rPr lang="en-US" sz="2000"/>
                        <a:t>Earthquakes</a:t>
                      </a:r>
                      <a:endParaRPr lang="ru-RU" sz="2000">
                        <a:solidFill>
                          <a:srgbClr val="000000"/>
                        </a:solidFill>
                        <a:latin typeface="+mn-lt"/>
                      </a:endParaRPr>
                    </a:p>
                  </a:txBody>
                  <a:tcPr marL="2401" marR="2401" marT="2401" marB="2401"/>
                </a:tc>
                <a:tc>
                  <a:txBody>
                    <a:bodyPr/>
                    <a:lstStyle/>
                    <a:p>
                      <a:r>
                        <a:rPr lang="ru-RU" sz="2000"/>
                        <a:t>Землетрясение</a:t>
                      </a:r>
                      <a:endParaRPr lang="ru-RU" sz="2000">
                        <a:solidFill>
                          <a:srgbClr val="000000"/>
                        </a:solidFill>
                        <a:latin typeface="+mn-lt"/>
                      </a:endParaRPr>
                    </a:p>
                  </a:txBody>
                  <a:tcPr marL="2401" marR="2401" marT="2401" marB="2401"/>
                </a:tc>
              </a:tr>
              <a:tr h="92391">
                <a:tc>
                  <a:txBody>
                    <a:bodyPr/>
                    <a:lstStyle/>
                    <a:p>
                      <a:r>
                        <a:rPr lang="en-US" sz="2000"/>
                        <a:t>═</a:t>
                      </a:r>
                      <a:endParaRPr lang="ru-RU" sz="2000">
                        <a:solidFill>
                          <a:srgbClr val="000000"/>
                        </a:solidFill>
                        <a:latin typeface="+mn-lt"/>
                      </a:endParaRPr>
                    </a:p>
                  </a:txBody>
                  <a:tcPr marL="2401" marR="2401" marT="2401" marB="2401"/>
                </a:tc>
                <a:tc>
                  <a:txBody>
                    <a:bodyPr/>
                    <a:lstStyle/>
                    <a:p>
                      <a:r>
                        <a:rPr lang="en-US" sz="2000"/>
                        <a:t>Electrical Storms</a:t>
                      </a:r>
                      <a:endParaRPr lang="ru-RU" sz="2000">
                        <a:solidFill>
                          <a:srgbClr val="000000"/>
                        </a:solidFill>
                        <a:latin typeface="+mn-lt"/>
                      </a:endParaRPr>
                    </a:p>
                  </a:txBody>
                  <a:tcPr marL="2401" marR="2401" marT="2401" marB="2401"/>
                </a:tc>
                <a:tc>
                  <a:txBody>
                    <a:bodyPr/>
                    <a:lstStyle/>
                    <a:p>
                      <a:r>
                        <a:rPr lang="ru-RU" sz="2000"/>
                        <a:t>Электромагнитные бури</a:t>
                      </a:r>
                      <a:endParaRPr lang="ru-RU" sz="2000">
                        <a:solidFill>
                          <a:srgbClr val="000000"/>
                        </a:solidFill>
                        <a:latin typeface="+mn-lt"/>
                      </a:endParaRPr>
                    </a:p>
                  </a:txBody>
                  <a:tcPr marL="2401" marR="2401" marT="2401" marB="2401"/>
                </a:tc>
              </a:tr>
              <a:tr h="92391">
                <a:tc>
                  <a:txBody>
                    <a:bodyPr/>
                    <a:lstStyle/>
                    <a:p>
                      <a:r>
                        <a:rPr lang="ru-RU" sz="2000"/>
                        <a:t>═</a:t>
                      </a:r>
                      <a:endParaRPr lang="ru-RU" sz="2000">
                        <a:solidFill>
                          <a:srgbClr val="000000"/>
                        </a:solidFill>
                        <a:latin typeface="+mn-lt"/>
                      </a:endParaRPr>
                    </a:p>
                  </a:txBody>
                  <a:tcPr marL="2401" marR="2401" marT="2401" marB="2401"/>
                </a:tc>
                <a:tc>
                  <a:txBody>
                    <a:bodyPr/>
                    <a:lstStyle/>
                    <a:p>
                      <a:r>
                        <a:rPr lang="ru-RU" sz="2000"/>
                        <a:t>Hurricanes</a:t>
                      </a:r>
                      <a:endParaRPr lang="ru-RU" sz="2000">
                        <a:solidFill>
                          <a:srgbClr val="000000"/>
                        </a:solidFill>
                        <a:latin typeface="+mn-lt"/>
                      </a:endParaRPr>
                    </a:p>
                  </a:txBody>
                  <a:tcPr marL="2401" marR="2401" marT="2401" marB="2401"/>
                </a:tc>
                <a:tc>
                  <a:txBody>
                    <a:bodyPr/>
                    <a:lstStyle/>
                    <a:p>
                      <a:r>
                        <a:rPr lang="ru-RU" sz="2000"/>
                        <a:t>Ураганы</a:t>
                      </a:r>
                      <a:endParaRPr lang="ru-RU" sz="2000">
                        <a:solidFill>
                          <a:srgbClr val="000000"/>
                        </a:solidFill>
                        <a:latin typeface="+mn-lt"/>
                      </a:endParaRPr>
                    </a:p>
                  </a:txBody>
                  <a:tcPr marL="2401" marR="2401" marT="2401" marB="2401"/>
                </a:tc>
              </a:tr>
              <a:tr h="92391">
                <a:tc>
                  <a:txBody>
                    <a:bodyPr/>
                    <a:lstStyle/>
                    <a:p>
                      <a:r>
                        <a:rPr lang="ru-RU" sz="2000"/>
                        <a:t>═</a:t>
                      </a:r>
                      <a:endParaRPr lang="ru-RU" sz="2000">
                        <a:solidFill>
                          <a:srgbClr val="000000"/>
                        </a:solidFill>
                        <a:latin typeface="+mn-lt"/>
                      </a:endParaRPr>
                    </a:p>
                  </a:txBody>
                  <a:tcPr marL="2401" marR="2401" marT="2401" marB="2401"/>
                </a:tc>
                <a:tc>
                  <a:txBody>
                    <a:bodyPr/>
                    <a:lstStyle/>
                    <a:p>
                      <a:r>
                        <a:rPr lang="ru-RU" sz="2000"/>
                        <a:t>Tornadoes</a:t>
                      </a:r>
                      <a:endParaRPr lang="ru-RU" sz="2000">
                        <a:solidFill>
                          <a:srgbClr val="000000"/>
                        </a:solidFill>
                        <a:latin typeface="+mn-lt"/>
                      </a:endParaRPr>
                    </a:p>
                  </a:txBody>
                  <a:tcPr marL="2401" marR="2401" marT="2401" marB="2401"/>
                </a:tc>
                <a:tc>
                  <a:txBody>
                    <a:bodyPr/>
                    <a:lstStyle/>
                    <a:p>
                      <a:r>
                        <a:rPr lang="ru-RU" sz="2000"/>
                        <a:t>Торнадо</a:t>
                      </a:r>
                      <a:endParaRPr lang="ru-RU" sz="2000">
                        <a:solidFill>
                          <a:srgbClr val="000000"/>
                        </a:solidFill>
                        <a:latin typeface="+mn-lt"/>
                      </a:endParaRPr>
                    </a:p>
                  </a:txBody>
                  <a:tcPr marL="2401" marR="2401" marT="2401" marB="2401"/>
                </a:tc>
              </a:tr>
              <a:tr h="92391">
                <a:tc>
                  <a:txBody>
                    <a:bodyPr/>
                    <a:lstStyle/>
                    <a:p>
                      <a:r>
                        <a:rPr lang="ru-RU" sz="2000"/>
                        <a:t>Природно-техногенный</a:t>
                      </a:r>
                      <a:endParaRPr lang="ru-RU" sz="2000">
                        <a:solidFill>
                          <a:srgbClr val="000000"/>
                        </a:solidFill>
                        <a:latin typeface="+mn-lt"/>
                      </a:endParaRPr>
                    </a:p>
                  </a:txBody>
                  <a:tcPr marL="2401" marR="2401" marT="2401" marB="2401"/>
                </a:tc>
                <a:tc>
                  <a:txBody>
                    <a:bodyPr/>
                    <a:lstStyle/>
                    <a:p>
                      <a:r>
                        <a:rPr lang="ru-RU" sz="2000"/>
                        <a:t>Winter Weather</a:t>
                      </a:r>
                      <a:endParaRPr lang="ru-RU" sz="2000">
                        <a:solidFill>
                          <a:srgbClr val="000000"/>
                        </a:solidFill>
                        <a:latin typeface="+mn-lt"/>
                      </a:endParaRPr>
                    </a:p>
                  </a:txBody>
                  <a:tcPr marL="2401" marR="2401" marT="2401" marB="2401"/>
                </a:tc>
                <a:tc>
                  <a:txBody>
                    <a:bodyPr/>
                    <a:lstStyle/>
                    <a:p>
                      <a:r>
                        <a:rPr lang="ru-RU" sz="2000"/>
                        <a:t>Зимняя погода</a:t>
                      </a:r>
                      <a:endParaRPr lang="ru-RU" sz="2000">
                        <a:solidFill>
                          <a:srgbClr val="000000"/>
                        </a:solidFill>
                        <a:latin typeface="+mn-lt"/>
                      </a:endParaRPr>
                    </a:p>
                  </a:txBody>
                  <a:tcPr marL="2401" marR="2401" marT="2401" marB="2401"/>
                </a:tc>
              </a:tr>
              <a:tr h="92391">
                <a:tc>
                  <a:txBody>
                    <a:bodyPr/>
                    <a:lstStyle/>
                    <a:p>
                      <a:r>
                        <a:rPr lang="en-US" sz="2000"/>
                        <a:t>═</a:t>
                      </a:r>
                      <a:endParaRPr lang="ru-RU" sz="2000">
                        <a:solidFill>
                          <a:srgbClr val="000000"/>
                        </a:solidFill>
                        <a:latin typeface="+mn-lt"/>
                      </a:endParaRPr>
                    </a:p>
                  </a:txBody>
                  <a:tcPr marL="2401" marR="2401" marT="2401" marB="2401"/>
                </a:tc>
                <a:tc>
                  <a:txBody>
                    <a:bodyPr/>
                    <a:lstStyle/>
                    <a:p>
                      <a:r>
                        <a:rPr lang="en-US" sz="2000"/>
                        <a:t>Biological Hazards</a:t>
                      </a:r>
                      <a:endParaRPr lang="ru-RU" sz="2000">
                        <a:solidFill>
                          <a:srgbClr val="000000"/>
                        </a:solidFill>
                        <a:latin typeface="+mn-lt"/>
                      </a:endParaRPr>
                    </a:p>
                  </a:txBody>
                  <a:tcPr marL="2401" marR="2401" marT="2401" marB="2401"/>
                </a:tc>
                <a:tc>
                  <a:txBody>
                    <a:bodyPr/>
                    <a:lstStyle/>
                    <a:p>
                      <a:r>
                        <a:rPr lang="ru-RU" sz="2000"/>
                        <a:t>Эпидемии</a:t>
                      </a:r>
                      <a:endParaRPr lang="ru-RU" sz="2000">
                        <a:solidFill>
                          <a:srgbClr val="000000"/>
                        </a:solidFill>
                        <a:latin typeface="+mn-lt"/>
                      </a:endParaRPr>
                    </a:p>
                  </a:txBody>
                  <a:tcPr marL="2401" marR="2401" marT="2401" marB="2401"/>
                </a:tc>
              </a:tr>
              <a:tr h="92391">
                <a:tc>
                  <a:txBody>
                    <a:bodyPr/>
                    <a:lstStyle/>
                    <a:p>
                      <a:r>
                        <a:rPr lang="ru-RU" sz="2000"/>
                        <a:t>═</a:t>
                      </a:r>
                      <a:endParaRPr lang="ru-RU" sz="2000">
                        <a:solidFill>
                          <a:srgbClr val="000000"/>
                        </a:solidFill>
                        <a:latin typeface="+mn-lt"/>
                      </a:endParaRPr>
                    </a:p>
                  </a:txBody>
                  <a:tcPr marL="2401" marR="2401" marT="2401" marB="2401"/>
                </a:tc>
                <a:tc>
                  <a:txBody>
                    <a:bodyPr/>
                    <a:lstStyle/>
                    <a:p>
                      <a:r>
                        <a:rPr lang="ru-RU" sz="2000"/>
                        <a:t>Fine</a:t>
                      </a:r>
                      <a:endParaRPr lang="ru-RU" sz="2000">
                        <a:solidFill>
                          <a:srgbClr val="000000"/>
                        </a:solidFill>
                        <a:latin typeface="+mn-lt"/>
                      </a:endParaRPr>
                    </a:p>
                  </a:txBody>
                  <a:tcPr marL="2401" marR="2401" marT="2401" marB="2401"/>
                </a:tc>
                <a:tc>
                  <a:txBody>
                    <a:bodyPr/>
                    <a:lstStyle/>
                    <a:p>
                      <a:r>
                        <a:rPr lang="ru-RU" sz="2000"/>
                        <a:t>Пожар</a:t>
                      </a:r>
                      <a:endParaRPr lang="ru-RU" sz="2000">
                        <a:solidFill>
                          <a:srgbClr val="000000"/>
                        </a:solidFill>
                        <a:latin typeface="+mn-lt"/>
                      </a:endParaRPr>
                    </a:p>
                  </a:txBody>
                  <a:tcPr marL="2401" marR="2401" marT="2401" marB="2401"/>
                </a:tc>
              </a:tr>
              <a:tr h="92391">
                <a:tc>
                  <a:txBody>
                    <a:bodyPr/>
                    <a:lstStyle/>
                    <a:p>
                      <a:r>
                        <a:rPr lang="en-US" sz="2000" dirty="0"/>
                        <a:t>═</a:t>
                      </a:r>
                      <a:endParaRPr lang="ru-RU" sz="2000" dirty="0">
                        <a:solidFill>
                          <a:srgbClr val="000000"/>
                        </a:solidFill>
                        <a:latin typeface="+mn-lt"/>
                      </a:endParaRPr>
                    </a:p>
                  </a:txBody>
                  <a:tcPr marL="2401" marR="2401" marT="2401" marB="2401"/>
                </a:tc>
                <a:tc>
                  <a:txBody>
                    <a:bodyPr/>
                    <a:lstStyle/>
                    <a:p>
                      <a:r>
                        <a:rPr lang="en-US" sz="2000"/>
                        <a:t>Flooding</a:t>
                      </a:r>
                      <a:endParaRPr lang="ru-RU" sz="2000">
                        <a:solidFill>
                          <a:srgbClr val="000000"/>
                        </a:solidFill>
                        <a:latin typeface="+mn-lt"/>
                      </a:endParaRPr>
                    </a:p>
                  </a:txBody>
                  <a:tcPr marL="2401" marR="2401" marT="2401" marB="2401"/>
                </a:tc>
                <a:tc>
                  <a:txBody>
                    <a:bodyPr/>
                    <a:lstStyle/>
                    <a:p>
                      <a:r>
                        <a:rPr lang="ru-RU" sz="2000" dirty="0"/>
                        <a:t>Наводнение</a:t>
                      </a:r>
                      <a:endParaRPr lang="ru-RU" sz="2000" dirty="0">
                        <a:solidFill>
                          <a:srgbClr val="000000"/>
                        </a:solidFill>
                        <a:latin typeface="+mn-lt"/>
                      </a:endParaRPr>
                    </a:p>
                  </a:txBody>
                  <a:tcPr marL="2401" marR="2401" marT="2401" marB="2401"/>
                </a:tc>
              </a:tr>
              <a:tr h="345251">
                <a:tc>
                  <a:txBody>
                    <a:bodyPr/>
                    <a:lstStyle/>
                    <a:p>
                      <a:r>
                        <a:rPr lang="en-US" sz="2000" dirty="0"/>
                        <a:t>═</a:t>
                      </a:r>
                      <a:endParaRPr lang="ru-RU" sz="2000" dirty="0">
                        <a:solidFill>
                          <a:srgbClr val="000000"/>
                        </a:solidFill>
                        <a:latin typeface="+mn-lt"/>
                      </a:endParaRPr>
                    </a:p>
                  </a:txBody>
                  <a:tcPr marL="2401" marR="2401" marT="2401" marB="2401"/>
                </a:tc>
                <a:tc>
                  <a:txBody>
                    <a:bodyPr/>
                    <a:lstStyle/>
                    <a:p>
                      <a:r>
                        <a:rPr lang="en-US" sz="2000"/>
                        <a:t>Artificial and natural objects landing</a:t>
                      </a:r>
                      <a:endParaRPr lang="ru-RU" sz="2000">
                        <a:solidFill>
                          <a:srgbClr val="000000"/>
                        </a:solidFill>
                        <a:latin typeface="+mn-lt"/>
                      </a:endParaRPr>
                    </a:p>
                  </a:txBody>
                  <a:tcPr marL="2401" marR="2401" marT="2401" marB="2401"/>
                </a:tc>
                <a:tc>
                  <a:txBody>
                    <a:bodyPr/>
                    <a:lstStyle/>
                    <a:p>
                      <a:r>
                        <a:rPr lang="ru-RU" sz="2000" dirty="0"/>
                        <a:t>Падение </a:t>
                      </a:r>
                      <a:r>
                        <a:rPr lang="ru-RU" sz="2000" dirty="0" err="1"/>
                        <a:t>искуcственных</a:t>
                      </a:r>
                      <a:r>
                        <a:rPr lang="ru-RU" sz="2000" dirty="0"/>
                        <a:t> </a:t>
                      </a:r>
                      <a:r>
                        <a:rPr lang="ru-RU" sz="2000" dirty="0" smtClean="0"/>
                        <a:t>ЛА (например</a:t>
                      </a:r>
                      <a:r>
                        <a:rPr lang="ru-RU" sz="2000" dirty="0"/>
                        <a:t>, самолетов) и природных (например, метеоритов) объектов с неба</a:t>
                      </a:r>
                      <a:endParaRPr lang="ru-RU" sz="2000" dirty="0">
                        <a:solidFill>
                          <a:srgbClr val="000000"/>
                        </a:solidFill>
                        <a:latin typeface="+mn-lt"/>
                      </a:endParaRPr>
                    </a:p>
                  </a:txBody>
                  <a:tcPr marL="2401" marR="2401" marT="2401" marB="2401"/>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4578"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24579" name="Rectangle 1"/>
          <p:cNvSpPr>
            <a:spLocks noChangeArrowheads="1"/>
          </p:cNvSpPr>
          <p:nvPr/>
        </p:nvSpPr>
        <p:spPr bwMode="auto">
          <a:xfrm>
            <a:off x="500063" y="149225"/>
            <a:ext cx="8643937" cy="670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2800" b="1">
                <a:solidFill>
                  <a:srgbClr val="000000"/>
                </a:solidFill>
                <a:ea typeface="Arial Unicode MS" charset="0"/>
              </a:rPr>
              <a:t>Каковы выгоды от наличия плана?</a:t>
            </a:r>
          </a:p>
          <a:p>
            <a:pPr>
              <a:spcBef>
                <a:spcPct val="0"/>
              </a:spcBef>
              <a:buFontTx/>
              <a:buNone/>
            </a:pPr>
            <a:endParaRPr lang="ru-RU" altLang="ru-RU" sz="800" b="1">
              <a:solidFill>
                <a:srgbClr val="000000"/>
              </a:solidFill>
              <a:ea typeface="Arial Unicode MS" charset="0"/>
            </a:endParaRPr>
          </a:p>
          <a:p>
            <a:pPr>
              <a:spcBef>
                <a:spcPts val="1200"/>
              </a:spcBef>
            </a:pPr>
            <a:r>
              <a:rPr lang="ru-RU" altLang="ru-RU" sz="2800" b="1">
                <a:solidFill>
                  <a:srgbClr val="000000"/>
                </a:solidFill>
                <a:ea typeface="Arial Unicode MS" charset="0"/>
              </a:rPr>
              <a:t>План служит руководством к действию во время кризиса и гарантирует, что ни один важный аспект не будет упущен. </a:t>
            </a:r>
          </a:p>
          <a:p>
            <a:pPr>
              <a:spcBef>
                <a:spcPts val="1200"/>
              </a:spcBef>
            </a:pPr>
            <a:r>
              <a:rPr lang="ru-RU" altLang="ru-RU" sz="2800" b="1">
                <a:solidFill>
                  <a:srgbClr val="000000"/>
                </a:solidFill>
                <a:ea typeface="Arial Unicode MS" charset="0"/>
              </a:rPr>
              <a:t>Профессионально составленный план направляет действия даже неопытных сотрудников.</a:t>
            </a:r>
          </a:p>
          <a:p>
            <a:pPr>
              <a:spcBef>
                <a:spcPts val="1200"/>
              </a:spcBef>
            </a:pPr>
            <a:r>
              <a:rPr lang="ru-RU" altLang="ru-RU" sz="2800" b="1">
                <a:solidFill>
                  <a:srgbClr val="000000"/>
                </a:solidFill>
                <a:ea typeface="Arial Unicode MS" charset="0"/>
              </a:rPr>
              <a:t>Наличие детального, регулярно испытываемого плана поможет оградить любую организацию от судебных исков по поводу халатности. </a:t>
            </a:r>
          </a:p>
          <a:p>
            <a:pPr>
              <a:spcBef>
                <a:spcPts val="1200"/>
              </a:spcBef>
            </a:pPr>
            <a:r>
              <a:rPr lang="ru-RU" altLang="ru-RU" sz="2800" b="1">
                <a:solidFill>
                  <a:srgbClr val="000000"/>
                </a:solidFill>
                <a:ea typeface="Arial Unicode MS" charset="0"/>
              </a:rPr>
              <a:t>Само существование плана служит доказательством того, что руководство компании не пренебрегло подготовкой к возможным бедствиям</a:t>
            </a:r>
            <a:r>
              <a:rPr lang="ru-RU" altLang="ru-RU" sz="2800">
                <a:solidFill>
                  <a:srgbClr val="000000"/>
                </a:solidFill>
                <a:ea typeface="Arial Unicode MS" charset="0"/>
              </a:rPr>
              <a:t>.</a:t>
            </a:r>
          </a:p>
          <a:p>
            <a:pPr>
              <a:spcBef>
                <a:spcPct val="0"/>
              </a:spcBef>
              <a:buFontTx/>
              <a:buNone/>
            </a:pPr>
            <a:endParaRPr lang="ru-RU" altLang="ru-RU" sz="1800">
              <a:solidFill>
                <a:srgbClr val="000000"/>
              </a:solidFill>
              <a:latin typeface="Arial" charset="0"/>
              <a:ea typeface="Arial Unicode MS"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5602"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25603" name="Rectangle 1"/>
          <p:cNvSpPr>
            <a:spLocks noChangeArrowheads="1"/>
          </p:cNvSpPr>
          <p:nvPr/>
        </p:nvSpPr>
        <p:spPr bwMode="auto">
          <a:xfrm>
            <a:off x="0" y="0"/>
            <a:ext cx="9144000" cy="680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2800" b="1" u="sng">
                <a:solidFill>
                  <a:srgbClr val="000000"/>
                </a:solidFill>
                <a:ea typeface="Arial Unicode MS" charset="0"/>
              </a:rPr>
              <a:t>Основные выгоды от наличия плана:</a:t>
            </a:r>
          </a:p>
          <a:p>
            <a:pPr>
              <a:spcBef>
                <a:spcPts val="1200"/>
              </a:spcBef>
              <a:buFontTx/>
              <a:buChar char="•"/>
            </a:pPr>
            <a:r>
              <a:rPr lang="ru-RU" altLang="ru-RU" sz="2800" b="1">
                <a:solidFill>
                  <a:srgbClr val="000000"/>
                </a:solidFill>
                <a:ea typeface="Arial Unicode MS" charset="0"/>
              </a:rPr>
              <a:t>Минимизация потенциальных финансовых потерь. </a:t>
            </a:r>
          </a:p>
          <a:p>
            <a:pPr>
              <a:spcBef>
                <a:spcPts val="1200"/>
              </a:spcBef>
              <a:buFontTx/>
              <a:buChar char="•"/>
            </a:pPr>
            <a:r>
              <a:rPr lang="ru-RU" altLang="ru-RU" sz="2800" b="1">
                <a:solidFill>
                  <a:srgbClr val="000000"/>
                </a:solidFill>
                <a:ea typeface="Arial Unicode MS" charset="0"/>
              </a:rPr>
              <a:t>Уменьшение юридической ответственности. </a:t>
            </a:r>
          </a:p>
          <a:p>
            <a:pPr>
              <a:spcBef>
                <a:spcPts val="1200"/>
              </a:spcBef>
              <a:buFontTx/>
              <a:buChar char="•"/>
            </a:pPr>
            <a:r>
              <a:rPr lang="ru-RU" altLang="ru-RU" sz="2800" b="1">
                <a:solidFill>
                  <a:srgbClr val="000000"/>
                </a:solidFill>
                <a:ea typeface="Arial Unicode MS" charset="0"/>
              </a:rPr>
              <a:t>Сокращение времени нарушения нормальной работы. </a:t>
            </a:r>
          </a:p>
          <a:p>
            <a:pPr>
              <a:spcBef>
                <a:spcPts val="1200"/>
              </a:spcBef>
              <a:buFontTx/>
              <a:buChar char="•"/>
            </a:pPr>
            <a:r>
              <a:rPr lang="ru-RU" altLang="ru-RU" sz="2800" b="1">
                <a:solidFill>
                  <a:srgbClr val="000000"/>
                </a:solidFill>
                <a:ea typeface="Arial Unicode MS" charset="0"/>
              </a:rPr>
              <a:t>Обеспечение стабильности деятельности организации. </a:t>
            </a:r>
          </a:p>
          <a:p>
            <a:pPr>
              <a:spcBef>
                <a:spcPts val="1200"/>
              </a:spcBef>
              <a:buFontTx/>
              <a:buChar char="•"/>
            </a:pPr>
            <a:r>
              <a:rPr lang="ru-RU" altLang="ru-RU" sz="2800" b="1">
                <a:solidFill>
                  <a:srgbClr val="000000"/>
                </a:solidFill>
                <a:ea typeface="Arial Unicode MS" charset="0"/>
              </a:rPr>
              <a:t>Организованное восстановление деятельности. </a:t>
            </a:r>
          </a:p>
          <a:p>
            <a:pPr>
              <a:spcBef>
                <a:spcPts val="1200"/>
              </a:spcBef>
              <a:buFontTx/>
              <a:buChar char="•"/>
            </a:pPr>
            <a:r>
              <a:rPr lang="ru-RU" altLang="ru-RU" sz="2800" b="1">
                <a:solidFill>
                  <a:srgbClr val="000000"/>
                </a:solidFill>
                <a:ea typeface="Arial Unicode MS" charset="0"/>
              </a:rPr>
              <a:t>Сведение к минимуму суммы страховых взносов. </a:t>
            </a:r>
          </a:p>
          <a:p>
            <a:pPr>
              <a:spcBef>
                <a:spcPts val="1200"/>
              </a:spcBef>
              <a:buFontTx/>
              <a:buChar char="•"/>
            </a:pPr>
            <a:r>
              <a:rPr lang="ru-RU" altLang="ru-RU" sz="2800" b="1">
                <a:solidFill>
                  <a:srgbClr val="000000"/>
                </a:solidFill>
                <a:ea typeface="Arial Unicode MS" charset="0"/>
              </a:rPr>
              <a:t>Уменьшение нагрузки на ведущих сотрудников. </a:t>
            </a:r>
          </a:p>
          <a:p>
            <a:pPr>
              <a:spcBef>
                <a:spcPts val="1200"/>
              </a:spcBef>
              <a:buFontTx/>
              <a:buChar char="•"/>
            </a:pPr>
            <a:r>
              <a:rPr lang="ru-RU" altLang="ru-RU" sz="2800" b="1">
                <a:solidFill>
                  <a:srgbClr val="000000"/>
                </a:solidFill>
                <a:ea typeface="Arial Unicode MS" charset="0"/>
              </a:rPr>
              <a:t>Лучшая сохранность имущества. </a:t>
            </a:r>
          </a:p>
          <a:p>
            <a:pPr>
              <a:spcBef>
                <a:spcPts val="1200"/>
              </a:spcBef>
              <a:buFontTx/>
              <a:buChar char="•"/>
            </a:pPr>
            <a:r>
              <a:rPr lang="ru-RU" altLang="ru-RU" sz="2800" b="1">
                <a:solidFill>
                  <a:srgbClr val="000000"/>
                </a:solidFill>
                <a:ea typeface="Arial Unicode MS" charset="0"/>
              </a:rPr>
              <a:t>Обеспечение безопасности персонала и заказчиков. </a:t>
            </a:r>
          </a:p>
          <a:p>
            <a:pPr>
              <a:spcBef>
                <a:spcPts val="1200"/>
              </a:spcBef>
              <a:buFontTx/>
              <a:buChar char="•"/>
            </a:pPr>
            <a:r>
              <a:rPr lang="ru-RU" altLang="ru-RU" sz="2800" b="1">
                <a:solidFill>
                  <a:srgbClr val="000000"/>
                </a:solidFill>
                <a:ea typeface="Arial Unicode MS" charset="0"/>
              </a:rPr>
              <a:t>Соблюдение требований законов и инструкций.</a:t>
            </a:r>
          </a:p>
          <a:p>
            <a:pPr>
              <a:spcBef>
                <a:spcPts val="1200"/>
              </a:spcBef>
              <a:buFontTx/>
              <a:buNone/>
            </a:pPr>
            <a:endParaRPr lang="ru-RU" altLang="ru-RU" sz="1800">
              <a:solidFill>
                <a:srgbClr val="000000"/>
              </a:solidFill>
              <a:latin typeface="Arial" charset="0"/>
              <a:ea typeface="Arial Unicode MS"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Прямоугольник 3"/>
          <p:cNvSpPr>
            <a:spLocks noChangeArrowheads="1"/>
          </p:cNvSpPr>
          <p:nvPr/>
        </p:nvSpPr>
        <p:spPr bwMode="auto">
          <a:xfrm>
            <a:off x="785813" y="500063"/>
            <a:ext cx="8143875"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1800"/>
              <a:t/>
            </a:r>
            <a:br>
              <a:rPr lang="ru-RU" altLang="ru-RU" sz="1800"/>
            </a:br>
            <a:r>
              <a:rPr lang="ru-RU" altLang="ru-RU" sz="2800" b="1"/>
              <a:t>организация проведения комплекса мероприятий по защите конфиденциальной информации, направленных на исключение возможных каналов её утечки;</a:t>
            </a:r>
          </a:p>
          <a:p>
            <a:pPr eaLnBrk="1" hangingPunct="1">
              <a:spcBef>
                <a:spcPct val="0"/>
              </a:spcBef>
              <a:buFontTx/>
              <a:buNone/>
            </a:pPr>
            <a:r>
              <a:rPr lang="ru-RU" altLang="ru-RU" sz="1400" b="1"/>
              <a:t/>
            </a:r>
            <a:br>
              <a:rPr lang="ru-RU" altLang="ru-RU" sz="1400" b="1"/>
            </a:br>
            <a:r>
              <a:rPr lang="ru-RU" altLang="ru-RU" sz="2800" b="1"/>
              <a:t>установление персональной ответственности всех должностных лиц предприятия за решение вопросов защиты информации в ходе производственной и иной деятельности предприятия;</a:t>
            </a:r>
          </a:p>
          <a:p>
            <a:pPr eaLnBrk="1" hangingPunct="1">
              <a:spcBef>
                <a:spcPct val="0"/>
              </a:spcBef>
              <a:buFontTx/>
              <a:buNone/>
            </a:pPr>
            <a:r>
              <a:rPr lang="ru-RU" altLang="ru-RU" sz="1400" b="1"/>
              <a:t/>
            </a:r>
            <a:br>
              <a:rPr lang="ru-RU" altLang="ru-RU" sz="1400" b="1"/>
            </a:br>
            <a:r>
              <a:rPr lang="ru-RU" altLang="ru-RU" sz="2800" b="1"/>
              <a:t>определение сроков (времени, периода) проведения конкретных мероприятий по защите информации;</a:t>
            </a:r>
          </a:p>
          <a:p>
            <a:pPr eaLnBrk="1" hangingPunct="1">
              <a:spcBef>
                <a:spcPct val="0"/>
              </a:spcBef>
              <a:buFontTx/>
              <a:buNone/>
            </a:pPr>
            <a:r>
              <a:rPr lang="ru-RU" altLang="ru-RU" sz="2800" b="1"/>
              <a:t>…</a:t>
            </a:r>
            <a:r>
              <a:rPr lang="ru-RU" altLang="ru-RU" sz="2800"/>
              <a:t/>
            </a:r>
            <a:br>
              <a:rPr lang="ru-RU" altLang="ru-RU" sz="2800"/>
            </a:br>
            <a:endParaRPr lang="ru-RU" altLang="ru-RU" sz="2800"/>
          </a:p>
        </p:txBody>
      </p:sp>
      <p:sp>
        <p:nvSpPr>
          <p:cNvPr id="20482" name="TextBox 5"/>
          <p:cNvSpPr txBox="1">
            <a:spLocks noChangeArrowheads="1"/>
          </p:cNvSpPr>
          <p:nvPr/>
        </p:nvSpPr>
        <p:spPr bwMode="auto">
          <a:xfrm>
            <a:off x="928688" y="0"/>
            <a:ext cx="7572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4000" b="1"/>
              <a:t>Основные цели планирования: </a:t>
            </a:r>
          </a:p>
        </p:txBody>
      </p:sp>
      <p:sp>
        <p:nvSpPr>
          <p:cNvPr id="7" name="Овал 6"/>
          <p:cNvSpPr/>
          <p:nvPr/>
        </p:nvSpPr>
        <p:spPr>
          <a:xfrm>
            <a:off x="285750" y="857250"/>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3200" b="1" dirty="0">
                <a:solidFill>
                  <a:schemeClr val="tx1"/>
                </a:solidFill>
              </a:rPr>
              <a:t>1</a:t>
            </a:r>
          </a:p>
        </p:txBody>
      </p:sp>
      <p:sp>
        <p:nvSpPr>
          <p:cNvPr id="10" name="Овал 9"/>
          <p:cNvSpPr/>
          <p:nvPr/>
        </p:nvSpPr>
        <p:spPr>
          <a:xfrm>
            <a:off x="285750" y="2857500"/>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3200" b="1" dirty="0">
                <a:solidFill>
                  <a:schemeClr val="tx1"/>
                </a:solidFill>
              </a:rPr>
              <a:t>2</a:t>
            </a:r>
          </a:p>
        </p:txBody>
      </p:sp>
      <p:sp>
        <p:nvSpPr>
          <p:cNvPr id="11" name="Овал 10"/>
          <p:cNvSpPr/>
          <p:nvPr/>
        </p:nvSpPr>
        <p:spPr>
          <a:xfrm>
            <a:off x="285750" y="5143500"/>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3200" b="1" dirty="0">
                <a:solidFill>
                  <a:schemeClr val="tx1"/>
                </a:solidFill>
              </a:rPr>
              <a:t>3</a:t>
            </a:r>
          </a:p>
        </p:txBody>
      </p:sp>
    </p:spTree>
    <p:extLst>
      <p:ext uri="{BB962C8B-B14F-4D97-AF65-F5344CB8AC3E}">
        <p14:creationId xmlns:p14="http://schemas.microsoft.com/office/powerpoint/2010/main" val="3187511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6626"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26627" name="Rectangle 1"/>
          <p:cNvSpPr>
            <a:spLocks noChangeArrowheads="1"/>
          </p:cNvSpPr>
          <p:nvPr/>
        </p:nvSpPr>
        <p:spPr bwMode="auto">
          <a:xfrm>
            <a:off x="357188" y="0"/>
            <a:ext cx="8786812"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2800" b="1">
                <a:solidFill>
                  <a:srgbClr val="000000"/>
                </a:solidFill>
                <a:ea typeface="Arial Unicode MS" charset="0"/>
              </a:rPr>
              <a:t>Каковы последствия отсутствия плана?</a:t>
            </a:r>
          </a:p>
          <a:p>
            <a:pPr>
              <a:spcBef>
                <a:spcPct val="0"/>
              </a:spcBef>
              <a:buFontTx/>
              <a:buNone/>
            </a:pPr>
            <a:r>
              <a:rPr lang="ru-RU" altLang="ru-RU" sz="2000">
                <a:solidFill>
                  <a:srgbClr val="000000"/>
                </a:solidFill>
                <a:ea typeface="Arial Unicode MS" charset="0"/>
              </a:rPr>
              <a:t>исследование, проведенное Техасским университетом, выявило следующую статистику: </a:t>
            </a:r>
          </a:p>
          <a:p>
            <a:pPr>
              <a:spcBef>
                <a:spcPct val="0"/>
              </a:spcBef>
              <a:buFontTx/>
              <a:buNone/>
            </a:pPr>
            <a:endParaRPr lang="ru-RU" altLang="ru-RU" sz="800">
              <a:solidFill>
                <a:srgbClr val="000000"/>
              </a:solidFill>
              <a:ea typeface="Arial Unicode MS" charset="0"/>
            </a:endParaRPr>
          </a:p>
          <a:p>
            <a:pPr>
              <a:spcBef>
                <a:spcPts val="600"/>
              </a:spcBef>
              <a:buFontTx/>
              <a:buChar char="•"/>
            </a:pPr>
            <a:r>
              <a:rPr lang="ru-RU" altLang="ru-RU" sz="2400">
                <a:solidFill>
                  <a:srgbClr val="000000"/>
                </a:solidFill>
                <a:ea typeface="Arial Unicode MS" charset="0"/>
              </a:rPr>
              <a:t>85% организаций сильно или полностью зависят от вычислительных систем. </a:t>
            </a:r>
          </a:p>
          <a:p>
            <a:pPr>
              <a:spcBef>
                <a:spcPts val="600"/>
              </a:spcBef>
              <a:buFontTx/>
              <a:buChar char="•"/>
            </a:pPr>
            <a:r>
              <a:rPr lang="ru-RU" altLang="ru-RU" sz="2400">
                <a:solidFill>
                  <a:srgbClr val="000000"/>
                </a:solidFill>
                <a:ea typeface="Arial Unicode MS" charset="0"/>
              </a:rPr>
              <a:t>В среднем на 6-й день перерыва в работе компания теряет 25% ежедневного дохода, а на 25-й день — 40%. </a:t>
            </a:r>
          </a:p>
          <a:p>
            <a:pPr>
              <a:spcBef>
                <a:spcPts val="600"/>
              </a:spcBef>
              <a:buFontTx/>
              <a:buChar char="•"/>
            </a:pPr>
            <a:r>
              <a:rPr lang="ru-RU" altLang="ru-RU" sz="2400">
                <a:solidFill>
                  <a:srgbClr val="000000"/>
                </a:solidFill>
                <a:ea typeface="Arial Unicode MS" charset="0"/>
              </a:rPr>
              <a:t>После перерыва в работе наблюдается быстрый рост финансовых потерь и ухудшения функционирования. </a:t>
            </a:r>
          </a:p>
          <a:p>
            <a:pPr>
              <a:spcBef>
                <a:spcPts val="600"/>
              </a:spcBef>
              <a:buFontTx/>
              <a:buChar char="•"/>
            </a:pPr>
            <a:r>
              <a:rPr lang="ru-RU" altLang="ru-RU" sz="2400">
                <a:solidFill>
                  <a:srgbClr val="000000"/>
                </a:solidFill>
                <a:ea typeface="Arial Unicode MS" charset="0"/>
              </a:rPr>
              <a:t>Спустя две недели после прекращения работы вычислительных систем у 75% компаний потеря функционирования становится критической или полной. </a:t>
            </a:r>
          </a:p>
          <a:p>
            <a:pPr>
              <a:spcBef>
                <a:spcPts val="600"/>
              </a:spcBef>
              <a:buFontTx/>
              <a:buChar char="•"/>
            </a:pPr>
            <a:r>
              <a:rPr lang="ru-RU" altLang="ru-RU" sz="2400">
                <a:solidFill>
                  <a:srgbClr val="000000"/>
                </a:solidFill>
                <a:ea typeface="Arial Unicode MS" charset="0"/>
              </a:rPr>
              <a:t>43% компаний, испытавших бедствие и не имевших плана обеспечения бесперебойного функционирования, не возобновляют свою деятельность, а спустя два года продолжает функционировать лишь 10% компаний.</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7650"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27651" name="Rectangle 1"/>
          <p:cNvSpPr>
            <a:spLocks noChangeArrowheads="1"/>
          </p:cNvSpPr>
          <p:nvPr/>
        </p:nvSpPr>
        <p:spPr bwMode="auto">
          <a:xfrm>
            <a:off x="0" y="0"/>
            <a:ext cx="91440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273175" indent="-358775">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2800" b="1">
                <a:solidFill>
                  <a:srgbClr val="000000"/>
                </a:solidFill>
                <a:ea typeface="Arial Unicode MS" charset="0"/>
              </a:rPr>
              <a:t>Кто отвечает за разработку плана?</a:t>
            </a:r>
          </a:p>
          <a:p>
            <a:pPr>
              <a:spcBef>
                <a:spcPct val="0"/>
              </a:spcBef>
              <a:buFontTx/>
              <a:buNone/>
            </a:pPr>
            <a:endParaRPr lang="ru-RU" altLang="ru-RU" sz="2800" b="1">
              <a:solidFill>
                <a:srgbClr val="000000"/>
              </a:solidFill>
              <a:ea typeface="Arial Unicode MS" charset="0"/>
            </a:endParaRPr>
          </a:p>
          <a:p>
            <a:pPr>
              <a:spcBef>
                <a:spcPct val="0"/>
              </a:spcBef>
            </a:pPr>
            <a:r>
              <a:rPr lang="ru-RU" altLang="ru-RU" sz="2800">
                <a:solidFill>
                  <a:srgbClr val="000000"/>
                </a:solidFill>
                <a:ea typeface="Arial Unicode MS" charset="0"/>
              </a:rPr>
              <a:t>В конечном итоге за разработку плана отвечает </a:t>
            </a:r>
            <a:r>
              <a:rPr lang="ru-RU" altLang="ru-RU" sz="2800" b="1">
                <a:solidFill>
                  <a:srgbClr val="000000"/>
                </a:solidFill>
                <a:ea typeface="Arial Unicode MS" charset="0"/>
              </a:rPr>
              <a:t>руководство</a:t>
            </a:r>
            <a:r>
              <a:rPr lang="ru-RU" altLang="ru-RU" sz="2800">
                <a:solidFill>
                  <a:srgbClr val="000000"/>
                </a:solidFill>
                <a:ea typeface="Arial Unicode MS" charset="0"/>
              </a:rPr>
              <a:t> компании, которое должно осуществлять контроль за имуществом компании, что включает:</a:t>
            </a:r>
          </a:p>
          <a:p>
            <a:pPr lvl="2">
              <a:spcBef>
                <a:spcPct val="0"/>
              </a:spcBef>
            </a:pPr>
            <a:r>
              <a:rPr lang="ru-RU" altLang="ru-RU" sz="2800">
                <a:solidFill>
                  <a:srgbClr val="000000"/>
                </a:solidFill>
                <a:ea typeface="Arial Unicode MS" charset="0"/>
              </a:rPr>
              <a:t>контроль за информационными системами компании;</a:t>
            </a:r>
          </a:p>
          <a:p>
            <a:pPr lvl="2">
              <a:spcBef>
                <a:spcPct val="0"/>
              </a:spcBef>
            </a:pPr>
            <a:r>
              <a:rPr lang="ru-RU" altLang="ru-RU" sz="2800">
                <a:solidFill>
                  <a:srgbClr val="000000"/>
                </a:solidFill>
                <a:ea typeface="Arial Unicode MS" charset="0"/>
              </a:rPr>
              <a:t>обеспечение их непрерывного функционирования.</a:t>
            </a:r>
          </a:p>
          <a:p>
            <a:pPr lvl="2">
              <a:spcBef>
                <a:spcPct val="0"/>
              </a:spcBef>
            </a:pPr>
            <a:endParaRPr lang="ru-RU" altLang="ru-RU" sz="2800">
              <a:solidFill>
                <a:srgbClr val="000000"/>
              </a:solidFill>
              <a:ea typeface="Arial Unicode MS" charset="0"/>
            </a:endParaRPr>
          </a:p>
          <a:p>
            <a:pPr>
              <a:spcBef>
                <a:spcPct val="0"/>
              </a:spcBef>
            </a:pPr>
            <a:r>
              <a:rPr lang="ru-RU" altLang="ru-RU" sz="2800">
                <a:solidFill>
                  <a:srgbClr val="000000"/>
                </a:solidFill>
                <a:ea typeface="Arial Unicode MS" charset="0"/>
              </a:rPr>
              <a:t>Проблемы, связанные с восстановлением функционирования информационной системы должны быть заботой всей компании, а не только руководства подразделения, отвечающего за ИТ-инфраструктуру. </a:t>
            </a:r>
            <a:endParaRPr lang="ru-RU" altLang="ru-RU" sz="2800">
              <a:solidFill>
                <a:srgbClr val="00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8674"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28675" name="Rectangle 1"/>
          <p:cNvSpPr>
            <a:spLocks noChangeArrowheads="1"/>
          </p:cNvSpPr>
          <p:nvPr/>
        </p:nvSpPr>
        <p:spPr bwMode="auto">
          <a:xfrm>
            <a:off x="428625" y="155575"/>
            <a:ext cx="8715375" cy="620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2800" b="1">
                <a:solidFill>
                  <a:srgbClr val="000000"/>
                </a:solidFill>
                <a:ea typeface="Arial Unicode MS" charset="0"/>
              </a:rPr>
              <a:t>Кто отвечает за разработку плана?</a:t>
            </a:r>
          </a:p>
          <a:p>
            <a:pPr>
              <a:spcBef>
                <a:spcPct val="0"/>
              </a:spcBef>
              <a:buFontTx/>
              <a:buNone/>
            </a:pPr>
            <a:endParaRPr lang="ru-RU" altLang="ru-RU" sz="900" b="1">
              <a:solidFill>
                <a:srgbClr val="000000"/>
              </a:solidFill>
              <a:ea typeface="Arial Unicode MS" charset="0"/>
            </a:endParaRPr>
          </a:p>
          <a:p>
            <a:pPr>
              <a:spcBef>
                <a:spcPct val="0"/>
              </a:spcBef>
            </a:pPr>
            <a:r>
              <a:rPr lang="ru-RU" altLang="ru-RU" sz="2400">
                <a:solidFill>
                  <a:srgbClr val="000000"/>
                </a:solidFill>
                <a:ea typeface="Arial Unicode MS" charset="0"/>
              </a:rPr>
              <a:t>Руководители всех подразделений, деятельность которых зависит от услуг, предоставляемых отделом ИТ-технологий, должны разработать процедуры действий в чрезвычайных обстоятельствах, касающиеся собственных функциональных обязанностей, а также участвовать в разработке плана ОНРВ.</a:t>
            </a:r>
          </a:p>
          <a:p>
            <a:pPr>
              <a:spcBef>
                <a:spcPct val="0"/>
              </a:spcBef>
            </a:pPr>
            <a:r>
              <a:rPr lang="ru-RU" altLang="ru-RU" sz="2400">
                <a:solidFill>
                  <a:srgbClr val="000000"/>
                </a:solidFill>
                <a:ea typeface="Arial Unicode MS" charset="0"/>
              </a:rPr>
              <a:t>Каждое функциональное подразделение должно привести в действие свою часть плана в рамках общих усилий по восстановлению деятельности. </a:t>
            </a:r>
          </a:p>
          <a:p>
            <a:pPr>
              <a:spcBef>
                <a:spcPct val="0"/>
              </a:spcBef>
            </a:pPr>
            <a:r>
              <a:rPr lang="ru-RU" altLang="ru-RU" sz="2400">
                <a:solidFill>
                  <a:srgbClr val="000000"/>
                </a:solidFill>
                <a:ea typeface="Arial Unicode MS" charset="0"/>
              </a:rPr>
              <a:t>В плане должно быть отражено даже выполнение таких обеспечивающих функций, как содержание зданий и оборудования. </a:t>
            </a:r>
          </a:p>
          <a:p>
            <a:pPr>
              <a:spcBef>
                <a:spcPct val="0"/>
              </a:spcBef>
            </a:pPr>
            <a:r>
              <a:rPr lang="ru-RU" altLang="ru-RU" sz="2400">
                <a:solidFill>
                  <a:srgbClr val="000000"/>
                </a:solidFill>
                <a:ea typeface="Arial Unicode MS" charset="0"/>
              </a:rPr>
              <a:t>Эффективность выполнения этих функций может не влиять непосредственно на работу ИТ-инфраструктуры, однако от нее будет частично зависеть восстановление работы технических средств.</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29698"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29699" name="Rectangle 1"/>
          <p:cNvSpPr>
            <a:spLocks noChangeArrowheads="1"/>
          </p:cNvSpPr>
          <p:nvPr/>
        </p:nvSpPr>
        <p:spPr bwMode="auto">
          <a:xfrm>
            <a:off x="0" y="0"/>
            <a:ext cx="9144000" cy="654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58775" indent="-358775">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273175" indent="-358775">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ts val="600"/>
              </a:spcBef>
              <a:buFontTx/>
              <a:buNone/>
            </a:pPr>
            <a:r>
              <a:rPr lang="ru-RU" altLang="ru-RU" sz="2400" b="1">
                <a:solidFill>
                  <a:srgbClr val="000000"/>
                </a:solidFill>
                <a:ea typeface="Arial Unicode MS" charset="0"/>
              </a:rPr>
              <a:t>Что требуется для разработки плана?</a:t>
            </a:r>
          </a:p>
          <a:p>
            <a:pPr>
              <a:spcBef>
                <a:spcPts val="600"/>
              </a:spcBef>
              <a:buFontTx/>
              <a:buNone/>
            </a:pPr>
            <a:endParaRPr lang="ru-RU" altLang="ru-RU" sz="800" b="1">
              <a:solidFill>
                <a:srgbClr val="000000"/>
              </a:solidFill>
              <a:ea typeface="Arial Unicode MS" charset="0"/>
            </a:endParaRPr>
          </a:p>
          <a:p>
            <a:pPr>
              <a:spcBef>
                <a:spcPts val="600"/>
              </a:spcBef>
            </a:pPr>
            <a:r>
              <a:rPr lang="ru-RU" altLang="ru-RU" sz="2400">
                <a:solidFill>
                  <a:srgbClr val="000000"/>
                </a:solidFill>
                <a:ea typeface="Arial Unicode MS" charset="0"/>
              </a:rPr>
              <a:t>Важным моментом в процессе составления плана является участие высшего руководства компании. Без его поддержки практически невозможно заставить функциональные подразделения предоставить ресурсы, необходимые для разработки плана.</a:t>
            </a:r>
          </a:p>
          <a:p>
            <a:pPr>
              <a:spcBef>
                <a:spcPts val="600"/>
              </a:spcBef>
            </a:pPr>
            <a:r>
              <a:rPr lang="ru-RU" altLang="ru-RU" sz="2400">
                <a:solidFill>
                  <a:srgbClr val="000000"/>
                </a:solidFill>
                <a:ea typeface="Arial Unicode MS" charset="0"/>
              </a:rPr>
              <a:t>Участие пользователей, которое дает возможность определить некоторые важные факторы:</a:t>
            </a:r>
          </a:p>
          <a:p>
            <a:pPr lvl="2">
              <a:spcBef>
                <a:spcPts val="600"/>
              </a:spcBef>
              <a:buFontTx/>
              <a:buChar char="•"/>
            </a:pPr>
            <a:r>
              <a:rPr lang="ru-RU" altLang="ru-RU">
                <a:solidFill>
                  <a:srgbClr val="000000"/>
                </a:solidFill>
                <a:ea typeface="Arial Unicode MS" charset="0"/>
              </a:rPr>
              <a:t>Вероятные последствия каждого бедствия для деятельности организации; </a:t>
            </a:r>
          </a:p>
          <a:p>
            <a:pPr lvl="2">
              <a:spcBef>
                <a:spcPts val="600"/>
              </a:spcBef>
              <a:buFontTx/>
              <a:buChar char="•"/>
            </a:pPr>
            <a:r>
              <a:rPr lang="ru-RU" altLang="ru-RU">
                <a:solidFill>
                  <a:srgbClr val="000000"/>
                </a:solidFill>
                <a:ea typeface="Arial Unicode MS" charset="0"/>
              </a:rPr>
              <a:t>Вероятная продолжительность каждого возможного бедствия; </a:t>
            </a:r>
          </a:p>
          <a:p>
            <a:pPr lvl="2">
              <a:spcBef>
                <a:spcPts val="600"/>
              </a:spcBef>
              <a:buFontTx/>
              <a:buChar char="•"/>
            </a:pPr>
            <a:r>
              <a:rPr lang="ru-RU" altLang="ru-RU">
                <a:solidFill>
                  <a:srgbClr val="000000"/>
                </a:solidFill>
                <a:ea typeface="Arial Unicode MS" charset="0"/>
              </a:rPr>
              <a:t>Ресурсы, которые необходимы для того, чтобы свести к минимуму возможные последствия; </a:t>
            </a:r>
          </a:p>
          <a:p>
            <a:pPr lvl="2">
              <a:spcBef>
                <a:spcPts val="600"/>
              </a:spcBef>
              <a:buFontTx/>
              <a:buChar char="•"/>
            </a:pPr>
            <a:r>
              <a:rPr lang="ru-RU" altLang="ru-RU">
                <a:solidFill>
                  <a:srgbClr val="000000"/>
                </a:solidFill>
                <a:ea typeface="Arial Unicode MS" charset="0"/>
              </a:rPr>
              <a:t>"Человеческие" ресурсы.</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30722"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30723" name="Rectangle 1"/>
          <p:cNvSpPr>
            <a:spLocks noChangeArrowheads="1"/>
          </p:cNvSpPr>
          <p:nvPr/>
        </p:nvSpPr>
        <p:spPr bwMode="auto">
          <a:xfrm>
            <a:off x="0" y="0"/>
            <a:ext cx="91440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58775" indent="-358775">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ts val="600"/>
              </a:spcBef>
              <a:buFontTx/>
              <a:buNone/>
            </a:pPr>
            <a:r>
              <a:rPr lang="ru-RU" altLang="ru-RU" sz="2400" b="1">
                <a:solidFill>
                  <a:srgbClr val="000000"/>
                </a:solidFill>
                <a:ea typeface="Arial Unicode MS" charset="0"/>
              </a:rPr>
              <a:t>Что требуется для разработки плана?</a:t>
            </a:r>
          </a:p>
          <a:p>
            <a:pPr>
              <a:spcBef>
                <a:spcPts val="600"/>
              </a:spcBef>
              <a:buFontTx/>
              <a:buNone/>
            </a:pPr>
            <a:endParaRPr lang="ru-RU" altLang="ru-RU" sz="2400" b="1">
              <a:solidFill>
                <a:srgbClr val="000000"/>
              </a:solidFill>
              <a:ea typeface="Arial Unicode MS" charset="0"/>
            </a:endParaRPr>
          </a:p>
          <a:p>
            <a:pPr>
              <a:spcBef>
                <a:spcPts val="600"/>
              </a:spcBef>
            </a:pPr>
            <a:r>
              <a:rPr lang="ru-RU" altLang="ru-RU" sz="2400">
                <a:solidFill>
                  <a:srgbClr val="000000"/>
                </a:solidFill>
                <a:ea typeface="Arial Unicode MS" charset="0"/>
              </a:rPr>
              <a:t>Ведение Плана ОНРВ требует постоянных затрат времени и финансовых ресурсов. </a:t>
            </a:r>
          </a:p>
          <a:p>
            <a:pPr>
              <a:spcBef>
                <a:spcPts val="600"/>
              </a:spcBef>
            </a:pPr>
            <a:endParaRPr lang="ru-RU" altLang="ru-RU" sz="2400">
              <a:solidFill>
                <a:srgbClr val="000000"/>
              </a:solidFill>
              <a:ea typeface="Arial Unicode MS" charset="0"/>
            </a:endParaRPr>
          </a:p>
          <a:p>
            <a:pPr>
              <a:spcBef>
                <a:spcPts val="600"/>
              </a:spcBef>
            </a:pPr>
            <a:r>
              <a:rPr lang="ru-RU" altLang="ru-RU" sz="2400">
                <a:solidFill>
                  <a:srgbClr val="000000"/>
                </a:solidFill>
                <a:ea typeface="Arial Unicode MS" charset="0"/>
              </a:rPr>
              <a:t>Не обновлять план так же плохо, как и не иметь его вообще.</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31746"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sp>
        <p:nvSpPr>
          <p:cNvPr id="31747" name="Rectangle 1"/>
          <p:cNvSpPr>
            <a:spLocks noChangeArrowheads="1"/>
          </p:cNvSpPr>
          <p:nvPr/>
        </p:nvSpPr>
        <p:spPr bwMode="auto">
          <a:xfrm>
            <a:off x="0" y="0"/>
            <a:ext cx="9144000" cy="664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58775" indent="-358775">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ts val="1200"/>
              </a:spcBef>
              <a:buFontTx/>
              <a:buNone/>
            </a:pPr>
            <a:r>
              <a:rPr lang="ru-RU" altLang="ru-RU" sz="2400" b="1">
                <a:solidFill>
                  <a:srgbClr val="000000"/>
                </a:solidFill>
                <a:ea typeface="Arial Unicode MS" charset="0"/>
              </a:rPr>
              <a:t>Каковы этапы разработки плана?</a:t>
            </a:r>
          </a:p>
          <a:p>
            <a:pPr>
              <a:spcBef>
                <a:spcPts val="1200"/>
              </a:spcBef>
              <a:buFontTx/>
              <a:buNone/>
            </a:pPr>
            <a:r>
              <a:rPr lang="ru-RU" altLang="ru-RU" sz="2400">
                <a:solidFill>
                  <a:srgbClr val="000000"/>
                </a:solidFill>
                <a:ea typeface="Arial Unicode MS" charset="0"/>
              </a:rPr>
              <a:t>	Разработку плана ОНРВ предприятия необходимо организовать в виде проекта, чтобы управлять задачами, сроками и конечными результатами. </a:t>
            </a:r>
          </a:p>
          <a:p>
            <a:pPr>
              <a:spcBef>
                <a:spcPts val="1200"/>
              </a:spcBef>
              <a:buFontTx/>
              <a:buNone/>
            </a:pPr>
            <a:r>
              <a:rPr lang="ru-RU" altLang="ru-RU" sz="2400">
                <a:solidFill>
                  <a:srgbClr val="000000"/>
                </a:solidFill>
                <a:ea typeface="Arial Unicode MS" charset="0"/>
              </a:rPr>
              <a:t>Основными этапами типичного проекта являются:</a:t>
            </a:r>
          </a:p>
          <a:p>
            <a:pPr>
              <a:spcBef>
                <a:spcPts val="1200"/>
              </a:spcBef>
              <a:buFontTx/>
              <a:buChar char="•"/>
            </a:pPr>
            <a:r>
              <a:rPr lang="ru-RU" altLang="ru-RU" sz="2400" b="1">
                <a:solidFill>
                  <a:srgbClr val="000000"/>
                </a:solidFill>
                <a:ea typeface="Arial Unicode MS" charset="0"/>
              </a:rPr>
              <a:t>Организация выполнения проекта; </a:t>
            </a:r>
          </a:p>
          <a:p>
            <a:pPr>
              <a:spcBef>
                <a:spcPts val="1200"/>
              </a:spcBef>
              <a:buFontTx/>
              <a:buChar char="•"/>
            </a:pPr>
            <a:r>
              <a:rPr lang="ru-RU" altLang="ru-RU" sz="2400" b="1">
                <a:solidFill>
                  <a:srgbClr val="000000"/>
                </a:solidFill>
                <a:ea typeface="Arial Unicode MS" charset="0"/>
              </a:rPr>
              <a:t>Оценка риска, уменьшение нежелательных последствий от наступления событий, связанных с риском, анализ последствий для бизнеса; </a:t>
            </a:r>
          </a:p>
          <a:p>
            <a:pPr>
              <a:spcBef>
                <a:spcPts val="1200"/>
              </a:spcBef>
              <a:buFontTx/>
              <a:buChar char="•"/>
            </a:pPr>
            <a:r>
              <a:rPr lang="ru-RU" altLang="ru-RU" sz="2400" b="1">
                <a:solidFill>
                  <a:srgbClr val="000000"/>
                </a:solidFill>
                <a:ea typeface="Arial Unicode MS" charset="0"/>
              </a:rPr>
              <a:t>Разработка стратегии восстановления деятельности; </a:t>
            </a:r>
          </a:p>
          <a:p>
            <a:pPr>
              <a:spcBef>
                <a:spcPts val="1200"/>
              </a:spcBef>
              <a:buFontTx/>
              <a:buChar char="•"/>
            </a:pPr>
            <a:r>
              <a:rPr lang="ru-RU" altLang="ru-RU" sz="2400" b="1">
                <a:solidFill>
                  <a:srgbClr val="000000"/>
                </a:solidFill>
                <a:ea typeface="Arial Unicode MS" charset="0"/>
              </a:rPr>
              <a:t>Документирование плана; </a:t>
            </a:r>
          </a:p>
          <a:p>
            <a:pPr>
              <a:spcBef>
                <a:spcPts val="1200"/>
              </a:spcBef>
              <a:buFontTx/>
              <a:buChar char="•"/>
            </a:pPr>
            <a:r>
              <a:rPr lang="ru-RU" altLang="ru-RU" sz="2400" b="1">
                <a:solidFill>
                  <a:srgbClr val="000000"/>
                </a:solidFill>
                <a:ea typeface="Arial Unicode MS" charset="0"/>
              </a:rPr>
              <a:t>Обучение; </a:t>
            </a:r>
          </a:p>
          <a:p>
            <a:pPr>
              <a:spcBef>
                <a:spcPts val="1200"/>
              </a:spcBef>
              <a:buFontTx/>
              <a:buChar char="•"/>
            </a:pPr>
            <a:r>
              <a:rPr lang="ru-RU" altLang="ru-RU" sz="2400" b="1">
                <a:solidFill>
                  <a:srgbClr val="000000"/>
                </a:solidFill>
                <a:ea typeface="Arial Unicode MS" charset="0"/>
              </a:rPr>
              <a:t>Имитация бедствия.</a:t>
            </a:r>
          </a:p>
          <a:p>
            <a:pPr>
              <a:spcBef>
                <a:spcPts val="1200"/>
              </a:spcBef>
              <a:buFontTx/>
              <a:buNone/>
            </a:pPr>
            <a:endParaRPr lang="ru-RU" altLang="ru-RU" sz="2400">
              <a:solidFill>
                <a:srgbClr val="000000"/>
              </a:solidFill>
              <a:ea typeface="Arial Unicode MS"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32770"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graphicFrame>
        <p:nvGraphicFramePr>
          <p:cNvPr id="5" name="Таблица 4"/>
          <p:cNvGraphicFramePr>
            <a:graphicFrameLocks noGrp="1"/>
          </p:cNvGraphicFramePr>
          <p:nvPr/>
        </p:nvGraphicFramePr>
        <p:xfrm>
          <a:off x="0" y="644704"/>
          <a:ext cx="9144000" cy="5755796"/>
        </p:xfrm>
        <a:graphic>
          <a:graphicData uri="http://schemas.openxmlformats.org/drawingml/2006/table">
            <a:tbl>
              <a:tblPr>
                <a:tableStyleId>{69C7853C-536D-4A76-A0AE-DD22124D55A5}</a:tableStyleId>
              </a:tblPr>
              <a:tblGrid>
                <a:gridCol w="4536016"/>
                <a:gridCol w="4607984"/>
              </a:tblGrid>
              <a:tr h="229725">
                <a:tc>
                  <a:txBody>
                    <a:bodyPr/>
                    <a:lstStyle/>
                    <a:p>
                      <a:pPr algn="ctr">
                        <a:spcBef>
                          <a:spcPts val="600"/>
                        </a:spcBef>
                        <a:spcAft>
                          <a:spcPts val="600"/>
                        </a:spcAft>
                      </a:pPr>
                      <a:r>
                        <a:rPr lang="ru-RU" sz="2000" b="1" dirty="0"/>
                        <a:t>Название группы</a:t>
                      </a:r>
                      <a:endParaRPr lang="ru-RU" sz="2000" b="1" dirty="0">
                        <a:solidFill>
                          <a:srgbClr val="000000"/>
                        </a:solidFill>
                        <a:latin typeface="+mn-lt"/>
                      </a:endParaRPr>
                    </a:p>
                  </a:txBody>
                  <a:tcPr marL="7498" marR="7498" marT="7498" marB="74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ru-RU" sz="2000" b="1" dirty="0"/>
                        <a:t>Функции</a:t>
                      </a:r>
                      <a:endParaRPr lang="ru-RU" sz="2000" b="1" dirty="0">
                        <a:solidFill>
                          <a:srgbClr val="000000"/>
                        </a:solidFill>
                        <a:latin typeface="+mn-lt"/>
                      </a:endParaRPr>
                    </a:p>
                  </a:txBody>
                  <a:tcPr marL="7498" marR="7498" marT="7498" marB="74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725">
                <a:tc>
                  <a:txBody>
                    <a:bodyPr/>
                    <a:lstStyle/>
                    <a:p>
                      <a:pPr>
                        <a:spcBef>
                          <a:spcPts val="600"/>
                        </a:spcBef>
                        <a:spcAft>
                          <a:spcPts val="600"/>
                        </a:spcAft>
                      </a:pPr>
                      <a:r>
                        <a:rPr lang="ru-RU" sz="2000" dirty="0" smtClean="0"/>
                        <a:t>1. Группа </a:t>
                      </a:r>
                      <a:r>
                        <a:rPr lang="ru-RU" sz="2000" dirty="0"/>
                        <a:t>первоначального реагирования</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dirty="0"/>
                        <a:t>Определяет степень ущерба</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9299">
                <a:tc>
                  <a:txBody>
                    <a:bodyPr/>
                    <a:lstStyle/>
                    <a:p>
                      <a:pPr>
                        <a:spcBef>
                          <a:spcPts val="600"/>
                        </a:spcBef>
                        <a:spcAft>
                          <a:spcPts val="600"/>
                        </a:spcAft>
                      </a:pPr>
                      <a:r>
                        <a:rPr lang="ru-RU" sz="2000" dirty="0" smtClean="0"/>
                        <a:t>2. Группа </a:t>
                      </a:r>
                      <a:r>
                        <a:rPr lang="ru-RU" sz="2000" dirty="0"/>
                        <a:t>восстановления</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dirty="0"/>
                        <a:t>Выполняет функции командного центра в процессе </a:t>
                      </a:r>
                      <a:r>
                        <a:rPr lang="ru-RU" sz="2000" dirty="0" smtClean="0"/>
                        <a:t>восстановления</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871">
                <a:tc>
                  <a:txBody>
                    <a:bodyPr/>
                    <a:lstStyle/>
                    <a:p>
                      <a:pPr>
                        <a:spcBef>
                          <a:spcPts val="600"/>
                        </a:spcBef>
                        <a:spcAft>
                          <a:spcPts val="600"/>
                        </a:spcAft>
                      </a:pPr>
                      <a:r>
                        <a:rPr lang="ru-RU" sz="2000" dirty="0" smtClean="0"/>
                        <a:t>3. Группа </a:t>
                      </a:r>
                      <a:r>
                        <a:rPr lang="ru-RU" sz="2000" dirty="0"/>
                        <a:t>по связям с общественностью</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dirty="0"/>
                        <a:t>Подготавливает сообщения для печати и поддерживает связь со средствами массовой информации</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871">
                <a:tc>
                  <a:txBody>
                    <a:bodyPr/>
                    <a:lstStyle/>
                    <a:p>
                      <a:pPr>
                        <a:spcBef>
                          <a:spcPts val="600"/>
                        </a:spcBef>
                        <a:spcAft>
                          <a:spcPts val="600"/>
                        </a:spcAft>
                      </a:pPr>
                      <a:r>
                        <a:rPr lang="ru-RU" sz="2000" dirty="0" smtClean="0"/>
                        <a:t>4. Группа </a:t>
                      </a:r>
                      <a:r>
                        <a:rPr lang="ru-RU" sz="2000" dirty="0"/>
                        <a:t>управления сооружениями</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dirty="0"/>
                        <a:t>Оборудует новое помещение и начинает реконструкцию поврежденного рабочего помещения</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871">
                <a:tc>
                  <a:txBody>
                    <a:bodyPr/>
                    <a:lstStyle/>
                    <a:p>
                      <a:pPr>
                        <a:spcBef>
                          <a:spcPts val="600"/>
                        </a:spcBef>
                        <a:spcAft>
                          <a:spcPts val="600"/>
                        </a:spcAft>
                      </a:pPr>
                      <a:r>
                        <a:rPr lang="ru-RU" sz="2000" dirty="0" smtClean="0"/>
                        <a:t>5. Группа </a:t>
                      </a:r>
                      <a:r>
                        <a:rPr lang="ru-RU" sz="2000" dirty="0"/>
                        <a:t>кадров</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dirty="0"/>
                        <a:t>Решает проблемы, связанные с командировками, переездами, травмами сотрудников и т.п.</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9299">
                <a:tc>
                  <a:txBody>
                    <a:bodyPr/>
                    <a:lstStyle/>
                    <a:p>
                      <a:pPr>
                        <a:spcBef>
                          <a:spcPts val="600"/>
                        </a:spcBef>
                        <a:spcAft>
                          <a:spcPts val="600"/>
                        </a:spcAft>
                      </a:pPr>
                      <a:r>
                        <a:rPr lang="ru-RU" sz="2000" dirty="0" smtClean="0"/>
                        <a:t>6. Группа </a:t>
                      </a:r>
                      <a:r>
                        <a:rPr lang="ru-RU" sz="2000" dirty="0"/>
                        <a:t>вычислительных систем</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dirty="0"/>
                        <a:t>Восстанавливает производственную инфраструктуру</a:t>
                      </a:r>
                      <a:endParaRPr lang="ru-RU" sz="2000" dirty="0">
                        <a:solidFill>
                          <a:srgbClr val="000000"/>
                        </a:solidFill>
                        <a:latin typeface="+mn-lt"/>
                      </a:endParaRPr>
                    </a:p>
                  </a:txBody>
                  <a:tcPr marL="108000" marR="108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2772" name="Прямоугольник 5"/>
          <p:cNvSpPr>
            <a:spLocks noChangeArrowheads="1"/>
          </p:cNvSpPr>
          <p:nvPr/>
        </p:nvSpPr>
        <p:spPr bwMode="auto">
          <a:xfrm>
            <a:off x="0" y="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a:spcBef>
                <a:spcPct val="0"/>
              </a:spcBef>
              <a:buFontTx/>
              <a:buNone/>
            </a:pPr>
            <a:r>
              <a:rPr lang="ru-RU" altLang="ru-RU" sz="2400" b="1">
                <a:solidFill>
                  <a:srgbClr val="000000"/>
                </a:solidFill>
                <a:latin typeface="Arial" charset="0"/>
              </a:rPr>
              <a:t>Список групп для реализации Плана ОНРВ</a:t>
            </a:r>
            <a:endParaRPr lang="ru-RU" altLang="ru-RU" sz="2400">
              <a:solidFill>
                <a:srgbClr val="000000"/>
              </a:solidFill>
              <a:latin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ru-RU" altLang="ru-RU" sz="1800">
                <a:solidFill>
                  <a:srgbClr val="000000"/>
                </a:solidFill>
              </a:rPr>
              <a:t/>
            </a:r>
            <a:br>
              <a:rPr lang="ru-RU" altLang="ru-RU" sz="1800">
                <a:solidFill>
                  <a:srgbClr val="000000"/>
                </a:solidFill>
              </a:rPr>
            </a:br>
            <a:endParaRPr lang="ru-RU" altLang="ru-RU" sz="2800">
              <a:solidFill>
                <a:srgbClr val="000000"/>
              </a:solidFill>
            </a:endParaRPr>
          </a:p>
        </p:txBody>
      </p:sp>
      <p:sp>
        <p:nvSpPr>
          <p:cNvPr id="33794"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endParaRPr lang="ru-RU" altLang="ru-RU" sz="1800">
              <a:solidFill>
                <a:srgbClr val="000000"/>
              </a:solidFill>
            </a:endParaRPr>
          </a:p>
        </p:txBody>
      </p:sp>
      <p:graphicFrame>
        <p:nvGraphicFramePr>
          <p:cNvPr id="5" name="Таблица 4"/>
          <p:cNvGraphicFramePr>
            <a:graphicFrameLocks noGrp="1"/>
          </p:cNvGraphicFramePr>
          <p:nvPr/>
        </p:nvGraphicFramePr>
        <p:xfrm>
          <a:off x="-32" y="787038"/>
          <a:ext cx="9144064" cy="4737600"/>
        </p:xfrm>
        <a:graphic>
          <a:graphicData uri="http://schemas.openxmlformats.org/drawingml/2006/table">
            <a:tbl>
              <a:tblPr>
                <a:tableStyleId>{69C7853C-536D-4A76-A0AE-DD22124D55A5}</a:tableStyleId>
              </a:tblPr>
              <a:tblGrid>
                <a:gridCol w="4572064"/>
                <a:gridCol w="4572000"/>
              </a:tblGrid>
              <a:tr h="0">
                <a:tc>
                  <a:txBody>
                    <a:bodyPr/>
                    <a:lstStyle/>
                    <a:p>
                      <a:pPr algn="ctr">
                        <a:spcBef>
                          <a:spcPts val="600"/>
                        </a:spcBef>
                        <a:spcAft>
                          <a:spcPts val="600"/>
                        </a:spcAft>
                      </a:pPr>
                      <a:r>
                        <a:rPr lang="ru-RU" sz="2000" b="1" dirty="0"/>
                        <a:t>Название группы</a:t>
                      </a:r>
                      <a:endParaRPr lang="ru-RU" sz="2000" b="1" dirty="0">
                        <a:solidFill>
                          <a:srgbClr val="000000"/>
                        </a:solidFill>
                        <a:latin typeface="+mn-lt"/>
                      </a:endParaRP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ru-RU" sz="2000" b="1" dirty="0"/>
                        <a:t>Функции</a:t>
                      </a:r>
                      <a:endParaRPr lang="ru-RU" sz="2000" b="1" dirty="0">
                        <a:solidFill>
                          <a:srgbClr val="000000"/>
                        </a:solidFill>
                        <a:latin typeface="+mn-lt"/>
                      </a:endParaRP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871">
                <a:tc>
                  <a:txBody>
                    <a:bodyPr/>
                    <a:lstStyle/>
                    <a:p>
                      <a:pPr>
                        <a:spcBef>
                          <a:spcPts val="600"/>
                        </a:spcBef>
                        <a:spcAft>
                          <a:spcPts val="600"/>
                        </a:spcAft>
                      </a:pPr>
                      <a:r>
                        <a:rPr lang="ru-RU" sz="2000" kern="1200" dirty="0" smtClean="0">
                          <a:solidFill>
                            <a:schemeClr val="dk1"/>
                          </a:solidFill>
                          <a:latin typeface="+mn-lt"/>
                          <a:ea typeface="+mn-ea"/>
                          <a:cs typeface="+mn-cs"/>
                        </a:rPr>
                        <a:t>7. Группа </a:t>
                      </a:r>
                      <a:r>
                        <a:rPr lang="ru-RU" sz="2000" kern="1200" dirty="0">
                          <a:solidFill>
                            <a:schemeClr val="dk1"/>
                          </a:solidFill>
                          <a:latin typeface="+mn-lt"/>
                          <a:ea typeface="+mn-ea"/>
                          <a:cs typeface="+mn-cs"/>
                        </a:rPr>
                        <a:t>функциональной деятельности</a:t>
                      </a: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kern="1200" dirty="0">
                          <a:solidFill>
                            <a:schemeClr val="dk1"/>
                          </a:solidFill>
                          <a:latin typeface="+mn-lt"/>
                          <a:ea typeface="+mn-ea"/>
                          <a:cs typeface="+mn-cs"/>
                        </a:rPr>
                        <a:t>Координирует возобновление работы всех функциональных подразделений, участвующих в бизнесе</a:t>
                      </a: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9299">
                <a:tc>
                  <a:txBody>
                    <a:bodyPr/>
                    <a:lstStyle/>
                    <a:p>
                      <a:pPr>
                        <a:spcBef>
                          <a:spcPts val="600"/>
                        </a:spcBef>
                        <a:spcAft>
                          <a:spcPts val="600"/>
                        </a:spcAft>
                      </a:pPr>
                      <a:r>
                        <a:rPr lang="ru-RU" sz="2000" kern="1200" dirty="0" smtClean="0">
                          <a:solidFill>
                            <a:schemeClr val="dk1"/>
                          </a:solidFill>
                          <a:latin typeface="+mn-lt"/>
                          <a:ea typeface="+mn-ea"/>
                          <a:cs typeface="+mn-cs"/>
                        </a:rPr>
                        <a:t>8. Группа </a:t>
                      </a:r>
                      <a:r>
                        <a:rPr lang="ru-RU" sz="2000" kern="1200" dirty="0">
                          <a:solidFill>
                            <a:schemeClr val="dk1"/>
                          </a:solidFill>
                          <a:latin typeface="+mn-lt"/>
                          <a:ea typeface="+mn-ea"/>
                          <a:cs typeface="+mn-cs"/>
                        </a:rPr>
                        <a:t>систем передачи информации</a:t>
                      </a: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kern="1200" dirty="0">
                          <a:solidFill>
                            <a:schemeClr val="dk1"/>
                          </a:solidFill>
                          <a:latin typeface="+mn-lt"/>
                          <a:ea typeface="+mn-ea"/>
                          <a:cs typeface="+mn-cs"/>
                        </a:rPr>
                        <a:t>Восстанавливает сеть связи для передачи данных</a:t>
                      </a: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871">
                <a:tc>
                  <a:txBody>
                    <a:bodyPr/>
                    <a:lstStyle/>
                    <a:p>
                      <a:pPr>
                        <a:spcBef>
                          <a:spcPts val="600"/>
                        </a:spcBef>
                        <a:spcAft>
                          <a:spcPts val="600"/>
                        </a:spcAft>
                      </a:pPr>
                      <a:r>
                        <a:rPr lang="ru-RU" sz="2000" kern="1200" dirty="0" smtClean="0">
                          <a:solidFill>
                            <a:schemeClr val="dk1"/>
                          </a:solidFill>
                          <a:latin typeface="+mn-lt"/>
                          <a:ea typeface="+mn-ea"/>
                          <a:cs typeface="+mn-cs"/>
                        </a:rPr>
                        <a:t>9. Группа </a:t>
                      </a:r>
                      <a:r>
                        <a:rPr lang="ru-RU" sz="2000" kern="1200" dirty="0">
                          <a:solidFill>
                            <a:schemeClr val="dk1"/>
                          </a:solidFill>
                          <a:latin typeface="+mn-lt"/>
                          <a:ea typeface="+mn-ea"/>
                          <a:cs typeface="+mn-cs"/>
                        </a:rPr>
                        <a:t>учета</a:t>
                      </a: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kern="1200" dirty="0">
                          <a:solidFill>
                            <a:schemeClr val="dk1"/>
                          </a:solidFill>
                          <a:latin typeface="+mn-lt"/>
                          <a:ea typeface="+mn-ea"/>
                          <a:cs typeface="+mn-cs"/>
                        </a:rPr>
                        <a:t>Координирует спасение, восстановление пострадавших учетных документов и их хранение вне рабочего помещения</a:t>
                      </a: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9299">
                <a:tc>
                  <a:txBody>
                    <a:bodyPr/>
                    <a:lstStyle/>
                    <a:p>
                      <a:pPr>
                        <a:spcBef>
                          <a:spcPts val="600"/>
                        </a:spcBef>
                        <a:spcAft>
                          <a:spcPts val="600"/>
                        </a:spcAft>
                      </a:pPr>
                      <a:r>
                        <a:rPr lang="ru-RU" sz="2000" kern="1200" dirty="0" smtClean="0">
                          <a:solidFill>
                            <a:schemeClr val="dk1"/>
                          </a:solidFill>
                          <a:latin typeface="+mn-lt"/>
                          <a:ea typeface="+mn-ea"/>
                          <a:cs typeface="+mn-cs"/>
                        </a:rPr>
                        <a:t>10. Группа </a:t>
                      </a:r>
                      <a:r>
                        <a:rPr lang="ru-RU" sz="2000" kern="1200" dirty="0">
                          <a:solidFill>
                            <a:schemeClr val="dk1"/>
                          </a:solidFill>
                          <a:latin typeface="+mn-lt"/>
                          <a:ea typeface="+mn-ea"/>
                          <a:cs typeface="+mn-cs"/>
                        </a:rPr>
                        <a:t>административной поддержки</a:t>
                      </a: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ru-RU" sz="2000" kern="1200" dirty="0">
                          <a:solidFill>
                            <a:schemeClr val="dk1"/>
                          </a:solidFill>
                          <a:latin typeface="+mn-lt"/>
                          <a:ea typeface="+mn-ea"/>
                          <a:cs typeface="+mn-cs"/>
                        </a:rPr>
                        <a:t>Обеспечивает поддержку работы Группы восстановления</a:t>
                      </a:r>
                    </a:p>
                  </a:txBody>
                  <a:tcPr marL="108000" marR="108000" marT="108000" marB="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3796" name="Прямоугольник 5"/>
          <p:cNvSpPr>
            <a:spLocks noChangeArrowheads="1"/>
          </p:cNvSpPr>
          <p:nvPr/>
        </p:nvSpPr>
        <p:spPr bwMode="auto">
          <a:xfrm>
            <a:off x="0" y="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a:spcBef>
                <a:spcPct val="0"/>
              </a:spcBef>
              <a:buFontTx/>
              <a:buNone/>
            </a:pPr>
            <a:r>
              <a:rPr lang="ru-RU" altLang="ru-RU" sz="2400" b="1">
                <a:solidFill>
                  <a:srgbClr val="000000"/>
                </a:solidFill>
                <a:latin typeface="Arial" charset="0"/>
              </a:rPr>
              <a:t>Список групп для реализации Плана ОНРВ</a:t>
            </a:r>
            <a:endParaRPr lang="ru-RU" altLang="ru-RU" sz="2400">
              <a:solidFill>
                <a:srgbClr val="000000"/>
              </a:solidFill>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1800"/>
              <a:t/>
            </a:r>
            <a:br>
              <a:rPr lang="ru-RU" altLang="ru-RU" sz="1800"/>
            </a:br>
            <a:endParaRPr lang="ru-RU" altLang="ru-RU" sz="2800"/>
          </a:p>
        </p:txBody>
      </p:sp>
      <p:sp>
        <p:nvSpPr>
          <p:cNvPr id="21506" name="Прямоугольник 4"/>
          <p:cNvSpPr>
            <a:spLocks noChangeArrowheads="1"/>
          </p:cNvSpPr>
          <p:nvPr/>
        </p:nvSpPr>
        <p:spPr bwMode="auto">
          <a:xfrm>
            <a:off x="857250" y="785813"/>
            <a:ext cx="7786688"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2800" b="1"/>
              <a:t>систематизация (объединение) всех проводимых на плановой основе мероприятий по различным направлениям защиты конфиденциальной информации;</a:t>
            </a:r>
          </a:p>
          <a:p>
            <a:pPr eaLnBrk="1" hangingPunct="1">
              <a:spcBef>
                <a:spcPct val="0"/>
              </a:spcBef>
              <a:buFontTx/>
              <a:buNone/>
            </a:pPr>
            <a:r>
              <a:rPr lang="ru-RU" altLang="ru-RU" sz="1400" b="1"/>
              <a:t/>
            </a:r>
            <a:br>
              <a:rPr lang="ru-RU" altLang="ru-RU" sz="1400" b="1"/>
            </a:br>
            <a:r>
              <a:rPr lang="ru-RU" altLang="ru-RU" sz="2800" b="1"/>
              <a:t>установление системы контроля за обеспечением защиты информации на предприятии, а также системы отчетности о выполнении конкретных мероприятий;</a:t>
            </a:r>
          </a:p>
          <a:p>
            <a:pPr eaLnBrk="1" hangingPunct="1">
              <a:spcBef>
                <a:spcPct val="0"/>
              </a:spcBef>
              <a:buFontTx/>
              <a:buNone/>
            </a:pPr>
            <a:r>
              <a:rPr lang="ru-RU" altLang="ru-RU" sz="1400" b="1"/>
              <a:t/>
            </a:r>
            <a:br>
              <a:rPr lang="ru-RU" altLang="ru-RU" sz="1400" b="1"/>
            </a:br>
            <a:r>
              <a:rPr lang="ru-RU" altLang="ru-RU" sz="2800" b="1"/>
              <a:t>уточнение (конкретизация) функций и задач, решаемых отдельными должностными лицами и структурными подразделениями предприятия.</a:t>
            </a:r>
          </a:p>
        </p:txBody>
      </p:sp>
      <p:sp>
        <p:nvSpPr>
          <p:cNvPr id="21507" name="TextBox 6"/>
          <p:cNvSpPr txBox="1">
            <a:spLocks noChangeArrowheads="1"/>
          </p:cNvSpPr>
          <p:nvPr/>
        </p:nvSpPr>
        <p:spPr bwMode="auto">
          <a:xfrm>
            <a:off x="928688" y="0"/>
            <a:ext cx="7572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4000" b="1"/>
              <a:t>Основные цели планирования: </a:t>
            </a:r>
          </a:p>
        </p:txBody>
      </p:sp>
      <p:sp>
        <p:nvSpPr>
          <p:cNvPr id="8" name="Овал 7"/>
          <p:cNvSpPr/>
          <p:nvPr/>
        </p:nvSpPr>
        <p:spPr>
          <a:xfrm>
            <a:off x="285750" y="857250"/>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3200" b="1" dirty="0">
                <a:solidFill>
                  <a:schemeClr val="tx1"/>
                </a:solidFill>
              </a:rPr>
              <a:t>4</a:t>
            </a:r>
          </a:p>
        </p:txBody>
      </p:sp>
      <p:sp>
        <p:nvSpPr>
          <p:cNvPr id="9" name="Овал 8"/>
          <p:cNvSpPr/>
          <p:nvPr/>
        </p:nvSpPr>
        <p:spPr>
          <a:xfrm>
            <a:off x="285750" y="4714875"/>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3200" b="1" dirty="0">
                <a:solidFill>
                  <a:schemeClr val="tx1"/>
                </a:solidFill>
              </a:rPr>
              <a:t>6</a:t>
            </a:r>
          </a:p>
        </p:txBody>
      </p:sp>
      <p:sp>
        <p:nvSpPr>
          <p:cNvPr id="10" name="Овал 9"/>
          <p:cNvSpPr/>
          <p:nvPr/>
        </p:nvSpPr>
        <p:spPr>
          <a:xfrm>
            <a:off x="285750" y="2786063"/>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3200" b="1" dirty="0">
                <a:solidFill>
                  <a:schemeClr val="tx1"/>
                </a:solidFill>
              </a:rPr>
              <a:t>5</a:t>
            </a:r>
          </a:p>
        </p:txBody>
      </p:sp>
    </p:spTree>
    <p:extLst>
      <p:ext uri="{BB962C8B-B14F-4D97-AF65-F5344CB8AC3E}">
        <p14:creationId xmlns:p14="http://schemas.microsoft.com/office/powerpoint/2010/main" val="1425606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1800"/>
              <a:t/>
            </a:r>
            <a:br>
              <a:rPr lang="ru-RU" altLang="ru-RU" sz="1800"/>
            </a:br>
            <a:endParaRPr lang="ru-RU" altLang="ru-RU" sz="2800"/>
          </a:p>
        </p:txBody>
      </p:sp>
      <p:sp>
        <p:nvSpPr>
          <p:cNvPr id="22530" name="Прямоугольник 2"/>
          <p:cNvSpPr>
            <a:spLocks noChangeArrowheads="1"/>
          </p:cNvSpPr>
          <p:nvPr/>
        </p:nvSpPr>
        <p:spPr bwMode="auto">
          <a:xfrm>
            <a:off x="1071563" y="714375"/>
            <a:ext cx="7643812"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2800" b="1" u="sng"/>
              <a:t>Стратегическое (перспективное) планирование</a:t>
            </a:r>
            <a:r>
              <a:rPr lang="ru-RU" altLang="ru-RU" sz="2800" b="1"/>
              <a:t>  </a:t>
            </a:r>
          </a:p>
          <a:p>
            <a:pPr eaLnBrk="1" hangingPunct="1">
              <a:spcBef>
                <a:spcPct val="0"/>
              </a:spcBef>
              <a:buFontTx/>
              <a:buNone/>
            </a:pPr>
            <a:r>
              <a:rPr lang="ru-RU" altLang="ru-RU" sz="2800" b="1"/>
              <a:t>заключается в определении (без детальной проработки) средств и способов достижения конечных целей, в том числе необходимых ресурсов, последовательности и процедуры их использования.</a:t>
            </a:r>
          </a:p>
          <a:p>
            <a:pPr eaLnBrk="1" hangingPunct="1">
              <a:spcBef>
                <a:spcPct val="0"/>
              </a:spcBef>
              <a:buFontTx/>
              <a:buNone/>
            </a:pPr>
            <a:endParaRPr lang="ru-RU" altLang="ru-RU" sz="1400" b="1"/>
          </a:p>
          <a:p>
            <a:pPr eaLnBrk="1" hangingPunct="1">
              <a:spcBef>
                <a:spcPct val="0"/>
              </a:spcBef>
              <a:buFontTx/>
              <a:buNone/>
            </a:pPr>
            <a:r>
              <a:rPr lang="ru-RU" altLang="ru-RU" sz="2800" b="1" u="sng"/>
              <a:t>Тактическое (текущее) планирование</a:t>
            </a:r>
            <a:r>
              <a:rPr lang="ru-RU" altLang="ru-RU" sz="2800" b="1"/>
              <a:t>  </a:t>
            </a:r>
          </a:p>
          <a:p>
            <a:pPr eaLnBrk="1" hangingPunct="1">
              <a:spcBef>
                <a:spcPct val="0"/>
              </a:spcBef>
              <a:buFontTx/>
              <a:buNone/>
            </a:pPr>
            <a:r>
              <a:rPr lang="ru-RU" altLang="ru-RU" sz="2800" b="1"/>
              <a:t>заключается в определении промежуточных целей на пути достижения главных. При этом детально прорабатываются средства и способы решения задач, использования ресурсов, необходимые процедуры и технологии.</a:t>
            </a:r>
          </a:p>
        </p:txBody>
      </p:sp>
      <p:sp>
        <p:nvSpPr>
          <p:cNvPr id="22531" name="TextBox 4"/>
          <p:cNvSpPr txBox="1">
            <a:spLocks noChangeArrowheads="1"/>
          </p:cNvSpPr>
          <p:nvPr/>
        </p:nvSpPr>
        <p:spPr bwMode="auto">
          <a:xfrm>
            <a:off x="928688" y="0"/>
            <a:ext cx="7572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4000" b="1"/>
              <a:t>Виды планирования: </a:t>
            </a:r>
          </a:p>
        </p:txBody>
      </p:sp>
      <p:sp>
        <p:nvSpPr>
          <p:cNvPr id="6" name="Овал 5"/>
          <p:cNvSpPr/>
          <p:nvPr/>
        </p:nvSpPr>
        <p:spPr>
          <a:xfrm>
            <a:off x="428625" y="857250"/>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b="1">
              <a:ea typeface="Arial" charset="0"/>
              <a:cs typeface="Arial" charset="0"/>
            </a:endParaRPr>
          </a:p>
        </p:txBody>
      </p:sp>
      <p:sp>
        <p:nvSpPr>
          <p:cNvPr id="7" name="Овал 6"/>
          <p:cNvSpPr/>
          <p:nvPr/>
        </p:nvSpPr>
        <p:spPr>
          <a:xfrm>
            <a:off x="428625" y="3643313"/>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b="1">
              <a:ea typeface="Arial" charset="0"/>
              <a:cs typeface="Arial" charset="0"/>
            </a:endParaRPr>
          </a:p>
        </p:txBody>
      </p:sp>
    </p:spTree>
    <p:extLst>
      <p:ext uri="{BB962C8B-B14F-4D97-AF65-F5344CB8AC3E}">
        <p14:creationId xmlns:p14="http://schemas.microsoft.com/office/powerpoint/2010/main" val="686958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1800"/>
              <a:t/>
            </a:r>
            <a:br>
              <a:rPr lang="ru-RU" altLang="ru-RU" sz="1800"/>
            </a:br>
            <a:endParaRPr lang="ru-RU" altLang="ru-RU" sz="2800"/>
          </a:p>
        </p:txBody>
      </p:sp>
      <p:sp>
        <p:nvSpPr>
          <p:cNvPr id="23554" name="Прямоугольник 2"/>
          <p:cNvSpPr>
            <a:spLocks noChangeArrowheads="1"/>
          </p:cNvSpPr>
          <p:nvPr/>
        </p:nvSpPr>
        <p:spPr bwMode="auto">
          <a:xfrm>
            <a:off x="1071563" y="788988"/>
            <a:ext cx="78581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2800" b="1"/>
              <a:t>охватывает в несколько раз больший промежуток времени, чем тактическое; </a:t>
            </a:r>
          </a:p>
          <a:p>
            <a:pPr eaLnBrk="1" hangingPunct="1">
              <a:spcBef>
                <a:spcPct val="0"/>
              </a:spcBef>
              <a:buFontTx/>
              <a:buNone/>
            </a:pPr>
            <a:endParaRPr lang="ru-RU" altLang="ru-RU" sz="1000" b="1"/>
          </a:p>
          <a:p>
            <a:pPr eaLnBrk="1" hangingPunct="1">
              <a:spcBef>
                <a:spcPct val="0"/>
              </a:spcBef>
              <a:buFontTx/>
              <a:buNone/>
            </a:pPr>
            <a:r>
              <a:rPr lang="ru-RU" altLang="ru-RU" sz="2800" b="1"/>
              <a:t>имеет гораздо более отдаленные последствия; </a:t>
            </a:r>
          </a:p>
          <a:p>
            <a:pPr eaLnBrk="1" hangingPunct="1">
              <a:spcBef>
                <a:spcPct val="0"/>
              </a:spcBef>
              <a:buFontTx/>
              <a:buNone/>
            </a:pPr>
            <a:endParaRPr lang="ru-RU" altLang="ru-RU" sz="1000" b="1"/>
          </a:p>
          <a:p>
            <a:pPr eaLnBrk="1" hangingPunct="1">
              <a:spcBef>
                <a:spcPct val="0"/>
              </a:spcBef>
              <a:buFontTx/>
              <a:buNone/>
            </a:pPr>
            <a:r>
              <a:rPr lang="ru-RU" altLang="ru-RU" sz="2800" b="1"/>
              <a:t>шире влияет на функционирование управляемой системы в целом;</a:t>
            </a:r>
          </a:p>
          <a:p>
            <a:pPr eaLnBrk="1" hangingPunct="1">
              <a:spcBef>
                <a:spcPct val="0"/>
              </a:spcBef>
              <a:buFontTx/>
              <a:buNone/>
            </a:pPr>
            <a:r>
              <a:rPr lang="ru-RU" altLang="ru-RU" sz="1000" b="1"/>
              <a:t> </a:t>
            </a:r>
          </a:p>
          <a:p>
            <a:pPr eaLnBrk="1" hangingPunct="1">
              <a:spcBef>
                <a:spcPct val="0"/>
              </a:spcBef>
              <a:buFontTx/>
              <a:buNone/>
            </a:pPr>
            <a:r>
              <a:rPr lang="ru-RU" altLang="ru-RU" sz="2800" b="1"/>
              <a:t>требует более мощных ресурсов. </a:t>
            </a:r>
          </a:p>
        </p:txBody>
      </p:sp>
      <p:sp>
        <p:nvSpPr>
          <p:cNvPr id="23555" name="TextBox 4"/>
          <p:cNvSpPr txBox="1">
            <a:spLocks noChangeArrowheads="1"/>
          </p:cNvSpPr>
          <p:nvPr/>
        </p:nvSpPr>
        <p:spPr bwMode="auto">
          <a:xfrm>
            <a:off x="928688" y="0"/>
            <a:ext cx="7572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4000" b="1" u="sng"/>
              <a:t>Стратегическое планирование</a:t>
            </a:r>
            <a:endParaRPr lang="ru-RU" altLang="ru-RU" sz="4000" b="1"/>
          </a:p>
        </p:txBody>
      </p:sp>
      <p:sp>
        <p:nvSpPr>
          <p:cNvPr id="6" name="Овал 5"/>
          <p:cNvSpPr/>
          <p:nvPr/>
        </p:nvSpPr>
        <p:spPr>
          <a:xfrm>
            <a:off x="500063" y="928688"/>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b="1">
              <a:ea typeface="Arial" charset="0"/>
              <a:cs typeface="Arial" charset="0"/>
            </a:endParaRPr>
          </a:p>
        </p:txBody>
      </p:sp>
      <p:sp>
        <p:nvSpPr>
          <p:cNvPr id="7" name="Овал 6"/>
          <p:cNvSpPr/>
          <p:nvPr/>
        </p:nvSpPr>
        <p:spPr>
          <a:xfrm>
            <a:off x="500063" y="1857375"/>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b="1">
              <a:ea typeface="Arial" charset="0"/>
              <a:cs typeface="Arial" charset="0"/>
            </a:endParaRPr>
          </a:p>
        </p:txBody>
      </p:sp>
      <p:sp>
        <p:nvSpPr>
          <p:cNvPr id="8" name="Овал 7"/>
          <p:cNvSpPr/>
          <p:nvPr/>
        </p:nvSpPr>
        <p:spPr>
          <a:xfrm>
            <a:off x="500063" y="2500313"/>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b="1">
              <a:ea typeface="Arial" charset="0"/>
              <a:cs typeface="Arial" charset="0"/>
            </a:endParaRPr>
          </a:p>
        </p:txBody>
      </p:sp>
      <p:sp>
        <p:nvSpPr>
          <p:cNvPr id="9" name="Овал 8"/>
          <p:cNvSpPr/>
          <p:nvPr/>
        </p:nvSpPr>
        <p:spPr>
          <a:xfrm>
            <a:off x="500063" y="3429000"/>
            <a:ext cx="428625" cy="428625"/>
          </a:xfrm>
          <a:prstGeom prst="ellipse">
            <a:avLst/>
          </a:prstGeom>
          <a:gradFill flip="none" rotWithShape="1">
            <a:gsLst>
              <a:gs pos="0">
                <a:schemeClr val="accent6">
                  <a:lumMod val="40000"/>
                  <a:lumOff val="60000"/>
                </a:schemeClr>
              </a:gs>
              <a:gs pos="50000">
                <a:schemeClr val="accent6">
                  <a:lumMod val="60000"/>
                  <a:lumOff val="40000"/>
                </a:schemeClr>
              </a:gs>
              <a:gs pos="100000">
                <a:schemeClr val="accent6">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endParaRPr lang="ru-RU" altLang="ru-RU" b="1">
              <a:ea typeface="Arial" charset="0"/>
              <a:cs typeface="Arial" charset="0"/>
            </a:endParaRPr>
          </a:p>
        </p:txBody>
      </p:sp>
      <p:sp>
        <p:nvSpPr>
          <p:cNvPr id="23560"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endParaRPr lang="ru-RU" altLang="ru-RU" sz="1800"/>
          </a:p>
        </p:txBody>
      </p:sp>
      <p:sp>
        <p:nvSpPr>
          <p:cNvPr id="23561" name="TextBox 10"/>
          <p:cNvSpPr txBox="1">
            <a:spLocks noChangeArrowheads="1"/>
          </p:cNvSpPr>
          <p:nvPr/>
        </p:nvSpPr>
        <p:spPr bwMode="auto">
          <a:xfrm>
            <a:off x="214313" y="4214813"/>
            <a:ext cx="864393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just" eaLnBrk="1" hangingPunct="1">
              <a:spcBef>
                <a:spcPct val="0"/>
              </a:spcBef>
              <a:buFontTx/>
              <a:buNone/>
            </a:pPr>
            <a:r>
              <a:rPr lang="ru-RU" altLang="ru-RU" sz="2400" b="1"/>
              <a:t>	Фактически стратегический план представляет собой системный проект, без которого тактические планы, реализуемые на разных отрезках времени (этапах) совершенствования системы, окажутся не взаимосвязанными, а значит мало эффективными или вовсе бессмысленными</a:t>
            </a:r>
            <a:endParaRPr lang="ru-RU" altLang="ru-RU" sz="2400"/>
          </a:p>
        </p:txBody>
      </p:sp>
    </p:spTree>
    <p:extLst>
      <p:ext uri="{BB962C8B-B14F-4D97-AF65-F5344CB8AC3E}">
        <p14:creationId xmlns:p14="http://schemas.microsoft.com/office/powerpoint/2010/main" val="845137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Прямоугольник 3"/>
          <p:cNvSpPr>
            <a:spLocks noChangeArrowheads="1"/>
          </p:cNvSpPr>
          <p:nvPr/>
        </p:nvSpPr>
        <p:spPr bwMode="auto">
          <a:xfrm>
            <a:off x="785813" y="785813"/>
            <a:ext cx="8143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1800"/>
              <a:t/>
            </a:r>
            <a:br>
              <a:rPr lang="ru-RU" altLang="ru-RU" sz="1800"/>
            </a:br>
            <a:endParaRPr lang="ru-RU" altLang="ru-RU" sz="2800"/>
          </a:p>
        </p:txBody>
      </p:sp>
      <p:sp>
        <p:nvSpPr>
          <p:cNvPr id="24578" name="Прямоугольник 2"/>
          <p:cNvSpPr>
            <a:spLocks noChangeArrowheads="1"/>
          </p:cNvSpPr>
          <p:nvPr/>
        </p:nvSpPr>
        <p:spPr bwMode="auto">
          <a:xfrm>
            <a:off x="285750" y="3214688"/>
            <a:ext cx="885825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ru-RU" altLang="ru-RU" sz="2800" b="1" i="1" u="sng"/>
              <a:t>Оперативное управление</a:t>
            </a:r>
            <a:r>
              <a:rPr lang="ru-RU" altLang="ru-RU" sz="2800" b="1" u="sng"/>
              <a:t> </a:t>
            </a:r>
          </a:p>
          <a:p>
            <a:pPr eaLnBrk="1" hangingPunct="1">
              <a:spcBef>
                <a:spcPct val="0"/>
              </a:spcBef>
              <a:buFontTx/>
              <a:buNone/>
            </a:pPr>
            <a:r>
              <a:rPr lang="ru-RU" altLang="ru-RU" sz="2400"/>
              <a:t>обеспечивает функционирование системы в соответствии с намеченным планом и заключается в периодическом или непрерывном сравнении фактически полученных результатов с намеченными планами и последующей их корректировкой. </a:t>
            </a:r>
            <a:r>
              <a:rPr lang="ru-RU" altLang="ru-RU" sz="2400" b="1"/>
              <a:t>          </a:t>
            </a:r>
          </a:p>
          <a:p>
            <a:pPr eaLnBrk="1" hangingPunct="1">
              <a:spcBef>
                <a:spcPct val="0"/>
              </a:spcBef>
              <a:buFontTx/>
              <a:buNone/>
            </a:pPr>
            <a:r>
              <a:rPr lang="ru-RU" altLang="ru-RU" sz="2400"/>
              <a:t>     Отклонения системы от намеченных планов могут</a:t>
            </a:r>
            <a:r>
              <a:rPr lang="ru-RU" altLang="ru-RU" sz="2400" b="1"/>
              <a:t> </a:t>
            </a:r>
            <a:r>
              <a:rPr lang="ru-RU" altLang="ru-RU" sz="2400"/>
              <a:t>оказаться такими, что для</a:t>
            </a:r>
            <a:r>
              <a:rPr lang="ru-RU" altLang="ru-RU" sz="2400" b="1"/>
              <a:t> </a:t>
            </a:r>
            <a:r>
              <a:rPr lang="ru-RU" altLang="ru-RU" sz="2400"/>
              <a:t>эффективного достижения цели целесообразно произвести</a:t>
            </a:r>
            <a:r>
              <a:rPr lang="ru-RU" altLang="ru-RU" sz="2400" b="1"/>
              <a:t> </a:t>
            </a:r>
            <a:r>
              <a:rPr lang="ru-RU" altLang="ru-RU" sz="2400"/>
              <a:t>перепланирование </a:t>
            </a:r>
          </a:p>
        </p:txBody>
      </p:sp>
      <p:sp>
        <p:nvSpPr>
          <p:cNvPr id="24579" name="TextBox 9"/>
          <p:cNvSpPr txBox="1">
            <a:spLocks noChangeArrowheads="1"/>
          </p:cNvSpPr>
          <p:nvPr/>
        </p:nvSpPr>
        <p:spPr bwMode="auto">
          <a:xfrm>
            <a:off x="1000125" y="4714875"/>
            <a:ext cx="100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endParaRPr lang="ru-RU" altLang="ru-RU" sz="1800"/>
          </a:p>
        </p:txBody>
      </p:sp>
      <p:pic>
        <p:nvPicPr>
          <p:cNvPr id="24580" name="Picture 2" descr="wpe3.jpg (12614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285750"/>
            <a:ext cx="61658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936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1" y="1362075"/>
            <a:ext cx="8820150" cy="4340225"/>
          </a:xfrm>
        </p:spPr>
        <p:txBody>
          <a:bodyPr/>
          <a:lstStyle/>
          <a:p>
            <a:pPr eaLnBrk="1" hangingPunct="1"/>
            <a:r>
              <a:rPr lang="ru-RU" altLang="ru-RU" sz="4000" b="1" dirty="0"/>
              <a:t>Планы обеспечения непрерывной работы и </a:t>
            </a:r>
            <a:r>
              <a:rPr lang="ru-RU" altLang="ru-RU" sz="4000" b="1" dirty="0" smtClean="0"/>
              <a:t>восстановления </a:t>
            </a:r>
            <a:br>
              <a:rPr lang="ru-RU" altLang="ru-RU" sz="4000" b="1" dirty="0" smtClean="0"/>
            </a:br>
            <a:r>
              <a:rPr lang="ru-RU" altLang="ru-RU" sz="4000" b="1" dirty="0" smtClean="0"/>
              <a:t>(ПОНРВ) </a:t>
            </a:r>
            <a:br>
              <a:rPr lang="ru-RU" altLang="ru-RU" sz="4000" b="1" dirty="0" smtClean="0"/>
            </a:br>
            <a:r>
              <a:rPr lang="ru-RU" altLang="ru-RU" sz="4000" b="1" dirty="0" smtClean="0"/>
              <a:t>работоспособности </a:t>
            </a:r>
            <a:r>
              <a:rPr lang="ru-RU" altLang="ru-RU" sz="4000" b="1" dirty="0"/>
              <a:t>информационных </a:t>
            </a:r>
            <a:r>
              <a:rPr lang="ru-RU" altLang="ru-RU" sz="4000" b="1" dirty="0" smtClean="0"/>
              <a:t>систем</a:t>
            </a:r>
            <a:r>
              <a:rPr lang="en-US" altLang="ru-RU" sz="4000" b="1" dirty="0"/>
              <a:t/>
            </a:r>
            <a:br>
              <a:rPr lang="en-US" altLang="ru-RU" sz="4000" b="1" dirty="0"/>
            </a:br>
            <a:r>
              <a:rPr lang="en-US" altLang="ru-RU" sz="2800" b="1" dirty="0"/>
              <a:t/>
            </a:r>
            <a:br>
              <a:rPr lang="en-US" altLang="ru-RU" sz="2800" b="1" dirty="0"/>
            </a:br>
            <a:r>
              <a:rPr lang="ru-RU" altLang="ru-RU" sz="2800" b="1" dirty="0"/>
              <a:t/>
            </a:r>
            <a:br>
              <a:rPr lang="ru-RU" altLang="ru-RU" sz="2800" b="1" dirty="0"/>
            </a:br>
            <a:endParaRPr lang="ru-RU" altLang="ru-RU" sz="1200" dirty="0"/>
          </a:p>
        </p:txBody>
      </p:sp>
      <p:sp>
        <p:nvSpPr>
          <p:cNvPr id="14338" name="Rectangle 4"/>
          <p:cNvSpPr>
            <a:spLocks noChangeArrowheads="1"/>
          </p:cNvSpPr>
          <p:nvPr/>
        </p:nvSpPr>
        <p:spPr bwMode="auto">
          <a:xfrm>
            <a:off x="2555875" y="476250"/>
            <a:ext cx="64008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FontTx/>
              <a:buNone/>
            </a:pPr>
            <a:endParaRPr lang="ru-RU" altLang="ru-RU" sz="2000">
              <a:solidFill>
                <a:schemeClr val="accent2"/>
              </a:solidFill>
              <a:latin typeface="Verdana" charset="0"/>
            </a:endParaRPr>
          </a:p>
        </p:txBody>
      </p:sp>
    </p:spTree>
    <p:extLst>
      <p:ext uri="{BB962C8B-B14F-4D97-AF65-F5344CB8AC3E}">
        <p14:creationId xmlns:p14="http://schemas.microsoft.com/office/powerpoint/2010/main" val="1394705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Л 11-12 -1 Зап_подход_орг_ИБ" id="{1A347F91-CE41-6647-90CF-A3F63F6E1302}" vid="{ABC57A36-7E44-1F48-AF65-B3047D74937B}"/>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Л 11</Template>
  <TotalTime>5</TotalTime>
  <Words>2059</Words>
  <Application>Microsoft Macintosh PowerPoint</Application>
  <PresentationFormat>Экран (4:3)</PresentationFormat>
  <Paragraphs>451</Paragraphs>
  <Slides>47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47</vt:i4>
      </vt:variant>
    </vt:vector>
  </HeadingPairs>
  <TitlesOfParts>
    <vt:vector size="53" baseType="lpstr">
      <vt:lpstr>Arial Unicode MS</vt:lpstr>
      <vt:lpstr>Calibri</vt:lpstr>
      <vt:lpstr>Times New Roman</vt:lpstr>
      <vt:lpstr>Verdana</vt:lpstr>
      <vt:lpstr>Arial</vt:lpstr>
      <vt:lpstr>Тема Office</vt:lpstr>
      <vt:lpstr>Презентация PowerPoint</vt:lpstr>
      <vt:lpstr>Место и роль плана защиты в системе информационной безопасности (ИБ)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Планы обеспечения непрерывной работы и восстановления  (ПОНРВ)  работоспособности информационных систем   </vt:lpstr>
      <vt:lpstr>Обеспечение непрерывной работы и восстановления</vt:lpstr>
      <vt:lpstr>Политика информационной безопасности</vt:lpstr>
      <vt:lpstr>Политика информационной безопасности</vt:lpstr>
      <vt:lpstr>Типы планов (1/4)</vt:lpstr>
      <vt:lpstr>Типы планов (2/4)</vt:lpstr>
      <vt:lpstr>Типы планов (3/4)</vt:lpstr>
      <vt:lpstr>Типы планов (4/4)</vt:lpstr>
      <vt:lpstr>Этапы планирования (1/6)</vt:lpstr>
      <vt:lpstr>Этапы планирования (2/6)</vt:lpstr>
      <vt:lpstr>Этапы планирования (3/6)</vt:lpstr>
      <vt:lpstr>Этапы планирования (4/6)</vt:lpstr>
      <vt:lpstr>Этапы планирования (5/6)</vt:lpstr>
      <vt:lpstr>Этапы планирования (6/6)</vt:lpstr>
      <vt:lpstr>Дополнительные документы</vt:lpstr>
      <vt:lpstr>Резервирование информационных ресурсов </vt:lpstr>
      <vt:lpstr>Резервирование информационных ресурсов </vt:lpstr>
      <vt:lpstr>Резервирование информационных ресурсов </vt:lpstr>
      <vt:lpstr>Методы резервного копирования </vt:lpstr>
      <vt:lpstr>Резервное копирование баз данных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Microsoft Office User</cp:lastModifiedBy>
  <cp:revision>1</cp:revision>
  <dcterms:created xsi:type="dcterms:W3CDTF">2022-11-18T07:18:26Z</dcterms:created>
  <dcterms:modified xsi:type="dcterms:W3CDTF">2022-11-18T07:24:00Z</dcterms:modified>
</cp:coreProperties>
</file>