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66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94" r:id="rId25"/>
    <p:sldId id="295" r:id="rId26"/>
    <p:sldId id="296" r:id="rId27"/>
    <p:sldId id="297" r:id="rId28"/>
    <p:sldId id="280" r:id="rId29"/>
    <p:sldId id="282" r:id="rId30"/>
    <p:sldId id="283" r:id="rId31"/>
    <p:sldId id="284" r:id="rId32"/>
    <p:sldId id="285" r:id="rId33"/>
    <p:sldId id="288" r:id="rId34"/>
    <p:sldId id="287" r:id="rId35"/>
    <p:sldId id="286" r:id="rId36"/>
    <p:sldId id="289" r:id="rId37"/>
    <p:sldId id="290" r:id="rId38"/>
    <p:sldId id="291" r:id="rId39"/>
    <p:sldId id="292" r:id="rId40"/>
    <p:sldId id="293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465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5928"/>
  </p:normalViewPr>
  <p:slideViewPr>
    <p:cSldViewPr snapToGrid="0" snapToObjects="1">
      <p:cViewPr>
        <p:scale>
          <a:sx n="129" d="100"/>
          <a:sy n="129" d="100"/>
        </p:scale>
        <p:origin x="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4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0E31-E5FB-9B47-8054-5F3F1B0946ED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DDCE-2B06-3249-ADB6-9B0FF312C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0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560" y="1198245"/>
            <a:ext cx="10515600" cy="416623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ОРГАНИЗАЦИОННО-ПРАВОВОЕ ОБЕСПЕЧЕНИЕ СОЗДАНИЯ  СИСТЕМ  ЗАЩИТЫ ИНФОРМАЦИОННЫХ СИСТЕМ</a:t>
            </a:r>
            <a:endParaRPr lang="ru-RU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3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0487" y="416302"/>
            <a:ext cx="113251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>
              <a:spcAft>
                <a:spcPts val="1200"/>
              </a:spcAft>
            </a:pPr>
            <a:r>
              <a:rPr lang="ru-RU" sz="2800" b="1" dirty="0"/>
              <a:t>КЛАССЫ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типовых информационных систем </a:t>
            </a:r>
          </a:p>
          <a:p>
            <a:pPr indent="449263">
              <a:spcAft>
                <a:spcPts val="1200"/>
              </a:spcAft>
            </a:pPr>
            <a:r>
              <a:rPr lang="ru-RU" sz="2800" dirty="0" smtClean="0"/>
              <a:t>4</a:t>
            </a:r>
            <a:r>
              <a:rPr lang="ru-RU" sz="2800" dirty="0"/>
              <a:t>. Класс</a:t>
            </a:r>
            <a:r>
              <a:rPr lang="ru-RU" sz="2800" b="1" dirty="0"/>
              <a:t> 5-гос </a:t>
            </a:r>
            <a:r>
              <a:rPr lang="ru-RU" sz="2800" dirty="0"/>
              <a:t>– государственные информационные системы, в которых обрабатывается </a:t>
            </a:r>
            <a:r>
              <a:rPr lang="ru-RU" sz="2800" u="sng" dirty="0"/>
              <a:t>общедоступная</a:t>
            </a:r>
            <a:r>
              <a:rPr lang="ru-RU" sz="2800" dirty="0"/>
              <a:t> информация и которые </a:t>
            </a:r>
            <a:r>
              <a:rPr lang="ru-RU" sz="2800" u="sng" dirty="0"/>
              <a:t>подключены</a:t>
            </a:r>
            <a:r>
              <a:rPr lang="ru-RU" sz="2800" dirty="0"/>
              <a:t> к открытым каналам передачи данных. </a:t>
            </a:r>
          </a:p>
          <a:p>
            <a:pPr indent="449263">
              <a:spcAft>
                <a:spcPts val="1200"/>
              </a:spcAft>
            </a:pPr>
            <a:r>
              <a:rPr lang="ru-RU" sz="2800" dirty="0"/>
              <a:t>5. Класс</a:t>
            </a:r>
            <a:r>
              <a:rPr lang="ru-RU" sz="2800" b="1" dirty="0"/>
              <a:t> 4-фл </a:t>
            </a:r>
            <a:r>
              <a:rPr lang="ru-RU" sz="2800" dirty="0"/>
              <a:t>– информационные системы, в которых обрабатываются информация о </a:t>
            </a:r>
            <a:r>
              <a:rPr lang="ru-RU" sz="2800" dirty="0" smtClean="0"/>
              <a:t>частной̆ </a:t>
            </a:r>
            <a:r>
              <a:rPr lang="ru-RU" sz="2800" dirty="0"/>
              <a:t>жизни физического лица и </a:t>
            </a:r>
            <a:r>
              <a:rPr lang="ru-RU" sz="2800" u="sng" dirty="0"/>
              <a:t>персональные данные</a:t>
            </a:r>
            <a:r>
              <a:rPr lang="ru-RU" sz="2800" dirty="0"/>
              <a:t>, иная информация, составляющая охраняемую законом </a:t>
            </a:r>
            <a:r>
              <a:rPr lang="ru-RU" sz="2800" dirty="0" smtClean="0"/>
              <a:t>тайну </a:t>
            </a:r>
            <a:r>
              <a:rPr lang="ru-RU" sz="2800" dirty="0"/>
              <a:t>физического лица, распространение и (или) предоставление </a:t>
            </a:r>
            <a:r>
              <a:rPr lang="ru-RU" sz="2800" dirty="0" smtClean="0"/>
              <a:t>которой̆ </a:t>
            </a:r>
            <a:r>
              <a:rPr lang="ru-RU" sz="2800" dirty="0"/>
              <a:t>ограничено, и которые </a:t>
            </a:r>
            <a:r>
              <a:rPr lang="ru-RU" sz="2800" u="sng" dirty="0"/>
              <a:t>не имеют </a:t>
            </a:r>
            <a:r>
              <a:rPr lang="ru-RU" sz="2800" dirty="0"/>
              <a:t>подключений к открытым </a:t>
            </a:r>
            <a:r>
              <a:rPr lang="ru-RU" sz="2800" u="sng" dirty="0"/>
              <a:t>каналам</a:t>
            </a:r>
            <a:r>
              <a:rPr lang="ru-RU" sz="2800" dirty="0"/>
              <a:t> передачи данных.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19816" y="154692"/>
            <a:ext cx="5225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приложение 1</a:t>
            </a:r>
            <a:r>
              <a:rPr lang="ru-RU" sz="2800" dirty="0" smtClean="0"/>
              <a:t> (2/5)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10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0487" y="416302"/>
            <a:ext cx="11325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>
              <a:spcAft>
                <a:spcPts val="1200"/>
              </a:spcAft>
            </a:pPr>
            <a:r>
              <a:rPr lang="ru-RU" sz="2800" b="1" dirty="0"/>
              <a:t>КЛАССЫ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типовых информационных систем </a:t>
            </a:r>
          </a:p>
          <a:p>
            <a:pPr indent="449263">
              <a:spcAft>
                <a:spcPts val="1200"/>
              </a:spcAft>
            </a:pPr>
            <a:r>
              <a:rPr lang="ru-RU" sz="2800" dirty="0" smtClean="0"/>
              <a:t>6</a:t>
            </a:r>
            <a:r>
              <a:rPr lang="ru-RU" sz="2800" dirty="0"/>
              <a:t>. Класс</a:t>
            </a:r>
            <a:r>
              <a:rPr lang="ru-RU" sz="2800" b="1" dirty="0"/>
              <a:t> 4-юл </a:t>
            </a:r>
            <a:r>
              <a:rPr lang="ru-RU" sz="2800" dirty="0"/>
              <a:t>– информационные системы, в которых обрабатывается информация, составляющая коммерческую и иную охраняемую законом </a:t>
            </a:r>
            <a:r>
              <a:rPr lang="ru-RU" sz="2800" dirty="0" smtClean="0"/>
              <a:t>тайну </a:t>
            </a:r>
            <a:r>
              <a:rPr lang="ru-RU" sz="2800" u="sng" dirty="0"/>
              <a:t>юридического</a:t>
            </a:r>
            <a:r>
              <a:rPr lang="ru-RU" sz="2800" dirty="0"/>
              <a:t> лица, распространение и (или) предоставление </a:t>
            </a:r>
            <a:r>
              <a:rPr lang="ru-RU" sz="2800" dirty="0" smtClean="0"/>
              <a:t>которой̆ </a:t>
            </a:r>
            <a:r>
              <a:rPr lang="ru-RU" sz="2800" dirty="0"/>
              <a:t>ограничено (за исключением сведений, составляющих государственные секреты, и </a:t>
            </a:r>
            <a:r>
              <a:rPr lang="ru-RU" sz="2800" dirty="0" smtClean="0"/>
              <a:t>служебной̆ </a:t>
            </a:r>
            <a:r>
              <a:rPr lang="ru-RU" sz="2800" dirty="0"/>
              <a:t>информации ограниченного распространения), и которые </a:t>
            </a:r>
            <a:r>
              <a:rPr lang="ru-RU" sz="2800" u="sng" dirty="0"/>
              <a:t>не имеют </a:t>
            </a:r>
            <a:r>
              <a:rPr lang="ru-RU" sz="2800" dirty="0"/>
              <a:t>подключений к открытым </a:t>
            </a:r>
            <a:r>
              <a:rPr lang="ru-RU" sz="2800" u="sng" dirty="0"/>
              <a:t>каналам</a:t>
            </a:r>
            <a:r>
              <a:rPr lang="ru-RU" sz="2800" dirty="0"/>
              <a:t> передачи данных. </a:t>
            </a:r>
          </a:p>
          <a:p>
            <a:pPr indent="449263">
              <a:spcAft>
                <a:spcPts val="1200"/>
              </a:spcAft>
            </a:pPr>
            <a:r>
              <a:rPr lang="ru-RU" sz="2800" dirty="0"/>
              <a:t>7. Класс</a:t>
            </a:r>
            <a:r>
              <a:rPr lang="ru-RU" sz="2800" b="1" dirty="0"/>
              <a:t> 4-дсп </a:t>
            </a:r>
            <a:r>
              <a:rPr lang="ru-RU" sz="2800" dirty="0"/>
              <a:t>– информационные системы, в которых обрабатывается служебная информация ограниченного распространения и которые не имеют подключений к открытым каналам передачи данных.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19816" y="154692"/>
            <a:ext cx="5225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приложение 1</a:t>
            </a:r>
            <a:r>
              <a:rPr lang="ru-RU" sz="2800" dirty="0" smtClean="0"/>
              <a:t> (3/5)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75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0487" y="416302"/>
            <a:ext cx="113251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>
              <a:spcAft>
                <a:spcPts val="1200"/>
              </a:spcAft>
            </a:pPr>
            <a:r>
              <a:rPr lang="ru-RU" sz="2800" b="1" dirty="0"/>
              <a:t>КЛАССЫ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типовых информационных систем </a:t>
            </a:r>
          </a:p>
          <a:p>
            <a:pPr indent="449263">
              <a:spcAft>
                <a:spcPts val="1200"/>
              </a:spcAft>
            </a:pPr>
            <a:r>
              <a:rPr lang="ru-RU" sz="2800" dirty="0" smtClean="0"/>
              <a:t>8</a:t>
            </a:r>
            <a:r>
              <a:rPr lang="ru-RU" sz="2800" dirty="0"/>
              <a:t>. Класс </a:t>
            </a:r>
            <a:r>
              <a:rPr lang="ru-RU" sz="2800" b="1" dirty="0"/>
              <a:t>3-фл</a:t>
            </a:r>
            <a:r>
              <a:rPr lang="ru-RU" sz="2800" dirty="0"/>
              <a:t> – информационные системы, в которых обрабатываются информация о </a:t>
            </a:r>
            <a:r>
              <a:rPr lang="ru-RU" sz="2800" dirty="0" smtClean="0"/>
              <a:t>частной̆ </a:t>
            </a:r>
            <a:r>
              <a:rPr lang="ru-RU" sz="2800" dirty="0"/>
              <a:t>жизни физического лица и </a:t>
            </a:r>
            <a:r>
              <a:rPr lang="ru-RU" sz="2800" u="sng" dirty="0"/>
              <a:t>персональные данные</a:t>
            </a:r>
            <a:r>
              <a:rPr lang="ru-RU" sz="2800" dirty="0"/>
              <a:t>, иная информация, </a:t>
            </a:r>
            <a:r>
              <a:rPr lang="ru-RU" sz="2800" dirty="0" smtClean="0"/>
              <a:t>составляющая </a:t>
            </a:r>
            <a:r>
              <a:rPr lang="ru-RU" sz="2800" dirty="0"/>
              <a:t>охраняемую законом </a:t>
            </a:r>
            <a:r>
              <a:rPr lang="ru-RU" sz="2800" dirty="0" smtClean="0"/>
              <a:t>тайну </a:t>
            </a:r>
            <a:r>
              <a:rPr lang="ru-RU" sz="2800" dirty="0"/>
              <a:t>физического лица, распространение и (или) предоставление </a:t>
            </a:r>
            <a:r>
              <a:rPr lang="ru-RU" sz="2800" dirty="0" smtClean="0"/>
              <a:t>которой̆ </a:t>
            </a:r>
            <a:r>
              <a:rPr lang="ru-RU" sz="2800" dirty="0"/>
              <a:t>ограничено, и которые </a:t>
            </a:r>
            <a:r>
              <a:rPr lang="ru-RU" sz="2800" u="sng" dirty="0"/>
              <a:t>подключены</a:t>
            </a:r>
            <a:r>
              <a:rPr lang="ru-RU" sz="2800" dirty="0"/>
              <a:t> к </a:t>
            </a:r>
            <a:r>
              <a:rPr lang="ru-RU" sz="2800" u="sng" dirty="0"/>
              <a:t>открытым каналам </a:t>
            </a:r>
            <a:r>
              <a:rPr lang="ru-RU" sz="2800" dirty="0" smtClean="0"/>
              <a:t>передачи </a:t>
            </a:r>
            <a:r>
              <a:rPr lang="ru-RU" sz="2800" dirty="0"/>
              <a:t>данных.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19816" y="154692"/>
            <a:ext cx="5225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приложение 1</a:t>
            </a:r>
            <a:r>
              <a:rPr lang="ru-RU" sz="2800" dirty="0" smtClean="0"/>
              <a:t> (4/5)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15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0487" y="416302"/>
            <a:ext cx="11325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>
              <a:spcAft>
                <a:spcPts val="1200"/>
              </a:spcAft>
            </a:pPr>
            <a:r>
              <a:rPr lang="ru-RU" sz="2800" b="1" dirty="0"/>
              <a:t>КЛАССЫ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типовых информационных систем </a:t>
            </a:r>
          </a:p>
          <a:p>
            <a:pPr indent="449263">
              <a:spcAft>
                <a:spcPts val="1200"/>
              </a:spcAft>
            </a:pPr>
            <a:r>
              <a:rPr lang="ru-RU" sz="2800" dirty="0" smtClean="0"/>
              <a:t>9</a:t>
            </a:r>
            <a:r>
              <a:rPr lang="ru-RU" sz="2800" dirty="0"/>
              <a:t>. Класс </a:t>
            </a:r>
            <a:r>
              <a:rPr lang="ru-RU" sz="2800" b="1" dirty="0"/>
              <a:t>3-юл</a:t>
            </a:r>
            <a:r>
              <a:rPr lang="ru-RU" sz="2800" dirty="0"/>
              <a:t> – информационные системы, в которых обрабатывается информация, </a:t>
            </a:r>
            <a:r>
              <a:rPr lang="ru-RU" sz="2800" dirty="0" smtClean="0"/>
              <a:t>составляющая </a:t>
            </a:r>
            <a:r>
              <a:rPr lang="ru-RU" sz="2800" dirty="0"/>
              <a:t>коммерческую и иную охраняемую законом </a:t>
            </a:r>
            <a:r>
              <a:rPr lang="ru-RU" sz="2800" dirty="0" smtClean="0"/>
              <a:t>тайну </a:t>
            </a:r>
            <a:r>
              <a:rPr lang="ru-RU" sz="2800" u="sng" dirty="0"/>
              <a:t>юридического</a:t>
            </a:r>
            <a:r>
              <a:rPr lang="ru-RU" sz="2800" dirty="0"/>
              <a:t> лица, распространение и (или) предоставление </a:t>
            </a:r>
            <a:r>
              <a:rPr lang="ru-RU" sz="2800" dirty="0" smtClean="0"/>
              <a:t>которой̆ </a:t>
            </a:r>
            <a:r>
              <a:rPr lang="ru-RU" sz="2800" dirty="0"/>
              <a:t>ограничено (за исключением сведений, составляющих государственные секреты, и </a:t>
            </a:r>
            <a:r>
              <a:rPr lang="ru-RU" sz="2800" dirty="0" smtClean="0"/>
              <a:t>служебной̆ </a:t>
            </a:r>
            <a:r>
              <a:rPr lang="ru-RU" sz="2800" dirty="0"/>
              <a:t>информации ограниченного распространения), и которые </a:t>
            </a:r>
            <a:r>
              <a:rPr lang="ru-RU" sz="2800" u="sng" dirty="0"/>
              <a:t>подключены</a:t>
            </a:r>
            <a:r>
              <a:rPr lang="ru-RU" sz="2800" dirty="0"/>
              <a:t> к открытым каналам передачи данных. </a:t>
            </a:r>
          </a:p>
          <a:p>
            <a:pPr indent="449263">
              <a:spcAft>
                <a:spcPts val="1200"/>
              </a:spcAft>
            </a:pPr>
            <a:r>
              <a:rPr lang="ru-RU" sz="2800" dirty="0"/>
              <a:t>10. Класс </a:t>
            </a:r>
            <a:r>
              <a:rPr lang="ru-RU" sz="2800" b="1" dirty="0"/>
              <a:t>3-дсп</a:t>
            </a:r>
            <a:r>
              <a:rPr lang="ru-RU" sz="2800" dirty="0"/>
              <a:t> – информационные системы, в которых обрабатывается </a:t>
            </a:r>
            <a:r>
              <a:rPr lang="ru-RU" sz="2800" u="sng" dirty="0"/>
              <a:t>служебная</a:t>
            </a:r>
            <a:r>
              <a:rPr lang="ru-RU" sz="2800" dirty="0"/>
              <a:t> информация ограниченного распространения и которые </a:t>
            </a:r>
            <a:r>
              <a:rPr lang="ru-RU" sz="2800" u="sng" dirty="0"/>
              <a:t>подключены</a:t>
            </a:r>
            <a:r>
              <a:rPr lang="ru-RU" sz="2800" dirty="0"/>
              <a:t> к открытым каналам передачи данных.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19816" y="154692"/>
            <a:ext cx="5225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приложение 1</a:t>
            </a:r>
            <a:r>
              <a:rPr lang="ru-RU" sz="2800" dirty="0" smtClean="0"/>
              <a:t> (5/5)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5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076" y="2380257"/>
            <a:ext cx="11158780" cy="1493473"/>
          </a:xfrm>
        </p:spPr>
        <p:txBody>
          <a:bodyPr>
            <a:noAutofit/>
          </a:bodyPr>
          <a:lstStyle/>
          <a:p>
            <a:r>
              <a:rPr lang="ru-RU" sz="4400" b="1" dirty="0"/>
              <a:t>ПРОЕКТИРОВАНИЕ СИСТЕМЫ ЗАЩИТЫ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180296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778962"/>
            <a:ext cx="1160456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/>
            <a:r>
              <a:rPr lang="ru-RU" sz="2800" dirty="0" smtClean="0">
                <a:effectLst/>
              </a:rPr>
              <a:t>На этапе </a:t>
            </a:r>
            <a:r>
              <a:rPr lang="ru-RU" sz="2800" u="sng" dirty="0" smtClean="0">
                <a:effectLst/>
              </a:rPr>
              <a:t>проектирования</a:t>
            </a:r>
            <a:r>
              <a:rPr lang="ru-RU" sz="2800" dirty="0" smtClean="0">
                <a:effectLst/>
              </a:rPr>
              <a:t> системы защиты информации осуществляются: </a:t>
            </a:r>
            <a:endParaRPr lang="ru-RU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ru-RU" sz="2800" dirty="0" smtClean="0">
                <a:effectLst/>
              </a:rPr>
              <a:t>анализ </a:t>
            </a:r>
            <a:r>
              <a:rPr lang="ru-RU" sz="2800" u="sng" dirty="0" smtClean="0">
                <a:effectLst/>
              </a:rPr>
              <a:t>структуры</a:t>
            </a:r>
            <a:r>
              <a:rPr lang="ru-RU" sz="2800" dirty="0" smtClean="0">
                <a:effectLst/>
              </a:rPr>
              <a:t> информационной системы и информационных </a:t>
            </a:r>
            <a:r>
              <a:rPr lang="ru-RU" sz="2800" u="sng" dirty="0" smtClean="0">
                <a:effectLst/>
              </a:rPr>
              <a:t>потоков</a:t>
            </a:r>
            <a:r>
              <a:rPr lang="ru-RU" sz="2800" dirty="0" smtClean="0">
                <a:effectLst/>
              </a:rPr>
              <a:t> (внутренних и внешних) в целях определения состава (количества) и мест размещения элементов информационной системы (аппаратных и программных), ее физических и логических границ;</a:t>
            </a:r>
          </a:p>
          <a:p>
            <a:pPr marL="457200" indent="-457200">
              <a:buFont typeface="Wingdings" charset="2"/>
              <a:buChar char="Ø"/>
            </a:pPr>
            <a:r>
              <a:rPr lang="ru-RU" sz="2800" dirty="0" smtClean="0">
                <a:effectLst/>
              </a:rPr>
              <a:t> разработка (корректировка) политики информационной безопасности организации; </a:t>
            </a:r>
            <a:endParaRPr lang="ru-RU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ru-RU" sz="2800" dirty="0" smtClean="0">
                <a:effectLst/>
              </a:rPr>
              <a:t>определение требований  защиты информации в техническом задании на создание системы защиты информации (далее – ТЗ); </a:t>
            </a:r>
            <a:endParaRPr lang="ru-RU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ru-RU" sz="2800" dirty="0" smtClean="0">
                <a:effectLst/>
              </a:rPr>
              <a:t>выбор средств технической и криптографической защиты информации;</a:t>
            </a:r>
          </a:p>
          <a:p>
            <a:pPr marL="457200" indent="-457200">
              <a:buFont typeface="Wingdings" charset="2"/>
              <a:buChar char="Ø"/>
            </a:pPr>
            <a:r>
              <a:rPr lang="ru-RU" sz="2800" dirty="0" smtClean="0">
                <a:effectLst/>
              </a:rPr>
              <a:t>разработка (корректировка) общей̆ схемы системы защиты информации.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726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778962"/>
            <a:ext cx="116045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  <a:tabLst>
                <a:tab pos="428625" algn="l"/>
              </a:tabLst>
            </a:pPr>
            <a:r>
              <a:rPr lang="ru-RU" sz="2800" u="sng" dirty="0"/>
              <a:t>Политика информационной безопасности </a:t>
            </a:r>
            <a:r>
              <a:rPr lang="ru-RU" sz="2800" dirty="0"/>
              <a:t>организации должна </a:t>
            </a:r>
            <a:r>
              <a:rPr lang="ru-RU" sz="2800" dirty="0" smtClean="0"/>
              <a:t>содержать (1/2):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цели </a:t>
            </a:r>
            <a:r>
              <a:rPr lang="ru-RU" sz="2800" dirty="0"/>
              <a:t>и принципы защиты информации в организации</a:t>
            </a:r>
            <a:r>
              <a:rPr lang="ru-RU" sz="2800" dirty="0" smtClean="0"/>
              <a:t>;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перечень </a:t>
            </a:r>
            <a:r>
              <a:rPr lang="ru-RU" sz="2800" dirty="0"/>
              <a:t>информационных систем, отнесенных к соответствующим </a:t>
            </a:r>
            <a:r>
              <a:rPr lang="ru-RU" sz="2800" u="sng" dirty="0"/>
              <a:t>классам</a:t>
            </a:r>
            <a:r>
              <a:rPr lang="ru-RU" sz="2800" dirty="0"/>
              <a:t> </a:t>
            </a:r>
            <a:r>
              <a:rPr lang="ru-RU" sz="2800" dirty="0" smtClean="0"/>
              <a:t>типовых </a:t>
            </a:r>
            <a:r>
              <a:rPr lang="ru-RU" sz="2800" dirty="0"/>
              <a:t>информационных систем, </a:t>
            </a:r>
            <a:r>
              <a:rPr lang="ru-RU" sz="2800" dirty="0" smtClean="0"/>
              <a:t>а также </a:t>
            </a:r>
            <a:r>
              <a:rPr lang="ru-RU" sz="2800" dirty="0"/>
              <a:t>отдельно стоящих электронных вычислительных машин, используемых </a:t>
            </a:r>
            <a:r>
              <a:rPr lang="ru-RU" sz="2800" dirty="0" smtClean="0"/>
              <a:t>в организации и </a:t>
            </a:r>
            <a:r>
              <a:rPr lang="ru-RU" sz="2800" u="sng" dirty="0" smtClean="0"/>
              <a:t>принадлежащих</a:t>
            </a:r>
            <a:r>
              <a:rPr lang="ru-RU" sz="2800" dirty="0" smtClean="0"/>
              <a:t> ей̆ на праве </a:t>
            </a:r>
            <a:r>
              <a:rPr lang="ru-RU" sz="2800" dirty="0"/>
              <a:t>собственности или ином законном основании, </a:t>
            </a:r>
            <a:r>
              <a:rPr lang="ru-RU" sz="2800" dirty="0" smtClean="0"/>
              <a:t>с указанием </a:t>
            </a:r>
            <a:r>
              <a:rPr lang="ru-RU" sz="2800" dirty="0"/>
              <a:t>подразделения защиты информации или иного подразделения (должностного лица), ответственного за обеспечение защиты информации;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4925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778962"/>
            <a:ext cx="1160456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u="sng" dirty="0"/>
              <a:t>Политика информационной безопасности </a:t>
            </a:r>
            <a:r>
              <a:rPr lang="ru-RU" sz="2800" dirty="0"/>
              <a:t>организации должна </a:t>
            </a:r>
            <a:r>
              <a:rPr lang="ru-RU" sz="2800" dirty="0" smtClean="0"/>
              <a:t>содержать (2/2):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обязанности </a:t>
            </a:r>
            <a:r>
              <a:rPr lang="ru-RU" sz="2800" dirty="0"/>
              <a:t>пользователей информационной системы; 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порядок </a:t>
            </a:r>
            <a:r>
              <a:rPr lang="ru-RU" sz="2800" dirty="0" smtClean="0"/>
              <a:t>взаимодействия </a:t>
            </a:r>
            <a:r>
              <a:rPr lang="ru-RU" sz="2800" dirty="0"/>
              <a:t>с иными информационными системами (в случае предполагаемого </a:t>
            </a:r>
            <a:r>
              <a:rPr lang="ru-RU" sz="2800" dirty="0" smtClean="0"/>
              <a:t>взаимодействия), в том </a:t>
            </a:r>
            <a:r>
              <a:rPr lang="ru-RU" sz="2800" dirty="0"/>
              <a:t>числе при осуществлении информационных отношений на правах операторов, посредников, пользователей информационных систем и обладателей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83579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778962"/>
            <a:ext cx="1160456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b="1" dirty="0"/>
              <a:t>Техническое задание </a:t>
            </a:r>
            <a:r>
              <a:rPr lang="ru-RU" sz="2800" dirty="0"/>
              <a:t>разрабатывается </a:t>
            </a:r>
            <a:r>
              <a:rPr lang="ru-RU" sz="2800" u="sng" dirty="0"/>
              <a:t>собственником</a:t>
            </a:r>
            <a:r>
              <a:rPr lang="ru-RU" sz="2800" dirty="0"/>
              <a:t> (владельцем) информационной системы либо </a:t>
            </a:r>
            <a:r>
              <a:rPr lang="ru-RU" sz="2800" u="sng" dirty="0" smtClean="0"/>
              <a:t>специализированной̆ организацией</a:t>
            </a:r>
            <a:r>
              <a:rPr lang="ru-RU" sz="2800" dirty="0" smtClean="0"/>
              <a:t>̆ </a:t>
            </a:r>
            <a:r>
              <a:rPr lang="ru-RU" sz="2800" dirty="0"/>
              <a:t>и </a:t>
            </a:r>
            <a:r>
              <a:rPr lang="ru-RU" sz="2800" u="sng" dirty="0"/>
              <a:t>утверждается</a:t>
            </a:r>
            <a:r>
              <a:rPr lang="ru-RU" sz="2800" dirty="0"/>
              <a:t> собственником (владельцем) информационной системы. </a:t>
            </a:r>
            <a:endParaRPr lang="ru-RU" sz="2800" dirty="0" smtClean="0"/>
          </a:p>
          <a:p>
            <a:pPr indent="493713">
              <a:spcAft>
                <a:spcPts val="1200"/>
              </a:spcAft>
            </a:pPr>
            <a:r>
              <a:rPr lang="ru-RU" sz="2800" dirty="0"/>
              <a:t>Техническое задание должно </a:t>
            </a:r>
            <a:r>
              <a:rPr lang="ru-RU" sz="2800" dirty="0" smtClean="0"/>
              <a:t>содержать (1/3): </a:t>
            </a:r>
          </a:p>
          <a:p>
            <a:pPr marL="11699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наименование информационной системы </a:t>
            </a:r>
            <a:r>
              <a:rPr lang="ru-RU" sz="2800" dirty="0" smtClean="0"/>
              <a:t>с указанием </a:t>
            </a:r>
            <a:r>
              <a:rPr lang="ru-RU" sz="2800" dirty="0"/>
              <a:t>присвоенного </a:t>
            </a:r>
            <a:r>
              <a:rPr lang="ru-RU" sz="2800" dirty="0" smtClean="0"/>
              <a:t>ей̆ </a:t>
            </a:r>
            <a:r>
              <a:rPr lang="ru-RU" sz="2800" dirty="0"/>
              <a:t>класса типовых информационных систем; </a:t>
            </a:r>
            <a:endParaRPr lang="ru-RU" sz="2800" dirty="0" smtClean="0"/>
          </a:p>
          <a:p>
            <a:pPr marL="11699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требования к системе защиты информации в зависимости от используемых технологий и класса типовых информационных систем на основе перечня согласно приложению 3;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2806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778962"/>
            <a:ext cx="1160456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b="1" dirty="0"/>
              <a:t>Техническое задание </a:t>
            </a:r>
            <a:r>
              <a:rPr lang="ru-RU" sz="2800" dirty="0"/>
              <a:t>разрабатывается </a:t>
            </a:r>
            <a:r>
              <a:rPr lang="ru-RU" sz="2800" u="sng" dirty="0"/>
              <a:t>собственником</a:t>
            </a:r>
            <a:r>
              <a:rPr lang="ru-RU" sz="2800" dirty="0"/>
              <a:t> (владельцем) информационной системы либо </a:t>
            </a:r>
            <a:r>
              <a:rPr lang="ru-RU" sz="2800" u="sng" dirty="0" smtClean="0"/>
              <a:t>специализированной̆ организацией</a:t>
            </a:r>
            <a:r>
              <a:rPr lang="ru-RU" sz="2800" dirty="0" smtClean="0"/>
              <a:t>̆ </a:t>
            </a:r>
            <a:r>
              <a:rPr lang="ru-RU" sz="2800" dirty="0"/>
              <a:t>и </a:t>
            </a:r>
            <a:r>
              <a:rPr lang="ru-RU" sz="2800" u="sng" dirty="0"/>
              <a:t>утверждается</a:t>
            </a:r>
            <a:r>
              <a:rPr lang="ru-RU" sz="2800" dirty="0"/>
              <a:t> собственником (владельцем) информационной системы. </a:t>
            </a:r>
            <a:endParaRPr lang="ru-RU" sz="2800" dirty="0" smtClean="0"/>
          </a:p>
          <a:p>
            <a:pPr indent="493713">
              <a:spcAft>
                <a:spcPts val="1200"/>
              </a:spcAft>
            </a:pPr>
            <a:r>
              <a:rPr lang="ru-RU" sz="2800" u="sng" dirty="0"/>
              <a:t>Техническое задание </a:t>
            </a:r>
            <a:r>
              <a:rPr lang="ru-RU" sz="2800" dirty="0"/>
              <a:t>должно </a:t>
            </a:r>
            <a:r>
              <a:rPr lang="ru-RU" sz="2800" dirty="0" smtClean="0"/>
              <a:t>содержать (2/3): </a:t>
            </a:r>
          </a:p>
          <a:p>
            <a:pPr marL="11699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сведения об организации взаимодействия с иными </a:t>
            </a:r>
            <a:r>
              <a:rPr lang="ru-RU" sz="2800" dirty="0"/>
              <a:t>информационными системами (в случае предполагаемого </a:t>
            </a:r>
            <a:r>
              <a:rPr lang="ru-RU" sz="2800" dirty="0" smtClean="0"/>
              <a:t>взаимодействия) </a:t>
            </a:r>
            <a:r>
              <a:rPr lang="ru-RU" sz="2800" dirty="0"/>
              <a:t>с учетом требований согласно приложению 4; </a:t>
            </a:r>
            <a:endParaRPr lang="ru-RU" sz="2800" dirty="0" smtClean="0"/>
          </a:p>
          <a:p>
            <a:pPr marL="1169988" indent="-428625">
              <a:spcAft>
                <a:spcPts val="1200"/>
              </a:spcAft>
              <a:buFont typeface="Wingdings" charset="2"/>
              <a:buChar char="Ø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08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560" y="1198245"/>
            <a:ext cx="10515600" cy="4166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 smtClean="0"/>
              <a:t>ПОЛОЖЕНИЕ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о порядке </a:t>
            </a:r>
            <a:r>
              <a:rPr lang="ru-RU" b="1" dirty="0" smtClean="0"/>
              <a:t>технической̆ и криптографической̆ защиты информации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в </a:t>
            </a:r>
            <a:r>
              <a:rPr lang="ru-RU" b="1" dirty="0" smtClean="0"/>
              <a:t>информационных системах</a:t>
            </a:r>
            <a:r>
              <a:rPr lang="ru-RU" b="1" dirty="0"/>
              <a:t>, предназначенных для </a:t>
            </a:r>
            <a:r>
              <a:rPr lang="ru-RU" b="1" dirty="0" smtClean="0"/>
              <a:t>обработки информации, распространение и (или) предоставление которой̆ ограничено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453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631767"/>
            <a:ext cx="11604567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u="sng" dirty="0" smtClean="0"/>
              <a:t>Техническое </a:t>
            </a:r>
            <a:r>
              <a:rPr lang="ru-RU" sz="2800" u="sng" dirty="0"/>
              <a:t>задание </a:t>
            </a:r>
            <a:r>
              <a:rPr lang="ru-RU" sz="2800" dirty="0"/>
              <a:t>должно </a:t>
            </a:r>
            <a:r>
              <a:rPr lang="ru-RU" sz="2800" dirty="0" smtClean="0"/>
              <a:t>содержать (3/3): </a:t>
            </a:r>
          </a:p>
          <a:p>
            <a:pPr marL="1203325" indent="-428625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требования </a:t>
            </a:r>
            <a:r>
              <a:rPr lang="ru-RU" sz="2800" dirty="0"/>
              <a:t>к средствам </a:t>
            </a:r>
            <a:r>
              <a:rPr lang="ru-RU" sz="2800" u="sng" dirty="0"/>
              <a:t>криптографическои</a:t>
            </a:r>
            <a:r>
              <a:rPr lang="ru-RU" sz="2800" dirty="0"/>
              <a:t>̆ защиты информации, включая требования к криптографическим </a:t>
            </a:r>
            <a:r>
              <a:rPr lang="ru-RU" sz="2800" u="sng" dirty="0"/>
              <a:t>алгоритмам</a:t>
            </a:r>
            <a:r>
              <a:rPr lang="ru-RU" sz="2800" dirty="0"/>
              <a:t> в зависимости от задач </a:t>
            </a:r>
            <a:r>
              <a:rPr lang="ru-RU" sz="2800" dirty="0" smtClean="0"/>
              <a:t>безопасности </a:t>
            </a:r>
            <a:r>
              <a:rPr lang="ru-RU" sz="2800" dirty="0"/>
              <a:t>(шифрование, выработка </a:t>
            </a:r>
            <a:r>
              <a:rPr lang="ru-RU" sz="2800" dirty="0" smtClean="0"/>
              <a:t>и проверка электронной̆ цифровой̆ </a:t>
            </a:r>
            <a:r>
              <a:rPr lang="ru-RU" sz="2800" dirty="0"/>
              <a:t>подписи, </a:t>
            </a:r>
            <a:r>
              <a:rPr lang="ru-RU" sz="2800" dirty="0" smtClean="0"/>
              <a:t>хеширование, </a:t>
            </a:r>
            <a:r>
              <a:rPr lang="ru-RU" sz="2800" dirty="0"/>
              <a:t>имитозащита), криптографическим </a:t>
            </a:r>
            <a:r>
              <a:rPr lang="ru-RU" sz="2800" u="sng" dirty="0"/>
              <a:t>протоколам</a:t>
            </a:r>
            <a:r>
              <a:rPr lang="ru-RU" sz="2800" dirty="0"/>
              <a:t>, управлению криптографическими </a:t>
            </a:r>
            <a:r>
              <a:rPr lang="ru-RU" sz="2800" u="sng" dirty="0"/>
              <a:t>ключами</a:t>
            </a:r>
            <a:r>
              <a:rPr lang="ru-RU" sz="2800" dirty="0"/>
              <a:t> (генерация, распределение, хранение, доступ, уничтожение), </a:t>
            </a:r>
            <a:r>
              <a:rPr lang="ru-RU" sz="2800" dirty="0" smtClean="0"/>
              <a:t>а также </a:t>
            </a:r>
            <a:r>
              <a:rPr lang="ru-RU" sz="2800" dirty="0"/>
              <a:t>к </a:t>
            </a:r>
            <a:r>
              <a:rPr lang="ru-RU" sz="2800" u="sng" dirty="0"/>
              <a:t>функциональным возможностям безопасности</a:t>
            </a:r>
            <a:r>
              <a:rPr lang="ru-RU" sz="2800" dirty="0"/>
              <a:t> и </a:t>
            </a:r>
            <a:r>
              <a:rPr lang="ru-RU" sz="2800" u="sng" dirty="0"/>
              <a:t>форматам</a:t>
            </a:r>
            <a:r>
              <a:rPr lang="ru-RU" sz="2800" dirty="0"/>
              <a:t> </a:t>
            </a:r>
            <a:r>
              <a:rPr lang="ru-RU" sz="2800" dirty="0" smtClean="0"/>
              <a:t>данных. Профили </a:t>
            </a:r>
            <a:r>
              <a:rPr lang="ru-RU" sz="2800" dirty="0"/>
              <a:t>требований, предъявляемых к средствам криптографической защиты информации, определяются Оперативно-аналитическим центром при Президенте Республики Беларусь </a:t>
            </a:r>
            <a:r>
              <a:rPr lang="ru-RU" sz="2800" dirty="0" smtClean="0"/>
              <a:t>(</a:t>
            </a:r>
            <a:r>
              <a:rPr lang="ru-RU" sz="2800" dirty="0"/>
              <a:t>далее – ОАЦ</a:t>
            </a:r>
            <a:r>
              <a:rPr lang="ru-RU" sz="2800" dirty="0" smtClean="0"/>
              <a:t>);</a:t>
            </a:r>
          </a:p>
          <a:p>
            <a:pPr marL="1203325" indent="-428625">
              <a:buFont typeface="Wingdings" charset="2"/>
              <a:buChar char="Ø"/>
            </a:pPr>
            <a:r>
              <a:rPr lang="ru-RU" sz="2800" dirty="0" smtClean="0"/>
              <a:t>перечень </a:t>
            </a:r>
            <a:r>
              <a:rPr lang="ru-RU" sz="2800" dirty="0"/>
              <a:t>документации на систему защиты информации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0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631767"/>
            <a:ext cx="116045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0063"/>
            <a:r>
              <a:rPr lang="ru-RU" sz="2800" dirty="0" smtClean="0"/>
              <a:t>Собственник </a:t>
            </a:r>
            <a:r>
              <a:rPr lang="ru-RU" sz="2800" dirty="0"/>
              <a:t>(владелец) информационной системы вправе не включать </a:t>
            </a:r>
            <a:r>
              <a:rPr lang="ru-RU" sz="2800" dirty="0" smtClean="0"/>
              <a:t>в </a:t>
            </a:r>
            <a:r>
              <a:rPr lang="ru-RU" sz="2800" u="sng" dirty="0"/>
              <a:t>техническое задание</a:t>
            </a:r>
            <a:r>
              <a:rPr lang="ru-RU" sz="2800" dirty="0"/>
              <a:t> отдельные обязательные требования к системе защиты информации при отсутствии в информационной системе соответствующего объекта (технологии) либо при условии согласования с ОАЦ закрепления в таком техническом задании обоснованных </a:t>
            </a:r>
            <a:r>
              <a:rPr lang="ru-RU" sz="2800" u="sng" dirty="0"/>
              <a:t>компенсирующих</a:t>
            </a:r>
            <a:r>
              <a:rPr lang="ru-RU" sz="2800" dirty="0"/>
              <a:t> мер.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1326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631767"/>
            <a:ext cx="116045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0063">
              <a:spcAft>
                <a:spcPts val="1200"/>
              </a:spcAft>
            </a:pPr>
            <a:r>
              <a:rPr lang="ru-RU" sz="2800" b="1" dirty="0" smtClean="0"/>
              <a:t>Общая </a:t>
            </a:r>
            <a:r>
              <a:rPr lang="ru-RU" sz="2800" b="1" dirty="0"/>
              <a:t>схема </a:t>
            </a:r>
            <a:r>
              <a:rPr lang="ru-RU" sz="2800" dirty="0"/>
              <a:t>системы защиты информации должна содержать</a:t>
            </a:r>
            <a:r>
              <a:rPr lang="ru-RU" sz="2800" dirty="0" smtClean="0"/>
              <a:t>:</a:t>
            </a:r>
          </a:p>
          <a:p>
            <a:pPr marL="103663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u="sng" dirty="0" smtClean="0"/>
              <a:t>наименование</a:t>
            </a:r>
            <a:r>
              <a:rPr lang="ru-RU" sz="2800" dirty="0" smtClean="0"/>
              <a:t> </a:t>
            </a:r>
            <a:r>
              <a:rPr lang="ru-RU" sz="2800" dirty="0"/>
              <a:t>информационной системы</a:t>
            </a:r>
            <a:r>
              <a:rPr lang="ru-RU" sz="2800" dirty="0" smtClean="0"/>
              <a:t>;</a:t>
            </a:r>
          </a:p>
          <a:p>
            <a:pPr marL="103663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u="sng" dirty="0" smtClean="0"/>
              <a:t>класс</a:t>
            </a:r>
            <a:r>
              <a:rPr lang="ru-RU" sz="2800" dirty="0" smtClean="0"/>
              <a:t> </a:t>
            </a:r>
            <a:r>
              <a:rPr lang="ru-RU" sz="2800" dirty="0"/>
              <a:t>типовых информационных систем</a:t>
            </a:r>
            <a:r>
              <a:rPr lang="ru-RU" sz="2800" dirty="0" smtClean="0"/>
              <a:t>;</a:t>
            </a:r>
          </a:p>
          <a:p>
            <a:pPr marL="103663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места </a:t>
            </a:r>
            <a:r>
              <a:rPr lang="ru-RU" sz="2800" dirty="0"/>
              <a:t>размещения средств </a:t>
            </a:r>
            <a:r>
              <a:rPr lang="ru-RU" sz="2800" dirty="0" smtClean="0"/>
              <a:t>вычислительной̆ </a:t>
            </a:r>
            <a:r>
              <a:rPr lang="ru-RU" sz="2800" dirty="0"/>
              <a:t>техники, сетевого оборудования, </a:t>
            </a:r>
            <a:r>
              <a:rPr lang="ru-RU" sz="2800" dirty="0" smtClean="0"/>
              <a:t>системного </a:t>
            </a:r>
            <a:r>
              <a:rPr lang="ru-RU" sz="2800" dirty="0"/>
              <a:t>и прикладного программного обеспечения, средств технической и криптографической защиты информации (далее – объекты информационной системы); </a:t>
            </a:r>
            <a:endParaRPr lang="ru-RU" sz="2800" dirty="0" smtClean="0"/>
          </a:p>
          <a:p>
            <a:pPr marL="103663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физические </a:t>
            </a:r>
            <a:r>
              <a:rPr lang="ru-RU" sz="2800" u="sng" dirty="0"/>
              <a:t>границы</a:t>
            </a:r>
            <a:r>
              <a:rPr lang="ru-RU" sz="2800" dirty="0"/>
              <a:t> информационной системы; </a:t>
            </a:r>
            <a:endParaRPr lang="ru-RU" sz="2800" dirty="0" smtClean="0"/>
          </a:p>
          <a:p>
            <a:pPr marL="103663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внешние и внутренние информационные </a:t>
            </a:r>
            <a:r>
              <a:rPr lang="ru-RU" sz="2800" u="sng" dirty="0"/>
              <a:t>потоки</a:t>
            </a:r>
            <a:r>
              <a:rPr lang="ru-RU" sz="2800" dirty="0"/>
              <a:t> и </a:t>
            </a:r>
            <a:r>
              <a:rPr lang="ru-RU" sz="2800" u="sng" dirty="0"/>
              <a:t>протоколы</a:t>
            </a:r>
            <a:r>
              <a:rPr lang="ru-RU" sz="2800" dirty="0"/>
              <a:t> обмена </a:t>
            </a:r>
            <a:r>
              <a:rPr lang="ru-RU" sz="2800" dirty="0" smtClean="0"/>
              <a:t>защищаемой̆ информацией̆</a:t>
            </a:r>
            <a:r>
              <a:rPr lang="ru-RU" sz="2800" dirty="0"/>
              <a:t>. </a:t>
            </a:r>
            <a:endParaRPr lang="ru-RU" sz="2800" dirty="0" smtClean="0"/>
          </a:p>
          <a:p>
            <a:pPr indent="536575"/>
            <a:endParaRPr lang="ru-RU" sz="2800" dirty="0" smtClean="0"/>
          </a:p>
          <a:p>
            <a:pPr indent="536575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782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451" y="202322"/>
            <a:ext cx="11438876" cy="429445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ПРОЕКТИРОВАНИЕ СИСТЕМЫ ЗАЩИТЫ ИНФОРМАЦИИ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5760" y="631767"/>
            <a:ext cx="116045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0063"/>
            <a:r>
              <a:rPr lang="ru-RU" sz="2800" dirty="0"/>
              <a:t>Допускается создание </a:t>
            </a:r>
            <a:r>
              <a:rPr lang="ru-RU" sz="2800" dirty="0" smtClean="0"/>
              <a:t>единой̆ </a:t>
            </a:r>
            <a:r>
              <a:rPr lang="ru-RU" sz="2800" dirty="0"/>
              <a:t>системы защиты информации для</a:t>
            </a:r>
            <a:r>
              <a:rPr lang="ru-RU" sz="2800" dirty="0" smtClean="0"/>
              <a:t>:</a:t>
            </a:r>
          </a:p>
          <a:p>
            <a:pPr marL="1162050" indent="-28575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нескольких </a:t>
            </a:r>
            <a:r>
              <a:rPr lang="ru-RU" sz="2800" dirty="0"/>
              <a:t>информационных систем, функционирующих в </a:t>
            </a:r>
            <a:r>
              <a:rPr lang="ru-RU" sz="2800" u="sng" dirty="0" smtClean="0"/>
              <a:t>общей</a:t>
            </a:r>
            <a:r>
              <a:rPr lang="ru-RU" sz="2800" dirty="0" smtClean="0"/>
              <a:t>̆ </a:t>
            </a:r>
            <a:r>
              <a:rPr lang="ru-RU" sz="2800" dirty="0"/>
              <a:t>программно- технической </a:t>
            </a:r>
            <a:r>
              <a:rPr lang="ru-RU" sz="2800" u="sng" dirty="0"/>
              <a:t>среде</a:t>
            </a:r>
            <a:r>
              <a:rPr lang="ru-RU" sz="2800" dirty="0"/>
              <a:t> и принадлежащих </a:t>
            </a:r>
            <a:r>
              <a:rPr lang="ru-RU" sz="2800" u="sng" dirty="0"/>
              <a:t>одному</a:t>
            </a:r>
            <a:r>
              <a:rPr lang="ru-RU" sz="2800" dirty="0"/>
              <a:t> </a:t>
            </a:r>
            <a:r>
              <a:rPr lang="ru-RU" sz="2800" u="sng" dirty="0"/>
              <a:t>собственнику</a:t>
            </a:r>
            <a:r>
              <a:rPr lang="ru-RU" sz="2800" dirty="0"/>
              <a:t> (владельцу); </a:t>
            </a:r>
            <a:endParaRPr lang="ru-RU" sz="2800" dirty="0" smtClean="0"/>
          </a:p>
          <a:p>
            <a:pPr marL="1162050" indent="-285750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нескольких типовых информационных систем, принадлежащих </a:t>
            </a:r>
            <a:r>
              <a:rPr lang="ru-RU" sz="2800" u="sng" dirty="0"/>
              <a:t>одному собственнику</a:t>
            </a:r>
            <a:r>
              <a:rPr lang="ru-RU" sz="2800" dirty="0"/>
              <a:t> (владельцу). </a:t>
            </a:r>
            <a:endParaRPr lang="ru-RU" sz="2800" dirty="0" smtClean="0"/>
          </a:p>
          <a:p>
            <a:pPr indent="536575"/>
            <a:r>
              <a:rPr lang="ru-RU" sz="2800" dirty="0" smtClean="0"/>
              <a:t>При </a:t>
            </a:r>
            <a:r>
              <a:rPr lang="ru-RU" sz="2800" dirty="0"/>
              <a:t>проектировании системы защиты информации информационной системы, функционирование которой предполагается </a:t>
            </a:r>
            <a:r>
              <a:rPr lang="ru-RU" sz="2800" u="sng" dirty="0"/>
              <a:t>на базе</a:t>
            </a:r>
            <a:r>
              <a:rPr lang="ru-RU" sz="2800" dirty="0"/>
              <a:t> информационной системы </a:t>
            </a:r>
            <a:r>
              <a:rPr lang="ru-RU" sz="2800" u="sng" dirty="0"/>
              <a:t>другого собственника </a:t>
            </a:r>
            <a:r>
              <a:rPr lang="ru-RU" sz="2800" dirty="0"/>
              <a:t>(владельца), </a:t>
            </a:r>
            <a:r>
              <a:rPr lang="ru-RU" sz="2800" dirty="0" smtClean="0"/>
              <a:t>имеющей̆ </a:t>
            </a:r>
            <a:r>
              <a:rPr lang="ru-RU" sz="2800" dirty="0"/>
              <a:t>аттестованную систему защиты информации, может быть предусмотрено применение мер защиты информации, </a:t>
            </a:r>
            <a:r>
              <a:rPr lang="ru-RU" sz="2800" u="sng" dirty="0"/>
              <a:t>реализованных</a:t>
            </a:r>
            <a:r>
              <a:rPr lang="ru-RU" sz="2800" dirty="0"/>
              <a:t> в информационной системе этого собственника (владельца). </a:t>
            </a:r>
            <a:endParaRPr lang="ru-RU" sz="2800" dirty="0" smtClean="0"/>
          </a:p>
          <a:p>
            <a:pPr indent="536575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062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" y="0"/>
            <a:ext cx="11190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" y="20780"/>
            <a:ext cx="12202901" cy="38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" y="0"/>
            <a:ext cx="1119014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257" y="1926771"/>
            <a:ext cx="10874829" cy="15893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8946" y="4310742"/>
            <a:ext cx="10874829" cy="15893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0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74322" y="391160"/>
          <a:ext cx="11467913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"/>
                <a:gridCol w="596634"/>
                <a:gridCol w="8486404"/>
                <a:gridCol w="777240"/>
                <a:gridCol w="792295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r>
                        <a:rPr lang="ru-RU" sz="2000" b="1" dirty="0" smtClean="0"/>
                        <a:t>-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ru-RU" sz="2000" b="1" dirty="0" err="1" smtClean="0"/>
                        <a:t>фл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4-фл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Rout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7.13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Использование маршрутизатора (коммутатора маршрутизирующего)</a:t>
                      </a:r>
                      <a:r>
                        <a:rPr lang="ru-RU" sz="2000" b="1" dirty="0" smtClean="0">
                          <a:effectLst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FW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7.14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Обеспечение ограничений входящего и исходящего трафика (фильтрация) информационной̆ системы только необходимыми соединениями. Использование </a:t>
                      </a:r>
                      <a:r>
                        <a:rPr lang="ru-RU" sz="18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межсетевого экрана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функционирующего на канальном, и (или) сетевом, и (или) транспортном, и (или) сеансовом, и (или) прикладном уровнях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IDS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7.16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Обеспечение обнаружения и предотвращения вторжений в информационной̆ системе. Использование сетевых, и (или) поведенческих, и (или) узловых систем </a:t>
                      </a:r>
                      <a:r>
                        <a:rPr lang="ru-RU" sz="18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обнаружения и предотвращения вторжении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̆</a:t>
                      </a:r>
                      <a:r>
                        <a:rPr lang="ru-RU" sz="2000" b="1" dirty="0" smtClean="0">
                          <a:effectLst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AV EP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7.10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ru-RU" sz="2000" b="1" kern="1200" dirty="0" smtClean="0">
                          <a:effectLst/>
                        </a:rPr>
                        <a:t>Обеспечение защиты средств вычислительной̆ техники от </a:t>
                      </a:r>
                      <a:r>
                        <a:rPr lang="ru-RU" sz="2000" b="1" u="sng" kern="1200" dirty="0" smtClean="0">
                          <a:effectLst/>
                        </a:rPr>
                        <a:t>вредоносных </a:t>
                      </a:r>
                      <a:r>
                        <a:rPr lang="ru-RU" sz="2000" b="1" kern="1200" dirty="0" smtClean="0">
                          <a:effectLst/>
                        </a:rPr>
                        <a:t>программ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AV MAIL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7.12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ru-RU" sz="2000" b="1" dirty="0">
                          <a:effectLst/>
                        </a:rPr>
                        <a:t>Обеспечение в реальном масштабе времени </a:t>
                      </a:r>
                      <a:r>
                        <a:rPr lang="ru-RU" sz="2000" b="1" dirty="0" smtClean="0">
                          <a:effectLst/>
                        </a:rPr>
                        <a:t>автоматической̆ </a:t>
                      </a:r>
                      <a:r>
                        <a:rPr lang="ru-RU" sz="2000" b="1" dirty="0">
                          <a:effectLst/>
                        </a:rPr>
                        <a:t>проверки </a:t>
                      </a:r>
                      <a:r>
                        <a:rPr lang="ru-RU" sz="2000" b="1" dirty="0" smtClean="0">
                          <a:effectLst/>
                        </a:rPr>
                        <a:t>фиалов </a:t>
                      </a:r>
                      <a:r>
                        <a:rPr lang="ru-RU" sz="2000" b="1" dirty="0">
                          <a:effectLst/>
                        </a:rPr>
                        <a:t>данных, передаваемых по почтовым протоколам, и обезвреживание обнаруженных </a:t>
                      </a:r>
                      <a:r>
                        <a:rPr lang="ru-RU" sz="2000" b="1" u="sng" dirty="0">
                          <a:effectLst/>
                        </a:rPr>
                        <a:t>вредоносных</a:t>
                      </a:r>
                      <a:r>
                        <a:rPr lang="ru-RU" sz="2000" b="1" dirty="0">
                          <a:effectLst/>
                        </a:rPr>
                        <a:t> программ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VPN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5.1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ru-RU" sz="2000" b="1" dirty="0">
                          <a:effectLst/>
                        </a:rPr>
                        <a:t>Обеспечение конфиденциальности и контроля целостности информации при ее передаче посредством </a:t>
                      </a:r>
                      <a:r>
                        <a:rPr lang="ru-RU" sz="2000" b="1" dirty="0" smtClean="0">
                          <a:effectLst/>
                        </a:rPr>
                        <a:t>сетей̆ </a:t>
                      </a:r>
                      <a:r>
                        <a:rPr lang="ru-RU" sz="2000" b="1" dirty="0">
                          <a:effectLst/>
                        </a:rPr>
                        <a:t>электросвязи общего пользования (средства </a:t>
                      </a:r>
                      <a:r>
                        <a:rPr lang="ru-RU" sz="2000" b="1" dirty="0" smtClean="0">
                          <a:effectLst/>
                        </a:rPr>
                        <a:t>линейного</a:t>
                      </a:r>
                      <a:r>
                        <a:rPr lang="ru-RU" sz="2000" b="1" baseline="0" dirty="0" smtClean="0">
                          <a:effectLst/>
                        </a:rPr>
                        <a:t> </a:t>
                      </a:r>
                      <a:r>
                        <a:rPr lang="ru-RU" sz="2000" b="1" dirty="0" smtClean="0">
                          <a:effectLst/>
                        </a:rPr>
                        <a:t>или </a:t>
                      </a:r>
                      <a:r>
                        <a:rPr lang="ru-RU" sz="2000" b="1" dirty="0">
                          <a:effectLst/>
                        </a:rPr>
                        <a:t>предварительного шифрования)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10365207" y="1543360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люс 7"/>
          <p:cNvSpPr/>
          <p:nvPr/>
        </p:nvSpPr>
        <p:spPr>
          <a:xfrm>
            <a:off x="10377082" y="1531230"/>
            <a:ext cx="376917" cy="378322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402019" y="764904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0329582" y="3981598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329582" y="4760012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329582" y="2472057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1080214" y="3168770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люс 15"/>
          <p:cNvSpPr/>
          <p:nvPr/>
        </p:nvSpPr>
        <p:spPr>
          <a:xfrm>
            <a:off x="10384831" y="737472"/>
            <a:ext cx="399245" cy="412124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люс 16"/>
          <p:cNvSpPr/>
          <p:nvPr/>
        </p:nvSpPr>
        <p:spPr>
          <a:xfrm>
            <a:off x="10312394" y="4722918"/>
            <a:ext cx="399245" cy="412124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люс 19"/>
          <p:cNvSpPr/>
          <p:nvPr/>
        </p:nvSpPr>
        <p:spPr>
          <a:xfrm>
            <a:off x="10324273" y="2445291"/>
            <a:ext cx="399245" cy="412124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люс 20"/>
          <p:cNvSpPr/>
          <p:nvPr/>
        </p:nvSpPr>
        <p:spPr>
          <a:xfrm>
            <a:off x="10320438" y="3955412"/>
            <a:ext cx="399245" cy="412124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0346769" y="3166631"/>
            <a:ext cx="364870" cy="373488"/>
          </a:xfrm>
          <a:prstGeom prst="ellipse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люс 21"/>
          <p:cNvSpPr/>
          <p:nvPr/>
        </p:nvSpPr>
        <p:spPr>
          <a:xfrm>
            <a:off x="11063263" y="3155932"/>
            <a:ext cx="399245" cy="412124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10329582" y="3145458"/>
            <a:ext cx="399245" cy="412124"/>
          </a:xfrm>
          <a:prstGeom prst="mathPlus">
            <a:avLst>
              <a:gd name="adj1" fmla="val 1341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076" y="2380257"/>
            <a:ext cx="11158780" cy="1493473"/>
          </a:xfrm>
        </p:spPr>
        <p:txBody>
          <a:bodyPr>
            <a:noAutofit/>
          </a:bodyPr>
          <a:lstStyle/>
          <a:p>
            <a:r>
              <a:rPr lang="ru-RU" sz="4400" b="1" dirty="0" smtClean="0"/>
              <a:t>СОЗДАНИЕ </a:t>
            </a:r>
            <a:r>
              <a:rPr lang="ru-RU" sz="4400" b="1" dirty="0"/>
              <a:t>СИСТЕМЫ ЗАЩИТЫ ИНФОРМАЦИИ </a:t>
            </a:r>
            <a:endParaRPr lang="ru-RU" sz="4400" b="1" dirty="0" smtClean="0"/>
          </a:p>
          <a:p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7700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9548" y="1008285"/>
            <a:ext cx="1160456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0063">
              <a:spcAft>
                <a:spcPts val="1200"/>
              </a:spcAft>
            </a:pPr>
            <a:r>
              <a:rPr lang="ru-RU" sz="2800" dirty="0"/>
              <a:t>На этапе </a:t>
            </a:r>
            <a:r>
              <a:rPr lang="ru-RU" sz="2800" u="sng" dirty="0"/>
              <a:t>создания системы защиты информации </a:t>
            </a:r>
            <a:r>
              <a:rPr lang="ru-RU" sz="2800"/>
              <a:t>осуществляются</a:t>
            </a:r>
            <a:r>
              <a:rPr lang="ru-RU" sz="2800" smtClean="0"/>
              <a:t>:</a:t>
            </a:r>
            <a:endParaRPr lang="ru-RU" sz="2800" dirty="0" smtClean="0"/>
          </a:p>
          <a:p>
            <a:pPr marL="1393825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u="sng" dirty="0"/>
              <a:t>внедрение</a:t>
            </a:r>
            <a:r>
              <a:rPr lang="ru-RU" sz="2800" dirty="0"/>
              <a:t> средств технической и криптографической защиты информации, </a:t>
            </a:r>
            <a:r>
              <a:rPr lang="ru-RU" sz="2800" u="sng" dirty="0"/>
              <a:t>проверка</a:t>
            </a:r>
            <a:r>
              <a:rPr lang="ru-RU" sz="2800" dirty="0"/>
              <a:t> их работоспособности и совместимости с другими объектами информационной системы; </a:t>
            </a:r>
            <a:endParaRPr lang="ru-RU" sz="2800" dirty="0" smtClean="0"/>
          </a:p>
          <a:p>
            <a:pPr marL="1393825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разработка (корректировка) </a:t>
            </a:r>
            <a:r>
              <a:rPr lang="ru-RU" sz="2800" u="sng" dirty="0"/>
              <a:t>документации</a:t>
            </a:r>
            <a:r>
              <a:rPr lang="ru-RU" sz="2800" dirty="0"/>
              <a:t> на систему защиты информации по перечню, определенному в техническом задании; </a:t>
            </a:r>
            <a:endParaRPr lang="ru-RU" sz="2800" dirty="0" smtClean="0"/>
          </a:p>
          <a:p>
            <a:pPr marL="1393825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реализация </a:t>
            </a:r>
            <a:r>
              <a:rPr lang="ru-RU" sz="2800" u="sng" dirty="0"/>
              <a:t>организационных</a:t>
            </a:r>
            <a:r>
              <a:rPr lang="ru-RU" sz="2800" dirty="0"/>
              <a:t> мер по защите информации. </a:t>
            </a:r>
            <a:endParaRPr lang="ru-RU" sz="2800" dirty="0" smtClean="0"/>
          </a:p>
          <a:p>
            <a:pPr indent="500063">
              <a:spcAft>
                <a:spcPts val="1200"/>
              </a:spcAft>
            </a:pPr>
            <a:endParaRPr lang="ru-RU" sz="2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134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870" y="418454"/>
            <a:ext cx="11429999" cy="5765370"/>
          </a:xfrm>
        </p:spPr>
        <p:txBody>
          <a:bodyPr>
            <a:noAutofit/>
          </a:bodyPr>
          <a:lstStyle/>
          <a:p>
            <a:pPr indent="449263" algn="l"/>
            <a:r>
              <a:rPr lang="ru-RU" dirty="0"/>
              <a:t>В настоящем </a:t>
            </a:r>
            <a:r>
              <a:rPr lang="ru-RU" dirty="0" smtClean="0"/>
              <a:t>Положении в</a:t>
            </a:r>
            <a:r>
              <a:rPr lang="en-US" dirty="0" smtClean="0"/>
              <a:t> </a:t>
            </a:r>
            <a:r>
              <a:rPr lang="ru-RU" dirty="0" smtClean="0"/>
              <a:t>соответствии с</a:t>
            </a:r>
            <a:r>
              <a:rPr lang="en-US" dirty="0" smtClean="0"/>
              <a:t> </a:t>
            </a:r>
            <a:r>
              <a:rPr lang="ru-RU" dirty="0" smtClean="0"/>
              <a:t>абзацем </a:t>
            </a:r>
            <a:r>
              <a:rPr lang="ru-RU" dirty="0"/>
              <a:t>вторым </a:t>
            </a:r>
            <a:r>
              <a:rPr lang="ru-RU" dirty="0" smtClean="0"/>
              <a:t>подпункта 6.4 пункта 6 </a:t>
            </a:r>
            <a:r>
              <a:rPr lang="ru-RU" b="1" dirty="0" smtClean="0"/>
              <a:t>Положения о</a:t>
            </a:r>
            <a:r>
              <a:rPr lang="en-US" b="1" dirty="0" smtClean="0"/>
              <a:t> </a:t>
            </a:r>
            <a:r>
              <a:rPr lang="ru-RU" b="1" dirty="0" smtClean="0"/>
              <a:t>технической и</a:t>
            </a:r>
            <a:r>
              <a:rPr lang="en-US" b="1" dirty="0" smtClean="0"/>
              <a:t> </a:t>
            </a:r>
            <a:r>
              <a:rPr lang="ru-RU" b="1" dirty="0" smtClean="0"/>
              <a:t>криптографической защите информации</a:t>
            </a:r>
            <a:r>
              <a:rPr lang="ru-RU" dirty="0" smtClean="0"/>
              <a:t>, </a:t>
            </a:r>
            <a:r>
              <a:rPr lang="ru-RU" dirty="0"/>
              <a:t>утвержденного Указом </a:t>
            </a:r>
            <a:r>
              <a:rPr lang="ru-RU" dirty="0" smtClean="0"/>
              <a:t>Президента Республики </a:t>
            </a:r>
            <a:r>
              <a:rPr lang="ru-RU" dirty="0"/>
              <a:t>Беларусь </a:t>
            </a:r>
            <a:r>
              <a:rPr lang="ru-RU" dirty="0" smtClean="0"/>
              <a:t>от 16 апреля </a:t>
            </a:r>
            <a:r>
              <a:rPr lang="ru-RU" dirty="0"/>
              <a:t>2013г. №</a:t>
            </a:r>
            <a:r>
              <a:rPr lang="ru-RU" dirty="0" smtClean="0"/>
              <a:t>196</a:t>
            </a:r>
            <a:r>
              <a:rPr lang="ru-RU" dirty="0"/>
              <a:t>, определяется </a:t>
            </a:r>
            <a:r>
              <a:rPr lang="ru-RU" u="sng" dirty="0"/>
              <a:t>порядок</a:t>
            </a:r>
            <a:r>
              <a:rPr lang="ru-RU" dirty="0"/>
              <a:t> </a:t>
            </a:r>
            <a:r>
              <a:rPr lang="ru-RU" dirty="0" smtClean="0"/>
              <a:t>технической и</a:t>
            </a:r>
            <a:r>
              <a:rPr lang="en-US" dirty="0" smtClean="0"/>
              <a:t> </a:t>
            </a:r>
            <a:r>
              <a:rPr lang="ru-RU" dirty="0" smtClean="0"/>
              <a:t>криптографической защиты информации в</a:t>
            </a:r>
            <a:r>
              <a:rPr lang="en-US" dirty="0" smtClean="0"/>
              <a:t> </a:t>
            </a:r>
            <a:r>
              <a:rPr lang="ru-RU" dirty="0" smtClean="0"/>
              <a:t>информационных системах</a:t>
            </a:r>
            <a:r>
              <a:rPr lang="ru-RU" dirty="0"/>
              <a:t>, предназначенных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обработки информации, распространение и(или) предоставление </a:t>
            </a:r>
            <a:r>
              <a:rPr lang="ru-RU" dirty="0"/>
              <a:t>которой </a:t>
            </a:r>
            <a:r>
              <a:rPr lang="ru-RU" u="sng" dirty="0" smtClean="0"/>
              <a:t>ограничено</a:t>
            </a:r>
            <a:r>
              <a:rPr lang="ru-RU" dirty="0"/>
              <a:t>,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отнесенной к</a:t>
            </a:r>
            <a:r>
              <a:rPr lang="en-US" dirty="0" smtClean="0"/>
              <a:t> </a:t>
            </a:r>
            <a:r>
              <a:rPr lang="ru-RU" dirty="0" smtClean="0"/>
              <a:t>государственным </a:t>
            </a:r>
            <a:r>
              <a:rPr lang="ru-RU" dirty="0"/>
              <a:t>секретам</a:t>
            </a:r>
            <a:r>
              <a:rPr lang="ru-RU" dirty="0" smtClean="0"/>
              <a:t>.</a:t>
            </a:r>
          </a:p>
          <a:p>
            <a:pPr indent="492125" algn="l"/>
            <a:r>
              <a:rPr lang="ru-RU" dirty="0"/>
              <a:t>Для </a:t>
            </a:r>
            <a:r>
              <a:rPr lang="ru-RU" dirty="0" smtClean="0"/>
              <a:t>целей̆ </a:t>
            </a:r>
            <a:r>
              <a:rPr lang="ru-RU" dirty="0"/>
              <a:t>настоящего </a:t>
            </a:r>
            <a:r>
              <a:rPr lang="ru-RU" dirty="0" smtClean="0"/>
              <a:t>Положения применяются термины </a:t>
            </a:r>
            <a:r>
              <a:rPr lang="ru-RU" dirty="0"/>
              <a:t>в </a:t>
            </a:r>
            <a:r>
              <a:rPr lang="ru-RU" dirty="0" smtClean="0"/>
              <a:t>значениях</a:t>
            </a:r>
            <a:r>
              <a:rPr lang="ru-RU" dirty="0"/>
              <a:t>, определенных </a:t>
            </a:r>
            <a:r>
              <a:rPr lang="ru-RU" dirty="0" smtClean="0"/>
              <a:t>в </a:t>
            </a:r>
            <a:r>
              <a:rPr lang="ru-RU" u="sng" dirty="0" smtClean="0"/>
              <a:t>Положении</a:t>
            </a:r>
            <a:r>
              <a:rPr lang="ru-RU" dirty="0" smtClean="0"/>
              <a:t> о технической̆ и криптографической̆ защите информации, </a:t>
            </a:r>
            <a:r>
              <a:rPr lang="ru-RU" u="sng" dirty="0"/>
              <a:t>Законе </a:t>
            </a:r>
            <a:r>
              <a:rPr lang="ru-RU" dirty="0" smtClean="0"/>
              <a:t>Республики </a:t>
            </a:r>
            <a:r>
              <a:rPr lang="ru-RU" dirty="0"/>
              <a:t>Беларусь от 10 ноября 2008 г. No 455-З «Об </a:t>
            </a:r>
            <a:r>
              <a:rPr lang="ru-RU" dirty="0" smtClean="0"/>
              <a:t>информации, информатизации и защите информации», </a:t>
            </a:r>
            <a:r>
              <a:rPr lang="ru-RU" dirty="0"/>
              <a:t>а также </a:t>
            </a:r>
            <a:r>
              <a:rPr lang="ru-RU" dirty="0" smtClean="0"/>
              <a:t>следующие термины и их </a:t>
            </a:r>
            <a:r>
              <a:rPr lang="ru-RU" u="sng" dirty="0" smtClean="0"/>
              <a:t>определения</a:t>
            </a:r>
            <a:r>
              <a:rPr lang="ru-RU" dirty="0"/>
              <a:t>: </a:t>
            </a:r>
            <a:endParaRPr lang="ru-RU" dirty="0" smtClean="0"/>
          </a:p>
          <a:p>
            <a:pPr indent="492125" algn="l"/>
            <a:r>
              <a:rPr lang="ru-RU" u="sng" dirty="0" smtClean="0"/>
              <a:t>политика информационной̆ безопасности организации </a:t>
            </a:r>
            <a:r>
              <a:rPr lang="ru-RU" dirty="0"/>
              <a:t>– </a:t>
            </a:r>
            <a:r>
              <a:rPr lang="ru-RU" dirty="0" smtClean="0"/>
              <a:t>общие намерения </a:t>
            </a:r>
            <a:r>
              <a:rPr lang="ru-RU" dirty="0"/>
              <a:t>по </a:t>
            </a:r>
            <a:r>
              <a:rPr lang="ru-RU" dirty="0" smtClean="0"/>
              <a:t>обеспечению конфиденциальности, целостности, подлинности, доступности и сохранности информации, </a:t>
            </a:r>
            <a:r>
              <a:rPr lang="ru-RU" dirty="0"/>
              <a:t>документально закрепленные </a:t>
            </a:r>
            <a:r>
              <a:rPr lang="ru-RU" dirty="0" smtClean="0"/>
              <a:t>собственником </a:t>
            </a:r>
            <a:r>
              <a:rPr lang="ru-RU" dirty="0"/>
              <a:t>(владельцем) </a:t>
            </a:r>
            <a:r>
              <a:rPr lang="ru-RU" dirty="0" smtClean="0"/>
              <a:t>информационной̆ системы</a:t>
            </a:r>
            <a:r>
              <a:rPr lang="ru-RU" dirty="0"/>
              <a:t>;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5776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/>
            <a:r>
              <a:rPr lang="ru-RU" sz="2800" dirty="0"/>
              <a:t>В ходе внедрения средств технической и криптографической защиты информации осуществляются</a:t>
            </a:r>
            <a:r>
              <a:rPr lang="ru-RU" sz="2800" dirty="0" smtClean="0"/>
              <a:t>: </a:t>
            </a:r>
          </a:p>
          <a:p>
            <a:pPr marL="1216025" indent="-430213">
              <a:spcAft>
                <a:spcPts val="600"/>
              </a:spcAft>
              <a:buFont typeface="Wingdings" charset="2"/>
              <a:buChar char="Ø"/>
            </a:pPr>
            <a:r>
              <a:rPr lang="ru-RU" sz="2800" dirty="0"/>
              <a:t>их </a:t>
            </a:r>
            <a:r>
              <a:rPr lang="ru-RU" sz="2800" u="sng" dirty="0"/>
              <a:t>монтаж и наладка </a:t>
            </a:r>
            <a:r>
              <a:rPr lang="ru-RU" sz="2800" dirty="0"/>
              <a:t>в соответствии с </a:t>
            </a:r>
            <a:r>
              <a:rPr lang="ru-RU" sz="2800" dirty="0" smtClean="0"/>
              <a:t>документацией̆ </a:t>
            </a:r>
            <a:r>
              <a:rPr lang="ru-RU" sz="2800" dirty="0"/>
              <a:t>на систему защиты информации, рекомендациями изготовителя, требованиями </a:t>
            </a:r>
            <a:r>
              <a:rPr lang="ru-RU" sz="2800" dirty="0" smtClean="0"/>
              <a:t> средств </a:t>
            </a:r>
            <a:r>
              <a:rPr lang="ru-RU" sz="2800" dirty="0"/>
              <a:t>криптографической защиты информации </a:t>
            </a:r>
            <a:r>
              <a:rPr lang="ru-RU" sz="2800" dirty="0" smtClean="0"/>
              <a:t>и ограничениями</a:t>
            </a:r>
            <a:r>
              <a:rPr lang="ru-RU" sz="2800" dirty="0"/>
              <a:t>, указанными </a:t>
            </a:r>
            <a:r>
              <a:rPr lang="ru-RU" sz="2800" dirty="0" smtClean="0"/>
              <a:t>в сертификате </a:t>
            </a:r>
            <a:r>
              <a:rPr lang="ru-RU" sz="2800" dirty="0"/>
              <a:t>соответствия; </a:t>
            </a:r>
            <a:endParaRPr lang="ru-RU" sz="2800" dirty="0" smtClean="0"/>
          </a:p>
          <a:p>
            <a:pPr marL="1216025" indent="-430213">
              <a:spcAft>
                <a:spcPts val="600"/>
              </a:spcAft>
              <a:buFont typeface="Wingdings" charset="2"/>
              <a:buChar char="Ø"/>
            </a:pPr>
            <a:r>
              <a:rPr lang="ru-RU" sz="2800" dirty="0"/>
              <a:t>смена реквизитов </a:t>
            </a:r>
            <a:r>
              <a:rPr lang="ru-RU" sz="2800" u="sng" dirty="0"/>
              <a:t>доступа</a:t>
            </a:r>
            <a:r>
              <a:rPr lang="ru-RU" sz="2800" dirty="0"/>
              <a:t> к функциям управления и </a:t>
            </a:r>
            <a:r>
              <a:rPr lang="ru-RU" sz="2800" dirty="0" smtClean="0"/>
              <a:t>настройкам, </a:t>
            </a:r>
            <a:r>
              <a:rPr lang="ru-RU" sz="2800" dirty="0"/>
              <a:t>установленным по умолчанию, либо блокировка учетных </a:t>
            </a:r>
            <a:r>
              <a:rPr lang="ru-RU" sz="2800" dirty="0" smtClean="0"/>
              <a:t>записей̆</a:t>
            </a:r>
            <a:r>
              <a:rPr lang="ru-RU" sz="2800" dirty="0"/>
              <a:t>, не предусматривающих смену указанных реквизитов</a:t>
            </a:r>
            <a:r>
              <a:rPr lang="ru-RU" sz="2800" dirty="0" smtClean="0"/>
              <a:t>;</a:t>
            </a:r>
          </a:p>
          <a:p>
            <a:pPr marL="1216025" indent="-430213">
              <a:spcAft>
                <a:spcPts val="600"/>
              </a:spcAft>
              <a:buFont typeface="Wingdings" charset="2"/>
              <a:buChar char="Ø"/>
            </a:pPr>
            <a:r>
              <a:rPr lang="ru-RU" sz="2800" dirty="0" smtClean="0"/>
              <a:t> проверка </a:t>
            </a:r>
            <a:r>
              <a:rPr lang="ru-RU" sz="2800" u="sng" dirty="0"/>
              <a:t>корректности</a:t>
            </a:r>
            <a:r>
              <a:rPr lang="ru-RU" sz="2800" dirty="0"/>
              <a:t> выполнения такими средствами </a:t>
            </a:r>
            <a:r>
              <a:rPr lang="ru-RU" sz="2800" u="sng" dirty="0"/>
              <a:t>требовании</a:t>
            </a:r>
            <a:r>
              <a:rPr lang="ru-RU" sz="2800" dirty="0"/>
              <a:t>̆ безопасности </a:t>
            </a:r>
            <a:r>
              <a:rPr lang="ru-RU" sz="2800" dirty="0" smtClean="0"/>
              <a:t>в </a:t>
            </a:r>
            <a:r>
              <a:rPr lang="ru-RU" sz="2800" dirty="0"/>
              <a:t>реальных условиях эксплуатации и во </a:t>
            </a:r>
            <a:r>
              <a:rPr lang="ru-RU" sz="2800" u="sng" dirty="0" smtClean="0"/>
              <a:t>взаимодействии</a:t>
            </a:r>
            <a:r>
              <a:rPr lang="ru-RU" sz="2800" dirty="0" smtClean="0"/>
              <a:t> </a:t>
            </a:r>
            <a:r>
              <a:rPr lang="ru-RU" sz="2800" dirty="0"/>
              <a:t>с другими объектами информационной системы. </a:t>
            </a:r>
            <a:endParaRPr lang="ru-RU" sz="2800" dirty="0" smtClean="0"/>
          </a:p>
          <a:p>
            <a:pPr indent="500063">
              <a:spcAft>
                <a:spcPts val="1200"/>
              </a:spcAft>
            </a:pPr>
            <a:endParaRPr lang="ru-RU" sz="2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45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0063">
              <a:spcAft>
                <a:spcPts val="1200"/>
              </a:spcAft>
            </a:pPr>
            <a:r>
              <a:rPr lang="ru-RU" sz="2800" dirty="0"/>
              <a:t>Документация </a:t>
            </a:r>
            <a:r>
              <a:rPr lang="ru-RU" sz="2800" dirty="0" smtClean="0"/>
              <a:t>на систему </a:t>
            </a:r>
            <a:r>
              <a:rPr lang="ru-RU" sz="2800" dirty="0"/>
              <a:t>защиты информации должна содержать описание способов разграничения </a:t>
            </a:r>
            <a:r>
              <a:rPr lang="ru-RU" sz="2800" u="sng" dirty="0"/>
              <a:t>доступа</a:t>
            </a:r>
            <a:r>
              <a:rPr lang="ru-RU" sz="2800" dirty="0"/>
              <a:t> пользователей к объектам информационной системы, а также </a:t>
            </a:r>
            <a:r>
              <a:rPr lang="ru-RU" sz="2800" dirty="0" smtClean="0"/>
              <a:t>порядок (1/2): 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резервирования и уничтожения информации</a:t>
            </a:r>
            <a:r>
              <a:rPr lang="ru-RU" sz="2800" dirty="0" smtClean="0"/>
              <a:t>;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защиты </a:t>
            </a:r>
            <a:r>
              <a:rPr lang="ru-RU" sz="2800" dirty="0"/>
              <a:t>от вредоносного программного обеспечения</a:t>
            </a:r>
            <a:r>
              <a:rPr lang="ru-RU" sz="2800" dirty="0" smtClean="0"/>
              <a:t>;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использования </a:t>
            </a:r>
            <a:r>
              <a:rPr lang="ru-RU" sz="2800" dirty="0"/>
              <a:t>съемных </a:t>
            </a:r>
            <a:r>
              <a:rPr lang="ru-RU" sz="2800" dirty="0" smtClean="0"/>
              <a:t>носителей̆ </a:t>
            </a:r>
            <a:r>
              <a:rPr lang="ru-RU" sz="2800" dirty="0"/>
              <a:t>информации</a:t>
            </a:r>
            <a:r>
              <a:rPr lang="ru-RU" sz="2800" dirty="0" smtClean="0"/>
              <a:t>;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использования электронной̆ </a:t>
            </a:r>
            <a:r>
              <a:rPr lang="ru-RU" sz="2800" dirty="0"/>
              <a:t>почты</a:t>
            </a:r>
            <a:r>
              <a:rPr lang="ru-RU" sz="2800" dirty="0" smtClean="0"/>
              <a:t>;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обновления </a:t>
            </a:r>
            <a:r>
              <a:rPr lang="ru-RU" sz="2800" dirty="0"/>
              <a:t>средств защиты информации</a:t>
            </a:r>
            <a:r>
              <a:rPr lang="ru-RU" sz="2800" dirty="0" smtClean="0"/>
              <a:t>;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осуществления </a:t>
            </a:r>
            <a:r>
              <a:rPr lang="ru-RU" sz="2800" dirty="0"/>
              <a:t>контроля (мониторинга) </a:t>
            </a:r>
            <a:r>
              <a:rPr lang="ru-RU" sz="2800" dirty="0" smtClean="0"/>
              <a:t>за функционированием </a:t>
            </a:r>
            <a:r>
              <a:rPr lang="ru-RU" sz="2800" dirty="0"/>
              <a:t>информационной </a:t>
            </a:r>
            <a:r>
              <a:rPr lang="ru-RU" sz="2800" dirty="0" smtClean="0"/>
              <a:t>системы </a:t>
            </a:r>
            <a:r>
              <a:rPr lang="ru-RU" sz="2800" dirty="0"/>
              <a:t>и системы защиты информации</a:t>
            </a:r>
            <a:r>
              <a:rPr lang="ru-RU" sz="2800" dirty="0" smtClean="0"/>
              <a:t>;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3224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0063">
              <a:spcAft>
                <a:spcPts val="1200"/>
              </a:spcAft>
            </a:pPr>
            <a:r>
              <a:rPr lang="ru-RU" sz="2800" dirty="0"/>
              <a:t>Документация </a:t>
            </a:r>
            <a:r>
              <a:rPr lang="ru-RU" sz="2800" dirty="0" smtClean="0"/>
              <a:t>на систему </a:t>
            </a:r>
            <a:r>
              <a:rPr lang="ru-RU" sz="2800" dirty="0"/>
              <a:t>защиты информации должна содержать описание способов разграничения </a:t>
            </a:r>
            <a:r>
              <a:rPr lang="ru-RU" sz="2800" u="sng" dirty="0"/>
              <a:t>доступа</a:t>
            </a:r>
            <a:r>
              <a:rPr lang="ru-RU" sz="2800" dirty="0"/>
              <a:t> пользователей к объектам информационной системы, а также </a:t>
            </a:r>
            <a:r>
              <a:rPr lang="ru-RU" sz="2800" dirty="0" smtClean="0"/>
              <a:t>порядок (2/2): 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реагирования </a:t>
            </a:r>
            <a:r>
              <a:rPr lang="ru-RU" sz="2800" dirty="0"/>
              <a:t>на события информационной безопасности и ликвидации их </a:t>
            </a:r>
            <a:r>
              <a:rPr lang="ru-RU" sz="2800" dirty="0" smtClean="0"/>
              <a:t>последствии</a:t>
            </a:r>
            <a:r>
              <a:rPr lang="ru-RU" sz="2800" dirty="0"/>
              <a:t>̆</a:t>
            </a:r>
            <a:r>
              <a:rPr lang="ru-RU" sz="2800" dirty="0" smtClean="0"/>
              <a:t>;</a:t>
            </a:r>
          </a:p>
          <a:p>
            <a:pPr marL="1304925" indent="-4286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управления </a:t>
            </a:r>
            <a:r>
              <a:rPr lang="ru-RU" sz="2800" dirty="0"/>
              <a:t>криптографическими ключами, в том числе требования по их генерации, </a:t>
            </a:r>
            <a:r>
              <a:rPr lang="ru-RU" sz="2800" dirty="0" smtClean="0"/>
              <a:t>распределению</a:t>
            </a:r>
            <a:r>
              <a:rPr lang="ru-RU" sz="2800" dirty="0"/>
              <a:t>, хранению, доступу к ним и их уничтожению.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9047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>
              <a:spcAft>
                <a:spcPts val="1200"/>
              </a:spcAft>
            </a:pPr>
            <a:r>
              <a:rPr lang="ru-RU" sz="2800" dirty="0"/>
              <a:t>Реализация </a:t>
            </a:r>
            <a:r>
              <a:rPr lang="ru-RU" sz="2800" u="sng" dirty="0"/>
              <a:t>организационных</a:t>
            </a:r>
            <a:r>
              <a:rPr lang="ru-RU" sz="2800" dirty="0"/>
              <a:t> мер по защите информации осуществляется в целях выполнения требований, изложенных в документации на систему защиты информации собственника (владельца) информационной системы, которые доводятся до сведения пользователей информационной системы под роспись. </a:t>
            </a:r>
            <a:endParaRPr lang="ru-RU" sz="2800" dirty="0" smtClean="0"/>
          </a:p>
          <a:p>
            <a:pPr indent="536575">
              <a:spcAft>
                <a:spcPts val="1200"/>
              </a:spcAft>
            </a:pPr>
            <a:r>
              <a:rPr lang="ru-RU" sz="2800" dirty="0" smtClean="0"/>
              <a:t>Организационные </a:t>
            </a:r>
            <a:r>
              <a:rPr lang="ru-RU" sz="2800" dirty="0"/>
              <a:t>меры </a:t>
            </a:r>
            <a:r>
              <a:rPr lang="ru-RU" sz="2800" dirty="0" smtClean="0"/>
              <a:t>по криптографической </a:t>
            </a:r>
            <a:r>
              <a:rPr lang="ru-RU" sz="2800" dirty="0"/>
              <a:t>защите информации должны включать </a:t>
            </a:r>
            <a:r>
              <a:rPr lang="ru-RU" sz="2800" dirty="0" smtClean="0"/>
              <a:t>в себя </a:t>
            </a:r>
            <a:r>
              <a:rPr lang="ru-RU" sz="2800" dirty="0"/>
              <a:t>меры </a:t>
            </a:r>
            <a:r>
              <a:rPr lang="ru-RU" sz="2800" dirty="0" smtClean="0"/>
              <a:t>по обеспечению </a:t>
            </a:r>
            <a:r>
              <a:rPr lang="ru-RU" sz="2800" u="sng" dirty="0"/>
              <a:t>особого режима допуска </a:t>
            </a:r>
            <a:r>
              <a:rPr lang="ru-RU" sz="2800" dirty="0" smtClean="0"/>
              <a:t>на территорию </a:t>
            </a:r>
            <a:r>
              <a:rPr lang="ru-RU" sz="2800" dirty="0"/>
              <a:t>(</a:t>
            </a:r>
            <a:r>
              <a:rPr lang="ru-RU" sz="2800" dirty="0" smtClean="0"/>
              <a:t>в помещения</a:t>
            </a:r>
            <a:r>
              <a:rPr lang="ru-RU" sz="2800" dirty="0"/>
              <a:t>), </a:t>
            </a:r>
            <a:r>
              <a:rPr lang="ru-RU" sz="2800" dirty="0" smtClean="0"/>
              <a:t>на которой </a:t>
            </a:r>
            <a:r>
              <a:rPr lang="ru-RU" sz="2800" dirty="0"/>
              <a:t>может быть осуществлен </a:t>
            </a:r>
            <a:r>
              <a:rPr lang="ru-RU" sz="2800" u="sng" dirty="0"/>
              <a:t>доступ</a:t>
            </a:r>
            <a:r>
              <a:rPr lang="ru-RU" sz="2800" dirty="0"/>
              <a:t> </a:t>
            </a:r>
            <a:r>
              <a:rPr lang="ru-RU" sz="2800" dirty="0" smtClean="0"/>
              <a:t>к средствам </a:t>
            </a:r>
            <a:r>
              <a:rPr lang="ru-RU" sz="2800" dirty="0"/>
              <a:t>криптографической защиты информации </a:t>
            </a:r>
            <a:r>
              <a:rPr lang="ru-RU" sz="2800" dirty="0" smtClean="0"/>
              <a:t>и криптографическим </a:t>
            </a:r>
            <a:r>
              <a:rPr lang="ru-RU" sz="2800" dirty="0"/>
              <a:t>ключам (носителям), </a:t>
            </a:r>
            <a:r>
              <a:rPr lang="ru-RU" sz="2800" dirty="0" smtClean="0"/>
              <a:t>а также по разграничению </a:t>
            </a:r>
            <a:r>
              <a:rPr lang="ru-RU" sz="2800" dirty="0"/>
              <a:t>доступа </a:t>
            </a:r>
            <a:r>
              <a:rPr lang="ru-RU" sz="2800" dirty="0" smtClean="0"/>
              <a:t>к ним по кругу </a:t>
            </a:r>
            <a:r>
              <a:rPr lang="ru-RU" sz="2800" dirty="0"/>
              <a:t>лиц.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79340" y="0"/>
            <a:ext cx="4912659" cy="434660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ОСОБЕННОСТИ ЭКСПЛУАТАЦИИ </a:t>
            </a:r>
            <a:r>
              <a:rPr lang="ru-RU" sz="2000" b="1" smtClean="0"/>
              <a:t>ИС ЗИ</a:t>
            </a:r>
            <a:endParaRPr lang="ru-RU" sz="2000" b="1" dirty="0" smtClean="0"/>
          </a:p>
          <a:p>
            <a:pPr algn="r"/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55718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218" y="1967881"/>
            <a:ext cx="11158780" cy="2622049"/>
          </a:xfrm>
        </p:spPr>
        <p:txBody>
          <a:bodyPr>
            <a:noAutofit/>
          </a:bodyPr>
          <a:lstStyle/>
          <a:p>
            <a:r>
              <a:rPr lang="ru-RU" sz="4400" b="1" dirty="0"/>
              <a:t>ОСОБЕННОСТИ ЭКСПЛУАТАЦИИ ИНФОРМАЦИОННОЙ СИСТЕМЫ С ПРИМЕНЕНИЕМ СИСТЕМЫ ЗАЩИТЫ ИНФОРМАЦИИ </a:t>
            </a:r>
            <a:endParaRPr lang="ru-RU" sz="4400" b="1" dirty="0" smtClean="0"/>
          </a:p>
          <a:p>
            <a:r>
              <a:rPr lang="ru-RU" sz="4400" b="1" dirty="0" smtClean="0"/>
              <a:t> </a:t>
            </a:r>
          </a:p>
          <a:p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74229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6100">
              <a:spcAft>
                <a:spcPts val="1200"/>
              </a:spcAft>
            </a:pPr>
            <a:r>
              <a:rPr lang="ru-RU" sz="2800" dirty="0"/>
              <a:t>В процессе </a:t>
            </a:r>
            <a:r>
              <a:rPr lang="ru-RU" sz="2800" u="sng" dirty="0"/>
              <a:t>эксплуатации</a:t>
            </a:r>
            <a:r>
              <a:rPr lang="ru-RU" sz="2800" dirty="0"/>
              <a:t> информационной системы с применением </a:t>
            </a:r>
            <a:r>
              <a:rPr lang="ru-RU" sz="2800" dirty="0" smtClean="0"/>
              <a:t>аттестованной̆ </a:t>
            </a:r>
            <a:r>
              <a:rPr lang="ru-RU" sz="2800" dirty="0"/>
              <a:t>в установленном порядке системы защиты информации </a:t>
            </a:r>
            <a:r>
              <a:rPr lang="ru-RU" sz="2800" dirty="0" smtClean="0"/>
              <a:t>осуществляются (1/2): </a:t>
            </a:r>
          </a:p>
          <a:p>
            <a:pPr marL="1392238" indent="-42227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контроль за соблюдением требований, установленных в нормативных правовых актах, документации </a:t>
            </a:r>
            <a:r>
              <a:rPr lang="ru-RU" sz="2800" dirty="0" smtClean="0"/>
              <a:t>на систему </a:t>
            </a:r>
            <a:r>
              <a:rPr lang="ru-RU" sz="2800" dirty="0"/>
              <a:t>защиты информации собственника (владельца) информационной системы; </a:t>
            </a:r>
            <a:endParaRPr lang="ru-RU" sz="2800" dirty="0" smtClean="0"/>
          </a:p>
          <a:p>
            <a:pPr marL="1392238" indent="-42227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/>
              <a:t>контроль за порядком использования объектов информационной системы; </a:t>
            </a:r>
            <a:endParaRPr lang="ru-RU" sz="2800" dirty="0" smtClean="0"/>
          </a:p>
          <a:p>
            <a:pPr marL="1392238" indent="-42227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мониторинг </a:t>
            </a:r>
            <a:r>
              <a:rPr lang="ru-RU" sz="2800" dirty="0"/>
              <a:t>функционирования системы защиты информации</a:t>
            </a:r>
            <a:r>
              <a:rPr lang="ru-RU" sz="2800" dirty="0" smtClean="0"/>
              <a:t>;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26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6100">
              <a:spcAft>
                <a:spcPts val="1200"/>
              </a:spcAft>
            </a:pPr>
            <a:r>
              <a:rPr lang="ru-RU" sz="2800" dirty="0"/>
              <a:t>В процессе </a:t>
            </a:r>
            <a:r>
              <a:rPr lang="ru-RU" sz="2800" u="sng" dirty="0"/>
              <a:t>эксплуатации</a:t>
            </a:r>
            <a:r>
              <a:rPr lang="ru-RU" sz="2800" dirty="0"/>
              <a:t> информационной системы с применением </a:t>
            </a:r>
            <a:r>
              <a:rPr lang="ru-RU" sz="2800" dirty="0" smtClean="0"/>
              <a:t>аттестованной̆ </a:t>
            </a:r>
            <a:r>
              <a:rPr lang="ru-RU" sz="2800" dirty="0"/>
              <a:t>в установленном порядке системы защиты информации </a:t>
            </a:r>
            <a:r>
              <a:rPr lang="ru-RU" sz="2800" dirty="0" smtClean="0"/>
              <a:t>осуществляются (2/2): </a:t>
            </a:r>
          </a:p>
          <a:p>
            <a:pPr marL="1392238" indent="-42227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выявление </a:t>
            </a:r>
            <a:r>
              <a:rPr lang="ru-RU" sz="2800" dirty="0"/>
              <a:t>угроз (анализ журналов аудита), которые могут привести к сбоям, </a:t>
            </a:r>
            <a:r>
              <a:rPr lang="ru-RU" sz="2800" dirty="0" smtClean="0"/>
              <a:t>нарушению </a:t>
            </a:r>
            <a:r>
              <a:rPr lang="ru-RU" sz="2800" dirty="0"/>
              <a:t>функционирования информационной системы</a:t>
            </a:r>
            <a:r>
              <a:rPr lang="ru-RU" sz="2800" dirty="0" smtClean="0"/>
              <a:t>;</a:t>
            </a:r>
          </a:p>
          <a:p>
            <a:pPr marL="1392238" indent="-42227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резервное </a:t>
            </a:r>
            <a:r>
              <a:rPr lang="ru-RU" sz="2800" dirty="0"/>
              <a:t>копирование информации, </a:t>
            </a:r>
            <a:r>
              <a:rPr lang="ru-RU" sz="2800" dirty="0" smtClean="0"/>
              <a:t>содержащейся </a:t>
            </a:r>
            <a:r>
              <a:rPr lang="ru-RU" sz="2800" dirty="0"/>
              <a:t>в информационной системе; </a:t>
            </a:r>
            <a:endParaRPr lang="ru-RU" sz="2800" dirty="0" smtClean="0"/>
          </a:p>
          <a:p>
            <a:pPr marL="1392238" indent="-42227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обучение </a:t>
            </a:r>
            <a:r>
              <a:rPr lang="ru-RU" sz="2800" dirty="0"/>
              <a:t>(повышение квалификации) пользователей информационной системы.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4959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6100">
              <a:spcAft>
                <a:spcPts val="1200"/>
              </a:spcAft>
            </a:pPr>
            <a:r>
              <a:rPr lang="ru-RU" sz="2800" dirty="0"/>
              <a:t>В соответствии с </a:t>
            </a:r>
            <a:r>
              <a:rPr lang="ru-RU" sz="2800" dirty="0" smtClean="0"/>
              <a:t>документацией̆ </a:t>
            </a:r>
            <a:r>
              <a:rPr lang="ru-RU" sz="2800" dirty="0"/>
              <a:t>на систему защиты информации собственники </a:t>
            </a:r>
            <a:r>
              <a:rPr lang="ru-RU" sz="2800" dirty="0" smtClean="0"/>
              <a:t>(</a:t>
            </a:r>
            <a:r>
              <a:rPr lang="ru-RU" sz="2800" dirty="0"/>
              <a:t>владельцы) информационных систем </a:t>
            </a:r>
            <a:endParaRPr lang="ru-RU" sz="2800" dirty="0" smtClean="0"/>
          </a:p>
          <a:p>
            <a:pPr marL="1022350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u="sng" dirty="0" smtClean="0"/>
              <a:t>выявляют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u="sng" dirty="0"/>
              <a:t>фиксируют</a:t>
            </a:r>
            <a:r>
              <a:rPr lang="ru-RU" sz="2800" dirty="0"/>
              <a:t> нарушения требований по защите информации, </a:t>
            </a:r>
            <a:endParaRPr lang="ru-RU" sz="2800" dirty="0" smtClean="0"/>
          </a:p>
          <a:p>
            <a:pPr marL="1022350" indent="-3175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принимают </a:t>
            </a:r>
            <a:r>
              <a:rPr lang="ru-RU" sz="2800" dirty="0"/>
              <a:t>меры по своевременному устранению таких нарушений. </a:t>
            </a:r>
            <a:endParaRPr lang="ru-RU" sz="2800" dirty="0" smtClean="0"/>
          </a:p>
          <a:p>
            <a:pPr indent="546100">
              <a:spcAft>
                <a:spcPts val="1200"/>
              </a:spcAft>
            </a:pPr>
            <a:r>
              <a:rPr lang="ru-RU" sz="2800" dirty="0"/>
              <a:t>В случае </a:t>
            </a:r>
            <a:r>
              <a:rPr lang="ru-RU" sz="2800" u="sng" dirty="0"/>
              <a:t>компрометации</a:t>
            </a:r>
            <a:r>
              <a:rPr lang="ru-RU" sz="2800" dirty="0"/>
              <a:t> криптографических </a:t>
            </a:r>
            <a:r>
              <a:rPr lang="ru-RU" sz="2800" dirty="0" smtClean="0"/>
              <a:t>ключей̆ </a:t>
            </a:r>
            <a:r>
              <a:rPr lang="ru-RU" sz="2800" dirty="0"/>
              <a:t>средств криптографической защиты информации собственники (владельцы) информационных систем обязаны незамедлительно </a:t>
            </a:r>
            <a:r>
              <a:rPr lang="ru-RU" sz="2800" u="sng" dirty="0"/>
              <a:t>прекратить</a:t>
            </a:r>
            <a:r>
              <a:rPr lang="ru-RU" sz="2800" dirty="0"/>
              <a:t> использование данных </a:t>
            </a:r>
            <a:r>
              <a:rPr lang="ru-RU" sz="2800" u="sng" dirty="0"/>
              <a:t>средств</a:t>
            </a:r>
            <a:r>
              <a:rPr lang="ru-RU" sz="2800" dirty="0"/>
              <a:t> для обработки информации. </a:t>
            </a:r>
            <a:endParaRPr lang="ru-RU" sz="2800" dirty="0" smtClean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0806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61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случае </a:t>
            </a:r>
            <a:r>
              <a:rPr lang="ru-RU" sz="2800" u="sng" dirty="0"/>
              <a:t>невозможности</a:t>
            </a:r>
            <a:r>
              <a:rPr lang="ru-RU" sz="2800" dirty="0"/>
              <a:t> устранения выявленных нарушений в течение </a:t>
            </a:r>
            <a:r>
              <a:rPr lang="ru-RU" sz="2800" u="sng" dirty="0"/>
              <a:t>пяти</a:t>
            </a:r>
            <a:r>
              <a:rPr lang="ru-RU" sz="2800" dirty="0"/>
              <a:t> рабочих </a:t>
            </a:r>
            <a:r>
              <a:rPr lang="ru-RU" sz="2800" dirty="0" smtClean="0"/>
              <a:t>дней̆ с момента </a:t>
            </a:r>
            <a:r>
              <a:rPr lang="ru-RU" sz="2800" dirty="0"/>
              <a:t>их выявления </a:t>
            </a:r>
            <a:r>
              <a:rPr lang="ru-RU" sz="2800" u="sng" dirty="0"/>
              <a:t>собственники</a:t>
            </a:r>
            <a:r>
              <a:rPr lang="ru-RU" sz="2800" dirty="0"/>
              <a:t> (владельцы) информационных систем </a:t>
            </a:r>
            <a:r>
              <a:rPr lang="ru-RU" sz="2800" u="sng" dirty="0"/>
              <a:t>обязаны</a:t>
            </a:r>
            <a:r>
              <a:rPr lang="ru-RU" sz="2800" dirty="0"/>
              <a:t>: </a:t>
            </a:r>
            <a:endParaRPr lang="ru-RU" sz="2800" dirty="0" smtClean="0"/>
          </a:p>
          <a:p>
            <a:pPr marL="457200" indent="-228600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прекратить обработку информации, распространение и (или) предоставление </a:t>
            </a:r>
            <a:r>
              <a:rPr lang="ru-RU" sz="2800" dirty="0" smtClean="0"/>
              <a:t>которои</a:t>
            </a:r>
            <a:r>
              <a:rPr lang="ru-RU" sz="2800" dirty="0"/>
              <a:t>̆ ограничено, о чем письменно информировать ОАЦ</a:t>
            </a:r>
            <a:r>
              <a:rPr lang="ru-RU" sz="2800" dirty="0" smtClean="0"/>
              <a:t>;</a:t>
            </a:r>
          </a:p>
          <a:p>
            <a:pPr marL="457200" indent="-2286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осуществить </a:t>
            </a:r>
            <a:r>
              <a:rPr lang="ru-RU" sz="2800" dirty="0"/>
              <a:t>доработку системы защиты информации и провести оценку на предмет </a:t>
            </a:r>
            <a:r>
              <a:rPr lang="ru-RU" sz="2800" dirty="0" smtClean="0"/>
              <a:t>необходимости </a:t>
            </a:r>
            <a:r>
              <a:rPr lang="ru-RU" sz="2800" dirty="0"/>
              <a:t>ее </a:t>
            </a:r>
            <a:r>
              <a:rPr lang="ru-RU" sz="2800" dirty="0" smtClean="0"/>
              <a:t>повторной̆ </a:t>
            </a:r>
            <a:r>
              <a:rPr lang="ru-RU" sz="2800" dirty="0"/>
              <a:t>аттестации.</a:t>
            </a:r>
            <a:br>
              <a:rPr lang="ru-RU" sz="2800" dirty="0"/>
            </a:br>
            <a:endParaRPr lang="ru-RU" sz="2800" dirty="0" smtClean="0"/>
          </a:p>
          <a:p>
            <a:pPr indent="546100">
              <a:spcAft>
                <a:spcPts val="1200"/>
              </a:spcAft>
            </a:pPr>
            <a:endParaRPr lang="ru-RU" sz="28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143225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6100"/>
            <a:r>
              <a:rPr lang="ru-RU" sz="2800" dirty="0" smtClean="0"/>
              <a:t>Наладочные </a:t>
            </a:r>
            <a:r>
              <a:rPr lang="ru-RU" sz="2800" dirty="0"/>
              <a:t>работы и сервисное обслуживание объектов информационной </a:t>
            </a:r>
            <a:r>
              <a:rPr lang="ru-RU" sz="2800" dirty="0" smtClean="0"/>
              <a:t>системы </a:t>
            </a:r>
            <a:r>
              <a:rPr lang="ru-RU" sz="2800" dirty="0"/>
              <a:t>проводятся </a:t>
            </a:r>
            <a:r>
              <a:rPr lang="ru-RU" sz="2800" dirty="0" smtClean="0"/>
              <a:t>с участием </a:t>
            </a:r>
            <a:r>
              <a:rPr lang="ru-RU" sz="2800" dirty="0"/>
              <a:t>подразделения защиты информации или иного подразделения (должностного лица), ответственного за обеспечение защиты информации. </a:t>
            </a:r>
            <a:endParaRPr lang="ru-RU" sz="2800" dirty="0" smtClean="0"/>
          </a:p>
          <a:p>
            <a:pPr indent="546100"/>
            <a:r>
              <a:rPr lang="ru-RU" sz="2800" dirty="0" smtClean="0"/>
              <a:t>Модернизация действующих </a:t>
            </a:r>
            <a:r>
              <a:rPr lang="ru-RU" sz="2800" dirty="0"/>
              <a:t>систем защиты информации осуществляется в порядке, установленном настоящим Положением для проектирования и создания таких систем. </a:t>
            </a:r>
            <a:endParaRPr lang="ru-RU" sz="2800" dirty="0" smtClean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5011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949" y="418454"/>
            <a:ext cx="11158780" cy="4839346"/>
          </a:xfrm>
        </p:spPr>
        <p:txBody>
          <a:bodyPr>
            <a:noAutofit/>
          </a:bodyPr>
          <a:lstStyle/>
          <a:p>
            <a:pPr indent="492125" algn="l"/>
            <a:r>
              <a:rPr lang="ru-RU" sz="2800" u="sng" dirty="0" smtClean="0"/>
              <a:t>компрометация криптографического </a:t>
            </a:r>
            <a:r>
              <a:rPr lang="ru-RU" sz="2800" u="sng" dirty="0"/>
              <a:t>ключа </a:t>
            </a:r>
            <a:r>
              <a:rPr lang="ru-RU" sz="2800" dirty="0"/>
              <a:t>– </a:t>
            </a:r>
            <a:r>
              <a:rPr lang="ru-RU" sz="2800" dirty="0" smtClean="0"/>
              <a:t>событие</a:t>
            </a:r>
            <a:r>
              <a:rPr lang="ru-RU" sz="2800" dirty="0"/>
              <a:t>, в результате которого </a:t>
            </a:r>
            <a:r>
              <a:rPr lang="ru-RU" sz="2800" dirty="0" smtClean="0"/>
              <a:t>криптографический̆ </a:t>
            </a:r>
            <a:r>
              <a:rPr lang="ru-RU" sz="2800" dirty="0"/>
              <a:t>ключ </a:t>
            </a:r>
            <a:r>
              <a:rPr lang="ru-RU" sz="2800" dirty="0" smtClean="0"/>
              <a:t>или </a:t>
            </a:r>
            <a:r>
              <a:rPr lang="ru-RU" sz="2800" dirty="0"/>
              <a:t>его часть становятся </a:t>
            </a:r>
            <a:r>
              <a:rPr lang="ru-RU" sz="2800" dirty="0" smtClean="0"/>
              <a:t>известными лицам</a:t>
            </a:r>
            <a:r>
              <a:rPr lang="ru-RU" sz="2800" dirty="0"/>
              <a:t>, не </a:t>
            </a:r>
            <a:r>
              <a:rPr lang="ru-RU" sz="2800" dirty="0" smtClean="0"/>
              <a:t>имеющим </a:t>
            </a:r>
            <a:r>
              <a:rPr lang="ru-RU" sz="2800" dirty="0"/>
              <a:t>прав доступа к данному ключу. </a:t>
            </a:r>
            <a:endParaRPr lang="ru-RU" sz="2800" dirty="0" smtClean="0"/>
          </a:p>
          <a:p>
            <a:pPr indent="492125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18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" y="631767"/>
            <a:ext cx="1160456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6100">
              <a:spcAft>
                <a:spcPts val="1200"/>
              </a:spcAft>
            </a:pPr>
            <a:r>
              <a:rPr lang="ru-RU" sz="2800" dirty="0" smtClean="0"/>
              <a:t>В </a:t>
            </a:r>
            <a:r>
              <a:rPr lang="ru-RU" sz="2800" dirty="0"/>
              <a:t>случае </a:t>
            </a:r>
            <a:r>
              <a:rPr lang="ru-RU" sz="2800" u="sng" dirty="0"/>
              <a:t>прекращения</a:t>
            </a:r>
            <a:r>
              <a:rPr lang="ru-RU" sz="2800" dirty="0"/>
              <a:t> эксплуатации информационной системы собственник (владелец) информационной системы в соответствии с </a:t>
            </a:r>
            <a:r>
              <a:rPr lang="ru-RU" sz="2800" dirty="0" smtClean="0"/>
              <a:t>документацией̆ </a:t>
            </a:r>
            <a:r>
              <a:rPr lang="ru-RU" sz="2800" dirty="0"/>
              <a:t>на систему защиты информации принимает меры по</a:t>
            </a:r>
            <a:r>
              <a:rPr lang="ru-RU" sz="2800" dirty="0" smtClean="0"/>
              <a:t>:</a:t>
            </a:r>
          </a:p>
          <a:p>
            <a:pPr marL="457200" indent="-228600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защите </a:t>
            </a:r>
            <a:r>
              <a:rPr lang="ru-RU" sz="2800" dirty="0"/>
              <a:t>информации, которая обрабатывалась в информационной системе; </a:t>
            </a:r>
            <a:endParaRPr lang="ru-RU" sz="2800" dirty="0" smtClean="0"/>
          </a:p>
          <a:p>
            <a:pPr marL="457200" indent="-228600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резервному копированию информации и криптографических </a:t>
            </a:r>
            <a:r>
              <a:rPr lang="ru-RU" sz="2800" dirty="0" smtClean="0"/>
              <a:t>ключей̆ </a:t>
            </a:r>
            <a:r>
              <a:rPr lang="ru-RU" sz="2800" dirty="0"/>
              <a:t>(при необходимости), обеспечению их конфиденциальности и целостности; </a:t>
            </a:r>
            <a:endParaRPr lang="ru-RU" sz="2800" dirty="0" smtClean="0"/>
          </a:p>
          <a:p>
            <a:pPr marL="457200" indent="-228600">
              <a:spcAft>
                <a:spcPts val="1200"/>
              </a:spcAft>
              <a:buFont typeface="Arial" charset="0"/>
              <a:buChar char="•"/>
            </a:pPr>
            <a:r>
              <a:rPr lang="ru-RU" sz="2800" dirty="0"/>
              <a:t>уничтожению (удалению) данных и криптографических </a:t>
            </a:r>
            <a:r>
              <a:rPr lang="ru-RU" sz="2800" dirty="0" smtClean="0"/>
              <a:t>ключей̆ </a:t>
            </a:r>
            <a:r>
              <a:rPr lang="ru-RU" sz="2800" dirty="0"/>
              <a:t>с машинных </a:t>
            </a:r>
            <a:r>
              <a:rPr lang="ru-RU" sz="2800" dirty="0" smtClean="0"/>
              <a:t>носителей̆ </a:t>
            </a:r>
            <a:r>
              <a:rPr lang="ru-RU" sz="2800" dirty="0"/>
              <a:t>информации и (или) уничтожению таких </a:t>
            </a:r>
            <a:r>
              <a:rPr lang="ru-RU" sz="2800" dirty="0" smtClean="0"/>
              <a:t>носителей̆ </a:t>
            </a:r>
            <a:r>
              <a:rPr lang="ru-RU" sz="2800" dirty="0"/>
              <a:t>информации. </a:t>
            </a:r>
            <a:endParaRPr lang="ru-RU" sz="2800" dirty="0" smtClean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898778" y="53787"/>
            <a:ext cx="6275293" cy="45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 smtClean="0"/>
              <a:t>СОЗДАНИЕ СИСТЕМЫ ЗАЩИТЫ ИНФОРМАЦИИ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097226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6359" y="2308540"/>
            <a:ext cx="11158780" cy="2622049"/>
          </a:xfrm>
        </p:spPr>
        <p:txBody>
          <a:bodyPr>
            <a:noAutofit/>
          </a:bodyPr>
          <a:lstStyle/>
          <a:p>
            <a:r>
              <a:rPr lang="ru-RU" sz="4400" b="1" dirty="0" smtClean="0"/>
              <a:t>НОРМАТИВНАЯ БАЗА </a:t>
            </a:r>
            <a:endParaRPr lang="en-US" sz="4400" b="1" dirty="0" smtClean="0"/>
          </a:p>
          <a:p>
            <a:r>
              <a:rPr lang="ru-RU" sz="4400" b="1" dirty="0" smtClean="0"/>
              <a:t>ПРОЕКТИРОВАНИЯ</a:t>
            </a:r>
            <a:r>
              <a:rPr lang="ru-RU" sz="4400" dirty="0" smtClean="0">
                <a:effectLst/>
              </a:rPr>
              <a:t> </a:t>
            </a:r>
            <a:r>
              <a:rPr lang="ru-RU" sz="4400" b="1" dirty="0" smtClean="0"/>
              <a:t> </a:t>
            </a:r>
          </a:p>
          <a:p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766348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05058" y="16631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(1/5)</a:t>
            </a:r>
            <a:endParaRPr lang="ru-RU" b="1"/>
          </a:p>
        </p:txBody>
      </p:sp>
      <p:sp>
        <p:nvSpPr>
          <p:cNvPr id="8" name="Прямоугольник 7"/>
          <p:cNvSpPr/>
          <p:nvPr/>
        </p:nvSpPr>
        <p:spPr>
          <a:xfrm>
            <a:off x="2312894" y="2241539"/>
            <a:ext cx="71896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000000"/>
                </a:solidFill>
                <a:effectLst/>
                <a:ea typeface="Times New Roman" charset="0"/>
              </a:rPr>
              <a:t>Стадии и этапы создания АС и требования к ним, содержание этапов </a:t>
            </a:r>
            <a:endParaRPr lang="en-US" sz="4400" b="1" dirty="0" smtClean="0">
              <a:solidFill>
                <a:srgbClr val="000000"/>
              </a:solidFill>
              <a:effectLst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0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05058" y="16631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(1/5)</a:t>
            </a:r>
            <a:endParaRPr lang="ru-RU" b="1"/>
          </a:p>
        </p:txBody>
      </p:sp>
      <p:sp>
        <p:nvSpPr>
          <p:cNvPr id="8" name="Прямоугольник 7"/>
          <p:cNvSpPr/>
          <p:nvPr/>
        </p:nvSpPr>
        <p:spPr>
          <a:xfrm>
            <a:off x="1114816" y="1352191"/>
            <a:ext cx="104717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ГОСТ 34.601-90 </a:t>
            </a:r>
            <a:endParaRPr lang="ru-RU" sz="3200" b="1" dirty="0" smtClean="0"/>
          </a:p>
          <a:p>
            <a:r>
              <a:rPr lang="ru-RU" sz="3200" b="1" dirty="0" smtClean="0"/>
              <a:t>Группа </a:t>
            </a:r>
            <a:r>
              <a:rPr lang="ru-RU" sz="3200" b="1" dirty="0"/>
              <a:t>П87 </a:t>
            </a:r>
            <a:endParaRPr lang="ru-RU" sz="3200" b="1" dirty="0" smtClean="0">
              <a:effectLst/>
            </a:endParaRPr>
          </a:p>
          <a:p>
            <a:r>
              <a:rPr lang="ru-RU" sz="3200" b="1" dirty="0"/>
              <a:t>МЕЖГОСУДАРСТВЕННЫЙ СТАНДАРТ </a:t>
            </a:r>
            <a:endParaRPr lang="ru-RU" sz="3200" b="1" dirty="0" smtClean="0">
              <a:effectLst/>
            </a:endParaRPr>
          </a:p>
          <a:p>
            <a:r>
              <a:rPr lang="ru-RU" sz="3200" b="1" dirty="0"/>
              <a:t>ИНФОРМАЦИОННАЯ ТЕХНОЛОГИЯ</a:t>
            </a:r>
            <a:br>
              <a:rPr lang="ru-RU" sz="3200" b="1" dirty="0"/>
            </a:br>
            <a:r>
              <a:rPr lang="ru-RU" sz="3200" b="1" dirty="0"/>
              <a:t>Комплекс стандартов на автоматизированные системы </a:t>
            </a:r>
            <a:endParaRPr lang="ru-RU" sz="3200" b="1" dirty="0" smtClean="0">
              <a:effectLst/>
            </a:endParaRPr>
          </a:p>
          <a:p>
            <a:r>
              <a:rPr lang="ru-RU" sz="3200" b="1" dirty="0"/>
              <a:t>АВТОМАТИЗИРОВАННЫЕ СИСТЕМЫ </a:t>
            </a:r>
            <a:endParaRPr lang="ru-RU" sz="3200" b="1" dirty="0" smtClean="0"/>
          </a:p>
          <a:p>
            <a:r>
              <a:rPr lang="ru-RU" sz="3200" b="1" dirty="0" smtClean="0"/>
              <a:t>СТАДИИ </a:t>
            </a:r>
            <a:r>
              <a:rPr lang="ru-RU" sz="3200" b="1" dirty="0"/>
              <a:t>СОЗДАНИЯ </a:t>
            </a:r>
            <a:endParaRPr lang="ru-RU" sz="3200" b="1" dirty="0" smtClean="0">
              <a:effectLst/>
            </a:endParaRPr>
          </a:p>
          <a:p>
            <a:pPr algn="ctr"/>
            <a:r>
              <a:rPr lang="ru-RU" sz="3200" b="1" dirty="0" smtClean="0">
                <a:effectLst/>
              </a:rPr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5302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15884" y="1358990"/>
          <a:ext cx="11488189" cy="50240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01866"/>
                <a:gridCol w="8386323"/>
              </a:tblGrid>
              <a:tr h="837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rgbClr val="002060"/>
                          </a:solidFill>
                          <a:effectLst/>
                        </a:rPr>
                        <a:t>Стадии</a:t>
                      </a:r>
                      <a:endParaRPr lang="ru-RU" sz="2800" b="0" dirty="0">
                        <a:solidFill>
                          <a:srgbClr val="00206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002060"/>
                          </a:solidFill>
                          <a:effectLst/>
                        </a:rPr>
                        <a:t>Этапы работ</a:t>
                      </a:r>
                      <a:endParaRPr lang="ru-RU" sz="2800" b="1" dirty="0">
                        <a:solidFill>
                          <a:srgbClr val="00206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9161">
                <a:tc>
                  <a:txBody>
                    <a:bodyPr/>
                    <a:lstStyle/>
                    <a:p>
                      <a:pPr marL="317500" indent="-317500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>
                          <a:effectLst/>
                        </a:rPr>
                        <a:t>1. Формирование требований к АС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2613" indent="-582613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effectLst/>
                        </a:rPr>
                        <a:t>1.1. Обследование объекта и обоснование необходимости создания АС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7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6238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effectLst/>
                        </a:rPr>
                        <a:t>1.2. Формирование требований пользователя к АС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0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6238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effectLst/>
                        </a:rPr>
                        <a:t>1.3. Оформление отчета о выполненной̆ работе и заявки на разработку АС (тактико- технического задания)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05058" y="16631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(1/5)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8246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590318" y="461217"/>
          <a:ext cx="10688319" cy="600821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85897"/>
                <a:gridCol w="7802422"/>
              </a:tblGrid>
              <a:tr h="582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Стадии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Этапы работ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4268">
                <a:tc rowSpan="4">
                  <a:txBody>
                    <a:bodyPr/>
                    <a:lstStyle/>
                    <a:p>
                      <a:pPr marL="357188" indent="-357188" algn="l">
                        <a:spcAft>
                          <a:spcPts val="0"/>
                        </a:spcAft>
                        <a:tabLst/>
                      </a:pPr>
                      <a:endParaRPr lang="ru-RU" sz="28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Arial" charset="0"/>
                      </a:endParaRPr>
                    </a:p>
                    <a:p>
                      <a:pPr marL="357188" indent="-357188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2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. Разработка концепции 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АС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Helvetica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2.1. Изучение объекта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6238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2.2. Проведение необходимых научно- исследовательских работ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7693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6238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2.3. Разработка вариантов концепции АС и выбор варианта концепции АС, удовлетворяющего требованиям пользователя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793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2.4. Оформление отчета о выполненной̆ работе</a:t>
                      </a:r>
                      <a:r>
                        <a:rPr lang="ru-RU" sz="2800" dirty="0" smtClean="0">
                          <a:effectLst/>
                          <a:latin typeface="+mn-lt"/>
                        </a:rPr>
                        <a:t>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11637" y="8760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(2/5)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33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839699" y="976606"/>
          <a:ext cx="10688319" cy="48904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85897"/>
                <a:gridCol w="7802422"/>
              </a:tblGrid>
              <a:tr h="73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Стадии</a:t>
                      </a:r>
                      <a:endParaRPr lang="ru-RU" sz="28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Этапы работ</a:t>
                      </a:r>
                      <a:endParaRPr lang="ru-RU" sz="28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4601">
                <a:tc>
                  <a:txBody>
                    <a:bodyPr/>
                    <a:lstStyle/>
                    <a:p>
                      <a:pPr marL="357188" indent="-357188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3. Техническое задание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4688" indent="-665163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3.1. Разработка и утверждение технического задания на создание АС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072">
                <a:tc>
                  <a:txBody>
                    <a:bodyPr/>
                    <a:lstStyle/>
                    <a:p>
                      <a:pPr marL="357188" indent="-357188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4. Эскизный̆ проект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4688" indent="-6746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4.1. Разработка предварительных проектных решений по системе и ее частям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Helvetica" charset="0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4.2. Разработка документации на АС и ее части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88433" y="33256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(3/5)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867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06696" y="361465"/>
          <a:ext cx="10688319" cy="62353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85897"/>
                <a:gridCol w="7802422"/>
              </a:tblGrid>
              <a:tr h="73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Стадии</a:t>
                      </a:r>
                      <a:endParaRPr lang="ru-RU" sz="28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Этапы работ</a:t>
                      </a:r>
                      <a:endParaRPr lang="ru-RU" sz="28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4601">
                <a:tc>
                  <a:txBody>
                    <a:bodyPr/>
                    <a:lstStyle/>
                    <a:p>
                      <a:pPr marL="449263" indent="-449263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Helvetica" charset="0"/>
                        </a:rPr>
                        <a:t> 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5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. Технический̆ проект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6238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5.1. Разработка проектных решений по системе и ее частям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1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Helvetica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5.2. Разработка документации на АС и ее части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Helvetica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4688" indent="-6746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5.3. Разработка и оформление документации на поставку изделий для комплектования АС и (или) технических требований (технических заданий) на их разработку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4688" indent="-6746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5.4. Разработка заданий на проектирование в смежных частях проекта объекта автоматизации</a:t>
                      </a:r>
                      <a:r>
                        <a:rPr lang="ru-RU" sz="2800" dirty="0" smtClean="0">
                          <a:effectLst/>
                          <a:latin typeface="+mn-lt"/>
                        </a:rPr>
                        <a:t>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95015" y="27174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(4/5)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3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66007" y="495118"/>
          <a:ext cx="11571317" cy="604352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24310"/>
                <a:gridCol w="8447007"/>
              </a:tblGrid>
              <a:tr h="389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Стадии</a:t>
                      </a:r>
                      <a:endParaRPr lang="ru-RU" sz="28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</a:rPr>
                        <a:t>Этапы работ</a:t>
                      </a:r>
                      <a:endParaRPr lang="ru-RU" sz="2800" b="1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8427">
                <a:tc rowSpan="2">
                  <a:txBody>
                    <a:bodyPr/>
                    <a:lstStyle/>
                    <a:p>
                      <a:pPr marL="361950" indent="-361950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6. Рабочая документация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Helvetica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3725" indent="-593725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6.1. Разработка рабочей̆ документации на систему и ее части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1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6.2. Разработка или адаптация программ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427">
                <a:tc>
                  <a:txBody>
                    <a:bodyPr/>
                    <a:lstStyle/>
                    <a:p>
                      <a:pPr marL="411163" indent="-411163" algn="l">
                        <a:spcAft>
                          <a:spcPts val="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7. Ввод в действие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4688" indent="-674688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7.1. Подготовка объекта автоматизации к вводу АС в действие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Helvetica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7.2. Подготовка персонала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8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5475" indent="-625475" algn="l">
                        <a:spcAft>
                          <a:spcPts val="1200"/>
                        </a:spcAft>
                        <a:tabLst/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7.3. Комплектация АС поставляемая изделиями (программными и техническими средствами, программно-техническими комплексами, информационными изделиями) 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7.4. Строительно-монтажные работы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Helvetica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7.5. Пусконаладочные работы</a:t>
                      </a:r>
                      <a:r>
                        <a:rPr lang="ru-RU" sz="2800" dirty="0" smtClean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27229" y="0"/>
            <a:ext cx="7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(5/5)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05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smtClean="0"/>
              <a:t>(1/20)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2385" y="566678"/>
            <a:ext cx="115713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>
              <a:tabLst>
                <a:tab pos="1763713" algn="l"/>
              </a:tabLst>
            </a:pP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Стадии и этапы, выполняемые организациями - участниками работ по созданию АС, устанавливаются в </a:t>
            </a: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договорах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 и </a:t>
            </a: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техническом задании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 на основе настоящего стандарта. </a:t>
            </a:r>
          </a:p>
          <a:p>
            <a:pPr indent="444500">
              <a:tabLst>
                <a:tab pos="1763713" algn="l"/>
              </a:tabLst>
            </a:pP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Допускается: </a:t>
            </a:r>
          </a:p>
          <a:p>
            <a:pPr marL="890588" lvl="0" indent="-396875">
              <a:buFont typeface="Wingdings" charset="2"/>
              <a:buChar char=""/>
              <a:tabLst>
                <a:tab pos="1763713" algn="l"/>
              </a:tabLst>
            </a:pP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исключать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: </a:t>
            </a:r>
          </a:p>
          <a:p>
            <a:pPr marL="1516063" lvl="0" indent="-296863">
              <a:buFont typeface="Symbol" charset="2"/>
              <a:buChar char=""/>
              <a:tabLst>
                <a:tab pos="1763713" algn="l"/>
              </a:tabLst>
            </a:pP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стадию "Эскизный̆ проект",</a:t>
            </a:r>
          </a:p>
          <a:p>
            <a:pPr marL="1516063" lvl="0" indent="-296863">
              <a:buFont typeface="Symbol" charset="2"/>
              <a:buChar char=""/>
              <a:tabLst>
                <a:tab pos="1763713" algn="l"/>
              </a:tabLst>
            </a:pP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отдельные этапы работ на всех стадиях, </a:t>
            </a:r>
          </a:p>
          <a:p>
            <a:pPr marL="890588" lvl="0" indent="-396875">
              <a:buFont typeface="Wingdings" charset="2"/>
              <a:buChar char=""/>
              <a:tabLst>
                <a:tab pos="1763713" algn="l"/>
              </a:tabLst>
            </a:pP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объединять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  <a:cs typeface="Helvetica" charset="0"/>
              </a:rPr>
              <a:t> стадии "Технический̆ проект" и "Рабочая документация" в одну стадию "Технорабочий проект". </a:t>
            </a:r>
          </a:p>
          <a:p>
            <a:pPr indent="444500">
              <a:tabLst>
                <a:tab pos="1763713" algn="l"/>
              </a:tabLst>
            </a:pP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</a:rPr>
              <a:t>В зависимости от специфики создаваемых АС и условий их создания допускается выполнять отдельные этапы работ </a:t>
            </a: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</a:rPr>
              <a:t>до завершения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</a:rPr>
              <a:t> предшествующих стадий, </a:t>
            </a: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</a:rPr>
              <a:t>параллельное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</a:rPr>
              <a:t> во времени выполнение этапов работ, </a:t>
            </a:r>
            <a:r>
              <a:rPr lang="ru-RU" sz="2800" u="sng" dirty="0" smtClean="0">
                <a:solidFill>
                  <a:srgbClr val="000000"/>
                </a:solidFill>
                <a:effectLst/>
                <a:ea typeface="Calibri" charset="0"/>
              </a:rPr>
              <a:t>включение</a:t>
            </a:r>
            <a:r>
              <a:rPr lang="ru-RU" sz="2800" dirty="0" smtClean="0">
                <a:solidFill>
                  <a:srgbClr val="000000"/>
                </a:solidFill>
                <a:effectLst/>
                <a:ea typeface="Calibri" charset="0"/>
              </a:rPr>
              <a:t> новых этапов работ.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78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5884" y="418453"/>
            <a:ext cx="11438311" cy="5951349"/>
          </a:xfrm>
        </p:spPr>
        <p:txBody>
          <a:bodyPr>
            <a:noAutofit/>
          </a:bodyPr>
          <a:lstStyle/>
          <a:p>
            <a:pPr indent="401638" algn="l"/>
            <a:r>
              <a:rPr lang="ru-RU" u="sng" dirty="0"/>
              <a:t>Комплекс мероприятии</a:t>
            </a:r>
            <a:r>
              <a:rPr lang="ru-RU" dirty="0"/>
              <a:t>̆ по технической и криптографической защите информации, подлежащей обработке (сбору, накоплению, вводу, выводу, приему, передаче, записи, хранению, регистрации, уничтожению, преобразованию, отображению) в информационной системе, включает: </a:t>
            </a:r>
            <a:endParaRPr lang="ru-RU" dirty="0" smtClean="0"/>
          </a:p>
          <a:p>
            <a:pPr marL="804863" indent="-387350" algn="l">
              <a:buFont typeface="Wingdings" charset="2"/>
              <a:buChar char="Ø"/>
            </a:pPr>
            <a:r>
              <a:rPr lang="ru-RU" u="sng" dirty="0"/>
              <a:t>проектирование</a:t>
            </a:r>
            <a:r>
              <a:rPr lang="ru-RU" dirty="0"/>
              <a:t> системы защиты информации</a:t>
            </a:r>
            <a:r>
              <a:rPr lang="ru-RU" dirty="0" smtClean="0"/>
              <a:t>;</a:t>
            </a:r>
          </a:p>
          <a:p>
            <a:pPr marL="804863" indent="-387350" algn="l">
              <a:buFont typeface="Wingdings" charset="2"/>
              <a:buChar char="Ø"/>
            </a:pPr>
            <a:r>
              <a:rPr lang="ru-RU" u="sng" dirty="0" smtClean="0"/>
              <a:t>создание</a:t>
            </a:r>
            <a:r>
              <a:rPr lang="ru-RU" dirty="0" smtClean="0"/>
              <a:t> </a:t>
            </a:r>
            <a:r>
              <a:rPr lang="ru-RU" dirty="0"/>
              <a:t>системы защиты информации</a:t>
            </a:r>
            <a:r>
              <a:rPr lang="ru-RU" dirty="0" smtClean="0"/>
              <a:t>;</a:t>
            </a:r>
          </a:p>
          <a:p>
            <a:pPr marL="804863" indent="-387350" algn="l">
              <a:buFont typeface="Wingdings" charset="2"/>
              <a:buChar char="Ø"/>
            </a:pPr>
            <a:r>
              <a:rPr lang="ru-RU" u="sng" dirty="0" smtClean="0"/>
              <a:t>аттестацию</a:t>
            </a:r>
            <a:r>
              <a:rPr lang="ru-RU" dirty="0" smtClean="0"/>
              <a:t> </a:t>
            </a:r>
            <a:r>
              <a:rPr lang="ru-RU" dirty="0"/>
              <a:t>системы защиты информации в соответствии с </a:t>
            </a:r>
            <a:r>
              <a:rPr lang="ru-RU" u="sng" dirty="0"/>
              <a:t>Положением</a:t>
            </a:r>
            <a:r>
              <a:rPr lang="ru-RU" dirty="0"/>
              <a:t> о порядке </a:t>
            </a:r>
            <a:r>
              <a:rPr lang="ru-RU" dirty="0" smtClean="0"/>
              <a:t>аттестации </a:t>
            </a:r>
            <a:r>
              <a:rPr lang="ru-RU" dirty="0"/>
              <a:t>систем защиты информации информационных систем, предназначенных для обработки информации, распространение и (или) предоставление которой ограничено, утвержденным приказом, утверждающим настоящее Положение; </a:t>
            </a:r>
            <a:endParaRPr lang="ru-RU" dirty="0" smtClean="0"/>
          </a:p>
          <a:p>
            <a:pPr marL="804863" indent="-387350" algn="l">
              <a:buFont typeface="Wingdings" charset="2"/>
              <a:buChar char="Ø"/>
            </a:pPr>
            <a:r>
              <a:rPr lang="ru-RU" dirty="0"/>
              <a:t>обеспечение функционирования системы защиты информации в процессе </a:t>
            </a:r>
            <a:r>
              <a:rPr lang="ru-RU" u="sng" dirty="0"/>
              <a:t>эксплуатации</a:t>
            </a:r>
            <a:r>
              <a:rPr lang="ru-RU" dirty="0"/>
              <a:t> информационной системы; </a:t>
            </a:r>
            <a:endParaRPr lang="ru-RU" dirty="0" smtClean="0"/>
          </a:p>
          <a:p>
            <a:pPr marL="804863" indent="-387350" algn="l">
              <a:buFont typeface="Wingdings" charset="2"/>
              <a:buChar char="Ø"/>
            </a:pPr>
            <a:r>
              <a:rPr lang="ru-RU" dirty="0"/>
              <a:t>обеспечение защиты информации в случае </a:t>
            </a:r>
            <a:r>
              <a:rPr lang="ru-RU" u="sng" dirty="0"/>
              <a:t>прекращения</a:t>
            </a:r>
            <a:r>
              <a:rPr lang="ru-RU" dirty="0"/>
              <a:t> эксплуатации информационной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1641204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636" y="749558"/>
            <a:ext cx="115713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ru-RU" sz="2800" dirty="0" smtClean="0"/>
              <a:t>На этапе 1.1 "Обследование объекта и обоснование необходимости создания АС" в общем случае проводят:</a:t>
            </a:r>
          </a:p>
          <a:p>
            <a:pPr marL="102235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сбор данных об объекте автоматизации и осуществляемых видах деятельности;</a:t>
            </a:r>
          </a:p>
          <a:p>
            <a:pPr marL="102235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оценку качества функционирования объекта и осуществляемых видов деятельности, выявление проблем, решение которых возможно средствами автоматизации;</a:t>
            </a:r>
          </a:p>
          <a:p>
            <a:pPr marL="1022350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 оценку (технико-экономической, социальной и т.п.) целесообразности создания АС.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(2/20)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92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>
              <a:spcAft>
                <a:spcPts val="600"/>
              </a:spcAft>
            </a:pPr>
            <a:r>
              <a:rPr lang="ru-RU" sz="2800" dirty="0" smtClean="0"/>
              <a:t>2. На этапе 1.2 "Формирование </a:t>
            </a:r>
            <a:r>
              <a:rPr lang="ru-RU" sz="2800" u="sng" dirty="0" smtClean="0"/>
              <a:t>требований</a:t>
            </a:r>
            <a:r>
              <a:rPr lang="ru-RU" sz="2800" dirty="0" smtClean="0"/>
              <a:t> пользователя к АС" проводят:</a:t>
            </a:r>
          </a:p>
          <a:p>
            <a:pPr marL="857250" indent="-23177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подготовку исходных данных для формирования требований к АС (</a:t>
            </a:r>
            <a:r>
              <a:rPr lang="ru-RU" sz="2800" u="sng" dirty="0" smtClean="0"/>
              <a:t>характеристика</a:t>
            </a:r>
            <a:r>
              <a:rPr lang="ru-RU" sz="2800" dirty="0" smtClean="0"/>
              <a:t> объекта автоматизации, описание </a:t>
            </a:r>
            <a:r>
              <a:rPr lang="ru-RU" sz="2800" u="sng" dirty="0" smtClean="0"/>
              <a:t>требований</a:t>
            </a:r>
            <a:r>
              <a:rPr lang="ru-RU" sz="2800" dirty="0" smtClean="0"/>
              <a:t> к системе, ограничения допустимых </a:t>
            </a:r>
            <a:r>
              <a:rPr lang="ru-RU" sz="2800" u="sng" dirty="0" smtClean="0"/>
              <a:t>затрат</a:t>
            </a:r>
            <a:r>
              <a:rPr lang="ru-RU" sz="2800" dirty="0" smtClean="0"/>
              <a:t> на разработку, </a:t>
            </a:r>
            <a:r>
              <a:rPr lang="ru-RU" sz="2800" u="sng" dirty="0" smtClean="0"/>
              <a:t>ввод</a:t>
            </a:r>
            <a:r>
              <a:rPr lang="ru-RU" sz="2800" dirty="0" smtClean="0"/>
              <a:t> в действие и эксплуатацию, </a:t>
            </a:r>
            <a:r>
              <a:rPr lang="ru-RU" sz="2800" u="sng" dirty="0" smtClean="0"/>
              <a:t>эффект</a:t>
            </a:r>
            <a:r>
              <a:rPr lang="ru-RU" sz="2800" dirty="0" smtClean="0"/>
              <a:t>, ожидаемый от системы, </a:t>
            </a:r>
            <a:r>
              <a:rPr lang="ru-RU" sz="2800" u="sng" dirty="0" smtClean="0"/>
              <a:t>условия</a:t>
            </a:r>
            <a:r>
              <a:rPr lang="ru-RU" sz="2800" dirty="0" smtClean="0"/>
              <a:t> создания и функционирования системы);</a:t>
            </a:r>
          </a:p>
          <a:p>
            <a:pPr marL="857250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формулировку и оформление </a:t>
            </a:r>
            <a:r>
              <a:rPr lang="ru-RU" sz="2800" u="sng" dirty="0" smtClean="0"/>
              <a:t>требований пользователя</a:t>
            </a:r>
            <a:r>
              <a:rPr lang="ru-RU" sz="2800" dirty="0" smtClean="0"/>
              <a:t> к АС.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3. На этапе 1.3 "Оформление отчета о выполненной работе и заявки на разработку АС (</a:t>
            </a:r>
            <a:r>
              <a:rPr lang="ru-RU" sz="2800" u="sng" dirty="0" smtClean="0"/>
              <a:t>тактико-технического задания</a:t>
            </a:r>
            <a:r>
              <a:rPr lang="ru-RU" sz="2800" dirty="0" smtClean="0"/>
              <a:t>)" проводят оформление отчета о выполненных работах на данной стадии и оформление заявки на разработку АС (тактико-технического задания) или другого заменяющего ее документа с аналогичным содержанием.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(3/20)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35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4. На этапах 2.1 "Изучение объекта" и 2.2 "Проведение необходимых научно-исследовательских работ" организация-разработчик проводит</a:t>
            </a:r>
          </a:p>
          <a:p>
            <a:pPr marL="989013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детальное </a:t>
            </a:r>
            <a:r>
              <a:rPr lang="ru-RU" sz="2800" u="sng" dirty="0" smtClean="0"/>
              <a:t>изучение</a:t>
            </a:r>
            <a:r>
              <a:rPr lang="ru-RU" sz="2800" dirty="0" smtClean="0"/>
              <a:t> объекта автоматизации; </a:t>
            </a:r>
          </a:p>
          <a:p>
            <a:pPr marL="989013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необходимые научно-исследовательские работы </a:t>
            </a:r>
            <a:r>
              <a:rPr lang="ru-RU" sz="2800" u="sng" dirty="0" smtClean="0"/>
              <a:t>(НИР)</a:t>
            </a:r>
            <a:r>
              <a:rPr lang="ru-RU" sz="2800" dirty="0" smtClean="0"/>
              <a:t>, связанные с поиском путей и оценкой возможности реализации </a:t>
            </a:r>
            <a:r>
              <a:rPr lang="ru-RU" sz="2800" u="sng" dirty="0" smtClean="0"/>
              <a:t>требований</a:t>
            </a:r>
            <a:r>
              <a:rPr lang="ru-RU" sz="2800" dirty="0" smtClean="0"/>
              <a:t> пользователя</a:t>
            </a:r>
            <a:r>
              <a:rPr lang="ru-RU" sz="2800" dirty="0"/>
              <a:t>;</a:t>
            </a:r>
            <a:r>
              <a:rPr lang="ru-RU" sz="2800" dirty="0" smtClean="0"/>
              <a:t> </a:t>
            </a:r>
          </a:p>
          <a:p>
            <a:pPr marL="989013" indent="-280988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оформляют и утверждают </a:t>
            </a:r>
            <a:r>
              <a:rPr lang="ru-RU" sz="2800" u="sng" dirty="0" smtClean="0"/>
              <a:t>отчеты</a:t>
            </a:r>
            <a:r>
              <a:rPr lang="ru-RU" sz="2800" dirty="0" smtClean="0"/>
              <a:t> о НИР.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(4/20)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916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369332"/>
            <a:ext cx="115713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5. На этапе 2.3 "Разработка вариантов концепции АС и выбор варианта концепции АС, удовлетворяющего требованиям пользователя" в общем случае проводят: </a:t>
            </a:r>
          </a:p>
          <a:p>
            <a:pPr marL="457200" indent="-227013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разработку </a:t>
            </a:r>
            <a:r>
              <a:rPr lang="ru-RU" sz="2800" u="sng" dirty="0" smtClean="0"/>
              <a:t>альтернативных</a:t>
            </a:r>
            <a:r>
              <a:rPr lang="ru-RU" sz="2800" dirty="0" smtClean="0"/>
              <a:t> вариантов концепции создаваемой АС и планов их реализации; </a:t>
            </a:r>
          </a:p>
          <a:p>
            <a:pPr marL="457200" indent="-227013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оценку необходимых </a:t>
            </a:r>
            <a:r>
              <a:rPr lang="ru-RU" sz="2800" u="sng" dirty="0" smtClean="0"/>
              <a:t>ресурсов</a:t>
            </a:r>
            <a:r>
              <a:rPr lang="ru-RU" sz="2800" dirty="0" smtClean="0"/>
              <a:t> на их реализацию и обеспечение функционирования; </a:t>
            </a:r>
          </a:p>
          <a:p>
            <a:pPr marL="457200" indent="-227013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оценку преимуществ и недостатков каждого варианта; </a:t>
            </a:r>
          </a:p>
          <a:p>
            <a:pPr marL="457200" indent="-227013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сопоставление требований пользователя и характеристик предлагаемой системы и выбор </a:t>
            </a:r>
            <a:r>
              <a:rPr lang="ru-RU" sz="2800" u="sng" dirty="0" smtClean="0"/>
              <a:t>оптимального</a:t>
            </a:r>
            <a:r>
              <a:rPr lang="ru-RU" sz="2800" dirty="0" smtClean="0"/>
              <a:t> варианта; </a:t>
            </a:r>
          </a:p>
          <a:p>
            <a:pPr marL="457200" indent="-227013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определение порядка оценки </a:t>
            </a:r>
            <a:r>
              <a:rPr lang="ru-RU" sz="2800" u="sng" dirty="0" smtClean="0"/>
              <a:t>качества</a:t>
            </a:r>
            <a:r>
              <a:rPr lang="ru-RU" sz="2800" dirty="0" smtClean="0"/>
              <a:t> и условий </a:t>
            </a:r>
            <a:r>
              <a:rPr lang="ru-RU" sz="2800" u="sng" dirty="0" smtClean="0"/>
              <a:t>приемки</a:t>
            </a:r>
            <a:r>
              <a:rPr lang="ru-RU" sz="2800" dirty="0" smtClean="0"/>
              <a:t> системы;</a:t>
            </a:r>
          </a:p>
          <a:p>
            <a:pPr marL="457200" indent="-227013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оценку </a:t>
            </a:r>
            <a:r>
              <a:rPr lang="ru-RU" sz="2800" u="sng" dirty="0" smtClean="0"/>
              <a:t>эффектов</a:t>
            </a:r>
            <a:r>
              <a:rPr lang="ru-RU" sz="2800" dirty="0" smtClean="0"/>
              <a:t>, получаемых от системы.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(5/20)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251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007" y="583303"/>
            <a:ext cx="1170432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600"/>
              </a:spcAft>
            </a:pPr>
            <a:r>
              <a:rPr lang="ru-RU" sz="2800" dirty="0" smtClean="0"/>
              <a:t>6. На этапе 2.4 "Оформление отчета о выполненной работе" подготавливают и оформляют отчет, содержащий: </a:t>
            </a:r>
          </a:p>
          <a:p>
            <a:pPr marL="857250" indent="-23177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описание выполненных работ на стадии, </a:t>
            </a:r>
          </a:p>
          <a:p>
            <a:pPr marL="857250" indent="-23177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описание и обоснование предлагаемого варианта концепции системы.</a:t>
            </a:r>
          </a:p>
          <a:p>
            <a:pPr indent="493713">
              <a:spcAft>
                <a:spcPts val="600"/>
              </a:spcAft>
            </a:pPr>
            <a:r>
              <a:rPr lang="ru-RU" sz="2800" dirty="0" smtClean="0"/>
              <a:t>7. На этапе 3.1 "Разработка и утверждение технического задания на создание АС" проводят: </a:t>
            </a:r>
          </a:p>
          <a:p>
            <a:pPr marL="890588" indent="-3143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разработку, </a:t>
            </a:r>
          </a:p>
          <a:p>
            <a:pPr marL="890588" indent="-3143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оформление, </a:t>
            </a:r>
          </a:p>
          <a:p>
            <a:pPr marL="890588" indent="-3143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согласование и </a:t>
            </a:r>
          </a:p>
          <a:p>
            <a:pPr marL="890588" indent="-3143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утверждение технического задания на АС, </a:t>
            </a:r>
          </a:p>
          <a:p>
            <a:pPr marL="890588" indent="-314325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(при необходимости), утверждение технических заданий на части АС.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(6/20)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18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8. На этапе 4.1 "Разработка предварительных проектных решений по системе и ее частям" определяются: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функции АС;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функции подсистем, их цели и эффекты;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состав комплексов задач и отдельных задач;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концепции информационной базы, ее укрупненная структура;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функции системы управления базой данных;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состав вычислительной системы; </a:t>
            </a:r>
          </a:p>
          <a:p>
            <a:pPr marL="725488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функции и параметры основных программных средств.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(7/20)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370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9. На этапе 5.1 "Разработка проектных решений по системе и ее частям" обеспечивают разработку общих решений: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по системе и ее частям,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функционально-алгоритмической структуре системы,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по функциям персонала и организационной структуре,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по структуре технических средств,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по алгоритмам решений задач и применяемым языкам,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по организации и ведению информационной базы,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системе классификации и кодирования информации, </a:t>
            </a:r>
          </a:p>
          <a:p>
            <a:pPr marL="1022350" indent="-4286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по программному обеспечению.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(8/20)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85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00176"/>
            <a:ext cx="11571317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600"/>
              </a:spcAft>
            </a:pPr>
            <a:r>
              <a:rPr lang="ru-RU" sz="2800" dirty="0" smtClean="0"/>
              <a:t>10. На этапах 4.2 и 5.2 "Разработка документации на АС и ее части" проводят </a:t>
            </a:r>
          </a:p>
          <a:p>
            <a:pPr marL="857250" indent="-2809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разработку, </a:t>
            </a:r>
          </a:p>
          <a:p>
            <a:pPr marL="857250" indent="-2809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оформление, </a:t>
            </a:r>
          </a:p>
          <a:p>
            <a:pPr marL="857250" indent="-2809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согласование,</a:t>
            </a:r>
          </a:p>
          <a:p>
            <a:pPr marL="857250" indent="-280988"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утверждение документации </a:t>
            </a:r>
          </a:p>
          <a:p>
            <a:pPr indent="15875">
              <a:spcAft>
                <a:spcPts val="600"/>
              </a:spcAft>
            </a:pPr>
            <a:r>
              <a:rPr lang="ru-RU" sz="2800" dirty="0" smtClean="0"/>
              <a:t>в объеме, необходимом для описания полной совокупности принятых проектных решений и достаточном для дальнейшего выполнения работ по созданию АС. 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Виды документов - по</a:t>
            </a:r>
            <a:r>
              <a:rPr lang="ru-RU" sz="2800" b="1" dirty="0" smtClean="0"/>
              <a:t> </a:t>
            </a:r>
            <a:r>
              <a:rPr lang="ru-RU" sz="2800" dirty="0" smtClean="0"/>
              <a:t>ГОСТ 34.201-89 «Информационная технология (ИТ). Комплекс стандартов на автоматизированные системы. Виды, комплектность и обозначение документов при создании автоматизированных систем»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(9/20)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32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11. На этапе 5.3 "Разработка и оформление документации на поставку изделий для комплектования АС и (или) технических требований (технических заданий) на их разработку" проводят: </a:t>
            </a:r>
          </a:p>
          <a:p>
            <a:pPr marL="808038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подготовку и оформление документации на поставку изделий для комплектования АС; </a:t>
            </a:r>
          </a:p>
          <a:p>
            <a:pPr marL="808038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определение технических требований и составление ТЗ на разработку изделий, не изготавливаемых серийно.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(10/20)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720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12. На этапе 5.4 "Разработка заданий на проектирование в смежных частях проекта объекта автоматизации" осуществляют: </a:t>
            </a:r>
          </a:p>
          <a:p>
            <a:pPr marL="808038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разработку, </a:t>
            </a:r>
          </a:p>
          <a:p>
            <a:pPr marL="808038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оформление, </a:t>
            </a:r>
          </a:p>
          <a:p>
            <a:pPr marL="808038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согласование и </a:t>
            </a:r>
          </a:p>
          <a:p>
            <a:pPr marL="808038" indent="-23177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утверждение </a:t>
            </a:r>
          </a:p>
          <a:p>
            <a:pPr indent="15875">
              <a:spcAft>
                <a:spcPts val="1200"/>
              </a:spcAft>
            </a:pPr>
            <a:r>
              <a:rPr lang="ru-RU" sz="2800" dirty="0" smtClean="0"/>
              <a:t>заданий на проектирование в </a:t>
            </a:r>
            <a:r>
              <a:rPr lang="ru-RU" sz="2800" u="sng" dirty="0" smtClean="0"/>
              <a:t>смежных</a:t>
            </a:r>
            <a:r>
              <a:rPr lang="ru-RU" sz="2800" dirty="0" smtClean="0"/>
              <a:t> частях проекта объекта автоматизации для проведения </a:t>
            </a:r>
            <a:r>
              <a:rPr lang="ru-RU" sz="2800" u="sng" dirty="0" smtClean="0"/>
              <a:t>строительных</a:t>
            </a:r>
            <a:r>
              <a:rPr lang="ru-RU" sz="2800" dirty="0" smtClean="0"/>
              <a:t>, </a:t>
            </a:r>
            <a:r>
              <a:rPr lang="ru-RU" sz="2800" u="sng" dirty="0" smtClean="0"/>
              <a:t>электротехнических</a:t>
            </a:r>
            <a:r>
              <a:rPr lang="ru-RU" sz="2800" dirty="0" smtClean="0"/>
              <a:t>, с</a:t>
            </a:r>
            <a:r>
              <a:rPr lang="ru-RU" sz="2800" u="sng" dirty="0" smtClean="0"/>
              <a:t>анитарно-технических</a:t>
            </a:r>
            <a:r>
              <a:rPr lang="ru-RU" sz="2800" dirty="0" smtClean="0"/>
              <a:t> и других </a:t>
            </a:r>
            <a:r>
              <a:rPr lang="ru-RU" sz="2800" u="sng" dirty="0" smtClean="0"/>
              <a:t>подготовительных</a:t>
            </a:r>
            <a:r>
              <a:rPr lang="ru-RU" sz="2800" dirty="0" smtClean="0"/>
              <a:t> работ, связанных с созданием АС.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(11/20)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10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948" y="584707"/>
            <a:ext cx="11389001" cy="5951349"/>
          </a:xfrm>
        </p:spPr>
        <p:txBody>
          <a:bodyPr>
            <a:noAutofit/>
          </a:bodyPr>
          <a:lstStyle/>
          <a:p>
            <a:pPr indent="493713" algn="l"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Работы по технической и криптографической защите информации у собственника (владельца) информационной системы могут выполняться: </a:t>
            </a:r>
            <a:endParaRPr lang="ru-RU" sz="2800" dirty="0" smtClean="0"/>
          </a:p>
          <a:p>
            <a:pPr marL="725488" indent="-280988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800" dirty="0"/>
              <a:t>подразделением защиты информации или иным подразделением (должностным лицом), ответственным </a:t>
            </a:r>
            <a:r>
              <a:rPr lang="ru-RU" sz="2800" dirty="0" smtClean="0"/>
              <a:t>за обеспечение </a:t>
            </a:r>
            <a:r>
              <a:rPr lang="ru-RU" sz="2800" dirty="0"/>
              <a:t>защиты информации. Работники такого подразделения (должностное лицо) должны иметь </a:t>
            </a:r>
            <a:r>
              <a:rPr lang="ru-RU" sz="2800" u="sng" dirty="0"/>
              <a:t>высшее</a:t>
            </a:r>
            <a:r>
              <a:rPr lang="ru-RU" sz="2800" dirty="0"/>
              <a:t> образование в области </a:t>
            </a:r>
            <a:r>
              <a:rPr lang="ru-RU" sz="2800" u="sng" dirty="0"/>
              <a:t>защиты информации </a:t>
            </a:r>
            <a:r>
              <a:rPr lang="ru-RU" sz="2800" dirty="0"/>
              <a:t>либо высшее или профессионально-техническое образование </a:t>
            </a:r>
            <a:r>
              <a:rPr lang="ru-RU" sz="2800" dirty="0" smtClean="0"/>
              <a:t>и прои</a:t>
            </a:r>
            <a:r>
              <a:rPr lang="ru-RU" sz="2800" dirty="0"/>
              <a:t>̆ти </a:t>
            </a:r>
            <a:r>
              <a:rPr lang="ru-RU" sz="2800" u="sng" dirty="0"/>
              <a:t>переподготовку</a:t>
            </a:r>
            <a:r>
              <a:rPr lang="ru-RU" sz="2800" dirty="0"/>
              <a:t> или повышение </a:t>
            </a:r>
            <a:r>
              <a:rPr lang="ru-RU" sz="2800" u="sng" dirty="0"/>
              <a:t>квалификации</a:t>
            </a:r>
            <a:r>
              <a:rPr lang="ru-RU" sz="2800" dirty="0"/>
              <a:t> по вопросам технической и криптографической защиты информации в порядке, установленном законодательством</a:t>
            </a:r>
            <a:r>
              <a:rPr lang="ru-RU" sz="2800" dirty="0" smtClean="0"/>
              <a:t>;</a:t>
            </a:r>
          </a:p>
          <a:p>
            <a:pPr marL="725488" indent="-280988" algn="l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800" dirty="0" smtClean="0"/>
              <a:t> организациями</a:t>
            </a:r>
            <a:r>
              <a:rPr lang="ru-RU" sz="2800" dirty="0"/>
              <a:t>, имеющими специальные разрешения (</a:t>
            </a:r>
            <a:r>
              <a:rPr lang="ru-RU" sz="2800" u="sng" dirty="0"/>
              <a:t>лицензии</a:t>
            </a:r>
            <a:r>
              <a:rPr lang="ru-RU" sz="2800" dirty="0"/>
              <a:t>) на деятельность по технической и (или) криптографической защите информации в части соответствующих </a:t>
            </a:r>
            <a:r>
              <a:rPr lang="ru-RU" sz="2800" dirty="0" smtClean="0"/>
              <a:t>составляющих </a:t>
            </a:r>
            <a:r>
              <a:rPr lang="ru-RU" sz="2800" dirty="0"/>
              <a:t>данный вид деятельности работ (далее– специализированные </a:t>
            </a:r>
            <a:r>
              <a:rPr lang="ru-RU" sz="2800" dirty="0" smtClean="0"/>
              <a:t>организации</a:t>
            </a:r>
            <a:r>
              <a:rPr lang="ru-RU" sz="2800" dirty="0"/>
              <a:t>).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771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369332"/>
            <a:ext cx="1157131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13. На этапе 6.1 "Разработка рабочей документации на систему и ее части" осуществляют: </a:t>
            </a:r>
          </a:p>
          <a:p>
            <a:pPr marL="457200" indent="-276225">
              <a:buFont typeface="Arial" charset="0"/>
              <a:buChar char="•"/>
            </a:pPr>
            <a:r>
              <a:rPr lang="ru-RU" sz="2800" dirty="0" smtClean="0"/>
              <a:t>разработку </a:t>
            </a:r>
            <a:r>
              <a:rPr lang="ru-RU" sz="2800" u="sng" dirty="0" smtClean="0"/>
              <a:t>рабочей документации</a:t>
            </a:r>
            <a:r>
              <a:rPr lang="ru-RU" sz="2800" dirty="0" smtClean="0"/>
              <a:t>, содержащей все необходимые и достаточные сведения для обеспечения выполнения работ по вводу АС в действие и ее эксплуатации, а также для поддерживания уровня эксплуатационных характеристик (качества) системы в соответствии с принятыми проектными решениями, </a:t>
            </a:r>
          </a:p>
          <a:p>
            <a:pPr marL="457200" indent="-276225">
              <a:buFont typeface="Arial" charset="0"/>
              <a:buChar char="•"/>
            </a:pPr>
            <a:r>
              <a:rPr lang="ru-RU" sz="2800" dirty="0" smtClean="0"/>
              <a:t>ее оформление, </a:t>
            </a:r>
          </a:p>
          <a:p>
            <a:pPr marL="457200" indent="-276225">
              <a:buFont typeface="Arial" charset="0"/>
              <a:buChar char="•"/>
            </a:pPr>
            <a:r>
              <a:rPr lang="ru-RU" sz="2800" dirty="0" smtClean="0"/>
              <a:t>согласование,</a:t>
            </a:r>
          </a:p>
          <a:p>
            <a:pPr marL="457200" indent="-276225">
              <a:buFont typeface="Arial" charset="0"/>
              <a:buChar char="•"/>
            </a:pPr>
            <a:r>
              <a:rPr lang="ru-RU" sz="2800" dirty="0" smtClean="0"/>
              <a:t>утверждение. 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Виды документов - по ГОСТ 34.201-89 «Информационная технология (ИТ). Комплекс стандартов на автоматизированные системы. Виды, комплектность и обозначение документов при создании автоматизированных систем»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(12/20)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14. На этапе 6.2 "Разработка или адаптация программ" проводят:</a:t>
            </a:r>
          </a:p>
          <a:p>
            <a:pPr marL="985838" indent="-2508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разработку программ и программных средств системы, </a:t>
            </a:r>
          </a:p>
          <a:p>
            <a:pPr marL="985838" indent="-2508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выбор, </a:t>
            </a:r>
          </a:p>
          <a:p>
            <a:pPr marL="985838" indent="-250825">
              <a:spcAft>
                <a:spcPts val="1200"/>
              </a:spcAft>
              <a:buFont typeface="Arial" charset="0"/>
              <a:buChar char="•"/>
            </a:pPr>
            <a:r>
              <a:rPr lang="ru-RU" sz="2800" dirty="0" smtClean="0"/>
              <a:t>адаптацию и (или) привязку приобретаемых программных средств,</a:t>
            </a:r>
          </a:p>
          <a:p>
            <a:pPr indent="15875">
              <a:spcAft>
                <a:spcPts val="1200"/>
              </a:spcAft>
            </a:pPr>
            <a:r>
              <a:rPr lang="ru-RU" sz="2800" dirty="0" smtClean="0"/>
              <a:t>разработку программной документации в соответствии с ГОСТ 19.101-77 «Единая система программной документации (ЕСПД). Виды программ и программных документов»</a:t>
            </a:r>
          </a:p>
          <a:p>
            <a:pPr indent="493713">
              <a:spcAft>
                <a:spcPts val="1200"/>
              </a:spcAft>
            </a:pP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(13/20)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120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15. На этапе 7.1 "Подготовка объекта автоматизации к вводу АС в действие" проводят работы по организационной подготовке объекта автоматизации к вводу АС в действие, в том числе: </a:t>
            </a:r>
          </a:p>
          <a:p>
            <a:pPr marL="1201738" indent="-4175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реализацию проектных решений по организационной структуре АС;</a:t>
            </a:r>
          </a:p>
          <a:p>
            <a:pPr marL="1201738" indent="-4175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обеспечение подразделений объекта управления инструктивно-методическими материалами; </a:t>
            </a:r>
          </a:p>
          <a:p>
            <a:pPr marL="1201738" indent="-4175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внедрение классификаторов информации.</a:t>
            </a:r>
          </a:p>
          <a:p>
            <a:pPr indent="493713">
              <a:spcAft>
                <a:spcPts val="1200"/>
              </a:spcAft>
            </a:pPr>
            <a:endParaRPr lang="ru-RU" sz="1400" dirty="0" smtClean="0"/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16. На этапе 7.2 "Подготовка персонала" проводят обучение персонала и проверку его способности обеспечить функционирование АС.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(14/20)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527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17. На этапе "Комплектация АС поставляемыми изделиями" обеспечивают получение комплектующих изделий серийного и единичного производства, материалов и монтажных изделий. Проводят входной контроль их качества.</a:t>
            </a:r>
          </a:p>
          <a:p>
            <a:pPr indent="493713">
              <a:spcAft>
                <a:spcPts val="1200"/>
              </a:spcAft>
            </a:pPr>
            <a:r>
              <a:rPr lang="ru-RU" sz="2800" dirty="0" smtClean="0"/>
              <a:t>18. На этапе 7.4 "Строительно-монтажные работы" проводят:</a:t>
            </a:r>
          </a:p>
          <a:p>
            <a:pPr marL="1035050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выполнение работ по строительству специализированных зданий (помещений) для размещения технических средств и персонала АС;</a:t>
            </a:r>
          </a:p>
          <a:p>
            <a:pPr marL="1035050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 сооружение кабельных каналов; </a:t>
            </a:r>
          </a:p>
          <a:p>
            <a:pPr marL="1035050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выполнение работ по монтажу технических средств и линий связи;</a:t>
            </a:r>
          </a:p>
          <a:p>
            <a:pPr marL="1035050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испытание смонтированных технических средств; </a:t>
            </a:r>
          </a:p>
          <a:p>
            <a:pPr marL="1035050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сдачу технических средств для проведения пусконаладочных работ.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(15/20)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83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19. На этапе 7.5 "Пусконаладочные работы" проводят: </a:t>
            </a:r>
          </a:p>
          <a:p>
            <a:pPr marL="1336675" indent="-4191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автономную наладку технических и программных средств; </a:t>
            </a:r>
          </a:p>
          <a:p>
            <a:pPr marL="1336675" indent="-4191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загрузку информации в базы данных; </a:t>
            </a:r>
          </a:p>
          <a:p>
            <a:pPr marL="1336675" indent="-4191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проверку системы ведения баз данных;</a:t>
            </a:r>
          </a:p>
          <a:p>
            <a:pPr marL="1336675" indent="-419100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комплексную наладку всех средств системы.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(16/20)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3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20. На этапе 7.6 "Проведение предварительных испытаний" осуществляют:</a:t>
            </a:r>
          </a:p>
          <a:p>
            <a:pPr marL="850900" indent="-4667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испытания АС на </a:t>
            </a:r>
            <a:r>
              <a:rPr lang="ru-RU" sz="2800" u="sng" dirty="0" smtClean="0"/>
              <a:t>работоспособность</a:t>
            </a:r>
            <a:r>
              <a:rPr lang="ru-RU" sz="2800" dirty="0" smtClean="0"/>
              <a:t> и соответствие </a:t>
            </a:r>
            <a:r>
              <a:rPr lang="ru-RU" sz="2800" u="sng" dirty="0" smtClean="0"/>
              <a:t>техническому</a:t>
            </a:r>
            <a:r>
              <a:rPr lang="ru-RU" sz="2800" dirty="0" smtClean="0"/>
              <a:t> </a:t>
            </a:r>
            <a:r>
              <a:rPr lang="ru-RU" sz="2800" u="sng" dirty="0" smtClean="0"/>
              <a:t>заданию</a:t>
            </a:r>
            <a:r>
              <a:rPr lang="ru-RU" sz="2800" dirty="0" smtClean="0"/>
              <a:t> в соответствии с программой и </a:t>
            </a:r>
            <a:r>
              <a:rPr lang="ru-RU" sz="2800" u="sng" dirty="0" smtClean="0"/>
              <a:t>методикой</a:t>
            </a:r>
            <a:r>
              <a:rPr lang="ru-RU" sz="2800" dirty="0" smtClean="0"/>
              <a:t> предварительных испытаний;</a:t>
            </a:r>
          </a:p>
          <a:p>
            <a:pPr marL="850900" indent="-466725">
              <a:spcAft>
                <a:spcPts val="1200"/>
              </a:spcAft>
              <a:buFont typeface="Wingdings" charset="2"/>
              <a:buChar char="Ø"/>
            </a:pPr>
            <a:r>
              <a:rPr lang="ru-RU" sz="2800" u="sng" dirty="0" smtClean="0"/>
              <a:t>устранение</a:t>
            </a:r>
            <a:r>
              <a:rPr lang="ru-RU" sz="2800" dirty="0" smtClean="0"/>
              <a:t> неисправностей и внесение </a:t>
            </a:r>
            <a:r>
              <a:rPr lang="ru-RU" sz="2800" u="sng" dirty="0" smtClean="0"/>
              <a:t>изменений</a:t>
            </a:r>
            <a:r>
              <a:rPr lang="ru-RU" sz="2800" dirty="0" smtClean="0"/>
              <a:t> в документацию на АС, в том числе эксплуатационную в соответствии с </a:t>
            </a:r>
            <a:r>
              <a:rPr lang="ru-RU" sz="2800" u="sng" dirty="0" smtClean="0"/>
              <a:t>протоколом</a:t>
            </a:r>
            <a:r>
              <a:rPr lang="ru-RU" sz="2800" dirty="0" smtClean="0"/>
              <a:t> испытаний;</a:t>
            </a:r>
          </a:p>
          <a:p>
            <a:pPr marL="850900" indent="-466725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оформление </a:t>
            </a:r>
            <a:r>
              <a:rPr lang="ru-RU" sz="2800" u="sng" dirty="0" smtClean="0"/>
              <a:t>акта</a:t>
            </a:r>
            <a:r>
              <a:rPr lang="ru-RU" sz="2800" dirty="0" smtClean="0"/>
              <a:t> о приемке АС в опытную эксплуатацию.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(17/20)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06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21. На этапе 7.7 "Проведение опытной эксплуатации" проводят:</a:t>
            </a:r>
          </a:p>
          <a:p>
            <a:pPr marL="1336675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опытную эксплуатацию АС; </a:t>
            </a:r>
          </a:p>
          <a:p>
            <a:pPr marL="1336675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анализ </a:t>
            </a:r>
            <a:r>
              <a:rPr lang="ru-RU" sz="2800" u="sng" dirty="0" smtClean="0"/>
              <a:t>результатов</a:t>
            </a:r>
            <a:r>
              <a:rPr lang="ru-RU" sz="2800" dirty="0" smtClean="0"/>
              <a:t> опытной эксплуатации АС; </a:t>
            </a:r>
          </a:p>
          <a:p>
            <a:pPr marL="1336675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u="sng" dirty="0" smtClean="0"/>
              <a:t>доработку</a:t>
            </a:r>
            <a:r>
              <a:rPr lang="ru-RU" sz="2800" dirty="0" smtClean="0"/>
              <a:t> (при необходимости) программного обеспечения АС;</a:t>
            </a:r>
          </a:p>
          <a:p>
            <a:pPr marL="1336675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дополнительную наладку (при необходимости) технических средств АС; </a:t>
            </a:r>
          </a:p>
          <a:p>
            <a:pPr marL="1336675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оформление </a:t>
            </a:r>
            <a:r>
              <a:rPr lang="ru-RU" sz="2800" u="sng" dirty="0" smtClean="0"/>
              <a:t>акта</a:t>
            </a:r>
            <a:r>
              <a:rPr lang="ru-RU" sz="2800" dirty="0" smtClean="0"/>
              <a:t> о завершении опытной эксплуатации.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(18/20)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07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22. На этапе 7.8 "Проведение </a:t>
            </a:r>
            <a:r>
              <a:rPr lang="ru-RU" sz="2800" u="sng" dirty="0" smtClean="0"/>
              <a:t>приемочных</a:t>
            </a:r>
            <a:r>
              <a:rPr lang="ru-RU" sz="2800" dirty="0" smtClean="0"/>
              <a:t> испытаний" проводят:</a:t>
            </a:r>
          </a:p>
          <a:p>
            <a:pPr marL="1385888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испытания на соответствие техническому заданию в соответствии с программой и методикой приемочных испытаний;</a:t>
            </a:r>
          </a:p>
          <a:p>
            <a:pPr marL="1385888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анализ результатов испытаний АС и устранение недостатков, выявленных при испытаниях;</a:t>
            </a:r>
          </a:p>
          <a:p>
            <a:pPr marL="1385888" indent="-468313">
              <a:spcAft>
                <a:spcPts val="1200"/>
              </a:spcAft>
              <a:buFont typeface="Wingdings" charset="2"/>
              <a:buChar char="Ø"/>
            </a:pPr>
            <a:r>
              <a:rPr lang="ru-RU" sz="2800" dirty="0" smtClean="0"/>
              <a:t>оформление акта о приемке АС в постоянную эксплуатацию.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(19/20)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85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583303"/>
            <a:ext cx="1157131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713">
              <a:spcAft>
                <a:spcPts val="1200"/>
              </a:spcAft>
            </a:pPr>
            <a:r>
              <a:rPr lang="ru-RU" sz="2800" dirty="0" smtClean="0"/>
              <a:t>23. На этапе 8.1 "Выполнение работ в соответствии с гарантийными обязательствами" осуществляют работы по </a:t>
            </a:r>
            <a:r>
              <a:rPr lang="ru-RU" sz="2800" u="sng" dirty="0" smtClean="0"/>
              <a:t>устранению</a:t>
            </a:r>
            <a:r>
              <a:rPr lang="ru-RU" sz="2800" dirty="0" smtClean="0"/>
              <a:t> недостатков, выявленных при эксплуатации АС в течение установленных гарантийных сроков, внесению необходимых изменений в документацию на АС.</a:t>
            </a:r>
          </a:p>
          <a:p>
            <a:pPr indent="493713"/>
            <a:r>
              <a:rPr lang="ru-RU" sz="2800" dirty="0" smtClean="0"/>
              <a:t>24. На этапе 8.2 "Послегарантийное обслуживание" осуществляют работы по:</a:t>
            </a:r>
          </a:p>
          <a:p>
            <a:pPr marL="901700" indent="-284163">
              <a:buFont typeface="Arial" charset="0"/>
              <a:buChar char="•"/>
            </a:pPr>
            <a:r>
              <a:rPr lang="ru-RU" sz="2800" dirty="0" smtClean="0"/>
              <a:t>анализу функционирования системы;</a:t>
            </a:r>
          </a:p>
          <a:p>
            <a:pPr marL="901700" indent="-284163">
              <a:buFont typeface="Arial" charset="0"/>
              <a:buChar char="•"/>
            </a:pPr>
            <a:r>
              <a:rPr lang="ru-RU" sz="2800" dirty="0" smtClean="0"/>
              <a:t>выявлению отклонений фактических эксплуатационных характеристик АС от проектных значений;</a:t>
            </a:r>
          </a:p>
          <a:p>
            <a:pPr marL="901700" indent="-284163">
              <a:buFont typeface="Arial" charset="0"/>
              <a:buChar char="•"/>
            </a:pPr>
            <a:r>
              <a:rPr lang="ru-RU" sz="2800" dirty="0" smtClean="0"/>
              <a:t>установлению причин этих отклонений;</a:t>
            </a:r>
          </a:p>
          <a:p>
            <a:pPr marL="901700" indent="-284163">
              <a:buFont typeface="Arial" charset="0"/>
              <a:buChar char="•"/>
            </a:pPr>
            <a:r>
              <a:rPr lang="ru-RU" sz="2800" dirty="0" smtClean="0"/>
              <a:t>устранению выявленных недостатков и обеспечению стабильности эксплуатационных характеристик АС;</a:t>
            </a:r>
          </a:p>
          <a:p>
            <a:pPr marL="901700" indent="-284163">
              <a:buFont typeface="Arial" charset="0"/>
              <a:buChar char="•"/>
            </a:pPr>
            <a:r>
              <a:rPr lang="ru-RU" sz="2800" dirty="0" smtClean="0"/>
              <a:t>внесению необходимых изменений в документацию на АС.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1" y="-1"/>
            <a:ext cx="9144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/>
              <a:t>(20/20)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75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09720" y="1214422"/>
            <a:ext cx="9001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стадиях "Эскизный проект" и "Технический проект" должны быть разработаны проектные решения, реализующие механизмы ИБ. Проектные решения описываются в </a:t>
            </a:r>
            <a:r>
              <a:rPr lang="ru-RU" sz="2000" b="1" u="sng" dirty="0"/>
              <a:t>пояснительной записке </a:t>
            </a:r>
            <a:r>
              <a:rPr lang="ru-RU" sz="2000" dirty="0"/>
              <a:t>к техническому проекту. </a:t>
            </a:r>
          </a:p>
          <a:p>
            <a:r>
              <a:rPr lang="ru-RU" sz="2000" dirty="0"/>
              <a:t>В разделе </a:t>
            </a:r>
            <a:r>
              <a:rPr lang="ru-RU" sz="2000" b="1" dirty="0"/>
              <a:t>"Основные технические решения по системе в целом" </a:t>
            </a:r>
            <a:r>
              <a:rPr lang="ru-RU" sz="2000" dirty="0"/>
              <a:t>должны быть рассмотрены решения по структуре и функционированию комплексной системы, обеспечивающей режим ИБ: 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452662" y="3500438"/>
            <a:ext cx="800102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описание показателей, характеризующих качество системы, обеспечивающей режим ИБ и методы их измерения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перечень угроз ИБ, для которых обеспечивается защита в рамках предлагаемого проектного решения. </a:t>
            </a:r>
          </a:p>
          <a:p>
            <a:pPr>
              <a:spcBef>
                <a:spcPts val="1800"/>
              </a:spcBef>
            </a:pPr>
            <a:endParaRPr lang="ru-RU" sz="2800" b="1" dirty="0"/>
          </a:p>
          <a:p>
            <a:pPr>
              <a:spcBef>
                <a:spcPts val="18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1214422"/>
          </a:xfrm>
        </p:spPr>
        <p:txBody>
          <a:bodyPr/>
          <a:lstStyle/>
          <a:p>
            <a:pPr algn="ctr">
              <a:buNone/>
            </a:pPr>
            <a:r>
              <a:rPr lang="ru-RU" sz="3600" b="1" dirty="0"/>
              <a:t>Обеспечение режима ИБ на стадиях </a:t>
            </a:r>
            <a:r>
              <a:rPr lang="ru-RU" sz="3600" b="1" u="sng" dirty="0"/>
              <a:t>проектирования</a:t>
            </a:r>
            <a:r>
              <a:rPr lang="ru-RU" sz="3600" b="1" dirty="0"/>
              <a:t> АС</a:t>
            </a:r>
            <a:endParaRPr lang="ru-RU" sz="3600" b="1" u="sng" dirty="0"/>
          </a:p>
        </p:txBody>
      </p:sp>
      <p:sp>
        <p:nvSpPr>
          <p:cNvPr id="8" name="Овал 7"/>
          <p:cNvSpPr/>
          <p:nvPr/>
        </p:nvSpPr>
        <p:spPr>
          <a:xfrm>
            <a:off x="1952598" y="364331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1952598" y="5143512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53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949" y="418453"/>
            <a:ext cx="11158780" cy="5951349"/>
          </a:xfrm>
        </p:spPr>
        <p:txBody>
          <a:bodyPr>
            <a:noAutofit/>
          </a:bodyPr>
          <a:lstStyle/>
          <a:p>
            <a:pPr indent="493713" algn="l">
              <a:spcBef>
                <a:spcPts val="0"/>
              </a:spcBef>
              <a:spcAft>
                <a:spcPts val="1200"/>
              </a:spcAft>
            </a:pPr>
            <a:r>
              <a:rPr lang="ru-RU" sz="2800" dirty="0"/>
              <a:t>При выполнении специализированными организациями работ </a:t>
            </a:r>
            <a:r>
              <a:rPr lang="ru-RU" sz="2800" dirty="0" smtClean="0"/>
              <a:t>по проектированию и созданию </a:t>
            </a:r>
            <a:r>
              <a:rPr lang="ru-RU" sz="2800" dirty="0"/>
              <a:t>систем защиты информации </a:t>
            </a:r>
            <a:r>
              <a:rPr lang="ru-RU" sz="2800" dirty="0" smtClean="0"/>
              <a:t>с использованием </a:t>
            </a:r>
            <a:r>
              <a:rPr lang="ru-RU" sz="2800" dirty="0"/>
              <a:t>открытых каналов передачи данных (сетей электросвязи общего пользования) должны применяться средства </a:t>
            </a:r>
            <a:r>
              <a:rPr lang="ru-RU" sz="2800" u="sng" dirty="0"/>
              <a:t>криптографической</a:t>
            </a:r>
            <a:r>
              <a:rPr lang="ru-RU" sz="2800" dirty="0"/>
              <a:t> защиты информации, обеспечивающие линейное шифрование передаваемой </a:t>
            </a:r>
            <a:r>
              <a:rPr lang="ru-RU" sz="2800" dirty="0" smtClean="0"/>
              <a:t>информации.</a:t>
            </a:r>
          </a:p>
          <a:p>
            <a:pPr indent="542925" algn="l"/>
            <a:r>
              <a:rPr lang="ru-RU" sz="2800" dirty="0"/>
              <a:t>Перечень работ </a:t>
            </a:r>
            <a:r>
              <a:rPr lang="ru-RU" sz="2800" dirty="0" smtClean="0"/>
              <a:t>по проектированию и созданию </a:t>
            </a:r>
            <a:r>
              <a:rPr lang="ru-RU" sz="2800" dirty="0"/>
              <a:t>системы защиты информации может предусматриваться в </a:t>
            </a:r>
            <a:r>
              <a:rPr lang="ru-RU" sz="2800" b="1" dirty="0"/>
              <a:t>техническом задании</a:t>
            </a:r>
            <a:r>
              <a:rPr lang="ru-RU" sz="2800" dirty="0"/>
              <a:t> на </a:t>
            </a:r>
            <a:r>
              <a:rPr lang="ru-RU" sz="2800" u="sng" dirty="0"/>
              <a:t>создание</a:t>
            </a:r>
            <a:r>
              <a:rPr lang="ru-RU" sz="2800" dirty="0"/>
              <a:t> информационной системы. </a:t>
            </a:r>
            <a:endParaRPr lang="ru-RU" sz="2800" dirty="0" smtClean="0"/>
          </a:p>
          <a:p>
            <a:pPr indent="493713" algn="l">
              <a:spcBef>
                <a:spcPts val="0"/>
              </a:spcBef>
              <a:spcAft>
                <a:spcPts val="12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1904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571480"/>
            <a:ext cx="90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разделе </a:t>
            </a:r>
            <a:r>
              <a:rPr lang="ru-RU" sz="2000" b="1" u="sng" dirty="0"/>
              <a:t>"Описание автоматизируемых функций и задач" </a:t>
            </a:r>
            <a:r>
              <a:rPr lang="ru-RU" sz="2000" dirty="0"/>
              <a:t>описываются: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381224" y="1500174"/>
            <a:ext cx="800102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проектные решения, реализующие механизмы ИБ;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по каждому механизму приводятся характеристики качества реализации и методы их измерения;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приводятся перечни и критерии отказов для каждого механизма безопасности;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приводятся меры, принимаемые для удовлетворения требований надежности. </a:t>
            </a:r>
          </a:p>
          <a:p>
            <a:pPr>
              <a:spcBef>
                <a:spcPts val="1800"/>
              </a:spcBef>
            </a:pPr>
            <a:endParaRPr lang="ru-RU" sz="2800" b="1" dirty="0"/>
          </a:p>
          <a:p>
            <a:pPr>
              <a:spcBef>
                <a:spcPts val="18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500042"/>
          </a:xfrm>
        </p:spPr>
        <p:txBody>
          <a:bodyPr/>
          <a:lstStyle/>
          <a:p>
            <a:pPr>
              <a:buNone/>
            </a:pPr>
            <a:r>
              <a:rPr lang="ru-RU" sz="2400" b="1" i="1" u="sng" dirty="0"/>
              <a:t>В пояснительной записке </a:t>
            </a:r>
            <a:r>
              <a:rPr lang="ru-RU" sz="2400" i="1" dirty="0"/>
              <a:t>к техническому проекту:</a:t>
            </a:r>
            <a:endParaRPr lang="ru-RU" sz="24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952598" y="1643050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952598" y="5286388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952596" y="2714620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952596" y="4214818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013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571480"/>
            <a:ext cx="90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разделе </a:t>
            </a:r>
            <a:r>
              <a:rPr lang="ru-RU" sz="2000" b="1" u="sng" dirty="0"/>
              <a:t>"Основные технические решения по видам обеспечения" </a:t>
            </a:r>
            <a:r>
              <a:rPr lang="ru-RU" sz="2000" dirty="0"/>
              <a:t>рассматриваются: 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095472" y="1285860"/>
            <a:ext cx="857252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обоснование выбора технических средств, обеспечивающих режим ИБ, функционирование в составе комплекса технических средств автоматизированной системы, в том числе в пусковом, нормальном и аварийном режимах;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технические решения по программному обеспечению, относящиеся к обеспечению режима ИБ;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технические решения по информационному обеспечению, относящиеся к обеспечению режима ИБ (организация сбора и передачи данных). </a:t>
            </a:r>
          </a:p>
          <a:p>
            <a:pPr>
              <a:spcBef>
                <a:spcPts val="1800"/>
              </a:spcBef>
            </a:pPr>
            <a:endParaRPr lang="ru-RU" sz="2800" b="1" dirty="0"/>
          </a:p>
          <a:p>
            <a:pPr>
              <a:spcBef>
                <a:spcPts val="18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500042"/>
          </a:xfrm>
        </p:spPr>
        <p:txBody>
          <a:bodyPr/>
          <a:lstStyle/>
          <a:p>
            <a:pPr>
              <a:buNone/>
            </a:pPr>
            <a:r>
              <a:rPr lang="ru-RU" sz="2400" b="1" i="1" u="sng" dirty="0"/>
              <a:t>В пояснительной записке </a:t>
            </a:r>
            <a:r>
              <a:rPr lang="ru-RU" sz="2400" i="1" dirty="0"/>
              <a:t>к техническому проекту:</a:t>
            </a:r>
            <a:endParaRPr lang="ru-RU" sz="24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666844" y="1428738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66844" y="3786190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666844" y="5286388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25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571480"/>
            <a:ext cx="90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разделе </a:t>
            </a:r>
            <a:r>
              <a:rPr lang="ru-RU" sz="2000" b="1" u="sng" dirty="0"/>
              <a:t>"Мероприятия по подготовке объекта автоматизации к вводу системы в действие" </a:t>
            </a:r>
            <a:r>
              <a:rPr lang="ru-RU" sz="2000" dirty="0"/>
              <a:t>описываются: 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095472" y="1785926"/>
            <a:ext cx="85725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мероприятия по обучению персонала правилам поддержания режима ИБ;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мероприятия по изменению объекта автоматизации, связанные с обеспечением ИБ;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планирование восстановительных работ. </a:t>
            </a:r>
          </a:p>
          <a:p>
            <a:pPr>
              <a:spcBef>
                <a:spcPts val="1800"/>
              </a:spcBef>
            </a:pPr>
            <a:endParaRPr lang="ru-RU" sz="2800" b="1" dirty="0"/>
          </a:p>
          <a:p>
            <a:pPr>
              <a:spcBef>
                <a:spcPts val="18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500042"/>
          </a:xfrm>
        </p:spPr>
        <p:txBody>
          <a:bodyPr/>
          <a:lstStyle/>
          <a:p>
            <a:pPr>
              <a:buNone/>
            </a:pPr>
            <a:r>
              <a:rPr lang="ru-RU" sz="2400" b="1" i="1" u="sng" dirty="0"/>
              <a:t>В пояснительной записке </a:t>
            </a:r>
            <a:r>
              <a:rPr lang="ru-RU" sz="2400" i="1" dirty="0"/>
              <a:t>к техническому проекту:</a:t>
            </a:r>
            <a:endParaRPr lang="ru-RU" sz="24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666844" y="1928806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66844" y="300037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666844" y="407194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00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571481"/>
            <a:ext cx="9001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Должны быть предусмотрены меры ИБ, направленные на ликвидацию последствий нарушений в работе, вызванных стихийными бедствиями, авариями, атаками нарушителей. В процессе планирования должны быть рассмотрены вопросы: 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095472" y="2214554"/>
            <a:ext cx="85725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выявления критически важных функций и систем;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определения перечня возможных аварий;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разработка защитных мероприятий;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подготовка планов действий персонала на случай аварий. </a:t>
            </a:r>
          </a:p>
          <a:p>
            <a:pPr>
              <a:spcBef>
                <a:spcPts val="1800"/>
              </a:spcBef>
            </a:pPr>
            <a:endParaRPr lang="ru-RU" sz="2800" b="1" dirty="0"/>
          </a:p>
          <a:p>
            <a:pPr>
              <a:spcBef>
                <a:spcPts val="18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500042"/>
          </a:xfrm>
        </p:spPr>
        <p:txBody>
          <a:bodyPr/>
          <a:lstStyle/>
          <a:p>
            <a:pPr>
              <a:buNone/>
            </a:pPr>
            <a:r>
              <a:rPr lang="ru-RU" sz="2400" b="1" i="1" u="sng" dirty="0"/>
              <a:t>В планах ОНРВ</a:t>
            </a:r>
            <a:r>
              <a:rPr lang="ru-RU" sz="2400" i="1" dirty="0"/>
              <a:t>:</a:t>
            </a:r>
            <a:endParaRPr lang="ru-RU" sz="24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666844" y="2357430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66844" y="300037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666844" y="3643316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666844" y="4344996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681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1391181"/>
            <a:ext cx="90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стадии разработки рабочей документации должны быть разработаны: 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095472" y="2143116"/>
            <a:ext cx="85725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должностные инструкции персонала, регламентирующие вопросы доступа в помещения и к оборудованию, работу с носителями информации, доступ к информации;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правила администрирования в АС;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правила работы пользователей в АС; 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правила работы со сторонними организациями.</a:t>
            </a:r>
            <a:r>
              <a:rPr lang="ru-RU" sz="2800" dirty="0"/>
              <a:t> </a:t>
            </a:r>
          </a:p>
          <a:p>
            <a:pPr>
              <a:spcBef>
                <a:spcPts val="1800"/>
              </a:spcBef>
            </a:pPr>
            <a:endParaRPr lang="ru-RU" sz="2800" b="1" dirty="0"/>
          </a:p>
          <a:p>
            <a:pPr>
              <a:spcBef>
                <a:spcPts val="18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1214422"/>
          </a:xfrm>
        </p:spPr>
        <p:txBody>
          <a:bodyPr/>
          <a:lstStyle/>
          <a:p>
            <a:pPr algn="ctr">
              <a:buNone/>
            </a:pPr>
            <a:r>
              <a:rPr lang="ru-RU" sz="3600" b="1" dirty="0"/>
              <a:t>Рабочая документация, относящаяся к обеспечению режима ИБ</a:t>
            </a:r>
            <a:endParaRPr lang="ru-RU" sz="36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666844" y="2285992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66844" y="550070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666844" y="4214820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666846" y="4786322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4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1198892"/>
            <a:ext cx="9001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Должен быть разработан план мероприятий по обеспечению режима ИБ. В этом плане должны быть рассмотрены основные составляющие части комплексной системы защиты: 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095472" y="2285992"/>
            <a:ext cx="85725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ru-RU" sz="2800" b="1" dirty="0"/>
              <a:t>организация работы персонала; </a:t>
            </a:r>
          </a:p>
          <a:p>
            <a:pPr>
              <a:spcBef>
                <a:spcPts val="1200"/>
              </a:spcBef>
            </a:pPr>
            <a:r>
              <a:rPr lang="ru-RU" sz="2800" b="1" dirty="0"/>
              <a:t>физическая защита и контроль за соблюдением режима ИБ; </a:t>
            </a:r>
          </a:p>
          <a:p>
            <a:pPr>
              <a:spcBef>
                <a:spcPts val="1200"/>
              </a:spcBef>
            </a:pPr>
            <a:r>
              <a:rPr lang="ru-RU" sz="2800" b="1" dirty="0"/>
              <a:t>организация доступа в многопользовательской системе; </a:t>
            </a:r>
          </a:p>
          <a:p>
            <a:pPr>
              <a:spcBef>
                <a:spcPts val="1200"/>
              </a:spcBef>
            </a:pPr>
            <a:r>
              <a:rPr lang="ru-RU" sz="2800" b="1" dirty="0"/>
              <a:t>поддержание работоспособности и обеспечение ИБ в сетях; </a:t>
            </a:r>
          </a:p>
          <a:p>
            <a:pPr>
              <a:spcBef>
                <a:spcPts val="1200"/>
              </a:spcBef>
            </a:pPr>
            <a:r>
              <a:rPr lang="ru-RU" sz="2800" b="1" dirty="0"/>
              <a:t>планирование восстановительных работ. </a:t>
            </a:r>
          </a:p>
          <a:p>
            <a:pPr>
              <a:spcBef>
                <a:spcPts val="1200"/>
              </a:spcBef>
            </a:pPr>
            <a:endParaRPr lang="ru-RU" sz="2800" b="1" dirty="0"/>
          </a:p>
          <a:p>
            <a:pPr>
              <a:spcBef>
                <a:spcPts val="12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1214422"/>
          </a:xfrm>
        </p:spPr>
        <p:txBody>
          <a:bodyPr/>
          <a:lstStyle/>
          <a:p>
            <a:pPr algn="ctr">
              <a:buNone/>
            </a:pPr>
            <a:r>
              <a:rPr lang="ru-RU" sz="3600" b="1" dirty="0"/>
              <a:t>Рабочая документация, относящаяся к обеспечению режима ИБ</a:t>
            </a:r>
            <a:endParaRPr lang="ru-RU" sz="36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666844" y="2357432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66844" y="5942030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666844" y="3000372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666846" y="400050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666844" y="5000636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8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6812" y="1198891"/>
            <a:ext cx="90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процессе подготовки к эксплуатации АС должны быть решены вопросы:</a:t>
            </a:r>
          </a:p>
        </p:txBody>
      </p:sp>
      <p:sp>
        <p:nvSpPr>
          <p:cNvPr id="16" name="Содержимое 11"/>
          <p:cNvSpPr txBox="1">
            <a:spLocks/>
          </p:cNvSpPr>
          <p:nvPr/>
        </p:nvSpPr>
        <p:spPr bwMode="auto">
          <a:xfrm>
            <a:off x="2095472" y="1714488"/>
            <a:ext cx="85725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обучения пользователей и персонала;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организации физической защиты и контроля за соблюдением режима ИБ;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организации доступа пользователей к работе в АС. </a:t>
            </a:r>
          </a:p>
          <a:p>
            <a:pPr>
              <a:spcBef>
                <a:spcPts val="1200"/>
              </a:spcBef>
            </a:pPr>
            <a:endParaRPr lang="ru-RU" sz="2800" b="1" dirty="0"/>
          </a:p>
          <a:p>
            <a:pPr>
              <a:spcBef>
                <a:spcPts val="1200"/>
              </a:spcBef>
            </a:pPr>
            <a:r>
              <a:rPr lang="ru-RU" sz="2800" b="1" dirty="0"/>
              <a:t> </a:t>
            </a:r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1214422"/>
          </a:xfrm>
        </p:spPr>
        <p:txBody>
          <a:bodyPr/>
          <a:lstStyle/>
          <a:p>
            <a:pPr algn="ctr">
              <a:buNone/>
            </a:pPr>
            <a:r>
              <a:rPr lang="ru-RU" sz="3600" b="1" dirty="0"/>
              <a:t>Обеспечение ИБ в процессе подготовки к эксплуатации АС </a:t>
            </a:r>
            <a:endParaRPr lang="ru-RU" sz="3600" b="1" i="1" u="sng" dirty="0"/>
          </a:p>
        </p:txBody>
      </p:sp>
      <p:sp>
        <p:nvSpPr>
          <p:cNvPr id="8" name="Овал 7"/>
          <p:cNvSpPr/>
          <p:nvPr/>
        </p:nvSpPr>
        <p:spPr>
          <a:xfrm>
            <a:off x="1666844" y="1857364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666844" y="2500306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666846" y="3571876"/>
            <a:ext cx="357188" cy="3571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1158" y="4786322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Организация обучения пользователей по вопросам обеспечения ИБ. </a:t>
            </a:r>
          </a:p>
          <a:p>
            <a:r>
              <a:rPr lang="ru-RU" dirty="0"/>
              <a:t>В соответствии с утвержденными планами по обеспечению режима ИБ, пользователи и обслуживающий персонал должны пройти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13771564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-24"/>
            <a:ext cx="9144000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ru-RU" sz="2800" b="1" dirty="0"/>
              <a:t>Ответственность</a:t>
            </a:r>
            <a:r>
              <a:rPr lang="ru-RU" sz="2800" dirty="0"/>
              <a:t> за обеспечение создания АСЗИ, отвечающей требованиям по ЗИ, несут :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b="1" u="sng" dirty="0"/>
              <a:t>заказчик </a:t>
            </a:r>
            <a:r>
              <a:rPr lang="ru-RU" sz="2400" b="1" dirty="0"/>
              <a:t>- в части включения в ТЗ (ЧТЗ) на АСЗИ и ее компоненты, а также в техническую, программную, конструкторскую и эксплуатационную документацию обоснованных требований по ЗИ и контроля их выполнения в процессе экспертизы документации, испытаний и приемки как АСЗИ в целом, так и ее компонентов;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b="1" u="sng" dirty="0"/>
              <a:t>предприятие-разработчик</a:t>
            </a:r>
            <a:r>
              <a:rPr lang="ru-RU" sz="2400" b="1" dirty="0"/>
              <a:t> - в части обеспечения соответствия разрабатываемой АСЗИ и СЗИ требованиям ТЗ (ЧТЗ) по ЗИ, действующим стандартам, нормам и другим НД;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b="1" u="sng" dirty="0"/>
              <a:t>предприятие-изготовитель</a:t>
            </a:r>
            <a:r>
              <a:rPr lang="ru-RU" sz="2400" b="1" dirty="0"/>
              <a:t> - в части осуществления технических мер по обеспечению соответствия изготавливаемых технических средств и программной продукции заданным требованиям по ЗИ, реализованным в конструкторской и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901111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1158" y="601807"/>
            <a:ext cx="8501122" cy="594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Общее руководство</a:t>
            </a:r>
          </a:p>
          <a:p>
            <a:r>
              <a:rPr lang="ru-RU" sz="800" b="1" dirty="0">
                <a:latin typeface="+mj-lt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ru-RU" sz="2400" b="1" dirty="0">
                <a:latin typeface="+mj-lt"/>
              </a:rPr>
              <a:t>работами по ЗИ при создании АСЗИ в целом осуществляет </a:t>
            </a:r>
            <a:r>
              <a:rPr lang="ru-RU" sz="2400" b="1" i="1" u="sng" dirty="0">
                <a:latin typeface="+mj-lt"/>
              </a:rPr>
              <a:t>главный конструктор</a:t>
            </a:r>
            <a:r>
              <a:rPr lang="ru-RU" sz="2400" b="1" dirty="0">
                <a:latin typeface="+mj-lt"/>
              </a:rPr>
              <a:t> АСЗИ или его заместители, а при создании компонентов АСЗИ - главные конструктора этих компонентов или их заместители.</a:t>
            </a:r>
          </a:p>
          <a:p>
            <a:r>
              <a:rPr lang="ru-RU" sz="2800" dirty="0">
                <a:latin typeface="+mj-lt"/>
              </a:rPr>
              <a:t> </a:t>
            </a:r>
          </a:p>
          <a:p>
            <a:r>
              <a:rPr lang="ru-RU" sz="2800" b="1" dirty="0">
                <a:latin typeface="+mj-lt"/>
              </a:rPr>
              <a:t>Методическое руководство</a:t>
            </a:r>
          </a:p>
          <a:p>
            <a:r>
              <a:rPr lang="ru-RU" sz="800" b="1" dirty="0">
                <a:latin typeface="+mj-lt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ru-RU" sz="2400" b="1" dirty="0">
                <a:latin typeface="+mj-lt"/>
              </a:rPr>
              <a:t>работами по ЗИ в АСЗИ и контроль эффективности ЗИ в процессе жизненного цикла АСЗИ осуществляют </a:t>
            </a:r>
            <a:r>
              <a:rPr lang="ru-RU" sz="2400" b="1" i="1" u="sng" dirty="0">
                <a:latin typeface="+mj-lt"/>
              </a:rPr>
              <a:t>подразделения организаций (штатные специалисты) по ЗИ и контролю эффективности ЗИ</a:t>
            </a:r>
            <a:r>
              <a:rPr lang="ru-RU" sz="2400" b="1" dirty="0">
                <a:latin typeface="+mj-lt"/>
              </a:rPr>
              <a:t>, участвующие в создании АСЗИ.</a:t>
            </a:r>
          </a:p>
          <a:p>
            <a:r>
              <a:rPr lang="ru-RU" sz="2800" dirty="0">
                <a:latin typeface="+mj-lt"/>
              </a:rPr>
              <a:t> </a:t>
            </a:r>
          </a:p>
          <a:p>
            <a:pPr>
              <a:spcBef>
                <a:spcPts val="1800"/>
              </a:spcBef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102529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1158" y="571481"/>
            <a:ext cx="8501122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Ответственность</a:t>
            </a:r>
            <a:r>
              <a:rPr lang="ru-RU" sz="2800" dirty="0"/>
              <a:t> </a:t>
            </a:r>
          </a:p>
          <a:p>
            <a:r>
              <a:rPr lang="ru-RU" sz="2800" dirty="0"/>
              <a:t>за организацию работ по обеспечению ЗИ в АСЗИ возлагается: 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при формировании ТЗ (ЧТЗ) и проведении испытаний - </a:t>
            </a:r>
            <a:r>
              <a:rPr lang="ru-RU" sz="2800" u="sng" dirty="0"/>
              <a:t>на заказчика и разработчика </a:t>
            </a:r>
            <a:r>
              <a:rPr lang="ru-RU" sz="2800" dirty="0"/>
              <a:t>АСЗИ;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при проведении ОКР, предварительных и сертификационных испытаний - </a:t>
            </a:r>
            <a:r>
              <a:rPr lang="ru-RU" sz="2800" u="sng" dirty="0"/>
              <a:t>на разработчика </a:t>
            </a:r>
            <a:r>
              <a:rPr lang="ru-RU" sz="2800" dirty="0"/>
              <a:t>АСЗИ;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при изготовлении - </a:t>
            </a:r>
            <a:r>
              <a:rPr lang="ru-RU" sz="2800" u="sng" dirty="0"/>
              <a:t>на предприятие-изготовитель </a:t>
            </a:r>
            <a:r>
              <a:rPr lang="ru-RU" sz="2800" dirty="0"/>
              <a:t>АСЗИ;</a:t>
            </a:r>
          </a:p>
          <a:p>
            <a:pPr marL="360000" indent="-3600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/>
              <a:t>в процессе эксплуатации - на </a:t>
            </a:r>
            <a:r>
              <a:rPr lang="ru-RU" sz="2800" u="sng" dirty="0"/>
              <a:t>организации, эксплуатирующие</a:t>
            </a:r>
            <a:r>
              <a:rPr lang="ru-RU" sz="2800" dirty="0"/>
              <a:t> АСЗИ.</a:t>
            </a:r>
          </a:p>
          <a:p>
            <a:pPr>
              <a:spcBef>
                <a:spcPts val="1800"/>
              </a:spcBef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3632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949" y="418453"/>
            <a:ext cx="11158780" cy="5951349"/>
          </a:xfrm>
        </p:spPr>
        <p:txBody>
          <a:bodyPr>
            <a:noAutofit/>
          </a:bodyPr>
          <a:lstStyle/>
          <a:p>
            <a:pPr indent="542925" algn="l"/>
            <a:r>
              <a:rPr lang="ru-RU" sz="2800" dirty="0" smtClean="0"/>
              <a:t>До </a:t>
            </a:r>
            <a:r>
              <a:rPr lang="ru-RU" sz="2800" dirty="0"/>
              <a:t>проведения работ по </a:t>
            </a:r>
            <a:r>
              <a:rPr lang="ru-RU" sz="2800" b="1" dirty="0"/>
              <a:t>проектированию</a:t>
            </a:r>
            <a:r>
              <a:rPr lang="ru-RU" sz="2800" dirty="0"/>
              <a:t> системы защиты информации собственник (владелец) информационной системы осуществляет </a:t>
            </a:r>
            <a:r>
              <a:rPr lang="ru-RU" sz="2800" u="sng" dirty="0"/>
              <a:t>категорирование</a:t>
            </a:r>
            <a:r>
              <a:rPr lang="ru-RU" sz="2800" dirty="0"/>
              <a:t> информации, которая будет обрабатываться в информационной системе, в соответствии </a:t>
            </a:r>
            <a:r>
              <a:rPr lang="ru-RU" sz="2800" dirty="0" smtClean="0"/>
              <a:t>с законодательством об информации</a:t>
            </a:r>
            <a:r>
              <a:rPr lang="ru-RU" sz="2800" dirty="0"/>
              <a:t>, информатизации </a:t>
            </a:r>
            <a:r>
              <a:rPr lang="ru-RU" sz="2800" dirty="0" smtClean="0"/>
              <a:t>и защите </a:t>
            </a:r>
            <a:r>
              <a:rPr lang="ru-RU" sz="2800" dirty="0"/>
              <a:t>информации, </a:t>
            </a:r>
            <a:r>
              <a:rPr lang="ru-RU" sz="2800" dirty="0" smtClean="0"/>
              <a:t>а также </a:t>
            </a:r>
            <a:r>
              <a:rPr lang="ru-RU" sz="2800" dirty="0"/>
              <a:t>отнесение информационной системы к классу типовых информационных систем согласно приложению 1. </a:t>
            </a:r>
            <a:endParaRPr lang="ru-RU" sz="2800" dirty="0" smtClean="0"/>
          </a:p>
          <a:p>
            <a:pPr indent="542925" algn="l"/>
            <a:r>
              <a:rPr lang="ru-RU" sz="2800" dirty="0"/>
              <a:t>Отнесение информационной системы к классу типовых информационных систем оформляется актом по форме согласно приложению 2. </a:t>
            </a:r>
            <a:endParaRPr lang="ru-RU" sz="2800" dirty="0" smtClean="0"/>
          </a:p>
          <a:p>
            <a:pPr indent="493713" algn="l">
              <a:spcBef>
                <a:spcPts val="0"/>
              </a:spcBef>
              <a:spcAft>
                <a:spcPts val="12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8556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1158" y="357166"/>
            <a:ext cx="850112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/>
              <a:t>Проектирование</a:t>
            </a:r>
            <a:r>
              <a:rPr lang="ru-RU" sz="3200" b="1" dirty="0"/>
              <a:t> АСЗИ включает</a:t>
            </a:r>
            <a:r>
              <a:rPr lang="ru-RU" sz="3200" dirty="0"/>
              <a:t> </a:t>
            </a:r>
            <a:r>
              <a:rPr lang="ru-RU" sz="2800" dirty="0"/>
              <a:t>(всего 13)</a:t>
            </a:r>
            <a:r>
              <a:rPr lang="ru-RU" sz="3200" b="1" dirty="0"/>
              <a:t>:</a:t>
            </a:r>
          </a:p>
          <a:p>
            <a:endParaRPr lang="ru-RU" sz="800" b="1" dirty="0"/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определение назначения и владельца создаваемой информационной системы;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категорирование информации;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определение режима обработки информации;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определение перечня защищаемых ресурсов;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определение схем </a:t>
            </a:r>
            <a:r>
              <a:rPr lang="ru-RU" sz="2800" b="1" dirty="0" err="1"/>
              <a:t>циркулирования</a:t>
            </a:r>
            <a:r>
              <a:rPr lang="ru-RU" sz="2800" b="1" dirty="0"/>
              <a:t> потоков конфиденциальной информации;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формирование требований по обеспечению безопасности информации;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800" b="1" dirty="0"/>
              <a:t>определение состава и структуры ИС;</a:t>
            </a:r>
          </a:p>
        </p:txBody>
      </p:sp>
    </p:spTree>
    <p:extLst>
      <p:ext uri="{BB962C8B-B14F-4D97-AF65-F5344CB8AC3E}">
        <p14:creationId xmlns:p14="http://schemas.microsoft.com/office/powerpoint/2010/main" val="1029358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1158" y="466297"/>
            <a:ext cx="850112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/>
              <a:t>Проектирование</a:t>
            </a:r>
            <a:r>
              <a:rPr lang="ru-RU" sz="3200" b="1" dirty="0"/>
              <a:t> АСЗИ включает </a:t>
            </a:r>
            <a:r>
              <a:rPr lang="ru-RU" sz="2800" dirty="0">
                <a:solidFill>
                  <a:prstClr val="black"/>
                </a:solidFill>
                <a:latin typeface="Calibri"/>
              </a:rPr>
              <a:t>(всего 13)</a:t>
            </a:r>
            <a:r>
              <a:rPr lang="ru-RU" sz="3200" b="1" dirty="0"/>
              <a:t>:</a:t>
            </a:r>
          </a:p>
          <a:p>
            <a:endParaRPr lang="ru-RU" sz="900" b="1" dirty="0"/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b="1" dirty="0"/>
              <a:t>определение схемы физического размещения компонентов ИС;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b="1" dirty="0"/>
              <a:t>определение алгоритмов и схемы взаимодействия с внешними сетями связи;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b="1" dirty="0"/>
              <a:t>определение схемы заземления;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b="1" dirty="0"/>
              <a:t>определение схемы электропитания;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b="1" dirty="0"/>
              <a:t>определение контролируемых зон объектов ИС;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8"/>
            </a:pPr>
            <a:r>
              <a:rPr lang="ru-RU" sz="2800" b="1" dirty="0"/>
              <a:t>разработку документации.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arenR" startAt="8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47718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3"/>
          <p:cNvSpPr>
            <a:spLocks noChangeArrowheads="1"/>
          </p:cNvSpPr>
          <p:nvPr/>
        </p:nvSpPr>
        <p:spPr bwMode="auto">
          <a:xfrm>
            <a:off x="2309814" y="785813"/>
            <a:ext cx="8143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8"/>
            <a:r>
              <a:rPr lang="ru-RU">
                <a:latin typeface="Calibri" pitchFamily="34" charset="0"/>
              </a:rPr>
              <a:t/>
            </a:r>
            <a:br>
              <a:rPr lang="ru-RU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  <p:sp>
        <p:nvSpPr>
          <p:cNvPr id="45059" name="TextBox 9"/>
          <p:cNvSpPr txBox="1">
            <a:spLocks noChangeArrowheads="1"/>
          </p:cNvSpPr>
          <p:nvPr/>
        </p:nvSpPr>
        <p:spPr bwMode="auto">
          <a:xfrm>
            <a:off x="2524126" y="4714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25" y="12043"/>
            <a:ext cx="6739524" cy="68360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"/>
            <a:ext cx="2391924" cy="13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4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0487" y="416302"/>
            <a:ext cx="113251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>
              <a:spcAft>
                <a:spcPts val="1200"/>
              </a:spcAft>
            </a:pPr>
            <a:r>
              <a:rPr lang="ru-RU" sz="2800" b="1" dirty="0"/>
              <a:t>КЛАССЫ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типовых информационных систем </a:t>
            </a:r>
          </a:p>
          <a:p>
            <a:pPr indent="449263">
              <a:spcAft>
                <a:spcPts val="1200"/>
              </a:spcAft>
            </a:pPr>
            <a:r>
              <a:rPr lang="ru-RU" sz="2800" dirty="0" smtClean="0"/>
              <a:t>1</a:t>
            </a:r>
            <a:r>
              <a:rPr lang="ru-RU" sz="2800" dirty="0"/>
              <a:t>. Класс </a:t>
            </a:r>
            <a:r>
              <a:rPr lang="ru-RU" sz="2800" b="1" dirty="0"/>
              <a:t>6-частн</a:t>
            </a:r>
            <a:r>
              <a:rPr lang="ru-RU" sz="2800" dirty="0"/>
              <a:t> – негосударственные информационные системы, в которых </a:t>
            </a:r>
            <a:r>
              <a:rPr lang="ru-RU" sz="2800" dirty="0" smtClean="0"/>
              <a:t>обрабатывается </a:t>
            </a:r>
            <a:r>
              <a:rPr lang="ru-RU" sz="2800" u="sng" dirty="0"/>
              <a:t>общедоступная</a:t>
            </a:r>
            <a:r>
              <a:rPr lang="ru-RU" sz="2800" dirty="0"/>
              <a:t> информация и которые </a:t>
            </a:r>
            <a:r>
              <a:rPr lang="ru-RU" sz="2800" u="sng" dirty="0"/>
              <a:t>не имеют</a:t>
            </a:r>
            <a:r>
              <a:rPr lang="ru-RU" sz="2800" dirty="0"/>
              <a:t> к открытым </a:t>
            </a:r>
            <a:r>
              <a:rPr lang="ru-RU" sz="2800" u="sng" dirty="0"/>
              <a:t>каналам</a:t>
            </a:r>
            <a:r>
              <a:rPr lang="ru-RU" sz="2800" dirty="0"/>
              <a:t> передачи данных. </a:t>
            </a:r>
          </a:p>
          <a:p>
            <a:pPr indent="449263">
              <a:spcAft>
                <a:spcPts val="1200"/>
              </a:spcAft>
            </a:pPr>
            <a:r>
              <a:rPr lang="ru-RU" sz="2800" dirty="0"/>
              <a:t>2. Класс </a:t>
            </a:r>
            <a:r>
              <a:rPr lang="ru-RU" sz="2800" b="1" dirty="0"/>
              <a:t>6-гос</a:t>
            </a:r>
            <a:r>
              <a:rPr lang="ru-RU" sz="2800" dirty="0"/>
              <a:t> – государственные информационные системы, в которых </a:t>
            </a:r>
            <a:r>
              <a:rPr lang="ru-RU" sz="2800" dirty="0" smtClean="0"/>
              <a:t>обрабатывается </a:t>
            </a:r>
            <a:r>
              <a:rPr lang="ru-RU" sz="2800" dirty="0"/>
              <a:t>общедоступная информация и которые </a:t>
            </a:r>
            <a:r>
              <a:rPr lang="ru-RU" sz="2800" u="sng" dirty="0"/>
              <a:t>не </a:t>
            </a:r>
            <a:r>
              <a:rPr lang="ru-RU" sz="2800" u="sng" dirty="0" smtClean="0"/>
              <a:t>имеют</a:t>
            </a:r>
            <a:r>
              <a:rPr lang="ru-RU" sz="2800" dirty="0" smtClean="0"/>
              <a:t> подключений к </a:t>
            </a:r>
            <a:r>
              <a:rPr lang="ru-RU" sz="2800" dirty="0"/>
              <a:t>открытым </a:t>
            </a:r>
            <a:r>
              <a:rPr lang="ru-RU" sz="2800" u="sng" dirty="0"/>
              <a:t>каналам</a:t>
            </a:r>
            <a:r>
              <a:rPr lang="ru-RU" sz="2800" dirty="0"/>
              <a:t> передачи данных. </a:t>
            </a:r>
          </a:p>
          <a:p>
            <a:pPr indent="449263">
              <a:spcAft>
                <a:spcPts val="1200"/>
              </a:spcAft>
            </a:pPr>
            <a:r>
              <a:rPr lang="ru-RU" sz="2800" dirty="0" smtClean="0"/>
              <a:t>3</a:t>
            </a:r>
            <a:r>
              <a:rPr lang="ru-RU" sz="2800" dirty="0"/>
              <a:t>. Класс </a:t>
            </a:r>
            <a:r>
              <a:rPr lang="ru-RU" sz="2800" b="1" dirty="0"/>
              <a:t>5-частн</a:t>
            </a:r>
            <a:r>
              <a:rPr lang="ru-RU" sz="2800" dirty="0"/>
              <a:t> – негосударственные информационные системы, в которых обрабатывается </a:t>
            </a:r>
            <a:r>
              <a:rPr lang="ru-RU" sz="2800" u="sng" dirty="0"/>
              <a:t>общедоступная</a:t>
            </a:r>
            <a:r>
              <a:rPr lang="ru-RU" sz="2800" dirty="0"/>
              <a:t> информация и которые </a:t>
            </a:r>
            <a:r>
              <a:rPr lang="ru-RU" sz="2800" u="sng" dirty="0"/>
              <a:t>подключены</a:t>
            </a:r>
            <a:r>
              <a:rPr lang="ru-RU" sz="2800" dirty="0"/>
              <a:t> к открытым </a:t>
            </a:r>
            <a:r>
              <a:rPr lang="ru-RU" sz="2800" u="sng" dirty="0"/>
              <a:t>каналам</a:t>
            </a:r>
            <a:r>
              <a:rPr lang="ru-RU" sz="2800" dirty="0"/>
              <a:t> передачи данных.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719816" y="154692"/>
            <a:ext cx="5225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/>
              <a:t>приложение 1</a:t>
            </a:r>
            <a:r>
              <a:rPr lang="ru-RU" sz="2800" dirty="0" smtClean="0"/>
              <a:t> (1/5)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88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4754</Words>
  <Application>Microsoft Macintosh PowerPoint</Application>
  <PresentationFormat>Широкоэкранный</PresentationFormat>
  <Paragraphs>465</Paragraphs>
  <Slides>82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90" baseType="lpstr">
      <vt:lpstr>Arial</vt:lpstr>
      <vt:lpstr>Calibri</vt:lpstr>
      <vt:lpstr>Calibri Light</vt:lpstr>
      <vt:lpstr>Helvetica</vt:lpstr>
      <vt:lpstr>Symbol</vt:lpstr>
      <vt:lpstr>Times New Roman</vt:lpstr>
      <vt:lpstr>Wingdings</vt:lpstr>
      <vt:lpstr>Тема Office</vt:lpstr>
      <vt:lpstr>ОРГАНИЗАЦИОННО-ПРАВОВОЕ ОБЕСПЕЧЕНИЕ СОЗДАНИЯ  СИСТЕМ  ЗАЩИТЫ ИНФОРМАЦИОННЫХ СИСТЕМ</vt:lpstr>
      <vt:lpstr>ПОЛОЖЕНИЕ о порядке технической̆ и криптографической̆ защиты информации в информационных системах, предназначенных для обработки информации, распространение и (или) предоставление которой̆ ограничено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ПОЛОЖЕНИЕ о порядке технической̆ и криптографической̆ защиты информации в информационных системах, предназначенных для обработки информации, распространение и (или) предоставление которой̆ ограничено  </dc:title>
  <dc:creator>пользователь Microsoft Office</dc:creator>
  <cp:lastModifiedBy>Microsoft Office User</cp:lastModifiedBy>
  <cp:revision>25</cp:revision>
  <dcterms:created xsi:type="dcterms:W3CDTF">2020-12-15T03:49:42Z</dcterms:created>
  <dcterms:modified xsi:type="dcterms:W3CDTF">2022-11-03T09:03:27Z</dcterms:modified>
</cp:coreProperties>
</file>