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11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52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34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87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60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58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521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3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84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93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19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53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92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58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89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5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FE3CF-91CF-404C-84D7-6ED8496FE6F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53111C-3CF4-4C63-AFE4-9C0697D48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34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nfoprotect.net/wp-content/uploads/2015/11/Protsess-autentifikatsii-klienta-serverom-s-pomoshhyu-protokola-SSL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nfoprotect.net/note/Blochnoe_shifrovani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nfoprotect.net/wp-content/uploads/2015/11/arhitektura-steka-protokolov-IPSec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nfoprotect.net/wp-content/uploads/2015/11/Format-zagolovkov-AH-i-ESP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nfoprotect.net/wp-content/uploads/2015/11/rezhimy-primeneniya-zagolovka-AN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infoprotect.net/wp-content/uploads/2015/11/rezhimy-primeneniya-ESP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DE856-C3E4-109B-017B-EC85A81D8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Использование безопасных сетевых протоколов (</a:t>
            </a:r>
            <a:r>
              <a:rPr lang="ru-RU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IPSec</a:t>
            </a:r>
            <a:r>
              <a:rPr lang="ru-R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SSL, TLS)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78B4F9-CDE4-6AAE-2E12-E063CB4C8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Denis </a:t>
            </a:r>
            <a:r>
              <a:rPr lang="en-US" dirty="0" err="1"/>
              <a:t>Vakulich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78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8BE1491-7219-53E8-7B13-D0FAF9AD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4435"/>
            <a:ext cx="8362163" cy="5396928"/>
          </a:xfrm>
        </p:spPr>
        <p:txBody>
          <a:bodyPr/>
          <a:lstStyle/>
          <a:p>
            <a:pPr indent="304800" algn="just" fontAlgn="base">
              <a:lnSpc>
                <a:spcPct val="107000"/>
              </a:lnSpc>
              <a:spcAft>
                <a:spcPts val="18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недостаткам TLS и SSL относят то, что они работают только с одним протоколом сетевого уровня — IP.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750"/>
              </a:spcAft>
            </a:pPr>
            <a:r>
              <a:rPr lang="ru-RU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SSL обеспечивает решение двух задач — шифрование передаваемой информации и передача информации именно туда, куда требуется (аутентификация). Основное назначение протокола — предоставление надежного способа обмена данными между приложениями. Реализация SSL выполнена в виде многослойной среды, которая используется для безопасной передачи информации посредством незащищенных каналов связи.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750"/>
              </a:spcAft>
            </a:pPr>
            <a:r>
              <a:rPr lang="ru-RU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Многослойная структура представлена слоем протокола подтверждения подключения и слоем протокола записи. Первым слоем выступает транспортный протокол, например, TCP — вместе с SSL </a:t>
            </a:r>
            <a:r>
              <a:rPr lang="ru-RU" sz="18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</a:t>
            </a:r>
            <a:r>
              <a:rPr lang="ru-RU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Protocol данные слои образуют ядро SSL, которое впоследствии участвует в формировании сложных инфраструктур.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Среди основных особенностей протокола SSL следует отметить программно-платформенную независимость. В настоящее время протокол SSL не обеспечивает должную защиту — на смену ему пришел протокол TLS</a:t>
            </a:r>
            <a:endParaRPr lang="ru-RU" dirty="0"/>
          </a:p>
        </p:txBody>
      </p:sp>
      <p:pic>
        <p:nvPicPr>
          <p:cNvPr id="5" name="Рисунок 4" descr="Процесс аутентификации клиента сервером с помощью протокола SSL">
            <a:hlinkClick r:id="rId2"/>
            <a:extLst>
              <a:ext uri="{FF2B5EF4-FFF2-40B4-BE49-F238E27FC236}">
                <a16:creationId xmlns:a16="http://schemas.microsoft.com/office/drawing/2014/main" id="{55D2C7A9-112A-9312-BF2F-A088E88A4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915896"/>
            <a:ext cx="2817495" cy="4242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59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CA51DF-4C45-188E-9840-AEB7F797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2847"/>
            <a:ext cx="8596668" cy="5588516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ru-RU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протоколе TLS используются следующие алгоритмы: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RC4, Triple DES, SEED, IDEA и др. для симметричного шифрования.</a:t>
            </a:r>
            <a:endParaRPr lang="ru-RU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RSA, DSA, </a:t>
            </a:r>
            <a:r>
              <a:rPr lang="ru-RU" sz="18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Diffie-Hellman</a:t>
            </a:r>
            <a:r>
              <a:rPr lang="ru-RU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ECDSA для проверки подлинности ключей.</a:t>
            </a:r>
            <a:endParaRPr lang="ru-RU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MD5, SHA и SHA-256/384 для хэш-функций.</a:t>
            </a:r>
            <a:endParaRPr lang="ru-RU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ru-RU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Приложения осуществляют обмен записями, которые хранят в себе данные. Записи могут быть сжаты, дополнены, зашифрованы или же идентифицированы. При этом в каждой записи указываются данные о длине пакета и используемой версии TLS.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ru-RU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общем случае применение криптографии в протоколах SSL/TLS значительно снижает производительность приложений, зато обеспечивает надежную защиту передачи данных. Протоколы не требуют практически никаких настроек с клиентской стороны, считаются самыми распространенными протоколами защиты в сети интернет.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28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86B4E-A25B-8733-2C6D-3A7CC686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2221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ротокол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C059F-0162-FA5B-201F-B2C00055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31817"/>
            <a:ext cx="8596668" cy="5109545"/>
          </a:xfrm>
        </p:spPr>
        <p:txBody>
          <a:bodyPr/>
          <a:lstStyle/>
          <a:p>
            <a:pPr indent="304800" algn="just" fontAlgn="base">
              <a:lnSpc>
                <a:spcPct val="107000"/>
              </a:lnSpc>
              <a:spcAft>
                <a:spcPts val="18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Главная задача протокола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это реализация безопасности передачи информации по сетям IP.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гарантирует: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целостность — при передачи данные не будут искажены, дублированы и потеряны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конфиденциальность — предотвращает от несанкционированного просмотра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аутентичность отправителя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 fontAlgn="base">
              <a:lnSpc>
                <a:spcPct val="107000"/>
              </a:lnSpc>
              <a:spcAft>
                <a:spcPts val="18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Доступность — протокол не реализует, это входит в задачу протоколов транспортного уровня TCP. Реализуемая защиты на сетевом уровне делает такую защиту невидимой для приложений. Протокол работает на основе криптографических технологий: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71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311D10-60E5-A8B6-39E3-A30A792D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4469"/>
            <a:ext cx="8596668" cy="5666893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обмен ключами с помощью алгоритма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Диффи-Хеллмана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криптография открытых ключей для подлинности двух сторон, что бы избежать атак типа «человек по середине»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u="sng" dirty="0">
                <a:solidFill>
                  <a:srgbClr val="1E73B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блочное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шифрование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 аутентификации на основе хеширования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 fontAlgn="base">
              <a:lnSpc>
                <a:spcPct val="107000"/>
              </a:lnSpc>
              <a:spcAft>
                <a:spcPts val="18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имеет следующие компоненты: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Компоненты ESP и АН, работают с заголовками и взаимодействуют с базами данных SAD и SPD для обозначения политики безопасности для данного пакета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 обмена ключевых данных IKE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SPD — база данных политик безопасности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SAD — хранит список безопасных ассоциаций SA для исходящей и входящей информации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Ядро протокола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IPSec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составляет 3 протокола: AH (протокол аутентифицирующего заголовка), ESP (протокол инкапсулирующей защиты) и IKE (протокол согласования параметров управления ключами и виртуального канала).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23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2A753F1-A853-90A9-B366-E99749FDA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84914"/>
            <a:ext cx="8596668" cy="1556448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АН ответственен только за реализацию аутентификации и целостности информации, в то время как протокол ESP и реализует функции АН и алгоритмы шифрования. Протоколы 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IKE, AH и ESP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работают следующим образом</a:t>
            </a:r>
            <a:endParaRPr lang="ru-RU" dirty="0"/>
          </a:p>
        </p:txBody>
      </p:sp>
      <p:pic>
        <p:nvPicPr>
          <p:cNvPr id="5" name="Рисунок 4" descr="архитектура стека протоколов IPSec">
            <a:hlinkClick r:id="rId2"/>
            <a:extLst>
              <a:ext uri="{FF2B5EF4-FFF2-40B4-BE49-F238E27FC236}">
                <a16:creationId xmlns:a16="http://schemas.microsoft.com/office/drawing/2014/main" id="{CD97FC48-AE3F-3B77-0A46-EC342A7AC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67" y="1202190"/>
            <a:ext cx="3976370" cy="2764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67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78429A3-2F6A-3B47-F278-A55EF687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48937"/>
            <a:ext cx="8596668" cy="5292425"/>
          </a:xfrm>
        </p:spPr>
        <p:txBody>
          <a:bodyPr/>
          <a:lstStyle/>
          <a:p>
            <a:pPr indent="304800" algn="just" fontAlgn="base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 протокола IKE создается логическое соединение между 2 точками, которое имеет название 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безопасная ассоциация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SA. При реализации такого алгоритма, происходит аутентификация конечных точек линии, и выбираются параметры защиты информации. В рамках созданной безопасной ассоциации SA стартует протокол AH или ESP, которые реализуют нужную защиту и передачу данных.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 fontAlgn="base">
              <a:lnSpc>
                <a:spcPct val="107000"/>
              </a:lnSpc>
              <a:spcAft>
                <a:spcPts val="1875"/>
              </a:spcAft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Нижнй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уровень архитектуры основан на домене интерпретации DOI. Протоколы AH и ESP основаны на модульной структуре, разрешая выбор пользователю относительно используемых алгоритмов шифрования и аутентификации. Именно DOI согласует все моменты, и адаптирует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 выбор пользователя.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Формат заголовка пакета AH и ESP показаны на рис.8. Протокол АН защищает весь IP-пакет, кроме полей 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-заголовке и поля TTL и типа службы, которые могут модифицироваться при передаче в сети.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66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D2B7DF-3DAC-74F0-F490-9DB9C6F6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62400"/>
            <a:ext cx="8596668" cy="2078962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АН может работать в 2 режимах: транспортном и туннельном. Местоположение заголовка АН зависит от того, какой режим был задействован. В 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транспортном режиме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заголовок исходного IP-пакета становится внешним заголовком, затем уже заголовок АН. В таком режиме IP-адрес адресата/адресанта читабелен третьим лицам. 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туннельном режиме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 качестве заголовка внешнего IP-пакета создается новый заголовок. Также на рис. можно увидеть 2 режима работы протокола ESP. Более подробно об этих протоколах реализации протокола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можно прочитать, к примеру в работе Шаньгина В.Ф. — «Защита информации в компьютерных системах и сетях».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 descr="Формат заголовков AH и ESP">
            <a:hlinkClick r:id="rId2"/>
            <a:extLst>
              <a:ext uri="{FF2B5EF4-FFF2-40B4-BE49-F238E27FC236}">
                <a16:creationId xmlns:a16="http://schemas.microsoft.com/office/drawing/2014/main" id="{5A00C0A7-0AF9-A7A6-832C-27007BC1D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866" y="162287"/>
            <a:ext cx="5677535" cy="3572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11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ежимы применения заголовка АН">
            <a:hlinkClick r:id="rId2"/>
            <a:extLst>
              <a:ext uri="{FF2B5EF4-FFF2-40B4-BE49-F238E27FC236}">
                <a16:creationId xmlns:a16="http://schemas.microsoft.com/office/drawing/2014/main" id="{E54E48FA-302B-BE86-A229-DD5ACA3B1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59" y="249101"/>
            <a:ext cx="5940425" cy="28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режимы применения ESP">
            <a:hlinkClick r:id="rId4"/>
            <a:extLst>
              <a:ext uri="{FF2B5EF4-FFF2-40B4-BE49-F238E27FC236}">
                <a16:creationId xmlns:a16="http://schemas.microsoft.com/office/drawing/2014/main" id="{F244CFD1-2347-6EC1-3747-A6732E104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58" y="3460389"/>
            <a:ext cx="5940425" cy="3201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02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DEE70C-B4D0-22D0-86DC-9B980FD6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02" y="3031447"/>
            <a:ext cx="8596668" cy="1061582"/>
          </a:xfrm>
        </p:spPr>
        <p:txBody>
          <a:bodyPr/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разрешает защитить сеть от множества сетевых атак, откидывая чужие пакеты до того, как они дойдут к уровню IP на узле. На узел могут войти те пакеты, которые приходят от аутентифицированных пользователей.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15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0F257-2E12-9956-5313-B927557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47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Протоколы SSL и TLS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6958FC-DBBA-030F-1764-C33C551E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4035"/>
            <a:ext cx="8596668" cy="4787328"/>
          </a:xfrm>
        </p:spPr>
        <p:txBody>
          <a:bodyPr>
            <a:normAutofit lnSpcReduction="10000"/>
          </a:bodyPr>
          <a:lstStyle/>
          <a:p>
            <a:pPr indent="304800" algn="just" fontAlgn="base">
              <a:lnSpc>
                <a:spcPct val="107000"/>
              </a:lnSpc>
              <a:spcAft>
                <a:spcPts val="18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Сразу нужно отметить, что это один и тот же протокол. Сначала был SSL, но его однажды взломали. Его доработали и выпустили TLS. Конфиденциальность реализуется шифрованием данных с реализацией симметричных сессионных ключей. Сессионные ключи также шифруются, только на основе открытых ключей взятых из сертификатов абонентов. Протокол SSL предполагает следующие шали при установки соединения: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аутентификация сторон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согласование криптоалгоритмов для реализации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общего секретного мастер-ключа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генерация сеансовых ключей на основе мастер-ключа</a:t>
            </a:r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аутентификации клиента сервером с помощью протокола SSL виден на рис.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40400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863</Words>
  <Application>Microsoft Office PowerPoint</Application>
  <PresentationFormat>Широкоэкранный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Trebuchet MS</vt:lpstr>
      <vt:lpstr>Wingdings 3</vt:lpstr>
      <vt:lpstr>Аспект</vt:lpstr>
      <vt:lpstr>Использование безопасных сетевых протоколов (IPSec, SSL, TLS)</vt:lpstr>
      <vt:lpstr>Протокол IPSec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Протоколы SSL и TLS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безопасных сетевых протоколов (IPSec, SSL, TLS)</dc:title>
  <dc:creator>Dell</dc:creator>
  <cp:lastModifiedBy>Dead Owwl</cp:lastModifiedBy>
  <cp:revision>2</cp:revision>
  <dcterms:created xsi:type="dcterms:W3CDTF">2022-12-28T13:01:51Z</dcterms:created>
  <dcterms:modified xsi:type="dcterms:W3CDTF">2022-12-28T18:24:59Z</dcterms:modified>
</cp:coreProperties>
</file>